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74" r:id="rId5"/>
    <p:sldId id="275" r:id="rId6"/>
    <p:sldId id="288" r:id="rId7"/>
    <p:sldId id="302" r:id="rId8"/>
    <p:sldId id="304" r:id="rId9"/>
    <p:sldId id="303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98" r:id="rId19"/>
    <p:sldId id="299" r:id="rId20"/>
    <p:sldId id="300" r:id="rId21"/>
    <p:sldId id="301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B44C"/>
    <a:srgbClr val="A7AB01"/>
    <a:srgbClr val="DBE201"/>
    <a:srgbClr val="3D8236"/>
    <a:srgbClr val="91C937"/>
    <a:srgbClr val="A4CE55"/>
    <a:srgbClr val="143115"/>
    <a:srgbClr val="D7EBB5"/>
    <a:srgbClr val="3C7108"/>
    <a:srgbClr val="41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8" autoAdjust="0"/>
  </p:normalViewPr>
  <p:slideViewPr>
    <p:cSldViewPr snapToGrid="0" showGuides="1">
      <p:cViewPr varScale="1">
        <p:scale>
          <a:sx n="81" d="100"/>
          <a:sy n="81" d="100"/>
        </p:scale>
        <p:origin x="725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费用（万元）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0.152493685703616"/>
                  <c:y val="-0.013461835862350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技术研发</c:v>
                </c:pt>
                <c:pt idx="1">
                  <c:v>设备生产</c:v>
                </c:pt>
                <c:pt idx="2">
                  <c:v>土地租赁</c:v>
                </c:pt>
                <c:pt idx="3">
                  <c:v>市场营销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800</c:v>
                </c:pt>
                <c:pt idx="1">
                  <c:v>1000</c:v>
                </c:pt>
                <c:pt idx="2">
                  <c:v>1500</c:v>
                </c:pt>
                <c:pt idx="3">
                  <c:v>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b="1">
          <a:solidFill>
            <a:schemeClr val="bg1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A69DA-AEE7-4895-B3A1-7A474C12AC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C748-EC16-432C-8CCD-B0954F9897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5" b="9444"/>
          <a:stretch>
            <a:fillRect/>
          </a:stretch>
        </p:blipFill>
        <p:spPr>
          <a:xfrm>
            <a:off x="1" y="6342184"/>
            <a:ext cx="12192000" cy="51581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49338" y="6273569"/>
            <a:ext cx="4095991" cy="137229"/>
          </a:xfrm>
          <a:prstGeom prst="rect">
            <a:avLst/>
          </a:prstGeom>
          <a:solidFill>
            <a:srgbClr val="91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1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B126-AC88-4B06-819B-E4A8F9B243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60E79-8BAA-46AA-B53A-AFFC624C8C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3.jpe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25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32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35623" r="90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 rot="1166648">
            <a:off x="-2153790" y="-60962"/>
            <a:ext cx="8397240" cy="8702040"/>
          </a:xfrm>
          <a:prstGeom prst="roundRect">
            <a:avLst/>
          </a:prstGeom>
          <a:solidFill>
            <a:srgbClr val="11300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/>
          <p:nvPr/>
        </p:nvSpPr>
        <p:spPr>
          <a:xfrm rot="1166648">
            <a:off x="7161818" y="-3626029"/>
            <a:ext cx="5122402" cy="5308333"/>
          </a:xfrm>
          <a:prstGeom prst="roundRect">
            <a:avLst/>
          </a:prstGeom>
          <a:solidFill>
            <a:srgbClr val="3C7108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 rot="1166648">
            <a:off x="9073399" y="-164332"/>
            <a:ext cx="5122402" cy="8180241"/>
          </a:xfrm>
          <a:prstGeom prst="roundRect">
            <a:avLst/>
          </a:prstGeom>
          <a:solidFill>
            <a:srgbClr val="56B44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 rot="1181513">
            <a:off x="7268181" y="1966062"/>
            <a:ext cx="3060687" cy="3060687"/>
          </a:xfrm>
          <a:prstGeom prst="roundRect">
            <a:avLst>
              <a:gd name="adj" fmla="val 18315"/>
            </a:avLst>
          </a:prstGeom>
          <a:solidFill>
            <a:srgbClr val="DBE201">
              <a:alpha val="73000"/>
            </a:srgb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: 圆角 31"/>
          <p:cNvSpPr/>
          <p:nvPr/>
        </p:nvSpPr>
        <p:spPr>
          <a:xfrm rot="1181513">
            <a:off x="8926583" y="4181006"/>
            <a:ext cx="1850011" cy="1850011"/>
          </a:xfrm>
          <a:prstGeom prst="roundRect">
            <a:avLst>
              <a:gd name="adj" fmla="val 18315"/>
            </a:avLst>
          </a:prstGeom>
          <a:solidFill>
            <a:srgbClr val="DBE201">
              <a:alpha val="73000"/>
            </a:srgb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矩形: 圆角 33"/>
          <p:cNvSpPr/>
          <p:nvPr/>
        </p:nvSpPr>
        <p:spPr>
          <a:xfrm rot="1181513">
            <a:off x="5522915" y="5494731"/>
            <a:ext cx="856605" cy="856605"/>
          </a:xfrm>
          <a:prstGeom prst="roundRect">
            <a:avLst>
              <a:gd name="adj" fmla="val 18857"/>
            </a:avLst>
          </a:prstGeom>
          <a:solidFill>
            <a:srgbClr val="DBE201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-1812087" y="1765378"/>
            <a:ext cx="12912903" cy="2048124"/>
            <a:chOff x="-2130720" y="1600151"/>
            <a:chExt cx="12912903" cy="2048124"/>
          </a:xfrm>
        </p:grpSpPr>
        <p:sp>
          <p:nvSpPr>
            <p:cNvPr id="10" name="文本框 9"/>
            <p:cNvSpPr txBox="1"/>
            <p:nvPr/>
          </p:nvSpPr>
          <p:spPr>
            <a:xfrm>
              <a:off x="397901" y="1600151"/>
              <a:ext cx="103842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zh-CN" altLang="en-US" sz="8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蓝掣龙门式坐标模组</a:t>
              </a:r>
              <a:endPara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2130720" y="3001944"/>
              <a:ext cx="12627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让设备更聪明</a:t>
              </a:r>
              <a:endParaRPr lang="en-US" altLang="zh-CN" sz="3600" b="1" dirty="0">
                <a:solidFill>
                  <a:srgbClr val="FFFF9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4" name="甜甜的日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68728" y="532765"/>
            <a:ext cx="487363" cy="4873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13" y="4422405"/>
            <a:ext cx="3635595" cy="12252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891672" y="677565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蓝掣</a:t>
            </a:r>
            <a:r>
              <a:rPr lang="en-US" altLang="zh-CN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SMMS-</a:t>
            </a:r>
            <a:r>
              <a:rPr lang="zh-CN" altLang="en-US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云蔬菜</a:t>
            </a:r>
            <a:endParaRPr lang="zh-CN" altLang="en-US" sz="2000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78869" y="3482155"/>
            <a:ext cx="33710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îṡḷiḑe"/>
          <p:cNvSpPr/>
          <p:nvPr/>
        </p:nvSpPr>
        <p:spPr>
          <a:xfrm>
            <a:off x="1590859" y="1879901"/>
            <a:ext cx="2459018" cy="388996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低碳排放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12" name="íṡḷiḑè"/>
          <p:cNvGrpSpPr/>
          <p:nvPr/>
        </p:nvGrpSpPr>
        <p:grpSpPr>
          <a:xfrm rot="2700000">
            <a:off x="4580172" y="1969781"/>
            <a:ext cx="3040186" cy="3034546"/>
            <a:chOff x="4337029" y="1673292"/>
            <a:chExt cx="3517942" cy="3511418"/>
          </a:xfrm>
        </p:grpSpPr>
        <p:sp>
          <p:nvSpPr>
            <p:cNvPr id="21" name="ïś1ïḋé"/>
            <p:cNvSpPr/>
            <p:nvPr/>
          </p:nvSpPr>
          <p:spPr bwMode="auto">
            <a:xfrm>
              <a:off x="5422010" y="2756239"/>
              <a:ext cx="1347978" cy="13455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íṥ1íḑè"/>
            <p:cNvSpPr/>
            <p:nvPr/>
          </p:nvSpPr>
          <p:spPr bwMode="auto">
            <a:xfrm>
              <a:off x="4818283" y="2153656"/>
              <a:ext cx="2555433" cy="25506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íSḷiḋê"/>
            <p:cNvSpPr/>
            <p:nvPr/>
          </p:nvSpPr>
          <p:spPr bwMode="auto">
            <a:xfrm>
              <a:off x="4337029" y="1673292"/>
              <a:ext cx="3517942" cy="3511418"/>
            </a:xfrm>
            <a:prstGeom prst="ellipse">
              <a:avLst/>
            </a:prstGeom>
            <a:solidFill>
              <a:srgbClr val="56B44C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6096000" y="1911766"/>
            <a:ext cx="0" cy="3150580"/>
          </a:xfrm>
          <a:prstGeom prst="line">
            <a:avLst/>
          </a:prstGeom>
          <a:ln w="177800" cap="rnd">
            <a:solidFill>
              <a:srgbClr val="A4CE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rot="3600000">
            <a:off x="6096000" y="1911766"/>
            <a:ext cx="0" cy="3150580"/>
          </a:xfrm>
          <a:prstGeom prst="line">
            <a:avLst/>
          </a:prstGeom>
          <a:ln w="177800" cap="rnd">
            <a:solidFill>
              <a:srgbClr val="A4CE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rot="18000000" flipH="1">
            <a:off x="6096000" y="1911766"/>
            <a:ext cx="0" cy="3150580"/>
          </a:xfrm>
          <a:prstGeom prst="line">
            <a:avLst/>
          </a:prstGeom>
          <a:ln w="177800" cap="rnd">
            <a:solidFill>
              <a:srgbClr val="A4CE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4755132" y="2546165"/>
            <a:ext cx="2650520" cy="1845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直接连接符 8"/>
          <p:cNvCxnSpPr/>
          <p:nvPr/>
        </p:nvCxnSpPr>
        <p:spPr>
          <a:xfrm>
            <a:off x="8149480" y="3482155"/>
            <a:ext cx="337100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îşlíḍê"/>
          <p:cNvSpPr/>
          <p:nvPr/>
        </p:nvSpPr>
        <p:spPr>
          <a:xfrm>
            <a:off x="8128660" y="3439563"/>
            <a:ext cx="85184" cy="85184"/>
          </a:xfrm>
          <a:prstGeom prst="ellipse">
            <a:avLst/>
          </a:prstGeom>
          <a:solidFill>
            <a:srgbClr val="56B44C"/>
          </a:solidFill>
          <a:ln w="25400"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/>
            <a:endParaRPr sz="200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11" name="íṥ1ïḓe"/>
          <p:cNvSpPr/>
          <p:nvPr/>
        </p:nvSpPr>
        <p:spPr>
          <a:xfrm>
            <a:off x="3997294" y="3439563"/>
            <a:ext cx="85184" cy="85184"/>
          </a:xfrm>
          <a:prstGeom prst="ellipse">
            <a:avLst/>
          </a:prstGeom>
          <a:solidFill>
            <a:srgbClr val="56B44C"/>
          </a:solidFill>
          <a:ln w="25400">
            <a:solidFill>
              <a:schemeClr val="bg1">
                <a:lumMod val="95000"/>
                <a:alpha val="7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algn="ctr"/>
            <a:endParaRPr sz="200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566006" y="2368273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>
                <a:solidFill>
                  <a:schemeClr val="bg1"/>
                </a:solidFill>
              </a:rPr>
              <a:t>种植数据溯源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530540" y="3890815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可编程序列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544538" y="4310025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高精度运动控制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118049" y="3978683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精确水肥控制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28659" y="2373889"/>
            <a:ext cx="2762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植物定制栽培图谱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128660" y="4422643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b="1" dirty="0">
                <a:solidFill>
                  <a:schemeClr val="bg1"/>
                </a:solidFill>
              </a:rPr>
              <a:t>低人工干预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18049" y="1887267"/>
            <a:ext cx="214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</a:rPr>
              <a:t>69</a:t>
            </a:r>
            <a:r>
              <a:rPr kumimoji="1" lang="zh-CN" altLang="en-US" b="1" dirty="0">
                <a:solidFill>
                  <a:schemeClr val="bg1"/>
                </a:solidFill>
              </a:rPr>
              <a:t>种功能组合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-41909" y="-46990"/>
            <a:ext cx="13229589" cy="6919594"/>
            <a:chOff x="-41909" y="-46990"/>
            <a:chExt cx="13229589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3229589" cy="6919594"/>
              <a:chOff x="-41910" y="-46990"/>
              <a:chExt cx="13229590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grpSp>
            <p:nvGrpSpPr>
              <p:cNvPr id="5" name="íṣ1îḋè"/>
              <p:cNvGrpSpPr/>
              <p:nvPr/>
            </p:nvGrpSpPr>
            <p:grpSpPr>
              <a:xfrm>
                <a:off x="4908550" y="1252225"/>
                <a:ext cx="8279130" cy="4577677"/>
                <a:chOff x="503602" y="2132856"/>
                <a:chExt cx="5859098" cy="3239723"/>
              </a:xfrm>
            </p:grpSpPr>
            <p:grpSp>
              <p:nvGrpSpPr>
                <p:cNvPr id="11" name="ïṣḻîḋê"/>
                <p:cNvGrpSpPr/>
                <p:nvPr/>
              </p:nvGrpSpPr>
              <p:grpSpPr>
                <a:xfrm>
                  <a:off x="503602" y="5249660"/>
                  <a:ext cx="5859098" cy="122919"/>
                  <a:chOff x="-1348120" y="5777968"/>
                  <a:chExt cx="9361040" cy="187524"/>
                </a:xfrm>
              </p:grpSpPr>
              <p:sp>
                <p:nvSpPr>
                  <p:cNvPr id="19" name="îṡ1íḋé"/>
                  <p:cNvSpPr/>
                  <p:nvPr/>
                </p:nvSpPr>
                <p:spPr>
                  <a:xfrm flipV="1">
                    <a:off x="-1348120" y="5928916"/>
                    <a:ext cx="9361040" cy="36576"/>
                  </a:xfrm>
                  <a:prstGeom prst="trapezoid">
                    <a:avLst>
                      <a:gd name="adj" fmla="val 814192"/>
                    </a:avLst>
                  </a:prstGeom>
                  <a:solidFill>
                    <a:srgbClr val="80808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  <p:sp>
                <p:nvSpPr>
                  <p:cNvPr id="20" name="îŝļiďê"/>
                  <p:cNvSpPr/>
                  <p:nvPr/>
                </p:nvSpPr>
                <p:spPr>
                  <a:xfrm>
                    <a:off x="-1348120" y="5777968"/>
                    <a:ext cx="9361040" cy="151090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</p:grpSp>
            <p:grpSp>
              <p:nvGrpSpPr>
                <p:cNvPr id="12" name="ïşļïḓè"/>
                <p:cNvGrpSpPr/>
                <p:nvPr/>
              </p:nvGrpSpPr>
              <p:grpSpPr>
                <a:xfrm>
                  <a:off x="1002671" y="2132856"/>
                  <a:ext cx="4860960" cy="3080807"/>
                  <a:chOff x="-375492" y="1139528"/>
                  <a:chExt cx="7415785" cy="4700016"/>
                </a:xfrm>
              </p:grpSpPr>
              <p:grpSp>
                <p:nvGrpSpPr>
                  <p:cNvPr id="14" name="îṧlïḋé"/>
                  <p:cNvGrpSpPr/>
                  <p:nvPr/>
                </p:nvGrpSpPr>
                <p:grpSpPr>
                  <a:xfrm>
                    <a:off x="-375492" y="1139528"/>
                    <a:ext cx="7415785" cy="4700016"/>
                    <a:chOff x="-375492" y="1139528"/>
                    <a:chExt cx="7415785" cy="4700016"/>
                  </a:xfrm>
                </p:grpSpPr>
                <p:sp>
                  <p:nvSpPr>
                    <p:cNvPr id="16" name="iṡḷiḓê"/>
                    <p:cNvSpPr/>
                    <p:nvPr/>
                  </p:nvSpPr>
                  <p:spPr>
                    <a:xfrm>
                      <a:off x="-375492" y="1139528"/>
                      <a:ext cx="7415784" cy="4700016"/>
                    </a:xfrm>
                    <a:custGeom>
                      <a:avLst/>
                      <a:gdLst>
                        <a:gd name="connsiteX0" fmla="*/ 224028 w 7415784"/>
                        <a:gd name="connsiteY0" fmla="*/ 269748 h 4700016"/>
                        <a:gd name="connsiteX1" fmla="*/ 224028 w 7415784"/>
                        <a:gd name="connsiteY1" fmla="*/ 4430268 h 4700016"/>
                        <a:gd name="connsiteX2" fmla="*/ 7191756 w 7415784"/>
                        <a:gd name="connsiteY2" fmla="*/ 4430268 h 4700016"/>
                        <a:gd name="connsiteX3" fmla="*/ 7191756 w 7415784"/>
                        <a:gd name="connsiteY3" fmla="*/ 269748 h 4700016"/>
                        <a:gd name="connsiteX4" fmla="*/ 266867 w 7415784"/>
                        <a:gd name="connsiteY4" fmla="*/ 0 h 4700016"/>
                        <a:gd name="connsiteX5" fmla="*/ 7148917 w 7415784"/>
                        <a:gd name="connsiteY5" fmla="*/ 0 h 4700016"/>
                        <a:gd name="connsiteX6" fmla="*/ 7415784 w 7415784"/>
                        <a:gd name="connsiteY6" fmla="*/ 266867 h 4700016"/>
                        <a:gd name="connsiteX7" fmla="*/ 7415784 w 7415784"/>
                        <a:gd name="connsiteY7" fmla="*/ 4433149 h 4700016"/>
                        <a:gd name="connsiteX8" fmla="*/ 7148917 w 7415784"/>
                        <a:gd name="connsiteY8" fmla="*/ 4700016 h 4700016"/>
                        <a:gd name="connsiteX9" fmla="*/ 266867 w 7415784"/>
                        <a:gd name="connsiteY9" fmla="*/ 4700016 h 4700016"/>
                        <a:gd name="connsiteX10" fmla="*/ 0 w 7415784"/>
                        <a:gd name="connsiteY10" fmla="*/ 4433149 h 4700016"/>
                        <a:gd name="connsiteX11" fmla="*/ 0 w 7415784"/>
                        <a:gd name="connsiteY11" fmla="*/ 266867 h 4700016"/>
                        <a:gd name="connsiteX12" fmla="*/ 266867 w 7415784"/>
                        <a:gd name="connsiteY12" fmla="*/ 0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15784" h="4700016">
                          <a:moveTo>
                            <a:pt x="224028" y="269748"/>
                          </a:moveTo>
                          <a:lnTo>
                            <a:pt x="224028" y="4430268"/>
                          </a:lnTo>
                          <a:lnTo>
                            <a:pt x="7191756" y="4430268"/>
                          </a:lnTo>
                          <a:lnTo>
                            <a:pt x="7191756" y="269748"/>
                          </a:lnTo>
                          <a:close/>
                          <a:moveTo>
                            <a:pt x="266867" y="0"/>
                          </a:moveTo>
                          <a:lnTo>
                            <a:pt x="7148917" y="0"/>
                          </a:lnTo>
                          <a:cubicBezTo>
                            <a:pt x="7296304" y="0"/>
                            <a:pt x="7415784" y="119480"/>
                            <a:pt x="7415784" y="266867"/>
                          </a:cubicBezTo>
                          <a:lnTo>
                            <a:pt x="7415784" y="4433149"/>
                          </a:lnTo>
                          <a:cubicBezTo>
                            <a:pt x="7415784" y="4580536"/>
                            <a:pt x="7296304" y="4700016"/>
                            <a:pt x="7148917" y="4700016"/>
                          </a:cubicBezTo>
                          <a:lnTo>
                            <a:pt x="266867" y="4700016"/>
                          </a:lnTo>
                          <a:cubicBezTo>
                            <a:pt x="119480" y="4700016"/>
                            <a:pt x="0" y="4580536"/>
                            <a:pt x="0" y="4433149"/>
                          </a:cubicBezTo>
                          <a:lnTo>
                            <a:pt x="0" y="266867"/>
                          </a:lnTo>
                          <a:cubicBezTo>
                            <a:pt x="0" y="119480"/>
                            <a:pt x="119480" y="0"/>
                            <a:pt x="266867" y="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  <a:lumOff val="2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/>
                    </a:p>
                  </p:txBody>
                </p:sp>
                <p:sp>
                  <p:nvSpPr>
                    <p:cNvPr id="17" name="i$ľiḓê"/>
                    <p:cNvSpPr/>
                    <p:nvPr/>
                  </p:nvSpPr>
                  <p:spPr>
                    <a:xfrm>
                      <a:off x="-358011" y="1160080"/>
                      <a:ext cx="7380820" cy="4658913"/>
                    </a:xfrm>
                    <a:custGeom>
                      <a:avLst/>
                      <a:gdLst>
                        <a:gd name="connsiteX0" fmla="*/ 252028 w 7380820"/>
                        <a:gd name="connsiteY0" fmla="*/ 295230 h 4658912"/>
                        <a:gd name="connsiteX1" fmla="*/ 252028 w 7380820"/>
                        <a:gd name="connsiteY1" fmla="*/ 4363682 h 4658912"/>
                        <a:gd name="connsiteX2" fmla="*/ 7128792 w 7380820"/>
                        <a:gd name="connsiteY2" fmla="*/ 4363682 h 4658912"/>
                        <a:gd name="connsiteX3" fmla="*/ 7128792 w 7380820"/>
                        <a:gd name="connsiteY3" fmla="*/ 295230 h 4658912"/>
                        <a:gd name="connsiteX4" fmla="*/ 264533 w 7380820"/>
                        <a:gd name="connsiteY4" fmla="*/ 0 h 4658912"/>
                        <a:gd name="connsiteX5" fmla="*/ 7116287 w 7380820"/>
                        <a:gd name="connsiteY5" fmla="*/ 0 h 4658912"/>
                        <a:gd name="connsiteX6" fmla="*/ 7380820 w 7380820"/>
                        <a:gd name="connsiteY6" fmla="*/ 264533 h 4658912"/>
                        <a:gd name="connsiteX7" fmla="*/ 7380820 w 7380820"/>
                        <a:gd name="connsiteY7" fmla="*/ 4394379 h 4658912"/>
                        <a:gd name="connsiteX8" fmla="*/ 7116287 w 7380820"/>
                        <a:gd name="connsiteY8" fmla="*/ 4658912 h 4658912"/>
                        <a:gd name="connsiteX9" fmla="*/ 264533 w 7380820"/>
                        <a:gd name="connsiteY9" fmla="*/ 4658912 h 4658912"/>
                        <a:gd name="connsiteX10" fmla="*/ 0 w 7380820"/>
                        <a:gd name="connsiteY10" fmla="*/ 4394379 h 4658912"/>
                        <a:gd name="connsiteX11" fmla="*/ 0 w 7380820"/>
                        <a:gd name="connsiteY11" fmla="*/ 264533 h 4658912"/>
                        <a:gd name="connsiteX12" fmla="*/ 264533 w 7380820"/>
                        <a:gd name="connsiteY12" fmla="*/ 0 h 4658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380820" h="4658912">
                          <a:moveTo>
                            <a:pt x="252028" y="295230"/>
                          </a:moveTo>
                          <a:lnTo>
                            <a:pt x="252028" y="4363682"/>
                          </a:lnTo>
                          <a:lnTo>
                            <a:pt x="7128792" y="4363682"/>
                          </a:lnTo>
                          <a:lnTo>
                            <a:pt x="7128792" y="295230"/>
                          </a:lnTo>
                          <a:close/>
                          <a:moveTo>
                            <a:pt x="264533" y="0"/>
                          </a:moveTo>
                          <a:lnTo>
                            <a:pt x="7116287" y="0"/>
                          </a:lnTo>
                          <a:cubicBezTo>
                            <a:pt x="7262385" y="0"/>
                            <a:pt x="7380820" y="118435"/>
                            <a:pt x="7380820" y="264533"/>
                          </a:cubicBezTo>
                          <a:lnTo>
                            <a:pt x="7380820" y="4394379"/>
                          </a:lnTo>
                          <a:cubicBezTo>
                            <a:pt x="7380820" y="4540477"/>
                            <a:pt x="7262385" y="4658912"/>
                            <a:pt x="7116287" y="4658912"/>
                          </a:cubicBezTo>
                          <a:lnTo>
                            <a:pt x="264533" y="4658912"/>
                          </a:lnTo>
                          <a:cubicBezTo>
                            <a:pt x="118435" y="4658912"/>
                            <a:pt x="0" y="4540477"/>
                            <a:pt x="0" y="4394379"/>
                          </a:cubicBezTo>
                          <a:lnTo>
                            <a:pt x="0" y="264533"/>
                          </a:lnTo>
                          <a:cubicBezTo>
                            <a:pt x="0" y="118435"/>
                            <a:pt x="118435" y="0"/>
                            <a:pt x="2645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 dirty="0"/>
                    </a:p>
                  </p:txBody>
                </p:sp>
                <p:sp>
                  <p:nvSpPr>
                    <p:cNvPr id="18" name="íṣļiḋé" hidden="1"/>
                    <p:cNvSpPr/>
                    <p:nvPr/>
                  </p:nvSpPr>
                  <p:spPr>
                    <a:xfrm>
                      <a:off x="4509683" y="1139528"/>
                      <a:ext cx="2530610" cy="4700016"/>
                    </a:xfrm>
                    <a:custGeom>
                      <a:avLst/>
                      <a:gdLst>
                        <a:gd name="connsiteX0" fmla="*/ 0 w 2530610"/>
                        <a:gd name="connsiteY0" fmla="*/ 0 h 4700016"/>
                        <a:gd name="connsiteX1" fmla="*/ 2263743 w 2530610"/>
                        <a:gd name="connsiteY1" fmla="*/ 0 h 4700016"/>
                        <a:gd name="connsiteX2" fmla="*/ 2530610 w 2530610"/>
                        <a:gd name="connsiteY2" fmla="*/ 266867 h 4700016"/>
                        <a:gd name="connsiteX3" fmla="*/ 2530610 w 2530610"/>
                        <a:gd name="connsiteY3" fmla="*/ 4433149 h 4700016"/>
                        <a:gd name="connsiteX4" fmla="*/ 2263743 w 2530610"/>
                        <a:gd name="connsiteY4" fmla="*/ 4700016 h 4700016"/>
                        <a:gd name="connsiteX5" fmla="*/ 1961175 w 2530610"/>
                        <a:gd name="connsiteY5" fmla="*/ 4700016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30610" h="4700016">
                          <a:moveTo>
                            <a:pt x="0" y="0"/>
                          </a:moveTo>
                          <a:lnTo>
                            <a:pt x="2263743" y="0"/>
                          </a:lnTo>
                          <a:cubicBezTo>
                            <a:pt x="2411130" y="0"/>
                            <a:pt x="2530610" y="119480"/>
                            <a:pt x="2530610" y="266867"/>
                          </a:cubicBezTo>
                          <a:lnTo>
                            <a:pt x="2530610" y="4433149"/>
                          </a:lnTo>
                          <a:cubicBezTo>
                            <a:pt x="2530610" y="4580536"/>
                            <a:pt x="2411130" y="4700016"/>
                            <a:pt x="2263743" y="4700016"/>
                          </a:cubicBezTo>
                          <a:lnTo>
                            <a:pt x="1961175" y="470001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FFFF">
                            <a:alpha val="30000"/>
                          </a:srgbClr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 dirty="0"/>
                    </a:p>
                  </p:txBody>
                </p:sp>
              </p:grpSp>
              <p:sp>
                <p:nvSpPr>
                  <p:cNvPr id="15" name="îşļíḋe"/>
                  <p:cNvSpPr/>
                  <p:nvPr/>
                </p:nvSpPr>
                <p:spPr>
                  <a:xfrm>
                    <a:off x="3260392" y="1241052"/>
                    <a:ext cx="144016" cy="144016"/>
                  </a:xfrm>
                  <a:prstGeom prst="ellipse">
                    <a:avLst/>
                  </a:prstGeom>
                  <a:gradFill flip="none" rotWithShape="1">
                    <a:gsLst>
                      <a:gs pos="17000">
                        <a:schemeClr val="tx1"/>
                      </a:gs>
                      <a:gs pos="34000">
                        <a:srgbClr val="000000">
                          <a:lumMod val="84000"/>
                          <a:lumOff val="16000"/>
                        </a:srgbClr>
                      </a:gs>
                      <a:gs pos="100000">
                        <a:schemeClr val="bg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</p:grpSp>
            <p:sp>
              <p:nvSpPr>
                <p:cNvPr id="13" name="ï$1íḋê"/>
                <p:cNvSpPr/>
                <p:nvPr/>
              </p:nvSpPr>
              <p:spPr>
                <a:xfrm>
                  <a:off x="1166336" y="2313357"/>
                  <a:ext cx="4515875" cy="2699819"/>
                </a:xfrm>
                <a:prstGeom prst="rect">
                  <a:avLst/>
                </a:prstGeom>
                <a:pattFill prst="pct5">
                  <a:fgClr>
                    <a:srgbClr val="E4E6EA"/>
                  </a:fgClr>
                  <a:bgClr>
                    <a:srgbClr val="ADB5BF"/>
                  </a:bgClr>
                </a:pattFill>
                <a:ln w="635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</p:grpSp>
        </p:grpSp>
        <p:sp>
          <p:nvSpPr>
            <p:cNvPr id="21" name="i$ḻíḋè"/>
            <p:cNvSpPr/>
            <p:nvPr/>
          </p:nvSpPr>
          <p:spPr>
            <a:xfrm>
              <a:off x="507766" y="1429227"/>
              <a:ext cx="4815039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两大变革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实现种植自由 助力乡村振兴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558557" y="2652778"/>
              <a:ext cx="4815039" cy="142556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>
              <a:normAutofit fontScale="77500" lnSpcReduction="20000"/>
            </a:bodyPr>
            <a:lstStyle/>
            <a:p>
              <a:r>
                <a:rPr kumimoji="1" lang="zh-CN" altLang="en-US" sz="1800" dirty="0">
                  <a:solidFill>
                    <a:srgbClr val="FFC000"/>
                  </a:solidFill>
                </a:rPr>
                <a:t>痛点：</a:t>
              </a:r>
              <a:endParaRPr kumimoji="1" lang="en-US" altLang="zh-CN" sz="18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rgbClr val="FFC000"/>
                  </a:solidFill>
                </a:rPr>
                <a:t>土地危机：可耕种土地的日益严峻</a:t>
              </a:r>
              <a:endParaRPr kumimoji="1" lang="en-US" altLang="zh-CN" sz="14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rgbClr val="FFC000"/>
                  </a:solidFill>
                </a:rPr>
                <a:t>产业互补：小面积土地流转难度大，收益低</a:t>
              </a:r>
              <a:endParaRPr kumimoji="1" lang="en-US" altLang="zh-CN" sz="14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rgbClr val="FFC000"/>
                  </a:solidFill>
                </a:rPr>
                <a:t>种植欲望：中国人有深入</a:t>
              </a:r>
              <a:r>
                <a:rPr kumimoji="1" lang="en-US" altLang="zh-CN" sz="1400" dirty="0">
                  <a:solidFill>
                    <a:srgbClr val="FFC000"/>
                  </a:solidFill>
                </a:rPr>
                <a:t>DNA</a:t>
              </a:r>
              <a:r>
                <a:rPr kumimoji="1" lang="zh-CN" altLang="en-US" sz="1400" dirty="0">
                  <a:solidFill>
                    <a:srgbClr val="FFC000"/>
                  </a:solidFill>
                </a:rPr>
                <a:t>的印记</a:t>
              </a:r>
              <a:endParaRPr kumimoji="1" lang="en-US" altLang="zh-CN" sz="14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rgbClr val="FFC000"/>
                  </a:solidFill>
                </a:rPr>
                <a:t>按片租赁：租赁面积和地点固定，选择范围窄</a:t>
              </a:r>
              <a:endParaRPr kumimoji="1" lang="en-US" altLang="zh-CN" sz="14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rgbClr val="FFC000"/>
                  </a:solidFill>
                </a:rPr>
                <a:t>种植过程不透明：难于参与日常管理，过程模糊</a:t>
              </a:r>
              <a:endParaRPr kumimoji="1" lang="en-US" altLang="zh-CN" sz="1400" dirty="0">
                <a:solidFill>
                  <a:srgbClr val="FFC000"/>
                </a:solidFill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5828825" y="1460501"/>
              <a:ext cx="6397298" cy="3861570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29933" y="1939104"/>
            <a:ext cx="3861570" cy="289617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2451" y="1460501"/>
            <a:ext cx="3533672" cy="255549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705257" y="3432710"/>
            <a:ext cx="3507896" cy="1889360"/>
          </a:xfrm>
          <a:prstGeom prst="rect">
            <a:avLst/>
          </a:prstGeom>
        </p:spPr>
      </p:pic>
      <p:sp>
        <p:nvSpPr>
          <p:cNvPr id="46" name="ïṣlïde"/>
          <p:cNvSpPr/>
          <p:nvPr/>
        </p:nvSpPr>
        <p:spPr>
          <a:xfrm>
            <a:off x="558557" y="4370462"/>
            <a:ext cx="4815039" cy="142556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</a:rPr>
              <a:t>优势：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助力乡村振兴：提高小面积、瘦田流转土地价值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摆脱土地限制，只要有</a:t>
            </a:r>
            <a:r>
              <a:rPr kumimoji="1" lang="en-US" altLang="zh-CN" sz="1800" dirty="0">
                <a:solidFill>
                  <a:schemeClr val="bg1"/>
                </a:solidFill>
              </a:rPr>
              <a:t>1</a:t>
            </a:r>
            <a:r>
              <a:rPr kumimoji="1" lang="zh-CN" altLang="en-US" sz="1800" dirty="0">
                <a:solidFill>
                  <a:schemeClr val="bg1"/>
                </a:solidFill>
              </a:rPr>
              <a:t>平米空间就可以种植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摆脱土壤限制：土壤针对性配比，摆脱有机化沉淀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摆脱田间管理：全程自动化管理，可视化种植过程，无需耕作经验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种植到家：定制化生产、配送到家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solidFill>
                  <a:schemeClr val="bg1"/>
                </a:solidFill>
              </a:rPr>
              <a:t>种植灵活：可以选择最适合的品种和种植地，精确到按棵计费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-41909" y="-46990"/>
            <a:ext cx="13229589" cy="6919594"/>
            <a:chOff x="-41909" y="-46990"/>
            <a:chExt cx="13229589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3229589" cy="6919594"/>
              <a:chOff x="-41910" y="-46990"/>
              <a:chExt cx="13229590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grpSp>
            <p:nvGrpSpPr>
              <p:cNvPr id="5" name="íṣ1îḋè"/>
              <p:cNvGrpSpPr/>
              <p:nvPr/>
            </p:nvGrpSpPr>
            <p:grpSpPr>
              <a:xfrm>
                <a:off x="4908550" y="1252225"/>
                <a:ext cx="8279130" cy="4577677"/>
                <a:chOff x="503602" y="2132856"/>
                <a:chExt cx="5859098" cy="3239723"/>
              </a:xfrm>
            </p:grpSpPr>
            <p:grpSp>
              <p:nvGrpSpPr>
                <p:cNvPr id="11" name="ïṣḻîḋê"/>
                <p:cNvGrpSpPr/>
                <p:nvPr/>
              </p:nvGrpSpPr>
              <p:grpSpPr>
                <a:xfrm>
                  <a:off x="503602" y="5249660"/>
                  <a:ext cx="5859098" cy="122919"/>
                  <a:chOff x="-1348120" y="5777968"/>
                  <a:chExt cx="9361040" cy="187524"/>
                </a:xfrm>
              </p:grpSpPr>
              <p:sp>
                <p:nvSpPr>
                  <p:cNvPr id="19" name="îṡ1íḋé"/>
                  <p:cNvSpPr/>
                  <p:nvPr/>
                </p:nvSpPr>
                <p:spPr>
                  <a:xfrm flipV="1">
                    <a:off x="-1348120" y="5928916"/>
                    <a:ext cx="9361040" cy="36576"/>
                  </a:xfrm>
                  <a:prstGeom prst="trapezoid">
                    <a:avLst>
                      <a:gd name="adj" fmla="val 814192"/>
                    </a:avLst>
                  </a:prstGeom>
                  <a:solidFill>
                    <a:srgbClr val="80808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  <p:sp>
                <p:nvSpPr>
                  <p:cNvPr id="20" name="îŝļiďê"/>
                  <p:cNvSpPr/>
                  <p:nvPr/>
                </p:nvSpPr>
                <p:spPr>
                  <a:xfrm>
                    <a:off x="-1348120" y="5777968"/>
                    <a:ext cx="9361040" cy="151090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</p:grpSp>
            <p:grpSp>
              <p:nvGrpSpPr>
                <p:cNvPr id="12" name="ïşļïḓè"/>
                <p:cNvGrpSpPr/>
                <p:nvPr/>
              </p:nvGrpSpPr>
              <p:grpSpPr>
                <a:xfrm>
                  <a:off x="1002671" y="2132856"/>
                  <a:ext cx="4860960" cy="3080807"/>
                  <a:chOff x="-375492" y="1139528"/>
                  <a:chExt cx="7415785" cy="4700016"/>
                </a:xfrm>
              </p:grpSpPr>
              <p:grpSp>
                <p:nvGrpSpPr>
                  <p:cNvPr id="14" name="îṧlïḋé"/>
                  <p:cNvGrpSpPr/>
                  <p:nvPr/>
                </p:nvGrpSpPr>
                <p:grpSpPr>
                  <a:xfrm>
                    <a:off x="-375492" y="1139528"/>
                    <a:ext cx="7415785" cy="4700016"/>
                    <a:chOff x="-375492" y="1139528"/>
                    <a:chExt cx="7415785" cy="4700016"/>
                  </a:xfrm>
                </p:grpSpPr>
                <p:sp>
                  <p:nvSpPr>
                    <p:cNvPr id="16" name="iṡḷiḓê"/>
                    <p:cNvSpPr/>
                    <p:nvPr/>
                  </p:nvSpPr>
                  <p:spPr>
                    <a:xfrm>
                      <a:off x="-375492" y="1139528"/>
                      <a:ext cx="7415784" cy="4700016"/>
                    </a:xfrm>
                    <a:custGeom>
                      <a:avLst/>
                      <a:gdLst>
                        <a:gd name="connsiteX0" fmla="*/ 224028 w 7415784"/>
                        <a:gd name="connsiteY0" fmla="*/ 269748 h 4700016"/>
                        <a:gd name="connsiteX1" fmla="*/ 224028 w 7415784"/>
                        <a:gd name="connsiteY1" fmla="*/ 4430268 h 4700016"/>
                        <a:gd name="connsiteX2" fmla="*/ 7191756 w 7415784"/>
                        <a:gd name="connsiteY2" fmla="*/ 4430268 h 4700016"/>
                        <a:gd name="connsiteX3" fmla="*/ 7191756 w 7415784"/>
                        <a:gd name="connsiteY3" fmla="*/ 269748 h 4700016"/>
                        <a:gd name="connsiteX4" fmla="*/ 266867 w 7415784"/>
                        <a:gd name="connsiteY4" fmla="*/ 0 h 4700016"/>
                        <a:gd name="connsiteX5" fmla="*/ 7148917 w 7415784"/>
                        <a:gd name="connsiteY5" fmla="*/ 0 h 4700016"/>
                        <a:gd name="connsiteX6" fmla="*/ 7415784 w 7415784"/>
                        <a:gd name="connsiteY6" fmla="*/ 266867 h 4700016"/>
                        <a:gd name="connsiteX7" fmla="*/ 7415784 w 7415784"/>
                        <a:gd name="connsiteY7" fmla="*/ 4433149 h 4700016"/>
                        <a:gd name="connsiteX8" fmla="*/ 7148917 w 7415784"/>
                        <a:gd name="connsiteY8" fmla="*/ 4700016 h 4700016"/>
                        <a:gd name="connsiteX9" fmla="*/ 266867 w 7415784"/>
                        <a:gd name="connsiteY9" fmla="*/ 4700016 h 4700016"/>
                        <a:gd name="connsiteX10" fmla="*/ 0 w 7415784"/>
                        <a:gd name="connsiteY10" fmla="*/ 4433149 h 4700016"/>
                        <a:gd name="connsiteX11" fmla="*/ 0 w 7415784"/>
                        <a:gd name="connsiteY11" fmla="*/ 266867 h 4700016"/>
                        <a:gd name="connsiteX12" fmla="*/ 266867 w 7415784"/>
                        <a:gd name="connsiteY12" fmla="*/ 0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15784" h="4700016">
                          <a:moveTo>
                            <a:pt x="224028" y="269748"/>
                          </a:moveTo>
                          <a:lnTo>
                            <a:pt x="224028" y="4430268"/>
                          </a:lnTo>
                          <a:lnTo>
                            <a:pt x="7191756" y="4430268"/>
                          </a:lnTo>
                          <a:lnTo>
                            <a:pt x="7191756" y="269748"/>
                          </a:lnTo>
                          <a:close/>
                          <a:moveTo>
                            <a:pt x="266867" y="0"/>
                          </a:moveTo>
                          <a:lnTo>
                            <a:pt x="7148917" y="0"/>
                          </a:lnTo>
                          <a:cubicBezTo>
                            <a:pt x="7296304" y="0"/>
                            <a:pt x="7415784" y="119480"/>
                            <a:pt x="7415784" y="266867"/>
                          </a:cubicBezTo>
                          <a:lnTo>
                            <a:pt x="7415784" y="4433149"/>
                          </a:lnTo>
                          <a:cubicBezTo>
                            <a:pt x="7415784" y="4580536"/>
                            <a:pt x="7296304" y="4700016"/>
                            <a:pt x="7148917" y="4700016"/>
                          </a:cubicBezTo>
                          <a:lnTo>
                            <a:pt x="266867" y="4700016"/>
                          </a:lnTo>
                          <a:cubicBezTo>
                            <a:pt x="119480" y="4700016"/>
                            <a:pt x="0" y="4580536"/>
                            <a:pt x="0" y="4433149"/>
                          </a:cubicBezTo>
                          <a:lnTo>
                            <a:pt x="0" y="266867"/>
                          </a:lnTo>
                          <a:cubicBezTo>
                            <a:pt x="0" y="119480"/>
                            <a:pt x="119480" y="0"/>
                            <a:pt x="266867" y="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  <a:lumOff val="2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/>
                    </a:p>
                  </p:txBody>
                </p:sp>
                <p:sp>
                  <p:nvSpPr>
                    <p:cNvPr id="17" name="i$ľiḓê"/>
                    <p:cNvSpPr/>
                    <p:nvPr/>
                  </p:nvSpPr>
                  <p:spPr>
                    <a:xfrm>
                      <a:off x="-358011" y="1160080"/>
                      <a:ext cx="7380820" cy="4658913"/>
                    </a:xfrm>
                    <a:custGeom>
                      <a:avLst/>
                      <a:gdLst>
                        <a:gd name="connsiteX0" fmla="*/ 252028 w 7380820"/>
                        <a:gd name="connsiteY0" fmla="*/ 295230 h 4658912"/>
                        <a:gd name="connsiteX1" fmla="*/ 252028 w 7380820"/>
                        <a:gd name="connsiteY1" fmla="*/ 4363682 h 4658912"/>
                        <a:gd name="connsiteX2" fmla="*/ 7128792 w 7380820"/>
                        <a:gd name="connsiteY2" fmla="*/ 4363682 h 4658912"/>
                        <a:gd name="connsiteX3" fmla="*/ 7128792 w 7380820"/>
                        <a:gd name="connsiteY3" fmla="*/ 295230 h 4658912"/>
                        <a:gd name="connsiteX4" fmla="*/ 264533 w 7380820"/>
                        <a:gd name="connsiteY4" fmla="*/ 0 h 4658912"/>
                        <a:gd name="connsiteX5" fmla="*/ 7116287 w 7380820"/>
                        <a:gd name="connsiteY5" fmla="*/ 0 h 4658912"/>
                        <a:gd name="connsiteX6" fmla="*/ 7380820 w 7380820"/>
                        <a:gd name="connsiteY6" fmla="*/ 264533 h 4658912"/>
                        <a:gd name="connsiteX7" fmla="*/ 7380820 w 7380820"/>
                        <a:gd name="connsiteY7" fmla="*/ 4394379 h 4658912"/>
                        <a:gd name="connsiteX8" fmla="*/ 7116287 w 7380820"/>
                        <a:gd name="connsiteY8" fmla="*/ 4658912 h 4658912"/>
                        <a:gd name="connsiteX9" fmla="*/ 264533 w 7380820"/>
                        <a:gd name="connsiteY9" fmla="*/ 4658912 h 4658912"/>
                        <a:gd name="connsiteX10" fmla="*/ 0 w 7380820"/>
                        <a:gd name="connsiteY10" fmla="*/ 4394379 h 4658912"/>
                        <a:gd name="connsiteX11" fmla="*/ 0 w 7380820"/>
                        <a:gd name="connsiteY11" fmla="*/ 264533 h 4658912"/>
                        <a:gd name="connsiteX12" fmla="*/ 264533 w 7380820"/>
                        <a:gd name="connsiteY12" fmla="*/ 0 h 4658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380820" h="4658912">
                          <a:moveTo>
                            <a:pt x="252028" y="295230"/>
                          </a:moveTo>
                          <a:lnTo>
                            <a:pt x="252028" y="4363682"/>
                          </a:lnTo>
                          <a:lnTo>
                            <a:pt x="7128792" y="4363682"/>
                          </a:lnTo>
                          <a:lnTo>
                            <a:pt x="7128792" y="295230"/>
                          </a:lnTo>
                          <a:close/>
                          <a:moveTo>
                            <a:pt x="264533" y="0"/>
                          </a:moveTo>
                          <a:lnTo>
                            <a:pt x="7116287" y="0"/>
                          </a:lnTo>
                          <a:cubicBezTo>
                            <a:pt x="7262385" y="0"/>
                            <a:pt x="7380820" y="118435"/>
                            <a:pt x="7380820" y="264533"/>
                          </a:cubicBezTo>
                          <a:lnTo>
                            <a:pt x="7380820" y="4394379"/>
                          </a:lnTo>
                          <a:cubicBezTo>
                            <a:pt x="7380820" y="4540477"/>
                            <a:pt x="7262385" y="4658912"/>
                            <a:pt x="7116287" y="4658912"/>
                          </a:cubicBezTo>
                          <a:lnTo>
                            <a:pt x="264533" y="4658912"/>
                          </a:lnTo>
                          <a:cubicBezTo>
                            <a:pt x="118435" y="4658912"/>
                            <a:pt x="0" y="4540477"/>
                            <a:pt x="0" y="4394379"/>
                          </a:cubicBezTo>
                          <a:lnTo>
                            <a:pt x="0" y="264533"/>
                          </a:lnTo>
                          <a:cubicBezTo>
                            <a:pt x="0" y="118435"/>
                            <a:pt x="118435" y="0"/>
                            <a:pt x="2645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 dirty="0"/>
                    </a:p>
                  </p:txBody>
                </p:sp>
                <p:sp>
                  <p:nvSpPr>
                    <p:cNvPr id="18" name="íṣļiḋé" hidden="1"/>
                    <p:cNvSpPr/>
                    <p:nvPr/>
                  </p:nvSpPr>
                  <p:spPr>
                    <a:xfrm>
                      <a:off x="4509683" y="1139528"/>
                      <a:ext cx="2530610" cy="4700016"/>
                    </a:xfrm>
                    <a:custGeom>
                      <a:avLst/>
                      <a:gdLst>
                        <a:gd name="connsiteX0" fmla="*/ 0 w 2530610"/>
                        <a:gd name="connsiteY0" fmla="*/ 0 h 4700016"/>
                        <a:gd name="connsiteX1" fmla="*/ 2263743 w 2530610"/>
                        <a:gd name="connsiteY1" fmla="*/ 0 h 4700016"/>
                        <a:gd name="connsiteX2" fmla="*/ 2530610 w 2530610"/>
                        <a:gd name="connsiteY2" fmla="*/ 266867 h 4700016"/>
                        <a:gd name="connsiteX3" fmla="*/ 2530610 w 2530610"/>
                        <a:gd name="connsiteY3" fmla="*/ 4433149 h 4700016"/>
                        <a:gd name="connsiteX4" fmla="*/ 2263743 w 2530610"/>
                        <a:gd name="connsiteY4" fmla="*/ 4700016 h 4700016"/>
                        <a:gd name="connsiteX5" fmla="*/ 1961175 w 2530610"/>
                        <a:gd name="connsiteY5" fmla="*/ 4700016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30610" h="4700016">
                          <a:moveTo>
                            <a:pt x="0" y="0"/>
                          </a:moveTo>
                          <a:lnTo>
                            <a:pt x="2263743" y="0"/>
                          </a:lnTo>
                          <a:cubicBezTo>
                            <a:pt x="2411130" y="0"/>
                            <a:pt x="2530610" y="119480"/>
                            <a:pt x="2530610" y="266867"/>
                          </a:cubicBezTo>
                          <a:lnTo>
                            <a:pt x="2530610" y="4433149"/>
                          </a:lnTo>
                          <a:cubicBezTo>
                            <a:pt x="2530610" y="4580536"/>
                            <a:pt x="2411130" y="4700016"/>
                            <a:pt x="2263743" y="4700016"/>
                          </a:cubicBezTo>
                          <a:lnTo>
                            <a:pt x="1961175" y="470001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FFFF">
                            <a:alpha val="30000"/>
                          </a:srgbClr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90" dirty="0"/>
                    </a:p>
                  </p:txBody>
                </p:sp>
              </p:grpSp>
              <p:sp>
                <p:nvSpPr>
                  <p:cNvPr id="15" name="îşļíḋe"/>
                  <p:cNvSpPr/>
                  <p:nvPr/>
                </p:nvSpPr>
                <p:spPr>
                  <a:xfrm>
                    <a:off x="3260392" y="1241052"/>
                    <a:ext cx="144016" cy="144016"/>
                  </a:xfrm>
                  <a:prstGeom prst="ellipse">
                    <a:avLst/>
                  </a:prstGeom>
                  <a:gradFill flip="none" rotWithShape="1">
                    <a:gsLst>
                      <a:gs pos="17000">
                        <a:schemeClr val="tx1"/>
                      </a:gs>
                      <a:gs pos="34000">
                        <a:srgbClr val="000000">
                          <a:lumMod val="84000"/>
                          <a:lumOff val="16000"/>
                        </a:srgbClr>
                      </a:gs>
                      <a:gs pos="100000">
                        <a:schemeClr val="bg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90"/>
                  </a:p>
                </p:txBody>
              </p:sp>
            </p:grpSp>
            <p:sp>
              <p:nvSpPr>
                <p:cNvPr id="13" name="ï$1íḋê"/>
                <p:cNvSpPr/>
                <p:nvPr/>
              </p:nvSpPr>
              <p:spPr>
                <a:xfrm>
                  <a:off x="1166336" y="2313357"/>
                  <a:ext cx="4515875" cy="2699819"/>
                </a:xfrm>
                <a:prstGeom prst="rect">
                  <a:avLst/>
                </a:prstGeom>
                <a:pattFill prst="pct5">
                  <a:fgClr>
                    <a:srgbClr val="E4E6EA"/>
                  </a:fgClr>
                  <a:bgClr>
                    <a:srgbClr val="ADB5BF"/>
                  </a:bgClr>
                </a:pattFill>
                <a:ln w="635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</p:grpSp>
        </p:grpSp>
        <p:sp>
          <p:nvSpPr>
            <p:cNvPr id="21" name="i$ḻíḋè"/>
            <p:cNvSpPr/>
            <p:nvPr/>
          </p:nvSpPr>
          <p:spPr>
            <a:xfrm>
              <a:off x="407211" y="1412949"/>
              <a:ext cx="5165260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两大变革</a:t>
              </a:r>
              <a:r>
                <a:rPr lang="en-US" altLang="zh-CN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实现蔬菜自由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545993" y="2285055"/>
              <a:ext cx="4815039" cy="1425563"/>
            </a:xfrm>
            <a:prstGeom prst="rect">
              <a:avLst/>
            </a:prstGeom>
            <a:solidFill>
              <a:srgbClr val="0070C0"/>
            </a:solidFill>
          </p:spPr>
          <p:txBody>
            <a:bodyPr>
              <a:norm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zh-CN" altLang="en-US" sz="1300" dirty="0">
                  <a:solidFill>
                    <a:srgbClr val="FFC000"/>
                  </a:solidFill>
                </a:rPr>
                <a:t>痛点：</a:t>
              </a:r>
              <a:endParaRPr kumimoji="1" lang="en-US" altLang="zh-CN" sz="13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300" dirty="0">
                  <a:solidFill>
                    <a:srgbClr val="FFC000"/>
                  </a:solidFill>
                </a:rPr>
                <a:t>蔬菜价格：经过“蒜你狠”、“姜你军”、“葱击波”后，蔬菜价格比肉贵，还有居高不下的趋势</a:t>
              </a:r>
              <a:endParaRPr kumimoji="1" lang="en-US" altLang="zh-CN" sz="1300" dirty="0">
                <a:solidFill>
                  <a:srgbClr val="FFC000"/>
                </a:solidFill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300" dirty="0">
                  <a:solidFill>
                    <a:srgbClr val="FFC000"/>
                  </a:solidFill>
                </a:rPr>
                <a:t>食品质量：有机化趋势</a:t>
              </a:r>
              <a:endParaRPr kumimoji="1" lang="en-US" altLang="zh-CN" sz="1300" dirty="0">
                <a:solidFill>
                  <a:srgbClr val="FFC000"/>
                </a:solidFill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5828825" y="1460501"/>
              <a:ext cx="6397298" cy="3861570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29933" y="1939104"/>
            <a:ext cx="3861570" cy="289617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2451" y="1460501"/>
            <a:ext cx="3533672" cy="255549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705257" y="3432710"/>
            <a:ext cx="3507896" cy="1889360"/>
          </a:xfrm>
          <a:prstGeom prst="rect">
            <a:avLst/>
          </a:prstGeom>
        </p:spPr>
      </p:pic>
      <p:sp>
        <p:nvSpPr>
          <p:cNvPr id="46" name="ïṣlïde"/>
          <p:cNvSpPr/>
          <p:nvPr/>
        </p:nvSpPr>
        <p:spPr>
          <a:xfrm>
            <a:off x="545994" y="4040540"/>
            <a:ext cx="4815039" cy="142556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</a:rPr>
              <a:t>优势：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</a:rPr>
              <a:t>产能优势：以绿叶菜为例，每平米增产</a:t>
            </a:r>
            <a:r>
              <a:rPr kumimoji="1" lang="en-US" altLang="zh-CN" sz="2400" dirty="0">
                <a:solidFill>
                  <a:schemeClr val="bg1"/>
                </a:solidFill>
              </a:rPr>
              <a:t>1</a:t>
            </a:r>
            <a:r>
              <a:rPr kumimoji="1" lang="zh-CN" altLang="en-US" sz="2400" dirty="0">
                <a:solidFill>
                  <a:schemeClr val="bg1"/>
                </a:solidFill>
              </a:rPr>
              <a:t>倍以上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</a:rPr>
              <a:t>成本优势：即便租用土地，较有机蔬菜便宜</a:t>
            </a:r>
            <a:r>
              <a:rPr kumimoji="1" lang="en-US" altLang="zh-CN" sz="2400" dirty="0">
                <a:solidFill>
                  <a:schemeClr val="bg1"/>
                </a:solidFill>
              </a:rPr>
              <a:t>70%</a:t>
            </a:r>
            <a:r>
              <a:rPr kumimoji="1" lang="zh-CN" altLang="en-US" sz="2400" dirty="0">
                <a:solidFill>
                  <a:schemeClr val="bg1"/>
                </a:solidFill>
              </a:rPr>
              <a:t>左右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</a:rPr>
              <a:t>质量优势：种植过程可控可追溯，食品质量有保障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</a:rPr>
              <a:t>流通优势：蔬菜品种混种，蔬菜种类可平台交易</a:t>
            </a:r>
            <a:endParaRPr kumimoji="1" lang="en-US" altLang="zh-CN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800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42946" y="1854388"/>
            <a:ext cx="3869758" cy="30656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633693" y="1734425"/>
            <a:ext cx="3861570" cy="32973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15651" y="3307438"/>
            <a:ext cx="2659089" cy="19943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749582" y="1888844"/>
            <a:ext cx="2752243" cy="1827208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125537" y="2164008"/>
            <a:ext cx="2162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/>
              <a:t>真实版“开心农场”</a:t>
            </a:r>
            <a:endParaRPr lang="en-US" altLang="zh-CN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远程终端控制种植随时随地管理土地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自动播种、浇水、除草、检测单株植物土壤湿度、拍照实时监控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甚至可以去偷菜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562127" y="0"/>
            <a:ext cx="5629873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8231501" y="929640"/>
            <a:ext cx="3577590" cy="4998720"/>
            <a:chOff x="1085850" y="1158240"/>
            <a:chExt cx="3577590" cy="4998720"/>
          </a:xfrm>
        </p:grpSpPr>
        <p:sp>
          <p:nvSpPr>
            <p:cNvPr id="4" name="矩形 3"/>
            <p:cNvSpPr/>
            <p:nvPr/>
          </p:nvSpPr>
          <p:spPr>
            <a:xfrm>
              <a:off x="1085850" y="1158240"/>
              <a:ext cx="3577590" cy="4998720"/>
            </a:xfrm>
            <a:prstGeom prst="rect">
              <a:avLst/>
            </a:prstGeom>
            <a:solidFill>
              <a:srgbClr val="143115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088890" y="3713150"/>
              <a:ext cx="1571509" cy="0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8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436640" y="1786693"/>
            <a:ext cx="7189144" cy="3112830"/>
            <a:chOff x="858549" y="983031"/>
            <a:chExt cx="7189144" cy="3112830"/>
          </a:xfrm>
        </p:grpSpPr>
        <p:sp>
          <p:nvSpPr>
            <p:cNvPr id="35" name="圆角矩形 88"/>
            <p:cNvSpPr/>
            <p:nvPr/>
          </p:nvSpPr>
          <p:spPr bwMode="auto">
            <a:xfrm>
              <a:off x="4332309" y="1787169"/>
              <a:ext cx="1497048" cy="47304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55"/>
            </a:p>
          </p:txBody>
        </p:sp>
        <p:sp>
          <p:nvSpPr>
            <p:cNvPr id="36" name="文本框 94"/>
            <p:cNvSpPr txBox="1">
              <a:spLocks noChangeArrowheads="1"/>
            </p:cNvSpPr>
            <p:nvPr/>
          </p:nvSpPr>
          <p:spPr bwMode="auto">
            <a:xfrm>
              <a:off x="4349432" y="1882831"/>
              <a:ext cx="1497048" cy="25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09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蓝掣云蔬菜</a:t>
              </a:r>
              <a:endParaRPr lang="en-US" altLang="zh-CN" sz="109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97"/>
            <p:cNvSpPr/>
            <p:nvPr/>
          </p:nvSpPr>
          <p:spPr bwMode="auto">
            <a:xfrm>
              <a:off x="1855988" y="2465963"/>
              <a:ext cx="721670" cy="41564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家庭</a:t>
              </a:r>
              <a:endParaRPr lang="zh-CN" altLang="en-US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99"/>
            <p:cNvSpPr/>
            <p:nvPr/>
          </p:nvSpPr>
          <p:spPr bwMode="auto">
            <a:xfrm>
              <a:off x="1855988" y="1251714"/>
              <a:ext cx="721670" cy="4140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农户</a:t>
              </a:r>
              <a:endParaRPr lang="zh-CN" altLang="en-US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圆角矩形 99"/>
            <p:cNvSpPr/>
            <p:nvPr/>
          </p:nvSpPr>
          <p:spPr bwMode="auto">
            <a:xfrm>
              <a:off x="1855988" y="3681861"/>
              <a:ext cx="721670" cy="4140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种植</a:t>
              </a:r>
              <a:endParaRPr lang="en-US" altLang="zh-CN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基地</a:t>
              </a:r>
              <a:endParaRPr lang="zh-CN" altLang="en-US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0" name="直线箭头连接符 43"/>
            <p:cNvCxnSpPr>
              <a:stCxn id="38" idx="2"/>
              <a:endCxn id="37" idx="0"/>
            </p:cNvCxnSpPr>
            <p:nvPr/>
          </p:nvCxnSpPr>
          <p:spPr>
            <a:xfrm>
              <a:off x="2216823" y="1665714"/>
              <a:ext cx="0" cy="80024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箭头连接符 44"/>
            <p:cNvCxnSpPr/>
            <p:nvPr/>
          </p:nvCxnSpPr>
          <p:spPr>
            <a:xfrm flipV="1">
              <a:off x="2228721" y="2880787"/>
              <a:ext cx="6254" cy="714579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1873078" y="2968106"/>
              <a:ext cx="338554" cy="7145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1000" dirty="0">
                  <a:solidFill>
                    <a:schemeClr val="bg1"/>
                  </a:solidFill>
                </a:rPr>
                <a:t>种植到家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67129" y="1743588"/>
              <a:ext cx="338554" cy="71457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1000" dirty="0">
                  <a:solidFill>
                    <a:schemeClr val="bg1"/>
                  </a:solidFill>
                </a:rPr>
                <a:t>种植到家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圆角矩形 88"/>
            <p:cNvSpPr/>
            <p:nvPr/>
          </p:nvSpPr>
          <p:spPr bwMode="auto">
            <a:xfrm>
              <a:off x="4349432" y="3122320"/>
              <a:ext cx="1497048" cy="47304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55"/>
            </a:p>
          </p:txBody>
        </p:sp>
        <p:sp>
          <p:nvSpPr>
            <p:cNvPr id="45" name="文本框 94"/>
            <p:cNvSpPr txBox="1">
              <a:spLocks noChangeArrowheads="1"/>
            </p:cNvSpPr>
            <p:nvPr/>
          </p:nvSpPr>
          <p:spPr bwMode="auto">
            <a:xfrm>
              <a:off x="4366555" y="3217982"/>
              <a:ext cx="1497048" cy="25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09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电商平台</a:t>
              </a:r>
              <a:endParaRPr lang="en-US" altLang="zh-CN" sz="109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6" name="肘形连接符 51"/>
            <p:cNvCxnSpPr>
              <a:stCxn id="38" idx="3"/>
            </p:cNvCxnSpPr>
            <p:nvPr/>
          </p:nvCxnSpPr>
          <p:spPr>
            <a:xfrm>
              <a:off x="2577658" y="1458714"/>
              <a:ext cx="830497" cy="2430147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53"/>
            <p:cNvCxnSpPr>
              <a:stCxn id="37" idx="3"/>
            </p:cNvCxnSpPr>
            <p:nvPr/>
          </p:nvCxnSpPr>
          <p:spPr>
            <a:xfrm>
              <a:off x="2577658" y="2673787"/>
              <a:ext cx="1108966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连接符 55"/>
            <p:cNvCxnSpPr>
              <a:stCxn id="39" idx="3"/>
            </p:cNvCxnSpPr>
            <p:nvPr/>
          </p:nvCxnSpPr>
          <p:spPr>
            <a:xfrm flipV="1">
              <a:off x="2577658" y="3876326"/>
              <a:ext cx="830497" cy="1253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肘形连接符 59"/>
            <p:cNvCxnSpPr>
              <a:stCxn id="35" idx="1"/>
            </p:cNvCxnSpPr>
            <p:nvPr/>
          </p:nvCxnSpPr>
          <p:spPr>
            <a:xfrm rot="10800000" flipV="1">
              <a:off x="3699467" y="2023692"/>
              <a:ext cx="632842" cy="1324262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连接符 61"/>
            <p:cNvCxnSpPr>
              <a:endCxn id="45" idx="1"/>
            </p:cNvCxnSpPr>
            <p:nvPr/>
          </p:nvCxnSpPr>
          <p:spPr>
            <a:xfrm>
              <a:off x="3686624" y="3347954"/>
              <a:ext cx="67993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69"/>
            <p:cNvCxnSpPr>
              <a:stCxn id="36" idx="3"/>
            </p:cNvCxnSpPr>
            <p:nvPr/>
          </p:nvCxnSpPr>
          <p:spPr>
            <a:xfrm>
              <a:off x="5846480" y="2012803"/>
              <a:ext cx="669919" cy="1088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70"/>
            <p:cNvCxnSpPr/>
            <p:nvPr/>
          </p:nvCxnSpPr>
          <p:spPr>
            <a:xfrm>
              <a:off x="5829357" y="3358843"/>
              <a:ext cx="669919" cy="1088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圆角矩形 88"/>
            <p:cNvSpPr/>
            <p:nvPr/>
          </p:nvSpPr>
          <p:spPr bwMode="auto">
            <a:xfrm>
              <a:off x="6516399" y="1802071"/>
              <a:ext cx="1497048" cy="47304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55"/>
            </a:p>
          </p:txBody>
        </p:sp>
        <p:sp>
          <p:nvSpPr>
            <p:cNvPr id="54" name="文本框 94"/>
            <p:cNvSpPr txBox="1">
              <a:spLocks noChangeArrowheads="1"/>
            </p:cNvSpPr>
            <p:nvPr/>
          </p:nvSpPr>
          <p:spPr bwMode="auto">
            <a:xfrm>
              <a:off x="6533522" y="1893720"/>
              <a:ext cx="1497048" cy="25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09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菜品交换、销售</a:t>
              </a:r>
              <a:endParaRPr lang="en-US" altLang="zh-CN" sz="109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圆角矩形 88"/>
            <p:cNvSpPr/>
            <p:nvPr/>
          </p:nvSpPr>
          <p:spPr bwMode="auto">
            <a:xfrm>
              <a:off x="6533522" y="3180086"/>
              <a:ext cx="1497048" cy="47304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55"/>
            </a:p>
          </p:txBody>
        </p:sp>
        <p:sp>
          <p:nvSpPr>
            <p:cNvPr id="56" name="文本框 94"/>
            <p:cNvSpPr txBox="1">
              <a:spLocks noChangeArrowheads="1"/>
            </p:cNvSpPr>
            <p:nvPr/>
          </p:nvSpPr>
          <p:spPr bwMode="auto">
            <a:xfrm>
              <a:off x="6550645" y="3275748"/>
              <a:ext cx="1497048" cy="25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09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蔬菜销售</a:t>
              </a:r>
              <a:endParaRPr lang="en-US" altLang="zh-CN" sz="109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7" name="直线连接符 76"/>
            <p:cNvCxnSpPr>
              <a:stCxn id="35" idx="0"/>
            </p:cNvCxnSpPr>
            <p:nvPr/>
          </p:nvCxnSpPr>
          <p:spPr>
            <a:xfrm flipV="1">
              <a:off x="5080833" y="983031"/>
              <a:ext cx="0" cy="80413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78"/>
            <p:cNvCxnSpPr/>
            <p:nvPr/>
          </p:nvCxnSpPr>
          <p:spPr>
            <a:xfrm flipH="1">
              <a:off x="872836" y="983031"/>
              <a:ext cx="420799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80"/>
            <p:cNvCxnSpPr/>
            <p:nvPr/>
          </p:nvCxnSpPr>
          <p:spPr>
            <a:xfrm>
              <a:off x="858549" y="983031"/>
              <a:ext cx="8242" cy="16420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圆角矩形 88"/>
            <p:cNvSpPr/>
            <p:nvPr/>
          </p:nvSpPr>
          <p:spPr bwMode="auto">
            <a:xfrm>
              <a:off x="1156503" y="1782846"/>
              <a:ext cx="349689" cy="169075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55"/>
            </a:p>
          </p:txBody>
        </p:sp>
        <p:cxnSp>
          <p:nvCxnSpPr>
            <p:cNvPr id="61" name="直线连接符 82"/>
            <p:cNvCxnSpPr>
              <a:stCxn id="60" idx="1"/>
            </p:cNvCxnSpPr>
            <p:nvPr/>
          </p:nvCxnSpPr>
          <p:spPr>
            <a:xfrm flipH="1" flipV="1">
              <a:off x="866791" y="2625039"/>
              <a:ext cx="289712" cy="318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1166322" y="1998762"/>
              <a:ext cx="353943" cy="16690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设备、土壤、种子</a:t>
              </a:r>
              <a:endPara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3" name="肘形连接符 87"/>
            <p:cNvCxnSpPr>
              <a:stCxn id="38" idx="1"/>
            </p:cNvCxnSpPr>
            <p:nvPr/>
          </p:nvCxnSpPr>
          <p:spPr>
            <a:xfrm rot="10800000" flipV="1">
              <a:off x="1730086" y="1458714"/>
              <a:ext cx="125903" cy="2417612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线连接符 89"/>
            <p:cNvCxnSpPr>
              <a:endCxn id="39" idx="1"/>
            </p:cNvCxnSpPr>
            <p:nvPr/>
          </p:nvCxnSpPr>
          <p:spPr>
            <a:xfrm>
              <a:off x="1730085" y="3888861"/>
              <a:ext cx="12590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线连接符 95"/>
            <p:cNvCxnSpPr/>
            <p:nvPr/>
          </p:nvCxnSpPr>
          <p:spPr>
            <a:xfrm>
              <a:off x="1506192" y="2671623"/>
              <a:ext cx="203775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连接符 2"/>
            <p:cNvCxnSpPr>
              <a:endCxn id="37" idx="1"/>
            </p:cNvCxnSpPr>
            <p:nvPr/>
          </p:nvCxnSpPr>
          <p:spPr>
            <a:xfrm>
              <a:off x="1730085" y="2673787"/>
              <a:ext cx="12590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线箭头连接符 3"/>
            <p:cNvCxnSpPr>
              <a:stCxn id="37" idx="3"/>
            </p:cNvCxnSpPr>
            <p:nvPr/>
          </p:nvCxnSpPr>
          <p:spPr>
            <a:xfrm flipV="1">
              <a:off x="2577658" y="2671623"/>
              <a:ext cx="1108966" cy="216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2695299" y="2422333"/>
              <a:ext cx="7186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菜品流通</a:t>
              </a:r>
              <a:endPara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9813253" y="1375988"/>
            <a:ext cx="679931" cy="6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3253" y="2470854"/>
            <a:ext cx="654633" cy="6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3253" y="3725070"/>
            <a:ext cx="654633" cy="6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4814" y="4833289"/>
            <a:ext cx="956807" cy="63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47"/>
          <p:cNvSpPr/>
          <p:nvPr/>
        </p:nvSpPr>
        <p:spPr>
          <a:xfrm>
            <a:off x="9221052" y="1907562"/>
            <a:ext cx="2066161" cy="2080570"/>
          </a:xfrm>
          <a:prstGeom prst="roundRect">
            <a:avLst>
              <a:gd name="adj" fmla="val 10000"/>
            </a:avLst>
          </a:prstGeom>
          <a:blipFill>
            <a:blip r:embed="rId1" cstate="print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矩形: 圆角 28"/>
          <p:cNvSpPr/>
          <p:nvPr/>
        </p:nvSpPr>
        <p:spPr>
          <a:xfrm>
            <a:off x="6431969" y="1899918"/>
            <a:ext cx="2082921" cy="2097447"/>
          </a:xfrm>
          <a:prstGeom prst="roundRect">
            <a:avLst>
              <a:gd name="adj" fmla="val 10000"/>
            </a:avLst>
          </a:prstGeom>
          <a:blipFill>
            <a:blip r:embed="rId2" cstate="print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矩形: 圆角 27"/>
          <p:cNvSpPr/>
          <p:nvPr/>
        </p:nvSpPr>
        <p:spPr>
          <a:xfrm>
            <a:off x="3428433" y="1915985"/>
            <a:ext cx="2102862" cy="2117526"/>
          </a:xfrm>
          <a:prstGeom prst="roundRect">
            <a:avLst>
              <a:gd name="adj" fmla="val 10000"/>
            </a:avLst>
          </a:prstGeom>
          <a:blipFill>
            <a:blip r:embed="rId3" cstate="print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矩形: 圆角 25"/>
          <p:cNvSpPr/>
          <p:nvPr/>
        </p:nvSpPr>
        <p:spPr>
          <a:xfrm>
            <a:off x="428652" y="1925859"/>
            <a:ext cx="2106331" cy="2121021"/>
          </a:xfrm>
          <a:prstGeom prst="roundRect">
            <a:avLst>
              <a:gd name="adj" fmla="val 10000"/>
            </a:avLst>
          </a:prstGeom>
          <a:blipFill>
            <a:blip r:embed="rId4" cstate="print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本框 7"/>
          <p:cNvSpPr txBox="1"/>
          <p:nvPr/>
        </p:nvSpPr>
        <p:spPr>
          <a:xfrm>
            <a:off x="3661846" y="788700"/>
            <a:ext cx="5573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蓝掣云蔬菜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77290" y="1596803"/>
            <a:ext cx="1829864" cy="21277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16621" y="4375936"/>
            <a:ext cx="2104766" cy="1371513"/>
            <a:chOff x="856867" y="4877331"/>
            <a:chExt cx="2104766" cy="1371513"/>
          </a:xfrm>
        </p:grpSpPr>
        <p:sp>
          <p:nvSpPr>
            <p:cNvPr id="7" name="îšḷídé"/>
            <p:cNvSpPr/>
            <p:nvPr/>
          </p:nvSpPr>
          <p:spPr bwMode="auto">
            <a:xfrm>
              <a:off x="856867" y="5147581"/>
              <a:ext cx="2104766" cy="110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良种培育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种植数据搜集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植物保护</a:t>
              </a:r>
              <a:endParaRPr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íśļiḋe"/>
            <p:cNvSpPr txBox="1"/>
            <p:nvPr/>
          </p:nvSpPr>
          <p:spPr bwMode="auto">
            <a:xfrm>
              <a:off x="1331427" y="4877331"/>
              <a:ext cx="958873" cy="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研究机构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308997" y="1629718"/>
            <a:ext cx="1829864" cy="21277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7138131" y="1666038"/>
            <a:ext cx="1829864" cy="21277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967265" y="1666038"/>
            <a:ext cx="1829864" cy="212774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06995" y="5371368"/>
            <a:ext cx="2590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农业科学院下辖</a:t>
            </a:r>
            <a:r>
              <a:rPr kumimoji="1" lang="en-US" altLang="zh-CN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40</a:t>
            </a:r>
            <a:r>
              <a:rPr kumimoji="1"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个研究所</a:t>
            </a:r>
            <a:endParaRPr kumimoji="1" lang="en-US" altLang="zh-CN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各类涉农大学数量巨大</a:t>
            </a:r>
            <a:endParaRPr kumimoji="1" lang="en-US" altLang="zh-CN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各地研究机构数量巨大</a:t>
            </a:r>
            <a:endParaRPr kumimoji="1" lang="en-US" altLang="zh-CN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23506" y="4370402"/>
            <a:ext cx="2104766" cy="1371513"/>
            <a:chOff x="856867" y="4877331"/>
            <a:chExt cx="2104766" cy="1371513"/>
          </a:xfrm>
        </p:grpSpPr>
        <p:sp>
          <p:nvSpPr>
            <p:cNvPr id="34" name="îšḷídé"/>
            <p:cNvSpPr/>
            <p:nvPr/>
          </p:nvSpPr>
          <p:spPr bwMode="auto">
            <a:xfrm>
              <a:off x="856867" y="5147581"/>
              <a:ext cx="2104766" cy="110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植物培育教学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endParaRPr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3" name="íśļiḋe"/>
            <p:cNvSpPr txBox="1"/>
            <p:nvPr/>
          </p:nvSpPr>
          <p:spPr bwMode="auto">
            <a:xfrm>
              <a:off x="1331427" y="4877331"/>
              <a:ext cx="958873" cy="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学校及实践基地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823506" y="5048202"/>
            <a:ext cx="259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义务教育阶段学校：</a:t>
            </a:r>
            <a:r>
              <a:rPr kumimoji="1" lang="en-US" altLang="zh-CN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27</a:t>
            </a: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万所</a:t>
            </a:r>
            <a:r>
              <a:rPr kumimoji="1" lang="en-US" altLang="zh-CN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</a:t>
            </a:r>
            <a:endParaRPr kumimoji="1" lang="en-US" altLang="zh-CN" sz="1200" b="1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高中阶段学校</a:t>
            </a:r>
            <a:r>
              <a:rPr kumimoji="1" lang="en-US" altLang="zh-CN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2.44</a:t>
            </a: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万所</a:t>
            </a:r>
            <a:endParaRPr kumimoji="1" lang="zh-CN" altLang="en-US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649341" y="4370402"/>
            <a:ext cx="2104766" cy="1371513"/>
            <a:chOff x="856867" y="4877331"/>
            <a:chExt cx="2104766" cy="1371513"/>
          </a:xfrm>
        </p:grpSpPr>
        <p:sp>
          <p:nvSpPr>
            <p:cNvPr id="46" name="îšḷídé"/>
            <p:cNvSpPr/>
            <p:nvPr/>
          </p:nvSpPr>
          <p:spPr bwMode="auto">
            <a:xfrm>
              <a:off x="856867" y="5147581"/>
              <a:ext cx="2104766" cy="110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无公害蔬菜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食堂蔬菜自供应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花卉种植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endParaRPr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7" name="íśļiḋe"/>
            <p:cNvSpPr txBox="1"/>
            <p:nvPr/>
          </p:nvSpPr>
          <p:spPr bwMode="auto">
            <a:xfrm>
              <a:off x="1331427" y="4877331"/>
              <a:ext cx="958873" cy="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家庭＆企业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6630519" y="5385624"/>
            <a:ext cx="2590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城镇户口人数约</a:t>
            </a:r>
            <a:r>
              <a:rPr kumimoji="1" lang="en-US" altLang="zh-CN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亿户</a:t>
            </a:r>
            <a:endParaRPr kumimoji="1" lang="zh-CN" altLang="en-US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9364298" y="4362445"/>
            <a:ext cx="2104766" cy="1371513"/>
            <a:chOff x="856867" y="4877331"/>
            <a:chExt cx="2104766" cy="1371513"/>
          </a:xfrm>
        </p:grpSpPr>
        <p:sp>
          <p:nvSpPr>
            <p:cNvPr id="51" name="îšḷídé"/>
            <p:cNvSpPr/>
            <p:nvPr/>
          </p:nvSpPr>
          <p:spPr bwMode="auto">
            <a:xfrm>
              <a:off x="856867" y="5147581"/>
              <a:ext cx="2104766" cy="110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无公害蔬菜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食堂蔬菜自供应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r>
                <a:rPr lang="zh-CN" altLang="en-US" sz="12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花卉种植</a:t>
              </a:r>
              <a:endParaRPr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171450" lvl="0" indent="-171450">
                <a:buFont typeface="Wingdings" panose="05000000000000000000" pitchFamily="2" charset="2"/>
                <a:buChar char="l"/>
              </a:pPr>
              <a:endParaRPr lang="zh-CN" altLang="en-US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2" name="íśļiḋe"/>
            <p:cNvSpPr txBox="1"/>
            <p:nvPr/>
          </p:nvSpPr>
          <p:spPr bwMode="auto">
            <a:xfrm>
              <a:off x="1331427" y="4877331"/>
              <a:ext cx="958873" cy="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种植基地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9364298" y="5370180"/>
            <a:ext cx="2590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蔬菜种植面积</a:t>
            </a:r>
            <a:r>
              <a:rPr kumimoji="1" lang="en-US" altLang="zh-CN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6200</a:t>
            </a:r>
            <a:r>
              <a:rPr kumimoji="1" lang="zh-CN" altLang="en-US" sz="1200" b="1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万亩</a:t>
            </a:r>
            <a:endParaRPr kumimoji="1" lang="zh-CN" altLang="en-US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75349" y="1819300"/>
            <a:ext cx="3095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融资需求及未来发展规划</a:t>
            </a:r>
            <a:endParaRPr kumimoji="1"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2721081" y="1153663"/>
          <a:ext cx="6267277" cy="455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7749872" y="1258766"/>
            <a:ext cx="1502720" cy="23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融资额度：</a:t>
            </a:r>
            <a:r>
              <a:rPr kumimoji="1" lang="en-US" altLang="zh-CN" sz="9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kumimoji="1" lang="zh-CN" altLang="en-US" sz="9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kumimoji="1" lang="zh-CN" altLang="en-US" sz="96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871462"/>
            <a:ext cx="12192000" cy="2986538"/>
          </a:xfrm>
          <a:prstGeom prst="rect">
            <a:avLst/>
          </a:prstGeom>
          <a:solidFill>
            <a:srgbClr val="143115"/>
          </a:solidFill>
        </p:spPr>
      </p:pic>
      <p:grpSp>
        <p:nvGrpSpPr>
          <p:cNvPr id="2" name="组合 1"/>
          <p:cNvGrpSpPr/>
          <p:nvPr/>
        </p:nvGrpSpPr>
        <p:grpSpPr>
          <a:xfrm>
            <a:off x="896381" y="2138125"/>
            <a:ext cx="2102349" cy="2822136"/>
            <a:chOff x="671331" y="1204429"/>
            <a:chExt cx="3414532" cy="4583575"/>
          </a:xfrm>
        </p:grpSpPr>
        <p:sp>
          <p:nvSpPr>
            <p:cNvPr id="3" name="矩形 2"/>
            <p:cNvSpPr/>
            <p:nvPr/>
          </p:nvSpPr>
          <p:spPr>
            <a:xfrm>
              <a:off x="671331" y="1204429"/>
              <a:ext cx="3414532" cy="4583575"/>
            </a:xfrm>
            <a:prstGeom prst="rect">
              <a:avLst/>
            </a:prstGeom>
            <a:solidFill>
              <a:srgbClr val="56B44C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îšḷídé"/>
            <p:cNvSpPr/>
            <p:nvPr/>
          </p:nvSpPr>
          <p:spPr bwMode="auto">
            <a:xfrm>
              <a:off x="857858" y="2525819"/>
              <a:ext cx="3041474" cy="21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毕业于华北水利水电大学</a:t>
              </a:r>
              <a:endPara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连续创业者，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月创业至今</a:t>
              </a:r>
              <a:endPara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蓝掣自动化联合创始人</a:t>
              </a:r>
              <a:endPara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商业气息敏锐，丰富的团队协作经验及处理突发情况的经验，</a:t>
              </a:r>
              <a:endPara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原金盾信安云大事业部经理，深圳微台网络科技股份有限公司总经理</a:t>
              </a:r>
              <a:endPara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220000"/>
                </a:lnSpc>
              </a:pPr>
              <a:endParaRPr lang="en-US" altLang="zh-CN" sz="1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íśļiḋe"/>
            <p:cNvSpPr txBox="1"/>
            <p:nvPr/>
          </p:nvSpPr>
          <p:spPr bwMode="auto">
            <a:xfrm>
              <a:off x="1720243" y="2024737"/>
              <a:ext cx="1557354" cy="43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总经理</a:t>
              </a:r>
              <a:r>
                <a:rPr lang="en-US" altLang="zh-CN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联合创始人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董耀文</a:t>
              </a:r>
              <a:endPara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35723" y="2138125"/>
            <a:ext cx="2102349" cy="2822136"/>
            <a:chOff x="671331" y="1204429"/>
            <a:chExt cx="3414532" cy="4583575"/>
          </a:xfrm>
        </p:grpSpPr>
        <p:sp>
          <p:nvSpPr>
            <p:cNvPr id="10" name="矩形 9"/>
            <p:cNvSpPr/>
            <p:nvPr/>
          </p:nvSpPr>
          <p:spPr>
            <a:xfrm>
              <a:off x="671331" y="1204429"/>
              <a:ext cx="3414532" cy="4583575"/>
            </a:xfrm>
            <a:prstGeom prst="rect">
              <a:avLst/>
            </a:prstGeom>
            <a:solidFill>
              <a:srgbClr val="91C937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îšḷídé"/>
            <p:cNvSpPr/>
            <p:nvPr/>
          </p:nvSpPr>
          <p:spPr bwMode="auto">
            <a:xfrm>
              <a:off x="1177956" y="2627664"/>
              <a:ext cx="2401278" cy="21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毕业于中国科学技术大学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讯飞输入法奠基人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入选</a:t>
              </a:r>
              <a:r>
                <a:rPr lang="en-US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语言全球贡献名录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蓝掣自动化创始人</a:t>
              </a:r>
              <a:endParaRPr lang="en-US" altLang="zh-CN" sz="1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3" name="íśļiḋe"/>
            <p:cNvSpPr txBox="1"/>
            <p:nvPr/>
          </p:nvSpPr>
          <p:spPr bwMode="auto">
            <a:xfrm>
              <a:off x="1599918" y="1657440"/>
              <a:ext cx="1557354" cy="43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创始人：金明垒</a:t>
              </a:r>
              <a:endPara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75065" y="2138125"/>
            <a:ext cx="2102349" cy="2822136"/>
            <a:chOff x="671331" y="1204429"/>
            <a:chExt cx="3414532" cy="4583575"/>
          </a:xfrm>
        </p:grpSpPr>
        <p:sp>
          <p:nvSpPr>
            <p:cNvPr id="15" name="矩形 14"/>
            <p:cNvSpPr/>
            <p:nvPr/>
          </p:nvSpPr>
          <p:spPr>
            <a:xfrm>
              <a:off x="671331" y="1204429"/>
              <a:ext cx="3414532" cy="4583575"/>
            </a:xfrm>
            <a:prstGeom prst="rect">
              <a:avLst/>
            </a:prstGeom>
            <a:solidFill>
              <a:srgbClr val="56B44C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îšḷídé"/>
            <p:cNvSpPr/>
            <p:nvPr/>
          </p:nvSpPr>
          <p:spPr bwMode="auto">
            <a:xfrm>
              <a:off x="872287" y="2182678"/>
              <a:ext cx="2908512" cy="21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毕业于郑州轻工业大学自动化专业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毕业后就职于深圳汇川技术有限公司，从事工业物联网嵌入式系统平台开发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后就职于郑州天迈科技有限公司，从事智能公交配套嵌入式开发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年自主创业，提供国家粮食储备库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信息化粮库配套硬件产品的开发和销售</a:t>
              </a:r>
              <a:endParaRPr lang="en-US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220000"/>
                </a:lnSpc>
              </a:pPr>
              <a:endParaRPr lang="en-US" altLang="zh-CN" sz="1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íśļiḋe"/>
            <p:cNvSpPr txBox="1"/>
            <p:nvPr/>
          </p:nvSpPr>
          <p:spPr bwMode="auto">
            <a:xfrm>
              <a:off x="1599918" y="1688062"/>
              <a:ext cx="1557354" cy="43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王树茂</a:t>
              </a:r>
              <a:endPara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14406" y="2138125"/>
            <a:ext cx="2102349" cy="2822136"/>
            <a:chOff x="671331" y="1204429"/>
            <a:chExt cx="3414532" cy="4583575"/>
          </a:xfrm>
        </p:grpSpPr>
        <p:sp>
          <p:nvSpPr>
            <p:cNvPr id="20" name="矩形 19"/>
            <p:cNvSpPr/>
            <p:nvPr/>
          </p:nvSpPr>
          <p:spPr>
            <a:xfrm>
              <a:off x="671331" y="1204429"/>
              <a:ext cx="3414532" cy="4583575"/>
            </a:xfrm>
            <a:prstGeom prst="rect">
              <a:avLst/>
            </a:prstGeom>
            <a:solidFill>
              <a:srgbClr val="91C937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îšḷídé"/>
            <p:cNvSpPr/>
            <p:nvPr/>
          </p:nvSpPr>
          <p:spPr bwMode="auto">
            <a:xfrm>
              <a:off x="778265" y="2182678"/>
              <a:ext cx="3200661" cy="21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专注于品牌及市场运营，主导全球知名游戏展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ChinaJoy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展的品牌及运营工作。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后在全球知名小游戏网站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7K7K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担任副总裁，负责主站流量运营、品牌推广，先后负责</a:t>
              </a:r>
              <a:r>
                <a:rPr lang="en-US" altLang="zh-CN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SNS</a:t>
              </a: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游戏平台和手机游戏平台搭建和运营工作。</a:t>
              </a:r>
              <a:endPara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94310" indent="-194310">
                <a:lnSpc>
                  <a:spcPct val="95000"/>
                </a:lnSpc>
                <a:spcAft>
                  <a:spcPts val="815"/>
                </a:spcAft>
                <a:buFont typeface="Wingdings" panose="05000000000000000000" pitchFamily="2" charset="2"/>
                <a:buChar char="n"/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后在短视频及电商领域先后同滴滴出行、比亚迪汽车、京东钱包等知名品牌从内容植入、电商转化等方面取得优秀成绩。</a:t>
              </a: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íśļiḋe"/>
            <p:cNvSpPr txBox="1"/>
            <p:nvPr/>
          </p:nvSpPr>
          <p:spPr bwMode="auto">
            <a:xfrm>
              <a:off x="1607683" y="1688062"/>
              <a:ext cx="1557354" cy="43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谭运鹏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08" y="1615114"/>
            <a:ext cx="1882585" cy="28524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8135" y="1557567"/>
            <a:ext cx="2158815" cy="305384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9791" y="1557567"/>
            <a:ext cx="2159172" cy="305384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2318" y="1615114"/>
            <a:ext cx="3407623" cy="288745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4716" y="1703354"/>
            <a:ext cx="1861114" cy="263229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/>
          <a:srcRect l="-26" t="-547"/>
          <a:stretch>
            <a:fillRect/>
          </a:stretch>
        </p:blipFill>
        <p:spPr>
          <a:xfrm rot="5400000">
            <a:off x="3006272" y="2247509"/>
            <a:ext cx="3053848" cy="4510122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5380946" y="579770"/>
            <a:ext cx="292886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1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</a:t>
            </a:r>
            <a:endParaRPr kumimoji="1" lang="zh-CN" altLang="en-US" sz="21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b="15210"/>
          <a:stretch>
            <a:fillRect/>
          </a:stretch>
        </p:blipFill>
        <p:spPr>
          <a:xfrm rot="5400000">
            <a:off x="6996536" y="2317039"/>
            <a:ext cx="3033982" cy="4390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7" y="1439715"/>
            <a:ext cx="2804114" cy="389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0" y="3369489"/>
            <a:ext cx="3268345" cy="9996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68" y="1456514"/>
            <a:ext cx="2550633" cy="1912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69" y="3452296"/>
            <a:ext cx="2550632" cy="1912974"/>
          </a:xfrm>
          <a:prstGeom prst="rect">
            <a:avLst/>
          </a:prstGeom>
        </p:spPr>
      </p:pic>
      <p:sp>
        <p:nvSpPr>
          <p:cNvPr id="13" name="îšḷídé"/>
          <p:cNvSpPr/>
          <p:nvPr/>
        </p:nvSpPr>
        <p:spPr bwMode="auto">
          <a:xfrm>
            <a:off x="3200623" y="5493394"/>
            <a:ext cx="3009558" cy="6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zh-CN" altLang="en-US" sz="11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蓝掣是北京海淀区中关村科学城招商引资企业</a:t>
            </a:r>
            <a:endParaRPr lang="en-US" altLang="zh-CN" sz="1100" kern="10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并入围</a:t>
            </a:r>
            <a:r>
              <a:rPr lang="en-US" altLang="zh-CN" sz="1100" kern="100" smtClean="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US" sz="1100" kern="100" smtClean="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创世技”颠覆性创新榜</a:t>
            </a:r>
            <a:endParaRPr lang="zh-CN" altLang="zh-CN" sz="11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îšḷídé"/>
          <p:cNvSpPr/>
          <p:nvPr/>
        </p:nvSpPr>
        <p:spPr bwMode="auto">
          <a:xfrm>
            <a:off x="6210181" y="5493394"/>
            <a:ext cx="278825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zh-CN" altLang="en-US" sz="12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与武汉艺圃园创工程设计有限公司合作建成湖北省第一所样板学校“金银湖第二小学” </a:t>
            </a:r>
            <a:r>
              <a:rPr lang="en-US" altLang="zh-CN" sz="12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US" sz="12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年预计全市铺设</a:t>
            </a:r>
            <a:r>
              <a:rPr lang="en-US" altLang="zh-CN" sz="12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1200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套设备</a:t>
            </a:r>
            <a:endParaRPr lang="zh-CN" altLang="zh-CN" sz="12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îšḷídé"/>
          <p:cNvSpPr/>
          <p:nvPr/>
        </p:nvSpPr>
        <p:spPr bwMode="auto">
          <a:xfrm>
            <a:off x="120610" y="5529440"/>
            <a:ext cx="3143748" cy="41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zh-CN" altLang="en-US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商丘子公司与中国地质大学（北京）郑州研究院</a:t>
            </a:r>
            <a:endParaRPr lang="en-US" altLang="zh-CN" sz="1200" kern="10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达成战略合作</a:t>
            </a:r>
            <a:endParaRPr lang="zh-CN" altLang="zh-CN" sz="12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îšḷídé"/>
          <p:cNvSpPr/>
          <p:nvPr/>
        </p:nvSpPr>
        <p:spPr bwMode="auto">
          <a:xfrm>
            <a:off x="8927642" y="5493394"/>
            <a:ext cx="3143748" cy="79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</a:t>
            </a:r>
            <a:endParaRPr lang="en-US" altLang="zh-CN" sz="1100" kern="10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代表河南省</a:t>
            </a:r>
            <a:endParaRPr lang="en-US" altLang="zh-CN" sz="1100" kern="10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1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参加中国创新创业大赛全国赛</a:t>
            </a:r>
            <a:endParaRPr lang="zh-CN" altLang="zh-CN" sz="11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83" y="1460070"/>
            <a:ext cx="2751656" cy="3895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>
            <a:fillRect/>
          </a:stretch>
        </p:blipFill>
        <p:spPr>
          <a:xfrm>
            <a:off x="3264359" y="1435384"/>
            <a:ext cx="2872328" cy="392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 rot="1166648">
            <a:off x="-2153790" y="-60962"/>
            <a:ext cx="8397240" cy="8702040"/>
          </a:xfrm>
          <a:prstGeom prst="roundRect">
            <a:avLst/>
          </a:prstGeom>
          <a:solidFill>
            <a:srgbClr val="11300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/>
          <p:nvPr/>
        </p:nvSpPr>
        <p:spPr>
          <a:xfrm rot="1166648">
            <a:off x="7161818" y="-3626029"/>
            <a:ext cx="5122402" cy="5308333"/>
          </a:xfrm>
          <a:prstGeom prst="roundRect">
            <a:avLst/>
          </a:prstGeom>
          <a:solidFill>
            <a:srgbClr val="3C7108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 rot="1166648">
            <a:off x="9073399" y="-164332"/>
            <a:ext cx="5122402" cy="8180241"/>
          </a:xfrm>
          <a:prstGeom prst="roundRect">
            <a:avLst/>
          </a:prstGeom>
          <a:solidFill>
            <a:srgbClr val="56B44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 rot="1181513">
            <a:off x="7268181" y="1966062"/>
            <a:ext cx="3060687" cy="3060687"/>
          </a:xfrm>
          <a:prstGeom prst="roundRect">
            <a:avLst>
              <a:gd name="adj" fmla="val 18315"/>
            </a:avLst>
          </a:prstGeom>
          <a:solidFill>
            <a:srgbClr val="DBE201">
              <a:alpha val="73000"/>
            </a:srgb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: 圆角 31"/>
          <p:cNvSpPr/>
          <p:nvPr/>
        </p:nvSpPr>
        <p:spPr>
          <a:xfrm rot="1181513">
            <a:off x="8926583" y="4181006"/>
            <a:ext cx="1850011" cy="1850011"/>
          </a:xfrm>
          <a:prstGeom prst="roundRect">
            <a:avLst>
              <a:gd name="adj" fmla="val 18315"/>
            </a:avLst>
          </a:prstGeom>
          <a:solidFill>
            <a:srgbClr val="DBE201">
              <a:alpha val="73000"/>
            </a:srgb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矩形: 圆角 33"/>
          <p:cNvSpPr/>
          <p:nvPr/>
        </p:nvSpPr>
        <p:spPr>
          <a:xfrm rot="1181513">
            <a:off x="5522915" y="5494731"/>
            <a:ext cx="856605" cy="856605"/>
          </a:xfrm>
          <a:prstGeom prst="roundRect">
            <a:avLst>
              <a:gd name="adj" fmla="val 18857"/>
            </a:avLst>
          </a:prstGeom>
          <a:solidFill>
            <a:srgbClr val="DBE201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716534" y="1765378"/>
            <a:ext cx="6134668" cy="3020608"/>
            <a:chOff x="397901" y="1600151"/>
            <a:chExt cx="6134668" cy="3020608"/>
          </a:xfrm>
        </p:grpSpPr>
        <p:sp>
          <p:nvSpPr>
            <p:cNvPr id="10" name="文本框 9"/>
            <p:cNvSpPr txBox="1"/>
            <p:nvPr/>
          </p:nvSpPr>
          <p:spPr>
            <a:xfrm>
              <a:off x="397901" y="1600151"/>
              <a:ext cx="613466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感谢大家</a:t>
              </a:r>
              <a:endParaRPr lang="en-US" altLang="zh-CN" sz="8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  <a:p>
              <a:r>
                <a:rPr lang="zh-CN" altLang="en-US" sz="8800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的观看</a:t>
              </a:r>
              <a:endParaRPr lang="zh-CN" altLang="en-US" sz="8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4151" y="4282205"/>
              <a:ext cx="40094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中国工业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5.0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的践行者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76838" y="4963440"/>
            <a:ext cx="6251399" cy="112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河南蓝掣星空智能科技有限公司</a:t>
            </a:r>
            <a:endParaRPr lang="en-US" altLang="zh-CN" sz="190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地址：北京市海淀区北清路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号院中关村壹号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楼</a:t>
            </a:r>
            <a:endParaRPr lang="en-US" altLang="zh-CN" sz="95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河南省郑州市高新</a:t>
            </a:r>
            <a:r>
              <a:rPr lang="zh-CN" altLang="en-US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椿</a:t>
            </a:r>
            <a:r>
              <a:rPr lang="zh-CN" altLang="en-US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路化工路交叉口西美大厦</a:t>
            </a:r>
            <a:r>
              <a:rPr lang="en-US" altLang="zh-CN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</a:t>
            </a:r>
            <a:r>
              <a:rPr lang="en-US" altLang="zh-CN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1008</a:t>
            </a:r>
            <a:r>
              <a:rPr lang="zh-CN" altLang="en-US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r>
              <a:rPr lang="zh-CN" altLang="en-US" sz="95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华北研发中心）</a:t>
            </a:r>
            <a:endParaRPr lang="en-US" altLang="zh-CN" sz="95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河南省商丘市梁园区民主路北航星空创新园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3A08</a:t>
            </a:r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（华北数据加工处理中心）</a:t>
            </a:r>
            <a:endParaRPr lang="en-US" altLang="zh-CN" sz="95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公众号：会种菜的机器人</a:t>
            </a:r>
            <a:endParaRPr lang="en-US" altLang="zh-CN" sz="95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网址：</a:t>
            </a:r>
            <a:r>
              <a:rPr lang="en-US" altLang="zh-CN" sz="95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shucaiol.com nongchangol.com</a:t>
            </a:r>
            <a:endParaRPr lang="en-US" altLang="zh-CN" sz="9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ṡļïḍe"/>
          <p:cNvSpPr/>
          <p:nvPr/>
        </p:nvSpPr>
        <p:spPr>
          <a:xfrm>
            <a:off x="7480370" y="817007"/>
            <a:ext cx="3872412" cy="447736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6"/>
          <a:stretch>
            <a:fillRect/>
          </a:stretch>
        </p:blipFill>
        <p:spPr>
          <a:xfrm>
            <a:off x="7581730" y="930882"/>
            <a:ext cx="3687094" cy="42198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4"/>
          <a:stretch>
            <a:fillRect/>
          </a:stretch>
        </p:blipFill>
        <p:spPr>
          <a:xfrm>
            <a:off x="7581730" y="923150"/>
            <a:ext cx="3690410" cy="4227584"/>
          </a:xfrm>
          <a:prstGeom prst="rect">
            <a:avLst/>
          </a:prstGeom>
        </p:spPr>
      </p:pic>
      <p:sp>
        <p:nvSpPr>
          <p:cNvPr id="5" name="iṣḻiḋé"/>
          <p:cNvSpPr/>
          <p:nvPr/>
        </p:nvSpPr>
        <p:spPr>
          <a:xfrm>
            <a:off x="5593231" y="817008"/>
            <a:ext cx="2950112" cy="5117844"/>
          </a:xfrm>
          <a:prstGeom prst="rect">
            <a:avLst/>
          </a:prstGeom>
          <a:solidFill>
            <a:srgbClr val="91C93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6" name="îṥḻíḍè"/>
          <p:cNvGrpSpPr/>
          <p:nvPr/>
        </p:nvGrpSpPr>
        <p:grpSpPr>
          <a:xfrm>
            <a:off x="5680379" y="965733"/>
            <a:ext cx="2775008" cy="4532570"/>
            <a:chOff x="6759218" y="2113958"/>
            <a:chExt cx="2704282" cy="4417044"/>
          </a:xfrm>
        </p:grpSpPr>
        <p:sp>
          <p:nvSpPr>
            <p:cNvPr id="7" name="íṡḷídè"/>
            <p:cNvSpPr/>
            <p:nvPr/>
          </p:nvSpPr>
          <p:spPr bwMode="auto">
            <a:xfrm>
              <a:off x="7073202" y="2113958"/>
              <a:ext cx="571498" cy="451681"/>
            </a:xfrm>
            <a:custGeom>
              <a:avLst/>
              <a:gdLst>
                <a:gd name="T0" fmla="*/ 41 w 228"/>
                <a:gd name="T1" fmla="*/ 93 h 180"/>
                <a:gd name="T2" fmla="*/ 74 w 228"/>
                <a:gd name="T3" fmla="*/ 131 h 180"/>
                <a:gd name="T4" fmla="*/ 86 w 228"/>
                <a:gd name="T5" fmla="*/ 128 h 180"/>
                <a:gd name="T6" fmla="*/ 75 w 228"/>
                <a:gd name="T7" fmla="*/ 93 h 180"/>
                <a:gd name="T8" fmla="*/ 116 w 228"/>
                <a:gd name="T9" fmla="*/ 115 h 180"/>
                <a:gd name="T10" fmla="*/ 123 w 228"/>
                <a:gd name="T11" fmla="*/ 93 h 180"/>
                <a:gd name="T12" fmla="*/ 163 w 228"/>
                <a:gd name="T13" fmla="*/ 86 h 180"/>
                <a:gd name="T14" fmla="*/ 123 w 228"/>
                <a:gd name="T15" fmla="*/ 56 h 180"/>
                <a:gd name="T16" fmla="*/ 164 w 228"/>
                <a:gd name="T17" fmla="*/ 86 h 180"/>
                <a:gd name="T18" fmla="*/ 165 w 228"/>
                <a:gd name="T19" fmla="*/ 48 h 180"/>
                <a:gd name="T20" fmla="*/ 187 w 228"/>
                <a:gd name="T21" fmla="*/ 49 h 180"/>
                <a:gd name="T22" fmla="*/ 120 w 228"/>
                <a:gd name="T23" fmla="*/ 0 h 180"/>
                <a:gd name="T24" fmla="*/ 45 w 228"/>
                <a:gd name="T25" fmla="*/ 139 h 180"/>
                <a:gd name="T26" fmla="*/ 177 w 228"/>
                <a:gd name="T27" fmla="*/ 35 h 180"/>
                <a:gd name="T28" fmla="*/ 148 w 228"/>
                <a:gd name="T29" fmla="*/ 16 h 180"/>
                <a:gd name="T30" fmla="*/ 123 w 228"/>
                <a:gd name="T31" fmla="*/ 11 h 180"/>
                <a:gd name="T32" fmla="*/ 156 w 228"/>
                <a:gd name="T33" fmla="*/ 44 h 180"/>
                <a:gd name="T34" fmla="*/ 123 w 228"/>
                <a:gd name="T35" fmla="*/ 11 h 180"/>
                <a:gd name="T36" fmla="*/ 75 w 228"/>
                <a:gd name="T37" fmla="*/ 86 h 180"/>
                <a:gd name="T38" fmla="*/ 116 w 228"/>
                <a:gd name="T39" fmla="*/ 56 h 180"/>
                <a:gd name="T40" fmla="*/ 108 w 228"/>
                <a:gd name="T41" fmla="*/ 12 h 180"/>
                <a:gd name="T42" fmla="*/ 116 w 228"/>
                <a:gd name="T43" fmla="*/ 48 h 180"/>
                <a:gd name="T44" fmla="*/ 108 w 228"/>
                <a:gd name="T45" fmla="*/ 12 h 180"/>
                <a:gd name="T46" fmla="*/ 76 w 228"/>
                <a:gd name="T47" fmla="*/ 41 h 180"/>
                <a:gd name="T48" fmla="*/ 91 w 228"/>
                <a:gd name="T49" fmla="*/ 16 h 180"/>
                <a:gd name="T50" fmla="*/ 74 w 228"/>
                <a:gd name="T51" fmla="*/ 48 h 180"/>
                <a:gd name="T52" fmla="*/ 41 w 228"/>
                <a:gd name="T53" fmla="*/ 86 h 180"/>
                <a:gd name="T54" fmla="*/ 199 w 228"/>
                <a:gd name="T55" fmla="*/ 106 h 180"/>
                <a:gd name="T56" fmla="*/ 181 w 228"/>
                <a:gd name="T57" fmla="*/ 139 h 180"/>
                <a:gd name="T58" fmla="*/ 167 w 228"/>
                <a:gd name="T59" fmla="*/ 126 h 180"/>
                <a:gd name="T60" fmla="*/ 156 w 228"/>
                <a:gd name="T61" fmla="*/ 136 h 180"/>
                <a:gd name="T62" fmla="*/ 123 w 228"/>
                <a:gd name="T63" fmla="*/ 169 h 180"/>
                <a:gd name="T64" fmla="*/ 116 w 228"/>
                <a:gd name="T65" fmla="*/ 148 h 180"/>
                <a:gd name="T66" fmla="*/ 108 w 228"/>
                <a:gd name="T67" fmla="*/ 168 h 180"/>
                <a:gd name="T68" fmla="*/ 87 w 228"/>
                <a:gd name="T69" fmla="*/ 158 h 180"/>
                <a:gd name="T70" fmla="*/ 82 w 228"/>
                <a:gd name="T71" fmla="*/ 159 h 180"/>
                <a:gd name="T72" fmla="*/ 120 w 228"/>
                <a:gd name="T73" fmla="*/ 180 h 180"/>
                <a:gd name="T74" fmla="*/ 205 w 228"/>
                <a:gd name="T75" fmla="*/ 106 h 180"/>
                <a:gd name="T76" fmla="*/ 148 w 228"/>
                <a:gd name="T77" fmla="*/ 163 h 180"/>
                <a:gd name="T78" fmla="*/ 177 w 228"/>
                <a:gd name="T79" fmla="*/ 144 h 180"/>
                <a:gd name="T80" fmla="*/ 228 w 228"/>
                <a:gd name="T81" fmla="*/ 75 h 180"/>
                <a:gd name="T82" fmla="*/ 198 w 228"/>
                <a:gd name="T83" fmla="*/ 97 h 180"/>
                <a:gd name="T84" fmla="*/ 26 w 228"/>
                <a:gd name="T85" fmla="*/ 157 h 180"/>
                <a:gd name="T86" fmla="*/ 31 w 228"/>
                <a:gd name="T87" fmla="*/ 148 h 180"/>
                <a:gd name="T88" fmla="*/ 183 w 228"/>
                <a:gd name="T89" fmla="*/ 81 h 180"/>
                <a:gd name="T90" fmla="*/ 205 w 228"/>
                <a:gd name="T91" fmla="*/ 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8" h="180">
                  <a:moveTo>
                    <a:pt x="57" y="137"/>
                  </a:moveTo>
                  <a:cubicBezTo>
                    <a:pt x="47" y="125"/>
                    <a:pt x="42" y="110"/>
                    <a:pt x="41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107"/>
                    <a:pt x="70" y="120"/>
                    <a:pt x="74" y="131"/>
                  </a:cubicBezTo>
                  <a:cubicBezTo>
                    <a:pt x="72" y="132"/>
                    <a:pt x="70" y="133"/>
                    <a:pt x="68" y="134"/>
                  </a:cubicBezTo>
                  <a:cubicBezTo>
                    <a:pt x="74" y="132"/>
                    <a:pt x="80" y="130"/>
                    <a:pt x="86" y="128"/>
                  </a:cubicBezTo>
                  <a:cubicBezTo>
                    <a:pt x="84" y="128"/>
                    <a:pt x="83" y="129"/>
                    <a:pt x="81" y="129"/>
                  </a:cubicBezTo>
                  <a:cubicBezTo>
                    <a:pt x="78" y="119"/>
                    <a:pt x="75" y="106"/>
                    <a:pt x="7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9" y="114"/>
                    <a:pt x="121" y="113"/>
                    <a:pt x="123" y="112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7" y="91"/>
                    <a:pt x="160" y="89"/>
                    <a:pt x="163" y="86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36" y="55"/>
                    <a:pt x="148" y="54"/>
                    <a:pt x="159" y="50"/>
                  </a:cubicBezTo>
                  <a:cubicBezTo>
                    <a:pt x="162" y="61"/>
                    <a:pt x="164" y="73"/>
                    <a:pt x="164" y="86"/>
                  </a:cubicBezTo>
                  <a:cubicBezTo>
                    <a:pt x="167" y="84"/>
                    <a:pt x="169" y="82"/>
                    <a:pt x="171" y="80"/>
                  </a:cubicBezTo>
                  <a:cubicBezTo>
                    <a:pt x="170" y="69"/>
                    <a:pt x="168" y="58"/>
                    <a:pt x="165" y="48"/>
                  </a:cubicBezTo>
                  <a:cubicBezTo>
                    <a:pt x="171" y="46"/>
                    <a:pt x="177" y="44"/>
                    <a:pt x="181" y="41"/>
                  </a:cubicBezTo>
                  <a:cubicBezTo>
                    <a:pt x="184" y="44"/>
                    <a:pt x="185" y="46"/>
                    <a:pt x="187" y="49"/>
                  </a:cubicBezTo>
                  <a:cubicBezTo>
                    <a:pt x="190" y="47"/>
                    <a:pt x="194" y="46"/>
                    <a:pt x="197" y="45"/>
                  </a:cubicBezTo>
                  <a:cubicBezTo>
                    <a:pt x="182" y="18"/>
                    <a:pt x="153" y="0"/>
                    <a:pt x="120" y="0"/>
                  </a:cubicBezTo>
                  <a:cubicBezTo>
                    <a:pt x="70" y="0"/>
                    <a:pt x="30" y="40"/>
                    <a:pt x="30" y="90"/>
                  </a:cubicBezTo>
                  <a:cubicBezTo>
                    <a:pt x="30" y="108"/>
                    <a:pt x="35" y="125"/>
                    <a:pt x="45" y="139"/>
                  </a:cubicBezTo>
                  <a:cubicBezTo>
                    <a:pt x="49" y="139"/>
                    <a:pt x="52" y="138"/>
                    <a:pt x="57" y="137"/>
                  </a:cubicBezTo>
                  <a:close/>
                  <a:moveTo>
                    <a:pt x="177" y="35"/>
                  </a:moveTo>
                  <a:cubicBezTo>
                    <a:pt x="172" y="38"/>
                    <a:pt x="168" y="40"/>
                    <a:pt x="163" y="41"/>
                  </a:cubicBezTo>
                  <a:cubicBezTo>
                    <a:pt x="159" y="31"/>
                    <a:pt x="154" y="23"/>
                    <a:pt x="148" y="16"/>
                  </a:cubicBezTo>
                  <a:cubicBezTo>
                    <a:pt x="159" y="20"/>
                    <a:pt x="169" y="27"/>
                    <a:pt x="177" y="35"/>
                  </a:cubicBezTo>
                  <a:close/>
                  <a:moveTo>
                    <a:pt x="123" y="11"/>
                  </a:moveTo>
                  <a:cubicBezTo>
                    <a:pt x="126" y="11"/>
                    <a:pt x="128" y="11"/>
                    <a:pt x="131" y="12"/>
                  </a:cubicBezTo>
                  <a:cubicBezTo>
                    <a:pt x="141" y="17"/>
                    <a:pt x="150" y="28"/>
                    <a:pt x="156" y="44"/>
                  </a:cubicBezTo>
                  <a:cubicBezTo>
                    <a:pt x="146" y="46"/>
                    <a:pt x="135" y="48"/>
                    <a:pt x="123" y="48"/>
                  </a:cubicBezTo>
                  <a:lnTo>
                    <a:pt x="123" y="11"/>
                  </a:lnTo>
                  <a:close/>
                  <a:moveTo>
                    <a:pt x="116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5" y="73"/>
                    <a:pt x="78" y="61"/>
                    <a:pt x="81" y="50"/>
                  </a:cubicBezTo>
                  <a:cubicBezTo>
                    <a:pt x="92" y="54"/>
                    <a:pt x="104" y="55"/>
                    <a:pt x="116" y="56"/>
                  </a:cubicBezTo>
                  <a:lnTo>
                    <a:pt x="116" y="86"/>
                  </a:lnTo>
                  <a:close/>
                  <a:moveTo>
                    <a:pt x="108" y="12"/>
                  </a:moveTo>
                  <a:cubicBezTo>
                    <a:pt x="111" y="11"/>
                    <a:pt x="113" y="11"/>
                    <a:pt x="116" y="11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04" y="48"/>
                    <a:pt x="93" y="46"/>
                    <a:pt x="83" y="44"/>
                  </a:cubicBezTo>
                  <a:cubicBezTo>
                    <a:pt x="89" y="28"/>
                    <a:pt x="98" y="17"/>
                    <a:pt x="108" y="12"/>
                  </a:cubicBezTo>
                  <a:close/>
                  <a:moveTo>
                    <a:pt x="91" y="16"/>
                  </a:moveTo>
                  <a:cubicBezTo>
                    <a:pt x="85" y="23"/>
                    <a:pt x="80" y="31"/>
                    <a:pt x="76" y="41"/>
                  </a:cubicBezTo>
                  <a:cubicBezTo>
                    <a:pt x="72" y="40"/>
                    <a:pt x="67" y="38"/>
                    <a:pt x="63" y="35"/>
                  </a:cubicBezTo>
                  <a:cubicBezTo>
                    <a:pt x="71" y="27"/>
                    <a:pt x="80" y="20"/>
                    <a:pt x="91" y="16"/>
                  </a:cubicBezTo>
                  <a:close/>
                  <a:moveTo>
                    <a:pt x="58" y="41"/>
                  </a:moveTo>
                  <a:cubicBezTo>
                    <a:pt x="63" y="44"/>
                    <a:pt x="68" y="46"/>
                    <a:pt x="74" y="48"/>
                  </a:cubicBezTo>
                  <a:cubicBezTo>
                    <a:pt x="70" y="60"/>
                    <a:pt x="68" y="73"/>
                    <a:pt x="68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2" y="69"/>
                    <a:pt x="48" y="53"/>
                    <a:pt x="58" y="41"/>
                  </a:cubicBezTo>
                  <a:close/>
                  <a:moveTo>
                    <a:pt x="199" y="106"/>
                  </a:moveTo>
                  <a:cubicBezTo>
                    <a:pt x="198" y="106"/>
                    <a:pt x="197" y="107"/>
                    <a:pt x="196" y="108"/>
                  </a:cubicBezTo>
                  <a:cubicBezTo>
                    <a:pt x="194" y="119"/>
                    <a:pt x="189" y="130"/>
                    <a:pt x="181" y="139"/>
                  </a:cubicBezTo>
                  <a:cubicBezTo>
                    <a:pt x="177" y="136"/>
                    <a:pt x="171" y="134"/>
                    <a:pt x="165" y="131"/>
                  </a:cubicBezTo>
                  <a:cubicBezTo>
                    <a:pt x="166" y="130"/>
                    <a:pt x="166" y="128"/>
                    <a:pt x="167" y="126"/>
                  </a:cubicBezTo>
                  <a:cubicBezTo>
                    <a:pt x="161" y="129"/>
                    <a:pt x="156" y="132"/>
                    <a:pt x="150" y="135"/>
                  </a:cubicBezTo>
                  <a:cubicBezTo>
                    <a:pt x="152" y="135"/>
                    <a:pt x="154" y="136"/>
                    <a:pt x="156" y="136"/>
                  </a:cubicBezTo>
                  <a:cubicBezTo>
                    <a:pt x="150" y="152"/>
                    <a:pt x="141" y="163"/>
                    <a:pt x="131" y="168"/>
                  </a:cubicBezTo>
                  <a:cubicBezTo>
                    <a:pt x="128" y="168"/>
                    <a:pt x="126" y="169"/>
                    <a:pt x="123" y="169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1" y="147"/>
                    <a:pt x="118" y="147"/>
                    <a:pt x="116" y="148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3" y="169"/>
                    <a:pt x="111" y="168"/>
                    <a:pt x="108" y="168"/>
                  </a:cubicBezTo>
                  <a:cubicBezTo>
                    <a:pt x="103" y="165"/>
                    <a:pt x="98" y="161"/>
                    <a:pt x="94" y="156"/>
                  </a:cubicBezTo>
                  <a:cubicBezTo>
                    <a:pt x="91" y="156"/>
                    <a:pt x="89" y="157"/>
                    <a:pt x="87" y="158"/>
                  </a:cubicBezTo>
                  <a:cubicBezTo>
                    <a:pt x="88" y="160"/>
                    <a:pt x="90" y="162"/>
                    <a:pt x="91" y="163"/>
                  </a:cubicBezTo>
                  <a:cubicBezTo>
                    <a:pt x="88" y="162"/>
                    <a:pt x="85" y="161"/>
                    <a:pt x="82" y="159"/>
                  </a:cubicBezTo>
                  <a:cubicBezTo>
                    <a:pt x="77" y="160"/>
                    <a:pt x="72" y="161"/>
                    <a:pt x="67" y="162"/>
                  </a:cubicBezTo>
                  <a:cubicBezTo>
                    <a:pt x="82" y="173"/>
                    <a:pt x="100" y="180"/>
                    <a:pt x="120" y="180"/>
                  </a:cubicBezTo>
                  <a:cubicBezTo>
                    <a:pt x="164" y="180"/>
                    <a:pt x="200" y="148"/>
                    <a:pt x="208" y="106"/>
                  </a:cubicBezTo>
                  <a:cubicBezTo>
                    <a:pt x="207" y="106"/>
                    <a:pt x="206" y="106"/>
                    <a:pt x="205" y="106"/>
                  </a:cubicBezTo>
                  <a:cubicBezTo>
                    <a:pt x="203" y="106"/>
                    <a:pt x="201" y="106"/>
                    <a:pt x="199" y="106"/>
                  </a:cubicBezTo>
                  <a:close/>
                  <a:moveTo>
                    <a:pt x="148" y="163"/>
                  </a:moveTo>
                  <a:cubicBezTo>
                    <a:pt x="154" y="157"/>
                    <a:pt x="159" y="148"/>
                    <a:pt x="163" y="138"/>
                  </a:cubicBezTo>
                  <a:cubicBezTo>
                    <a:pt x="168" y="140"/>
                    <a:pt x="172" y="142"/>
                    <a:pt x="177" y="144"/>
                  </a:cubicBezTo>
                  <a:cubicBezTo>
                    <a:pt x="169" y="153"/>
                    <a:pt x="159" y="159"/>
                    <a:pt x="148" y="163"/>
                  </a:cubicBezTo>
                  <a:close/>
                  <a:moveTo>
                    <a:pt x="228" y="75"/>
                  </a:moveTo>
                  <a:cubicBezTo>
                    <a:pt x="228" y="88"/>
                    <a:pt x="218" y="98"/>
                    <a:pt x="205" y="98"/>
                  </a:cubicBezTo>
                  <a:cubicBezTo>
                    <a:pt x="202" y="98"/>
                    <a:pt x="200" y="98"/>
                    <a:pt x="198" y="97"/>
                  </a:cubicBezTo>
                  <a:cubicBezTo>
                    <a:pt x="182" y="109"/>
                    <a:pt x="162" y="121"/>
                    <a:pt x="138" y="131"/>
                  </a:cubicBezTo>
                  <a:cubicBezTo>
                    <a:pt x="88" y="153"/>
                    <a:pt x="41" y="161"/>
                    <a:pt x="26" y="157"/>
                  </a:cubicBezTo>
                  <a:cubicBezTo>
                    <a:pt x="0" y="151"/>
                    <a:pt x="31" y="122"/>
                    <a:pt x="31" y="122"/>
                  </a:cubicBezTo>
                  <a:cubicBezTo>
                    <a:pt x="31" y="122"/>
                    <a:pt x="15" y="148"/>
                    <a:pt x="31" y="148"/>
                  </a:cubicBezTo>
                  <a:cubicBezTo>
                    <a:pt x="55" y="149"/>
                    <a:pt x="103" y="132"/>
                    <a:pt x="131" y="117"/>
                  </a:cubicBezTo>
                  <a:cubicBezTo>
                    <a:pt x="153" y="104"/>
                    <a:pt x="170" y="92"/>
                    <a:pt x="183" y="81"/>
                  </a:cubicBezTo>
                  <a:cubicBezTo>
                    <a:pt x="182" y="79"/>
                    <a:pt x="182" y="77"/>
                    <a:pt x="182" y="75"/>
                  </a:cubicBezTo>
                  <a:cubicBezTo>
                    <a:pt x="182" y="62"/>
                    <a:pt x="192" y="52"/>
                    <a:pt x="205" y="52"/>
                  </a:cubicBezTo>
                  <a:cubicBezTo>
                    <a:pt x="218" y="52"/>
                    <a:pt x="228" y="62"/>
                    <a:pt x="228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ísḷiḓe"/>
            <p:cNvSpPr txBox="1"/>
            <p:nvPr/>
          </p:nvSpPr>
          <p:spPr bwMode="auto">
            <a:xfrm>
              <a:off x="7730814" y="2188316"/>
              <a:ext cx="1565038" cy="40730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蓝掣</a:t>
              </a:r>
              <a:r>
                <a:rPr lang="en-US" altLang="zh-CN" sz="1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-LANCHAIR</a:t>
              </a:r>
              <a:endParaRPr lang="en-US" altLang="zh-CN" sz="1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iṡḷîḋè"/>
            <p:cNvSpPr/>
            <p:nvPr/>
          </p:nvSpPr>
          <p:spPr>
            <a:xfrm>
              <a:off x="6767098" y="3526096"/>
              <a:ext cx="2696402" cy="633202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indent="266700" algn="l">
                <a:lnSpc>
                  <a:spcPct val="150000"/>
                </a:lnSpc>
              </a:pP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基于该系统，蓝掣自动化首先布局智慧种植领域——“蓝掣云蔬菜”，搭建基于云端控制到现实蔬菜基地种植、无人化田间管理到蔬菜流通渠道的产业链布局，为中国的高品质蔬菜自由提供技术及商业基础。</a:t>
              </a:r>
              <a:endParaRPr lang="zh-CN" altLang="zh-CN" sz="1400" kern="100"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字魂70号-灵悦黑体" panose="00000500000000000000"/>
                <a:cs typeface="Times New Roman" panose="02020603050405020304" pitchFamily="18" charset="0"/>
              </a:endParaRPr>
            </a:p>
            <a:p>
              <a:pPr marR="0" lvl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/>
              </a:endParaRPr>
            </a:p>
          </p:txBody>
        </p:sp>
        <p:sp>
          <p:nvSpPr>
            <p:cNvPr id="11" name="íṡḷídè"/>
            <p:cNvSpPr/>
            <p:nvPr/>
          </p:nvSpPr>
          <p:spPr bwMode="auto">
            <a:xfrm>
              <a:off x="7073202" y="4836722"/>
              <a:ext cx="571498" cy="451681"/>
            </a:xfrm>
            <a:custGeom>
              <a:avLst/>
              <a:gdLst>
                <a:gd name="T0" fmla="*/ 41 w 228"/>
                <a:gd name="T1" fmla="*/ 93 h 180"/>
                <a:gd name="T2" fmla="*/ 74 w 228"/>
                <a:gd name="T3" fmla="*/ 131 h 180"/>
                <a:gd name="T4" fmla="*/ 86 w 228"/>
                <a:gd name="T5" fmla="*/ 128 h 180"/>
                <a:gd name="T6" fmla="*/ 75 w 228"/>
                <a:gd name="T7" fmla="*/ 93 h 180"/>
                <a:gd name="T8" fmla="*/ 116 w 228"/>
                <a:gd name="T9" fmla="*/ 115 h 180"/>
                <a:gd name="T10" fmla="*/ 123 w 228"/>
                <a:gd name="T11" fmla="*/ 93 h 180"/>
                <a:gd name="T12" fmla="*/ 163 w 228"/>
                <a:gd name="T13" fmla="*/ 86 h 180"/>
                <a:gd name="T14" fmla="*/ 123 w 228"/>
                <a:gd name="T15" fmla="*/ 56 h 180"/>
                <a:gd name="T16" fmla="*/ 164 w 228"/>
                <a:gd name="T17" fmla="*/ 86 h 180"/>
                <a:gd name="T18" fmla="*/ 165 w 228"/>
                <a:gd name="T19" fmla="*/ 48 h 180"/>
                <a:gd name="T20" fmla="*/ 187 w 228"/>
                <a:gd name="T21" fmla="*/ 49 h 180"/>
                <a:gd name="T22" fmla="*/ 120 w 228"/>
                <a:gd name="T23" fmla="*/ 0 h 180"/>
                <a:gd name="T24" fmla="*/ 45 w 228"/>
                <a:gd name="T25" fmla="*/ 139 h 180"/>
                <a:gd name="T26" fmla="*/ 177 w 228"/>
                <a:gd name="T27" fmla="*/ 35 h 180"/>
                <a:gd name="T28" fmla="*/ 148 w 228"/>
                <a:gd name="T29" fmla="*/ 16 h 180"/>
                <a:gd name="T30" fmla="*/ 123 w 228"/>
                <a:gd name="T31" fmla="*/ 11 h 180"/>
                <a:gd name="T32" fmla="*/ 156 w 228"/>
                <a:gd name="T33" fmla="*/ 44 h 180"/>
                <a:gd name="T34" fmla="*/ 123 w 228"/>
                <a:gd name="T35" fmla="*/ 11 h 180"/>
                <a:gd name="T36" fmla="*/ 75 w 228"/>
                <a:gd name="T37" fmla="*/ 86 h 180"/>
                <a:gd name="T38" fmla="*/ 116 w 228"/>
                <a:gd name="T39" fmla="*/ 56 h 180"/>
                <a:gd name="T40" fmla="*/ 108 w 228"/>
                <a:gd name="T41" fmla="*/ 12 h 180"/>
                <a:gd name="T42" fmla="*/ 116 w 228"/>
                <a:gd name="T43" fmla="*/ 48 h 180"/>
                <a:gd name="T44" fmla="*/ 108 w 228"/>
                <a:gd name="T45" fmla="*/ 12 h 180"/>
                <a:gd name="T46" fmla="*/ 76 w 228"/>
                <a:gd name="T47" fmla="*/ 41 h 180"/>
                <a:gd name="T48" fmla="*/ 91 w 228"/>
                <a:gd name="T49" fmla="*/ 16 h 180"/>
                <a:gd name="T50" fmla="*/ 74 w 228"/>
                <a:gd name="T51" fmla="*/ 48 h 180"/>
                <a:gd name="T52" fmla="*/ 41 w 228"/>
                <a:gd name="T53" fmla="*/ 86 h 180"/>
                <a:gd name="T54" fmla="*/ 199 w 228"/>
                <a:gd name="T55" fmla="*/ 106 h 180"/>
                <a:gd name="T56" fmla="*/ 181 w 228"/>
                <a:gd name="T57" fmla="*/ 139 h 180"/>
                <a:gd name="T58" fmla="*/ 167 w 228"/>
                <a:gd name="T59" fmla="*/ 126 h 180"/>
                <a:gd name="T60" fmla="*/ 156 w 228"/>
                <a:gd name="T61" fmla="*/ 136 h 180"/>
                <a:gd name="T62" fmla="*/ 123 w 228"/>
                <a:gd name="T63" fmla="*/ 169 h 180"/>
                <a:gd name="T64" fmla="*/ 116 w 228"/>
                <a:gd name="T65" fmla="*/ 148 h 180"/>
                <a:gd name="T66" fmla="*/ 108 w 228"/>
                <a:gd name="T67" fmla="*/ 168 h 180"/>
                <a:gd name="T68" fmla="*/ 87 w 228"/>
                <a:gd name="T69" fmla="*/ 158 h 180"/>
                <a:gd name="T70" fmla="*/ 82 w 228"/>
                <a:gd name="T71" fmla="*/ 159 h 180"/>
                <a:gd name="T72" fmla="*/ 120 w 228"/>
                <a:gd name="T73" fmla="*/ 180 h 180"/>
                <a:gd name="T74" fmla="*/ 205 w 228"/>
                <a:gd name="T75" fmla="*/ 106 h 180"/>
                <a:gd name="T76" fmla="*/ 148 w 228"/>
                <a:gd name="T77" fmla="*/ 163 h 180"/>
                <a:gd name="T78" fmla="*/ 177 w 228"/>
                <a:gd name="T79" fmla="*/ 144 h 180"/>
                <a:gd name="T80" fmla="*/ 228 w 228"/>
                <a:gd name="T81" fmla="*/ 75 h 180"/>
                <a:gd name="T82" fmla="*/ 198 w 228"/>
                <a:gd name="T83" fmla="*/ 97 h 180"/>
                <a:gd name="T84" fmla="*/ 26 w 228"/>
                <a:gd name="T85" fmla="*/ 157 h 180"/>
                <a:gd name="T86" fmla="*/ 31 w 228"/>
                <a:gd name="T87" fmla="*/ 148 h 180"/>
                <a:gd name="T88" fmla="*/ 183 w 228"/>
                <a:gd name="T89" fmla="*/ 81 h 180"/>
                <a:gd name="T90" fmla="*/ 205 w 228"/>
                <a:gd name="T91" fmla="*/ 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8" h="180">
                  <a:moveTo>
                    <a:pt x="57" y="137"/>
                  </a:moveTo>
                  <a:cubicBezTo>
                    <a:pt x="47" y="125"/>
                    <a:pt x="42" y="110"/>
                    <a:pt x="41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107"/>
                    <a:pt x="70" y="120"/>
                    <a:pt x="74" y="131"/>
                  </a:cubicBezTo>
                  <a:cubicBezTo>
                    <a:pt x="72" y="132"/>
                    <a:pt x="70" y="133"/>
                    <a:pt x="68" y="134"/>
                  </a:cubicBezTo>
                  <a:cubicBezTo>
                    <a:pt x="74" y="132"/>
                    <a:pt x="80" y="130"/>
                    <a:pt x="86" y="128"/>
                  </a:cubicBezTo>
                  <a:cubicBezTo>
                    <a:pt x="84" y="128"/>
                    <a:pt x="83" y="129"/>
                    <a:pt x="81" y="129"/>
                  </a:cubicBezTo>
                  <a:cubicBezTo>
                    <a:pt x="78" y="119"/>
                    <a:pt x="75" y="106"/>
                    <a:pt x="7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9" y="114"/>
                    <a:pt x="121" y="113"/>
                    <a:pt x="123" y="112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7" y="91"/>
                    <a:pt x="160" y="89"/>
                    <a:pt x="163" y="86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36" y="55"/>
                    <a:pt x="148" y="54"/>
                    <a:pt x="159" y="50"/>
                  </a:cubicBezTo>
                  <a:cubicBezTo>
                    <a:pt x="162" y="61"/>
                    <a:pt x="164" y="73"/>
                    <a:pt x="164" y="86"/>
                  </a:cubicBezTo>
                  <a:cubicBezTo>
                    <a:pt x="167" y="84"/>
                    <a:pt x="169" y="82"/>
                    <a:pt x="171" y="80"/>
                  </a:cubicBezTo>
                  <a:cubicBezTo>
                    <a:pt x="170" y="69"/>
                    <a:pt x="168" y="58"/>
                    <a:pt x="165" y="48"/>
                  </a:cubicBezTo>
                  <a:cubicBezTo>
                    <a:pt x="171" y="46"/>
                    <a:pt x="177" y="44"/>
                    <a:pt x="181" y="41"/>
                  </a:cubicBezTo>
                  <a:cubicBezTo>
                    <a:pt x="184" y="44"/>
                    <a:pt x="185" y="46"/>
                    <a:pt x="187" y="49"/>
                  </a:cubicBezTo>
                  <a:cubicBezTo>
                    <a:pt x="190" y="47"/>
                    <a:pt x="194" y="46"/>
                    <a:pt x="197" y="45"/>
                  </a:cubicBezTo>
                  <a:cubicBezTo>
                    <a:pt x="182" y="18"/>
                    <a:pt x="153" y="0"/>
                    <a:pt x="120" y="0"/>
                  </a:cubicBezTo>
                  <a:cubicBezTo>
                    <a:pt x="70" y="0"/>
                    <a:pt x="30" y="40"/>
                    <a:pt x="30" y="90"/>
                  </a:cubicBezTo>
                  <a:cubicBezTo>
                    <a:pt x="30" y="108"/>
                    <a:pt x="35" y="125"/>
                    <a:pt x="45" y="139"/>
                  </a:cubicBezTo>
                  <a:cubicBezTo>
                    <a:pt x="49" y="139"/>
                    <a:pt x="52" y="138"/>
                    <a:pt x="57" y="137"/>
                  </a:cubicBezTo>
                  <a:close/>
                  <a:moveTo>
                    <a:pt x="177" y="35"/>
                  </a:moveTo>
                  <a:cubicBezTo>
                    <a:pt x="172" y="38"/>
                    <a:pt x="168" y="40"/>
                    <a:pt x="163" y="41"/>
                  </a:cubicBezTo>
                  <a:cubicBezTo>
                    <a:pt x="159" y="31"/>
                    <a:pt x="154" y="23"/>
                    <a:pt x="148" y="16"/>
                  </a:cubicBezTo>
                  <a:cubicBezTo>
                    <a:pt x="159" y="20"/>
                    <a:pt x="169" y="27"/>
                    <a:pt x="177" y="35"/>
                  </a:cubicBezTo>
                  <a:close/>
                  <a:moveTo>
                    <a:pt x="123" y="11"/>
                  </a:moveTo>
                  <a:cubicBezTo>
                    <a:pt x="126" y="11"/>
                    <a:pt x="128" y="11"/>
                    <a:pt x="131" y="12"/>
                  </a:cubicBezTo>
                  <a:cubicBezTo>
                    <a:pt x="141" y="17"/>
                    <a:pt x="150" y="28"/>
                    <a:pt x="156" y="44"/>
                  </a:cubicBezTo>
                  <a:cubicBezTo>
                    <a:pt x="146" y="46"/>
                    <a:pt x="135" y="48"/>
                    <a:pt x="123" y="48"/>
                  </a:cubicBezTo>
                  <a:lnTo>
                    <a:pt x="123" y="11"/>
                  </a:lnTo>
                  <a:close/>
                  <a:moveTo>
                    <a:pt x="116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5" y="73"/>
                    <a:pt x="78" y="61"/>
                    <a:pt x="81" y="50"/>
                  </a:cubicBezTo>
                  <a:cubicBezTo>
                    <a:pt x="92" y="54"/>
                    <a:pt x="104" y="55"/>
                    <a:pt x="116" y="56"/>
                  </a:cubicBezTo>
                  <a:lnTo>
                    <a:pt x="116" y="86"/>
                  </a:lnTo>
                  <a:close/>
                  <a:moveTo>
                    <a:pt x="108" y="12"/>
                  </a:moveTo>
                  <a:cubicBezTo>
                    <a:pt x="111" y="11"/>
                    <a:pt x="113" y="11"/>
                    <a:pt x="116" y="11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04" y="48"/>
                    <a:pt x="93" y="46"/>
                    <a:pt x="83" y="44"/>
                  </a:cubicBezTo>
                  <a:cubicBezTo>
                    <a:pt x="89" y="28"/>
                    <a:pt x="98" y="17"/>
                    <a:pt x="108" y="12"/>
                  </a:cubicBezTo>
                  <a:close/>
                  <a:moveTo>
                    <a:pt x="91" y="16"/>
                  </a:moveTo>
                  <a:cubicBezTo>
                    <a:pt x="85" y="23"/>
                    <a:pt x="80" y="31"/>
                    <a:pt x="76" y="41"/>
                  </a:cubicBezTo>
                  <a:cubicBezTo>
                    <a:pt x="72" y="40"/>
                    <a:pt x="67" y="38"/>
                    <a:pt x="63" y="35"/>
                  </a:cubicBezTo>
                  <a:cubicBezTo>
                    <a:pt x="71" y="27"/>
                    <a:pt x="80" y="20"/>
                    <a:pt x="91" y="16"/>
                  </a:cubicBezTo>
                  <a:close/>
                  <a:moveTo>
                    <a:pt x="58" y="41"/>
                  </a:moveTo>
                  <a:cubicBezTo>
                    <a:pt x="63" y="44"/>
                    <a:pt x="68" y="46"/>
                    <a:pt x="74" y="48"/>
                  </a:cubicBezTo>
                  <a:cubicBezTo>
                    <a:pt x="70" y="60"/>
                    <a:pt x="68" y="73"/>
                    <a:pt x="68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2" y="69"/>
                    <a:pt x="48" y="53"/>
                    <a:pt x="58" y="41"/>
                  </a:cubicBezTo>
                  <a:close/>
                  <a:moveTo>
                    <a:pt x="199" y="106"/>
                  </a:moveTo>
                  <a:cubicBezTo>
                    <a:pt x="198" y="106"/>
                    <a:pt x="197" y="107"/>
                    <a:pt x="196" y="108"/>
                  </a:cubicBezTo>
                  <a:cubicBezTo>
                    <a:pt x="194" y="119"/>
                    <a:pt x="189" y="130"/>
                    <a:pt x="181" y="139"/>
                  </a:cubicBezTo>
                  <a:cubicBezTo>
                    <a:pt x="177" y="136"/>
                    <a:pt x="171" y="134"/>
                    <a:pt x="165" y="131"/>
                  </a:cubicBezTo>
                  <a:cubicBezTo>
                    <a:pt x="166" y="130"/>
                    <a:pt x="166" y="128"/>
                    <a:pt x="167" y="126"/>
                  </a:cubicBezTo>
                  <a:cubicBezTo>
                    <a:pt x="161" y="129"/>
                    <a:pt x="156" y="132"/>
                    <a:pt x="150" y="135"/>
                  </a:cubicBezTo>
                  <a:cubicBezTo>
                    <a:pt x="152" y="135"/>
                    <a:pt x="154" y="136"/>
                    <a:pt x="156" y="136"/>
                  </a:cubicBezTo>
                  <a:cubicBezTo>
                    <a:pt x="150" y="152"/>
                    <a:pt x="141" y="163"/>
                    <a:pt x="131" y="168"/>
                  </a:cubicBezTo>
                  <a:cubicBezTo>
                    <a:pt x="128" y="168"/>
                    <a:pt x="126" y="169"/>
                    <a:pt x="123" y="169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1" y="147"/>
                    <a:pt x="118" y="147"/>
                    <a:pt x="116" y="148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3" y="169"/>
                    <a:pt x="111" y="168"/>
                    <a:pt x="108" y="168"/>
                  </a:cubicBezTo>
                  <a:cubicBezTo>
                    <a:pt x="103" y="165"/>
                    <a:pt x="98" y="161"/>
                    <a:pt x="94" y="156"/>
                  </a:cubicBezTo>
                  <a:cubicBezTo>
                    <a:pt x="91" y="156"/>
                    <a:pt x="89" y="157"/>
                    <a:pt x="87" y="158"/>
                  </a:cubicBezTo>
                  <a:cubicBezTo>
                    <a:pt x="88" y="160"/>
                    <a:pt x="90" y="162"/>
                    <a:pt x="91" y="163"/>
                  </a:cubicBezTo>
                  <a:cubicBezTo>
                    <a:pt x="88" y="162"/>
                    <a:pt x="85" y="161"/>
                    <a:pt x="82" y="159"/>
                  </a:cubicBezTo>
                  <a:cubicBezTo>
                    <a:pt x="77" y="160"/>
                    <a:pt x="72" y="161"/>
                    <a:pt x="67" y="162"/>
                  </a:cubicBezTo>
                  <a:cubicBezTo>
                    <a:pt x="82" y="173"/>
                    <a:pt x="100" y="180"/>
                    <a:pt x="120" y="180"/>
                  </a:cubicBezTo>
                  <a:cubicBezTo>
                    <a:pt x="164" y="180"/>
                    <a:pt x="200" y="148"/>
                    <a:pt x="208" y="106"/>
                  </a:cubicBezTo>
                  <a:cubicBezTo>
                    <a:pt x="207" y="106"/>
                    <a:pt x="206" y="106"/>
                    <a:pt x="205" y="106"/>
                  </a:cubicBezTo>
                  <a:cubicBezTo>
                    <a:pt x="203" y="106"/>
                    <a:pt x="201" y="106"/>
                    <a:pt x="199" y="106"/>
                  </a:cubicBezTo>
                  <a:close/>
                  <a:moveTo>
                    <a:pt x="148" y="163"/>
                  </a:moveTo>
                  <a:cubicBezTo>
                    <a:pt x="154" y="157"/>
                    <a:pt x="159" y="148"/>
                    <a:pt x="163" y="138"/>
                  </a:cubicBezTo>
                  <a:cubicBezTo>
                    <a:pt x="168" y="140"/>
                    <a:pt x="172" y="142"/>
                    <a:pt x="177" y="144"/>
                  </a:cubicBezTo>
                  <a:cubicBezTo>
                    <a:pt x="169" y="153"/>
                    <a:pt x="159" y="159"/>
                    <a:pt x="148" y="163"/>
                  </a:cubicBezTo>
                  <a:close/>
                  <a:moveTo>
                    <a:pt x="228" y="75"/>
                  </a:moveTo>
                  <a:cubicBezTo>
                    <a:pt x="228" y="88"/>
                    <a:pt x="218" y="98"/>
                    <a:pt x="205" y="98"/>
                  </a:cubicBezTo>
                  <a:cubicBezTo>
                    <a:pt x="202" y="98"/>
                    <a:pt x="200" y="98"/>
                    <a:pt x="198" y="97"/>
                  </a:cubicBezTo>
                  <a:cubicBezTo>
                    <a:pt x="182" y="109"/>
                    <a:pt x="162" y="121"/>
                    <a:pt x="138" y="131"/>
                  </a:cubicBezTo>
                  <a:cubicBezTo>
                    <a:pt x="88" y="153"/>
                    <a:pt x="41" y="161"/>
                    <a:pt x="26" y="157"/>
                  </a:cubicBezTo>
                  <a:cubicBezTo>
                    <a:pt x="0" y="151"/>
                    <a:pt x="31" y="122"/>
                    <a:pt x="31" y="122"/>
                  </a:cubicBezTo>
                  <a:cubicBezTo>
                    <a:pt x="31" y="122"/>
                    <a:pt x="15" y="148"/>
                    <a:pt x="31" y="148"/>
                  </a:cubicBezTo>
                  <a:cubicBezTo>
                    <a:pt x="55" y="149"/>
                    <a:pt x="103" y="132"/>
                    <a:pt x="131" y="117"/>
                  </a:cubicBezTo>
                  <a:cubicBezTo>
                    <a:pt x="153" y="104"/>
                    <a:pt x="170" y="92"/>
                    <a:pt x="183" y="81"/>
                  </a:cubicBezTo>
                  <a:cubicBezTo>
                    <a:pt x="182" y="79"/>
                    <a:pt x="182" y="77"/>
                    <a:pt x="182" y="75"/>
                  </a:cubicBezTo>
                  <a:cubicBezTo>
                    <a:pt x="182" y="62"/>
                    <a:pt x="192" y="52"/>
                    <a:pt x="205" y="52"/>
                  </a:cubicBezTo>
                  <a:cubicBezTo>
                    <a:pt x="218" y="52"/>
                    <a:pt x="228" y="62"/>
                    <a:pt x="228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ísḷiḓe"/>
            <p:cNvSpPr txBox="1"/>
            <p:nvPr/>
          </p:nvSpPr>
          <p:spPr bwMode="auto">
            <a:xfrm>
              <a:off x="7733126" y="4881095"/>
              <a:ext cx="1565038" cy="40730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 anchor="ctr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BlueGiant-SMMS</a:t>
              </a:r>
              <a:endParaRPr lang="en-US" altLang="zh-CN" sz="1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3" name="iṡḷîḋè"/>
            <p:cNvSpPr/>
            <p:nvPr/>
          </p:nvSpPr>
          <p:spPr>
            <a:xfrm>
              <a:off x="6759218" y="5897800"/>
              <a:ext cx="2696402" cy="633202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indent="266700" algn="l">
                <a:lnSpc>
                  <a:spcPct val="150000"/>
                </a:lnSpc>
              </a:pP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未来，蓝掣龙门式坐标模组及</a:t>
              </a:r>
              <a:r>
                <a:rPr lang="en-US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SMMS</a:t>
              </a: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系统还将应用于垃圾分类、烟草分拣等智能分拣领域、精细部件组装等智能制造领域。更可为智慧龙门架提供</a:t>
              </a:r>
              <a:r>
                <a:rPr lang="en-US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AI</a:t>
              </a: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智能模块。</a:t>
              </a:r>
              <a:endParaRPr lang="zh-CN" altLang="zh-CN" sz="1400" kern="100"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pPr marR="0" lvl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16" name="ïṡ1iḋe"/>
          <p:cNvGrpSpPr/>
          <p:nvPr/>
        </p:nvGrpSpPr>
        <p:grpSpPr>
          <a:xfrm>
            <a:off x="507766" y="1429227"/>
            <a:ext cx="4969756" cy="2753452"/>
            <a:chOff x="669927" y="2115818"/>
            <a:chExt cx="4851392" cy="2160556"/>
          </a:xfrm>
        </p:grpSpPr>
        <p:sp>
          <p:nvSpPr>
            <p:cNvPr id="17" name="i$ḻíḋè"/>
            <p:cNvSpPr/>
            <p:nvPr/>
          </p:nvSpPr>
          <p:spPr>
            <a:xfrm>
              <a:off x="669927" y="2115818"/>
              <a:ext cx="4851392" cy="101609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蓝掣自动化</a:t>
              </a:r>
              <a:r>
                <a:rPr lang="en-US" altLang="zh-CN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-</a:t>
              </a: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让设备更聪明</a:t>
              </a:r>
              <a:endParaRPr lang="en-US" altLang="zh-CN" sz="32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ïṣlïde"/>
            <p:cNvSpPr/>
            <p:nvPr/>
          </p:nvSpPr>
          <p:spPr>
            <a:xfrm>
              <a:off x="723762" y="2747546"/>
              <a:ext cx="4700360" cy="15288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indent="266700" algn="l">
                <a:lnSpc>
                  <a:spcPct val="150000"/>
                </a:lnSpc>
              </a:pP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蓝掣自动化是一家专注于聪明和灵巧智慧设备的企业，是中国工业</a:t>
              </a:r>
              <a:r>
                <a:rPr lang="en-US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5.0</a:t>
              </a: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的践行者。创业团队来自于知名互联网大厂，对物联网及操作系统具有丰富的开发经验。</a:t>
              </a:r>
              <a:endParaRPr lang="en-US" altLang="zh-CN" sz="1400" kern="100"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字魂70号-灵悦黑体" panose="00000500000000000000"/>
                <a:cs typeface="Times New Roman" panose="02020603050405020304" pitchFamily="18" charset="0"/>
              </a:endParaRPr>
            </a:p>
            <a:p>
              <a:pPr indent="266700">
                <a:lnSpc>
                  <a:spcPct val="150000"/>
                </a:lnSpc>
              </a:pP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核心产品为基于自主研发的蓝掣龙门式坐标模组及</a:t>
              </a:r>
              <a:r>
                <a:rPr lang="en-US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SMMS</a:t>
              </a: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系统，实现</a:t>
              </a:r>
              <a:r>
                <a:rPr lang="en-US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0.1mm</a:t>
              </a:r>
              <a:r>
                <a:rPr lang="zh-CN" altLang="zh-CN" sz="1400" kern="100">
                  <a:solidFill>
                    <a:schemeClr val="bg1"/>
                  </a:solidFill>
                  <a:effectLst/>
                  <a:latin typeface="Microsoft YaHei UI" panose="020B0503020204020204" pitchFamily="34" charset="-122"/>
                  <a:ea typeface="字魂70号-灵悦黑体" panose="00000500000000000000"/>
                  <a:cs typeface="Times New Roman" panose="02020603050405020304" pitchFamily="18" charset="0"/>
                </a:rPr>
                <a:t>精度的动作控制及知识图谱系统，实现控制设备的自我进化。</a:t>
              </a:r>
              <a:endParaRPr lang="zh-CN" altLang="zh-CN" sz="1400" kern="100"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字魂70号-灵悦黑体" panose="00000500000000000000"/>
                <a:cs typeface="Times New Roman" panose="02020603050405020304" pitchFamily="18" charset="0"/>
              </a:endParaRPr>
            </a:p>
            <a:p>
              <a:pPr indent="266700" algn="l">
                <a:lnSpc>
                  <a:spcPct val="150000"/>
                </a:lnSpc>
              </a:pPr>
              <a:endParaRPr lang="zh-CN" altLang="zh-CN" sz="1400" kern="100">
                <a:solidFill>
                  <a:schemeClr val="bg1"/>
                </a:solidFill>
                <a:effectLst/>
                <a:latin typeface="Microsoft YaHei UI" panose="020B0503020204020204" pitchFamily="34" charset="-122"/>
                <a:ea typeface="字魂70号-灵悦黑体" panose="0000050000000000000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îŝľídè"/>
          <p:cNvGrpSpPr/>
          <p:nvPr/>
        </p:nvGrpSpPr>
        <p:grpSpPr>
          <a:xfrm>
            <a:off x="507766" y="4502583"/>
            <a:ext cx="4345011" cy="1280834"/>
            <a:chOff x="6644118" y="4497074"/>
            <a:chExt cx="4874782" cy="1437001"/>
          </a:xfrm>
        </p:grpSpPr>
        <p:grpSp>
          <p:nvGrpSpPr>
            <p:cNvPr id="20" name="ïšľïḓè"/>
            <p:cNvGrpSpPr/>
            <p:nvPr/>
          </p:nvGrpSpPr>
          <p:grpSpPr>
            <a:xfrm>
              <a:off x="6644118" y="4497074"/>
              <a:ext cx="1494564" cy="1437001"/>
              <a:chOff x="6830286" y="4706624"/>
              <a:chExt cx="1494564" cy="1437001"/>
            </a:xfrm>
          </p:grpSpPr>
          <p:grpSp>
            <p:nvGrpSpPr>
              <p:cNvPr id="33" name="iṧľíḑê"/>
              <p:cNvGrpSpPr/>
              <p:nvPr/>
            </p:nvGrpSpPr>
            <p:grpSpPr>
              <a:xfrm>
                <a:off x="6830286" y="5064353"/>
                <a:ext cx="1494564" cy="1079272"/>
                <a:chOff x="7176453" y="2386913"/>
                <a:chExt cx="1494564" cy="1079272"/>
              </a:xfrm>
            </p:grpSpPr>
            <p:sp>
              <p:nvSpPr>
                <p:cNvPr id="35" name="ïşḻíḍe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种植业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6" name="íṥlïďé"/>
                <p:cNvSpPr/>
                <p:nvPr/>
              </p:nvSpPr>
              <p:spPr>
                <a:xfrm>
                  <a:off x="7176453" y="2832985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蔬菜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药材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花卉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sp>
            <p:nvSpPr>
              <p:cNvPr id="34" name="ísļíḋè"/>
              <p:cNvSpPr/>
              <p:nvPr/>
            </p:nvSpPr>
            <p:spPr bwMode="auto">
              <a:xfrm>
                <a:off x="7401275" y="4706624"/>
                <a:ext cx="352587" cy="350932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rgbClr val="91C937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grpSp>
          <p:nvGrpSpPr>
            <p:cNvPr id="21" name="îśḻïḓé"/>
            <p:cNvGrpSpPr/>
            <p:nvPr/>
          </p:nvGrpSpPr>
          <p:grpSpPr>
            <a:xfrm>
              <a:off x="8334228" y="4497074"/>
              <a:ext cx="1494564" cy="1437001"/>
              <a:chOff x="6830286" y="4706624"/>
              <a:chExt cx="1494564" cy="1437001"/>
            </a:xfrm>
          </p:grpSpPr>
          <p:grpSp>
            <p:nvGrpSpPr>
              <p:cNvPr id="29" name="iṣ1ïḑê"/>
              <p:cNvGrpSpPr/>
              <p:nvPr/>
            </p:nvGrpSpPr>
            <p:grpSpPr>
              <a:xfrm>
                <a:off x="6830286" y="5064353"/>
                <a:ext cx="1494564" cy="1079272"/>
                <a:chOff x="7176453" y="2386913"/>
                <a:chExt cx="1494564" cy="1079272"/>
              </a:xfrm>
            </p:grpSpPr>
            <p:sp>
              <p:nvSpPr>
                <p:cNvPr id="31" name="íš1íḑè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工业互联网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2" name="iṩ1îďe"/>
                <p:cNvSpPr/>
                <p:nvPr/>
              </p:nvSpPr>
              <p:spPr>
                <a:xfrm>
                  <a:off x="7176453" y="2832985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分拣系统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精细部件组装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智能制造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sp>
            <p:nvSpPr>
              <p:cNvPr id="30" name="iṣľïḓè"/>
              <p:cNvSpPr/>
              <p:nvPr/>
            </p:nvSpPr>
            <p:spPr bwMode="auto">
              <a:xfrm>
                <a:off x="7401275" y="4706624"/>
                <a:ext cx="352587" cy="350932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rgbClr val="91C937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grpSp>
          <p:nvGrpSpPr>
            <p:cNvPr id="22" name="ïṧľîḑê"/>
            <p:cNvGrpSpPr/>
            <p:nvPr/>
          </p:nvGrpSpPr>
          <p:grpSpPr>
            <a:xfrm>
              <a:off x="10024336" y="4497074"/>
              <a:ext cx="1494564" cy="1437001"/>
              <a:chOff x="6830286" y="4706624"/>
              <a:chExt cx="1494564" cy="1437001"/>
            </a:xfrm>
          </p:grpSpPr>
          <p:grpSp>
            <p:nvGrpSpPr>
              <p:cNvPr id="25" name="ïṣļïḍe"/>
              <p:cNvGrpSpPr/>
              <p:nvPr/>
            </p:nvGrpSpPr>
            <p:grpSpPr>
              <a:xfrm>
                <a:off x="6830286" y="5064353"/>
                <a:ext cx="1494564" cy="1079272"/>
                <a:chOff x="7176453" y="2386913"/>
                <a:chExt cx="1494564" cy="1079272"/>
              </a:xfrm>
            </p:grpSpPr>
            <p:sp>
              <p:nvSpPr>
                <p:cNvPr id="27" name="íŝḷïdê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en-US" altLang="zh-CN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AI</a:t>
                  </a: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装备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28" name="iSļîḍê"/>
                <p:cNvSpPr/>
                <p:nvPr/>
              </p:nvSpPr>
              <p:spPr>
                <a:xfrm>
                  <a:off x="7176453" y="2832985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智慧龙门架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……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sp>
            <p:nvSpPr>
              <p:cNvPr id="26" name="íšľîde"/>
              <p:cNvSpPr/>
              <p:nvPr/>
            </p:nvSpPr>
            <p:spPr bwMode="auto">
              <a:xfrm>
                <a:off x="7401275" y="4706624"/>
                <a:ext cx="352587" cy="350932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rgbClr val="91C937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>
              <a:off x="8236455" y="4497074"/>
              <a:ext cx="0" cy="1246501"/>
            </a:xfrm>
            <a:prstGeom prst="line">
              <a:avLst/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9926564" y="4497074"/>
              <a:ext cx="0" cy="1246501"/>
            </a:xfrm>
            <a:prstGeom prst="line">
              <a:avLst/>
            </a:prstGeom>
            <a:ln w="317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6"/>
          <a:stretch>
            <a:fillRect/>
          </a:stretch>
        </p:blipFill>
        <p:spPr>
          <a:xfrm>
            <a:off x="0" y="0"/>
            <a:ext cx="569214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-520898" y="1158240"/>
            <a:ext cx="12195034" cy="4998720"/>
            <a:chOff x="-520898" y="1158240"/>
            <a:chExt cx="12195034" cy="4998720"/>
          </a:xfrm>
        </p:grpSpPr>
        <p:sp>
          <p:nvSpPr>
            <p:cNvPr id="4" name="矩形 3"/>
            <p:cNvSpPr/>
            <p:nvPr/>
          </p:nvSpPr>
          <p:spPr>
            <a:xfrm>
              <a:off x="1085850" y="1158240"/>
              <a:ext cx="3577590" cy="4998720"/>
            </a:xfrm>
            <a:prstGeom prst="rect">
              <a:avLst/>
            </a:prstGeom>
            <a:solidFill>
              <a:srgbClr val="143115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-520898" y="1904671"/>
              <a:ext cx="12195034" cy="3285368"/>
              <a:chOff x="-520898" y="1904671"/>
              <a:chExt cx="12195034" cy="3285368"/>
            </a:xfrm>
          </p:grpSpPr>
          <p:sp>
            <p:nvSpPr>
              <p:cNvPr id="9" name="íśļiḋe"/>
              <p:cNvSpPr txBox="1"/>
              <p:nvPr/>
            </p:nvSpPr>
            <p:spPr bwMode="auto">
              <a:xfrm>
                <a:off x="2216444" y="1904671"/>
                <a:ext cx="1375231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b="1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知识图谱</a:t>
                </a:r>
                <a:endParaRPr lang="en-US" altLang="zh-CN" sz="2400" b="1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2232514" y="3561493"/>
                <a:ext cx="1375231" cy="1375306"/>
                <a:chOff x="4357756" y="3498796"/>
                <a:chExt cx="1375231" cy="1375306"/>
              </a:xfrm>
            </p:grpSpPr>
            <p:sp>
              <p:nvSpPr>
                <p:cNvPr id="11" name="îSḻíḍé"/>
                <p:cNvSpPr/>
                <p:nvPr/>
              </p:nvSpPr>
              <p:spPr>
                <a:xfrm rot="5400000">
                  <a:off x="4701913" y="3499268"/>
                  <a:ext cx="686916" cy="685972"/>
                </a:xfrm>
                <a:custGeom>
                  <a:avLst/>
                  <a:gdLst>
                    <a:gd name="connsiteX0" fmla="*/ 383352 w 607600"/>
                    <a:gd name="connsiteY0" fmla="*/ 356327 h 606764"/>
                    <a:gd name="connsiteX1" fmla="*/ 409814 w 607600"/>
                    <a:gd name="connsiteY1" fmla="*/ 382754 h 606764"/>
                    <a:gd name="connsiteX2" fmla="*/ 383352 w 607600"/>
                    <a:gd name="connsiteY2" fmla="*/ 409181 h 606764"/>
                    <a:gd name="connsiteX3" fmla="*/ 356890 w 607600"/>
                    <a:gd name="connsiteY3" fmla="*/ 382754 h 606764"/>
                    <a:gd name="connsiteX4" fmla="*/ 383352 w 607600"/>
                    <a:gd name="connsiteY4" fmla="*/ 356327 h 606764"/>
                    <a:gd name="connsiteX5" fmla="*/ 383269 w 607600"/>
                    <a:gd name="connsiteY5" fmla="*/ 316591 h 606764"/>
                    <a:gd name="connsiteX6" fmla="*/ 317051 w 607600"/>
                    <a:gd name="connsiteY6" fmla="*/ 382713 h 606764"/>
                    <a:gd name="connsiteX7" fmla="*/ 383269 w 607600"/>
                    <a:gd name="connsiteY7" fmla="*/ 448835 h 606764"/>
                    <a:gd name="connsiteX8" fmla="*/ 449487 w 607600"/>
                    <a:gd name="connsiteY8" fmla="*/ 382713 h 606764"/>
                    <a:gd name="connsiteX9" fmla="*/ 383269 w 607600"/>
                    <a:gd name="connsiteY9" fmla="*/ 316591 h 606764"/>
                    <a:gd name="connsiteX10" fmla="*/ 224368 w 607600"/>
                    <a:gd name="connsiteY10" fmla="*/ 197626 h 606764"/>
                    <a:gd name="connsiteX11" fmla="*/ 250830 w 607600"/>
                    <a:gd name="connsiteY11" fmla="*/ 224053 h 606764"/>
                    <a:gd name="connsiteX12" fmla="*/ 224368 w 607600"/>
                    <a:gd name="connsiteY12" fmla="*/ 250480 h 606764"/>
                    <a:gd name="connsiteX13" fmla="*/ 197906 w 607600"/>
                    <a:gd name="connsiteY13" fmla="*/ 224053 h 606764"/>
                    <a:gd name="connsiteX14" fmla="*/ 224368 w 607600"/>
                    <a:gd name="connsiteY14" fmla="*/ 197626 h 606764"/>
                    <a:gd name="connsiteX15" fmla="*/ 396531 w 607600"/>
                    <a:gd name="connsiteY15" fmla="*/ 190990 h 606764"/>
                    <a:gd name="connsiteX16" fmla="*/ 382468 w 607600"/>
                    <a:gd name="connsiteY16" fmla="*/ 196789 h 606764"/>
                    <a:gd name="connsiteX17" fmla="*/ 197075 w 607600"/>
                    <a:gd name="connsiteY17" fmla="*/ 381913 h 606764"/>
                    <a:gd name="connsiteX18" fmla="*/ 197075 w 607600"/>
                    <a:gd name="connsiteY18" fmla="*/ 409997 h 606764"/>
                    <a:gd name="connsiteX19" fmla="*/ 211138 w 607600"/>
                    <a:gd name="connsiteY19" fmla="*/ 415774 h 606764"/>
                    <a:gd name="connsiteX20" fmla="*/ 225111 w 607600"/>
                    <a:gd name="connsiteY20" fmla="*/ 409997 h 606764"/>
                    <a:gd name="connsiteX21" fmla="*/ 410593 w 607600"/>
                    <a:gd name="connsiteY21" fmla="*/ 224784 h 606764"/>
                    <a:gd name="connsiteX22" fmla="*/ 410593 w 607600"/>
                    <a:gd name="connsiteY22" fmla="*/ 196789 h 606764"/>
                    <a:gd name="connsiteX23" fmla="*/ 396531 w 607600"/>
                    <a:gd name="connsiteY23" fmla="*/ 190990 h 606764"/>
                    <a:gd name="connsiteX24" fmla="*/ 224310 w 607600"/>
                    <a:gd name="connsiteY24" fmla="*/ 157862 h 606764"/>
                    <a:gd name="connsiteX25" fmla="*/ 158092 w 607600"/>
                    <a:gd name="connsiteY25" fmla="*/ 223984 h 606764"/>
                    <a:gd name="connsiteX26" fmla="*/ 224310 w 607600"/>
                    <a:gd name="connsiteY26" fmla="*/ 290195 h 606764"/>
                    <a:gd name="connsiteX27" fmla="*/ 290617 w 607600"/>
                    <a:gd name="connsiteY27" fmla="*/ 223984 h 606764"/>
                    <a:gd name="connsiteX28" fmla="*/ 224310 w 607600"/>
                    <a:gd name="connsiteY28" fmla="*/ 157862 h 606764"/>
                    <a:gd name="connsiteX29" fmla="*/ 303790 w 607600"/>
                    <a:gd name="connsiteY29" fmla="*/ 0 h 606764"/>
                    <a:gd name="connsiteX30" fmla="*/ 317763 w 607600"/>
                    <a:gd name="connsiteY30" fmla="*/ 5799 h 606764"/>
                    <a:gd name="connsiteX31" fmla="*/ 369830 w 607600"/>
                    <a:gd name="connsiteY31" fmla="*/ 57257 h 606764"/>
                    <a:gd name="connsiteX32" fmla="*/ 440765 w 607600"/>
                    <a:gd name="connsiteY32" fmla="*/ 38682 h 606764"/>
                    <a:gd name="connsiteX33" fmla="*/ 464974 w 607600"/>
                    <a:gd name="connsiteY33" fmla="*/ 52636 h 606764"/>
                    <a:gd name="connsiteX34" fmla="*/ 484287 w 607600"/>
                    <a:gd name="connsiteY34" fmla="*/ 123201 h 606764"/>
                    <a:gd name="connsiteX35" fmla="*/ 554956 w 607600"/>
                    <a:gd name="connsiteY35" fmla="*/ 142487 h 606764"/>
                    <a:gd name="connsiteX36" fmla="*/ 568929 w 607600"/>
                    <a:gd name="connsiteY36" fmla="*/ 166661 h 606764"/>
                    <a:gd name="connsiteX37" fmla="*/ 550327 w 607600"/>
                    <a:gd name="connsiteY37" fmla="*/ 237404 h 606764"/>
                    <a:gd name="connsiteX38" fmla="*/ 601860 w 607600"/>
                    <a:gd name="connsiteY38" fmla="*/ 289396 h 606764"/>
                    <a:gd name="connsiteX39" fmla="*/ 601860 w 607600"/>
                    <a:gd name="connsiteY39" fmla="*/ 317302 h 606764"/>
                    <a:gd name="connsiteX40" fmla="*/ 550327 w 607600"/>
                    <a:gd name="connsiteY40" fmla="*/ 369293 h 606764"/>
                    <a:gd name="connsiteX41" fmla="*/ 568929 w 607600"/>
                    <a:gd name="connsiteY41" fmla="*/ 440126 h 606764"/>
                    <a:gd name="connsiteX42" fmla="*/ 554956 w 607600"/>
                    <a:gd name="connsiteY42" fmla="*/ 464299 h 606764"/>
                    <a:gd name="connsiteX43" fmla="*/ 484287 w 607600"/>
                    <a:gd name="connsiteY43" fmla="*/ 483585 h 606764"/>
                    <a:gd name="connsiteX44" fmla="*/ 464974 w 607600"/>
                    <a:gd name="connsiteY44" fmla="*/ 554151 h 606764"/>
                    <a:gd name="connsiteX45" fmla="*/ 440765 w 607600"/>
                    <a:gd name="connsiteY45" fmla="*/ 568104 h 606764"/>
                    <a:gd name="connsiteX46" fmla="*/ 369830 w 607600"/>
                    <a:gd name="connsiteY46" fmla="*/ 549529 h 606764"/>
                    <a:gd name="connsiteX47" fmla="*/ 317763 w 607600"/>
                    <a:gd name="connsiteY47" fmla="*/ 600987 h 606764"/>
                    <a:gd name="connsiteX48" fmla="*/ 303790 w 607600"/>
                    <a:gd name="connsiteY48" fmla="*/ 606764 h 606764"/>
                    <a:gd name="connsiteX49" fmla="*/ 289816 w 607600"/>
                    <a:gd name="connsiteY49" fmla="*/ 600987 h 606764"/>
                    <a:gd name="connsiteX50" fmla="*/ 237750 w 607600"/>
                    <a:gd name="connsiteY50" fmla="*/ 549529 h 606764"/>
                    <a:gd name="connsiteX51" fmla="*/ 166903 w 607600"/>
                    <a:gd name="connsiteY51" fmla="*/ 568104 h 606764"/>
                    <a:gd name="connsiteX52" fmla="*/ 142695 w 607600"/>
                    <a:gd name="connsiteY52" fmla="*/ 554151 h 606764"/>
                    <a:gd name="connsiteX53" fmla="*/ 123381 w 607600"/>
                    <a:gd name="connsiteY53" fmla="*/ 483585 h 606764"/>
                    <a:gd name="connsiteX54" fmla="*/ 52713 w 607600"/>
                    <a:gd name="connsiteY54" fmla="*/ 464299 h 606764"/>
                    <a:gd name="connsiteX55" fmla="*/ 38740 w 607600"/>
                    <a:gd name="connsiteY55" fmla="*/ 440126 h 606764"/>
                    <a:gd name="connsiteX56" fmla="*/ 57341 w 607600"/>
                    <a:gd name="connsiteY56" fmla="*/ 369293 h 606764"/>
                    <a:gd name="connsiteX57" fmla="*/ 5808 w 607600"/>
                    <a:gd name="connsiteY57" fmla="*/ 317302 h 606764"/>
                    <a:gd name="connsiteX58" fmla="*/ 5808 w 607600"/>
                    <a:gd name="connsiteY58" fmla="*/ 289396 h 606764"/>
                    <a:gd name="connsiteX59" fmla="*/ 57341 w 607600"/>
                    <a:gd name="connsiteY59" fmla="*/ 237404 h 606764"/>
                    <a:gd name="connsiteX60" fmla="*/ 38740 w 607600"/>
                    <a:gd name="connsiteY60" fmla="*/ 166661 h 606764"/>
                    <a:gd name="connsiteX61" fmla="*/ 52713 w 607600"/>
                    <a:gd name="connsiteY61" fmla="*/ 142487 h 606764"/>
                    <a:gd name="connsiteX62" fmla="*/ 123381 w 607600"/>
                    <a:gd name="connsiteY62" fmla="*/ 123201 h 606764"/>
                    <a:gd name="connsiteX63" fmla="*/ 142695 w 607600"/>
                    <a:gd name="connsiteY63" fmla="*/ 52636 h 606764"/>
                    <a:gd name="connsiteX64" fmla="*/ 166903 w 607600"/>
                    <a:gd name="connsiteY64" fmla="*/ 38682 h 606764"/>
                    <a:gd name="connsiteX65" fmla="*/ 237750 w 607600"/>
                    <a:gd name="connsiteY65" fmla="*/ 57257 h 606764"/>
                    <a:gd name="connsiteX66" fmla="*/ 289816 w 607600"/>
                    <a:gd name="connsiteY66" fmla="*/ 5799 h 606764"/>
                    <a:gd name="connsiteX67" fmla="*/ 303790 w 607600"/>
                    <a:gd name="connsiteY67" fmla="*/ 0 h 606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607600" h="606764">
                      <a:moveTo>
                        <a:pt x="383352" y="356327"/>
                      </a:moveTo>
                      <a:cubicBezTo>
                        <a:pt x="397967" y="356327"/>
                        <a:pt x="409814" y="368159"/>
                        <a:pt x="409814" y="382754"/>
                      </a:cubicBezTo>
                      <a:cubicBezTo>
                        <a:pt x="409814" y="397349"/>
                        <a:pt x="397967" y="409181"/>
                        <a:pt x="383352" y="409181"/>
                      </a:cubicBezTo>
                      <a:cubicBezTo>
                        <a:pt x="368737" y="409181"/>
                        <a:pt x="356890" y="397349"/>
                        <a:pt x="356890" y="382754"/>
                      </a:cubicBezTo>
                      <a:cubicBezTo>
                        <a:pt x="356890" y="368159"/>
                        <a:pt x="368737" y="356327"/>
                        <a:pt x="383352" y="356327"/>
                      </a:cubicBezTo>
                      <a:close/>
                      <a:moveTo>
                        <a:pt x="383269" y="316591"/>
                      </a:moveTo>
                      <a:cubicBezTo>
                        <a:pt x="346778" y="316591"/>
                        <a:pt x="317051" y="346275"/>
                        <a:pt x="317051" y="382713"/>
                      </a:cubicBezTo>
                      <a:cubicBezTo>
                        <a:pt x="317051" y="419151"/>
                        <a:pt x="346778" y="448835"/>
                        <a:pt x="383269" y="448835"/>
                      </a:cubicBezTo>
                      <a:cubicBezTo>
                        <a:pt x="419849" y="448835"/>
                        <a:pt x="449487" y="419151"/>
                        <a:pt x="449487" y="382713"/>
                      </a:cubicBezTo>
                      <a:cubicBezTo>
                        <a:pt x="449487" y="346275"/>
                        <a:pt x="419849" y="316591"/>
                        <a:pt x="383269" y="316591"/>
                      </a:cubicBezTo>
                      <a:close/>
                      <a:moveTo>
                        <a:pt x="224368" y="197626"/>
                      </a:moveTo>
                      <a:cubicBezTo>
                        <a:pt x="238983" y="197626"/>
                        <a:pt x="250830" y="209458"/>
                        <a:pt x="250830" y="224053"/>
                      </a:cubicBezTo>
                      <a:cubicBezTo>
                        <a:pt x="250830" y="238648"/>
                        <a:pt x="238983" y="250480"/>
                        <a:pt x="224368" y="250480"/>
                      </a:cubicBezTo>
                      <a:cubicBezTo>
                        <a:pt x="209753" y="250480"/>
                        <a:pt x="197906" y="238648"/>
                        <a:pt x="197906" y="224053"/>
                      </a:cubicBezTo>
                      <a:cubicBezTo>
                        <a:pt x="197906" y="209458"/>
                        <a:pt x="209753" y="197626"/>
                        <a:pt x="224368" y="197626"/>
                      </a:cubicBezTo>
                      <a:close/>
                      <a:moveTo>
                        <a:pt x="396531" y="190990"/>
                      </a:moveTo>
                      <a:cubicBezTo>
                        <a:pt x="391435" y="190990"/>
                        <a:pt x="386340" y="192923"/>
                        <a:pt x="382468" y="196789"/>
                      </a:cubicBezTo>
                      <a:lnTo>
                        <a:pt x="197075" y="381913"/>
                      </a:lnTo>
                      <a:cubicBezTo>
                        <a:pt x="189332" y="389645"/>
                        <a:pt x="189332" y="402265"/>
                        <a:pt x="197075" y="409997"/>
                      </a:cubicBezTo>
                      <a:cubicBezTo>
                        <a:pt x="200903" y="413819"/>
                        <a:pt x="206065" y="415774"/>
                        <a:pt x="211138" y="415774"/>
                      </a:cubicBezTo>
                      <a:cubicBezTo>
                        <a:pt x="216211" y="415774"/>
                        <a:pt x="221284" y="413819"/>
                        <a:pt x="225111" y="409997"/>
                      </a:cubicBezTo>
                      <a:lnTo>
                        <a:pt x="410593" y="224784"/>
                      </a:lnTo>
                      <a:cubicBezTo>
                        <a:pt x="418336" y="217052"/>
                        <a:pt x="418336" y="204521"/>
                        <a:pt x="410593" y="196789"/>
                      </a:cubicBezTo>
                      <a:cubicBezTo>
                        <a:pt x="406721" y="192923"/>
                        <a:pt x="401626" y="190990"/>
                        <a:pt x="396531" y="190990"/>
                      </a:cubicBezTo>
                      <a:close/>
                      <a:moveTo>
                        <a:pt x="224310" y="157862"/>
                      </a:moveTo>
                      <a:cubicBezTo>
                        <a:pt x="187819" y="157862"/>
                        <a:pt x="158092" y="187546"/>
                        <a:pt x="158092" y="223984"/>
                      </a:cubicBezTo>
                      <a:cubicBezTo>
                        <a:pt x="158092" y="260512"/>
                        <a:pt x="187819" y="290195"/>
                        <a:pt x="224310" y="290195"/>
                      </a:cubicBezTo>
                      <a:cubicBezTo>
                        <a:pt x="260890" y="290195"/>
                        <a:pt x="290617" y="260512"/>
                        <a:pt x="290617" y="223984"/>
                      </a:cubicBezTo>
                      <a:cubicBezTo>
                        <a:pt x="290617" y="187546"/>
                        <a:pt x="260890" y="157862"/>
                        <a:pt x="224310" y="157862"/>
                      </a:cubicBezTo>
                      <a:close/>
                      <a:moveTo>
                        <a:pt x="303790" y="0"/>
                      </a:moveTo>
                      <a:cubicBezTo>
                        <a:pt x="308841" y="0"/>
                        <a:pt x="313892" y="1933"/>
                        <a:pt x="317763" y="5799"/>
                      </a:cubicBezTo>
                      <a:lnTo>
                        <a:pt x="369830" y="57257"/>
                      </a:lnTo>
                      <a:lnTo>
                        <a:pt x="440765" y="38682"/>
                      </a:lnTo>
                      <a:cubicBezTo>
                        <a:pt x="451267" y="35927"/>
                        <a:pt x="462037" y="42148"/>
                        <a:pt x="464974" y="52636"/>
                      </a:cubicBezTo>
                      <a:lnTo>
                        <a:pt x="484287" y="123201"/>
                      </a:lnTo>
                      <a:lnTo>
                        <a:pt x="554956" y="142487"/>
                      </a:lnTo>
                      <a:cubicBezTo>
                        <a:pt x="565458" y="145331"/>
                        <a:pt x="571688" y="156174"/>
                        <a:pt x="568929" y="166661"/>
                      </a:cubicBezTo>
                      <a:lnTo>
                        <a:pt x="550327" y="237404"/>
                      </a:lnTo>
                      <a:lnTo>
                        <a:pt x="601860" y="289396"/>
                      </a:lnTo>
                      <a:cubicBezTo>
                        <a:pt x="609514" y="297128"/>
                        <a:pt x="609514" y="309570"/>
                        <a:pt x="601860" y="317302"/>
                      </a:cubicBezTo>
                      <a:lnTo>
                        <a:pt x="550327" y="369293"/>
                      </a:lnTo>
                      <a:lnTo>
                        <a:pt x="568929" y="440126"/>
                      </a:lnTo>
                      <a:cubicBezTo>
                        <a:pt x="571688" y="450613"/>
                        <a:pt x="565458" y="461366"/>
                        <a:pt x="554956" y="464299"/>
                      </a:cubicBezTo>
                      <a:lnTo>
                        <a:pt x="484287" y="483585"/>
                      </a:lnTo>
                      <a:lnTo>
                        <a:pt x="464974" y="554151"/>
                      </a:lnTo>
                      <a:cubicBezTo>
                        <a:pt x="462037" y="564638"/>
                        <a:pt x="451267" y="570859"/>
                        <a:pt x="440765" y="568104"/>
                      </a:cubicBezTo>
                      <a:lnTo>
                        <a:pt x="369830" y="549529"/>
                      </a:lnTo>
                      <a:lnTo>
                        <a:pt x="317763" y="600987"/>
                      </a:lnTo>
                      <a:cubicBezTo>
                        <a:pt x="313936" y="604809"/>
                        <a:pt x="308863" y="606764"/>
                        <a:pt x="303790" y="606764"/>
                      </a:cubicBezTo>
                      <a:cubicBezTo>
                        <a:pt x="298806" y="606764"/>
                        <a:pt x="293732" y="604809"/>
                        <a:pt x="289816" y="600987"/>
                      </a:cubicBezTo>
                      <a:lnTo>
                        <a:pt x="237750" y="549529"/>
                      </a:lnTo>
                      <a:lnTo>
                        <a:pt x="166903" y="568104"/>
                      </a:lnTo>
                      <a:cubicBezTo>
                        <a:pt x="156401" y="570859"/>
                        <a:pt x="145543" y="564638"/>
                        <a:pt x="142695" y="554151"/>
                      </a:cubicBezTo>
                      <a:lnTo>
                        <a:pt x="123381" y="483585"/>
                      </a:lnTo>
                      <a:lnTo>
                        <a:pt x="52713" y="464299"/>
                      </a:lnTo>
                      <a:cubicBezTo>
                        <a:pt x="42211" y="461366"/>
                        <a:pt x="35980" y="450613"/>
                        <a:pt x="38740" y="440126"/>
                      </a:cubicBezTo>
                      <a:lnTo>
                        <a:pt x="57341" y="369293"/>
                      </a:lnTo>
                      <a:lnTo>
                        <a:pt x="5808" y="317302"/>
                      </a:lnTo>
                      <a:cubicBezTo>
                        <a:pt x="-1935" y="309570"/>
                        <a:pt x="-1935" y="297128"/>
                        <a:pt x="5808" y="289396"/>
                      </a:cubicBezTo>
                      <a:lnTo>
                        <a:pt x="57341" y="237404"/>
                      </a:lnTo>
                      <a:lnTo>
                        <a:pt x="38740" y="166661"/>
                      </a:lnTo>
                      <a:cubicBezTo>
                        <a:pt x="35980" y="156174"/>
                        <a:pt x="42211" y="145331"/>
                        <a:pt x="52713" y="142487"/>
                      </a:cubicBezTo>
                      <a:lnTo>
                        <a:pt x="123381" y="123201"/>
                      </a:lnTo>
                      <a:lnTo>
                        <a:pt x="142695" y="52636"/>
                      </a:lnTo>
                      <a:cubicBezTo>
                        <a:pt x="145543" y="42148"/>
                        <a:pt x="156401" y="35927"/>
                        <a:pt x="166903" y="38682"/>
                      </a:cubicBezTo>
                      <a:lnTo>
                        <a:pt x="237750" y="57257"/>
                      </a:lnTo>
                      <a:lnTo>
                        <a:pt x="289816" y="5799"/>
                      </a:lnTo>
                      <a:cubicBezTo>
                        <a:pt x="293688" y="1933"/>
                        <a:pt x="298739" y="0"/>
                        <a:pt x="3037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3765"/>
                  <a:endParaRPr lang="zh-CN" altLang="en-US" sz="32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13" name="íśļiḋe"/>
                <p:cNvSpPr txBox="1"/>
                <p:nvPr/>
              </p:nvSpPr>
              <p:spPr bwMode="auto">
                <a:xfrm>
                  <a:off x="4357756" y="4486505"/>
                  <a:ext cx="1375231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4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SMMS</a:t>
                  </a:r>
                  <a:endParaRPr lang="en-US" altLang="zh-CN" sz="24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>
                <a:off x="-520898" y="5190039"/>
                <a:ext cx="12195034" cy="0"/>
              </a:xfrm>
              <a:prstGeom prst="line">
                <a:avLst/>
              </a:prstGeom>
              <a:ln w="222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8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íśļiḋe"/>
          <p:cNvSpPr txBox="1"/>
          <p:nvPr/>
        </p:nvSpPr>
        <p:spPr bwMode="auto">
          <a:xfrm>
            <a:off x="2216444" y="2864636"/>
            <a:ext cx="1375231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精准控制</a:t>
            </a:r>
            <a:endParaRPr lang="en-US" altLang="zh-CN" sz="2400" b="1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35" name="íśļiḋe"/>
          <p:cNvSpPr txBox="1"/>
          <p:nvPr/>
        </p:nvSpPr>
        <p:spPr bwMode="auto">
          <a:xfrm>
            <a:off x="2322371" y="5408423"/>
            <a:ext cx="1375231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整合控制系统</a:t>
            </a:r>
            <a:endParaRPr lang="en-US" altLang="zh-CN" sz="2400" b="1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443697" y="2723005"/>
            <a:ext cx="3109359" cy="982138"/>
            <a:chOff x="660396" y="2105521"/>
            <a:chExt cx="3109359" cy="982138"/>
          </a:xfrm>
        </p:grpSpPr>
        <p:sp>
          <p:nvSpPr>
            <p:cNvPr id="37" name="îšḷídé"/>
            <p:cNvSpPr/>
            <p:nvPr/>
          </p:nvSpPr>
          <p:spPr bwMode="auto">
            <a:xfrm>
              <a:off x="660396" y="2493118"/>
              <a:ext cx="2344796" cy="594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zh-CN" sz="1100">
                  <a:solidFill>
                    <a:schemeClr val="bg1"/>
                  </a:solidFill>
                  <a:ea typeface="等线" panose="02010600030101010101" pitchFamily="2" charset="-122"/>
                  <a:cs typeface="Times New Roman" panose="02020603050405020304" pitchFamily="18" charset="0"/>
                </a:rPr>
                <a:t>毫秒级指令响应</a:t>
              </a:r>
              <a:endParaRPr lang="zh-CN" altLang="zh-CN" sz="1100">
                <a:solidFill>
                  <a:schemeClr val="bg1"/>
                </a:solidFill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zh-CN" sz="1100">
                  <a:solidFill>
                    <a:schemeClr val="bg1"/>
                  </a:solidFill>
                  <a:ea typeface="等线" panose="02010600030101010101" pitchFamily="2" charset="-122"/>
                  <a:cs typeface="Times New Roman" panose="02020603050405020304" pitchFamily="18" charset="0"/>
                </a:rPr>
                <a:t>可存储指令，并依据指令进行独立操作，网络链接需求低</a:t>
              </a:r>
              <a:endParaRPr lang="zh-CN" altLang="zh-CN" sz="1100" dirty="0">
                <a:solidFill>
                  <a:schemeClr val="bg1"/>
                </a:solidFill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200" b="1">
                  <a:solidFill>
                    <a:schemeClr val="bg1"/>
                  </a:solidFill>
                  <a:ea typeface="字魂70号-灵悦黑体" panose="00000500000000000000" pitchFamily="2" charset="-122"/>
                </a:rPr>
                <a:t>灵活性</a:t>
              </a:r>
              <a:endParaRPr lang="en-US" altLang="zh-CN" sz="2200" b="1" dirty="0">
                <a:solidFill>
                  <a:schemeClr val="bg1"/>
                </a:solidFill>
                <a:ea typeface="字魂70号-灵悦黑体" panose="00000500000000000000" pitchFamily="2" charset="-122"/>
              </a:endParaRPr>
            </a:p>
          </p:txBody>
        </p:sp>
        <p:sp>
          <p:nvSpPr>
            <p:cNvPr id="39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390617" y="2611514"/>
            <a:ext cx="11283519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8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6021812" y="1685442"/>
            <a:ext cx="3109358" cy="775194"/>
            <a:chOff x="660397" y="2105521"/>
            <a:chExt cx="3109358" cy="775194"/>
          </a:xfrm>
        </p:grpSpPr>
        <p:sp>
          <p:nvSpPr>
            <p:cNvPr id="42" name="îšḷídé"/>
            <p:cNvSpPr/>
            <p:nvPr/>
          </p:nvSpPr>
          <p:spPr bwMode="auto">
            <a:xfrm>
              <a:off x="660397" y="2493118"/>
              <a:ext cx="2506462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zh-CN" sz="1200">
                  <a:solidFill>
                    <a:schemeClr val="bg1"/>
                  </a:solidFill>
                </a:rPr>
                <a:t>可售卖和转让自己的设备知识库</a:t>
              </a:r>
              <a:endParaRPr lang="en-US" altLang="zh-CN" sz="12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43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知识库共享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44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448510" y="1683373"/>
            <a:ext cx="3109358" cy="775194"/>
            <a:chOff x="660397" y="2105521"/>
            <a:chExt cx="3109358" cy="775194"/>
          </a:xfrm>
        </p:grpSpPr>
        <p:sp>
          <p:nvSpPr>
            <p:cNvPr id="46" name="îšḷídé"/>
            <p:cNvSpPr/>
            <p:nvPr/>
          </p:nvSpPr>
          <p:spPr bwMode="auto">
            <a:xfrm>
              <a:off x="660397" y="2493118"/>
              <a:ext cx="2506462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zh-CN" sz="1200">
                  <a:solidFill>
                    <a:schemeClr val="bg1"/>
                  </a:solidFill>
                </a:rPr>
                <a:t>专业开发者可针对性的开发插件</a:t>
              </a:r>
              <a:endParaRPr lang="en-US" altLang="zh-CN" sz="12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47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zh-CN" sz="2200" b="1">
                  <a:solidFill>
                    <a:schemeClr val="bg1"/>
                  </a:solidFill>
                  <a:ea typeface="字魂70号-灵悦黑体" panose="00000500000000000000" pitchFamily="2" charset="-122"/>
                </a:rPr>
                <a:t>开源</a:t>
              </a:r>
              <a:endParaRPr lang="en-US" altLang="zh-CN" sz="2200" b="1" dirty="0">
                <a:solidFill>
                  <a:schemeClr val="bg1"/>
                </a:solidFill>
                <a:ea typeface="字魂70号-灵悦黑体" panose="00000500000000000000" pitchFamily="2" charset="-122"/>
              </a:endParaRPr>
            </a:p>
          </p:txBody>
        </p:sp>
        <p:sp>
          <p:nvSpPr>
            <p:cNvPr id="48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039792" y="2743924"/>
            <a:ext cx="3109358" cy="775194"/>
            <a:chOff x="660397" y="2105521"/>
            <a:chExt cx="3109358" cy="775194"/>
          </a:xfrm>
        </p:grpSpPr>
        <p:sp>
          <p:nvSpPr>
            <p:cNvPr id="50" name="îšḷídé"/>
            <p:cNvSpPr/>
            <p:nvPr/>
          </p:nvSpPr>
          <p:spPr bwMode="auto">
            <a:xfrm>
              <a:off x="660397" y="2493118"/>
              <a:ext cx="2506462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坐标系统实现</a:t>
              </a:r>
              <a:r>
                <a:rPr lang="en-US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0.1mm</a:t>
              </a:r>
              <a:r>
                <a:rPr lang="zh-CN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电机控制、</a:t>
              </a:r>
              <a:r>
                <a:rPr lang="en-US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1mm</a:t>
              </a:r>
              <a:r>
                <a:rPr lang="zh-CN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应用</a:t>
              </a:r>
              <a:r>
                <a:rPr lang="zh-CN" altLang="en-US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精度</a:t>
              </a:r>
              <a:r>
                <a:rPr lang="zh-CN" altLang="zh-CN" sz="1200">
                  <a:solidFill>
                    <a:schemeClr val="bg1"/>
                  </a:solidFill>
                  <a:effectLst/>
                </a:rPr>
                <a:t> 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精准度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52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104526" y="4106596"/>
            <a:ext cx="3143748" cy="1155913"/>
            <a:chOff x="660397" y="2105521"/>
            <a:chExt cx="3143748" cy="1155913"/>
          </a:xfrm>
        </p:grpSpPr>
        <p:sp>
          <p:nvSpPr>
            <p:cNvPr id="54" name="îšḷídé"/>
            <p:cNvSpPr/>
            <p:nvPr/>
          </p:nvSpPr>
          <p:spPr bwMode="auto">
            <a:xfrm>
              <a:off x="660397" y="2493118"/>
              <a:ext cx="3143748" cy="76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zh-CN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操作逻辑可变</a:t>
              </a:r>
              <a:endParaRPr lang="zh-CN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zh-CN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无需编程</a:t>
              </a:r>
              <a:endParaRPr lang="zh-CN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zh-CN" sz="1200">
                  <a:solidFill>
                    <a:schemeClr val="bg1"/>
                  </a:solidFill>
                  <a:effectLst/>
                  <a:ea typeface="等线" panose="02010600030101010101" pitchFamily="2" charset="-122"/>
                  <a:cs typeface="Times New Roman" panose="02020603050405020304" pitchFamily="18" charset="0"/>
                </a:rPr>
                <a:t>可通过开放接口开发插件</a:t>
              </a:r>
              <a:r>
                <a:rPr lang="zh-CN" altLang="zh-CN" sz="1200">
                  <a:solidFill>
                    <a:schemeClr val="bg1"/>
                  </a:solidFill>
                  <a:effectLst/>
                </a:rPr>
                <a:t> 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深度神经网络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56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443698" y="4153006"/>
            <a:ext cx="3143748" cy="1155913"/>
            <a:chOff x="660397" y="2105521"/>
            <a:chExt cx="3143748" cy="1155913"/>
          </a:xfrm>
        </p:grpSpPr>
        <p:sp>
          <p:nvSpPr>
            <p:cNvPr id="58" name="îšḷídé"/>
            <p:cNvSpPr/>
            <p:nvPr/>
          </p:nvSpPr>
          <p:spPr bwMode="auto">
            <a:xfrm>
              <a:off x="660397" y="2493118"/>
              <a:ext cx="3143748" cy="76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en-US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TDengine</a:t>
              </a:r>
              <a:endParaRPr lang="en-US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1200" kern="10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PostgreSQL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高并发数据库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0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155225" y="5385078"/>
            <a:ext cx="3143748" cy="1201984"/>
            <a:chOff x="660397" y="2033675"/>
            <a:chExt cx="3143748" cy="1201984"/>
          </a:xfrm>
        </p:grpSpPr>
        <p:sp>
          <p:nvSpPr>
            <p:cNvPr id="62" name="îšḷídé"/>
            <p:cNvSpPr/>
            <p:nvPr/>
          </p:nvSpPr>
          <p:spPr bwMode="auto">
            <a:xfrm>
              <a:off x="660397" y="2467343"/>
              <a:ext cx="3143748" cy="76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zh-CN" altLang="en-US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成本优势</a:t>
              </a:r>
              <a:endParaRPr lang="en-US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zh-CN" altLang="en-US" sz="1200" kern="10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安装空间优势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3" name="íśļiḋe"/>
            <p:cNvSpPr txBox="1"/>
            <p:nvPr/>
          </p:nvSpPr>
          <p:spPr bwMode="auto">
            <a:xfrm>
              <a:off x="1377937" y="2033675"/>
              <a:ext cx="2091227" cy="50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一拖四电机控制系统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4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443698" y="5454080"/>
            <a:ext cx="3143748" cy="1155913"/>
            <a:chOff x="660397" y="2105521"/>
            <a:chExt cx="3143748" cy="1155913"/>
          </a:xfrm>
        </p:grpSpPr>
        <p:sp>
          <p:nvSpPr>
            <p:cNvPr id="66" name="îšḷídé"/>
            <p:cNvSpPr/>
            <p:nvPr/>
          </p:nvSpPr>
          <p:spPr bwMode="auto">
            <a:xfrm>
              <a:off x="660397" y="2493118"/>
              <a:ext cx="3143748" cy="768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zh-CN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控制所有</a:t>
              </a:r>
              <a:r>
                <a:rPr lang="en-US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24V</a:t>
              </a:r>
              <a:r>
                <a:rPr lang="zh-CN" altLang="en-US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所有</a:t>
              </a:r>
              <a:r>
                <a:rPr lang="zh-CN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外接设备</a:t>
              </a:r>
              <a:endParaRPr lang="zh-CN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zh-CN" altLang="zh-CN" sz="1200" kern="100">
                  <a:solidFill>
                    <a:schemeClr val="bg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通过继电器控制其他电压设备</a:t>
              </a:r>
              <a:endParaRPr lang="en-US" altLang="zh-CN" sz="1200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zh-CN" altLang="en-US" sz="1200" kern="10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最高支持</a:t>
              </a:r>
              <a:r>
                <a:rPr lang="en-US" altLang="zh-CN" sz="1200" kern="10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380V</a:t>
              </a:r>
              <a:endParaRPr lang="zh-CN" altLang="zh-CN" sz="1200" kern="100" dirty="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íśļiḋe"/>
            <p:cNvSpPr txBox="1"/>
            <p:nvPr/>
          </p:nvSpPr>
          <p:spPr bwMode="auto">
            <a:xfrm>
              <a:off x="1124789" y="2105521"/>
              <a:ext cx="2644966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灵活外接端口</a:t>
              </a:r>
              <a:endParaRPr lang="en-US" altLang="zh-CN" sz="24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8" name="iś1íḑê"/>
            <p:cNvSpPr/>
            <p:nvPr/>
          </p:nvSpPr>
          <p:spPr>
            <a:xfrm>
              <a:off x="711096" y="2151931"/>
              <a:ext cx="302706" cy="316236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0" y="0"/>
            <a:ext cx="12524386" cy="6919594"/>
            <a:chOff x="-41909" y="-46990"/>
            <a:chExt cx="12524386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2524386" cy="6919594"/>
              <a:chOff x="-41910" y="-46990"/>
              <a:chExt cx="12524387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8" name="íṣļiḋé" hidden="1"/>
              <p:cNvSpPr/>
              <p:nvPr/>
            </p:nvSpPr>
            <p:spPr>
              <a:xfrm>
                <a:off x="10138550" y="1252225"/>
                <a:ext cx="2343927" cy="4353131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0" dirty="0"/>
              </a:p>
            </p:txBody>
          </p:sp>
        </p:grpSp>
        <p:sp>
          <p:nvSpPr>
            <p:cNvPr id="21" name="i$ḻíḋè"/>
            <p:cNvSpPr/>
            <p:nvPr/>
          </p:nvSpPr>
          <p:spPr>
            <a:xfrm>
              <a:off x="344461" y="466139"/>
              <a:ext cx="4815039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整合控制系统</a:t>
              </a:r>
              <a:endParaRPr lang="en-US" altLang="zh-CN" sz="32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450599" y="937002"/>
              <a:ext cx="4815039" cy="1425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400">
                  <a:solidFill>
                    <a:schemeClr val="bg1"/>
                  </a:solidFill>
                  <a:ea typeface="字魂70号-灵悦黑体" panose="00000500000000000000"/>
                </a:rPr>
                <a:t>Firmware</a:t>
              </a:r>
              <a:r>
                <a:rPr lang="zh-CN" altLang="en-US" sz="1400">
                  <a:solidFill>
                    <a:schemeClr val="bg1"/>
                  </a:solidFill>
                  <a:ea typeface="字魂70号-灵悦黑体" panose="00000500000000000000"/>
                </a:rPr>
                <a:t>的主要作用是直接给树莓派供电和直接连接各种设备，通过串行线执行各种指令，以移动设备操作其外围设备。</a:t>
              </a:r>
              <a:endParaRPr lang="en-US" altLang="zh-CN" sz="1400">
                <a:solidFill>
                  <a:schemeClr val="bg1"/>
                </a:solidFill>
                <a:ea typeface="字魂70号-灵悦黑体" panose="0000050000000000000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>
                  <a:solidFill>
                    <a:schemeClr val="bg1"/>
                  </a:solidFill>
                  <a:ea typeface="字魂70号-灵悦黑体" panose="00000500000000000000"/>
                </a:rPr>
                <a:t>电子箱内由树莓派和</a:t>
              </a:r>
              <a:r>
                <a:rPr lang="en-US" altLang="zh-CN" sz="1400">
                  <a:solidFill>
                    <a:schemeClr val="bg1"/>
                  </a:solidFill>
                  <a:ea typeface="字魂70号-灵悦黑体" panose="00000500000000000000"/>
                </a:rPr>
                <a:t>firmware</a:t>
              </a:r>
              <a:r>
                <a:rPr lang="zh-CN" altLang="en-US" sz="1400">
                  <a:solidFill>
                    <a:schemeClr val="bg1"/>
                  </a:solidFill>
                  <a:ea typeface="字魂70号-灵悦黑体" panose="00000500000000000000"/>
                </a:rPr>
                <a:t>共同组成设备的控制系统，控制设备进行各种复杂操作和与用户的交互。其中，树莓派作为微型电脑承载了 </a:t>
              </a:r>
              <a:r>
                <a:rPr lang="en-US" altLang="zh-CN" sz="1400">
                  <a:solidFill>
                    <a:schemeClr val="bg1"/>
                  </a:solidFill>
                  <a:ea typeface="字魂70号-灵悦黑体" panose="00000500000000000000"/>
                </a:rPr>
                <a:t>BlueGiant OS</a:t>
              </a:r>
              <a:r>
                <a:rPr lang="zh-CN" altLang="en-US" sz="1400">
                  <a:solidFill>
                    <a:schemeClr val="bg1"/>
                  </a:solidFill>
                  <a:ea typeface="字魂70号-灵悦黑体" panose="00000500000000000000"/>
                </a:rPr>
                <a:t>，负责通讯，计算等主要功能，</a:t>
              </a:r>
              <a:r>
                <a:rPr lang="en-US" altLang="zh-CN" sz="1400">
                  <a:solidFill>
                    <a:schemeClr val="bg1"/>
                  </a:solidFill>
                  <a:ea typeface="字魂70号-灵悦黑体" panose="00000500000000000000"/>
                </a:rPr>
                <a:t>firmware</a:t>
              </a:r>
              <a:r>
                <a:rPr lang="zh-CN" altLang="en-US" sz="1400">
                  <a:solidFill>
                    <a:schemeClr val="bg1"/>
                  </a:solidFill>
                  <a:ea typeface="字魂70号-灵悦黑体" panose="00000500000000000000"/>
                </a:rPr>
                <a:t>作为直接控制板，则是直接控制电机，外设，传感器等。</a:t>
              </a:r>
              <a:endParaRPr lang="zh-CN" altLang="en-US" sz="1400">
                <a:solidFill>
                  <a:schemeClr val="bg1"/>
                </a:solidFill>
                <a:ea typeface="字魂70号-灵悦黑体" panose="00000500000000000000"/>
              </a:endParaRPr>
            </a:p>
            <a:p>
              <a:pPr>
                <a:lnSpc>
                  <a:spcPct val="200000"/>
                </a:lnSpc>
              </a:pPr>
              <a:endParaRPr lang="zh-CN" altLang="en-US" sz="1400" dirty="0">
                <a:solidFill>
                  <a:schemeClr val="bg1"/>
                </a:solidFill>
                <a:ea typeface="字魂70号-灵悦黑体" panose="00000500000000000000"/>
              </a:endParaRPr>
            </a:p>
          </p:txBody>
        </p:sp>
        <p:grpSp>
          <p:nvGrpSpPr>
            <p:cNvPr id="23" name="îŝľídè"/>
            <p:cNvGrpSpPr/>
            <p:nvPr/>
          </p:nvGrpSpPr>
          <p:grpSpPr>
            <a:xfrm>
              <a:off x="507766" y="4188739"/>
              <a:ext cx="4345011" cy="1280834"/>
              <a:chOff x="6644118" y="4497074"/>
              <a:chExt cx="4874782" cy="1437001"/>
            </a:xfrm>
          </p:grpSpPr>
          <p:grpSp>
            <p:nvGrpSpPr>
              <p:cNvPr id="37" name="iṧľíḑê"/>
              <p:cNvGrpSpPr/>
              <p:nvPr/>
            </p:nvGrpSpPr>
            <p:grpSpPr>
              <a:xfrm>
                <a:off x="6644118" y="4854803"/>
                <a:ext cx="1592334" cy="1079272"/>
                <a:chOff x="7176453" y="2386913"/>
                <a:chExt cx="1592334" cy="1079272"/>
              </a:xfrm>
            </p:grpSpPr>
            <p:sp>
              <p:nvSpPr>
                <p:cNvPr id="39" name="ïşḻíḍe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成本优势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0" name="íṥlïďé"/>
                <p:cNvSpPr/>
                <p:nvPr/>
              </p:nvSpPr>
              <p:spPr>
                <a:xfrm>
                  <a:off x="7176453" y="2832985"/>
                  <a:ext cx="159233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600</a:t>
                  </a: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块把需要电机行业送入</a:t>
                  </a: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0.1MM</a:t>
                  </a: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精度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33" name="iṣ1ïḑê"/>
              <p:cNvGrpSpPr/>
              <p:nvPr/>
            </p:nvGrpSpPr>
            <p:grpSpPr>
              <a:xfrm>
                <a:off x="8285340" y="4806336"/>
                <a:ext cx="1600841" cy="1116027"/>
                <a:chOff x="7127565" y="2338446"/>
                <a:chExt cx="1600841" cy="1116027"/>
              </a:xfrm>
            </p:grpSpPr>
            <p:sp>
              <p:nvSpPr>
                <p:cNvPr id="35" name="íš1íḑè"/>
                <p:cNvSpPr/>
                <p:nvPr/>
              </p:nvSpPr>
              <p:spPr>
                <a:xfrm>
                  <a:off x="7136975" y="2338446"/>
                  <a:ext cx="1591431" cy="562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安装空间优势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6" name="iṩ1îďe"/>
                <p:cNvSpPr/>
                <p:nvPr/>
              </p:nvSpPr>
              <p:spPr>
                <a:xfrm>
                  <a:off x="7127565" y="2821273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安装空间为</a:t>
                  </a: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180*270MM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29" name="ïṣļïḍe"/>
              <p:cNvGrpSpPr/>
              <p:nvPr/>
            </p:nvGrpSpPr>
            <p:grpSpPr>
              <a:xfrm>
                <a:off x="10024336" y="4854803"/>
                <a:ext cx="1494564" cy="1079272"/>
                <a:chOff x="7176453" y="2386913"/>
                <a:chExt cx="1494564" cy="1079272"/>
              </a:xfrm>
            </p:grpSpPr>
            <p:sp>
              <p:nvSpPr>
                <p:cNvPr id="31" name="íŝḷïdê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灵活外接端口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2" name="iSļîḍê"/>
                <p:cNvSpPr/>
                <p:nvPr/>
              </p:nvSpPr>
              <p:spPr>
                <a:xfrm>
                  <a:off x="7176453" y="2832985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algn="just"/>
                  <a:r>
                    <a:rPr lang="zh-CN" altLang="zh-CN" sz="1100" kern="100">
                      <a:solidFill>
                        <a:schemeClr val="bg1"/>
                      </a:solidFill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控制所有</a:t>
                  </a:r>
                  <a:r>
                    <a:rPr lang="en-US" altLang="zh-CN" sz="1100" kern="100">
                      <a:solidFill>
                        <a:schemeClr val="bg1"/>
                      </a:solidFill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24V</a:t>
                  </a:r>
                  <a:r>
                    <a:rPr lang="zh-CN" altLang="en-US" sz="1100" kern="100">
                      <a:solidFill>
                        <a:schemeClr val="bg1"/>
                      </a:solidFill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所有</a:t>
                  </a:r>
                  <a:r>
                    <a:rPr lang="zh-CN" altLang="zh-CN" sz="1100" kern="100">
                      <a:solidFill>
                        <a:schemeClr val="bg1"/>
                      </a:solidFill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外接设备</a:t>
                  </a:r>
                  <a:endParaRPr lang="zh-CN" altLang="zh-CN" sz="1100" kern="100">
                    <a:solidFill>
                      <a:schemeClr val="bg1"/>
                    </a:solidFill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zh-CN" altLang="zh-CN" sz="1100" kern="100">
                      <a:solidFill>
                        <a:schemeClr val="bg1"/>
                      </a:solidFill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通过继电器控制其他电压设备</a:t>
                  </a:r>
                  <a:endParaRPr lang="en-US" altLang="zh-CN" sz="1100" kern="100">
                    <a:solidFill>
                      <a:schemeClr val="bg1"/>
                    </a:solidFill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zh-CN" altLang="en-US" sz="1100" kern="100">
                      <a:solidFill>
                        <a:schemeClr val="bg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最高支持</a:t>
                  </a:r>
                  <a:r>
                    <a:rPr lang="en-US" altLang="zh-CN" sz="1100" kern="100">
                      <a:solidFill>
                        <a:schemeClr val="bg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380V</a:t>
                  </a:r>
                  <a:endParaRPr lang="zh-CN" altLang="zh-CN" sz="1100" kern="100">
                    <a:solidFill>
                      <a:schemeClr val="bg1"/>
                    </a:solidFill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cxnSp>
            <p:nvCxnSpPr>
              <p:cNvPr id="27" name="直接连接符 26"/>
              <p:cNvCxnSpPr/>
              <p:nvPr/>
            </p:nvCxnSpPr>
            <p:spPr>
              <a:xfrm>
                <a:off x="8236455" y="4497074"/>
                <a:ext cx="0" cy="1246501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9926564" y="4497074"/>
                <a:ext cx="0" cy="1246501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38" y="1597838"/>
            <a:ext cx="1803837" cy="390458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6533" y="1085798"/>
            <a:ext cx="2613652" cy="3486232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5777365" y="1567732"/>
            <a:ext cx="1812885" cy="34326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8229577" y="1739362"/>
            <a:ext cx="630569" cy="156413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>
            <a:stCxn id="47" idx="3"/>
            <a:endCxn id="49" idx="1"/>
          </p:cNvCxnSpPr>
          <p:nvPr/>
        </p:nvCxnSpPr>
        <p:spPr>
          <a:xfrm flipV="1">
            <a:off x="8860146" y="1160593"/>
            <a:ext cx="425548" cy="1360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9285694" y="971446"/>
            <a:ext cx="1017096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其他电机</a:t>
            </a:r>
            <a:endParaRPr lang="zh-CN" altLang="en-US" sz="1400" dirty="0"/>
          </a:p>
        </p:txBody>
      </p:sp>
      <p:cxnSp>
        <p:nvCxnSpPr>
          <p:cNvPr id="50" name="直接箭头连接符 49"/>
          <p:cNvCxnSpPr>
            <a:stCxn id="47" idx="3"/>
            <a:endCxn id="51" idx="1"/>
          </p:cNvCxnSpPr>
          <p:nvPr/>
        </p:nvCxnSpPr>
        <p:spPr>
          <a:xfrm flipV="1">
            <a:off x="8860146" y="1670256"/>
            <a:ext cx="415980" cy="85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9276126" y="1481109"/>
            <a:ext cx="638737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水泵</a:t>
            </a:r>
            <a:endParaRPr lang="zh-CN" altLang="en-US" sz="1400" dirty="0"/>
          </a:p>
        </p:txBody>
      </p:sp>
      <p:sp>
        <p:nvSpPr>
          <p:cNvPr id="52" name="矩形 51"/>
          <p:cNvSpPr/>
          <p:nvPr/>
        </p:nvSpPr>
        <p:spPr>
          <a:xfrm>
            <a:off x="9276126" y="2044685"/>
            <a:ext cx="638737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气泵</a:t>
            </a:r>
            <a:endParaRPr lang="zh-CN" altLang="en-US" sz="1400" dirty="0"/>
          </a:p>
        </p:txBody>
      </p:sp>
      <p:sp>
        <p:nvSpPr>
          <p:cNvPr id="53" name="矩形 52"/>
          <p:cNvSpPr/>
          <p:nvPr/>
        </p:nvSpPr>
        <p:spPr>
          <a:xfrm>
            <a:off x="9276128" y="2608261"/>
            <a:ext cx="638737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照明</a:t>
            </a:r>
            <a:endParaRPr lang="zh-CN" altLang="en-US" sz="1400" dirty="0"/>
          </a:p>
        </p:txBody>
      </p:sp>
      <p:sp>
        <p:nvSpPr>
          <p:cNvPr id="54" name="矩形 53"/>
          <p:cNvSpPr/>
          <p:nvPr/>
        </p:nvSpPr>
        <p:spPr>
          <a:xfrm>
            <a:off x="9276126" y="3171837"/>
            <a:ext cx="638737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通风</a:t>
            </a:r>
            <a:endParaRPr lang="zh-CN" altLang="en-US" sz="1400" dirty="0"/>
          </a:p>
        </p:txBody>
      </p:sp>
      <p:cxnSp>
        <p:nvCxnSpPr>
          <p:cNvPr id="55" name="直接箭头连接符 54"/>
          <p:cNvCxnSpPr>
            <a:stCxn id="47" idx="3"/>
            <a:endCxn id="52" idx="1"/>
          </p:cNvCxnSpPr>
          <p:nvPr/>
        </p:nvCxnSpPr>
        <p:spPr>
          <a:xfrm flipV="1">
            <a:off x="8860146" y="2233832"/>
            <a:ext cx="415980" cy="287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>
            <a:stCxn id="47" idx="3"/>
            <a:endCxn id="53" idx="1"/>
          </p:cNvCxnSpPr>
          <p:nvPr/>
        </p:nvCxnSpPr>
        <p:spPr>
          <a:xfrm>
            <a:off x="8860146" y="2521431"/>
            <a:ext cx="415982" cy="27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47" idx="3"/>
            <a:endCxn id="54" idx="1"/>
          </p:cNvCxnSpPr>
          <p:nvPr/>
        </p:nvCxnSpPr>
        <p:spPr>
          <a:xfrm>
            <a:off x="8860146" y="2521431"/>
            <a:ext cx="415980" cy="839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9266778" y="3735413"/>
            <a:ext cx="638737" cy="37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其他</a:t>
            </a:r>
            <a:endParaRPr lang="zh-CN" altLang="en-US" sz="1400" dirty="0"/>
          </a:p>
        </p:txBody>
      </p:sp>
      <p:cxnSp>
        <p:nvCxnSpPr>
          <p:cNvPr id="59" name="直接箭头连接符 58"/>
          <p:cNvCxnSpPr>
            <a:stCxn id="47" idx="3"/>
            <a:endCxn id="58" idx="1"/>
          </p:cNvCxnSpPr>
          <p:nvPr/>
        </p:nvCxnSpPr>
        <p:spPr>
          <a:xfrm>
            <a:off x="8860146" y="2521431"/>
            <a:ext cx="406632" cy="1403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5908734" y="3648583"/>
            <a:ext cx="645165" cy="25045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箭头连接符 61"/>
          <p:cNvCxnSpPr>
            <a:endCxn id="66" idx="0"/>
          </p:cNvCxnSpPr>
          <p:nvPr/>
        </p:nvCxnSpPr>
        <p:spPr>
          <a:xfrm flipH="1">
            <a:off x="6144750" y="4026877"/>
            <a:ext cx="20142" cy="708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45" idx="0"/>
            <a:endCxn id="64" idx="2"/>
          </p:cNvCxnSpPr>
          <p:nvPr/>
        </p:nvCxnSpPr>
        <p:spPr>
          <a:xfrm flipV="1">
            <a:off x="6683808" y="1203872"/>
            <a:ext cx="326603" cy="363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5475961" y="369548"/>
            <a:ext cx="3068900" cy="834324"/>
          </a:xfrm>
          <a:prstGeom prst="rect">
            <a:avLst/>
          </a:prstGeom>
          <a:solidFill>
            <a:srgbClr val="14311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400"/>
          </a:p>
          <a:p>
            <a:r>
              <a:rPr lang="en-US" altLang="zh-CN" sz="1400"/>
              <a:t>NEMA</a:t>
            </a:r>
            <a:r>
              <a:rPr lang="zh-CN" altLang="en-US" sz="1400"/>
              <a:t>电机控制，满足多轴同时运动，回传数据精度可达</a:t>
            </a:r>
            <a:r>
              <a:rPr lang="en-US" altLang="zh-CN" sz="1400"/>
              <a:t>0.1mm</a:t>
            </a:r>
            <a:r>
              <a:rPr lang="zh-CN" altLang="en-US" sz="1400"/>
              <a:t>，配合静音驱动器可使设备静音运行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66" name="矩形 65"/>
          <p:cNvSpPr/>
          <p:nvPr/>
        </p:nvSpPr>
        <p:spPr>
          <a:xfrm>
            <a:off x="5070294" y="4735748"/>
            <a:ext cx="2148911" cy="363860"/>
          </a:xfrm>
          <a:prstGeom prst="rect">
            <a:avLst/>
          </a:prstGeom>
          <a:solidFill>
            <a:srgbClr val="14311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400"/>
          </a:p>
          <a:p>
            <a:pPr algn="ctr"/>
            <a:r>
              <a:rPr lang="zh-CN" altLang="en-US" sz="1400"/>
              <a:t>获取各种传感器数据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70" name="ïṡḷíḋè"/>
          <p:cNvSpPr/>
          <p:nvPr/>
        </p:nvSpPr>
        <p:spPr bwMode="auto">
          <a:xfrm>
            <a:off x="1040845" y="4229334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1" name="ïṡḷíḋè"/>
          <p:cNvSpPr/>
          <p:nvPr/>
        </p:nvSpPr>
        <p:spPr bwMode="auto">
          <a:xfrm>
            <a:off x="2495320" y="4229335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2" name="ïṡḷíḋè"/>
          <p:cNvSpPr/>
          <p:nvPr/>
        </p:nvSpPr>
        <p:spPr bwMode="auto">
          <a:xfrm>
            <a:off x="4010679" y="4233360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0" y="0"/>
            <a:ext cx="12524386" cy="6919594"/>
            <a:chOff x="-41909" y="-46990"/>
            <a:chExt cx="12524386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2524386" cy="6919594"/>
              <a:chOff x="-41910" y="-46990"/>
              <a:chExt cx="12524387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8" name="íṣļiḋé" hidden="1"/>
              <p:cNvSpPr/>
              <p:nvPr/>
            </p:nvSpPr>
            <p:spPr>
              <a:xfrm>
                <a:off x="10138550" y="1252225"/>
                <a:ext cx="2343927" cy="4353131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0" dirty="0"/>
              </a:p>
            </p:txBody>
          </p:sp>
        </p:grpSp>
        <p:sp>
          <p:nvSpPr>
            <p:cNvPr id="21" name="i$ḻíḋè"/>
            <p:cNvSpPr/>
            <p:nvPr/>
          </p:nvSpPr>
          <p:spPr>
            <a:xfrm>
              <a:off x="344461" y="466139"/>
              <a:ext cx="4815039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具有自我思维的模块化操作系统</a:t>
              </a:r>
              <a:r>
                <a:rPr lang="en-US" altLang="zh-CN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-SMMS</a:t>
              </a:r>
              <a:endParaRPr lang="en-US" altLang="zh-CN" sz="32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405852" y="1434184"/>
              <a:ext cx="4815039" cy="1425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ea typeface="字魂70号-灵悦黑体" panose="00000500000000000000"/>
                </a:rPr>
                <a:t>前端采用可视化编程的方式，通过适当的排列组合，完成一系列复杂的、精准的操作。</a:t>
              </a:r>
              <a:endParaRPr lang="en-US" altLang="zh-CN" sz="1600">
                <a:solidFill>
                  <a:schemeClr val="bg1"/>
                </a:solidFill>
                <a:ea typeface="字魂70号-灵悦黑体" panose="0000050000000000000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ea typeface="字魂70号-灵悦黑体" panose="00000500000000000000"/>
                </a:rPr>
                <a:t>编程完成并保存后，会通过自动同步的方式将程序同步到服务器和设备</a:t>
              </a:r>
              <a:r>
                <a:rPr lang="en-US" altLang="zh-CN" sz="1600">
                  <a:solidFill>
                    <a:schemeClr val="bg1"/>
                  </a:solidFill>
                  <a:ea typeface="字魂70号-灵悦黑体" panose="00000500000000000000"/>
                </a:rPr>
                <a:t>OS</a:t>
              </a:r>
              <a:r>
                <a:rPr lang="zh-CN" altLang="en-US" sz="1600">
                  <a:solidFill>
                    <a:schemeClr val="bg1"/>
                  </a:solidFill>
                  <a:ea typeface="字魂70号-灵悦黑体" panose="00000500000000000000"/>
                </a:rPr>
                <a:t>中，同步完成后设备运行中即使突然断网，设备依然会执行相应序列到结束。</a:t>
              </a:r>
              <a:endParaRPr lang="en-US" altLang="zh-CN" sz="1600">
                <a:solidFill>
                  <a:schemeClr val="bg1"/>
                </a:solidFill>
                <a:ea typeface="字魂70号-灵悦黑体" panose="0000050000000000000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ea typeface="字魂70号-灵悦黑体" panose="00000500000000000000"/>
                </a:rPr>
                <a:t>后期可通过深度神经网络自我编辑执行序列。</a:t>
              </a:r>
              <a:endParaRPr lang="en-US" altLang="zh-CN" sz="1600">
                <a:solidFill>
                  <a:schemeClr val="bg1"/>
                </a:solidFill>
                <a:ea typeface="字魂70号-灵悦黑体" panose="00000500000000000000"/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chemeClr val="bg1"/>
                </a:solidFill>
                <a:ea typeface="字魂70号-灵悦黑体" panose="00000500000000000000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554" y="262689"/>
            <a:ext cx="6091076" cy="3307859"/>
          </a:xfrm>
          <a:prstGeom prst="rect">
            <a:avLst/>
          </a:prstGeom>
        </p:spPr>
      </p:pic>
      <p:pic>
        <p:nvPicPr>
          <p:cNvPr id="10" name="Picture 2" descr="alt 所有被检测到的植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4" y="3816321"/>
            <a:ext cx="2886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lt 检测到植物和杂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2" y="3816319"/>
            <a:ext cx="2886076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lt 检测到杂草和除草器干扰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47" y="3816320"/>
            <a:ext cx="2886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0" y="-6661"/>
            <a:ext cx="12524386" cy="6919594"/>
            <a:chOff x="-41909" y="-46990"/>
            <a:chExt cx="12524386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2524386" cy="6919594"/>
              <a:chOff x="-41910" y="-46990"/>
              <a:chExt cx="12524387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8" name="íṣļiḋé" hidden="1"/>
              <p:cNvSpPr/>
              <p:nvPr/>
            </p:nvSpPr>
            <p:spPr>
              <a:xfrm>
                <a:off x="10138550" y="1252225"/>
                <a:ext cx="2343927" cy="4353131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0" dirty="0"/>
              </a:p>
            </p:txBody>
          </p:sp>
        </p:grpSp>
        <p:sp>
          <p:nvSpPr>
            <p:cNvPr id="21" name="i$ḻíḋè"/>
            <p:cNvSpPr/>
            <p:nvPr/>
          </p:nvSpPr>
          <p:spPr>
            <a:xfrm>
              <a:off x="344461" y="466139"/>
              <a:ext cx="4815039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精准控制</a:t>
              </a:r>
              <a:endParaRPr lang="en-US" altLang="zh-CN" sz="32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353308" y="1231242"/>
              <a:ext cx="4815039" cy="1425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站酷小薇LOGO体" panose="02010600010101010101" pitchFamily="2" charset="-122"/>
                  <a:ea typeface="字魂70号-灵悦黑体" panose="00000500000000000000"/>
                </a:rPr>
                <a:t>前端采用可视化编程的方式，通过适当的排列组合，完成一系列复杂的、精准的操作。</a:t>
              </a:r>
              <a:endParaRPr lang="en-US" altLang="zh-CN" sz="1400">
                <a:solidFill>
                  <a:schemeClr val="bg1"/>
                </a:solidFill>
                <a:latin typeface="站酷小薇LOGO体" panose="02010600010101010101" pitchFamily="2" charset="-122"/>
                <a:ea typeface="字魂70号-灵悦黑体" panose="0000050000000000000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站酷小薇LOGO体" panose="02010600010101010101" pitchFamily="2" charset="-122"/>
                  <a:ea typeface="字魂70号-灵悦黑体" panose="00000500000000000000"/>
                </a:rPr>
                <a:t>编程完成并保存后，会通过自动同步的方式将程序同步到服务器和设备</a:t>
              </a:r>
              <a:r>
                <a:rPr lang="en-US" altLang="zh-CN" sz="1400">
                  <a:solidFill>
                    <a:schemeClr val="bg1"/>
                  </a:solidFill>
                  <a:latin typeface="站酷小薇LOGO体" panose="02010600010101010101" pitchFamily="2" charset="-122"/>
                  <a:ea typeface="字魂70号-灵悦黑体" panose="00000500000000000000"/>
                </a:rPr>
                <a:t>OS</a:t>
              </a:r>
              <a:r>
                <a:rPr lang="zh-CN" altLang="en-US" sz="1400">
                  <a:solidFill>
                    <a:schemeClr val="bg1"/>
                  </a:solidFill>
                  <a:latin typeface="站酷小薇LOGO体" panose="02010600010101010101" pitchFamily="2" charset="-122"/>
                  <a:ea typeface="字魂70号-灵悦黑体" panose="00000500000000000000"/>
                </a:rPr>
                <a:t>中，同步完成后设备运行中即使突然断网，设备依然会执行相应序列到结束。</a:t>
              </a:r>
              <a:endParaRPr lang="en-US" altLang="zh-CN" sz="1400">
                <a:solidFill>
                  <a:schemeClr val="bg1"/>
                </a:solidFill>
                <a:latin typeface="站酷小薇LOGO体" panose="02010600010101010101" pitchFamily="2" charset="-122"/>
                <a:ea typeface="字魂70号-灵悦黑体" panose="00000500000000000000"/>
              </a:endParaRPr>
            </a:p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bg1"/>
                </a:solidFill>
                <a:latin typeface="站酷小薇LOGO体" panose="02010600010101010101" pitchFamily="2" charset="-122"/>
                <a:ea typeface="字魂70号-灵悦黑体" panose="00000500000000000000"/>
              </a:endParaRPr>
            </a:p>
          </p:txBody>
        </p:sp>
        <p:grpSp>
          <p:nvGrpSpPr>
            <p:cNvPr id="23" name="îŝľídè"/>
            <p:cNvGrpSpPr/>
            <p:nvPr/>
          </p:nvGrpSpPr>
          <p:grpSpPr>
            <a:xfrm>
              <a:off x="507766" y="4188739"/>
              <a:ext cx="4345011" cy="1280834"/>
              <a:chOff x="6644118" y="4497074"/>
              <a:chExt cx="4874782" cy="1437001"/>
            </a:xfrm>
          </p:grpSpPr>
          <p:grpSp>
            <p:nvGrpSpPr>
              <p:cNvPr id="37" name="iṧľíḑê"/>
              <p:cNvGrpSpPr/>
              <p:nvPr/>
            </p:nvGrpSpPr>
            <p:grpSpPr>
              <a:xfrm>
                <a:off x="6644118" y="4854803"/>
                <a:ext cx="1592334" cy="1079272"/>
                <a:chOff x="7176453" y="2386913"/>
                <a:chExt cx="1592334" cy="1079272"/>
              </a:xfrm>
            </p:grpSpPr>
            <p:sp>
              <p:nvSpPr>
                <p:cNvPr id="39" name="ïşḻíḍe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精准度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0" name="íṥlïďé"/>
                <p:cNvSpPr/>
                <p:nvPr/>
              </p:nvSpPr>
              <p:spPr>
                <a:xfrm>
                  <a:off x="7176453" y="2832985"/>
                  <a:ext cx="159233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0.1MM</a:t>
                  </a: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精度及</a:t>
                  </a:r>
                  <a:r>
                    <a:rPr lang="en-US" altLang="zh-CN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0.01MM</a:t>
                  </a: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的精度反馈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33" name="iṣ1ïḑê"/>
              <p:cNvGrpSpPr/>
              <p:nvPr/>
            </p:nvGrpSpPr>
            <p:grpSpPr>
              <a:xfrm>
                <a:off x="8285340" y="4806336"/>
                <a:ext cx="1600841" cy="1116027"/>
                <a:chOff x="7127565" y="2338446"/>
                <a:chExt cx="1600841" cy="1116027"/>
              </a:xfrm>
            </p:grpSpPr>
            <p:sp>
              <p:nvSpPr>
                <p:cNvPr id="35" name="íš1íḑè"/>
                <p:cNvSpPr/>
                <p:nvPr/>
              </p:nvSpPr>
              <p:spPr>
                <a:xfrm>
                  <a:off x="7136975" y="2338446"/>
                  <a:ext cx="1591431" cy="562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时间精准度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6" name="iṩ1îďe"/>
                <p:cNvSpPr/>
                <p:nvPr/>
              </p:nvSpPr>
              <p:spPr>
                <a:xfrm>
                  <a:off x="7127565" y="2821273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可精确到某年某月某日某时某分某秒某毫秒执行操作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也可执行毫秒级外围设备控制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29" name="ïṣļïḍe"/>
              <p:cNvGrpSpPr/>
              <p:nvPr/>
            </p:nvGrpSpPr>
            <p:grpSpPr>
              <a:xfrm>
                <a:off x="10024336" y="4854803"/>
                <a:ext cx="1494564" cy="1079272"/>
                <a:chOff x="7176453" y="2386913"/>
                <a:chExt cx="1494564" cy="1079272"/>
              </a:xfrm>
            </p:grpSpPr>
            <p:sp>
              <p:nvSpPr>
                <p:cNvPr id="31" name="íŝḷïdê"/>
                <p:cNvSpPr/>
                <p:nvPr/>
              </p:nvSpPr>
              <p:spPr>
                <a:xfrm>
                  <a:off x="7176453" y="2386913"/>
                  <a:ext cx="1494564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灵活性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2" name="iSļîḍê"/>
                <p:cNvSpPr/>
                <p:nvPr/>
              </p:nvSpPr>
              <p:spPr>
                <a:xfrm>
                  <a:off x="7176453" y="2832985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r>
                    <a:rPr lang="zh-CN" altLang="zh-CN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可存储指令，</a:t>
                  </a:r>
                  <a:r>
                    <a:rPr lang="zh-CN" altLang="en-US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修改指令，</a:t>
                  </a:r>
                  <a:r>
                    <a:rPr lang="zh-CN" altLang="zh-CN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并依据指令进行独立操作，网络链接需求低</a:t>
                  </a:r>
                  <a:endParaRPr lang="en-US" altLang="zh-CN" sz="1100">
                    <a:solidFill>
                      <a:schemeClr val="bg1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r>
                    <a:rPr lang="zh-CN" altLang="en-US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支持</a:t>
                  </a:r>
                  <a:r>
                    <a:rPr lang="en-US" altLang="zh-CN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lua</a:t>
                  </a:r>
                  <a:r>
                    <a:rPr lang="zh-CN" altLang="en-US" sz="1100">
                      <a:solidFill>
                        <a:schemeClr val="bg1"/>
                      </a:solidFill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脚本</a:t>
                  </a:r>
                  <a:endParaRPr lang="en-US" altLang="zh-CN" sz="1100">
                    <a:solidFill>
                      <a:schemeClr val="bg1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R="0" lvl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cxnSp>
            <p:nvCxnSpPr>
              <p:cNvPr id="27" name="直接连接符 26"/>
              <p:cNvCxnSpPr/>
              <p:nvPr/>
            </p:nvCxnSpPr>
            <p:spPr>
              <a:xfrm>
                <a:off x="8236455" y="4497074"/>
                <a:ext cx="0" cy="1246501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9926564" y="4497074"/>
                <a:ext cx="0" cy="1246501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ïṡḷíḋè"/>
          <p:cNvSpPr/>
          <p:nvPr/>
        </p:nvSpPr>
        <p:spPr bwMode="auto">
          <a:xfrm>
            <a:off x="1011213" y="4226743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1" name="ïṡḷíḋè"/>
          <p:cNvSpPr/>
          <p:nvPr/>
        </p:nvSpPr>
        <p:spPr bwMode="auto">
          <a:xfrm>
            <a:off x="2508769" y="4253893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2" name="ïṡḷíḋè"/>
          <p:cNvSpPr/>
          <p:nvPr/>
        </p:nvSpPr>
        <p:spPr bwMode="auto">
          <a:xfrm>
            <a:off x="4022392" y="4244498"/>
            <a:ext cx="347751" cy="315163"/>
          </a:xfrm>
          <a:custGeom>
            <a:avLst/>
            <a:gdLst>
              <a:gd name="connsiteX0" fmla="*/ 496512 w 622984"/>
              <a:gd name="connsiteY0" fmla="*/ 492841 h 564606"/>
              <a:gd name="connsiteX1" fmla="*/ 473955 w 622984"/>
              <a:gd name="connsiteY1" fmla="*/ 515853 h 564606"/>
              <a:gd name="connsiteX2" fmla="*/ 496512 w 622984"/>
              <a:gd name="connsiteY2" fmla="*/ 535354 h 564606"/>
              <a:gd name="connsiteX3" fmla="*/ 519457 w 622984"/>
              <a:gd name="connsiteY3" fmla="*/ 515853 h 564606"/>
              <a:gd name="connsiteX4" fmla="*/ 496512 w 622984"/>
              <a:gd name="connsiteY4" fmla="*/ 492841 h 564606"/>
              <a:gd name="connsiteX5" fmla="*/ 249694 w 622984"/>
              <a:gd name="connsiteY5" fmla="*/ 352049 h 564606"/>
              <a:gd name="connsiteX6" fmla="*/ 272741 w 622984"/>
              <a:gd name="connsiteY6" fmla="*/ 374570 h 564606"/>
              <a:gd name="connsiteX7" fmla="*/ 171569 w 622984"/>
              <a:gd name="connsiteY7" fmla="*/ 475137 h 564606"/>
              <a:gd name="connsiteX8" fmla="*/ 177819 w 622984"/>
              <a:gd name="connsiteY8" fmla="*/ 481738 h 564606"/>
              <a:gd name="connsiteX9" fmla="*/ 155163 w 622984"/>
              <a:gd name="connsiteY9" fmla="*/ 510860 h 564606"/>
              <a:gd name="connsiteX10" fmla="*/ 73522 w 622984"/>
              <a:gd name="connsiteY10" fmla="*/ 562891 h 564606"/>
              <a:gd name="connsiteX11" fmla="*/ 60241 w 622984"/>
              <a:gd name="connsiteY11" fmla="*/ 550077 h 564606"/>
              <a:gd name="connsiteX12" fmla="*/ 112585 w 622984"/>
              <a:gd name="connsiteY12" fmla="*/ 468925 h 564606"/>
              <a:gd name="connsiteX13" fmla="*/ 141882 w 622984"/>
              <a:gd name="connsiteY13" fmla="*/ 446015 h 564606"/>
              <a:gd name="connsiteX14" fmla="*/ 148522 w 622984"/>
              <a:gd name="connsiteY14" fmla="*/ 452616 h 564606"/>
              <a:gd name="connsiteX15" fmla="*/ 122234 w 622984"/>
              <a:gd name="connsiteY15" fmla="*/ 15041 h 564606"/>
              <a:gd name="connsiteX16" fmla="*/ 210667 w 622984"/>
              <a:gd name="connsiteY16" fmla="*/ 52502 h 564606"/>
              <a:gd name="connsiteX17" fmla="*/ 242946 w 622984"/>
              <a:gd name="connsiteY17" fmla="*/ 173410 h 564606"/>
              <a:gd name="connsiteX18" fmla="*/ 532291 w 622984"/>
              <a:gd name="connsiteY18" fmla="*/ 463589 h 564606"/>
              <a:gd name="connsiteX19" fmla="*/ 532291 w 622984"/>
              <a:gd name="connsiteY19" fmla="*/ 545105 h 564606"/>
              <a:gd name="connsiteX20" fmla="*/ 493400 w 622984"/>
              <a:gd name="connsiteY20" fmla="*/ 564606 h 564606"/>
              <a:gd name="connsiteX21" fmla="*/ 451010 w 622984"/>
              <a:gd name="connsiteY21" fmla="*/ 545105 h 564606"/>
              <a:gd name="connsiteX22" fmla="*/ 161665 w 622984"/>
              <a:gd name="connsiteY22" fmla="*/ 258046 h 564606"/>
              <a:gd name="connsiteX23" fmla="*/ 34882 w 622984"/>
              <a:gd name="connsiteY23" fmla="*/ 225674 h 564606"/>
              <a:gd name="connsiteX24" fmla="*/ 5715 w 622984"/>
              <a:gd name="connsiteY24" fmla="*/ 104766 h 564606"/>
              <a:gd name="connsiteX25" fmla="*/ 74162 w 622984"/>
              <a:gd name="connsiteY25" fmla="*/ 176530 h 564606"/>
              <a:gd name="connsiteX26" fmla="*/ 142220 w 622984"/>
              <a:gd name="connsiteY26" fmla="*/ 157029 h 564606"/>
              <a:gd name="connsiteX27" fmla="*/ 161665 w 622984"/>
              <a:gd name="connsiteY27" fmla="*/ 88385 h 564606"/>
              <a:gd name="connsiteX28" fmla="*/ 90107 w 622984"/>
              <a:gd name="connsiteY28" fmla="*/ 20130 h 564606"/>
              <a:gd name="connsiteX29" fmla="*/ 122234 w 622984"/>
              <a:gd name="connsiteY29" fmla="*/ 15041 h 564606"/>
              <a:gd name="connsiteX30" fmla="*/ 531841 w 622984"/>
              <a:gd name="connsiteY30" fmla="*/ 0 h 564606"/>
              <a:gd name="connsiteX31" fmla="*/ 622984 w 622984"/>
              <a:gd name="connsiteY31" fmla="*/ 87684 h 564606"/>
              <a:gd name="connsiteX32" fmla="*/ 463289 w 622984"/>
              <a:gd name="connsiteY32" fmla="*/ 247465 h 564606"/>
              <a:gd name="connsiteX33" fmla="*/ 424339 w 622984"/>
              <a:gd name="connsiteY33" fmla="*/ 257207 h 564606"/>
              <a:gd name="connsiteX34" fmla="*/ 362409 w 622984"/>
              <a:gd name="connsiteY34" fmla="*/ 198751 h 564606"/>
              <a:gd name="connsiteX35" fmla="*/ 375263 w 622984"/>
              <a:gd name="connsiteY35" fmla="*/ 159391 h 564606"/>
              <a:gd name="connsiteX36" fmla="*/ 531841 w 622984"/>
              <a:gd name="connsiteY36" fmla="*/ 0 h 56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84" h="564606">
                <a:moveTo>
                  <a:pt x="496512" y="492841"/>
                </a:moveTo>
                <a:cubicBezTo>
                  <a:pt x="483678" y="492841"/>
                  <a:pt x="473955" y="502592"/>
                  <a:pt x="473955" y="515853"/>
                </a:cubicBezTo>
                <a:cubicBezTo>
                  <a:pt x="473955" y="525604"/>
                  <a:pt x="483678" y="535354"/>
                  <a:pt x="496512" y="535354"/>
                </a:cubicBezTo>
                <a:cubicBezTo>
                  <a:pt x="509734" y="535354"/>
                  <a:pt x="519457" y="525604"/>
                  <a:pt x="519457" y="515853"/>
                </a:cubicBezTo>
                <a:cubicBezTo>
                  <a:pt x="519457" y="502592"/>
                  <a:pt x="509734" y="492841"/>
                  <a:pt x="496512" y="492841"/>
                </a:cubicBezTo>
                <a:close/>
                <a:moveTo>
                  <a:pt x="249694" y="352049"/>
                </a:moveTo>
                <a:lnTo>
                  <a:pt x="272741" y="374570"/>
                </a:lnTo>
                <a:lnTo>
                  <a:pt x="171569" y="475137"/>
                </a:lnTo>
                <a:lnTo>
                  <a:pt x="177819" y="481738"/>
                </a:lnTo>
                <a:lnTo>
                  <a:pt x="155163" y="510860"/>
                </a:lnTo>
                <a:lnTo>
                  <a:pt x="73522" y="562891"/>
                </a:lnTo>
                <a:lnTo>
                  <a:pt x="60241" y="550077"/>
                </a:lnTo>
                <a:lnTo>
                  <a:pt x="112585" y="468925"/>
                </a:lnTo>
                <a:lnTo>
                  <a:pt x="141882" y="446015"/>
                </a:lnTo>
                <a:lnTo>
                  <a:pt x="148522" y="452616"/>
                </a:lnTo>
                <a:close/>
                <a:moveTo>
                  <a:pt x="122234" y="15041"/>
                </a:moveTo>
                <a:cubicBezTo>
                  <a:pt x="154446" y="14694"/>
                  <a:pt x="186166" y="28223"/>
                  <a:pt x="210667" y="52502"/>
                </a:cubicBezTo>
                <a:cubicBezTo>
                  <a:pt x="242946" y="85264"/>
                  <a:pt x="256169" y="130897"/>
                  <a:pt x="242946" y="173410"/>
                </a:cubicBezTo>
                <a:lnTo>
                  <a:pt x="532291" y="463589"/>
                </a:lnTo>
                <a:cubicBezTo>
                  <a:pt x="555236" y="486211"/>
                  <a:pt x="555236" y="522093"/>
                  <a:pt x="532291" y="545105"/>
                </a:cubicBezTo>
                <a:cubicBezTo>
                  <a:pt x="522568" y="557976"/>
                  <a:pt x="506234" y="564606"/>
                  <a:pt x="493400" y="564606"/>
                </a:cubicBezTo>
                <a:cubicBezTo>
                  <a:pt x="477066" y="564606"/>
                  <a:pt x="460733" y="557976"/>
                  <a:pt x="451010" y="545105"/>
                </a:cubicBezTo>
                <a:cubicBezTo>
                  <a:pt x="451010" y="545105"/>
                  <a:pt x="451010" y="545105"/>
                  <a:pt x="161665" y="258046"/>
                </a:cubicBezTo>
                <a:cubicBezTo>
                  <a:pt x="119275" y="270917"/>
                  <a:pt x="70662" y="261556"/>
                  <a:pt x="34882" y="225674"/>
                </a:cubicBezTo>
                <a:cubicBezTo>
                  <a:pt x="2215" y="192911"/>
                  <a:pt x="-7508" y="147278"/>
                  <a:pt x="5715" y="104766"/>
                </a:cubicBezTo>
                <a:cubicBezTo>
                  <a:pt x="5715" y="104766"/>
                  <a:pt x="5715" y="104766"/>
                  <a:pt x="74162" y="176530"/>
                </a:cubicBezTo>
                <a:cubicBezTo>
                  <a:pt x="74162" y="176530"/>
                  <a:pt x="74162" y="176530"/>
                  <a:pt x="142220" y="157029"/>
                </a:cubicBezTo>
                <a:cubicBezTo>
                  <a:pt x="142220" y="157029"/>
                  <a:pt x="142220" y="157029"/>
                  <a:pt x="161665" y="88385"/>
                </a:cubicBezTo>
                <a:cubicBezTo>
                  <a:pt x="161665" y="88385"/>
                  <a:pt x="161665" y="88385"/>
                  <a:pt x="90107" y="20130"/>
                </a:cubicBezTo>
                <a:cubicBezTo>
                  <a:pt x="100704" y="16815"/>
                  <a:pt x="111497" y="15157"/>
                  <a:pt x="122234" y="15041"/>
                </a:cubicBezTo>
                <a:close/>
                <a:moveTo>
                  <a:pt x="531841" y="0"/>
                </a:moveTo>
                <a:cubicBezTo>
                  <a:pt x="531841" y="0"/>
                  <a:pt x="531841" y="0"/>
                  <a:pt x="622984" y="87684"/>
                </a:cubicBezTo>
                <a:cubicBezTo>
                  <a:pt x="622984" y="87684"/>
                  <a:pt x="622984" y="87684"/>
                  <a:pt x="463289" y="247465"/>
                </a:cubicBezTo>
                <a:cubicBezTo>
                  <a:pt x="450436" y="247465"/>
                  <a:pt x="434077" y="250582"/>
                  <a:pt x="424339" y="257207"/>
                </a:cubicBezTo>
                <a:lnTo>
                  <a:pt x="362409" y="198751"/>
                </a:lnTo>
                <a:cubicBezTo>
                  <a:pt x="372147" y="189009"/>
                  <a:pt x="375263" y="172641"/>
                  <a:pt x="375263" y="159391"/>
                </a:cubicBezTo>
                <a:cubicBezTo>
                  <a:pt x="375263" y="159391"/>
                  <a:pt x="375263" y="159391"/>
                  <a:pt x="5318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11" y="446292"/>
            <a:ext cx="2543629" cy="550467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434" y="435071"/>
            <a:ext cx="4067052" cy="2208680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7824646" y="3116655"/>
            <a:ext cx="1023041" cy="62468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用户</a:t>
            </a:r>
            <a:endParaRPr lang="zh-CN" altLang="en-US" dirty="0"/>
          </a:p>
        </p:txBody>
      </p:sp>
      <p:sp>
        <p:nvSpPr>
          <p:cNvPr id="65" name="矩形 64"/>
          <p:cNvSpPr/>
          <p:nvPr/>
        </p:nvSpPr>
        <p:spPr>
          <a:xfrm>
            <a:off x="9437900" y="3116655"/>
            <a:ext cx="1023041" cy="62468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服务器</a:t>
            </a:r>
            <a:endParaRPr lang="zh-CN" altLang="en-US" dirty="0"/>
          </a:p>
        </p:txBody>
      </p:sp>
      <p:sp>
        <p:nvSpPr>
          <p:cNvPr id="67" name="矩形 66"/>
          <p:cNvSpPr/>
          <p:nvPr/>
        </p:nvSpPr>
        <p:spPr>
          <a:xfrm>
            <a:off x="11051154" y="3116654"/>
            <a:ext cx="1023041" cy="62468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设备</a:t>
            </a:r>
            <a:endParaRPr lang="zh-CN" altLang="en-US" dirty="0"/>
          </a:p>
        </p:txBody>
      </p:sp>
      <p:cxnSp>
        <p:nvCxnSpPr>
          <p:cNvPr id="68" name="直接箭头连接符 67"/>
          <p:cNvCxnSpPr>
            <a:stCxn id="61" idx="3"/>
            <a:endCxn id="65" idx="1"/>
          </p:cNvCxnSpPr>
          <p:nvPr/>
        </p:nvCxnSpPr>
        <p:spPr>
          <a:xfrm>
            <a:off x="8847687" y="3429000"/>
            <a:ext cx="590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8896571" y="31519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同步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10460942" y="3430828"/>
            <a:ext cx="5902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10509826" y="3153827"/>
            <a:ext cx="492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同步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-6290" y="-48553"/>
            <a:ext cx="12524386" cy="6919594"/>
            <a:chOff x="-41909" y="-46990"/>
            <a:chExt cx="12524386" cy="6919594"/>
          </a:xfrm>
        </p:grpSpPr>
        <p:grpSp>
          <p:nvGrpSpPr>
            <p:cNvPr id="3" name="3319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-41909" y="-46990"/>
              <a:ext cx="12524386" cy="6919594"/>
              <a:chOff x="-41910" y="-46990"/>
              <a:chExt cx="12524387" cy="6919595"/>
            </a:xfrm>
          </p:grpSpPr>
          <p:sp>
            <p:nvSpPr>
              <p:cNvPr id="4" name="iṥḷïḓé"/>
              <p:cNvSpPr/>
              <p:nvPr/>
            </p:nvSpPr>
            <p:spPr>
              <a:xfrm rot="5400000">
                <a:off x="1603375" y="-1692275"/>
                <a:ext cx="6919595" cy="10210165"/>
              </a:xfrm>
              <a:custGeom>
                <a:avLst/>
                <a:gdLst>
                  <a:gd name="connsiteX0" fmla="*/ 0 w 10897"/>
                  <a:gd name="connsiteY0" fmla="*/ 0 h 16079"/>
                  <a:gd name="connsiteX1" fmla="*/ 10897 w 10897"/>
                  <a:gd name="connsiteY1" fmla="*/ 10319 h 16079"/>
                  <a:gd name="connsiteX2" fmla="*/ 10890 w 10897"/>
                  <a:gd name="connsiteY2" fmla="*/ 16079 h 16079"/>
                  <a:gd name="connsiteX3" fmla="*/ 0 w 10897"/>
                  <a:gd name="connsiteY3" fmla="*/ 16079 h 16079"/>
                  <a:gd name="connsiteX4" fmla="*/ 0 w 10897"/>
                  <a:gd name="connsiteY4" fmla="*/ 0 h 1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7" h="16079">
                    <a:moveTo>
                      <a:pt x="0" y="0"/>
                    </a:moveTo>
                    <a:lnTo>
                      <a:pt x="10897" y="10319"/>
                    </a:lnTo>
                    <a:lnTo>
                      <a:pt x="10890" y="16079"/>
                    </a:lnTo>
                    <a:lnTo>
                      <a:pt x="0" y="160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B4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8" name="íṣļiḋé" hidden="1"/>
              <p:cNvSpPr/>
              <p:nvPr/>
            </p:nvSpPr>
            <p:spPr>
              <a:xfrm>
                <a:off x="10138550" y="1252225"/>
                <a:ext cx="2343927" cy="4353131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0" dirty="0"/>
              </a:p>
            </p:txBody>
          </p:sp>
        </p:grpSp>
        <p:sp>
          <p:nvSpPr>
            <p:cNvPr id="21" name="i$ḻíḋè"/>
            <p:cNvSpPr/>
            <p:nvPr/>
          </p:nvSpPr>
          <p:spPr>
            <a:xfrm>
              <a:off x="344461" y="466139"/>
              <a:ext cx="4815039" cy="129492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buSzPct val="25000"/>
              </a:pPr>
              <a:r>
                <a:rPr lang="zh-CN" altLang="en-US" sz="3200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知识图谱</a:t>
              </a:r>
              <a:endParaRPr lang="en-US" altLang="zh-CN" sz="3200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ïṣlïde"/>
            <p:cNvSpPr/>
            <p:nvPr/>
          </p:nvSpPr>
          <p:spPr>
            <a:xfrm>
              <a:off x="450599" y="937002"/>
              <a:ext cx="4815039" cy="1425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1400">
                  <a:solidFill>
                    <a:schemeClr val="bg1"/>
                  </a:solidFill>
                </a:rPr>
                <a:t>可售卖和转让自己的设备知识库</a:t>
              </a:r>
              <a:r>
                <a:rPr lang="zh-CN" altLang="en-US" sz="1400">
                  <a:solidFill>
                    <a:schemeClr val="bg1"/>
                  </a:solidFill>
                </a:rPr>
                <a:t>，包含但不限于植物定制栽培知识图谱</a:t>
              </a:r>
              <a:endParaRPr lang="en-US" altLang="zh-CN" sz="14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grpSp>
          <p:nvGrpSpPr>
            <p:cNvPr id="23" name="îŝľídè"/>
            <p:cNvGrpSpPr/>
            <p:nvPr/>
          </p:nvGrpSpPr>
          <p:grpSpPr>
            <a:xfrm>
              <a:off x="243869" y="5236866"/>
              <a:ext cx="5583183" cy="1151854"/>
              <a:chOff x="6348045" y="5672996"/>
              <a:chExt cx="6263920" cy="1292295"/>
            </a:xfrm>
          </p:grpSpPr>
          <p:grpSp>
            <p:nvGrpSpPr>
              <p:cNvPr id="37" name="iṧľíḑê"/>
              <p:cNvGrpSpPr/>
              <p:nvPr/>
            </p:nvGrpSpPr>
            <p:grpSpPr>
              <a:xfrm>
                <a:off x="6348045" y="5748712"/>
                <a:ext cx="1738996" cy="1051330"/>
                <a:chOff x="6880380" y="3280822"/>
                <a:chExt cx="1738996" cy="1051330"/>
              </a:xfrm>
            </p:grpSpPr>
            <p:sp>
              <p:nvSpPr>
                <p:cNvPr id="39" name="ïşḻíḍe"/>
                <p:cNvSpPr/>
                <p:nvPr/>
              </p:nvSpPr>
              <p:spPr>
                <a:xfrm>
                  <a:off x="6880380" y="3280822"/>
                  <a:ext cx="1738996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种植经验图谱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0" name="íṥlïďé"/>
                <p:cNvSpPr/>
                <p:nvPr/>
              </p:nvSpPr>
              <p:spPr>
                <a:xfrm>
                  <a:off x="6993237" y="3698951"/>
                  <a:ext cx="1592334" cy="63320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耕种习惯及各品种的耕种技术</a:t>
                  </a:r>
                  <a:endParaRPr lang="en-US" altLang="zh-CN" sz="110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33" name="iṣ1ïḑê"/>
              <p:cNvGrpSpPr/>
              <p:nvPr/>
            </p:nvGrpSpPr>
            <p:grpSpPr>
              <a:xfrm>
                <a:off x="8153530" y="5672996"/>
                <a:ext cx="1732651" cy="1131933"/>
                <a:chOff x="6995755" y="3205106"/>
                <a:chExt cx="1732651" cy="1131933"/>
              </a:xfrm>
            </p:grpSpPr>
            <p:sp>
              <p:nvSpPr>
                <p:cNvPr id="35" name="íš1íḑè"/>
                <p:cNvSpPr/>
                <p:nvPr/>
              </p:nvSpPr>
              <p:spPr>
                <a:xfrm>
                  <a:off x="6995755" y="3205106"/>
                  <a:ext cx="1591431" cy="562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插件图谱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6" name="iṩ1îďe"/>
                <p:cNvSpPr/>
                <p:nvPr/>
              </p:nvSpPr>
              <p:spPr>
                <a:xfrm>
                  <a:off x="7233842" y="3703839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marR="0" lvl="0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r>
                    <a:rPr lang="zh-CN" altLang="en-US" sz="1100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添加各种外围设备及新功能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29" name="ïṣļïḍe"/>
              <p:cNvGrpSpPr/>
              <p:nvPr/>
            </p:nvGrpSpPr>
            <p:grpSpPr>
              <a:xfrm>
                <a:off x="9918478" y="5731420"/>
                <a:ext cx="2693487" cy="1068624"/>
                <a:chOff x="7070595" y="3263530"/>
                <a:chExt cx="2693487" cy="1068624"/>
              </a:xfrm>
            </p:grpSpPr>
            <p:sp>
              <p:nvSpPr>
                <p:cNvPr id="31" name="íŝḷïdê"/>
                <p:cNvSpPr/>
                <p:nvPr/>
              </p:nvSpPr>
              <p:spPr>
                <a:xfrm>
                  <a:off x="7070595" y="3263530"/>
                  <a:ext cx="2693487" cy="44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227965" algn="l"/>
                    </a:tabLst>
                    <a:defRPr/>
                  </a:pPr>
                  <a:r>
                    <a:rPr lang="zh-CN" altLang="en-US" sz="1600" b="1">
                      <a:solidFill>
                        <a:schemeClr val="bg1"/>
                      </a:solidFill>
                      <a:latin typeface="字魂70号-灵悦黑体" panose="00000500000000000000" pitchFamily="2" charset="-122"/>
                      <a:ea typeface="字魂70号-灵悦黑体" panose="00000500000000000000" pitchFamily="2" charset="-122"/>
                    </a:rPr>
                    <a:t>植物定制栽培知识图谱</a:t>
                  </a:r>
                  <a:endParaRPr lang="en-US" altLang="zh-CN" sz="1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32" name="iSļîḍê"/>
                <p:cNvSpPr/>
                <p:nvPr/>
              </p:nvSpPr>
              <p:spPr>
                <a:xfrm>
                  <a:off x="7229530" y="3698954"/>
                  <a:ext cx="1494564" cy="6332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91440" tIns="45720" rIns="91440" bIns="45720" anchor="t">
                  <a:noAutofit/>
                </a:bodyPr>
                <a:lstStyle/>
                <a:p>
                  <a:pPr algn="just"/>
                  <a:r>
                    <a:rPr lang="zh-CN" altLang="en-US" sz="1100" kern="100">
                      <a:solidFill>
                        <a:schemeClr val="bg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全量品种的生长种植数据包含但不限于光照强度、需水量等</a:t>
                  </a:r>
                  <a:endParaRPr lang="en-US" altLang="zh-CN" sz="1100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cxnSp>
            <p:nvCxnSpPr>
              <p:cNvPr id="27" name="直接连接符 26"/>
              <p:cNvCxnSpPr/>
              <p:nvPr/>
            </p:nvCxnSpPr>
            <p:spPr>
              <a:xfrm>
                <a:off x="8159276" y="5711851"/>
                <a:ext cx="0" cy="1246501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9886181" y="5718789"/>
                <a:ext cx="0" cy="1246502"/>
              </a:xfrm>
              <a:prstGeom prst="line">
                <a:avLst/>
              </a:prstGeom>
              <a:ln w="317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75" y="4790809"/>
            <a:ext cx="375084" cy="461886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48" y="4790809"/>
            <a:ext cx="375084" cy="461886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6" y="4770451"/>
            <a:ext cx="375084" cy="461886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28" y="978430"/>
            <a:ext cx="1464472" cy="159854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157" y="1376549"/>
            <a:ext cx="1412748" cy="765909"/>
          </a:xfrm>
          <a:prstGeom prst="rect">
            <a:avLst/>
          </a:prstGeom>
        </p:spPr>
      </p:pic>
      <p:cxnSp>
        <p:nvCxnSpPr>
          <p:cNvPr id="75" name="直接箭头连接符 74"/>
          <p:cNvCxnSpPr>
            <a:stCxn id="73" idx="3"/>
            <a:endCxn id="74" idx="1"/>
          </p:cNvCxnSpPr>
          <p:nvPr/>
        </p:nvCxnSpPr>
        <p:spPr>
          <a:xfrm flipV="1">
            <a:off x="8189600" y="1759504"/>
            <a:ext cx="1299557" cy="181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6" name="图片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939" y="3304321"/>
            <a:ext cx="974850" cy="1897937"/>
          </a:xfrm>
          <a:prstGeom prst="rect">
            <a:avLst/>
          </a:prstGeom>
        </p:spPr>
      </p:pic>
      <p:cxnSp>
        <p:nvCxnSpPr>
          <p:cNvPr id="77" name="直接箭头连接符 76"/>
          <p:cNvCxnSpPr>
            <a:stCxn id="74" idx="2"/>
            <a:endCxn id="76" idx="0"/>
          </p:cNvCxnSpPr>
          <p:nvPr/>
        </p:nvCxnSpPr>
        <p:spPr>
          <a:xfrm flipH="1">
            <a:off x="7457364" y="2142458"/>
            <a:ext cx="2738167" cy="1161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>
            <a:stCxn id="76" idx="3"/>
            <a:endCxn id="79" idx="1"/>
          </p:cNvCxnSpPr>
          <p:nvPr/>
        </p:nvCxnSpPr>
        <p:spPr>
          <a:xfrm>
            <a:off x="7944789" y="4253290"/>
            <a:ext cx="8314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9" name="图片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238" y="2887965"/>
            <a:ext cx="2515073" cy="273065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53" y="2440980"/>
            <a:ext cx="1514980" cy="181659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0784" y="1983381"/>
            <a:ext cx="1175875" cy="1921223"/>
          </a:xfrm>
          <a:prstGeom prst="rect">
            <a:avLst/>
          </a:prstGeom>
        </p:spPr>
      </p:pic>
      <p:cxnSp>
        <p:nvCxnSpPr>
          <p:cNvPr id="83" name="直接箭头连接符 82"/>
          <p:cNvCxnSpPr>
            <a:stCxn id="81" idx="3"/>
            <a:endCxn id="82" idx="1"/>
          </p:cNvCxnSpPr>
          <p:nvPr/>
        </p:nvCxnSpPr>
        <p:spPr>
          <a:xfrm flipV="1">
            <a:off x="2331233" y="2943993"/>
            <a:ext cx="489551" cy="405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图片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1035" y="1825713"/>
            <a:ext cx="2037340" cy="1816590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3963" y="3748725"/>
            <a:ext cx="1887224" cy="744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017692" y="1186844"/>
            <a:ext cx="4895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应用领域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基于蓝掣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SMMS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平台的拓展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işḷîdé"/>
          <p:cNvSpPr/>
          <p:nvPr/>
        </p:nvSpPr>
        <p:spPr>
          <a:xfrm>
            <a:off x="578009" y="1406543"/>
            <a:ext cx="1700542" cy="3725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7965" algn="l"/>
              </a:tabLst>
              <a:defRPr/>
            </a:pPr>
            <a:r>
              <a:rPr lang="zh-CN" altLang="en-US" sz="2000" b="1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种植行业</a:t>
            </a:r>
            <a:endParaRPr lang="en-US" altLang="zh-CN" sz="2000" b="1" dirty="0">
              <a:solidFill>
                <a:schemeClr val="bg1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5" name="iṥḷiḑe"/>
          <p:cNvSpPr/>
          <p:nvPr/>
        </p:nvSpPr>
        <p:spPr>
          <a:xfrm>
            <a:off x="855037" y="2941153"/>
            <a:ext cx="1700542" cy="63307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</a:rPr>
              <a:t>蔬菜种植</a:t>
            </a:r>
            <a:endParaRPr kumimoji="1" lang="zh-CN" altLang="en-US" sz="140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60400" y="3519898"/>
            <a:ext cx="790856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ïśļîḑé"/>
          <p:cNvGrpSpPr/>
          <p:nvPr/>
        </p:nvGrpSpPr>
        <p:grpSpPr>
          <a:xfrm>
            <a:off x="8189812" y="1558887"/>
            <a:ext cx="3221844" cy="4053604"/>
            <a:chOff x="8189812" y="1894552"/>
            <a:chExt cx="3221844" cy="4053604"/>
          </a:xfrm>
        </p:grpSpPr>
        <p:sp>
          <p:nvSpPr>
            <p:cNvPr id="25" name="íŝļíḋê"/>
            <p:cNvSpPr/>
            <p:nvPr/>
          </p:nvSpPr>
          <p:spPr bwMode="auto">
            <a:xfrm>
              <a:off x="8189812" y="3976293"/>
              <a:ext cx="1610922" cy="1971863"/>
            </a:xfrm>
            <a:custGeom>
              <a:avLst/>
              <a:gdLst/>
              <a:ahLst/>
              <a:cxnLst>
                <a:cxn ang="0">
                  <a:pos x="746" y="266"/>
                </a:cxn>
                <a:cxn ang="0">
                  <a:pos x="743" y="664"/>
                </a:cxn>
                <a:cxn ang="0">
                  <a:pos x="0" y="266"/>
                </a:cxn>
                <a:cxn ang="0">
                  <a:pos x="190" y="0"/>
                </a:cxn>
                <a:cxn ang="0">
                  <a:pos x="746" y="266"/>
                </a:cxn>
                <a:cxn ang="0">
                  <a:pos x="746" y="266"/>
                </a:cxn>
                <a:cxn ang="0">
                  <a:pos x="746" y="266"/>
                </a:cxn>
              </a:cxnLst>
              <a:rect l="0" t="0" r="r" b="b"/>
              <a:pathLst>
                <a:path w="746" h="664">
                  <a:moveTo>
                    <a:pt x="746" y="266"/>
                  </a:moveTo>
                  <a:lnTo>
                    <a:pt x="743" y="664"/>
                  </a:lnTo>
                  <a:lnTo>
                    <a:pt x="0" y="266"/>
                  </a:lnTo>
                  <a:lnTo>
                    <a:pt x="190" y="0"/>
                  </a:lnTo>
                  <a:lnTo>
                    <a:pt x="746" y="266"/>
                  </a:lnTo>
                  <a:lnTo>
                    <a:pt x="746" y="266"/>
                  </a:lnTo>
                  <a:lnTo>
                    <a:pt x="746" y="266"/>
                  </a:lnTo>
                  <a:close/>
                </a:path>
              </a:pathLst>
            </a:custGeom>
            <a:solidFill>
              <a:srgbClr val="91C937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iSľïdé"/>
            <p:cNvSpPr/>
            <p:nvPr/>
          </p:nvSpPr>
          <p:spPr bwMode="auto">
            <a:xfrm>
              <a:off x="9800734" y="3976293"/>
              <a:ext cx="1610922" cy="1971863"/>
            </a:xfrm>
            <a:custGeom>
              <a:avLst/>
              <a:gdLst/>
              <a:ahLst/>
              <a:cxnLst>
                <a:cxn ang="0">
                  <a:pos x="3" y="266"/>
                </a:cxn>
                <a:cxn ang="0">
                  <a:pos x="0" y="664"/>
                </a:cxn>
                <a:cxn ang="0">
                  <a:pos x="746" y="266"/>
                </a:cxn>
                <a:cxn ang="0">
                  <a:pos x="555" y="0"/>
                </a:cxn>
                <a:cxn ang="0">
                  <a:pos x="3" y="266"/>
                </a:cxn>
                <a:cxn ang="0">
                  <a:pos x="3" y="266"/>
                </a:cxn>
                <a:cxn ang="0">
                  <a:pos x="3" y="266"/>
                </a:cxn>
              </a:cxnLst>
              <a:rect l="0" t="0" r="r" b="b"/>
              <a:pathLst>
                <a:path w="746" h="664">
                  <a:moveTo>
                    <a:pt x="3" y="266"/>
                  </a:moveTo>
                  <a:lnTo>
                    <a:pt x="0" y="664"/>
                  </a:lnTo>
                  <a:lnTo>
                    <a:pt x="746" y="266"/>
                  </a:lnTo>
                  <a:lnTo>
                    <a:pt x="555" y="0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3" y="266"/>
                  </a:lnTo>
                  <a:close/>
                </a:path>
              </a:pathLst>
            </a:custGeom>
            <a:solidFill>
              <a:srgbClr val="56B44C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7" name="ïṣľîḋe"/>
            <p:cNvSpPr/>
            <p:nvPr/>
          </p:nvSpPr>
          <p:spPr bwMode="auto">
            <a:xfrm>
              <a:off x="8600100" y="3171511"/>
              <a:ext cx="2403427" cy="1594715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556" y="0"/>
                </a:cxn>
                <a:cxn ang="0">
                  <a:pos x="1113" y="268"/>
                </a:cxn>
                <a:cxn ang="0">
                  <a:pos x="556" y="537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1113" h="537">
                  <a:moveTo>
                    <a:pt x="0" y="268"/>
                  </a:moveTo>
                  <a:lnTo>
                    <a:pt x="556" y="0"/>
                  </a:lnTo>
                  <a:lnTo>
                    <a:pt x="1113" y="268"/>
                  </a:lnTo>
                  <a:lnTo>
                    <a:pt x="556" y="537"/>
                  </a:lnTo>
                  <a:lnTo>
                    <a:pt x="0" y="26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8" name="îŝļïdé"/>
            <p:cNvSpPr/>
            <p:nvPr/>
          </p:nvSpPr>
          <p:spPr bwMode="auto">
            <a:xfrm>
              <a:off x="8708072" y="1894552"/>
              <a:ext cx="1120736" cy="2533132"/>
            </a:xfrm>
            <a:custGeom>
              <a:avLst/>
              <a:gdLst/>
              <a:ahLst/>
              <a:cxnLst>
                <a:cxn ang="0">
                  <a:pos x="519" y="853"/>
                </a:cxn>
                <a:cxn ang="0">
                  <a:pos x="0" y="621"/>
                </a:cxn>
                <a:cxn ang="0">
                  <a:pos x="516" y="0"/>
                </a:cxn>
                <a:cxn ang="0">
                  <a:pos x="519" y="853"/>
                </a:cxn>
                <a:cxn ang="0">
                  <a:pos x="519" y="853"/>
                </a:cxn>
                <a:cxn ang="0">
                  <a:pos x="519" y="853"/>
                </a:cxn>
              </a:cxnLst>
              <a:rect l="0" t="0" r="r" b="b"/>
              <a:pathLst>
                <a:path w="519" h="853">
                  <a:moveTo>
                    <a:pt x="519" y="853"/>
                  </a:moveTo>
                  <a:lnTo>
                    <a:pt x="0" y="621"/>
                  </a:lnTo>
                  <a:lnTo>
                    <a:pt x="516" y="0"/>
                  </a:lnTo>
                  <a:lnTo>
                    <a:pt x="519" y="853"/>
                  </a:lnTo>
                  <a:lnTo>
                    <a:pt x="519" y="853"/>
                  </a:lnTo>
                  <a:lnTo>
                    <a:pt x="519" y="853"/>
                  </a:lnTo>
                  <a:close/>
                </a:path>
              </a:pathLst>
            </a:custGeom>
            <a:solidFill>
              <a:srgbClr val="91C937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9" name="ï$ľíḋe"/>
            <p:cNvSpPr/>
            <p:nvPr/>
          </p:nvSpPr>
          <p:spPr bwMode="auto">
            <a:xfrm>
              <a:off x="9815851" y="1894552"/>
              <a:ext cx="1077548" cy="2533132"/>
            </a:xfrm>
            <a:custGeom>
              <a:avLst/>
              <a:gdLst/>
              <a:ahLst/>
              <a:cxnLst>
                <a:cxn ang="0">
                  <a:pos x="1" y="853"/>
                </a:cxn>
                <a:cxn ang="0">
                  <a:pos x="499" y="632"/>
                </a:cxn>
                <a:cxn ang="0">
                  <a:pos x="0" y="0"/>
                </a:cxn>
                <a:cxn ang="0">
                  <a:pos x="1" y="853"/>
                </a:cxn>
                <a:cxn ang="0">
                  <a:pos x="1" y="853"/>
                </a:cxn>
                <a:cxn ang="0">
                  <a:pos x="1" y="853"/>
                </a:cxn>
              </a:cxnLst>
              <a:rect l="0" t="0" r="r" b="b"/>
              <a:pathLst>
                <a:path w="499" h="853">
                  <a:moveTo>
                    <a:pt x="1" y="853"/>
                  </a:moveTo>
                  <a:lnTo>
                    <a:pt x="499" y="632"/>
                  </a:lnTo>
                  <a:lnTo>
                    <a:pt x="0" y="0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1" y="853"/>
                  </a:lnTo>
                  <a:close/>
                </a:path>
              </a:pathLst>
            </a:custGeom>
            <a:solidFill>
              <a:srgbClr val="56B44C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7324457" y="3103708"/>
            <a:ext cx="129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</a:rPr>
              <a:t>纵向</a:t>
            </a:r>
            <a:r>
              <a:rPr kumimoji="1" lang="zh-CN" altLang="en-US" dirty="0">
                <a:solidFill>
                  <a:schemeClr val="bg1"/>
                </a:solidFill>
              </a:rPr>
              <a:t>发展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99275" y="2265700"/>
            <a:ext cx="874380" cy="5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540" y="2231008"/>
            <a:ext cx="888459" cy="6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iṥḷiḑe"/>
          <p:cNvSpPr/>
          <p:nvPr/>
        </p:nvSpPr>
        <p:spPr>
          <a:xfrm>
            <a:off x="2878316" y="2936259"/>
            <a:ext cx="1700542" cy="63307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</a:rPr>
              <a:t>花卉种植</a:t>
            </a:r>
            <a:endParaRPr kumimoji="1" lang="zh-CN" altLang="en-US" sz="1400">
              <a:solidFill>
                <a:schemeClr val="bg1"/>
              </a:solidFill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55" y="2230274"/>
            <a:ext cx="1059848" cy="7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ṥḷiḑe"/>
          <p:cNvSpPr/>
          <p:nvPr/>
        </p:nvSpPr>
        <p:spPr>
          <a:xfrm>
            <a:off x="5290070" y="2971834"/>
            <a:ext cx="1700542" cy="63307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kumimoji="1" lang="zh-CN" altLang="en-US" sz="1400">
                <a:solidFill>
                  <a:schemeClr val="bg1"/>
                </a:solidFill>
              </a:rPr>
              <a:t>药材种植</a:t>
            </a:r>
            <a:endParaRPr kumimoji="1" lang="zh-CN" altLang="en-US" sz="140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24596" y="4957670"/>
            <a:ext cx="1402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>
                <a:solidFill>
                  <a:schemeClr val="bg1"/>
                </a:solidFill>
              </a:rPr>
              <a:t>烟草分类分级分拣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27540" y="3604913"/>
            <a:ext cx="129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横向发展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3375" y="4176716"/>
            <a:ext cx="1105176" cy="7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3474" y="5357683"/>
            <a:ext cx="1105982" cy="5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40"/>
          <p:cNvSpPr txBox="1"/>
          <p:nvPr/>
        </p:nvSpPr>
        <p:spPr>
          <a:xfrm>
            <a:off x="1035098" y="5954680"/>
            <a:ext cx="1402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200">
                <a:solidFill>
                  <a:schemeClr val="bg1"/>
                </a:solidFill>
              </a:rPr>
              <a:t>垃圾分类分拣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3915" y="4078858"/>
            <a:ext cx="369332" cy="10954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智能分拣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2013" y="4172662"/>
            <a:ext cx="1883656" cy="183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本框 43"/>
          <p:cNvSpPr txBox="1"/>
          <p:nvPr/>
        </p:nvSpPr>
        <p:spPr>
          <a:xfrm>
            <a:off x="3578982" y="3815020"/>
            <a:ext cx="84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智慧制造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472" y="4181956"/>
            <a:ext cx="2387153" cy="13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框 45"/>
          <p:cNvSpPr txBox="1"/>
          <p:nvPr/>
        </p:nvSpPr>
        <p:spPr>
          <a:xfrm>
            <a:off x="6367492" y="3789579"/>
            <a:ext cx="102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智能龙门吊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965704" y="1039298"/>
            <a:ext cx="359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Yuppy SC" panose="020F0603040207020204" pitchFamily="34" charset="-122"/>
              </a:rPr>
              <a:t>好玩还能吃的“开心农场”</a:t>
            </a:r>
            <a:endParaRPr lang="en-US" altLang="zh-CN" sz="400" dirty="0">
              <a:solidFill>
                <a:schemeClr val="bg1"/>
              </a:solidFill>
              <a:latin typeface="STXingkai" panose="02010800040101010101" pitchFamily="2" charset="-122"/>
              <a:ea typeface="STXingkai" panose="02010800040101010101" pitchFamily="2" charset="-122"/>
              <a:cs typeface="Yuppy SC" panose="020F0603040207020204" pitchFamily="34" charset="-122"/>
            </a:endParaRPr>
          </a:p>
        </p:txBody>
      </p:sp>
      <p:grpSp>
        <p:nvGrpSpPr>
          <p:cNvPr id="4" name="îṡ1íḑé"/>
          <p:cNvGrpSpPr/>
          <p:nvPr/>
        </p:nvGrpSpPr>
        <p:grpSpPr>
          <a:xfrm>
            <a:off x="8164485" y="181606"/>
            <a:ext cx="3166157" cy="5833187"/>
            <a:chOff x="8804275" y="-178512"/>
            <a:chExt cx="2696845" cy="5833187"/>
          </a:xfrm>
        </p:grpSpPr>
        <p:sp>
          <p:nvSpPr>
            <p:cNvPr id="57" name="íSḷîḑê"/>
            <p:cNvSpPr/>
            <p:nvPr/>
          </p:nvSpPr>
          <p:spPr bwMode="auto">
            <a:xfrm>
              <a:off x="8804910" y="1625600"/>
              <a:ext cx="2696210" cy="73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中国人一定是从吃饱到吃好，不在被各种势力绑架蔬菜的价格，未来蓝掣让中国人长期免费吃上蔬菜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îSḷiḑê"/>
            <p:cNvSpPr txBox="1"/>
            <p:nvPr/>
          </p:nvSpPr>
          <p:spPr bwMode="auto">
            <a:xfrm>
              <a:off x="8804275" y="1203960"/>
              <a:ext cx="2678430" cy="42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未来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59" name="işļîḍê"/>
            <p:cNvSpPr/>
            <p:nvPr/>
          </p:nvSpPr>
          <p:spPr bwMode="auto">
            <a:xfrm>
              <a:off x="8804910" y="3266440"/>
              <a:ext cx="2620645" cy="73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蓝掣云蔬菜</a:t>
              </a:r>
              <a:r>
                <a:rPr lang="en-US" altLang="zh-CN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农业变革者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ísļïḋé"/>
            <p:cNvSpPr txBox="1"/>
            <p:nvPr/>
          </p:nvSpPr>
          <p:spPr bwMode="auto">
            <a:xfrm>
              <a:off x="8804275" y="2844800"/>
              <a:ext cx="2678430" cy="42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农业</a:t>
              </a:r>
              <a:r>
                <a:rPr lang="en-US" altLang="zh-CN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5.0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61" name="iṩḻíḍè"/>
            <p:cNvSpPr/>
            <p:nvPr/>
          </p:nvSpPr>
          <p:spPr bwMode="auto">
            <a:xfrm>
              <a:off x="8804910" y="4918710"/>
              <a:ext cx="2696210" cy="73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农业智能化</a:t>
              </a:r>
              <a:endParaRPr kumimoji="1" lang="zh-CN" altLang="en-US" sz="1100" dirty="0"/>
            </a:p>
          </p:txBody>
        </p:sp>
        <p:sp>
          <p:nvSpPr>
            <p:cNvPr id="62" name="îṥ1ïḑê"/>
            <p:cNvSpPr txBox="1"/>
            <p:nvPr/>
          </p:nvSpPr>
          <p:spPr bwMode="auto">
            <a:xfrm>
              <a:off x="8804275" y="4497070"/>
              <a:ext cx="2678430" cy="42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/>
              <a:r>
                <a:rPr lang="zh-CN" altLang="en-US" sz="1800" b="1" i="0">
                  <a:solidFill>
                    <a:schemeClr val="bg1"/>
                  </a:solidFill>
                  <a:latin typeface="微软雅黑" panose="020B0503020204020204" pitchFamily="34" charset="-122"/>
                  <a:ea typeface="字魂70号-灵悦黑体" panose="00000500000000000000"/>
                </a:rPr>
                <a:t>农业</a:t>
              </a:r>
              <a:r>
                <a:rPr lang="en-US" altLang="zh-CN" sz="1800" b="1" i="0">
                  <a:solidFill>
                    <a:schemeClr val="bg1"/>
                  </a:solidFill>
                  <a:latin typeface="微软雅黑" panose="020B0503020204020204" pitchFamily="34" charset="-122"/>
                  <a:ea typeface="字魂70号-灵悦黑体" panose="00000500000000000000"/>
                </a:rPr>
                <a:t>4.0</a:t>
              </a:r>
              <a:endParaRPr lang="zh-CN" altLang="en-US" sz="1800" b="1" i="0" dirty="0">
                <a:solidFill>
                  <a:schemeClr val="bg1"/>
                </a:solidFill>
                <a:latin typeface="微软雅黑" panose="020B0503020204020204" pitchFamily="34" charset="-122"/>
                <a:ea typeface="字魂70号-灵悦黑体" panose="00000500000000000000"/>
              </a:endParaRPr>
            </a:p>
          </p:txBody>
        </p:sp>
        <p:grpSp>
          <p:nvGrpSpPr>
            <p:cNvPr id="63" name="îṥļíḋé"/>
            <p:cNvGrpSpPr/>
            <p:nvPr/>
          </p:nvGrpSpPr>
          <p:grpSpPr>
            <a:xfrm>
              <a:off x="8886825" y="-178512"/>
              <a:ext cx="2539365" cy="2678"/>
              <a:chOff x="12375" y="4368"/>
              <a:chExt cx="5138" cy="2678"/>
            </a:xfrm>
          </p:grpSpPr>
          <p:cxnSp>
            <p:nvCxnSpPr>
              <p:cNvPr id="64" name="直接连接符 63"/>
              <p:cNvCxnSpPr/>
              <p:nvPr/>
            </p:nvCxnSpPr>
            <p:spPr>
              <a:xfrm>
                <a:off x="12375" y="4368"/>
                <a:ext cx="5138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12375" y="7046"/>
                <a:ext cx="5138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ṥľîḑe"/>
          <p:cNvGrpSpPr/>
          <p:nvPr/>
        </p:nvGrpSpPr>
        <p:grpSpPr>
          <a:xfrm>
            <a:off x="3835238" y="1753308"/>
            <a:ext cx="4130466" cy="3710940"/>
            <a:chOff x="4025084" y="1523817"/>
            <a:chExt cx="4130466" cy="3710940"/>
          </a:xfrm>
        </p:grpSpPr>
        <p:grpSp>
          <p:nvGrpSpPr>
            <p:cNvPr id="39" name="îṩľiḓè"/>
            <p:cNvGrpSpPr/>
            <p:nvPr/>
          </p:nvGrpSpPr>
          <p:grpSpPr>
            <a:xfrm>
              <a:off x="7590429" y="1523818"/>
              <a:ext cx="565121" cy="3709645"/>
              <a:chOff x="10399" y="1999"/>
              <a:chExt cx="933" cy="6119"/>
            </a:xfrm>
          </p:grpSpPr>
          <p:grpSp>
            <p:nvGrpSpPr>
              <p:cNvPr id="49" name="ísliḑè"/>
              <p:cNvGrpSpPr/>
              <p:nvPr/>
            </p:nvGrpSpPr>
            <p:grpSpPr>
              <a:xfrm>
                <a:off x="10399" y="1999"/>
                <a:ext cx="933" cy="933"/>
                <a:chOff x="10399" y="1999"/>
                <a:chExt cx="933" cy="933"/>
              </a:xfrm>
            </p:grpSpPr>
            <p:sp>
              <p:nvSpPr>
                <p:cNvPr id="55" name="íşḻîḓe"/>
                <p:cNvSpPr/>
                <p:nvPr/>
              </p:nvSpPr>
              <p:spPr bwMode="auto">
                <a:xfrm>
                  <a:off x="10399" y="1999"/>
                  <a:ext cx="933" cy="933"/>
                </a:xfrm>
                <a:prstGeom prst="ellipse">
                  <a:avLst/>
                </a:prstGeom>
                <a:solidFill>
                  <a:srgbClr val="56B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56" name="ïşḷîḋê"/>
                <p:cNvSpPr/>
                <p:nvPr/>
              </p:nvSpPr>
              <p:spPr bwMode="auto">
                <a:xfrm>
                  <a:off x="10589" y="2191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50" name="ïṡḻiḑé"/>
              <p:cNvGrpSpPr/>
              <p:nvPr/>
            </p:nvGrpSpPr>
            <p:grpSpPr>
              <a:xfrm>
                <a:off x="10399" y="4583"/>
                <a:ext cx="933" cy="3535"/>
                <a:chOff x="10399" y="4583"/>
                <a:chExt cx="933" cy="3535"/>
              </a:xfrm>
            </p:grpSpPr>
            <p:sp>
              <p:nvSpPr>
                <p:cNvPr id="51" name="îŝlîḋe"/>
                <p:cNvSpPr/>
                <p:nvPr/>
              </p:nvSpPr>
              <p:spPr bwMode="auto">
                <a:xfrm>
                  <a:off x="10399" y="4583"/>
                  <a:ext cx="933" cy="933"/>
                </a:xfrm>
                <a:prstGeom prst="ellipse">
                  <a:avLst/>
                </a:prstGeom>
                <a:solidFill>
                  <a:srgbClr val="DBE2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52" name="îṩḷiḍe"/>
                <p:cNvSpPr/>
                <p:nvPr/>
              </p:nvSpPr>
              <p:spPr bwMode="auto">
                <a:xfrm>
                  <a:off x="10589" y="4775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53" name="ïśļíḓê"/>
                <p:cNvSpPr/>
                <p:nvPr/>
              </p:nvSpPr>
              <p:spPr bwMode="auto">
                <a:xfrm>
                  <a:off x="10399" y="7185"/>
                  <a:ext cx="933" cy="933"/>
                </a:xfrm>
                <a:prstGeom prst="ellipse">
                  <a:avLst/>
                </a:prstGeom>
                <a:solidFill>
                  <a:srgbClr val="56B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54" name="î$ľîḍé"/>
                <p:cNvSpPr/>
                <p:nvPr/>
              </p:nvSpPr>
              <p:spPr bwMode="auto">
                <a:xfrm>
                  <a:off x="10589" y="7378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40" name="ïṩ1ïḍé"/>
            <p:cNvGrpSpPr/>
            <p:nvPr/>
          </p:nvGrpSpPr>
          <p:grpSpPr>
            <a:xfrm>
              <a:off x="4025084" y="1523817"/>
              <a:ext cx="565150" cy="3710940"/>
              <a:chOff x="1553" y="2194"/>
              <a:chExt cx="890" cy="5844"/>
            </a:xfrm>
          </p:grpSpPr>
          <p:grpSp>
            <p:nvGrpSpPr>
              <p:cNvPr id="41" name="ïšlïḍé"/>
              <p:cNvGrpSpPr/>
              <p:nvPr/>
            </p:nvGrpSpPr>
            <p:grpSpPr>
              <a:xfrm>
                <a:off x="1553" y="2194"/>
                <a:ext cx="890" cy="891"/>
                <a:chOff x="10399" y="1999"/>
                <a:chExt cx="933" cy="933"/>
              </a:xfrm>
            </p:grpSpPr>
            <p:sp>
              <p:nvSpPr>
                <p:cNvPr id="47" name="ïšľîdè"/>
                <p:cNvSpPr/>
                <p:nvPr/>
              </p:nvSpPr>
              <p:spPr bwMode="auto">
                <a:xfrm>
                  <a:off x="10399" y="1999"/>
                  <a:ext cx="933" cy="933"/>
                </a:xfrm>
                <a:prstGeom prst="ellipse">
                  <a:avLst/>
                </a:prstGeom>
                <a:solidFill>
                  <a:srgbClr val="56B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8" name="ïṥliďê"/>
                <p:cNvSpPr/>
                <p:nvPr/>
              </p:nvSpPr>
              <p:spPr bwMode="auto">
                <a:xfrm>
                  <a:off x="10589" y="2191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  <p:grpSp>
            <p:nvGrpSpPr>
              <p:cNvPr id="42" name="ïṣ1îḍé"/>
              <p:cNvGrpSpPr/>
              <p:nvPr/>
            </p:nvGrpSpPr>
            <p:grpSpPr>
              <a:xfrm>
                <a:off x="1553" y="4662"/>
                <a:ext cx="890" cy="3376"/>
                <a:chOff x="10399" y="4583"/>
                <a:chExt cx="933" cy="3535"/>
              </a:xfrm>
            </p:grpSpPr>
            <p:sp>
              <p:nvSpPr>
                <p:cNvPr id="43" name="işľiḍe"/>
                <p:cNvSpPr/>
                <p:nvPr/>
              </p:nvSpPr>
              <p:spPr bwMode="auto">
                <a:xfrm>
                  <a:off x="10399" y="4583"/>
                  <a:ext cx="933" cy="933"/>
                </a:xfrm>
                <a:prstGeom prst="ellipse">
                  <a:avLst/>
                </a:prstGeom>
                <a:solidFill>
                  <a:srgbClr val="DBE2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4" name="iSľïḑè"/>
                <p:cNvSpPr/>
                <p:nvPr/>
              </p:nvSpPr>
              <p:spPr bwMode="auto">
                <a:xfrm>
                  <a:off x="10589" y="4775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5" name="îṩlïde"/>
                <p:cNvSpPr/>
                <p:nvPr/>
              </p:nvSpPr>
              <p:spPr bwMode="auto">
                <a:xfrm>
                  <a:off x="10399" y="7185"/>
                  <a:ext cx="933" cy="933"/>
                </a:xfrm>
                <a:prstGeom prst="ellipse">
                  <a:avLst/>
                </a:prstGeom>
                <a:solidFill>
                  <a:srgbClr val="56B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46" name="íšlïḑè"/>
                <p:cNvSpPr/>
                <p:nvPr/>
              </p:nvSpPr>
              <p:spPr bwMode="auto">
                <a:xfrm>
                  <a:off x="10589" y="7378"/>
                  <a:ext cx="552" cy="551"/>
                </a:xfrm>
                <a:custGeom>
                  <a:avLst/>
                  <a:gdLst>
                    <a:gd name="T0" fmla="*/ 213 w 427"/>
                    <a:gd name="T1" fmla="*/ 0 h 427"/>
                    <a:gd name="T2" fmla="*/ 0 w 427"/>
                    <a:gd name="T3" fmla="*/ 213 h 427"/>
                    <a:gd name="T4" fmla="*/ 213 w 427"/>
                    <a:gd name="T5" fmla="*/ 427 h 427"/>
                    <a:gd name="T6" fmla="*/ 427 w 427"/>
                    <a:gd name="T7" fmla="*/ 213 h 427"/>
                    <a:gd name="T8" fmla="*/ 213 w 427"/>
                    <a:gd name="T9" fmla="*/ 0 h 427"/>
                    <a:gd name="T10" fmla="*/ 180 w 427"/>
                    <a:gd name="T11" fmla="*/ 312 h 427"/>
                    <a:gd name="T12" fmla="*/ 82 w 427"/>
                    <a:gd name="T13" fmla="*/ 214 h 427"/>
                    <a:gd name="T14" fmla="*/ 120 w 427"/>
                    <a:gd name="T15" fmla="*/ 176 h 427"/>
                    <a:gd name="T16" fmla="*/ 180 w 427"/>
                    <a:gd name="T17" fmla="*/ 236 h 427"/>
                    <a:gd name="T18" fmla="*/ 308 w 427"/>
                    <a:gd name="T19" fmla="*/ 108 h 427"/>
                    <a:gd name="T20" fmla="*/ 346 w 427"/>
                    <a:gd name="T21" fmla="*/ 146 h 427"/>
                    <a:gd name="T22" fmla="*/ 180 w 427"/>
                    <a:gd name="T23" fmla="*/ 31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7" h="427">
                      <a:moveTo>
                        <a:pt x="213" y="0"/>
                      </a:moveTo>
                      <a:cubicBezTo>
                        <a:pt x="96" y="0"/>
                        <a:pt x="0" y="96"/>
                        <a:pt x="0" y="213"/>
                      </a:cubicBezTo>
                      <a:cubicBezTo>
                        <a:pt x="0" y="331"/>
                        <a:pt x="96" y="427"/>
                        <a:pt x="213" y="427"/>
                      </a:cubicBezTo>
                      <a:cubicBezTo>
                        <a:pt x="331" y="427"/>
                        <a:pt x="427" y="331"/>
                        <a:pt x="427" y="213"/>
                      </a:cubicBezTo>
                      <a:cubicBezTo>
                        <a:pt x="427" y="96"/>
                        <a:pt x="331" y="0"/>
                        <a:pt x="213" y="0"/>
                      </a:cubicBezTo>
                      <a:close/>
                      <a:moveTo>
                        <a:pt x="180" y="312"/>
                      </a:moveTo>
                      <a:lnTo>
                        <a:pt x="82" y="214"/>
                      </a:lnTo>
                      <a:lnTo>
                        <a:pt x="120" y="176"/>
                      </a:lnTo>
                      <a:lnTo>
                        <a:pt x="180" y="236"/>
                      </a:lnTo>
                      <a:lnTo>
                        <a:pt x="308" y="108"/>
                      </a:lnTo>
                      <a:lnTo>
                        <a:pt x="346" y="146"/>
                      </a:lnTo>
                      <a:lnTo>
                        <a:pt x="180" y="3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6" name="iṡḷîďé"/>
          <p:cNvGrpSpPr/>
          <p:nvPr/>
        </p:nvGrpSpPr>
        <p:grpSpPr>
          <a:xfrm>
            <a:off x="480080" y="1564078"/>
            <a:ext cx="3100524" cy="4450715"/>
            <a:chOff x="2755" y="1896"/>
            <a:chExt cx="4247" cy="7009"/>
          </a:xfrm>
        </p:grpSpPr>
        <p:sp>
          <p:nvSpPr>
            <p:cNvPr id="30" name="îSlíḍê"/>
            <p:cNvSpPr/>
            <p:nvPr/>
          </p:nvSpPr>
          <p:spPr bwMode="auto">
            <a:xfrm>
              <a:off x="2756" y="2560"/>
              <a:ext cx="4246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农业信息化</a:t>
              </a:r>
              <a:endParaRPr lang="en-US" altLang="zh-CN" sz="11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31" name="iṧľîḋé"/>
            <p:cNvSpPr txBox="1"/>
            <p:nvPr/>
          </p:nvSpPr>
          <p:spPr bwMode="auto">
            <a:xfrm>
              <a:off x="2755" y="1896"/>
              <a:ext cx="4218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农业</a:t>
              </a:r>
              <a:r>
                <a:rPr lang="en-US" altLang="zh-CN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3.0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32" name="îṥḻíḑè"/>
            <p:cNvSpPr/>
            <p:nvPr/>
          </p:nvSpPr>
          <p:spPr bwMode="auto">
            <a:xfrm>
              <a:off x="2756" y="5144"/>
              <a:ext cx="4127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农业自动化</a:t>
              </a:r>
              <a:endParaRPr lang="en-US" altLang="zh-CN" sz="11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3" name="islïďé"/>
            <p:cNvSpPr txBox="1"/>
            <p:nvPr/>
          </p:nvSpPr>
          <p:spPr bwMode="auto">
            <a:xfrm>
              <a:off x="2755" y="4480"/>
              <a:ext cx="4218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农业</a:t>
              </a:r>
              <a:r>
                <a:rPr lang="en-US" altLang="zh-CN" b="1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2.0</a:t>
              </a:r>
              <a:endParaRPr lang="en-US" altLang="zh-CN" b="1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34" name="işļiḓe"/>
            <p:cNvSpPr/>
            <p:nvPr/>
          </p:nvSpPr>
          <p:spPr bwMode="auto">
            <a:xfrm>
              <a:off x="2756" y="7746"/>
              <a:ext cx="4246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/>
              <a:r>
                <a:rPr lang="zh-CN" altLang="en-US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传统农业</a:t>
              </a:r>
              <a:endParaRPr kumimoji="1" lang="zh-CN" altLang="en-US" sz="1100" dirty="0"/>
            </a:p>
          </p:txBody>
        </p:sp>
        <p:sp>
          <p:nvSpPr>
            <p:cNvPr id="35" name="î$ľiḍè"/>
            <p:cNvSpPr txBox="1"/>
            <p:nvPr/>
          </p:nvSpPr>
          <p:spPr bwMode="auto">
            <a:xfrm>
              <a:off x="2755" y="7082"/>
              <a:ext cx="4218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r"/>
              <a:r>
                <a:rPr lang="zh-CN" altLang="en-US" sz="1800" b="1" i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农业</a:t>
              </a:r>
              <a:r>
                <a:rPr lang="en-US" altLang="zh-CN" sz="1800" b="1" i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1.0</a:t>
              </a:r>
              <a:endParaRPr lang="zh-CN" altLang="en-US" sz="1800" b="1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íṥḻíḑê"/>
            <p:cNvGrpSpPr/>
            <p:nvPr/>
          </p:nvGrpSpPr>
          <p:grpSpPr>
            <a:xfrm>
              <a:off x="2885" y="4080"/>
              <a:ext cx="3999" cy="2678"/>
              <a:chOff x="12375" y="4368"/>
              <a:chExt cx="5138" cy="2678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2375" y="4368"/>
                <a:ext cx="5138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12375" y="7046"/>
                <a:ext cx="5138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îşḻîḓe"/>
          <p:cNvGrpSpPr/>
          <p:nvPr/>
        </p:nvGrpSpPr>
        <p:grpSpPr>
          <a:xfrm rot="11402484">
            <a:off x="4392003" y="1768843"/>
            <a:ext cx="2053369" cy="3500571"/>
            <a:chOff x="5015835" y="1765195"/>
            <a:chExt cx="2516276" cy="4289731"/>
          </a:xfrm>
        </p:grpSpPr>
        <p:sp>
          <p:nvSpPr>
            <p:cNvPr id="28" name="îṧļîḓê"/>
            <p:cNvSpPr/>
            <p:nvPr/>
          </p:nvSpPr>
          <p:spPr>
            <a:xfrm rot="2911029">
              <a:off x="5015835" y="1765195"/>
              <a:ext cx="2401925" cy="2401925"/>
            </a:xfrm>
            <a:prstGeom prst="arc">
              <a:avLst>
                <a:gd name="adj1" fmla="val 16047879"/>
                <a:gd name="adj2" fmla="val 21267678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9" name="iš1îḋè"/>
            <p:cNvSpPr/>
            <p:nvPr/>
          </p:nvSpPr>
          <p:spPr>
            <a:xfrm rot="2514736">
              <a:off x="5130186" y="3653001"/>
              <a:ext cx="2401925" cy="2401925"/>
            </a:xfrm>
            <a:prstGeom prst="arc">
              <a:avLst>
                <a:gd name="adj1" fmla="val 16047879"/>
                <a:gd name="adj2" fmla="val 21267678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9" name="iṥ1ïḋê"/>
          <p:cNvGrpSpPr/>
          <p:nvPr/>
        </p:nvGrpSpPr>
        <p:grpSpPr>
          <a:xfrm rot="10463609" flipH="1">
            <a:off x="5315858" y="1656009"/>
            <a:ext cx="2053369" cy="3500571"/>
            <a:chOff x="5015835" y="1765195"/>
            <a:chExt cx="2516276" cy="4289731"/>
          </a:xfrm>
        </p:grpSpPr>
        <p:sp>
          <p:nvSpPr>
            <p:cNvPr id="26" name="iSlïḓé"/>
            <p:cNvSpPr/>
            <p:nvPr/>
          </p:nvSpPr>
          <p:spPr>
            <a:xfrm rot="2911029">
              <a:off x="5015835" y="1765195"/>
              <a:ext cx="2401925" cy="2401925"/>
            </a:xfrm>
            <a:prstGeom prst="arc">
              <a:avLst>
                <a:gd name="adj1" fmla="val 16047879"/>
                <a:gd name="adj2" fmla="val 21267678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7" name="iŝ1îdè"/>
            <p:cNvSpPr/>
            <p:nvPr/>
          </p:nvSpPr>
          <p:spPr>
            <a:xfrm rot="2514736">
              <a:off x="5130186" y="3653001"/>
              <a:ext cx="2401925" cy="2401925"/>
            </a:xfrm>
            <a:prstGeom prst="arc">
              <a:avLst>
                <a:gd name="adj1" fmla="val 16047879"/>
                <a:gd name="adj2" fmla="val 21267678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headEnd type="non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Autofit/>
            </a:bodyPr>
            <a:lstStyle/>
            <a:p>
              <a:pPr algn="ctr"/>
              <a:endParaRPr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10" name="iṣļîḋê"/>
          <p:cNvGrpSpPr/>
          <p:nvPr/>
        </p:nvGrpSpPr>
        <p:grpSpPr>
          <a:xfrm>
            <a:off x="4813593" y="1035648"/>
            <a:ext cx="2144860" cy="4427306"/>
            <a:chOff x="5003336" y="1635966"/>
            <a:chExt cx="2185327" cy="4510834"/>
          </a:xfrm>
        </p:grpSpPr>
        <p:grpSp>
          <p:nvGrpSpPr>
            <p:cNvPr id="11" name="íśḻide"/>
            <p:cNvGrpSpPr/>
            <p:nvPr/>
          </p:nvGrpSpPr>
          <p:grpSpPr>
            <a:xfrm>
              <a:off x="5137355" y="1635966"/>
              <a:ext cx="1891938" cy="1779650"/>
              <a:chOff x="5137355" y="1378371"/>
              <a:chExt cx="1891938" cy="1779650"/>
            </a:xfrm>
          </p:grpSpPr>
          <p:sp>
            <p:nvSpPr>
              <p:cNvPr id="22" name="íş1íḋe"/>
              <p:cNvSpPr/>
              <p:nvPr/>
            </p:nvSpPr>
            <p:spPr>
              <a:xfrm>
                <a:off x="5137355" y="2311661"/>
                <a:ext cx="1891936" cy="84636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01" extrusionOk="0">
                    <a:moveTo>
                      <a:pt x="1444" y="355"/>
                    </a:moveTo>
                    <a:lnTo>
                      <a:pt x="1462" y="496"/>
                    </a:lnTo>
                    <a:lnTo>
                      <a:pt x="1567" y="406"/>
                    </a:lnTo>
                    <a:lnTo>
                      <a:pt x="1444" y="355"/>
                    </a:lnTo>
                    <a:close/>
                    <a:moveTo>
                      <a:pt x="150" y="701"/>
                    </a:moveTo>
                    <a:lnTo>
                      <a:pt x="197" y="428"/>
                    </a:lnTo>
                    <a:lnTo>
                      <a:pt x="0" y="648"/>
                    </a:lnTo>
                    <a:lnTo>
                      <a:pt x="150" y="701"/>
                    </a:lnTo>
                    <a:close/>
                    <a:moveTo>
                      <a:pt x="432" y="168"/>
                    </a:moveTo>
                    <a:lnTo>
                      <a:pt x="1148" y="233"/>
                    </a:lnTo>
                    <a:lnTo>
                      <a:pt x="583" y="0"/>
                    </a:lnTo>
                    <a:lnTo>
                      <a:pt x="432" y="168"/>
                    </a:lnTo>
                    <a:close/>
                  </a:path>
                </a:pathLst>
              </a:custGeom>
              <a:solidFill>
                <a:srgbClr val="3D82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9pPr>
              </a:lstStyle>
              <a:p>
                <a:endParaRPr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grpSp>
            <p:nvGrpSpPr>
              <p:cNvPr id="23" name="ïsľîḑê"/>
              <p:cNvGrpSpPr/>
              <p:nvPr/>
            </p:nvGrpSpPr>
            <p:grpSpPr>
              <a:xfrm>
                <a:off x="5137355" y="1378371"/>
                <a:ext cx="1891938" cy="1715660"/>
                <a:chOff x="5137355" y="1378371"/>
                <a:chExt cx="1891938" cy="1715660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4" name="íṣlîḑé"/>
                <p:cNvSpPr/>
                <p:nvPr/>
              </p:nvSpPr>
              <p:spPr>
                <a:xfrm>
                  <a:off x="5137355" y="1378371"/>
                  <a:ext cx="703892" cy="1715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1421" extrusionOk="0">
                      <a:moveTo>
                        <a:pt x="0" y="1421"/>
                      </a:moveTo>
                      <a:lnTo>
                        <a:pt x="37" y="676"/>
                      </a:lnTo>
                      <a:lnTo>
                        <a:pt x="568" y="0"/>
                      </a:lnTo>
                      <a:lnTo>
                        <a:pt x="583" y="773"/>
                      </a:lnTo>
                      <a:lnTo>
                        <a:pt x="432" y="941"/>
                      </a:lnTo>
                      <a:lnTo>
                        <a:pt x="246" y="924"/>
                      </a:lnTo>
                      <a:lnTo>
                        <a:pt x="197" y="1201"/>
                      </a:lnTo>
                      <a:lnTo>
                        <a:pt x="0" y="1421"/>
                      </a:lnTo>
                      <a:close/>
                    </a:path>
                  </a:pathLst>
                </a:custGeom>
                <a:solidFill>
                  <a:srgbClr val="56B44C"/>
                </a:solidFill>
                <a:ln w="9525">
                  <a:solidFill>
                    <a:srgbClr val="3D8236"/>
                  </a:solidFill>
                  <a:round/>
                </a:ln>
              </p:spPr>
              <p:txBody>
                <a:bodyPr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9pPr>
                </a:lstStyle>
                <a:p>
                  <a:endParaRPr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25" name="îṩľíďe"/>
                <p:cNvSpPr/>
                <p:nvPr/>
              </p:nvSpPr>
              <p:spPr>
                <a:xfrm>
                  <a:off x="5823138" y="1378371"/>
                  <a:ext cx="1206155" cy="1423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1179" extrusionOk="0">
                      <a:moveTo>
                        <a:pt x="15" y="773"/>
                      </a:moveTo>
                      <a:lnTo>
                        <a:pt x="0" y="0"/>
                      </a:lnTo>
                      <a:lnTo>
                        <a:pt x="894" y="422"/>
                      </a:lnTo>
                      <a:lnTo>
                        <a:pt x="999" y="1179"/>
                      </a:lnTo>
                      <a:lnTo>
                        <a:pt x="876" y="1128"/>
                      </a:lnTo>
                      <a:lnTo>
                        <a:pt x="864" y="1032"/>
                      </a:lnTo>
                      <a:lnTo>
                        <a:pt x="580" y="1006"/>
                      </a:lnTo>
                      <a:lnTo>
                        <a:pt x="580" y="1006"/>
                      </a:lnTo>
                      <a:lnTo>
                        <a:pt x="15" y="773"/>
                      </a:lnTo>
                      <a:close/>
                    </a:path>
                  </a:pathLst>
                </a:custGeom>
                <a:solidFill>
                  <a:srgbClr val="56B44C"/>
                </a:solidFill>
                <a:ln w="9525">
                  <a:solidFill>
                    <a:srgbClr val="3D8236"/>
                  </a:solidFill>
                  <a:round/>
                </a:ln>
              </p:spPr>
              <p:txBody>
                <a:bodyPr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9pPr>
                </a:lstStyle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12" name="îṣľídé"/>
            <p:cNvGrpSpPr/>
            <p:nvPr/>
          </p:nvGrpSpPr>
          <p:grpSpPr>
            <a:xfrm>
              <a:off x="5265336" y="2751566"/>
              <a:ext cx="1743431" cy="1610621"/>
              <a:chOff x="5265336" y="2493971"/>
              <a:chExt cx="1743431" cy="1610621"/>
            </a:xfrm>
          </p:grpSpPr>
          <p:sp>
            <p:nvSpPr>
              <p:cNvPr id="18" name="îṣḷiďé"/>
              <p:cNvSpPr/>
              <p:nvPr/>
            </p:nvSpPr>
            <p:spPr>
              <a:xfrm>
                <a:off x="5337778" y="3642173"/>
                <a:ext cx="1670989" cy="462419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383" extrusionOk="0">
                    <a:moveTo>
                      <a:pt x="981" y="69"/>
                    </a:moveTo>
                    <a:lnTo>
                      <a:pt x="1234" y="383"/>
                    </a:lnTo>
                    <a:lnTo>
                      <a:pt x="1384" y="100"/>
                    </a:lnTo>
                    <a:lnTo>
                      <a:pt x="981" y="69"/>
                    </a:lnTo>
                    <a:close/>
                    <a:moveTo>
                      <a:pt x="0" y="282"/>
                    </a:moveTo>
                    <a:lnTo>
                      <a:pt x="826" y="57"/>
                    </a:lnTo>
                    <a:lnTo>
                      <a:pt x="59" y="0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A7A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9pPr>
              </a:lstStyle>
              <a:p>
                <a:endParaRPr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grpSp>
            <p:nvGrpSpPr>
              <p:cNvPr id="19" name="î$ḻïḑê"/>
              <p:cNvGrpSpPr/>
              <p:nvPr/>
            </p:nvGrpSpPr>
            <p:grpSpPr>
              <a:xfrm>
                <a:off x="5265336" y="2493971"/>
                <a:ext cx="1743430" cy="1507995"/>
                <a:chOff x="5265336" y="2493971"/>
                <a:chExt cx="1743430" cy="150799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0" name="îṥľïďé"/>
                <p:cNvSpPr/>
                <p:nvPr/>
              </p:nvSpPr>
              <p:spPr>
                <a:xfrm>
                  <a:off x="5265336" y="2493972"/>
                  <a:ext cx="169031" cy="1507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49" extrusionOk="0">
                      <a:moveTo>
                        <a:pt x="0" y="1249"/>
                      </a:moveTo>
                      <a:lnTo>
                        <a:pt x="19" y="696"/>
                      </a:lnTo>
                      <a:lnTo>
                        <a:pt x="44" y="550"/>
                      </a:lnTo>
                      <a:lnTo>
                        <a:pt x="91" y="277"/>
                      </a:lnTo>
                      <a:lnTo>
                        <a:pt x="140" y="0"/>
                      </a:lnTo>
                      <a:lnTo>
                        <a:pt x="119" y="951"/>
                      </a:lnTo>
                      <a:lnTo>
                        <a:pt x="60" y="1233"/>
                      </a:lnTo>
                      <a:lnTo>
                        <a:pt x="0" y="1249"/>
                      </a:lnTo>
                      <a:close/>
                    </a:path>
                  </a:pathLst>
                </a:custGeom>
                <a:solidFill>
                  <a:srgbClr val="DBE2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9pPr>
                </a:lstStyle>
                <a:p>
                  <a:endParaRPr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21" name="íSļidê"/>
                <p:cNvSpPr/>
                <p:nvPr/>
              </p:nvSpPr>
              <p:spPr>
                <a:xfrm>
                  <a:off x="5409013" y="2493971"/>
                  <a:ext cx="1599753" cy="126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0" y="951"/>
                      </a:moveTo>
                      <a:lnTo>
                        <a:pt x="21" y="0"/>
                      </a:lnTo>
                      <a:lnTo>
                        <a:pt x="207" y="17"/>
                      </a:lnTo>
                      <a:lnTo>
                        <a:pt x="923" y="82"/>
                      </a:lnTo>
                      <a:lnTo>
                        <a:pt x="923" y="82"/>
                      </a:lnTo>
                      <a:lnTo>
                        <a:pt x="1207" y="108"/>
                      </a:lnTo>
                      <a:lnTo>
                        <a:pt x="1219" y="204"/>
                      </a:lnTo>
                      <a:lnTo>
                        <a:pt x="1237" y="345"/>
                      </a:lnTo>
                      <a:lnTo>
                        <a:pt x="1325" y="1051"/>
                      </a:lnTo>
                      <a:lnTo>
                        <a:pt x="922" y="1020"/>
                      </a:lnTo>
                      <a:lnTo>
                        <a:pt x="886" y="976"/>
                      </a:lnTo>
                      <a:lnTo>
                        <a:pt x="767" y="1008"/>
                      </a:lnTo>
                      <a:lnTo>
                        <a:pt x="767" y="1008"/>
                      </a:lnTo>
                      <a:lnTo>
                        <a:pt x="0" y="951"/>
                      </a:lnTo>
                      <a:close/>
                    </a:path>
                  </a:pathLst>
                </a:custGeom>
                <a:solidFill>
                  <a:srgbClr val="DBE2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</a:defRPr>
                  </a:lvl9pPr>
                </a:lstStyle>
                <a:p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13" name="î$1ïḓè"/>
            <p:cNvGrpSpPr/>
            <p:nvPr/>
          </p:nvGrpSpPr>
          <p:grpSpPr>
            <a:xfrm>
              <a:off x="5003336" y="3920426"/>
              <a:ext cx="2185327" cy="2226374"/>
              <a:chOff x="5003336" y="3662831"/>
              <a:chExt cx="2185327" cy="2226374"/>
            </a:xfrm>
          </p:grpSpPr>
          <p:sp>
            <p:nvSpPr>
              <p:cNvPr id="14" name="ïṧļiḋé"/>
              <p:cNvSpPr/>
              <p:nvPr/>
            </p:nvSpPr>
            <p:spPr>
              <a:xfrm>
                <a:off x="5003336" y="5120116"/>
                <a:ext cx="2185325" cy="769089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637" extrusionOk="0">
                    <a:moveTo>
                      <a:pt x="0" y="254"/>
                    </a:moveTo>
                    <a:lnTo>
                      <a:pt x="1315" y="0"/>
                    </a:lnTo>
                    <a:lnTo>
                      <a:pt x="1810" y="450"/>
                    </a:lnTo>
                    <a:lnTo>
                      <a:pt x="639" y="637"/>
                    </a:ln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3D82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</a:defRPr>
                </a:lvl9pPr>
              </a:lstStyle>
              <a:p>
                <a:endParaRPr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grpSp>
            <p:nvGrpSpPr>
              <p:cNvPr id="15" name="ïṧľide"/>
              <p:cNvGrpSpPr/>
              <p:nvPr/>
            </p:nvGrpSpPr>
            <p:grpSpPr>
              <a:xfrm>
                <a:off x="5003338" y="3662831"/>
                <a:ext cx="2185325" cy="2000598"/>
                <a:chOff x="5003338" y="3672356"/>
                <a:chExt cx="2185325" cy="2000598"/>
              </a:xfrm>
              <a:solidFill>
                <a:schemeClr val="accent1"/>
              </a:solidFill>
            </p:grpSpPr>
            <p:sp>
              <p:nvSpPr>
                <p:cNvPr id="16" name="íṣľîḋè"/>
                <p:cNvSpPr/>
                <p:nvPr/>
              </p:nvSpPr>
              <p:spPr>
                <a:xfrm>
                  <a:off x="5003338" y="3672356"/>
                  <a:ext cx="1587681" cy="176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" h="1461" extrusionOk="0">
                      <a:moveTo>
                        <a:pt x="0" y="1461"/>
                      </a:moveTo>
                      <a:lnTo>
                        <a:pt x="59" y="316"/>
                      </a:lnTo>
                      <a:lnTo>
                        <a:pt x="217" y="273"/>
                      </a:lnTo>
                      <a:lnTo>
                        <a:pt x="277" y="257"/>
                      </a:lnTo>
                      <a:lnTo>
                        <a:pt x="1103" y="32"/>
                      </a:lnTo>
                      <a:lnTo>
                        <a:pt x="1103" y="32"/>
                      </a:lnTo>
                      <a:lnTo>
                        <a:pt x="1222" y="0"/>
                      </a:lnTo>
                      <a:lnTo>
                        <a:pt x="1315" y="1207"/>
                      </a:lnTo>
                      <a:lnTo>
                        <a:pt x="0" y="1461"/>
                      </a:lnTo>
                      <a:close/>
                    </a:path>
                  </a:pathLst>
                </a:custGeom>
                <a:solidFill>
                  <a:srgbClr val="56B44C"/>
                </a:solidFill>
                <a:ln>
                  <a:solidFill>
                    <a:srgbClr val="3D8236"/>
                  </a:solidFill>
                </a:ln>
              </p:spPr>
              <p:txBody>
                <a:bodyPr spcFirstLastPara="1" wrap="square" lIns="91440" tIns="45720" rIns="91440" bIns="45720" anchor="t" anchorCtr="0">
                  <a:normAutofit/>
                </a:bodyPr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</a:pPr>
                  <a:endParaRPr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  <p:sp>
              <p:nvSpPr>
                <p:cNvPr id="17" name="iṣḷïdé"/>
                <p:cNvSpPr/>
                <p:nvPr/>
              </p:nvSpPr>
              <p:spPr>
                <a:xfrm>
                  <a:off x="6478734" y="3672357"/>
                  <a:ext cx="709929" cy="2000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657" extrusionOk="0">
                      <a:moveTo>
                        <a:pt x="93" y="1207"/>
                      </a:moveTo>
                      <a:lnTo>
                        <a:pt x="0" y="0"/>
                      </a:lnTo>
                      <a:lnTo>
                        <a:pt x="36" y="44"/>
                      </a:lnTo>
                      <a:lnTo>
                        <a:pt x="289" y="358"/>
                      </a:lnTo>
                      <a:lnTo>
                        <a:pt x="456" y="564"/>
                      </a:lnTo>
                      <a:lnTo>
                        <a:pt x="588" y="1657"/>
                      </a:lnTo>
                      <a:lnTo>
                        <a:pt x="93" y="1207"/>
                      </a:lnTo>
                      <a:close/>
                    </a:path>
                  </a:pathLst>
                </a:custGeom>
                <a:solidFill>
                  <a:srgbClr val="56B44C"/>
                </a:solidFill>
                <a:ln>
                  <a:solidFill>
                    <a:srgbClr val="3D8236"/>
                  </a:solidFill>
                </a:ln>
              </p:spPr>
              <p:txBody>
                <a:bodyPr spcFirstLastPara="1" wrap="square" lIns="91440" tIns="45720" rIns="91440" bIns="45720" anchor="t" anchorCtr="0">
                  <a:normAutofit/>
                </a:bodyPr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</a:pPr>
                  <a:endParaRPr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774283" y="303599"/>
            <a:ext cx="2183050" cy="73570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494414"/>
            <a:ext cx="657587" cy="69236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" y="694679"/>
            <a:ext cx="2513708" cy="288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ags/tag1.xml><?xml version="1.0" encoding="utf-8"?>
<p:tagLst xmlns:p="http://schemas.openxmlformats.org/presentationml/2006/main">
  <p:tag name="ISLIDE.DIAGRAM" val="331982"/>
</p:tagLst>
</file>

<file path=ppt/tags/tag2.xml><?xml version="1.0" encoding="utf-8"?>
<p:tagLst xmlns:p="http://schemas.openxmlformats.org/presentationml/2006/main">
  <p:tag name="ISLIDE.DIAGRAM" val="331982"/>
</p:tagLst>
</file>

<file path=ppt/tags/tag3.xml><?xml version="1.0" encoding="utf-8"?>
<p:tagLst xmlns:p="http://schemas.openxmlformats.org/presentationml/2006/main">
  <p:tag name="ISLIDE.DIAGRAM" val="331982"/>
</p:tagLst>
</file>

<file path=ppt/tags/tag4.xml><?xml version="1.0" encoding="utf-8"?>
<p:tagLst xmlns:p="http://schemas.openxmlformats.org/presentationml/2006/main">
  <p:tag name="ISLIDE.DIAGRAM" val="331982"/>
</p:tagLst>
</file>

<file path=ppt/tags/tag5.xml><?xml version="1.0" encoding="utf-8"?>
<p:tagLst xmlns:p="http://schemas.openxmlformats.org/presentationml/2006/main">
  <p:tag name="ISLIDE.DIAGRAM" val="331982"/>
</p:tagLst>
</file>

<file path=ppt/tags/tag6.xml><?xml version="1.0" encoding="utf-8"?>
<p:tagLst xmlns:p="http://schemas.openxmlformats.org/presentationml/2006/main">
  <p:tag name="ISLIDE.DIAGRAM" val="331982"/>
</p:tagLst>
</file>

<file path=ppt/tags/tag7.xml><?xml version="1.0" encoding="utf-8"?>
<p:tagLst xmlns:p="http://schemas.openxmlformats.org/presentationml/2006/main">
  <p:tag name="KSO_WPP_MARK_KEY" val="d98ef35a-9d97-4755-babd-7eec5b68083b"/>
  <p:tag name="COMMONDATA" val="eyJoZGlkIjoiNzIzMDUwNTY5NGRlMTc1MGZkMzc4Yzk5ZDY3YmFmNm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3153</Words>
  <Application>WPS 演示</Application>
  <PresentationFormat>宽屏</PresentationFormat>
  <Paragraphs>408</Paragraphs>
  <Slides>19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字魂70号-灵悦黑体</vt:lpstr>
      <vt:lpstr>黑体</vt:lpstr>
      <vt:lpstr>Microsoft YaHei UI</vt:lpstr>
      <vt:lpstr>字魂70号-灵悦黑体</vt:lpstr>
      <vt:lpstr>Times New Roman</vt:lpstr>
      <vt:lpstr>等线</vt:lpstr>
      <vt:lpstr>站酷小薇LOGO体</vt:lpstr>
      <vt:lpstr>STXingkai</vt:lpstr>
      <vt:lpstr>Yuppy SC</vt:lpstr>
      <vt:lpstr>微软雅黑 Light</vt:lpstr>
      <vt:lpstr>Arial</vt:lpstr>
      <vt:lpstr>Calibri</vt:lpstr>
      <vt:lpstr>思源黑体 CN Heavy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农学答辩1</dc:title>
  <dc:creator>罗 嘉怡</dc:creator>
  <cp:lastModifiedBy>王新美</cp:lastModifiedBy>
  <cp:revision>86</cp:revision>
  <dcterms:created xsi:type="dcterms:W3CDTF">2020-04-15T15:03:00Z</dcterms:created>
  <dcterms:modified xsi:type="dcterms:W3CDTF">2022-10-31T08:40:08Z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368AC699301248D7A0D84FF9F046E713</vt:lpwstr>
  </property>
  <property fmtid="{D5CDD505-2E9C-101B-9397-08002B2CF9AE}" pid="3" name="KSOProductBuildVer">
    <vt:lpwstr>2052-11.1.0.12598</vt:lpwstr>
  </property>
</Properties>
</file>