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Override PartName="/customXml/itemProps6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colors10.xml" ContentType="application/vnd.ms-office.chartcolorstyle+xml"/>
  <Override PartName="/ppt/charts/colors11.xml" ContentType="application/vnd.ms-office.chartcolorstyle+xml"/>
  <Override PartName="/ppt/charts/colors12.xml" ContentType="application/vnd.ms-office.chartcolorstyle+xml"/>
  <Override PartName="/ppt/charts/colors13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colors9.xml" ContentType="application/vnd.ms-office.chartcolorstyle+xml"/>
  <Override PartName="/ppt/charts/style1.xml" ContentType="application/vnd.ms-office.chartstyle+xml"/>
  <Override PartName="/ppt/charts/style10.xml" ContentType="application/vnd.ms-office.chartstyle+xml"/>
  <Override PartName="/ppt/charts/style11.xml" ContentType="application/vnd.ms-office.chartstyle+xml"/>
  <Override PartName="/ppt/charts/style12.xml" ContentType="application/vnd.ms-office.chartstyle+xml"/>
  <Override PartName="/ppt/charts/style13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charts/style9.xml" ContentType="application/vnd.ms-office.chartstyle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rawings/drawing1.xml" ContentType="application/vnd.openxmlformats-officedocument.drawingml.chartshapes+xml"/>
  <Override PartName="/ppt/handoutMasters/handoutMaster1.xml" ContentType="application/vnd.openxmlformats-officedocument.presentationml.handoutMaster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763" r:id="rId3"/>
    <p:sldId id="661" r:id="rId5"/>
    <p:sldId id="762" r:id="rId6"/>
    <p:sldId id="590" r:id="rId7"/>
    <p:sldId id="660" r:id="rId8"/>
    <p:sldId id="659" r:id="rId9"/>
    <p:sldId id="663" r:id="rId10"/>
    <p:sldId id="662" r:id="rId11"/>
    <p:sldId id="671" r:id="rId12"/>
    <p:sldId id="672" r:id="rId13"/>
    <p:sldId id="673" r:id="rId14"/>
    <p:sldId id="664" r:id="rId15"/>
    <p:sldId id="665" r:id="rId16"/>
    <p:sldId id="667" r:id="rId17"/>
    <p:sldId id="719" r:id="rId18"/>
    <p:sldId id="720" r:id="rId19"/>
    <p:sldId id="793" r:id="rId20"/>
    <p:sldId id="757" r:id="rId21"/>
    <p:sldId id="785" r:id="rId22"/>
    <p:sldId id="799" r:id="rId23"/>
    <p:sldId id="698" r:id="rId24"/>
  </p:sldIdLst>
  <p:sldSz cx="9145270" cy="514477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褚天菊" initials="褚天菊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000"/>
    <a:srgbClr val="CEEBDA"/>
    <a:srgbClr val="A0D7B8"/>
    <a:srgbClr val="FF9900"/>
    <a:srgbClr val="FFC12E"/>
    <a:srgbClr val="93D1B0"/>
    <a:srgbClr val="AAABB3"/>
    <a:srgbClr val="4A899F"/>
    <a:srgbClr val="A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38" autoAdjust="0"/>
    <p:restoredTop sz="97747" autoAdjust="0"/>
  </p:normalViewPr>
  <p:slideViewPr>
    <p:cSldViewPr>
      <p:cViewPr varScale="1">
        <p:scale>
          <a:sx n="76" d="100"/>
          <a:sy n="76" d="100"/>
        </p:scale>
        <p:origin x="52" y="200"/>
      </p:cViewPr>
      <p:guideLst>
        <p:guide orient="horz" pos="2157"/>
        <p:guide pos="286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106" y="-102"/>
      </p:cViewPr>
      <p:guideLst>
        <p:guide orient="horz" pos="2818"/>
        <p:guide pos="211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customXml" Target="../customXml/item1.xml"/><Relationship Id="rId30" Type="http://schemas.openxmlformats.org/officeDocument/2006/relationships/customXmlProps" Target="../customXml/itemProps6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NULL" TargetMode="External"/></Relationships>
</file>

<file path=ppt/charts/_rels/chart10.xml.rels><?xml version="1.0" encoding="UTF-8" standalone="yes"?>
<Relationships xmlns="http://schemas.openxmlformats.org/package/2006/relationships"><Relationship Id="rId4" Type="http://schemas.microsoft.com/office/2011/relationships/chartColorStyle" Target="colors10.xml"/><Relationship Id="rId3" Type="http://schemas.microsoft.com/office/2011/relationships/chartStyle" Target="style10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Workbook4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package" Target="../embeddings/Workbook5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package" Target="../embeddings/Workbook6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7.xlsx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package" Target="../embeddings/Workbook8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1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2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3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NULL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C:\Users\DELL\Documents\tencent%20files\1585150946\filerecv\&#20892;&#26519;&#29287;&#28180;&#21344;&#27604;.xlsx" TargetMode="External"/></Relationships>
</file>

<file path=ppt/charts/_rels/chart7.xml.rels><?xml version="1.0" encoding="UTF-8" standalone="yes"?>
<Relationships xmlns="http://schemas.openxmlformats.org/package/2006/relationships"><Relationship Id="rId4" Type="http://schemas.microsoft.com/office/2011/relationships/chartColorStyle" Target="colors7.xml"/><Relationship Id="rId3" Type="http://schemas.microsoft.com/office/2011/relationships/chartStyle" Target="style7.xml"/><Relationship Id="rId2" Type="http://schemas.openxmlformats.org/officeDocument/2006/relationships/themeOverride" Target="../theme/themeOverride1.xml"/><Relationship Id="rId1" Type="http://schemas.openxmlformats.org/officeDocument/2006/relationships/oleObject" Target="file:///C:\Users\DELL\Documents\tencent%20files\1585150946\filerecv\&#28180;&#19994;&#20135;&#20540;&#21450;&#21344;&#27604;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C:\Users\DELL\Documents\tencent%20files\1585150946\filerecv\&#20174;&#20107;&#25429;&#25438;&#26368;&#36866;&#24180;&#40836;&#12289;&#28180;&#27665;&#23398;&#21382;&#32467;&#26500;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C:\Users\DELL\Documents\tencent%20files\1585150946\filerecv\&#20174;&#20107;&#25429;&#25438;&#26368;&#36866;&#24180;&#40836;&#12289;&#28180;&#27665;&#23398;&#21382;&#32467;&#2650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47322253314"/>
          <c:y val="0.146455556559857"/>
          <c:w val="0.8421071596416"/>
          <c:h val="0.557647528667667"/>
        </c:manualLayout>
      </c:layout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91416232"/>
        <c:axId val="391416888"/>
      </c:barChart>
      <c:catAx>
        <c:axId val="3914162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91416888"/>
        <c:crosses val="autoZero"/>
        <c:auto val="1"/>
        <c:lblAlgn val="ctr"/>
        <c:lblOffset val="100"/>
        <c:noMultiLvlLbl val="0"/>
      </c:catAx>
      <c:valAx>
        <c:axId val="391416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91416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 w="38100">
      <a:solidFill>
        <a:schemeClr val="bg1"/>
      </a:solidFill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47322253314"/>
          <c:y val="0.146455556559857"/>
          <c:w val="0.8421071596416"/>
          <c:h val="0.557647528667667"/>
        </c:manualLayout>
      </c:layout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91416232"/>
        <c:axId val="391416888"/>
      </c:barChart>
      <c:catAx>
        <c:axId val="3914162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391416888"/>
        <c:crosses val="autoZero"/>
        <c:auto val="1"/>
        <c:lblAlgn val="ctr"/>
        <c:lblOffset val="100"/>
        <c:noMultiLvlLbl val="0"/>
      </c:catAx>
      <c:valAx>
        <c:axId val="391416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391416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 w="38100">
      <a:solidFill>
        <a:schemeClr val="bg1"/>
      </a:solidFill>
    </a:ln>
    <a:effectLst/>
  </c:spPr>
  <c:txPr>
    <a:bodyPr/>
    <a:lstStyle/>
    <a:p>
      <a:pPr>
        <a:defRPr lang="zh-CN">
          <a:solidFill>
            <a:schemeClr val="bg1"/>
          </a:solidFill>
        </a:defRPr>
      </a:pPr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47322253314"/>
          <c:y val="0.146455556559857"/>
          <c:w val="0.8421071596416"/>
          <c:h val="0.557647528667667"/>
        </c:manualLayout>
      </c:layout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91416232"/>
        <c:axId val="391416888"/>
      </c:barChart>
      <c:catAx>
        <c:axId val="3914162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391416888"/>
        <c:crosses val="autoZero"/>
        <c:auto val="1"/>
        <c:lblAlgn val="ctr"/>
        <c:lblOffset val="100"/>
        <c:noMultiLvlLbl val="0"/>
      </c:catAx>
      <c:valAx>
        <c:axId val="391416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391416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 w="38100">
      <a:solidFill>
        <a:schemeClr val="bg1"/>
      </a:solidFill>
    </a:ln>
    <a:effectLst/>
  </c:spPr>
  <c:txPr>
    <a:bodyPr/>
    <a:lstStyle/>
    <a:p>
      <a:pPr>
        <a:defRPr lang="zh-CN">
          <a:solidFill>
            <a:schemeClr val="bg1"/>
          </a:solidFill>
        </a:defRPr>
      </a:pPr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资金来源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c:rich>
      </c:tx>
      <c:layout>
        <c:manualLayout>
          <c:xMode val="edge"/>
          <c:yMode val="edge"/>
          <c:x val="0.352676497374187"/>
          <c:y val="0.043571342107675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资金来源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0782960851957402"/>
                  <c:y val="0.068936048995869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fld id="{c823a7f4-a71e-4f6f-9394-67805dfc09de}" type="CATEGORYNAME">
                      <a:t>[CATEGORY NAME]</a:t>
                    </a:fld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8789560521974"/>
                      <c:h val="0.16237003275886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0951240447131934"/>
                  <c:y val="-0.056240538035033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fld id="{bd4fa203-835d-4b2c-9514-f5cf3288dfe9}" type="SERIESNAME">
                      <a:t>[SERIES NAME]</a:t>
                    </a:fld>
                    <a:r>
                      <a:t>,</a:t>
                    </a:r>
                    <a:fld id="{52391d7d-1485-4b05-8f00-9f28c8452ba3}" type="CATEGORYNAME">
                      <a:t>[CATEGORY NAME]</a:t>
                    </a:fld>
                  </a:p>
                </c:rich>
              </c:tx>
              <c:dLblPos val="bestFit"/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1028948552572"/>
                      <c:h val="0.213644779945877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1.70521730495899e-17"/>
                  <c:y val="0.14144162955750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fld id="{5a15fd71-d9aa-43d9-8a3e-99252e445032}" type="SERIESNAME">
                      <a:t>[SERIES NAME]</a:t>
                    </a:fld>
                    <a:r>
                      <a:t>,</a:t>
                    </a:r>
                    <a:fld id="{6ff28e4c-4496-4b23-8aeb-5f26e8878fdd}" type="CATEGORYNAME">
                      <a:t>[CATEGORY NAME]</a:t>
                    </a:fld>
                  </a:p>
                </c:rich>
              </c:tx>
              <c:dLblPos val="bestFit"/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4628768561572"/>
                      <c:h val="0.21364477994587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0"/>
            <c:showCatName val="1"/>
            <c:showSerName val="1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团队自筹</c:v>
                </c:pt>
                <c:pt idx="1">
                  <c:v>政府支持</c:v>
                </c:pt>
                <c:pt idx="2">
                  <c:v>专家支持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0.41</c:v>
                </c:pt>
                <c:pt idx="1">
                  <c:v>0.29</c:v>
                </c:pt>
                <c:pt idx="2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199150614287881"/>
          <c:y val="0.931009334889148"/>
          <c:w val="0.747333770778653"/>
          <c:h val="0.07973668112958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股权分配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c:rich>
      </c:tx>
      <c:layout>
        <c:manualLayout>
          <c:xMode val="edge"/>
          <c:yMode val="edge"/>
          <c:x val="0.330141090408414"/>
          <c:y val="0.0857979562436138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股权分配</c:v>
                </c:pt>
              </c:strCache>
            </c:strRef>
          </c:tx>
          <c:explosion val="0"/>
          <c:dPt>
            <c:idx val="0"/>
            <c:bubble3D val="0"/>
            <c:explosion val="1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fld id="{b481f819-98c4-4b22-88e6-83633ef72abd}" type="CATEGORYNAME">
                      <a:t>[CATEGORY NAME]</a:t>
                    </a:fld>
                    <a:r>
                      <a:t>,</a:t>
                    </a:r>
                    <a:fld id="{b2edec0f-02ad-405f-918b-409871232b6a}" type="VALUE">
                      <a:t>[VALUE]</a:t>
                    </a:fld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0.014568630869896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fld id="{7a7371a8-4e35-4a01-9b83-6a44d4a9c688}" type="CATEGORYNAME">
                      <a:t>[CATEGORY NAME]</a:t>
                    </a:fld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fld id="{4cc79db7-eeff-44e8-97d9-42b5f14f30e1}" type="CATEGORYNAME">
                      <a:t>[CATEGORY NAME]</a:t>
                    </a:fld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现金</c:v>
                </c:pt>
                <c:pt idx="1">
                  <c:v>无形资产</c:v>
                </c:pt>
                <c:pt idx="2">
                  <c:v>固定资产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65</c:v>
                </c:pt>
                <c:pt idx="1">
                  <c:v>15</c:v>
                </c:pt>
                <c:pt idx="2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2766828336416"/>
          <c:y val="0.829013040440122"/>
          <c:w val="0.401693887749028"/>
          <c:h val="0.06008273979393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560" b="1" i="0" u="none" strike="noStrike" kern="1200" cap="all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zh-CN" sz="2800" dirty="0"/>
              <a:t>融资计划</a:t>
            </a:r>
            <a:endParaRPr lang="zh-CN" sz="2800" dirty="0"/>
          </a:p>
        </c:rich>
      </c:tx>
      <c:layout>
        <c:manualLayout>
          <c:xMode val="edge"/>
          <c:yMode val="edge"/>
          <c:x val="0.392422369737201"/>
          <c:y val="0.00962975670647156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629934793307087"/>
          <c:y val="0.0973652745223133"/>
          <c:w val="0.921381520669291"/>
          <c:h val="0.7804509854545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3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基建投资</c:v>
                </c:pt>
                <c:pt idx="1">
                  <c:v>固定资产</c:v>
                </c:pt>
                <c:pt idx="2">
                  <c:v>技术投资</c:v>
                </c:pt>
                <c:pt idx="3">
                  <c:v>土地租金</c:v>
                </c:pt>
                <c:pt idx="4">
                  <c:v>养殖筹备</c:v>
                </c:pt>
                <c:pt idx="5">
                  <c:v>备用资金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87</c:v>
                </c:pt>
                <c:pt idx="1">
                  <c:v>27</c:v>
                </c:pt>
                <c:pt idx="2">
                  <c:v>98</c:v>
                </c:pt>
                <c:pt idx="3">
                  <c:v>21</c:v>
                </c:pt>
                <c:pt idx="4">
                  <c:v>12</c:v>
                </c:pt>
                <c:pt idx="5">
                  <c:v>76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1901606879"/>
        <c:axId val="1901601055"/>
      </c:barChart>
      <c:catAx>
        <c:axId val="1901606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3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1901601055"/>
        <c:crosses val="autoZero"/>
        <c:auto val="1"/>
        <c:lblAlgn val="ctr"/>
        <c:lblOffset val="100"/>
        <c:noMultiLvlLbl val="0"/>
      </c:catAx>
      <c:valAx>
        <c:axId val="1901601055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3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19016068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300" baseline="0">
          <a:solidFill>
            <a:schemeClr val="bg1"/>
          </a:solidFill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47322253314"/>
          <c:y val="0.146455556559857"/>
          <c:w val="0.8421071596416"/>
          <c:h val="0.557647528667667"/>
        </c:manualLayout>
      </c:layout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91416232"/>
        <c:axId val="391416888"/>
      </c:barChart>
      <c:catAx>
        <c:axId val="3914162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defRPr>
            </a:pPr>
          </a:p>
        </c:txPr>
        <c:crossAx val="391416888"/>
        <c:crosses val="autoZero"/>
        <c:auto val="1"/>
        <c:lblAlgn val="ctr"/>
        <c:lblOffset val="100"/>
        <c:noMultiLvlLbl val="0"/>
      </c:catAx>
      <c:valAx>
        <c:axId val="391416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defRPr>
            </a:pPr>
          </a:p>
        </c:txPr>
        <c:crossAx val="391416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bg1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defRPr>
          </a:pPr>
        </a:p>
      </c:txPr>
    </c:legend>
    <c:plotVisOnly val="1"/>
    <c:dispBlanksAs val="gap"/>
    <c:showDLblsOverMax val="0"/>
  </c:chart>
  <c:spPr>
    <a:noFill/>
    <a:ln w="38100">
      <a:solidFill>
        <a:schemeClr val="bg1"/>
      </a:solidFill>
    </a:ln>
    <a:effectLst/>
  </c:spPr>
  <c:txPr>
    <a:bodyPr/>
    <a:lstStyle/>
    <a:p>
      <a:pPr>
        <a:defRPr lang="zh-CN">
          <a:solidFill>
            <a:schemeClr val="bg1"/>
          </a:solidFill>
          <a:latin typeface="阿里巴巴普惠体 R" panose="00020600040101010101" pitchFamily="18" charset="-122"/>
          <a:ea typeface="阿里巴巴普惠体 R" panose="00020600040101010101" pitchFamily="18" charset="-122"/>
          <a:cs typeface="阿里巴巴普惠体 R" panose="00020600040101010101" pitchFamily="18" charset="-122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47322253314"/>
          <c:y val="0.146455556559857"/>
          <c:w val="0.8421071596416"/>
          <c:h val="0.557647528667667"/>
        </c:manualLayout>
      </c:layout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91416232"/>
        <c:axId val="391416888"/>
      </c:barChart>
      <c:catAx>
        <c:axId val="3914162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391416888"/>
        <c:crosses val="autoZero"/>
        <c:auto val="1"/>
        <c:lblAlgn val="ctr"/>
        <c:lblOffset val="100"/>
        <c:noMultiLvlLbl val="0"/>
      </c:catAx>
      <c:valAx>
        <c:axId val="391416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391416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 w="38100">
      <a:solidFill>
        <a:schemeClr val="bg1"/>
      </a:solidFill>
    </a:ln>
    <a:effectLst/>
  </c:spPr>
  <c:txPr>
    <a:bodyPr/>
    <a:lstStyle/>
    <a:p>
      <a:pPr>
        <a:defRPr lang="zh-CN">
          <a:solidFill>
            <a:schemeClr val="bg1"/>
          </a:solidFill>
        </a:defRPr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47322253314"/>
          <c:y val="0.146455556559857"/>
          <c:w val="0.8421071596416"/>
          <c:h val="0.557647528667667"/>
        </c:manualLayout>
      </c:layout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91416232"/>
        <c:axId val="391416888"/>
      </c:barChart>
      <c:catAx>
        <c:axId val="3914162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391416888"/>
        <c:crosses val="autoZero"/>
        <c:auto val="1"/>
        <c:lblAlgn val="ctr"/>
        <c:lblOffset val="100"/>
        <c:noMultiLvlLbl val="0"/>
      </c:catAx>
      <c:valAx>
        <c:axId val="391416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391416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 w="38100">
      <a:solidFill>
        <a:schemeClr val="bg1"/>
      </a:solidFill>
    </a:ln>
    <a:effectLst/>
  </c:spPr>
  <c:txPr>
    <a:bodyPr/>
    <a:lstStyle/>
    <a:p>
      <a:pPr>
        <a:defRPr lang="zh-CN">
          <a:solidFill>
            <a:schemeClr val="bg1"/>
          </a:solidFill>
        </a:defRPr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65886112"/>
        <c:axId val="565883160"/>
      </c:barChart>
      <c:catAx>
        <c:axId val="565886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defRPr>
            </a:pPr>
          </a:p>
        </c:txPr>
        <c:crossAx val="565883160"/>
        <c:crosses val="autoZero"/>
        <c:auto val="1"/>
        <c:lblAlgn val="ctr"/>
        <c:lblOffset val="100"/>
        <c:noMultiLvlLbl val="0"/>
      </c:catAx>
      <c:valAx>
        <c:axId val="5658831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defRPr>
            </a:pPr>
          </a:p>
        </c:txPr>
        <c:crossAx val="565886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solidFill>
            <a:schemeClr val="bg1"/>
          </a:solidFill>
          <a:latin typeface="阿里巴巴普惠体 R" panose="00020600040101010101" pitchFamily="18" charset="-122"/>
          <a:ea typeface="阿里巴巴普惠体 R" panose="00020600040101010101" pitchFamily="18" charset="-122"/>
          <a:cs typeface="阿里巴巴普惠体 R" panose="00020600040101010101" pitchFamily="18" charset="-122"/>
        </a:defRPr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800" b="1" i="0" u="none" strike="noStrike" kern="1200" cap="all" spc="1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zh-CN" altLang="en-US">
                <a:solidFill>
                  <a:schemeClr val="bg1"/>
                </a:solidFill>
              </a:rPr>
              <a:t>渔农</a:t>
            </a:r>
            <a:endParaRPr lang="zh-CN" altLang="en-US">
              <a:solidFill>
                <a:schemeClr val="bg1"/>
              </a:solidFill>
            </a:endParaRPr>
          </a:p>
          <a:p>
            <a:pPr defTabSz="914400">
              <a:defRPr lang="zh-CN" sz="1800" b="1" i="0" u="none" strike="noStrike" kern="1200" cap="all" spc="1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zh-CN" altLang="en-US">
                <a:solidFill>
                  <a:schemeClr val="bg1"/>
                </a:solidFill>
              </a:rPr>
              <a:t>牧林</a:t>
            </a:r>
            <a:endParaRPr lang="zh-CN" altLang="en-US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76284857516261"/>
          <c:y val="0.331797455651129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898603521554341"/>
          <c:y val="0.0881002087682672"/>
          <c:w val="0.63752276867031"/>
          <c:h val="0.876826722338205"/>
        </c:manualLayout>
      </c:layout>
      <c:doughnutChart>
        <c:varyColors val="1"/>
        <c:ser>
          <c:idx val="0"/>
          <c:order val="0"/>
          <c:tx>
            <c:strRef>
              <c:f>[农林牧渔占比.xlsx]Sheet1!$B$1</c:f>
              <c:strCache>
                <c:ptCount val="1"/>
                <c:pt idx="0">
                  <c:v>百分比</c:v>
                </c:pt>
              </c:strCache>
            </c:strRef>
          </c:tx>
          <c:spPr/>
          <c:explosion val="0"/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</c:dPt>
          <c:dLbls>
            <c:dLbl>
              <c:idx val="0"/>
              <c:layout>
                <c:manualLayout>
                  <c:x val="0.01183970856102"/>
                  <c:y val="-0.011273486430062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1" i="1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[农林牧渔占比.xlsx]Sheet1!$A$2:$A$5</c:f>
              <c:strCache>
                <c:ptCount val="4"/>
                <c:pt idx="0">
                  <c:v>农业</c:v>
                </c:pt>
                <c:pt idx="1">
                  <c:v>林业</c:v>
                </c:pt>
                <c:pt idx="2">
                  <c:v>牧业</c:v>
                </c:pt>
                <c:pt idx="3">
                  <c:v>渔业</c:v>
                </c:pt>
              </c:strCache>
            </c:strRef>
          </c:cat>
          <c:val>
            <c:numRef>
              <c:f>[农林牧渔占比.xlsx]Sheet1!$B$2:$B$5</c:f>
              <c:numCache>
                <c:formatCode>0%</c:formatCode>
                <c:ptCount val="4"/>
                <c:pt idx="0">
                  <c:v>0.56</c:v>
                </c:pt>
                <c:pt idx="1">
                  <c:v>0.05</c:v>
                </c:pt>
                <c:pt idx="2">
                  <c:v>0.28</c:v>
                </c:pt>
                <c:pt idx="3">
                  <c:v>0.11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3"/>
        <c:txPr>
          <a:bodyPr rot="0" spcFirstLastPara="0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915624588653416"/>
          <c:y val="0.172258771929825"/>
          <c:w val="0.870791101750691"/>
          <c:h val="0.61642543859649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[渔业产值及占比.xlsx]Sheet1!$B$13</c:f>
              <c:strCache>
                <c:ptCount val="1"/>
                <c:pt idx="0">
                  <c:v>农林牧产值(亿元)</c:v>
                </c:pt>
              </c:strCache>
            </c:strRef>
          </c:tx>
          <c:spPr>
            <a:solidFill>
              <a:srgbClr val="F3AC4F"/>
            </a:solidFill>
            <a:ln>
              <a:noFill/>
            </a:ln>
            <a:effectLst>
              <a:outerShdw blurRad="50800" algn="ctr" rotWithShape="0">
                <a:srgbClr val="F3AC4F">
                  <a:alpha val="52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[渔业产值及占比.xlsx]Sheet1!$A$14:$A$23</c:f>
              <c:strCache>
                <c:ptCount val="10"/>
                <c:pt idx="0">
                  <c:v>2010年</c:v>
                </c:pt>
                <c:pt idx="1">
                  <c:v>2011年</c:v>
                </c:pt>
                <c:pt idx="2">
                  <c:v>2012年</c:v>
                </c:pt>
                <c:pt idx="3">
                  <c:v>2013年</c:v>
                </c:pt>
                <c:pt idx="4">
                  <c:v>2014年</c:v>
                </c:pt>
                <c:pt idx="5">
                  <c:v>2015年</c:v>
                </c:pt>
                <c:pt idx="6">
                  <c:v>2016年</c:v>
                </c:pt>
                <c:pt idx="7">
                  <c:v>2017年</c:v>
                </c:pt>
                <c:pt idx="8">
                  <c:v>2018年</c:v>
                </c:pt>
                <c:pt idx="9">
                  <c:v>2019年</c:v>
                </c:pt>
              </c:strCache>
            </c:strRef>
          </c:cat>
          <c:val>
            <c:numRef>
              <c:f>[渔业产值及占比.xlsx]Sheet1!$B$14:$B$23</c:f>
              <c:numCache>
                <c:formatCode>General</c:formatCode>
                <c:ptCount val="10"/>
                <c:pt idx="0">
                  <c:v>66936</c:v>
                </c:pt>
                <c:pt idx="1">
                  <c:v>77921</c:v>
                </c:pt>
                <c:pt idx="2">
                  <c:v>85260</c:v>
                </c:pt>
                <c:pt idx="3">
                  <c:v>92039</c:v>
                </c:pt>
                <c:pt idx="4">
                  <c:v>97011</c:v>
                </c:pt>
                <c:pt idx="5">
                  <c:v>100911</c:v>
                </c:pt>
                <c:pt idx="6">
                  <c:v>105002</c:v>
                </c:pt>
                <c:pt idx="7">
                  <c:v>108283</c:v>
                </c:pt>
                <c:pt idx="8">
                  <c:v>112566</c:v>
                </c:pt>
                <c:pt idx="9">
                  <c:v>122548</c:v>
                </c:pt>
              </c:numCache>
            </c:numRef>
          </c:val>
        </c:ser>
        <c:ser>
          <c:idx val="1"/>
          <c:order val="1"/>
          <c:tx>
            <c:strRef>
              <c:f>[渔业产值及占比.xlsx]Sheet1!$C$13</c:f>
              <c:strCache>
                <c:ptCount val="1"/>
                <c:pt idx="0">
                  <c:v>渔业产值（亿元）</c:v>
                </c:pt>
              </c:strCache>
            </c:strRef>
          </c:tx>
          <c:spPr>
            <a:solidFill>
              <a:srgbClr val="8EEE9C"/>
            </a:solidFill>
            <a:ln>
              <a:noFill/>
            </a:ln>
            <a:effectLst>
              <a:outerShdw blurRad="50800" algn="ctr" rotWithShape="0">
                <a:srgbClr val="777777">
                  <a:alpha val="52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[渔业产值及占比.xlsx]Sheet1!$A$14:$A$23</c:f>
              <c:strCache>
                <c:ptCount val="10"/>
                <c:pt idx="0">
                  <c:v>2010年</c:v>
                </c:pt>
                <c:pt idx="1">
                  <c:v>2011年</c:v>
                </c:pt>
                <c:pt idx="2">
                  <c:v>2012年</c:v>
                </c:pt>
                <c:pt idx="3">
                  <c:v>2013年</c:v>
                </c:pt>
                <c:pt idx="4">
                  <c:v>2014年</c:v>
                </c:pt>
                <c:pt idx="5">
                  <c:v>2015年</c:v>
                </c:pt>
                <c:pt idx="6">
                  <c:v>2016年</c:v>
                </c:pt>
                <c:pt idx="7">
                  <c:v>2017年</c:v>
                </c:pt>
                <c:pt idx="8">
                  <c:v>2018年</c:v>
                </c:pt>
                <c:pt idx="9">
                  <c:v>2019年</c:v>
                </c:pt>
              </c:strCache>
            </c:strRef>
          </c:cat>
          <c:val>
            <c:numRef>
              <c:f>[渔业产值及占比.xlsx]Sheet1!$C$14:$C$23</c:f>
              <c:numCache>
                <c:formatCode>General</c:formatCode>
                <c:ptCount val="10"/>
                <c:pt idx="0">
                  <c:v>6814</c:v>
                </c:pt>
                <c:pt idx="1">
                  <c:v>7999</c:v>
                </c:pt>
                <c:pt idx="2">
                  <c:v>9190</c:v>
                </c:pt>
                <c:pt idx="3">
                  <c:v>9921</c:v>
                </c:pt>
                <c:pt idx="4">
                  <c:v>10899</c:v>
                </c:pt>
                <c:pt idx="5">
                  <c:v>11399</c:v>
                </c:pt>
                <c:pt idx="6">
                  <c:v>11966</c:v>
                </c:pt>
                <c:pt idx="7">
                  <c:v>12825</c:v>
                </c:pt>
                <c:pt idx="8">
                  <c:v>13459</c:v>
                </c:pt>
                <c:pt idx="9">
                  <c:v>13829</c:v>
                </c:pt>
              </c:numCache>
            </c:numRef>
          </c:val>
        </c:ser>
        <c:ser>
          <c:idx val="2"/>
          <c:order val="2"/>
          <c:tx>
            <c:strRef>
              <c:f>[渔业产值及占比.xlsx]Sheet1!$D$13</c:f>
              <c:strCache>
                <c:ptCount val="1"/>
                <c:pt idx="0">
                  <c:v>渔业占比(%)</c:v>
                </c:pt>
              </c:strCache>
            </c:strRef>
          </c:tx>
          <c:spPr>
            <a:noFill/>
            <a:ln>
              <a:noFill/>
            </a:ln>
            <a:effectLst>
              <a:outerShdw blurRad="50800" algn="ctr" rotWithShape="0">
                <a:srgbClr val="F989FA">
                  <a:alpha val="52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[渔业产值及占比.xlsx]Sheet1!$A$14:$A$23</c:f>
              <c:strCache>
                <c:ptCount val="10"/>
                <c:pt idx="0">
                  <c:v>2010年</c:v>
                </c:pt>
                <c:pt idx="1">
                  <c:v>2011年</c:v>
                </c:pt>
                <c:pt idx="2">
                  <c:v>2012年</c:v>
                </c:pt>
                <c:pt idx="3">
                  <c:v>2013年</c:v>
                </c:pt>
                <c:pt idx="4">
                  <c:v>2014年</c:v>
                </c:pt>
                <c:pt idx="5">
                  <c:v>2015年</c:v>
                </c:pt>
                <c:pt idx="6">
                  <c:v>2016年</c:v>
                </c:pt>
                <c:pt idx="7">
                  <c:v>2017年</c:v>
                </c:pt>
                <c:pt idx="8">
                  <c:v>2018年</c:v>
                </c:pt>
                <c:pt idx="9">
                  <c:v>2019年</c:v>
                </c:pt>
              </c:strCache>
            </c:strRef>
          </c:cat>
          <c:val>
            <c:numRef>
              <c:f>{9.24,9.31,9.73,9.93,10.1,10.15,10.23,10.59,10.68,10.14}</c:f>
              <c:numCache>
                <c:formatCode>0.00%</c:formatCode>
                <c:ptCount val="10"/>
                <c:pt idx="0">
                  <c:v>9.24</c:v>
                </c:pt>
                <c:pt idx="1">
                  <c:v>9.31</c:v>
                </c:pt>
                <c:pt idx="2">
                  <c:v>9.73</c:v>
                </c:pt>
                <c:pt idx="3">
                  <c:v>9.93</c:v>
                </c:pt>
                <c:pt idx="4">
                  <c:v>10.1</c:v>
                </c:pt>
                <c:pt idx="5">
                  <c:v>10.15</c:v>
                </c:pt>
                <c:pt idx="6">
                  <c:v>10.23</c:v>
                </c:pt>
                <c:pt idx="7">
                  <c:v>10.59</c:v>
                </c:pt>
                <c:pt idx="8">
                  <c:v>10.68</c:v>
                </c:pt>
                <c:pt idx="9">
                  <c:v>10.14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0283605"/>
        <c:axId val="34675116"/>
      </c:barChart>
      <c:catAx>
        <c:axId val="25028360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6D96E8"/>
            </a:solidFill>
            <a:round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600" b="0" i="0" u="none" strike="noStrik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34675116"/>
        <c:crosses val="autoZero"/>
        <c:auto val="1"/>
        <c:lblAlgn val="ctr"/>
        <c:lblOffset val="100"/>
        <c:noMultiLvlLbl val="0"/>
      </c:catAx>
      <c:valAx>
        <c:axId val="346751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10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500" b="0" i="0" u="none" strike="noStrik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250283605"/>
        <c:crosses val="autoZero"/>
        <c:crossBetween val="between"/>
      </c:valAx>
      <c:spPr>
        <a:noFill/>
        <a:ln>
          <a:solidFill>
            <a:srgbClr val="1B2742"/>
          </a:solidFill>
        </a:ln>
        <a:effectLst/>
      </c:spPr>
    </c:plotArea>
    <c:legend>
      <c:legendPos val="t"/>
      <c:legendEntry>
        <c:idx val="0"/>
        <c:delete val="1"/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</c:legendEntry>
      <c:layout>
        <c:manualLayout>
          <c:xMode val="edge"/>
          <c:yMode val="edge"/>
          <c:x val="0.144721233689205"/>
          <c:y val="0.0386354295108919"/>
          <c:w val="0.55748820754717"/>
          <c:h val="0.218660090423346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 forceAA="0"/>
        <a:lstStyle/>
        <a:p>
          <a:pPr>
            <a:defRPr lang="zh-CN" sz="900" b="1" i="0" u="none" strike="noStrike" kern="1200" baseline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>
      <a:outerShdw blurRad="63500" dist="37357" dir="2700000" sx="0" sy="0" rotWithShape="0">
        <a:scrgbClr r="0" g="0" b="0"/>
      </a:outerShdw>
    </a:effectLst>
  </c:spPr>
  <c:txPr>
    <a:bodyPr/>
    <a:lstStyle/>
    <a:p>
      <a:pPr>
        <a:defRPr lang="zh-CN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1300" b="1" i="0" u="none" strike="noStrike" kern="1200" cap="all" spc="100" normalizeH="0" baseline="0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  <a:latin typeface="+mn-lt"/>
                <a:ea typeface="+mn-ea"/>
                <a:cs typeface="+mn-cs"/>
              </a:defRPr>
            </a:pPr>
            <a:r>
              <a:rPr lang="zh-CN" altLang="en-US" sz="1300" b="1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</a:rPr>
              <a:t>从事捕捞最适</a:t>
            </a:r>
            <a:endParaRPr lang="zh-CN" altLang="en-US" sz="1300" b="1">
              <a:gradFill>
                <a:gsLst>
                  <a:gs pos="100000">
                    <a:srgbClr val="B3CED5"/>
                  </a:gs>
                  <a:gs pos="0">
                    <a:srgbClr val="DDE3D8"/>
                  </a:gs>
                </a:gsLst>
                <a:lin scaled="1"/>
              </a:gradFill>
            </a:endParaRPr>
          </a:p>
          <a:p>
            <a:pPr>
              <a:defRPr lang="zh-CN" sz="1300" b="1" i="0" u="none" strike="noStrike" kern="1200" cap="all" spc="100" normalizeH="0" baseline="0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  <a:latin typeface="+mn-lt"/>
                <a:ea typeface="+mn-ea"/>
                <a:cs typeface="+mn-cs"/>
              </a:defRPr>
            </a:pPr>
            <a:r>
              <a:rPr lang="zh-CN" altLang="en-US" sz="1300" b="1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</a:rPr>
              <a:t>年龄 </a:t>
            </a:r>
            <a:endParaRPr lang="zh-CN" altLang="en-US" sz="1300" b="1">
              <a:gradFill>
                <a:gsLst>
                  <a:gs pos="100000">
                    <a:srgbClr val="B3CED5"/>
                  </a:gs>
                  <a:gs pos="0">
                    <a:srgbClr val="DDE3D8"/>
                  </a:gs>
                </a:gsLst>
                <a:lin scaled="1"/>
              </a:gradFill>
            </a:endParaRPr>
          </a:p>
        </c:rich>
      </c:tx>
      <c:layout>
        <c:manualLayout>
          <c:xMode val="edge"/>
          <c:yMode val="edge"/>
          <c:x val="0.2869746551171"/>
          <c:y val="0.049686192468619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6588266737939"/>
          <c:y val="0.175615212527964"/>
          <c:w val="0.864011759989309"/>
          <c:h val="0.6085906040268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[从事捕捞最适年龄、渔民学历结构.xlsx]从事捕捞最适年龄!$B$1</c:f>
              <c:strCache>
                <c:ptCount val="1"/>
                <c:pt idx="0">
                  <c:v/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chemeClr val="accent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[从事捕捞最适年龄、渔民学历结构.xlsx]从事捕捞最适年龄!$A$2:$A$4</c:f>
              <c:strCache>
                <c:ptCount val="3"/>
                <c:pt idx="0">
                  <c:v>20~55周岁</c:v>
                </c:pt>
                <c:pt idx="1">
                  <c:v>18~65周岁</c:v>
                </c:pt>
                <c:pt idx="2">
                  <c:v>20~50周岁</c:v>
                </c:pt>
              </c:strCache>
            </c:strRef>
          </c:cat>
          <c:val>
            <c:numRef>
              <c:f>[从事捕捞最适年龄、渔民学历结构.xlsx]从事捕捞最适年龄!$B$2:$B$4</c:f>
              <c:numCache>
                <c:formatCode>0.00%</c:formatCode>
                <c:ptCount val="3"/>
                <c:pt idx="0">
                  <c:v>0.5357</c:v>
                </c:pt>
                <c:pt idx="1">
                  <c:v>0.1428</c:v>
                </c:pt>
                <c:pt idx="2">
                  <c:v>0.3215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20"/>
        <c:axId val="635654928"/>
        <c:axId val="635650128"/>
      </c:barChart>
      <c:catAx>
        <c:axId val="635654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</a:p>
        </c:txPr>
        <c:crossAx val="635650128"/>
        <c:crosses val="autoZero"/>
        <c:auto val="1"/>
        <c:lblAlgn val="ctr"/>
        <c:lblOffset val="100"/>
        <c:noMultiLvlLbl val="0"/>
      </c:catAx>
      <c:valAx>
        <c:axId val="635650128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300" b="1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</a:p>
        </c:txPr>
        <c:crossAx val="635654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accent1"/>
      </a:solidFill>
      <a:round/>
    </a:ln>
    <a:effectLst/>
  </c:spPr>
  <c:txPr>
    <a:bodyPr/>
    <a:lstStyle/>
    <a:p>
      <a:pPr>
        <a:defRPr lang="zh-CN" b="1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1300" b="1" i="0" u="none" strike="noStrike" kern="1200" cap="all" spc="100" normalizeH="0" baseline="0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  <a:latin typeface="+mn-lt"/>
                <a:ea typeface="+mn-ea"/>
                <a:cs typeface="+mn-cs"/>
              </a:defRPr>
            </a:pPr>
            <a:r>
              <a:rPr lang="zh-CN" altLang="en-US" sz="1300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</a:rPr>
              <a:t>渔民学历</a:t>
            </a:r>
            <a:endParaRPr lang="zh-CN" altLang="en-US" sz="1300">
              <a:gradFill>
                <a:gsLst>
                  <a:gs pos="100000">
                    <a:srgbClr val="B3CED5"/>
                  </a:gs>
                  <a:gs pos="0">
                    <a:srgbClr val="DDE3D8"/>
                  </a:gs>
                </a:gsLst>
                <a:lin scaled="1"/>
              </a:gradFill>
            </a:endParaRPr>
          </a:p>
          <a:p>
            <a:pPr>
              <a:defRPr lang="zh-CN" sz="1300" b="1" i="0" u="none" strike="noStrike" kern="1200" cap="all" spc="100" normalizeH="0" baseline="0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  <a:latin typeface="+mn-lt"/>
                <a:ea typeface="+mn-ea"/>
                <a:cs typeface="+mn-cs"/>
              </a:defRPr>
            </a:pPr>
            <a:r>
              <a:rPr lang="zh-CN" altLang="en-US" sz="1300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</a:rPr>
              <a:t>结构 </a:t>
            </a:r>
            <a:endParaRPr lang="zh-CN" altLang="en-US" sz="1300">
              <a:gradFill>
                <a:gsLst>
                  <a:gs pos="100000">
                    <a:srgbClr val="B3CED5"/>
                  </a:gs>
                  <a:gs pos="0">
                    <a:srgbClr val="DDE3D8"/>
                  </a:gs>
                </a:gsLst>
                <a:lin scaled="1"/>
              </a:gradFill>
            </a:endParaRPr>
          </a:p>
        </c:rich>
      </c:tx>
      <c:layout>
        <c:manualLayout>
          <c:xMode val="edge"/>
          <c:yMode val="edge"/>
          <c:x val="0.437228687355092"/>
          <c:y val="0.103295346520779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640188136921871"/>
          <c:y val="0.233737596471885"/>
          <c:w val="0.876665795662399"/>
          <c:h val="0.648511576626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渔民学历结构!$B$1</c:f>
              <c:strCache>
                <c:ptCount val="1"/>
                <c:pt idx="0">
                  <c:v/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chemeClr val="accent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渔民学历结构!$A$2:$A$4</c:f>
              <c:strCache>
                <c:ptCount val="3"/>
                <c:pt idx="0">
                  <c:v>初高中学历</c:v>
                </c:pt>
                <c:pt idx="1">
                  <c:v>大专学历及以上</c:v>
                </c:pt>
                <c:pt idx="2">
                  <c:v>小学学历及以上</c:v>
                </c:pt>
              </c:strCache>
            </c:strRef>
          </c:cat>
          <c:val>
            <c:numRef>
              <c:f>渔民学历结构!$B$2:$B$4</c:f>
              <c:numCache>
                <c:formatCode>0.00%</c:formatCode>
                <c:ptCount val="3"/>
                <c:pt idx="0">
                  <c:v>0.7692</c:v>
                </c:pt>
                <c:pt idx="1">
                  <c:v>0.1538</c:v>
                </c:pt>
                <c:pt idx="2">
                  <c:v>0.077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20"/>
        <c:axId val="646811472"/>
        <c:axId val="646811792"/>
      </c:barChart>
      <c:catAx>
        <c:axId val="646811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400" b="1" i="0" u="none" strike="noStrike" kern="1200" cap="all" spc="150" normalizeH="0" baseline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pPr>
          </a:p>
        </c:txPr>
        <c:crossAx val="646811792"/>
        <c:crosses val="autoZero"/>
        <c:auto val="1"/>
        <c:lblAlgn val="ctr"/>
        <c:lblOffset val="100"/>
        <c:noMultiLvlLbl val="0"/>
      </c:catAx>
      <c:valAx>
        <c:axId val="646811792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300" b="1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</a:p>
        </c:txPr>
        <c:crossAx val="646811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accent1"/>
      </a:solidFill>
      <a:round/>
    </a:ln>
    <a:effectLst/>
  </c:spPr>
  <c:txPr>
    <a:bodyPr/>
    <a:lstStyle/>
    <a:p>
      <a:pPr>
        <a:defRPr lang="zh-CN" sz="500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4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900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14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900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2B458C-BC40-45A6-8A19-CA6B6A1A4FE2}" type="doc">
      <dgm:prSet loTypeId="urn:microsoft.com/office/officeart/2005/8/layout/vList6" loCatId="process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49A999F3-5393-483C-B555-B31850A91A85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扫</a:t>
          </a:r>
        </a:p>
      </dgm:t>
    </dgm:pt>
    <dgm:pt modelId="{360286A8-D7B4-4F6A-95E0-0BEA70FFD800}" cxnId="{DC2859D5-15C7-4E6E-A05B-DB5E39E596CA}" type="parTrans">
      <dgm:prSet/>
      <dgm:spPr/>
      <dgm:t>
        <a:bodyPr/>
        <a:lstStyle/>
        <a:p>
          <a:endParaRPr lang="zh-CN" altLang="en-US"/>
        </a:p>
      </dgm:t>
    </dgm:pt>
    <dgm:pt modelId="{92A4D751-D9B2-4592-908C-8D7C3757D80D}" cxnId="{DC2859D5-15C7-4E6E-A05B-DB5E39E596CA}" type="sibTrans">
      <dgm:prSet/>
      <dgm:spPr/>
      <dgm:t>
        <a:bodyPr/>
        <a:lstStyle/>
        <a:p>
          <a:endParaRPr lang="zh-CN" altLang="en-US"/>
        </a:p>
      </dgm:t>
    </dgm:pt>
    <dgm:pt modelId="{7F907CF2-C614-4A82-ADF2-97BD3FFB2791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1400" dirty="0"/>
            <a:t>用户通过扫码</a:t>
          </a:r>
        </a:p>
      </dgm:t>
    </dgm:pt>
    <dgm:pt modelId="{0EA976F2-894F-4D09-9DA9-F01DF9CB3F1F}" cxnId="{6AAFCC03-F545-46A4-A0C7-DA337B17C2DC}" type="parTrans">
      <dgm:prSet/>
      <dgm:spPr/>
      <dgm:t>
        <a:bodyPr/>
        <a:lstStyle/>
        <a:p>
          <a:endParaRPr lang="zh-CN" altLang="en-US"/>
        </a:p>
      </dgm:t>
    </dgm:pt>
    <dgm:pt modelId="{CB91B726-F4DE-441F-A2BD-87D81E8EBE31}" cxnId="{6AAFCC03-F545-46A4-A0C7-DA337B17C2DC}" type="sibTrans">
      <dgm:prSet/>
      <dgm:spPr/>
      <dgm:t>
        <a:bodyPr/>
        <a:lstStyle/>
        <a:p>
          <a:endParaRPr lang="zh-CN" altLang="en-US"/>
        </a:p>
      </dgm:t>
    </dgm:pt>
    <dgm:pt modelId="{D53B822D-A009-433B-9C42-C9E48F2382E5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码</a:t>
          </a:r>
        </a:p>
      </dgm:t>
    </dgm:pt>
    <dgm:pt modelId="{361BB1B2-26C4-418D-AA7E-3BCE179F9189}" cxnId="{D37B002B-DF18-4A46-9118-8BA695CDA351}" type="parTrans">
      <dgm:prSet/>
      <dgm:spPr/>
      <dgm:t>
        <a:bodyPr/>
        <a:lstStyle/>
        <a:p>
          <a:endParaRPr lang="zh-CN" altLang="en-US"/>
        </a:p>
      </dgm:t>
    </dgm:pt>
    <dgm:pt modelId="{C9F3669F-E7CC-4682-80C6-69739008D0D8}" cxnId="{D37B002B-DF18-4A46-9118-8BA695CDA351}" type="sibTrans">
      <dgm:prSet/>
      <dgm:spPr/>
      <dgm:t>
        <a:bodyPr/>
        <a:lstStyle/>
        <a:p>
          <a:endParaRPr lang="zh-CN" altLang="en-US"/>
        </a:p>
      </dgm:t>
    </dgm:pt>
    <dgm:pt modelId="{C4696398-B485-4CE9-B3C3-1089FF303198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/>
            <a:t>获得鱼只信息</a:t>
          </a:r>
        </a:p>
      </dgm:t>
    </dgm:pt>
    <dgm:pt modelId="{E07C9789-4E0E-406A-8FCA-1EE4D0B57505}" cxnId="{868FB98C-C3DF-4C9C-AC07-8389F7EF611C}" type="parTrans">
      <dgm:prSet/>
      <dgm:spPr/>
      <dgm:t>
        <a:bodyPr/>
        <a:lstStyle/>
        <a:p>
          <a:endParaRPr lang="zh-CN" altLang="en-US"/>
        </a:p>
      </dgm:t>
    </dgm:pt>
    <dgm:pt modelId="{27923DB6-8ECC-4047-B109-447748AE2B33}" cxnId="{868FB98C-C3DF-4C9C-AC07-8389F7EF611C}" type="sibTrans">
      <dgm:prSet/>
      <dgm:spPr/>
      <dgm:t>
        <a:bodyPr/>
        <a:lstStyle/>
        <a:p>
          <a:endParaRPr lang="zh-CN" altLang="en-US"/>
        </a:p>
      </dgm:t>
    </dgm:pt>
    <dgm:pt modelId="{2EF8B422-C6FF-4D6D-9EC0-E16AF08EB397}" type="pres">
      <dgm:prSet presAssocID="{892B458C-BC40-45A6-8A19-CA6B6A1A4FE2}" presName="Name0" presStyleCnt="0">
        <dgm:presLayoutVars>
          <dgm:dir/>
          <dgm:animLvl val="lvl"/>
          <dgm:resizeHandles/>
        </dgm:presLayoutVars>
      </dgm:prSet>
      <dgm:spPr/>
    </dgm:pt>
    <dgm:pt modelId="{20267F05-5909-4E72-A4A6-FE38F950F91F}" type="pres">
      <dgm:prSet presAssocID="{49A999F3-5393-483C-B555-B31850A91A85}" presName="linNode" presStyleCnt="0"/>
      <dgm:spPr/>
    </dgm:pt>
    <dgm:pt modelId="{3E5C28D6-E517-43C8-8FB4-28F9D62E9CD5}" type="pres">
      <dgm:prSet presAssocID="{49A999F3-5393-483C-B555-B31850A91A85}" presName="parentShp" presStyleLbl="node1" presStyleIdx="0" presStyleCnt="2">
        <dgm:presLayoutVars>
          <dgm:bulletEnabled val="1"/>
        </dgm:presLayoutVars>
      </dgm:prSet>
      <dgm:spPr/>
    </dgm:pt>
    <dgm:pt modelId="{F64336A0-5BD4-4828-88F4-EACF259256AA}" type="pres">
      <dgm:prSet presAssocID="{49A999F3-5393-483C-B555-B31850A91A85}" presName="childShp" presStyleLbl="bgAccFollowNode1" presStyleIdx="0" presStyleCnt="2" custLinFactNeighborY="-8">
        <dgm:presLayoutVars>
          <dgm:bulletEnabled val="1"/>
        </dgm:presLayoutVars>
      </dgm:prSet>
      <dgm:spPr/>
    </dgm:pt>
    <dgm:pt modelId="{E62BF8D4-3AB1-463D-B5AE-DC2A3D7487A9}" type="pres">
      <dgm:prSet presAssocID="{92A4D751-D9B2-4592-908C-8D7C3757D80D}" presName="spacing" presStyleCnt="0"/>
      <dgm:spPr/>
    </dgm:pt>
    <dgm:pt modelId="{E9E12816-E339-4F6D-9BA6-4A75C59F9032}" type="pres">
      <dgm:prSet presAssocID="{D53B822D-A009-433B-9C42-C9E48F2382E5}" presName="linNode" presStyleCnt="0"/>
      <dgm:spPr/>
    </dgm:pt>
    <dgm:pt modelId="{5374CFFA-4AFA-4C8B-A17E-2A83A494C838}" type="pres">
      <dgm:prSet presAssocID="{D53B822D-A009-433B-9C42-C9E48F2382E5}" presName="parentShp" presStyleLbl="node1" presStyleIdx="1" presStyleCnt="2">
        <dgm:presLayoutVars>
          <dgm:bulletEnabled val="1"/>
        </dgm:presLayoutVars>
      </dgm:prSet>
      <dgm:spPr/>
    </dgm:pt>
    <dgm:pt modelId="{D74634E7-CFBB-41DF-86D8-912CF6A570D6}" type="pres">
      <dgm:prSet presAssocID="{D53B822D-A009-433B-9C42-C9E48F2382E5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6AAFCC03-F545-46A4-A0C7-DA337B17C2DC}" srcId="{49A999F3-5393-483C-B555-B31850A91A85}" destId="{7F907CF2-C614-4A82-ADF2-97BD3FFB2791}" srcOrd="0" destOrd="0" parTransId="{0EA976F2-894F-4D09-9DA9-F01DF9CB3F1F}" sibTransId="{CB91B726-F4DE-441F-A2BD-87D81E8EBE31}"/>
    <dgm:cxn modelId="{EB51C627-08D9-4EFA-8B4E-2AB5CD84C85E}" type="presOf" srcId="{49A999F3-5393-483C-B555-B31850A91A85}" destId="{3E5C28D6-E517-43C8-8FB4-28F9D62E9CD5}" srcOrd="0" destOrd="0" presId="urn:microsoft.com/office/officeart/2005/8/layout/vList6"/>
    <dgm:cxn modelId="{D37B002B-DF18-4A46-9118-8BA695CDA351}" srcId="{892B458C-BC40-45A6-8A19-CA6B6A1A4FE2}" destId="{D53B822D-A009-433B-9C42-C9E48F2382E5}" srcOrd="1" destOrd="0" parTransId="{361BB1B2-26C4-418D-AA7E-3BCE179F9189}" sibTransId="{C9F3669F-E7CC-4682-80C6-69739008D0D8}"/>
    <dgm:cxn modelId="{68BA6784-0A94-48CB-8812-7C87316ADADE}" type="presOf" srcId="{7F907CF2-C614-4A82-ADF2-97BD3FFB2791}" destId="{F64336A0-5BD4-4828-88F4-EACF259256AA}" srcOrd="0" destOrd="0" presId="urn:microsoft.com/office/officeart/2005/8/layout/vList6"/>
    <dgm:cxn modelId="{868FB98C-C3DF-4C9C-AC07-8389F7EF611C}" srcId="{D53B822D-A009-433B-9C42-C9E48F2382E5}" destId="{C4696398-B485-4CE9-B3C3-1089FF303198}" srcOrd="0" destOrd="0" parTransId="{E07C9789-4E0E-406A-8FCA-1EE4D0B57505}" sibTransId="{27923DB6-8ECC-4047-B109-447748AE2B33}"/>
    <dgm:cxn modelId="{D87E4E9C-1292-4264-84D8-C916A81AA6F8}" type="presOf" srcId="{892B458C-BC40-45A6-8A19-CA6B6A1A4FE2}" destId="{2EF8B422-C6FF-4D6D-9EC0-E16AF08EB397}" srcOrd="0" destOrd="0" presId="urn:microsoft.com/office/officeart/2005/8/layout/vList6"/>
    <dgm:cxn modelId="{DDACF7AD-46B0-44AC-9978-2CDBED5240A1}" type="presOf" srcId="{D53B822D-A009-433B-9C42-C9E48F2382E5}" destId="{5374CFFA-4AFA-4C8B-A17E-2A83A494C838}" srcOrd="0" destOrd="0" presId="urn:microsoft.com/office/officeart/2005/8/layout/vList6"/>
    <dgm:cxn modelId="{DC2859D5-15C7-4E6E-A05B-DB5E39E596CA}" srcId="{892B458C-BC40-45A6-8A19-CA6B6A1A4FE2}" destId="{49A999F3-5393-483C-B555-B31850A91A85}" srcOrd="0" destOrd="0" parTransId="{360286A8-D7B4-4F6A-95E0-0BEA70FFD800}" sibTransId="{92A4D751-D9B2-4592-908C-8D7C3757D80D}"/>
    <dgm:cxn modelId="{B02210DB-43EA-4B36-90CC-DED309840AC5}" type="presOf" srcId="{C4696398-B485-4CE9-B3C3-1089FF303198}" destId="{D74634E7-CFBB-41DF-86D8-912CF6A570D6}" srcOrd="0" destOrd="0" presId="urn:microsoft.com/office/officeart/2005/8/layout/vList6"/>
    <dgm:cxn modelId="{C313D379-C786-4DFD-9BBD-CCCF530E279F}" type="presParOf" srcId="{2EF8B422-C6FF-4D6D-9EC0-E16AF08EB397}" destId="{20267F05-5909-4E72-A4A6-FE38F950F91F}" srcOrd="0" destOrd="0" presId="urn:microsoft.com/office/officeart/2005/8/layout/vList6"/>
    <dgm:cxn modelId="{2331E58E-D683-49AD-BDF4-DB3C4BAC2754}" type="presParOf" srcId="{20267F05-5909-4E72-A4A6-FE38F950F91F}" destId="{3E5C28D6-E517-43C8-8FB4-28F9D62E9CD5}" srcOrd="0" destOrd="0" presId="urn:microsoft.com/office/officeart/2005/8/layout/vList6"/>
    <dgm:cxn modelId="{BAB7BB83-CFE1-4E6A-AD15-0A6A5A447FCE}" type="presParOf" srcId="{20267F05-5909-4E72-A4A6-FE38F950F91F}" destId="{F64336A0-5BD4-4828-88F4-EACF259256AA}" srcOrd="1" destOrd="0" presId="urn:microsoft.com/office/officeart/2005/8/layout/vList6"/>
    <dgm:cxn modelId="{8710CEE2-0D44-49EA-BDA3-32D9AC1E3B4B}" type="presParOf" srcId="{2EF8B422-C6FF-4D6D-9EC0-E16AF08EB397}" destId="{E62BF8D4-3AB1-463D-B5AE-DC2A3D7487A9}" srcOrd="1" destOrd="0" presId="urn:microsoft.com/office/officeart/2005/8/layout/vList6"/>
    <dgm:cxn modelId="{3CEA4B2C-BDD6-4505-87A0-58CFD235591F}" type="presParOf" srcId="{2EF8B422-C6FF-4D6D-9EC0-E16AF08EB397}" destId="{E9E12816-E339-4F6D-9BA6-4A75C59F9032}" srcOrd="2" destOrd="0" presId="urn:microsoft.com/office/officeart/2005/8/layout/vList6"/>
    <dgm:cxn modelId="{EDE60C21-CD19-4FB2-B3DD-620942719883}" type="presParOf" srcId="{E9E12816-E339-4F6D-9BA6-4A75C59F9032}" destId="{5374CFFA-4AFA-4C8B-A17E-2A83A494C838}" srcOrd="0" destOrd="0" presId="urn:microsoft.com/office/officeart/2005/8/layout/vList6"/>
    <dgm:cxn modelId="{96E299D2-CE79-495A-BD3A-9E354BE3A18F}" type="presParOf" srcId="{E9E12816-E339-4F6D-9BA6-4A75C59F9032}" destId="{D74634E7-CFBB-41DF-86D8-912CF6A570D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4336A0-5BD4-4828-88F4-EACF259256AA}">
      <dsp:nvSpPr>
        <dsp:cNvPr id="0" name=""/>
        <dsp:cNvSpPr/>
      </dsp:nvSpPr>
      <dsp:spPr bwMode="white">
        <a:xfrm>
          <a:off x="719836" y="159"/>
          <a:ext cx="1079754" cy="90661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kern="1200" dirty="0"/>
            <a:t>用户通过扫码</a:t>
          </a:r>
        </a:p>
      </dsp:txBody>
      <dsp:txXfrm>
        <a:off x="719836" y="113486"/>
        <a:ext cx="739772" cy="679965"/>
      </dsp:txXfrm>
    </dsp:sp>
    <dsp:sp modelId="{3E5C28D6-E517-43C8-8FB4-28F9D62E9CD5}">
      <dsp:nvSpPr>
        <dsp:cNvPr id="0" name=""/>
        <dsp:cNvSpPr/>
      </dsp:nvSpPr>
      <dsp:spPr bwMode="white">
        <a:xfrm>
          <a:off x="0" y="232"/>
          <a:ext cx="719836" cy="9066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kern="1200"/>
            <a:t>扫</a:t>
          </a:r>
        </a:p>
      </dsp:txBody>
      <dsp:txXfrm>
        <a:off x="35139" y="35371"/>
        <a:ext cx="649558" cy="836341"/>
      </dsp:txXfrm>
    </dsp:sp>
    <dsp:sp modelId="{D74634E7-CFBB-41DF-86D8-912CF6A570D6}">
      <dsp:nvSpPr>
        <dsp:cNvPr id="0" name=""/>
        <dsp:cNvSpPr/>
      </dsp:nvSpPr>
      <dsp:spPr bwMode="white">
        <a:xfrm>
          <a:off x="719836" y="997513"/>
          <a:ext cx="1079754" cy="90661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500" kern="1200"/>
            <a:t>获得鱼只信息</a:t>
          </a:r>
        </a:p>
      </dsp:txBody>
      <dsp:txXfrm>
        <a:off x="719836" y="1110840"/>
        <a:ext cx="739772" cy="679965"/>
      </dsp:txXfrm>
    </dsp:sp>
    <dsp:sp modelId="{5374CFFA-4AFA-4C8B-A17E-2A83A494C838}">
      <dsp:nvSpPr>
        <dsp:cNvPr id="0" name=""/>
        <dsp:cNvSpPr/>
      </dsp:nvSpPr>
      <dsp:spPr bwMode="white">
        <a:xfrm>
          <a:off x="0" y="997513"/>
          <a:ext cx="719836" cy="9066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kern="1200"/>
            <a:t>码</a:t>
          </a:r>
        </a:p>
      </dsp:txBody>
      <dsp:txXfrm>
        <a:off x="35139" y="1032652"/>
        <a:ext cx="649558" cy="836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type="rightArrow" r:blip="" rot="180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0.51409</cdr:x>
      <cdr:y>0.09096</cdr:y>
    </cdr:from>
    <cdr:to>
      <cdr:x>0.98002</cdr:x>
      <cdr:y>0.47719</cdr:y>
    </cdr:to>
    <cdr:pic xmlns:a="http://schemas.openxmlformats.org/drawingml/2006/main">
      <cdr:nvPicPr>
        <cdr:cNvPr id="2" name="图片 1"/>
        <cdr:cNvPicPr/>
      </cdr:nvPicPr>
      <cdr:blipFill>
        <a:blip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/>
        <a:stretch>
          <a:fillRect/>
        </a:stretch>
      </cdr:blipFill>
      <cdr:spPr>
        <a:xfrm>
          <a:off x="1083797" y="152502"/>
          <a:ext cx="982281" cy="647531"/>
        </a:xfrm>
        <a:prstGeom prst="rect">
          <a:avLst/>
        </a:prstGeom>
        <a:noFill/>
        <a:ln>
          <a:noFill/>
        </a:ln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F06A6-C76E-4613-9D4A-F774CCB060B7}" type="datetimeFigureOut">
              <a:rPr lang="zh-CN" altLang="en-US" smtClean="0">
                <a:latin typeface="微软雅黑" panose="020B0503020204020204" pitchFamily="34" charset="-122"/>
              </a:rPr>
            </a:fld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42805-9F79-4236-86D3-43973FCD73F4}" type="slidenum">
              <a:rPr lang="zh-CN" altLang="en-US" smtClean="0">
                <a:latin typeface="微软雅黑" panose="020B0503020204020204" pitchFamily="34" charset="-122"/>
              </a:rPr>
            </a:fld>
            <a:endParaRPr lang="zh-CN" altLang="en-US" dirty="0">
              <a:latin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>
              <a:defRPr sz="1200" b="0">
                <a:latin typeface="微软雅黑" panose="020B0503020204020204" pitchFamily="34" charset="-122"/>
                <a:ea typeface="宋体" panose="02010600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>
                <a:latin typeface="微软雅黑" panose="020B0503020204020204" pitchFamily="34" charset="-122"/>
                <a:ea typeface="宋体" panose="02010600030101010101" pitchFamily="2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1280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l">
              <a:defRPr sz="1200" b="0">
                <a:latin typeface="微软雅黑" panose="020B0503020204020204" pitchFamily="34" charset="-122"/>
                <a:ea typeface="宋体" panose="02010600030101010101" pitchFamily="2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1280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>
                <a:latin typeface="微软雅黑" panose="020B0503020204020204" pitchFamily="34" charset="-122"/>
                <a:ea typeface="宋体" panose="02010600030101010101" pitchFamily="2" charset="-122"/>
              </a:defRPr>
            </a:lvl1pPr>
          </a:lstStyle>
          <a:p>
            <a:fld id="{20DEAE63-D6C4-437F-B8DA-DA689F991AA7}" type="slidenum">
              <a:rPr lang="zh-CN" altLang="en-US" smtClean="0"/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更多模版：亮亮图文旗舰店</a:t>
            </a:r>
            <a:r>
              <a:rPr lang="en-US" altLang="zh-CN" dirty="0"/>
              <a:t>https://liangliangtuwen.tmall.com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更多模版：亮亮图文旗舰店</a:t>
            </a:r>
            <a:r>
              <a:rPr lang="en-US" altLang="zh-CN" dirty="0"/>
              <a:t>https://liangliangtuwen.tmall.com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更多模版：亮亮图文旗舰店</a:t>
            </a:r>
            <a:r>
              <a:rPr lang="en-US" altLang="zh-CN" dirty="0"/>
              <a:t>https://liangliangtuwen.tmall.com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更多模版：亮亮图文旗舰店</a:t>
            </a:r>
            <a:r>
              <a:rPr lang="en-US" altLang="zh-CN" dirty="0"/>
              <a:t>https://liangliangtuwen.tmall.com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19" y="457342"/>
            <a:ext cx="7773750" cy="3201388"/>
          </a:xfrm>
          <a:prstGeom prst="rect">
            <a:avLst/>
          </a:prstGeom>
        </p:spPr>
        <p:txBody>
          <a:bodyPr lIns="91432" tIns="45716" rIns="91432" bIns="45716"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38" y="3715897"/>
            <a:ext cx="6401912" cy="914682"/>
          </a:xfrm>
          <a:prstGeom prst="rect">
            <a:avLst/>
          </a:prstGeom>
        </p:spPr>
        <p:txBody>
          <a:bodyPr lIns="91432" tIns="45716" rIns="91432" bIns="45716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364453" y="4768735"/>
            <a:ext cx="2086337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544213AF-26F6-41FA-8D85-E2C5388D6E58}" type="datetimeFigureOut">
              <a:rPr lang="en-US" smtClean="0"/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44762" y="4768735"/>
            <a:ext cx="562073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D5BBC35B-A44B-4119-B8DA-DE9E3DFADA20}" type="slidenum">
              <a:rPr lang="en-US" smtClean="0"/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659280" y="4768735"/>
            <a:ext cx="2848470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en-US" dirty="0">
              <a:solidFill>
                <a:schemeClr val="accent1">
                  <a:tint val="20000"/>
                </a:schemeClr>
              </a:solidFill>
            </a:endParaRPr>
          </a:p>
        </p:txBody>
      </p:sp>
    </p:spTree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2" y="2"/>
            <a:ext cx="8231029" cy="1200521"/>
          </a:xfrm>
          <a:prstGeom prst="rect">
            <a:avLst/>
          </a:prstGeom>
        </p:spPr>
        <p:txBody>
          <a:bodyPr lIns="91432" tIns="45716" rIns="91432" bIns="45716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82" y="1200521"/>
            <a:ext cx="8231029" cy="3395520"/>
          </a:xfrm>
          <a:prstGeom prst="rect">
            <a:avLst/>
          </a:prstGeom>
        </p:spPr>
        <p:txBody>
          <a:bodyPr vert="eaVert" lIns="91432" tIns="45716" rIns="91432" bIns="45716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4453" y="4768735"/>
            <a:ext cx="2086337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544213AF-26F6-41FA-8D85-E2C5388D6E58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280" y="4768735"/>
            <a:ext cx="2848470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4762" y="4768735"/>
            <a:ext cx="562073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D5BBC35B-A44B-4119-B8DA-DE9E3DFADA2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551" y="206044"/>
            <a:ext cx="2057757" cy="4389999"/>
          </a:xfrm>
          <a:prstGeom prst="rect">
            <a:avLst/>
          </a:prstGeom>
        </p:spPr>
        <p:txBody>
          <a:bodyPr vert="eaVert" lIns="91432" tIns="45716" rIns="91432" bIns="45716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82" y="206044"/>
            <a:ext cx="6020845" cy="4389999"/>
          </a:xfrm>
          <a:prstGeom prst="rect">
            <a:avLst/>
          </a:prstGeom>
        </p:spPr>
        <p:txBody>
          <a:bodyPr vert="eaVert" lIns="91432" tIns="45716" rIns="91432" bIns="45716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4453" y="4768735"/>
            <a:ext cx="2086337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544213AF-26F6-41FA-8D85-E2C5388D6E58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280" y="4768735"/>
            <a:ext cx="2848470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4762" y="4768735"/>
            <a:ext cx="562073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D5BBC35B-A44B-4119-B8DA-DE9E3DFADA2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2" y="2"/>
            <a:ext cx="8231029" cy="1200521"/>
          </a:xfrm>
          <a:prstGeom prst="rect">
            <a:avLst/>
          </a:prstGeom>
        </p:spPr>
        <p:txBody>
          <a:bodyPr lIns="91432" tIns="45716" rIns="91432" bIns="45716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82" y="1200521"/>
            <a:ext cx="8231029" cy="3395520"/>
          </a:xfrm>
          <a:prstGeom prst="rect">
            <a:avLst/>
          </a:prstGeom>
        </p:spPr>
        <p:txBody>
          <a:bodyPr lIns="91432" tIns="45716" rIns="91432" bIns="45716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4453" y="4768735"/>
            <a:ext cx="2086337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544213AF-26F6-41FA-8D85-E2C5388D6E58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280" y="4768735"/>
            <a:ext cx="2848470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4762" y="4768735"/>
            <a:ext cx="562073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D5BBC35B-A44B-4119-B8DA-DE9E3DFADA2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8" y="1029018"/>
            <a:ext cx="7773750" cy="1879386"/>
          </a:xfrm>
          <a:prstGeom prst="rect">
            <a:avLst/>
          </a:prstGeom>
        </p:spPr>
        <p:txBody>
          <a:bodyPr lIns="91432" tIns="45716" rIns="91432" bIns="45716"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8" y="3052515"/>
            <a:ext cx="7773750" cy="849177"/>
          </a:xfrm>
          <a:prstGeom prst="rect">
            <a:avLst/>
          </a:prstGeom>
        </p:spPr>
        <p:txBody>
          <a:bodyPr lIns="91432" tIns="45716" rIns="91432" bIns="45716"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4453" y="4768735"/>
            <a:ext cx="2086337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544213AF-26F6-41FA-8D85-E2C5388D6E58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280" y="4768735"/>
            <a:ext cx="2848470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4762" y="4768735"/>
            <a:ext cx="562073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D5BBC35B-A44B-4119-B8DA-DE9E3DFADA20}" type="slidenum">
              <a:rPr lang="en-US" smtClean="0"/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6583" y="2944134"/>
            <a:ext cx="84787" cy="6359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6640" y="2944134"/>
            <a:ext cx="84787" cy="6359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7476" y="2944134"/>
            <a:ext cx="84787" cy="6359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2" y="2"/>
            <a:ext cx="8231029" cy="1200521"/>
          </a:xfrm>
          <a:prstGeom prst="rect">
            <a:avLst/>
          </a:prstGeom>
        </p:spPr>
        <p:txBody>
          <a:bodyPr lIns="91432" tIns="45716" rIns="91432" bIns="45716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007" y="1200521"/>
            <a:ext cx="4039301" cy="3395520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64453" y="4768735"/>
            <a:ext cx="2086337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544213AF-26F6-41FA-8D85-E2C5388D6E58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280" y="4768735"/>
            <a:ext cx="2848470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44762" y="4768735"/>
            <a:ext cx="562073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D5BBC35B-A44B-4119-B8DA-DE9E3DFADA20}" type="slidenum">
              <a:rPr lang="en-US" smtClean="0"/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823" y="1200521"/>
            <a:ext cx="4042350" cy="3395758"/>
          </a:xfrm>
          <a:prstGeom prst="rect">
            <a:avLst/>
          </a:prstGeom>
        </p:spPr>
        <p:txBody>
          <a:bodyPr lIns="91432" tIns="45716" rIns="91432" bIns="45716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</p:spTree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2" y="2"/>
            <a:ext cx="8231029" cy="1200521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9" y="1200523"/>
            <a:ext cx="4040890" cy="457341"/>
          </a:xfrm>
          <a:prstGeom prst="rect">
            <a:avLst/>
          </a:prstGeom>
        </p:spPr>
        <p:txBody>
          <a:bodyPr lIns="91432" tIns="45716" rIns="91432" bIns="45716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9008" y="1200523"/>
            <a:ext cx="4042477" cy="457341"/>
          </a:xfrm>
          <a:prstGeom prst="rect">
            <a:avLst/>
          </a:prstGeom>
        </p:spPr>
        <p:txBody>
          <a:bodyPr lIns="91432" tIns="45716" rIns="91432" bIns="45716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364453" y="4768735"/>
            <a:ext cx="2086337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544213AF-26F6-41FA-8D85-E2C5388D6E58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59280" y="4768735"/>
            <a:ext cx="2848470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44762" y="4768735"/>
            <a:ext cx="562073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D5BBC35B-A44B-4119-B8DA-DE9E3DFADA20}" type="slidenum">
              <a:rPr lang="en-US" smtClean="0"/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79" y="1660149"/>
            <a:ext cx="4042350" cy="2936130"/>
          </a:xfrm>
          <a:prstGeom prst="rect">
            <a:avLst/>
          </a:prstGeom>
        </p:spPr>
        <p:txBody>
          <a:bodyPr lIns="91432" tIns="45716" rIns="91432" bIns="45716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3395" y="1660149"/>
            <a:ext cx="4042350" cy="2935796"/>
          </a:xfrm>
          <a:prstGeom prst="rect">
            <a:avLst/>
          </a:prstGeom>
        </p:spPr>
        <p:txBody>
          <a:bodyPr lIns="91432" tIns="45716" rIns="91432" bIns="45716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2" y="2"/>
            <a:ext cx="8231029" cy="1200521"/>
          </a:xfrm>
          <a:prstGeom prst="rect">
            <a:avLst/>
          </a:prstGeom>
        </p:spPr>
        <p:txBody>
          <a:bodyPr lIns="91432" tIns="45716" rIns="91432" bIns="45716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364453" y="4768735"/>
            <a:ext cx="2086337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544213AF-26F6-41FA-8D85-E2C5388D6E58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280" y="4768735"/>
            <a:ext cx="2848470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4762" y="4768735"/>
            <a:ext cx="562073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D5BBC35B-A44B-4119-B8DA-DE9E3DFADA2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114" y="200087"/>
            <a:ext cx="3008835" cy="1572110"/>
          </a:xfrm>
          <a:prstGeom prst="rect">
            <a:avLst/>
          </a:prstGeom>
        </p:spPr>
        <p:txBody>
          <a:bodyPr lIns="91432" tIns="45716" rIns="91432" bIns="45716"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264" y="204851"/>
            <a:ext cx="4996731" cy="4391190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8114" y="1829365"/>
            <a:ext cx="3008835" cy="2766676"/>
          </a:xfrm>
          <a:prstGeom prst="rect">
            <a:avLst/>
          </a:prstGeom>
        </p:spPr>
        <p:txBody>
          <a:bodyPr lIns="91432" tIns="45716" rIns="91432" bIns="45716"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64453" y="4768735"/>
            <a:ext cx="2086337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544213AF-26F6-41FA-8D85-E2C5388D6E58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280" y="4768735"/>
            <a:ext cx="2848470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44762" y="4768735"/>
            <a:ext cx="562073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D5BBC35B-A44B-4119-B8DA-DE9E3DFADA2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868" y="171503"/>
            <a:ext cx="5712816" cy="671720"/>
          </a:xfrm>
          <a:prstGeom prst="rect">
            <a:avLst/>
          </a:prstGeom>
        </p:spPr>
        <p:txBody>
          <a:bodyPr lIns="91432" tIns="45716" rIns="91432" bIns="45716"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390" y="857515"/>
            <a:ext cx="6055775" cy="340683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lIns="91432" tIns="45716" rIns="91432" bIns="45716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868" y="4359033"/>
            <a:ext cx="5712816" cy="400174"/>
          </a:xfrm>
          <a:prstGeom prst="rect">
            <a:avLst/>
          </a:prstGeom>
        </p:spPr>
        <p:txBody>
          <a:bodyPr lIns="91432" tIns="45716" rIns="91432" bIns="45716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64453" y="4768735"/>
            <a:ext cx="2086337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544213AF-26F6-41FA-8D85-E2C5388D6E58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280" y="4768735"/>
            <a:ext cx="2848470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44762" y="4768735"/>
            <a:ext cx="562073" cy="27392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D5BBC35B-A44B-4119-B8DA-DE9E3DFADA2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 dir="rd"/>
  </p:transition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jpeg"/><Relationship Id="rId8" Type="http://schemas.openxmlformats.org/officeDocument/2006/relationships/image" Target="../media/image23.jpeg"/><Relationship Id="rId7" Type="http://schemas.openxmlformats.org/officeDocument/2006/relationships/image" Target="../media/image22.jpeg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2" Type="http://schemas.openxmlformats.org/officeDocument/2006/relationships/notesSlide" Target="../notesSlides/notesSlide14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openxmlformats.org/officeDocument/2006/relationships/image" Target="../media/image4.jpeg"/><Relationship Id="rId2" Type="http://schemas.openxmlformats.org/officeDocument/2006/relationships/chart" Target="../charts/chart13.xml"/><Relationship Id="rId1" Type="http://schemas.openxmlformats.org/officeDocument/2006/relationships/chart" Target="../charts/chart12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chart" Target="../charts/chart14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0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4.jpeg"/><Relationship Id="rId7" Type="http://schemas.openxmlformats.org/officeDocument/2006/relationships/chart" Target="../charts/chart7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10" Type="http://schemas.openxmlformats.org/officeDocument/2006/relationships/tags" Target="../tags/tag2.xml"/><Relationship Id="rId1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image" Target="../media/image6.png"/><Relationship Id="rId3" Type="http://schemas.openxmlformats.org/officeDocument/2006/relationships/image" Target="../media/image4.jpeg"/><Relationship Id="rId2" Type="http://schemas.openxmlformats.org/officeDocument/2006/relationships/chart" Target="../charts/chart9.xml"/><Relationship Id="rId1" Type="http://schemas.openxmlformats.org/officeDocument/2006/relationships/chart" Target="../charts/chart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6.png"/><Relationship Id="rId7" Type="http://schemas.openxmlformats.org/officeDocument/2006/relationships/image" Target="../media/image11.png"/><Relationship Id="rId6" Type="http://schemas.openxmlformats.org/officeDocument/2006/relationships/image" Target="../media/image10.jpeg"/><Relationship Id="rId5" Type="http://schemas.openxmlformats.org/officeDocument/2006/relationships/image" Target="../media/image1.sv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7.xml"/><Relationship Id="rId1" Type="http://schemas.openxmlformats.org/officeDocument/2006/relationships/chart" Target="../charts/chart1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5.png"/><Relationship Id="rId7" Type="http://schemas.openxmlformats.org/officeDocument/2006/relationships/image" Target="../media/image6.png"/><Relationship Id="rId6" Type="http://schemas.openxmlformats.org/officeDocument/2006/relationships/image" Target="../media/image1.svg"/><Relationship Id="rId5" Type="http://schemas.openxmlformats.org/officeDocument/2006/relationships/image" Target="../media/image9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0" Type="http://schemas.openxmlformats.org/officeDocument/2006/relationships/notesSlide" Target="../notesSlides/notesSlide6.xml"/><Relationship Id="rId1" Type="http://schemas.openxmlformats.org/officeDocument/2006/relationships/chart" Target="../charts/chart1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3176597" y="2069624"/>
            <a:ext cx="5961046" cy="274320"/>
            <a:chOff x="2002264" y="3416364"/>
            <a:chExt cx="8187473" cy="365647"/>
          </a:xfrm>
        </p:grpSpPr>
        <p:sp>
          <p:nvSpPr>
            <p:cNvPr id="12" name="矩形 17"/>
            <p:cNvSpPr>
              <a:spLocks noChangeArrowheads="1"/>
            </p:cNvSpPr>
            <p:nvPr/>
          </p:nvSpPr>
          <p:spPr bwMode="auto">
            <a:xfrm>
              <a:off x="3898035" y="3416364"/>
              <a:ext cx="4395930" cy="365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/>
              <a:r>
                <a:rPr lang="zh-CN" altLang="en-US" sz="1200" b="0" dirty="0">
                  <a:gradFill>
                    <a:gsLst>
                      <a:gs pos="100000">
                        <a:srgbClr val="B3CED5"/>
                      </a:gs>
                      <a:gs pos="0">
                        <a:srgbClr val="DDE3D8"/>
                      </a:gs>
                    </a:gsLst>
                    <a:lin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新型智能渔场服务管理中心</a:t>
              </a:r>
              <a:endParaRPr lang="zh-CN" altLang="en-US" sz="1200" b="0" dirty="0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 bwMode="auto">
            <a:xfrm>
              <a:off x="2002264" y="3609064"/>
              <a:ext cx="1769599" cy="0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15" name="直接连接符 14"/>
            <p:cNvCxnSpPr/>
            <p:nvPr/>
          </p:nvCxnSpPr>
          <p:spPr bwMode="auto">
            <a:xfrm>
              <a:off x="8420138" y="3609064"/>
              <a:ext cx="1769599" cy="0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</a:ln>
            <a:effectLst/>
          </p:spPr>
        </p:cxnSp>
      </p:grpSp>
      <p:grpSp>
        <p:nvGrpSpPr>
          <p:cNvPr id="22" name="组合 21"/>
          <p:cNvGrpSpPr/>
          <p:nvPr/>
        </p:nvGrpSpPr>
        <p:grpSpPr>
          <a:xfrm>
            <a:off x="2766872" y="3989783"/>
            <a:ext cx="563884" cy="563961"/>
            <a:chOff x="2766872" y="3684983"/>
            <a:chExt cx="563884" cy="563961"/>
          </a:xfrm>
        </p:grpSpPr>
        <p:sp>
          <p:nvSpPr>
            <p:cNvPr id="41" name="椭圆 40"/>
            <p:cNvSpPr/>
            <p:nvPr/>
          </p:nvSpPr>
          <p:spPr>
            <a:xfrm>
              <a:off x="2766872" y="3684983"/>
              <a:ext cx="563884" cy="56396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2923439" y="3799245"/>
              <a:ext cx="270585" cy="272453"/>
              <a:chOff x="5042691" y="2273920"/>
              <a:chExt cx="702937" cy="707692"/>
            </a:xfrm>
            <a:solidFill>
              <a:schemeClr val="bg1"/>
            </a:solidFill>
          </p:grpSpPr>
          <p:sp>
            <p:nvSpPr>
              <p:cNvPr id="49" name="Freeform 12"/>
              <p:cNvSpPr/>
              <p:nvPr/>
            </p:nvSpPr>
            <p:spPr bwMode="auto">
              <a:xfrm>
                <a:off x="5284806" y="2789968"/>
                <a:ext cx="460822" cy="191644"/>
              </a:xfrm>
              <a:custGeom>
                <a:avLst/>
                <a:gdLst>
                  <a:gd name="T0" fmla="*/ 25 w 533"/>
                  <a:gd name="T1" fmla="*/ 165 h 222"/>
                  <a:gd name="T2" fmla="*/ 158 w 533"/>
                  <a:gd name="T3" fmla="*/ 165 h 222"/>
                  <a:gd name="T4" fmla="*/ 158 w 533"/>
                  <a:gd name="T5" fmla="*/ 108 h 222"/>
                  <a:gd name="T6" fmla="*/ 184 w 533"/>
                  <a:gd name="T7" fmla="*/ 83 h 222"/>
                  <a:gd name="T8" fmla="*/ 317 w 533"/>
                  <a:gd name="T9" fmla="*/ 83 h 222"/>
                  <a:gd name="T10" fmla="*/ 317 w 533"/>
                  <a:gd name="T11" fmla="*/ 25 h 222"/>
                  <a:gd name="T12" fmla="*/ 343 w 533"/>
                  <a:gd name="T13" fmla="*/ 0 h 222"/>
                  <a:gd name="T14" fmla="*/ 533 w 533"/>
                  <a:gd name="T15" fmla="*/ 0 h 222"/>
                  <a:gd name="T16" fmla="*/ 533 w 533"/>
                  <a:gd name="T17" fmla="*/ 32 h 222"/>
                  <a:gd name="T18" fmla="*/ 508 w 533"/>
                  <a:gd name="T19" fmla="*/ 57 h 222"/>
                  <a:gd name="T20" fmla="*/ 375 w 533"/>
                  <a:gd name="T21" fmla="*/ 57 h 222"/>
                  <a:gd name="T22" fmla="*/ 375 w 533"/>
                  <a:gd name="T23" fmla="*/ 114 h 222"/>
                  <a:gd name="T24" fmla="*/ 349 w 533"/>
                  <a:gd name="T25" fmla="*/ 140 h 222"/>
                  <a:gd name="T26" fmla="*/ 216 w 533"/>
                  <a:gd name="T27" fmla="*/ 140 h 222"/>
                  <a:gd name="T28" fmla="*/ 216 w 533"/>
                  <a:gd name="T29" fmla="*/ 197 h 222"/>
                  <a:gd name="T30" fmla="*/ 190 w 533"/>
                  <a:gd name="T31" fmla="*/ 222 h 222"/>
                  <a:gd name="T32" fmla="*/ 0 w 533"/>
                  <a:gd name="T33" fmla="*/ 222 h 222"/>
                  <a:gd name="T34" fmla="*/ 0 w 533"/>
                  <a:gd name="T35" fmla="*/ 191 h 222"/>
                  <a:gd name="T36" fmla="*/ 25 w 533"/>
                  <a:gd name="T37" fmla="*/ 165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33" h="222">
                    <a:moveTo>
                      <a:pt x="25" y="165"/>
                    </a:move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08"/>
                      <a:pt x="158" y="108"/>
                      <a:pt x="158" y="108"/>
                    </a:cubicBezTo>
                    <a:cubicBezTo>
                      <a:pt x="158" y="94"/>
                      <a:pt x="170" y="83"/>
                      <a:pt x="184" y="83"/>
                    </a:cubicBezTo>
                    <a:cubicBezTo>
                      <a:pt x="317" y="83"/>
                      <a:pt x="317" y="83"/>
                      <a:pt x="317" y="83"/>
                    </a:cubicBezTo>
                    <a:cubicBezTo>
                      <a:pt x="317" y="25"/>
                      <a:pt x="317" y="25"/>
                      <a:pt x="317" y="25"/>
                    </a:cubicBezTo>
                    <a:cubicBezTo>
                      <a:pt x="317" y="11"/>
                      <a:pt x="329" y="0"/>
                      <a:pt x="343" y="0"/>
                    </a:cubicBezTo>
                    <a:cubicBezTo>
                      <a:pt x="533" y="0"/>
                      <a:pt x="533" y="0"/>
                      <a:pt x="533" y="0"/>
                    </a:cubicBezTo>
                    <a:cubicBezTo>
                      <a:pt x="533" y="32"/>
                      <a:pt x="533" y="32"/>
                      <a:pt x="533" y="32"/>
                    </a:cubicBezTo>
                    <a:cubicBezTo>
                      <a:pt x="533" y="46"/>
                      <a:pt x="522" y="57"/>
                      <a:pt x="508" y="57"/>
                    </a:cubicBezTo>
                    <a:cubicBezTo>
                      <a:pt x="375" y="57"/>
                      <a:pt x="375" y="57"/>
                      <a:pt x="375" y="57"/>
                    </a:cubicBezTo>
                    <a:cubicBezTo>
                      <a:pt x="375" y="114"/>
                      <a:pt x="375" y="114"/>
                      <a:pt x="375" y="114"/>
                    </a:cubicBezTo>
                    <a:cubicBezTo>
                      <a:pt x="375" y="128"/>
                      <a:pt x="363" y="140"/>
                      <a:pt x="349" y="140"/>
                    </a:cubicBezTo>
                    <a:cubicBezTo>
                      <a:pt x="216" y="140"/>
                      <a:pt x="216" y="140"/>
                      <a:pt x="216" y="140"/>
                    </a:cubicBezTo>
                    <a:cubicBezTo>
                      <a:pt x="216" y="197"/>
                      <a:pt x="216" y="197"/>
                      <a:pt x="216" y="197"/>
                    </a:cubicBezTo>
                    <a:cubicBezTo>
                      <a:pt x="216" y="211"/>
                      <a:pt x="204" y="222"/>
                      <a:pt x="190" y="222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77"/>
                      <a:pt x="11" y="165"/>
                      <a:pt x="25" y="165"/>
                    </a:cubicBezTo>
                    <a:close/>
                  </a:path>
                </a:pathLst>
              </a:cu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prstClr val="black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0" name="Freeform 13"/>
              <p:cNvSpPr>
                <a:spLocks noEditPoints="1"/>
              </p:cNvSpPr>
              <p:nvPr/>
            </p:nvSpPr>
            <p:spPr bwMode="auto">
              <a:xfrm>
                <a:off x="5042691" y="2273920"/>
                <a:ext cx="529214" cy="655758"/>
              </a:xfrm>
              <a:custGeom>
                <a:avLst/>
                <a:gdLst>
                  <a:gd name="T0" fmla="*/ 28 w 612"/>
                  <a:gd name="T1" fmla="*/ 504 h 759"/>
                  <a:gd name="T2" fmla="*/ 148 w 612"/>
                  <a:gd name="T3" fmla="*/ 514 h 759"/>
                  <a:gd name="T4" fmla="*/ 179 w 612"/>
                  <a:gd name="T5" fmla="*/ 488 h 759"/>
                  <a:gd name="T6" fmla="*/ 184 w 612"/>
                  <a:gd name="T7" fmla="*/ 423 h 759"/>
                  <a:gd name="T8" fmla="*/ 158 w 612"/>
                  <a:gd name="T9" fmla="*/ 392 h 759"/>
                  <a:gd name="T10" fmla="*/ 38 w 612"/>
                  <a:gd name="T11" fmla="*/ 381 h 759"/>
                  <a:gd name="T12" fmla="*/ 7 w 612"/>
                  <a:gd name="T13" fmla="*/ 407 h 759"/>
                  <a:gd name="T14" fmla="*/ 2 w 612"/>
                  <a:gd name="T15" fmla="*/ 473 h 759"/>
                  <a:gd name="T16" fmla="*/ 28 w 612"/>
                  <a:gd name="T17" fmla="*/ 504 h 759"/>
                  <a:gd name="T18" fmla="*/ 157 w 612"/>
                  <a:gd name="T19" fmla="*/ 669 h 759"/>
                  <a:gd name="T20" fmla="*/ 254 w 612"/>
                  <a:gd name="T21" fmla="*/ 487 h 759"/>
                  <a:gd name="T22" fmla="*/ 334 w 612"/>
                  <a:gd name="T23" fmla="*/ 512 h 759"/>
                  <a:gd name="T24" fmla="*/ 342 w 612"/>
                  <a:gd name="T25" fmla="*/ 515 h 759"/>
                  <a:gd name="T26" fmla="*/ 216 w 612"/>
                  <a:gd name="T27" fmla="*/ 722 h 759"/>
                  <a:gd name="T28" fmla="*/ 157 w 612"/>
                  <a:gd name="T29" fmla="*/ 669 h 759"/>
                  <a:gd name="T30" fmla="*/ 379 w 612"/>
                  <a:gd name="T31" fmla="*/ 7 h 759"/>
                  <a:gd name="T32" fmla="*/ 426 w 612"/>
                  <a:gd name="T33" fmla="*/ 84 h 759"/>
                  <a:gd name="T34" fmla="*/ 349 w 612"/>
                  <a:gd name="T35" fmla="*/ 150 h 759"/>
                  <a:gd name="T36" fmla="*/ 304 w 612"/>
                  <a:gd name="T37" fmla="*/ 59 h 759"/>
                  <a:gd name="T38" fmla="*/ 379 w 612"/>
                  <a:gd name="T39" fmla="*/ 7 h 759"/>
                  <a:gd name="T40" fmla="*/ 371 w 612"/>
                  <a:gd name="T41" fmla="*/ 183 h 759"/>
                  <a:gd name="T42" fmla="*/ 403 w 612"/>
                  <a:gd name="T43" fmla="*/ 199 h 759"/>
                  <a:gd name="T44" fmla="*/ 574 w 612"/>
                  <a:gd name="T45" fmla="*/ 278 h 759"/>
                  <a:gd name="T46" fmla="*/ 579 w 612"/>
                  <a:gd name="T47" fmla="*/ 341 h 759"/>
                  <a:gd name="T48" fmla="*/ 398 w 612"/>
                  <a:gd name="T49" fmla="*/ 296 h 759"/>
                  <a:gd name="T50" fmla="*/ 381 w 612"/>
                  <a:gd name="T51" fmla="*/ 385 h 759"/>
                  <a:gd name="T52" fmla="*/ 390 w 612"/>
                  <a:gd name="T53" fmla="*/ 402 h 759"/>
                  <a:gd name="T54" fmla="*/ 561 w 612"/>
                  <a:gd name="T55" fmla="*/ 593 h 759"/>
                  <a:gd name="T56" fmla="*/ 489 w 612"/>
                  <a:gd name="T57" fmla="*/ 626 h 759"/>
                  <a:gd name="T58" fmla="*/ 233 w 612"/>
                  <a:gd name="T59" fmla="*/ 447 h 759"/>
                  <a:gd name="T60" fmla="*/ 203 w 612"/>
                  <a:gd name="T61" fmla="*/ 392 h 759"/>
                  <a:gd name="T62" fmla="*/ 231 w 612"/>
                  <a:gd name="T63" fmla="*/ 239 h 759"/>
                  <a:gd name="T64" fmla="*/ 157 w 612"/>
                  <a:gd name="T65" fmla="*/ 344 h 759"/>
                  <a:gd name="T66" fmla="*/ 95 w 612"/>
                  <a:gd name="T67" fmla="*/ 332 h 759"/>
                  <a:gd name="T68" fmla="*/ 247 w 612"/>
                  <a:gd name="T69" fmla="*/ 155 h 759"/>
                  <a:gd name="T70" fmla="*/ 313 w 612"/>
                  <a:gd name="T71" fmla="*/ 163 h 759"/>
                  <a:gd name="T72" fmla="*/ 349 w 612"/>
                  <a:gd name="T73" fmla="*/ 227 h 759"/>
                  <a:gd name="T74" fmla="*/ 371 w 612"/>
                  <a:gd name="T75" fmla="*/ 183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12" h="759">
                    <a:moveTo>
                      <a:pt x="28" y="504"/>
                    </a:moveTo>
                    <a:cubicBezTo>
                      <a:pt x="148" y="514"/>
                      <a:pt x="148" y="514"/>
                      <a:pt x="148" y="514"/>
                    </a:cubicBezTo>
                    <a:cubicBezTo>
                      <a:pt x="164" y="516"/>
                      <a:pt x="177" y="504"/>
                      <a:pt x="179" y="488"/>
                    </a:cubicBezTo>
                    <a:cubicBezTo>
                      <a:pt x="184" y="423"/>
                      <a:pt x="184" y="423"/>
                      <a:pt x="184" y="423"/>
                    </a:cubicBezTo>
                    <a:cubicBezTo>
                      <a:pt x="186" y="407"/>
                      <a:pt x="174" y="393"/>
                      <a:pt x="158" y="392"/>
                    </a:cubicBezTo>
                    <a:cubicBezTo>
                      <a:pt x="38" y="381"/>
                      <a:pt x="38" y="381"/>
                      <a:pt x="38" y="381"/>
                    </a:cubicBezTo>
                    <a:cubicBezTo>
                      <a:pt x="23" y="380"/>
                      <a:pt x="9" y="392"/>
                      <a:pt x="7" y="407"/>
                    </a:cubicBezTo>
                    <a:cubicBezTo>
                      <a:pt x="2" y="473"/>
                      <a:pt x="2" y="473"/>
                      <a:pt x="2" y="473"/>
                    </a:cubicBezTo>
                    <a:cubicBezTo>
                      <a:pt x="0" y="489"/>
                      <a:pt x="12" y="503"/>
                      <a:pt x="28" y="504"/>
                    </a:cubicBezTo>
                    <a:close/>
                    <a:moveTo>
                      <a:pt x="157" y="669"/>
                    </a:moveTo>
                    <a:cubicBezTo>
                      <a:pt x="220" y="595"/>
                      <a:pt x="230" y="592"/>
                      <a:pt x="254" y="487"/>
                    </a:cubicBezTo>
                    <a:cubicBezTo>
                      <a:pt x="280" y="496"/>
                      <a:pt x="307" y="504"/>
                      <a:pt x="334" y="512"/>
                    </a:cubicBezTo>
                    <a:cubicBezTo>
                      <a:pt x="337" y="513"/>
                      <a:pt x="339" y="514"/>
                      <a:pt x="342" y="515"/>
                    </a:cubicBezTo>
                    <a:cubicBezTo>
                      <a:pt x="303" y="633"/>
                      <a:pt x="296" y="637"/>
                      <a:pt x="216" y="722"/>
                    </a:cubicBezTo>
                    <a:cubicBezTo>
                      <a:pt x="180" y="759"/>
                      <a:pt x="122" y="709"/>
                      <a:pt x="157" y="669"/>
                    </a:cubicBezTo>
                    <a:close/>
                    <a:moveTo>
                      <a:pt x="379" y="7"/>
                    </a:moveTo>
                    <a:cubicBezTo>
                      <a:pt x="413" y="15"/>
                      <a:pt x="434" y="49"/>
                      <a:pt x="426" y="84"/>
                    </a:cubicBezTo>
                    <a:cubicBezTo>
                      <a:pt x="419" y="120"/>
                      <a:pt x="383" y="157"/>
                      <a:pt x="349" y="150"/>
                    </a:cubicBezTo>
                    <a:cubicBezTo>
                      <a:pt x="315" y="143"/>
                      <a:pt x="297" y="94"/>
                      <a:pt x="304" y="59"/>
                    </a:cubicBezTo>
                    <a:cubicBezTo>
                      <a:pt x="312" y="23"/>
                      <a:pt x="345" y="0"/>
                      <a:pt x="379" y="7"/>
                    </a:cubicBezTo>
                    <a:close/>
                    <a:moveTo>
                      <a:pt x="371" y="183"/>
                    </a:moveTo>
                    <a:cubicBezTo>
                      <a:pt x="378" y="185"/>
                      <a:pt x="393" y="190"/>
                      <a:pt x="403" y="199"/>
                    </a:cubicBezTo>
                    <a:cubicBezTo>
                      <a:pt x="494" y="286"/>
                      <a:pt x="474" y="282"/>
                      <a:pt x="574" y="278"/>
                    </a:cubicBezTo>
                    <a:cubicBezTo>
                      <a:pt x="612" y="277"/>
                      <a:pt x="611" y="338"/>
                      <a:pt x="579" y="341"/>
                    </a:cubicBezTo>
                    <a:cubicBezTo>
                      <a:pt x="477" y="350"/>
                      <a:pt x="470" y="358"/>
                      <a:pt x="398" y="296"/>
                    </a:cubicBezTo>
                    <a:cubicBezTo>
                      <a:pt x="381" y="385"/>
                      <a:pt x="381" y="385"/>
                      <a:pt x="381" y="385"/>
                    </a:cubicBezTo>
                    <a:cubicBezTo>
                      <a:pt x="380" y="392"/>
                      <a:pt x="383" y="399"/>
                      <a:pt x="390" y="402"/>
                    </a:cubicBezTo>
                    <a:cubicBezTo>
                      <a:pt x="494" y="448"/>
                      <a:pt x="515" y="448"/>
                      <a:pt x="561" y="593"/>
                    </a:cubicBezTo>
                    <a:cubicBezTo>
                      <a:pt x="578" y="638"/>
                      <a:pt x="510" y="668"/>
                      <a:pt x="489" y="626"/>
                    </a:cubicBezTo>
                    <a:cubicBezTo>
                      <a:pt x="417" y="484"/>
                      <a:pt x="405" y="506"/>
                      <a:pt x="233" y="447"/>
                    </a:cubicBezTo>
                    <a:cubicBezTo>
                      <a:pt x="211" y="435"/>
                      <a:pt x="203" y="416"/>
                      <a:pt x="203" y="392"/>
                    </a:cubicBezTo>
                    <a:cubicBezTo>
                      <a:pt x="231" y="239"/>
                      <a:pt x="231" y="239"/>
                      <a:pt x="231" y="239"/>
                    </a:cubicBezTo>
                    <a:cubicBezTo>
                      <a:pt x="164" y="260"/>
                      <a:pt x="171" y="259"/>
                      <a:pt x="157" y="344"/>
                    </a:cubicBezTo>
                    <a:cubicBezTo>
                      <a:pt x="151" y="376"/>
                      <a:pt x="91" y="372"/>
                      <a:pt x="95" y="332"/>
                    </a:cubicBezTo>
                    <a:cubicBezTo>
                      <a:pt x="107" y="207"/>
                      <a:pt x="126" y="199"/>
                      <a:pt x="247" y="155"/>
                    </a:cubicBezTo>
                    <a:cubicBezTo>
                      <a:pt x="264" y="149"/>
                      <a:pt x="304" y="160"/>
                      <a:pt x="313" y="163"/>
                    </a:cubicBezTo>
                    <a:cubicBezTo>
                      <a:pt x="349" y="227"/>
                      <a:pt x="349" y="227"/>
                      <a:pt x="349" y="227"/>
                    </a:cubicBezTo>
                    <a:cubicBezTo>
                      <a:pt x="371" y="183"/>
                      <a:pt x="371" y="183"/>
                      <a:pt x="371" y="183"/>
                    </a:cubicBezTo>
                    <a:close/>
                  </a:path>
                </a:pathLst>
              </a:cu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prstClr val="black"/>
                  </a:solidFill>
                  <a:latin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3782859" y="3989783"/>
            <a:ext cx="563884" cy="563961"/>
            <a:chOff x="3782859" y="3684983"/>
            <a:chExt cx="563884" cy="563961"/>
          </a:xfrm>
        </p:grpSpPr>
        <p:sp>
          <p:nvSpPr>
            <p:cNvPr id="42" name="椭圆 41"/>
            <p:cNvSpPr/>
            <p:nvPr/>
          </p:nvSpPr>
          <p:spPr>
            <a:xfrm>
              <a:off x="3782859" y="3684983"/>
              <a:ext cx="563884" cy="56396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3936848" y="3834339"/>
              <a:ext cx="282468" cy="240378"/>
              <a:chOff x="7909299" y="3772690"/>
              <a:chExt cx="667095" cy="567616"/>
            </a:xfrm>
            <a:solidFill>
              <a:schemeClr val="bg1"/>
            </a:solidFill>
          </p:grpSpPr>
          <p:sp>
            <p:nvSpPr>
              <p:cNvPr id="52" name="Freeform 16"/>
              <p:cNvSpPr>
                <a:spLocks noEditPoints="1"/>
              </p:cNvSpPr>
              <p:nvPr/>
            </p:nvSpPr>
            <p:spPr bwMode="auto">
              <a:xfrm>
                <a:off x="7909299" y="3772690"/>
                <a:ext cx="623207" cy="567616"/>
              </a:xfrm>
              <a:custGeom>
                <a:avLst/>
                <a:gdLst>
                  <a:gd name="T0" fmla="*/ 499 w 721"/>
                  <a:gd name="T1" fmla="*/ 196 h 657"/>
                  <a:gd name="T2" fmla="*/ 637 w 721"/>
                  <a:gd name="T3" fmla="*/ 322 h 657"/>
                  <a:gd name="T4" fmla="*/ 646 w 721"/>
                  <a:gd name="T5" fmla="*/ 329 h 657"/>
                  <a:gd name="T6" fmla="*/ 672 w 721"/>
                  <a:gd name="T7" fmla="*/ 353 h 657"/>
                  <a:gd name="T8" fmla="*/ 686 w 721"/>
                  <a:gd name="T9" fmla="*/ 367 h 657"/>
                  <a:gd name="T10" fmla="*/ 669 w 721"/>
                  <a:gd name="T11" fmla="*/ 472 h 657"/>
                  <a:gd name="T12" fmla="*/ 611 w 721"/>
                  <a:gd name="T13" fmla="*/ 550 h 657"/>
                  <a:gd name="T14" fmla="*/ 539 w 721"/>
                  <a:gd name="T15" fmla="*/ 598 h 657"/>
                  <a:gd name="T16" fmla="*/ 439 w 721"/>
                  <a:gd name="T17" fmla="*/ 633 h 657"/>
                  <a:gd name="T18" fmla="*/ 433 w 721"/>
                  <a:gd name="T19" fmla="*/ 629 h 657"/>
                  <a:gd name="T20" fmla="*/ 449 w 721"/>
                  <a:gd name="T21" fmla="*/ 594 h 657"/>
                  <a:gd name="T22" fmla="*/ 481 w 721"/>
                  <a:gd name="T23" fmla="*/ 606 h 657"/>
                  <a:gd name="T24" fmla="*/ 501 w 721"/>
                  <a:gd name="T25" fmla="*/ 591 h 657"/>
                  <a:gd name="T26" fmla="*/ 501 w 721"/>
                  <a:gd name="T27" fmla="*/ 577 h 657"/>
                  <a:gd name="T28" fmla="*/ 452 w 721"/>
                  <a:gd name="T29" fmla="*/ 538 h 657"/>
                  <a:gd name="T30" fmla="*/ 449 w 721"/>
                  <a:gd name="T31" fmla="*/ 511 h 657"/>
                  <a:gd name="T32" fmla="*/ 475 w 721"/>
                  <a:gd name="T33" fmla="*/ 508 h 657"/>
                  <a:gd name="T34" fmla="*/ 530 w 721"/>
                  <a:gd name="T35" fmla="*/ 551 h 657"/>
                  <a:gd name="T36" fmla="*/ 567 w 721"/>
                  <a:gd name="T37" fmla="*/ 557 h 657"/>
                  <a:gd name="T38" fmla="*/ 572 w 721"/>
                  <a:gd name="T39" fmla="*/ 549 h 657"/>
                  <a:gd name="T40" fmla="*/ 570 w 721"/>
                  <a:gd name="T41" fmla="*/ 532 h 657"/>
                  <a:gd name="T42" fmla="*/ 506 w 721"/>
                  <a:gd name="T43" fmla="*/ 481 h 657"/>
                  <a:gd name="T44" fmla="*/ 503 w 721"/>
                  <a:gd name="T45" fmla="*/ 455 h 657"/>
                  <a:gd name="T46" fmla="*/ 529 w 721"/>
                  <a:gd name="T47" fmla="*/ 451 h 657"/>
                  <a:gd name="T48" fmla="*/ 596 w 721"/>
                  <a:gd name="T49" fmla="*/ 504 h 657"/>
                  <a:gd name="T50" fmla="*/ 598 w 721"/>
                  <a:gd name="T51" fmla="*/ 505 h 657"/>
                  <a:gd name="T52" fmla="*/ 620 w 721"/>
                  <a:gd name="T53" fmla="*/ 467 h 657"/>
                  <a:gd name="T54" fmla="*/ 549 w 721"/>
                  <a:gd name="T55" fmla="*/ 414 h 657"/>
                  <a:gd name="T56" fmla="*/ 546 w 721"/>
                  <a:gd name="T57" fmla="*/ 388 h 657"/>
                  <a:gd name="T58" fmla="*/ 572 w 721"/>
                  <a:gd name="T59" fmla="*/ 384 h 657"/>
                  <a:gd name="T60" fmla="*/ 642 w 721"/>
                  <a:gd name="T61" fmla="*/ 437 h 657"/>
                  <a:gd name="T62" fmla="*/ 663 w 721"/>
                  <a:gd name="T63" fmla="*/ 429 h 657"/>
                  <a:gd name="T64" fmla="*/ 659 w 721"/>
                  <a:gd name="T65" fmla="*/ 394 h 657"/>
                  <a:gd name="T66" fmla="*/ 645 w 721"/>
                  <a:gd name="T67" fmla="*/ 379 h 657"/>
                  <a:gd name="T68" fmla="*/ 457 w 721"/>
                  <a:gd name="T69" fmla="*/ 209 h 657"/>
                  <a:gd name="T70" fmla="*/ 462 w 721"/>
                  <a:gd name="T71" fmla="*/ 198 h 657"/>
                  <a:gd name="T72" fmla="*/ 496 w 721"/>
                  <a:gd name="T73" fmla="*/ 196 h 657"/>
                  <a:gd name="T74" fmla="*/ 499 w 721"/>
                  <a:gd name="T75" fmla="*/ 196 h 657"/>
                  <a:gd name="T76" fmla="*/ 86 w 721"/>
                  <a:gd name="T77" fmla="*/ 355 h 657"/>
                  <a:gd name="T78" fmla="*/ 59 w 721"/>
                  <a:gd name="T79" fmla="*/ 262 h 657"/>
                  <a:gd name="T80" fmla="*/ 35 w 721"/>
                  <a:gd name="T81" fmla="*/ 239 h 657"/>
                  <a:gd name="T82" fmla="*/ 0 w 721"/>
                  <a:gd name="T83" fmla="*/ 176 h 657"/>
                  <a:gd name="T84" fmla="*/ 16 w 721"/>
                  <a:gd name="T85" fmla="*/ 135 h 657"/>
                  <a:gd name="T86" fmla="*/ 116 w 721"/>
                  <a:gd name="T87" fmla="*/ 27 h 657"/>
                  <a:gd name="T88" fmla="*/ 199 w 721"/>
                  <a:gd name="T89" fmla="*/ 20 h 657"/>
                  <a:gd name="T90" fmla="*/ 242 w 721"/>
                  <a:gd name="T91" fmla="*/ 46 h 657"/>
                  <a:gd name="T92" fmla="*/ 254 w 721"/>
                  <a:gd name="T93" fmla="*/ 50 h 657"/>
                  <a:gd name="T94" fmla="*/ 350 w 721"/>
                  <a:gd name="T95" fmla="*/ 33 h 657"/>
                  <a:gd name="T96" fmla="*/ 284 w 721"/>
                  <a:gd name="T97" fmla="*/ 82 h 657"/>
                  <a:gd name="T98" fmla="*/ 260 w 721"/>
                  <a:gd name="T99" fmla="*/ 87 h 657"/>
                  <a:gd name="T100" fmla="*/ 195 w 721"/>
                  <a:gd name="T101" fmla="*/ 64 h 657"/>
                  <a:gd name="T102" fmla="*/ 176 w 721"/>
                  <a:gd name="T103" fmla="*/ 50 h 657"/>
                  <a:gd name="T104" fmla="*/ 144 w 721"/>
                  <a:gd name="T105" fmla="*/ 53 h 657"/>
                  <a:gd name="T106" fmla="*/ 44 w 721"/>
                  <a:gd name="T107" fmla="*/ 161 h 657"/>
                  <a:gd name="T108" fmla="*/ 44 w 721"/>
                  <a:gd name="T109" fmla="*/ 193 h 657"/>
                  <a:gd name="T110" fmla="*/ 69 w 721"/>
                  <a:gd name="T111" fmla="*/ 220 h 657"/>
                  <a:gd name="T112" fmla="*/ 97 w 721"/>
                  <a:gd name="T113" fmla="*/ 257 h 657"/>
                  <a:gd name="T114" fmla="*/ 115 w 721"/>
                  <a:gd name="T115" fmla="*/ 330 h 657"/>
                  <a:gd name="T116" fmla="*/ 86 w 721"/>
                  <a:gd name="T117" fmla="*/ 35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21" h="657">
                    <a:moveTo>
                      <a:pt x="499" y="196"/>
                    </a:moveTo>
                    <a:cubicBezTo>
                      <a:pt x="545" y="237"/>
                      <a:pt x="592" y="279"/>
                      <a:pt x="637" y="322"/>
                    </a:cubicBezTo>
                    <a:cubicBezTo>
                      <a:pt x="640" y="325"/>
                      <a:pt x="643" y="327"/>
                      <a:pt x="646" y="329"/>
                    </a:cubicBezTo>
                    <a:cubicBezTo>
                      <a:pt x="672" y="353"/>
                      <a:pt x="672" y="353"/>
                      <a:pt x="672" y="353"/>
                    </a:cubicBezTo>
                    <a:cubicBezTo>
                      <a:pt x="686" y="367"/>
                      <a:pt x="686" y="367"/>
                      <a:pt x="686" y="367"/>
                    </a:cubicBezTo>
                    <a:cubicBezTo>
                      <a:pt x="721" y="403"/>
                      <a:pt x="707" y="456"/>
                      <a:pt x="669" y="472"/>
                    </a:cubicBezTo>
                    <a:cubicBezTo>
                      <a:pt x="685" y="513"/>
                      <a:pt x="652" y="552"/>
                      <a:pt x="611" y="550"/>
                    </a:cubicBezTo>
                    <a:cubicBezTo>
                      <a:pt x="606" y="584"/>
                      <a:pt x="574" y="607"/>
                      <a:pt x="539" y="598"/>
                    </a:cubicBezTo>
                    <a:cubicBezTo>
                      <a:pt x="529" y="641"/>
                      <a:pt x="479" y="657"/>
                      <a:pt x="439" y="633"/>
                    </a:cubicBezTo>
                    <a:cubicBezTo>
                      <a:pt x="433" y="629"/>
                      <a:pt x="433" y="629"/>
                      <a:pt x="433" y="629"/>
                    </a:cubicBezTo>
                    <a:cubicBezTo>
                      <a:pt x="441" y="619"/>
                      <a:pt x="446" y="607"/>
                      <a:pt x="449" y="594"/>
                    </a:cubicBezTo>
                    <a:cubicBezTo>
                      <a:pt x="460" y="601"/>
                      <a:pt x="468" y="607"/>
                      <a:pt x="481" y="606"/>
                    </a:cubicBezTo>
                    <a:cubicBezTo>
                      <a:pt x="490" y="605"/>
                      <a:pt x="499" y="600"/>
                      <a:pt x="501" y="591"/>
                    </a:cubicBezTo>
                    <a:cubicBezTo>
                      <a:pt x="502" y="587"/>
                      <a:pt x="502" y="583"/>
                      <a:pt x="501" y="577"/>
                    </a:cubicBezTo>
                    <a:cubicBezTo>
                      <a:pt x="452" y="538"/>
                      <a:pt x="452" y="538"/>
                      <a:pt x="452" y="538"/>
                    </a:cubicBezTo>
                    <a:cubicBezTo>
                      <a:pt x="444" y="531"/>
                      <a:pt x="442" y="519"/>
                      <a:pt x="449" y="511"/>
                    </a:cubicBezTo>
                    <a:cubicBezTo>
                      <a:pt x="455" y="503"/>
                      <a:pt x="467" y="502"/>
                      <a:pt x="475" y="508"/>
                    </a:cubicBezTo>
                    <a:cubicBezTo>
                      <a:pt x="530" y="551"/>
                      <a:pt x="530" y="551"/>
                      <a:pt x="530" y="551"/>
                    </a:cubicBezTo>
                    <a:cubicBezTo>
                      <a:pt x="543" y="562"/>
                      <a:pt x="556" y="566"/>
                      <a:pt x="567" y="557"/>
                    </a:cubicBezTo>
                    <a:cubicBezTo>
                      <a:pt x="569" y="555"/>
                      <a:pt x="571" y="552"/>
                      <a:pt x="572" y="549"/>
                    </a:cubicBezTo>
                    <a:cubicBezTo>
                      <a:pt x="574" y="544"/>
                      <a:pt x="576" y="536"/>
                      <a:pt x="570" y="532"/>
                    </a:cubicBezTo>
                    <a:cubicBezTo>
                      <a:pt x="506" y="481"/>
                      <a:pt x="506" y="481"/>
                      <a:pt x="506" y="481"/>
                    </a:cubicBezTo>
                    <a:cubicBezTo>
                      <a:pt x="498" y="475"/>
                      <a:pt x="496" y="463"/>
                      <a:pt x="503" y="455"/>
                    </a:cubicBezTo>
                    <a:cubicBezTo>
                      <a:pt x="509" y="446"/>
                      <a:pt x="521" y="445"/>
                      <a:pt x="529" y="451"/>
                    </a:cubicBezTo>
                    <a:cubicBezTo>
                      <a:pt x="596" y="504"/>
                      <a:pt x="596" y="504"/>
                      <a:pt x="596" y="504"/>
                    </a:cubicBezTo>
                    <a:cubicBezTo>
                      <a:pt x="597" y="504"/>
                      <a:pt x="597" y="505"/>
                      <a:pt x="598" y="505"/>
                    </a:cubicBezTo>
                    <a:cubicBezTo>
                      <a:pt x="620" y="525"/>
                      <a:pt x="656" y="496"/>
                      <a:pt x="620" y="467"/>
                    </a:cubicBezTo>
                    <a:cubicBezTo>
                      <a:pt x="549" y="414"/>
                      <a:pt x="549" y="414"/>
                      <a:pt x="549" y="414"/>
                    </a:cubicBezTo>
                    <a:cubicBezTo>
                      <a:pt x="541" y="408"/>
                      <a:pt x="539" y="396"/>
                      <a:pt x="546" y="388"/>
                    </a:cubicBezTo>
                    <a:cubicBezTo>
                      <a:pt x="552" y="379"/>
                      <a:pt x="564" y="378"/>
                      <a:pt x="572" y="384"/>
                    </a:cubicBezTo>
                    <a:cubicBezTo>
                      <a:pt x="642" y="437"/>
                      <a:pt x="642" y="437"/>
                      <a:pt x="642" y="437"/>
                    </a:cubicBezTo>
                    <a:cubicBezTo>
                      <a:pt x="649" y="441"/>
                      <a:pt x="659" y="436"/>
                      <a:pt x="663" y="429"/>
                    </a:cubicBezTo>
                    <a:cubicBezTo>
                      <a:pt x="671" y="419"/>
                      <a:pt x="670" y="405"/>
                      <a:pt x="659" y="394"/>
                    </a:cubicBezTo>
                    <a:cubicBezTo>
                      <a:pt x="645" y="379"/>
                      <a:pt x="645" y="379"/>
                      <a:pt x="645" y="379"/>
                    </a:cubicBezTo>
                    <a:cubicBezTo>
                      <a:pt x="457" y="209"/>
                      <a:pt x="457" y="209"/>
                      <a:pt x="457" y="209"/>
                    </a:cubicBezTo>
                    <a:cubicBezTo>
                      <a:pt x="453" y="205"/>
                      <a:pt x="456" y="198"/>
                      <a:pt x="462" y="198"/>
                    </a:cubicBezTo>
                    <a:cubicBezTo>
                      <a:pt x="473" y="198"/>
                      <a:pt x="485" y="198"/>
                      <a:pt x="496" y="196"/>
                    </a:cubicBezTo>
                    <a:cubicBezTo>
                      <a:pt x="497" y="196"/>
                      <a:pt x="498" y="196"/>
                      <a:pt x="499" y="196"/>
                    </a:cubicBezTo>
                    <a:close/>
                    <a:moveTo>
                      <a:pt x="86" y="355"/>
                    </a:moveTo>
                    <a:cubicBezTo>
                      <a:pt x="66" y="330"/>
                      <a:pt x="64" y="295"/>
                      <a:pt x="59" y="262"/>
                    </a:cubicBezTo>
                    <a:cubicBezTo>
                      <a:pt x="35" y="239"/>
                      <a:pt x="35" y="239"/>
                      <a:pt x="35" y="239"/>
                    </a:cubicBezTo>
                    <a:cubicBezTo>
                      <a:pt x="17" y="219"/>
                      <a:pt x="0" y="205"/>
                      <a:pt x="0" y="176"/>
                    </a:cubicBezTo>
                    <a:cubicBezTo>
                      <a:pt x="0" y="161"/>
                      <a:pt x="6" y="147"/>
                      <a:pt x="16" y="135"/>
                    </a:cubicBezTo>
                    <a:cubicBezTo>
                      <a:pt x="116" y="27"/>
                      <a:pt x="116" y="27"/>
                      <a:pt x="116" y="27"/>
                    </a:cubicBezTo>
                    <a:cubicBezTo>
                      <a:pt x="138" y="3"/>
                      <a:pt x="174" y="0"/>
                      <a:pt x="199" y="20"/>
                    </a:cubicBezTo>
                    <a:cubicBezTo>
                      <a:pt x="215" y="31"/>
                      <a:pt x="221" y="38"/>
                      <a:pt x="242" y="46"/>
                    </a:cubicBezTo>
                    <a:cubicBezTo>
                      <a:pt x="248" y="48"/>
                      <a:pt x="253" y="50"/>
                      <a:pt x="254" y="50"/>
                    </a:cubicBezTo>
                    <a:cubicBezTo>
                      <a:pt x="284" y="46"/>
                      <a:pt x="316" y="32"/>
                      <a:pt x="350" y="33"/>
                    </a:cubicBezTo>
                    <a:cubicBezTo>
                      <a:pt x="337" y="42"/>
                      <a:pt x="286" y="82"/>
                      <a:pt x="284" y="82"/>
                    </a:cubicBezTo>
                    <a:cubicBezTo>
                      <a:pt x="276" y="84"/>
                      <a:pt x="268" y="86"/>
                      <a:pt x="260" y="87"/>
                    </a:cubicBezTo>
                    <a:cubicBezTo>
                      <a:pt x="241" y="90"/>
                      <a:pt x="208" y="74"/>
                      <a:pt x="195" y="64"/>
                    </a:cubicBezTo>
                    <a:cubicBezTo>
                      <a:pt x="176" y="50"/>
                      <a:pt x="176" y="50"/>
                      <a:pt x="176" y="50"/>
                    </a:cubicBezTo>
                    <a:cubicBezTo>
                      <a:pt x="166" y="42"/>
                      <a:pt x="152" y="44"/>
                      <a:pt x="144" y="53"/>
                    </a:cubicBezTo>
                    <a:cubicBezTo>
                      <a:pt x="44" y="161"/>
                      <a:pt x="44" y="161"/>
                      <a:pt x="44" y="161"/>
                    </a:cubicBezTo>
                    <a:cubicBezTo>
                      <a:pt x="36" y="170"/>
                      <a:pt x="36" y="184"/>
                      <a:pt x="44" y="193"/>
                    </a:cubicBezTo>
                    <a:cubicBezTo>
                      <a:pt x="53" y="203"/>
                      <a:pt x="59" y="210"/>
                      <a:pt x="69" y="220"/>
                    </a:cubicBezTo>
                    <a:cubicBezTo>
                      <a:pt x="80" y="230"/>
                      <a:pt x="95" y="244"/>
                      <a:pt x="97" y="257"/>
                    </a:cubicBezTo>
                    <a:cubicBezTo>
                      <a:pt x="100" y="280"/>
                      <a:pt x="102" y="313"/>
                      <a:pt x="115" y="330"/>
                    </a:cubicBezTo>
                    <a:cubicBezTo>
                      <a:pt x="102" y="337"/>
                      <a:pt x="95" y="344"/>
                      <a:pt x="86" y="355"/>
                    </a:cubicBezTo>
                    <a:close/>
                  </a:path>
                </a:pathLst>
              </a:cu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prstClr val="black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3" name="Freeform 17"/>
              <p:cNvSpPr>
                <a:spLocks noEditPoints="1"/>
              </p:cNvSpPr>
              <p:nvPr/>
            </p:nvSpPr>
            <p:spPr bwMode="auto">
              <a:xfrm>
                <a:off x="7980982" y="3772690"/>
                <a:ext cx="595412" cy="551158"/>
              </a:xfrm>
              <a:custGeom>
                <a:avLst/>
                <a:gdLst>
                  <a:gd name="T0" fmla="*/ 319 w 689"/>
                  <a:gd name="T1" fmla="*/ 543 h 638"/>
                  <a:gd name="T2" fmla="*/ 262 w 689"/>
                  <a:gd name="T3" fmla="*/ 538 h 638"/>
                  <a:gd name="T4" fmla="*/ 258 w 689"/>
                  <a:gd name="T5" fmla="*/ 538 h 638"/>
                  <a:gd name="T6" fmla="*/ 257 w 689"/>
                  <a:gd name="T7" fmla="*/ 535 h 638"/>
                  <a:gd name="T8" fmla="*/ 241 w 689"/>
                  <a:gd name="T9" fmla="*/ 489 h 638"/>
                  <a:gd name="T10" fmla="*/ 241 w 689"/>
                  <a:gd name="T11" fmla="*/ 489 h 638"/>
                  <a:gd name="T12" fmla="*/ 185 w 689"/>
                  <a:gd name="T13" fmla="*/ 484 h 638"/>
                  <a:gd name="T14" fmla="*/ 181 w 689"/>
                  <a:gd name="T15" fmla="*/ 484 h 638"/>
                  <a:gd name="T16" fmla="*/ 180 w 689"/>
                  <a:gd name="T17" fmla="*/ 481 h 638"/>
                  <a:gd name="T18" fmla="*/ 164 w 689"/>
                  <a:gd name="T19" fmla="*/ 435 h 638"/>
                  <a:gd name="T20" fmla="*/ 164 w 689"/>
                  <a:gd name="T21" fmla="*/ 435 h 638"/>
                  <a:gd name="T22" fmla="*/ 117 w 689"/>
                  <a:gd name="T23" fmla="*/ 425 h 638"/>
                  <a:gd name="T24" fmla="*/ 113 w 689"/>
                  <a:gd name="T25" fmla="*/ 425 h 638"/>
                  <a:gd name="T26" fmla="*/ 113 w 689"/>
                  <a:gd name="T27" fmla="*/ 421 h 638"/>
                  <a:gd name="T28" fmla="*/ 100 w 689"/>
                  <a:gd name="T29" fmla="*/ 365 h 638"/>
                  <a:gd name="T30" fmla="*/ 100 w 689"/>
                  <a:gd name="T31" fmla="*/ 365 h 638"/>
                  <a:gd name="T32" fmla="*/ 32 w 689"/>
                  <a:gd name="T33" fmla="*/ 370 h 638"/>
                  <a:gd name="T34" fmla="*/ 18 w 689"/>
                  <a:gd name="T35" fmla="*/ 386 h 638"/>
                  <a:gd name="T36" fmla="*/ 23 w 689"/>
                  <a:gd name="T37" fmla="*/ 455 h 638"/>
                  <a:gd name="T38" fmla="*/ 23 w 689"/>
                  <a:gd name="T39" fmla="*/ 455 h 638"/>
                  <a:gd name="T40" fmla="*/ 66 w 689"/>
                  <a:gd name="T41" fmla="*/ 465 h 638"/>
                  <a:gd name="T42" fmla="*/ 70 w 689"/>
                  <a:gd name="T43" fmla="*/ 466 h 638"/>
                  <a:gd name="T44" fmla="*/ 69 w 689"/>
                  <a:gd name="T45" fmla="*/ 470 h 638"/>
                  <a:gd name="T46" fmla="*/ 76 w 689"/>
                  <a:gd name="T47" fmla="*/ 536 h 638"/>
                  <a:gd name="T48" fmla="*/ 76 w 689"/>
                  <a:gd name="T49" fmla="*/ 536 h 638"/>
                  <a:gd name="T50" fmla="*/ 142 w 689"/>
                  <a:gd name="T51" fmla="*/ 534 h 638"/>
                  <a:gd name="T52" fmla="*/ 145 w 689"/>
                  <a:gd name="T53" fmla="*/ 534 h 638"/>
                  <a:gd name="T54" fmla="*/ 147 w 689"/>
                  <a:gd name="T55" fmla="*/ 537 h 638"/>
                  <a:gd name="T56" fmla="*/ 164 w 689"/>
                  <a:gd name="T57" fmla="*/ 578 h 638"/>
                  <a:gd name="T58" fmla="*/ 164 w 689"/>
                  <a:gd name="T59" fmla="*/ 578 h 638"/>
                  <a:gd name="T60" fmla="*/ 230 w 689"/>
                  <a:gd name="T61" fmla="*/ 576 h 638"/>
                  <a:gd name="T62" fmla="*/ 233 w 689"/>
                  <a:gd name="T63" fmla="*/ 576 h 638"/>
                  <a:gd name="T64" fmla="*/ 235 w 689"/>
                  <a:gd name="T65" fmla="*/ 579 h 638"/>
                  <a:gd name="T66" fmla="*/ 252 w 689"/>
                  <a:gd name="T67" fmla="*/ 621 h 638"/>
                  <a:gd name="T68" fmla="*/ 320 w 689"/>
                  <a:gd name="T69" fmla="*/ 615 h 638"/>
                  <a:gd name="T70" fmla="*/ 324 w 689"/>
                  <a:gd name="T71" fmla="*/ 611 h 638"/>
                  <a:gd name="T72" fmla="*/ 319 w 689"/>
                  <a:gd name="T73" fmla="*/ 543 h 638"/>
                  <a:gd name="T74" fmla="*/ 449 w 689"/>
                  <a:gd name="T75" fmla="*/ 177 h 638"/>
                  <a:gd name="T76" fmla="*/ 576 w 689"/>
                  <a:gd name="T77" fmla="*/ 299 h 638"/>
                  <a:gd name="T78" fmla="*/ 597 w 689"/>
                  <a:gd name="T79" fmla="*/ 306 h 638"/>
                  <a:gd name="T80" fmla="*/ 616 w 689"/>
                  <a:gd name="T81" fmla="*/ 293 h 638"/>
                  <a:gd name="T82" fmla="*/ 636 w 689"/>
                  <a:gd name="T83" fmla="*/ 234 h 638"/>
                  <a:gd name="T84" fmla="*/ 649 w 689"/>
                  <a:gd name="T85" fmla="*/ 209 h 638"/>
                  <a:gd name="T86" fmla="*/ 671 w 689"/>
                  <a:gd name="T87" fmla="*/ 186 h 638"/>
                  <a:gd name="T88" fmla="*/ 672 w 689"/>
                  <a:gd name="T89" fmla="*/ 121 h 638"/>
                  <a:gd name="T90" fmla="*/ 580 w 689"/>
                  <a:gd name="T91" fmla="*/ 21 h 638"/>
                  <a:gd name="T92" fmla="*/ 515 w 689"/>
                  <a:gd name="T93" fmla="*/ 16 h 638"/>
                  <a:gd name="T94" fmla="*/ 493 w 689"/>
                  <a:gd name="T95" fmla="*/ 34 h 638"/>
                  <a:gd name="T96" fmla="*/ 457 w 689"/>
                  <a:gd name="T97" fmla="*/ 44 h 638"/>
                  <a:gd name="T98" fmla="*/ 390 w 689"/>
                  <a:gd name="T99" fmla="*/ 36 h 638"/>
                  <a:gd name="T100" fmla="*/ 274 w 689"/>
                  <a:gd name="T101" fmla="*/ 67 h 638"/>
                  <a:gd name="T102" fmla="*/ 139 w 689"/>
                  <a:gd name="T103" fmla="*/ 171 h 638"/>
                  <a:gd name="T104" fmla="*/ 203 w 689"/>
                  <a:gd name="T105" fmla="*/ 222 h 638"/>
                  <a:gd name="T106" fmla="*/ 301 w 689"/>
                  <a:gd name="T107" fmla="*/ 161 h 638"/>
                  <a:gd name="T108" fmla="*/ 346 w 689"/>
                  <a:gd name="T109" fmla="*/ 158 h 638"/>
                  <a:gd name="T110" fmla="*/ 408 w 689"/>
                  <a:gd name="T111" fmla="*/ 165 h 638"/>
                  <a:gd name="T112" fmla="*/ 449 w 689"/>
                  <a:gd name="T113" fmla="*/ 177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89" h="638">
                    <a:moveTo>
                      <a:pt x="319" y="543"/>
                    </a:moveTo>
                    <a:cubicBezTo>
                      <a:pt x="302" y="529"/>
                      <a:pt x="279" y="528"/>
                      <a:pt x="262" y="538"/>
                    </a:cubicBezTo>
                    <a:cubicBezTo>
                      <a:pt x="261" y="539"/>
                      <a:pt x="259" y="539"/>
                      <a:pt x="258" y="538"/>
                    </a:cubicBezTo>
                    <a:cubicBezTo>
                      <a:pt x="257" y="537"/>
                      <a:pt x="257" y="536"/>
                      <a:pt x="257" y="535"/>
                    </a:cubicBezTo>
                    <a:cubicBezTo>
                      <a:pt x="260" y="518"/>
                      <a:pt x="255" y="500"/>
                      <a:pt x="241" y="489"/>
                    </a:cubicBezTo>
                    <a:cubicBezTo>
                      <a:pt x="241" y="489"/>
                      <a:pt x="241" y="489"/>
                      <a:pt x="241" y="489"/>
                    </a:cubicBezTo>
                    <a:cubicBezTo>
                      <a:pt x="225" y="475"/>
                      <a:pt x="202" y="473"/>
                      <a:pt x="185" y="484"/>
                    </a:cubicBezTo>
                    <a:cubicBezTo>
                      <a:pt x="183" y="485"/>
                      <a:pt x="182" y="484"/>
                      <a:pt x="181" y="484"/>
                    </a:cubicBezTo>
                    <a:cubicBezTo>
                      <a:pt x="180" y="483"/>
                      <a:pt x="180" y="482"/>
                      <a:pt x="180" y="481"/>
                    </a:cubicBezTo>
                    <a:cubicBezTo>
                      <a:pt x="183" y="464"/>
                      <a:pt x="177" y="446"/>
                      <a:pt x="164" y="435"/>
                    </a:cubicBezTo>
                    <a:cubicBezTo>
                      <a:pt x="164" y="435"/>
                      <a:pt x="164" y="435"/>
                      <a:pt x="164" y="435"/>
                    </a:cubicBezTo>
                    <a:cubicBezTo>
                      <a:pt x="150" y="423"/>
                      <a:pt x="132" y="420"/>
                      <a:pt x="117" y="425"/>
                    </a:cubicBezTo>
                    <a:cubicBezTo>
                      <a:pt x="115" y="426"/>
                      <a:pt x="114" y="425"/>
                      <a:pt x="113" y="425"/>
                    </a:cubicBezTo>
                    <a:cubicBezTo>
                      <a:pt x="112" y="424"/>
                      <a:pt x="112" y="422"/>
                      <a:pt x="113" y="421"/>
                    </a:cubicBezTo>
                    <a:cubicBezTo>
                      <a:pt x="121" y="402"/>
                      <a:pt x="116" y="379"/>
                      <a:pt x="100" y="365"/>
                    </a:cubicBezTo>
                    <a:cubicBezTo>
                      <a:pt x="100" y="365"/>
                      <a:pt x="100" y="365"/>
                      <a:pt x="100" y="365"/>
                    </a:cubicBezTo>
                    <a:cubicBezTo>
                      <a:pt x="80" y="347"/>
                      <a:pt x="49" y="350"/>
                      <a:pt x="32" y="370"/>
                    </a:cubicBezTo>
                    <a:cubicBezTo>
                      <a:pt x="18" y="386"/>
                      <a:pt x="18" y="386"/>
                      <a:pt x="18" y="386"/>
                    </a:cubicBezTo>
                    <a:cubicBezTo>
                      <a:pt x="0" y="406"/>
                      <a:pt x="2" y="437"/>
                      <a:pt x="23" y="455"/>
                    </a:cubicBezTo>
                    <a:cubicBezTo>
                      <a:pt x="23" y="455"/>
                      <a:pt x="23" y="455"/>
                      <a:pt x="23" y="455"/>
                    </a:cubicBezTo>
                    <a:cubicBezTo>
                      <a:pt x="35" y="465"/>
                      <a:pt x="51" y="469"/>
                      <a:pt x="66" y="465"/>
                    </a:cubicBezTo>
                    <a:cubicBezTo>
                      <a:pt x="68" y="465"/>
                      <a:pt x="69" y="465"/>
                      <a:pt x="70" y="466"/>
                    </a:cubicBezTo>
                    <a:cubicBezTo>
                      <a:pt x="70" y="467"/>
                      <a:pt x="70" y="469"/>
                      <a:pt x="69" y="470"/>
                    </a:cubicBezTo>
                    <a:cubicBezTo>
                      <a:pt x="54" y="490"/>
                      <a:pt x="57" y="519"/>
                      <a:pt x="76" y="536"/>
                    </a:cubicBezTo>
                    <a:cubicBezTo>
                      <a:pt x="76" y="536"/>
                      <a:pt x="76" y="536"/>
                      <a:pt x="76" y="536"/>
                    </a:cubicBezTo>
                    <a:cubicBezTo>
                      <a:pt x="95" y="553"/>
                      <a:pt x="124" y="552"/>
                      <a:pt x="142" y="534"/>
                    </a:cubicBezTo>
                    <a:cubicBezTo>
                      <a:pt x="143" y="533"/>
                      <a:pt x="144" y="533"/>
                      <a:pt x="145" y="534"/>
                    </a:cubicBezTo>
                    <a:cubicBezTo>
                      <a:pt x="147" y="534"/>
                      <a:pt x="147" y="535"/>
                      <a:pt x="147" y="537"/>
                    </a:cubicBezTo>
                    <a:cubicBezTo>
                      <a:pt x="146" y="552"/>
                      <a:pt x="151" y="568"/>
                      <a:pt x="164" y="578"/>
                    </a:cubicBezTo>
                    <a:cubicBezTo>
                      <a:pt x="164" y="578"/>
                      <a:pt x="164" y="578"/>
                      <a:pt x="164" y="578"/>
                    </a:cubicBezTo>
                    <a:cubicBezTo>
                      <a:pt x="183" y="595"/>
                      <a:pt x="212" y="594"/>
                      <a:pt x="230" y="576"/>
                    </a:cubicBezTo>
                    <a:cubicBezTo>
                      <a:pt x="231" y="575"/>
                      <a:pt x="232" y="575"/>
                      <a:pt x="233" y="576"/>
                    </a:cubicBezTo>
                    <a:cubicBezTo>
                      <a:pt x="234" y="576"/>
                      <a:pt x="235" y="577"/>
                      <a:pt x="235" y="579"/>
                    </a:cubicBezTo>
                    <a:cubicBezTo>
                      <a:pt x="233" y="594"/>
                      <a:pt x="239" y="610"/>
                      <a:pt x="252" y="621"/>
                    </a:cubicBezTo>
                    <a:cubicBezTo>
                      <a:pt x="272" y="638"/>
                      <a:pt x="303" y="636"/>
                      <a:pt x="320" y="615"/>
                    </a:cubicBezTo>
                    <a:cubicBezTo>
                      <a:pt x="324" y="611"/>
                      <a:pt x="324" y="611"/>
                      <a:pt x="324" y="611"/>
                    </a:cubicBezTo>
                    <a:cubicBezTo>
                      <a:pt x="341" y="591"/>
                      <a:pt x="339" y="560"/>
                      <a:pt x="319" y="543"/>
                    </a:cubicBezTo>
                    <a:close/>
                    <a:moveTo>
                      <a:pt x="449" y="177"/>
                    </a:moveTo>
                    <a:cubicBezTo>
                      <a:pt x="489" y="216"/>
                      <a:pt x="535" y="260"/>
                      <a:pt x="576" y="299"/>
                    </a:cubicBezTo>
                    <a:cubicBezTo>
                      <a:pt x="582" y="305"/>
                      <a:pt x="589" y="307"/>
                      <a:pt x="597" y="306"/>
                    </a:cubicBezTo>
                    <a:cubicBezTo>
                      <a:pt x="605" y="305"/>
                      <a:pt x="612" y="300"/>
                      <a:pt x="616" y="293"/>
                    </a:cubicBezTo>
                    <a:cubicBezTo>
                      <a:pt x="626" y="275"/>
                      <a:pt x="632" y="256"/>
                      <a:pt x="636" y="234"/>
                    </a:cubicBezTo>
                    <a:cubicBezTo>
                      <a:pt x="638" y="224"/>
                      <a:pt x="642" y="216"/>
                      <a:pt x="649" y="209"/>
                    </a:cubicBezTo>
                    <a:cubicBezTo>
                      <a:pt x="671" y="186"/>
                      <a:pt x="671" y="186"/>
                      <a:pt x="671" y="186"/>
                    </a:cubicBezTo>
                    <a:cubicBezTo>
                      <a:pt x="688" y="168"/>
                      <a:pt x="689" y="139"/>
                      <a:pt x="672" y="121"/>
                    </a:cubicBezTo>
                    <a:cubicBezTo>
                      <a:pt x="580" y="21"/>
                      <a:pt x="580" y="21"/>
                      <a:pt x="580" y="21"/>
                    </a:cubicBezTo>
                    <a:cubicBezTo>
                      <a:pt x="563" y="3"/>
                      <a:pt x="534" y="0"/>
                      <a:pt x="515" y="16"/>
                    </a:cubicBezTo>
                    <a:cubicBezTo>
                      <a:pt x="493" y="34"/>
                      <a:pt x="493" y="34"/>
                      <a:pt x="493" y="34"/>
                    </a:cubicBezTo>
                    <a:cubicBezTo>
                      <a:pt x="483" y="42"/>
                      <a:pt x="471" y="45"/>
                      <a:pt x="457" y="44"/>
                    </a:cubicBezTo>
                    <a:cubicBezTo>
                      <a:pt x="435" y="41"/>
                      <a:pt x="412" y="38"/>
                      <a:pt x="390" y="36"/>
                    </a:cubicBezTo>
                    <a:cubicBezTo>
                      <a:pt x="347" y="30"/>
                      <a:pt x="308" y="41"/>
                      <a:pt x="274" y="67"/>
                    </a:cubicBezTo>
                    <a:cubicBezTo>
                      <a:pt x="229" y="101"/>
                      <a:pt x="184" y="136"/>
                      <a:pt x="139" y="171"/>
                    </a:cubicBezTo>
                    <a:cubicBezTo>
                      <a:pt x="95" y="207"/>
                      <a:pt x="151" y="255"/>
                      <a:pt x="203" y="222"/>
                    </a:cubicBezTo>
                    <a:cubicBezTo>
                      <a:pt x="301" y="161"/>
                      <a:pt x="301" y="161"/>
                      <a:pt x="301" y="161"/>
                    </a:cubicBezTo>
                    <a:cubicBezTo>
                      <a:pt x="315" y="153"/>
                      <a:pt x="331" y="152"/>
                      <a:pt x="346" y="158"/>
                    </a:cubicBezTo>
                    <a:cubicBezTo>
                      <a:pt x="364" y="167"/>
                      <a:pt x="388" y="168"/>
                      <a:pt x="408" y="165"/>
                    </a:cubicBezTo>
                    <a:cubicBezTo>
                      <a:pt x="423" y="162"/>
                      <a:pt x="437" y="166"/>
                      <a:pt x="449" y="177"/>
                    </a:cubicBezTo>
                    <a:close/>
                  </a:path>
                </a:pathLst>
              </a:cu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prstClr val="black"/>
                  </a:solidFill>
                  <a:latin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4798846" y="3989783"/>
            <a:ext cx="563884" cy="563961"/>
            <a:chOff x="4798846" y="3684983"/>
            <a:chExt cx="563884" cy="563961"/>
          </a:xfrm>
        </p:grpSpPr>
        <p:sp>
          <p:nvSpPr>
            <p:cNvPr id="43" name="椭圆 42"/>
            <p:cNvSpPr/>
            <p:nvPr/>
          </p:nvSpPr>
          <p:spPr>
            <a:xfrm>
              <a:off x="4798846" y="3684983"/>
              <a:ext cx="563884" cy="56396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4986263" y="3800231"/>
              <a:ext cx="203290" cy="270481"/>
              <a:chOff x="7976594" y="2279040"/>
              <a:chExt cx="528116" cy="702571"/>
            </a:xfrm>
            <a:solidFill>
              <a:schemeClr val="bg1"/>
            </a:solidFill>
          </p:grpSpPr>
          <p:sp>
            <p:nvSpPr>
              <p:cNvPr id="55" name="Freeform 23"/>
              <p:cNvSpPr>
                <a:spLocks noEditPoints="1"/>
              </p:cNvSpPr>
              <p:nvPr/>
            </p:nvSpPr>
            <p:spPr bwMode="auto">
              <a:xfrm>
                <a:off x="7976594" y="2279040"/>
                <a:ext cx="519705" cy="702571"/>
              </a:xfrm>
              <a:custGeom>
                <a:avLst/>
                <a:gdLst>
                  <a:gd name="T0" fmla="*/ 592 w 601"/>
                  <a:gd name="T1" fmla="*/ 600 h 813"/>
                  <a:gd name="T2" fmla="*/ 374 w 601"/>
                  <a:gd name="T3" fmla="*/ 589 h 813"/>
                  <a:gd name="T4" fmla="*/ 374 w 601"/>
                  <a:gd name="T5" fmla="*/ 423 h 813"/>
                  <a:gd name="T6" fmla="*/ 601 w 601"/>
                  <a:gd name="T7" fmla="*/ 435 h 813"/>
                  <a:gd name="T8" fmla="*/ 533 w 601"/>
                  <a:gd name="T9" fmla="*/ 514 h 813"/>
                  <a:gd name="T10" fmla="*/ 592 w 601"/>
                  <a:gd name="T11" fmla="*/ 600 h 813"/>
                  <a:gd name="T12" fmla="*/ 253 w 601"/>
                  <a:gd name="T13" fmla="*/ 44 h 813"/>
                  <a:gd name="T14" fmla="*/ 298 w 601"/>
                  <a:gd name="T15" fmla="*/ 0 h 813"/>
                  <a:gd name="T16" fmla="*/ 342 w 601"/>
                  <a:gd name="T17" fmla="*/ 44 h 813"/>
                  <a:gd name="T18" fmla="*/ 342 w 601"/>
                  <a:gd name="T19" fmla="*/ 103 h 813"/>
                  <a:gd name="T20" fmla="*/ 253 w 601"/>
                  <a:gd name="T21" fmla="*/ 108 h 813"/>
                  <a:gd name="T22" fmla="*/ 253 w 601"/>
                  <a:gd name="T23" fmla="*/ 44 h 813"/>
                  <a:gd name="T24" fmla="*/ 342 w 601"/>
                  <a:gd name="T25" fmla="*/ 332 h 813"/>
                  <a:gd name="T26" fmla="*/ 342 w 601"/>
                  <a:gd name="T27" fmla="*/ 737 h 813"/>
                  <a:gd name="T28" fmla="*/ 355 w 601"/>
                  <a:gd name="T29" fmla="*/ 750 h 813"/>
                  <a:gd name="T30" fmla="*/ 380 w 601"/>
                  <a:gd name="T31" fmla="*/ 750 h 813"/>
                  <a:gd name="T32" fmla="*/ 415 w 601"/>
                  <a:gd name="T33" fmla="*/ 786 h 813"/>
                  <a:gd name="T34" fmla="*/ 415 w 601"/>
                  <a:gd name="T35" fmla="*/ 813 h 813"/>
                  <a:gd name="T36" fmla="*/ 180 w 601"/>
                  <a:gd name="T37" fmla="*/ 813 h 813"/>
                  <a:gd name="T38" fmla="*/ 180 w 601"/>
                  <a:gd name="T39" fmla="*/ 786 h 813"/>
                  <a:gd name="T40" fmla="*/ 216 w 601"/>
                  <a:gd name="T41" fmla="*/ 750 h 813"/>
                  <a:gd name="T42" fmla="*/ 240 w 601"/>
                  <a:gd name="T43" fmla="*/ 750 h 813"/>
                  <a:gd name="T44" fmla="*/ 253 w 601"/>
                  <a:gd name="T45" fmla="*/ 737 h 813"/>
                  <a:gd name="T46" fmla="*/ 253 w 601"/>
                  <a:gd name="T47" fmla="*/ 337 h 813"/>
                  <a:gd name="T48" fmla="*/ 342 w 601"/>
                  <a:gd name="T49" fmla="*/ 332 h 813"/>
                  <a:gd name="T50" fmla="*/ 221 w 601"/>
                  <a:gd name="T51" fmla="*/ 581 h 813"/>
                  <a:gd name="T52" fmla="*/ 59 w 601"/>
                  <a:gd name="T53" fmla="*/ 572 h 813"/>
                  <a:gd name="T54" fmla="*/ 0 w 601"/>
                  <a:gd name="T55" fmla="*/ 486 h 813"/>
                  <a:gd name="T56" fmla="*/ 68 w 601"/>
                  <a:gd name="T57" fmla="*/ 407 h 813"/>
                  <a:gd name="T58" fmla="*/ 221 w 601"/>
                  <a:gd name="T59" fmla="*/ 415 h 813"/>
                  <a:gd name="T60" fmla="*/ 221 w 601"/>
                  <a:gd name="T61" fmla="*/ 581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01" h="813">
                    <a:moveTo>
                      <a:pt x="592" y="600"/>
                    </a:moveTo>
                    <a:cubicBezTo>
                      <a:pt x="374" y="589"/>
                      <a:pt x="374" y="589"/>
                      <a:pt x="374" y="589"/>
                    </a:cubicBezTo>
                    <a:cubicBezTo>
                      <a:pt x="374" y="423"/>
                      <a:pt x="374" y="423"/>
                      <a:pt x="374" y="423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533" y="514"/>
                      <a:pt x="533" y="514"/>
                      <a:pt x="533" y="514"/>
                    </a:cubicBezTo>
                    <a:cubicBezTo>
                      <a:pt x="592" y="600"/>
                      <a:pt x="592" y="600"/>
                      <a:pt x="592" y="600"/>
                    </a:cubicBezTo>
                    <a:close/>
                    <a:moveTo>
                      <a:pt x="253" y="44"/>
                    </a:moveTo>
                    <a:cubicBezTo>
                      <a:pt x="253" y="20"/>
                      <a:pt x="273" y="0"/>
                      <a:pt x="298" y="0"/>
                    </a:cubicBezTo>
                    <a:cubicBezTo>
                      <a:pt x="322" y="0"/>
                      <a:pt x="342" y="20"/>
                      <a:pt x="342" y="44"/>
                    </a:cubicBezTo>
                    <a:cubicBezTo>
                      <a:pt x="342" y="103"/>
                      <a:pt x="342" y="103"/>
                      <a:pt x="342" y="103"/>
                    </a:cubicBezTo>
                    <a:cubicBezTo>
                      <a:pt x="253" y="108"/>
                      <a:pt x="253" y="108"/>
                      <a:pt x="253" y="108"/>
                    </a:cubicBezTo>
                    <a:cubicBezTo>
                      <a:pt x="253" y="44"/>
                      <a:pt x="253" y="44"/>
                      <a:pt x="253" y="44"/>
                    </a:cubicBezTo>
                    <a:close/>
                    <a:moveTo>
                      <a:pt x="342" y="332"/>
                    </a:moveTo>
                    <a:cubicBezTo>
                      <a:pt x="342" y="737"/>
                      <a:pt x="342" y="737"/>
                      <a:pt x="342" y="737"/>
                    </a:cubicBezTo>
                    <a:cubicBezTo>
                      <a:pt x="342" y="744"/>
                      <a:pt x="348" y="750"/>
                      <a:pt x="355" y="750"/>
                    </a:cubicBezTo>
                    <a:cubicBezTo>
                      <a:pt x="380" y="750"/>
                      <a:pt x="380" y="750"/>
                      <a:pt x="380" y="750"/>
                    </a:cubicBezTo>
                    <a:cubicBezTo>
                      <a:pt x="399" y="750"/>
                      <a:pt x="415" y="766"/>
                      <a:pt x="415" y="786"/>
                    </a:cubicBezTo>
                    <a:cubicBezTo>
                      <a:pt x="415" y="813"/>
                      <a:pt x="415" y="813"/>
                      <a:pt x="415" y="813"/>
                    </a:cubicBezTo>
                    <a:cubicBezTo>
                      <a:pt x="180" y="813"/>
                      <a:pt x="180" y="813"/>
                      <a:pt x="180" y="813"/>
                    </a:cubicBezTo>
                    <a:cubicBezTo>
                      <a:pt x="180" y="786"/>
                      <a:pt x="180" y="786"/>
                      <a:pt x="180" y="786"/>
                    </a:cubicBezTo>
                    <a:cubicBezTo>
                      <a:pt x="180" y="766"/>
                      <a:pt x="196" y="750"/>
                      <a:pt x="216" y="750"/>
                    </a:cubicBezTo>
                    <a:cubicBezTo>
                      <a:pt x="240" y="750"/>
                      <a:pt x="240" y="750"/>
                      <a:pt x="240" y="750"/>
                    </a:cubicBezTo>
                    <a:cubicBezTo>
                      <a:pt x="247" y="750"/>
                      <a:pt x="253" y="744"/>
                      <a:pt x="253" y="737"/>
                    </a:cubicBezTo>
                    <a:cubicBezTo>
                      <a:pt x="253" y="337"/>
                      <a:pt x="253" y="337"/>
                      <a:pt x="253" y="337"/>
                    </a:cubicBezTo>
                    <a:cubicBezTo>
                      <a:pt x="342" y="332"/>
                      <a:pt x="342" y="332"/>
                      <a:pt x="342" y="332"/>
                    </a:cubicBezTo>
                    <a:close/>
                    <a:moveTo>
                      <a:pt x="221" y="581"/>
                    </a:moveTo>
                    <a:cubicBezTo>
                      <a:pt x="59" y="572"/>
                      <a:pt x="59" y="572"/>
                      <a:pt x="59" y="572"/>
                    </a:cubicBezTo>
                    <a:cubicBezTo>
                      <a:pt x="0" y="486"/>
                      <a:pt x="0" y="486"/>
                      <a:pt x="0" y="486"/>
                    </a:cubicBezTo>
                    <a:cubicBezTo>
                      <a:pt x="68" y="407"/>
                      <a:pt x="68" y="407"/>
                      <a:pt x="68" y="407"/>
                    </a:cubicBezTo>
                    <a:cubicBezTo>
                      <a:pt x="221" y="415"/>
                      <a:pt x="221" y="415"/>
                      <a:pt x="221" y="415"/>
                    </a:cubicBezTo>
                    <a:cubicBezTo>
                      <a:pt x="221" y="581"/>
                      <a:pt x="221" y="581"/>
                      <a:pt x="221" y="581"/>
                    </a:cubicBezTo>
                    <a:close/>
                  </a:path>
                </a:pathLst>
              </a:cu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prstClr val="black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6" name="Freeform 24"/>
              <p:cNvSpPr/>
              <p:nvPr/>
            </p:nvSpPr>
            <p:spPr bwMode="auto">
              <a:xfrm>
                <a:off x="7985371" y="2386200"/>
                <a:ext cx="519339" cy="166774"/>
              </a:xfrm>
              <a:custGeom>
                <a:avLst/>
                <a:gdLst>
                  <a:gd name="T0" fmla="*/ 0 w 1420"/>
                  <a:gd name="T1" fmla="*/ 66 h 456"/>
                  <a:gd name="T2" fmla="*/ 631 w 1420"/>
                  <a:gd name="T3" fmla="*/ 33 h 456"/>
                  <a:gd name="T4" fmla="*/ 1259 w 1420"/>
                  <a:gd name="T5" fmla="*/ 0 h 456"/>
                  <a:gd name="T6" fmla="*/ 1420 w 1420"/>
                  <a:gd name="T7" fmla="*/ 189 h 456"/>
                  <a:gd name="T8" fmla="*/ 1281 w 1420"/>
                  <a:gd name="T9" fmla="*/ 390 h 456"/>
                  <a:gd name="T10" fmla="*/ 650 w 1420"/>
                  <a:gd name="T11" fmla="*/ 423 h 456"/>
                  <a:gd name="T12" fmla="*/ 21 w 1420"/>
                  <a:gd name="T13" fmla="*/ 456 h 456"/>
                  <a:gd name="T14" fmla="*/ 160 w 1420"/>
                  <a:gd name="T15" fmla="*/ 253 h 456"/>
                  <a:gd name="T16" fmla="*/ 0 w 1420"/>
                  <a:gd name="T17" fmla="*/ 66 h 456"/>
                  <a:gd name="T18" fmla="*/ 0 w 1420"/>
                  <a:gd name="T19" fmla="*/ 66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20" h="456">
                    <a:moveTo>
                      <a:pt x="0" y="66"/>
                    </a:moveTo>
                    <a:lnTo>
                      <a:pt x="631" y="33"/>
                    </a:lnTo>
                    <a:lnTo>
                      <a:pt x="1259" y="0"/>
                    </a:lnTo>
                    <a:lnTo>
                      <a:pt x="1420" y="189"/>
                    </a:lnTo>
                    <a:lnTo>
                      <a:pt x="1281" y="390"/>
                    </a:lnTo>
                    <a:lnTo>
                      <a:pt x="650" y="423"/>
                    </a:lnTo>
                    <a:lnTo>
                      <a:pt x="21" y="456"/>
                    </a:lnTo>
                    <a:lnTo>
                      <a:pt x="160" y="253"/>
                    </a:lnTo>
                    <a:lnTo>
                      <a:pt x="0" y="66"/>
                    </a:lnTo>
                    <a:lnTo>
                      <a:pt x="0" y="66"/>
                    </a:lnTo>
                    <a:close/>
                  </a:path>
                </a:pathLst>
              </a:cu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prstClr val="black"/>
                  </a:solidFill>
                  <a:latin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5814834" y="3989783"/>
            <a:ext cx="563884" cy="563961"/>
            <a:chOff x="5814834" y="3684983"/>
            <a:chExt cx="563884" cy="563961"/>
          </a:xfrm>
        </p:grpSpPr>
        <p:sp>
          <p:nvSpPr>
            <p:cNvPr id="44" name="椭圆 43"/>
            <p:cNvSpPr/>
            <p:nvPr/>
          </p:nvSpPr>
          <p:spPr>
            <a:xfrm>
              <a:off x="5814834" y="3684983"/>
              <a:ext cx="563884" cy="56396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5961456" y="3800091"/>
              <a:ext cx="272556" cy="270762"/>
              <a:chOff x="6463926" y="2278309"/>
              <a:chExt cx="708057" cy="703302"/>
            </a:xfrm>
            <a:solidFill>
              <a:schemeClr val="bg1"/>
            </a:solidFill>
          </p:grpSpPr>
          <p:sp>
            <p:nvSpPr>
              <p:cNvPr id="58" name="Freeform 30"/>
              <p:cNvSpPr>
                <a:spLocks noEditPoints="1"/>
              </p:cNvSpPr>
              <p:nvPr/>
            </p:nvSpPr>
            <p:spPr bwMode="auto">
              <a:xfrm>
                <a:off x="6687023" y="2278309"/>
                <a:ext cx="261864" cy="305752"/>
              </a:xfrm>
              <a:custGeom>
                <a:avLst/>
                <a:gdLst>
                  <a:gd name="T0" fmla="*/ 150 w 303"/>
                  <a:gd name="T1" fmla="*/ 1 h 354"/>
                  <a:gd name="T2" fmla="*/ 81 w 303"/>
                  <a:gd name="T3" fmla="*/ 76 h 354"/>
                  <a:gd name="T4" fmla="*/ 153 w 303"/>
                  <a:gd name="T5" fmla="*/ 165 h 354"/>
                  <a:gd name="T6" fmla="*/ 222 w 303"/>
                  <a:gd name="T7" fmla="*/ 74 h 354"/>
                  <a:gd name="T8" fmla="*/ 150 w 303"/>
                  <a:gd name="T9" fmla="*/ 1 h 354"/>
                  <a:gd name="T10" fmla="*/ 151 w 303"/>
                  <a:gd name="T11" fmla="*/ 261 h 354"/>
                  <a:gd name="T12" fmla="*/ 198 w 303"/>
                  <a:gd name="T13" fmla="*/ 196 h 354"/>
                  <a:gd name="T14" fmla="*/ 210 w 303"/>
                  <a:gd name="T15" fmla="*/ 190 h 354"/>
                  <a:gd name="T16" fmla="*/ 260 w 303"/>
                  <a:gd name="T17" fmla="*/ 199 h 354"/>
                  <a:gd name="T18" fmla="*/ 290 w 303"/>
                  <a:gd name="T19" fmla="*/ 225 h 354"/>
                  <a:gd name="T20" fmla="*/ 303 w 303"/>
                  <a:gd name="T21" fmla="*/ 330 h 354"/>
                  <a:gd name="T22" fmla="*/ 297 w 303"/>
                  <a:gd name="T23" fmla="*/ 347 h 354"/>
                  <a:gd name="T24" fmla="*/ 280 w 303"/>
                  <a:gd name="T25" fmla="*/ 354 h 354"/>
                  <a:gd name="T26" fmla="*/ 23 w 303"/>
                  <a:gd name="T27" fmla="*/ 354 h 354"/>
                  <a:gd name="T28" fmla="*/ 6 w 303"/>
                  <a:gd name="T29" fmla="*/ 347 h 354"/>
                  <a:gd name="T30" fmla="*/ 0 w 303"/>
                  <a:gd name="T31" fmla="*/ 330 h 354"/>
                  <a:gd name="T32" fmla="*/ 13 w 303"/>
                  <a:gd name="T33" fmla="*/ 225 h 354"/>
                  <a:gd name="T34" fmla="*/ 43 w 303"/>
                  <a:gd name="T35" fmla="*/ 199 h 354"/>
                  <a:gd name="T36" fmla="*/ 93 w 303"/>
                  <a:gd name="T37" fmla="*/ 190 h 354"/>
                  <a:gd name="T38" fmla="*/ 105 w 303"/>
                  <a:gd name="T39" fmla="*/ 196 h 354"/>
                  <a:gd name="T40" fmla="*/ 151 w 303"/>
                  <a:gd name="T41" fmla="*/ 261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3" h="354">
                    <a:moveTo>
                      <a:pt x="150" y="1"/>
                    </a:moveTo>
                    <a:cubicBezTo>
                      <a:pt x="111" y="2"/>
                      <a:pt x="80" y="36"/>
                      <a:pt x="81" y="76"/>
                    </a:cubicBezTo>
                    <a:cubicBezTo>
                      <a:pt x="82" y="117"/>
                      <a:pt x="114" y="166"/>
                      <a:pt x="153" y="165"/>
                    </a:cubicBezTo>
                    <a:cubicBezTo>
                      <a:pt x="192" y="165"/>
                      <a:pt x="223" y="114"/>
                      <a:pt x="222" y="74"/>
                    </a:cubicBezTo>
                    <a:cubicBezTo>
                      <a:pt x="221" y="33"/>
                      <a:pt x="189" y="0"/>
                      <a:pt x="150" y="1"/>
                    </a:cubicBezTo>
                    <a:close/>
                    <a:moveTo>
                      <a:pt x="151" y="261"/>
                    </a:moveTo>
                    <a:cubicBezTo>
                      <a:pt x="198" y="196"/>
                      <a:pt x="198" y="196"/>
                      <a:pt x="198" y="196"/>
                    </a:cubicBezTo>
                    <a:cubicBezTo>
                      <a:pt x="201" y="192"/>
                      <a:pt x="206" y="190"/>
                      <a:pt x="210" y="190"/>
                    </a:cubicBezTo>
                    <a:cubicBezTo>
                      <a:pt x="260" y="199"/>
                      <a:pt x="260" y="199"/>
                      <a:pt x="260" y="199"/>
                    </a:cubicBezTo>
                    <a:cubicBezTo>
                      <a:pt x="278" y="202"/>
                      <a:pt x="288" y="217"/>
                      <a:pt x="290" y="225"/>
                    </a:cubicBezTo>
                    <a:cubicBezTo>
                      <a:pt x="297" y="274"/>
                      <a:pt x="301" y="304"/>
                      <a:pt x="303" y="330"/>
                    </a:cubicBezTo>
                    <a:cubicBezTo>
                      <a:pt x="303" y="336"/>
                      <a:pt x="301" y="342"/>
                      <a:pt x="297" y="347"/>
                    </a:cubicBezTo>
                    <a:cubicBezTo>
                      <a:pt x="292" y="351"/>
                      <a:pt x="287" y="354"/>
                      <a:pt x="280" y="354"/>
                    </a:cubicBezTo>
                    <a:cubicBezTo>
                      <a:pt x="23" y="354"/>
                      <a:pt x="23" y="354"/>
                      <a:pt x="23" y="354"/>
                    </a:cubicBezTo>
                    <a:cubicBezTo>
                      <a:pt x="16" y="354"/>
                      <a:pt x="11" y="351"/>
                      <a:pt x="6" y="347"/>
                    </a:cubicBezTo>
                    <a:cubicBezTo>
                      <a:pt x="2" y="342"/>
                      <a:pt x="0" y="336"/>
                      <a:pt x="0" y="330"/>
                    </a:cubicBezTo>
                    <a:cubicBezTo>
                      <a:pt x="2" y="304"/>
                      <a:pt x="6" y="274"/>
                      <a:pt x="13" y="225"/>
                    </a:cubicBezTo>
                    <a:cubicBezTo>
                      <a:pt x="15" y="217"/>
                      <a:pt x="25" y="202"/>
                      <a:pt x="43" y="199"/>
                    </a:cubicBezTo>
                    <a:cubicBezTo>
                      <a:pt x="93" y="190"/>
                      <a:pt x="93" y="190"/>
                      <a:pt x="93" y="190"/>
                    </a:cubicBezTo>
                    <a:cubicBezTo>
                      <a:pt x="97" y="190"/>
                      <a:pt x="102" y="192"/>
                      <a:pt x="105" y="196"/>
                    </a:cubicBezTo>
                    <a:cubicBezTo>
                      <a:pt x="151" y="261"/>
                      <a:pt x="151" y="261"/>
                      <a:pt x="151" y="261"/>
                    </a:cubicBezTo>
                    <a:close/>
                  </a:path>
                </a:pathLst>
              </a:cu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prstClr val="black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9" name="Freeform 31"/>
              <p:cNvSpPr>
                <a:spLocks noEditPoints="1"/>
              </p:cNvSpPr>
              <p:nvPr/>
            </p:nvSpPr>
            <p:spPr bwMode="auto">
              <a:xfrm>
                <a:off x="6463926" y="2632337"/>
                <a:ext cx="268082" cy="349274"/>
              </a:xfrm>
              <a:custGeom>
                <a:avLst/>
                <a:gdLst>
                  <a:gd name="T0" fmla="*/ 153 w 310"/>
                  <a:gd name="T1" fmla="*/ 1 h 404"/>
                  <a:gd name="T2" fmla="*/ 84 w 310"/>
                  <a:gd name="T3" fmla="*/ 76 h 404"/>
                  <a:gd name="T4" fmla="*/ 156 w 310"/>
                  <a:gd name="T5" fmla="*/ 165 h 404"/>
                  <a:gd name="T6" fmla="*/ 225 w 310"/>
                  <a:gd name="T7" fmla="*/ 73 h 404"/>
                  <a:gd name="T8" fmla="*/ 153 w 310"/>
                  <a:gd name="T9" fmla="*/ 1 h 404"/>
                  <a:gd name="T10" fmla="*/ 155 w 310"/>
                  <a:gd name="T11" fmla="*/ 261 h 404"/>
                  <a:gd name="T12" fmla="*/ 201 w 310"/>
                  <a:gd name="T13" fmla="*/ 195 h 404"/>
                  <a:gd name="T14" fmla="*/ 213 w 310"/>
                  <a:gd name="T15" fmla="*/ 190 h 404"/>
                  <a:gd name="T16" fmla="*/ 263 w 310"/>
                  <a:gd name="T17" fmla="*/ 199 h 404"/>
                  <a:gd name="T18" fmla="*/ 293 w 310"/>
                  <a:gd name="T19" fmla="*/ 225 h 404"/>
                  <a:gd name="T20" fmla="*/ 304 w 310"/>
                  <a:gd name="T21" fmla="*/ 385 h 404"/>
                  <a:gd name="T22" fmla="*/ 282 w 310"/>
                  <a:gd name="T23" fmla="*/ 404 h 404"/>
                  <a:gd name="T24" fmla="*/ 27 w 310"/>
                  <a:gd name="T25" fmla="*/ 404 h 404"/>
                  <a:gd name="T26" fmla="*/ 5 w 310"/>
                  <a:gd name="T27" fmla="*/ 385 h 404"/>
                  <a:gd name="T28" fmla="*/ 16 w 310"/>
                  <a:gd name="T29" fmla="*/ 225 h 404"/>
                  <a:gd name="T30" fmla="*/ 46 w 310"/>
                  <a:gd name="T31" fmla="*/ 199 h 404"/>
                  <a:gd name="T32" fmla="*/ 96 w 310"/>
                  <a:gd name="T33" fmla="*/ 190 h 404"/>
                  <a:gd name="T34" fmla="*/ 108 w 310"/>
                  <a:gd name="T35" fmla="*/ 195 h 404"/>
                  <a:gd name="T36" fmla="*/ 155 w 310"/>
                  <a:gd name="T37" fmla="*/ 261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0" h="404">
                    <a:moveTo>
                      <a:pt x="153" y="1"/>
                    </a:moveTo>
                    <a:cubicBezTo>
                      <a:pt x="114" y="1"/>
                      <a:pt x="83" y="35"/>
                      <a:pt x="84" y="76"/>
                    </a:cubicBezTo>
                    <a:cubicBezTo>
                      <a:pt x="85" y="117"/>
                      <a:pt x="117" y="166"/>
                      <a:pt x="156" y="165"/>
                    </a:cubicBezTo>
                    <a:cubicBezTo>
                      <a:pt x="195" y="164"/>
                      <a:pt x="226" y="114"/>
                      <a:pt x="225" y="73"/>
                    </a:cubicBezTo>
                    <a:cubicBezTo>
                      <a:pt x="224" y="32"/>
                      <a:pt x="192" y="0"/>
                      <a:pt x="153" y="1"/>
                    </a:cubicBezTo>
                    <a:close/>
                    <a:moveTo>
                      <a:pt x="155" y="261"/>
                    </a:moveTo>
                    <a:cubicBezTo>
                      <a:pt x="201" y="195"/>
                      <a:pt x="201" y="195"/>
                      <a:pt x="201" y="195"/>
                    </a:cubicBezTo>
                    <a:cubicBezTo>
                      <a:pt x="204" y="191"/>
                      <a:pt x="209" y="189"/>
                      <a:pt x="213" y="190"/>
                    </a:cubicBezTo>
                    <a:cubicBezTo>
                      <a:pt x="263" y="199"/>
                      <a:pt x="263" y="199"/>
                      <a:pt x="263" y="199"/>
                    </a:cubicBezTo>
                    <a:cubicBezTo>
                      <a:pt x="281" y="202"/>
                      <a:pt x="291" y="216"/>
                      <a:pt x="293" y="225"/>
                    </a:cubicBezTo>
                    <a:cubicBezTo>
                      <a:pt x="304" y="309"/>
                      <a:pt x="310" y="336"/>
                      <a:pt x="304" y="385"/>
                    </a:cubicBezTo>
                    <a:cubicBezTo>
                      <a:pt x="303" y="396"/>
                      <a:pt x="294" y="404"/>
                      <a:pt x="282" y="404"/>
                    </a:cubicBezTo>
                    <a:cubicBezTo>
                      <a:pt x="27" y="404"/>
                      <a:pt x="27" y="404"/>
                      <a:pt x="27" y="404"/>
                    </a:cubicBezTo>
                    <a:cubicBezTo>
                      <a:pt x="15" y="404"/>
                      <a:pt x="6" y="396"/>
                      <a:pt x="5" y="385"/>
                    </a:cubicBezTo>
                    <a:cubicBezTo>
                      <a:pt x="0" y="336"/>
                      <a:pt x="5" y="309"/>
                      <a:pt x="16" y="225"/>
                    </a:cubicBezTo>
                    <a:cubicBezTo>
                      <a:pt x="18" y="216"/>
                      <a:pt x="28" y="202"/>
                      <a:pt x="46" y="199"/>
                    </a:cubicBezTo>
                    <a:cubicBezTo>
                      <a:pt x="96" y="190"/>
                      <a:pt x="96" y="190"/>
                      <a:pt x="96" y="190"/>
                    </a:cubicBezTo>
                    <a:cubicBezTo>
                      <a:pt x="100" y="189"/>
                      <a:pt x="105" y="191"/>
                      <a:pt x="108" y="195"/>
                    </a:cubicBezTo>
                    <a:cubicBezTo>
                      <a:pt x="155" y="261"/>
                      <a:pt x="155" y="261"/>
                      <a:pt x="155" y="261"/>
                    </a:cubicBezTo>
                    <a:close/>
                  </a:path>
                </a:pathLst>
              </a:cu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prstClr val="black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60" name="Freeform 32"/>
              <p:cNvSpPr/>
              <p:nvPr/>
            </p:nvSpPr>
            <p:spPr bwMode="auto">
              <a:xfrm>
                <a:off x="6727619" y="2616977"/>
                <a:ext cx="180672" cy="154705"/>
              </a:xfrm>
              <a:custGeom>
                <a:avLst/>
                <a:gdLst>
                  <a:gd name="T0" fmla="*/ 85 w 209"/>
                  <a:gd name="T1" fmla="*/ 19 h 179"/>
                  <a:gd name="T2" fmla="*/ 104 w 209"/>
                  <a:gd name="T3" fmla="*/ 0 h 179"/>
                  <a:gd name="T4" fmla="*/ 124 w 209"/>
                  <a:gd name="T5" fmla="*/ 19 h 179"/>
                  <a:gd name="T6" fmla="*/ 124 w 209"/>
                  <a:gd name="T7" fmla="*/ 98 h 179"/>
                  <a:gd name="T8" fmla="*/ 197 w 209"/>
                  <a:gd name="T9" fmla="*/ 141 h 179"/>
                  <a:gd name="T10" fmla="*/ 204 w 209"/>
                  <a:gd name="T11" fmla="*/ 167 h 179"/>
                  <a:gd name="T12" fmla="*/ 178 w 209"/>
                  <a:gd name="T13" fmla="*/ 174 h 179"/>
                  <a:gd name="T14" fmla="*/ 104 w 209"/>
                  <a:gd name="T15" fmla="*/ 131 h 179"/>
                  <a:gd name="T16" fmla="*/ 31 w 209"/>
                  <a:gd name="T17" fmla="*/ 174 h 179"/>
                  <a:gd name="T18" fmla="*/ 5 w 209"/>
                  <a:gd name="T19" fmla="*/ 167 h 179"/>
                  <a:gd name="T20" fmla="*/ 12 w 209"/>
                  <a:gd name="T21" fmla="*/ 141 h 179"/>
                  <a:gd name="T22" fmla="*/ 85 w 209"/>
                  <a:gd name="T23" fmla="*/ 98 h 179"/>
                  <a:gd name="T24" fmla="*/ 85 w 209"/>
                  <a:gd name="T25" fmla="*/ 1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9" h="179">
                    <a:moveTo>
                      <a:pt x="85" y="19"/>
                    </a:moveTo>
                    <a:cubicBezTo>
                      <a:pt x="85" y="8"/>
                      <a:pt x="94" y="0"/>
                      <a:pt x="104" y="0"/>
                    </a:cubicBezTo>
                    <a:cubicBezTo>
                      <a:pt x="115" y="0"/>
                      <a:pt x="124" y="8"/>
                      <a:pt x="124" y="19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97" y="141"/>
                      <a:pt x="197" y="141"/>
                      <a:pt x="197" y="141"/>
                    </a:cubicBezTo>
                    <a:cubicBezTo>
                      <a:pt x="206" y="146"/>
                      <a:pt x="209" y="158"/>
                      <a:pt x="204" y="167"/>
                    </a:cubicBezTo>
                    <a:cubicBezTo>
                      <a:pt x="198" y="176"/>
                      <a:pt x="187" y="179"/>
                      <a:pt x="178" y="174"/>
                    </a:cubicBezTo>
                    <a:cubicBezTo>
                      <a:pt x="104" y="131"/>
                      <a:pt x="104" y="131"/>
                      <a:pt x="104" y="131"/>
                    </a:cubicBezTo>
                    <a:cubicBezTo>
                      <a:pt x="31" y="174"/>
                      <a:pt x="31" y="174"/>
                      <a:pt x="31" y="174"/>
                    </a:cubicBezTo>
                    <a:cubicBezTo>
                      <a:pt x="22" y="179"/>
                      <a:pt x="11" y="176"/>
                      <a:pt x="5" y="167"/>
                    </a:cubicBezTo>
                    <a:cubicBezTo>
                      <a:pt x="0" y="158"/>
                      <a:pt x="3" y="146"/>
                      <a:pt x="12" y="141"/>
                    </a:cubicBezTo>
                    <a:cubicBezTo>
                      <a:pt x="85" y="98"/>
                      <a:pt x="85" y="98"/>
                      <a:pt x="85" y="98"/>
                    </a:cubicBezTo>
                    <a:cubicBezTo>
                      <a:pt x="85" y="19"/>
                      <a:pt x="85" y="19"/>
                      <a:pt x="85" y="19"/>
                    </a:cubicBezTo>
                    <a:close/>
                  </a:path>
                </a:pathLst>
              </a:cu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prstClr val="black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61" name="Freeform 33"/>
              <p:cNvSpPr>
                <a:spLocks noEditPoints="1"/>
              </p:cNvSpPr>
              <p:nvPr/>
            </p:nvSpPr>
            <p:spPr bwMode="auto">
              <a:xfrm>
                <a:off x="6903901" y="2632337"/>
                <a:ext cx="268082" cy="349274"/>
              </a:xfrm>
              <a:custGeom>
                <a:avLst/>
                <a:gdLst>
                  <a:gd name="T0" fmla="*/ 154 w 310"/>
                  <a:gd name="T1" fmla="*/ 1 h 404"/>
                  <a:gd name="T2" fmla="*/ 85 w 310"/>
                  <a:gd name="T3" fmla="*/ 76 h 404"/>
                  <a:gd name="T4" fmla="*/ 157 w 310"/>
                  <a:gd name="T5" fmla="*/ 165 h 404"/>
                  <a:gd name="T6" fmla="*/ 226 w 310"/>
                  <a:gd name="T7" fmla="*/ 73 h 404"/>
                  <a:gd name="T8" fmla="*/ 154 w 310"/>
                  <a:gd name="T9" fmla="*/ 1 h 404"/>
                  <a:gd name="T10" fmla="*/ 155 w 310"/>
                  <a:gd name="T11" fmla="*/ 261 h 404"/>
                  <a:gd name="T12" fmla="*/ 202 w 310"/>
                  <a:gd name="T13" fmla="*/ 195 h 404"/>
                  <a:gd name="T14" fmla="*/ 214 w 310"/>
                  <a:gd name="T15" fmla="*/ 190 h 404"/>
                  <a:gd name="T16" fmla="*/ 264 w 310"/>
                  <a:gd name="T17" fmla="*/ 199 h 404"/>
                  <a:gd name="T18" fmla="*/ 294 w 310"/>
                  <a:gd name="T19" fmla="*/ 225 h 404"/>
                  <a:gd name="T20" fmla="*/ 305 w 310"/>
                  <a:gd name="T21" fmla="*/ 385 h 404"/>
                  <a:gd name="T22" fmla="*/ 283 w 310"/>
                  <a:gd name="T23" fmla="*/ 404 h 404"/>
                  <a:gd name="T24" fmla="*/ 28 w 310"/>
                  <a:gd name="T25" fmla="*/ 404 h 404"/>
                  <a:gd name="T26" fmla="*/ 6 w 310"/>
                  <a:gd name="T27" fmla="*/ 385 h 404"/>
                  <a:gd name="T28" fmla="*/ 17 w 310"/>
                  <a:gd name="T29" fmla="*/ 225 h 404"/>
                  <a:gd name="T30" fmla="*/ 47 w 310"/>
                  <a:gd name="T31" fmla="*/ 199 h 404"/>
                  <a:gd name="T32" fmla="*/ 97 w 310"/>
                  <a:gd name="T33" fmla="*/ 190 h 404"/>
                  <a:gd name="T34" fmla="*/ 109 w 310"/>
                  <a:gd name="T35" fmla="*/ 195 h 404"/>
                  <a:gd name="T36" fmla="*/ 155 w 310"/>
                  <a:gd name="T37" fmla="*/ 261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0" h="404">
                    <a:moveTo>
                      <a:pt x="154" y="1"/>
                    </a:moveTo>
                    <a:cubicBezTo>
                      <a:pt x="115" y="1"/>
                      <a:pt x="84" y="35"/>
                      <a:pt x="85" y="76"/>
                    </a:cubicBezTo>
                    <a:cubicBezTo>
                      <a:pt x="86" y="117"/>
                      <a:pt x="118" y="166"/>
                      <a:pt x="157" y="165"/>
                    </a:cubicBezTo>
                    <a:cubicBezTo>
                      <a:pt x="196" y="164"/>
                      <a:pt x="227" y="114"/>
                      <a:pt x="226" y="73"/>
                    </a:cubicBezTo>
                    <a:cubicBezTo>
                      <a:pt x="225" y="32"/>
                      <a:pt x="193" y="0"/>
                      <a:pt x="154" y="1"/>
                    </a:cubicBezTo>
                    <a:close/>
                    <a:moveTo>
                      <a:pt x="155" y="261"/>
                    </a:moveTo>
                    <a:cubicBezTo>
                      <a:pt x="202" y="195"/>
                      <a:pt x="202" y="195"/>
                      <a:pt x="202" y="195"/>
                    </a:cubicBezTo>
                    <a:cubicBezTo>
                      <a:pt x="205" y="191"/>
                      <a:pt x="209" y="189"/>
                      <a:pt x="214" y="190"/>
                    </a:cubicBezTo>
                    <a:cubicBezTo>
                      <a:pt x="264" y="199"/>
                      <a:pt x="264" y="199"/>
                      <a:pt x="264" y="199"/>
                    </a:cubicBezTo>
                    <a:cubicBezTo>
                      <a:pt x="282" y="202"/>
                      <a:pt x="292" y="216"/>
                      <a:pt x="294" y="225"/>
                    </a:cubicBezTo>
                    <a:cubicBezTo>
                      <a:pt x="305" y="309"/>
                      <a:pt x="310" y="336"/>
                      <a:pt x="305" y="385"/>
                    </a:cubicBezTo>
                    <a:cubicBezTo>
                      <a:pt x="304" y="396"/>
                      <a:pt x="295" y="404"/>
                      <a:pt x="283" y="404"/>
                    </a:cubicBezTo>
                    <a:cubicBezTo>
                      <a:pt x="28" y="404"/>
                      <a:pt x="28" y="404"/>
                      <a:pt x="28" y="404"/>
                    </a:cubicBezTo>
                    <a:cubicBezTo>
                      <a:pt x="16" y="404"/>
                      <a:pt x="7" y="396"/>
                      <a:pt x="6" y="385"/>
                    </a:cubicBezTo>
                    <a:cubicBezTo>
                      <a:pt x="0" y="336"/>
                      <a:pt x="6" y="309"/>
                      <a:pt x="17" y="225"/>
                    </a:cubicBezTo>
                    <a:cubicBezTo>
                      <a:pt x="19" y="216"/>
                      <a:pt x="29" y="202"/>
                      <a:pt x="47" y="199"/>
                    </a:cubicBezTo>
                    <a:cubicBezTo>
                      <a:pt x="97" y="190"/>
                      <a:pt x="97" y="190"/>
                      <a:pt x="97" y="190"/>
                    </a:cubicBezTo>
                    <a:cubicBezTo>
                      <a:pt x="101" y="189"/>
                      <a:pt x="106" y="191"/>
                      <a:pt x="109" y="195"/>
                    </a:cubicBezTo>
                    <a:cubicBezTo>
                      <a:pt x="155" y="261"/>
                      <a:pt x="155" y="261"/>
                      <a:pt x="155" y="261"/>
                    </a:cubicBezTo>
                    <a:close/>
                  </a:path>
                </a:pathLst>
              </a:cu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prstClr val="black"/>
                  </a:solidFill>
                  <a:latin typeface="微软雅黑" panose="020B0503020204020204" pitchFamily="34" charset="-122"/>
                </a:endParaRPr>
              </a:p>
            </p:txBody>
          </p:sp>
        </p:grpSp>
      </p:grpSp>
      <p:sp>
        <p:nvSpPr>
          <p:cNvPr id="36" name="圆角矩形 35"/>
          <p:cNvSpPr/>
          <p:nvPr/>
        </p:nvSpPr>
        <p:spPr>
          <a:xfrm>
            <a:off x="6934835" y="2115185"/>
            <a:ext cx="1494155" cy="1631950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9" tIns="34295" rIns="68589" bIns="3429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 b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200" b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200" b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b="0" dirty="0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福建农林大学</a:t>
            </a:r>
            <a:endParaRPr lang="zh-CN" altLang="en-US" sz="1200" b="0" dirty="0">
              <a:gradFill>
                <a:gsLst>
                  <a:gs pos="100000">
                    <a:srgbClr val="B3CED5"/>
                  </a:gs>
                  <a:gs pos="0">
                    <a:srgbClr val="DDE3D8"/>
                  </a:gs>
                </a:gsLst>
                <a:lin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200" b="0" dirty="0">
              <a:gradFill>
                <a:gsLst>
                  <a:gs pos="100000">
                    <a:srgbClr val="B3CED5"/>
                  </a:gs>
                  <a:gs pos="0">
                    <a:srgbClr val="DDE3D8"/>
                  </a:gs>
                </a:gsLst>
                <a:lin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b="0" dirty="0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负责人：彭航科</a:t>
            </a:r>
            <a:endParaRPr lang="zh-CN" altLang="en-US" sz="1200" b="0" dirty="0">
              <a:gradFill>
                <a:gsLst>
                  <a:gs pos="100000">
                    <a:srgbClr val="B3CED5"/>
                  </a:gs>
                  <a:gs pos="0">
                    <a:srgbClr val="DDE3D8"/>
                  </a:gs>
                </a:gsLst>
                <a:lin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3369945" y="977900"/>
            <a:ext cx="793750" cy="916940"/>
            <a:chOff x="3643750" y="1351088"/>
            <a:chExt cx="793712" cy="916656"/>
          </a:xfrm>
        </p:grpSpPr>
        <p:sp>
          <p:nvSpPr>
            <p:cNvPr id="39" name="Freeform 27"/>
            <p:cNvSpPr/>
            <p:nvPr/>
          </p:nvSpPr>
          <p:spPr bwMode="auto">
            <a:xfrm>
              <a:off x="3643750" y="1351088"/>
              <a:ext cx="793712" cy="916656"/>
            </a:xfrm>
            <a:custGeom>
              <a:avLst/>
              <a:gdLst>
                <a:gd name="T0" fmla="*/ 1098 w 2195"/>
                <a:gd name="T1" fmla="*/ 2535 h 2535"/>
                <a:gd name="T2" fmla="*/ 0 w 2195"/>
                <a:gd name="T3" fmla="*/ 1903 h 2535"/>
                <a:gd name="T4" fmla="*/ 0 w 2195"/>
                <a:gd name="T5" fmla="*/ 634 h 2535"/>
                <a:gd name="T6" fmla="*/ 1098 w 2195"/>
                <a:gd name="T7" fmla="*/ 0 h 2535"/>
                <a:gd name="T8" fmla="*/ 2195 w 2195"/>
                <a:gd name="T9" fmla="*/ 634 h 2535"/>
                <a:gd name="T10" fmla="*/ 2195 w 2195"/>
                <a:gd name="T11" fmla="*/ 1903 h 2535"/>
                <a:gd name="T12" fmla="*/ 1098 w 2195"/>
                <a:gd name="T13" fmla="*/ 2535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5" h="2535">
                  <a:moveTo>
                    <a:pt x="1098" y="2535"/>
                  </a:moveTo>
                  <a:lnTo>
                    <a:pt x="0" y="1903"/>
                  </a:lnTo>
                  <a:lnTo>
                    <a:pt x="0" y="634"/>
                  </a:lnTo>
                  <a:lnTo>
                    <a:pt x="1098" y="0"/>
                  </a:lnTo>
                  <a:lnTo>
                    <a:pt x="2195" y="634"/>
                  </a:lnTo>
                  <a:lnTo>
                    <a:pt x="2195" y="1903"/>
                  </a:lnTo>
                  <a:lnTo>
                    <a:pt x="1098" y="2535"/>
                  </a:lnTo>
                  <a:close/>
                </a:path>
              </a:pathLst>
            </a:custGeom>
            <a:gradFill>
              <a:gsLst>
                <a:gs pos="22000">
                  <a:schemeClr val="bg1">
                    <a:alpha val="40000"/>
                  </a:schemeClr>
                </a:gs>
                <a:gs pos="50000">
                  <a:srgbClr val="FFFFFF">
                    <a:alpha val="10000"/>
                  </a:srgbClr>
                </a:gs>
                <a:gs pos="50000">
                  <a:schemeClr val="bg1">
                    <a:alpha val="20000"/>
                  </a:schemeClr>
                </a:gs>
                <a:gs pos="15000">
                  <a:schemeClr val="bg1">
                    <a:alpha val="87000"/>
                  </a:schemeClr>
                </a:gs>
              </a:gsLst>
              <a:lin ang="2700000" scaled="0"/>
            </a:gradFill>
            <a:ln>
              <a:gradFill>
                <a:gsLst>
                  <a:gs pos="75000">
                    <a:srgbClr val="F0F0F0"/>
                  </a:gs>
                  <a:gs pos="50000">
                    <a:srgbClr val="C8C8C8"/>
                  </a:gs>
                  <a:gs pos="25000">
                    <a:srgbClr val="F0F0F0"/>
                  </a:gs>
                  <a:gs pos="0">
                    <a:schemeClr val="bg1"/>
                  </a:gs>
                  <a:gs pos="100000">
                    <a:schemeClr val="bg1"/>
                  </a:gs>
                </a:gsLst>
                <a:lin ang="2700000" scaled="0"/>
              </a:gradFill>
            </a:ln>
            <a:effectLst>
              <a:outerShdw blurRad="228600" dist="889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TextBox 99"/>
            <p:cNvSpPr txBox="1"/>
            <p:nvPr/>
          </p:nvSpPr>
          <p:spPr>
            <a:xfrm>
              <a:off x="3696494" y="1437828"/>
              <a:ext cx="723900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200" kern="2500" spc="140" dirty="0">
                  <a:gradFill>
                    <a:gsLst>
                      <a:gs pos="100000">
                        <a:srgbClr val="B3CED5"/>
                      </a:gs>
                      <a:gs pos="0">
                        <a:srgbClr val="DDE3D8"/>
                      </a:gs>
                    </a:gsLst>
                    <a:lin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</a:t>
              </a:r>
              <a:endParaRPr lang="zh-CN" altLang="en-US" sz="4200" kern="2500" spc="140" dirty="0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649470" y="977900"/>
            <a:ext cx="793750" cy="916940"/>
            <a:chOff x="4683932" y="1351088"/>
            <a:chExt cx="793712" cy="916656"/>
          </a:xfrm>
        </p:grpSpPr>
        <p:sp>
          <p:nvSpPr>
            <p:cNvPr id="47" name="Freeform 27"/>
            <p:cNvSpPr/>
            <p:nvPr/>
          </p:nvSpPr>
          <p:spPr bwMode="auto">
            <a:xfrm>
              <a:off x="4683932" y="1351088"/>
              <a:ext cx="793712" cy="916656"/>
            </a:xfrm>
            <a:custGeom>
              <a:avLst/>
              <a:gdLst>
                <a:gd name="T0" fmla="*/ 1098 w 2195"/>
                <a:gd name="T1" fmla="*/ 2535 h 2535"/>
                <a:gd name="T2" fmla="*/ 0 w 2195"/>
                <a:gd name="T3" fmla="*/ 1903 h 2535"/>
                <a:gd name="T4" fmla="*/ 0 w 2195"/>
                <a:gd name="T5" fmla="*/ 634 h 2535"/>
                <a:gd name="T6" fmla="*/ 1098 w 2195"/>
                <a:gd name="T7" fmla="*/ 0 h 2535"/>
                <a:gd name="T8" fmla="*/ 2195 w 2195"/>
                <a:gd name="T9" fmla="*/ 634 h 2535"/>
                <a:gd name="T10" fmla="*/ 2195 w 2195"/>
                <a:gd name="T11" fmla="*/ 1903 h 2535"/>
                <a:gd name="T12" fmla="*/ 1098 w 2195"/>
                <a:gd name="T13" fmla="*/ 2535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5" h="2535">
                  <a:moveTo>
                    <a:pt x="1098" y="2535"/>
                  </a:moveTo>
                  <a:lnTo>
                    <a:pt x="0" y="1903"/>
                  </a:lnTo>
                  <a:lnTo>
                    <a:pt x="0" y="634"/>
                  </a:lnTo>
                  <a:lnTo>
                    <a:pt x="1098" y="0"/>
                  </a:lnTo>
                  <a:lnTo>
                    <a:pt x="2195" y="634"/>
                  </a:lnTo>
                  <a:lnTo>
                    <a:pt x="2195" y="1903"/>
                  </a:lnTo>
                  <a:lnTo>
                    <a:pt x="1098" y="2535"/>
                  </a:lnTo>
                  <a:close/>
                </a:path>
              </a:pathLst>
            </a:custGeom>
            <a:gradFill>
              <a:gsLst>
                <a:gs pos="22000">
                  <a:schemeClr val="bg1">
                    <a:alpha val="40000"/>
                  </a:schemeClr>
                </a:gs>
                <a:gs pos="50000">
                  <a:srgbClr val="FFFFFF">
                    <a:alpha val="10000"/>
                  </a:srgbClr>
                </a:gs>
                <a:gs pos="50000">
                  <a:schemeClr val="bg1">
                    <a:alpha val="20000"/>
                  </a:schemeClr>
                </a:gs>
                <a:gs pos="15000">
                  <a:schemeClr val="bg1">
                    <a:alpha val="87000"/>
                  </a:schemeClr>
                </a:gs>
              </a:gsLst>
              <a:lin ang="2700000" scaled="0"/>
            </a:gradFill>
            <a:ln>
              <a:gradFill>
                <a:gsLst>
                  <a:gs pos="75000">
                    <a:srgbClr val="F0F0F0"/>
                  </a:gs>
                  <a:gs pos="50000">
                    <a:srgbClr val="C8C8C8"/>
                  </a:gs>
                  <a:gs pos="25000">
                    <a:srgbClr val="F0F0F0"/>
                  </a:gs>
                  <a:gs pos="0">
                    <a:schemeClr val="bg1"/>
                  </a:gs>
                  <a:gs pos="100000">
                    <a:schemeClr val="bg1"/>
                  </a:gs>
                </a:gsLst>
                <a:lin ang="2700000" scaled="0"/>
              </a:gradFill>
            </a:ln>
            <a:effectLst>
              <a:outerShdw blurRad="228600" dist="889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TextBox 100"/>
            <p:cNvSpPr txBox="1"/>
            <p:nvPr/>
          </p:nvSpPr>
          <p:spPr>
            <a:xfrm>
              <a:off x="4725194" y="1425198"/>
              <a:ext cx="723900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200" kern="2500" spc="140" dirty="0">
                  <a:gradFill>
                    <a:gsLst>
                      <a:gs pos="100000">
                        <a:srgbClr val="B3CED5"/>
                      </a:gs>
                      <a:gs pos="0">
                        <a:srgbClr val="DDE3D8"/>
                      </a:gs>
                    </a:gsLst>
                    <a:lin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所</a:t>
              </a:r>
              <a:endParaRPr lang="zh-CN" altLang="en-US" sz="4200" kern="2500" spc="140" dirty="0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038350" y="977900"/>
            <a:ext cx="793750" cy="916940"/>
            <a:chOff x="2600033" y="1348832"/>
            <a:chExt cx="793712" cy="916656"/>
          </a:xfrm>
        </p:grpSpPr>
        <p:sp>
          <p:nvSpPr>
            <p:cNvPr id="70" name="Freeform 27"/>
            <p:cNvSpPr/>
            <p:nvPr/>
          </p:nvSpPr>
          <p:spPr bwMode="auto">
            <a:xfrm>
              <a:off x="2600033" y="1348832"/>
              <a:ext cx="793712" cy="916656"/>
            </a:xfrm>
            <a:custGeom>
              <a:avLst/>
              <a:gdLst>
                <a:gd name="T0" fmla="*/ 1098 w 2195"/>
                <a:gd name="T1" fmla="*/ 2535 h 2535"/>
                <a:gd name="T2" fmla="*/ 0 w 2195"/>
                <a:gd name="T3" fmla="*/ 1903 h 2535"/>
                <a:gd name="T4" fmla="*/ 0 w 2195"/>
                <a:gd name="T5" fmla="*/ 634 h 2535"/>
                <a:gd name="T6" fmla="*/ 1098 w 2195"/>
                <a:gd name="T7" fmla="*/ 0 h 2535"/>
                <a:gd name="T8" fmla="*/ 2195 w 2195"/>
                <a:gd name="T9" fmla="*/ 634 h 2535"/>
                <a:gd name="T10" fmla="*/ 2195 w 2195"/>
                <a:gd name="T11" fmla="*/ 1903 h 2535"/>
                <a:gd name="T12" fmla="*/ 1098 w 2195"/>
                <a:gd name="T13" fmla="*/ 2535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5" h="2535">
                  <a:moveTo>
                    <a:pt x="1098" y="2535"/>
                  </a:moveTo>
                  <a:lnTo>
                    <a:pt x="0" y="1903"/>
                  </a:lnTo>
                  <a:lnTo>
                    <a:pt x="0" y="634"/>
                  </a:lnTo>
                  <a:lnTo>
                    <a:pt x="1098" y="0"/>
                  </a:lnTo>
                  <a:lnTo>
                    <a:pt x="2195" y="634"/>
                  </a:lnTo>
                  <a:lnTo>
                    <a:pt x="2195" y="1903"/>
                  </a:lnTo>
                  <a:lnTo>
                    <a:pt x="1098" y="2535"/>
                  </a:lnTo>
                  <a:close/>
                </a:path>
              </a:pathLst>
            </a:custGeom>
            <a:gradFill>
              <a:gsLst>
                <a:gs pos="22000">
                  <a:schemeClr val="bg1">
                    <a:alpha val="40000"/>
                  </a:schemeClr>
                </a:gs>
                <a:gs pos="50000">
                  <a:srgbClr val="FFFFFF">
                    <a:alpha val="10000"/>
                  </a:srgbClr>
                </a:gs>
                <a:gs pos="50000">
                  <a:schemeClr val="bg1">
                    <a:alpha val="20000"/>
                  </a:schemeClr>
                </a:gs>
                <a:gs pos="15000">
                  <a:schemeClr val="bg1">
                    <a:alpha val="87000"/>
                  </a:schemeClr>
                </a:gs>
              </a:gsLst>
              <a:lin ang="2700000" scaled="0"/>
            </a:gradFill>
            <a:ln>
              <a:gradFill>
                <a:gsLst>
                  <a:gs pos="75000">
                    <a:srgbClr val="F0F0F0"/>
                  </a:gs>
                  <a:gs pos="50000">
                    <a:srgbClr val="C8C8C8"/>
                  </a:gs>
                  <a:gs pos="25000">
                    <a:srgbClr val="F0F0F0"/>
                  </a:gs>
                  <a:gs pos="0">
                    <a:schemeClr val="bg1"/>
                  </a:gs>
                  <a:gs pos="100000">
                    <a:schemeClr val="bg1"/>
                  </a:gs>
                </a:gsLst>
                <a:lin ang="2700000" scaled="0"/>
              </a:gradFill>
            </a:ln>
            <a:effectLst>
              <a:outerShdw blurRad="228600" dist="889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TextBox 98"/>
            <p:cNvSpPr txBox="1"/>
            <p:nvPr/>
          </p:nvSpPr>
          <p:spPr>
            <a:xfrm>
              <a:off x="2629694" y="1429544"/>
              <a:ext cx="723900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200" kern="2500" spc="140" dirty="0">
                  <a:gradFill>
                    <a:gsLst>
                      <a:gs pos="100000">
                        <a:srgbClr val="B3CED5"/>
                      </a:gs>
                      <a:gs pos="0">
                        <a:srgbClr val="DDE3D8"/>
                      </a:gs>
                    </a:gsLst>
                    <a:lin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渔</a:t>
              </a:r>
              <a:endParaRPr lang="zh-CN" altLang="en-US" sz="4200" kern="2500" spc="140" dirty="0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5982335" y="977900"/>
            <a:ext cx="793750" cy="916940"/>
            <a:chOff x="5731184" y="1351088"/>
            <a:chExt cx="793712" cy="916656"/>
          </a:xfrm>
        </p:grpSpPr>
        <p:sp>
          <p:nvSpPr>
            <p:cNvPr id="73" name="Freeform 27"/>
            <p:cNvSpPr/>
            <p:nvPr/>
          </p:nvSpPr>
          <p:spPr bwMode="auto">
            <a:xfrm>
              <a:off x="5731184" y="1351088"/>
              <a:ext cx="793712" cy="916656"/>
            </a:xfrm>
            <a:custGeom>
              <a:avLst/>
              <a:gdLst>
                <a:gd name="T0" fmla="*/ 1098 w 2195"/>
                <a:gd name="T1" fmla="*/ 2535 h 2535"/>
                <a:gd name="T2" fmla="*/ 0 w 2195"/>
                <a:gd name="T3" fmla="*/ 1903 h 2535"/>
                <a:gd name="T4" fmla="*/ 0 w 2195"/>
                <a:gd name="T5" fmla="*/ 634 h 2535"/>
                <a:gd name="T6" fmla="*/ 1098 w 2195"/>
                <a:gd name="T7" fmla="*/ 0 h 2535"/>
                <a:gd name="T8" fmla="*/ 2195 w 2195"/>
                <a:gd name="T9" fmla="*/ 634 h 2535"/>
                <a:gd name="T10" fmla="*/ 2195 w 2195"/>
                <a:gd name="T11" fmla="*/ 1903 h 2535"/>
                <a:gd name="T12" fmla="*/ 1098 w 2195"/>
                <a:gd name="T13" fmla="*/ 2535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5" h="2535">
                  <a:moveTo>
                    <a:pt x="1098" y="2535"/>
                  </a:moveTo>
                  <a:lnTo>
                    <a:pt x="0" y="1903"/>
                  </a:lnTo>
                  <a:lnTo>
                    <a:pt x="0" y="634"/>
                  </a:lnTo>
                  <a:lnTo>
                    <a:pt x="1098" y="0"/>
                  </a:lnTo>
                  <a:lnTo>
                    <a:pt x="2195" y="634"/>
                  </a:lnTo>
                  <a:lnTo>
                    <a:pt x="2195" y="1903"/>
                  </a:lnTo>
                  <a:lnTo>
                    <a:pt x="1098" y="2535"/>
                  </a:lnTo>
                  <a:close/>
                </a:path>
              </a:pathLst>
            </a:custGeom>
            <a:gradFill>
              <a:gsLst>
                <a:gs pos="22000">
                  <a:schemeClr val="bg1">
                    <a:alpha val="40000"/>
                  </a:schemeClr>
                </a:gs>
                <a:gs pos="50000">
                  <a:srgbClr val="FFFFFF">
                    <a:alpha val="10000"/>
                  </a:srgbClr>
                </a:gs>
                <a:gs pos="50000">
                  <a:schemeClr val="bg1">
                    <a:alpha val="20000"/>
                  </a:schemeClr>
                </a:gs>
                <a:gs pos="15000">
                  <a:schemeClr val="bg1">
                    <a:alpha val="87000"/>
                  </a:schemeClr>
                </a:gs>
              </a:gsLst>
              <a:lin ang="2700000" scaled="0"/>
            </a:gradFill>
            <a:ln>
              <a:gradFill>
                <a:gsLst>
                  <a:gs pos="75000">
                    <a:srgbClr val="F0F0F0"/>
                  </a:gs>
                  <a:gs pos="50000">
                    <a:srgbClr val="C8C8C8"/>
                  </a:gs>
                  <a:gs pos="25000">
                    <a:srgbClr val="F0F0F0"/>
                  </a:gs>
                  <a:gs pos="0">
                    <a:schemeClr val="bg1"/>
                  </a:gs>
                  <a:gs pos="100000">
                    <a:schemeClr val="bg1"/>
                  </a:gs>
                </a:gsLst>
                <a:lin ang="2700000" scaled="0"/>
              </a:gradFill>
            </a:ln>
            <a:effectLst>
              <a:outerShdw blurRad="228600" dist="889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TextBox 101"/>
            <p:cNvSpPr txBox="1"/>
            <p:nvPr/>
          </p:nvSpPr>
          <p:spPr>
            <a:xfrm>
              <a:off x="5791994" y="1425198"/>
              <a:ext cx="723900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200" kern="2500" spc="140" dirty="0">
                  <a:gradFill>
                    <a:gsLst>
                      <a:gs pos="100000">
                        <a:srgbClr val="B3CED5"/>
                      </a:gs>
                      <a:gs pos="0">
                        <a:srgbClr val="DDE3D8"/>
                      </a:gs>
                    </a:gsLst>
                    <a:lin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欲</a:t>
              </a:r>
              <a:endParaRPr lang="zh-CN" altLang="en-US" sz="4200" kern="2500" spc="140" dirty="0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 descr="2021-05-01 22:28:44.003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35" y="743585"/>
            <a:ext cx="1503680" cy="1497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47000"/>
              </a:schemeClr>
            </a:outerShdw>
            <a:reflection stA="50000" endPos="52000" dist="508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组合 89"/>
          <p:cNvGrpSpPr/>
          <p:nvPr/>
        </p:nvGrpSpPr>
        <p:grpSpPr>
          <a:xfrm>
            <a:off x="1249092" y="1220655"/>
            <a:ext cx="2827683" cy="3548678"/>
            <a:chOff x="1249092" y="1220655"/>
            <a:chExt cx="2827683" cy="3548678"/>
          </a:xfrm>
        </p:grpSpPr>
        <p:sp>
          <p:nvSpPr>
            <p:cNvPr id="14" name="圆角矩形 13"/>
            <p:cNvSpPr/>
            <p:nvPr/>
          </p:nvSpPr>
          <p:spPr>
            <a:xfrm>
              <a:off x="1249092" y="1276910"/>
              <a:ext cx="2827683" cy="3492423"/>
            </a:xfrm>
            <a:prstGeom prst="roundRect">
              <a:avLst>
                <a:gd name="adj" fmla="val 4670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2700000" scaled="1"/>
              <a:tileRect/>
            </a:gradFill>
            <a:ln w="222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1413534" y="1404609"/>
              <a:ext cx="2498799" cy="3118235"/>
            </a:xfrm>
            <a:prstGeom prst="roundRect">
              <a:avLst>
                <a:gd name="adj" fmla="val 0"/>
              </a:avLst>
            </a:prstGeom>
            <a:gradFill>
              <a:gsLst>
                <a:gs pos="52000">
                  <a:srgbClr val="F4F4F4"/>
                </a:gs>
                <a:gs pos="0">
                  <a:schemeClr val="bg1"/>
                </a:gs>
                <a:gs pos="100000">
                  <a:srgbClr val="E2E2E2"/>
                </a:gs>
              </a:gsLst>
              <a:lin ang="0" scaled="0"/>
            </a:gradFill>
            <a:ln w="25400">
              <a:noFill/>
            </a:ln>
            <a:effectLst>
              <a:outerShdw blurRad="177800" dist="889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1474375" y="1466277"/>
              <a:ext cx="2377116" cy="160026"/>
              <a:chOff x="2149634" y="1165384"/>
              <a:chExt cx="3485832" cy="234632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21496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45" name="椭圆 44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6" name="椭圆 45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8" name="组合 17"/>
              <p:cNvGrpSpPr/>
              <p:nvPr/>
            </p:nvGrpSpPr>
            <p:grpSpPr>
              <a:xfrm>
                <a:off x="2510879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43" name="椭圆 42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" name="椭圆 43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2872123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41" name="椭圆 40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" name="椭圆 41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3233367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39" name="椭圆 38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" name="椭圆 39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1" name="组合 20"/>
              <p:cNvGrpSpPr/>
              <p:nvPr/>
            </p:nvGrpSpPr>
            <p:grpSpPr>
              <a:xfrm>
                <a:off x="3594612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37" name="椭圆 36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" name="椭圆 37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3955856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35" name="椭圆 34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" name="椭圆 35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4317101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33" name="椭圆 32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" name="椭圆 33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4678345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31" name="椭圆 30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" name="椭圆 31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5" name="组合 24"/>
              <p:cNvGrpSpPr/>
              <p:nvPr/>
            </p:nvGrpSpPr>
            <p:grpSpPr>
              <a:xfrm>
                <a:off x="5039590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6" name="组合 25"/>
              <p:cNvGrpSpPr/>
              <p:nvPr/>
            </p:nvGrpSpPr>
            <p:grpSpPr>
              <a:xfrm>
                <a:off x="54008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27" name="椭圆 26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" name="椭圆 27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7" name="组合 46"/>
            <p:cNvGrpSpPr/>
            <p:nvPr/>
          </p:nvGrpSpPr>
          <p:grpSpPr>
            <a:xfrm>
              <a:off x="1515603" y="1220655"/>
              <a:ext cx="64560" cy="330785"/>
              <a:chOff x="2244442" y="772895"/>
              <a:chExt cx="94671" cy="485002"/>
            </a:xfrm>
          </p:grpSpPr>
          <p:sp>
            <p:nvSpPr>
              <p:cNvPr id="48" name="圆角矩形 47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" name="圆角矩形 48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1762911" y="1220655"/>
              <a:ext cx="64560" cy="330785"/>
              <a:chOff x="2244442" y="772895"/>
              <a:chExt cx="94671" cy="485002"/>
            </a:xfrm>
          </p:grpSpPr>
          <p:sp>
            <p:nvSpPr>
              <p:cNvPr id="51" name="圆角矩形 50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2" name="圆角矩形 51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2010219" y="1220655"/>
              <a:ext cx="64560" cy="330785"/>
              <a:chOff x="2244442" y="772895"/>
              <a:chExt cx="94671" cy="485002"/>
            </a:xfrm>
          </p:grpSpPr>
          <p:sp>
            <p:nvSpPr>
              <p:cNvPr id="54" name="圆角矩形 53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5" name="圆角矩形 54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2257526" y="1220655"/>
              <a:ext cx="64560" cy="330785"/>
              <a:chOff x="2244442" y="772895"/>
              <a:chExt cx="94671" cy="485002"/>
            </a:xfrm>
          </p:grpSpPr>
          <p:sp>
            <p:nvSpPr>
              <p:cNvPr id="57" name="圆角矩形 56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8" name="圆角矩形 57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9" name="组合 58"/>
            <p:cNvGrpSpPr/>
            <p:nvPr/>
          </p:nvGrpSpPr>
          <p:grpSpPr>
            <a:xfrm>
              <a:off x="2504835" y="1220655"/>
              <a:ext cx="64560" cy="330785"/>
              <a:chOff x="2244442" y="772895"/>
              <a:chExt cx="94671" cy="485002"/>
            </a:xfrm>
          </p:grpSpPr>
          <p:sp>
            <p:nvSpPr>
              <p:cNvPr id="60" name="圆角矩形 59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1" name="圆角矩形 60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2" name="组合 61"/>
            <p:cNvGrpSpPr/>
            <p:nvPr/>
          </p:nvGrpSpPr>
          <p:grpSpPr>
            <a:xfrm>
              <a:off x="2752143" y="1220655"/>
              <a:ext cx="64560" cy="330785"/>
              <a:chOff x="2244442" y="772895"/>
              <a:chExt cx="94671" cy="485002"/>
            </a:xfrm>
          </p:grpSpPr>
          <p:sp>
            <p:nvSpPr>
              <p:cNvPr id="63" name="圆角矩形 62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4" name="圆角矩形 63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5" name="组合 64"/>
            <p:cNvGrpSpPr/>
            <p:nvPr/>
          </p:nvGrpSpPr>
          <p:grpSpPr>
            <a:xfrm>
              <a:off x="2999451" y="1220655"/>
              <a:ext cx="64560" cy="330785"/>
              <a:chOff x="2244442" y="772895"/>
              <a:chExt cx="94671" cy="485002"/>
            </a:xfrm>
          </p:grpSpPr>
          <p:sp>
            <p:nvSpPr>
              <p:cNvPr id="66" name="圆角矩形 65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7" name="圆角矩形 66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>
              <a:off x="3246759" y="1220655"/>
              <a:ext cx="64560" cy="330785"/>
              <a:chOff x="2244442" y="772895"/>
              <a:chExt cx="94671" cy="485002"/>
            </a:xfrm>
          </p:grpSpPr>
          <p:sp>
            <p:nvSpPr>
              <p:cNvPr id="69" name="圆角矩形 68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0" name="圆角矩形 69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1" name="组合 70"/>
            <p:cNvGrpSpPr/>
            <p:nvPr/>
          </p:nvGrpSpPr>
          <p:grpSpPr>
            <a:xfrm>
              <a:off x="3494067" y="1220655"/>
              <a:ext cx="64560" cy="330785"/>
              <a:chOff x="2244442" y="772895"/>
              <a:chExt cx="94671" cy="485002"/>
            </a:xfrm>
          </p:grpSpPr>
          <p:sp>
            <p:nvSpPr>
              <p:cNvPr id="72" name="圆角矩形 71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3" name="圆角矩形 72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4" name="组合 73"/>
            <p:cNvGrpSpPr/>
            <p:nvPr/>
          </p:nvGrpSpPr>
          <p:grpSpPr>
            <a:xfrm>
              <a:off x="3741375" y="1220655"/>
              <a:ext cx="64560" cy="330785"/>
              <a:chOff x="2244442" y="772895"/>
              <a:chExt cx="94671" cy="485002"/>
            </a:xfrm>
          </p:grpSpPr>
          <p:sp>
            <p:nvSpPr>
              <p:cNvPr id="75" name="圆角矩形 74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6" name="圆角矩形 75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3905351" y="1209984"/>
            <a:ext cx="3705330" cy="3442551"/>
            <a:chOff x="3905351" y="1209984"/>
            <a:chExt cx="3705330" cy="3442551"/>
          </a:xfrm>
        </p:grpSpPr>
        <p:grpSp>
          <p:nvGrpSpPr>
            <p:cNvPr id="2" name="组合 1"/>
            <p:cNvGrpSpPr/>
            <p:nvPr/>
          </p:nvGrpSpPr>
          <p:grpSpPr>
            <a:xfrm>
              <a:off x="5449570" y="1230946"/>
              <a:ext cx="645608" cy="1230922"/>
              <a:chOff x="5537459" y="941354"/>
              <a:chExt cx="946727" cy="1804795"/>
            </a:xfrm>
            <a:scene3d>
              <a:camera prst="orthographicFront">
                <a:rot lat="20967539" lon="19191102" rev="113251"/>
              </a:camera>
              <a:lightRig rig="threePt" dir="t"/>
            </a:scene3d>
          </p:grpSpPr>
          <p:sp>
            <p:nvSpPr>
              <p:cNvPr id="3" name="圆角矩形 2"/>
              <p:cNvSpPr/>
              <p:nvPr/>
            </p:nvSpPr>
            <p:spPr>
              <a:xfrm rot="5400000">
                <a:off x="5108425" y="1370388"/>
                <a:ext cx="1804795" cy="946727"/>
              </a:xfrm>
              <a:prstGeom prst="roundRect">
                <a:avLst>
                  <a:gd name="adj" fmla="val 19898"/>
                </a:avLst>
              </a:prstGeom>
              <a:solidFill>
                <a:srgbClr val="E0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 rot="5400000">
                <a:off x="5222427" y="1446913"/>
                <a:ext cx="1579634" cy="753287"/>
              </a:xfrm>
              <a:prstGeom prst="roundRect">
                <a:avLst>
                  <a:gd name="adj" fmla="val 1545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6683746" y="1216654"/>
              <a:ext cx="645608" cy="1230922"/>
              <a:chOff x="5537459" y="941354"/>
              <a:chExt cx="946727" cy="1804795"/>
            </a:xfrm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6" name="圆角矩形 5"/>
              <p:cNvSpPr/>
              <p:nvPr/>
            </p:nvSpPr>
            <p:spPr>
              <a:xfrm rot="5400000">
                <a:off x="5108425" y="1370388"/>
                <a:ext cx="1804795" cy="946727"/>
              </a:xfrm>
              <a:prstGeom prst="roundRect">
                <a:avLst>
                  <a:gd name="adj" fmla="val 19898"/>
                </a:avLst>
              </a:prstGeom>
              <a:solidFill>
                <a:srgbClr val="F49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" name="圆角矩形 6"/>
              <p:cNvSpPr/>
              <p:nvPr/>
            </p:nvSpPr>
            <p:spPr>
              <a:xfrm rot="5400000">
                <a:off x="5222427" y="1446913"/>
                <a:ext cx="1579634" cy="753287"/>
              </a:xfrm>
              <a:prstGeom prst="roundRect">
                <a:avLst>
                  <a:gd name="adj" fmla="val 1545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218758" y="1209984"/>
              <a:ext cx="645608" cy="1230922"/>
              <a:chOff x="5537459" y="941354"/>
              <a:chExt cx="946727" cy="1804795"/>
            </a:xfrm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9" name="圆角矩形 8"/>
              <p:cNvSpPr/>
              <p:nvPr/>
            </p:nvSpPr>
            <p:spPr>
              <a:xfrm rot="5400000">
                <a:off x="5108425" y="1370388"/>
                <a:ext cx="1804795" cy="946727"/>
              </a:xfrm>
              <a:prstGeom prst="roundRect">
                <a:avLst>
                  <a:gd name="adj" fmla="val 19898"/>
                </a:avLst>
              </a:prstGeom>
              <a:gradFill>
                <a:gsLst>
                  <a:gs pos="45000">
                    <a:srgbClr val="01A9BB"/>
                  </a:gs>
                  <a:gs pos="100000">
                    <a:srgbClr val="01C1D5"/>
                  </a:gs>
                  <a:gs pos="0">
                    <a:srgbClr val="01808D"/>
                  </a:gs>
                </a:gsLst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 rot="5400000">
                <a:off x="5222427" y="1446913"/>
                <a:ext cx="1579634" cy="753287"/>
              </a:xfrm>
              <a:prstGeom prst="roundRect">
                <a:avLst>
                  <a:gd name="adj" fmla="val 1545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1" name="组合 90"/>
            <p:cNvGrpSpPr/>
            <p:nvPr/>
          </p:nvGrpSpPr>
          <p:grpSpPr>
            <a:xfrm>
              <a:off x="3905351" y="1236501"/>
              <a:ext cx="3705330" cy="3416034"/>
              <a:chOff x="3905351" y="1236501"/>
              <a:chExt cx="3705330" cy="3416034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3905351" y="1271782"/>
                <a:ext cx="3705330" cy="3380753"/>
                <a:chOff x="6199676" y="1161244"/>
                <a:chExt cx="5433540" cy="4551342"/>
              </a:xfrm>
            </p:grpSpPr>
            <p:sp>
              <p:nvSpPr>
                <p:cNvPr id="78" name="梯形 77"/>
                <p:cNvSpPr/>
                <p:nvPr/>
              </p:nvSpPr>
              <p:spPr>
                <a:xfrm rot="16200000">
                  <a:off x="4829748" y="2531173"/>
                  <a:ext cx="4551341" cy="1811485"/>
                </a:xfrm>
                <a:prstGeom prst="trapezoid">
                  <a:avLst>
                    <a:gd name="adj" fmla="val 9948"/>
                  </a:avLst>
                </a:prstGeom>
                <a:solidFill>
                  <a:srgbClr val="FDFDF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" name="梯形 78"/>
                <p:cNvSpPr/>
                <p:nvPr/>
              </p:nvSpPr>
              <p:spPr>
                <a:xfrm rot="5400000" flipH="1">
                  <a:off x="6640318" y="2531172"/>
                  <a:ext cx="4551341" cy="1811485"/>
                </a:xfrm>
                <a:prstGeom prst="trapezoid">
                  <a:avLst>
                    <a:gd name="adj" fmla="val 11105"/>
                  </a:avLst>
                </a:prstGeom>
                <a:solidFill>
                  <a:srgbClr val="E8E8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0" name="梯形 79"/>
                <p:cNvSpPr/>
                <p:nvPr/>
              </p:nvSpPr>
              <p:spPr>
                <a:xfrm rot="16200000">
                  <a:off x="8451803" y="2531172"/>
                  <a:ext cx="4551341" cy="1811485"/>
                </a:xfrm>
                <a:prstGeom prst="trapezoid">
                  <a:avLst>
                    <a:gd name="adj" fmla="val 11105"/>
                  </a:avLst>
                </a:prstGeom>
                <a:solidFill>
                  <a:srgbClr val="FDFDF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1" name="组合 80"/>
              <p:cNvGrpSpPr/>
              <p:nvPr/>
            </p:nvGrpSpPr>
            <p:grpSpPr>
              <a:xfrm>
                <a:off x="4326163" y="1236501"/>
                <a:ext cx="426562" cy="747947"/>
                <a:chOff x="5695240" y="977137"/>
                <a:chExt cx="625516" cy="1096651"/>
              </a:xfrm>
              <a:scene3d>
                <a:camera prst="orthographicFront">
                  <a:rot lat="600000" lon="20399993" rev="0"/>
                </a:camera>
                <a:lightRig rig="threePt" dir="t"/>
              </a:scene3d>
            </p:grpSpPr>
            <p:sp>
              <p:nvSpPr>
                <p:cNvPr id="82" name="任意多边形 81"/>
                <p:cNvSpPr/>
                <p:nvPr/>
              </p:nvSpPr>
              <p:spPr bwMode="auto">
                <a:xfrm rot="5400000">
                  <a:off x="5533884" y="1302921"/>
                  <a:ext cx="923924" cy="527529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rgbClr val="01A9BB"/>
                </a:solidFill>
                <a:ln w="25400">
                  <a:noFill/>
                </a:ln>
                <a:effectLst>
                  <a:outerShdw blurRad="215900" dist="76200" dir="2700000" algn="tl" rotWithShape="0">
                    <a:prstClr val="black">
                      <a:alpha val="37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noAutofit/>
                </a:bodyPr>
                <a:lstStyle/>
                <a:p>
                  <a:endParaRPr lang="zh-CN" altLang="en-US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" name="任意多边形 82"/>
                <p:cNvSpPr/>
                <p:nvPr/>
              </p:nvSpPr>
              <p:spPr bwMode="auto">
                <a:xfrm rot="5400000">
                  <a:off x="5459672" y="1212705"/>
                  <a:ext cx="1096651" cy="625516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gradFill>
                  <a:gsLst>
                    <a:gs pos="29000">
                      <a:srgbClr val="01A2B3"/>
                    </a:gs>
                    <a:gs pos="100000">
                      <a:srgbClr val="01C1D5"/>
                    </a:gs>
                    <a:gs pos="0">
                      <a:srgbClr val="01808D"/>
                    </a:gs>
                  </a:gsLst>
                  <a:lin ang="0" scaled="0"/>
                </a:gradFill>
                <a:ln w="25400">
                  <a:gradFill>
                    <a:gsLst>
                      <a:gs pos="38000">
                        <a:srgbClr val="01A6B7"/>
                      </a:gs>
                      <a:gs pos="3000">
                        <a:srgbClr val="01808D"/>
                      </a:gs>
                      <a:gs pos="100000">
                        <a:srgbClr val="01CCE1"/>
                      </a:gs>
                    </a:gsLst>
                    <a:lin ang="0" scaled="0"/>
                  </a:gradFill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noAutofit/>
                </a:bodyPr>
                <a:lstStyle/>
                <a:p>
                  <a:endParaRPr lang="zh-CN" altLang="en-US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84" name="组合 83"/>
              <p:cNvGrpSpPr/>
              <p:nvPr/>
            </p:nvGrpSpPr>
            <p:grpSpPr>
              <a:xfrm>
                <a:off x="6791150" y="1243171"/>
                <a:ext cx="426562" cy="747947"/>
                <a:chOff x="5695240" y="977137"/>
                <a:chExt cx="625516" cy="1096651"/>
              </a:xfrm>
              <a:scene3d>
                <a:camera prst="orthographicFront">
                  <a:rot lat="600000" lon="20399993" rev="0"/>
                </a:camera>
                <a:lightRig rig="threePt" dir="t"/>
              </a:scene3d>
            </p:grpSpPr>
            <p:sp>
              <p:nvSpPr>
                <p:cNvPr id="85" name="任意多边形 84"/>
                <p:cNvSpPr/>
                <p:nvPr/>
              </p:nvSpPr>
              <p:spPr bwMode="auto">
                <a:xfrm rot="5400000">
                  <a:off x="5533884" y="1302921"/>
                  <a:ext cx="923924" cy="527529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rgbClr val="01A9BB"/>
                </a:solidFill>
                <a:ln w="25400">
                  <a:noFill/>
                </a:ln>
                <a:effectLst>
                  <a:outerShdw blurRad="215900" dist="76200" dir="2700000" algn="tl" rotWithShape="0">
                    <a:prstClr val="black">
                      <a:alpha val="37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noAutofit/>
                </a:bodyPr>
                <a:lstStyle/>
                <a:p>
                  <a:endParaRPr lang="zh-CN" altLang="en-US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" name="任意多边形 85"/>
                <p:cNvSpPr/>
                <p:nvPr/>
              </p:nvSpPr>
              <p:spPr bwMode="auto">
                <a:xfrm rot="5400000">
                  <a:off x="5459672" y="1212705"/>
                  <a:ext cx="1096651" cy="625516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gradFill>
                  <a:gsLst>
                    <a:gs pos="29000">
                      <a:srgbClr val="FB9E14"/>
                    </a:gs>
                    <a:gs pos="100000">
                      <a:srgbClr val="FEB243"/>
                    </a:gs>
                    <a:gs pos="0">
                      <a:srgbClr val="F49100"/>
                    </a:gs>
                  </a:gsLst>
                  <a:lin ang="0" scaled="0"/>
                </a:gradFill>
                <a:ln w="25400">
                  <a:gradFill>
                    <a:gsLst>
                      <a:gs pos="38000">
                        <a:srgbClr val="FB9E14"/>
                      </a:gs>
                      <a:gs pos="0">
                        <a:srgbClr val="F69200"/>
                      </a:gs>
                      <a:gs pos="100000">
                        <a:srgbClr val="FEC26A"/>
                      </a:gs>
                    </a:gsLst>
                    <a:lin ang="0" scaled="0"/>
                  </a:gradFill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noAutofit/>
                </a:bodyPr>
                <a:lstStyle/>
                <a:p>
                  <a:endParaRPr lang="zh-CN" altLang="en-US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87" name="组合 86"/>
              <p:cNvGrpSpPr/>
              <p:nvPr/>
            </p:nvGrpSpPr>
            <p:grpSpPr>
              <a:xfrm>
                <a:off x="5559241" y="1258918"/>
                <a:ext cx="426562" cy="747948"/>
                <a:chOff x="5695240" y="977137"/>
                <a:chExt cx="625516" cy="1096651"/>
              </a:xfrm>
              <a:scene3d>
                <a:camera prst="orthographicFront">
                  <a:rot lat="20944032" lon="19239453" rev="161931"/>
                </a:camera>
                <a:lightRig rig="threePt" dir="t"/>
              </a:scene3d>
            </p:grpSpPr>
            <p:sp>
              <p:nvSpPr>
                <p:cNvPr id="88" name="任意多边形 87"/>
                <p:cNvSpPr/>
                <p:nvPr/>
              </p:nvSpPr>
              <p:spPr bwMode="auto">
                <a:xfrm rot="5400000">
                  <a:off x="5533885" y="1302922"/>
                  <a:ext cx="923924" cy="527529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gradFill>
                  <a:gsLst>
                    <a:gs pos="38000">
                      <a:srgbClr val="E04949"/>
                    </a:gs>
                    <a:gs pos="0">
                      <a:srgbClr val="E04949"/>
                    </a:gs>
                    <a:gs pos="100000">
                      <a:srgbClr val="E04949"/>
                    </a:gs>
                  </a:gsLst>
                  <a:lin ang="0" scaled="0"/>
                </a:gradFill>
                <a:ln w="25400">
                  <a:noFill/>
                </a:ln>
                <a:effectLst>
                  <a:outerShdw blurRad="215900" dist="76200" dir="2700000" algn="tl" rotWithShape="0">
                    <a:prstClr val="black">
                      <a:alpha val="37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noAutofit/>
                </a:bodyPr>
                <a:lstStyle/>
                <a:p>
                  <a:endParaRPr lang="zh-CN" altLang="en-US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9" name="任意多边形 88"/>
                <p:cNvSpPr/>
                <p:nvPr/>
              </p:nvSpPr>
              <p:spPr bwMode="auto">
                <a:xfrm rot="5400000">
                  <a:off x="5459672" y="1212705"/>
                  <a:ext cx="1096651" cy="625516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gradFill>
                  <a:gsLst>
                    <a:gs pos="29000">
                      <a:srgbClr val="E04949"/>
                    </a:gs>
                    <a:gs pos="100000">
                      <a:srgbClr val="E04949"/>
                    </a:gs>
                    <a:gs pos="0">
                      <a:srgbClr val="E04949"/>
                    </a:gs>
                  </a:gsLst>
                  <a:lin ang="0" scaled="0"/>
                </a:gradFill>
                <a:ln w="25400">
                  <a:gradFill>
                    <a:gsLst>
                      <a:gs pos="38000">
                        <a:srgbClr val="E04949"/>
                      </a:gs>
                      <a:gs pos="0">
                        <a:srgbClr val="E04949"/>
                      </a:gs>
                      <a:gs pos="100000">
                        <a:srgbClr val="EB8585"/>
                      </a:gs>
                    </a:gsLst>
                    <a:lin ang="0" scaled="0"/>
                  </a:gradFill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noAutofit/>
                </a:bodyPr>
                <a:lstStyle/>
                <a:p>
                  <a:endParaRPr lang="zh-CN" altLang="en-US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8" name="Group 4"/>
          <p:cNvGrpSpPr>
            <a:grpSpLocks noChangeAspect="1"/>
          </p:cNvGrpSpPr>
          <p:nvPr/>
        </p:nvGrpSpPr>
        <p:grpSpPr bwMode="auto">
          <a:xfrm>
            <a:off x="4742216" y="4160681"/>
            <a:ext cx="260739" cy="305598"/>
            <a:chOff x="1776" y="1776"/>
            <a:chExt cx="64" cy="75"/>
          </a:xfrm>
          <a:solidFill>
            <a:schemeClr val="tx1">
              <a:lumMod val="50000"/>
              <a:lumOff val="50000"/>
            </a:schemeClr>
          </a:solidFill>
          <a:scene3d>
            <a:camera prst="perspectiveFront">
              <a:rot lat="0" lon="1799990" rev="0"/>
            </a:camera>
            <a:lightRig rig="threePt" dir="t"/>
          </a:scene3d>
        </p:grpSpPr>
        <p:sp>
          <p:nvSpPr>
            <p:cNvPr id="109" name="Freeform 5"/>
            <p:cNvSpPr/>
            <p:nvPr/>
          </p:nvSpPr>
          <p:spPr bwMode="auto">
            <a:xfrm>
              <a:off x="1795" y="1779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0" name="Freeform 6"/>
            <p:cNvSpPr/>
            <p:nvPr/>
          </p:nvSpPr>
          <p:spPr bwMode="auto">
            <a:xfrm>
              <a:off x="1776" y="1810"/>
              <a:ext cx="64" cy="41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1" name="Freeform 7"/>
            <p:cNvSpPr/>
            <p:nvPr/>
          </p:nvSpPr>
          <p:spPr bwMode="auto">
            <a:xfrm>
              <a:off x="1795" y="1776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2" name="Freeform 8"/>
            <p:cNvSpPr/>
            <p:nvPr/>
          </p:nvSpPr>
          <p:spPr bwMode="auto">
            <a:xfrm>
              <a:off x="1776" y="1807"/>
              <a:ext cx="64" cy="42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3" name="Group 13"/>
          <p:cNvGrpSpPr>
            <a:grpSpLocks noChangeAspect="1"/>
          </p:cNvGrpSpPr>
          <p:nvPr/>
        </p:nvGrpSpPr>
        <p:grpSpPr bwMode="auto">
          <a:xfrm>
            <a:off x="5982777" y="4130639"/>
            <a:ext cx="317963" cy="321761"/>
            <a:chOff x="2426" y="2781"/>
            <a:chExt cx="593" cy="600"/>
          </a:xfrm>
          <a:solidFill>
            <a:schemeClr val="tx1">
              <a:lumMod val="50000"/>
              <a:lumOff val="50000"/>
            </a:schemeClr>
          </a:solidFill>
          <a:scene3d>
            <a:camera prst="perspectiveFront">
              <a:rot lat="0" lon="19799991" rev="0"/>
            </a:camera>
            <a:lightRig rig="threePt" dir="t"/>
          </a:scene3d>
        </p:grpSpPr>
        <p:sp>
          <p:nvSpPr>
            <p:cNvPr id="114" name="Freeform 14"/>
            <p:cNvSpPr/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5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7160818" y="4168937"/>
            <a:ext cx="300565" cy="327128"/>
            <a:chOff x="4873626" y="1965325"/>
            <a:chExt cx="269876" cy="293688"/>
          </a:xfrm>
          <a:solidFill>
            <a:schemeClr val="tx1">
              <a:lumMod val="50000"/>
              <a:lumOff val="50000"/>
            </a:schemeClr>
          </a:solidFill>
          <a:scene3d>
            <a:camera prst="perspectiveFront">
              <a:rot lat="0" lon="1799990" rev="0"/>
            </a:camera>
            <a:lightRig rig="threePt" dir="t"/>
          </a:scene3d>
        </p:grpSpPr>
        <p:sp>
          <p:nvSpPr>
            <p:cNvPr id="117" name="Freeform 502"/>
            <p:cNvSpPr/>
            <p:nvPr/>
          </p:nvSpPr>
          <p:spPr bwMode="auto">
            <a:xfrm>
              <a:off x="4873626" y="2127250"/>
              <a:ext cx="112713" cy="131763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8" name="Freeform 503"/>
            <p:cNvSpPr/>
            <p:nvPr/>
          </p:nvSpPr>
          <p:spPr bwMode="auto">
            <a:xfrm>
              <a:off x="4884739" y="1973263"/>
              <a:ext cx="41275" cy="146050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9" name="Freeform 504"/>
            <p:cNvSpPr/>
            <p:nvPr/>
          </p:nvSpPr>
          <p:spPr bwMode="auto">
            <a:xfrm>
              <a:off x="4940301" y="1965325"/>
              <a:ext cx="177800" cy="293688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0" name="Freeform 505"/>
            <p:cNvSpPr/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24" name="图片 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532" y="1776039"/>
            <a:ext cx="1373329" cy="1972226"/>
          </a:xfrm>
          <a:prstGeom prst="rect">
            <a:avLst/>
          </a:prstGeom>
        </p:spPr>
      </p:pic>
      <p:sp>
        <p:nvSpPr>
          <p:cNvPr id="125" name="文本框 124"/>
          <p:cNvSpPr txBox="1"/>
          <p:nvPr/>
        </p:nvSpPr>
        <p:spPr>
          <a:xfrm>
            <a:off x="1780699" y="3630775"/>
            <a:ext cx="1699847" cy="807085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FB850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ctr"/>
            <a:r>
              <a:rPr lang="zh-CN" altLang="en-US" sz="4800" dirty="0">
                <a:solidFill>
                  <a:srgbClr val="009BD2"/>
                </a:solidFill>
                <a:latin typeface="隶书" panose="02010509060101010101" charset="-122"/>
                <a:ea typeface="隶书" panose="02010509060101010101" charset="-122"/>
              </a:rPr>
              <a:t>线上</a:t>
            </a:r>
            <a:endParaRPr lang="zh-CN" altLang="en-US" sz="4800" dirty="0">
              <a:solidFill>
                <a:srgbClr val="009BD2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grpSp>
        <p:nvGrpSpPr>
          <p:cNvPr id="138" name="组合 137"/>
          <p:cNvGrpSpPr/>
          <p:nvPr/>
        </p:nvGrpSpPr>
        <p:grpSpPr>
          <a:xfrm>
            <a:off x="4145009" y="2268737"/>
            <a:ext cx="773020" cy="467758"/>
            <a:chOff x="5159091" y="1157793"/>
            <a:chExt cx="1030514" cy="623486"/>
          </a:xfrm>
          <a:effectLst/>
        </p:grpSpPr>
        <p:sp>
          <p:nvSpPr>
            <p:cNvPr id="139" name="文本框 138"/>
            <p:cNvSpPr txBox="1"/>
            <p:nvPr/>
          </p:nvSpPr>
          <p:spPr>
            <a:xfrm>
              <a:off x="5249657" y="1157793"/>
              <a:ext cx="830212" cy="615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01ACBE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01</a:t>
              </a:r>
              <a:endParaRPr lang="zh-CN" altLang="en-US" sz="2400" dirty="0">
                <a:solidFill>
                  <a:srgbClr val="01ACBE"/>
                </a:solidFill>
                <a:latin typeface="汉仪菱心体简" panose="02010400000101010101" pitchFamily="49" charset="-122"/>
                <a:ea typeface="汉仪菱心体简" panose="02010400000101010101" pitchFamily="49" charset="-122"/>
              </a:endParaRPr>
            </a:p>
          </p:txBody>
        </p:sp>
        <p:sp>
          <p:nvSpPr>
            <p:cNvPr id="140" name="文本框 139"/>
            <p:cNvSpPr txBox="1"/>
            <p:nvPr/>
          </p:nvSpPr>
          <p:spPr>
            <a:xfrm>
              <a:off x="5159091" y="1535133"/>
              <a:ext cx="1030514" cy="246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rgbClr val="01ACBE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OPTION</a:t>
              </a:r>
              <a:endParaRPr lang="zh-CN" altLang="en-US" sz="600" dirty="0">
                <a:solidFill>
                  <a:srgbClr val="01ACBE"/>
                </a:solidFill>
                <a:latin typeface="汉仪菱心体简" panose="02010400000101010101" pitchFamily="49" charset="-122"/>
                <a:ea typeface="汉仪菱心体简" panose="02010400000101010101" pitchFamily="49" charset="-122"/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5391444" y="2271969"/>
            <a:ext cx="773020" cy="467758"/>
            <a:chOff x="5159091" y="1157793"/>
            <a:chExt cx="1030514" cy="623486"/>
          </a:xfrm>
          <a:effectLst/>
        </p:grpSpPr>
        <p:sp>
          <p:nvSpPr>
            <p:cNvPr id="142" name="文本框 141"/>
            <p:cNvSpPr txBox="1"/>
            <p:nvPr/>
          </p:nvSpPr>
          <p:spPr>
            <a:xfrm>
              <a:off x="5249657" y="1157793"/>
              <a:ext cx="830212" cy="615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E87071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02</a:t>
              </a:r>
              <a:endParaRPr lang="zh-CN" altLang="en-US" sz="2400" dirty="0">
                <a:solidFill>
                  <a:srgbClr val="E87071"/>
                </a:solidFill>
                <a:latin typeface="汉仪菱心体简" panose="02010400000101010101" pitchFamily="49" charset="-122"/>
                <a:ea typeface="汉仪菱心体简" panose="02010400000101010101" pitchFamily="49" charset="-122"/>
              </a:endParaRPr>
            </a:p>
          </p:txBody>
        </p:sp>
        <p:sp>
          <p:nvSpPr>
            <p:cNvPr id="143" name="文本框 142"/>
            <p:cNvSpPr txBox="1"/>
            <p:nvPr/>
          </p:nvSpPr>
          <p:spPr>
            <a:xfrm>
              <a:off x="5159091" y="1535133"/>
              <a:ext cx="1030514" cy="246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rgbClr val="E87071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OPTION</a:t>
              </a:r>
              <a:endParaRPr lang="zh-CN" altLang="en-US" sz="600" dirty="0">
                <a:solidFill>
                  <a:srgbClr val="E87071"/>
                </a:solidFill>
                <a:latin typeface="汉仪菱心体简" panose="02010400000101010101" pitchFamily="49" charset="-122"/>
                <a:ea typeface="汉仪菱心体简" panose="02010400000101010101" pitchFamily="49" charset="-122"/>
              </a:endParaRPr>
            </a:p>
          </p:txBody>
        </p:sp>
      </p:grpSp>
      <p:grpSp>
        <p:nvGrpSpPr>
          <p:cNvPr id="144" name="组合 143"/>
          <p:cNvGrpSpPr/>
          <p:nvPr/>
        </p:nvGrpSpPr>
        <p:grpSpPr>
          <a:xfrm>
            <a:off x="6636049" y="2268737"/>
            <a:ext cx="773020" cy="467758"/>
            <a:chOff x="5159091" y="1157793"/>
            <a:chExt cx="1030514" cy="623486"/>
          </a:xfrm>
          <a:effectLst/>
        </p:grpSpPr>
        <p:sp>
          <p:nvSpPr>
            <p:cNvPr id="145" name="文本框 144"/>
            <p:cNvSpPr txBox="1"/>
            <p:nvPr/>
          </p:nvSpPr>
          <p:spPr>
            <a:xfrm>
              <a:off x="5249657" y="1157793"/>
              <a:ext cx="830212" cy="615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FEB850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03</a:t>
              </a:r>
              <a:endParaRPr lang="zh-CN" altLang="en-US" sz="2400" dirty="0">
                <a:solidFill>
                  <a:srgbClr val="FEB850"/>
                </a:solidFill>
                <a:latin typeface="汉仪菱心体简" panose="02010400000101010101" pitchFamily="49" charset="-122"/>
                <a:ea typeface="汉仪菱心体简" panose="02010400000101010101" pitchFamily="49" charset="-122"/>
              </a:endParaRPr>
            </a:p>
          </p:txBody>
        </p:sp>
        <p:sp>
          <p:nvSpPr>
            <p:cNvPr id="146" name="文本框 145"/>
            <p:cNvSpPr txBox="1"/>
            <p:nvPr/>
          </p:nvSpPr>
          <p:spPr>
            <a:xfrm>
              <a:off x="5159091" y="1535133"/>
              <a:ext cx="1030514" cy="246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rgbClr val="FEB850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OPTION</a:t>
              </a:r>
              <a:endParaRPr lang="zh-CN" altLang="en-US" sz="600" dirty="0">
                <a:solidFill>
                  <a:srgbClr val="FEB850"/>
                </a:solidFill>
                <a:latin typeface="汉仪菱心体简" panose="02010400000101010101" pitchFamily="49" charset="-122"/>
                <a:ea typeface="汉仪菱心体简" panose="02010400000101010101" pitchFamily="49" charset="-122"/>
              </a:endParaRPr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903370" y="249943"/>
            <a:ext cx="3382315" cy="679699"/>
            <a:chOff x="903371" y="249943"/>
            <a:chExt cx="2831223" cy="679699"/>
          </a:xfrm>
        </p:grpSpPr>
        <p:sp>
          <p:nvSpPr>
            <p:cNvPr id="137" name="任意多边形 136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47" name="任意多边形 146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48" name="组合 147"/>
          <p:cNvGrpSpPr/>
          <p:nvPr/>
        </p:nvGrpSpPr>
        <p:grpSpPr>
          <a:xfrm rot="16200000">
            <a:off x="574523" y="158162"/>
            <a:ext cx="765103" cy="863262"/>
            <a:chOff x="8439634" y="3544648"/>
            <a:chExt cx="1611146" cy="1817848"/>
          </a:xfrm>
        </p:grpSpPr>
        <p:sp>
          <p:nvSpPr>
            <p:cNvPr id="149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50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51" name="Group 17"/>
          <p:cNvGrpSpPr>
            <a:grpSpLocks noChangeAspect="1"/>
          </p:cNvGrpSpPr>
          <p:nvPr/>
        </p:nvGrpSpPr>
        <p:grpSpPr bwMode="auto">
          <a:xfrm>
            <a:off x="827405" y="455655"/>
            <a:ext cx="259340" cy="278386"/>
            <a:chOff x="231" y="1205"/>
            <a:chExt cx="640" cy="687"/>
          </a:xfrm>
          <a:solidFill>
            <a:srgbClr val="00B0F0"/>
          </a:solidFill>
          <a:effectLst/>
        </p:grpSpPr>
        <p:sp>
          <p:nvSpPr>
            <p:cNvPr id="152" name="Freeform 18"/>
            <p:cNvSpPr/>
            <p:nvPr/>
          </p:nvSpPr>
          <p:spPr bwMode="auto">
            <a:xfrm>
              <a:off x="231" y="1205"/>
              <a:ext cx="499" cy="687"/>
            </a:xfrm>
            <a:custGeom>
              <a:avLst/>
              <a:gdLst>
                <a:gd name="T0" fmla="*/ 442 w 499"/>
                <a:gd name="T1" fmla="*/ 629 h 687"/>
                <a:gd name="T2" fmla="*/ 57 w 499"/>
                <a:gd name="T3" fmla="*/ 629 h 687"/>
                <a:gd name="T4" fmla="*/ 57 w 499"/>
                <a:gd name="T5" fmla="*/ 200 h 687"/>
                <a:gd name="T6" fmla="*/ 200 w 499"/>
                <a:gd name="T7" fmla="*/ 200 h 687"/>
                <a:gd name="T8" fmla="*/ 200 w 499"/>
                <a:gd name="T9" fmla="*/ 57 h 687"/>
                <a:gd name="T10" fmla="*/ 442 w 499"/>
                <a:gd name="T11" fmla="*/ 57 h 687"/>
                <a:gd name="T12" fmla="*/ 442 w 499"/>
                <a:gd name="T13" fmla="*/ 116 h 687"/>
                <a:gd name="T14" fmla="*/ 494 w 499"/>
                <a:gd name="T15" fmla="*/ 64 h 687"/>
                <a:gd name="T16" fmla="*/ 499 w 499"/>
                <a:gd name="T17" fmla="*/ 59 h 687"/>
                <a:gd name="T18" fmla="*/ 499 w 499"/>
                <a:gd name="T19" fmla="*/ 0 h 687"/>
                <a:gd name="T20" fmla="*/ 143 w 499"/>
                <a:gd name="T21" fmla="*/ 0 h 687"/>
                <a:gd name="T22" fmla="*/ 143 w 499"/>
                <a:gd name="T23" fmla="*/ 0 h 687"/>
                <a:gd name="T24" fmla="*/ 0 w 499"/>
                <a:gd name="T25" fmla="*/ 143 h 687"/>
                <a:gd name="T26" fmla="*/ 0 w 499"/>
                <a:gd name="T27" fmla="*/ 687 h 687"/>
                <a:gd name="T28" fmla="*/ 499 w 499"/>
                <a:gd name="T29" fmla="*/ 687 h 687"/>
                <a:gd name="T30" fmla="*/ 499 w 499"/>
                <a:gd name="T31" fmla="*/ 429 h 687"/>
                <a:gd name="T32" fmla="*/ 442 w 499"/>
                <a:gd name="T33" fmla="*/ 486 h 687"/>
                <a:gd name="T34" fmla="*/ 442 w 499"/>
                <a:gd name="T35" fmla="*/ 629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9" h="687">
                  <a:moveTo>
                    <a:pt x="442" y="629"/>
                  </a:moveTo>
                  <a:lnTo>
                    <a:pt x="57" y="629"/>
                  </a:lnTo>
                  <a:lnTo>
                    <a:pt x="57" y="200"/>
                  </a:lnTo>
                  <a:lnTo>
                    <a:pt x="200" y="200"/>
                  </a:lnTo>
                  <a:lnTo>
                    <a:pt x="200" y="57"/>
                  </a:lnTo>
                  <a:lnTo>
                    <a:pt x="442" y="57"/>
                  </a:lnTo>
                  <a:lnTo>
                    <a:pt x="442" y="116"/>
                  </a:lnTo>
                  <a:lnTo>
                    <a:pt x="494" y="64"/>
                  </a:lnTo>
                  <a:lnTo>
                    <a:pt x="499" y="59"/>
                  </a:lnTo>
                  <a:lnTo>
                    <a:pt x="499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0" y="143"/>
                  </a:lnTo>
                  <a:lnTo>
                    <a:pt x="0" y="687"/>
                  </a:lnTo>
                  <a:lnTo>
                    <a:pt x="499" y="687"/>
                  </a:lnTo>
                  <a:lnTo>
                    <a:pt x="499" y="429"/>
                  </a:lnTo>
                  <a:lnTo>
                    <a:pt x="442" y="486"/>
                  </a:lnTo>
                  <a:lnTo>
                    <a:pt x="442" y="6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53" name="Freeform 19"/>
            <p:cNvSpPr>
              <a:spLocks noEditPoints="1"/>
            </p:cNvSpPr>
            <p:nvPr/>
          </p:nvSpPr>
          <p:spPr bwMode="auto">
            <a:xfrm>
              <a:off x="436" y="1310"/>
              <a:ext cx="435" cy="431"/>
            </a:xfrm>
            <a:custGeom>
              <a:avLst/>
              <a:gdLst>
                <a:gd name="T0" fmla="*/ 50 w 435"/>
                <a:gd name="T1" fmla="*/ 279 h 431"/>
                <a:gd name="T2" fmla="*/ 50 w 435"/>
                <a:gd name="T3" fmla="*/ 279 h 431"/>
                <a:gd name="T4" fmla="*/ 50 w 435"/>
                <a:gd name="T5" fmla="*/ 279 h 431"/>
                <a:gd name="T6" fmla="*/ 50 w 435"/>
                <a:gd name="T7" fmla="*/ 279 h 431"/>
                <a:gd name="T8" fmla="*/ 0 w 435"/>
                <a:gd name="T9" fmla="*/ 431 h 431"/>
                <a:gd name="T10" fmla="*/ 155 w 435"/>
                <a:gd name="T11" fmla="*/ 381 h 431"/>
                <a:gd name="T12" fmla="*/ 155 w 435"/>
                <a:gd name="T13" fmla="*/ 381 h 431"/>
                <a:gd name="T14" fmla="*/ 155 w 435"/>
                <a:gd name="T15" fmla="*/ 381 h 431"/>
                <a:gd name="T16" fmla="*/ 155 w 435"/>
                <a:gd name="T17" fmla="*/ 381 h 431"/>
                <a:gd name="T18" fmla="*/ 435 w 435"/>
                <a:gd name="T19" fmla="*/ 102 h 431"/>
                <a:gd name="T20" fmla="*/ 330 w 435"/>
                <a:gd name="T21" fmla="*/ 0 h 431"/>
                <a:gd name="T22" fmla="*/ 50 w 435"/>
                <a:gd name="T23" fmla="*/ 279 h 431"/>
                <a:gd name="T24" fmla="*/ 50 w 435"/>
                <a:gd name="T25" fmla="*/ 279 h 431"/>
                <a:gd name="T26" fmla="*/ 141 w 435"/>
                <a:gd name="T27" fmla="*/ 360 h 431"/>
                <a:gd name="T28" fmla="*/ 38 w 435"/>
                <a:gd name="T29" fmla="*/ 396 h 431"/>
                <a:gd name="T30" fmla="*/ 72 w 435"/>
                <a:gd name="T31" fmla="*/ 291 h 431"/>
                <a:gd name="T32" fmla="*/ 141 w 435"/>
                <a:gd name="T33" fmla="*/ 36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5" h="431">
                  <a:moveTo>
                    <a:pt x="50" y="279"/>
                  </a:moveTo>
                  <a:lnTo>
                    <a:pt x="50" y="279"/>
                  </a:lnTo>
                  <a:lnTo>
                    <a:pt x="50" y="279"/>
                  </a:lnTo>
                  <a:lnTo>
                    <a:pt x="50" y="279"/>
                  </a:lnTo>
                  <a:lnTo>
                    <a:pt x="0" y="43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435" y="102"/>
                  </a:lnTo>
                  <a:lnTo>
                    <a:pt x="330" y="0"/>
                  </a:lnTo>
                  <a:lnTo>
                    <a:pt x="50" y="279"/>
                  </a:lnTo>
                  <a:lnTo>
                    <a:pt x="50" y="279"/>
                  </a:lnTo>
                  <a:close/>
                  <a:moveTo>
                    <a:pt x="141" y="360"/>
                  </a:moveTo>
                  <a:lnTo>
                    <a:pt x="38" y="396"/>
                  </a:lnTo>
                  <a:lnTo>
                    <a:pt x="72" y="291"/>
                  </a:lnTo>
                  <a:lnTo>
                    <a:pt x="141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154" name="矩形 3"/>
          <p:cNvSpPr>
            <a:spLocks noChangeArrowheads="1"/>
          </p:cNvSpPr>
          <p:nvPr/>
        </p:nvSpPr>
        <p:spPr bwMode="auto">
          <a:xfrm>
            <a:off x="1448594" y="442914"/>
            <a:ext cx="1153160" cy="37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pPr algn="l"/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营销手段</a:t>
            </a:r>
            <a:endParaRPr lang="zh-CN" altLang="en-US" sz="2000" b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5" name="文本框 37"/>
          <p:cNvSpPr>
            <a:spLocks noChangeArrowheads="1"/>
          </p:cNvSpPr>
          <p:nvPr/>
        </p:nvSpPr>
        <p:spPr bwMode="auto">
          <a:xfrm>
            <a:off x="2591594" y="561282"/>
            <a:ext cx="1731469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2" tIns="34292" rIns="68582" bIns="34292">
            <a:spAutoFit/>
          </a:bodyPr>
          <a:lstStyle/>
          <a:p>
            <a:pPr algn="l"/>
            <a:endParaRPr lang="zh-CN" altLang="en-US" sz="1000" b="0" baseline="-300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008171" y="2801144"/>
            <a:ext cx="1050290" cy="344170"/>
          </a:xfrm>
          <a:prstGeom prst="rect">
            <a:avLst/>
          </a:prstGeom>
          <a:noFill/>
          <a:scene3d>
            <a:camera prst="orthographicFront">
              <a:rot lat="0" lon="1800000" rev="0"/>
            </a:camera>
            <a:lightRig rig="threePt" dir="t"/>
          </a:scene3d>
        </p:spPr>
        <p:txBody>
          <a:bodyPr wrap="none" lIns="68571" tIns="34285" rIns="68571" bIns="34285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线上宣传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3908867" y="3105944"/>
            <a:ext cx="1197327" cy="1105535"/>
          </a:xfrm>
          <a:prstGeom prst="rect">
            <a:avLst/>
          </a:prstGeom>
          <a:noFill/>
          <a:scene3d>
            <a:camera prst="orthographicFront">
              <a:rot lat="0" lon="1800000" rev="0"/>
            </a:camera>
            <a:lightRig rig="threePt" dir="t"/>
          </a:scene3d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抖音、今日头条、微视等热门短视频平台进行推广和投放广告开展营销活动，吸引目标客户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srgbClr val="48484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5250020" y="2801144"/>
            <a:ext cx="1050290" cy="344170"/>
          </a:xfrm>
          <a:prstGeom prst="rect">
            <a:avLst/>
          </a:prstGeom>
          <a:noFill/>
          <a:scene3d>
            <a:camera prst="orthographicFront">
              <a:rot lat="0" lon="1200000" rev="0"/>
            </a:camera>
            <a:lightRig rig="threePt" dir="t"/>
          </a:scene3d>
        </p:spPr>
        <p:txBody>
          <a:bodyPr wrap="none" lIns="68571" tIns="34285" rIns="68571" bIns="34285" rtlCol="0">
            <a:spAutoFit/>
          </a:bodyPr>
          <a:lstStyle>
            <a:defPPr>
              <a:defRPr lang="en-US"/>
            </a:defPPr>
            <a:lvl1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i="0" u="none" strike="noStrike" kern="0" cap="none" spc="0" normalizeH="0" baseline="0">
                <a:ln>
                  <a:noFill/>
                </a:ln>
                <a:solidFill>
                  <a:srgbClr val="1B32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创建平台</a:t>
            </a:r>
            <a:endParaRPr lang="zh-CN" altLang="en-US" sz="1800" b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5106194" y="3105944"/>
            <a:ext cx="1244605" cy="1105535"/>
          </a:xfrm>
          <a:prstGeom prst="rect">
            <a:avLst/>
          </a:prstGeom>
          <a:noFill/>
          <a:scene3d>
            <a:camera prst="orthographicFront">
              <a:rot lat="0" lon="1200000" rev="0"/>
            </a:camera>
            <a:lightRig rig="threePt" dir="t"/>
          </a:scene3d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建立专门的各大传媒平台账号，提供免费问题解答以及实时渔业资讯发布，同时跟进售后服务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srgbClr val="48484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6563255" y="2801144"/>
            <a:ext cx="897890" cy="297815"/>
          </a:xfrm>
          <a:prstGeom prst="rect">
            <a:avLst/>
          </a:prstGeom>
          <a:noFill/>
          <a:scene3d>
            <a:camera prst="orthographicFront">
              <a:rot lat="0" lon="600000" rev="0"/>
            </a:camera>
            <a:lightRig rig="threePt" dir="t"/>
          </a:scene3d>
        </p:spPr>
        <p:txBody>
          <a:bodyPr wrap="none" lIns="68571" tIns="34285" rIns="68571" bIns="34285" rtlCol="0">
            <a:spAutoFit/>
          </a:bodyPr>
          <a:lstStyle>
            <a:defPPr>
              <a:defRPr lang="en-US"/>
            </a:defPPr>
            <a:lvl1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i="0" u="none" strike="noStrike" kern="0" cap="none" spc="0" normalizeH="0" baseline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5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挖掘渠道</a:t>
            </a:r>
            <a:endParaRPr lang="zh-CN" altLang="en-US" sz="1500" b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6374930" y="3101499"/>
            <a:ext cx="1259882" cy="1105535"/>
          </a:xfrm>
          <a:prstGeom prst="rect">
            <a:avLst/>
          </a:prstGeom>
          <a:noFill/>
          <a:scene3d>
            <a:camera prst="orthographicFront">
              <a:rot lat="0" lon="600000" rev="0"/>
            </a:camera>
            <a:lightRig rig="threePt" dir="t"/>
          </a:scene3d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前期主要通过自有渠道和合作伙伴渠道获取前期客户，后期渠道策略主要依靠优质客户社群和政企渠道。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srgbClr val="48484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7" name="组合 166"/>
          <p:cNvGrpSpPr/>
          <p:nvPr/>
        </p:nvGrpSpPr>
        <p:grpSpPr>
          <a:xfrm>
            <a:off x="8219506" y="-18254"/>
            <a:ext cx="744094" cy="762000"/>
            <a:chOff x="8219506" y="-18254"/>
            <a:chExt cx="744094" cy="762000"/>
          </a:xfrm>
        </p:grpSpPr>
        <p:sp>
          <p:nvSpPr>
            <p:cNvPr id="168" name="AutoShape 7"/>
            <p:cNvSpPr>
              <a:spLocks noChangeArrowheads="1"/>
            </p:cNvSpPr>
            <p:nvPr/>
          </p:nvSpPr>
          <p:spPr bwMode="auto">
            <a:xfrm rot="5400000">
              <a:off x="8201851" y="88633"/>
              <a:ext cx="762000" cy="548226"/>
            </a:xfrm>
            <a:prstGeom prst="homePlate">
              <a:avLst>
                <a:gd name="adj" fmla="val 35606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10800000" vert="eaVert" wrap="none" lIns="91440" tIns="45720" rIns="91440" bIns="45720" numCol="1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169" name="组合 168"/>
            <p:cNvGrpSpPr/>
            <p:nvPr/>
          </p:nvGrpSpPr>
          <p:grpSpPr>
            <a:xfrm>
              <a:off x="8219506" y="134144"/>
              <a:ext cx="744094" cy="575849"/>
              <a:chOff x="187683" y="185120"/>
              <a:chExt cx="744094" cy="575849"/>
            </a:xfrm>
          </p:grpSpPr>
          <p:sp>
            <p:nvSpPr>
              <p:cNvPr id="170" name="矩形 169"/>
              <p:cNvSpPr/>
              <p:nvPr/>
            </p:nvSpPr>
            <p:spPr>
              <a:xfrm>
                <a:off x="467365" y="185120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b="0" dirty="0">
                  <a:solidFill>
                    <a:schemeClr val="accent3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71" name="矩形 170"/>
              <p:cNvSpPr/>
              <p:nvPr/>
            </p:nvSpPr>
            <p:spPr>
              <a:xfrm>
                <a:off x="187683" y="453192"/>
                <a:ext cx="74409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你的智慧</a:t>
                </a:r>
                <a:endParaRPr lang="en-US" altLang="zh-CN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渔管家</a:t>
                </a:r>
                <a:endParaRPr lang="zh-CN" altLang="en-US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172" name="图片 1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951" y="-65746"/>
            <a:ext cx="685800" cy="1243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 bwMode="auto">
          <a:xfrm>
            <a:off x="0" y="2490669"/>
            <a:ext cx="9145588" cy="2654419"/>
          </a:xfrm>
          <a:custGeom>
            <a:avLst/>
            <a:gdLst>
              <a:gd name="T0" fmla="*/ 3078 w 4268"/>
              <a:gd name="T1" fmla="*/ 3 h 1326"/>
              <a:gd name="T2" fmla="*/ 3355 w 4268"/>
              <a:gd name="T3" fmla="*/ 18 h 1326"/>
              <a:gd name="T4" fmla="*/ 3647 w 4268"/>
              <a:gd name="T5" fmla="*/ 50 h 1326"/>
              <a:gd name="T6" fmla="*/ 3951 w 4268"/>
              <a:gd name="T7" fmla="*/ 100 h 1326"/>
              <a:gd name="T8" fmla="*/ 4268 w 4268"/>
              <a:gd name="T9" fmla="*/ 168 h 1326"/>
              <a:gd name="T10" fmla="*/ 4106 w 4268"/>
              <a:gd name="T11" fmla="*/ 140 h 1326"/>
              <a:gd name="T12" fmla="*/ 3795 w 4268"/>
              <a:gd name="T13" fmla="*/ 80 h 1326"/>
              <a:gd name="T14" fmla="*/ 3499 w 4268"/>
              <a:gd name="T15" fmla="*/ 40 h 1326"/>
              <a:gd name="T16" fmla="*/ 3215 w 4268"/>
              <a:gd name="T17" fmla="*/ 16 h 1326"/>
              <a:gd name="T18" fmla="*/ 2943 w 4268"/>
              <a:gd name="T19" fmla="*/ 9 h 1326"/>
              <a:gd name="T20" fmla="*/ 2636 w 4268"/>
              <a:gd name="T21" fmla="*/ 18 h 1326"/>
              <a:gd name="T22" fmla="*/ 2348 w 4268"/>
              <a:gd name="T23" fmla="*/ 48 h 1326"/>
              <a:gd name="T24" fmla="*/ 2077 w 4268"/>
              <a:gd name="T25" fmla="*/ 93 h 1326"/>
              <a:gd name="T26" fmla="*/ 1825 w 4268"/>
              <a:gd name="T27" fmla="*/ 153 h 1326"/>
              <a:gd name="T28" fmla="*/ 1589 w 4268"/>
              <a:gd name="T29" fmla="*/ 225 h 1326"/>
              <a:gd name="T30" fmla="*/ 1370 w 4268"/>
              <a:gd name="T31" fmla="*/ 308 h 1326"/>
              <a:gd name="T32" fmla="*/ 1169 w 4268"/>
              <a:gd name="T33" fmla="*/ 398 h 1326"/>
              <a:gd name="T34" fmla="*/ 985 w 4268"/>
              <a:gd name="T35" fmla="*/ 494 h 1326"/>
              <a:gd name="T36" fmla="*/ 817 w 4268"/>
              <a:gd name="T37" fmla="*/ 595 h 1326"/>
              <a:gd name="T38" fmla="*/ 666 w 4268"/>
              <a:gd name="T39" fmla="*/ 696 h 1326"/>
              <a:gd name="T40" fmla="*/ 531 w 4268"/>
              <a:gd name="T41" fmla="*/ 797 h 1326"/>
              <a:gd name="T42" fmla="*/ 412 w 4268"/>
              <a:gd name="T43" fmla="*/ 895 h 1326"/>
              <a:gd name="T44" fmla="*/ 308 w 4268"/>
              <a:gd name="T45" fmla="*/ 988 h 1326"/>
              <a:gd name="T46" fmla="*/ 221 w 4268"/>
              <a:gd name="T47" fmla="*/ 1075 h 1326"/>
              <a:gd name="T48" fmla="*/ 149 w 4268"/>
              <a:gd name="T49" fmla="*/ 1151 h 1326"/>
              <a:gd name="T50" fmla="*/ 91 w 4268"/>
              <a:gd name="T51" fmla="*/ 1217 h 1326"/>
              <a:gd name="T52" fmla="*/ 49 w 4268"/>
              <a:gd name="T53" fmla="*/ 1269 h 1326"/>
              <a:gd name="T54" fmla="*/ 22 w 4268"/>
              <a:gd name="T55" fmla="*/ 1305 h 1326"/>
              <a:gd name="T56" fmla="*/ 8 w 4268"/>
              <a:gd name="T57" fmla="*/ 1323 h 1326"/>
              <a:gd name="T58" fmla="*/ 6 w 4268"/>
              <a:gd name="T59" fmla="*/ 1326 h 1326"/>
              <a:gd name="T60" fmla="*/ 1 w 4268"/>
              <a:gd name="T61" fmla="*/ 1318 h 1326"/>
              <a:gd name="T62" fmla="*/ 17 w 4268"/>
              <a:gd name="T63" fmla="*/ 1298 h 1326"/>
              <a:gd name="T64" fmla="*/ 47 w 4268"/>
              <a:gd name="T65" fmla="*/ 1259 h 1326"/>
              <a:gd name="T66" fmla="*/ 93 w 4268"/>
              <a:gd name="T67" fmla="*/ 1203 h 1326"/>
              <a:gd name="T68" fmla="*/ 154 w 4268"/>
              <a:gd name="T69" fmla="*/ 1135 h 1326"/>
              <a:gd name="T70" fmla="*/ 230 w 4268"/>
              <a:gd name="T71" fmla="*/ 1053 h 1326"/>
              <a:gd name="T72" fmla="*/ 324 w 4268"/>
              <a:gd name="T73" fmla="*/ 964 h 1326"/>
              <a:gd name="T74" fmla="*/ 434 w 4268"/>
              <a:gd name="T75" fmla="*/ 867 h 1326"/>
              <a:gd name="T76" fmla="*/ 561 w 4268"/>
              <a:gd name="T77" fmla="*/ 765 h 1326"/>
              <a:gd name="T78" fmla="*/ 703 w 4268"/>
              <a:gd name="T79" fmla="*/ 661 h 1326"/>
              <a:gd name="T80" fmla="*/ 864 w 4268"/>
              <a:gd name="T81" fmla="*/ 556 h 1326"/>
              <a:gd name="T82" fmla="*/ 1040 w 4268"/>
              <a:gd name="T83" fmla="*/ 455 h 1326"/>
              <a:gd name="T84" fmla="*/ 1235 w 4268"/>
              <a:gd name="T85" fmla="*/ 358 h 1326"/>
              <a:gd name="T86" fmla="*/ 1448 w 4268"/>
              <a:gd name="T87" fmla="*/ 268 h 1326"/>
              <a:gd name="T88" fmla="*/ 1678 w 4268"/>
              <a:gd name="T89" fmla="*/ 188 h 1326"/>
              <a:gd name="T90" fmla="*/ 1927 w 4268"/>
              <a:gd name="T91" fmla="*/ 119 h 1326"/>
              <a:gd name="T92" fmla="*/ 2194 w 4268"/>
              <a:gd name="T93" fmla="*/ 63 h 1326"/>
              <a:gd name="T94" fmla="*/ 2480 w 4268"/>
              <a:gd name="T95" fmla="*/ 23 h 1326"/>
              <a:gd name="T96" fmla="*/ 2784 w 4268"/>
              <a:gd name="T97" fmla="*/ 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268" h="1326">
                <a:moveTo>
                  <a:pt x="2943" y="0"/>
                </a:moveTo>
                <a:lnTo>
                  <a:pt x="3078" y="3"/>
                </a:lnTo>
                <a:lnTo>
                  <a:pt x="3215" y="8"/>
                </a:lnTo>
                <a:lnTo>
                  <a:pt x="3355" y="18"/>
                </a:lnTo>
                <a:lnTo>
                  <a:pt x="3500" y="31"/>
                </a:lnTo>
                <a:lnTo>
                  <a:pt x="3647" y="50"/>
                </a:lnTo>
                <a:lnTo>
                  <a:pt x="3797" y="72"/>
                </a:lnTo>
                <a:lnTo>
                  <a:pt x="3951" y="100"/>
                </a:lnTo>
                <a:lnTo>
                  <a:pt x="4109" y="132"/>
                </a:lnTo>
                <a:lnTo>
                  <a:pt x="4268" y="168"/>
                </a:lnTo>
                <a:lnTo>
                  <a:pt x="4267" y="176"/>
                </a:lnTo>
                <a:lnTo>
                  <a:pt x="4106" y="140"/>
                </a:lnTo>
                <a:lnTo>
                  <a:pt x="3950" y="107"/>
                </a:lnTo>
                <a:lnTo>
                  <a:pt x="3795" y="80"/>
                </a:lnTo>
                <a:lnTo>
                  <a:pt x="3645" y="58"/>
                </a:lnTo>
                <a:lnTo>
                  <a:pt x="3499" y="40"/>
                </a:lnTo>
                <a:lnTo>
                  <a:pt x="3355" y="26"/>
                </a:lnTo>
                <a:lnTo>
                  <a:pt x="3215" y="16"/>
                </a:lnTo>
                <a:lnTo>
                  <a:pt x="3078" y="10"/>
                </a:lnTo>
                <a:lnTo>
                  <a:pt x="2943" y="9"/>
                </a:lnTo>
                <a:lnTo>
                  <a:pt x="2788" y="12"/>
                </a:lnTo>
                <a:lnTo>
                  <a:pt x="2636" y="18"/>
                </a:lnTo>
                <a:lnTo>
                  <a:pt x="2490" y="31"/>
                </a:lnTo>
                <a:lnTo>
                  <a:pt x="2348" y="48"/>
                </a:lnTo>
                <a:lnTo>
                  <a:pt x="2210" y="69"/>
                </a:lnTo>
                <a:lnTo>
                  <a:pt x="2077" y="93"/>
                </a:lnTo>
                <a:lnTo>
                  <a:pt x="1949" y="122"/>
                </a:lnTo>
                <a:lnTo>
                  <a:pt x="1825" y="153"/>
                </a:lnTo>
                <a:lnTo>
                  <a:pt x="1704" y="188"/>
                </a:lnTo>
                <a:lnTo>
                  <a:pt x="1589" y="225"/>
                </a:lnTo>
                <a:lnTo>
                  <a:pt x="1478" y="265"/>
                </a:lnTo>
                <a:lnTo>
                  <a:pt x="1370" y="308"/>
                </a:lnTo>
                <a:lnTo>
                  <a:pt x="1268" y="352"/>
                </a:lnTo>
                <a:lnTo>
                  <a:pt x="1169" y="398"/>
                </a:lnTo>
                <a:lnTo>
                  <a:pt x="1075" y="446"/>
                </a:lnTo>
                <a:lnTo>
                  <a:pt x="985" y="494"/>
                </a:lnTo>
                <a:lnTo>
                  <a:pt x="899" y="545"/>
                </a:lnTo>
                <a:lnTo>
                  <a:pt x="817" y="595"/>
                </a:lnTo>
                <a:lnTo>
                  <a:pt x="739" y="646"/>
                </a:lnTo>
                <a:lnTo>
                  <a:pt x="666" y="696"/>
                </a:lnTo>
                <a:lnTo>
                  <a:pt x="597" y="748"/>
                </a:lnTo>
                <a:lnTo>
                  <a:pt x="531" y="797"/>
                </a:lnTo>
                <a:lnTo>
                  <a:pt x="470" y="847"/>
                </a:lnTo>
                <a:lnTo>
                  <a:pt x="412" y="895"/>
                </a:lnTo>
                <a:lnTo>
                  <a:pt x="359" y="943"/>
                </a:lnTo>
                <a:lnTo>
                  <a:pt x="308" y="988"/>
                </a:lnTo>
                <a:lnTo>
                  <a:pt x="263" y="1032"/>
                </a:lnTo>
                <a:lnTo>
                  <a:pt x="221" y="1075"/>
                </a:lnTo>
                <a:lnTo>
                  <a:pt x="183" y="1115"/>
                </a:lnTo>
                <a:lnTo>
                  <a:pt x="149" y="1151"/>
                </a:lnTo>
                <a:lnTo>
                  <a:pt x="118" y="1186"/>
                </a:lnTo>
                <a:lnTo>
                  <a:pt x="91" y="1217"/>
                </a:lnTo>
                <a:lnTo>
                  <a:pt x="69" y="1246"/>
                </a:lnTo>
                <a:lnTo>
                  <a:pt x="49" y="1269"/>
                </a:lnTo>
                <a:lnTo>
                  <a:pt x="34" y="1288"/>
                </a:lnTo>
                <a:lnTo>
                  <a:pt x="22" y="1305"/>
                </a:lnTo>
                <a:lnTo>
                  <a:pt x="13" y="1317"/>
                </a:lnTo>
                <a:lnTo>
                  <a:pt x="8" y="1323"/>
                </a:lnTo>
                <a:lnTo>
                  <a:pt x="6" y="1326"/>
                </a:lnTo>
                <a:lnTo>
                  <a:pt x="6" y="1326"/>
                </a:lnTo>
                <a:lnTo>
                  <a:pt x="0" y="1321"/>
                </a:lnTo>
                <a:lnTo>
                  <a:pt x="1" y="1318"/>
                </a:lnTo>
                <a:lnTo>
                  <a:pt x="8" y="1310"/>
                </a:lnTo>
                <a:lnTo>
                  <a:pt x="17" y="1298"/>
                </a:lnTo>
                <a:lnTo>
                  <a:pt x="30" y="1281"/>
                </a:lnTo>
                <a:lnTo>
                  <a:pt x="47" y="1259"/>
                </a:lnTo>
                <a:lnTo>
                  <a:pt x="67" y="1233"/>
                </a:lnTo>
                <a:lnTo>
                  <a:pt x="93" y="1203"/>
                </a:lnTo>
                <a:lnTo>
                  <a:pt x="122" y="1171"/>
                </a:lnTo>
                <a:lnTo>
                  <a:pt x="154" y="1135"/>
                </a:lnTo>
                <a:lnTo>
                  <a:pt x="190" y="1094"/>
                </a:lnTo>
                <a:lnTo>
                  <a:pt x="230" y="1053"/>
                </a:lnTo>
                <a:lnTo>
                  <a:pt x="276" y="1009"/>
                </a:lnTo>
                <a:lnTo>
                  <a:pt x="324" y="964"/>
                </a:lnTo>
                <a:lnTo>
                  <a:pt x="377" y="916"/>
                </a:lnTo>
                <a:lnTo>
                  <a:pt x="434" y="867"/>
                </a:lnTo>
                <a:lnTo>
                  <a:pt x="495" y="816"/>
                </a:lnTo>
                <a:lnTo>
                  <a:pt x="561" y="765"/>
                </a:lnTo>
                <a:lnTo>
                  <a:pt x="629" y="713"/>
                </a:lnTo>
                <a:lnTo>
                  <a:pt x="703" y="661"/>
                </a:lnTo>
                <a:lnTo>
                  <a:pt x="781" y="609"/>
                </a:lnTo>
                <a:lnTo>
                  <a:pt x="864" y="556"/>
                </a:lnTo>
                <a:lnTo>
                  <a:pt x="949" y="506"/>
                </a:lnTo>
                <a:lnTo>
                  <a:pt x="1040" y="455"/>
                </a:lnTo>
                <a:lnTo>
                  <a:pt x="1136" y="406"/>
                </a:lnTo>
                <a:lnTo>
                  <a:pt x="1235" y="358"/>
                </a:lnTo>
                <a:lnTo>
                  <a:pt x="1339" y="312"/>
                </a:lnTo>
                <a:lnTo>
                  <a:pt x="1448" y="268"/>
                </a:lnTo>
                <a:lnTo>
                  <a:pt x="1560" y="226"/>
                </a:lnTo>
                <a:lnTo>
                  <a:pt x="1678" y="188"/>
                </a:lnTo>
                <a:lnTo>
                  <a:pt x="1800" y="151"/>
                </a:lnTo>
                <a:lnTo>
                  <a:pt x="1927" y="119"/>
                </a:lnTo>
                <a:lnTo>
                  <a:pt x="2058" y="89"/>
                </a:lnTo>
                <a:lnTo>
                  <a:pt x="2194" y="63"/>
                </a:lnTo>
                <a:lnTo>
                  <a:pt x="2335" y="41"/>
                </a:lnTo>
                <a:lnTo>
                  <a:pt x="2480" y="23"/>
                </a:lnTo>
                <a:lnTo>
                  <a:pt x="2630" y="12"/>
                </a:lnTo>
                <a:lnTo>
                  <a:pt x="2784" y="3"/>
                </a:lnTo>
                <a:lnTo>
                  <a:pt x="2943" y="0"/>
                </a:lnTo>
                <a:close/>
              </a:path>
            </a:pathLst>
          </a:custGeom>
          <a:solidFill>
            <a:srgbClr val="969696"/>
          </a:solidFill>
          <a:ln w="28575">
            <a:solidFill>
              <a:srgbClr val="969696"/>
            </a:solidFill>
            <a:prstDash val="solid"/>
            <a:round/>
          </a:ln>
        </p:spPr>
        <p:txBody>
          <a:bodyPr vert="horz" wrap="square" lIns="98207" tIns="49104" rIns="98207" bIns="49104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24" name="Oval 9"/>
          <p:cNvSpPr/>
          <p:nvPr/>
        </p:nvSpPr>
        <p:spPr bwMode="auto">
          <a:xfrm>
            <a:off x="1219674" y="3829396"/>
            <a:ext cx="273034" cy="269726"/>
          </a:xfrm>
          <a:prstGeom prst="hexagon">
            <a:avLst/>
          </a:pr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8207" tIns="49104" rIns="98207" bIns="49104" numCol="1" rtlCol="0" anchor="t" anchorCtr="0" compatLnSpc="1"/>
          <a:lstStyle/>
          <a:p>
            <a:pPr marL="0" marR="0" lvl="0" indent="0" algn="ctr" defTabSz="98171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25" name="Oval 86"/>
          <p:cNvSpPr/>
          <p:nvPr/>
        </p:nvSpPr>
        <p:spPr bwMode="auto">
          <a:xfrm rot="8637565">
            <a:off x="2358661" y="3141628"/>
            <a:ext cx="273034" cy="269726"/>
          </a:xfrm>
          <a:prstGeom prst="hexagon">
            <a:avLst/>
          </a:prstGeom>
          <a:solidFill>
            <a:schemeClr val="bg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8207" tIns="49104" rIns="98207" bIns="49104" numCol="1" rtlCol="0" anchor="t" anchorCtr="0" compatLnSpc="1"/>
          <a:lstStyle/>
          <a:p>
            <a:pPr algn="ctr" defTabSz="981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26" name="Oval 94"/>
          <p:cNvSpPr/>
          <p:nvPr/>
        </p:nvSpPr>
        <p:spPr bwMode="auto">
          <a:xfrm rot="9824873">
            <a:off x="5256381" y="2399282"/>
            <a:ext cx="273034" cy="269726"/>
          </a:xfrm>
          <a:prstGeom prst="hexagon">
            <a:avLst/>
          </a:pr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8207" tIns="49104" rIns="98207" bIns="49104" numCol="1" rtlCol="0" anchor="t" anchorCtr="0" compatLnSpc="1"/>
          <a:lstStyle/>
          <a:p>
            <a:pPr marL="0" marR="0" lvl="0" indent="0" algn="ctr" defTabSz="98171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27" name="Oval 99"/>
          <p:cNvSpPr/>
          <p:nvPr/>
        </p:nvSpPr>
        <p:spPr bwMode="auto">
          <a:xfrm>
            <a:off x="3761441" y="2686889"/>
            <a:ext cx="273034" cy="269726"/>
          </a:xfrm>
          <a:prstGeom prst="hexagon">
            <a:avLst/>
          </a:prstGeom>
          <a:solidFill>
            <a:schemeClr val="bg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8207" tIns="49104" rIns="98207" bIns="49104" numCol="1" rtlCol="0" anchor="t" anchorCtr="0" compatLnSpc="1"/>
          <a:lstStyle/>
          <a:p>
            <a:pPr marL="0" marR="0" lvl="0" indent="0" algn="ctr" defTabSz="98171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29" name="Oval 99"/>
          <p:cNvSpPr/>
          <p:nvPr/>
        </p:nvSpPr>
        <p:spPr bwMode="auto">
          <a:xfrm>
            <a:off x="6856298" y="2399167"/>
            <a:ext cx="273034" cy="269726"/>
          </a:xfrm>
          <a:prstGeom prst="hexagon">
            <a:avLst/>
          </a:prstGeom>
          <a:solidFill>
            <a:schemeClr val="bg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8207" tIns="49104" rIns="98207" bIns="49104" numCol="1" rtlCol="0" anchor="t" anchorCtr="0" compatLnSpc="1"/>
          <a:lstStyle/>
          <a:p>
            <a:pPr marL="0" marR="0" lvl="0" indent="0" algn="ctr" defTabSz="98171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30" name="Rectangle 17"/>
          <p:cNvSpPr/>
          <p:nvPr/>
        </p:nvSpPr>
        <p:spPr bwMode="auto">
          <a:xfrm>
            <a:off x="915194" y="4403402"/>
            <a:ext cx="1486810" cy="83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sz="9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1" name="Rectangle 17"/>
          <p:cNvSpPr/>
          <p:nvPr/>
        </p:nvSpPr>
        <p:spPr bwMode="auto">
          <a:xfrm>
            <a:off x="3429794" y="3108002"/>
            <a:ext cx="1412482" cy="83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sz="9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2" name="Rectangle 17"/>
          <p:cNvSpPr/>
          <p:nvPr/>
        </p:nvSpPr>
        <p:spPr bwMode="auto">
          <a:xfrm>
            <a:off x="4725194" y="1658144"/>
            <a:ext cx="1370368" cy="80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sz="9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3" name="Rectangle 17"/>
          <p:cNvSpPr/>
          <p:nvPr/>
        </p:nvSpPr>
        <p:spPr bwMode="auto">
          <a:xfrm>
            <a:off x="1638928" y="2377772"/>
            <a:ext cx="1370368" cy="92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sz="9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4" name="Rectangle 17"/>
          <p:cNvSpPr/>
          <p:nvPr/>
        </p:nvSpPr>
        <p:spPr bwMode="auto">
          <a:xfrm>
            <a:off x="6096794" y="2758871"/>
            <a:ext cx="1370368" cy="80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sz="9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2743994" y="1048544"/>
            <a:ext cx="1396598" cy="1656848"/>
            <a:chOff x="-47103" y="944148"/>
            <a:chExt cx="1485965" cy="1762868"/>
          </a:xfrm>
        </p:grpSpPr>
        <p:sp>
          <p:nvSpPr>
            <p:cNvPr id="48" name="Freeform 21"/>
            <p:cNvSpPr/>
            <p:nvPr/>
          </p:nvSpPr>
          <p:spPr bwMode="auto">
            <a:xfrm>
              <a:off x="-47103" y="944148"/>
              <a:ext cx="1485965" cy="1762868"/>
            </a:xfrm>
            <a:custGeom>
              <a:avLst/>
              <a:gdLst>
                <a:gd name="T0" fmla="*/ 417 w 526"/>
                <a:gd name="T1" fmla="*/ 58 h 624"/>
                <a:gd name="T2" fmla="*/ 506 w 526"/>
                <a:gd name="T3" fmla="*/ 180 h 624"/>
                <a:gd name="T4" fmla="*/ 491 w 526"/>
                <a:gd name="T5" fmla="*/ 366 h 624"/>
                <a:gd name="T6" fmla="*/ 364 w 526"/>
                <a:gd name="T7" fmla="*/ 482 h 624"/>
                <a:gd name="T8" fmla="*/ 410 w 526"/>
                <a:gd name="T9" fmla="*/ 567 h 624"/>
                <a:gd name="T10" fmla="*/ 407 w 526"/>
                <a:gd name="T11" fmla="*/ 609 h 624"/>
                <a:gd name="T12" fmla="*/ 365 w 526"/>
                <a:gd name="T13" fmla="*/ 618 h 624"/>
                <a:gd name="T14" fmla="*/ 190 w 526"/>
                <a:gd name="T15" fmla="*/ 519 h 624"/>
                <a:gd name="T16" fmla="*/ 42 w 526"/>
                <a:gd name="T17" fmla="*/ 331 h 624"/>
                <a:gd name="T18" fmla="*/ 199 w 526"/>
                <a:gd name="T19" fmla="*/ 24 h 624"/>
                <a:gd name="T20" fmla="*/ 417 w 526"/>
                <a:gd name="T21" fmla="*/ 58 h 624"/>
                <a:gd name="T22" fmla="*/ 417 w 526"/>
                <a:gd name="T23" fmla="*/ 58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6" h="624">
                  <a:moveTo>
                    <a:pt x="417" y="58"/>
                  </a:moveTo>
                  <a:cubicBezTo>
                    <a:pt x="459" y="89"/>
                    <a:pt x="490" y="131"/>
                    <a:pt x="506" y="180"/>
                  </a:cubicBezTo>
                  <a:cubicBezTo>
                    <a:pt x="526" y="242"/>
                    <a:pt x="521" y="308"/>
                    <a:pt x="491" y="366"/>
                  </a:cubicBezTo>
                  <a:cubicBezTo>
                    <a:pt x="464" y="420"/>
                    <a:pt x="419" y="460"/>
                    <a:pt x="364" y="482"/>
                  </a:cubicBezTo>
                  <a:cubicBezTo>
                    <a:pt x="373" y="501"/>
                    <a:pt x="387" y="529"/>
                    <a:pt x="410" y="567"/>
                  </a:cubicBezTo>
                  <a:cubicBezTo>
                    <a:pt x="418" y="581"/>
                    <a:pt x="417" y="598"/>
                    <a:pt x="407" y="609"/>
                  </a:cubicBezTo>
                  <a:cubicBezTo>
                    <a:pt x="396" y="621"/>
                    <a:pt x="380" y="624"/>
                    <a:pt x="365" y="618"/>
                  </a:cubicBezTo>
                  <a:cubicBezTo>
                    <a:pt x="295" y="586"/>
                    <a:pt x="236" y="553"/>
                    <a:pt x="190" y="519"/>
                  </a:cubicBezTo>
                  <a:cubicBezTo>
                    <a:pt x="112" y="463"/>
                    <a:pt x="66" y="404"/>
                    <a:pt x="42" y="331"/>
                  </a:cubicBezTo>
                  <a:cubicBezTo>
                    <a:pt x="0" y="203"/>
                    <a:pt x="71" y="65"/>
                    <a:pt x="199" y="24"/>
                  </a:cubicBezTo>
                  <a:cubicBezTo>
                    <a:pt x="273" y="0"/>
                    <a:pt x="354" y="13"/>
                    <a:pt x="417" y="58"/>
                  </a:cubicBezTo>
                  <a:cubicBezTo>
                    <a:pt x="417" y="58"/>
                    <a:pt x="417" y="58"/>
                    <a:pt x="417" y="5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/>
                </a:gs>
                <a:gs pos="0">
                  <a:srgbClr val="D9DEDF"/>
                </a:gs>
              </a:gsLst>
              <a:lin ang="2700000" scaled="0"/>
              <a:tileRect/>
            </a:gra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130735" y="1088567"/>
              <a:ext cx="1192353" cy="1484771"/>
            </a:xfrm>
            <a:custGeom>
              <a:avLst/>
              <a:gdLst>
                <a:gd name="T0" fmla="*/ 307 w 422"/>
                <a:gd name="T1" fmla="*/ 526 h 526"/>
                <a:gd name="T2" fmla="*/ 17 w 422"/>
                <a:gd name="T3" fmla="*/ 268 h 526"/>
                <a:gd name="T4" fmla="*/ 29 w 422"/>
                <a:gd name="T5" fmla="*/ 112 h 526"/>
                <a:gd name="T6" fmla="*/ 148 w 422"/>
                <a:gd name="T7" fmla="*/ 10 h 526"/>
                <a:gd name="T8" fmla="*/ 211 w 422"/>
                <a:gd name="T9" fmla="*/ 0 h 526"/>
                <a:gd name="T10" fmla="*/ 405 w 422"/>
                <a:gd name="T11" fmla="*/ 141 h 526"/>
                <a:gd name="T12" fmla="*/ 393 w 422"/>
                <a:gd name="T13" fmla="*/ 297 h 526"/>
                <a:gd name="T14" fmla="*/ 274 w 422"/>
                <a:gd name="T15" fmla="*/ 399 h 526"/>
                <a:gd name="T16" fmla="*/ 255 w 422"/>
                <a:gd name="T17" fmla="*/ 405 h 526"/>
                <a:gd name="T18" fmla="*/ 251 w 422"/>
                <a:gd name="T19" fmla="*/ 409 h 526"/>
                <a:gd name="T20" fmla="*/ 251 w 422"/>
                <a:gd name="T21" fmla="*/ 414 h 526"/>
                <a:gd name="T22" fmla="*/ 307 w 422"/>
                <a:gd name="T23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2" h="526">
                  <a:moveTo>
                    <a:pt x="307" y="526"/>
                  </a:moveTo>
                  <a:cubicBezTo>
                    <a:pt x="92" y="427"/>
                    <a:pt x="39" y="336"/>
                    <a:pt x="17" y="268"/>
                  </a:cubicBezTo>
                  <a:cubicBezTo>
                    <a:pt x="0" y="216"/>
                    <a:pt x="4" y="161"/>
                    <a:pt x="29" y="112"/>
                  </a:cubicBezTo>
                  <a:cubicBezTo>
                    <a:pt x="54" y="63"/>
                    <a:pt x="96" y="27"/>
                    <a:pt x="148" y="10"/>
                  </a:cubicBezTo>
                  <a:cubicBezTo>
                    <a:pt x="168" y="4"/>
                    <a:pt x="190" y="0"/>
                    <a:pt x="211" y="0"/>
                  </a:cubicBezTo>
                  <a:cubicBezTo>
                    <a:pt x="300" y="0"/>
                    <a:pt x="378" y="57"/>
                    <a:pt x="405" y="141"/>
                  </a:cubicBezTo>
                  <a:cubicBezTo>
                    <a:pt x="422" y="193"/>
                    <a:pt x="418" y="249"/>
                    <a:pt x="393" y="297"/>
                  </a:cubicBezTo>
                  <a:cubicBezTo>
                    <a:pt x="368" y="346"/>
                    <a:pt x="326" y="382"/>
                    <a:pt x="274" y="399"/>
                  </a:cubicBezTo>
                  <a:cubicBezTo>
                    <a:pt x="255" y="405"/>
                    <a:pt x="255" y="405"/>
                    <a:pt x="255" y="405"/>
                  </a:cubicBezTo>
                  <a:cubicBezTo>
                    <a:pt x="254" y="406"/>
                    <a:pt x="252" y="407"/>
                    <a:pt x="251" y="409"/>
                  </a:cubicBezTo>
                  <a:cubicBezTo>
                    <a:pt x="250" y="410"/>
                    <a:pt x="250" y="412"/>
                    <a:pt x="251" y="414"/>
                  </a:cubicBezTo>
                  <a:cubicBezTo>
                    <a:pt x="254" y="423"/>
                    <a:pt x="267" y="457"/>
                    <a:pt x="307" y="526"/>
                  </a:cubicBezTo>
                  <a:close/>
                </a:path>
              </a:pathLst>
            </a:custGeom>
            <a:solidFill>
              <a:srgbClr val="00B0F0"/>
            </a:solidFill>
            <a:ln w="2857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38" name="文本框 37"/>
          <p:cNvSpPr>
            <a:spLocks noChangeArrowheads="1"/>
          </p:cNvSpPr>
          <p:nvPr/>
        </p:nvSpPr>
        <p:spPr bwMode="auto">
          <a:xfrm>
            <a:off x="2910840" y="1429385"/>
            <a:ext cx="116713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0" dirty="0">
                <a:solidFill>
                  <a:schemeClr val="bg1"/>
                </a:solidFill>
                <a:latin typeface="Agency FB" panose="020B0503020202020204" pitchFamily="34" charset="0"/>
                <a:sym typeface="微软雅黑" panose="020B0503020204020204" pitchFamily="34" charset="-122"/>
              </a:rPr>
              <a:t>参与科技会议</a:t>
            </a:r>
            <a:endParaRPr lang="zh-CN" altLang="en-US" sz="1800" b="0" dirty="0">
              <a:solidFill>
                <a:schemeClr val="bg1"/>
              </a:solidFill>
              <a:latin typeface="Agency FB" panose="020B0503020202020204" pitchFamily="34" charset="0"/>
              <a:sym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 rot="10396318">
            <a:off x="2379041" y="3334450"/>
            <a:ext cx="1396598" cy="1656848"/>
            <a:chOff x="-47103" y="944148"/>
            <a:chExt cx="1485965" cy="1762868"/>
          </a:xfrm>
        </p:grpSpPr>
        <p:sp>
          <p:nvSpPr>
            <p:cNvPr id="60" name="Freeform 21"/>
            <p:cNvSpPr/>
            <p:nvPr/>
          </p:nvSpPr>
          <p:spPr bwMode="auto">
            <a:xfrm>
              <a:off x="-47103" y="944148"/>
              <a:ext cx="1485965" cy="1762868"/>
            </a:xfrm>
            <a:custGeom>
              <a:avLst/>
              <a:gdLst>
                <a:gd name="T0" fmla="*/ 417 w 526"/>
                <a:gd name="T1" fmla="*/ 58 h 624"/>
                <a:gd name="T2" fmla="*/ 506 w 526"/>
                <a:gd name="T3" fmla="*/ 180 h 624"/>
                <a:gd name="T4" fmla="*/ 491 w 526"/>
                <a:gd name="T5" fmla="*/ 366 h 624"/>
                <a:gd name="T6" fmla="*/ 364 w 526"/>
                <a:gd name="T7" fmla="*/ 482 h 624"/>
                <a:gd name="T8" fmla="*/ 410 w 526"/>
                <a:gd name="T9" fmla="*/ 567 h 624"/>
                <a:gd name="T10" fmla="*/ 407 w 526"/>
                <a:gd name="T11" fmla="*/ 609 h 624"/>
                <a:gd name="T12" fmla="*/ 365 w 526"/>
                <a:gd name="T13" fmla="*/ 618 h 624"/>
                <a:gd name="T14" fmla="*/ 190 w 526"/>
                <a:gd name="T15" fmla="*/ 519 h 624"/>
                <a:gd name="T16" fmla="*/ 42 w 526"/>
                <a:gd name="T17" fmla="*/ 331 h 624"/>
                <a:gd name="T18" fmla="*/ 199 w 526"/>
                <a:gd name="T19" fmla="*/ 24 h 624"/>
                <a:gd name="T20" fmla="*/ 417 w 526"/>
                <a:gd name="T21" fmla="*/ 58 h 624"/>
                <a:gd name="T22" fmla="*/ 417 w 526"/>
                <a:gd name="T23" fmla="*/ 58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6" h="624">
                  <a:moveTo>
                    <a:pt x="417" y="58"/>
                  </a:moveTo>
                  <a:cubicBezTo>
                    <a:pt x="459" y="89"/>
                    <a:pt x="490" y="131"/>
                    <a:pt x="506" y="180"/>
                  </a:cubicBezTo>
                  <a:cubicBezTo>
                    <a:pt x="526" y="242"/>
                    <a:pt x="521" y="308"/>
                    <a:pt x="491" y="366"/>
                  </a:cubicBezTo>
                  <a:cubicBezTo>
                    <a:pt x="464" y="420"/>
                    <a:pt x="419" y="460"/>
                    <a:pt x="364" y="482"/>
                  </a:cubicBezTo>
                  <a:cubicBezTo>
                    <a:pt x="373" y="501"/>
                    <a:pt x="387" y="529"/>
                    <a:pt x="410" y="567"/>
                  </a:cubicBezTo>
                  <a:cubicBezTo>
                    <a:pt x="418" y="581"/>
                    <a:pt x="417" y="598"/>
                    <a:pt x="407" y="609"/>
                  </a:cubicBezTo>
                  <a:cubicBezTo>
                    <a:pt x="396" y="621"/>
                    <a:pt x="380" y="624"/>
                    <a:pt x="365" y="618"/>
                  </a:cubicBezTo>
                  <a:cubicBezTo>
                    <a:pt x="295" y="586"/>
                    <a:pt x="236" y="553"/>
                    <a:pt x="190" y="519"/>
                  </a:cubicBezTo>
                  <a:cubicBezTo>
                    <a:pt x="112" y="463"/>
                    <a:pt x="66" y="404"/>
                    <a:pt x="42" y="331"/>
                  </a:cubicBezTo>
                  <a:cubicBezTo>
                    <a:pt x="0" y="203"/>
                    <a:pt x="71" y="65"/>
                    <a:pt x="199" y="24"/>
                  </a:cubicBezTo>
                  <a:cubicBezTo>
                    <a:pt x="273" y="0"/>
                    <a:pt x="354" y="13"/>
                    <a:pt x="417" y="58"/>
                  </a:cubicBezTo>
                  <a:cubicBezTo>
                    <a:pt x="417" y="58"/>
                    <a:pt x="417" y="58"/>
                    <a:pt x="417" y="5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/>
                </a:gs>
                <a:gs pos="0">
                  <a:srgbClr val="D9DEDF"/>
                </a:gs>
              </a:gsLst>
              <a:lin ang="2700000" scaled="0"/>
              <a:tileRect/>
            </a:gra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61" name="Freeform 23"/>
            <p:cNvSpPr/>
            <p:nvPr/>
          </p:nvSpPr>
          <p:spPr bwMode="auto">
            <a:xfrm>
              <a:off x="130735" y="1088567"/>
              <a:ext cx="1192353" cy="1484771"/>
            </a:xfrm>
            <a:custGeom>
              <a:avLst/>
              <a:gdLst>
                <a:gd name="T0" fmla="*/ 307 w 422"/>
                <a:gd name="T1" fmla="*/ 526 h 526"/>
                <a:gd name="T2" fmla="*/ 17 w 422"/>
                <a:gd name="T3" fmla="*/ 268 h 526"/>
                <a:gd name="T4" fmla="*/ 29 w 422"/>
                <a:gd name="T5" fmla="*/ 112 h 526"/>
                <a:gd name="T6" fmla="*/ 148 w 422"/>
                <a:gd name="T7" fmla="*/ 10 h 526"/>
                <a:gd name="T8" fmla="*/ 211 w 422"/>
                <a:gd name="T9" fmla="*/ 0 h 526"/>
                <a:gd name="T10" fmla="*/ 405 w 422"/>
                <a:gd name="T11" fmla="*/ 141 h 526"/>
                <a:gd name="T12" fmla="*/ 393 w 422"/>
                <a:gd name="T13" fmla="*/ 297 h 526"/>
                <a:gd name="T14" fmla="*/ 274 w 422"/>
                <a:gd name="T15" fmla="*/ 399 h 526"/>
                <a:gd name="T16" fmla="*/ 255 w 422"/>
                <a:gd name="T17" fmla="*/ 405 h 526"/>
                <a:gd name="T18" fmla="*/ 251 w 422"/>
                <a:gd name="T19" fmla="*/ 409 h 526"/>
                <a:gd name="T20" fmla="*/ 251 w 422"/>
                <a:gd name="T21" fmla="*/ 414 h 526"/>
                <a:gd name="T22" fmla="*/ 307 w 422"/>
                <a:gd name="T23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2" h="526">
                  <a:moveTo>
                    <a:pt x="307" y="526"/>
                  </a:moveTo>
                  <a:cubicBezTo>
                    <a:pt x="92" y="427"/>
                    <a:pt x="39" y="336"/>
                    <a:pt x="17" y="268"/>
                  </a:cubicBezTo>
                  <a:cubicBezTo>
                    <a:pt x="0" y="216"/>
                    <a:pt x="4" y="161"/>
                    <a:pt x="29" y="112"/>
                  </a:cubicBezTo>
                  <a:cubicBezTo>
                    <a:pt x="54" y="63"/>
                    <a:pt x="96" y="27"/>
                    <a:pt x="148" y="10"/>
                  </a:cubicBezTo>
                  <a:cubicBezTo>
                    <a:pt x="168" y="4"/>
                    <a:pt x="190" y="0"/>
                    <a:pt x="211" y="0"/>
                  </a:cubicBezTo>
                  <a:cubicBezTo>
                    <a:pt x="300" y="0"/>
                    <a:pt x="378" y="57"/>
                    <a:pt x="405" y="141"/>
                  </a:cubicBezTo>
                  <a:cubicBezTo>
                    <a:pt x="422" y="193"/>
                    <a:pt x="418" y="249"/>
                    <a:pt x="393" y="297"/>
                  </a:cubicBezTo>
                  <a:cubicBezTo>
                    <a:pt x="368" y="346"/>
                    <a:pt x="326" y="382"/>
                    <a:pt x="274" y="399"/>
                  </a:cubicBezTo>
                  <a:cubicBezTo>
                    <a:pt x="255" y="405"/>
                    <a:pt x="255" y="405"/>
                    <a:pt x="255" y="405"/>
                  </a:cubicBezTo>
                  <a:cubicBezTo>
                    <a:pt x="254" y="406"/>
                    <a:pt x="252" y="407"/>
                    <a:pt x="251" y="409"/>
                  </a:cubicBezTo>
                  <a:cubicBezTo>
                    <a:pt x="250" y="410"/>
                    <a:pt x="250" y="412"/>
                    <a:pt x="251" y="414"/>
                  </a:cubicBezTo>
                  <a:cubicBezTo>
                    <a:pt x="254" y="423"/>
                    <a:pt x="267" y="457"/>
                    <a:pt x="307" y="526"/>
                  </a:cubicBezTo>
                  <a:close/>
                </a:path>
              </a:pathLst>
            </a:custGeom>
            <a:solidFill>
              <a:srgbClr val="00B0F0"/>
            </a:solidFill>
            <a:ln w="2857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37" name="文本框 37"/>
          <p:cNvSpPr>
            <a:spLocks noChangeArrowheads="1"/>
          </p:cNvSpPr>
          <p:nvPr/>
        </p:nvSpPr>
        <p:spPr bwMode="auto">
          <a:xfrm>
            <a:off x="2477808" y="4099719"/>
            <a:ext cx="119888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0" dirty="0">
                <a:solidFill>
                  <a:schemeClr val="bg1"/>
                </a:solidFill>
                <a:latin typeface="Agency FB" panose="020B0503020202020204" pitchFamily="34" charset="0"/>
                <a:sym typeface="微软雅黑" panose="020B0503020204020204" pitchFamily="34" charset="-122"/>
              </a:rPr>
              <a:t>现场路演</a:t>
            </a:r>
            <a:endParaRPr lang="zh-CN" altLang="en-US" sz="2000" b="0" dirty="0">
              <a:solidFill>
                <a:schemeClr val="bg1"/>
              </a:solidFill>
              <a:latin typeface="Agency FB" panose="020B0503020202020204" pitchFamily="34" charset="0"/>
              <a:sym typeface="微软雅黑" panose="020B0503020204020204" pitchFamily="34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5868035" y="774065"/>
            <a:ext cx="1371600" cy="1604010"/>
            <a:chOff x="-34032" y="954616"/>
            <a:chExt cx="1485965" cy="1762868"/>
          </a:xfrm>
        </p:grpSpPr>
        <p:sp>
          <p:nvSpPr>
            <p:cNvPr id="63" name="Freeform 21"/>
            <p:cNvSpPr/>
            <p:nvPr/>
          </p:nvSpPr>
          <p:spPr bwMode="auto">
            <a:xfrm>
              <a:off x="-34032" y="954616"/>
              <a:ext cx="1485965" cy="1762868"/>
            </a:xfrm>
            <a:custGeom>
              <a:avLst/>
              <a:gdLst>
                <a:gd name="T0" fmla="*/ 417 w 526"/>
                <a:gd name="T1" fmla="*/ 58 h 624"/>
                <a:gd name="T2" fmla="*/ 506 w 526"/>
                <a:gd name="T3" fmla="*/ 180 h 624"/>
                <a:gd name="T4" fmla="*/ 491 w 526"/>
                <a:gd name="T5" fmla="*/ 366 h 624"/>
                <a:gd name="T6" fmla="*/ 364 w 526"/>
                <a:gd name="T7" fmla="*/ 482 h 624"/>
                <a:gd name="T8" fmla="*/ 410 w 526"/>
                <a:gd name="T9" fmla="*/ 567 h 624"/>
                <a:gd name="T10" fmla="*/ 407 w 526"/>
                <a:gd name="T11" fmla="*/ 609 h 624"/>
                <a:gd name="T12" fmla="*/ 365 w 526"/>
                <a:gd name="T13" fmla="*/ 618 h 624"/>
                <a:gd name="T14" fmla="*/ 190 w 526"/>
                <a:gd name="T15" fmla="*/ 519 h 624"/>
                <a:gd name="T16" fmla="*/ 42 w 526"/>
                <a:gd name="T17" fmla="*/ 331 h 624"/>
                <a:gd name="T18" fmla="*/ 199 w 526"/>
                <a:gd name="T19" fmla="*/ 24 h 624"/>
                <a:gd name="T20" fmla="*/ 417 w 526"/>
                <a:gd name="T21" fmla="*/ 58 h 624"/>
                <a:gd name="T22" fmla="*/ 417 w 526"/>
                <a:gd name="T23" fmla="*/ 58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6" h="624">
                  <a:moveTo>
                    <a:pt x="417" y="58"/>
                  </a:moveTo>
                  <a:cubicBezTo>
                    <a:pt x="459" y="89"/>
                    <a:pt x="490" y="131"/>
                    <a:pt x="506" y="180"/>
                  </a:cubicBezTo>
                  <a:cubicBezTo>
                    <a:pt x="526" y="242"/>
                    <a:pt x="521" y="308"/>
                    <a:pt x="491" y="366"/>
                  </a:cubicBezTo>
                  <a:cubicBezTo>
                    <a:pt x="464" y="420"/>
                    <a:pt x="419" y="460"/>
                    <a:pt x="364" y="482"/>
                  </a:cubicBezTo>
                  <a:cubicBezTo>
                    <a:pt x="373" y="501"/>
                    <a:pt x="387" y="529"/>
                    <a:pt x="410" y="567"/>
                  </a:cubicBezTo>
                  <a:cubicBezTo>
                    <a:pt x="418" y="581"/>
                    <a:pt x="417" y="598"/>
                    <a:pt x="407" y="609"/>
                  </a:cubicBezTo>
                  <a:cubicBezTo>
                    <a:pt x="396" y="621"/>
                    <a:pt x="380" y="624"/>
                    <a:pt x="365" y="618"/>
                  </a:cubicBezTo>
                  <a:cubicBezTo>
                    <a:pt x="295" y="586"/>
                    <a:pt x="236" y="553"/>
                    <a:pt x="190" y="519"/>
                  </a:cubicBezTo>
                  <a:cubicBezTo>
                    <a:pt x="112" y="463"/>
                    <a:pt x="66" y="404"/>
                    <a:pt x="42" y="331"/>
                  </a:cubicBezTo>
                  <a:cubicBezTo>
                    <a:pt x="0" y="203"/>
                    <a:pt x="71" y="65"/>
                    <a:pt x="199" y="24"/>
                  </a:cubicBezTo>
                  <a:cubicBezTo>
                    <a:pt x="273" y="0"/>
                    <a:pt x="354" y="13"/>
                    <a:pt x="417" y="58"/>
                  </a:cubicBezTo>
                  <a:cubicBezTo>
                    <a:pt x="417" y="58"/>
                    <a:pt x="417" y="58"/>
                    <a:pt x="417" y="5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/>
                </a:gs>
                <a:gs pos="0">
                  <a:srgbClr val="D9DEDF"/>
                </a:gs>
              </a:gsLst>
              <a:lin ang="2700000" scaled="0"/>
              <a:tileRect/>
            </a:gra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64" name="Freeform 23"/>
            <p:cNvSpPr/>
            <p:nvPr/>
          </p:nvSpPr>
          <p:spPr bwMode="auto">
            <a:xfrm>
              <a:off x="139678" y="1093452"/>
              <a:ext cx="1192353" cy="1484771"/>
            </a:xfrm>
            <a:custGeom>
              <a:avLst/>
              <a:gdLst>
                <a:gd name="T0" fmla="*/ 307 w 422"/>
                <a:gd name="T1" fmla="*/ 526 h 526"/>
                <a:gd name="T2" fmla="*/ 17 w 422"/>
                <a:gd name="T3" fmla="*/ 268 h 526"/>
                <a:gd name="T4" fmla="*/ 29 w 422"/>
                <a:gd name="T5" fmla="*/ 112 h 526"/>
                <a:gd name="T6" fmla="*/ 148 w 422"/>
                <a:gd name="T7" fmla="*/ 10 h 526"/>
                <a:gd name="T8" fmla="*/ 211 w 422"/>
                <a:gd name="T9" fmla="*/ 0 h 526"/>
                <a:gd name="T10" fmla="*/ 405 w 422"/>
                <a:gd name="T11" fmla="*/ 141 h 526"/>
                <a:gd name="T12" fmla="*/ 393 w 422"/>
                <a:gd name="T13" fmla="*/ 297 h 526"/>
                <a:gd name="T14" fmla="*/ 274 w 422"/>
                <a:gd name="T15" fmla="*/ 399 h 526"/>
                <a:gd name="T16" fmla="*/ 255 w 422"/>
                <a:gd name="T17" fmla="*/ 405 h 526"/>
                <a:gd name="T18" fmla="*/ 251 w 422"/>
                <a:gd name="T19" fmla="*/ 409 h 526"/>
                <a:gd name="T20" fmla="*/ 251 w 422"/>
                <a:gd name="T21" fmla="*/ 414 h 526"/>
                <a:gd name="T22" fmla="*/ 307 w 422"/>
                <a:gd name="T23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2" h="526">
                  <a:moveTo>
                    <a:pt x="307" y="526"/>
                  </a:moveTo>
                  <a:cubicBezTo>
                    <a:pt x="92" y="427"/>
                    <a:pt x="39" y="336"/>
                    <a:pt x="17" y="268"/>
                  </a:cubicBezTo>
                  <a:cubicBezTo>
                    <a:pt x="0" y="216"/>
                    <a:pt x="4" y="161"/>
                    <a:pt x="29" y="112"/>
                  </a:cubicBezTo>
                  <a:cubicBezTo>
                    <a:pt x="54" y="63"/>
                    <a:pt x="96" y="27"/>
                    <a:pt x="148" y="10"/>
                  </a:cubicBezTo>
                  <a:cubicBezTo>
                    <a:pt x="168" y="4"/>
                    <a:pt x="190" y="0"/>
                    <a:pt x="211" y="0"/>
                  </a:cubicBezTo>
                  <a:cubicBezTo>
                    <a:pt x="300" y="0"/>
                    <a:pt x="378" y="57"/>
                    <a:pt x="405" y="141"/>
                  </a:cubicBezTo>
                  <a:cubicBezTo>
                    <a:pt x="422" y="193"/>
                    <a:pt x="418" y="249"/>
                    <a:pt x="393" y="297"/>
                  </a:cubicBezTo>
                  <a:cubicBezTo>
                    <a:pt x="368" y="346"/>
                    <a:pt x="326" y="382"/>
                    <a:pt x="274" y="399"/>
                  </a:cubicBezTo>
                  <a:cubicBezTo>
                    <a:pt x="255" y="405"/>
                    <a:pt x="255" y="405"/>
                    <a:pt x="255" y="405"/>
                  </a:cubicBezTo>
                  <a:cubicBezTo>
                    <a:pt x="254" y="406"/>
                    <a:pt x="252" y="407"/>
                    <a:pt x="251" y="409"/>
                  </a:cubicBezTo>
                  <a:cubicBezTo>
                    <a:pt x="250" y="410"/>
                    <a:pt x="250" y="412"/>
                    <a:pt x="251" y="414"/>
                  </a:cubicBezTo>
                  <a:cubicBezTo>
                    <a:pt x="254" y="423"/>
                    <a:pt x="267" y="457"/>
                    <a:pt x="307" y="526"/>
                  </a:cubicBezTo>
                  <a:close/>
                </a:path>
              </a:pathLst>
            </a:custGeom>
            <a:solidFill>
              <a:srgbClr val="00B0F0"/>
            </a:solidFill>
            <a:ln w="2857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 b="0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 rot="21360459">
            <a:off x="165529" y="2206624"/>
            <a:ext cx="1396598" cy="1656848"/>
            <a:chOff x="-47103" y="944148"/>
            <a:chExt cx="1485965" cy="1762868"/>
          </a:xfrm>
        </p:grpSpPr>
        <p:sp>
          <p:nvSpPr>
            <p:cNvPr id="66" name="Freeform 21"/>
            <p:cNvSpPr/>
            <p:nvPr/>
          </p:nvSpPr>
          <p:spPr bwMode="auto">
            <a:xfrm>
              <a:off x="-47103" y="944148"/>
              <a:ext cx="1485965" cy="1762868"/>
            </a:xfrm>
            <a:custGeom>
              <a:avLst/>
              <a:gdLst>
                <a:gd name="T0" fmla="*/ 417 w 526"/>
                <a:gd name="T1" fmla="*/ 58 h 624"/>
                <a:gd name="T2" fmla="*/ 506 w 526"/>
                <a:gd name="T3" fmla="*/ 180 h 624"/>
                <a:gd name="T4" fmla="*/ 491 w 526"/>
                <a:gd name="T5" fmla="*/ 366 h 624"/>
                <a:gd name="T6" fmla="*/ 364 w 526"/>
                <a:gd name="T7" fmla="*/ 482 h 624"/>
                <a:gd name="T8" fmla="*/ 410 w 526"/>
                <a:gd name="T9" fmla="*/ 567 h 624"/>
                <a:gd name="T10" fmla="*/ 407 w 526"/>
                <a:gd name="T11" fmla="*/ 609 h 624"/>
                <a:gd name="T12" fmla="*/ 365 w 526"/>
                <a:gd name="T13" fmla="*/ 618 h 624"/>
                <a:gd name="T14" fmla="*/ 190 w 526"/>
                <a:gd name="T15" fmla="*/ 519 h 624"/>
                <a:gd name="T16" fmla="*/ 42 w 526"/>
                <a:gd name="T17" fmla="*/ 331 h 624"/>
                <a:gd name="T18" fmla="*/ 199 w 526"/>
                <a:gd name="T19" fmla="*/ 24 h 624"/>
                <a:gd name="T20" fmla="*/ 417 w 526"/>
                <a:gd name="T21" fmla="*/ 58 h 624"/>
                <a:gd name="T22" fmla="*/ 417 w 526"/>
                <a:gd name="T23" fmla="*/ 58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6" h="624">
                  <a:moveTo>
                    <a:pt x="417" y="58"/>
                  </a:moveTo>
                  <a:cubicBezTo>
                    <a:pt x="459" y="89"/>
                    <a:pt x="490" y="131"/>
                    <a:pt x="506" y="180"/>
                  </a:cubicBezTo>
                  <a:cubicBezTo>
                    <a:pt x="526" y="242"/>
                    <a:pt x="521" y="308"/>
                    <a:pt x="491" y="366"/>
                  </a:cubicBezTo>
                  <a:cubicBezTo>
                    <a:pt x="464" y="420"/>
                    <a:pt x="419" y="460"/>
                    <a:pt x="364" y="482"/>
                  </a:cubicBezTo>
                  <a:cubicBezTo>
                    <a:pt x="373" y="501"/>
                    <a:pt x="387" y="529"/>
                    <a:pt x="410" y="567"/>
                  </a:cubicBezTo>
                  <a:cubicBezTo>
                    <a:pt x="418" y="581"/>
                    <a:pt x="417" y="598"/>
                    <a:pt x="407" y="609"/>
                  </a:cubicBezTo>
                  <a:cubicBezTo>
                    <a:pt x="396" y="621"/>
                    <a:pt x="380" y="624"/>
                    <a:pt x="365" y="618"/>
                  </a:cubicBezTo>
                  <a:cubicBezTo>
                    <a:pt x="295" y="586"/>
                    <a:pt x="236" y="553"/>
                    <a:pt x="190" y="519"/>
                  </a:cubicBezTo>
                  <a:cubicBezTo>
                    <a:pt x="112" y="463"/>
                    <a:pt x="66" y="404"/>
                    <a:pt x="42" y="331"/>
                  </a:cubicBezTo>
                  <a:cubicBezTo>
                    <a:pt x="0" y="203"/>
                    <a:pt x="71" y="65"/>
                    <a:pt x="199" y="24"/>
                  </a:cubicBezTo>
                  <a:cubicBezTo>
                    <a:pt x="273" y="0"/>
                    <a:pt x="354" y="13"/>
                    <a:pt x="417" y="58"/>
                  </a:cubicBezTo>
                  <a:cubicBezTo>
                    <a:pt x="417" y="58"/>
                    <a:pt x="417" y="58"/>
                    <a:pt x="417" y="5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/>
                </a:gs>
                <a:gs pos="0">
                  <a:srgbClr val="D9DEDF"/>
                </a:gs>
              </a:gsLst>
              <a:lin ang="2700000" scaled="0"/>
              <a:tileRect/>
            </a:gra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67" name="Freeform 23"/>
            <p:cNvSpPr/>
            <p:nvPr/>
          </p:nvSpPr>
          <p:spPr bwMode="auto">
            <a:xfrm>
              <a:off x="130735" y="1088567"/>
              <a:ext cx="1192353" cy="1484771"/>
            </a:xfrm>
            <a:custGeom>
              <a:avLst/>
              <a:gdLst>
                <a:gd name="T0" fmla="*/ 307 w 422"/>
                <a:gd name="T1" fmla="*/ 526 h 526"/>
                <a:gd name="T2" fmla="*/ 17 w 422"/>
                <a:gd name="T3" fmla="*/ 268 h 526"/>
                <a:gd name="T4" fmla="*/ 29 w 422"/>
                <a:gd name="T5" fmla="*/ 112 h 526"/>
                <a:gd name="T6" fmla="*/ 148 w 422"/>
                <a:gd name="T7" fmla="*/ 10 h 526"/>
                <a:gd name="T8" fmla="*/ 211 w 422"/>
                <a:gd name="T9" fmla="*/ 0 h 526"/>
                <a:gd name="T10" fmla="*/ 405 w 422"/>
                <a:gd name="T11" fmla="*/ 141 h 526"/>
                <a:gd name="T12" fmla="*/ 393 w 422"/>
                <a:gd name="T13" fmla="*/ 297 h 526"/>
                <a:gd name="T14" fmla="*/ 274 w 422"/>
                <a:gd name="T15" fmla="*/ 399 h 526"/>
                <a:gd name="T16" fmla="*/ 255 w 422"/>
                <a:gd name="T17" fmla="*/ 405 h 526"/>
                <a:gd name="T18" fmla="*/ 251 w 422"/>
                <a:gd name="T19" fmla="*/ 409 h 526"/>
                <a:gd name="T20" fmla="*/ 251 w 422"/>
                <a:gd name="T21" fmla="*/ 414 h 526"/>
                <a:gd name="T22" fmla="*/ 307 w 422"/>
                <a:gd name="T23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2" h="526">
                  <a:moveTo>
                    <a:pt x="307" y="526"/>
                  </a:moveTo>
                  <a:cubicBezTo>
                    <a:pt x="92" y="427"/>
                    <a:pt x="39" y="336"/>
                    <a:pt x="17" y="268"/>
                  </a:cubicBezTo>
                  <a:cubicBezTo>
                    <a:pt x="0" y="216"/>
                    <a:pt x="4" y="161"/>
                    <a:pt x="29" y="112"/>
                  </a:cubicBezTo>
                  <a:cubicBezTo>
                    <a:pt x="54" y="63"/>
                    <a:pt x="96" y="27"/>
                    <a:pt x="148" y="10"/>
                  </a:cubicBezTo>
                  <a:cubicBezTo>
                    <a:pt x="168" y="4"/>
                    <a:pt x="190" y="0"/>
                    <a:pt x="211" y="0"/>
                  </a:cubicBezTo>
                  <a:cubicBezTo>
                    <a:pt x="300" y="0"/>
                    <a:pt x="378" y="57"/>
                    <a:pt x="405" y="141"/>
                  </a:cubicBezTo>
                  <a:cubicBezTo>
                    <a:pt x="422" y="193"/>
                    <a:pt x="418" y="249"/>
                    <a:pt x="393" y="297"/>
                  </a:cubicBezTo>
                  <a:cubicBezTo>
                    <a:pt x="368" y="346"/>
                    <a:pt x="326" y="382"/>
                    <a:pt x="274" y="399"/>
                  </a:cubicBezTo>
                  <a:cubicBezTo>
                    <a:pt x="255" y="405"/>
                    <a:pt x="255" y="405"/>
                    <a:pt x="255" y="405"/>
                  </a:cubicBezTo>
                  <a:cubicBezTo>
                    <a:pt x="254" y="406"/>
                    <a:pt x="252" y="407"/>
                    <a:pt x="251" y="409"/>
                  </a:cubicBezTo>
                  <a:cubicBezTo>
                    <a:pt x="250" y="410"/>
                    <a:pt x="250" y="412"/>
                    <a:pt x="251" y="414"/>
                  </a:cubicBezTo>
                  <a:cubicBezTo>
                    <a:pt x="254" y="423"/>
                    <a:pt x="267" y="457"/>
                    <a:pt x="307" y="526"/>
                  </a:cubicBezTo>
                  <a:close/>
                </a:path>
              </a:pathLst>
            </a:custGeom>
            <a:solidFill>
              <a:schemeClr val="accent5">
                <a:lumMod val="85000"/>
              </a:schemeClr>
            </a:solidFill>
            <a:ln w="2857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36" name="文本框 37"/>
          <p:cNvSpPr>
            <a:spLocks noChangeArrowheads="1"/>
          </p:cNvSpPr>
          <p:nvPr/>
        </p:nvSpPr>
        <p:spPr bwMode="auto">
          <a:xfrm>
            <a:off x="315713" y="2719229"/>
            <a:ext cx="10972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sym typeface="微软雅黑" panose="020B0503020204020204" pitchFamily="34" charset="-122"/>
              </a:rPr>
              <a:t>人员推销</a:t>
            </a:r>
            <a:endParaRPr lang="zh-CN" altLang="en-US" sz="1800" b="0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sym typeface="微软雅黑" panose="020B0503020204020204" pitchFamily="34" charset="-122"/>
            </a:endParaRPr>
          </a:p>
        </p:txBody>
      </p:sp>
      <p:grpSp>
        <p:nvGrpSpPr>
          <p:cNvPr id="71" name="组合 70"/>
          <p:cNvGrpSpPr/>
          <p:nvPr/>
        </p:nvGrpSpPr>
        <p:grpSpPr>
          <a:xfrm rot="11479611">
            <a:off x="4947329" y="2735396"/>
            <a:ext cx="1396598" cy="1656848"/>
            <a:chOff x="-47103" y="944148"/>
            <a:chExt cx="1485965" cy="1762868"/>
          </a:xfrm>
        </p:grpSpPr>
        <p:sp>
          <p:nvSpPr>
            <p:cNvPr id="72" name="Freeform 21"/>
            <p:cNvSpPr/>
            <p:nvPr/>
          </p:nvSpPr>
          <p:spPr bwMode="auto">
            <a:xfrm>
              <a:off x="-47103" y="944148"/>
              <a:ext cx="1485965" cy="1762868"/>
            </a:xfrm>
            <a:custGeom>
              <a:avLst/>
              <a:gdLst>
                <a:gd name="T0" fmla="*/ 417 w 526"/>
                <a:gd name="T1" fmla="*/ 58 h 624"/>
                <a:gd name="T2" fmla="*/ 506 w 526"/>
                <a:gd name="T3" fmla="*/ 180 h 624"/>
                <a:gd name="T4" fmla="*/ 491 w 526"/>
                <a:gd name="T5" fmla="*/ 366 h 624"/>
                <a:gd name="T6" fmla="*/ 364 w 526"/>
                <a:gd name="T7" fmla="*/ 482 h 624"/>
                <a:gd name="T8" fmla="*/ 410 w 526"/>
                <a:gd name="T9" fmla="*/ 567 h 624"/>
                <a:gd name="T10" fmla="*/ 407 w 526"/>
                <a:gd name="T11" fmla="*/ 609 h 624"/>
                <a:gd name="T12" fmla="*/ 365 w 526"/>
                <a:gd name="T13" fmla="*/ 618 h 624"/>
                <a:gd name="T14" fmla="*/ 190 w 526"/>
                <a:gd name="T15" fmla="*/ 519 h 624"/>
                <a:gd name="T16" fmla="*/ 42 w 526"/>
                <a:gd name="T17" fmla="*/ 331 h 624"/>
                <a:gd name="T18" fmla="*/ 199 w 526"/>
                <a:gd name="T19" fmla="*/ 24 h 624"/>
                <a:gd name="T20" fmla="*/ 417 w 526"/>
                <a:gd name="T21" fmla="*/ 58 h 624"/>
                <a:gd name="T22" fmla="*/ 417 w 526"/>
                <a:gd name="T23" fmla="*/ 58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6" h="624">
                  <a:moveTo>
                    <a:pt x="417" y="58"/>
                  </a:moveTo>
                  <a:cubicBezTo>
                    <a:pt x="459" y="89"/>
                    <a:pt x="490" y="131"/>
                    <a:pt x="506" y="180"/>
                  </a:cubicBezTo>
                  <a:cubicBezTo>
                    <a:pt x="526" y="242"/>
                    <a:pt x="521" y="308"/>
                    <a:pt x="491" y="366"/>
                  </a:cubicBezTo>
                  <a:cubicBezTo>
                    <a:pt x="464" y="420"/>
                    <a:pt x="419" y="460"/>
                    <a:pt x="364" y="482"/>
                  </a:cubicBezTo>
                  <a:cubicBezTo>
                    <a:pt x="373" y="501"/>
                    <a:pt x="387" y="529"/>
                    <a:pt x="410" y="567"/>
                  </a:cubicBezTo>
                  <a:cubicBezTo>
                    <a:pt x="418" y="581"/>
                    <a:pt x="417" y="598"/>
                    <a:pt x="407" y="609"/>
                  </a:cubicBezTo>
                  <a:cubicBezTo>
                    <a:pt x="396" y="621"/>
                    <a:pt x="380" y="624"/>
                    <a:pt x="365" y="618"/>
                  </a:cubicBezTo>
                  <a:cubicBezTo>
                    <a:pt x="295" y="586"/>
                    <a:pt x="236" y="553"/>
                    <a:pt x="190" y="519"/>
                  </a:cubicBezTo>
                  <a:cubicBezTo>
                    <a:pt x="112" y="463"/>
                    <a:pt x="66" y="404"/>
                    <a:pt x="42" y="331"/>
                  </a:cubicBezTo>
                  <a:cubicBezTo>
                    <a:pt x="0" y="203"/>
                    <a:pt x="71" y="65"/>
                    <a:pt x="199" y="24"/>
                  </a:cubicBezTo>
                  <a:cubicBezTo>
                    <a:pt x="273" y="0"/>
                    <a:pt x="354" y="13"/>
                    <a:pt x="417" y="58"/>
                  </a:cubicBezTo>
                  <a:cubicBezTo>
                    <a:pt x="417" y="58"/>
                    <a:pt x="417" y="58"/>
                    <a:pt x="417" y="5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/>
                </a:gs>
                <a:gs pos="0">
                  <a:srgbClr val="D9DEDF"/>
                </a:gs>
              </a:gsLst>
              <a:lin ang="2700000" scaled="0"/>
              <a:tileRect/>
            </a:gra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73" name="Freeform 23"/>
            <p:cNvSpPr/>
            <p:nvPr/>
          </p:nvSpPr>
          <p:spPr bwMode="auto">
            <a:xfrm>
              <a:off x="130735" y="1088567"/>
              <a:ext cx="1192353" cy="1484771"/>
            </a:xfrm>
            <a:custGeom>
              <a:avLst/>
              <a:gdLst>
                <a:gd name="T0" fmla="*/ 307 w 422"/>
                <a:gd name="T1" fmla="*/ 526 h 526"/>
                <a:gd name="T2" fmla="*/ 17 w 422"/>
                <a:gd name="T3" fmla="*/ 268 h 526"/>
                <a:gd name="T4" fmla="*/ 29 w 422"/>
                <a:gd name="T5" fmla="*/ 112 h 526"/>
                <a:gd name="T6" fmla="*/ 148 w 422"/>
                <a:gd name="T7" fmla="*/ 10 h 526"/>
                <a:gd name="T8" fmla="*/ 211 w 422"/>
                <a:gd name="T9" fmla="*/ 0 h 526"/>
                <a:gd name="T10" fmla="*/ 405 w 422"/>
                <a:gd name="T11" fmla="*/ 141 h 526"/>
                <a:gd name="T12" fmla="*/ 393 w 422"/>
                <a:gd name="T13" fmla="*/ 297 h 526"/>
                <a:gd name="T14" fmla="*/ 274 w 422"/>
                <a:gd name="T15" fmla="*/ 399 h 526"/>
                <a:gd name="T16" fmla="*/ 255 w 422"/>
                <a:gd name="T17" fmla="*/ 405 h 526"/>
                <a:gd name="T18" fmla="*/ 251 w 422"/>
                <a:gd name="T19" fmla="*/ 409 h 526"/>
                <a:gd name="T20" fmla="*/ 251 w 422"/>
                <a:gd name="T21" fmla="*/ 414 h 526"/>
                <a:gd name="T22" fmla="*/ 307 w 422"/>
                <a:gd name="T23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2" h="526">
                  <a:moveTo>
                    <a:pt x="307" y="526"/>
                  </a:moveTo>
                  <a:cubicBezTo>
                    <a:pt x="92" y="427"/>
                    <a:pt x="39" y="336"/>
                    <a:pt x="17" y="268"/>
                  </a:cubicBezTo>
                  <a:cubicBezTo>
                    <a:pt x="0" y="216"/>
                    <a:pt x="4" y="161"/>
                    <a:pt x="29" y="112"/>
                  </a:cubicBezTo>
                  <a:cubicBezTo>
                    <a:pt x="54" y="63"/>
                    <a:pt x="96" y="27"/>
                    <a:pt x="148" y="10"/>
                  </a:cubicBezTo>
                  <a:cubicBezTo>
                    <a:pt x="168" y="4"/>
                    <a:pt x="190" y="0"/>
                    <a:pt x="211" y="0"/>
                  </a:cubicBezTo>
                  <a:cubicBezTo>
                    <a:pt x="300" y="0"/>
                    <a:pt x="378" y="57"/>
                    <a:pt x="405" y="141"/>
                  </a:cubicBezTo>
                  <a:cubicBezTo>
                    <a:pt x="422" y="193"/>
                    <a:pt x="418" y="249"/>
                    <a:pt x="393" y="297"/>
                  </a:cubicBezTo>
                  <a:cubicBezTo>
                    <a:pt x="368" y="346"/>
                    <a:pt x="326" y="382"/>
                    <a:pt x="274" y="399"/>
                  </a:cubicBezTo>
                  <a:cubicBezTo>
                    <a:pt x="255" y="405"/>
                    <a:pt x="255" y="405"/>
                    <a:pt x="255" y="405"/>
                  </a:cubicBezTo>
                  <a:cubicBezTo>
                    <a:pt x="254" y="406"/>
                    <a:pt x="252" y="407"/>
                    <a:pt x="251" y="409"/>
                  </a:cubicBezTo>
                  <a:cubicBezTo>
                    <a:pt x="250" y="410"/>
                    <a:pt x="250" y="412"/>
                    <a:pt x="251" y="414"/>
                  </a:cubicBezTo>
                  <a:cubicBezTo>
                    <a:pt x="254" y="423"/>
                    <a:pt x="267" y="457"/>
                    <a:pt x="307" y="526"/>
                  </a:cubicBezTo>
                  <a:close/>
                </a:path>
              </a:pathLst>
            </a:custGeom>
            <a:solidFill>
              <a:schemeClr val="accent5">
                <a:lumMod val="85000"/>
              </a:schemeClr>
            </a:solidFill>
            <a:ln w="2857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39" name="文本框 37"/>
          <p:cNvSpPr>
            <a:spLocks noChangeArrowheads="1"/>
          </p:cNvSpPr>
          <p:nvPr/>
        </p:nvSpPr>
        <p:spPr bwMode="auto">
          <a:xfrm>
            <a:off x="5030128" y="3507264"/>
            <a:ext cx="119888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sym typeface="微软雅黑" panose="020B0503020204020204" pitchFamily="34" charset="-122"/>
              </a:rPr>
              <a:t>线下体验</a:t>
            </a:r>
            <a:endParaRPr lang="zh-CN" altLang="en-US" sz="2000" b="0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sym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 rot="16200000">
            <a:off x="1100455" y="-450850"/>
            <a:ext cx="765175" cy="2032000"/>
            <a:chOff x="8439634" y="3544648"/>
            <a:chExt cx="1611146" cy="1817848"/>
          </a:xfrm>
        </p:grpSpPr>
        <p:sp>
          <p:nvSpPr>
            <p:cNvPr id="54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55" name="Freeform 5"/>
            <p:cNvSpPr/>
            <p:nvPr/>
          </p:nvSpPr>
          <p:spPr bwMode="auto">
            <a:xfrm rot="5400000">
              <a:off x="8582835" y="3816233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r>
                <a:rPr lang="zh-CN" altLang="en-US" sz="2800" dirty="0">
                  <a:solidFill>
                    <a:schemeClr val="tx2"/>
                  </a:solidFill>
                  <a:latin typeface="隶书" panose="02010509060101010101" charset="-122"/>
                  <a:ea typeface="隶书" panose="02010509060101010101" charset="-122"/>
                </a:rPr>
                <a:t>线下</a:t>
              </a:r>
              <a:endParaRPr lang="zh-CN" altLang="en-US" sz="2800" dirty="0">
                <a:solidFill>
                  <a:schemeClr val="tx2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944235" y="1124585"/>
            <a:ext cx="12344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sym typeface="+mn-ea"/>
              </a:rPr>
              <a:t>高校企业战略</a:t>
            </a:r>
            <a:endParaRPr lang="zh-CN" altLang="en-US" dirty="0"/>
          </a:p>
        </p:txBody>
      </p:sp>
      <p:grpSp>
        <p:nvGrpSpPr>
          <p:cNvPr id="41" name="组合 40"/>
          <p:cNvGrpSpPr/>
          <p:nvPr/>
        </p:nvGrpSpPr>
        <p:grpSpPr>
          <a:xfrm>
            <a:off x="8219506" y="-18254"/>
            <a:ext cx="744094" cy="762000"/>
            <a:chOff x="8219506" y="-18254"/>
            <a:chExt cx="744094" cy="762000"/>
          </a:xfrm>
        </p:grpSpPr>
        <p:sp>
          <p:nvSpPr>
            <p:cNvPr id="42" name="AutoShape 7"/>
            <p:cNvSpPr>
              <a:spLocks noChangeArrowheads="1"/>
            </p:cNvSpPr>
            <p:nvPr/>
          </p:nvSpPr>
          <p:spPr bwMode="auto">
            <a:xfrm rot="5400000">
              <a:off x="8201851" y="88633"/>
              <a:ext cx="762000" cy="548226"/>
            </a:xfrm>
            <a:prstGeom prst="homePlate">
              <a:avLst>
                <a:gd name="adj" fmla="val 35606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10800000" vert="eaVert" wrap="none" lIns="91440" tIns="45720" rIns="91440" bIns="45720" numCol="1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8219506" y="134144"/>
              <a:ext cx="744094" cy="575849"/>
              <a:chOff x="187683" y="185120"/>
              <a:chExt cx="744094" cy="575849"/>
            </a:xfrm>
          </p:grpSpPr>
          <p:sp>
            <p:nvSpPr>
              <p:cNvPr id="44" name="矩形 43"/>
              <p:cNvSpPr/>
              <p:nvPr/>
            </p:nvSpPr>
            <p:spPr>
              <a:xfrm>
                <a:off x="467365" y="185120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b="0" dirty="0">
                  <a:solidFill>
                    <a:schemeClr val="accent3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187683" y="453192"/>
                <a:ext cx="74409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你的智慧</a:t>
                </a:r>
                <a:endParaRPr lang="en-US" altLang="zh-CN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渔管家</a:t>
                </a:r>
                <a:endParaRPr lang="zh-CN" altLang="en-US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47" name="图片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951" y="-65746"/>
            <a:ext cx="685800" cy="1243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商业模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465" y="743585"/>
            <a:ext cx="4697095" cy="4128770"/>
          </a:xfrm>
          <a:prstGeom prst="rect">
            <a:avLst/>
          </a:prstGeom>
          <a:ln w="41275" cap="sq" cmpd="sng">
            <a:solidFill>
              <a:srgbClr val="4A899F"/>
            </a:solidFill>
            <a:prstDash val="solid"/>
          </a:ln>
        </p:spPr>
      </p:pic>
      <p:grpSp>
        <p:nvGrpSpPr>
          <p:cNvPr id="30" name="组合 29"/>
          <p:cNvGrpSpPr/>
          <p:nvPr/>
        </p:nvGrpSpPr>
        <p:grpSpPr>
          <a:xfrm>
            <a:off x="8219506" y="-18254"/>
            <a:ext cx="744094" cy="762000"/>
            <a:chOff x="8219506" y="-18254"/>
            <a:chExt cx="744094" cy="762000"/>
          </a:xfrm>
        </p:grpSpPr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 rot="5400000">
              <a:off x="8201851" y="88633"/>
              <a:ext cx="762000" cy="548226"/>
            </a:xfrm>
            <a:prstGeom prst="homePlate">
              <a:avLst>
                <a:gd name="adj" fmla="val 35606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10800000" vert="eaVert" wrap="none" lIns="91440" tIns="45720" rIns="91440" bIns="45720" numCol="1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8219506" y="134144"/>
              <a:ext cx="744094" cy="575849"/>
              <a:chOff x="187683" y="185120"/>
              <a:chExt cx="744094" cy="575849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467365" y="185120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b="0" dirty="0">
                  <a:solidFill>
                    <a:schemeClr val="accent3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187683" y="453192"/>
                <a:ext cx="74409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你的智慧</a:t>
                </a:r>
                <a:endParaRPr lang="en-US" altLang="zh-CN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渔管家</a:t>
                </a:r>
                <a:endParaRPr lang="zh-CN" altLang="en-US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951" y="-65746"/>
            <a:ext cx="685800" cy="124370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921786" y="265183"/>
            <a:ext cx="2831223" cy="679699"/>
            <a:chOff x="903371" y="249943"/>
            <a:chExt cx="2831223" cy="679699"/>
          </a:xfrm>
        </p:grpSpPr>
        <p:sp>
          <p:nvSpPr>
            <p:cNvPr id="37" name="任意多边形 10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8" name="任意多边形 11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 rot="16200000">
            <a:off x="574523" y="158162"/>
            <a:ext cx="765103" cy="863262"/>
            <a:chOff x="8439634" y="3544648"/>
            <a:chExt cx="1611146" cy="1817848"/>
          </a:xfrm>
        </p:grpSpPr>
        <p:sp>
          <p:nvSpPr>
            <p:cNvPr id="42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4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45" name="矩形 3"/>
          <p:cNvSpPr>
            <a:spLocks noChangeArrowheads="1"/>
          </p:cNvSpPr>
          <p:nvPr/>
        </p:nvSpPr>
        <p:spPr bwMode="auto">
          <a:xfrm>
            <a:off x="1410411" y="492444"/>
            <a:ext cx="1838960" cy="37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商业模式</a:t>
            </a:r>
            <a:r>
              <a:rPr lang="zh-CN" altLang="en-US" sz="1800" b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创新点</a:t>
            </a:r>
            <a:endParaRPr lang="zh-CN" altLang="en-US" sz="1800" b="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 descr="B)41G3Y])~R`EPE@HWB5CX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35" y="1048385"/>
            <a:ext cx="2918460" cy="3823970"/>
          </a:xfrm>
          <a:prstGeom prst="rect">
            <a:avLst/>
          </a:prstGeom>
          <a:ln w="41275" cmpd="sng">
            <a:solidFill>
              <a:srgbClr val="4A899F"/>
            </a:solidFill>
            <a:prstDash val="solid"/>
          </a:ln>
        </p:spPr>
      </p:pic>
      <p:grpSp>
        <p:nvGrpSpPr>
          <p:cNvPr id="4" name="Group 17"/>
          <p:cNvGrpSpPr>
            <a:grpSpLocks noChangeAspect="1"/>
          </p:cNvGrpSpPr>
          <p:nvPr/>
        </p:nvGrpSpPr>
        <p:grpSpPr bwMode="auto">
          <a:xfrm>
            <a:off x="827405" y="455655"/>
            <a:ext cx="259340" cy="278386"/>
            <a:chOff x="231" y="1205"/>
            <a:chExt cx="640" cy="687"/>
          </a:xfrm>
          <a:solidFill>
            <a:srgbClr val="00B0F0"/>
          </a:solidFill>
          <a:effectLst/>
        </p:grpSpPr>
        <p:sp>
          <p:nvSpPr>
            <p:cNvPr id="5" name="Freeform 18"/>
            <p:cNvSpPr/>
            <p:nvPr/>
          </p:nvSpPr>
          <p:spPr bwMode="auto">
            <a:xfrm>
              <a:off x="231" y="1205"/>
              <a:ext cx="499" cy="687"/>
            </a:xfrm>
            <a:custGeom>
              <a:avLst/>
              <a:gdLst>
                <a:gd name="T0" fmla="*/ 442 w 499"/>
                <a:gd name="T1" fmla="*/ 629 h 687"/>
                <a:gd name="T2" fmla="*/ 57 w 499"/>
                <a:gd name="T3" fmla="*/ 629 h 687"/>
                <a:gd name="T4" fmla="*/ 57 w 499"/>
                <a:gd name="T5" fmla="*/ 200 h 687"/>
                <a:gd name="T6" fmla="*/ 200 w 499"/>
                <a:gd name="T7" fmla="*/ 200 h 687"/>
                <a:gd name="T8" fmla="*/ 200 w 499"/>
                <a:gd name="T9" fmla="*/ 57 h 687"/>
                <a:gd name="T10" fmla="*/ 442 w 499"/>
                <a:gd name="T11" fmla="*/ 57 h 687"/>
                <a:gd name="T12" fmla="*/ 442 w 499"/>
                <a:gd name="T13" fmla="*/ 116 h 687"/>
                <a:gd name="T14" fmla="*/ 494 w 499"/>
                <a:gd name="T15" fmla="*/ 64 h 687"/>
                <a:gd name="T16" fmla="*/ 499 w 499"/>
                <a:gd name="T17" fmla="*/ 59 h 687"/>
                <a:gd name="T18" fmla="*/ 499 w 499"/>
                <a:gd name="T19" fmla="*/ 0 h 687"/>
                <a:gd name="T20" fmla="*/ 143 w 499"/>
                <a:gd name="T21" fmla="*/ 0 h 687"/>
                <a:gd name="T22" fmla="*/ 143 w 499"/>
                <a:gd name="T23" fmla="*/ 0 h 687"/>
                <a:gd name="T24" fmla="*/ 0 w 499"/>
                <a:gd name="T25" fmla="*/ 143 h 687"/>
                <a:gd name="T26" fmla="*/ 0 w 499"/>
                <a:gd name="T27" fmla="*/ 687 h 687"/>
                <a:gd name="T28" fmla="*/ 499 w 499"/>
                <a:gd name="T29" fmla="*/ 687 h 687"/>
                <a:gd name="T30" fmla="*/ 499 w 499"/>
                <a:gd name="T31" fmla="*/ 429 h 687"/>
                <a:gd name="T32" fmla="*/ 442 w 499"/>
                <a:gd name="T33" fmla="*/ 486 h 687"/>
                <a:gd name="T34" fmla="*/ 442 w 499"/>
                <a:gd name="T35" fmla="*/ 629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9" h="687">
                  <a:moveTo>
                    <a:pt x="442" y="629"/>
                  </a:moveTo>
                  <a:lnTo>
                    <a:pt x="57" y="629"/>
                  </a:lnTo>
                  <a:lnTo>
                    <a:pt x="57" y="200"/>
                  </a:lnTo>
                  <a:lnTo>
                    <a:pt x="200" y="200"/>
                  </a:lnTo>
                  <a:lnTo>
                    <a:pt x="200" y="57"/>
                  </a:lnTo>
                  <a:lnTo>
                    <a:pt x="442" y="57"/>
                  </a:lnTo>
                  <a:lnTo>
                    <a:pt x="442" y="116"/>
                  </a:lnTo>
                  <a:lnTo>
                    <a:pt x="494" y="64"/>
                  </a:lnTo>
                  <a:lnTo>
                    <a:pt x="499" y="59"/>
                  </a:lnTo>
                  <a:lnTo>
                    <a:pt x="499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0" y="143"/>
                  </a:lnTo>
                  <a:lnTo>
                    <a:pt x="0" y="687"/>
                  </a:lnTo>
                  <a:lnTo>
                    <a:pt x="499" y="687"/>
                  </a:lnTo>
                  <a:lnTo>
                    <a:pt x="499" y="429"/>
                  </a:lnTo>
                  <a:lnTo>
                    <a:pt x="442" y="486"/>
                  </a:lnTo>
                  <a:lnTo>
                    <a:pt x="442" y="6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6" name="Freeform 19"/>
            <p:cNvSpPr>
              <a:spLocks noEditPoints="1"/>
            </p:cNvSpPr>
            <p:nvPr/>
          </p:nvSpPr>
          <p:spPr bwMode="auto">
            <a:xfrm>
              <a:off x="436" y="1310"/>
              <a:ext cx="435" cy="431"/>
            </a:xfrm>
            <a:custGeom>
              <a:avLst/>
              <a:gdLst>
                <a:gd name="T0" fmla="*/ 50 w 435"/>
                <a:gd name="T1" fmla="*/ 279 h 431"/>
                <a:gd name="T2" fmla="*/ 50 w 435"/>
                <a:gd name="T3" fmla="*/ 279 h 431"/>
                <a:gd name="T4" fmla="*/ 50 w 435"/>
                <a:gd name="T5" fmla="*/ 279 h 431"/>
                <a:gd name="T6" fmla="*/ 50 w 435"/>
                <a:gd name="T7" fmla="*/ 279 h 431"/>
                <a:gd name="T8" fmla="*/ 0 w 435"/>
                <a:gd name="T9" fmla="*/ 431 h 431"/>
                <a:gd name="T10" fmla="*/ 155 w 435"/>
                <a:gd name="T11" fmla="*/ 381 h 431"/>
                <a:gd name="T12" fmla="*/ 155 w 435"/>
                <a:gd name="T13" fmla="*/ 381 h 431"/>
                <a:gd name="T14" fmla="*/ 155 w 435"/>
                <a:gd name="T15" fmla="*/ 381 h 431"/>
                <a:gd name="T16" fmla="*/ 155 w 435"/>
                <a:gd name="T17" fmla="*/ 381 h 431"/>
                <a:gd name="T18" fmla="*/ 435 w 435"/>
                <a:gd name="T19" fmla="*/ 102 h 431"/>
                <a:gd name="T20" fmla="*/ 330 w 435"/>
                <a:gd name="T21" fmla="*/ 0 h 431"/>
                <a:gd name="T22" fmla="*/ 50 w 435"/>
                <a:gd name="T23" fmla="*/ 279 h 431"/>
                <a:gd name="T24" fmla="*/ 50 w 435"/>
                <a:gd name="T25" fmla="*/ 279 h 431"/>
                <a:gd name="T26" fmla="*/ 141 w 435"/>
                <a:gd name="T27" fmla="*/ 360 h 431"/>
                <a:gd name="T28" fmla="*/ 38 w 435"/>
                <a:gd name="T29" fmla="*/ 396 h 431"/>
                <a:gd name="T30" fmla="*/ 72 w 435"/>
                <a:gd name="T31" fmla="*/ 291 h 431"/>
                <a:gd name="T32" fmla="*/ 141 w 435"/>
                <a:gd name="T33" fmla="*/ 36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5" h="431">
                  <a:moveTo>
                    <a:pt x="50" y="279"/>
                  </a:moveTo>
                  <a:lnTo>
                    <a:pt x="50" y="279"/>
                  </a:lnTo>
                  <a:lnTo>
                    <a:pt x="50" y="279"/>
                  </a:lnTo>
                  <a:lnTo>
                    <a:pt x="50" y="279"/>
                  </a:lnTo>
                  <a:lnTo>
                    <a:pt x="0" y="43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435" y="102"/>
                  </a:lnTo>
                  <a:lnTo>
                    <a:pt x="330" y="0"/>
                  </a:lnTo>
                  <a:lnTo>
                    <a:pt x="50" y="279"/>
                  </a:lnTo>
                  <a:lnTo>
                    <a:pt x="50" y="279"/>
                  </a:lnTo>
                  <a:close/>
                  <a:moveTo>
                    <a:pt x="141" y="360"/>
                  </a:moveTo>
                  <a:lnTo>
                    <a:pt x="38" y="396"/>
                  </a:lnTo>
                  <a:lnTo>
                    <a:pt x="72" y="291"/>
                  </a:lnTo>
                  <a:lnTo>
                    <a:pt x="141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组合 135"/>
          <p:cNvGrpSpPr/>
          <p:nvPr/>
        </p:nvGrpSpPr>
        <p:grpSpPr>
          <a:xfrm>
            <a:off x="903370" y="249943"/>
            <a:ext cx="3382315" cy="679699"/>
            <a:chOff x="903371" y="249943"/>
            <a:chExt cx="2831223" cy="679699"/>
          </a:xfrm>
        </p:grpSpPr>
        <p:sp>
          <p:nvSpPr>
            <p:cNvPr id="137" name="任意多边形 136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47" name="任意多边形 146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48" name="组合 147"/>
          <p:cNvGrpSpPr/>
          <p:nvPr/>
        </p:nvGrpSpPr>
        <p:grpSpPr>
          <a:xfrm rot="16200000">
            <a:off x="574523" y="158162"/>
            <a:ext cx="765103" cy="863262"/>
            <a:chOff x="8439634" y="3544648"/>
            <a:chExt cx="1611146" cy="1817848"/>
          </a:xfrm>
        </p:grpSpPr>
        <p:sp>
          <p:nvSpPr>
            <p:cNvPr id="149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50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51" name="Group 17"/>
          <p:cNvGrpSpPr>
            <a:grpSpLocks noChangeAspect="1"/>
          </p:cNvGrpSpPr>
          <p:nvPr/>
        </p:nvGrpSpPr>
        <p:grpSpPr bwMode="auto">
          <a:xfrm>
            <a:off x="827405" y="455655"/>
            <a:ext cx="259340" cy="278386"/>
            <a:chOff x="231" y="1205"/>
            <a:chExt cx="640" cy="687"/>
          </a:xfrm>
          <a:solidFill>
            <a:srgbClr val="00B0F0"/>
          </a:solidFill>
          <a:effectLst/>
        </p:grpSpPr>
        <p:sp>
          <p:nvSpPr>
            <p:cNvPr id="152" name="Freeform 18"/>
            <p:cNvSpPr/>
            <p:nvPr/>
          </p:nvSpPr>
          <p:spPr bwMode="auto">
            <a:xfrm>
              <a:off x="231" y="1205"/>
              <a:ext cx="499" cy="687"/>
            </a:xfrm>
            <a:custGeom>
              <a:avLst/>
              <a:gdLst>
                <a:gd name="T0" fmla="*/ 442 w 499"/>
                <a:gd name="T1" fmla="*/ 629 h 687"/>
                <a:gd name="T2" fmla="*/ 57 w 499"/>
                <a:gd name="T3" fmla="*/ 629 h 687"/>
                <a:gd name="T4" fmla="*/ 57 w 499"/>
                <a:gd name="T5" fmla="*/ 200 h 687"/>
                <a:gd name="T6" fmla="*/ 200 w 499"/>
                <a:gd name="T7" fmla="*/ 200 h 687"/>
                <a:gd name="T8" fmla="*/ 200 w 499"/>
                <a:gd name="T9" fmla="*/ 57 h 687"/>
                <a:gd name="T10" fmla="*/ 442 w 499"/>
                <a:gd name="T11" fmla="*/ 57 h 687"/>
                <a:gd name="T12" fmla="*/ 442 w 499"/>
                <a:gd name="T13" fmla="*/ 116 h 687"/>
                <a:gd name="T14" fmla="*/ 494 w 499"/>
                <a:gd name="T15" fmla="*/ 64 h 687"/>
                <a:gd name="T16" fmla="*/ 499 w 499"/>
                <a:gd name="T17" fmla="*/ 59 h 687"/>
                <a:gd name="T18" fmla="*/ 499 w 499"/>
                <a:gd name="T19" fmla="*/ 0 h 687"/>
                <a:gd name="T20" fmla="*/ 143 w 499"/>
                <a:gd name="T21" fmla="*/ 0 h 687"/>
                <a:gd name="T22" fmla="*/ 143 w 499"/>
                <a:gd name="T23" fmla="*/ 0 h 687"/>
                <a:gd name="T24" fmla="*/ 0 w 499"/>
                <a:gd name="T25" fmla="*/ 143 h 687"/>
                <a:gd name="T26" fmla="*/ 0 w 499"/>
                <a:gd name="T27" fmla="*/ 687 h 687"/>
                <a:gd name="T28" fmla="*/ 499 w 499"/>
                <a:gd name="T29" fmla="*/ 687 h 687"/>
                <a:gd name="T30" fmla="*/ 499 w 499"/>
                <a:gd name="T31" fmla="*/ 429 h 687"/>
                <a:gd name="T32" fmla="*/ 442 w 499"/>
                <a:gd name="T33" fmla="*/ 486 h 687"/>
                <a:gd name="T34" fmla="*/ 442 w 499"/>
                <a:gd name="T35" fmla="*/ 629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9" h="687">
                  <a:moveTo>
                    <a:pt x="442" y="629"/>
                  </a:moveTo>
                  <a:lnTo>
                    <a:pt x="57" y="629"/>
                  </a:lnTo>
                  <a:lnTo>
                    <a:pt x="57" y="200"/>
                  </a:lnTo>
                  <a:lnTo>
                    <a:pt x="200" y="200"/>
                  </a:lnTo>
                  <a:lnTo>
                    <a:pt x="200" y="57"/>
                  </a:lnTo>
                  <a:lnTo>
                    <a:pt x="442" y="57"/>
                  </a:lnTo>
                  <a:lnTo>
                    <a:pt x="442" y="116"/>
                  </a:lnTo>
                  <a:lnTo>
                    <a:pt x="494" y="64"/>
                  </a:lnTo>
                  <a:lnTo>
                    <a:pt x="499" y="59"/>
                  </a:lnTo>
                  <a:lnTo>
                    <a:pt x="499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0" y="143"/>
                  </a:lnTo>
                  <a:lnTo>
                    <a:pt x="0" y="687"/>
                  </a:lnTo>
                  <a:lnTo>
                    <a:pt x="499" y="687"/>
                  </a:lnTo>
                  <a:lnTo>
                    <a:pt x="499" y="429"/>
                  </a:lnTo>
                  <a:lnTo>
                    <a:pt x="442" y="486"/>
                  </a:lnTo>
                  <a:lnTo>
                    <a:pt x="442" y="6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53" name="Freeform 19"/>
            <p:cNvSpPr>
              <a:spLocks noEditPoints="1"/>
            </p:cNvSpPr>
            <p:nvPr/>
          </p:nvSpPr>
          <p:spPr bwMode="auto">
            <a:xfrm>
              <a:off x="436" y="1310"/>
              <a:ext cx="435" cy="431"/>
            </a:xfrm>
            <a:custGeom>
              <a:avLst/>
              <a:gdLst>
                <a:gd name="T0" fmla="*/ 50 w 435"/>
                <a:gd name="T1" fmla="*/ 279 h 431"/>
                <a:gd name="T2" fmla="*/ 50 w 435"/>
                <a:gd name="T3" fmla="*/ 279 h 431"/>
                <a:gd name="T4" fmla="*/ 50 w 435"/>
                <a:gd name="T5" fmla="*/ 279 h 431"/>
                <a:gd name="T6" fmla="*/ 50 w 435"/>
                <a:gd name="T7" fmla="*/ 279 h 431"/>
                <a:gd name="T8" fmla="*/ 0 w 435"/>
                <a:gd name="T9" fmla="*/ 431 h 431"/>
                <a:gd name="T10" fmla="*/ 155 w 435"/>
                <a:gd name="T11" fmla="*/ 381 h 431"/>
                <a:gd name="T12" fmla="*/ 155 w 435"/>
                <a:gd name="T13" fmla="*/ 381 h 431"/>
                <a:gd name="T14" fmla="*/ 155 w 435"/>
                <a:gd name="T15" fmla="*/ 381 h 431"/>
                <a:gd name="T16" fmla="*/ 155 w 435"/>
                <a:gd name="T17" fmla="*/ 381 h 431"/>
                <a:gd name="T18" fmla="*/ 435 w 435"/>
                <a:gd name="T19" fmla="*/ 102 h 431"/>
                <a:gd name="T20" fmla="*/ 330 w 435"/>
                <a:gd name="T21" fmla="*/ 0 h 431"/>
                <a:gd name="T22" fmla="*/ 50 w 435"/>
                <a:gd name="T23" fmla="*/ 279 h 431"/>
                <a:gd name="T24" fmla="*/ 50 w 435"/>
                <a:gd name="T25" fmla="*/ 279 h 431"/>
                <a:gd name="T26" fmla="*/ 141 w 435"/>
                <a:gd name="T27" fmla="*/ 360 h 431"/>
                <a:gd name="T28" fmla="*/ 38 w 435"/>
                <a:gd name="T29" fmla="*/ 396 h 431"/>
                <a:gd name="T30" fmla="*/ 72 w 435"/>
                <a:gd name="T31" fmla="*/ 291 h 431"/>
                <a:gd name="T32" fmla="*/ 141 w 435"/>
                <a:gd name="T33" fmla="*/ 36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5" h="431">
                  <a:moveTo>
                    <a:pt x="50" y="279"/>
                  </a:moveTo>
                  <a:lnTo>
                    <a:pt x="50" y="279"/>
                  </a:lnTo>
                  <a:lnTo>
                    <a:pt x="50" y="279"/>
                  </a:lnTo>
                  <a:lnTo>
                    <a:pt x="50" y="279"/>
                  </a:lnTo>
                  <a:lnTo>
                    <a:pt x="0" y="43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435" y="102"/>
                  </a:lnTo>
                  <a:lnTo>
                    <a:pt x="330" y="0"/>
                  </a:lnTo>
                  <a:lnTo>
                    <a:pt x="50" y="279"/>
                  </a:lnTo>
                  <a:lnTo>
                    <a:pt x="50" y="279"/>
                  </a:lnTo>
                  <a:close/>
                  <a:moveTo>
                    <a:pt x="141" y="360"/>
                  </a:moveTo>
                  <a:lnTo>
                    <a:pt x="38" y="396"/>
                  </a:lnTo>
                  <a:lnTo>
                    <a:pt x="72" y="291"/>
                  </a:lnTo>
                  <a:lnTo>
                    <a:pt x="141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154" name="矩形 3"/>
          <p:cNvSpPr>
            <a:spLocks noChangeArrowheads="1"/>
          </p:cNvSpPr>
          <p:nvPr/>
        </p:nvSpPr>
        <p:spPr bwMode="auto">
          <a:xfrm>
            <a:off x="1448594" y="442914"/>
            <a:ext cx="2169160" cy="37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pPr algn="l"/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智慧渔业整体架构</a:t>
            </a:r>
            <a:endParaRPr lang="zh-CN" altLang="en-US" sz="2000" b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C9F754DE-2CAD-44b6-B708-469DEB6407EB-1" descr="wp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48" y="1325100"/>
            <a:ext cx="3914775" cy="3246120"/>
          </a:xfrm>
          <a:prstGeom prst="rect">
            <a:avLst/>
          </a:prstGeom>
        </p:spPr>
      </p:pic>
      <p:pic>
        <p:nvPicPr>
          <p:cNvPr id="12" name="图片 11" descr="Screenshot_20210424_1818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443" y="1446026"/>
            <a:ext cx="4708493" cy="3004269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8219506" y="-18254"/>
            <a:ext cx="744094" cy="762000"/>
            <a:chOff x="8219506" y="-18254"/>
            <a:chExt cx="744094" cy="762000"/>
          </a:xfrm>
        </p:grpSpPr>
        <p:sp>
          <p:nvSpPr>
            <p:cNvPr id="20" name="AutoShape 7"/>
            <p:cNvSpPr>
              <a:spLocks noChangeArrowheads="1"/>
            </p:cNvSpPr>
            <p:nvPr/>
          </p:nvSpPr>
          <p:spPr bwMode="auto">
            <a:xfrm rot="5400000">
              <a:off x="8201851" y="88633"/>
              <a:ext cx="762000" cy="548226"/>
            </a:xfrm>
            <a:prstGeom prst="homePlate">
              <a:avLst>
                <a:gd name="adj" fmla="val 35606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10800000" vert="eaVert" wrap="none" lIns="91440" tIns="45720" rIns="91440" bIns="45720" numCol="1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8219506" y="134144"/>
              <a:ext cx="744094" cy="575849"/>
              <a:chOff x="187683" y="185120"/>
              <a:chExt cx="744094" cy="575849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467365" y="185120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b="0" dirty="0">
                  <a:solidFill>
                    <a:schemeClr val="accent3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87683" y="453192"/>
                <a:ext cx="74409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你的智慧</a:t>
                </a:r>
                <a:endParaRPr lang="en-US" altLang="zh-CN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渔管家</a:t>
                </a:r>
                <a:endParaRPr lang="zh-CN" altLang="en-US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951" y="-65746"/>
            <a:ext cx="685800" cy="1243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图示 14"/>
          <p:cNvGraphicFramePr/>
          <p:nvPr/>
        </p:nvGraphicFramePr>
        <p:xfrm>
          <a:off x="487204" y="1735773"/>
          <a:ext cx="1799590" cy="1904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95" y="1069949"/>
            <a:ext cx="1834795" cy="39211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94" y="1088616"/>
            <a:ext cx="1828800" cy="39211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166" y="1077969"/>
            <a:ext cx="1828800" cy="392115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8219506" y="-18254"/>
            <a:ext cx="744094" cy="762000"/>
            <a:chOff x="8219506" y="-18254"/>
            <a:chExt cx="744094" cy="762000"/>
          </a:xfrm>
        </p:grpSpPr>
        <p:sp>
          <p:nvSpPr>
            <p:cNvPr id="20" name="AutoShape 7"/>
            <p:cNvSpPr>
              <a:spLocks noChangeArrowheads="1"/>
            </p:cNvSpPr>
            <p:nvPr/>
          </p:nvSpPr>
          <p:spPr bwMode="auto">
            <a:xfrm rot="5400000">
              <a:off x="8201851" y="88633"/>
              <a:ext cx="762000" cy="548226"/>
            </a:xfrm>
            <a:prstGeom prst="homePlate">
              <a:avLst>
                <a:gd name="adj" fmla="val 35606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10800000" vert="eaVert" wrap="none" lIns="91440" tIns="45720" rIns="91440" bIns="45720" numCol="1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8219506" y="134144"/>
              <a:ext cx="744094" cy="575849"/>
              <a:chOff x="187683" y="185120"/>
              <a:chExt cx="744094" cy="575849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467365" y="185120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b="0" dirty="0">
                  <a:solidFill>
                    <a:schemeClr val="accent3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87683" y="453192"/>
                <a:ext cx="74409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你的智慧</a:t>
                </a:r>
                <a:endParaRPr lang="en-US" altLang="zh-CN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渔管家</a:t>
                </a:r>
                <a:endParaRPr lang="zh-CN" altLang="en-US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9951" y="-65746"/>
            <a:ext cx="685800" cy="124370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903370" y="249943"/>
            <a:ext cx="3382315" cy="679699"/>
            <a:chOff x="903371" y="249943"/>
            <a:chExt cx="2831223" cy="679699"/>
          </a:xfrm>
        </p:grpSpPr>
        <p:sp>
          <p:nvSpPr>
            <p:cNvPr id="26" name="任意多边形 136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7" name="任意多边形 146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 rot="16200000">
            <a:off x="574523" y="158162"/>
            <a:ext cx="765103" cy="863262"/>
            <a:chOff x="8439634" y="3544648"/>
            <a:chExt cx="1611146" cy="1817848"/>
          </a:xfrm>
        </p:grpSpPr>
        <p:sp>
          <p:nvSpPr>
            <p:cNvPr id="29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0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1" name="Group 17"/>
          <p:cNvGrpSpPr>
            <a:grpSpLocks noChangeAspect="1"/>
          </p:cNvGrpSpPr>
          <p:nvPr/>
        </p:nvGrpSpPr>
        <p:grpSpPr bwMode="auto">
          <a:xfrm>
            <a:off x="827405" y="455655"/>
            <a:ext cx="259340" cy="278386"/>
            <a:chOff x="231" y="1205"/>
            <a:chExt cx="640" cy="687"/>
          </a:xfrm>
          <a:solidFill>
            <a:srgbClr val="00B0F0"/>
          </a:solidFill>
          <a:effectLst/>
        </p:grpSpPr>
        <p:sp>
          <p:nvSpPr>
            <p:cNvPr id="32" name="Freeform 18"/>
            <p:cNvSpPr/>
            <p:nvPr/>
          </p:nvSpPr>
          <p:spPr bwMode="auto">
            <a:xfrm>
              <a:off x="231" y="1205"/>
              <a:ext cx="499" cy="687"/>
            </a:xfrm>
            <a:custGeom>
              <a:avLst/>
              <a:gdLst>
                <a:gd name="T0" fmla="*/ 442 w 499"/>
                <a:gd name="T1" fmla="*/ 629 h 687"/>
                <a:gd name="T2" fmla="*/ 57 w 499"/>
                <a:gd name="T3" fmla="*/ 629 h 687"/>
                <a:gd name="T4" fmla="*/ 57 w 499"/>
                <a:gd name="T5" fmla="*/ 200 h 687"/>
                <a:gd name="T6" fmla="*/ 200 w 499"/>
                <a:gd name="T7" fmla="*/ 200 h 687"/>
                <a:gd name="T8" fmla="*/ 200 w 499"/>
                <a:gd name="T9" fmla="*/ 57 h 687"/>
                <a:gd name="T10" fmla="*/ 442 w 499"/>
                <a:gd name="T11" fmla="*/ 57 h 687"/>
                <a:gd name="T12" fmla="*/ 442 w 499"/>
                <a:gd name="T13" fmla="*/ 116 h 687"/>
                <a:gd name="T14" fmla="*/ 494 w 499"/>
                <a:gd name="T15" fmla="*/ 64 h 687"/>
                <a:gd name="T16" fmla="*/ 499 w 499"/>
                <a:gd name="T17" fmla="*/ 59 h 687"/>
                <a:gd name="T18" fmla="*/ 499 w 499"/>
                <a:gd name="T19" fmla="*/ 0 h 687"/>
                <a:gd name="T20" fmla="*/ 143 w 499"/>
                <a:gd name="T21" fmla="*/ 0 h 687"/>
                <a:gd name="T22" fmla="*/ 143 w 499"/>
                <a:gd name="T23" fmla="*/ 0 h 687"/>
                <a:gd name="T24" fmla="*/ 0 w 499"/>
                <a:gd name="T25" fmla="*/ 143 h 687"/>
                <a:gd name="T26" fmla="*/ 0 w 499"/>
                <a:gd name="T27" fmla="*/ 687 h 687"/>
                <a:gd name="T28" fmla="*/ 499 w 499"/>
                <a:gd name="T29" fmla="*/ 687 h 687"/>
                <a:gd name="T30" fmla="*/ 499 w 499"/>
                <a:gd name="T31" fmla="*/ 429 h 687"/>
                <a:gd name="T32" fmla="*/ 442 w 499"/>
                <a:gd name="T33" fmla="*/ 486 h 687"/>
                <a:gd name="T34" fmla="*/ 442 w 499"/>
                <a:gd name="T35" fmla="*/ 629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9" h="687">
                  <a:moveTo>
                    <a:pt x="442" y="629"/>
                  </a:moveTo>
                  <a:lnTo>
                    <a:pt x="57" y="629"/>
                  </a:lnTo>
                  <a:lnTo>
                    <a:pt x="57" y="200"/>
                  </a:lnTo>
                  <a:lnTo>
                    <a:pt x="200" y="200"/>
                  </a:lnTo>
                  <a:lnTo>
                    <a:pt x="200" y="57"/>
                  </a:lnTo>
                  <a:lnTo>
                    <a:pt x="442" y="57"/>
                  </a:lnTo>
                  <a:lnTo>
                    <a:pt x="442" y="116"/>
                  </a:lnTo>
                  <a:lnTo>
                    <a:pt x="494" y="64"/>
                  </a:lnTo>
                  <a:lnTo>
                    <a:pt x="499" y="59"/>
                  </a:lnTo>
                  <a:lnTo>
                    <a:pt x="499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0" y="143"/>
                  </a:lnTo>
                  <a:lnTo>
                    <a:pt x="0" y="687"/>
                  </a:lnTo>
                  <a:lnTo>
                    <a:pt x="499" y="687"/>
                  </a:lnTo>
                  <a:lnTo>
                    <a:pt x="499" y="429"/>
                  </a:lnTo>
                  <a:lnTo>
                    <a:pt x="442" y="486"/>
                  </a:lnTo>
                  <a:lnTo>
                    <a:pt x="442" y="6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3" name="Freeform 19"/>
            <p:cNvSpPr>
              <a:spLocks noEditPoints="1"/>
            </p:cNvSpPr>
            <p:nvPr/>
          </p:nvSpPr>
          <p:spPr bwMode="auto">
            <a:xfrm>
              <a:off x="436" y="1310"/>
              <a:ext cx="435" cy="431"/>
            </a:xfrm>
            <a:custGeom>
              <a:avLst/>
              <a:gdLst>
                <a:gd name="T0" fmla="*/ 50 w 435"/>
                <a:gd name="T1" fmla="*/ 279 h 431"/>
                <a:gd name="T2" fmla="*/ 50 w 435"/>
                <a:gd name="T3" fmla="*/ 279 h 431"/>
                <a:gd name="T4" fmla="*/ 50 w 435"/>
                <a:gd name="T5" fmla="*/ 279 h 431"/>
                <a:gd name="T6" fmla="*/ 50 w 435"/>
                <a:gd name="T7" fmla="*/ 279 h 431"/>
                <a:gd name="T8" fmla="*/ 0 w 435"/>
                <a:gd name="T9" fmla="*/ 431 h 431"/>
                <a:gd name="T10" fmla="*/ 155 w 435"/>
                <a:gd name="T11" fmla="*/ 381 h 431"/>
                <a:gd name="T12" fmla="*/ 155 w 435"/>
                <a:gd name="T13" fmla="*/ 381 h 431"/>
                <a:gd name="T14" fmla="*/ 155 w 435"/>
                <a:gd name="T15" fmla="*/ 381 h 431"/>
                <a:gd name="T16" fmla="*/ 155 w 435"/>
                <a:gd name="T17" fmla="*/ 381 h 431"/>
                <a:gd name="T18" fmla="*/ 435 w 435"/>
                <a:gd name="T19" fmla="*/ 102 h 431"/>
                <a:gd name="T20" fmla="*/ 330 w 435"/>
                <a:gd name="T21" fmla="*/ 0 h 431"/>
                <a:gd name="T22" fmla="*/ 50 w 435"/>
                <a:gd name="T23" fmla="*/ 279 h 431"/>
                <a:gd name="T24" fmla="*/ 50 w 435"/>
                <a:gd name="T25" fmla="*/ 279 h 431"/>
                <a:gd name="T26" fmla="*/ 141 w 435"/>
                <a:gd name="T27" fmla="*/ 360 h 431"/>
                <a:gd name="T28" fmla="*/ 38 w 435"/>
                <a:gd name="T29" fmla="*/ 396 h 431"/>
                <a:gd name="T30" fmla="*/ 72 w 435"/>
                <a:gd name="T31" fmla="*/ 291 h 431"/>
                <a:gd name="T32" fmla="*/ 141 w 435"/>
                <a:gd name="T33" fmla="*/ 36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5" h="431">
                  <a:moveTo>
                    <a:pt x="50" y="279"/>
                  </a:moveTo>
                  <a:lnTo>
                    <a:pt x="50" y="279"/>
                  </a:lnTo>
                  <a:lnTo>
                    <a:pt x="50" y="279"/>
                  </a:lnTo>
                  <a:lnTo>
                    <a:pt x="50" y="279"/>
                  </a:lnTo>
                  <a:lnTo>
                    <a:pt x="0" y="43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435" y="102"/>
                  </a:lnTo>
                  <a:lnTo>
                    <a:pt x="330" y="0"/>
                  </a:lnTo>
                  <a:lnTo>
                    <a:pt x="50" y="279"/>
                  </a:lnTo>
                  <a:lnTo>
                    <a:pt x="50" y="279"/>
                  </a:lnTo>
                  <a:close/>
                  <a:moveTo>
                    <a:pt x="141" y="360"/>
                  </a:moveTo>
                  <a:lnTo>
                    <a:pt x="38" y="396"/>
                  </a:lnTo>
                  <a:lnTo>
                    <a:pt x="72" y="291"/>
                  </a:lnTo>
                  <a:lnTo>
                    <a:pt x="141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34" name="矩形 3"/>
          <p:cNvSpPr>
            <a:spLocks noChangeArrowheads="1"/>
          </p:cNvSpPr>
          <p:nvPr/>
        </p:nvSpPr>
        <p:spPr bwMode="auto">
          <a:xfrm>
            <a:off x="1448594" y="442914"/>
            <a:ext cx="2446828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pPr algn="l"/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溯源平台及交易平台</a:t>
            </a:r>
            <a:endParaRPr lang="zh-CN" altLang="en-US" sz="2000" b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图表 6"/>
          <p:cNvGraphicFramePr/>
          <p:nvPr/>
        </p:nvGraphicFramePr>
        <p:xfrm>
          <a:off x="4572635" y="207010"/>
          <a:ext cx="4233545" cy="4458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4" name="图表 13"/>
          <p:cNvGraphicFramePr/>
          <p:nvPr/>
        </p:nvGraphicFramePr>
        <p:xfrm>
          <a:off x="382270" y="2191385"/>
          <a:ext cx="4190365" cy="2821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组合 14"/>
          <p:cNvGrpSpPr/>
          <p:nvPr/>
        </p:nvGrpSpPr>
        <p:grpSpPr>
          <a:xfrm>
            <a:off x="8219506" y="-18254"/>
            <a:ext cx="744094" cy="762000"/>
            <a:chOff x="8219506" y="-18254"/>
            <a:chExt cx="744094" cy="762000"/>
          </a:xfrm>
        </p:grpSpPr>
        <p:sp>
          <p:nvSpPr>
            <p:cNvPr id="16" name="AutoShape 7"/>
            <p:cNvSpPr>
              <a:spLocks noChangeArrowheads="1"/>
            </p:cNvSpPr>
            <p:nvPr/>
          </p:nvSpPr>
          <p:spPr bwMode="auto">
            <a:xfrm rot="5400000">
              <a:off x="8201851" y="88633"/>
              <a:ext cx="762000" cy="548226"/>
            </a:xfrm>
            <a:prstGeom prst="homePlate">
              <a:avLst>
                <a:gd name="adj" fmla="val 35606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10800000" vert="eaVert" wrap="none" lIns="91440" tIns="45720" rIns="91440" bIns="45720" numCol="1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8219506" y="134144"/>
              <a:ext cx="744094" cy="575849"/>
              <a:chOff x="187683" y="185120"/>
              <a:chExt cx="744094" cy="575849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467365" y="185120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b="0" dirty="0">
                  <a:solidFill>
                    <a:schemeClr val="accent3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87683" y="453192"/>
                <a:ext cx="74409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你的智慧</a:t>
                </a:r>
                <a:endParaRPr lang="en-US" altLang="zh-CN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渔管家</a:t>
                </a:r>
                <a:endParaRPr lang="zh-CN" altLang="en-US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951" y="-65746"/>
            <a:ext cx="685800" cy="124370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637940" y="1352938"/>
            <a:ext cx="3290567" cy="679699"/>
            <a:chOff x="903371" y="249943"/>
            <a:chExt cx="2831223" cy="679699"/>
          </a:xfrm>
        </p:grpSpPr>
        <p:sp>
          <p:nvSpPr>
            <p:cNvPr id="22" name="任意多边形 89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" name="任意多边形 90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 rot="16200000">
            <a:off x="286233" y="1245282"/>
            <a:ext cx="765103" cy="863262"/>
            <a:chOff x="8439634" y="3544648"/>
            <a:chExt cx="1611146" cy="1817848"/>
          </a:xfrm>
        </p:grpSpPr>
        <p:sp>
          <p:nvSpPr>
            <p:cNvPr id="25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7" name="矩形 3"/>
          <p:cNvSpPr>
            <a:spLocks noChangeArrowheads="1"/>
          </p:cNvSpPr>
          <p:nvPr/>
        </p:nvSpPr>
        <p:spPr bwMode="auto">
          <a:xfrm>
            <a:off x="1256189" y="1504634"/>
            <a:ext cx="1933867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pPr algn="l"/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资金和股权分配</a:t>
            </a:r>
            <a:endParaRPr lang="zh-CN" altLang="en-US" sz="2000" b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8" name="Group 17"/>
          <p:cNvGrpSpPr>
            <a:grpSpLocks noChangeAspect="1"/>
          </p:cNvGrpSpPr>
          <p:nvPr/>
        </p:nvGrpSpPr>
        <p:grpSpPr bwMode="auto">
          <a:xfrm>
            <a:off x="559435" y="1547220"/>
            <a:ext cx="259340" cy="278386"/>
            <a:chOff x="231" y="1205"/>
            <a:chExt cx="640" cy="687"/>
          </a:xfrm>
          <a:solidFill>
            <a:srgbClr val="00B0F0"/>
          </a:solidFill>
          <a:effectLst/>
        </p:grpSpPr>
        <p:sp>
          <p:nvSpPr>
            <p:cNvPr id="29" name="Freeform 18"/>
            <p:cNvSpPr/>
            <p:nvPr/>
          </p:nvSpPr>
          <p:spPr bwMode="auto">
            <a:xfrm>
              <a:off x="231" y="1205"/>
              <a:ext cx="499" cy="687"/>
            </a:xfrm>
            <a:custGeom>
              <a:avLst/>
              <a:gdLst>
                <a:gd name="T0" fmla="*/ 442 w 499"/>
                <a:gd name="T1" fmla="*/ 629 h 687"/>
                <a:gd name="T2" fmla="*/ 57 w 499"/>
                <a:gd name="T3" fmla="*/ 629 h 687"/>
                <a:gd name="T4" fmla="*/ 57 w 499"/>
                <a:gd name="T5" fmla="*/ 200 h 687"/>
                <a:gd name="T6" fmla="*/ 200 w 499"/>
                <a:gd name="T7" fmla="*/ 200 h 687"/>
                <a:gd name="T8" fmla="*/ 200 w 499"/>
                <a:gd name="T9" fmla="*/ 57 h 687"/>
                <a:gd name="T10" fmla="*/ 442 w 499"/>
                <a:gd name="T11" fmla="*/ 57 h 687"/>
                <a:gd name="T12" fmla="*/ 442 w 499"/>
                <a:gd name="T13" fmla="*/ 116 h 687"/>
                <a:gd name="T14" fmla="*/ 494 w 499"/>
                <a:gd name="T15" fmla="*/ 64 h 687"/>
                <a:gd name="T16" fmla="*/ 499 w 499"/>
                <a:gd name="T17" fmla="*/ 59 h 687"/>
                <a:gd name="T18" fmla="*/ 499 w 499"/>
                <a:gd name="T19" fmla="*/ 0 h 687"/>
                <a:gd name="T20" fmla="*/ 143 w 499"/>
                <a:gd name="T21" fmla="*/ 0 h 687"/>
                <a:gd name="T22" fmla="*/ 143 w 499"/>
                <a:gd name="T23" fmla="*/ 0 h 687"/>
                <a:gd name="T24" fmla="*/ 0 w 499"/>
                <a:gd name="T25" fmla="*/ 143 h 687"/>
                <a:gd name="T26" fmla="*/ 0 w 499"/>
                <a:gd name="T27" fmla="*/ 687 h 687"/>
                <a:gd name="T28" fmla="*/ 499 w 499"/>
                <a:gd name="T29" fmla="*/ 687 h 687"/>
                <a:gd name="T30" fmla="*/ 499 w 499"/>
                <a:gd name="T31" fmla="*/ 429 h 687"/>
                <a:gd name="T32" fmla="*/ 442 w 499"/>
                <a:gd name="T33" fmla="*/ 486 h 687"/>
                <a:gd name="T34" fmla="*/ 442 w 499"/>
                <a:gd name="T35" fmla="*/ 629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9" h="687">
                  <a:moveTo>
                    <a:pt x="442" y="629"/>
                  </a:moveTo>
                  <a:lnTo>
                    <a:pt x="57" y="629"/>
                  </a:lnTo>
                  <a:lnTo>
                    <a:pt x="57" y="200"/>
                  </a:lnTo>
                  <a:lnTo>
                    <a:pt x="200" y="200"/>
                  </a:lnTo>
                  <a:lnTo>
                    <a:pt x="200" y="57"/>
                  </a:lnTo>
                  <a:lnTo>
                    <a:pt x="442" y="57"/>
                  </a:lnTo>
                  <a:lnTo>
                    <a:pt x="442" y="116"/>
                  </a:lnTo>
                  <a:lnTo>
                    <a:pt x="494" y="64"/>
                  </a:lnTo>
                  <a:lnTo>
                    <a:pt x="499" y="59"/>
                  </a:lnTo>
                  <a:lnTo>
                    <a:pt x="499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0" y="143"/>
                  </a:lnTo>
                  <a:lnTo>
                    <a:pt x="0" y="687"/>
                  </a:lnTo>
                  <a:lnTo>
                    <a:pt x="499" y="687"/>
                  </a:lnTo>
                  <a:lnTo>
                    <a:pt x="499" y="429"/>
                  </a:lnTo>
                  <a:lnTo>
                    <a:pt x="442" y="486"/>
                  </a:lnTo>
                  <a:lnTo>
                    <a:pt x="442" y="6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0" name="Freeform 19"/>
            <p:cNvSpPr>
              <a:spLocks noEditPoints="1"/>
            </p:cNvSpPr>
            <p:nvPr/>
          </p:nvSpPr>
          <p:spPr bwMode="auto">
            <a:xfrm>
              <a:off x="436" y="1310"/>
              <a:ext cx="435" cy="431"/>
            </a:xfrm>
            <a:custGeom>
              <a:avLst/>
              <a:gdLst>
                <a:gd name="T0" fmla="*/ 50 w 435"/>
                <a:gd name="T1" fmla="*/ 279 h 431"/>
                <a:gd name="T2" fmla="*/ 50 w 435"/>
                <a:gd name="T3" fmla="*/ 279 h 431"/>
                <a:gd name="T4" fmla="*/ 50 w 435"/>
                <a:gd name="T5" fmla="*/ 279 h 431"/>
                <a:gd name="T6" fmla="*/ 50 w 435"/>
                <a:gd name="T7" fmla="*/ 279 h 431"/>
                <a:gd name="T8" fmla="*/ 0 w 435"/>
                <a:gd name="T9" fmla="*/ 431 h 431"/>
                <a:gd name="T10" fmla="*/ 155 w 435"/>
                <a:gd name="T11" fmla="*/ 381 h 431"/>
                <a:gd name="T12" fmla="*/ 155 w 435"/>
                <a:gd name="T13" fmla="*/ 381 h 431"/>
                <a:gd name="T14" fmla="*/ 155 w 435"/>
                <a:gd name="T15" fmla="*/ 381 h 431"/>
                <a:gd name="T16" fmla="*/ 155 w 435"/>
                <a:gd name="T17" fmla="*/ 381 h 431"/>
                <a:gd name="T18" fmla="*/ 435 w 435"/>
                <a:gd name="T19" fmla="*/ 102 h 431"/>
                <a:gd name="T20" fmla="*/ 330 w 435"/>
                <a:gd name="T21" fmla="*/ 0 h 431"/>
                <a:gd name="T22" fmla="*/ 50 w 435"/>
                <a:gd name="T23" fmla="*/ 279 h 431"/>
                <a:gd name="T24" fmla="*/ 50 w 435"/>
                <a:gd name="T25" fmla="*/ 279 h 431"/>
                <a:gd name="T26" fmla="*/ 141 w 435"/>
                <a:gd name="T27" fmla="*/ 360 h 431"/>
                <a:gd name="T28" fmla="*/ 38 w 435"/>
                <a:gd name="T29" fmla="*/ 396 h 431"/>
                <a:gd name="T30" fmla="*/ 72 w 435"/>
                <a:gd name="T31" fmla="*/ 291 h 431"/>
                <a:gd name="T32" fmla="*/ 141 w 435"/>
                <a:gd name="T33" fmla="*/ 36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5" h="431">
                  <a:moveTo>
                    <a:pt x="50" y="279"/>
                  </a:moveTo>
                  <a:lnTo>
                    <a:pt x="50" y="279"/>
                  </a:lnTo>
                  <a:lnTo>
                    <a:pt x="50" y="279"/>
                  </a:lnTo>
                  <a:lnTo>
                    <a:pt x="50" y="279"/>
                  </a:lnTo>
                  <a:lnTo>
                    <a:pt x="0" y="43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435" y="102"/>
                  </a:lnTo>
                  <a:lnTo>
                    <a:pt x="330" y="0"/>
                  </a:lnTo>
                  <a:lnTo>
                    <a:pt x="50" y="279"/>
                  </a:lnTo>
                  <a:lnTo>
                    <a:pt x="50" y="279"/>
                  </a:lnTo>
                  <a:close/>
                  <a:moveTo>
                    <a:pt x="141" y="360"/>
                  </a:moveTo>
                  <a:lnTo>
                    <a:pt x="38" y="396"/>
                  </a:lnTo>
                  <a:lnTo>
                    <a:pt x="72" y="291"/>
                  </a:lnTo>
                  <a:lnTo>
                    <a:pt x="141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21786" y="265183"/>
            <a:ext cx="2831223" cy="679699"/>
            <a:chOff x="903371" y="249943"/>
            <a:chExt cx="2831223" cy="679699"/>
          </a:xfrm>
        </p:grpSpPr>
        <p:sp>
          <p:nvSpPr>
            <p:cNvPr id="32" name="任意多边形 10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3" name="任意多边形 11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 rot="16200000">
            <a:off x="574523" y="158162"/>
            <a:ext cx="765103" cy="863262"/>
            <a:chOff x="8439634" y="3544648"/>
            <a:chExt cx="1611146" cy="1817848"/>
          </a:xfrm>
        </p:grpSpPr>
        <p:sp>
          <p:nvSpPr>
            <p:cNvPr id="35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6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37" name="矩形 3"/>
          <p:cNvSpPr>
            <a:spLocks noChangeArrowheads="1"/>
          </p:cNvSpPr>
          <p:nvPr/>
        </p:nvSpPr>
        <p:spPr bwMode="auto">
          <a:xfrm>
            <a:off x="1448595" y="442914"/>
            <a:ext cx="1164425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财务计划</a:t>
            </a:r>
            <a:endParaRPr lang="zh-CN" altLang="en-US" sz="2000" b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2" name="Group 17"/>
          <p:cNvGrpSpPr>
            <a:grpSpLocks noChangeAspect="1"/>
          </p:cNvGrpSpPr>
          <p:nvPr/>
        </p:nvGrpSpPr>
        <p:grpSpPr bwMode="auto">
          <a:xfrm>
            <a:off x="827405" y="455655"/>
            <a:ext cx="259340" cy="278386"/>
            <a:chOff x="231" y="1205"/>
            <a:chExt cx="640" cy="687"/>
          </a:xfrm>
          <a:solidFill>
            <a:srgbClr val="00B0F0"/>
          </a:solidFill>
          <a:effectLst/>
        </p:grpSpPr>
        <p:sp>
          <p:nvSpPr>
            <p:cNvPr id="44" name="Freeform 18"/>
            <p:cNvSpPr/>
            <p:nvPr/>
          </p:nvSpPr>
          <p:spPr bwMode="auto">
            <a:xfrm>
              <a:off x="231" y="1205"/>
              <a:ext cx="499" cy="687"/>
            </a:xfrm>
            <a:custGeom>
              <a:avLst/>
              <a:gdLst>
                <a:gd name="T0" fmla="*/ 442 w 499"/>
                <a:gd name="T1" fmla="*/ 629 h 687"/>
                <a:gd name="T2" fmla="*/ 57 w 499"/>
                <a:gd name="T3" fmla="*/ 629 h 687"/>
                <a:gd name="T4" fmla="*/ 57 w 499"/>
                <a:gd name="T5" fmla="*/ 200 h 687"/>
                <a:gd name="T6" fmla="*/ 200 w 499"/>
                <a:gd name="T7" fmla="*/ 200 h 687"/>
                <a:gd name="T8" fmla="*/ 200 w 499"/>
                <a:gd name="T9" fmla="*/ 57 h 687"/>
                <a:gd name="T10" fmla="*/ 442 w 499"/>
                <a:gd name="T11" fmla="*/ 57 h 687"/>
                <a:gd name="T12" fmla="*/ 442 w 499"/>
                <a:gd name="T13" fmla="*/ 116 h 687"/>
                <a:gd name="T14" fmla="*/ 494 w 499"/>
                <a:gd name="T15" fmla="*/ 64 h 687"/>
                <a:gd name="T16" fmla="*/ 499 w 499"/>
                <a:gd name="T17" fmla="*/ 59 h 687"/>
                <a:gd name="T18" fmla="*/ 499 w 499"/>
                <a:gd name="T19" fmla="*/ 0 h 687"/>
                <a:gd name="T20" fmla="*/ 143 w 499"/>
                <a:gd name="T21" fmla="*/ 0 h 687"/>
                <a:gd name="T22" fmla="*/ 143 w 499"/>
                <a:gd name="T23" fmla="*/ 0 h 687"/>
                <a:gd name="T24" fmla="*/ 0 w 499"/>
                <a:gd name="T25" fmla="*/ 143 h 687"/>
                <a:gd name="T26" fmla="*/ 0 w 499"/>
                <a:gd name="T27" fmla="*/ 687 h 687"/>
                <a:gd name="T28" fmla="*/ 499 w 499"/>
                <a:gd name="T29" fmla="*/ 687 h 687"/>
                <a:gd name="T30" fmla="*/ 499 w 499"/>
                <a:gd name="T31" fmla="*/ 429 h 687"/>
                <a:gd name="T32" fmla="*/ 442 w 499"/>
                <a:gd name="T33" fmla="*/ 486 h 687"/>
                <a:gd name="T34" fmla="*/ 442 w 499"/>
                <a:gd name="T35" fmla="*/ 629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9" h="687">
                  <a:moveTo>
                    <a:pt x="442" y="629"/>
                  </a:moveTo>
                  <a:lnTo>
                    <a:pt x="57" y="629"/>
                  </a:lnTo>
                  <a:lnTo>
                    <a:pt x="57" y="200"/>
                  </a:lnTo>
                  <a:lnTo>
                    <a:pt x="200" y="200"/>
                  </a:lnTo>
                  <a:lnTo>
                    <a:pt x="200" y="57"/>
                  </a:lnTo>
                  <a:lnTo>
                    <a:pt x="442" y="57"/>
                  </a:lnTo>
                  <a:lnTo>
                    <a:pt x="442" y="116"/>
                  </a:lnTo>
                  <a:lnTo>
                    <a:pt x="494" y="64"/>
                  </a:lnTo>
                  <a:lnTo>
                    <a:pt x="499" y="59"/>
                  </a:lnTo>
                  <a:lnTo>
                    <a:pt x="499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0" y="143"/>
                  </a:lnTo>
                  <a:lnTo>
                    <a:pt x="0" y="687"/>
                  </a:lnTo>
                  <a:lnTo>
                    <a:pt x="499" y="687"/>
                  </a:lnTo>
                  <a:lnTo>
                    <a:pt x="499" y="429"/>
                  </a:lnTo>
                  <a:lnTo>
                    <a:pt x="442" y="486"/>
                  </a:lnTo>
                  <a:lnTo>
                    <a:pt x="442" y="6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5" name="Freeform 19"/>
            <p:cNvSpPr>
              <a:spLocks noEditPoints="1"/>
            </p:cNvSpPr>
            <p:nvPr/>
          </p:nvSpPr>
          <p:spPr bwMode="auto">
            <a:xfrm>
              <a:off x="436" y="1310"/>
              <a:ext cx="435" cy="431"/>
            </a:xfrm>
            <a:custGeom>
              <a:avLst/>
              <a:gdLst>
                <a:gd name="T0" fmla="*/ 50 w 435"/>
                <a:gd name="T1" fmla="*/ 279 h 431"/>
                <a:gd name="T2" fmla="*/ 50 w 435"/>
                <a:gd name="T3" fmla="*/ 279 h 431"/>
                <a:gd name="T4" fmla="*/ 50 w 435"/>
                <a:gd name="T5" fmla="*/ 279 h 431"/>
                <a:gd name="T6" fmla="*/ 50 w 435"/>
                <a:gd name="T7" fmla="*/ 279 h 431"/>
                <a:gd name="T8" fmla="*/ 0 w 435"/>
                <a:gd name="T9" fmla="*/ 431 h 431"/>
                <a:gd name="T10" fmla="*/ 155 w 435"/>
                <a:gd name="T11" fmla="*/ 381 h 431"/>
                <a:gd name="T12" fmla="*/ 155 w 435"/>
                <a:gd name="T13" fmla="*/ 381 h 431"/>
                <a:gd name="T14" fmla="*/ 155 w 435"/>
                <a:gd name="T15" fmla="*/ 381 h 431"/>
                <a:gd name="T16" fmla="*/ 155 w 435"/>
                <a:gd name="T17" fmla="*/ 381 h 431"/>
                <a:gd name="T18" fmla="*/ 435 w 435"/>
                <a:gd name="T19" fmla="*/ 102 h 431"/>
                <a:gd name="T20" fmla="*/ 330 w 435"/>
                <a:gd name="T21" fmla="*/ 0 h 431"/>
                <a:gd name="T22" fmla="*/ 50 w 435"/>
                <a:gd name="T23" fmla="*/ 279 h 431"/>
                <a:gd name="T24" fmla="*/ 50 w 435"/>
                <a:gd name="T25" fmla="*/ 279 h 431"/>
                <a:gd name="T26" fmla="*/ 141 w 435"/>
                <a:gd name="T27" fmla="*/ 360 h 431"/>
                <a:gd name="T28" fmla="*/ 38 w 435"/>
                <a:gd name="T29" fmla="*/ 396 h 431"/>
                <a:gd name="T30" fmla="*/ 72 w 435"/>
                <a:gd name="T31" fmla="*/ 291 h 431"/>
                <a:gd name="T32" fmla="*/ 141 w 435"/>
                <a:gd name="T33" fmla="*/ 36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5" h="431">
                  <a:moveTo>
                    <a:pt x="50" y="279"/>
                  </a:moveTo>
                  <a:lnTo>
                    <a:pt x="50" y="279"/>
                  </a:lnTo>
                  <a:lnTo>
                    <a:pt x="50" y="279"/>
                  </a:lnTo>
                  <a:lnTo>
                    <a:pt x="50" y="279"/>
                  </a:lnTo>
                  <a:lnTo>
                    <a:pt x="0" y="43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435" y="102"/>
                  </a:lnTo>
                  <a:lnTo>
                    <a:pt x="330" y="0"/>
                  </a:lnTo>
                  <a:lnTo>
                    <a:pt x="50" y="279"/>
                  </a:lnTo>
                  <a:lnTo>
                    <a:pt x="50" y="279"/>
                  </a:lnTo>
                  <a:close/>
                  <a:moveTo>
                    <a:pt x="141" y="360"/>
                  </a:moveTo>
                  <a:lnTo>
                    <a:pt x="38" y="396"/>
                  </a:lnTo>
                  <a:lnTo>
                    <a:pt x="72" y="291"/>
                  </a:lnTo>
                  <a:lnTo>
                    <a:pt x="141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  <p:bldLst>
      <p:bldGraphic spid="7" grpId="0">
        <p:bldAsOne/>
      </p:bldGraphic>
      <p:bldGraphic spid="1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696400" y="250179"/>
            <a:ext cx="2896133" cy="679584"/>
            <a:chOff x="903371" y="249943"/>
            <a:chExt cx="2831223" cy="679699"/>
          </a:xfrm>
        </p:grpSpPr>
        <p:sp>
          <p:nvSpPr>
            <p:cNvPr id="44" name="任意多边形 43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24" tIns="45712" rIns="91424" bIns="45712" numCol="1" anchor="t" anchorCtr="0" compatLnSpc="1">
              <a:noAutofit/>
            </a:bodyPr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 dirty="0">
                <a:solidFill>
                  <a:prstClr val="black"/>
                </a:solidFill>
                <a:latin typeface="微软雅黑" panose="020B0503020204020204" pitchFamily="34" charset="-122"/>
                <a:ea typeface="黑体" panose="02010609060101010101" pitchFamily="49" charset="-122"/>
              </a:endParaRPr>
            </a:p>
          </p:txBody>
        </p:sp>
        <p:sp>
          <p:nvSpPr>
            <p:cNvPr id="45" name="任意多边形 44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24" tIns="45712" rIns="91424" bIns="45712" numCol="1" anchor="t" anchorCtr="0" compatLnSpc="1">
              <a:noAutofit/>
            </a:bodyPr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 dirty="0">
                <a:solidFill>
                  <a:prstClr val="black"/>
                </a:solidFill>
                <a:latin typeface="微软雅黑" panose="020B0503020204020204" pitchFamily="34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 rot="16200000">
            <a:off x="367609" y="158413"/>
            <a:ext cx="764973" cy="863116"/>
            <a:chOff x="8439634" y="3544648"/>
            <a:chExt cx="1611146" cy="1817848"/>
          </a:xfrm>
        </p:grpSpPr>
        <p:sp>
          <p:nvSpPr>
            <p:cNvPr id="47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24" tIns="45712" rIns="91424" bIns="45712" numCol="1" anchor="t" anchorCtr="0" compatLnSpc="1"/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 dirty="0">
                <a:solidFill>
                  <a:prstClr val="black"/>
                </a:solidFill>
                <a:latin typeface="微软雅黑" panose="020B0503020204020204" pitchFamily="34" charset="-122"/>
                <a:ea typeface="黑体" panose="02010609060101010101" pitchFamily="49" charset="-122"/>
              </a:endParaRPr>
            </a:p>
          </p:txBody>
        </p:sp>
        <p:sp>
          <p:nvSpPr>
            <p:cNvPr id="48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24" tIns="45712" rIns="91424" bIns="45712" numCol="1" anchor="t" anchorCtr="0" compatLnSpc="1"/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 dirty="0">
                <a:solidFill>
                  <a:prstClr val="black"/>
                </a:solidFill>
                <a:latin typeface="微软雅黑" panose="020B0503020204020204" pitchFamily="34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49" name="Group 17"/>
          <p:cNvGrpSpPr>
            <a:grpSpLocks noChangeAspect="1"/>
          </p:cNvGrpSpPr>
          <p:nvPr/>
        </p:nvGrpSpPr>
        <p:grpSpPr bwMode="auto">
          <a:xfrm>
            <a:off x="620448" y="455855"/>
            <a:ext cx="259296" cy="278339"/>
            <a:chOff x="231" y="1205"/>
            <a:chExt cx="640" cy="687"/>
          </a:xfrm>
          <a:solidFill>
            <a:srgbClr val="00B0F0"/>
          </a:solidFill>
          <a:effectLst/>
        </p:grpSpPr>
        <p:sp>
          <p:nvSpPr>
            <p:cNvPr id="50" name="Freeform 18"/>
            <p:cNvSpPr/>
            <p:nvPr/>
          </p:nvSpPr>
          <p:spPr bwMode="auto">
            <a:xfrm>
              <a:off x="231" y="1205"/>
              <a:ext cx="499" cy="687"/>
            </a:xfrm>
            <a:custGeom>
              <a:avLst/>
              <a:gdLst>
                <a:gd name="T0" fmla="*/ 442 w 499"/>
                <a:gd name="T1" fmla="*/ 629 h 687"/>
                <a:gd name="T2" fmla="*/ 57 w 499"/>
                <a:gd name="T3" fmla="*/ 629 h 687"/>
                <a:gd name="T4" fmla="*/ 57 w 499"/>
                <a:gd name="T5" fmla="*/ 200 h 687"/>
                <a:gd name="T6" fmla="*/ 200 w 499"/>
                <a:gd name="T7" fmla="*/ 200 h 687"/>
                <a:gd name="T8" fmla="*/ 200 w 499"/>
                <a:gd name="T9" fmla="*/ 57 h 687"/>
                <a:gd name="T10" fmla="*/ 442 w 499"/>
                <a:gd name="T11" fmla="*/ 57 h 687"/>
                <a:gd name="T12" fmla="*/ 442 w 499"/>
                <a:gd name="T13" fmla="*/ 116 h 687"/>
                <a:gd name="T14" fmla="*/ 494 w 499"/>
                <a:gd name="T15" fmla="*/ 64 h 687"/>
                <a:gd name="T16" fmla="*/ 499 w 499"/>
                <a:gd name="T17" fmla="*/ 59 h 687"/>
                <a:gd name="T18" fmla="*/ 499 w 499"/>
                <a:gd name="T19" fmla="*/ 0 h 687"/>
                <a:gd name="T20" fmla="*/ 143 w 499"/>
                <a:gd name="T21" fmla="*/ 0 h 687"/>
                <a:gd name="T22" fmla="*/ 143 w 499"/>
                <a:gd name="T23" fmla="*/ 0 h 687"/>
                <a:gd name="T24" fmla="*/ 0 w 499"/>
                <a:gd name="T25" fmla="*/ 143 h 687"/>
                <a:gd name="T26" fmla="*/ 0 w 499"/>
                <a:gd name="T27" fmla="*/ 687 h 687"/>
                <a:gd name="T28" fmla="*/ 499 w 499"/>
                <a:gd name="T29" fmla="*/ 687 h 687"/>
                <a:gd name="T30" fmla="*/ 499 w 499"/>
                <a:gd name="T31" fmla="*/ 429 h 687"/>
                <a:gd name="T32" fmla="*/ 442 w 499"/>
                <a:gd name="T33" fmla="*/ 486 h 687"/>
                <a:gd name="T34" fmla="*/ 442 w 499"/>
                <a:gd name="T35" fmla="*/ 629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9" h="687">
                  <a:moveTo>
                    <a:pt x="442" y="629"/>
                  </a:moveTo>
                  <a:lnTo>
                    <a:pt x="57" y="629"/>
                  </a:lnTo>
                  <a:lnTo>
                    <a:pt x="57" y="200"/>
                  </a:lnTo>
                  <a:lnTo>
                    <a:pt x="200" y="200"/>
                  </a:lnTo>
                  <a:lnTo>
                    <a:pt x="200" y="57"/>
                  </a:lnTo>
                  <a:lnTo>
                    <a:pt x="442" y="57"/>
                  </a:lnTo>
                  <a:lnTo>
                    <a:pt x="442" y="116"/>
                  </a:lnTo>
                  <a:lnTo>
                    <a:pt x="494" y="64"/>
                  </a:lnTo>
                  <a:lnTo>
                    <a:pt x="499" y="59"/>
                  </a:lnTo>
                  <a:lnTo>
                    <a:pt x="499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0" y="143"/>
                  </a:lnTo>
                  <a:lnTo>
                    <a:pt x="0" y="687"/>
                  </a:lnTo>
                  <a:lnTo>
                    <a:pt x="499" y="687"/>
                  </a:lnTo>
                  <a:lnTo>
                    <a:pt x="499" y="429"/>
                  </a:lnTo>
                  <a:lnTo>
                    <a:pt x="442" y="486"/>
                  </a:lnTo>
                  <a:lnTo>
                    <a:pt x="442" y="6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4" tIns="45712" rIns="91424" bIns="45712" numCol="1" anchor="t" anchorCtr="0" compatLnSpc="1"/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 dirty="0">
                <a:solidFill>
                  <a:prstClr val="black"/>
                </a:solidFill>
                <a:latin typeface="微软雅黑" panose="020B0503020204020204" pitchFamily="34" charset="-122"/>
                <a:ea typeface="黑体" panose="02010609060101010101" pitchFamily="49" charset="-122"/>
              </a:endParaRPr>
            </a:p>
          </p:txBody>
        </p:sp>
        <p:sp>
          <p:nvSpPr>
            <p:cNvPr id="51" name="Freeform 19"/>
            <p:cNvSpPr>
              <a:spLocks noEditPoints="1"/>
            </p:cNvSpPr>
            <p:nvPr/>
          </p:nvSpPr>
          <p:spPr bwMode="auto">
            <a:xfrm>
              <a:off x="436" y="1310"/>
              <a:ext cx="435" cy="431"/>
            </a:xfrm>
            <a:custGeom>
              <a:avLst/>
              <a:gdLst>
                <a:gd name="T0" fmla="*/ 50 w 435"/>
                <a:gd name="T1" fmla="*/ 279 h 431"/>
                <a:gd name="T2" fmla="*/ 50 w 435"/>
                <a:gd name="T3" fmla="*/ 279 h 431"/>
                <a:gd name="T4" fmla="*/ 50 w 435"/>
                <a:gd name="T5" fmla="*/ 279 h 431"/>
                <a:gd name="T6" fmla="*/ 50 w 435"/>
                <a:gd name="T7" fmla="*/ 279 h 431"/>
                <a:gd name="T8" fmla="*/ 0 w 435"/>
                <a:gd name="T9" fmla="*/ 431 h 431"/>
                <a:gd name="T10" fmla="*/ 155 w 435"/>
                <a:gd name="T11" fmla="*/ 381 h 431"/>
                <a:gd name="T12" fmla="*/ 155 w 435"/>
                <a:gd name="T13" fmla="*/ 381 h 431"/>
                <a:gd name="T14" fmla="*/ 155 w 435"/>
                <a:gd name="T15" fmla="*/ 381 h 431"/>
                <a:gd name="T16" fmla="*/ 155 w 435"/>
                <a:gd name="T17" fmla="*/ 381 h 431"/>
                <a:gd name="T18" fmla="*/ 435 w 435"/>
                <a:gd name="T19" fmla="*/ 102 h 431"/>
                <a:gd name="T20" fmla="*/ 330 w 435"/>
                <a:gd name="T21" fmla="*/ 0 h 431"/>
                <a:gd name="T22" fmla="*/ 50 w 435"/>
                <a:gd name="T23" fmla="*/ 279 h 431"/>
                <a:gd name="T24" fmla="*/ 50 w 435"/>
                <a:gd name="T25" fmla="*/ 279 h 431"/>
                <a:gd name="T26" fmla="*/ 141 w 435"/>
                <a:gd name="T27" fmla="*/ 360 h 431"/>
                <a:gd name="T28" fmla="*/ 38 w 435"/>
                <a:gd name="T29" fmla="*/ 396 h 431"/>
                <a:gd name="T30" fmla="*/ 72 w 435"/>
                <a:gd name="T31" fmla="*/ 291 h 431"/>
                <a:gd name="T32" fmla="*/ 141 w 435"/>
                <a:gd name="T33" fmla="*/ 36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5" h="431">
                  <a:moveTo>
                    <a:pt x="50" y="279"/>
                  </a:moveTo>
                  <a:lnTo>
                    <a:pt x="50" y="279"/>
                  </a:lnTo>
                  <a:lnTo>
                    <a:pt x="50" y="279"/>
                  </a:lnTo>
                  <a:lnTo>
                    <a:pt x="50" y="279"/>
                  </a:lnTo>
                  <a:lnTo>
                    <a:pt x="0" y="43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435" y="102"/>
                  </a:lnTo>
                  <a:lnTo>
                    <a:pt x="330" y="0"/>
                  </a:lnTo>
                  <a:lnTo>
                    <a:pt x="50" y="279"/>
                  </a:lnTo>
                  <a:lnTo>
                    <a:pt x="50" y="279"/>
                  </a:lnTo>
                  <a:close/>
                  <a:moveTo>
                    <a:pt x="141" y="360"/>
                  </a:moveTo>
                  <a:lnTo>
                    <a:pt x="38" y="396"/>
                  </a:lnTo>
                  <a:lnTo>
                    <a:pt x="72" y="291"/>
                  </a:lnTo>
                  <a:lnTo>
                    <a:pt x="141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4" tIns="45712" rIns="91424" bIns="45712" numCol="1" anchor="t" anchorCtr="0" compatLnSpc="1"/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 dirty="0">
                <a:solidFill>
                  <a:prstClr val="black"/>
                </a:solidFill>
                <a:latin typeface="微软雅黑" panose="020B0503020204020204" pitchFamily="34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1225930" y="443116"/>
            <a:ext cx="115189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70" tIns="34286" rIns="68570" bIns="34286">
            <a:spAutoFit/>
          </a:bodyPr>
          <a:lstStyle/>
          <a:p>
            <a:pPr defTabSz="12185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融资计划</a:t>
            </a:r>
            <a:endParaRPr lang="zh-CN" altLang="en-US" sz="200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12" name="图表 11"/>
          <p:cNvGraphicFramePr/>
          <p:nvPr/>
        </p:nvGraphicFramePr>
        <p:xfrm>
          <a:off x="318538" y="1144762"/>
          <a:ext cx="5155560" cy="3957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6375560" y="1568038"/>
            <a:ext cx="2136073" cy="259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渔场计划融资</a:t>
            </a:r>
            <a:r>
              <a:rPr lang="en-US" altLang="zh-CN" sz="18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320</a:t>
            </a:r>
            <a:r>
              <a:rPr lang="zh-CN" altLang="en-US" sz="18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第三年，团队拟让出</a:t>
            </a:r>
            <a:r>
              <a:rPr lang="en-US" altLang="zh-CN" sz="1800" b="1" dirty="0"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10%</a:t>
            </a:r>
            <a:r>
              <a:rPr lang="zh-CN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的股份，融资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320</a:t>
            </a:r>
            <a:r>
              <a:rPr lang="zh-CN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万元，主要用于：</a:t>
            </a:r>
            <a:r>
              <a:rPr lang="zh-CN" altLang="zh-CN" sz="1800" b="1" dirty="0"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扩大销售</a:t>
            </a:r>
            <a:r>
              <a:rPr lang="zh-CN" altLang="en-US" sz="1800" b="1" dirty="0"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</a:t>
            </a:r>
            <a:r>
              <a:rPr lang="zh-CN" altLang="zh-CN" sz="1800" b="1" dirty="0"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技术升级</a:t>
            </a:r>
            <a:r>
              <a:rPr lang="zh-CN" altLang="en-US" sz="1800" b="1" dirty="0"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</a:t>
            </a:r>
            <a:r>
              <a:rPr lang="zh-CN" altLang="zh-CN" sz="1800" b="1" dirty="0"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管理综合开支</a:t>
            </a:r>
            <a:r>
              <a:rPr lang="zh-CN" altLang="en-US" sz="1800" b="1" dirty="0"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</a:t>
            </a:r>
            <a:r>
              <a:rPr lang="zh-CN" altLang="zh-CN" sz="1800" b="1" kern="0" dirty="0"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品牌推广</a:t>
            </a:r>
            <a:r>
              <a:rPr lang="zh-CN" altLang="en-US" sz="1800" b="1" kern="0" dirty="0"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、</a:t>
            </a:r>
            <a:r>
              <a:rPr lang="zh-CN" altLang="zh-CN" sz="1800" b="1" kern="0" dirty="0"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备用流动资金</a:t>
            </a:r>
            <a:endParaRPr lang="zh-CN" altLang="zh-CN" sz="1800" b="1" kern="100" dirty="0">
              <a:solidFill>
                <a:srgbClr val="FFC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100" dirty="0"/>
          </a:p>
        </p:txBody>
      </p:sp>
      <p:grpSp>
        <p:nvGrpSpPr>
          <p:cNvPr id="15" name="组合 14"/>
          <p:cNvGrpSpPr/>
          <p:nvPr/>
        </p:nvGrpSpPr>
        <p:grpSpPr>
          <a:xfrm>
            <a:off x="8219506" y="-18254"/>
            <a:ext cx="744094" cy="762000"/>
            <a:chOff x="8219506" y="-18254"/>
            <a:chExt cx="744094" cy="762000"/>
          </a:xfrm>
        </p:grpSpPr>
        <p:sp>
          <p:nvSpPr>
            <p:cNvPr id="16" name="AutoShape 7"/>
            <p:cNvSpPr>
              <a:spLocks noChangeArrowheads="1"/>
            </p:cNvSpPr>
            <p:nvPr/>
          </p:nvSpPr>
          <p:spPr bwMode="auto">
            <a:xfrm rot="5400000">
              <a:off x="8201851" y="88633"/>
              <a:ext cx="762000" cy="548226"/>
            </a:xfrm>
            <a:prstGeom prst="homePlate">
              <a:avLst>
                <a:gd name="adj" fmla="val 35606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10800000" vert="eaVert" wrap="none" lIns="91440" tIns="45720" rIns="91440" bIns="45720" numCol="1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8219506" y="134144"/>
              <a:ext cx="744094" cy="575849"/>
              <a:chOff x="187683" y="185120"/>
              <a:chExt cx="744094" cy="575849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467365" y="185120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b="0" dirty="0">
                  <a:solidFill>
                    <a:schemeClr val="accent3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87683" y="453192"/>
                <a:ext cx="74409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你的智慧</a:t>
                </a:r>
                <a:endParaRPr lang="en-US" altLang="zh-CN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渔管家</a:t>
                </a:r>
                <a:endParaRPr lang="zh-CN" altLang="en-US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64" name="图片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951" y="-65746"/>
            <a:ext cx="685800" cy="1243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2"/>
          <p:cNvCxnSpPr/>
          <p:nvPr/>
        </p:nvCxnSpPr>
        <p:spPr bwMode="auto">
          <a:xfrm>
            <a:off x="3886835" y="2877185"/>
            <a:ext cx="4343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1" name="组合 10"/>
          <p:cNvGrpSpPr/>
          <p:nvPr/>
        </p:nvGrpSpPr>
        <p:grpSpPr>
          <a:xfrm>
            <a:off x="8020050" y="2703340"/>
            <a:ext cx="972344" cy="338554"/>
            <a:chOff x="10218341" y="3617740"/>
            <a:chExt cx="972344" cy="338554"/>
          </a:xfrm>
        </p:grpSpPr>
        <p:sp>
          <p:nvSpPr>
            <p:cNvPr id="56" name="Pentagon 40"/>
            <p:cNvSpPr/>
            <p:nvPr/>
          </p:nvSpPr>
          <p:spPr bwMode="auto">
            <a:xfrm rot="10800000">
              <a:off x="10218341" y="3678982"/>
              <a:ext cx="972344" cy="230832"/>
            </a:xfrm>
            <a:prstGeom prst="homePlat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en-US">
                <a:solidFill>
                  <a:srgbClr val="3C5CE8"/>
                </a:solidFill>
                <a:cs typeface="+mn-ea"/>
                <a:sym typeface="+mn-lt"/>
              </a:endParaRPr>
            </a:p>
          </p:txBody>
        </p:sp>
        <p:sp>
          <p:nvSpPr>
            <p:cNvPr id="57" name="TextBox 46"/>
            <p:cNvSpPr txBox="1">
              <a:spLocks noChangeArrowheads="1"/>
            </p:cNvSpPr>
            <p:nvPr/>
          </p:nvSpPr>
          <p:spPr bwMode="auto">
            <a:xfrm>
              <a:off x="10362392" y="3617740"/>
              <a:ext cx="791780" cy="338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algn="r" defTabSz="41275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0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Fini</a:t>
              </a:r>
              <a:r>
                <a:rPr lang="en-US" altLang="zh-CN" sz="1600" b="0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s</a:t>
              </a:r>
              <a:r>
                <a:rPr lang="en-US" altLang="en-US" sz="1600" b="0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h</a:t>
              </a:r>
              <a:endParaRPr lang="en-US" altLang="en-US" sz="1600" b="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cxnSp>
        <p:nvCxnSpPr>
          <p:cNvPr id="58" name="Straight Connector 58"/>
          <p:cNvCxnSpPr/>
          <p:nvPr/>
        </p:nvCxnSpPr>
        <p:spPr bwMode="auto">
          <a:xfrm flipV="1">
            <a:off x="656590" y="2877185"/>
            <a:ext cx="3306445" cy="25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" name="组合 1"/>
          <p:cNvGrpSpPr/>
          <p:nvPr/>
        </p:nvGrpSpPr>
        <p:grpSpPr>
          <a:xfrm>
            <a:off x="620316" y="2703340"/>
            <a:ext cx="972344" cy="338554"/>
            <a:chOff x="1001316" y="3617740"/>
            <a:chExt cx="972344" cy="338554"/>
          </a:xfrm>
        </p:grpSpPr>
        <p:sp>
          <p:nvSpPr>
            <p:cNvPr id="63" name="Pentagon 4"/>
            <p:cNvSpPr>
              <a:spLocks noChangeArrowheads="1"/>
            </p:cNvSpPr>
            <p:nvPr/>
          </p:nvSpPr>
          <p:spPr bwMode="auto">
            <a:xfrm>
              <a:off x="1001316" y="3655899"/>
              <a:ext cx="972344" cy="276999"/>
            </a:xfrm>
            <a:prstGeom prst="homePlate">
              <a:avLst>
                <a:gd name="adj" fmla="val 50000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en-US">
                <a:solidFill>
                  <a:srgbClr val="3C5CE8"/>
                </a:solidFill>
                <a:cs typeface="+mn-ea"/>
                <a:sym typeface="+mn-lt"/>
              </a:endParaRPr>
            </a:p>
          </p:txBody>
        </p:sp>
        <p:sp>
          <p:nvSpPr>
            <p:cNvPr id="64" name="TextBox 46"/>
            <p:cNvSpPr txBox="1">
              <a:spLocks noChangeArrowheads="1"/>
            </p:cNvSpPr>
            <p:nvPr/>
          </p:nvSpPr>
          <p:spPr bwMode="auto">
            <a:xfrm>
              <a:off x="1109355" y="3617740"/>
              <a:ext cx="720255" cy="338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defTabSz="41275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0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Start</a:t>
              </a:r>
              <a:endParaRPr lang="en-US" altLang="en-US" sz="1600" b="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276872" y="2717703"/>
            <a:ext cx="504031" cy="324593"/>
            <a:chOff x="2657872" y="3632103"/>
            <a:chExt cx="504031" cy="324593"/>
          </a:xfrm>
        </p:grpSpPr>
        <p:sp>
          <p:nvSpPr>
            <p:cNvPr id="60" name="Oval 3"/>
            <p:cNvSpPr>
              <a:spLocks noChangeArrowheads="1"/>
            </p:cNvSpPr>
            <p:nvPr/>
          </p:nvSpPr>
          <p:spPr bwMode="auto">
            <a:xfrm>
              <a:off x="2657872" y="3632103"/>
              <a:ext cx="504031" cy="324593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en-US">
                <a:solidFill>
                  <a:srgbClr val="3C5CE8"/>
                </a:solidFill>
                <a:cs typeface="+mn-ea"/>
                <a:sym typeface="+mn-lt"/>
              </a:endParaRPr>
            </a:p>
          </p:txBody>
        </p:sp>
        <p:sp>
          <p:nvSpPr>
            <p:cNvPr id="61" name="TextBox 46"/>
            <p:cNvSpPr txBox="1">
              <a:spLocks noChangeArrowheads="1"/>
            </p:cNvSpPr>
            <p:nvPr/>
          </p:nvSpPr>
          <p:spPr bwMode="auto">
            <a:xfrm>
              <a:off x="2657872" y="3663907"/>
              <a:ext cx="504031" cy="246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algn="ctr" defTabSz="41275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en-US" altLang="en-US" sz="1600" b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128022" y="2685243"/>
            <a:ext cx="504031" cy="389513"/>
            <a:chOff x="7414022" y="3599643"/>
            <a:chExt cx="504031" cy="389513"/>
          </a:xfrm>
        </p:grpSpPr>
        <p:sp>
          <p:nvSpPr>
            <p:cNvPr id="72" name="Oval 53"/>
            <p:cNvSpPr>
              <a:spLocks noChangeArrowheads="1"/>
            </p:cNvSpPr>
            <p:nvPr/>
          </p:nvSpPr>
          <p:spPr bwMode="auto">
            <a:xfrm>
              <a:off x="7414022" y="3599643"/>
              <a:ext cx="504031" cy="389513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127000" algn="ctr" rotWithShape="0">
                <a:srgbClr val="3C5CE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en-US">
                <a:solidFill>
                  <a:srgbClr val="3C5CE8"/>
                </a:solidFill>
                <a:cs typeface="+mn-ea"/>
                <a:sym typeface="+mn-lt"/>
              </a:endParaRPr>
            </a:p>
          </p:txBody>
        </p:sp>
        <p:sp>
          <p:nvSpPr>
            <p:cNvPr id="73" name="TextBox 46"/>
            <p:cNvSpPr txBox="1">
              <a:spLocks noChangeArrowheads="1"/>
            </p:cNvSpPr>
            <p:nvPr/>
          </p:nvSpPr>
          <p:spPr bwMode="auto">
            <a:xfrm>
              <a:off x="7414022" y="3664145"/>
              <a:ext cx="504031" cy="245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algn="ctr" defTabSz="41275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0">
                  <a:solidFill>
                    <a:srgbClr val="252D30"/>
                  </a:solidFill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en-US" altLang="en-US" sz="1600" b="0">
                <a:solidFill>
                  <a:srgbClr val="252D3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560741" y="2685243"/>
            <a:ext cx="504032" cy="389513"/>
            <a:chOff x="8999141" y="3599643"/>
            <a:chExt cx="504032" cy="389513"/>
          </a:xfrm>
        </p:grpSpPr>
        <p:sp>
          <p:nvSpPr>
            <p:cNvPr id="75" name="Oval 56"/>
            <p:cNvSpPr>
              <a:spLocks noChangeArrowheads="1"/>
            </p:cNvSpPr>
            <p:nvPr/>
          </p:nvSpPr>
          <p:spPr bwMode="auto">
            <a:xfrm>
              <a:off x="8999141" y="3599643"/>
              <a:ext cx="504032" cy="389513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127000" algn="ctr" rotWithShape="0">
                <a:srgbClr val="3C5CE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en-US">
                <a:solidFill>
                  <a:srgbClr val="3C5CE8"/>
                </a:solidFill>
                <a:cs typeface="+mn-ea"/>
                <a:sym typeface="+mn-lt"/>
              </a:endParaRPr>
            </a:p>
          </p:txBody>
        </p:sp>
        <p:sp>
          <p:nvSpPr>
            <p:cNvPr id="76" name="TextBox 46"/>
            <p:cNvSpPr txBox="1">
              <a:spLocks noChangeArrowheads="1"/>
            </p:cNvSpPr>
            <p:nvPr/>
          </p:nvSpPr>
          <p:spPr bwMode="auto">
            <a:xfrm>
              <a:off x="8999141" y="3664146"/>
              <a:ext cx="504032" cy="245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algn="ctr" defTabSz="41275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0">
                  <a:solidFill>
                    <a:srgbClr val="252D30"/>
                  </a:solidFill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en-US" altLang="en-US" sz="1600" b="0">
                <a:solidFill>
                  <a:srgbClr val="252D3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3773169" y="2317115"/>
            <a:ext cx="24504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>
                <a:gradFill>
                  <a:gsLst>
                    <a:gs pos="23000">
                      <a:srgbClr val="EFF4F0"/>
                    </a:gs>
                    <a:gs pos="0">
                      <a:srgbClr val="F4E21B"/>
                    </a:gs>
                    <a:gs pos="50000">
                      <a:srgbClr val="F3F18C"/>
                    </a:gs>
                  </a:gsLst>
                  <a:lin scaled="0"/>
                </a:gradFill>
                <a:latin typeface="方正鲁迅行书 简" panose="02000500000000000000" charset="-122"/>
                <a:ea typeface="方正鲁迅行书 简" panose="02000500000000000000" charset="-122"/>
                <a:cs typeface="+mn-ea"/>
                <a:sym typeface="+mn-lt"/>
              </a:rPr>
              <a:t>2023~2025</a:t>
            </a:r>
            <a:endParaRPr lang="en-US" altLang="zh-CN" sz="2400" dirty="0">
              <a:gradFill>
                <a:gsLst>
                  <a:gs pos="23000">
                    <a:srgbClr val="EFF4F0"/>
                  </a:gs>
                  <a:gs pos="0">
                    <a:srgbClr val="F4E21B"/>
                  </a:gs>
                  <a:gs pos="50000">
                    <a:srgbClr val="F3F18C"/>
                  </a:gs>
                </a:gsLst>
                <a:lin scaled="0"/>
              </a:gradFill>
              <a:latin typeface="方正鲁迅行书 简" panose="02000500000000000000" charset="-122"/>
              <a:ea typeface="方正鲁迅行书 简" panose="02000500000000000000" charset="-122"/>
              <a:cs typeface="+mn-ea"/>
              <a:sym typeface="+mn-lt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478190" y="3182227"/>
            <a:ext cx="16637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>
                <a:gradFill>
                  <a:gsLst>
                    <a:gs pos="23000">
                      <a:srgbClr val="EFF4F0"/>
                    </a:gs>
                    <a:gs pos="0">
                      <a:srgbClr val="F4E21B"/>
                    </a:gs>
                    <a:gs pos="50000">
                      <a:srgbClr val="F3F18C"/>
                    </a:gs>
                  </a:gsLst>
                  <a:lin scaled="0"/>
                </a:gradFill>
                <a:latin typeface="方正鲁迅行书 简" panose="02000500000000000000" charset="-122"/>
                <a:ea typeface="方正鲁迅行书 简" panose="02000500000000000000" charset="-122"/>
                <a:cs typeface="+mn-ea"/>
                <a:sym typeface="+mn-lt"/>
              </a:rPr>
              <a:t>2021~2022</a:t>
            </a:r>
            <a:endParaRPr lang="en-US" altLang="zh-CN" sz="2400" dirty="0">
              <a:gradFill>
                <a:gsLst>
                  <a:gs pos="23000">
                    <a:srgbClr val="EFF4F0"/>
                  </a:gs>
                  <a:gs pos="0">
                    <a:srgbClr val="F4E21B"/>
                  </a:gs>
                  <a:gs pos="50000">
                    <a:srgbClr val="F3F18C"/>
                  </a:gs>
                </a:gsLst>
                <a:lin scaled="0"/>
              </a:gradFill>
              <a:latin typeface="方正鲁迅行书 简" panose="02000500000000000000" charset="-122"/>
              <a:ea typeface="方正鲁迅行书 简" panose="02000500000000000000" charset="-122"/>
              <a:cs typeface="+mn-ea"/>
              <a:sym typeface="+mn-lt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6172835" y="3334385"/>
            <a:ext cx="1706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>
                <a:gradFill>
                  <a:gsLst>
                    <a:gs pos="23000">
                      <a:srgbClr val="EFF4F0"/>
                    </a:gs>
                    <a:gs pos="0">
                      <a:srgbClr val="F4E21B"/>
                    </a:gs>
                    <a:gs pos="50000">
                      <a:srgbClr val="F3F18C"/>
                    </a:gs>
                  </a:gsLst>
                  <a:lin scaled="0"/>
                </a:gradFill>
                <a:latin typeface="方正鲁迅行书 简" panose="02000500000000000000" charset="-122"/>
                <a:ea typeface="方正鲁迅行书 简" panose="02000500000000000000" charset="-122"/>
                <a:cs typeface="+mn-ea"/>
                <a:sym typeface="+mn-lt"/>
              </a:rPr>
              <a:t>2025以后</a:t>
            </a:r>
            <a:endParaRPr lang="en-US" altLang="zh-CN" sz="2400" dirty="0">
              <a:gradFill>
                <a:gsLst>
                  <a:gs pos="23000">
                    <a:srgbClr val="EFF4F0"/>
                  </a:gs>
                  <a:gs pos="0">
                    <a:srgbClr val="F4E21B"/>
                  </a:gs>
                  <a:gs pos="50000">
                    <a:srgbClr val="F3F18C"/>
                  </a:gs>
                </a:gsLst>
                <a:lin scaled="0"/>
              </a:gradFill>
              <a:latin typeface="方正鲁迅行书 简" panose="02000500000000000000" charset="-122"/>
              <a:ea typeface="方正鲁迅行书 简" panose="02000500000000000000" charset="-122"/>
              <a:cs typeface="+mn-ea"/>
              <a:sym typeface="+mn-lt"/>
            </a:endParaRPr>
          </a:p>
        </p:txBody>
      </p:sp>
      <p:grpSp>
        <p:nvGrpSpPr>
          <p:cNvPr id="267" name="组合 266"/>
          <p:cNvGrpSpPr/>
          <p:nvPr/>
        </p:nvGrpSpPr>
        <p:grpSpPr>
          <a:xfrm>
            <a:off x="921786" y="265183"/>
            <a:ext cx="2831223" cy="679699"/>
            <a:chOff x="903371" y="249943"/>
            <a:chExt cx="2831223" cy="679699"/>
          </a:xfrm>
        </p:grpSpPr>
        <p:sp>
          <p:nvSpPr>
            <p:cNvPr id="268" name="任意多边形 10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9" name="任意多边形 11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16200000">
            <a:off x="574523" y="158162"/>
            <a:ext cx="765103" cy="863262"/>
            <a:chOff x="8439634" y="3544648"/>
            <a:chExt cx="1611146" cy="1817848"/>
          </a:xfrm>
        </p:grpSpPr>
        <p:sp>
          <p:nvSpPr>
            <p:cNvPr id="271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72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zh-CN" altLang="en-US" sz="3600" dirty="0">
                  <a:solidFill>
                    <a:prstClr val="black"/>
                  </a:solidFill>
                  <a:latin typeface="微软雅黑" panose="020B0503020204020204" pitchFamily="34" charset="-122"/>
                </a:rPr>
                <a:t>五</a:t>
              </a:r>
              <a:endParaRPr lang="zh-CN" altLang="en-US" sz="3600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73" name="矩形 3"/>
          <p:cNvSpPr>
            <a:spLocks noChangeArrowheads="1"/>
          </p:cNvSpPr>
          <p:nvPr/>
        </p:nvSpPr>
        <p:spPr bwMode="auto">
          <a:xfrm>
            <a:off x="1515820" y="416879"/>
            <a:ext cx="1661160" cy="37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团队规划</a:t>
            </a:r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介绍</a:t>
            </a:r>
            <a:endParaRPr lang="zh-CN" altLang="en-US" sz="2000" b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78280" y="1641475"/>
            <a:ext cx="237045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团队建设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产品设计与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研发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02380" y="3260090"/>
            <a:ext cx="237045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总结方案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以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“Hunk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小渔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IP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复制推广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完善产品服务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试点投放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39435" y="895985"/>
            <a:ext cx="33680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继续投入技术的升级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发展更多技术服务模块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拓展全球市场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树立负责的渔业大国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形象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74" name="组合 273"/>
          <p:cNvGrpSpPr/>
          <p:nvPr/>
        </p:nvGrpSpPr>
        <p:grpSpPr>
          <a:xfrm>
            <a:off x="8219506" y="-18254"/>
            <a:ext cx="744094" cy="762000"/>
            <a:chOff x="8219506" y="-18254"/>
            <a:chExt cx="744094" cy="762000"/>
          </a:xfrm>
        </p:grpSpPr>
        <p:sp>
          <p:nvSpPr>
            <p:cNvPr id="275" name="AutoShape 7"/>
            <p:cNvSpPr>
              <a:spLocks noChangeArrowheads="1"/>
            </p:cNvSpPr>
            <p:nvPr/>
          </p:nvSpPr>
          <p:spPr bwMode="auto">
            <a:xfrm rot="5400000">
              <a:off x="8201851" y="88633"/>
              <a:ext cx="762000" cy="548226"/>
            </a:xfrm>
            <a:prstGeom prst="homePlate">
              <a:avLst>
                <a:gd name="adj" fmla="val 35606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10800000" vert="eaVert" wrap="none" lIns="91440" tIns="45720" rIns="91440" bIns="45720" numCol="1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276" name="组合 275"/>
            <p:cNvGrpSpPr/>
            <p:nvPr/>
          </p:nvGrpSpPr>
          <p:grpSpPr>
            <a:xfrm>
              <a:off x="8219506" y="134144"/>
              <a:ext cx="744094" cy="575849"/>
              <a:chOff x="187683" y="185120"/>
              <a:chExt cx="744094" cy="575849"/>
            </a:xfrm>
          </p:grpSpPr>
          <p:sp>
            <p:nvSpPr>
              <p:cNvPr id="277" name="矩形 276"/>
              <p:cNvSpPr/>
              <p:nvPr/>
            </p:nvSpPr>
            <p:spPr>
              <a:xfrm>
                <a:off x="467365" y="185120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b="0" dirty="0">
                  <a:solidFill>
                    <a:schemeClr val="accent3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278" name="矩形 277"/>
              <p:cNvSpPr/>
              <p:nvPr/>
            </p:nvSpPr>
            <p:spPr>
              <a:xfrm>
                <a:off x="187683" y="453192"/>
                <a:ext cx="74409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你的智慧</a:t>
                </a:r>
                <a:endParaRPr lang="en-US" altLang="zh-CN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渔管家</a:t>
                </a:r>
                <a:endParaRPr lang="zh-CN" altLang="en-US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79" name="图片 2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951" y="-65746"/>
            <a:ext cx="685800" cy="1243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6308090" y="2952750"/>
            <a:ext cx="2733675" cy="1521460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>
                <a:solidFill>
                  <a:prstClr val="white"/>
                </a:solidFill>
                <a:latin typeface="Palatino Linotype" panose="02040502050505030304"/>
                <a:ea typeface="宋体" panose="02010600030101010101" pitchFamily="2" charset="-122"/>
              </a:endParaRPr>
            </a:p>
          </p:txBody>
        </p:sp>
        <p:sp>
          <p:nvSpPr>
            <p:cNvPr id="21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>
                <a:solidFill>
                  <a:prstClr val="white"/>
                </a:solidFill>
                <a:latin typeface="Palatino Linotype" panose="02040502050505030304"/>
                <a:ea typeface="宋体" panose="0201060003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438950" y="1206651"/>
            <a:ext cx="3059266" cy="1518293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>
                <a:solidFill>
                  <a:prstClr val="white"/>
                </a:solidFill>
                <a:latin typeface="Palatino Linotype" panose="02040502050505030304"/>
                <a:ea typeface="宋体" panose="02010600030101010101" pitchFamily="2" charset="-122"/>
              </a:endParaRPr>
            </a:p>
          </p:txBody>
        </p:sp>
        <p:sp>
          <p:nvSpPr>
            <p:cNvPr id="16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>
                <a:solidFill>
                  <a:prstClr val="white"/>
                </a:solidFill>
                <a:latin typeface="Palatino Linotype" panose="02040502050505030304"/>
                <a:ea typeface="宋体" panose="02010600030101010101" pitchFamily="2" charset="-122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420343" y="1608614"/>
            <a:ext cx="1908018" cy="1341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lnSpc>
                <a:spcPct val="130000"/>
              </a:lnSpc>
              <a:defRPr/>
            </a:pPr>
            <a:r>
              <a:rPr lang="zh-CN" altLang="en-US" sz="1200" b="1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团队成员</a:t>
            </a:r>
            <a:endParaRPr lang="en-US" altLang="zh-CN" sz="1000" b="1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 defTabSz="1218565">
              <a:lnSpc>
                <a:spcPct val="13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000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动物科学专业</a:t>
            </a:r>
            <a:endParaRPr lang="en-US" altLang="zh-CN" sz="1000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 defTabSz="1218565">
              <a:lnSpc>
                <a:spcPct val="13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000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擅长</a:t>
            </a:r>
            <a:r>
              <a:rPr lang="en-US" altLang="zh-CN" sz="1000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PS</a:t>
            </a:r>
            <a:r>
              <a:rPr lang="zh-CN" altLang="en-US" sz="1000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000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000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、推文以及路演</a:t>
            </a:r>
            <a:br>
              <a:rPr lang="zh-CN" altLang="en-US" sz="1000" dirty="0">
                <a:sym typeface="+mn-ea"/>
              </a:rPr>
            </a:br>
            <a:endParaRPr lang="en-US" altLang="zh-CN" sz="1000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18565">
              <a:lnSpc>
                <a:spcPct val="130000"/>
              </a:lnSpc>
              <a:defRPr/>
            </a:pPr>
            <a:endParaRPr lang="zh-CN" altLang="en-US" sz="1050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80295" y="1235869"/>
            <a:ext cx="1395676" cy="34607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defTabSz="1218565">
              <a:lnSpc>
                <a:spcPct val="150000"/>
              </a:lnSpc>
              <a:defRPr/>
            </a:pPr>
            <a:r>
              <a:rPr lang="zh-CN" altLang="en-US" sz="1500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anose="02010600030101010101" pitchFamily="2" charset="-122"/>
                <a:sym typeface="+mn-ea"/>
              </a:rPr>
              <a:t>胡金丹</a:t>
            </a:r>
            <a:endParaRPr lang="zh-CN" altLang="en-US" sz="1500" b="1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anose="02010600030101010101" pitchFamily="2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3242310" y="2980690"/>
            <a:ext cx="2972435" cy="1521460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1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>
                <a:solidFill>
                  <a:prstClr val="white"/>
                </a:solidFill>
                <a:latin typeface="Palatino Linotype" panose="02040502050505030304"/>
                <a:ea typeface="宋体" panose="02010600030101010101" pitchFamily="2" charset="-122"/>
              </a:endParaRPr>
            </a:p>
          </p:txBody>
        </p:sp>
        <p:sp>
          <p:nvSpPr>
            <p:cNvPr id="52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>
                <a:solidFill>
                  <a:prstClr val="white"/>
                </a:solidFill>
                <a:latin typeface="Palatino Linotype" panose="02040502050505030304"/>
                <a:ea typeface="宋体" panose="02010600030101010101" pitchFamily="2" charset="-122"/>
              </a:endParaRPr>
            </a:p>
          </p:txBody>
        </p:sp>
      </p:grpSp>
      <p:sp>
        <p:nvSpPr>
          <p:cNvPr id="53" name="TextBox 18"/>
          <p:cNvSpPr txBox="1"/>
          <p:nvPr/>
        </p:nvSpPr>
        <p:spPr>
          <a:xfrm>
            <a:off x="4203065" y="3486785"/>
            <a:ext cx="1911985" cy="930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lnSpc>
                <a:spcPct val="130000"/>
              </a:lnSpc>
              <a:defRPr/>
            </a:pPr>
            <a:r>
              <a:rPr lang="zh-CN" altLang="en-US" sz="1200" b="1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团队成员</a:t>
            </a:r>
            <a:endParaRPr lang="en-US" altLang="zh-CN" sz="1200" b="1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 defTabSz="1218565">
              <a:lnSpc>
                <a:spcPct val="13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000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金融学专业</a:t>
            </a:r>
            <a:endParaRPr lang="en-US" altLang="zh-CN" sz="1000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 defTabSz="1218565">
              <a:lnSpc>
                <a:spcPct val="13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000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擅长</a:t>
            </a:r>
            <a:r>
              <a:rPr lang="zh-CN" altLang="en-US" sz="1000" b="1" kern="0" dirty="0">
                <a:solidFill>
                  <a:srgbClr val="1E4A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人际交往</a:t>
            </a:r>
            <a:r>
              <a:rPr lang="zh-CN" altLang="en-US" sz="1000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，沟通协作，</a:t>
            </a:r>
            <a:r>
              <a:rPr lang="zh-CN" altLang="en-US" sz="1000" b="1" kern="0" dirty="0">
                <a:solidFill>
                  <a:srgbClr val="1E4A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组织能力</a:t>
            </a:r>
            <a:r>
              <a:rPr lang="zh-CN" altLang="en-US" sz="1000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较强</a:t>
            </a:r>
            <a:endParaRPr lang="zh-CN" altLang="en-US" sz="1050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TextBox 19"/>
          <p:cNvSpPr txBox="1"/>
          <p:nvPr/>
        </p:nvSpPr>
        <p:spPr>
          <a:xfrm>
            <a:off x="4103545" y="3090047"/>
            <a:ext cx="1395676" cy="34607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defTabSz="1218565">
              <a:lnSpc>
                <a:spcPct val="150000"/>
              </a:lnSpc>
              <a:defRPr/>
            </a:pPr>
            <a:r>
              <a:rPr lang="zh-CN" altLang="en-US" sz="1500" b="1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anose="02010600030101010101" pitchFamily="2" charset="-122"/>
              </a:rPr>
              <a:t>曾奕超</a:t>
            </a:r>
            <a:endParaRPr lang="zh-CN" altLang="en-US" sz="1500" b="1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anose="02010600030101010101" pitchFamily="2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3505360" y="3281995"/>
            <a:ext cx="670559" cy="924837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>
              <a:solidFill>
                <a:prstClr val="white"/>
              </a:solidFill>
              <a:latin typeface="Palatino Linotype" panose="02040502050505030304"/>
              <a:ea typeface="宋体" panose="02010600030101010101" pitchFamily="2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6942021" y="855998"/>
            <a:ext cx="2065817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8565"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altLang="zh-CN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本团队由多名跨专业的本科生、研究生以及多名指导老师组成。</a:t>
            </a:r>
            <a:endParaRPr lang="en-US" altLang="zh-CN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defTabSz="1218565"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altLang="zh-CN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团队成员参加各类大赛取得优异成绩。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Freeform 9"/>
          <p:cNvSpPr>
            <a:spLocks noEditPoints="1"/>
          </p:cNvSpPr>
          <p:nvPr/>
        </p:nvSpPr>
        <p:spPr bwMode="auto">
          <a:xfrm>
            <a:off x="6727072" y="968750"/>
            <a:ext cx="181885" cy="160275"/>
          </a:xfrm>
          <a:custGeom>
            <a:avLst/>
            <a:gdLst>
              <a:gd name="T0" fmla="*/ 54 w 159"/>
              <a:gd name="T1" fmla="*/ 126 h 128"/>
              <a:gd name="T2" fmla="*/ 57 w 159"/>
              <a:gd name="T3" fmla="*/ 127 h 128"/>
              <a:gd name="T4" fmla="*/ 81 w 159"/>
              <a:gd name="T5" fmla="*/ 105 h 128"/>
              <a:gd name="T6" fmla="*/ 54 w 159"/>
              <a:gd name="T7" fmla="*/ 91 h 128"/>
              <a:gd name="T8" fmla="*/ 54 w 159"/>
              <a:gd name="T9" fmla="*/ 126 h 128"/>
              <a:gd name="T10" fmla="*/ 154 w 159"/>
              <a:gd name="T11" fmla="*/ 1 h 128"/>
              <a:gd name="T12" fmla="*/ 3 w 159"/>
              <a:gd name="T13" fmla="*/ 54 h 128"/>
              <a:gd name="T14" fmla="*/ 2 w 159"/>
              <a:gd name="T15" fmla="*/ 58 h 128"/>
              <a:gd name="T16" fmla="*/ 35 w 159"/>
              <a:gd name="T17" fmla="*/ 71 h 128"/>
              <a:gd name="T18" fmla="*/ 35 w 159"/>
              <a:gd name="T19" fmla="*/ 71 h 128"/>
              <a:gd name="T20" fmla="*/ 54 w 159"/>
              <a:gd name="T21" fmla="*/ 79 h 128"/>
              <a:gd name="T22" fmla="*/ 148 w 159"/>
              <a:gd name="T23" fmla="*/ 10 h 128"/>
              <a:gd name="T24" fmla="*/ 150 w 159"/>
              <a:gd name="T25" fmla="*/ 12 h 128"/>
              <a:gd name="T26" fmla="*/ 83 w 159"/>
              <a:gd name="T27" fmla="*/ 85 h 128"/>
              <a:gd name="T28" fmla="*/ 83 w 159"/>
              <a:gd name="T29" fmla="*/ 85 h 128"/>
              <a:gd name="T30" fmla="*/ 79 w 159"/>
              <a:gd name="T31" fmla="*/ 89 h 128"/>
              <a:gd name="T32" fmla="*/ 84 w 159"/>
              <a:gd name="T33" fmla="*/ 92 h 128"/>
              <a:gd name="T34" fmla="*/ 84 w 159"/>
              <a:gd name="T35" fmla="*/ 92 h 128"/>
              <a:gd name="T36" fmla="*/ 127 w 159"/>
              <a:gd name="T37" fmla="*/ 115 h 128"/>
              <a:gd name="T38" fmla="*/ 133 w 159"/>
              <a:gd name="T39" fmla="*/ 112 h 128"/>
              <a:gd name="T40" fmla="*/ 158 w 159"/>
              <a:gd name="T41" fmla="*/ 5 h 128"/>
              <a:gd name="T42" fmla="*/ 154 w 159"/>
              <a:gd name="T43" fmla="*/ 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9" h="128">
                <a:moveTo>
                  <a:pt x="54" y="126"/>
                </a:moveTo>
                <a:cubicBezTo>
                  <a:pt x="54" y="128"/>
                  <a:pt x="55" y="128"/>
                  <a:pt x="57" y="127"/>
                </a:cubicBezTo>
                <a:cubicBezTo>
                  <a:pt x="59" y="125"/>
                  <a:pt x="81" y="105"/>
                  <a:pt x="81" y="105"/>
                </a:cubicBezTo>
                <a:cubicBezTo>
                  <a:pt x="54" y="91"/>
                  <a:pt x="54" y="91"/>
                  <a:pt x="54" y="91"/>
                </a:cubicBezTo>
                <a:cubicBezTo>
                  <a:pt x="54" y="126"/>
                  <a:pt x="54" y="126"/>
                  <a:pt x="54" y="126"/>
                </a:cubicBezTo>
                <a:close/>
                <a:moveTo>
                  <a:pt x="154" y="1"/>
                </a:moveTo>
                <a:cubicBezTo>
                  <a:pt x="151" y="2"/>
                  <a:pt x="5" y="53"/>
                  <a:pt x="3" y="54"/>
                </a:cubicBezTo>
                <a:cubicBezTo>
                  <a:pt x="0" y="55"/>
                  <a:pt x="0" y="57"/>
                  <a:pt x="2" y="58"/>
                </a:cubicBezTo>
                <a:cubicBezTo>
                  <a:pt x="6" y="60"/>
                  <a:pt x="35" y="71"/>
                  <a:pt x="35" y="71"/>
                </a:cubicBezTo>
                <a:cubicBezTo>
                  <a:pt x="35" y="71"/>
                  <a:pt x="35" y="71"/>
                  <a:pt x="35" y="71"/>
                </a:cubicBezTo>
                <a:cubicBezTo>
                  <a:pt x="54" y="79"/>
                  <a:pt x="54" y="79"/>
                  <a:pt x="54" y="79"/>
                </a:cubicBezTo>
                <a:cubicBezTo>
                  <a:pt x="54" y="79"/>
                  <a:pt x="147" y="11"/>
                  <a:pt x="148" y="10"/>
                </a:cubicBezTo>
                <a:cubicBezTo>
                  <a:pt x="150" y="9"/>
                  <a:pt x="151" y="11"/>
                  <a:pt x="150" y="12"/>
                </a:cubicBezTo>
                <a:cubicBezTo>
                  <a:pt x="149" y="13"/>
                  <a:pt x="83" y="85"/>
                  <a:pt x="83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79" y="89"/>
                  <a:pt x="79" y="89"/>
                  <a:pt x="79" y="89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124" y="113"/>
                  <a:pt x="127" y="115"/>
                </a:cubicBezTo>
                <a:cubicBezTo>
                  <a:pt x="129" y="116"/>
                  <a:pt x="132" y="115"/>
                  <a:pt x="133" y="112"/>
                </a:cubicBezTo>
                <a:cubicBezTo>
                  <a:pt x="134" y="108"/>
                  <a:pt x="158" y="7"/>
                  <a:pt x="158" y="5"/>
                </a:cubicBezTo>
                <a:cubicBezTo>
                  <a:pt x="159" y="2"/>
                  <a:pt x="157" y="0"/>
                  <a:pt x="154" y="1"/>
                </a:cubicBez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24" tIns="45712" rIns="91424" bIns="45712" numCol="1" anchor="t" anchorCtr="0" compatLnSpc="1"/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59" name="Freeform 6"/>
          <p:cNvSpPr>
            <a:spLocks noEditPoints="1"/>
          </p:cNvSpPr>
          <p:nvPr/>
        </p:nvSpPr>
        <p:spPr bwMode="auto">
          <a:xfrm>
            <a:off x="6772751" y="1893559"/>
            <a:ext cx="180925" cy="159322"/>
          </a:xfrm>
          <a:custGeom>
            <a:avLst/>
            <a:gdLst>
              <a:gd name="T0" fmla="*/ 13 w 154"/>
              <a:gd name="T1" fmla="*/ 28 h 158"/>
              <a:gd name="T2" fmla="*/ 34 w 154"/>
              <a:gd name="T3" fmla="*/ 28 h 158"/>
              <a:gd name="T4" fmla="*/ 43 w 154"/>
              <a:gd name="T5" fmla="*/ 73 h 158"/>
              <a:gd name="T6" fmla="*/ 13 w 154"/>
              <a:gd name="T7" fmla="*/ 28 h 158"/>
              <a:gd name="T8" fmla="*/ 77 w 154"/>
              <a:gd name="T9" fmla="*/ 11 h 158"/>
              <a:gd name="T10" fmla="*/ 110 w 154"/>
              <a:gd name="T11" fmla="*/ 24 h 158"/>
              <a:gd name="T12" fmla="*/ 77 w 154"/>
              <a:gd name="T13" fmla="*/ 37 h 158"/>
              <a:gd name="T14" fmla="*/ 45 w 154"/>
              <a:gd name="T15" fmla="*/ 24 h 158"/>
              <a:gd name="T16" fmla="*/ 77 w 154"/>
              <a:gd name="T17" fmla="*/ 11 h 158"/>
              <a:gd name="T18" fmla="*/ 111 w 154"/>
              <a:gd name="T19" fmla="*/ 73 h 158"/>
              <a:gd name="T20" fmla="*/ 121 w 154"/>
              <a:gd name="T21" fmla="*/ 28 h 158"/>
              <a:gd name="T22" fmla="*/ 142 w 154"/>
              <a:gd name="T23" fmla="*/ 28 h 158"/>
              <a:gd name="T24" fmla="*/ 111 w 154"/>
              <a:gd name="T25" fmla="*/ 73 h 158"/>
              <a:gd name="T26" fmla="*/ 87 w 154"/>
              <a:gd name="T27" fmla="*/ 116 h 158"/>
              <a:gd name="T28" fmla="*/ 112 w 154"/>
              <a:gd name="T29" fmla="*/ 87 h 158"/>
              <a:gd name="T30" fmla="*/ 154 w 154"/>
              <a:gd name="T31" fmla="*/ 22 h 158"/>
              <a:gd name="T32" fmla="*/ 148 w 154"/>
              <a:gd name="T33" fmla="*/ 16 h 158"/>
              <a:gd name="T34" fmla="*/ 119 w 154"/>
              <a:gd name="T35" fmla="*/ 16 h 158"/>
              <a:gd name="T36" fmla="*/ 77 w 154"/>
              <a:gd name="T37" fmla="*/ 0 h 158"/>
              <a:gd name="T38" fmla="*/ 36 w 154"/>
              <a:gd name="T39" fmla="*/ 16 h 158"/>
              <a:gd name="T40" fmla="*/ 6 w 154"/>
              <a:gd name="T41" fmla="*/ 16 h 158"/>
              <a:gd name="T42" fmla="*/ 0 w 154"/>
              <a:gd name="T43" fmla="*/ 22 h 158"/>
              <a:gd name="T44" fmla="*/ 42 w 154"/>
              <a:gd name="T45" fmla="*/ 87 h 158"/>
              <a:gd name="T46" fmla="*/ 67 w 154"/>
              <a:gd name="T47" fmla="*/ 116 h 158"/>
              <a:gd name="T48" fmla="*/ 67 w 154"/>
              <a:gd name="T49" fmla="*/ 128 h 158"/>
              <a:gd name="T50" fmla="*/ 39 w 154"/>
              <a:gd name="T51" fmla="*/ 143 h 158"/>
              <a:gd name="T52" fmla="*/ 77 w 154"/>
              <a:gd name="T53" fmla="*/ 158 h 158"/>
              <a:gd name="T54" fmla="*/ 115 w 154"/>
              <a:gd name="T55" fmla="*/ 143 h 158"/>
              <a:gd name="T56" fmla="*/ 87 w 154"/>
              <a:gd name="T57" fmla="*/ 128 h 158"/>
              <a:gd name="T58" fmla="*/ 87 w 154"/>
              <a:gd name="T59" fmla="*/ 116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4" h="158">
                <a:moveTo>
                  <a:pt x="13" y="28"/>
                </a:moveTo>
                <a:cubicBezTo>
                  <a:pt x="34" y="28"/>
                  <a:pt x="34" y="28"/>
                  <a:pt x="34" y="28"/>
                </a:cubicBezTo>
                <a:cubicBezTo>
                  <a:pt x="35" y="49"/>
                  <a:pt x="39" y="63"/>
                  <a:pt x="43" y="73"/>
                </a:cubicBezTo>
                <a:cubicBezTo>
                  <a:pt x="28" y="63"/>
                  <a:pt x="15" y="51"/>
                  <a:pt x="13" y="28"/>
                </a:cubicBezTo>
                <a:close/>
                <a:moveTo>
                  <a:pt x="77" y="11"/>
                </a:moveTo>
                <a:cubicBezTo>
                  <a:pt x="101" y="11"/>
                  <a:pt x="110" y="20"/>
                  <a:pt x="110" y="24"/>
                </a:cubicBezTo>
                <a:cubicBezTo>
                  <a:pt x="110" y="27"/>
                  <a:pt x="101" y="37"/>
                  <a:pt x="77" y="37"/>
                </a:cubicBezTo>
                <a:cubicBezTo>
                  <a:pt x="54" y="37"/>
                  <a:pt x="45" y="27"/>
                  <a:pt x="45" y="24"/>
                </a:cubicBezTo>
                <a:cubicBezTo>
                  <a:pt x="45" y="20"/>
                  <a:pt x="54" y="11"/>
                  <a:pt x="77" y="11"/>
                </a:cubicBezTo>
                <a:close/>
                <a:moveTo>
                  <a:pt x="111" y="73"/>
                </a:moveTo>
                <a:cubicBezTo>
                  <a:pt x="116" y="63"/>
                  <a:pt x="120" y="49"/>
                  <a:pt x="121" y="28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0" y="51"/>
                  <a:pt x="126" y="63"/>
                  <a:pt x="111" y="73"/>
                </a:cubicBezTo>
                <a:close/>
                <a:moveTo>
                  <a:pt x="87" y="116"/>
                </a:moveTo>
                <a:cubicBezTo>
                  <a:pt x="87" y="104"/>
                  <a:pt x="97" y="97"/>
                  <a:pt x="112" y="87"/>
                </a:cubicBezTo>
                <a:cubicBezTo>
                  <a:pt x="131" y="74"/>
                  <a:pt x="154" y="59"/>
                  <a:pt x="154" y="22"/>
                </a:cubicBezTo>
                <a:cubicBezTo>
                  <a:pt x="154" y="19"/>
                  <a:pt x="152" y="16"/>
                  <a:pt x="148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5" y="8"/>
                  <a:pt x="102" y="0"/>
                  <a:pt x="77" y="0"/>
                </a:cubicBezTo>
                <a:cubicBezTo>
                  <a:pt x="52" y="0"/>
                  <a:pt x="40" y="8"/>
                  <a:pt x="3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3" y="16"/>
                  <a:pt x="0" y="19"/>
                  <a:pt x="0" y="22"/>
                </a:cubicBezTo>
                <a:cubicBezTo>
                  <a:pt x="0" y="59"/>
                  <a:pt x="24" y="74"/>
                  <a:pt x="42" y="87"/>
                </a:cubicBezTo>
                <a:cubicBezTo>
                  <a:pt x="58" y="97"/>
                  <a:pt x="67" y="104"/>
                  <a:pt x="67" y="116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51" y="129"/>
                  <a:pt x="39" y="135"/>
                  <a:pt x="39" y="143"/>
                </a:cubicBezTo>
                <a:cubicBezTo>
                  <a:pt x="39" y="151"/>
                  <a:pt x="56" y="158"/>
                  <a:pt x="77" y="158"/>
                </a:cubicBezTo>
                <a:cubicBezTo>
                  <a:pt x="98" y="158"/>
                  <a:pt x="115" y="151"/>
                  <a:pt x="115" y="143"/>
                </a:cubicBezTo>
                <a:cubicBezTo>
                  <a:pt x="115" y="135"/>
                  <a:pt x="104" y="129"/>
                  <a:pt x="87" y="128"/>
                </a:cubicBezTo>
                <a:cubicBezTo>
                  <a:pt x="87" y="116"/>
                  <a:pt x="87" y="116"/>
                  <a:pt x="87" y="116"/>
                </a:cubicBez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24" tIns="45712" rIns="91424" bIns="45712" numCol="1" anchor="t" anchorCtr="0" compatLnSpc="1"/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8219506" y="-18254"/>
            <a:ext cx="744094" cy="762000"/>
            <a:chOff x="8219506" y="-18254"/>
            <a:chExt cx="744094" cy="762000"/>
          </a:xfrm>
        </p:grpSpPr>
        <p:sp>
          <p:nvSpPr>
            <p:cNvPr id="44" name="AutoShape 7"/>
            <p:cNvSpPr>
              <a:spLocks noChangeArrowheads="1"/>
            </p:cNvSpPr>
            <p:nvPr/>
          </p:nvSpPr>
          <p:spPr bwMode="auto">
            <a:xfrm rot="5400000">
              <a:off x="8201851" y="88633"/>
              <a:ext cx="762000" cy="548226"/>
            </a:xfrm>
            <a:prstGeom prst="homePlate">
              <a:avLst>
                <a:gd name="adj" fmla="val 35606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10800000" vert="eaVert" wrap="none" lIns="91440" tIns="45720" rIns="91440" bIns="45720" numCol="1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8219506" y="134144"/>
              <a:ext cx="744094" cy="575849"/>
              <a:chOff x="187683" y="185120"/>
              <a:chExt cx="744094" cy="575849"/>
            </a:xfrm>
          </p:grpSpPr>
          <p:sp>
            <p:nvSpPr>
              <p:cNvPr id="46" name="矩形 45"/>
              <p:cNvSpPr/>
              <p:nvPr/>
            </p:nvSpPr>
            <p:spPr>
              <a:xfrm>
                <a:off x="467365" y="185120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b="0" dirty="0">
                  <a:solidFill>
                    <a:schemeClr val="accent3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47" name="矩形 46"/>
              <p:cNvSpPr/>
              <p:nvPr/>
            </p:nvSpPr>
            <p:spPr>
              <a:xfrm>
                <a:off x="187683" y="453192"/>
                <a:ext cx="74409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你的智慧</a:t>
                </a:r>
                <a:endParaRPr lang="en-US" altLang="zh-CN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渔管家</a:t>
                </a:r>
                <a:endParaRPr lang="zh-CN" altLang="en-US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48" name="图片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951" y="-65746"/>
            <a:ext cx="685800" cy="1243700"/>
          </a:xfrm>
          <a:prstGeom prst="rect">
            <a:avLst/>
          </a:prstGeom>
        </p:spPr>
      </p:pic>
      <p:grpSp>
        <p:nvGrpSpPr>
          <p:cNvPr id="49" name="组合 48"/>
          <p:cNvGrpSpPr/>
          <p:nvPr/>
        </p:nvGrpSpPr>
        <p:grpSpPr>
          <a:xfrm>
            <a:off x="921786" y="265183"/>
            <a:ext cx="3193808" cy="679699"/>
            <a:chOff x="903371" y="249943"/>
            <a:chExt cx="2831223" cy="679699"/>
          </a:xfrm>
        </p:grpSpPr>
        <p:sp>
          <p:nvSpPr>
            <p:cNvPr id="57" name="任意多边形 10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60" name="任意多边形 11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 rot="16200000">
            <a:off x="574523" y="158162"/>
            <a:ext cx="765103" cy="863262"/>
            <a:chOff x="8439634" y="3544648"/>
            <a:chExt cx="1611146" cy="1817848"/>
          </a:xfrm>
        </p:grpSpPr>
        <p:sp>
          <p:nvSpPr>
            <p:cNvPr id="74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5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76" name="矩形 3"/>
          <p:cNvSpPr>
            <a:spLocks noChangeArrowheads="1"/>
          </p:cNvSpPr>
          <p:nvPr/>
        </p:nvSpPr>
        <p:spPr bwMode="auto">
          <a:xfrm>
            <a:off x="1372394" y="442914"/>
            <a:ext cx="2299351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团队介绍</a:t>
            </a:r>
            <a:r>
              <a:rPr lang="en-US" altLang="zh-CN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/</a:t>
            </a:r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团队成员</a:t>
            </a:r>
            <a:endParaRPr lang="zh-CN" altLang="en-US" sz="2000" b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40055" y="1191260"/>
            <a:ext cx="2847340" cy="1521460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>
                <a:solidFill>
                  <a:prstClr val="white"/>
                </a:solidFill>
                <a:latin typeface="Palatino Linotype" panose="02040502050505030304"/>
                <a:ea typeface="宋体" panose="02010600030101010101" pitchFamily="2" charset="-122"/>
              </a:endParaRPr>
            </a:p>
          </p:txBody>
        </p:sp>
        <p:sp>
          <p:nvSpPr>
            <p:cNvPr id="4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>
                <a:solidFill>
                  <a:prstClr val="white"/>
                </a:solidFill>
                <a:latin typeface="Palatino Linotype" panose="02040502050505030304"/>
                <a:ea typeface="宋体" panose="02010600030101010101" pitchFamily="2" charset="-122"/>
              </a:endParaRPr>
            </a:p>
          </p:txBody>
        </p:sp>
      </p:grpSp>
      <p:sp>
        <p:nvSpPr>
          <p:cNvPr id="5" name="TextBox 18"/>
          <p:cNvSpPr txBox="1"/>
          <p:nvPr/>
        </p:nvSpPr>
        <p:spPr>
          <a:xfrm>
            <a:off x="7097395" y="3451860"/>
            <a:ext cx="1869440" cy="930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lnSpc>
                <a:spcPct val="130000"/>
              </a:lnSpc>
              <a:defRPr/>
            </a:pPr>
            <a:r>
              <a:rPr lang="zh-CN" altLang="en-US" sz="1200" b="1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团队成员</a:t>
            </a:r>
            <a:endParaRPr lang="en-US" altLang="zh-CN" sz="1200" b="1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 defTabSz="1218565">
              <a:lnSpc>
                <a:spcPct val="13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000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植物科学与技术专业</a:t>
            </a:r>
            <a:endParaRPr lang="en-US" altLang="zh-CN" sz="1000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 defTabSz="1218565">
              <a:lnSpc>
                <a:spcPct val="13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000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擅长</a:t>
            </a:r>
            <a:r>
              <a:rPr lang="zh-CN" altLang="en-US" sz="1000" b="1" kern="0" dirty="0">
                <a:solidFill>
                  <a:srgbClr val="1E4A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办公软件</a:t>
            </a:r>
            <a:r>
              <a:rPr lang="zh-CN" altLang="en-US" sz="1000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zh-CN" altLang="en-US" sz="1000" b="1" kern="0" dirty="0">
                <a:solidFill>
                  <a:srgbClr val="1E4A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语言表达</a:t>
            </a:r>
            <a:r>
              <a:rPr lang="zh-CN" altLang="en-US" sz="1000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000" b="1" kern="0" dirty="0">
                <a:solidFill>
                  <a:srgbClr val="1E4A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综合能力</a:t>
            </a:r>
            <a:r>
              <a:rPr lang="zh-CN" altLang="en-US" sz="1000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较强</a:t>
            </a:r>
            <a:endParaRPr lang="zh-CN" altLang="en-US" sz="1050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19"/>
          <p:cNvSpPr txBox="1"/>
          <p:nvPr/>
        </p:nvSpPr>
        <p:spPr>
          <a:xfrm>
            <a:off x="1143732" y="1262641"/>
            <a:ext cx="1395676" cy="34607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defTabSz="1218565">
              <a:lnSpc>
                <a:spcPct val="150000"/>
              </a:lnSpc>
              <a:defRPr/>
            </a:pPr>
            <a:r>
              <a:rPr lang="zh-CN" altLang="en-US" sz="1500" b="1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anose="02010600030101010101" pitchFamily="2" charset="-122"/>
              </a:rPr>
              <a:t>彭航科</a:t>
            </a:r>
            <a:endParaRPr lang="zh-CN" altLang="en-US" sz="1500" b="1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anose="02010600030101010101" pitchFamily="2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6527979" y="3279341"/>
            <a:ext cx="670559" cy="924837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>
              <a:solidFill>
                <a:prstClr val="white"/>
              </a:solidFill>
              <a:latin typeface="Palatino Linotype" panose="02040502050505030304"/>
              <a:ea typeface="宋体" panose="0201060003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72110" y="2985135"/>
            <a:ext cx="2803525" cy="1521460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>
                <a:solidFill>
                  <a:prstClr val="white"/>
                </a:solidFill>
                <a:latin typeface="Palatino Linotype" panose="02040502050505030304"/>
                <a:ea typeface="宋体" panose="02010600030101010101" pitchFamily="2" charset="-122"/>
              </a:endParaRPr>
            </a:p>
          </p:txBody>
        </p:sp>
        <p:sp>
          <p:nvSpPr>
            <p:cNvPr id="10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>
                <a:solidFill>
                  <a:prstClr val="white"/>
                </a:solidFill>
                <a:latin typeface="Palatino Linotype" panose="02040502050505030304"/>
                <a:ea typeface="宋体" panose="02010600030101010101" pitchFamily="2" charset="-122"/>
              </a:endParaRPr>
            </a:p>
          </p:txBody>
        </p:sp>
      </p:grpSp>
      <p:sp>
        <p:nvSpPr>
          <p:cNvPr id="22" name="TextBox 18"/>
          <p:cNvSpPr txBox="1"/>
          <p:nvPr/>
        </p:nvSpPr>
        <p:spPr>
          <a:xfrm>
            <a:off x="1272000" y="1588452"/>
            <a:ext cx="1830793" cy="113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lnSpc>
                <a:spcPct val="130000"/>
              </a:lnSpc>
              <a:defRPr/>
            </a:pPr>
            <a:r>
              <a:rPr lang="en-US" altLang="zh-CN" sz="1200" b="1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200" b="1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总负责人</a:t>
            </a:r>
            <a:endParaRPr lang="en-US" altLang="zh-CN" sz="1200" b="1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 defTabSz="1218565">
              <a:lnSpc>
                <a:spcPct val="13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000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水产养殖专业</a:t>
            </a:r>
            <a:endParaRPr lang="en-US" altLang="zh-CN" sz="1000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 defTabSz="1218565">
              <a:lnSpc>
                <a:spcPct val="13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000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具有良好的</a:t>
            </a:r>
            <a:r>
              <a:rPr lang="zh-CN" altLang="en-US" sz="1000" kern="0" dirty="0">
                <a:solidFill>
                  <a:srgbClr val="1E4A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专业知识</a:t>
            </a:r>
            <a:r>
              <a:rPr lang="zh-CN" altLang="en-US" sz="1000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储备，做事积极，发现并解决问题能力较强</a:t>
            </a:r>
            <a:endParaRPr lang="zh-CN" altLang="en-US" sz="1000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19"/>
          <p:cNvSpPr txBox="1"/>
          <p:nvPr/>
        </p:nvSpPr>
        <p:spPr>
          <a:xfrm>
            <a:off x="7087429" y="3014370"/>
            <a:ext cx="1395676" cy="34607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defTabSz="1218565">
              <a:lnSpc>
                <a:spcPct val="150000"/>
              </a:lnSpc>
              <a:defRPr/>
            </a:pPr>
            <a:r>
              <a:rPr lang="zh-CN" altLang="en-US" sz="1500" b="1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anose="02010600030101010101" pitchFamily="2" charset="-122"/>
              </a:rPr>
              <a:t>谷梦莹</a:t>
            </a:r>
            <a:endParaRPr lang="zh-CN" altLang="en-US" sz="1500" b="1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anose="02010600030101010101" pitchFamily="2" charset="-122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642755" y="1405572"/>
            <a:ext cx="670559" cy="924837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>
              <a:solidFill>
                <a:prstClr val="white"/>
              </a:solidFill>
              <a:latin typeface="Palatino Linotype" panose="02040502050505030304"/>
              <a:ea typeface="宋体" panose="02010600030101010101" pitchFamily="2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3762549" y="1505806"/>
            <a:ext cx="597540" cy="82389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dirty="0">
              <a:solidFill>
                <a:prstClr val="white"/>
              </a:solidFill>
              <a:latin typeface="Palatino Linotype" panose="02040502050505030304"/>
              <a:ea typeface="宋体" panose="02010600030101010101" pitchFamily="2" charset="-122"/>
            </a:endParaRPr>
          </a:p>
        </p:txBody>
      </p:sp>
      <p:grpSp>
        <p:nvGrpSpPr>
          <p:cNvPr id="42" name="Group 17"/>
          <p:cNvGrpSpPr>
            <a:grpSpLocks noChangeAspect="1"/>
          </p:cNvGrpSpPr>
          <p:nvPr/>
        </p:nvGrpSpPr>
        <p:grpSpPr bwMode="auto">
          <a:xfrm>
            <a:off x="827405" y="455655"/>
            <a:ext cx="259340" cy="278386"/>
            <a:chOff x="231" y="1205"/>
            <a:chExt cx="640" cy="687"/>
          </a:xfrm>
          <a:solidFill>
            <a:srgbClr val="00B0F0"/>
          </a:solidFill>
          <a:effectLst/>
        </p:grpSpPr>
        <p:sp>
          <p:nvSpPr>
            <p:cNvPr id="25" name="Freeform 18"/>
            <p:cNvSpPr/>
            <p:nvPr/>
          </p:nvSpPr>
          <p:spPr bwMode="auto">
            <a:xfrm>
              <a:off x="231" y="1205"/>
              <a:ext cx="499" cy="687"/>
            </a:xfrm>
            <a:custGeom>
              <a:avLst/>
              <a:gdLst>
                <a:gd name="T0" fmla="*/ 442 w 499"/>
                <a:gd name="T1" fmla="*/ 629 h 687"/>
                <a:gd name="T2" fmla="*/ 57 w 499"/>
                <a:gd name="T3" fmla="*/ 629 h 687"/>
                <a:gd name="T4" fmla="*/ 57 w 499"/>
                <a:gd name="T5" fmla="*/ 200 h 687"/>
                <a:gd name="T6" fmla="*/ 200 w 499"/>
                <a:gd name="T7" fmla="*/ 200 h 687"/>
                <a:gd name="T8" fmla="*/ 200 w 499"/>
                <a:gd name="T9" fmla="*/ 57 h 687"/>
                <a:gd name="T10" fmla="*/ 442 w 499"/>
                <a:gd name="T11" fmla="*/ 57 h 687"/>
                <a:gd name="T12" fmla="*/ 442 w 499"/>
                <a:gd name="T13" fmla="*/ 116 h 687"/>
                <a:gd name="T14" fmla="*/ 494 w 499"/>
                <a:gd name="T15" fmla="*/ 64 h 687"/>
                <a:gd name="T16" fmla="*/ 499 w 499"/>
                <a:gd name="T17" fmla="*/ 59 h 687"/>
                <a:gd name="T18" fmla="*/ 499 w 499"/>
                <a:gd name="T19" fmla="*/ 0 h 687"/>
                <a:gd name="T20" fmla="*/ 143 w 499"/>
                <a:gd name="T21" fmla="*/ 0 h 687"/>
                <a:gd name="T22" fmla="*/ 143 w 499"/>
                <a:gd name="T23" fmla="*/ 0 h 687"/>
                <a:gd name="T24" fmla="*/ 0 w 499"/>
                <a:gd name="T25" fmla="*/ 143 h 687"/>
                <a:gd name="T26" fmla="*/ 0 w 499"/>
                <a:gd name="T27" fmla="*/ 687 h 687"/>
                <a:gd name="T28" fmla="*/ 499 w 499"/>
                <a:gd name="T29" fmla="*/ 687 h 687"/>
                <a:gd name="T30" fmla="*/ 499 w 499"/>
                <a:gd name="T31" fmla="*/ 429 h 687"/>
                <a:gd name="T32" fmla="*/ 442 w 499"/>
                <a:gd name="T33" fmla="*/ 486 h 687"/>
                <a:gd name="T34" fmla="*/ 442 w 499"/>
                <a:gd name="T35" fmla="*/ 629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9" h="687">
                  <a:moveTo>
                    <a:pt x="442" y="629"/>
                  </a:moveTo>
                  <a:lnTo>
                    <a:pt x="57" y="629"/>
                  </a:lnTo>
                  <a:lnTo>
                    <a:pt x="57" y="200"/>
                  </a:lnTo>
                  <a:lnTo>
                    <a:pt x="200" y="200"/>
                  </a:lnTo>
                  <a:lnTo>
                    <a:pt x="200" y="57"/>
                  </a:lnTo>
                  <a:lnTo>
                    <a:pt x="442" y="57"/>
                  </a:lnTo>
                  <a:lnTo>
                    <a:pt x="442" y="116"/>
                  </a:lnTo>
                  <a:lnTo>
                    <a:pt x="494" y="64"/>
                  </a:lnTo>
                  <a:lnTo>
                    <a:pt x="499" y="59"/>
                  </a:lnTo>
                  <a:lnTo>
                    <a:pt x="499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0" y="143"/>
                  </a:lnTo>
                  <a:lnTo>
                    <a:pt x="0" y="687"/>
                  </a:lnTo>
                  <a:lnTo>
                    <a:pt x="499" y="687"/>
                  </a:lnTo>
                  <a:lnTo>
                    <a:pt x="499" y="429"/>
                  </a:lnTo>
                  <a:lnTo>
                    <a:pt x="442" y="486"/>
                  </a:lnTo>
                  <a:lnTo>
                    <a:pt x="442" y="6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" name="Freeform 19"/>
            <p:cNvSpPr>
              <a:spLocks noEditPoints="1"/>
            </p:cNvSpPr>
            <p:nvPr/>
          </p:nvSpPr>
          <p:spPr bwMode="auto">
            <a:xfrm>
              <a:off x="436" y="1310"/>
              <a:ext cx="435" cy="431"/>
            </a:xfrm>
            <a:custGeom>
              <a:avLst/>
              <a:gdLst>
                <a:gd name="T0" fmla="*/ 50 w 435"/>
                <a:gd name="T1" fmla="*/ 279 h 431"/>
                <a:gd name="T2" fmla="*/ 50 w 435"/>
                <a:gd name="T3" fmla="*/ 279 h 431"/>
                <a:gd name="T4" fmla="*/ 50 w 435"/>
                <a:gd name="T5" fmla="*/ 279 h 431"/>
                <a:gd name="T6" fmla="*/ 50 w 435"/>
                <a:gd name="T7" fmla="*/ 279 h 431"/>
                <a:gd name="T8" fmla="*/ 0 w 435"/>
                <a:gd name="T9" fmla="*/ 431 h 431"/>
                <a:gd name="T10" fmla="*/ 155 w 435"/>
                <a:gd name="T11" fmla="*/ 381 h 431"/>
                <a:gd name="T12" fmla="*/ 155 w 435"/>
                <a:gd name="T13" fmla="*/ 381 h 431"/>
                <a:gd name="T14" fmla="*/ 155 w 435"/>
                <a:gd name="T15" fmla="*/ 381 h 431"/>
                <a:gd name="T16" fmla="*/ 155 w 435"/>
                <a:gd name="T17" fmla="*/ 381 h 431"/>
                <a:gd name="T18" fmla="*/ 435 w 435"/>
                <a:gd name="T19" fmla="*/ 102 h 431"/>
                <a:gd name="T20" fmla="*/ 330 w 435"/>
                <a:gd name="T21" fmla="*/ 0 h 431"/>
                <a:gd name="T22" fmla="*/ 50 w 435"/>
                <a:gd name="T23" fmla="*/ 279 h 431"/>
                <a:gd name="T24" fmla="*/ 50 w 435"/>
                <a:gd name="T25" fmla="*/ 279 h 431"/>
                <a:gd name="T26" fmla="*/ 141 w 435"/>
                <a:gd name="T27" fmla="*/ 360 h 431"/>
                <a:gd name="T28" fmla="*/ 38 w 435"/>
                <a:gd name="T29" fmla="*/ 396 h 431"/>
                <a:gd name="T30" fmla="*/ 72 w 435"/>
                <a:gd name="T31" fmla="*/ 291 h 431"/>
                <a:gd name="T32" fmla="*/ 141 w 435"/>
                <a:gd name="T33" fmla="*/ 36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5" h="431">
                  <a:moveTo>
                    <a:pt x="50" y="279"/>
                  </a:moveTo>
                  <a:lnTo>
                    <a:pt x="50" y="279"/>
                  </a:lnTo>
                  <a:lnTo>
                    <a:pt x="50" y="279"/>
                  </a:lnTo>
                  <a:lnTo>
                    <a:pt x="50" y="279"/>
                  </a:lnTo>
                  <a:lnTo>
                    <a:pt x="0" y="43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435" y="102"/>
                  </a:lnTo>
                  <a:lnTo>
                    <a:pt x="330" y="0"/>
                  </a:lnTo>
                  <a:lnTo>
                    <a:pt x="50" y="279"/>
                  </a:lnTo>
                  <a:lnTo>
                    <a:pt x="50" y="279"/>
                  </a:lnTo>
                  <a:close/>
                  <a:moveTo>
                    <a:pt x="141" y="360"/>
                  </a:moveTo>
                  <a:lnTo>
                    <a:pt x="38" y="396"/>
                  </a:lnTo>
                  <a:lnTo>
                    <a:pt x="72" y="291"/>
                  </a:lnTo>
                  <a:lnTo>
                    <a:pt x="141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7" name="椭圆 26"/>
          <p:cNvSpPr/>
          <p:nvPr/>
        </p:nvSpPr>
        <p:spPr>
          <a:xfrm>
            <a:off x="592813" y="3334586"/>
            <a:ext cx="670559" cy="924837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>
              <a:solidFill>
                <a:prstClr val="white"/>
              </a:solidFill>
              <a:latin typeface="Palatino Linotype" panose="02040502050505030304"/>
              <a:ea typeface="宋体" panose="02010600030101010101" pitchFamily="2" charset="-122"/>
            </a:endParaRPr>
          </a:p>
        </p:txBody>
      </p:sp>
      <p:sp>
        <p:nvSpPr>
          <p:cNvPr id="28" name="TextBox 19"/>
          <p:cNvSpPr txBox="1"/>
          <p:nvPr/>
        </p:nvSpPr>
        <p:spPr>
          <a:xfrm>
            <a:off x="1119782" y="3062866"/>
            <a:ext cx="1395676" cy="34607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p>
            <a:pPr defTabSz="1218565">
              <a:lnSpc>
                <a:spcPct val="150000"/>
              </a:lnSpc>
              <a:defRPr/>
            </a:pPr>
            <a:r>
              <a:rPr lang="zh-CN" altLang="en-US" sz="1500" b="1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anose="02010600030101010101" pitchFamily="2" charset="-122"/>
              </a:rPr>
              <a:t>林宇航</a:t>
            </a:r>
            <a:endParaRPr lang="zh-CN" altLang="en-US" sz="1500" b="1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anose="02010600030101010101" pitchFamily="2" charset="-122"/>
            </a:endParaRPr>
          </a:p>
        </p:txBody>
      </p:sp>
      <p:sp>
        <p:nvSpPr>
          <p:cNvPr id="29" name="TextBox 18"/>
          <p:cNvSpPr txBox="1"/>
          <p:nvPr/>
        </p:nvSpPr>
        <p:spPr>
          <a:xfrm>
            <a:off x="1219586" y="3362230"/>
            <a:ext cx="1584489" cy="11309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1218565">
              <a:lnSpc>
                <a:spcPct val="130000"/>
              </a:lnSpc>
              <a:defRPr/>
            </a:pPr>
            <a:r>
              <a:rPr lang="zh-CN" altLang="en-US" sz="1200" b="1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团队成员</a:t>
            </a:r>
            <a:endParaRPr lang="en-US" altLang="zh-CN" sz="1200" b="1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 defTabSz="1218565">
              <a:lnSpc>
                <a:spcPct val="13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000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金融学专业</a:t>
            </a:r>
            <a:endParaRPr lang="en-US" altLang="zh-CN" sz="1000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 defTabSz="1218565">
              <a:lnSpc>
                <a:spcPct val="13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000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具有较强的</a:t>
            </a:r>
            <a:r>
              <a:rPr lang="zh-CN" altLang="en-US" sz="1000" b="1" kern="0" dirty="0">
                <a:solidFill>
                  <a:srgbClr val="1E4A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财务分析</a:t>
            </a:r>
            <a:r>
              <a:rPr lang="zh-CN" altLang="en-US" sz="1000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能力，</a:t>
            </a:r>
            <a:r>
              <a:rPr lang="zh-CN" altLang="en-US" sz="1000" b="1" kern="0" dirty="0">
                <a:solidFill>
                  <a:srgbClr val="1E4A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语言组织</a:t>
            </a:r>
            <a:r>
              <a:rPr lang="zh-CN" altLang="en-US" sz="1000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能力强</a:t>
            </a:r>
            <a:endParaRPr lang="zh-CN" altLang="en-US" sz="1050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921786" y="265183"/>
            <a:ext cx="2831223" cy="679699"/>
            <a:chOff x="903371" y="249943"/>
            <a:chExt cx="2831223" cy="679699"/>
          </a:xfrm>
        </p:grpSpPr>
        <p:sp>
          <p:nvSpPr>
            <p:cNvPr id="32" name="任意多边形 10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3" name="任意多边形 11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 rot="16200000">
            <a:off x="574523" y="158162"/>
            <a:ext cx="765103" cy="863262"/>
            <a:chOff x="8439634" y="3544648"/>
            <a:chExt cx="1611146" cy="1817848"/>
          </a:xfrm>
        </p:grpSpPr>
        <p:sp>
          <p:nvSpPr>
            <p:cNvPr id="35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6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37" name="矩形 3"/>
          <p:cNvSpPr>
            <a:spLocks noChangeArrowheads="1"/>
          </p:cNvSpPr>
          <p:nvPr/>
        </p:nvSpPr>
        <p:spPr bwMode="auto">
          <a:xfrm>
            <a:off x="1454228" y="442914"/>
            <a:ext cx="1153160" cy="37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指导</a:t>
            </a:r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老师</a:t>
            </a:r>
            <a:endParaRPr lang="zh-CN" altLang="en-US" sz="2000" b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219506" y="-18254"/>
            <a:ext cx="744094" cy="762000"/>
            <a:chOff x="8219506" y="-18254"/>
            <a:chExt cx="744094" cy="762000"/>
          </a:xfrm>
        </p:grpSpPr>
        <p:sp>
          <p:nvSpPr>
            <p:cNvPr id="16" name="AutoShape 7"/>
            <p:cNvSpPr>
              <a:spLocks noChangeArrowheads="1"/>
            </p:cNvSpPr>
            <p:nvPr/>
          </p:nvSpPr>
          <p:spPr bwMode="auto">
            <a:xfrm rot="5400000">
              <a:off x="8201851" y="88633"/>
              <a:ext cx="762000" cy="548226"/>
            </a:xfrm>
            <a:prstGeom prst="homePlate">
              <a:avLst>
                <a:gd name="adj" fmla="val 35606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10800000" vert="eaVert" wrap="none" lIns="91440" tIns="45720" rIns="91440" bIns="45720" numCol="1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8219506" y="134144"/>
              <a:ext cx="744094" cy="575849"/>
              <a:chOff x="187683" y="185120"/>
              <a:chExt cx="744094" cy="575849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467365" y="185120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b="0" dirty="0">
                  <a:solidFill>
                    <a:schemeClr val="accent3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87683" y="453192"/>
                <a:ext cx="74409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你的智慧</a:t>
                </a:r>
                <a:endParaRPr lang="en-US" altLang="zh-CN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渔管家</a:t>
                </a:r>
                <a:endParaRPr lang="zh-CN" altLang="en-US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951" y="-65746"/>
            <a:ext cx="685800" cy="1243700"/>
          </a:xfrm>
          <a:prstGeom prst="rect">
            <a:avLst/>
          </a:prstGeom>
        </p:spPr>
      </p:pic>
      <p:pic>
        <p:nvPicPr>
          <p:cNvPr id="87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35" y="1177925"/>
            <a:ext cx="1310640" cy="1646555"/>
          </a:xfrm>
          <a:prstGeom prst="rect">
            <a:avLst/>
          </a:prstGeom>
          <a:ln w="12700" cmpd="sng">
            <a:solidFill>
              <a:srgbClr val="4A899F"/>
            </a:solidFill>
            <a:prstDash val="solid"/>
          </a:ln>
        </p:spPr>
      </p:pic>
      <p:pic>
        <p:nvPicPr>
          <p:cNvPr id="8" name="图片 4" descr="C:\Users\DELL\Desktop\创赛\临时负责人（梦莹）\成员资料\照片\张子平教授.png张子平教授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15435" y="1101090"/>
            <a:ext cx="1343025" cy="1673225"/>
          </a:xfrm>
          <a:prstGeom prst="rect">
            <a:avLst/>
          </a:prstGeom>
          <a:ln w="15875" cmpd="sng">
            <a:solidFill>
              <a:srgbClr val="4A899F"/>
            </a:solidFill>
            <a:prstDash val="solid"/>
          </a:ln>
        </p:spPr>
      </p:pic>
      <p:sp>
        <p:nvSpPr>
          <p:cNvPr id="2" name="文本框 1"/>
          <p:cNvSpPr txBox="1"/>
          <p:nvPr/>
        </p:nvSpPr>
        <p:spPr>
          <a:xfrm>
            <a:off x="76835" y="2817495"/>
            <a:ext cx="3229610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黑体" panose="02010609060101010101" pitchFamily="49" charset="-122"/>
                <a:cs typeface="黑体" panose="02010609060101010101" pitchFamily="49" charset="-122"/>
                <a:sym typeface="Times New Roman" panose="02020603050405020304"/>
              </a:rPr>
              <a:t>黄仁才</a:t>
            </a:r>
            <a:endParaRPr lang="en-US" altLang="zh-CN" sz="1400">
              <a:solidFill>
                <a:schemeClr val="bg1"/>
              </a:solidFill>
              <a:latin typeface="黑体" panose="02010609060101010101" pitchFamily="49" charset="-122"/>
              <a:cs typeface="黑体" panose="02010609060101010101" pitchFamily="49" charset="-122"/>
              <a:sym typeface="Times New Roman" panose="02020603050405020304"/>
            </a:endParaRPr>
          </a:p>
          <a:p>
            <a:r>
              <a:rPr lang="zh-CN" altLang="en-US" sz="1400">
                <a:solidFill>
                  <a:srgbClr val="FFC024"/>
                </a:solidFill>
                <a:latin typeface="黑体" panose="02010609060101010101" pitchFamily="49" charset="-122"/>
                <a:cs typeface="黑体" panose="02010609060101010101" pitchFamily="49" charset="-122"/>
                <a:sym typeface="Times New Roman" panose="02020603050405020304"/>
              </a:rPr>
              <a:t>软件</a:t>
            </a:r>
            <a:r>
              <a:rPr lang="en-US" altLang="zh-CN" sz="1400">
                <a:solidFill>
                  <a:srgbClr val="FFC024"/>
                </a:solidFill>
                <a:latin typeface="黑体" panose="02010609060101010101" pitchFamily="49" charset="-122"/>
                <a:cs typeface="黑体" panose="02010609060101010101" pitchFamily="49" charset="-122"/>
                <a:sym typeface="Times New Roman" panose="02020603050405020304"/>
              </a:rPr>
              <a:t>研发技术顾问</a:t>
            </a:r>
            <a:endParaRPr lang="en-US" altLang="zh-CN" sz="1400">
              <a:solidFill>
                <a:srgbClr val="FFC024"/>
              </a:solidFill>
              <a:latin typeface="黑体" panose="02010609060101010101" pitchFamily="49" charset="-122"/>
              <a:cs typeface="黑体" panose="02010609060101010101" pitchFamily="49" charset="-122"/>
              <a:sym typeface="Times New Roman" panose="02020603050405020304"/>
            </a:endParaRPr>
          </a:p>
          <a:p>
            <a:endParaRPr lang="en-US" altLang="zh-CN" sz="1400" kern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Times New Roman" panose="02020603050405020304"/>
            </a:endParaRPr>
          </a:p>
          <a:p>
            <a:pPr algn="l"/>
            <a:r>
              <a:rPr lang="en-US" altLang="zh-CN" sz="1400" ker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Times New Roman" panose="02020603050405020304"/>
              </a:rPr>
              <a:t> </a:t>
            </a:r>
            <a:r>
              <a:rPr lang="en-US" altLang="zh-CN" sz="1300" ker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Times New Roman" panose="02020603050405020304"/>
              </a:rPr>
              <a:t>福建农林大学动物科学学院（蜂学学院）讲师。带领学生自主创业，长期在产业一线从事自动化、智能化管理及物联网软硬件的研究开发和推广工作，积极关注智慧农业的发展。为团队项目的发展尽心尽力，提出了许多建设性意见。</a:t>
            </a:r>
            <a:endParaRPr lang="en-US" altLang="zh-CN" sz="1400" kern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Times New Roman" panose="02020603050405020304"/>
            </a:endParaRPr>
          </a:p>
          <a:p>
            <a:endParaRPr lang="zh-CN" altLang="en-US" sz="1400"/>
          </a:p>
        </p:txBody>
      </p:sp>
      <p:sp>
        <p:nvSpPr>
          <p:cNvPr id="4" name="文本框 3"/>
          <p:cNvSpPr txBox="1"/>
          <p:nvPr/>
        </p:nvSpPr>
        <p:spPr>
          <a:xfrm>
            <a:off x="3306445" y="2806700"/>
            <a:ext cx="2891155" cy="2338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bg1"/>
                </a:solidFill>
                <a:latin typeface="黑体" panose="02010609060101010101" pitchFamily="49" charset="-122"/>
                <a:cs typeface="黑体" panose="02010609060101010101" pitchFamily="49" charset="-122"/>
                <a:sym typeface="Times New Roman" panose="02020603050405020304"/>
              </a:rPr>
              <a:t>张子平</a:t>
            </a:r>
            <a:endParaRPr lang="zh-CN" altLang="en-US" sz="1400">
              <a:solidFill>
                <a:schemeClr val="bg1"/>
              </a:solidFill>
              <a:latin typeface="黑体" panose="02010609060101010101" pitchFamily="49" charset="-122"/>
              <a:cs typeface="黑体" panose="02010609060101010101" pitchFamily="49" charset="-122"/>
              <a:sym typeface="Times New Roman" panose="02020603050405020304"/>
            </a:endParaRPr>
          </a:p>
          <a:p>
            <a:r>
              <a:rPr lang="en-US" altLang="zh-CN" sz="1400">
                <a:solidFill>
                  <a:srgbClr val="FFC024"/>
                </a:solidFill>
                <a:latin typeface="黑体" panose="02010609060101010101" pitchFamily="49" charset="-122"/>
                <a:cs typeface="黑体" panose="02010609060101010101" pitchFamily="49" charset="-122"/>
                <a:sym typeface="Times New Roman" panose="02020603050405020304"/>
              </a:rPr>
              <a:t>研发技术顾问</a:t>
            </a:r>
            <a:endParaRPr lang="en-US" altLang="zh-CN" sz="1400">
              <a:solidFill>
                <a:srgbClr val="FFC024"/>
              </a:solidFill>
              <a:latin typeface="黑体" panose="02010609060101010101" pitchFamily="49" charset="-122"/>
              <a:cs typeface="黑体" panose="02010609060101010101" pitchFamily="49" charset="-122"/>
              <a:sym typeface="Times New Roman" panose="02020603050405020304"/>
            </a:endParaRPr>
          </a:p>
          <a:p>
            <a:endParaRPr lang="en-US" altLang="zh-CN" sz="1400" b="1" kern="1200">
              <a:ln w="22225" cap="flat" cmpd="sng" algn="ctr">
                <a:solidFill>
                  <a:srgbClr val="C0504D"/>
                </a:solidFill>
                <a:prstDash val="solid"/>
                <a:round/>
              </a:ln>
              <a:solidFill>
                <a:srgbClr val="FFC024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Times New Roman" panose="02020603050405020304"/>
            </a:endParaRPr>
          </a:p>
          <a:p>
            <a:pPr algn="l"/>
            <a:r>
              <a:rPr lang="en-US" altLang="zh-CN" sz="1300" ker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Times New Roman" panose="02020603050405020304"/>
              </a:rPr>
              <a:t>福建农林大学动物科学学院（蜂学学院）</a:t>
            </a:r>
            <a:r>
              <a:rPr lang="zh-CN" altLang="en-US" sz="1300" ker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Times New Roman" panose="02020603050405020304"/>
              </a:rPr>
              <a:t>博士、教授、博士生导师。</a:t>
            </a:r>
            <a:r>
              <a:rPr lang="en-US" altLang="zh-CN" sz="1300" ker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Times New Roman" panose="02020603050405020304"/>
              </a:rPr>
              <a:t>闽江学者、福建省高校领军人才、福建水产千亿产业链推广示范基地科技服务队专家。带领学生自主创业，长期在产业一线从事自动化、智能化管理及物联网软硬件的研究开发和推广工作，积极关注智慧农业的发展。</a:t>
            </a:r>
            <a:endParaRPr lang="zh-CN" altLang="en-US" sz="1300"/>
          </a:p>
        </p:txBody>
      </p:sp>
      <p:pic>
        <p:nvPicPr>
          <p:cNvPr id="9" name="图片 8" descr="L3516120115073606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835" y="1177925"/>
            <a:ext cx="1208405" cy="1705610"/>
          </a:xfrm>
          <a:prstGeom prst="rect">
            <a:avLst/>
          </a:prstGeom>
          <a:ln w="12700" cmpd="sng">
            <a:solidFill>
              <a:srgbClr val="93D1B0"/>
            </a:solidFill>
            <a:prstDash val="solid"/>
          </a:ln>
        </p:spPr>
      </p:pic>
      <p:sp>
        <p:nvSpPr>
          <p:cNvPr id="6" name="文本框 5"/>
          <p:cNvSpPr txBox="1"/>
          <p:nvPr/>
        </p:nvSpPr>
        <p:spPr>
          <a:xfrm>
            <a:off x="6338570" y="2953385"/>
            <a:ext cx="2518410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严美姣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 sz="1300">
                <a:solidFill>
                  <a:srgbClr val="FFC000"/>
                </a:solidFill>
              </a:rPr>
              <a:t>专业技术顾问</a:t>
            </a:r>
            <a:endParaRPr lang="zh-CN" altLang="en-US" sz="1300">
              <a:solidFill>
                <a:srgbClr val="FFC000"/>
              </a:solidFill>
            </a:endParaRPr>
          </a:p>
          <a:p>
            <a:pPr algn="l"/>
            <a:r>
              <a:rPr lang="zh-CN" altLang="en-US" sz="13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福建农林大学动物科学学院（蜂学学院）副教授 硕士生导师，水产养殖专家，多次带领学生参加创新创业，水族箱造景大赛等比赛佳绩连连。主持完成淡水生态与生物技术国家重点实验室开放课题、福建省教育厅A类项目等课题。</a:t>
            </a:r>
            <a:endParaRPr lang="zh-CN" altLang="en-US" sz="13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42" name="Group 17"/>
          <p:cNvGrpSpPr>
            <a:grpSpLocks noChangeAspect="1"/>
          </p:cNvGrpSpPr>
          <p:nvPr/>
        </p:nvGrpSpPr>
        <p:grpSpPr bwMode="auto">
          <a:xfrm>
            <a:off x="827405" y="455655"/>
            <a:ext cx="259340" cy="278386"/>
            <a:chOff x="231" y="1205"/>
            <a:chExt cx="640" cy="687"/>
          </a:xfrm>
          <a:solidFill>
            <a:srgbClr val="00B0F0"/>
          </a:solidFill>
          <a:effectLst/>
        </p:grpSpPr>
        <p:sp>
          <p:nvSpPr>
            <p:cNvPr id="44" name="Freeform 18"/>
            <p:cNvSpPr/>
            <p:nvPr/>
          </p:nvSpPr>
          <p:spPr bwMode="auto">
            <a:xfrm>
              <a:off x="231" y="1205"/>
              <a:ext cx="499" cy="687"/>
            </a:xfrm>
            <a:custGeom>
              <a:avLst/>
              <a:gdLst>
                <a:gd name="T0" fmla="*/ 442 w 499"/>
                <a:gd name="T1" fmla="*/ 629 h 687"/>
                <a:gd name="T2" fmla="*/ 57 w 499"/>
                <a:gd name="T3" fmla="*/ 629 h 687"/>
                <a:gd name="T4" fmla="*/ 57 w 499"/>
                <a:gd name="T5" fmla="*/ 200 h 687"/>
                <a:gd name="T6" fmla="*/ 200 w 499"/>
                <a:gd name="T7" fmla="*/ 200 h 687"/>
                <a:gd name="T8" fmla="*/ 200 w 499"/>
                <a:gd name="T9" fmla="*/ 57 h 687"/>
                <a:gd name="T10" fmla="*/ 442 w 499"/>
                <a:gd name="T11" fmla="*/ 57 h 687"/>
                <a:gd name="T12" fmla="*/ 442 w 499"/>
                <a:gd name="T13" fmla="*/ 116 h 687"/>
                <a:gd name="T14" fmla="*/ 494 w 499"/>
                <a:gd name="T15" fmla="*/ 64 h 687"/>
                <a:gd name="T16" fmla="*/ 499 w 499"/>
                <a:gd name="T17" fmla="*/ 59 h 687"/>
                <a:gd name="T18" fmla="*/ 499 w 499"/>
                <a:gd name="T19" fmla="*/ 0 h 687"/>
                <a:gd name="T20" fmla="*/ 143 w 499"/>
                <a:gd name="T21" fmla="*/ 0 h 687"/>
                <a:gd name="T22" fmla="*/ 143 w 499"/>
                <a:gd name="T23" fmla="*/ 0 h 687"/>
                <a:gd name="T24" fmla="*/ 0 w 499"/>
                <a:gd name="T25" fmla="*/ 143 h 687"/>
                <a:gd name="T26" fmla="*/ 0 w 499"/>
                <a:gd name="T27" fmla="*/ 687 h 687"/>
                <a:gd name="T28" fmla="*/ 499 w 499"/>
                <a:gd name="T29" fmla="*/ 687 h 687"/>
                <a:gd name="T30" fmla="*/ 499 w 499"/>
                <a:gd name="T31" fmla="*/ 429 h 687"/>
                <a:gd name="T32" fmla="*/ 442 w 499"/>
                <a:gd name="T33" fmla="*/ 486 h 687"/>
                <a:gd name="T34" fmla="*/ 442 w 499"/>
                <a:gd name="T35" fmla="*/ 629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9" h="687">
                  <a:moveTo>
                    <a:pt x="442" y="629"/>
                  </a:moveTo>
                  <a:lnTo>
                    <a:pt x="57" y="629"/>
                  </a:lnTo>
                  <a:lnTo>
                    <a:pt x="57" y="200"/>
                  </a:lnTo>
                  <a:lnTo>
                    <a:pt x="200" y="200"/>
                  </a:lnTo>
                  <a:lnTo>
                    <a:pt x="200" y="57"/>
                  </a:lnTo>
                  <a:lnTo>
                    <a:pt x="442" y="57"/>
                  </a:lnTo>
                  <a:lnTo>
                    <a:pt x="442" y="116"/>
                  </a:lnTo>
                  <a:lnTo>
                    <a:pt x="494" y="64"/>
                  </a:lnTo>
                  <a:lnTo>
                    <a:pt x="499" y="59"/>
                  </a:lnTo>
                  <a:lnTo>
                    <a:pt x="499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0" y="143"/>
                  </a:lnTo>
                  <a:lnTo>
                    <a:pt x="0" y="687"/>
                  </a:lnTo>
                  <a:lnTo>
                    <a:pt x="499" y="687"/>
                  </a:lnTo>
                  <a:lnTo>
                    <a:pt x="499" y="429"/>
                  </a:lnTo>
                  <a:lnTo>
                    <a:pt x="442" y="486"/>
                  </a:lnTo>
                  <a:lnTo>
                    <a:pt x="442" y="6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5" name="Freeform 19"/>
            <p:cNvSpPr>
              <a:spLocks noEditPoints="1"/>
            </p:cNvSpPr>
            <p:nvPr/>
          </p:nvSpPr>
          <p:spPr bwMode="auto">
            <a:xfrm>
              <a:off x="436" y="1310"/>
              <a:ext cx="435" cy="431"/>
            </a:xfrm>
            <a:custGeom>
              <a:avLst/>
              <a:gdLst>
                <a:gd name="T0" fmla="*/ 50 w 435"/>
                <a:gd name="T1" fmla="*/ 279 h 431"/>
                <a:gd name="T2" fmla="*/ 50 w 435"/>
                <a:gd name="T3" fmla="*/ 279 h 431"/>
                <a:gd name="T4" fmla="*/ 50 w 435"/>
                <a:gd name="T5" fmla="*/ 279 h 431"/>
                <a:gd name="T6" fmla="*/ 50 w 435"/>
                <a:gd name="T7" fmla="*/ 279 h 431"/>
                <a:gd name="T8" fmla="*/ 0 w 435"/>
                <a:gd name="T9" fmla="*/ 431 h 431"/>
                <a:gd name="T10" fmla="*/ 155 w 435"/>
                <a:gd name="T11" fmla="*/ 381 h 431"/>
                <a:gd name="T12" fmla="*/ 155 w 435"/>
                <a:gd name="T13" fmla="*/ 381 h 431"/>
                <a:gd name="T14" fmla="*/ 155 w 435"/>
                <a:gd name="T15" fmla="*/ 381 h 431"/>
                <a:gd name="T16" fmla="*/ 155 w 435"/>
                <a:gd name="T17" fmla="*/ 381 h 431"/>
                <a:gd name="T18" fmla="*/ 435 w 435"/>
                <a:gd name="T19" fmla="*/ 102 h 431"/>
                <a:gd name="T20" fmla="*/ 330 w 435"/>
                <a:gd name="T21" fmla="*/ 0 h 431"/>
                <a:gd name="T22" fmla="*/ 50 w 435"/>
                <a:gd name="T23" fmla="*/ 279 h 431"/>
                <a:gd name="T24" fmla="*/ 50 w 435"/>
                <a:gd name="T25" fmla="*/ 279 h 431"/>
                <a:gd name="T26" fmla="*/ 141 w 435"/>
                <a:gd name="T27" fmla="*/ 360 h 431"/>
                <a:gd name="T28" fmla="*/ 38 w 435"/>
                <a:gd name="T29" fmla="*/ 396 h 431"/>
                <a:gd name="T30" fmla="*/ 72 w 435"/>
                <a:gd name="T31" fmla="*/ 291 h 431"/>
                <a:gd name="T32" fmla="*/ 141 w 435"/>
                <a:gd name="T33" fmla="*/ 36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5" h="431">
                  <a:moveTo>
                    <a:pt x="50" y="279"/>
                  </a:moveTo>
                  <a:lnTo>
                    <a:pt x="50" y="279"/>
                  </a:lnTo>
                  <a:lnTo>
                    <a:pt x="50" y="279"/>
                  </a:lnTo>
                  <a:lnTo>
                    <a:pt x="50" y="279"/>
                  </a:lnTo>
                  <a:lnTo>
                    <a:pt x="0" y="43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435" y="102"/>
                  </a:lnTo>
                  <a:lnTo>
                    <a:pt x="330" y="0"/>
                  </a:lnTo>
                  <a:lnTo>
                    <a:pt x="50" y="279"/>
                  </a:lnTo>
                  <a:lnTo>
                    <a:pt x="50" y="279"/>
                  </a:lnTo>
                  <a:close/>
                  <a:moveTo>
                    <a:pt x="141" y="360"/>
                  </a:moveTo>
                  <a:lnTo>
                    <a:pt x="38" y="396"/>
                  </a:lnTo>
                  <a:lnTo>
                    <a:pt x="72" y="291"/>
                  </a:lnTo>
                  <a:lnTo>
                    <a:pt x="141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6285995" y="4204189"/>
            <a:ext cx="1179281" cy="1086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" name="同心圆 11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58843" y="4656098"/>
            <a:ext cx="630230" cy="58077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同心圆 14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437632" y="4991638"/>
            <a:ext cx="890519" cy="82064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760135" y="4785696"/>
            <a:ext cx="685800" cy="63198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1" name="同心圆 20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66572" y="5086695"/>
            <a:ext cx="588857" cy="5426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4" name="同心圆 23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963194" y="4549665"/>
            <a:ext cx="252491" cy="2326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同心圆 26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181804" y="4368567"/>
            <a:ext cx="529075" cy="4875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0" name="同心圆 29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465453" y="3924201"/>
            <a:ext cx="1179281" cy="1086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3" name="同心圆 32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420394" y="4342648"/>
            <a:ext cx="223080" cy="2055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35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943475" y="4798682"/>
            <a:ext cx="1179281" cy="1086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9" name="同心圆 38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392112" y="760412"/>
              <a:ext cx="3825873" cy="3825873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275416" y="4647463"/>
            <a:ext cx="520192" cy="47937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2" name="同心圆 41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91128" y="4946624"/>
            <a:ext cx="316877" cy="29201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5" name="同心圆 44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17164" y="4750884"/>
            <a:ext cx="158438" cy="14600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8" name="同心圆 47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50" name="直接连接符 49"/>
          <p:cNvCxnSpPr>
            <a:endCxn id="64" idx="2"/>
          </p:cNvCxnSpPr>
          <p:nvPr/>
        </p:nvCxnSpPr>
        <p:spPr>
          <a:xfrm flipH="1">
            <a:off x="5523198" y="1356324"/>
            <a:ext cx="36004" cy="165762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组合 50"/>
          <p:cNvGrpSpPr/>
          <p:nvPr/>
        </p:nvGrpSpPr>
        <p:grpSpPr>
          <a:xfrm>
            <a:off x="5487194" y="1278774"/>
            <a:ext cx="144016" cy="144016"/>
            <a:chOff x="4971660" y="1569718"/>
            <a:chExt cx="144016" cy="144016"/>
          </a:xfrm>
          <a:solidFill>
            <a:schemeClr val="bg1"/>
          </a:solidFill>
        </p:grpSpPr>
        <p:sp>
          <p:nvSpPr>
            <p:cNvPr id="52" name="椭圆 51"/>
            <p:cNvSpPr/>
            <p:nvPr/>
          </p:nvSpPr>
          <p:spPr>
            <a:xfrm>
              <a:off x="4971660" y="1569718"/>
              <a:ext cx="144016" cy="144016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5005748" y="1603806"/>
              <a:ext cx="75840" cy="75840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5487194" y="1676563"/>
            <a:ext cx="144016" cy="144016"/>
            <a:chOff x="4971660" y="1569718"/>
            <a:chExt cx="144016" cy="144016"/>
          </a:xfrm>
          <a:solidFill>
            <a:schemeClr val="bg1"/>
          </a:solidFill>
        </p:grpSpPr>
        <p:sp>
          <p:nvSpPr>
            <p:cNvPr id="55" name="椭圆 54"/>
            <p:cNvSpPr/>
            <p:nvPr/>
          </p:nvSpPr>
          <p:spPr>
            <a:xfrm>
              <a:off x="4971660" y="1569718"/>
              <a:ext cx="144016" cy="144016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5005748" y="1603806"/>
              <a:ext cx="75840" cy="75840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487194" y="2074352"/>
            <a:ext cx="144016" cy="144016"/>
            <a:chOff x="4971660" y="1569718"/>
            <a:chExt cx="144016" cy="144016"/>
          </a:xfrm>
          <a:solidFill>
            <a:schemeClr val="bg1"/>
          </a:solidFill>
        </p:grpSpPr>
        <p:sp>
          <p:nvSpPr>
            <p:cNvPr id="58" name="椭圆 57"/>
            <p:cNvSpPr/>
            <p:nvPr/>
          </p:nvSpPr>
          <p:spPr>
            <a:xfrm>
              <a:off x="4971660" y="1569718"/>
              <a:ext cx="144016" cy="144016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5005748" y="1603806"/>
              <a:ext cx="75840" cy="75840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487194" y="2472141"/>
            <a:ext cx="144016" cy="144016"/>
            <a:chOff x="4971660" y="1569718"/>
            <a:chExt cx="144016" cy="144016"/>
          </a:xfrm>
          <a:solidFill>
            <a:schemeClr val="bg1"/>
          </a:solidFill>
        </p:grpSpPr>
        <p:sp>
          <p:nvSpPr>
            <p:cNvPr id="61" name="椭圆 60"/>
            <p:cNvSpPr/>
            <p:nvPr/>
          </p:nvSpPr>
          <p:spPr>
            <a:xfrm>
              <a:off x="4971660" y="1569718"/>
              <a:ext cx="144016" cy="144016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5005748" y="1603806"/>
              <a:ext cx="75840" cy="75840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487194" y="2869930"/>
            <a:ext cx="144016" cy="144016"/>
            <a:chOff x="4971660" y="1569718"/>
            <a:chExt cx="144016" cy="144016"/>
          </a:xfrm>
          <a:solidFill>
            <a:schemeClr val="bg1"/>
          </a:solidFill>
        </p:grpSpPr>
        <p:sp>
          <p:nvSpPr>
            <p:cNvPr id="64" name="椭圆 63"/>
            <p:cNvSpPr/>
            <p:nvPr/>
          </p:nvSpPr>
          <p:spPr>
            <a:xfrm>
              <a:off x="4971660" y="1569718"/>
              <a:ext cx="144016" cy="144016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5005748" y="1603806"/>
              <a:ext cx="75840" cy="75840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5770095" y="1096558"/>
            <a:ext cx="1752595" cy="206756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300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项目背景介绍</a:t>
            </a:r>
            <a:endParaRPr lang="zh-CN" altLang="en-US" sz="13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200000"/>
              </a:lnSpc>
            </a:pPr>
            <a:r>
              <a:rPr lang="zh-CN" altLang="en-US" sz="1300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</a:t>
            </a:r>
            <a:r>
              <a:rPr lang="zh-CN" altLang="en-US" sz="1300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技术介绍     </a:t>
            </a:r>
            <a:endParaRPr lang="zh-CN" altLang="en-US" sz="13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200000"/>
              </a:lnSpc>
            </a:pPr>
            <a:r>
              <a:rPr lang="zh-CN" altLang="en-US" sz="1300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市场</a:t>
            </a:r>
            <a:r>
              <a:rPr lang="zh-CN" altLang="en-US" sz="1300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情况分析    </a:t>
            </a:r>
            <a:endParaRPr lang="zh-CN" altLang="en-US" sz="13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200000"/>
              </a:lnSpc>
            </a:pPr>
            <a:r>
              <a:rPr lang="zh-CN" altLang="en-US" sz="1300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运营</a:t>
            </a:r>
            <a:r>
              <a:rPr lang="zh-CN" altLang="en-US" sz="1300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架构介绍</a:t>
            </a:r>
            <a:endParaRPr lang="zh-CN" altLang="en-US" sz="13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200000"/>
              </a:lnSpc>
            </a:pPr>
            <a:r>
              <a:rPr lang="zh-CN" altLang="en-US" sz="1300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</a:t>
            </a:r>
            <a:r>
              <a:rPr lang="zh-CN" altLang="en-US" sz="1300" b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规划介绍</a:t>
            </a:r>
            <a:endParaRPr lang="zh-CN" altLang="en-US" sz="1300" b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Rectangle 4"/>
          <p:cNvSpPr txBox="1">
            <a:spLocks noChangeArrowheads="1"/>
          </p:cNvSpPr>
          <p:nvPr/>
        </p:nvSpPr>
        <p:spPr bwMode="auto">
          <a:xfrm>
            <a:off x="1232491" y="2890449"/>
            <a:ext cx="1921635" cy="79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50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ea"/>
                <a:ea typeface="+mn-ea"/>
              </a:rPr>
              <a:t>项目内容</a:t>
            </a:r>
            <a:endParaRPr kumimoji="0" lang="zh-CN" altLang="en-US" sz="250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sp>
        <p:nvSpPr>
          <p:cNvPr id="86" name="Rectangle 4"/>
          <p:cNvSpPr txBox="1">
            <a:spLocks noChangeArrowheads="1"/>
          </p:cNvSpPr>
          <p:nvPr/>
        </p:nvSpPr>
        <p:spPr bwMode="auto">
          <a:xfrm>
            <a:off x="1507079" y="3410744"/>
            <a:ext cx="137245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0" kern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61374" y="896144"/>
            <a:ext cx="2164479" cy="2145641"/>
            <a:chOff x="961374" y="896144"/>
            <a:chExt cx="2164479" cy="2145641"/>
          </a:xfrm>
        </p:grpSpPr>
        <p:grpSp>
          <p:nvGrpSpPr>
            <p:cNvPr id="77" name="组合 76"/>
            <p:cNvGrpSpPr/>
            <p:nvPr/>
          </p:nvGrpSpPr>
          <p:grpSpPr>
            <a:xfrm>
              <a:off x="961374" y="896144"/>
              <a:ext cx="2164479" cy="2145641"/>
              <a:chOff x="590972" y="2729597"/>
              <a:chExt cx="1400274" cy="1388087"/>
            </a:xfrm>
          </p:grpSpPr>
          <p:grpSp>
            <p:nvGrpSpPr>
              <p:cNvPr id="79" name="组合 78"/>
              <p:cNvGrpSpPr/>
              <p:nvPr/>
            </p:nvGrpSpPr>
            <p:grpSpPr>
              <a:xfrm>
                <a:off x="789153" y="2729597"/>
                <a:ext cx="1202093" cy="1388087"/>
                <a:chOff x="3273692" y="1099961"/>
                <a:chExt cx="1202093" cy="1388087"/>
              </a:xfrm>
            </p:grpSpPr>
            <p:sp>
              <p:nvSpPr>
                <p:cNvPr id="81" name="Freeform 14"/>
                <p:cNvSpPr/>
                <p:nvPr/>
              </p:nvSpPr>
              <p:spPr bwMode="auto">
                <a:xfrm>
                  <a:off x="3345550" y="1141029"/>
                  <a:ext cx="529701" cy="237166"/>
                </a:xfrm>
                <a:custGeom>
                  <a:avLst/>
                  <a:gdLst>
                    <a:gd name="T0" fmla="*/ 0 w 516"/>
                    <a:gd name="T1" fmla="*/ 231 h 231"/>
                    <a:gd name="T2" fmla="*/ 398 w 516"/>
                    <a:gd name="T3" fmla="*/ 0 h 231"/>
                    <a:gd name="T4" fmla="*/ 516 w 516"/>
                    <a:gd name="T5" fmla="*/ 0 h 231"/>
                    <a:gd name="T6" fmla="*/ 516 w 516"/>
                    <a:gd name="T7" fmla="*/ 231 h 231"/>
                    <a:gd name="T8" fmla="*/ 0 w 516"/>
                    <a:gd name="T9" fmla="*/ 231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6" h="231">
                      <a:moveTo>
                        <a:pt x="0" y="231"/>
                      </a:moveTo>
                      <a:lnTo>
                        <a:pt x="398" y="0"/>
                      </a:lnTo>
                      <a:lnTo>
                        <a:pt x="516" y="0"/>
                      </a:lnTo>
                      <a:lnTo>
                        <a:pt x="516" y="231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solidFill>
                  <a:srgbClr val="5F6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9" tIns="34295" rIns="68589" bIns="34295" numCol="1" anchor="t" anchorCtr="0" compatLnSpc="1"/>
                <a:lstStyle/>
                <a:p>
                  <a:endParaRPr lang="zh-CN" altLang="en-US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82" name="Freeform 15"/>
                <p:cNvSpPr/>
                <p:nvPr/>
              </p:nvSpPr>
              <p:spPr bwMode="auto">
                <a:xfrm>
                  <a:off x="3273692" y="1099961"/>
                  <a:ext cx="1202093" cy="1388087"/>
                </a:xfrm>
                <a:custGeom>
                  <a:avLst/>
                  <a:gdLst>
                    <a:gd name="T0" fmla="*/ 0 w 1171"/>
                    <a:gd name="T1" fmla="*/ 1014 h 1352"/>
                    <a:gd name="T2" fmla="*/ 0 w 1171"/>
                    <a:gd name="T3" fmla="*/ 338 h 1352"/>
                    <a:gd name="T4" fmla="*/ 586 w 1171"/>
                    <a:gd name="T5" fmla="*/ 0 h 1352"/>
                    <a:gd name="T6" fmla="*/ 1171 w 1171"/>
                    <a:gd name="T7" fmla="*/ 338 h 1352"/>
                    <a:gd name="T8" fmla="*/ 1171 w 1171"/>
                    <a:gd name="T9" fmla="*/ 1014 h 1352"/>
                    <a:gd name="T10" fmla="*/ 586 w 1171"/>
                    <a:gd name="T11" fmla="*/ 1352 h 1352"/>
                    <a:gd name="T12" fmla="*/ 0 w 1171"/>
                    <a:gd name="T13" fmla="*/ 1014 h 1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71" h="1352">
                      <a:moveTo>
                        <a:pt x="0" y="1014"/>
                      </a:moveTo>
                      <a:lnTo>
                        <a:pt x="0" y="338"/>
                      </a:lnTo>
                      <a:lnTo>
                        <a:pt x="586" y="0"/>
                      </a:lnTo>
                      <a:lnTo>
                        <a:pt x="1171" y="338"/>
                      </a:lnTo>
                      <a:lnTo>
                        <a:pt x="1171" y="1014"/>
                      </a:lnTo>
                      <a:lnTo>
                        <a:pt x="586" y="1352"/>
                      </a:lnTo>
                      <a:lnTo>
                        <a:pt x="0" y="101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228600" sx="102000" sy="102000" algn="ctr" rotWithShape="0">
                    <a:prstClr val="black">
                      <a:alpha val="28000"/>
                    </a:prstClr>
                  </a:outerShdw>
                </a:effectLst>
              </p:spPr>
              <p:txBody>
                <a:bodyPr vert="horz" wrap="square" lIns="68589" tIns="34295" rIns="68589" bIns="34295" numCol="1" anchor="t" anchorCtr="0" compatLnSpc="1"/>
                <a:lstStyle/>
                <a:p>
                  <a:endParaRPr lang="zh-CN" altLang="en-US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83" name="Freeform 16"/>
                <p:cNvSpPr/>
                <p:nvPr/>
              </p:nvSpPr>
              <p:spPr bwMode="auto">
                <a:xfrm>
                  <a:off x="3345551" y="1141029"/>
                  <a:ext cx="408568" cy="441478"/>
                </a:xfrm>
                <a:custGeom>
                  <a:avLst/>
                  <a:gdLst>
                    <a:gd name="T0" fmla="*/ 0 w 398"/>
                    <a:gd name="T1" fmla="*/ 430 h 430"/>
                    <a:gd name="T2" fmla="*/ 398 w 398"/>
                    <a:gd name="T3" fmla="*/ 430 h 430"/>
                    <a:gd name="T4" fmla="*/ 398 w 398"/>
                    <a:gd name="T5" fmla="*/ 0 h 430"/>
                    <a:gd name="T6" fmla="*/ 0 w 398"/>
                    <a:gd name="T7" fmla="*/ 231 h 430"/>
                    <a:gd name="T8" fmla="*/ 0 w 398"/>
                    <a:gd name="T9" fmla="*/ 430 h 4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8" h="430">
                      <a:moveTo>
                        <a:pt x="0" y="430"/>
                      </a:moveTo>
                      <a:lnTo>
                        <a:pt x="398" y="430"/>
                      </a:lnTo>
                      <a:lnTo>
                        <a:pt x="398" y="0"/>
                      </a:lnTo>
                      <a:lnTo>
                        <a:pt x="0" y="231"/>
                      </a:lnTo>
                      <a:lnTo>
                        <a:pt x="0" y="43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noFill/>
                </a:ln>
                <a:effectLst>
                  <a:outerShdw blurRad="279400" dist="76200" dir="2700000" sx="101000" sy="101000" algn="tl" rotWithShape="0">
                    <a:prstClr val="black">
                      <a:alpha val="2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68589" tIns="34295" rIns="68589" bIns="34295" rtlCol="0" anchor="ctr"/>
                <a:lstStyle/>
                <a:p>
                  <a:pPr algn="ctr"/>
                  <a:endParaRPr lang="zh-CN" altLang="en-US" dirty="0">
                    <a:solidFill>
                      <a:schemeClr val="lt1"/>
                    </a:solidFill>
                  </a:endParaRPr>
                </a:p>
              </p:txBody>
            </p:sp>
          </p:grpSp>
          <p:sp>
            <p:nvSpPr>
              <p:cNvPr id="80" name="TextBox 79"/>
              <p:cNvSpPr txBox="1"/>
              <p:nvPr/>
            </p:nvSpPr>
            <p:spPr>
              <a:xfrm>
                <a:off x="590972" y="2946235"/>
                <a:ext cx="948647" cy="258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rgbClr val="FFFFFF"/>
                    </a:solidFill>
                    <a:latin typeface="Agency FB" panose="020B0503020202020204" pitchFamily="34" charset="0"/>
                  </a:rPr>
                  <a:t>目录</a:t>
                </a:r>
                <a:endParaRPr lang="zh-CN" altLang="en-US" sz="2000" dirty="0">
                  <a:solidFill>
                    <a:srgbClr val="FFFFFF"/>
                  </a:solidFill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87" name="组合 86"/>
            <p:cNvGrpSpPr/>
            <p:nvPr/>
          </p:nvGrpSpPr>
          <p:grpSpPr>
            <a:xfrm>
              <a:off x="1829594" y="1575249"/>
              <a:ext cx="852639" cy="921095"/>
              <a:chOff x="2782033" y="2877344"/>
              <a:chExt cx="571561" cy="617451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88" name="Freeform 884"/>
              <p:cNvSpPr>
                <a:spLocks noEditPoints="1"/>
              </p:cNvSpPr>
              <p:nvPr/>
            </p:nvSpPr>
            <p:spPr bwMode="auto">
              <a:xfrm>
                <a:off x="2946844" y="2877344"/>
                <a:ext cx="406750" cy="411147"/>
              </a:xfrm>
              <a:custGeom>
                <a:avLst/>
                <a:gdLst>
                  <a:gd name="T0" fmla="*/ 90 w 174"/>
                  <a:gd name="T1" fmla="*/ 14 h 176"/>
                  <a:gd name="T2" fmla="*/ 90 w 174"/>
                  <a:gd name="T3" fmla="*/ 0 h 176"/>
                  <a:gd name="T4" fmla="*/ 80 w 174"/>
                  <a:gd name="T5" fmla="*/ 0 h 176"/>
                  <a:gd name="T6" fmla="*/ 80 w 174"/>
                  <a:gd name="T7" fmla="*/ 14 h 176"/>
                  <a:gd name="T8" fmla="*/ 0 w 174"/>
                  <a:gd name="T9" fmla="*/ 14 h 176"/>
                  <a:gd name="T10" fmla="*/ 0 w 174"/>
                  <a:gd name="T11" fmla="*/ 40 h 176"/>
                  <a:gd name="T12" fmla="*/ 9 w 174"/>
                  <a:gd name="T13" fmla="*/ 40 h 176"/>
                  <a:gd name="T14" fmla="*/ 9 w 174"/>
                  <a:gd name="T15" fmla="*/ 138 h 176"/>
                  <a:gd name="T16" fmla="*/ 70 w 174"/>
                  <a:gd name="T17" fmla="*/ 138 h 176"/>
                  <a:gd name="T18" fmla="*/ 33 w 174"/>
                  <a:gd name="T19" fmla="*/ 168 h 176"/>
                  <a:gd name="T20" fmla="*/ 39 w 174"/>
                  <a:gd name="T21" fmla="*/ 176 h 176"/>
                  <a:gd name="T22" fmla="*/ 86 w 174"/>
                  <a:gd name="T23" fmla="*/ 138 h 176"/>
                  <a:gd name="T24" fmla="*/ 86 w 174"/>
                  <a:gd name="T25" fmla="*/ 138 h 176"/>
                  <a:gd name="T26" fmla="*/ 133 w 174"/>
                  <a:gd name="T27" fmla="*/ 176 h 176"/>
                  <a:gd name="T28" fmla="*/ 140 w 174"/>
                  <a:gd name="T29" fmla="*/ 168 h 176"/>
                  <a:gd name="T30" fmla="*/ 102 w 174"/>
                  <a:gd name="T31" fmla="*/ 138 h 176"/>
                  <a:gd name="T32" fmla="*/ 164 w 174"/>
                  <a:gd name="T33" fmla="*/ 138 h 176"/>
                  <a:gd name="T34" fmla="*/ 164 w 174"/>
                  <a:gd name="T35" fmla="*/ 40 h 176"/>
                  <a:gd name="T36" fmla="*/ 174 w 174"/>
                  <a:gd name="T37" fmla="*/ 40 h 176"/>
                  <a:gd name="T38" fmla="*/ 174 w 174"/>
                  <a:gd name="T39" fmla="*/ 14 h 176"/>
                  <a:gd name="T40" fmla="*/ 90 w 174"/>
                  <a:gd name="T41" fmla="*/ 14 h 176"/>
                  <a:gd name="T42" fmla="*/ 154 w 174"/>
                  <a:gd name="T43" fmla="*/ 128 h 176"/>
                  <a:gd name="T44" fmla="*/ 19 w 174"/>
                  <a:gd name="T45" fmla="*/ 128 h 176"/>
                  <a:gd name="T46" fmla="*/ 19 w 174"/>
                  <a:gd name="T47" fmla="*/ 40 h 176"/>
                  <a:gd name="T48" fmla="*/ 154 w 174"/>
                  <a:gd name="T49" fmla="*/ 40 h 176"/>
                  <a:gd name="T50" fmla="*/ 154 w 174"/>
                  <a:gd name="T51" fmla="*/ 128 h 176"/>
                  <a:gd name="T52" fmla="*/ 51 w 174"/>
                  <a:gd name="T53" fmla="*/ 105 h 176"/>
                  <a:gd name="T54" fmla="*/ 51 w 174"/>
                  <a:gd name="T55" fmla="*/ 79 h 176"/>
                  <a:gd name="T56" fmla="*/ 77 w 174"/>
                  <a:gd name="T57" fmla="*/ 79 h 176"/>
                  <a:gd name="T58" fmla="*/ 51 w 174"/>
                  <a:gd name="T59" fmla="*/ 53 h 176"/>
                  <a:gd name="T60" fmla="*/ 25 w 174"/>
                  <a:gd name="T61" fmla="*/ 79 h 176"/>
                  <a:gd name="T62" fmla="*/ 51 w 174"/>
                  <a:gd name="T63" fmla="*/ 105 h 176"/>
                  <a:gd name="T64" fmla="*/ 59 w 174"/>
                  <a:gd name="T65" fmla="*/ 112 h 176"/>
                  <a:gd name="T66" fmla="*/ 85 w 174"/>
                  <a:gd name="T67" fmla="*/ 86 h 176"/>
                  <a:gd name="T68" fmla="*/ 59 w 174"/>
                  <a:gd name="T69" fmla="*/ 86 h 176"/>
                  <a:gd name="T70" fmla="*/ 59 w 174"/>
                  <a:gd name="T71" fmla="*/ 112 h 176"/>
                  <a:gd name="T72" fmla="*/ 138 w 174"/>
                  <a:gd name="T73" fmla="*/ 59 h 176"/>
                  <a:gd name="T74" fmla="*/ 105 w 174"/>
                  <a:gd name="T75" fmla="*/ 59 h 176"/>
                  <a:gd name="T76" fmla="*/ 105 w 174"/>
                  <a:gd name="T77" fmla="*/ 69 h 176"/>
                  <a:gd name="T78" fmla="*/ 138 w 174"/>
                  <a:gd name="T79" fmla="*/ 69 h 176"/>
                  <a:gd name="T80" fmla="*/ 138 w 174"/>
                  <a:gd name="T81" fmla="*/ 59 h 176"/>
                  <a:gd name="T82" fmla="*/ 138 w 174"/>
                  <a:gd name="T83" fmla="*/ 77 h 176"/>
                  <a:gd name="T84" fmla="*/ 105 w 174"/>
                  <a:gd name="T85" fmla="*/ 77 h 176"/>
                  <a:gd name="T86" fmla="*/ 105 w 174"/>
                  <a:gd name="T87" fmla="*/ 87 h 176"/>
                  <a:gd name="T88" fmla="*/ 138 w 174"/>
                  <a:gd name="T89" fmla="*/ 87 h 176"/>
                  <a:gd name="T90" fmla="*/ 138 w 174"/>
                  <a:gd name="T91" fmla="*/ 77 h 176"/>
                  <a:gd name="T92" fmla="*/ 138 w 174"/>
                  <a:gd name="T93" fmla="*/ 96 h 176"/>
                  <a:gd name="T94" fmla="*/ 105 w 174"/>
                  <a:gd name="T95" fmla="*/ 96 h 176"/>
                  <a:gd name="T96" fmla="*/ 105 w 174"/>
                  <a:gd name="T97" fmla="*/ 106 h 176"/>
                  <a:gd name="T98" fmla="*/ 138 w 174"/>
                  <a:gd name="T99" fmla="*/ 106 h 176"/>
                  <a:gd name="T100" fmla="*/ 138 w 174"/>
                  <a:gd name="T101" fmla="*/ 9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4" h="176">
                    <a:moveTo>
                      <a:pt x="90" y="14"/>
                    </a:moveTo>
                    <a:cubicBezTo>
                      <a:pt x="90" y="0"/>
                      <a:pt x="90" y="0"/>
                      <a:pt x="9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70" y="138"/>
                      <a:pt x="70" y="138"/>
                      <a:pt x="70" y="138"/>
                    </a:cubicBezTo>
                    <a:cubicBezTo>
                      <a:pt x="33" y="168"/>
                      <a:pt x="33" y="168"/>
                      <a:pt x="33" y="168"/>
                    </a:cubicBezTo>
                    <a:cubicBezTo>
                      <a:pt x="39" y="176"/>
                      <a:pt x="39" y="176"/>
                      <a:pt x="39" y="176"/>
                    </a:cubicBezTo>
                    <a:cubicBezTo>
                      <a:pt x="86" y="138"/>
                      <a:pt x="86" y="138"/>
                      <a:pt x="86" y="138"/>
                    </a:cubicBezTo>
                    <a:cubicBezTo>
                      <a:pt x="86" y="138"/>
                      <a:pt x="86" y="138"/>
                      <a:pt x="86" y="138"/>
                    </a:cubicBezTo>
                    <a:cubicBezTo>
                      <a:pt x="133" y="176"/>
                      <a:pt x="133" y="176"/>
                      <a:pt x="133" y="176"/>
                    </a:cubicBezTo>
                    <a:cubicBezTo>
                      <a:pt x="140" y="168"/>
                      <a:pt x="140" y="168"/>
                      <a:pt x="140" y="168"/>
                    </a:cubicBezTo>
                    <a:cubicBezTo>
                      <a:pt x="102" y="138"/>
                      <a:pt x="102" y="138"/>
                      <a:pt x="102" y="138"/>
                    </a:cubicBezTo>
                    <a:cubicBezTo>
                      <a:pt x="164" y="138"/>
                      <a:pt x="164" y="138"/>
                      <a:pt x="164" y="138"/>
                    </a:cubicBezTo>
                    <a:cubicBezTo>
                      <a:pt x="164" y="40"/>
                      <a:pt x="164" y="40"/>
                      <a:pt x="164" y="40"/>
                    </a:cubicBezTo>
                    <a:cubicBezTo>
                      <a:pt x="174" y="40"/>
                      <a:pt x="174" y="40"/>
                      <a:pt x="174" y="40"/>
                    </a:cubicBezTo>
                    <a:cubicBezTo>
                      <a:pt x="174" y="14"/>
                      <a:pt x="174" y="14"/>
                      <a:pt x="174" y="14"/>
                    </a:cubicBezTo>
                    <a:lnTo>
                      <a:pt x="90" y="14"/>
                    </a:lnTo>
                    <a:close/>
                    <a:moveTo>
                      <a:pt x="154" y="128"/>
                    </a:moveTo>
                    <a:cubicBezTo>
                      <a:pt x="19" y="128"/>
                      <a:pt x="19" y="128"/>
                      <a:pt x="19" y="128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54" y="40"/>
                      <a:pt x="154" y="40"/>
                      <a:pt x="154" y="40"/>
                    </a:cubicBezTo>
                    <a:lnTo>
                      <a:pt x="154" y="128"/>
                    </a:lnTo>
                    <a:close/>
                    <a:moveTo>
                      <a:pt x="51" y="105"/>
                    </a:moveTo>
                    <a:cubicBezTo>
                      <a:pt x="51" y="79"/>
                      <a:pt x="51" y="79"/>
                      <a:pt x="51" y="79"/>
                    </a:cubicBezTo>
                    <a:cubicBezTo>
                      <a:pt x="77" y="79"/>
                      <a:pt x="77" y="79"/>
                      <a:pt x="77" y="79"/>
                    </a:cubicBezTo>
                    <a:cubicBezTo>
                      <a:pt x="77" y="65"/>
                      <a:pt x="66" y="53"/>
                      <a:pt x="51" y="53"/>
                    </a:cubicBezTo>
                    <a:cubicBezTo>
                      <a:pt x="37" y="53"/>
                      <a:pt x="25" y="65"/>
                      <a:pt x="25" y="79"/>
                    </a:cubicBezTo>
                    <a:cubicBezTo>
                      <a:pt x="25" y="94"/>
                      <a:pt x="37" y="105"/>
                      <a:pt x="51" y="105"/>
                    </a:cubicBezTo>
                    <a:close/>
                    <a:moveTo>
                      <a:pt x="59" y="112"/>
                    </a:moveTo>
                    <a:cubicBezTo>
                      <a:pt x="73" y="112"/>
                      <a:pt x="85" y="101"/>
                      <a:pt x="85" y="86"/>
                    </a:cubicBezTo>
                    <a:cubicBezTo>
                      <a:pt x="59" y="86"/>
                      <a:pt x="59" y="86"/>
                      <a:pt x="59" y="86"/>
                    </a:cubicBezTo>
                    <a:lnTo>
                      <a:pt x="59" y="112"/>
                    </a:lnTo>
                    <a:close/>
                    <a:moveTo>
                      <a:pt x="138" y="59"/>
                    </a:moveTo>
                    <a:cubicBezTo>
                      <a:pt x="105" y="59"/>
                      <a:pt x="105" y="59"/>
                      <a:pt x="105" y="59"/>
                    </a:cubicBezTo>
                    <a:cubicBezTo>
                      <a:pt x="105" y="69"/>
                      <a:pt x="105" y="69"/>
                      <a:pt x="105" y="69"/>
                    </a:cubicBezTo>
                    <a:cubicBezTo>
                      <a:pt x="138" y="69"/>
                      <a:pt x="138" y="69"/>
                      <a:pt x="138" y="69"/>
                    </a:cubicBezTo>
                    <a:lnTo>
                      <a:pt x="138" y="59"/>
                    </a:lnTo>
                    <a:close/>
                    <a:moveTo>
                      <a:pt x="138" y="77"/>
                    </a:moveTo>
                    <a:cubicBezTo>
                      <a:pt x="105" y="77"/>
                      <a:pt x="105" y="77"/>
                      <a:pt x="105" y="77"/>
                    </a:cubicBezTo>
                    <a:cubicBezTo>
                      <a:pt x="105" y="87"/>
                      <a:pt x="105" y="87"/>
                      <a:pt x="105" y="87"/>
                    </a:cubicBezTo>
                    <a:cubicBezTo>
                      <a:pt x="138" y="87"/>
                      <a:pt x="138" y="87"/>
                      <a:pt x="138" y="87"/>
                    </a:cubicBezTo>
                    <a:lnTo>
                      <a:pt x="138" y="77"/>
                    </a:lnTo>
                    <a:close/>
                    <a:moveTo>
                      <a:pt x="138" y="96"/>
                    </a:moveTo>
                    <a:cubicBezTo>
                      <a:pt x="105" y="96"/>
                      <a:pt x="105" y="96"/>
                      <a:pt x="105" y="96"/>
                    </a:cubicBezTo>
                    <a:cubicBezTo>
                      <a:pt x="105" y="106"/>
                      <a:pt x="105" y="106"/>
                      <a:pt x="105" y="106"/>
                    </a:cubicBezTo>
                    <a:cubicBezTo>
                      <a:pt x="138" y="106"/>
                      <a:pt x="138" y="106"/>
                      <a:pt x="138" y="106"/>
                    </a:cubicBezTo>
                    <a:lnTo>
                      <a:pt x="138" y="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9" name="Freeform 40"/>
              <p:cNvSpPr>
                <a:spLocks noEditPoints="1"/>
              </p:cNvSpPr>
              <p:nvPr/>
            </p:nvSpPr>
            <p:spPr bwMode="auto">
              <a:xfrm>
                <a:off x="2782033" y="2992399"/>
                <a:ext cx="317694" cy="502396"/>
              </a:xfrm>
              <a:custGeom>
                <a:avLst/>
                <a:gdLst>
                  <a:gd name="T0" fmla="*/ 253 w 490"/>
                  <a:gd name="T1" fmla="*/ 737 h 775"/>
                  <a:gd name="T2" fmla="*/ 211 w 490"/>
                  <a:gd name="T3" fmla="*/ 775 h 775"/>
                  <a:gd name="T4" fmla="*/ 175 w 490"/>
                  <a:gd name="T5" fmla="*/ 762 h 775"/>
                  <a:gd name="T6" fmla="*/ 161 w 490"/>
                  <a:gd name="T7" fmla="*/ 762 h 775"/>
                  <a:gd name="T8" fmla="*/ 125 w 490"/>
                  <a:gd name="T9" fmla="*/ 775 h 775"/>
                  <a:gd name="T10" fmla="*/ 84 w 490"/>
                  <a:gd name="T11" fmla="*/ 737 h 775"/>
                  <a:gd name="T12" fmla="*/ 76 w 490"/>
                  <a:gd name="T13" fmla="*/ 475 h 775"/>
                  <a:gd name="T14" fmla="*/ 65 w 490"/>
                  <a:gd name="T15" fmla="*/ 474 h 775"/>
                  <a:gd name="T16" fmla="*/ 21 w 490"/>
                  <a:gd name="T17" fmla="*/ 441 h 775"/>
                  <a:gd name="T18" fmla="*/ 19 w 490"/>
                  <a:gd name="T19" fmla="*/ 217 h 775"/>
                  <a:gd name="T20" fmla="*/ 48 w 490"/>
                  <a:gd name="T21" fmla="*/ 192 h 775"/>
                  <a:gd name="T22" fmla="*/ 121 w 490"/>
                  <a:gd name="T23" fmla="*/ 183 h 775"/>
                  <a:gd name="T24" fmla="*/ 132 w 490"/>
                  <a:gd name="T25" fmla="*/ 189 h 775"/>
                  <a:gd name="T26" fmla="*/ 168 w 490"/>
                  <a:gd name="T27" fmla="*/ 243 h 775"/>
                  <a:gd name="T28" fmla="*/ 204 w 490"/>
                  <a:gd name="T29" fmla="*/ 189 h 775"/>
                  <a:gd name="T30" fmla="*/ 216 w 490"/>
                  <a:gd name="T31" fmla="*/ 183 h 775"/>
                  <a:gd name="T32" fmla="*/ 257 w 490"/>
                  <a:gd name="T33" fmla="*/ 188 h 775"/>
                  <a:gd name="T34" fmla="*/ 293 w 490"/>
                  <a:gd name="T35" fmla="*/ 205 h 775"/>
                  <a:gd name="T36" fmla="*/ 331 w 490"/>
                  <a:gd name="T37" fmla="*/ 251 h 775"/>
                  <a:gd name="T38" fmla="*/ 339 w 490"/>
                  <a:gd name="T39" fmla="*/ 259 h 775"/>
                  <a:gd name="T40" fmla="*/ 355 w 490"/>
                  <a:gd name="T41" fmla="*/ 261 h 775"/>
                  <a:gd name="T42" fmla="*/ 362 w 490"/>
                  <a:gd name="T43" fmla="*/ 256 h 775"/>
                  <a:gd name="T44" fmla="*/ 406 w 490"/>
                  <a:gd name="T45" fmla="*/ 223 h 775"/>
                  <a:gd name="T46" fmla="*/ 452 w 490"/>
                  <a:gd name="T47" fmla="*/ 284 h 775"/>
                  <a:gd name="T48" fmla="*/ 405 w 490"/>
                  <a:gd name="T49" fmla="*/ 318 h 775"/>
                  <a:gd name="T50" fmla="*/ 357 w 490"/>
                  <a:gd name="T51" fmla="*/ 346 h 775"/>
                  <a:gd name="T52" fmla="*/ 321 w 490"/>
                  <a:gd name="T53" fmla="*/ 343 h 775"/>
                  <a:gd name="T54" fmla="*/ 275 w 490"/>
                  <a:gd name="T55" fmla="*/ 302 h 775"/>
                  <a:gd name="T56" fmla="*/ 265 w 490"/>
                  <a:gd name="T57" fmla="*/ 291 h 775"/>
                  <a:gd name="T58" fmla="*/ 253 w 490"/>
                  <a:gd name="T59" fmla="*/ 737 h 775"/>
                  <a:gd name="T60" fmla="*/ 170 w 490"/>
                  <a:gd name="T61" fmla="*/ 1 h 775"/>
                  <a:gd name="T62" fmla="*/ 236 w 490"/>
                  <a:gd name="T63" fmla="*/ 74 h 775"/>
                  <a:gd name="T64" fmla="*/ 167 w 490"/>
                  <a:gd name="T65" fmla="*/ 159 h 775"/>
                  <a:gd name="T66" fmla="*/ 100 w 490"/>
                  <a:gd name="T67" fmla="*/ 71 h 775"/>
                  <a:gd name="T68" fmla="*/ 170 w 490"/>
                  <a:gd name="T69" fmla="*/ 1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0" h="775">
                    <a:moveTo>
                      <a:pt x="253" y="737"/>
                    </a:moveTo>
                    <a:cubicBezTo>
                      <a:pt x="252" y="758"/>
                      <a:pt x="230" y="775"/>
                      <a:pt x="211" y="775"/>
                    </a:cubicBezTo>
                    <a:cubicBezTo>
                      <a:pt x="198" y="775"/>
                      <a:pt x="182" y="770"/>
                      <a:pt x="175" y="762"/>
                    </a:cubicBezTo>
                    <a:cubicBezTo>
                      <a:pt x="172" y="757"/>
                      <a:pt x="165" y="757"/>
                      <a:pt x="161" y="762"/>
                    </a:cubicBezTo>
                    <a:cubicBezTo>
                      <a:pt x="155" y="770"/>
                      <a:pt x="138" y="775"/>
                      <a:pt x="125" y="775"/>
                    </a:cubicBezTo>
                    <a:cubicBezTo>
                      <a:pt x="106" y="775"/>
                      <a:pt x="85" y="758"/>
                      <a:pt x="84" y="737"/>
                    </a:cubicBezTo>
                    <a:cubicBezTo>
                      <a:pt x="76" y="475"/>
                      <a:pt x="76" y="475"/>
                      <a:pt x="76" y="475"/>
                    </a:cubicBezTo>
                    <a:cubicBezTo>
                      <a:pt x="65" y="474"/>
                      <a:pt x="65" y="474"/>
                      <a:pt x="65" y="474"/>
                    </a:cubicBezTo>
                    <a:cubicBezTo>
                      <a:pt x="47" y="472"/>
                      <a:pt x="24" y="459"/>
                      <a:pt x="21" y="441"/>
                    </a:cubicBezTo>
                    <a:cubicBezTo>
                      <a:pt x="0" y="331"/>
                      <a:pt x="4" y="332"/>
                      <a:pt x="19" y="217"/>
                    </a:cubicBezTo>
                    <a:cubicBezTo>
                      <a:pt x="21" y="209"/>
                      <a:pt x="31" y="194"/>
                      <a:pt x="48" y="192"/>
                    </a:cubicBezTo>
                    <a:cubicBezTo>
                      <a:pt x="121" y="183"/>
                      <a:pt x="121" y="183"/>
                      <a:pt x="121" y="183"/>
                    </a:cubicBezTo>
                    <a:cubicBezTo>
                      <a:pt x="125" y="183"/>
                      <a:pt x="130" y="185"/>
                      <a:pt x="132" y="189"/>
                    </a:cubicBezTo>
                    <a:cubicBezTo>
                      <a:pt x="168" y="243"/>
                      <a:pt x="168" y="243"/>
                      <a:pt x="168" y="243"/>
                    </a:cubicBezTo>
                    <a:cubicBezTo>
                      <a:pt x="204" y="189"/>
                      <a:pt x="204" y="189"/>
                      <a:pt x="204" y="189"/>
                    </a:cubicBezTo>
                    <a:cubicBezTo>
                      <a:pt x="207" y="185"/>
                      <a:pt x="211" y="183"/>
                      <a:pt x="216" y="183"/>
                    </a:cubicBezTo>
                    <a:cubicBezTo>
                      <a:pt x="257" y="188"/>
                      <a:pt x="257" y="188"/>
                      <a:pt x="257" y="188"/>
                    </a:cubicBezTo>
                    <a:cubicBezTo>
                      <a:pt x="278" y="191"/>
                      <a:pt x="285" y="196"/>
                      <a:pt x="293" y="205"/>
                    </a:cubicBezTo>
                    <a:cubicBezTo>
                      <a:pt x="307" y="223"/>
                      <a:pt x="320" y="239"/>
                      <a:pt x="331" y="251"/>
                    </a:cubicBezTo>
                    <a:cubicBezTo>
                      <a:pt x="334" y="254"/>
                      <a:pt x="336" y="257"/>
                      <a:pt x="339" y="259"/>
                    </a:cubicBezTo>
                    <a:cubicBezTo>
                      <a:pt x="343" y="264"/>
                      <a:pt x="350" y="264"/>
                      <a:pt x="355" y="261"/>
                    </a:cubicBezTo>
                    <a:cubicBezTo>
                      <a:pt x="357" y="259"/>
                      <a:pt x="360" y="258"/>
                      <a:pt x="362" y="256"/>
                    </a:cubicBezTo>
                    <a:cubicBezTo>
                      <a:pt x="373" y="248"/>
                      <a:pt x="393" y="233"/>
                      <a:pt x="406" y="223"/>
                    </a:cubicBezTo>
                    <a:cubicBezTo>
                      <a:pt x="442" y="195"/>
                      <a:pt x="490" y="255"/>
                      <a:pt x="452" y="284"/>
                    </a:cubicBezTo>
                    <a:cubicBezTo>
                      <a:pt x="438" y="294"/>
                      <a:pt x="418" y="310"/>
                      <a:pt x="405" y="318"/>
                    </a:cubicBezTo>
                    <a:cubicBezTo>
                      <a:pt x="386" y="332"/>
                      <a:pt x="369" y="342"/>
                      <a:pt x="357" y="346"/>
                    </a:cubicBezTo>
                    <a:cubicBezTo>
                      <a:pt x="346" y="351"/>
                      <a:pt x="332" y="351"/>
                      <a:pt x="321" y="343"/>
                    </a:cubicBezTo>
                    <a:cubicBezTo>
                      <a:pt x="305" y="333"/>
                      <a:pt x="291" y="320"/>
                      <a:pt x="275" y="302"/>
                    </a:cubicBezTo>
                    <a:cubicBezTo>
                      <a:pt x="272" y="299"/>
                      <a:pt x="269" y="295"/>
                      <a:pt x="265" y="291"/>
                    </a:cubicBezTo>
                    <a:cubicBezTo>
                      <a:pt x="253" y="737"/>
                      <a:pt x="253" y="737"/>
                      <a:pt x="253" y="737"/>
                    </a:cubicBezTo>
                    <a:close/>
                    <a:moveTo>
                      <a:pt x="170" y="1"/>
                    </a:moveTo>
                    <a:cubicBezTo>
                      <a:pt x="207" y="2"/>
                      <a:pt x="237" y="34"/>
                      <a:pt x="236" y="74"/>
                    </a:cubicBezTo>
                    <a:cubicBezTo>
                      <a:pt x="235" y="113"/>
                      <a:pt x="204" y="160"/>
                      <a:pt x="167" y="159"/>
                    </a:cubicBezTo>
                    <a:cubicBezTo>
                      <a:pt x="129" y="159"/>
                      <a:pt x="100" y="110"/>
                      <a:pt x="100" y="71"/>
                    </a:cubicBezTo>
                    <a:cubicBezTo>
                      <a:pt x="101" y="32"/>
                      <a:pt x="132" y="0"/>
                      <a:pt x="17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8219506" y="-18254"/>
            <a:ext cx="744094" cy="762000"/>
            <a:chOff x="8219506" y="-18254"/>
            <a:chExt cx="744094" cy="762000"/>
          </a:xfrm>
        </p:grpSpPr>
        <p:sp>
          <p:nvSpPr>
            <p:cNvPr id="78" name="AutoShape 7"/>
            <p:cNvSpPr>
              <a:spLocks noChangeArrowheads="1"/>
            </p:cNvSpPr>
            <p:nvPr/>
          </p:nvSpPr>
          <p:spPr bwMode="auto">
            <a:xfrm rot="5400000">
              <a:off x="8201851" y="88633"/>
              <a:ext cx="762000" cy="548226"/>
            </a:xfrm>
            <a:prstGeom prst="homePlate">
              <a:avLst>
                <a:gd name="adj" fmla="val 35606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10800000" vert="eaVert" wrap="none" lIns="91440" tIns="45720" rIns="91440" bIns="45720" numCol="1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8219506" y="134144"/>
              <a:ext cx="744094" cy="575849"/>
              <a:chOff x="187683" y="185120"/>
              <a:chExt cx="744094" cy="575849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467365" y="185120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b="0" dirty="0">
                  <a:solidFill>
                    <a:schemeClr val="accent3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187683" y="453192"/>
                <a:ext cx="74409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你的智慧</a:t>
                </a:r>
                <a:endParaRPr lang="en-US" altLang="zh-CN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渔管家</a:t>
                </a:r>
                <a:endParaRPr lang="zh-CN" altLang="en-US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951" y="-65746"/>
            <a:ext cx="685800" cy="1243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921786" y="265183"/>
            <a:ext cx="2831223" cy="679699"/>
            <a:chOff x="903371" y="249943"/>
            <a:chExt cx="2831223" cy="679699"/>
          </a:xfrm>
        </p:grpSpPr>
        <p:sp>
          <p:nvSpPr>
            <p:cNvPr id="32" name="任意多边形 10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3" name="任意多边形 11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 rot="16200000">
            <a:off x="574523" y="158797"/>
            <a:ext cx="765103" cy="863262"/>
            <a:chOff x="8439634" y="3544648"/>
            <a:chExt cx="1611146" cy="1817848"/>
          </a:xfrm>
        </p:grpSpPr>
        <p:sp>
          <p:nvSpPr>
            <p:cNvPr id="35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6" name="Freeform 5"/>
            <p:cNvSpPr/>
            <p:nvPr/>
          </p:nvSpPr>
          <p:spPr bwMode="auto">
            <a:xfrm rot="5400000">
              <a:off x="8584172" y="3798320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37" name="矩形 3"/>
          <p:cNvSpPr>
            <a:spLocks noChangeArrowheads="1"/>
          </p:cNvSpPr>
          <p:nvPr/>
        </p:nvSpPr>
        <p:spPr bwMode="auto">
          <a:xfrm>
            <a:off x="1454228" y="442914"/>
            <a:ext cx="1153160" cy="37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专利</a:t>
            </a:r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证书</a:t>
            </a:r>
            <a:endParaRPr lang="zh-CN" altLang="en-US" sz="2000" b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219506" y="-18254"/>
            <a:ext cx="744094" cy="762000"/>
            <a:chOff x="8219506" y="-18254"/>
            <a:chExt cx="744094" cy="762000"/>
          </a:xfrm>
        </p:grpSpPr>
        <p:sp>
          <p:nvSpPr>
            <p:cNvPr id="16" name="AutoShape 7"/>
            <p:cNvSpPr>
              <a:spLocks noChangeArrowheads="1"/>
            </p:cNvSpPr>
            <p:nvPr/>
          </p:nvSpPr>
          <p:spPr bwMode="auto">
            <a:xfrm rot="5400000">
              <a:off x="8201851" y="88633"/>
              <a:ext cx="762000" cy="548226"/>
            </a:xfrm>
            <a:prstGeom prst="homePlate">
              <a:avLst>
                <a:gd name="adj" fmla="val 35606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10800000" vert="eaVert" wrap="none" lIns="91440" tIns="45720" rIns="91440" bIns="45720" numCol="1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8219506" y="134144"/>
              <a:ext cx="744094" cy="575849"/>
              <a:chOff x="187683" y="185120"/>
              <a:chExt cx="744094" cy="575849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467365" y="185120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b="0" dirty="0">
                  <a:solidFill>
                    <a:schemeClr val="accent3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87683" y="453192"/>
                <a:ext cx="74409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你的智慧</a:t>
                </a:r>
                <a:endParaRPr lang="en-US" altLang="zh-CN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渔管家</a:t>
                </a:r>
                <a:endParaRPr lang="zh-CN" altLang="en-US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951" y="-65746"/>
            <a:ext cx="685800" cy="1243700"/>
          </a:xfrm>
          <a:prstGeom prst="rect">
            <a:avLst/>
          </a:prstGeom>
        </p:spPr>
      </p:pic>
      <p:pic>
        <p:nvPicPr>
          <p:cNvPr id="2" name="图片 1" descr="《水产养殖数据管理系统》软著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35" y="1177925"/>
            <a:ext cx="1329055" cy="1720215"/>
          </a:xfrm>
          <a:prstGeom prst="rect">
            <a:avLst/>
          </a:prstGeom>
        </p:spPr>
      </p:pic>
      <p:pic>
        <p:nvPicPr>
          <p:cNvPr id="4" name="图片 3" descr="IMG_2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635" y="1213485"/>
            <a:ext cx="1297940" cy="1849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IMG_2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235" y="1213485"/>
            <a:ext cx="1263015" cy="1795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5" descr="IMG_2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5182235" y="1197610"/>
            <a:ext cx="1294130" cy="1833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" descr="获奖证书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835" y="3105785"/>
            <a:ext cx="2376805" cy="17106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25170" y="308610"/>
            <a:ext cx="400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附录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424045" y="2548255"/>
            <a:ext cx="1143635" cy="96329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429635" y="3246755"/>
            <a:ext cx="1300480" cy="109918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503805" y="2724785"/>
            <a:ext cx="1143635" cy="96329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" name="同心圆 8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410835" y="3105785"/>
            <a:ext cx="1143635" cy="96329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" name="同心圆 11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2747010" y="2750820"/>
            <a:ext cx="657225" cy="937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500" b="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  <a:endParaRPr lang="zh-CN" altLang="en-US" sz="5500" b="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734435" y="3328035"/>
            <a:ext cx="657225" cy="937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500" b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  <a:endParaRPr lang="zh-CN" altLang="en-US" sz="5500" b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540885" y="2569210"/>
            <a:ext cx="892175" cy="937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500" b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</a:t>
            </a:r>
            <a:endParaRPr lang="zh-CN" altLang="en-US" sz="5500" b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654040" y="3131820"/>
            <a:ext cx="657225" cy="937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500" b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</a:t>
            </a:r>
            <a:endParaRPr lang="zh-CN" altLang="en-US" sz="5500" b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六边形 17"/>
          <p:cNvSpPr/>
          <p:nvPr/>
        </p:nvSpPr>
        <p:spPr>
          <a:xfrm>
            <a:off x="4723839" y="4237196"/>
            <a:ext cx="500877" cy="411678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9" name="六边形 18"/>
          <p:cNvSpPr/>
          <p:nvPr/>
        </p:nvSpPr>
        <p:spPr>
          <a:xfrm>
            <a:off x="5866098" y="4461494"/>
            <a:ext cx="274760" cy="225829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0" name="六边形 19"/>
          <p:cNvSpPr/>
          <p:nvPr/>
        </p:nvSpPr>
        <p:spPr>
          <a:xfrm>
            <a:off x="2701177" y="4461853"/>
            <a:ext cx="274760" cy="225829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1" name="六边形 20"/>
          <p:cNvSpPr/>
          <p:nvPr/>
        </p:nvSpPr>
        <p:spPr>
          <a:xfrm>
            <a:off x="2404861" y="4580185"/>
            <a:ext cx="137381" cy="112915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2" name="六边形 21"/>
          <p:cNvSpPr/>
          <p:nvPr/>
        </p:nvSpPr>
        <p:spPr>
          <a:xfrm>
            <a:off x="6324208" y="4466512"/>
            <a:ext cx="274760" cy="225829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3" name="六边形 22"/>
          <p:cNvSpPr/>
          <p:nvPr/>
        </p:nvSpPr>
        <p:spPr>
          <a:xfrm>
            <a:off x="3211126" y="4459009"/>
            <a:ext cx="137381" cy="112915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4" name="六边形 23"/>
          <p:cNvSpPr/>
          <p:nvPr/>
        </p:nvSpPr>
        <p:spPr>
          <a:xfrm>
            <a:off x="6701944" y="4590408"/>
            <a:ext cx="137381" cy="112915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5" name="六边形 24"/>
          <p:cNvSpPr/>
          <p:nvPr/>
        </p:nvSpPr>
        <p:spPr>
          <a:xfrm>
            <a:off x="3999166" y="4493617"/>
            <a:ext cx="250439" cy="205839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6" name="六边形 25"/>
          <p:cNvSpPr/>
          <p:nvPr/>
        </p:nvSpPr>
        <p:spPr>
          <a:xfrm>
            <a:off x="6875637" y="4460212"/>
            <a:ext cx="274760" cy="225829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7" name="六边形 26"/>
          <p:cNvSpPr/>
          <p:nvPr/>
        </p:nvSpPr>
        <p:spPr>
          <a:xfrm>
            <a:off x="4300371" y="4468266"/>
            <a:ext cx="274760" cy="225829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8" name="六边形 27"/>
          <p:cNvSpPr/>
          <p:nvPr/>
        </p:nvSpPr>
        <p:spPr>
          <a:xfrm>
            <a:off x="7508358" y="4517400"/>
            <a:ext cx="137381" cy="112915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9" name="椭圆 28"/>
          <p:cNvSpPr/>
          <p:nvPr/>
        </p:nvSpPr>
        <p:spPr>
          <a:xfrm>
            <a:off x="6049448" y="4237196"/>
            <a:ext cx="274760" cy="26635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0" name="六边形 29"/>
          <p:cNvSpPr/>
          <p:nvPr/>
        </p:nvSpPr>
        <p:spPr>
          <a:xfrm>
            <a:off x="2219302" y="4590692"/>
            <a:ext cx="137381" cy="112915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1" name="六边形 30"/>
          <p:cNvSpPr/>
          <p:nvPr/>
        </p:nvSpPr>
        <p:spPr>
          <a:xfrm>
            <a:off x="4655148" y="4313816"/>
            <a:ext cx="137381" cy="112915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2" name="六边形 31"/>
          <p:cNvSpPr/>
          <p:nvPr/>
        </p:nvSpPr>
        <p:spPr>
          <a:xfrm>
            <a:off x="3354904" y="4405657"/>
            <a:ext cx="322131" cy="264764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3" name="六边形 32"/>
          <p:cNvSpPr/>
          <p:nvPr/>
        </p:nvSpPr>
        <p:spPr>
          <a:xfrm>
            <a:off x="5224716" y="4458390"/>
            <a:ext cx="274760" cy="225829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4" name="六边形 33"/>
          <p:cNvSpPr/>
          <p:nvPr/>
        </p:nvSpPr>
        <p:spPr>
          <a:xfrm>
            <a:off x="1355864" y="4461723"/>
            <a:ext cx="274760" cy="225829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5" name="六边形 34"/>
          <p:cNvSpPr/>
          <p:nvPr/>
        </p:nvSpPr>
        <p:spPr>
          <a:xfrm>
            <a:off x="1070671" y="4592947"/>
            <a:ext cx="137381" cy="112915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6" name="六边形 35"/>
          <p:cNvSpPr/>
          <p:nvPr/>
        </p:nvSpPr>
        <p:spPr>
          <a:xfrm>
            <a:off x="2921249" y="4278463"/>
            <a:ext cx="274760" cy="225829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7" name="六边形 36"/>
          <p:cNvSpPr/>
          <p:nvPr/>
        </p:nvSpPr>
        <p:spPr>
          <a:xfrm>
            <a:off x="1839611" y="4514783"/>
            <a:ext cx="137381" cy="112915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8" name="六边形 37"/>
          <p:cNvSpPr/>
          <p:nvPr/>
        </p:nvSpPr>
        <p:spPr>
          <a:xfrm>
            <a:off x="6342179" y="4321010"/>
            <a:ext cx="137381" cy="112915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9" name="六边形 38"/>
          <p:cNvSpPr/>
          <p:nvPr/>
        </p:nvSpPr>
        <p:spPr>
          <a:xfrm>
            <a:off x="7879053" y="4452429"/>
            <a:ext cx="274760" cy="225829"/>
          </a:xfrm>
          <a:prstGeom prst="hexagon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63" name="组合 62"/>
          <p:cNvGrpSpPr/>
          <p:nvPr/>
        </p:nvGrpSpPr>
        <p:grpSpPr>
          <a:xfrm>
            <a:off x="3176597" y="1841024"/>
            <a:ext cx="5961046" cy="274320"/>
            <a:chOff x="2002264" y="3416364"/>
            <a:chExt cx="8187473" cy="365647"/>
          </a:xfrm>
        </p:grpSpPr>
        <p:sp>
          <p:nvSpPr>
            <p:cNvPr id="64" name="矩形 17"/>
            <p:cNvSpPr>
              <a:spLocks noChangeArrowheads="1"/>
            </p:cNvSpPr>
            <p:nvPr/>
          </p:nvSpPr>
          <p:spPr bwMode="auto">
            <a:xfrm>
              <a:off x="3898035" y="3416364"/>
              <a:ext cx="4395930" cy="365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/>
              <a:r>
                <a:rPr lang="zh-CN" altLang="en-US" sz="1200" b="0" dirty="0">
                  <a:gradFill>
                    <a:gsLst>
                      <a:gs pos="100000">
                        <a:srgbClr val="B3CED5"/>
                      </a:gs>
                      <a:gs pos="0">
                        <a:srgbClr val="DDE3D8"/>
                      </a:gs>
                    </a:gsLst>
                    <a:lin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新型智能渔场服务管理中心</a:t>
              </a:r>
              <a:endParaRPr lang="zh-CN" altLang="en-US" sz="1200" b="0" dirty="0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65" name="直接连接符 64"/>
            <p:cNvCxnSpPr/>
            <p:nvPr/>
          </p:nvCxnSpPr>
          <p:spPr bwMode="auto">
            <a:xfrm>
              <a:off x="2002264" y="3609064"/>
              <a:ext cx="1769599" cy="0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66" name="直接连接符 65"/>
            <p:cNvCxnSpPr/>
            <p:nvPr/>
          </p:nvCxnSpPr>
          <p:spPr bwMode="auto">
            <a:xfrm>
              <a:off x="8420138" y="3609064"/>
              <a:ext cx="1769599" cy="0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</a:ln>
            <a:effectLst/>
          </p:spPr>
        </p:cxnSp>
      </p:grpSp>
      <p:grpSp>
        <p:nvGrpSpPr>
          <p:cNvPr id="67" name="组合 66"/>
          <p:cNvGrpSpPr/>
          <p:nvPr/>
        </p:nvGrpSpPr>
        <p:grpSpPr>
          <a:xfrm>
            <a:off x="3369945" y="749300"/>
            <a:ext cx="793750" cy="916940"/>
            <a:chOff x="3643750" y="1351088"/>
            <a:chExt cx="793712" cy="916656"/>
          </a:xfrm>
        </p:grpSpPr>
        <p:sp>
          <p:nvSpPr>
            <p:cNvPr id="68" name="Freeform 27"/>
            <p:cNvSpPr/>
            <p:nvPr/>
          </p:nvSpPr>
          <p:spPr bwMode="auto">
            <a:xfrm>
              <a:off x="3643750" y="1351088"/>
              <a:ext cx="793712" cy="916656"/>
            </a:xfrm>
            <a:custGeom>
              <a:avLst/>
              <a:gdLst>
                <a:gd name="T0" fmla="*/ 1098 w 2195"/>
                <a:gd name="T1" fmla="*/ 2535 h 2535"/>
                <a:gd name="T2" fmla="*/ 0 w 2195"/>
                <a:gd name="T3" fmla="*/ 1903 h 2535"/>
                <a:gd name="T4" fmla="*/ 0 w 2195"/>
                <a:gd name="T5" fmla="*/ 634 h 2535"/>
                <a:gd name="T6" fmla="*/ 1098 w 2195"/>
                <a:gd name="T7" fmla="*/ 0 h 2535"/>
                <a:gd name="T8" fmla="*/ 2195 w 2195"/>
                <a:gd name="T9" fmla="*/ 634 h 2535"/>
                <a:gd name="T10" fmla="*/ 2195 w 2195"/>
                <a:gd name="T11" fmla="*/ 1903 h 2535"/>
                <a:gd name="T12" fmla="*/ 1098 w 2195"/>
                <a:gd name="T13" fmla="*/ 2535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5" h="2535">
                  <a:moveTo>
                    <a:pt x="1098" y="2535"/>
                  </a:moveTo>
                  <a:lnTo>
                    <a:pt x="0" y="1903"/>
                  </a:lnTo>
                  <a:lnTo>
                    <a:pt x="0" y="634"/>
                  </a:lnTo>
                  <a:lnTo>
                    <a:pt x="1098" y="0"/>
                  </a:lnTo>
                  <a:lnTo>
                    <a:pt x="2195" y="634"/>
                  </a:lnTo>
                  <a:lnTo>
                    <a:pt x="2195" y="1903"/>
                  </a:lnTo>
                  <a:lnTo>
                    <a:pt x="1098" y="2535"/>
                  </a:lnTo>
                  <a:close/>
                </a:path>
              </a:pathLst>
            </a:custGeom>
            <a:gradFill>
              <a:gsLst>
                <a:gs pos="22000">
                  <a:schemeClr val="bg1">
                    <a:alpha val="40000"/>
                  </a:schemeClr>
                </a:gs>
                <a:gs pos="50000">
                  <a:srgbClr val="FFFFFF">
                    <a:alpha val="10000"/>
                  </a:srgbClr>
                </a:gs>
                <a:gs pos="50000">
                  <a:schemeClr val="bg1">
                    <a:alpha val="20000"/>
                  </a:schemeClr>
                </a:gs>
                <a:gs pos="15000">
                  <a:schemeClr val="bg1">
                    <a:alpha val="87000"/>
                  </a:schemeClr>
                </a:gs>
              </a:gsLst>
              <a:lin ang="2700000" scaled="0"/>
            </a:gradFill>
            <a:ln>
              <a:gradFill>
                <a:gsLst>
                  <a:gs pos="75000">
                    <a:srgbClr val="F0F0F0"/>
                  </a:gs>
                  <a:gs pos="50000">
                    <a:srgbClr val="C8C8C8"/>
                  </a:gs>
                  <a:gs pos="25000">
                    <a:srgbClr val="F0F0F0"/>
                  </a:gs>
                  <a:gs pos="0">
                    <a:schemeClr val="bg1"/>
                  </a:gs>
                  <a:gs pos="100000">
                    <a:schemeClr val="bg1"/>
                  </a:gs>
                </a:gsLst>
                <a:lin ang="2700000" scaled="0"/>
              </a:gradFill>
            </a:ln>
            <a:effectLst>
              <a:outerShdw blurRad="228600" dist="889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TextBox 99"/>
            <p:cNvSpPr txBox="1"/>
            <p:nvPr/>
          </p:nvSpPr>
          <p:spPr>
            <a:xfrm>
              <a:off x="3696494" y="1437828"/>
              <a:ext cx="723900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200" kern="2500" spc="140" dirty="0">
                  <a:gradFill>
                    <a:gsLst>
                      <a:gs pos="100000">
                        <a:srgbClr val="B3CED5"/>
                      </a:gs>
                      <a:gs pos="0">
                        <a:srgbClr val="DDE3D8"/>
                      </a:gs>
                    </a:gsLst>
                    <a:lin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</a:t>
              </a:r>
              <a:endParaRPr lang="zh-CN" altLang="en-US" sz="4200" kern="2500" spc="140" dirty="0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4649470" y="749300"/>
            <a:ext cx="793750" cy="916940"/>
            <a:chOff x="4683932" y="1351088"/>
            <a:chExt cx="793712" cy="916656"/>
          </a:xfrm>
        </p:grpSpPr>
        <p:sp>
          <p:nvSpPr>
            <p:cNvPr id="77" name="Freeform 27"/>
            <p:cNvSpPr/>
            <p:nvPr/>
          </p:nvSpPr>
          <p:spPr bwMode="auto">
            <a:xfrm>
              <a:off x="4683932" y="1351088"/>
              <a:ext cx="793712" cy="916656"/>
            </a:xfrm>
            <a:custGeom>
              <a:avLst/>
              <a:gdLst>
                <a:gd name="T0" fmla="*/ 1098 w 2195"/>
                <a:gd name="T1" fmla="*/ 2535 h 2535"/>
                <a:gd name="T2" fmla="*/ 0 w 2195"/>
                <a:gd name="T3" fmla="*/ 1903 h 2535"/>
                <a:gd name="T4" fmla="*/ 0 w 2195"/>
                <a:gd name="T5" fmla="*/ 634 h 2535"/>
                <a:gd name="T6" fmla="*/ 1098 w 2195"/>
                <a:gd name="T7" fmla="*/ 0 h 2535"/>
                <a:gd name="T8" fmla="*/ 2195 w 2195"/>
                <a:gd name="T9" fmla="*/ 634 h 2535"/>
                <a:gd name="T10" fmla="*/ 2195 w 2195"/>
                <a:gd name="T11" fmla="*/ 1903 h 2535"/>
                <a:gd name="T12" fmla="*/ 1098 w 2195"/>
                <a:gd name="T13" fmla="*/ 2535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5" h="2535">
                  <a:moveTo>
                    <a:pt x="1098" y="2535"/>
                  </a:moveTo>
                  <a:lnTo>
                    <a:pt x="0" y="1903"/>
                  </a:lnTo>
                  <a:lnTo>
                    <a:pt x="0" y="634"/>
                  </a:lnTo>
                  <a:lnTo>
                    <a:pt x="1098" y="0"/>
                  </a:lnTo>
                  <a:lnTo>
                    <a:pt x="2195" y="634"/>
                  </a:lnTo>
                  <a:lnTo>
                    <a:pt x="2195" y="1903"/>
                  </a:lnTo>
                  <a:lnTo>
                    <a:pt x="1098" y="2535"/>
                  </a:lnTo>
                  <a:close/>
                </a:path>
              </a:pathLst>
            </a:custGeom>
            <a:gradFill>
              <a:gsLst>
                <a:gs pos="22000">
                  <a:schemeClr val="bg1">
                    <a:alpha val="40000"/>
                  </a:schemeClr>
                </a:gs>
                <a:gs pos="50000">
                  <a:srgbClr val="FFFFFF">
                    <a:alpha val="10000"/>
                  </a:srgbClr>
                </a:gs>
                <a:gs pos="50000">
                  <a:schemeClr val="bg1">
                    <a:alpha val="20000"/>
                  </a:schemeClr>
                </a:gs>
                <a:gs pos="15000">
                  <a:schemeClr val="bg1">
                    <a:alpha val="87000"/>
                  </a:schemeClr>
                </a:gs>
              </a:gsLst>
              <a:lin ang="2700000" scaled="0"/>
            </a:gradFill>
            <a:ln>
              <a:gradFill>
                <a:gsLst>
                  <a:gs pos="75000">
                    <a:srgbClr val="F0F0F0"/>
                  </a:gs>
                  <a:gs pos="50000">
                    <a:srgbClr val="C8C8C8"/>
                  </a:gs>
                  <a:gs pos="25000">
                    <a:srgbClr val="F0F0F0"/>
                  </a:gs>
                  <a:gs pos="0">
                    <a:schemeClr val="bg1"/>
                  </a:gs>
                  <a:gs pos="100000">
                    <a:schemeClr val="bg1"/>
                  </a:gs>
                </a:gsLst>
                <a:lin ang="2700000" scaled="0"/>
              </a:gradFill>
            </a:ln>
            <a:effectLst>
              <a:outerShdw blurRad="228600" dist="889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TextBox 100"/>
            <p:cNvSpPr txBox="1"/>
            <p:nvPr/>
          </p:nvSpPr>
          <p:spPr>
            <a:xfrm>
              <a:off x="4725194" y="1425198"/>
              <a:ext cx="723900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200" kern="2500" spc="140" dirty="0">
                  <a:gradFill>
                    <a:gsLst>
                      <a:gs pos="100000">
                        <a:srgbClr val="B3CED5"/>
                      </a:gs>
                      <a:gs pos="0">
                        <a:srgbClr val="DDE3D8"/>
                      </a:gs>
                    </a:gsLst>
                    <a:lin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所</a:t>
              </a:r>
              <a:endParaRPr lang="zh-CN" altLang="en-US" sz="4200" kern="2500" spc="140" dirty="0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2038350" y="749300"/>
            <a:ext cx="793750" cy="916940"/>
            <a:chOff x="2600033" y="1348832"/>
            <a:chExt cx="793712" cy="916656"/>
          </a:xfrm>
        </p:grpSpPr>
        <p:sp>
          <p:nvSpPr>
            <p:cNvPr id="80" name="Freeform 27"/>
            <p:cNvSpPr/>
            <p:nvPr/>
          </p:nvSpPr>
          <p:spPr bwMode="auto">
            <a:xfrm>
              <a:off x="2600033" y="1348832"/>
              <a:ext cx="793712" cy="916656"/>
            </a:xfrm>
            <a:custGeom>
              <a:avLst/>
              <a:gdLst>
                <a:gd name="T0" fmla="*/ 1098 w 2195"/>
                <a:gd name="T1" fmla="*/ 2535 h 2535"/>
                <a:gd name="T2" fmla="*/ 0 w 2195"/>
                <a:gd name="T3" fmla="*/ 1903 h 2535"/>
                <a:gd name="T4" fmla="*/ 0 w 2195"/>
                <a:gd name="T5" fmla="*/ 634 h 2535"/>
                <a:gd name="T6" fmla="*/ 1098 w 2195"/>
                <a:gd name="T7" fmla="*/ 0 h 2535"/>
                <a:gd name="T8" fmla="*/ 2195 w 2195"/>
                <a:gd name="T9" fmla="*/ 634 h 2535"/>
                <a:gd name="T10" fmla="*/ 2195 w 2195"/>
                <a:gd name="T11" fmla="*/ 1903 h 2535"/>
                <a:gd name="T12" fmla="*/ 1098 w 2195"/>
                <a:gd name="T13" fmla="*/ 2535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5" h="2535">
                  <a:moveTo>
                    <a:pt x="1098" y="2535"/>
                  </a:moveTo>
                  <a:lnTo>
                    <a:pt x="0" y="1903"/>
                  </a:lnTo>
                  <a:lnTo>
                    <a:pt x="0" y="634"/>
                  </a:lnTo>
                  <a:lnTo>
                    <a:pt x="1098" y="0"/>
                  </a:lnTo>
                  <a:lnTo>
                    <a:pt x="2195" y="634"/>
                  </a:lnTo>
                  <a:lnTo>
                    <a:pt x="2195" y="1903"/>
                  </a:lnTo>
                  <a:lnTo>
                    <a:pt x="1098" y="2535"/>
                  </a:lnTo>
                  <a:close/>
                </a:path>
              </a:pathLst>
            </a:custGeom>
            <a:gradFill>
              <a:gsLst>
                <a:gs pos="22000">
                  <a:schemeClr val="bg1">
                    <a:alpha val="40000"/>
                  </a:schemeClr>
                </a:gs>
                <a:gs pos="50000">
                  <a:srgbClr val="FFFFFF">
                    <a:alpha val="10000"/>
                  </a:srgbClr>
                </a:gs>
                <a:gs pos="50000">
                  <a:schemeClr val="bg1">
                    <a:alpha val="20000"/>
                  </a:schemeClr>
                </a:gs>
                <a:gs pos="15000">
                  <a:schemeClr val="bg1">
                    <a:alpha val="87000"/>
                  </a:schemeClr>
                </a:gs>
              </a:gsLst>
              <a:lin ang="2700000" scaled="0"/>
            </a:gradFill>
            <a:ln>
              <a:gradFill>
                <a:gsLst>
                  <a:gs pos="75000">
                    <a:srgbClr val="F0F0F0"/>
                  </a:gs>
                  <a:gs pos="50000">
                    <a:srgbClr val="C8C8C8"/>
                  </a:gs>
                  <a:gs pos="25000">
                    <a:srgbClr val="F0F0F0"/>
                  </a:gs>
                  <a:gs pos="0">
                    <a:schemeClr val="bg1"/>
                  </a:gs>
                  <a:gs pos="100000">
                    <a:schemeClr val="bg1"/>
                  </a:gs>
                </a:gsLst>
                <a:lin ang="2700000" scaled="0"/>
              </a:gradFill>
            </a:ln>
            <a:effectLst>
              <a:outerShdw blurRad="228600" dist="889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TextBox 98"/>
            <p:cNvSpPr txBox="1"/>
            <p:nvPr/>
          </p:nvSpPr>
          <p:spPr>
            <a:xfrm>
              <a:off x="2629694" y="1429544"/>
              <a:ext cx="723900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200" kern="2500" spc="140" dirty="0">
                  <a:gradFill>
                    <a:gsLst>
                      <a:gs pos="100000">
                        <a:srgbClr val="B3CED5"/>
                      </a:gs>
                      <a:gs pos="0">
                        <a:srgbClr val="DDE3D8"/>
                      </a:gs>
                    </a:gsLst>
                    <a:lin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渔</a:t>
              </a:r>
              <a:endParaRPr lang="zh-CN" altLang="en-US" sz="4200" kern="2500" spc="140" dirty="0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5982335" y="749300"/>
            <a:ext cx="793750" cy="916940"/>
            <a:chOff x="5731184" y="1351088"/>
            <a:chExt cx="793712" cy="916656"/>
          </a:xfrm>
        </p:grpSpPr>
        <p:sp>
          <p:nvSpPr>
            <p:cNvPr id="83" name="Freeform 27"/>
            <p:cNvSpPr/>
            <p:nvPr/>
          </p:nvSpPr>
          <p:spPr bwMode="auto">
            <a:xfrm>
              <a:off x="5731184" y="1351088"/>
              <a:ext cx="793712" cy="916656"/>
            </a:xfrm>
            <a:custGeom>
              <a:avLst/>
              <a:gdLst>
                <a:gd name="T0" fmla="*/ 1098 w 2195"/>
                <a:gd name="T1" fmla="*/ 2535 h 2535"/>
                <a:gd name="T2" fmla="*/ 0 w 2195"/>
                <a:gd name="T3" fmla="*/ 1903 h 2535"/>
                <a:gd name="T4" fmla="*/ 0 w 2195"/>
                <a:gd name="T5" fmla="*/ 634 h 2535"/>
                <a:gd name="T6" fmla="*/ 1098 w 2195"/>
                <a:gd name="T7" fmla="*/ 0 h 2535"/>
                <a:gd name="T8" fmla="*/ 2195 w 2195"/>
                <a:gd name="T9" fmla="*/ 634 h 2535"/>
                <a:gd name="T10" fmla="*/ 2195 w 2195"/>
                <a:gd name="T11" fmla="*/ 1903 h 2535"/>
                <a:gd name="T12" fmla="*/ 1098 w 2195"/>
                <a:gd name="T13" fmla="*/ 2535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5" h="2535">
                  <a:moveTo>
                    <a:pt x="1098" y="2535"/>
                  </a:moveTo>
                  <a:lnTo>
                    <a:pt x="0" y="1903"/>
                  </a:lnTo>
                  <a:lnTo>
                    <a:pt x="0" y="634"/>
                  </a:lnTo>
                  <a:lnTo>
                    <a:pt x="1098" y="0"/>
                  </a:lnTo>
                  <a:lnTo>
                    <a:pt x="2195" y="634"/>
                  </a:lnTo>
                  <a:lnTo>
                    <a:pt x="2195" y="1903"/>
                  </a:lnTo>
                  <a:lnTo>
                    <a:pt x="1098" y="2535"/>
                  </a:lnTo>
                  <a:close/>
                </a:path>
              </a:pathLst>
            </a:custGeom>
            <a:gradFill>
              <a:gsLst>
                <a:gs pos="22000">
                  <a:schemeClr val="bg1">
                    <a:alpha val="40000"/>
                  </a:schemeClr>
                </a:gs>
                <a:gs pos="50000">
                  <a:srgbClr val="FFFFFF">
                    <a:alpha val="10000"/>
                  </a:srgbClr>
                </a:gs>
                <a:gs pos="50000">
                  <a:schemeClr val="bg1">
                    <a:alpha val="20000"/>
                  </a:schemeClr>
                </a:gs>
                <a:gs pos="15000">
                  <a:schemeClr val="bg1">
                    <a:alpha val="87000"/>
                  </a:schemeClr>
                </a:gs>
              </a:gsLst>
              <a:lin ang="2700000" scaled="0"/>
            </a:gradFill>
            <a:ln>
              <a:gradFill>
                <a:gsLst>
                  <a:gs pos="75000">
                    <a:srgbClr val="F0F0F0"/>
                  </a:gs>
                  <a:gs pos="50000">
                    <a:srgbClr val="C8C8C8"/>
                  </a:gs>
                  <a:gs pos="25000">
                    <a:srgbClr val="F0F0F0"/>
                  </a:gs>
                  <a:gs pos="0">
                    <a:schemeClr val="bg1"/>
                  </a:gs>
                  <a:gs pos="100000">
                    <a:schemeClr val="bg1"/>
                  </a:gs>
                </a:gsLst>
                <a:lin ang="2700000" scaled="0"/>
              </a:gradFill>
            </a:ln>
            <a:effectLst>
              <a:outerShdw blurRad="228600" dist="889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TextBox 101"/>
            <p:cNvSpPr txBox="1"/>
            <p:nvPr/>
          </p:nvSpPr>
          <p:spPr>
            <a:xfrm>
              <a:off x="5791994" y="1425198"/>
              <a:ext cx="723900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200" kern="2500" spc="140" dirty="0">
                  <a:gradFill>
                    <a:gsLst>
                      <a:gs pos="100000">
                        <a:srgbClr val="B3CED5"/>
                      </a:gs>
                      <a:gs pos="0">
                        <a:srgbClr val="DDE3D8"/>
                      </a:gs>
                    </a:gsLst>
                    <a:lin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欲</a:t>
              </a:r>
              <a:endParaRPr lang="zh-CN" altLang="en-US" sz="4200" kern="2500" spc="140" dirty="0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5" name="图片 84" descr="2021-05-01 22:28:44.003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35" y="514985"/>
            <a:ext cx="1503680" cy="1497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47000"/>
              </a:schemeClr>
            </a:outerShdw>
            <a:reflection stA="50000" endPos="52000" dist="50800" dir="5400000" sy="-100000" algn="bl" rotWithShape="0"/>
          </a:effectLst>
        </p:spPr>
      </p:pic>
      <p:sp>
        <p:nvSpPr>
          <p:cNvPr id="91" name="圆角矩形 90"/>
          <p:cNvSpPr/>
          <p:nvPr/>
        </p:nvSpPr>
        <p:spPr>
          <a:xfrm>
            <a:off x="6934835" y="1756410"/>
            <a:ext cx="1494155" cy="1631950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9" tIns="34295" rIns="68589" bIns="3429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 b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200" b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200" b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b="0" dirty="0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福建农林大学</a:t>
            </a:r>
            <a:endParaRPr lang="zh-CN" altLang="en-US" sz="1200" b="0" dirty="0">
              <a:gradFill>
                <a:gsLst>
                  <a:gs pos="100000">
                    <a:srgbClr val="B3CED5"/>
                  </a:gs>
                  <a:gs pos="0">
                    <a:srgbClr val="DDE3D8"/>
                  </a:gs>
                </a:gsLst>
                <a:lin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200" b="0" dirty="0">
              <a:gradFill>
                <a:gsLst>
                  <a:gs pos="100000">
                    <a:srgbClr val="B3CED5"/>
                  </a:gs>
                  <a:gs pos="0">
                    <a:srgbClr val="DDE3D8"/>
                  </a:gs>
                </a:gsLst>
                <a:lin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b="0" dirty="0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负责人：</a:t>
            </a:r>
            <a:r>
              <a:rPr lang="zh-CN" altLang="en-US" sz="1200" b="0" dirty="0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彭航科</a:t>
            </a:r>
            <a:endParaRPr lang="zh-CN" altLang="en-US" sz="1200" b="0" dirty="0">
              <a:gradFill>
                <a:gsLst>
                  <a:gs pos="100000">
                    <a:srgbClr val="B3CED5"/>
                  </a:gs>
                  <a:gs pos="0">
                    <a:srgbClr val="DDE3D8"/>
                  </a:gs>
                </a:gsLst>
                <a:lin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378034" y="1630156"/>
            <a:ext cx="2045212" cy="1003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kern="100" dirty="0">
                <a:solidFill>
                  <a:schemeClr val="bg1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渔业总产值占比农林牧渔业总产值</a:t>
            </a:r>
            <a:endParaRPr lang="zh-CN" altLang="en-US" sz="1500" kern="100" dirty="0">
              <a:solidFill>
                <a:schemeClr val="bg1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r>
              <a:rPr lang="zh-CN" altLang="en-US" sz="2100" kern="100" dirty="0">
                <a:solidFill>
                  <a:srgbClr val="FFC000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越来越高</a:t>
            </a:r>
            <a:endParaRPr lang="en-US" altLang="zh-CN" sz="2100" kern="100" dirty="0">
              <a:solidFill>
                <a:srgbClr val="FFC000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r>
              <a:rPr lang="zh-CN" altLang="en-US" sz="825" kern="100" dirty="0">
                <a:solidFill>
                  <a:schemeClr val="bg1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资料来源：中国农村统计年鉴</a:t>
            </a:r>
            <a:endParaRPr lang="zh-CN" altLang="en-US" sz="825" kern="100" dirty="0">
              <a:solidFill>
                <a:schemeClr val="bg1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graphicFrame>
        <p:nvGraphicFramePr>
          <p:cNvPr id="25" name="图表 24"/>
          <p:cNvGraphicFramePr/>
          <p:nvPr/>
        </p:nvGraphicFramePr>
        <p:xfrm>
          <a:off x="4644296" y="2868827"/>
          <a:ext cx="2158665" cy="1543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2" name="文本框 21"/>
          <p:cNvSpPr txBox="1"/>
          <p:nvPr/>
        </p:nvSpPr>
        <p:spPr>
          <a:xfrm>
            <a:off x="505907" y="3292994"/>
            <a:ext cx="1731600" cy="900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kern="100" dirty="0">
                <a:solidFill>
                  <a:schemeClr val="bg1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2019年</a:t>
            </a:r>
            <a:r>
              <a:rPr lang="zh-CN" altLang="en-US" sz="2000" kern="100" dirty="0">
                <a:solidFill>
                  <a:srgbClr val="FFC000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淡水</a:t>
            </a:r>
            <a:r>
              <a:rPr lang="zh-CN" altLang="en-US" sz="1600" kern="100" dirty="0">
                <a:solidFill>
                  <a:schemeClr val="bg1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养殖种类生产情况表</a:t>
            </a:r>
            <a:endParaRPr lang="zh-CN" altLang="en-US" sz="1600" kern="100" dirty="0">
              <a:solidFill>
                <a:schemeClr val="bg1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endParaRPr lang="zh-CN" altLang="en-US" sz="825" kern="100" dirty="0">
              <a:solidFill>
                <a:schemeClr val="bg1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r>
              <a:rPr lang="zh-CN" altLang="en-US" sz="825" kern="100" dirty="0">
                <a:solidFill>
                  <a:schemeClr val="bg1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资料来源：中国农村统计年鉴</a:t>
            </a:r>
            <a:endParaRPr lang="zh-CN" altLang="en-US" sz="825" kern="100" dirty="0">
              <a:solidFill>
                <a:schemeClr val="bg1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82594" y="1583697"/>
            <a:ext cx="1952597" cy="772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kern="100" dirty="0">
                <a:solidFill>
                  <a:schemeClr val="bg1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2019年总产值分布图渔业占</a:t>
            </a:r>
            <a:r>
              <a:rPr lang="en-US" altLang="zh-CN" sz="2100" kern="100" dirty="0">
                <a:solidFill>
                  <a:srgbClr val="FFC000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11%</a:t>
            </a:r>
            <a:endParaRPr lang="en-US" altLang="zh-CN" sz="2100" kern="100" dirty="0">
              <a:solidFill>
                <a:srgbClr val="FFC000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r>
              <a:rPr lang="zh-CN" altLang="en-US" sz="825" kern="100" dirty="0">
                <a:solidFill>
                  <a:schemeClr val="bg1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数资料来源：中国农村统计年鉴</a:t>
            </a:r>
            <a:endParaRPr lang="zh-CN" altLang="en-US" sz="825" kern="100" dirty="0">
              <a:solidFill>
                <a:schemeClr val="bg1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graphicFrame>
        <p:nvGraphicFramePr>
          <p:cNvPr id="2" name="图表 1"/>
          <p:cNvGraphicFramePr/>
          <p:nvPr/>
        </p:nvGraphicFramePr>
        <p:xfrm>
          <a:off x="2335312" y="2863432"/>
          <a:ext cx="2163552" cy="1543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图表 2"/>
          <p:cNvGraphicFramePr/>
          <p:nvPr/>
        </p:nvGraphicFramePr>
        <p:xfrm>
          <a:off x="4644295" y="1200944"/>
          <a:ext cx="2158665" cy="1548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图表 5"/>
          <p:cNvGraphicFramePr/>
          <p:nvPr/>
        </p:nvGraphicFramePr>
        <p:xfrm>
          <a:off x="2335588" y="1200413"/>
          <a:ext cx="2176727" cy="1557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6813709" y="3215640"/>
            <a:ext cx="1797685" cy="900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kern="100" dirty="0">
                <a:solidFill>
                  <a:schemeClr val="bg1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2019年</a:t>
            </a:r>
            <a:r>
              <a:rPr lang="zh-CN" altLang="en-US" sz="2000" kern="100" dirty="0">
                <a:solidFill>
                  <a:srgbClr val="FFC000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海水</a:t>
            </a:r>
            <a:r>
              <a:rPr lang="zh-CN" altLang="en-US" sz="1600" kern="100" dirty="0">
                <a:solidFill>
                  <a:schemeClr val="bg1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养殖种类生产情况表</a:t>
            </a:r>
            <a:endParaRPr lang="zh-CN" altLang="en-US" sz="1600" kern="100" dirty="0">
              <a:solidFill>
                <a:schemeClr val="bg1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endParaRPr lang="zh-CN" altLang="en-US" sz="825" kern="100" dirty="0">
              <a:solidFill>
                <a:schemeClr val="bg1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r>
              <a:rPr lang="zh-CN" altLang="en-US" sz="825" kern="100" dirty="0">
                <a:solidFill>
                  <a:schemeClr val="bg1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资料来源：中国农村统计年鉴</a:t>
            </a:r>
            <a:endParaRPr lang="zh-CN" altLang="en-US" sz="825" kern="100" dirty="0">
              <a:solidFill>
                <a:schemeClr val="bg1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graphicFrame>
        <p:nvGraphicFramePr>
          <p:cNvPr id="16" name="图表 15"/>
          <p:cNvGraphicFramePr/>
          <p:nvPr/>
        </p:nvGraphicFramePr>
        <p:xfrm>
          <a:off x="4643755" y="743744"/>
          <a:ext cx="2159000" cy="1525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921786" y="265183"/>
            <a:ext cx="2831223" cy="679699"/>
            <a:chOff x="903371" y="249943"/>
            <a:chExt cx="2831223" cy="679699"/>
          </a:xfrm>
        </p:grpSpPr>
        <p:sp>
          <p:nvSpPr>
            <p:cNvPr id="36" name="任意多边形 35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8" name="任意多边形 37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 rot="16200000">
            <a:off x="574523" y="158162"/>
            <a:ext cx="765103" cy="863262"/>
            <a:chOff x="8439634" y="3544648"/>
            <a:chExt cx="1611146" cy="1817848"/>
          </a:xfrm>
        </p:grpSpPr>
        <p:sp>
          <p:nvSpPr>
            <p:cNvPr id="40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1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zh-CN" altLang="en-US" sz="3600" dirty="0">
                  <a:solidFill>
                    <a:prstClr val="black"/>
                  </a:solidFill>
                  <a:latin typeface="微软雅黑" panose="020B0503020204020204" pitchFamily="34" charset="-122"/>
                </a:rPr>
                <a:t>一</a:t>
              </a:r>
              <a:endParaRPr lang="zh-CN" altLang="en-US" sz="3600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47" name="矩形 3"/>
          <p:cNvSpPr>
            <a:spLocks noChangeArrowheads="1"/>
          </p:cNvSpPr>
          <p:nvPr/>
        </p:nvSpPr>
        <p:spPr bwMode="auto">
          <a:xfrm>
            <a:off x="1476452" y="438469"/>
            <a:ext cx="1661160" cy="37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项目背景</a:t>
            </a:r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介绍</a:t>
            </a:r>
            <a:endParaRPr lang="zh-CN" altLang="en-US" sz="2000" b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10" name="图表 9"/>
          <p:cNvGraphicFramePr/>
          <p:nvPr/>
        </p:nvGraphicFramePr>
        <p:xfrm>
          <a:off x="4648835" y="1204119"/>
          <a:ext cx="2153920" cy="1520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9"/>
            </p:custDataLst>
          </p:nvPr>
        </p:nvGraphicFramePr>
        <p:xfrm>
          <a:off x="4674030" y="2877344"/>
          <a:ext cx="2103327" cy="1501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109"/>
                <a:gridCol w="701109"/>
                <a:gridCol w="701109"/>
              </a:tblGrid>
              <a:tr h="2501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水产品</a:t>
                      </a:r>
                      <a:endParaRPr lang="zh-CN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FFA79D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FA79D"/>
                      </a:solidFill>
                      <a:prstDash val="solid"/>
                    </a:lnT>
                    <a:lnB w="19050">
                      <a:solidFill>
                        <a:srgbClr val="FFA79D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产量(10</a:t>
                      </a:r>
                      <a:r>
                        <a:rPr lang="zh-CN" sz="1100" b="1" baseline="300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4</a:t>
                      </a:r>
                      <a:r>
                        <a:rPr lang="zh-CN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t)</a:t>
                      </a:r>
                      <a:endParaRPr lang="zh-CN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FA79D"/>
                      </a:solidFill>
                      <a:prstDash val="solid"/>
                    </a:lnT>
                    <a:lnB w="19050">
                      <a:solidFill>
                        <a:srgbClr val="FFA79D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面积(10</a:t>
                      </a:r>
                      <a:r>
                        <a:rPr lang="zh-CN" sz="11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³</a:t>
                      </a:r>
                      <a:r>
                        <a:rPr lang="zh-CN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t)</a:t>
                      </a:r>
                      <a:endParaRPr lang="zh-CN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A79D"/>
                      </a:solidFill>
                      <a:prstDash val="solid"/>
                    </a:lnR>
                    <a:lnT w="19050" cap="rnd">
                      <a:solidFill>
                        <a:srgbClr val="FFA79D"/>
                      </a:solidFill>
                      <a:prstDash val="solid"/>
                    </a:lnT>
                    <a:lnB w="19050">
                      <a:solidFill>
                        <a:srgbClr val="FFA79D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1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贝类</a:t>
                      </a:r>
                      <a:endParaRPr lang="zh-CN" altLang="en-US" sz="11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FFA79D"/>
                      </a:solidFill>
                      <a:prstDash val="solid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19050">
                      <a:solidFill>
                        <a:srgbClr val="FFA79D"/>
                      </a:solidFill>
                      <a:prstDash val="solid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bg1"/>
                          </a:solidFill>
                          <a:latin typeface="等线" panose="02010600030101010101" charset="-122"/>
                        </a:rPr>
                        <a:t>1438.97</a:t>
                      </a:r>
                      <a:endParaRPr lang="en-US" altLang="en-US" sz="1100" b="0">
                        <a:solidFill>
                          <a:schemeClr val="bg1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FFA79D"/>
                      </a:solidFill>
                      <a:prstDash val="dot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19050">
                      <a:solidFill>
                        <a:srgbClr val="FFA79D"/>
                      </a:solidFill>
                      <a:prstDash val="solid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等线" panose="02010600030101010101" charset="-122"/>
                        </a:rPr>
                        <a:t>1204.25</a:t>
                      </a:r>
                      <a:endParaRPr lang="en-US" altLang="en-US" sz="1100" b="0" dirty="0">
                        <a:solidFill>
                          <a:schemeClr val="bg1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FFA79D"/>
                      </a:solidFill>
                      <a:prstDash val="dot"/>
                    </a:lnL>
                    <a:lnR w="19050" cap="rnd">
                      <a:solidFill>
                        <a:srgbClr val="FFA79D"/>
                      </a:solidFill>
                      <a:prstDash val="solid"/>
                    </a:lnR>
                    <a:lnT w="19050">
                      <a:solidFill>
                        <a:srgbClr val="FFA79D"/>
                      </a:solidFill>
                      <a:prstDash val="solid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1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藻类</a:t>
                      </a:r>
                      <a:endParaRPr lang="zh-CN" altLang="en-US" sz="11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FFA79D"/>
                      </a:solidFill>
                      <a:prstDash val="solid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bg1"/>
                          </a:solidFill>
                          <a:latin typeface="等线" panose="02010600030101010101" charset="-122"/>
                        </a:rPr>
                        <a:t>253.84</a:t>
                      </a:r>
                      <a:endParaRPr lang="en-US" altLang="en-US" sz="1100" b="0">
                        <a:solidFill>
                          <a:schemeClr val="bg1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FFA79D"/>
                      </a:solidFill>
                      <a:prstDash val="dot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等线" panose="02010600030101010101" charset="-122"/>
                        </a:rPr>
                        <a:t>141.74</a:t>
                      </a:r>
                      <a:endParaRPr lang="en-US" altLang="en-US" sz="1100" b="0" dirty="0">
                        <a:solidFill>
                          <a:schemeClr val="bg1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FFA79D"/>
                      </a:solidFill>
                      <a:prstDash val="dot"/>
                    </a:lnL>
                    <a:lnR w="19050" cap="rnd">
                      <a:solidFill>
                        <a:srgbClr val="FFA79D"/>
                      </a:solidFill>
                      <a:prstDash val="solid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1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鱼类</a:t>
                      </a:r>
                      <a:endParaRPr lang="zh-CN" altLang="en-US" sz="11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FFA79D"/>
                      </a:solidFill>
                      <a:prstDash val="solid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bg1"/>
                          </a:solidFill>
                          <a:latin typeface="等线" panose="02010600030101010101" charset="-122"/>
                        </a:rPr>
                        <a:t>160.58</a:t>
                      </a:r>
                      <a:endParaRPr lang="en-US" altLang="en-US" sz="1100" b="0">
                        <a:solidFill>
                          <a:schemeClr val="bg1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FFA79D"/>
                      </a:solidFill>
                      <a:prstDash val="dot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bg1"/>
                          </a:solidFill>
                          <a:latin typeface="等线" panose="02010600030101010101" charset="-122"/>
                        </a:rPr>
                        <a:t>75.35</a:t>
                      </a:r>
                      <a:endParaRPr lang="en-US" altLang="en-US" sz="1100" b="0">
                        <a:solidFill>
                          <a:schemeClr val="bg1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FFA79D"/>
                      </a:solidFill>
                      <a:prstDash val="dot"/>
                    </a:lnL>
                    <a:lnR w="19050" cap="rnd">
                      <a:solidFill>
                        <a:srgbClr val="FFA79D"/>
                      </a:solidFill>
                      <a:prstDash val="solid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1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甲壳类</a:t>
                      </a:r>
                      <a:endParaRPr lang="zh-CN" altLang="en-US" sz="11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FFA79D"/>
                      </a:solidFill>
                      <a:prstDash val="solid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bg1"/>
                          </a:solidFill>
                          <a:latin typeface="等线" panose="02010600030101010101" charset="-122"/>
                        </a:rPr>
                        <a:t>174.38</a:t>
                      </a:r>
                      <a:endParaRPr lang="en-US" altLang="en-US" sz="1100" b="0">
                        <a:solidFill>
                          <a:schemeClr val="bg1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FFA79D"/>
                      </a:solidFill>
                      <a:prstDash val="dot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等线" panose="02010600030101010101" charset="-122"/>
                        </a:rPr>
                        <a:t>287.86</a:t>
                      </a:r>
                      <a:endParaRPr lang="en-US" altLang="en-US" sz="1100" b="0" dirty="0">
                        <a:solidFill>
                          <a:schemeClr val="bg1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FFA79D"/>
                      </a:solidFill>
                      <a:prstDash val="dot"/>
                    </a:lnL>
                    <a:lnR w="19050" cap="rnd">
                      <a:solidFill>
                        <a:srgbClr val="FFA79D"/>
                      </a:solidFill>
                      <a:prstDash val="solid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1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其他</a:t>
                      </a:r>
                      <a:endParaRPr lang="zh-CN" altLang="en-US" sz="11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FFA79D"/>
                      </a:solidFill>
                      <a:prstDash val="solid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19050" cap="rnd">
                      <a:solidFill>
                        <a:srgbClr val="FFA79D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bg1"/>
                          </a:solidFill>
                          <a:latin typeface="等线" panose="02010600030101010101" charset="-122"/>
                        </a:rPr>
                        <a:t>37.55</a:t>
                      </a:r>
                      <a:endParaRPr lang="en-US" altLang="en-US" sz="1100" b="0">
                        <a:solidFill>
                          <a:schemeClr val="bg1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FFA79D"/>
                      </a:solidFill>
                      <a:prstDash val="dot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19050" cap="rnd">
                      <a:solidFill>
                        <a:srgbClr val="FFA79D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等线" panose="02010600030101010101" charset="-122"/>
                        </a:rPr>
                        <a:t>282.99</a:t>
                      </a:r>
                      <a:endParaRPr lang="en-US" altLang="en-US" sz="1100" b="0" dirty="0">
                        <a:solidFill>
                          <a:schemeClr val="bg1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FFA79D"/>
                      </a:solidFill>
                      <a:prstDash val="dot"/>
                    </a:lnL>
                    <a:lnR w="19050" cap="rnd">
                      <a:solidFill>
                        <a:srgbClr val="FFA79D"/>
                      </a:solidFill>
                      <a:prstDash val="solid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19050" cap="rnd">
                      <a:solidFill>
                        <a:srgbClr val="FFA79D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10"/>
            </p:custDataLst>
          </p:nvPr>
        </p:nvGraphicFramePr>
        <p:xfrm>
          <a:off x="2350135" y="2888615"/>
          <a:ext cx="2115820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7910"/>
                <a:gridCol w="1057910"/>
              </a:tblGrid>
              <a:tr h="2463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养殖方式</a:t>
                      </a:r>
                      <a:endParaRPr lang="zh-CN" altLang="en-US" sz="1100" b="1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8F9887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8F9887"/>
                      </a:solidFill>
                      <a:prstDash val="solid"/>
                    </a:lnT>
                    <a:lnB w="19050">
                      <a:solidFill>
                        <a:srgbClr val="8F9887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百分比</a:t>
                      </a:r>
                      <a:endParaRPr lang="zh-CN" altLang="en-US" sz="1100" b="1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8F9887"/>
                      </a:solidFill>
                      <a:prstDash val="solid"/>
                    </a:lnR>
                    <a:lnT w="19050" cap="rnd">
                      <a:solidFill>
                        <a:srgbClr val="8F9887"/>
                      </a:solidFill>
                      <a:prstDash val="solid"/>
                    </a:lnT>
                    <a:lnB w="19050">
                      <a:solidFill>
                        <a:srgbClr val="8F9887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海水养殖</a:t>
                      </a:r>
                      <a:endParaRPr lang="zh-CN" altLang="en-US" sz="11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8F9887"/>
                      </a:solidFill>
                      <a:prstDash val="solid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19050">
                      <a:solidFill>
                        <a:srgbClr val="8F9887"/>
                      </a:solidFill>
                      <a:prstDash val="solid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等线" panose="02010600030101010101" charset="-122"/>
                        </a:rPr>
                        <a:t>40%</a:t>
                      </a:r>
                      <a:endParaRPr lang="en-US" altLang="en-US" sz="1100" b="0" dirty="0">
                        <a:solidFill>
                          <a:schemeClr val="bg1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8F9887"/>
                      </a:solidFill>
                      <a:prstDash val="dot"/>
                    </a:lnL>
                    <a:lnR w="19050" cap="rnd">
                      <a:solidFill>
                        <a:srgbClr val="8F9887"/>
                      </a:solidFill>
                      <a:prstDash val="solid"/>
                    </a:lnR>
                    <a:lnT w="19050">
                      <a:solidFill>
                        <a:srgbClr val="8F9887"/>
                      </a:solidFill>
                      <a:prstDash val="solid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淡水养殖</a:t>
                      </a:r>
                      <a:endParaRPr lang="zh-CN" altLang="en-US" sz="11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8F9887"/>
                      </a:solidFill>
                      <a:prstDash val="solid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bg1"/>
                          </a:solidFill>
                          <a:latin typeface="等线" panose="02010600030101010101" charset="-122"/>
                        </a:rPr>
                        <a:t>41%</a:t>
                      </a:r>
                      <a:endParaRPr lang="en-US" altLang="en-US" sz="1100" b="0">
                        <a:solidFill>
                          <a:schemeClr val="bg1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8F9887"/>
                      </a:solidFill>
                      <a:prstDash val="dot"/>
                    </a:lnL>
                    <a:lnR w="19050" cap="rnd">
                      <a:solidFill>
                        <a:srgbClr val="8F9887"/>
                      </a:solidFill>
                      <a:prstDash val="solid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海洋捕捞</a:t>
                      </a:r>
                      <a:endParaRPr lang="zh-CN" altLang="en-US" sz="11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8F9887"/>
                      </a:solidFill>
                      <a:prstDash val="solid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等线" panose="02010600030101010101" charset="-122"/>
                        </a:rPr>
                        <a:t>14%</a:t>
                      </a:r>
                      <a:endParaRPr lang="en-US" altLang="en-US" sz="1100" b="0" dirty="0">
                        <a:solidFill>
                          <a:schemeClr val="bg1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8F9887"/>
                      </a:solidFill>
                      <a:prstDash val="dot"/>
                    </a:lnL>
                    <a:lnR w="19050" cap="rnd">
                      <a:solidFill>
                        <a:srgbClr val="8F9887"/>
                      </a:solidFill>
                      <a:prstDash val="solid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淡水捕捞</a:t>
                      </a:r>
                      <a:endParaRPr lang="zh-CN" altLang="en-US" sz="11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8F9887"/>
                      </a:solidFill>
                      <a:prstDash val="solid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bg1"/>
                          </a:solidFill>
                          <a:latin typeface="等线" panose="02010600030101010101" charset="-122"/>
                        </a:rPr>
                        <a:t>2%</a:t>
                      </a:r>
                      <a:endParaRPr lang="en-US" altLang="en-US" sz="1100" b="0">
                        <a:solidFill>
                          <a:schemeClr val="bg1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8F9887"/>
                      </a:solidFill>
                      <a:prstDash val="dot"/>
                    </a:lnL>
                    <a:lnR w="19050" cap="rnd">
                      <a:solidFill>
                        <a:srgbClr val="8F9887"/>
                      </a:solidFill>
                      <a:prstDash val="solid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远洋捕捞</a:t>
                      </a:r>
                      <a:endParaRPr lang="zh-CN" altLang="en-US" sz="11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8F9887"/>
                      </a:solidFill>
                      <a:prstDash val="solid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19050" cap="rnd">
                      <a:solidFill>
                        <a:srgbClr val="8F9887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等线" panose="02010600030101010101" charset="-122"/>
                        </a:rPr>
                        <a:t>3%</a:t>
                      </a:r>
                      <a:endParaRPr lang="en-US" altLang="en-US" sz="1100" b="0" dirty="0">
                        <a:solidFill>
                          <a:schemeClr val="bg1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8F9887"/>
                      </a:solidFill>
                      <a:prstDash val="dot"/>
                    </a:lnL>
                    <a:lnR w="19050" cap="rnd">
                      <a:solidFill>
                        <a:srgbClr val="8F9887"/>
                      </a:solidFill>
                      <a:prstDash val="solid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19050" cap="rnd">
                      <a:solidFill>
                        <a:srgbClr val="8F9887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图表 11"/>
          <p:cNvGraphicFramePr/>
          <p:nvPr/>
        </p:nvGraphicFramePr>
        <p:xfrm>
          <a:off x="2358390" y="1212850"/>
          <a:ext cx="2141220" cy="1544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5334793" y="438733"/>
            <a:ext cx="2287506" cy="49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kern="100" dirty="0">
                <a:solidFill>
                  <a:schemeClr val="bg1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多项政策支持</a:t>
            </a:r>
            <a:endParaRPr lang="en-US" altLang="zh-CN" sz="1800" kern="100" dirty="0">
              <a:solidFill>
                <a:schemeClr val="bg1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r>
              <a:rPr lang="zh-CN" altLang="en-US" sz="825" kern="100" dirty="0">
                <a:solidFill>
                  <a:schemeClr val="bg1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来源于中国农业农村部</a:t>
            </a:r>
            <a:endParaRPr lang="zh-CN" altLang="en-US" sz="825" dirty="0">
              <a:solidFill>
                <a:schemeClr val="bg1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8219506" y="-18254"/>
            <a:ext cx="744094" cy="762000"/>
            <a:chOff x="8219506" y="-18254"/>
            <a:chExt cx="744094" cy="762000"/>
          </a:xfrm>
        </p:grpSpPr>
        <p:sp>
          <p:nvSpPr>
            <p:cNvPr id="30" name="AutoShape 7"/>
            <p:cNvSpPr>
              <a:spLocks noChangeArrowheads="1"/>
            </p:cNvSpPr>
            <p:nvPr/>
          </p:nvSpPr>
          <p:spPr bwMode="auto">
            <a:xfrm rot="5400000">
              <a:off x="8201851" y="88633"/>
              <a:ext cx="762000" cy="548226"/>
            </a:xfrm>
            <a:prstGeom prst="homePlate">
              <a:avLst>
                <a:gd name="adj" fmla="val 35606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10800000" vert="eaVert" wrap="none" lIns="91440" tIns="45720" rIns="91440" bIns="45720" numCol="1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8219506" y="134144"/>
              <a:ext cx="744094" cy="575849"/>
              <a:chOff x="187683" y="185120"/>
              <a:chExt cx="744094" cy="575849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467365" y="185120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b="0" dirty="0">
                  <a:solidFill>
                    <a:schemeClr val="accent3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187683" y="453192"/>
                <a:ext cx="74409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你的智慧</a:t>
                </a:r>
                <a:endParaRPr lang="en-US" altLang="zh-CN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渔管家</a:t>
                </a:r>
                <a:endParaRPr lang="zh-CN" altLang="en-US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9951" y="-65746"/>
            <a:ext cx="685800" cy="1243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  <p:bldLst>
      <p:bldGraphic spid="12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组合 70"/>
          <p:cNvGrpSpPr/>
          <p:nvPr/>
        </p:nvGrpSpPr>
        <p:grpSpPr>
          <a:xfrm>
            <a:off x="3758145" y="27533"/>
            <a:ext cx="5235082" cy="5206708"/>
            <a:chOff x="3776560" y="-12472"/>
            <a:chExt cx="5235082" cy="5206708"/>
          </a:xfrm>
        </p:grpSpPr>
        <p:sp>
          <p:nvSpPr>
            <p:cNvPr id="72" name="AutoShape 8"/>
            <p:cNvSpPr/>
            <p:nvPr/>
          </p:nvSpPr>
          <p:spPr bwMode="auto">
            <a:xfrm>
              <a:off x="7961788" y="299647"/>
              <a:ext cx="418523" cy="4185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6"/>
                    <a:pt x="1271" y="10800"/>
                  </a:cubicBezTo>
                  <a:cubicBezTo>
                    <a:pt x="1271" y="16054"/>
                    <a:pt x="5546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73" name="AutoShape 11"/>
            <p:cNvSpPr/>
            <p:nvPr/>
          </p:nvSpPr>
          <p:spPr bwMode="auto">
            <a:xfrm>
              <a:off x="7415580" y="4421033"/>
              <a:ext cx="418523" cy="4185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6"/>
                    <a:pt x="1271" y="10800"/>
                  </a:cubicBezTo>
                  <a:cubicBezTo>
                    <a:pt x="1271" y="16054"/>
                    <a:pt x="5546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74" name="AutoShape 12"/>
            <p:cNvSpPr/>
            <p:nvPr/>
          </p:nvSpPr>
          <p:spPr bwMode="auto">
            <a:xfrm>
              <a:off x="8110754" y="4931773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5"/>
                    <a:pt x="1271" y="10800"/>
                  </a:cubicBezTo>
                  <a:cubicBezTo>
                    <a:pt x="1271" y="16055"/>
                    <a:pt x="5545" y="20329"/>
                    <a:pt x="10800" y="20329"/>
                  </a:cubicBezTo>
                  <a:cubicBezTo>
                    <a:pt x="16055" y="20329"/>
                    <a:pt x="20329" y="16055"/>
                    <a:pt x="20329" y="10800"/>
                  </a:cubicBezTo>
                  <a:cubicBezTo>
                    <a:pt x="20329" y="5545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75" name="AutoShape 13"/>
            <p:cNvSpPr/>
            <p:nvPr/>
          </p:nvSpPr>
          <p:spPr bwMode="auto">
            <a:xfrm>
              <a:off x="8344843" y="4392658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5"/>
                    <a:pt x="1271" y="10800"/>
                  </a:cubicBezTo>
                  <a:cubicBezTo>
                    <a:pt x="1271" y="16055"/>
                    <a:pt x="5545" y="20329"/>
                    <a:pt x="10800" y="20329"/>
                  </a:cubicBezTo>
                  <a:cubicBezTo>
                    <a:pt x="16055" y="20329"/>
                    <a:pt x="20329" y="16055"/>
                    <a:pt x="20329" y="10800"/>
                  </a:cubicBezTo>
                  <a:cubicBezTo>
                    <a:pt x="20329" y="5545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76" name="AutoShape 16"/>
            <p:cNvSpPr/>
            <p:nvPr/>
          </p:nvSpPr>
          <p:spPr bwMode="auto">
            <a:xfrm>
              <a:off x="3960994" y="2995218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6" y="1270"/>
                    <a:pt x="1271" y="5545"/>
                    <a:pt x="1271" y="10799"/>
                  </a:cubicBezTo>
                  <a:cubicBezTo>
                    <a:pt x="1271" y="16053"/>
                    <a:pt x="5546" y="20329"/>
                    <a:pt x="10800" y="20329"/>
                  </a:cubicBezTo>
                  <a:cubicBezTo>
                    <a:pt x="16055" y="20329"/>
                    <a:pt x="20330" y="16053"/>
                    <a:pt x="20330" y="10799"/>
                  </a:cubicBezTo>
                  <a:cubicBezTo>
                    <a:pt x="20329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77" name="AutoShape 18"/>
            <p:cNvSpPr/>
            <p:nvPr/>
          </p:nvSpPr>
          <p:spPr bwMode="auto">
            <a:xfrm>
              <a:off x="6096170" y="923884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5"/>
                    <a:pt x="5545" y="20330"/>
                    <a:pt x="10800" y="20330"/>
                  </a:cubicBezTo>
                  <a:cubicBezTo>
                    <a:pt x="16055" y="20330"/>
                    <a:pt x="20329" y="16055"/>
                    <a:pt x="20329" y="10800"/>
                  </a:cubicBezTo>
                  <a:cubicBezTo>
                    <a:pt x="20329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78" name="AutoShape 19"/>
            <p:cNvSpPr/>
            <p:nvPr/>
          </p:nvSpPr>
          <p:spPr bwMode="auto">
            <a:xfrm>
              <a:off x="7947601" y="3016498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5"/>
                    <a:pt x="1271" y="10800"/>
                  </a:cubicBezTo>
                  <a:cubicBezTo>
                    <a:pt x="1271" y="16055"/>
                    <a:pt x="5545" y="20329"/>
                    <a:pt x="10800" y="20329"/>
                  </a:cubicBezTo>
                  <a:cubicBezTo>
                    <a:pt x="16055" y="20329"/>
                    <a:pt x="20329" y="16055"/>
                    <a:pt x="20329" y="10800"/>
                  </a:cubicBezTo>
                  <a:cubicBezTo>
                    <a:pt x="20329" y="5545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79" name="AutoShape 20"/>
            <p:cNvSpPr/>
            <p:nvPr/>
          </p:nvSpPr>
          <p:spPr bwMode="auto">
            <a:xfrm>
              <a:off x="8685336" y="952259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0" y="5545"/>
                    <a:pt x="1270" y="10800"/>
                  </a:cubicBezTo>
                  <a:cubicBezTo>
                    <a:pt x="1270" y="16055"/>
                    <a:pt x="5545" y="20330"/>
                    <a:pt x="10800" y="20330"/>
                  </a:cubicBezTo>
                  <a:cubicBezTo>
                    <a:pt x="16054" y="20330"/>
                    <a:pt x="20329" y="16055"/>
                    <a:pt x="20329" y="10800"/>
                  </a:cubicBezTo>
                  <a:cubicBezTo>
                    <a:pt x="20329" y="5545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80" name="AutoShape 21"/>
            <p:cNvSpPr/>
            <p:nvPr/>
          </p:nvSpPr>
          <p:spPr bwMode="auto">
            <a:xfrm>
              <a:off x="6472131" y="3945761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6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4"/>
                    <a:pt x="5545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81" name="AutoShape 22"/>
            <p:cNvSpPr/>
            <p:nvPr/>
          </p:nvSpPr>
          <p:spPr bwMode="auto">
            <a:xfrm>
              <a:off x="8614400" y="3321524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6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4"/>
                    <a:pt x="5545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82" name="AutoShape 23"/>
            <p:cNvSpPr/>
            <p:nvPr/>
          </p:nvSpPr>
          <p:spPr bwMode="auto">
            <a:xfrm>
              <a:off x="8422873" y="1619058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1" y="5545"/>
                    <a:pt x="1271" y="10800"/>
                  </a:cubicBezTo>
                  <a:cubicBezTo>
                    <a:pt x="1271" y="16055"/>
                    <a:pt x="5545" y="20329"/>
                    <a:pt x="10800" y="20329"/>
                  </a:cubicBezTo>
                  <a:cubicBezTo>
                    <a:pt x="16055" y="20329"/>
                    <a:pt x="20329" y="16055"/>
                    <a:pt x="20329" y="10800"/>
                  </a:cubicBezTo>
                  <a:cubicBezTo>
                    <a:pt x="20329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83" name="AutoShape 24"/>
            <p:cNvSpPr/>
            <p:nvPr/>
          </p:nvSpPr>
          <p:spPr bwMode="auto">
            <a:xfrm>
              <a:off x="7451048" y="30090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1" y="5545"/>
                    <a:pt x="1271" y="10800"/>
                  </a:cubicBezTo>
                  <a:cubicBezTo>
                    <a:pt x="1271" y="16054"/>
                    <a:pt x="5545" y="20329"/>
                    <a:pt x="10800" y="20329"/>
                  </a:cubicBezTo>
                  <a:cubicBezTo>
                    <a:pt x="16055" y="20329"/>
                    <a:pt x="20330" y="16054"/>
                    <a:pt x="20330" y="10800"/>
                  </a:cubicBezTo>
                  <a:cubicBezTo>
                    <a:pt x="20330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84" name="AutoShape 25"/>
            <p:cNvSpPr/>
            <p:nvPr/>
          </p:nvSpPr>
          <p:spPr bwMode="auto">
            <a:xfrm>
              <a:off x="5911736" y="2654724"/>
              <a:ext cx="1027687" cy="666799"/>
            </a:xfrm>
            <a:custGeom>
              <a:avLst/>
              <a:gdLst/>
              <a:ahLst/>
              <a:cxnLst/>
              <a:rect l="0" t="0" r="r" b="b"/>
              <a:pathLst>
                <a:path w="21538" h="21552">
                  <a:moveTo>
                    <a:pt x="21315" y="21552"/>
                  </a:moveTo>
                  <a:cubicBezTo>
                    <a:pt x="21274" y="21552"/>
                    <a:pt x="21232" y="21535"/>
                    <a:pt x="21195" y="21498"/>
                  </a:cubicBezTo>
                  <a:lnTo>
                    <a:pt x="103" y="634"/>
                  </a:lnTo>
                  <a:cubicBezTo>
                    <a:pt x="-1" y="532"/>
                    <a:pt x="-31" y="319"/>
                    <a:pt x="35" y="159"/>
                  </a:cubicBezTo>
                  <a:cubicBezTo>
                    <a:pt x="102" y="-1"/>
                    <a:pt x="239" y="-48"/>
                    <a:pt x="343" y="55"/>
                  </a:cubicBezTo>
                  <a:lnTo>
                    <a:pt x="21435" y="20919"/>
                  </a:lnTo>
                  <a:cubicBezTo>
                    <a:pt x="21539" y="21021"/>
                    <a:pt x="21569" y="21234"/>
                    <a:pt x="21503" y="21394"/>
                  </a:cubicBezTo>
                  <a:cubicBezTo>
                    <a:pt x="21460" y="21496"/>
                    <a:pt x="21388" y="21552"/>
                    <a:pt x="21315" y="21552"/>
                  </a:cubicBezTo>
                  <a:close/>
                  <a:moveTo>
                    <a:pt x="21315" y="21552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85" name="AutoShape 29"/>
            <p:cNvSpPr/>
            <p:nvPr/>
          </p:nvSpPr>
          <p:spPr bwMode="auto">
            <a:xfrm>
              <a:off x="6301884" y="1597777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86" name="AutoShape 30"/>
            <p:cNvSpPr/>
            <p:nvPr/>
          </p:nvSpPr>
          <p:spPr bwMode="auto">
            <a:xfrm>
              <a:off x="8082379" y="3740046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87" name="AutoShape 31"/>
            <p:cNvSpPr/>
            <p:nvPr/>
          </p:nvSpPr>
          <p:spPr bwMode="auto">
            <a:xfrm>
              <a:off x="4627793" y="2449010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2" y="18783"/>
                    <a:pt x="18783" y="15202"/>
                    <a:pt x="18783" y="10800"/>
                  </a:cubicBezTo>
                  <a:cubicBezTo>
                    <a:pt x="18783" y="6398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88" name="AutoShape 34"/>
            <p:cNvSpPr/>
            <p:nvPr/>
          </p:nvSpPr>
          <p:spPr bwMode="auto">
            <a:xfrm>
              <a:off x="3776560" y="3442115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2" y="18783"/>
                    <a:pt x="18783" y="15202"/>
                    <a:pt x="18783" y="10800"/>
                  </a:cubicBezTo>
                  <a:cubicBezTo>
                    <a:pt x="18783" y="6398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89" name="AutoShape 35"/>
            <p:cNvSpPr/>
            <p:nvPr/>
          </p:nvSpPr>
          <p:spPr bwMode="auto">
            <a:xfrm>
              <a:off x="6046514" y="3200932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9"/>
                    <a:pt x="2817" y="10800"/>
                  </a:cubicBezTo>
                  <a:cubicBezTo>
                    <a:pt x="2817" y="15201"/>
                    <a:pt x="6398" y="18783"/>
                    <a:pt x="10800" y="18783"/>
                  </a:cubicBezTo>
                  <a:cubicBezTo>
                    <a:pt x="15202" y="18783"/>
                    <a:pt x="18783" y="15201"/>
                    <a:pt x="18783" y="10800"/>
                  </a:cubicBezTo>
                  <a:cubicBezTo>
                    <a:pt x="18783" y="6399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90" name="AutoShape 36"/>
            <p:cNvSpPr/>
            <p:nvPr/>
          </p:nvSpPr>
          <p:spPr bwMode="auto">
            <a:xfrm>
              <a:off x="5769864" y="1505560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2" y="18783"/>
                    <a:pt x="18783" y="15202"/>
                    <a:pt x="18783" y="10800"/>
                  </a:cubicBezTo>
                  <a:cubicBezTo>
                    <a:pt x="18783" y="6398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91" name="AutoShape 38"/>
            <p:cNvSpPr/>
            <p:nvPr/>
          </p:nvSpPr>
          <p:spPr bwMode="auto">
            <a:xfrm>
              <a:off x="8848489" y="2959750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9"/>
                    <a:pt x="2817" y="10800"/>
                  </a:cubicBezTo>
                  <a:cubicBezTo>
                    <a:pt x="2817" y="15201"/>
                    <a:pt x="6398" y="18783"/>
                    <a:pt x="10800" y="18783"/>
                  </a:cubicBezTo>
                  <a:cubicBezTo>
                    <a:pt x="15201" y="18783"/>
                    <a:pt x="18783" y="15201"/>
                    <a:pt x="18783" y="10800"/>
                  </a:cubicBezTo>
                  <a:cubicBezTo>
                    <a:pt x="18783" y="6399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92" name="AutoShape 39"/>
            <p:cNvSpPr/>
            <p:nvPr/>
          </p:nvSpPr>
          <p:spPr bwMode="auto">
            <a:xfrm>
              <a:off x="8813021" y="1512654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93" name="AutoShape 41"/>
            <p:cNvSpPr/>
            <p:nvPr/>
          </p:nvSpPr>
          <p:spPr bwMode="auto">
            <a:xfrm>
              <a:off x="6819717" y="15902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94" name="AutoShape 42"/>
            <p:cNvSpPr/>
            <p:nvPr/>
          </p:nvSpPr>
          <p:spPr bwMode="auto">
            <a:xfrm>
              <a:off x="7153117" y="4974334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95" name="AutoShape 43"/>
            <p:cNvSpPr/>
            <p:nvPr/>
          </p:nvSpPr>
          <p:spPr bwMode="auto">
            <a:xfrm>
              <a:off x="5720208" y="4612560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2" y="18783"/>
                    <a:pt x="18783" y="15202"/>
                    <a:pt x="18783" y="10800"/>
                  </a:cubicBezTo>
                  <a:cubicBezTo>
                    <a:pt x="18783" y="6398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96" name="AutoShape 44"/>
            <p:cNvSpPr/>
            <p:nvPr/>
          </p:nvSpPr>
          <p:spPr bwMode="auto">
            <a:xfrm>
              <a:off x="3925526" y="4130195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2" y="18783"/>
                    <a:pt x="18783" y="15202"/>
                    <a:pt x="18783" y="10800"/>
                  </a:cubicBezTo>
                  <a:cubicBezTo>
                    <a:pt x="18783" y="6398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97" name="AutoShape 46"/>
            <p:cNvSpPr/>
            <p:nvPr/>
          </p:nvSpPr>
          <p:spPr bwMode="auto">
            <a:xfrm>
              <a:off x="8408685" y="-12472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98" name="AutoShape 47"/>
            <p:cNvSpPr/>
            <p:nvPr/>
          </p:nvSpPr>
          <p:spPr bwMode="auto">
            <a:xfrm>
              <a:off x="7692231" y="1065756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99" name="AutoShape 48"/>
            <p:cNvSpPr/>
            <p:nvPr/>
          </p:nvSpPr>
          <p:spPr bwMode="auto">
            <a:xfrm>
              <a:off x="8642774" y="2285857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00" name="AutoShape 49"/>
            <p:cNvSpPr/>
            <p:nvPr/>
          </p:nvSpPr>
          <p:spPr bwMode="auto">
            <a:xfrm>
              <a:off x="5847893" y="1725462"/>
              <a:ext cx="503646" cy="418523"/>
            </a:xfrm>
            <a:custGeom>
              <a:avLst/>
              <a:gdLst/>
              <a:ahLst/>
              <a:cxnLst/>
              <a:rect l="0" t="0" r="r" b="b"/>
              <a:pathLst>
                <a:path w="21488" h="21532">
                  <a:moveTo>
                    <a:pt x="454" y="21532"/>
                  </a:moveTo>
                  <a:cubicBezTo>
                    <a:pt x="323" y="21532"/>
                    <a:pt x="193" y="21464"/>
                    <a:pt x="103" y="21333"/>
                  </a:cubicBezTo>
                  <a:cubicBezTo>
                    <a:pt x="-56" y="21099"/>
                    <a:pt x="-28" y="20754"/>
                    <a:pt x="165" y="20562"/>
                  </a:cubicBezTo>
                  <a:lnTo>
                    <a:pt x="20746" y="125"/>
                  </a:lnTo>
                  <a:cubicBezTo>
                    <a:pt x="20939" y="-68"/>
                    <a:pt x="21225" y="-34"/>
                    <a:pt x="21385" y="199"/>
                  </a:cubicBezTo>
                  <a:cubicBezTo>
                    <a:pt x="21544" y="433"/>
                    <a:pt x="21516" y="778"/>
                    <a:pt x="21323" y="970"/>
                  </a:cubicBezTo>
                  <a:lnTo>
                    <a:pt x="742" y="21407"/>
                  </a:lnTo>
                  <a:cubicBezTo>
                    <a:pt x="658" y="21491"/>
                    <a:pt x="556" y="21532"/>
                    <a:pt x="454" y="21532"/>
                  </a:cubicBezTo>
                  <a:close/>
                  <a:moveTo>
                    <a:pt x="454" y="21532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01" name="AutoShape 50"/>
            <p:cNvSpPr/>
            <p:nvPr/>
          </p:nvSpPr>
          <p:spPr bwMode="auto">
            <a:xfrm>
              <a:off x="6429569" y="1009007"/>
              <a:ext cx="516947" cy="630445"/>
            </a:xfrm>
            <a:custGeom>
              <a:avLst/>
              <a:gdLst/>
              <a:ahLst/>
              <a:cxnLst/>
              <a:rect l="0" t="0" r="r" b="b"/>
              <a:pathLst>
                <a:path w="21490" h="21555">
                  <a:moveTo>
                    <a:pt x="441" y="21555"/>
                  </a:moveTo>
                  <a:cubicBezTo>
                    <a:pt x="343" y="21555"/>
                    <a:pt x="244" y="21528"/>
                    <a:pt x="163" y="21474"/>
                  </a:cubicBezTo>
                  <a:cubicBezTo>
                    <a:pt x="-27" y="21347"/>
                    <a:pt x="-55" y="21118"/>
                    <a:pt x="99" y="20963"/>
                  </a:cubicBezTo>
                  <a:lnTo>
                    <a:pt x="20706" y="134"/>
                  </a:lnTo>
                  <a:cubicBezTo>
                    <a:pt x="20860" y="-22"/>
                    <a:pt x="21138" y="-45"/>
                    <a:pt x="21327" y="81"/>
                  </a:cubicBezTo>
                  <a:cubicBezTo>
                    <a:pt x="21516" y="208"/>
                    <a:pt x="21545" y="437"/>
                    <a:pt x="21391" y="592"/>
                  </a:cubicBezTo>
                  <a:lnTo>
                    <a:pt x="784" y="21421"/>
                  </a:lnTo>
                  <a:cubicBezTo>
                    <a:pt x="697" y="21509"/>
                    <a:pt x="569" y="21555"/>
                    <a:pt x="441" y="21555"/>
                  </a:cubicBezTo>
                  <a:close/>
                  <a:moveTo>
                    <a:pt x="441" y="21555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02" name="AutoShape 51"/>
            <p:cNvSpPr/>
            <p:nvPr/>
          </p:nvSpPr>
          <p:spPr bwMode="auto">
            <a:xfrm>
              <a:off x="6003953" y="2392261"/>
              <a:ext cx="486799" cy="6295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64" y="0"/>
                  </a:moveTo>
                  <a:lnTo>
                    <a:pt x="21600" y="16821"/>
                  </a:lnTo>
                  <a:lnTo>
                    <a:pt x="21536" y="21600"/>
                  </a:lnTo>
                  <a:lnTo>
                    <a:pt x="0" y="4779"/>
                  </a:lnTo>
                  <a:close/>
                  <a:moveTo>
                    <a:pt x="64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03" name="AutoShape 52"/>
            <p:cNvSpPr/>
            <p:nvPr/>
          </p:nvSpPr>
          <p:spPr bwMode="auto">
            <a:xfrm>
              <a:off x="6415382" y="1746743"/>
              <a:ext cx="204828" cy="52404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082" y="21600"/>
                  </a:moveTo>
                  <a:lnTo>
                    <a:pt x="0" y="195"/>
                  </a:lnTo>
                  <a:lnTo>
                    <a:pt x="1517" y="0"/>
                  </a:lnTo>
                  <a:lnTo>
                    <a:pt x="21600" y="21405"/>
                  </a:lnTo>
                  <a:close/>
                  <a:moveTo>
                    <a:pt x="20082" y="2160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04" name="AutoShape 53"/>
            <p:cNvSpPr/>
            <p:nvPr/>
          </p:nvSpPr>
          <p:spPr bwMode="auto">
            <a:xfrm>
              <a:off x="6876466" y="1973738"/>
              <a:ext cx="553301" cy="37330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295" y="0"/>
                  </a:moveTo>
                  <a:lnTo>
                    <a:pt x="21600" y="684"/>
                  </a:lnTo>
                  <a:lnTo>
                    <a:pt x="305" y="21600"/>
                  </a:lnTo>
                  <a:lnTo>
                    <a:pt x="0" y="20916"/>
                  </a:lnTo>
                  <a:close/>
                  <a:moveTo>
                    <a:pt x="21295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05" name="AutoShape 54"/>
            <p:cNvSpPr/>
            <p:nvPr/>
          </p:nvSpPr>
          <p:spPr bwMode="auto">
            <a:xfrm>
              <a:off x="6351539" y="852948"/>
              <a:ext cx="458425" cy="17645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374" y="0"/>
                  </a:moveTo>
                  <a:lnTo>
                    <a:pt x="21600" y="1634"/>
                  </a:lnTo>
                  <a:lnTo>
                    <a:pt x="226" y="21600"/>
                  </a:lnTo>
                  <a:lnTo>
                    <a:pt x="0" y="19966"/>
                  </a:lnTo>
                  <a:close/>
                  <a:moveTo>
                    <a:pt x="21374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06" name="AutoShape 55"/>
            <p:cNvSpPr/>
            <p:nvPr/>
          </p:nvSpPr>
          <p:spPr bwMode="auto">
            <a:xfrm>
              <a:off x="7230260" y="249991"/>
              <a:ext cx="266010" cy="29261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743" y="0"/>
                  </a:moveTo>
                  <a:lnTo>
                    <a:pt x="21600" y="699"/>
                  </a:lnTo>
                  <a:lnTo>
                    <a:pt x="857" y="21600"/>
                  </a:lnTo>
                  <a:lnTo>
                    <a:pt x="0" y="20901"/>
                  </a:lnTo>
                  <a:close/>
                  <a:moveTo>
                    <a:pt x="20743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07" name="AutoShape 56"/>
            <p:cNvSpPr/>
            <p:nvPr/>
          </p:nvSpPr>
          <p:spPr bwMode="auto">
            <a:xfrm>
              <a:off x="7351738" y="604672"/>
              <a:ext cx="641971" cy="14807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0" y="21600"/>
                  </a:moveTo>
                  <a:lnTo>
                    <a:pt x="0" y="19584"/>
                  </a:lnTo>
                  <a:lnTo>
                    <a:pt x="21501" y="0"/>
                  </a:lnTo>
                  <a:lnTo>
                    <a:pt x="21600" y="2016"/>
                  </a:lnTo>
                  <a:close/>
                  <a:moveTo>
                    <a:pt x="100" y="2160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08" name="AutoShape 57"/>
            <p:cNvSpPr/>
            <p:nvPr/>
          </p:nvSpPr>
          <p:spPr bwMode="auto">
            <a:xfrm>
              <a:off x="5627991" y="2817877"/>
              <a:ext cx="61183" cy="93724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4950" y="0"/>
                  </a:moveTo>
                  <a:lnTo>
                    <a:pt x="21600" y="21583"/>
                  </a:lnTo>
                  <a:lnTo>
                    <a:pt x="16650" y="21600"/>
                  </a:lnTo>
                  <a:lnTo>
                    <a:pt x="0" y="17"/>
                  </a:lnTo>
                  <a:close/>
                  <a:moveTo>
                    <a:pt x="4950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09" name="AutoShape 58"/>
            <p:cNvSpPr/>
            <p:nvPr/>
          </p:nvSpPr>
          <p:spPr bwMode="auto">
            <a:xfrm>
              <a:off x="4975380" y="3676204"/>
              <a:ext cx="481479" cy="24650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81" y="0"/>
                  </a:moveTo>
                  <a:lnTo>
                    <a:pt x="21600" y="20486"/>
                  </a:lnTo>
                  <a:lnTo>
                    <a:pt x="21319" y="21600"/>
                  </a:lnTo>
                  <a:lnTo>
                    <a:pt x="0" y="1114"/>
                  </a:lnTo>
                  <a:close/>
                  <a:moveTo>
                    <a:pt x="281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10" name="AutoShape 59"/>
            <p:cNvSpPr/>
            <p:nvPr/>
          </p:nvSpPr>
          <p:spPr bwMode="auto">
            <a:xfrm>
              <a:off x="4187989" y="3179651"/>
              <a:ext cx="453991" cy="29527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61" y="0"/>
                  </a:moveTo>
                  <a:lnTo>
                    <a:pt x="21600" y="20726"/>
                  </a:lnTo>
                  <a:lnTo>
                    <a:pt x="21239" y="21600"/>
                  </a:lnTo>
                  <a:lnTo>
                    <a:pt x="0" y="874"/>
                  </a:lnTo>
                  <a:close/>
                  <a:moveTo>
                    <a:pt x="361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11" name="AutoShape 60"/>
            <p:cNvSpPr/>
            <p:nvPr/>
          </p:nvSpPr>
          <p:spPr bwMode="auto">
            <a:xfrm>
              <a:off x="5110158" y="4243693"/>
              <a:ext cx="421183" cy="44867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069" y="0"/>
                  </a:moveTo>
                  <a:lnTo>
                    <a:pt x="21600" y="466"/>
                  </a:lnTo>
                  <a:lnTo>
                    <a:pt x="531" y="21600"/>
                  </a:lnTo>
                  <a:lnTo>
                    <a:pt x="0" y="21134"/>
                  </a:lnTo>
                  <a:close/>
                  <a:moveTo>
                    <a:pt x="21069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12" name="AutoShape 61"/>
            <p:cNvSpPr/>
            <p:nvPr/>
          </p:nvSpPr>
          <p:spPr bwMode="auto">
            <a:xfrm>
              <a:off x="4414985" y="3789702"/>
              <a:ext cx="345813" cy="71645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821" y="21600"/>
                  </a:moveTo>
                  <a:lnTo>
                    <a:pt x="0" y="21421"/>
                  </a:lnTo>
                  <a:lnTo>
                    <a:pt x="20779" y="0"/>
                  </a:lnTo>
                  <a:lnTo>
                    <a:pt x="21600" y="179"/>
                  </a:lnTo>
                  <a:close/>
                  <a:moveTo>
                    <a:pt x="821" y="2160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13" name="AutoShape 62"/>
            <p:cNvSpPr/>
            <p:nvPr/>
          </p:nvSpPr>
          <p:spPr bwMode="auto">
            <a:xfrm>
              <a:off x="4464640" y="4640935"/>
              <a:ext cx="323646" cy="13300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34" y="0"/>
                  </a:moveTo>
                  <a:lnTo>
                    <a:pt x="21600" y="19458"/>
                  </a:lnTo>
                  <a:lnTo>
                    <a:pt x="21266" y="21600"/>
                  </a:lnTo>
                  <a:lnTo>
                    <a:pt x="0" y="2142"/>
                  </a:lnTo>
                  <a:close/>
                  <a:moveTo>
                    <a:pt x="334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14" name="AutoShape 63"/>
            <p:cNvSpPr/>
            <p:nvPr/>
          </p:nvSpPr>
          <p:spPr bwMode="auto">
            <a:xfrm>
              <a:off x="7351738" y="3881919"/>
              <a:ext cx="197735" cy="55773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469" y="0"/>
                  </a:moveTo>
                  <a:lnTo>
                    <a:pt x="21600" y="21426"/>
                  </a:lnTo>
                  <a:lnTo>
                    <a:pt x="20131" y="21600"/>
                  </a:lnTo>
                  <a:lnTo>
                    <a:pt x="0" y="174"/>
                  </a:lnTo>
                  <a:close/>
                  <a:moveTo>
                    <a:pt x="1469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15" name="AutoShape 64"/>
            <p:cNvSpPr/>
            <p:nvPr/>
          </p:nvSpPr>
          <p:spPr bwMode="auto">
            <a:xfrm>
              <a:off x="7805729" y="4513250"/>
              <a:ext cx="540888" cy="851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3585"/>
                  </a:lnTo>
                  <a:lnTo>
                    <a:pt x="75" y="21600"/>
                  </a:lnTo>
                  <a:lnTo>
                    <a:pt x="0" y="18015"/>
                  </a:lnTo>
                  <a:close/>
                  <a:moveTo>
                    <a:pt x="21525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16" name="AutoShape 65"/>
            <p:cNvSpPr/>
            <p:nvPr/>
          </p:nvSpPr>
          <p:spPr bwMode="auto">
            <a:xfrm>
              <a:off x="7791542" y="4726058"/>
              <a:ext cx="357341" cy="26601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17" y="0"/>
                  </a:moveTo>
                  <a:lnTo>
                    <a:pt x="21600" y="20647"/>
                  </a:lnTo>
                  <a:lnTo>
                    <a:pt x="21083" y="21600"/>
                  </a:lnTo>
                  <a:lnTo>
                    <a:pt x="0" y="953"/>
                  </a:lnTo>
                  <a:close/>
                  <a:moveTo>
                    <a:pt x="517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17" name="AutoShape 66"/>
            <p:cNvSpPr/>
            <p:nvPr/>
          </p:nvSpPr>
          <p:spPr bwMode="auto">
            <a:xfrm>
              <a:off x="6926122" y="4648028"/>
              <a:ext cx="491232" cy="8423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11" y="0"/>
                  </a:moveTo>
                  <a:lnTo>
                    <a:pt x="21600" y="3564"/>
                  </a:lnTo>
                  <a:lnTo>
                    <a:pt x="89" y="21600"/>
                  </a:lnTo>
                  <a:lnTo>
                    <a:pt x="0" y="18036"/>
                  </a:lnTo>
                  <a:close/>
                  <a:moveTo>
                    <a:pt x="21511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18" name="AutoShape 67"/>
            <p:cNvSpPr/>
            <p:nvPr/>
          </p:nvSpPr>
          <p:spPr bwMode="auto">
            <a:xfrm>
              <a:off x="7557453" y="3186745"/>
              <a:ext cx="407882" cy="1338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385" y="0"/>
                  </a:moveTo>
                  <a:lnTo>
                    <a:pt x="21600" y="2186"/>
                  </a:lnTo>
                  <a:lnTo>
                    <a:pt x="215" y="21600"/>
                  </a:lnTo>
                  <a:lnTo>
                    <a:pt x="0" y="19414"/>
                  </a:lnTo>
                  <a:close/>
                  <a:moveTo>
                    <a:pt x="21385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19" name="AutoShape 68"/>
            <p:cNvSpPr/>
            <p:nvPr/>
          </p:nvSpPr>
          <p:spPr bwMode="auto">
            <a:xfrm>
              <a:off x="7954695" y="1738763"/>
              <a:ext cx="465518" cy="496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50" y="0"/>
                  </a:moveTo>
                  <a:lnTo>
                    <a:pt x="21600" y="6154"/>
                  </a:lnTo>
                  <a:lnTo>
                    <a:pt x="50" y="21600"/>
                  </a:lnTo>
                  <a:lnTo>
                    <a:pt x="0" y="15446"/>
                  </a:lnTo>
                  <a:close/>
                  <a:moveTo>
                    <a:pt x="21550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20" name="AutoShape 69"/>
            <p:cNvSpPr/>
            <p:nvPr/>
          </p:nvSpPr>
          <p:spPr bwMode="auto">
            <a:xfrm>
              <a:off x="7316270" y="2136891"/>
              <a:ext cx="324533" cy="101793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699" y="0"/>
                  </a:moveTo>
                  <a:lnTo>
                    <a:pt x="21600" y="88"/>
                  </a:lnTo>
                  <a:lnTo>
                    <a:pt x="901" y="21600"/>
                  </a:lnTo>
                  <a:lnTo>
                    <a:pt x="0" y="21512"/>
                  </a:lnTo>
                  <a:close/>
                  <a:moveTo>
                    <a:pt x="20699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21" name="AutoShape 71"/>
            <p:cNvSpPr/>
            <p:nvPr/>
          </p:nvSpPr>
          <p:spPr bwMode="auto">
            <a:xfrm>
              <a:off x="8082379" y="3271868"/>
              <a:ext cx="91330" cy="48147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8316" y="21600"/>
                  </a:moveTo>
                  <a:lnTo>
                    <a:pt x="0" y="109"/>
                  </a:lnTo>
                  <a:lnTo>
                    <a:pt x="3284" y="0"/>
                  </a:lnTo>
                  <a:lnTo>
                    <a:pt x="21600" y="21491"/>
                  </a:lnTo>
                  <a:close/>
                  <a:moveTo>
                    <a:pt x="18316" y="2160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22" name="AutoShape 72"/>
            <p:cNvSpPr/>
            <p:nvPr/>
          </p:nvSpPr>
          <p:spPr bwMode="auto">
            <a:xfrm>
              <a:off x="7727699" y="3881919"/>
              <a:ext cx="394582" cy="57458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956" y="0"/>
                  </a:moveTo>
                  <a:lnTo>
                    <a:pt x="21600" y="298"/>
                  </a:lnTo>
                  <a:lnTo>
                    <a:pt x="644" y="21600"/>
                  </a:lnTo>
                  <a:lnTo>
                    <a:pt x="0" y="21302"/>
                  </a:lnTo>
                  <a:close/>
                  <a:moveTo>
                    <a:pt x="20956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23" name="AutoShape 73"/>
            <p:cNvSpPr/>
            <p:nvPr/>
          </p:nvSpPr>
          <p:spPr bwMode="auto">
            <a:xfrm>
              <a:off x="7805729" y="674722"/>
              <a:ext cx="283744" cy="419409"/>
            </a:xfrm>
            <a:custGeom>
              <a:avLst/>
              <a:gdLst/>
              <a:ahLst/>
              <a:cxnLst/>
              <a:rect l="0" t="0" r="r" b="b"/>
              <a:pathLst>
                <a:path w="21378" h="21524">
                  <a:moveTo>
                    <a:pt x="801" y="21524"/>
                  </a:moveTo>
                  <a:cubicBezTo>
                    <a:pt x="650" y="21524"/>
                    <a:pt x="496" y="21495"/>
                    <a:pt x="360" y="21433"/>
                  </a:cubicBezTo>
                  <a:cubicBezTo>
                    <a:pt x="-10" y="21266"/>
                    <a:pt x="-111" y="20927"/>
                    <a:pt x="133" y="20675"/>
                  </a:cubicBezTo>
                  <a:lnTo>
                    <a:pt x="19907" y="246"/>
                  </a:lnTo>
                  <a:cubicBezTo>
                    <a:pt x="20152" y="-7"/>
                    <a:pt x="20649" y="-76"/>
                    <a:pt x="21018" y="91"/>
                  </a:cubicBezTo>
                  <a:cubicBezTo>
                    <a:pt x="21387" y="257"/>
                    <a:pt x="21489" y="597"/>
                    <a:pt x="21245" y="849"/>
                  </a:cubicBezTo>
                  <a:lnTo>
                    <a:pt x="1471" y="21278"/>
                  </a:lnTo>
                  <a:cubicBezTo>
                    <a:pt x="1316" y="21438"/>
                    <a:pt x="1061" y="21524"/>
                    <a:pt x="801" y="21524"/>
                  </a:cubicBezTo>
                  <a:close/>
                  <a:moveTo>
                    <a:pt x="801" y="2152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24" name="AutoShape 74"/>
            <p:cNvSpPr/>
            <p:nvPr/>
          </p:nvSpPr>
          <p:spPr bwMode="auto">
            <a:xfrm>
              <a:off x="7309176" y="930978"/>
              <a:ext cx="397242" cy="191527"/>
            </a:xfrm>
            <a:custGeom>
              <a:avLst/>
              <a:gdLst/>
              <a:ahLst/>
              <a:cxnLst/>
              <a:rect l="0" t="0" r="r" b="b"/>
              <a:pathLst>
                <a:path w="21441" h="21434">
                  <a:moveTo>
                    <a:pt x="20866" y="21434"/>
                  </a:moveTo>
                  <a:cubicBezTo>
                    <a:pt x="20786" y="21434"/>
                    <a:pt x="20706" y="21400"/>
                    <a:pt x="20629" y="21328"/>
                  </a:cubicBezTo>
                  <a:lnTo>
                    <a:pt x="337" y="2276"/>
                  </a:lnTo>
                  <a:cubicBezTo>
                    <a:pt x="48" y="2005"/>
                    <a:pt x="-80" y="1299"/>
                    <a:pt x="51" y="700"/>
                  </a:cubicBezTo>
                  <a:cubicBezTo>
                    <a:pt x="182" y="101"/>
                    <a:pt x="521" y="-166"/>
                    <a:pt x="811" y="107"/>
                  </a:cubicBezTo>
                  <a:lnTo>
                    <a:pt x="21103" y="19159"/>
                  </a:lnTo>
                  <a:cubicBezTo>
                    <a:pt x="21392" y="19430"/>
                    <a:pt x="21520" y="20135"/>
                    <a:pt x="21389" y="20735"/>
                  </a:cubicBezTo>
                  <a:cubicBezTo>
                    <a:pt x="21293" y="21174"/>
                    <a:pt x="21084" y="21434"/>
                    <a:pt x="20866" y="21434"/>
                  </a:cubicBezTo>
                  <a:close/>
                  <a:moveTo>
                    <a:pt x="20866" y="2143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25" name="AutoShape 75"/>
            <p:cNvSpPr/>
            <p:nvPr/>
          </p:nvSpPr>
          <p:spPr bwMode="auto">
            <a:xfrm>
              <a:off x="7699325" y="1207629"/>
              <a:ext cx="85123" cy="382168"/>
            </a:xfrm>
            <a:custGeom>
              <a:avLst/>
              <a:gdLst/>
              <a:ahLst/>
              <a:cxnLst/>
              <a:rect l="0" t="0" r="r" b="b"/>
              <a:pathLst>
                <a:path w="21176" h="21552">
                  <a:moveTo>
                    <a:pt x="2652" y="21552"/>
                  </a:moveTo>
                  <a:cubicBezTo>
                    <a:pt x="2498" y="21552"/>
                    <a:pt x="2343" y="21549"/>
                    <a:pt x="2188" y="21543"/>
                  </a:cubicBezTo>
                  <a:cubicBezTo>
                    <a:pt x="750" y="21485"/>
                    <a:pt x="-212" y="21175"/>
                    <a:pt x="40" y="20849"/>
                  </a:cubicBezTo>
                  <a:lnTo>
                    <a:pt x="15921" y="494"/>
                  </a:lnTo>
                  <a:cubicBezTo>
                    <a:pt x="16177" y="168"/>
                    <a:pt x="17559" y="-48"/>
                    <a:pt x="18988" y="9"/>
                  </a:cubicBezTo>
                  <a:cubicBezTo>
                    <a:pt x="20426" y="66"/>
                    <a:pt x="21388" y="377"/>
                    <a:pt x="21136" y="702"/>
                  </a:cubicBezTo>
                  <a:lnTo>
                    <a:pt x="5255" y="21057"/>
                  </a:lnTo>
                  <a:cubicBezTo>
                    <a:pt x="5029" y="21347"/>
                    <a:pt x="3912" y="21552"/>
                    <a:pt x="2652" y="21552"/>
                  </a:cubicBezTo>
                  <a:close/>
                  <a:moveTo>
                    <a:pt x="2652" y="21552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26" name="AutoShape 76"/>
            <p:cNvSpPr/>
            <p:nvPr/>
          </p:nvSpPr>
          <p:spPr bwMode="auto">
            <a:xfrm>
              <a:off x="8330656" y="604672"/>
              <a:ext cx="397242" cy="396356"/>
            </a:xfrm>
            <a:custGeom>
              <a:avLst/>
              <a:gdLst/>
              <a:ahLst/>
              <a:cxnLst/>
              <a:rect l="0" t="0" r="r" b="b"/>
              <a:pathLst>
                <a:path w="21488" h="21544">
                  <a:moveTo>
                    <a:pt x="20912" y="21544"/>
                  </a:moveTo>
                  <a:cubicBezTo>
                    <a:pt x="20765" y="21544"/>
                    <a:pt x="20618" y="21488"/>
                    <a:pt x="20505" y="21375"/>
                  </a:cubicBezTo>
                  <a:lnTo>
                    <a:pt x="169" y="985"/>
                  </a:lnTo>
                  <a:cubicBezTo>
                    <a:pt x="-56" y="760"/>
                    <a:pt x="-56" y="394"/>
                    <a:pt x="169" y="169"/>
                  </a:cubicBezTo>
                  <a:cubicBezTo>
                    <a:pt x="394" y="-56"/>
                    <a:pt x="758" y="-56"/>
                    <a:pt x="983" y="169"/>
                  </a:cubicBezTo>
                  <a:lnTo>
                    <a:pt x="21319" y="20559"/>
                  </a:lnTo>
                  <a:cubicBezTo>
                    <a:pt x="21544" y="20784"/>
                    <a:pt x="21544" y="21150"/>
                    <a:pt x="21319" y="21375"/>
                  </a:cubicBezTo>
                  <a:cubicBezTo>
                    <a:pt x="21207" y="21488"/>
                    <a:pt x="21060" y="21544"/>
                    <a:pt x="20912" y="21544"/>
                  </a:cubicBezTo>
                  <a:close/>
                  <a:moveTo>
                    <a:pt x="20912" y="2154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27" name="AutoShape 77"/>
            <p:cNvSpPr/>
            <p:nvPr/>
          </p:nvSpPr>
          <p:spPr bwMode="auto">
            <a:xfrm>
              <a:off x="8273907" y="121420"/>
              <a:ext cx="176454" cy="220788"/>
            </a:xfrm>
            <a:custGeom>
              <a:avLst/>
              <a:gdLst/>
              <a:ahLst/>
              <a:cxnLst/>
              <a:rect l="0" t="0" r="r" b="b"/>
              <a:pathLst>
                <a:path w="21274" h="21467">
                  <a:moveTo>
                    <a:pt x="1276" y="21467"/>
                  </a:moveTo>
                  <a:cubicBezTo>
                    <a:pt x="1000" y="21467"/>
                    <a:pt x="722" y="21395"/>
                    <a:pt x="488" y="21245"/>
                  </a:cubicBezTo>
                  <a:cubicBezTo>
                    <a:pt x="-66" y="20891"/>
                    <a:pt x="-163" y="20238"/>
                    <a:pt x="273" y="19786"/>
                  </a:cubicBezTo>
                  <a:lnTo>
                    <a:pt x="18994" y="397"/>
                  </a:lnTo>
                  <a:cubicBezTo>
                    <a:pt x="19430" y="-54"/>
                    <a:pt x="20233" y="-133"/>
                    <a:pt x="20786" y="222"/>
                  </a:cubicBezTo>
                  <a:cubicBezTo>
                    <a:pt x="21340" y="576"/>
                    <a:pt x="21437" y="1229"/>
                    <a:pt x="21001" y="1680"/>
                  </a:cubicBezTo>
                  <a:lnTo>
                    <a:pt x="2280" y="21070"/>
                  </a:lnTo>
                  <a:cubicBezTo>
                    <a:pt x="2029" y="21331"/>
                    <a:pt x="1654" y="21467"/>
                    <a:pt x="1276" y="21467"/>
                  </a:cubicBezTo>
                  <a:close/>
                  <a:moveTo>
                    <a:pt x="1276" y="21467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28" name="AutoShape 81"/>
            <p:cNvSpPr/>
            <p:nvPr/>
          </p:nvSpPr>
          <p:spPr bwMode="auto">
            <a:xfrm>
              <a:off x="4769665" y="2491571"/>
              <a:ext cx="510740" cy="48769"/>
            </a:xfrm>
            <a:custGeom>
              <a:avLst/>
              <a:gdLst/>
              <a:ahLst/>
              <a:cxnLst/>
              <a:rect l="0" t="0" r="r" b="b"/>
              <a:pathLst>
                <a:path w="21573" h="21486">
                  <a:moveTo>
                    <a:pt x="449" y="21486"/>
                  </a:moveTo>
                  <a:cubicBezTo>
                    <a:pt x="213" y="21486"/>
                    <a:pt x="14" y="19595"/>
                    <a:pt x="0" y="17149"/>
                  </a:cubicBezTo>
                  <a:cubicBezTo>
                    <a:pt x="-14" y="14610"/>
                    <a:pt x="175" y="12431"/>
                    <a:pt x="423" y="12284"/>
                  </a:cubicBezTo>
                  <a:lnTo>
                    <a:pt x="21097" y="6"/>
                  </a:lnTo>
                  <a:cubicBezTo>
                    <a:pt x="21347" y="-114"/>
                    <a:pt x="21558" y="1798"/>
                    <a:pt x="21572" y="4337"/>
                  </a:cubicBezTo>
                  <a:cubicBezTo>
                    <a:pt x="21586" y="6875"/>
                    <a:pt x="21397" y="9055"/>
                    <a:pt x="21149" y="9202"/>
                  </a:cubicBezTo>
                  <a:lnTo>
                    <a:pt x="475" y="21480"/>
                  </a:lnTo>
                  <a:cubicBezTo>
                    <a:pt x="466" y="21483"/>
                    <a:pt x="458" y="21486"/>
                    <a:pt x="449" y="21486"/>
                  </a:cubicBezTo>
                  <a:close/>
                  <a:moveTo>
                    <a:pt x="449" y="21486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29" name="AutoShape 82"/>
            <p:cNvSpPr/>
            <p:nvPr/>
          </p:nvSpPr>
          <p:spPr bwMode="auto">
            <a:xfrm>
              <a:off x="4698729" y="2590882"/>
              <a:ext cx="85123" cy="808671"/>
            </a:xfrm>
            <a:custGeom>
              <a:avLst/>
              <a:gdLst/>
              <a:ahLst/>
              <a:cxnLst/>
              <a:rect l="0" t="0" r="r" b="b"/>
              <a:pathLst>
                <a:path w="21379" h="21588">
                  <a:moveTo>
                    <a:pt x="18705" y="21588"/>
                  </a:moveTo>
                  <a:cubicBezTo>
                    <a:pt x="17328" y="21588"/>
                    <a:pt x="16158" y="21475"/>
                    <a:pt x="16044" y="21327"/>
                  </a:cubicBezTo>
                  <a:lnTo>
                    <a:pt x="9" y="307"/>
                  </a:lnTo>
                  <a:cubicBezTo>
                    <a:pt x="-110" y="150"/>
                    <a:pt x="986" y="13"/>
                    <a:pt x="2457" y="1"/>
                  </a:cubicBezTo>
                  <a:cubicBezTo>
                    <a:pt x="3927" y="-12"/>
                    <a:pt x="5217" y="104"/>
                    <a:pt x="5336" y="261"/>
                  </a:cubicBezTo>
                  <a:lnTo>
                    <a:pt x="21371" y="21281"/>
                  </a:lnTo>
                  <a:cubicBezTo>
                    <a:pt x="21490" y="21437"/>
                    <a:pt x="20394" y="21574"/>
                    <a:pt x="18923" y="21587"/>
                  </a:cubicBezTo>
                  <a:cubicBezTo>
                    <a:pt x="18851" y="21588"/>
                    <a:pt x="18778" y="21588"/>
                    <a:pt x="18705" y="21588"/>
                  </a:cubicBezTo>
                  <a:close/>
                  <a:moveTo>
                    <a:pt x="18705" y="21588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30" name="AutoShape 83"/>
            <p:cNvSpPr/>
            <p:nvPr/>
          </p:nvSpPr>
          <p:spPr bwMode="auto">
            <a:xfrm>
              <a:off x="4152521" y="2569601"/>
              <a:ext cx="503646" cy="454878"/>
            </a:xfrm>
            <a:custGeom>
              <a:avLst/>
              <a:gdLst/>
              <a:ahLst/>
              <a:cxnLst/>
              <a:rect l="0" t="0" r="r" b="b"/>
              <a:pathLst>
                <a:path w="21499" h="21544">
                  <a:moveTo>
                    <a:pt x="448" y="21544"/>
                  </a:moveTo>
                  <a:cubicBezTo>
                    <a:pt x="325" y="21544"/>
                    <a:pt x="203" y="21488"/>
                    <a:pt x="114" y="21379"/>
                  </a:cubicBezTo>
                  <a:cubicBezTo>
                    <a:pt x="-51" y="21175"/>
                    <a:pt x="-36" y="20860"/>
                    <a:pt x="148" y="20677"/>
                  </a:cubicBezTo>
                  <a:lnTo>
                    <a:pt x="20751" y="128"/>
                  </a:lnTo>
                  <a:cubicBezTo>
                    <a:pt x="20935" y="-56"/>
                    <a:pt x="21218" y="-39"/>
                    <a:pt x="21384" y="165"/>
                  </a:cubicBezTo>
                  <a:cubicBezTo>
                    <a:pt x="21549" y="370"/>
                    <a:pt x="21534" y="684"/>
                    <a:pt x="21350" y="867"/>
                  </a:cubicBezTo>
                  <a:lnTo>
                    <a:pt x="747" y="21417"/>
                  </a:lnTo>
                  <a:cubicBezTo>
                    <a:pt x="662" y="21502"/>
                    <a:pt x="555" y="21544"/>
                    <a:pt x="448" y="21544"/>
                  </a:cubicBezTo>
                  <a:close/>
                  <a:moveTo>
                    <a:pt x="448" y="2154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31" name="AutoShape 84"/>
            <p:cNvSpPr/>
            <p:nvPr/>
          </p:nvSpPr>
          <p:spPr bwMode="auto">
            <a:xfrm>
              <a:off x="6663658" y="3718766"/>
              <a:ext cx="277538" cy="256257"/>
            </a:xfrm>
            <a:custGeom>
              <a:avLst/>
              <a:gdLst/>
              <a:ahLst/>
              <a:cxnLst/>
              <a:rect l="0" t="0" r="r" b="b"/>
              <a:pathLst>
                <a:path w="21423" h="21504">
                  <a:moveTo>
                    <a:pt x="804" y="21504"/>
                  </a:moveTo>
                  <a:cubicBezTo>
                    <a:pt x="587" y="21504"/>
                    <a:pt x="370" y="21409"/>
                    <a:pt x="212" y="21222"/>
                  </a:cubicBezTo>
                  <a:cubicBezTo>
                    <a:pt x="-88" y="20868"/>
                    <a:pt x="-67" y="20316"/>
                    <a:pt x="260" y="19990"/>
                  </a:cubicBezTo>
                  <a:lnTo>
                    <a:pt x="20076" y="230"/>
                  </a:lnTo>
                  <a:cubicBezTo>
                    <a:pt x="20403" y="-96"/>
                    <a:pt x="20910" y="-73"/>
                    <a:pt x="21212" y="283"/>
                  </a:cubicBezTo>
                  <a:cubicBezTo>
                    <a:pt x="21512" y="637"/>
                    <a:pt x="21490" y="1188"/>
                    <a:pt x="21163" y="1514"/>
                  </a:cubicBezTo>
                  <a:lnTo>
                    <a:pt x="1346" y="21275"/>
                  </a:lnTo>
                  <a:cubicBezTo>
                    <a:pt x="1192" y="21428"/>
                    <a:pt x="998" y="21504"/>
                    <a:pt x="804" y="21504"/>
                  </a:cubicBezTo>
                  <a:close/>
                  <a:moveTo>
                    <a:pt x="804" y="2150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32" name="AutoShape 85"/>
            <p:cNvSpPr/>
            <p:nvPr/>
          </p:nvSpPr>
          <p:spPr bwMode="auto">
            <a:xfrm>
              <a:off x="5982672" y="4023791"/>
              <a:ext cx="493006" cy="56749"/>
            </a:xfrm>
            <a:custGeom>
              <a:avLst/>
              <a:gdLst/>
              <a:ahLst/>
              <a:cxnLst/>
              <a:rect l="0" t="0" r="r" b="b"/>
              <a:pathLst>
                <a:path w="21564" h="21434">
                  <a:moveTo>
                    <a:pt x="21100" y="21434"/>
                  </a:moveTo>
                  <a:cubicBezTo>
                    <a:pt x="21088" y="21434"/>
                    <a:pt x="21076" y="21431"/>
                    <a:pt x="21064" y="21423"/>
                  </a:cubicBezTo>
                  <a:lnTo>
                    <a:pt x="430" y="8008"/>
                  </a:lnTo>
                  <a:cubicBezTo>
                    <a:pt x="174" y="7843"/>
                    <a:pt x="-18" y="5916"/>
                    <a:pt x="1" y="3709"/>
                  </a:cubicBezTo>
                  <a:cubicBezTo>
                    <a:pt x="20" y="1504"/>
                    <a:pt x="242" y="-166"/>
                    <a:pt x="500" y="13"/>
                  </a:cubicBezTo>
                  <a:lnTo>
                    <a:pt x="21134" y="13425"/>
                  </a:lnTo>
                  <a:cubicBezTo>
                    <a:pt x="21390" y="13591"/>
                    <a:pt x="21582" y="15518"/>
                    <a:pt x="21563" y="17725"/>
                  </a:cubicBezTo>
                  <a:cubicBezTo>
                    <a:pt x="21545" y="19833"/>
                    <a:pt x="21340" y="21434"/>
                    <a:pt x="21100" y="21434"/>
                  </a:cubicBezTo>
                  <a:close/>
                  <a:moveTo>
                    <a:pt x="21100" y="2143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33" name="AutoShape 86"/>
            <p:cNvSpPr/>
            <p:nvPr/>
          </p:nvSpPr>
          <p:spPr bwMode="auto">
            <a:xfrm>
              <a:off x="4918631" y="2732754"/>
              <a:ext cx="503646" cy="709361"/>
            </a:xfrm>
            <a:custGeom>
              <a:avLst/>
              <a:gdLst/>
              <a:ahLst/>
              <a:cxnLst/>
              <a:rect l="0" t="0" r="r" b="b"/>
              <a:pathLst>
                <a:path w="21477" h="21556">
                  <a:moveTo>
                    <a:pt x="453" y="21556"/>
                  </a:moveTo>
                  <a:cubicBezTo>
                    <a:pt x="363" y="21556"/>
                    <a:pt x="272" y="21537"/>
                    <a:pt x="193" y="21498"/>
                  </a:cubicBezTo>
                  <a:cubicBezTo>
                    <a:pt x="-12" y="21395"/>
                    <a:pt x="-62" y="21193"/>
                    <a:pt x="82" y="21047"/>
                  </a:cubicBezTo>
                  <a:lnTo>
                    <a:pt x="20651" y="138"/>
                  </a:lnTo>
                  <a:cubicBezTo>
                    <a:pt x="20795" y="-8"/>
                    <a:pt x="21078" y="-44"/>
                    <a:pt x="21283" y="59"/>
                  </a:cubicBezTo>
                  <a:cubicBezTo>
                    <a:pt x="21488" y="161"/>
                    <a:pt x="21538" y="363"/>
                    <a:pt x="21394" y="509"/>
                  </a:cubicBezTo>
                  <a:lnTo>
                    <a:pt x="825" y="21418"/>
                  </a:lnTo>
                  <a:cubicBezTo>
                    <a:pt x="737" y="21508"/>
                    <a:pt x="596" y="21556"/>
                    <a:pt x="453" y="21556"/>
                  </a:cubicBezTo>
                  <a:close/>
                  <a:moveTo>
                    <a:pt x="453" y="21556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34" name="AutoShape 88"/>
            <p:cNvSpPr/>
            <p:nvPr/>
          </p:nvSpPr>
          <p:spPr bwMode="auto">
            <a:xfrm>
              <a:off x="8160409" y="2413542"/>
              <a:ext cx="531134" cy="652612"/>
            </a:xfrm>
            <a:custGeom>
              <a:avLst/>
              <a:gdLst/>
              <a:ahLst/>
              <a:cxnLst/>
              <a:rect l="0" t="0" r="r" b="b"/>
              <a:pathLst>
                <a:path w="21493" h="21556">
                  <a:moveTo>
                    <a:pt x="429" y="21556"/>
                  </a:moveTo>
                  <a:cubicBezTo>
                    <a:pt x="334" y="21556"/>
                    <a:pt x="239" y="21530"/>
                    <a:pt x="159" y="21478"/>
                  </a:cubicBezTo>
                  <a:cubicBezTo>
                    <a:pt x="-25" y="21356"/>
                    <a:pt x="-54" y="21134"/>
                    <a:pt x="95" y="20984"/>
                  </a:cubicBezTo>
                  <a:lnTo>
                    <a:pt x="20728" y="131"/>
                  </a:lnTo>
                  <a:cubicBezTo>
                    <a:pt x="20877" y="-20"/>
                    <a:pt x="21149" y="-44"/>
                    <a:pt x="21333" y="78"/>
                  </a:cubicBezTo>
                  <a:cubicBezTo>
                    <a:pt x="21518" y="200"/>
                    <a:pt x="21546" y="422"/>
                    <a:pt x="21397" y="572"/>
                  </a:cubicBezTo>
                  <a:lnTo>
                    <a:pt x="764" y="21425"/>
                  </a:lnTo>
                  <a:cubicBezTo>
                    <a:pt x="679" y="21511"/>
                    <a:pt x="554" y="21556"/>
                    <a:pt x="429" y="21556"/>
                  </a:cubicBezTo>
                  <a:close/>
                  <a:moveTo>
                    <a:pt x="429" y="21556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35" name="AutoShape 89"/>
            <p:cNvSpPr/>
            <p:nvPr/>
          </p:nvSpPr>
          <p:spPr bwMode="auto">
            <a:xfrm>
              <a:off x="8188784" y="3186745"/>
              <a:ext cx="453104" cy="213695"/>
            </a:xfrm>
            <a:custGeom>
              <a:avLst/>
              <a:gdLst/>
              <a:ahLst/>
              <a:cxnLst/>
              <a:rect l="0" t="0" r="r" b="b"/>
              <a:pathLst>
                <a:path w="21459" h="21452">
                  <a:moveTo>
                    <a:pt x="20947" y="21452"/>
                  </a:moveTo>
                  <a:cubicBezTo>
                    <a:pt x="20877" y="21452"/>
                    <a:pt x="20806" y="21422"/>
                    <a:pt x="20738" y="21358"/>
                  </a:cubicBezTo>
                  <a:lnTo>
                    <a:pt x="301" y="2052"/>
                  </a:lnTo>
                  <a:cubicBezTo>
                    <a:pt x="44" y="1808"/>
                    <a:pt x="-71" y="1173"/>
                    <a:pt x="45" y="633"/>
                  </a:cubicBezTo>
                  <a:cubicBezTo>
                    <a:pt x="160" y="93"/>
                    <a:pt x="464" y="-148"/>
                    <a:pt x="720" y="95"/>
                  </a:cubicBezTo>
                  <a:lnTo>
                    <a:pt x="21157" y="19401"/>
                  </a:lnTo>
                  <a:cubicBezTo>
                    <a:pt x="21414" y="19644"/>
                    <a:pt x="21529" y="20279"/>
                    <a:pt x="21413" y="20819"/>
                  </a:cubicBezTo>
                  <a:cubicBezTo>
                    <a:pt x="21328" y="21217"/>
                    <a:pt x="21142" y="21452"/>
                    <a:pt x="20947" y="21452"/>
                  </a:cubicBezTo>
                  <a:close/>
                  <a:moveTo>
                    <a:pt x="20947" y="21452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36" name="AutoShape 90"/>
            <p:cNvSpPr/>
            <p:nvPr/>
          </p:nvSpPr>
          <p:spPr bwMode="auto">
            <a:xfrm>
              <a:off x="8217158" y="3505957"/>
              <a:ext cx="422957" cy="284631"/>
            </a:xfrm>
            <a:custGeom>
              <a:avLst/>
              <a:gdLst/>
              <a:ahLst/>
              <a:cxnLst/>
              <a:rect l="0" t="0" r="r" b="b"/>
              <a:pathLst>
                <a:path w="21453" h="21491">
                  <a:moveTo>
                    <a:pt x="528" y="21491"/>
                  </a:moveTo>
                  <a:cubicBezTo>
                    <a:pt x="356" y="21491"/>
                    <a:pt x="188" y="21366"/>
                    <a:pt x="87" y="21136"/>
                  </a:cubicBezTo>
                  <a:cubicBezTo>
                    <a:pt x="-73" y="20772"/>
                    <a:pt x="-5" y="20285"/>
                    <a:pt x="239" y="20047"/>
                  </a:cubicBezTo>
                  <a:lnTo>
                    <a:pt x="20637" y="128"/>
                  </a:lnTo>
                  <a:cubicBezTo>
                    <a:pt x="20881" y="-109"/>
                    <a:pt x="21208" y="-9"/>
                    <a:pt x="21367" y="355"/>
                  </a:cubicBezTo>
                  <a:cubicBezTo>
                    <a:pt x="21527" y="718"/>
                    <a:pt x="21459" y="1205"/>
                    <a:pt x="21215" y="1443"/>
                  </a:cubicBezTo>
                  <a:lnTo>
                    <a:pt x="817" y="21363"/>
                  </a:lnTo>
                  <a:cubicBezTo>
                    <a:pt x="728" y="21450"/>
                    <a:pt x="627" y="21491"/>
                    <a:pt x="528" y="21491"/>
                  </a:cubicBezTo>
                  <a:close/>
                  <a:moveTo>
                    <a:pt x="528" y="21491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37" name="AutoShape 91"/>
            <p:cNvSpPr/>
            <p:nvPr/>
          </p:nvSpPr>
          <p:spPr bwMode="auto">
            <a:xfrm>
              <a:off x="5911736" y="4208225"/>
              <a:ext cx="794484" cy="524927"/>
            </a:xfrm>
            <a:custGeom>
              <a:avLst/>
              <a:gdLst/>
              <a:ahLst/>
              <a:cxnLst/>
              <a:rect l="0" t="0" r="r" b="b"/>
              <a:pathLst>
                <a:path w="21520" h="21539">
                  <a:moveTo>
                    <a:pt x="21231" y="21539"/>
                  </a:moveTo>
                  <a:cubicBezTo>
                    <a:pt x="21177" y="21539"/>
                    <a:pt x="21123" y="21516"/>
                    <a:pt x="21074" y="21468"/>
                  </a:cubicBezTo>
                  <a:lnTo>
                    <a:pt x="131" y="803"/>
                  </a:lnTo>
                  <a:cubicBezTo>
                    <a:pt x="-2" y="671"/>
                    <a:pt x="-40" y="400"/>
                    <a:pt x="47" y="199"/>
                  </a:cubicBezTo>
                  <a:cubicBezTo>
                    <a:pt x="134" y="-3"/>
                    <a:pt x="312" y="-61"/>
                    <a:pt x="446" y="71"/>
                  </a:cubicBezTo>
                  <a:lnTo>
                    <a:pt x="21389" y="20737"/>
                  </a:lnTo>
                  <a:cubicBezTo>
                    <a:pt x="21522" y="20868"/>
                    <a:pt x="21560" y="21139"/>
                    <a:pt x="21473" y="21341"/>
                  </a:cubicBezTo>
                  <a:cubicBezTo>
                    <a:pt x="21418" y="21469"/>
                    <a:pt x="21325" y="21539"/>
                    <a:pt x="21231" y="21539"/>
                  </a:cubicBezTo>
                  <a:close/>
                  <a:moveTo>
                    <a:pt x="21231" y="21539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38" name="AutoShape 93"/>
            <p:cNvSpPr/>
            <p:nvPr/>
          </p:nvSpPr>
          <p:spPr bwMode="auto">
            <a:xfrm>
              <a:off x="6394101" y="335115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39" name="AutoShape 95"/>
            <p:cNvSpPr/>
            <p:nvPr/>
          </p:nvSpPr>
          <p:spPr bwMode="auto">
            <a:xfrm>
              <a:off x="3882964" y="5002709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40" name="AutoShape 100"/>
            <p:cNvSpPr/>
            <p:nvPr/>
          </p:nvSpPr>
          <p:spPr bwMode="auto">
            <a:xfrm>
              <a:off x="8791740" y="3825170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41" name="AutoShape 101"/>
            <p:cNvSpPr/>
            <p:nvPr/>
          </p:nvSpPr>
          <p:spPr bwMode="auto">
            <a:xfrm>
              <a:off x="8614400" y="4832462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42" name="AutoShape 102"/>
            <p:cNvSpPr/>
            <p:nvPr/>
          </p:nvSpPr>
          <p:spPr bwMode="auto">
            <a:xfrm>
              <a:off x="8238439" y="1108318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43" name="AutoShape 103"/>
            <p:cNvSpPr/>
            <p:nvPr/>
          </p:nvSpPr>
          <p:spPr bwMode="auto">
            <a:xfrm>
              <a:off x="8869770" y="129400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44" name="AutoShape 104"/>
            <p:cNvSpPr/>
            <p:nvPr/>
          </p:nvSpPr>
          <p:spPr bwMode="auto">
            <a:xfrm>
              <a:off x="8359030" y="186149"/>
              <a:ext cx="572809" cy="26778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381" y="0"/>
                  </a:moveTo>
                  <a:lnTo>
                    <a:pt x="21600" y="1042"/>
                  </a:lnTo>
                  <a:lnTo>
                    <a:pt x="219" y="21600"/>
                  </a:lnTo>
                  <a:lnTo>
                    <a:pt x="0" y="20558"/>
                  </a:lnTo>
                  <a:close/>
                  <a:moveTo>
                    <a:pt x="21381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45" name="AutoShape 105"/>
            <p:cNvSpPr/>
            <p:nvPr/>
          </p:nvSpPr>
          <p:spPr bwMode="auto">
            <a:xfrm>
              <a:off x="6897747" y="164868"/>
              <a:ext cx="126799" cy="33783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284" y="0"/>
                  </a:moveTo>
                  <a:lnTo>
                    <a:pt x="21600" y="21308"/>
                  </a:lnTo>
                  <a:lnTo>
                    <a:pt x="19316" y="21600"/>
                  </a:lnTo>
                  <a:lnTo>
                    <a:pt x="0" y="292"/>
                  </a:lnTo>
                  <a:close/>
                  <a:moveTo>
                    <a:pt x="2284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46" name="AutoShape 106"/>
            <p:cNvSpPr/>
            <p:nvPr/>
          </p:nvSpPr>
          <p:spPr bwMode="auto">
            <a:xfrm>
              <a:off x="6465037" y="420238"/>
              <a:ext cx="382168" cy="21103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74" y="0"/>
                  </a:moveTo>
                  <a:lnTo>
                    <a:pt x="21600" y="20317"/>
                  </a:lnTo>
                  <a:lnTo>
                    <a:pt x="21226" y="21600"/>
                  </a:lnTo>
                  <a:lnTo>
                    <a:pt x="0" y="1283"/>
                  </a:lnTo>
                  <a:close/>
                  <a:moveTo>
                    <a:pt x="374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47" name="AutoShape 107"/>
            <p:cNvSpPr/>
            <p:nvPr/>
          </p:nvSpPr>
          <p:spPr bwMode="auto">
            <a:xfrm>
              <a:off x="5713115" y="1646546"/>
              <a:ext cx="126799" cy="42295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9274" y="0"/>
                  </a:moveTo>
                  <a:lnTo>
                    <a:pt x="21600" y="190"/>
                  </a:lnTo>
                  <a:lnTo>
                    <a:pt x="2326" y="21600"/>
                  </a:lnTo>
                  <a:lnTo>
                    <a:pt x="0" y="21410"/>
                  </a:lnTo>
                  <a:close/>
                  <a:moveTo>
                    <a:pt x="19274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48" name="AutoShape 111"/>
            <p:cNvSpPr/>
            <p:nvPr/>
          </p:nvSpPr>
          <p:spPr bwMode="auto">
            <a:xfrm>
              <a:off x="4046117" y="4257880"/>
              <a:ext cx="237636" cy="2500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664" y="21600"/>
                  </a:moveTo>
                  <a:lnTo>
                    <a:pt x="0" y="839"/>
                  </a:lnTo>
                  <a:lnTo>
                    <a:pt x="935" y="0"/>
                  </a:lnTo>
                  <a:lnTo>
                    <a:pt x="21600" y="20761"/>
                  </a:lnTo>
                  <a:close/>
                  <a:moveTo>
                    <a:pt x="20664" y="2160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49" name="AutoShape 112"/>
            <p:cNvSpPr/>
            <p:nvPr/>
          </p:nvSpPr>
          <p:spPr bwMode="auto">
            <a:xfrm>
              <a:off x="3939713" y="4683496"/>
              <a:ext cx="313006" cy="38660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777" y="21600"/>
                  </a:moveTo>
                  <a:lnTo>
                    <a:pt x="0" y="21105"/>
                  </a:lnTo>
                  <a:lnTo>
                    <a:pt x="20823" y="0"/>
                  </a:lnTo>
                  <a:lnTo>
                    <a:pt x="21600" y="495"/>
                  </a:lnTo>
                  <a:close/>
                  <a:moveTo>
                    <a:pt x="777" y="2160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50" name="AutoShape 113"/>
            <p:cNvSpPr/>
            <p:nvPr/>
          </p:nvSpPr>
          <p:spPr bwMode="auto">
            <a:xfrm>
              <a:off x="5755676" y="4307535"/>
              <a:ext cx="41675" cy="30857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4424" y="21600"/>
                  </a:moveTo>
                  <a:lnTo>
                    <a:pt x="0" y="101"/>
                  </a:lnTo>
                  <a:lnTo>
                    <a:pt x="7176" y="0"/>
                  </a:lnTo>
                  <a:lnTo>
                    <a:pt x="21600" y="21499"/>
                  </a:lnTo>
                  <a:close/>
                  <a:moveTo>
                    <a:pt x="14424" y="2160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51" name="AutoShape 114"/>
            <p:cNvSpPr/>
            <p:nvPr/>
          </p:nvSpPr>
          <p:spPr bwMode="auto">
            <a:xfrm>
              <a:off x="7280802" y="4804088"/>
              <a:ext cx="250050" cy="20926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821" y="0"/>
                  </a:moveTo>
                  <a:lnTo>
                    <a:pt x="21600" y="1128"/>
                  </a:lnTo>
                  <a:lnTo>
                    <a:pt x="779" y="21600"/>
                  </a:lnTo>
                  <a:lnTo>
                    <a:pt x="0" y="20472"/>
                  </a:lnTo>
                  <a:close/>
                  <a:moveTo>
                    <a:pt x="20821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52" name="AutoShape 115"/>
            <p:cNvSpPr/>
            <p:nvPr/>
          </p:nvSpPr>
          <p:spPr bwMode="auto">
            <a:xfrm>
              <a:off x="8763366" y="3576893"/>
              <a:ext cx="91330" cy="30768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235" y="0"/>
                  </a:moveTo>
                  <a:lnTo>
                    <a:pt x="21600" y="21354"/>
                  </a:lnTo>
                  <a:lnTo>
                    <a:pt x="18365" y="21600"/>
                  </a:lnTo>
                  <a:lnTo>
                    <a:pt x="0" y="246"/>
                  </a:lnTo>
                  <a:close/>
                  <a:moveTo>
                    <a:pt x="3235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53" name="AutoShape 116"/>
            <p:cNvSpPr/>
            <p:nvPr/>
          </p:nvSpPr>
          <p:spPr bwMode="auto">
            <a:xfrm>
              <a:off x="8543464" y="4633841"/>
              <a:ext cx="140099" cy="26157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953" y="0"/>
                  </a:moveTo>
                  <a:lnTo>
                    <a:pt x="21600" y="21076"/>
                  </a:lnTo>
                  <a:lnTo>
                    <a:pt x="19647" y="21600"/>
                  </a:lnTo>
                  <a:lnTo>
                    <a:pt x="0" y="524"/>
                  </a:lnTo>
                  <a:close/>
                  <a:moveTo>
                    <a:pt x="1953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54" name="AutoShape 117"/>
            <p:cNvSpPr/>
            <p:nvPr/>
          </p:nvSpPr>
          <p:spPr bwMode="auto">
            <a:xfrm>
              <a:off x="7819916" y="2094329"/>
              <a:ext cx="161380" cy="3458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734" y="0"/>
                  </a:moveTo>
                  <a:lnTo>
                    <a:pt x="21600" y="21245"/>
                  </a:lnTo>
                  <a:lnTo>
                    <a:pt x="19866" y="21600"/>
                  </a:lnTo>
                  <a:lnTo>
                    <a:pt x="0" y="355"/>
                  </a:lnTo>
                  <a:close/>
                  <a:moveTo>
                    <a:pt x="1734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55" name="AutoShape 118"/>
            <p:cNvSpPr/>
            <p:nvPr/>
          </p:nvSpPr>
          <p:spPr bwMode="auto">
            <a:xfrm>
              <a:off x="7869571" y="1165067"/>
              <a:ext cx="435370" cy="48413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076" y="0"/>
                  </a:moveTo>
                  <a:lnTo>
                    <a:pt x="21600" y="422"/>
                  </a:lnTo>
                  <a:lnTo>
                    <a:pt x="524" y="21600"/>
                  </a:lnTo>
                  <a:lnTo>
                    <a:pt x="0" y="21178"/>
                  </a:lnTo>
                  <a:close/>
                  <a:moveTo>
                    <a:pt x="21076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56" name="AutoShape 119"/>
            <p:cNvSpPr/>
            <p:nvPr/>
          </p:nvSpPr>
          <p:spPr bwMode="auto">
            <a:xfrm>
              <a:off x="7201886" y="1037382"/>
              <a:ext cx="345813" cy="5816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767" y="0"/>
                  </a:moveTo>
                  <a:lnTo>
                    <a:pt x="21600" y="21335"/>
                  </a:lnTo>
                  <a:lnTo>
                    <a:pt x="20833" y="21600"/>
                  </a:lnTo>
                  <a:lnTo>
                    <a:pt x="0" y="265"/>
                  </a:lnTo>
                  <a:close/>
                  <a:moveTo>
                    <a:pt x="767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57" name="AutoShape 120"/>
            <p:cNvSpPr/>
            <p:nvPr/>
          </p:nvSpPr>
          <p:spPr bwMode="auto">
            <a:xfrm>
              <a:off x="6791343" y="2633444"/>
              <a:ext cx="296158" cy="57369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925" y="0"/>
                  </a:moveTo>
                  <a:lnTo>
                    <a:pt x="21600" y="21361"/>
                  </a:lnTo>
                  <a:lnTo>
                    <a:pt x="20675" y="21600"/>
                  </a:lnTo>
                  <a:lnTo>
                    <a:pt x="0" y="239"/>
                  </a:lnTo>
                  <a:close/>
                  <a:moveTo>
                    <a:pt x="925" y="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58" name="AutoShape 122"/>
            <p:cNvSpPr/>
            <p:nvPr/>
          </p:nvSpPr>
          <p:spPr bwMode="auto">
            <a:xfrm>
              <a:off x="8188784" y="3030686"/>
              <a:ext cx="673006" cy="77143"/>
            </a:xfrm>
            <a:custGeom>
              <a:avLst/>
              <a:gdLst/>
              <a:ahLst/>
              <a:cxnLst/>
              <a:rect l="0" t="0" r="r" b="b"/>
              <a:pathLst>
                <a:path w="21578" h="21510">
                  <a:moveTo>
                    <a:pt x="227" y="21510"/>
                  </a:moveTo>
                  <a:cubicBezTo>
                    <a:pt x="111" y="21510"/>
                    <a:pt x="13" y="20753"/>
                    <a:pt x="1" y="19744"/>
                  </a:cubicBezTo>
                  <a:cubicBezTo>
                    <a:pt x="-11" y="18668"/>
                    <a:pt x="81" y="17712"/>
                    <a:pt x="205" y="17609"/>
                  </a:cubicBezTo>
                  <a:lnTo>
                    <a:pt x="21329" y="8"/>
                  </a:lnTo>
                  <a:cubicBezTo>
                    <a:pt x="21456" y="-90"/>
                    <a:pt x="21565" y="690"/>
                    <a:pt x="21577" y="1764"/>
                  </a:cubicBezTo>
                  <a:cubicBezTo>
                    <a:pt x="21589" y="2840"/>
                    <a:pt x="21497" y="3796"/>
                    <a:pt x="21373" y="3899"/>
                  </a:cubicBezTo>
                  <a:lnTo>
                    <a:pt x="249" y="21500"/>
                  </a:lnTo>
                  <a:cubicBezTo>
                    <a:pt x="242" y="21506"/>
                    <a:pt x="234" y="21510"/>
                    <a:pt x="227" y="21510"/>
                  </a:cubicBezTo>
                  <a:close/>
                  <a:moveTo>
                    <a:pt x="227" y="2151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59" name="AutoShape 123"/>
            <p:cNvSpPr/>
            <p:nvPr/>
          </p:nvSpPr>
          <p:spPr bwMode="auto">
            <a:xfrm>
              <a:off x="8798834" y="3108715"/>
              <a:ext cx="99310" cy="240296"/>
            </a:xfrm>
            <a:custGeom>
              <a:avLst/>
              <a:gdLst/>
              <a:ahLst/>
              <a:cxnLst/>
              <a:rect l="0" t="0" r="r" b="b"/>
              <a:pathLst>
                <a:path w="21208" h="21519">
                  <a:moveTo>
                    <a:pt x="1516" y="21519"/>
                  </a:moveTo>
                  <a:cubicBezTo>
                    <a:pt x="1339" y="21519"/>
                    <a:pt x="1160" y="21506"/>
                    <a:pt x="983" y="21478"/>
                  </a:cubicBezTo>
                  <a:cubicBezTo>
                    <a:pt x="199" y="21356"/>
                    <a:pt x="-196" y="20991"/>
                    <a:pt x="96" y="20663"/>
                  </a:cubicBezTo>
                  <a:lnTo>
                    <a:pt x="18274" y="410"/>
                  </a:lnTo>
                  <a:cubicBezTo>
                    <a:pt x="18568" y="82"/>
                    <a:pt x="19442" y="-81"/>
                    <a:pt x="20225" y="40"/>
                  </a:cubicBezTo>
                  <a:cubicBezTo>
                    <a:pt x="21009" y="163"/>
                    <a:pt x="21404" y="528"/>
                    <a:pt x="21112" y="855"/>
                  </a:cubicBezTo>
                  <a:lnTo>
                    <a:pt x="2934" y="21108"/>
                  </a:lnTo>
                  <a:cubicBezTo>
                    <a:pt x="2706" y="21363"/>
                    <a:pt x="2128" y="21519"/>
                    <a:pt x="1516" y="21519"/>
                  </a:cubicBezTo>
                  <a:close/>
                  <a:moveTo>
                    <a:pt x="1516" y="21519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60" name="AutoShape 124"/>
            <p:cNvSpPr/>
            <p:nvPr/>
          </p:nvSpPr>
          <p:spPr bwMode="auto">
            <a:xfrm>
              <a:off x="8664055" y="1611964"/>
              <a:ext cx="170247" cy="106404"/>
            </a:xfrm>
            <a:custGeom>
              <a:avLst/>
              <a:gdLst/>
              <a:ahLst/>
              <a:cxnLst/>
              <a:rect l="0" t="0" r="r" b="b"/>
              <a:pathLst>
                <a:path w="21349" h="21399">
                  <a:moveTo>
                    <a:pt x="890" y="21399"/>
                  </a:moveTo>
                  <a:cubicBezTo>
                    <a:pt x="586" y="21399"/>
                    <a:pt x="289" y="21149"/>
                    <a:pt x="123" y="20699"/>
                  </a:cubicBezTo>
                  <a:cubicBezTo>
                    <a:pt x="-126" y="20019"/>
                    <a:pt x="14" y="19145"/>
                    <a:pt x="437" y="18744"/>
                  </a:cubicBezTo>
                  <a:lnTo>
                    <a:pt x="20006" y="198"/>
                  </a:lnTo>
                  <a:cubicBezTo>
                    <a:pt x="20431" y="-201"/>
                    <a:pt x="20974" y="22"/>
                    <a:pt x="21225" y="701"/>
                  </a:cubicBezTo>
                  <a:cubicBezTo>
                    <a:pt x="21474" y="1380"/>
                    <a:pt x="21334" y="2254"/>
                    <a:pt x="20912" y="2655"/>
                  </a:cubicBezTo>
                  <a:lnTo>
                    <a:pt x="1343" y="21201"/>
                  </a:lnTo>
                  <a:cubicBezTo>
                    <a:pt x="1199" y="21335"/>
                    <a:pt x="1044" y="21399"/>
                    <a:pt x="890" y="21399"/>
                  </a:cubicBezTo>
                  <a:close/>
                  <a:moveTo>
                    <a:pt x="890" y="21399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61" name="AutoShape 127"/>
            <p:cNvSpPr/>
            <p:nvPr/>
          </p:nvSpPr>
          <p:spPr bwMode="auto">
            <a:xfrm>
              <a:off x="3882964" y="3229307"/>
              <a:ext cx="148079" cy="226995"/>
            </a:xfrm>
            <a:custGeom>
              <a:avLst/>
              <a:gdLst/>
              <a:ahLst/>
              <a:cxnLst/>
              <a:rect l="0" t="0" r="r" b="b"/>
              <a:pathLst>
                <a:path w="21316" h="21506">
                  <a:moveTo>
                    <a:pt x="1014" y="21506"/>
                  </a:moveTo>
                  <a:cubicBezTo>
                    <a:pt x="828" y="21506"/>
                    <a:pt x="641" y="21472"/>
                    <a:pt x="472" y="21402"/>
                  </a:cubicBezTo>
                  <a:cubicBezTo>
                    <a:pt x="-1" y="21204"/>
                    <a:pt x="-142" y="20788"/>
                    <a:pt x="157" y="20474"/>
                  </a:cubicBezTo>
                  <a:lnTo>
                    <a:pt x="19443" y="313"/>
                  </a:lnTo>
                  <a:cubicBezTo>
                    <a:pt x="19743" y="-1"/>
                    <a:pt x="20371" y="-94"/>
                    <a:pt x="20844" y="104"/>
                  </a:cubicBezTo>
                  <a:cubicBezTo>
                    <a:pt x="21317" y="303"/>
                    <a:pt x="21458" y="718"/>
                    <a:pt x="21159" y="1032"/>
                  </a:cubicBezTo>
                  <a:lnTo>
                    <a:pt x="1873" y="21193"/>
                  </a:lnTo>
                  <a:cubicBezTo>
                    <a:pt x="1679" y="21396"/>
                    <a:pt x="1350" y="21506"/>
                    <a:pt x="1014" y="21506"/>
                  </a:cubicBezTo>
                  <a:close/>
                  <a:moveTo>
                    <a:pt x="1014" y="21506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62" name="AutoShape 128"/>
            <p:cNvSpPr/>
            <p:nvPr/>
          </p:nvSpPr>
          <p:spPr bwMode="auto">
            <a:xfrm>
              <a:off x="5840800" y="3342804"/>
              <a:ext cx="262463" cy="461084"/>
            </a:xfrm>
            <a:custGeom>
              <a:avLst/>
              <a:gdLst/>
              <a:ahLst/>
              <a:cxnLst/>
              <a:rect l="0" t="0" r="r" b="b"/>
              <a:pathLst>
                <a:path w="21435" h="21553">
                  <a:moveTo>
                    <a:pt x="579" y="21553"/>
                  </a:moveTo>
                  <a:cubicBezTo>
                    <a:pt x="484" y="21553"/>
                    <a:pt x="387" y="21540"/>
                    <a:pt x="298" y="21511"/>
                  </a:cubicBezTo>
                  <a:cubicBezTo>
                    <a:pt x="18" y="21422"/>
                    <a:pt x="-83" y="21220"/>
                    <a:pt x="73" y="21061"/>
                  </a:cubicBezTo>
                  <a:lnTo>
                    <a:pt x="20349" y="172"/>
                  </a:lnTo>
                  <a:cubicBezTo>
                    <a:pt x="20504" y="11"/>
                    <a:pt x="20856" y="-47"/>
                    <a:pt x="21136" y="43"/>
                  </a:cubicBezTo>
                  <a:cubicBezTo>
                    <a:pt x="21416" y="131"/>
                    <a:pt x="21517" y="333"/>
                    <a:pt x="21361" y="493"/>
                  </a:cubicBezTo>
                  <a:lnTo>
                    <a:pt x="1085" y="21382"/>
                  </a:lnTo>
                  <a:cubicBezTo>
                    <a:pt x="979" y="21492"/>
                    <a:pt x="782" y="21553"/>
                    <a:pt x="579" y="21553"/>
                  </a:cubicBezTo>
                  <a:close/>
                  <a:moveTo>
                    <a:pt x="579" y="21553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63" name="AutoShape 129"/>
            <p:cNvSpPr/>
            <p:nvPr/>
          </p:nvSpPr>
          <p:spPr bwMode="auto">
            <a:xfrm>
              <a:off x="6195480" y="3300243"/>
              <a:ext cx="669459" cy="223449"/>
            </a:xfrm>
            <a:custGeom>
              <a:avLst/>
              <a:gdLst/>
              <a:ahLst/>
              <a:cxnLst/>
              <a:rect l="0" t="0" r="r" b="b"/>
              <a:pathLst>
                <a:path w="21545" h="21518">
                  <a:moveTo>
                    <a:pt x="21318" y="21518"/>
                  </a:moveTo>
                  <a:cubicBezTo>
                    <a:pt x="21295" y="21518"/>
                    <a:pt x="21272" y="21508"/>
                    <a:pt x="21249" y="21486"/>
                  </a:cubicBezTo>
                  <a:lnTo>
                    <a:pt x="159" y="1335"/>
                  </a:lnTo>
                  <a:cubicBezTo>
                    <a:pt x="39" y="1220"/>
                    <a:pt x="-27" y="836"/>
                    <a:pt x="11" y="476"/>
                  </a:cubicBezTo>
                  <a:cubicBezTo>
                    <a:pt x="49" y="117"/>
                    <a:pt x="177" y="-82"/>
                    <a:pt x="298" y="33"/>
                  </a:cubicBezTo>
                  <a:lnTo>
                    <a:pt x="21387" y="20184"/>
                  </a:lnTo>
                  <a:cubicBezTo>
                    <a:pt x="21507" y="20299"/>
                    <a:pt x="21573" y="20683"/>
                    <a:pt x="21535" y="21043"/>
                  </a:cubicBezTo>
                  <a:cubicBezTo>
                    <a:pt x="21504" y="21333"/>
                    <a:pt x="21415" y="21518"/>
                    <a:pt x="21318" y="21518"/>
                  </a:cubicBezTo>
                  <a:close/>
                  <a:moveTo>
                    <a:pt x="21318" y="21518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64" name="AutoShape 130"/>
            <p:cNvSpPr/>
            <p:nvPr/>
          </p:nvSpPr>
          <p:spPr bwMode="auto">
            <a:xfrm>
              <a:off x="5776957" y="2746941"/>
              <a:ext cx="312119" cy="468178"/>
            </a:xfrm>
            <a:custGeom>
              <a:avLst/>
              <a:gdLst/>
              <a:ahLst/>
              <a:cxnLst/>
              <a:rect l="0" t="0" r="r" b="b"/>
              <a:pathLst>
                <a:path w="21464" h="21554">
                  <a:moveTo>
                    <a:pt x="20977" y="21554"/>
                  </a:moveTo>
                  <a:cubicBezTo>
                    <a:pt x="20818" y="21554"/>
                    <a:pt x="20662" y="21502"/>
                    <a:pt x="20569" y="21407"/>
                  </a:cubicBezTo>
                  <a:lnTo>
                    <a:pt x="80" y="506"/>
                  </a:lnTo>
                  <a:cubicBezTo>
                    <a:pt x="-68" y="355"/>
                    <a:pt x="-5" y="153"/>
                    <a:pt x="220" y="54"/>
                  </a:cubicBezTo>
                  <a:cubicBezTo>
                    <a:pt x="446" y="-46"/>
                    <a:pt x="748" y="-3"/>
                    <a:pt x="895" y="147"/>
                  </a:cubicBezTo>
                  <a:lnTo>
                    <a:pt x="21384" y="21048"/>
                  </a:lnTo>
                  <a:cubicBezTo>
                    <a:pt x="21532" y="21199"/>
                    <a:pt x="21469" y="21401"/>
                    <a:pt x="21244" y="21500"/>
                  </a:cubicBezTo>
                  <a:cubicBezTo>
                    <a:pt x="21161" y="21537"/>
                    <a:pt x="21069" y="21554"/>
                    <a:pt x="20977" y="21554"/>
                  </a:cubicBezTo>
                  <a:close/>
                  <a:moveTo>
                    <a:pt x="20977" y="2155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65" name="AutoShape 131"/>
            <p:cNvSpPr/>
            <p:nvPr/>
          </p:nvSpPr>
          <p:spPr bwMode="auto">
            <a:xfrm>
              <a:off x="6699126" y="4137288"/>
              <a:ext cx="737735" cy="404336"/>
            </a:xfrm>
            <a:custGeom>
              <a:avLst/>
              <a:gdLst/>
              <a:ahLst/>
              <a:cxnLst/>
              <a:rect l="0" t="0" r="r" b="b"/>
              <a:pathLst>
                <a:path w="21541" h="21546">
                  <a:moveTo>
                    <a:pt x="21333" y="21546"/>
                  </a:moveTo>
                  <a:cubicBezTo>
                    <a:pt x="21300" y="21546"/>
                    <a:pt x="21267" y="21532"/>
                    <a:pt x="21235" y="21501"/>
                  </a:cubicBezTo>
                  <a:lnTo>
                    <a:pt x="108" y="711"/>
                  </a:lnTo>
                  <a:cubicBezTo>
                    <a:pt x="8" y="612"/>
                    <a:pt x="-30" y="383"/>
                    <a:pt x="24" y="199"/>
                  </a:cubicBezTo>
                  <a:cubicBezTo>
                    <a:pt x="79" y="16"/>
                    <a:pt x="204" y="-54"/>
                    <a:pt x="305" y="46"/>
                  </a:cubicBezTo>
                  <a:lnTo>
                    <a:pt x="21432" y="20836"/>
                  </a:lnTo>
                  <a:cubicBezTo>
                    <a:pt x="21532" y="20935"/>
                    <a:pt x="21570" y="21164"/>
                    <a:pt x="21516" y="21348"/>
                  </a:cubicBezTo>
                  <a:cubicBezTo>
                    <a:pt x="21478" y="21474"/>
                    <a:pt x="21407" y="21546"/>
                    <a:pt x="21333" y="21546"/>
                  </a:cubicBezTo>
                  <a:close/>
                  <a:moveTo>
                    <a:pt x="21333" y="21546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66" name="AutoShape 132"/>
            <p:cNvSpPr/>
            <p:nvPr/>
          </p:nvSpPr>
          <p:spPr bwMode="auto">
            <a:xfrm>
              <a:off x="5869174" y="1129599"/>
              <a:ext cx="269557" cy="390148"/>
            </a:xfrm>
            <a:custGeom>
              <a:avLst/>
              <a:gdLst/>
              <a:ahLst/>
              <a:cxnLst/>
              <a:rect l="0" t="0" r="r" b="b"/>
              <a:pathLst>
                <a:path w="21445" h="21546">
                  <a:moveTo>
                    <a:pt x="564" y="21546"/>
                  </a:moveTo>
                  <a:cubicBezTo>
                    <a:pt x="455" y="21546"/>
                    <a:pt x="344" y="21524"/>
                    <a:pt x="247" y="21478"/>
                  </a:cubicBezTo>
                  <a:cubicBezTo>
                    <a:pt x="-11" y="21357"/>
                    <a:pt x="-78" y="21113"/>
                    <a:pt x="98" y="20934"/>
                  </a:cubicBezTo>
                  <a:lnTo>
                    <a:pt x="20413" y="172"/>
                  </a:lnTo>
                  <a:cubicBezTo>
                    <a:pt x="20589" y="-7"/>
                    <a:pt x="20939" y="-54"/>
                    <a:pt x="21197" y="68"/>
                  </a:cubicBezTo>
                  <a:cubicBezTo>
                    <a:pt x="21455" y="189"/>
                    <a:pt x="21522" y="433"/>
                    <a:pt x="21346" y="612"/>
                  </a:cubicBezTo>
                  <a:lnTo>
                    <a:pt x="1031" y="21374"/>
                  </a:lnTo>
                  <a:cubicBezTo>
                    <a:pt x="922" y="21486"/>
                    <a:pt x="744" y="21546"/>
                    <a:pt x="564" y="21546"/>
                  </a:cubicBezTo>
                  <a:close/>
                  <a:moveTo>
                    <a:pt x="564" y="21546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67" name="AutoShape 133"/>
            <p:cNvSpPr/>
            <p:nvPr/>
          </p:nvSpPr>
          <p:spPr bwMode="auto">
            <a:xfrm>
              <a:off x="4442473" y="4094727"/>
              <a:ext cx="986898" cy="453991"/>
            </a:xfrm>
            <a:custGeom>
              <a:avLst/>
              <a:gdLst/>
              <a:ahLst/>
              <a:cxnLst/>
              <a:rect l="0" t="0" r="r" b="b"/>
              <a:pathLst>
                <a:path w="21557" h="21553">
                  <a:moveTo>
                    <a:pt x="155" y="21553"/>
                  </a:moveTo>
                  <a:cubicBezTo>
                    <a:pt x="96" y="21553"/>
                    <a:pt x="39" y="21479"/>
                    <a:pt x="13" y="21355"/>
                  </a:cubicBezTo>
                  <a:cubicBezTo>
                    <a:pt x="-22" y="21186"/>
                    <a:pt x="13" y="20986"/>
                    <a:pt x="91" y="20909"/>
                  </a:cubicBezTo>
                  <a:lnTo>
                    <a:pt x="21337" y="30"/>
                  </a:lnTo>
                  <a:cubicBezTo>
                    <a:pt x="21416" y="-47"/>
                    <a:pt x="21507" y="28"/>
                    <a:pt x="21543" y="198"/>
                  </a:cubicBezTo>
                  <a:cubicBezTo>
                    <a:pt x="21578" y="367"/>
                    <a:pt x="21543" y="567"/>
                    <a:pt x="21465" y="643"/>
                  </a:cubicBezTo>
                  <a:lnTo>
                    <a:pt x="219" y="21523"/>
                  </a:lnTo>
                  <a:cubicBezTo>
                    <a:pt x="198" y="21544"/>
                    <a:pt x="176" y="21553"/>
                    <a:pt x="155" y="21553"/>
                  </a:cubicBezTo>
                  <a:close/>
                  <a:moveTo>
                    <a:pt x="155" y="21553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68" name="AutoShape 134"/>
            <p:cNvSpPr/>
            <p:nvPr/>
          </p:nvSpPr>
          <p:spPr bwMode="auto">
            <a:xfrm>
              <a:off x="6330259" y="1101224"/>
              <a:ext cx="1106603" cy="617144"/>
            </a:xfrm>
            <a:custGeom>
              <a:avLst/>
              <a:gdLst/>
              <a:ahLst/>
              <a:cxnLst/>
              <a:rect l="0" t="0" r="r" b="b"/>
              <a:pathLst>
                <a:path w="21561" h="21565">
                  <a:moveTo>
                    <a:pt x="21422" y="21565"/>
                  </a:moveTo>
                  <a:cubicBezTo>
                    <a:pt x="21399" y="21565"/>
                    <a:pt x="21376" y="21555"/>
                    <a:pt x="21355" y="21534"/>
                  </a:cubicBezTo>
                  <a:lnTo>
                    <a:pt x="71" y="465"/>
                  </a:lnTo>
                  <a:cubicBezTo>
                    <a:pt x="4" y="399"/>
                    <a:pt x="-20" y="248"/>
                    <a:pt x="17" y="128"/>
                  </a:cubicBezTo>
                  <a:cubicBezTo>
                    <a:pt x="54" y="9"/>
                    <a:pt x="138" y="-35"/>
                    <a:pt x="205" y="31"/>
                  </a:cubicBezTo>
                  <a:lnTo>
                    <a:pt x="21489" y="21100"/>
                  </a:lnTo>
                  <a:cubicBezTo>
                    <a:pt x="21556" y="21166"/>
                    <a:pt x="21580" y="21317"/>
                    <a:pt x="21543" y="21437"/>
                  </a:cubicBezTo>
                  <a:cubicBezTo>
                    <a:pt x="21518" y="21519"/>
                    <a:pt x="21471" y="21565"/>
                    <a:pt x="21422" y="21565"/>
                  </a:cubicBezTo>
                  <a:close/>
                  <a:moveTo>
                    <a:pt x="21422" y="21565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69" name="AutoShape 135"/>
            <p:cNvSpPr/>
            <p:nvPr/>
          </p:nvSpPr>
          <p:spPr bwMode="auto">
            <a:xfrm>
              <a:off x="6883560" y="2505759"/>
              <a:ext cx="1099509" cy="560395"/>
            </a:xfrm>
            <a:custGeom>
              <a:avLst/>
              <a:gdLst/>
              <a:ahLst/>
              <a:cxnLst/>
              <a:rect l="0" t="0" r="r" b="b"/>
              <a:pathLst>
                <a:path w="21561" h="21561">
                  <a:moveTo>
                    <a:pt x="21421" y="21561"/>
                  </a:moveTo>
                  <a:cubicBezTo>
                    <a:pt x="21400" y="21561"/>
                    <a:pt x="21379" y="21552"/>
                    <a:pt x="21359" y="21532"/>
                  </a:cubicBezTo>
                  <a:lnTo>
                    <a:pt x="76" y="517"/>
                  </a:lnTo>
                  <a:cubicBezTo>
                    <a:pt x="8" y="449"/>
                    <a:pt x="-20" y="285"/>
                    <a:pt x="14" y="150"/>
                  </a:cubicBezTo>
                  <a:cubicBezTo>
                    <a:pt x="49" y="15"/>
                    <a:pt x="133" y="-39"/>
                    <a:pt x="201" y="29"/>
                  </a:cubicBezTo>
                  <a:lnTo>
                    <a:pt x="21484" y="21045"/>
                  </a:lnTo>
                  <a:cubicBezTo>
                    <a:pt x="21552" y="21113"/>
                    <a:pt x="21580" y="21277"/>
                    <a:pt x="21546" y="21411"/>
                  </a:cubicBezTo>
                  <a:cubicBezTo>
                    <a:pt x="21521" y="21506"/>
                    <a:pt x="21472" y="21561"/>
                    <a:pt x="21421" y="21561"/>
                  </a:cubicBezTo>
                  <a:close/>
                  <a:moveTo>
                    <a:pt x="21421" y="21561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70" name="AutoShape 136"/>
            <p:cNvSpPr/>
            <p:nvPr/>
          </p:nvSpPr>
          <p:spPr bwMode="auto">
            <a:xfrm>
              <a:off x="7592921" y="3612361"/>
              <a:ext cx="500986" cy="188868"/>
            </a:xfrm>
            <a:custGeom>
              <a:avLst/>
              <a:gdLst/>
              <a:ahLst/>
              <a:cxnLst/>
              <a:rect l="0" t="0" r="r" b="b"/>
              <a:pathLst>
                <a:path w="21520" h="21494">
                  <a:moveTo>
                    <a:pt x="21208" y="21494"/>
                  </a:moveTo>
                  <a:cubicBezTo>
                    <a:pt x="21173" y="21494"/>
                    <a:pt x="21138" y="21479"/>
                    <a:pt x="21103" y="21446"/>
                  </a:cubicBezTo>
                  <a:lnTo>
                    <a:pt x="207" y="1604"/>
                  </a:lnTo>
                  <a:cubicBezTo>
                    <a:pt x="45" y="1450"/>
                    <a:pt x="-40" y="978"/>
                    <a:pt x="18" y="548"/>
                  </a:cubicBezTo>
                  <a:cubicBezTo>
                    <a:pt x="76" y="117"/>
                    <a:pt x="255" y="-106"/>
                    <a:pt x="417" y="49"/>
                  </a:cubicBezTo>
                  <a:lnTo>
                    <a:pt x="21314" y="19890"/>
                  </a:lnTo>
                  <a:cubicBezTo>
                    <a:pt x="21476" y="20044"/>
                    <a:pt x="21560" y="20517"/>
                    <a:pt x="21502" y="20947"/>
                  </a:cubicBezTo>
                  <a:cubicBezTo>
                    <a:pt x="21456" y="21284"/>
                    <a:pt x="21336" y="21494"/>
                    <a:pt x="21208" y="21494"/>
                  </a:cubicBezTo>
                  <a:close/>
                  <a:moveTo>
                    <a:pt x="21208" y="2149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71" name="AutoShape 137"/>
            <p:cNvSpPr/>
            <p:nvPr/>
          </p:nvSpPr>
          <p:spPr bwMode="auto">
            <a:xfrm>
              <a:off x="4080699" y="3250588"/>
              <a:ext cx="268670" cy="1240495"/>
            </a:xfrm>
            <a:custGeom>
              <a:avLst/>
              <a:gdLst/>
              <a:ahLst/>
              <a:cxnLst/>
              <a:rect l="0" t="0" r="r" b="b"/>
              <a:pathLst>
                <a:path w="21498" h="21589">
                  <a:moveTo>
                    <a:pt x="20938" y="21589"/>
                  </a:moveTo>
                  <a:cubicBezTo>
                    <a:pt x="20679" y="21589"/>
                    <a:pt x="20446" y="21549"/>
                    <a:pt x="20391" y="21492"/>
                  </a:cubicBezTo>
                  <a:lnTo>
                    <a:pt x="12" y="147"/>
                  </a:lnTo>
                  <a:cubicBezTo>
                    <a:pt x="-51" y="81"/>
                    <a:pt x="143" y="16"/>
                    <a:pt x="445" y="3"/>
                  </a:cubicBezTo>
                  <a:cubicBezTo>
                    <a:pt x="748" y="-11"/>
                    <a:pt x="1043" y="31"/>
                    <a:pt x="1107" y="97"/>
                  </a:cubicBezTo>
                  <a:lnTo>
                    <a:pt x="21486" y="21442"/>
                  </a:lnTo>
                  <a:cubicBezTo>
                    <a:pt x="21549" y="21508"/>
                    <a:pt x="21355" y="21573"/>
                    <a:pt x="21053" y="21586"/>
                  </a:cubicBezTo>
                  <a:cubicBezTo>
                    <a:pt x="21014" y="21588"/>
                    <a:pt x="20976" y="21589"/>
                    <a:pt x="20938" y="21589"/>
                  </a:cubicBezTo>
                  <a:close/>
                  <a:moveTo>
                    <a:pt x="20938" y="21589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72" name="AutoShape 138"/>
            <p:cNvSpPr/>
            <p:nvPr/>
          </p:nvSpPr>
          <p:spPr bwMode="auto">
            <a:xfrm>
              <a:off x="8281000" y="4633841"/>
              <a:ext cx="141872" cy="319212"/>
            </a:xfrm>
            <a:custGeom>
              <a:avLst/>
              <a:gdLst/>
              <a:ahLst/>
              <a:cxnLst/>
              <a:rect l="0" t="0" r="r" b="b"/>
              <a:pathLst>
                <a:path w="21312" h="21535">
                  <a:moveTo>
                    <a:pt x="1066" y="21535"/>
                  </a:moveTo>
                  <a:cubicBezTo>
                    <a:pt x="929" y="21535"/>
                    <a:pt x="789" y="21524"/>
                    <a:pt x="655" y="21498"/>
                  </a:cubicBezTo>
                  <a:cubicBezTo>
                    <a:pt x="112" y="21396"/>
                    <a:pt x="-144" y="21115"/>
                    <a:pt x="83" y="20872"/>
                  </a:cubicBezTo>
                  <a:lnTo>
                    <a:pt x="19262" y="294"/>
                  </a:lnTo>
                  <a:cubicBezTo>
                    <a:pt x="19490" y="49"/>
                    <a:pt x="20116" y="-65"/>
                    <a:pt x="20657" y="37"/>
                  </a:cubicBezTo>
                  <a:cubicBezTo>
                    <a:pt x="21200" y="139"/>
                    <a:pt x="21456" y="420"/>
                    <a:pt x="21229" y="663"/>
                  </a:cubicBezTo>
                  <a:lnTo>
                    <a:pt x="2050" y="21241"/>
                  </a:lnTo>
                  <a:cubicBezTo>
                    <a:pt x="1878" y="21424"/>
                    <a:pt x="1483" y="21535"/>
                    <a:pt x="1066" y="21535"/>
                  </a:cubicBezTo>
                  <a:close/>
                  <a:moveTo>
                    <a:pt x="1066" y="21535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73" name="AutoShape 139"/>
            <p:cNvSpPr/>
            <p:nvPr/>
          </p:nvSpPr>
          <p:spPr bwMode="auto">
            <a:xfrm>
              <a:off x="8195877" y="3874825"/>
              <a:ext cx="219902" cy="532021"/>
            </a:xfrm>
            <a:custGeom>
              <a:avLst/>
              <a:gdLst/>
              <a:ahLst/>
              <a:cxnLst/>
              <a:rect l="0" t="0" r="r" b="b"/>
              <a:pathLst>
                <a:path w="21417" h="21562">
                  <a:moveTo>
                    <a:pt x="20725" y="21562"/>
                  </a:moveTo>
                  <a:cubicBezTo>
                    <a:pt x="20450" y="21562"/>
                    <a:pt x="20191" y="21494"/>
                    <a:pt x="20083" y="21381"/>
                  </a:cubicBezTo>
                  <a:lnTo>
                    <a:pt x="48" y="394"/>
                  </a:lnTo>
                  <a:cubicBezTo>
                    <a:pt x="-92" y="246"/>
                    <a:pt x="81" y="79"/>
                    <a:pt x="436" y="20"/>
                  </a:cubicBezTo>
                  <a:cubicBezTo>
                    <a:pt x="790" y="-38"/>
                    <a:pt x="1192" y="34"/>
                    <a:pt x="1333" y="182"/>
                  </a:cubicBezTo>
                  <a:lnTo>
                    <a:pt x="21368" y="21168"/>
                  </a:lnTo>
                  <a:cubicBezTo>
                    <a:pt x="21508" y="21316"/>
                    <a:pt x="21335" y="21483"/>
                    <a:pt x="20980" y="21542"/>
                  </a:cubicBezTo>
                  <a:cubicBezTo>
                    <a:pt x="20897" y="21555"/>
                    <a:pt x="20810" y="21562"/>
                    <a:pt x="20725" y="21562"/>
                  </a:cubicBezTo>
                  <a:close/>
                  <a:moveTo>
                    <a:pt x="20725" y="21562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74" name="AutoShape 140"/>
            <p:cNvSpPr/>
            <p:nvPr/>
          </p:nvSpPr>
          <p:spPr bwMode="auto">
            <a:xfrm>
              <a:off x="7968882" y="2456103"/>
              <a:ext cx="92217" cy="567489"/>
            </a:xfrm>
            <a:custGeom>
              <a:avLst/>
              <a:gdLst/>
              <a:ahLst/>
              <a:cxnLst/>
              <a:rect l="0" t="0" r="r" b="b"/>
              <a:pathLst>
                <a:path w="21379" h="21581">
                  <a:moveTo>
                    <a:pt x="19732" y="21581"/>
                  </a:moveTo>
                  <a:cubicBezTo>
                    <a:pt x="18926" y="21581"/>
                    <a:pt x="18221" y="21484"/>
                    <a:pt x="18106" y="21349"/>
                  </a:cubicBezTo>
                  <a:lnTo>
                    <a:pt x="17" y="307"/>
                  </a:lnTo>
                  <a:cubicBezTo>
                    <a:pt x="-110" y="160"/>
                    <a:pt x="517" y="23"/>
                    <a:pt x="1416" y="3"/>
                  </a:cubicBezTo>
                  <a:cubicBezTo>
                    <a:pt x="2321" y="-19"/>
                    <a:pt x="3148" y="85"/>
                    <a:pt x="3274" y="232"/>
                  </a:cubicBezTo>
                  <a:lnTo>
                    <a:pt x="21363" y="21274"/>
                  </a:lnTo>
                  <a:cubicBezTo>
                    <a:pt x="21490" y="21421"/>
                    <a:pt x="20863" y="21558"/>
                    <a:pt x="19964" y="21579"/>
                  </a:cubicBezTo>
                  <a:cubicBezTo>
                    <a:pt x="19887" y="21580"/>
                    <a:pt x="19808" y="21581"/>
                    <a:pt x="19732" y="21581"/>
                  </a:cubicBezTo>
                  <a:close/>
                  <a:moveTo>
                    <a:pt x="19732" y="21581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75" name="AutoShape 141"/>
            <p:cNvSpPr/>
            <p:nvPr/>
          </p:nvSpPr>
          <p:spPr bwMode="auto">
            <a:xfrm>
              <a:off x="7997256" y="1838960"/>
              <a:ext cx="474385" cy="617144"/>
            </a:xfrm>
            <a:custGeom>
              <a:avLst/>
              <a:gdLst/>
              <a:ahLst/>
              <a:cxnLst/>
              <a:rect l="0" t="0" r="r" b="b"/>
              <a:pathLst>
                <a:path w="21516" h="21568">
                  <a:moveTo>
                    <a:pt x="321" y="21568"/>
                  </a:moveTo>
                  <a:cubicBezTo>
                    <a:pt x="252" y="21568"/>
                    <a:pt x="184" y="21551"/>
                    <a:pt x="126" y="21517"/>
                  </a:cubicBezTo>
                  <a:cubicBezTo>
                    <a:pt x="-15" y="21434"/>
                    <a:pt x="-42" y="21278"/>
                    <a:pt x="66" y="21169"/>
                  </a:cubicBezTo>
                  <a:lnTo>
                    <a:pt x="20940" y="98"/>
                  </a:lnTo>
                  <a:cubicBezTo>
                    <a:pt x="21048" y="-11"/>
                    <a:pt x="21249" y="-32"/>
                    <a:pt x="21390" y="51"/>
                  </a:cubicBezTo>
                  <a:cubicBezTo>
                    <a:pt x="21531" y="134"/>
                    <a:pt x="21558" y="290"/>
                    <a:pt x="21450" y="399"/>
                  </a:cubicBezTo>
                  <a:lnTo>
                    <a:pt x="576" y="21471"/>
                  </a:lnTo>
                  <a:cubicBezTo>
                    <a:pt x="513" y="21535"/>
                    <a:pt x="417" y="21568"/>
                    <a:pt x="321" y="21568"/>
                  </a:cubicBezTo>
                  <a:close/>
                  <a:moveTo>
                    <a:pt x="321" y="21568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76" name="AutoShape 142"/>
            <p:cNvSpPr/>
            <p:nvPr/>
          </p:nvSpPr>
          <p:spPr bwMode="auto">
            <a:xfrm>
              <a:off x="8578932" y="1874428"/>
              <a:ext cx="112611" cy="425616"/>
            </a:xfrm>
            <a:custGeom>
              <a:avLst/>
              <a:gdLst/>
              <a:ahLst/>
              <a:cxnLst/>
              <a:rect l="0" t="0" r="r" b="b"/>
              <a:pathLst>
                <a:path w="21329" h="21564">
                  <a:moveTo>
                    <a:pt x="19995" y="21564"/>
                  </a:moveTo>
                  <a:cubicBezTo>
                    <a:pt x="19394" y="21564"/>
                    <a:pt x="18848" y="21454"/>
                    <a:pt x="18701" y="21289"/>
                  </a:cubicBezTo>
                  <a:lnTo>
                    <a:pt x="37" y="444"/>
                  </a:lnTo>
                  <a:cubicBezTo>
                    <a:pt x="-136" y="251"/>
                    <a:pt x="304" y="57"/>
                    <a:pt x="1020" y="10"/>
                  </a:cubicBezTo>
                  <a:cubicBezTo>
                    <a:pt x="1728" y="-36"/>
                    <a:pt x="2454" y="82"/>
                    <a:pt x="2627" y="275"/>
                  </a:cubicBezTo>
                  <a:lnTo>
                    <a:pt x="21291" y="21120"/>
                  </a:lnTo>
                  <a:cubicBezTo>
                    <a:pt x="21464" y="21313"/>
                    <a:pt x="21024" y="21507"/>
                    <a:pt x="20308" y="21554"/>
                  </a:cubicBezTo>
                  <a:cubicBezTo>
                    <a:pt x="20204" y="21561"/>
                    <a:pt x="20099" y="21564"/>
                    <a:pt x="19995" y="21564"/>
                  </a:cubicBezTo>
                  <a:close/>
                  <a:moveTo>
                    <a:pt x="19995" y="2156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77" name="AutoShape 143"/>
            <p:cNvSpPr/>
            <p:nvPr/>
          </p:nvSpPr>
          <p:spPr bwMode="auto">
            <a:xfrm>
              <a:off x="8344843" y="1072850"/>
              <a:ext cx="340493" cy="101971"/>
            </a:xfrm>
            <a:custGeom>
              <a:avLst/>
              <a:gdLst/>
              <a:ahLst/>
              <a:cxnLst/>
              <a:rect l="0" t="0" r="r" b="b"/>
              <a:pathLst>
                <a:path w="21502" h="21440">
                  <a:moveTo>
                    <a:pt x="447" y="21440"/>
                  </a:moveTo>
                  <a:cubicBezTo>
                    <a:pt x="250" y="21440"/>
                    <a:pt x="70" y="21005"/>
                    <a:pt x="16" y="20346"/>
                  </a:cubicBezTo>
                  <a:cubicBezTo>
                    <a:pt x="-49" y="19557"/>
                    <a:pt x="92" y="18743"/>
                    <a:pt x="331" y="18529"/>
                  </a:cubicBezTo>
                  <a:lnTo>
                    <a:pt x="20937" y="52"/>
                  </a:lnTo>
                  <a:cubicBezTo>
                    <a:pt x="21176" y="-160"/>
                    <a:pt x="21422" y="303"/>
                    <a:pt x="21487" y="1094"/>
                  </a:cubicBezTo>
                  <a:cubicBezTo>
                    <a:pt x="21551" y="1883"/>
                    <a:pt x="21410" y="2697"/>
                    <a:pt x="21172" y="2910"/>
                  </a:cubicBezTo>
                  <a:lnTo>
                    <a:pt x="565" y="21388"/>
                  </a:lnTo>
                  <a:cubicBezTo>
                    <a:pt x="526" y="21422"/>
                    <a:pt x="486" y="21440"/>
                    <a:pt x="447" y="21440"/>
                  </a:cubicBezTo>
                  <a:close/>
                  <a:moveTo>
                    <a:pt x="447" y="2144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78" name="AutoShape 144"/>
            <p:cNvSpPr/>
            <p:nvPr/>
          </p:nvSpPr>
          <p:spPr bwMode="auto">
            <a:xfrm>
              <a:off x="8160409" y="710190"/>
              <a:ext cx="141872" cy="437143"/>
            </a:xfrm>
            <a:custGeom>
              <a:avLst/>
              <a:gdLst/>
              <a:ahLst/>
              <a:cxnLst/>
              <a:rect l="0" t="0" r="r" b="b"/>
              <a:pathLst>
                <a:path w="21350" h="21559">
                  <a:moveTo>
                    <a:pt x="20283" y="21559"/>
                  </a:moveTo>
                  <a:cubicBezTo>
                    <a:pt x="19824" y="21559"/>
                    <a:pt x="19401" y="21461"/>
                    <a:pt x="19261" y="21310"/>
                  </a:cubicBezTo>
                  <a:lnTo>
                    <a:pt x="46" y="453"/>
                  </a:lnTo>
                  <a:cubicBezTo>
                    <a:pt x="-125" y="267"/>
                    <a:pt x="194" y="72"/>
                    <a:pt x="758" y="16"/>
                  </a:cubicBezTo>
                  <a:cubicBezTo>
                    <a:pt x="1324" y="-41"/>
                    <a:pt x="1918" y="65"/>
                    <a:pt x="2089" y="250"/>
                  </a:cubicBezTo>
                  <a:lnTo>
                    <a:pt x="21304" y="21106"/>
                  </a:lnTo>
                  <a:cubicBezTo>
                    <a:pt x="21475" y="21292"/>
                    <a:pt x="21156" y="21487"/>
                    <a:pt x="20592" y="21544"/>
                  </a:cubicBezTo>
                  <a:cubicBezTo>
                    <a:pt x="20489" y="21554"/>
                    <a:pt x="20385" y="21559"/>
                    <a:pt x="20283" y="21559"/>
                  </a:cubicBezTo>
                  <a:close/>
                  <a:moveTo>
                    <a:pt x="20283" y="21559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179" name="AutoShape 145"/>
            <p:cNvSpPr/>
            <p:nvPr/>
          </p:nvSpPr>
          <p:spPr bwMode="auto">
            <a:xfrm>
              <a:off x="7692231" y="179055"/>
              <a:ext cx="312119" cy="212808"/>
            </a:xfrm>
            <a:custGeom>
              <a:avLst/>
              <a:gdLst/>
              <a:ahLst/>
              <a:cxnLst/>
              <a:rect l="0" t="0" r="r" b="b"/>
              <a:pathLst>
                <a:path w="21465" h="21500">
                  <a:moveTo>
                    <a:pt x="20976" y="21500"/>
                  </a:moveTo>
                  <a:cubicBezTo>
                    <a:pt x="20883" y="21500"/>
                    <a:pt x="20789" y="21461"/>
                    <a:pt x="20706" y="21380"/>
                  </a:cubicBezTo>
                  <a:lnTo>
                    <a:pt x="217" y="1313"/>
                  </a:lnTo>
                  <a:cubicBezTo>
                    <a:pt x="-8" y="1094"/>
                    <a:pt x="-68" y="649"/>
                    <a:pt x="82" y="319"/>
                  </a:cubicBezTo>
                  <a:cubicBezTo>
                    <a:pt x="231" y="-10"/>
                    <a:pt x="533" y="-100"/>
                    <a:pt x="758" y="121"/>
                  </a:cubicBezTo>
                  <a:lnTo>
                    <a:pt x="21247" y="20187"/>
                  </a:lnTo>
                  <a:cubicBezTo>
                    <a:pt x="21472" y="20406"/>
                    <a:pt x="21532" y="20851"/>
                    <a:pt x="21382" y="21181"/>
                  </a:cubicBezTo>
                  <a:cubicBezTo>
                    <a:pt x="21289" y="21388"/>
                    <a:pt x="21133" y="21500"/>
                    <a:pt x="20976" y="21500"/>
                  </a:cubicBezTo>
                  <a:close/>
                  <a:moveTo>
                    <a:pt x="20976" y="2150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grpSp>
          <p:nvGrpSpPr>
            <p:cNvPr id="180" name="Group 148"/>
            <p:cNvGrpSpPr/>
            <p:nvPr/>
          </p:nvGrpSpPr>
          <p:grpSpPr bwMode="auto">
            <a:xfrm>
              <a:off x="7075087" y="3307336"/>
              <a:ext cx="349360" cy="417636"/>
              <a:chOff x="0" y="0"/>
              <a:chExt cx="394" cy="471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301" name="AutoShape 146"/>
              <p:cNvSpPr/>
              <p:nvPr/>
            </p:nvSpPr>
            <p:spPr bwMode="auto">
              <a:xfrm>
                <a:off x="80" y="0"/>
                <a:ext cx="229" cy="22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4836"/>
                      <a:pt x="16769" y="0"/>
                      <a:pt x="10800" y="0"/>
                    </a:cubicBezTo>
                    <a:cubicBezTo>
                      <a:pt x="4835" y="0"/>
                      <a:pt x="0" y="4837"/>
                      <a:pt x="0" y="10800"/>
                    </a:cubicBezTo>
                    <a:cubicBezTo>
                      <a:pt x="0" y="16765"/>
                      <a:pt x="4836" y="21600"/>
                      <a:pt x="10800" y="21600"/>
                    </a:cubicBezTo>
                    <a:cubicBezTo>
                      <a:pt x="16769" y="21600"/>
                      <a:pt x="21600" y="16765"/>
                      <a:pt x="21600" y="10800"/>
                    </a:cubicBezTo>
                    <a:close/>
                    <a:moveTo>
                      <a:pt x="2699" y="11035"/>
                    </a:moveTo>
                    <a:cubicBezTo>
                      <a:pt x="2699" y="11035"/>
                      <a:pt x="2388" y="7971"/>
                      <a:pt x="4595" y="5633"/>
                    </a:cubicBezTo>
                    <a:cubicBezTo>
                      <a:pt x="6148" y="7190"/>
                      <a:pt x="10801" y="11035"/>
                      <a:pt x="18901" y="11035"/>
                    </a:cubicBezTo>
                    <a:cubicBezTo>
                      <a:pt x="18901" y="15501"/>
                      <a:pt x="15267" y="19133"/>
                      <a:pt x="10801" y="19133"/>
                    </a:cubicBezTo>
                    <a:cubicBezTo>
                      <a:pt x="6334" y="19133"/>
                      <a:pt x="2699" y="15500"/>
                      <a:pt x="2699" y="11035"/>
                    </a:cubicBezTo>
                    <a:close/>
                    <a:moveTo>
                      <a:pt x="2699" y="110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02" name="AutoShape 147"/>
              <p:cNvSpPr/>
              <p:nvPr/>
            </p:nvSpPr>
            <p:spPr bwMode="auto">
              <a:xfrm>
                <a:off x="0" y="256"/>
                <a:ext cx="394" cy="21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0"/>
                    </a:moveTo>
                    <a:lnTo>
                      <a:pt x="0" y="11702"/>
                    </a:lnTo>
                    <a:lnTo>
                      <a:pt x="0" y="18301"/>
                    </a:lnTo>
                    <a:cubicBezTo>
                      <a:pt x="0" y="20124"/>
                      <a:pt x="807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4"/>
                      <a:pt x="21600" y="18301"/>
                    </a:cubicBezTo>
                    <a:lnTo>
                      <a:pt x="21600" y="11701"/>
                    </a:lnTo>
                    <a:lnTo>
                      <a:pt x="21600" y="6599"/>
                    </a:lnTo>
                    <a:cubicBezTo>
                      <a:pt x="21600" y="2955"/>
                      <a:pt x="19989" y="1"/>
                      <a:pt x="17999" y="1"/>
                    </a:cubicBezTo>
                    <a:lnTo>
                      <a:pt x="14808" y="1"/>
                    </a:lnTo>
                    <a:cubicBezTo>
                      <a:pt x="14582" y="1"/>
                      <a:pt x="14299" y="279"/>
                      <a:pt x="14173" y="622"/>
                    </a:cubicBezTo>
                    <a:lnTo>
                      <a:pt x="11026" y="8776"/>
                    </a:lnTo>
                    <a:cubicBezTo>
                      <a:pt x="10901" y="9121"/>
                      <a:pt x="10698" y="9121"/>
                      <a:pt x="10573" y="8776"/>
                    </a:cubicBezTo>
                    <a:lnTo>
                      <a:pt x="7427" y="622"/>
                    </a:lnTo>
                    <a:cubicBezTo>
                      <a:pt x="7301" y="279"/>
                      <a:pt x="7017" y="0"/>
                      <a:pt x="6792" y="0"/>
                    </a:cubicBezTo>
                    <a:lnTo>
                      <a:pt x="3600" y="0"/>
                    </a:lnTo>
                    <a:cubicBezTo>
                      <a:pt x="1613" y="0"/>
                      <a:pt x="0" y="2956"/>
                      <a:pt x="0" y="6600"/>
                    </a:cubicBezTo>
                    <a:close/>
                    <a:moveTo>
                      <a:pt x="0" y="660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181" name="Group 154"/>
            <p:cNvGrpSpPr/>
            <p:nvPr/>
          </p:nvGrpSpPr>
          <p:grpSpPr bwMode="auto">
            <a:xfrm>
              <a:off x="5571243" y="3881919"/>
              <a:ext cx="265124" cy="314779"/>
              <a:chOff x="0" y="0"/>
              <a:chExt cx="299" cy="355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99" name="AutoShape 152"/>
              <p:cNvSpPr/>
              <p:nvPr/>
            </p:nvSpPr>
            <p:spPr bwMode="auto">
              <a:xfrm>
                <a:off x="64" y="0"/>
                <a:ext cx="174" cy="1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1"/>
                    </a:moveTo>
                    <a:cubicBezTo>
                      <a:pt x="21600" y="4836"/>
                      <a:pt x="16770" y="0"/>
                      <a:pt x="10800" y="0"/>
                    </a:cubicBezTo>
                    <a:cubicBezTo>
                      <a:pt x="4836" y="0"/>
                      <a:pt x="0" y="4836"/>
                      <a:pt x="0" y="10801"/>
                    </a:cubicBezTo>
                    <a:cubicBezTo>
                      <a:pt x="0" y="16765"/>
                      <a:pt x="4836" y="21600"/>
                      <a:pt x="10800" y="21600"/>
                    </a:cubicBezTo>
                    <a:cubicBezTo>
                      <a:pt x="16770" y="21599"/>
                      <a:pt x="21600" y="16764"/>
                      <a:pt x="21600" y="10801"/>
                    </a:cubicBezTo>
                    <a:close/>
                    <a:moveTo>
                      <a:pt x="2700" y="11035"/>
                    </a:moveTo>
                    <a:cubicBezTo>
                      <a:pt x="2700" y="11035"/>
                      <a:pt x="2388" y="7971"/>
                      <a:pt x="4595" y="5634"/>
                    </a:cubicBezTo>
                    <a:cubicBezTo>
                      <a:pt x="6148" y="7191"/>
                      <a:pt x="10800" y="11035"/>
                      <a:pt x="18900" y="11035"/>
                    </a:cubicBezTo>
                    <a:cubicBezTo>
                      <a:pt x="18900" y="15501"/>
                      <a:pt x="15268" y="19132"/>
                      <a:pt x="10800" y="19132"/>
                    </a:cubicBezTo>
                    <a:cubicBezTo>
                      <a:pt x="6333" y="19132"/>
                      <a:pt x="2700" y="15500"/>
                      <a:pt x="2700" y="11035"/>
                    </a:cubicBezTo>
                    <a:close/>
                    <a:moveTo>
                      <a:pt x="2700" y="110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00" name="AutoShape 153"/>
              <p:cNvSpPr/>
              <p:nvPr/>
            </p:nvSpPr>
            <p:spPr bwMode="auto">
              <a:xfrm>
                <a:off x="0" y="192"/>
                <a:ext cx="299" cy="163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1"/>
                    </a:moveTo>
                    <a:lnTo>
                      <a:pt x="0" y="11702"/>
                    </a:lnTo>
                    <a:lnTo>
                      <a:pt x="0" y="18302"/>
                    </a:lnTo>
                    <a:cubicBezTo>
                      <a:pt x="0" y="20126"/>
                      <a:pt x="806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5"/>
                      <a:pt x="21600" y="18302"/>
                    </a:cubicBezTo>
                    <a:lnTo>
                      <a:pt x="21600" y="11702"/>
                    </a:lnTo>
                    <a:lnTo>
                      <a:pt x="21600" y="6601"/>
                    </a:lnTo>
                    <a:cubicBezTo>
                      <a:pt x="21600" y="2957"/>
                      <a:pt x="19989" y="2"/>
                      <a:pt x="18000" y="2"/>
                    </a:cubicBezTo>
                    <a:lnTo>
                      <a:pt x="14809" y="2"/>
                    </a:lnTo>
                    <a:cubicBezTo>
                      <a:pt x="14583" y="2"/>
                      <a:pt x="14299" y="280"/>
                      <a:pt x="14173" y="624"/>
                    </a:cubicBezTo>
                    <a:lnTo>
                      <a:pt x="11027" y="8777"/>
                    </a:lnTo>
                    <a:cubicBezTo>
                      <a:pt x="10902" y="9121"/>
                      <a:pt x="10699" y="9121"/>
                      <a:pt x="10574" y="8777"/>
                    </a:cubicBezTo>
                    <a:lnTo>
                      <a:pt x="7427" y="624"/>
                    </a:lnTo>
                    <a:cubicBezTo>
                      <a:pt x="7302" y="280"/>
                      <a:pt x="7018" y="0"/>
                      <a:pt x="6792" y="0"/>
                    </a:cubicBezTo>
                    <a:lnTo>
                      <a:pt x="3600" y="0"/>
                    </a:lnTo>
                    <a:cubicBezTo>
                      <a:pt x="1614" y="1"/>
                      <a:pt x="0" y="2957"/>
                      <a:pt x="0" y="6601"/>
                    </a:cubicBezTo>
                    <a:close/>
                    <a:moveTo>
                      <a:pt x="0" y="6601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182" name="Group 157"/>
            <p:cNvGrpSpPr/>
            <p:nvPr/>
          </p:nvGrpSpPr>
          <p:grpSpPr bwMode="auto">
            <a:xfrm>
              <a:off x="6606909" y="2321325"/>
              <a:ext cx="189754" cy="223449"/>
              <a:chOff x="0" y="0"/>
              <a:chExt cx="214" cy="252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97" name="AutoShape 155"/>
              <p:cNvSpPr/>
              <p:nvPr/>
            </p:nvSpPr>
            <p:spPr bwMode="auto">
              <a:xfrm>
                <a:off x="48" y="0"/>
                <a:ext cx="124" cy="12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1"/>
                    </a:moveTo>
                    <a:cubicBezTo>
                      <a:pt x="21600" y="4836"/>
                      <a:pt x="16769" y="0"/>
                      <a:pt x="10799" y="0"/>
                    </a:cubicBezTo>
                    <a:cubicBezTo>
                      <a:pt x="4834" y="0"/>
                      <a:pt x="0" y="4836"/>
                      <a:pt x="0" y="10801"/>
                    </a:cubicBezTo>
                    <a:cubicBezTo>
                      <a:pt x="0" y="16765"/>
                      <a:pt x="4834" y="21600"/>
                      <a:pt x="10799" y="21600"/>
                    </a:cubicBezTo>
                    <a:cubicBezTo>
                      <a:pt x="16769" y="21600"/>
                      <a:pt x="21600" y="16765"/>
                      <a:pt x="21600" y="10801"/>
                    </a:cubicBezTo>
                    <a:close/>
                    <a:moveTo>
                      <a:pt x="2698" y="11036"/>
                    </a:moveTo>
                    <a:cubicBezTo>
                      <a:pt x="2698" y="11036"/>
                      <a:pt x="2386" y="7970"/>
                      <a:pt x="4594" y="5634"/>
                    </a:cubicBezTo>
                    <a:cubicBezTo>
                      <a:pt x="6147" y="7192"/>
                      <a:pt x="10799" y="11036"/>
                      <a:pt x="18899" y="11036"/>
                    </a:cubicBezTo>
                    <a:cubicBezTo>
                      <a:pt x="18899" y="15502"/>
                      <a:pt x="15266" y="19133"/>
                      <a:pt x="10798" y="19133"/>
                    </a:cubicBezTo>
                    <a:cubicBezTo>
                      <a:pt x="6332" y="19133"/>
                      <a:pt x="2698" y="15500"/>
                      <a:pt x="2698" y="11036"/>
                    </a:cubicBezTo>
                    <a:close/>
                    <a:moveTo>
                      <a:pt x="2698" y="11036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98" name="AutoShape 156"/>
              <p:cNvSpPr/>
              <p:nvPr/>
            </p:nvSpPr>
            <p:spPr bwMode="auto">
              <a:xfrm>
                <a:off x="0" y="136"/>
                <a:ext cx="214" cy="11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1"/>
                    </a:moveTo>
                    <a:lnTo>
                      <a:pt x="0" y="11702"/>
                    </a:lnTo>
                    <a:lnTo>
                      <a:pt x="0" y="18303"/>
                    </a:lnTo>
                    <a:cubicBezTo>
                      <a:pt x="0" y="20126"/>
                      <a:pt x="807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6"/>
                      <a:pt x="21600" y="18303"/>
                    </a:cubicBezTo>
                    <a:lnTo>
                      <a:pt x="21600" y="11702"/>
                    </a:lnTo>
                    <a:lnTo>
                      <a:pt x="21600" y="6601"/>
                    </a:lnTo>
                    <a:cubicBezTo>
                      <a:pt x="21600" y="2957"/>
                      <a:pt x="19990" y="1"/>
                      <a:pt x="18000" y="1"/>
                    </a:cubicBezTo>
                    <a:lnTo>
                      <a:pt x="14809" y="1"/>
                    </a:lnTo>
                    <a:cubicBezTo>
                      <a:pt x="14584" y="1"/>
                      <a:pt x="14299" y="280"/>
                      <a:pt x="14173" y="623"/>
                    </a:cubicBezTo>
                    <a:lnTo>
                      <a:pt x="11027" y="8776"/>
                    </a:lnTo>
                    <a:cubicBezTo>
                      <a:pt x="10903" y="9121"/>
                      <a:pt x="10700" y="9121"/>
                      <a:pt x="10574" y="8776"/>
                    </a:cubicBezTo>
                    <a:lnTo>
                      <a:pt x="7427" y="623"/>
                    </a:lnTo>
                    <a:cubicBezTo>
                      <a:pt x="7302" y="278"/>
                      <a:pt x="7018" y="0"/>
                      <a:pt x="6793" y="0"/>
                    </a:cubicBezTo>
                    <a:lnTo>
                      <a:pt x="3601" y="0"/>
                    </a:lnTo>
                    <a:cubicBezTo>
                      <a:pt x="1615" y="0"/>
                      <a:pt x="0" y="2957"/>
                      <a:pt x="0" y="6601"/>
                    </a:cubicBezTo>
                    <a:close/>
                    <a:moveTo>
                      <a:pt x="0" y="6601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183" name="AutoShape 158"/>
            <p:cNvSpPr/>
            <p:nvPr/>
          </p:nvSpPr>
          <p:spPr bwMode="auto">
            <a:xfrm>
              <a:off x="6677845" y="4640935"/>
              <a:ext cx="267784" cy="26778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799" y="21600"/>
                  </a:moveTo>
                  <a:cubicBezTo>
                    <a:pt x="4844" y="21600"/>
                    <a:pt x="0" y="16754"/>
                    <a:pt x="0" y="10800"/>
                  </a:cubicBezTo>
                  <a:cubicBezTo>
                    <a:pt x="0" y="4845"/>
                    <a:pt x="4845" y="0"/>
                    <a:pt x="10799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4"/>
                    <a:pt x="16755" y="21600"/>
                    <a:pt x="10799" y="21600"/>
                  </a:cubicBezTo>
                  <a:close/>
                  <a:moveTo>
                    <a:pt x="10799" y="1271"/>
                  </a:moveTo>
                  <a:cubicBezTo>
                    <a:pt x="5546" y="1271"/>
                    <a:pt x="1271" y="5545"/>
                    <a:pt x="1271" y="10800"/>
                  </a:cubicBezTo>
                  <a:cubicBezTo>
                    <a:pt x="1271" y="16054"/>
                    <a:pt x="5546" y="20329"/>
                    <a:pt x="10799" y="20329"/>
                  </a:cubicBezTo>
                  <a:cubicBezTo>
                    <a:pt x="16054" y="20329"/>
                    <a:pt x="20328" y="16054"/>
                    <a:pt x="20328" y="10800"/>
                  </a:cubicBezTo>
                  <a:cubicBezTo>
                    <a:pt x="20328" y="5546"/>
                    <a:pt x="16054" y="1271"/>
                    <a:pt x="10799" y="1271"/>
                  </a:cubicBezTo>
                  <a:close/>
                  <a:moveTo>
                    <a:pt x="10799" y="1271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grpSp>
          <p:nvGrpSpPr>
            <p:cNvPr id="184" name="Group 161"/>
            <p:cNvGrpSpPr/>
            <p:nvPr/>
          </p:nvGrpSpPr>
          <p:grpSpPr bwMode="auto">
            <a:xfrm>
              <a:off x="6748781" y="4704777"/>
              <a:ext cx="122365" cy="144533"/>
              <a:chOff x="0" y="0"/>
              <a:chExt cx="138" cy="163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95" name="AutoShape 159"/>
              <p:cNvSpPr/>
              <p:nvPr/>
            </p:nvSpPr>
            <p:spPr bwMode="auto">
              <a:xfrm>
                <a:off x="32" y="0"/>
                <a:ext cx="80" cy="8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8">
                    <a:moveTo>
                      <a:pt x="21600" y="10799"/>
                    </a:moveTo>
                    <a:cubicBezTo>
                      <a:pt x="21600" y="4836"/>
                      <a:pt x="16770" y="0"/>
                      <a:pt x="10798" y="0"/>
                    </a:cubicBezTo>
                    <a:cubicBezTo>
                      <a:pt x="4836" y="0"/>
                      <a:pt x="0" y="4836"/>
                      <a:pt x="0" y="10799"/>
                    </a:cubicBezTo>
                    <a:cubicBezTo>
                      <a:pt x="0" y="16762"/>
                      <a:pt x="4836" y="21598"/>
                      <a:pt x="10798" y="21598"/>
                    </a:cubicBezTo>
                    <a:cubicBezTo>
                      <a:pt x="16770" y="21600"/>
                      <a:pt x="21600" y="16762"/>
                      <a:pt x="21600" y="10799"/>
                    </a:cubicBezTo>
                    <a:close/>
                    <a:moveTo>
                      <a:pt x="2701" y="11037"/>
                    </a:moveTo>
                    <a:cubicBezTo>
                      <a:pt x="2701" y="11037"/>
                      <a:pt x="2385" y="7972"/>
                      <a:pt x="4595" y="5633"/>
                    </a:cubicBezTo>
                    <a:cubicBezTo>
                      <a:pt x="6149" y="7194"/>
                      <a:pt x="10798" y="11037"/>
                      <a:pt x="18899" y="11037"/>
                    </a:cubicBezTo>
                    <a:cubicBezTo>
                      <a:pt x="18899" y="15501"/>
                      <a:pt x="15269" y="19134"/>
                      <a:pt x="10796" y="19134"/>
                    </a:cubicBezTo>
                    <a:cubicBezTo>
                      <a:pt x="6329" y="19134"/>
                      <a:pt x="2701" y="15501"/>
                      <a:pt x="2701" y="11037"/>
                    </a:cubicBezTo>
                    <a:close/>
                    <a:moveTo>
                      <a:pt x="2701" y="1103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96" name="AutoShape 160"/>
              <p:cNvSpPr/>
              <p:nvPr/>
            </p:nvSpPr>
            <p:spPr bwMode="auto">
              <a:xfrm>
                <a:off x="0" y="88"/>
                <a:ext cx="138" cy="7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0"/>
                    </a:moveTo>
                    <a:lnTo>
                      <a:pt x="0" y="11699"/>
                    </a:lnTo>
                    <a:lnTo>
                      <a:pt x="0" y="18299"/>
                    </a:lnTo>
                    <a:cubicBezTo>
                      <a:pt x="0" y="20123"/>
                      <a:pt x="807" y="21600"/>
                      <a:pt x="1800" y="21600"/>
                    </a:cubicBezTo>
                    <a:lnTo>
                      <a:pt x="19799" y="21600"/>
                    </a:lnTo>
                    <a:cubicBezTo>
                      <a:pt x="20794" y="21600"/>
                      <a:pt x="21600" y="20125"/>
                      <a:pt x="21600" y="18299"/>
                    </a:cubicBezTo>
                    <a:lnTo>
                      <a:pt x="21600" y="11699"/>
                    </a:lnTo>
                    <a:lnTo>
                      <a:pt x="21600" y="6600"/>
                    </a:lnTo>
                    <a:cubicBezTo>
                      <a:pt x="21600" y="2955"/>
                      <a:pt x="19989" y="5"/>
                      <a:pt x="17998" y="5"/>
                    </a:cubicBezTo>
                    <a:lnTo>
                      <a:pt x="14808" y="5"/>
                    </a:lnTo>
                    <a:cubicBezTo>
                      <a:pt x="14581" y="5"/>
                      <a:pt x="14300" y="280"/>
                      <a:pt x="14172" y="622"/>
                    </a:cubicBezTo>
                    <a:lnTo>
                      <a:pt x="11026" y="8779"/>
                    </a:lnTo>
                    <a:cubicBezTo>
                      <a:pt x="10901" y="9123"/>
                      <a:pt x="10697" y="9123"/>
                      <a:pt x="10574" y="8779"/>
                    </a:cubicBezTo>
                    <a:lnTo>
                      <a:pt x="7428" y="622"/>
                    </a:lnTo>
                    <a:cubicBezTo>
                      <a:pt x="7300" y="282"/>
                      <a:pt x="7017" y="0"/>
                      <a:pt x="6791" y="0"/>
                    </a:cubicBezTo>
                    <a:lnTo>
                      <a:pt x="3601" y="0"/>
                    </a:lnTo>
                    <a:cubicBezTo>
                      <a:pt x="1616" y="0"/>
                      <a:pt x="0" y="2955"/>
                      <a:pt x="0" y="6600"/>
                    </a:cubicBezTo>
                    <a:close/>
                    <a:moveTo>
                      <a:pt x="0" y="660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185" name="Group 164"/>
            <p:cNvGrpSpPr/>
            <p:nvPr/>
          </p:nvGrpSpPr>
          <p:grpSpPr bwMode="auto">
            <a:xfrm>
              <a:off x="8415779" y="4449407"/>
              <a:ext cx="122365" cy="144533"/>
              <a:chOff x="0" y="0"/>
              <a:chExt cx="138" cy="163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93" name="AutoShape 162"/>
              <p:cNvSpPr/>
              <p:nvPr/>
            </p:nvSpPr>
            <p:spPr bwMode="auto">
              <a:xfrm>
                <a:off x="24" y="0"/>
                <a:ext cx="80" cy="8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4836"/>
                      <a:pt x="16770" y="0"/>
                      <a:pt x="10798" y="0"/>
                    </a:cubicBez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4"/>
                      <a:pt x="4836" y="21600"/>
                      <a:pt x="10798" y="21600"/>
                    </a:cubicBezTo>
                    <a:cubicBezTo>
                      <a:pt x="16770" y="21600"/>
                      <a:pt x="21600" y="16764"/>
                      <a:pt x="21600" y="10800"/>
                    </a:cubicBezTo>
                    <a:close/>
                    <a:moveTo>
                      <a:pt x="2701" y="11036"/>
                    </a:moveTo>
                    <a:cubicBezTo>
                      <a:pt x="2701" y="11036"/>
                      <a:pt x="2387" y="7971"/>
                      <a:pt x="4595" y="5631"/>
                    </a:cubicBezTo>
                    <a:cubicBezTo>
                      <a:pt x="6149" y="7193"/>
                      <a:pt x="10798" y="11036"/>
                      <a:pt x="18899" y="11036"/>
                    </a:cubicBezTo>
                    <a:cubicBezTo>
                      <a:pt x="18899" y="15501"/>
                      <a:pt x="15269" y="19136"/>
                      <a:pt x="10798" y="19136"/>
                    </a:cubicBezTo>
                    <a:cubicBezTo>
                      <a:pt x="6331" y="19136"/>
                      <a:pt x="2701" y="15501"/>
                      <a:pt x="2701" y="11036"/>
                    </a:cubicBezTo>
                    <a:close/>
                    <a:moveTo>
                      <a:pt x="2701" y="11036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94" name="AutoShape 163"/>
              <p:cNvSpPr/>
              <p:nvPr/>
            </p:nvSpPr>
            <p:spPr bwMode="auto">
              <a:xfrm>
                <a:off x="0" y="88"/>
                <a:ext cx="138" cy="7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0"/>
                    </a:moveTo>
                    <a:lnTo>
                      <a:pt x="0" y="11699"/>
                    </a:lnTo>
                    <a:lnTo>
                      <a:pt x="0" y="18299"/>
                    </a:lnTo>
                    <a:cubicBezTo>
                      <a:pt x="0" y="20123"/>
                      <a:pt x="807" y="21600"/>
                      <a:pt x="1801" y="21600"/>
                    </a:cubicBezTo>
                    <a:lnTo>
                      <a:pt x="19799" y="21600"/>
                    </a:lnTo>
                    <a:cubicBezTo>
                      <a:pt x="20794" y="21600"/>
                      <a:pt x="21600" y="20123"/>
                      <a:pt x="21600" y="18299"/>
                    </a:cubicBezTo>
                    <a:lnTo>
                      <a:pt x="21600" y="11699"/>
                    </a:lnTo>
                    <a:lnTo>
                      <a:pt x="21600" y="6600"/>
                    </a:lnTo>
                    <a:cubicBezTo>
                      <a:pt x="21600" y="2955"/>
                      <a:pt x="19989" y="5"/>
                      <a:pt x="17998" y="5"/>
                    </a:cubicBezTo>
                    <a:lnTo>
                      <a:pt x="14808" y="5"/>
                    </a:lnTo>
                    <a:cubicBezTo>
                      <a:pt x="14582" y="5"/>
                      <a:pt x="14300" y="280"/>
                      <a:pt x="14173" y="619"/>
                    </a:cubicBezTo>
                    <a:lnTo>
                      <a:pt x="11027" y="8777"/>
                    </a:lnTo>
                    <a:cubicBezTo>
                      <a:pt x="10901" y="9119"/>
                      <a:pt x="10697" y="9119"/>
                      <a:pt x="10575" y="8777"/>
                    </a:cubicBezTo>
                    <a:lnTo>
                      <a:pt x="7429" y="619"/>
                    </a:lnTo>
                    <a:cubicBezTo>
                      <a:pt x="7301" y="280"/>
                      <a:pt x="7018" y="0"/>
                      <a:pt x="6792" y="0"/>
                    </a:cubicBezTo>
                    <a:lnTo>
                      <a:pt x="3602" y="0"/>
                    </a:lnTo>
                    <a:cubicBezTo>
                      <a:pt x="1616" y="0"/>
                      <a:pt x="0" y="2957"/>
                      <a:pt x="0" y="6600"/>
                    </a:cubicBezTo>
                    <a:close/>
                    <a:moveTo>
                      <a:pt x="0" y="660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186" name="Group 167"/>
            <p:cNvGrpSpPr/>
            <p:nvPr/>
          </p:nvGrpSpPr>
          <p:grpSpPr bwMode="auto">
            <a:xfrm>
              <a:off x="7202772" y="5016896"/>
              <a:ext cx="62956" cy="77143"/>
              <a:chOff x="0" y="0"/>
              <a:chExt cx="71" cy="87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91" name="AutoShape 165"/>
              <p:cNvSpPr/>
              <p:nvPr/>
            </p:nvSpPr>
            <p:spPr bwMode="auto">
              <a:xfrm>
                <a:off x="16" y="0"/>
                <a:ext cx="41" cy="4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5"/>
                      <a:pt x="16770" y="0"/>
                      <a:pt x="10800" y="0"/>
                    </a:cubicBezTo>
                    <a:cubicBezTo>
                      <a:pt x="4839" y="0"/>
                      <a:pt x="0" y="4835"/>
                      <a:pt x="0" y="10802"/>
                    </a:cubicBezTo>
                    <a:cubicBezTo>
                      <a:pt x="0" y="16765"/>
                      <a:pt x="4839" y="21600"/>
                      <a:pt x="10800" y="21600"/>
                    </a:cubicBezTo>
                    <a:cubicBezTo>
                      <a:pt x="16770" y="21600"/>
                      <a:pt x="21600" y="16765"/>
                      <a:pt x="21600" y="10802"/>
                    </a:cubicBezTo>
                    <a:close/>
                    <a:moveTo>
                      <a:pt x="2704" y="11037"/>
                    </a:moveTo>
                    <a:cubicBezTo>
                      <a:pt x="2704" y="11037"/>
                      <a:pt x="2390" y="7969"/>
                      <a:pt x="4599" y="5628"/>
                    </a:cubicBezTo>
                    <a:cubicBezTo>
                      <a:pt x="6151" y="7189"/>
                      <a:pt x="10800" y="11037"/>
                      <a:pt x="18900" y="11037"/>
                    </a:cubicBezTo>
                    <a:cubicBezTo>
                      <a:pt x="18900" y="15501"/>
                      <a:pt x="15271" y="19135"/>
                      <a:pt x="10800" y="19135"/>
                    </a:cubicBezTo>
                    <a:cubicBezTo>
                      <a:pt x="6333" y="19135"/>
                      <a:pt x="2704" y="15501"/>
                      <a:pt x="2704" y="11037"/>
                    </a:cubicBezTo>
                    <a:close/>
                    <a:moveTo>
                      <a:pt x="2704" y="1103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92" name="AutoShape 166"/>
              <p:cNvSpPr/>
              <p:nvPr/>
            </p:nvSpPr>
            <p:spPr bwMode="auto">
              <a:xfrm>
                <a:off x="0" y="48"/>
                <a:ext cx="71" cy="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7"/>
                    </a:moveTo>
                    <a:lnTo>
                      <a:pt x="0" y="11700"/>
                    </a:lnTo>
                    <a:lnTo>
                      <a:pt x="0" y="18301"/>
                    </a:lnTo>
                    <a:cubicBezTo>
                      <a:pt x="0" y="20123"/>
                      <a:pt x="806" y="21600"/>
                      <a:pt x="1802" y="21600"/>
                    </a:cubicBezTo>
                    <a:lnTo>
                      <a:pt x="19798" y="21600"/>
                    </a:lnTo>
                    <a:cubicBezTo>
                      <a:pt x="20794" y="21600"/>
                      <a:pt x="21600" y="20123"/>
                      <a:pt x="21600" y="18301"/>
                    </a:cubicBezTo>
                    <a:lnTo>
                      <a:pt x="21600" y="11700"/>
                    </a:lnTo>
                    <a:lnTo>
                      <a:pt x="21600" y="6597"/>
                    </a:lnTo>
                    <a:cubicBezTo>
                      <a:pt x="21600" y="2955"/>
                      <a:pt x="19988" y="4"/>
                      <a:pt x="17999" y="4"/>
                    </a:cubicBezTo>
                    <a:lnTo>
                      <a:pt x="14810" y="4"/>
                    </a:lnTo>
                    <a:cubicBezTo>
                      <a:pt x="14581" y="4"/>
                      <a:pt x="14300" y="278"/>
                      <a:pt x="14172" y="622"/>
                    </a:cubicBezTo>
                    <a:lnTo>
                      <a:pt x="11026" y="8780"/>
                    </a:lnTo>
                    <a:cubicBezTo>
                      <a:pt x="10899" y="9124"/>
                      <a:pt x="10697" y="9124"/>
                      <a:pt x="10574" y="8780"/>
                    </a:cubicBezTo>
                    <a:lnTo>
                      <a:pt x="7428" y="622"/>
                    </a:lnTo>
                    <a:cubicBezTo>
                      <a:pt x="7300" y="282"/>
                      <a:pt x="7016" y="0"/>
                      <a:pt x="6788" y="0"/>
                    </a:cubicBezTo>
                    <a:lnTo>
                      <a:pt x="3598" y="0"/>
                    </a:lnTo>
                    <a:cubicBezTo>
                      <a:pt x="1616" y="0"/>
                      <a:pt x="0" y="2955"/>
                      <a:pt x="0" y="6597"/>
                    </a:cubicBezTo>
                    <a:close/>
                    <a:moveTo>
                      <a:pt x="0" y="659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187" name="Group 170"/>
            <p:cNvGrpSpPr/>
            <p:nvPr/>
          </p:nvGrpSpPr>
          <p:grpSpPr bwMode="auto">
            <a:xfrm>
              <a:off x="8132035" y="3782608"/>
              <a:ext cx="62956" cy="77143"/>
              <a:chOff x="0" y="0"/>
              <a:chExt cx="71" cy="87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89" name="AutoShape 168"/>
              <p:cNvSpPr/>
              <p:nvPr/>
            </p:nvSpPr>
            <p:spPr bwMode="auto">
              <a:xfrm>
                <a:off x="16" y="0"/>
                <a:ext cx="41" cy="4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5"/>
                      <a:pt x="16770" y="0"/>
                      <a:pt x="10800" y="0"/>
                    </a:cubicBezTo>
                    <a:cubicBezTo>
                      <a:pt x="4839" y="0"/>
                      <a:pt x="0" y="4835"/>
                      <a:pt x="0" y="10802"/>
                    </a:cubicBezTo>
                    <a:cubicBezTo>
                      <a:pt x="0" y="16765"/>
                      <a:pt x="4839" y="21600"/>
                      <a:pt x="10800" y="21600"/>
                    </a:cubicBezTo>
                    <a:cubicBezTo>
                      <a:pt x="16770" y="21600"/>
                      <a:pt x="21600" y="16765"/>
                      <a:pt x="21600" y="10802"/>
                    </a:cubicBezTo>
                    <a:close/>
                    <a:moveTo>
                      <a:pt x="2704" y="11042"/>
                    </a:moveTo>
                    <a:cubicBezTo>
                      <a:pt x="2704" y="11042"/>
                      <a:pt x="2390" y="7974"/>
                      <a:pt x="4599" y="5632"/>
                    </a:cubicBezTo>
                    <a:cubicBezTo>
                      <a:pt x="6151" y="7193"/>
                      <a:pt x="10800" y="11042"/>
                      <a:pt x="18900" y="11042"/>
                    </a:cubicBezTo>
                    <a:cubicBezTo>
                      <a:pt x="18900" y="15505"/>
                      <a:pt x="15271" y="19139"/>
                      <a:pt x="10800" y="19139"/>
                    </a:cubicBezTo>
                    <a:cubicBezTo>
                      <a:pt x="6333" y="19139"/>
                      <a:pt x="2704" y="15505"/>
                      <a:pt x="2704" y="11042"/>
                    </a:cubicBezTo>
                    <a:close/>
                    <a:moveTo>
                      <a:pt x="2704" y="1104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90" name="AutoShape 169"/>
              <p:cNvSpPr/>
              <p:nvPr/>
            </p:nvSpPr>
            <p:spPr bwMode="auto">
              <a:xfrm>
                <a:off x="0" y="48"/>
                <a:ext cx="71" cy="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7"/>
                    </a:moveTo>
                    <a:lnTo>
                      <a:pt x="0" y="11700"/>
                    </a:lnTo>
                    <a:lnTo>
                      <a:pt x="0" y="18301"/>
                    </a:lnTo>
                    <a:cubicBezTo>
                      <a:pt x="0" y="20123"/>
                      <a:pt x="806" y="21600"/>
                      <a:pt x="1802" y="21600"/>
                    </a:cubicBezTo>
                    <a:lnTo>
                      <a:pt x="19798" y="21600"/>
                    </a:lnTo>
                    <a:cubicBezTo>
                      <a:pt x="20794" y="21600"/>
                      <a:pt x="21600" y="20123"/>
                      <a:pt x="21600" y="18301"/>
                    </a:cubicBezTo>
                    <a:lnTo>
                      <a:pt x="21600" y="11700"/>
                    </a:lnTo>
                    <a:lnTo>
                      <a:pt x="21600" y="6597"/>
                    </a:lnTo>
                    <a:cubicBezTo>
                      <a:pt x="21600" y="2955"/>
                      <a:pt x="19988" y="4"/>
                      <a:pt x="17999" y="4"/>
                    </a:cubicBezTo>
                    <a:lnTo>
                      <a:pt x="14810" y="4"/>
                    </a:lnTo>
                    <a:cubicBezTo>
                      <a:pt x="14581" y="4"/>
                      <a:pt x="14300" y="278"/>
                      <a:pt x="14172" y="622"/>
                    </a:cubicBezTo>
                    <a:lnTo>
                      <a:pt x="11026" y="8780"/>
                    </a:lnTo>
                    <a:cubicBezTo>
                      <a:pt x="10899" y="9124"/>
                      <a:pt x="10697" y="9124"/>
                      <a:pt x="10574" y="8780"/>
                    </a:cubicBezTo>
                    <a:lnTo>
                      <a:pt x="7428" y="622"/>
                    </a:lnTo>
                    <a:cubicBezTo>
                      <a:pt x="7300" y="282"/>
                      <a:pt x="7016" y="0"/>
                      <a:pt x="6788" y="0"/>
                    </a:cubicBezTo>
                    <a:lnTo>
                      <a:pt x="3598" y="0"/>
                    </a:lnTo>
                    <a:cubicBezTo>
                      <a:pt x="1616" y="0"/>
                      <a:pt x="0" y="2955"/>
                      <a:pt x="0" y="6597"/>
                    </a:cubicBezTo>
                    <a:close/>
                    <a:moveTo>
                      <a:pt x="0" y="659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188" name="Group 173"/>
            <p:cNvGrpSpPr/>
            <p:nvPr/>
          </p:nvGrpSpPr>
          <p:grpSpPr bwMode="auto">
            <a:xfrm>
              <a:off x="8898144" y="2995218"/>
              <a:ext cx="62956" cy="77143"/>
              <a:chOff x="0" y="0"/>
              <a:chExt cx="71" cy="87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87" name="AutoShape 171"/>
              <p:cNvSpPr/>
              <p:nvPr/>
            </p:nvSpPr>
            <p:spPr bwMode="auto">
              <a:xfrm>
                <a:off x="16" y="0"/>
                <a:ext cx="41" cy="4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5"/>
                      <a:pt x="16770" y="0"/>
                      <a:pt x="10800" y="0"/>
                    </a:cubicBezTo>
                    <a:cubicBezTo>
                      <a:pt x="4839" y="0"/>
                      <a:pt x="0" y="4835"/>
                      <a:pt x="0" y="10802"/>
                    </a:cubicBezTo>
                    <a:cubicBezTo>
                      <a:pt x="0" y="16765"/>
                      <a:pt x="4839" y="21600"/>
                      <a:pt x="10800" y="21600"/>
                    </a:cubicBezTo>
                    <a:cubicBezTo>
                      <a:pt x="16770" y="21600"/>
                      <a:pt x="21600" y="16765"/>
                      <a:pt x="21600" y="10802"/>
                    </a:cubicBezTo>
                    <a:close/>
                    <a:moveTo>
                      <a:pt x="2704" y="11042"/>
                    </a:moveTo>
                    <a:cubicBezTo>
                      <a:pt x="2704" y="11042"/>
                      <a:pt x="2390" y="7974"/>
                      <a:pt x="4599" y="5632"/>
                    </a:cubicBezTo>
                    <a:cubicBezTo>
                      <a:pt x="6151" y="7193"/>
                      <a:pt x="10800" y="11042"/>
                      <a:pt x="18900" y="11042"/>
                    </a:cubicBezTo>
                    <a:cubicBezTo>
                      <a:pt x="18900" y="15505"/>
                      <a:pt x="15271" y="19139"/>
                      <a:pt x="10800" y="19139"/>
                    </a:cubicBezTo>
                    <a:cubicBezTo>
                      <a:pt x="6333" y="19135"/>
                      <a:pt x="2704" y="15505"/>
                      <a:pt x="2704" y="11042"/>
                    </a:cubicBezTo>
                    <a:close/>
                    <a:moveTo>
                      <a:pt x="2704" y="1104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88" name="AutoShape 172"/>
              <p:cNvSpPr/>
              <p:nvPr/>
            </p:nvSpPr>
            <p:spPr bwMode="auto">
              <a:xfrm>
                <a:off x="0" y="48"/>
                <a:ext cx="71" cy="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7"/>
                    </a:moveTo>
                    <a:lnTo>
                      <a:pt x="0" y="11700"/>
                    </a:lnTo>
                    <a:lnTo>
                      <a:pt x="0" y="18301"/>
                    </a:lnTo>
                    <a:cubicBezTo>
                      <a:pt x="0" y="20123"/>
                      <a:pt x="806" y="21600"/>
                      <a:pt x="1802" y="21600"/>
                    </a:cubicBezTo>
                    <a:lnTo>
                      <a:pt x="19798" y="21600"/>
                    </a:lnTo>
                    <a:cubicBezTo>
                      <a:pt x="20794" y="21600"/>
                      <a:pt x="21600" y="20123"/>
                      <a:pt x="21600" y="18301"/>
                    </a:cubicBezTo>
                    <a:lnTo>
                      <a:pt x="21600" y="11700"/>
                    </a:lnTo>
                    <a:lnTo>
                      <a:pt x="21600" y="6597"/>
                    </a:lnTo>
                    <a:cubicBezTo>
                      <a:pt x="21600" y="2955"/>
                      <a:pt x="19988" y="4"/>
                      <a:pt x="17999" y="4"/>
                    </a:cubicBezTo>
                    <a:lnTo>
                      <a:pt x="14810" y="4"/>
                    </a:lnTo>
                    <a:cubicBezTo>
                      <a:pt x="14581" y="4"/>
                      <a:pt x="14300" y="278"/>
                      <a:pt x="14172" y="622"/>
                    </a:cubicBezTo>
                    <a:lnTo>
                      <a:pt x="11026" y="8780"/>
                    </a:lnTo>
                    <a:cubicBezTo>
                      <a:pt x="10899" y="9124"/>
                      <a:pt x="10697" y="9124"/>
                      <a:pt x="10574" y="8780"/>
                    </a:cubicBezTo>
                    <a:lnTo>
                      <a:pt x="7428" y="622"/>
                    </a:lnTo>
                    <a:cubicBezTo>
                      <a:pt x="7300" y="282"/>
                      <a:pt x="7016" y="0"/>
                      <a:pt x="6788" y="0"/>
                    </a:cubicBezTo>
                    <a:lnTo>
                      <a:pt x="3598" y="0"/>
                    </a:lnTo>
                    <a:cubicBezTo>
                      <a:pt x="1616" y="0"/>
                      <a:pt x="0" y="2955"/>
                      <a:pt x="0" y="6597"/>
                    </a:cubicBezTo>
                    <a:close/>
                    <a:moveTo>
                      <a:pt x="0" y="659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189" name="Group 176"/>
            <p:cNvGrpSpPr/>
            <p:nvPr/>
          </p:nvGrpSpPr>
          <p:grpSpPr bwMode="auto">
            <a:xfrm>
              <a:off x="8692430" y="2328419"/>
              <a:ext cx="62956" cy="77143"/>
              <a:chOff x="0" y="0"/>
              <a:chExt cx="71" cy="87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85" name="AutoShape 174"/>
              <p:cNvSpPr/>
              <p:nvPr/>
            </p:nvSpPr>
            <p:spPr bwMode="auto">
              <a:xfrm>
                <a:off x="16" y="0"/>
                <a:ext cx="41" cy="4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5"/>
                      <a:pt x="16770" y="0"/>
                      <a:pt x="10800" y="0"/>
                    </a:cubicBezTo>
                    <a:cubicBezTo>
                      <a:pt x="4839" y="0"/>
                      <a:pt x="0" y="4835"/>
                      <a:pt x="0" y="10802"/>
                    </a:cubicBezTo>
                    <a:cubicBezTo>
                      <a:pt x="0" y="16765"/>
                      <a:pt x="4839" y="21600"/>
                      <a:pt x="10800" y="21600"/>
                    </a:cubicBezTo>
                    <a:cubicBezTo>
                      <a:pt x="16770" y="21600"/>
                      <a:pt x="21600" y="16765"/>
                      <a:pt x="21600" y="10802"/>
                    </a:cubicBezTo>
                    <a:close/>
                    <a:moveTo>
                      <a:pt x="2704" y="11042"/>
                    </a:moveTo>
                    <a:cubicBezTo>
                      <a:pt x="2704" y="11042"/>
                      <a:pt x="2390" y="7974"/>
                      <a:pt x="4599" y="5632"/>
                    </a:cubicBezTo>
                    <a:cubicBezTo>
                      <a:pt x="6151" y="7193"/>
                      <a:pt x="10800" y="11042"/>
                      <a:pt x="18900" y="11042"/>
                    </a:cubicBezTo>
                    <a:cubicBezTo>
                      <a:pt x="18900" y="15505"/>
                      <a:pt x="15271" y="19139"/>
                      <a:pt x="10800" y="19139"/>
                    </a:cubicBezTo>
                    <a:cubicBezTo>
                      <a:pt x="6333" y="19135"/>
                      <a:pt x="2704" y="15505"/>
                      <a:pt x="2704" y="11042"/>
                    </a:cubicBezTo>
                    <a:close/>
                    <a:moveTo>
                      <a:pt x="2704" y="1104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86" name="AutoShape 175"/>
              <p:cNvSpPr/>
              <p:nvPr/>
            </p:nvSpPr>
            <p:spPr bwMode="auto">
              <a:xfrm>
                <a:off x="0" y="48"/>
                <a:ext cx="71" cy="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7"/>
                    </a:moveTo>
                    <a:lnTo>
                      <a:pt x="0" y="11700"/>
                    </a:lnTo>
                    <a:lnTo>
                      <a:pt x="0" y="18301"/>
                    </a:lnTo>
                    <a:cubicBezTo>
                      <a:pt x="0" y="20123"/>
                      <a:pt x="806" y="21600"/>
                      <a:pt x="1802" y="21600"/>
                    </a:cubicBezTo>
                    <a:lnTo>
                      <a:pt x="19798" y="21600"/>
                    </a:lnTo>
                    <a:cubicBezTo>
                      <a:pt x="20794" y="21600"/>
                      <a:pt x="21600" y="20123"/>
                      <a:pt x="21600" y="18301"/>
                    </a:cubicBezTo>
                    <a:lnTo>
                      <a:pt x="21600" y="11700"/>
                    </a:lnTo>
                    <a:lnTo>
                      <a:pt x="21600" y="6597"/>
                    </a:lnTo>
                    <a:cubicBezTo>
                      <a:pt x="21600" y="2955"/>
                      <a:pt x="19988" y="4"/>
                      <a:pt x="17999" y="4"/>
                    </a:cubicBezTo>
                    <a:lnTo>
                      <a:pt x="14810" y="4"/>
                    </a:lnTo>
                    <a:cubicBezTo>
                      <a:pt x="14581" y="4"/>
                      <a:pt x="14300" y="278"/>
                      <a:pt x="14172" y="622"/>
                    </a:cubicBezTo>
                    <a:lnTo>
                      <a:pt x="11026" y="8780"/>
                    </a:lnTo>
                    <a:cubicBezTo>
                      <a:pt x="10899" y="9124"/>
                      <a:pt x="10697" y="9124"/>
                      <a:pt x="10574" y="8780"/>
                    </a:cubicBezTo>
                    <a:lnTo>
                      <a:pt x="7428" y="622"/>
                    </a:lnTo>
                    <a:cubicBezTo>
                      <a:pt x="7300" y="282"/>
                      <a:pt x="7016" y="0"/>
                      <a:pt x="6788" y="0"/>
                    </a:cubicBezTo>
                    <a:lnTo>
                      <a:pt x="3598" y="0"/>
                    </a:lnTo>
                    <a:cubicBezTo>
                      <a:pt x="1616" y="0"/>
                      <a:pt x="0" y="2955"/>
                      <a:pt x="0" y="6597"/>
                    </a:cubicBezTo>
                    <a:close/>
                    <a:moveTo>
                      <a:pt x="0" y="659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190" name="Group 179"/>
            <p:cNvGrpSpPr/>
            <p:nvPr/>
          </p:nvGrpSpPr>
          <p:grpSpPr bwMode="auto">
            <a:xfrm>
              <a:off x="7741886" y="1108318"/>
              <a:ext cx="62956" cy="77143"/>
              <a:chOff x="0" y="0"/>
              <a:chExt cx="71" cy="87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83" name="AutoShape 177"/>
              <p:cNvSpPr/>
              <p:nvPr/>
            </p:nvSpPr>
            <p:spPr bwMode="auto">
              <a:xfrm>
                <a:off x="16" y="0"/>
                <a:ext cx="41" cy="4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5"/>
                      <a:pt x="16770" y="0"/>
                      <a:pt x="10800" y="0"/>
                    </a:cubicBezTo>
                    <a:cubicBezTo>
                      <a:pt x="4839" y="0"/>
                      <a:pt x="0" y="4835"/>
                      <a:pt x="0" y="10802"/>
                    </a:cubicBezTo>
                    <a:cubicBezTo>
                      <a:pt x="0" y="16765"/>
                      <a:pt x="4839" y="21600"/>
                      <a:pt x="10800" y="21600"/>
                    </a:cubicBezTo>
                    <a:cubicBezTo>
                      <a:pt x="16770" y="21600"/>
                      <a:pt x="21600" y="16765"/>
                      <a:pt x="21600" y="10802"/>
                    </a:cubicBezTo>
                    <a:close/>
                    <a:moveTo>
                      <a:pt x="2704" y="11037"/>
                    </a:moveTo>
                    <a:cubicBezTo>
                      <a:pt x="2704" y="11037"/>
                      <a:pt x="2390" y="7969"/>
                      <a:pt x="4599" y="5628"/>
                    </a:cubicBezTo>
                    <a:cubicBezTo>
                      <a:pt x="6151" y="7189"/>
                      <a:pt x="10800" y="11037"/>
                      <a:pt x="18900" y="11037"/>
                    </a:cubicBezTo>
                    <a:cubicBezTo>
                      <a:pt x="18900" y="15501"/>
                      <a:pt x="15271" y="19135"/>
                      <a:pt x="10800" y="19135"/>
                    </a:cubicBezTo>
                    <a:cubicBezTo>
                      <a:pt x="6333" y="19135"/>
                      <a:pt x="2704" y="15501"/>
                      <a:pt x="2704" y="11037"/>
                    </a:cubicBezTo>
                    <a:close/>
                    <a:moveTo>
                      <a:pt x="2704" y="1103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84" name="AutoShape 178"/>
              <p:cNvSpPr/>
              <p:nvPr/>
            </p:nvSpPr>
            <p:spPr bwMode="auto">
              <a:xfrm>
                <a:off x="0" y="48"/>
                <a:ext cx="71" cy="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7"/>
                    </a:moveTo>
                    <a:lnTo>
                      <a:pt x="0" y="11700"/>
                    </a:lnTo>
                    <a:lnTo>
                      <a:pt x="0" y="18301"/>
                    </a:lnTo>
                    <a:cubicBezTo>
                      <a:pt x="0" y="20123"/>
                      <a:pt x="806" y="21600"/>
                      <a:pt x="1802" y="21600"/>
                    </a:cubicBezTo>
                    <a:lnTo>
                      <a:pt x="19798" y="21600"/>
                    </a:lnTo>
                    <a:cubicBezTo>
                      <a:pt x="20794" y="21600"/>
                      <a:pt x="21600" y="20123"/>
                      <a:pt x="21600" y="18301"/>
                    </a:cubicBezTo>
                    <a:lnTo>
                      <a:pt x="21600" y="11700"/>
                    </a:lnTo>
                    <a:lnTo>
                      <a:pt x="21600" y="6597"/>
                    </a:lnTo>
                    <a:cubicBezTo>
                      <a:pt x="21600" y="2955"/>
                      <a:pt x="19988" y="4"/>
                      <a:pt x="17999" y="4"/>
                    </a:cubicBezTo>
                    <a:lnTo>
                      <a:pt x="14810" y="4"/>
                    </a:lnTo>
                    <a:cubicBezTo>
                      <a:pt x="14581" y="4"/>
                      <a:pt x="14300" y="278"/>
                      <a:pt x="14172" y="622"/>
                    </a:cubicBezTo>
                    <a:lnTo>
                      <a:pt x="11026" y="8780"/>
                    </a:lnTo>
                    <a:cubicBezTo>
                      <a:pt x="10899" y="9124"/>
                      <a:pt x="10697" y="9124"/>
                      <a:pt x="10574" y="8780"/>
                    </a:cubicBezTo>
                    <a:lnTo>
                      <a:pt x="7428" y="622"/>
                    </a:lnTo>
                    <a:cubicBezTo>
                      <a:pt x="7300" y="282"/>
                      <a:pt x="7016" y="0"/>
                      <a:pt x="6788" y="0"/>
                    </a:cubicBezTo>
                    <a:lnTo>
                      <a:pt x="3598" y="0"/>
                    </a:lnTo>
                    <a:cubicBezTo>
                      <a:pt x="1616" y="0"/>
                      <a:pt x="0" y="2955"/>
                      <a:pt x="0" y="6597"/>
                    </a:cubicBezTo>
                    <a:close/>
                    <a:moveTo>
                      <a:pt x="0" y="659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191" name="Group 182"/>
            <p:cNvGrpSpPr/>
            <p:nvPr/>
          </p:nvGrpSpPr>
          <p:grpSpPr bwMode="auto">
            <a:xfrm>
              <a:off x="8678242" y="3378272"/>
              <a:ext cx="122365" cy="144533"/>
              <a:chOff x="0" y="0"/>
              <a:chExt cx="138" cy="163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81" name="AutoShape 180"/>
              <p:cNvSpPr/>
              <p:nvPr/>
            </p:nvSpPr>
            <p:spPr bwMode="auto">
              <a:xfrm>
                <a:off x="32" y="0"/>
                <a:ext cx="80" cy="8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4836"/>
                      <a:pt x="16770" y="0"/>
                      <a:pt x="10798" y="0"/>
                    </a:cubicBez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4"/>
                      <a:pt x="4836" y="21600"/>
                      <a:pt x="10798" y="21600"/>
                    </a:cubicBezTo>
                    <a:cubicBezTo>
                      <a:pt x="16770" y="21600"/>
                      <a:pt x="21600" y="16764"/>
                      <a:pt x="21600" y="10800"/>
                    </a:cubicBezTo>
                    <a:close/>
                    <a:moveTo>
                      <a:pt x="2703" y="11036"/>
                    </a:moveTo>
                    <a:cubicBezTo>
                      <a:pt x="2703" y="11036"/>
                      <a:pt x="2387" y="7971"/>
                      <a:pt x="4598" y="5631"/>
                    </a:cubicBezTo>
                    <a:cubicBezTo>
                      <a:pt x="6151" y="7193"/>
                      <a:pt x="10800" y="11036"/>
                      <a:pt x="18902" y="11036"/>
                    </a:cubicBezTo>
                    <a:cubicBezTo>
                      <a:pt x="18902" y="15501"/>
                      <a:pt x="15271" y="19134"/>
                      <a:pt x="10800" y="19134"/>
                    </a:cubicBezTo>
                    <a:cubicBezTo>
                      <a:pt x="6331" y="19136"/>
                      <a:pt x="2703" y="15501"/>
                      <a:pt x="2703" y="11036"/>
                    </a:cubicBezTo>
                    <a:close/>
                    <a:moveTo>
                      <a:pt x="2703" y="11036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82" name="AutoShape 181"/>
              <p:cNvSpPr/>
              <p:nvPr/>
            </p:nvSpPr>
            <p:spPr bwMode="auto">
              <a:xfrm>
                <a:off x="0" y="88"/>
                <a:ext cx="138" cy="7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8"/>
                    </a:moveTo>
                    <a:lnTo>
                      <a:pt x="0" y="11698"/>
                    </a:lnTo>
                    <a:lnTo>
                      <a:pt x="0" y="18299"/>
                    </a:lnTo>
                    <a:cubicBezTo>
                      <a:pt x="0" y="20123"/>
                      <a:pt x="806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5"/>
                      <a:pt x="21600" y="18299"/>
                    </a:cubicBezTo>
                    <a:lnTo>
                      <a:pt x="21600" y="11698"/>
                    </a:lnTo>
                    <a:lnTo>
                      <a:pt x="21600" y="6598"/>
                    </a:lnTo>
                    <a:cubicBezTo>
                      <a:pt x="21600" y="2953"/>
                      <a:pt x="19989" y="2"/>
                      <a:pt x="17998" y="2"/>
                    </a:cubicBezTo>
                    <a:lnTo>
                      <a:pt x="14808" y="2"/>
                    </a:lnTo>
                    <a:cubicBezTo>
                      <a:pt x="14581" y="2"/>
                      <a:pt x="14299" y="278"/>
                      <a:pt x="14172" y="619"/>
                    </a:cubicBezTo>
                    <a:lnTo>
                      <a:pt x="11025" y="8778"/>
                    </a:lnTo>
                    <a:cubicBezTo>
                      <a:pt x="10900" y="9122"/>
                      <a:pt x="10696" y="9122"/>
                      <a:pt x="10573" y="8778"/>
                    </a:cubicBezTo>
                    <a:lnTo>
                      <a:pt x="7427" y="619"/>
                    </a:lnTo>
                    <a:cubicBezTo>
                      <a:pt x="7299" y="280"/>
                      <a:pt x="7016" y="0"/>
                      <a:pt x="6790" y="0"/>
                    </a:cubicBezTo>
                    <a:lnTo>
                      <a:pt x="3600" y="0"/>
                    </a:lnTo>
                    <a:cubicBezTo>
                      <a:pt x="1616" y="0"/>
                      <a:pt x="0" y="2955"/>
                      <a:pt x="0" y="6598"/>
                    </a:cubicBezTo>
                    <a:close/>
                    <a:moveTo>
                      <a:pt x="0" y="6598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192" name="Group 185"/>
            <p:cNvGrpSpPr/>
            <p:nvPr/>
          </p:nvGrpSpPr>
          <p:grpSpPr bwMode="auto">
            <a:xfrm>
              <a:off x="6947402" y="625953"/>
              <a:ext cx="265124" cy="314779"/>
              <a:chOff x="0" y="0"/>
              <a:chExt cx="299" cy="355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79" name="AutoShape 183"/>
              <p:cNvSpPr/>
              <p:nvPr/>
            </p:nvSpPr>
            <p:spPr bwMode="auto">
              <a:xfrm>
                <a:off x="64" y="0"/>
                <a:ext cx="174" cy="1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4836"/>
                      <a:pt x="16770" y="0"/>
                      <a:pt x="10798" y="0"/>
                    </a:cubicBezTo>
                    <a:cubicBezTo>
                      <a:pt x="4837" y="0"/>
                      <a:pt x="0" y="4836"/>
                      <a:pt x="0" y="10800"/>
                    </a:cubicBezTo>
                    <a:cubicBezTo>
                      <a:pt x="0" y="16764"/>
                      <a:pt x="4837" y="21600"/>
                      <a:pt x="10798" y="21600"/>
                    </a:cubicBezTo>
                    <a:cubicBezTo>
                      <a:pt x="16770" y="21600"/>
                      <a:pt x="21600" y="16763"/>
                      <a:pt x="21600" y="10800"/>
                    </a:cubicBezTo>
                    <a:close/>
                    <a:moveTo>
                      <a:pt x="2702" y="11037"/>
                    </a:moveTo>
                    <a:cubicBezTo>
                      <a:pt x="2702" y="11037"/>
                      <a:pt x="2387" y="7971"/>
                      <a:pt x="4596" y="5632"/>
                    </a:cubicBezTo>
                    <a:cubicBezTo>
                      <a:pt x="6149" y="7193"/>
                      <a:pt x="10798" y="11037"/>
                      <a:pt x="18899" y="11037"/>
                    </a:cubicBezTo>
                    <a:cubicBezTo>
                      <a:pt x="18899" y="15501"/>
                      <a:pt x="15268" y="19135"/>
                      <a:pt x="10797" y="19135"/>
                    </a:cubicBezTo>
                    <a:cubicBezTo>
                      <a:pt x="6332" y="19135"/>
                      <a:pt x="2702" y="15501"/>
                      <a:pt x="2702" y="11037"/>
                    </a:cubicBezTo>
                    <a:close/>
                    <a:moveTo>
                      <a:pt x="2702" y="1103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80" name="AutoShape 184"/>
              <p:cNvSpPr/>
              <p:nvPr/>
            </p:nvSpPr>
            <p:spPr bwMode="auto">
              <a:xfrm>
                <a:off x="0" y="192"/>
                <a:ext cx="299" cy="163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1"/>
                    </a:moveTo>
                    <a:lnTo>
                      <a:pt x="0" y="11699"/>
                    </a:lnTo>
                    <a:lnTo>
                      <a:pt x="0" y="18299"/>
                    </a:lnTo>
                    <a:cubicBezTo>
                      <a:pt x="0" y="20124"/>
                      <a:pt x="807" y="21600"/>
                      <a:pt x="1800" y="21600"/>
                    </a:cubicBezTo>
                    <a:lnTo>
                      <a:pt x="19800" y="21600"/>
                    </a:lnTo>
                    <a:cubicBezTo>
                      <a:pt x="20794" y="21600"/>
                      <a:pt x="21600" y="20124"/>
                      <a:pt x="21600" y="18299"/>
                    </a:cubicBezTo>
                    <a:lnTo>
                      <a:pt x="21600" y="11699"/>
                    </a:lnTo>
                    <a:lnTo>
                      <a:pt x="21600" y="6601"/>
                    </a:lnTo>
                    <a:cubicBezTo>
                      <a:pt x="21600" y="2955"/>
                      <a:pt x="19989" y="4"/>
                      <a:pt x="17998" y="4"/>
                    </a:cubicBezTo>
                    <a:lnTo>
                      <a:pt x="14808" y="4"/>
                    </a:lnTo>
                    <a:cubicBezTo>
                      <a:pt x="14582" y="4"/>
                      <a:pt x="14300" y="280"/>
                      <a:pt x="14173" y="621"/>
                    </a:cubicBezTo>
                    <a:lnTo>
                      <a:pt x="11027" y="8777"/>
                    </a:lnTo>
                    <a:cubicBezTo>
                      <a:pt x="10902" y="9119"/>
                      <a:pt x="10698" y="9119"/>
                      <a:pt x="10574" y="8777"/>
                    </a:cubicBezTo>
                    <a:lnTo>
                      <a:pt x="7428" y="621"/>
                    </a:lnTo>
                    <a:cubicBezTo>
                      <a:pt x="7301" y="280"/>
                      <a:pt x="7018" y="0"/>
                      <a:pt x="6792" y="0"/>
                    </a:cubicBezTo>
                    <a:lnTo>
                      <a:pt x="3602" y="0"/>
                    </a:lnTo>
                    <a:cubicBezTo>
                      <a:pt x="1616" y="1"/>
                      <a:pt x="0" y="2955"/>
                      <a:pt x="0" y="6601"/>
                    </a:cubicBezTo>
                    <a:close/>
                    <a:moveTo>
                      <a:pt x="0" y="6601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193" name="Group 188"/>
            <p:cNvGrpSpPr/>
            <p:nvPr/>
          </p:nvGrpSpPr>
          <p:grpSpPr bwMode="auto">
            <a:xfrm>
              <a:off x="8749179" y="1009007"/>
              <a:ext cx="117931" cy="141872"/>
              <a:chOff x="0" y="0"/>
              <a:chExt cx="133" cy="160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77" name="AutoShape 186"/>
              <p:cNvSpPr/>
              <p:nvPr/>
            </p:nvSpPr>
            <p:spPr bwMode="auto">
              <a:xfrm>
                <a:off x="32" y="0"/>
                <a:ext cx="77" cy="77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8">
                    <a:moveTo>
                      <a:pt x="21600" y="10799"/>
                    </a:moveTo>
                    <a:cubicBezTo>
                      <a:pt x="21600" y="4836"/>
                      <a:pt x="16769" y="0"/>
                      <a:pt x="10798" y="0"/>
                    </a:cubicBezTo>
                    <a:cubicBezTo>
                      <a:pt x="4838" y="0"/>
                      <a:pt x="0" y="4836"/>
                      <a:pt x="0" y="10799"/>
                    </a:cubicBezTo>
                    <a:cubicBezTo>
                      <a:pt x="0" y="16764"/>
                      <a:pt x="4838" y="21598"/>
                      <a:pt x="10798" y="21598"/>
                    </a:cubicBezTo>
                    <a:cubicBezTo>
                      <a:pt x="16769" y="21600"/>
                      <a:pt x="21600" y="16764"/>
                      <a:pt x="21600" y="10799"/>
                    </a:cubicBezTo>
                    <a:close/>
                    <a:moveTo>
                      <a:pt x="2703" y="11037"/>
                    </a:moveTo>
                    <a:cubicBezTo>
                      <a:pt x="2703" y="11037"/>
                      <a:pt x="2388" y="7973"/>
                      <a:pt x="4600" y="5634"/>
                    </a:cubicBezTo>
                    <a:cubicBezTo>
                      <a:pt x="6149" y="7195"/>
                      <a:pt x="10798" y="11037"/>
                      <a:pt x="18899" y="11037"/>
                    </a:cubicBezTo>
                    <a:cubicBezTo>
                      <a:pt x="18899" y="15501"/>
                      <a:pt x="15271" y="19137"/>
                      <a:pt x="10800" y="19137"/>
                    </a:cubicBezTo>
                    <a:cubicBezTo>
                      <a:pt x="6334" y="19137"/>
                      <a:pt x="2703" y="15501"/>
                      <a:pt x="2703" y="11037"/>
                    </a:cubicBezTo>
                    <a:close/>
                    <a:moveTo>
                      <a:pt x="2703" y="1103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78" name="AutoShape 187"/>
              <p:cNvSpPr/>
              <p:nvPr/>
            </p:nvSpPr>
            <p:spPr bwMode="auto">
              <a:xfrm>
                <a:off x="0" y="88"/>
                <a:ext cx="133" cy="7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8">
                    <a:moveTo>
                      <a:pt x="0" y="6599"/>
                    </a:moveTo>
                    <a:lnTo>
                      <a:pt x="0" y="11697"/>
                    </a:lnTo>
                    <a:lnTo>
                      <a:pt x="0" y="18295"/>
                    </a:lnTo>
                    <a:cubicBezTo>
                      <a:pt x="0" y="20121"/>
                      <a:pt x="806" y="21598"/>
                      <a:pt x="1801" y="21598"/>
                    </a:cubicBezTo>
                    <a:lnTo>
                      <a:pt x="19801" y="21598"/>
                    </a:lnTo>
                    <a:cubicBezTo>
                      <a:pt x="20796" y="21598"/>
                      <a:pt x="21600" y="20121"/>
                      <a:pt x="21600" y="18295"/>
                    </a:cubicBezTo>
                    <a:lnTo>
                      <a:pt x="21600" y="11697"/>
                    </a:lnTo>
                    <a:lnTo>
                      <a:pt x="21600" y="6599"/>
                    </a:lnTo>
                    <a:cubicBezTo>
                      <a:pt x="21600" y="2952"/>
                      <a:pt x="19990" y="3"/>
                      <a:pt x="17999" y="3"/>
                    </a:cubicBezTo>
                    <a:lnTo>
                      <a:pt x="14810" y="3"/>
                    </a:lnTo>
                    <a:cubicBezTo>
                      <a:pt x="14583" y="3"/>
                      <a:pt x="14301" y="281"/>
                      <a:pt x="14174" y="620"/>
                    </a:cubicBezTo>
                    <a:lnTo>
                      <a:pt x="11027" y="8779"/>
                    </a:lnTo>
                    <a:cubicBezTo>
                      <a:pt x="10903" y="9120"/>
                      <a:pt x="10698" y="9120"/>
                      <a:pt x="10575" y="8779"/>
                    </a:cubicBezTo>
                    <a:lnTo>
                      <a:pt x="7429" y="620"/>
                    </a:lnTo>
                    <a:cubicBezTo>
                      <a:pt x="7301" y="281"/>
                      <a:pt x="7018" y="0"/>
                      <a:pt x="6792" y="0"/>
                    </a:cubicBezTo>
                    <a:lnTo>
                      <a:pt x="3601" y="0"/>
                    </a:lnTo>
                    <a:cubicBezTo>
                      <a:pt x="1615" y="-2"/>
                      <a:pt x="0" y="2952"/>
                      <a:pt x="0" y="6599"/>
                    </a:cubicBezTo>
                    <a:close/>
                    <a:moveTo>
                      <a:pt x="0" y="65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194" name="Group 191"/>
            <p:cNvGrpSpPr/>
            <p:nvPr/>
          </p:nvGrpSpPr>
          <p:grpSpPr bwMode="auto">
            <a:xfrm>
              <a:off x="8493809" y="1682900"/>
              <a:ext cx="117931" cy="134779"/>
              <a:chOff x="0" y="0"/>
              <a:chExt cx="133" cy="152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75" name="AutoShape 189"/>
              <p:cNvSpPr/>
              <p:nvPr/>
            </p:nvSpPr>
            <p:spPr bwMode="auto">
              <a:xfrm>
                <a:off x="32" y="0"/>
                <a:ext cx="77" cy="77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8">
                    <a:moveTo>
                      <a:pt x="21600" y="10799"/>
                    </a:moveTo>
                    <a:cubicBezTo>
                      <a:pt x="21600" y="4836"/>
                      <a:pt x="16769" y="0"/>
                      <a:pt x="10797" y="0"/>
                    </a:cubicBezTo>
                    <a:cubicBezTo>
                      <a:pt x="4836" y="0"/>
                      <a:pt x="0" y="4836"/>
                      <a:pt x="0" y="10799"/>
                    </a:cubicBezTo>
                    <a:cubicBezTo>
                      <a:pt x="0" y="16764"/>
                      <a:pt x="4838" y="21598"/>
                      <a:pt x="10797" y="21598"/>
                    </a:cubicBezTo>
                    <a:cubicBezTo>
                      <a:pt x="16771" y="21600"/>
                      <a:pt x="21600" y="16764"/>
                      <a:pt x="21600" y="10799"/>
                    </a:cubicBezTo>
                    <a:close/>
                    <a:moveTo>
                      <a:pt x="2701" y="11037"/>
                    </a:moveTo>
                    <a:cubicBezTo>
                      <a:pt x="2701" y="11037"/>
                      <a:pt x="2386" y="7973"/>
                      <a:pt x="4598" y="5634"/>
                    </a:cubicBezTo>
                    <a:cubicBezTo>
                      <a:pt x="6148" y="7195"/>
                      <a:pt x="10797" y="11037"/>
                      <a:pt x="18899" y="11037"/>
                    </a:cubicBezTo>
                    <a:cubicBezTo>
                      <a:pt x="18899" y="15501"/>
                      <a:pt x="15270" y="19137"/>
                      <a:pt x="10797" y="19137"/>
                    </a:cubicBezTo>
                    <a:cubicBezTo>
                      <a:pt x="6332" y="19137"/>
                      <a:pt x="2701" y="15501"/>
                      <a:pt x="2701" y="11037"/>
                    </a:cubicBezTo>
                    <a:close/>
                    <a:moveTo>
                      <a:pt x="2701" y="1103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76" name="AutoShape 190"/>
              <p:cNvSpPr/>
              <p:nvPr/>
            </p:nvSpPr>
            <p:spPr bwMode="auto">
              <a:xfrm>
                <a:off x="0" y="80"/>
                <a:ext cx="133" cy="7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9"/>
                    </a:moveTo>
                    <a:lnTo>
                      <a:pt x="0" y="11698"/>
                    </a:lnTo>
                    <a:lnTo>
                      <a:pt x="0" y="18297"/>
                    </a:lnTo>
                    <a:cubicBezTo>
                      <a:pt x="0" y="20121"/>
                      <a:pt x="806" y="21600"/>
                      <a:pt x="1801" y="21600"/>
                    </a:cubicBezTo>
                    <a:lnTo>
                      <a:pt x="19801" y="21600"/>
                    </a:lnTo>
                    <a:cubicBezTo>
                      <a:pt x="20796" y="21600"/>
                      <a:pt x="21600" y="20123"/>
                      <a:pt x="21600" y="18297"/>
                    </a:cubicBezTo>
                    <a:lnTo>
                      <a:pt x="21600" y="11698"/>
                    </a:lnTo>
                    <a:lnTo>
                      <a:pt x="21600" y="6599"/>
                    </a:lnTo>
                    <a:cubicBezTo>
                      <a:pt x="21600" y="2952"/>
                      <a:pt x="19990" y="2"/>
                      <a:pt x="17999" y="2"/>
                    </a:cubicBezTo>
                    <a:lnTo>
                      <a:pt x="14810" y="2"/>
                    </a:lnTo>
                    <a:cubicBezTo>
                      <a:pt x="14583" y="2"/>
                      <a:pt x="14301" y="280"/>
                      <a:pt x="14174" y="620"/>
                    </a:cubicBezTo>
                    <a:lnTo>
                      <a:pt x="11027" y="8779"/>
                    </a:lnTo>
                    <a:cubicBezTo>
                      <a:pt x="10903" y="9121"/>
                      <a:pt x="10698" y="9121"/>
                      <a:pt x="10575" y="8779"/>
                    </a:cubicBezTo>
                    <a:lnTo>
                      <a:pt x="7429" y="620"/>
                    </a:lnTo>
                    <a:cubicBezTo>
                      <a:pt x="7301" y="280"/>
                      <a:pt x="7018" y="0"/>
                      <a:pt x="6792" y="0"/>
                    </a:cubicBezTo>
                    <a:lnTo>
                      <a:pt x="3601" y="0"/>
                    </a:lnTo>
                    <a:cubicBezTo>
                      <a:pt x="1615" y="0"/>
                      <a:pt x="0" y="2954"/>
                      <a:pt x="0" y="6599"/>
                    </a:cubicBezTo>
                    <a:close/>
                    <a:moveTo>
                      <a:pt x="0" y="65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195" name="Group 203"/>
            <p:cNvGrpSpPr/>
            <p:nvPr/>
          </p:nvGrpSpPr>
          <p:grpSpPr bwMode="auto">
            <a:xfrm>
              <a:off x="8458341" y="29203"/>
              <a:ext cx="62069" cy="70049"/>
              <a:chOff x="0" y="0"/>
              <a:chExt cx="70" cy="78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73" name="AutoShape 201"/>
              <p:cNvSpPr/>
              <p:nvPr/>
            </p:nvSpPr>
            <p:spPr bwMode="auto">
              <a:xfrm>
                <a:off x="16" y="0"/>
                <a:ext cx="40" cy="4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798"/>
                    </a:moveTo>
                    <a:cubicBezTo>
                      <a:pt x="21600" y="4834"/>
                      <a:pt x="16770" y="0"/>
                      <a:pt x="10798" y="0"/>
                    </a:cubicBezTo>
                    <a:cubicBezTo>
                      <a:pt x="4834" y="0"/>
                      <a:pt x="0" y="4839"/>
                      <a:pt x="0" y="10798"/>
                    </a:cubicBezTo>
                    <a:cubicBezTo>
                      <a:pt x="0" y="16766"/>
                      <a:pt x="4834" y="21600"/>
                      <a:pt x="10798" y="21600"/>
                    </a:cubicBezTo>
                    <a:cubicBezTo>
                      <a:pt x="16770" y="21600"/>
                      <a:pt x="21600" y="16766"/>
                      <a:pt x="21600" y="10798"/>
                    </a:cubicBezTo>
                    <a:close/>
                    <a:moveTo>
                      <a:pt x="2698" y="11039"/>
                    </a:moveTo>
                    <a:cubicBezTo>
                      <a:pt x="2698" y="11039"/>
                      <a:pt x="2385" y="7973"/>
                      <a:pt x="4593" y="5634"/>
                    </a:cubicBezTo>
                    <a:cubicBezTo>
                      <a:pt x="6145" y="7194"/>
                      <a:pt x="10798" y="11039"/>
                      <a:pt x="18897" y="11039"/>
                    </a:cubicBezTo>
                    <a:cubicBezTo>
                      <a:pt x="18897" y="15505"/>
                      <a:pt x="15268" y="19134"/>
                      <a:pt x="10798" y="19134"/>
                    </a:cubicBezTo>
                    <a:cubicBezTo>
                      <a:pt x="6332" y="19134"/>
                      <a:pt x="2698" y="15501"/>
                      <a:pt x="2698" y="11039"/>
                    </a:cubicBezTo>
                    <a:close/>
                    <a:moveTo>
                      <a:pt x="2698" y="1103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74" name="AutoShape 202"/>
              <p:cNvSpPr/>
              <p:nvPr/>
            </p:nvSpPr>
            <p:spPr bwMode="auto">
              <a:xfrm>
                <a:off x="0" y="40"/>
                <a:ext cx="70" cy="3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9"/>
                    </a:moveTo>
                    <a:lnTo>
                      <a:pt x="0" y="11699"/>
                    </a:lnTo>
                    <a:lnTo>
                      <a:pt x="0" y="18303"/>
                    </a:lnTo>
                    <a:cubicBezTo>
                      <a:pt x="0" y="20127"/>
                      <a:pt x="806" y="21600"/>
                      <a:pt x="1799" y="21600"/>
                    </a:cubicBezTo>
                    <a:lnTo>
                      <a:pt x="19801" y="21600"/>
                    </a:lnTo>
                    <a:cubicBezTo>
                      <a:pt x="20792" y="21600"/>
                      <a:pt x="21600" y="20123"/>
                      <a:pt x="21600" y="18303"/>
                    </a:cubicBezTo>
                    <a:lnTo>
                      <a:pt x="21600" y="11699"/>
                    </a:lnTo>
                    <a:lnTo>
                      <a:pt x="21600" y="6599"/>
                    </a:lnTo>
                    <a:cubicBezTo>
                      <a:pt x="21600" y="2954"/>
                      <a:pt x="19991" y="5"/>
                      <a:pt x="17998" y="5"/>
                    </a:cubicBezTo>
                    <a:lnTo>
                      <a:pt x="14807" y="5"/>
                    </a:lnTo>
                    <a:cubicBezTo>
                      <a:pt x="14580" y="5"/>
                      <a:pt x="14299" y="280"/>
                      <a:pt x="14171" y="623"/>
                    </a:cubicBezTo>
                    <a:lnTo>
                      <a:pt x="11027" y="8781"/>
                    </a:lnTo>
                    <a:cubicBezTo>
                      <a:pt x="10901" y="9124"/>
                      <a:pt x="10699" y="9124"/>
                      <a:pt x="10573" y="8781"/>
                    </a:cubicBezTo>
                    <a:lnTo>
                      <a:pt x="7427" y="623"/>
                    </a:lnTo>
                    <a:cubicBezTo>
                      <a:pt x="7301" y="280"/>
                      <a:pt x="7018" y="0"/>
                      <a:pt x="6791" y="0"/>
                    </a:cubicBezTo>
                    <a:lnTo>
                      <a:pt x="3600" y="0"/>
                    </a:lnTo>
                    <a:cubicBezTo>
                      <a:pt x="1614" y="0"/>
                      <a:pt x="0" y="2954"/>
                      <a:pt x="0" y="6599"/>
                    </a:cubicBezTo>
                    <a:close/>
                    <a:moveTo>
                      <a:pt x="0" y="65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196" name="Group 206"/>
            <p:cNvGrpSpPr/>
            <p:nvPr/>
          </p:nvGrpSpPr>
          <p:grpSpPr bwMode="auto">
            <a:xfrm>
              <a:off x="5819519" y="1548122"/>
              <a:ext cx="62069" cy="76256"/>
              <a:chOff x="0" y="0"/>
              <a:chExt cx="70" cy="86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71" name="AutoShape 204"/>
              <p:cNvSpPr/>
              <p:nvPr/>
            </p:nvSpPr>
            <p:spPr bwMode="auto">
              <a:xfrm>
                <a:off x="16" y="0"/>
                <a:ext cx="40" cy="4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798"/>
                    </a:moveTo>
                    <a:cubicBezTo>
                      <a:pt x="21600" y="4834"/>
                      <a:pt x="16770" y="0"/>
                      <a:pt x="10798" y="0"/>
                    </a:cubicBezTo>
                    <a:cubicBezTo>
                      <a:pt x="4834" y="0"/>
                      <a:pt x="0" y="4839"/>
                      <a:pt x="0" y="10798"/>
                    </a:cubicBezTo>
                    <a:cubicBezTo>
                      <a:pt x="0" y="16766"/>
                      <a:pt x="4830" y="21600"/>
                      <a:pt x="10798" y="21600"/>
                    </a:cubicBezTo>
                    <a:cubicBezTo>
                      <a:pt x="16770" y="21600"/>
                      <a:pt x="21600" y="16766"/>
                      <a:pt x="21600" y="10798"/>
                    </a:cubicBezTo>
                    <a:close/>
                    <a:moveTo>
                      <a:pt x="2698" y="11039"/>
                    </a:moveTo>
                    <a:cubicBezTo>
                      <a:pt x="2698" y="11039"/>
                      <a:pt x="2385" y="7973"/>
                      <a:pt x="4593" y="5634"/>
                    </a:cubicBezTo>
                    <a:cubicBezTo>
                      <a:pt x="6145" y="7194"/>
                      <a:pt x="10798" y="11039"/>
                      <a:pt x="18897" y="11039"/>
                    </a:cubicBezTo>
                    <a:cubicBezTo>
                      <a:pt x="18897" y="15505"/>
                      <a:pt x="15268" y="19134"/>
                      <a:pt x="10798" y="19134"/>
                    </a:cubicBezTo>
                    <a:cubicBezTo>
                      <a:pt x="6332" y="19134"/>
                      <a:pt x="2698" y="15501"/>
                      <a:pt x="2698" y="11039"/>
                    </a:cubicBezTo>
                    <a:close/>
                    <a:moveTo>
                      <a:pt x="2698" y="1103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72" name="AutoShape 205"/>
              <p:cNvSpPr/>
              <p:nvPr/>
            </p:nvSpPr>
            <p:spPr bwMode="auto">
              <a:xfrm>
                <a:off x="0" y="48"/>
                <a:ext cx="70" cy="3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9"/>
                    </a:moveTo>
                    <a:lnTo>
                      <a:pt x="0" y="11699"/>
                    </a:lnTo>
                    <a:lnTo>
                      <a:pt x="0" y="18303"/>
                    </a:lnTo>
                    <a:cubicBezTo>
                      <a:pt x="0" y="20127"/>
                      <a:pt x="806" y="21600"/>
                      <a:pt x="1799" y="21600"/>
                    </a:cubicBezTo>
                    <a:lnTo>
                      <a:pt x="19803" y="21600"/>
                    </a:lnTo>
                    <a:cubicBezTo>
                      <a:pt x="20794" y="21600"/>
                      <a:pt x="21600" y="20123"/>
                      <a:pt x="21600" y="18303"/>
                    </a:cubicBezTo>
                    <a:lnTo>
                      <a:pt x="21600" y="11699"/>
                    </a:lnTo>
                    <a:lnTo>
                      <a:pt x="21600" y="6599"/>
                    </a:lnTo>
                    <a:cubicBezTo>
                      <a:pt x="21600" y="2954"/>
                      <a:pt x="19991" y="5"/>
                      <a:pt x="17997" y="5"/>
                    </a:cubicBezTo>
                    <a:lnTo>
                      <a:pt x="14806" y="5"/>
                    </a:lnTo>
                    <a:cubicBezTo>
                      <a:pt x="14579" y="5"/>
                      <a:pt x="14298" y="280"/>
                      <a:pt x="14170" y="623"/>
                    </a:cubicBezTo>
                    <a:lnTo>
                      <a:pt x="11025" y="8781"/>
                    </a:lnTo>
                    <a:cubicBezTo>
                      <a:pt x="10900" y="9124"/>
                      <a:pt x="10698" y="9124"/>
                      <a:pt x="10572" y="8781"/>
                    </a:cubicBezTo>
                    <a:lnTo>
                      <a:pt x="7425" y="623"/>
                    </a:lnTo>
                    <a:cubicBezTo>
                      <a:pt x="7299" y="280"/>
                      <a:pt x="7016" y="0"/>
                      <a:pt x="6789" y="0"/>
                    </a:cubicBezTo>
                    <a:lnTo>
                      <a:pt x="3598" y="0"/>
                    </a:lnTo>
                    <a:cubicBezTo>
                      <a:pt x="1614" y="0"/>
                      <a:pt x="0" y="2954"/>
                      <a:pt x="0" y="6599"/>
                    </a:cubicBezTo>
                    <a:close/>
                    <a:moveTo>
                      <a:pt x="0" y="65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197" name="Group 209"/>
            <p:cNvGrpSpPr/>
            <p:nvPr/>
          </p:nvGrpSpPr>
          <p:grpSpPr bwMode="auto">
            <a:xfrm>
              <a:off x="4024836" y="3051966"/>
              <a:ext cx="120591" cy="143646"/>
              <a:chOff x="0" y="0"/>
              <a:chExt cx="136" cy="162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69" name="AutoShape 207"/>
              <p:cNvSpPr/>
              <p:nvPr/>
            </p:nvSpPr>
            <p:spPr bwMode="auto">
              <a:xfrm>
                <a:off x="32" y="0"/>
                <a:ext cx="79" cy="7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8">
                    <a:moveTo>
                      <a:pt x="21600" y="10800"/>
                    </a:moveTo>
                    <a:cubicBezTo>
                      <a:pt x="21600" y="4836"/>
                      <a:pt x="16769" y="0"/>
                      <a:pt x="10801" y="0"/>
                    </a:cubicBez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4"/>
                      <a:pt x="4836" y="21598"/>
                      <a:pt x="10801" y="21598"/>
                    </a:cubicBezTo>
                    <a:cubicBezTo>
                      <a:pt x="16771" y="21600"/>
                      <a:pt x="21600" y="16766"/>
                      <a:pt x="21600" y="10800"/>
                    </a:cubicBezTo>
                    <a:close/>
                    <a:moveTo>
                      <a:pt x="2704" y="11033"/>
                    </a:moveTo>
                    <a:cubicBezTo>
                      <a:pt x="2704" y="11033"/>
                      <a:pt x="2392" y="7972"/>
                      <a:pt x="4598" y="5632"/>
                    </a:cubicBezTo>
                    <a:cubicBezTo>
                      <a:pt x="6151" y="7189"/>
                      <a:pt x="10803" y="11033"/>
                      <a:pt x="18903" y="11033"/>
                    </a:cubicBezTo>
                    <a:cubicBezTo>
                      <a:pt x="18903" y="15503"/>
                      <a:pt x="15271" y="19134"/>
                      <a:pt x="10805" y="19134"/>
                    </a:cubicBezTo>
                    <a:cubicBezTo>
                      <a:pt x="6336" y="19134"/>
                      <a:pt x="2704" y="15499"/>
                      <a:pt x="2704" y="11033"/>
                    </a:cubicBezTo>
                    <a:close/>
                    <a:moveTo>
                      <a:pt x="2704" y="11033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70" name="AutoShape 208"/>
              <p:cNvSpPr/>
              <p:nvPr/>
            </p:nvSpPr>
            <p:spPr bwMode="auto">
              <a:xfrm>
                <a:off x="0" y="88"/>
                <a:ext cx="136" cy="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1"/>
                    </a:moveTo>
                    <a:lnTo>
                      <a:pt x="0" y="11699"/>
                    </a:lnTo>
                    <a:lnTo>
                      <a:pt x="0" y="18302"/>
                    </a:lnTo>
                    <a:cubicBezTo>
                      <a:pt x="0" y="20123"/>
                      <a:pt x="807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3"/>
                      <a:pt x="21600" y="18302"/>
                    </a:cubicBezTo>
                    <a:lnTo>
                      <a:pt x="21600" y="11699"/>
                    </a:lnTo>
                    <a:lnTo>
                      <a:pt x="21600" y="6601"/>
                    </a:lnTo>
                    <a:cubicBezTo>
                      <a:pt x="21600" y="2956"/>
                      <a:pt x="19989" y="0"/>
                      <a:pt x="18000" y="0"/>
                    </a:cubicBezTo>
                    <a:lnTo>
                      <a:pt x="14809" y="0"/>
                    </a:lnTo>
                    <a:cubicBezTo>
                      <a:pt x="14584" y="0"/>
                      <a:pt x="14299" y="279"/>
                      <a:pt x="14173" y="624"/>
                    </a:cubicBezTo>
                    <a:lnTo>
                      <a:pt x="11028" y="8776"/>
                    </a:lnTo>
                    <a:cubicBezTo>
                      <a:pt x="10902" y="9121"/>
                      <a:pt x="10699" y="9121"/>
                      <a:pt x="10575" y="8776"/>
                    </a:cubicBezTo>
                    <a:lnTo>
                      <a:pt x="7429" y="624"/>
                    </a:lnTo>
                    <a:cubicBezTo>
                      <a:pt x="7303" y="282"/>
                      <a:pt x="7019" y="0"/>
                      <a:pt x="6794" y="0"/>
                    </a:cubicBezTo>
                    <a:lnTo>
                      <a:pt x="3601" y="0"/>
                    </a:lnTo>
                    <a:cubicBezTo>
                      <a:pt x="1615" y="0"/>
                      <a:pt x="0" y="2956"/>
                      <a:pt x="0" y="6601"/>
                    </a:cubicBezTo>
                    <a:close/>
                    <a:moveTo>
                      <a:pt x="0" y="6601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198" name="Group 212"/>
            <p:cNvGrpSpPr/>
            <p:nvPr/>
          </p:nvGrpSpPr>
          <p:grpSpPr bwMode="auto">
            <a:xfrm>
              <a:off x="4677448" y="2491571"/>
              <a:ext cx="62069" cy="76256"/>
              <a:chOff x="0" y="0"/>
              <a:chExt cx="70" cy="86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67" name="AutoShape 210"/>
              <p:cNvSpPr/>
              <p:nvPr/>
            </p:nvSpPr>
            <p:spPr bwMode="auto">
              <a:xfrm>
                <a:off x="16" y="0"/>
                <a:ext cx="40" cy="4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8"/>
                      <a:pt x="16766" y="0"/>
                      <a:pt x="10802" y="0"/>
                    </a:cubicBezTo>
                    <a:cubicBezTo>
                      <a:pt x="4834" y="0"/>
                      <a:pt x="0" y="4838"/>
                      <a:pt x="0" y="10802"/>
                    </a:cubicBezTo>
                    <a:cubicBezTo>
                      <a:pt x="0" y="16766"/>
                      <a:pt x="4834" y="21600"/>
                      <a:pt x="10802" y="21600"/>
                    </a:cubicBezTo>
                    <a:cubicBezTo>
                      <a:pt x="16766" y="21600"/>
                      <a:pt x="21600" y="16766"/>
                      <a:pt x="21600" y="10802"/>
                    </a:cubicBezTo>
                    <a:close/>
                    <a:moveTo>
                      <a:pt x="2699" y="11034"/>
                    </a:moveTo>
                    <a:cubicBezTo>
                      <a:pt x="2699" y="11034"/>
                      <a:pt x="2387" y="7972"/>
                      <a:pt x="4593" y="5635"/>
                    </a:cubicBezTo>
                    <a:cubicBezTo>
                      <a:pt x="6146" y="7192"/>
                      <a:pt x="10802" y="11034"/>
                      <a:pt x="18901" y="11034"/>
                    </a:cubicBezTo>
                    <a:cubicBezTo>
                      <a:pt x="18901" y="15505"/>
                      <a:pt x="15269" y="19133"/>
                      <a:pt x="10802" y="19133"/>
                    </a:cubicBezTo>
                    <a:cubicBezTo>
                      <a:pt x="6331" y="19133"/>
                      <a:pt x="2699" y="15501"/>
                      <a:pt x="2699" y="11034"/>
                    </a:cubicBezTo>
                    <a:close/>
                    <a:moveTo>
                      <a:pt x="2699" y="11034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68" name="AutoShape 211"/>
              <p:cNvSpPr/>
              <p:nvPr/>
            </p:nvSpPr>
            <p:spPr bwMode="auto">
              <a:xfrm>
                <a:off x="0" y="48"/>
                <a:ext cx="70" cy="3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5">
                    <a:moveTo>
                      <a:pt x="0" y="6599"/>
                    </a:moveTo>
                    <a:lnTo>
                      <a:pt x="0" y="11698"/>
                    </a:lnTo>
                    <a:lnTo>
                      <a:pt x="0" y="18298"/>
                    </a:lnTo>
                    <a:cubicBezTo>
                      <a:pt x="0" y="20122"/>
                      <a:pt x="806" y="21595"/>
                      <a:pt x="1799" y="21595"/>
                    </a:cubicBezTo>
                    <a:lnTo>
                      <a:pt x="19799" y="21595"/>
                    </a:lnTo>
                    <a:cubicBezTo>
                      <a:pt x="20792" y="21595"/>
                      <a:pt x="21600" y="20122"/>
                      <a:pt x="21600" y="18298"/>
                    </a:cubicBezTo>
                    <a:lnTo>
                      <a:pt x="21600" y="11698"/>
                    </a:lnTo>
                    <a:lnTo>
                      <a:pt x="21600" y="6599"/>
                    </a:lnTo>
                    <a:cubicBezTo>
                      <a:pt x="21600" y="2950"/>
                      <a:pt x="19988" y="0"/>
                      <a:pt x="18000" y="0"/>
                    </a:cubicBezTo>
                    <a:lnTo>
                      <a:pt x="14809" y="0"/>
                    </a:lnTo>
                    <a:cubicBezTo>
                      <a:pt x="14585" y="0"/>
                      <a:pt x="14300" y="279"/>
                      <a:pt x="14175" y="621"/>
                    </a:cubicBezTo>
                    <a:lnTo>
                      <a:pt x="11030" y="8775"/>
                    </a:lnTo>
                    <a:cubicBezTo>
                      <a:pt x="10904" y="9117"/>
                      <a:pt x="10700" y="9117"/>
                      <a:pt x="10578" y="8775"/>
                    </a:cubicBezTo>
                    <a:lnTo>
                      <a:pt x="7433" y="621"/>
                    </a:lnTo>
                    <a:cubicBezTo>
                      <a:pt x="7307" y="279"/>
                      <a:pt x="7022" y="0"/>
                      <a:pt x="6799" y="0"/>
                    </a:cubicBezTo>
                    <a:lnTo>
                      <a:pt x="3607" y="0"/>
                    </a:lnTo>
                    <a:cubicBezTo>
                      <a:pt x="1614" y="-5"/>
                      <a:pt x="0" y="2950"/>
                      <a:pt x="0" y="6599"/>
                    </a:cubicBezTo>
                    <a:close/>
                    <a:moveTo>
                      <a:pt x="0" y="65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199" name="Group 218"/>
            <p:cNvGrpSpPr/>
            <p:nvPr/>
          </p:nvGrpSpPr>
          <p:grpSpPr bwMode="auto">
            <a:xfrm>
              <a:off x="4287300" y="4534530"/>
              <a:ext cx="120591" cy="143646"/>
              <a:chOff x="0" y="0"/>
              <a:chExt cx="136" cy="162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65" name="AutoShape 216"/>
              <p:cNvSpPr/>
              <p:nvPr/>
            </p:nvSpPr>
            <p:spPr bwMode="auto">
              <a:xfrm>
                <a:off x="32" y="0"/>
                <a:ext cx="79" cy="7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1"/>
                    </a:moveTo>
                    <a:cubicBezTo>
                      <a:pt x="21600" y="4837"/>
                      <a:pt x="16769" y="0"/>
                      <a:pt x="10801" y="0"/>
                    </a:cubicBezTo>
                    <a:cubicBezTo>
                      <a:pt x="4836" y="0"/>
                      <a:pt x="0" y="4837"/>
                      <a:pt x="0" y="10801"/>
                    </a:cubicBezTo>
                    <a:cubicBezTo>
                      <a:pt x="0" y="16765"/>
                      <a:pt x="4836" y="21600"/>
                      <a:pt x="10801" y="21600"/>
                    </a:cubicBezTo>
                    <a:cubicBezTo>
                      <a:pt x="16769" y="21600"/>
                      <a:pt x="21600" y="16765"/>
                      <a:pt x="21600" y="10801"/>
                    </a:cubicBezTo>
                    <a:close/>
                    <a:moveTo>
                      <a:pt x="2701" y="11034"/>
                    </a:moveTo>
                    <a:cubicBezTo>
                      <a:pt x="2701" y="11034"/>
                      <a:pt x="2390" y="7973"/>
                      <a:pt x="4596" y="5633"/>
                    </a:cubicBezTo>
                    <a:cubicBezTo>
                      <a:pt x="6148" y="7190"/>
                      <a:pt x="10801" y="11034"/>
                      <a:pt x="18901" y="11034"/>
                    </a:cubicBezTo>
                    <a:cubicBezTo>
                      <a:pt x="18901" y="15505"/>
                      <a:pt x="15268" y="19136"/>
                      <a:pt x="10803" y="19136"/>
                    </a:cubicBezTo>
                    <a:cubicBezTo>
                      <a:pt x="6334" y="19134"/>
                      <a:pt x="2701" y="15498"/>
                      <a:pt x="2701" y="11034"/>
                    </a:cubicBezTo>
                    <a:close/>
                    <a:moveTo>
                      <a:pt x="2701" y="11034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66" name="AutoShape 217"/>
              <p:cNvSpPr/>
              <p:nvPr/>
            </p:nvSpPr>
            <p:spPr bwMode="auto">
              <a:xfrm>
                <a:off x="0" y="88"/>
                <a:ext cx="136" cy="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1"/>
                    </a:moveTo>
                    <a:lnTo>
                      <a:pt x="0" y="11699"/>
                    </a:lnTo>
                    <a:lnTo>
                      <a:pt x="0" y="18302"/>
                    </a:lnTo>
                    <a:cubicBezTo>
                      <a:pt x="0" y="20123"/>
                      <a:pt x="807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3"/>
                      <a:pt x="21600" y="18302"/>
                    </a:cubicBezTo>
                    <a:lnTo>
                      <a:pt x="21600" y="11699"/>
                    </a:lnTo>
                    <a:lnTo>
                      <a:pt x="21600" y="6601"/>
                    </a:lnTo>
                    <a:cubicBezTo>
                      <a:pt x="21600" y="2956"/>
                      <a:pt x="19989" y="0"/>
                      <a:pt x="18000" y="0"/>
                    </a:cubicBezTo>
                    <a:lnTo>
                      <a:pt x="14809" y="0"/>
                    </a:lnTo>
                    <a:cubicBezTo>
                      <a:pt x="14584" y="0"/>
                      <a:pt x="14299" y="279"/>
                      <a:pt x="14173" y="624"/>
                    </a:cubicBezTo>
                    <a:lnTo>
                      <a:pt x="11028" y="8776"/>
                    </a:lnTo>
                    <a:cubicBezTo>
                      <a:pt x="10902" y="9121"/>
                      <a:pt x="10699" y="9121"/>
                      <a:pt x="10575" y="8776"/>
                    </a:cubicBezTo>
                    <a:lnTo>
                      <a:pt x="7429" y="624"/>
                    </a:lnTo>
                    <a:cubicBezTo>
                      <a:pt x="7303" y="282"/>
                      <a:pt x="7019" y="0"/>
                      <a:pt x="6794" y="0"/>
                    </a:cubicBezTo>
                    <a:lnTo>
                      <a:pt x="3601" y="0"/>
                    </a:lnTo>
                    <a:cubicBezTo>
                      <a:pt x="1616" y="0"/>
                      <a:pt x="0" y="2953"/>
                      <a:pt x="0" y="6601"/>
                    </a:cubicBezTo>
                    <a:close/>
                    <a:moveTo>
                      <a:pt x="0" y="6601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200" name="AutoShape 219"/>
            <p:cNvSpPr/>
            <p:nvPr/>
          </p:nvSpPr>
          <p:spPr bwMode="auto">
            <a:xfrm>
              <a:off x="4769665" y="4612560"/>
              <a:ext cx="407882" cy="40788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4"/>
                    <a:pt x="0" y="10799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799"/>
                  </a:cubicBezTo>
                  <a:cubicBezTo>
                    <a:pt x="21600" y="16754"/>
                    <a:pt x="16756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6" y="1271"/>
                    <a:pt x="1271" y="5546"/>
                    <a:pt x="1271" y="10799"/>
                  </a:cubicBezTo>
                  <a:cubicBezTo>
                    <a:pt x="1271" y="16054"/>
                    <a:pt x="5546" y="20328"/>
                    <a:pt x="10800" y="20328"/>
                  </a:cubicBezTo>
                  <a:cubicBezTo>
                    <a:pt x="16054" y="20328"/>
                    <a:pt x="20329" y="16054"/>
                    <a:pt x="20329" y="10799"/>
                  </a:cubicBezTo>
                  <a:cubicBezTo>
                    <a:pt x="20330" y="5546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grpSp>
          <p:nvGrpSpPr>
            <p:cNvPr id="201" name="Group 222"/>
            <p:cNvGrpSpPr/>
            <p:nvPr/>
          </p:nvGrpSpPr>
          <p:grpSpPr bwMode="auto">
            <a:xfrm>
              <a:off x="4883163" y="4711871"/>
              <a:ext cx="186207" cy="214582"/>
              <a:chOff x="0" y="0"/>
              <a:chExt cx="210" cy="242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63" name="AutoShape 220"/>
              <p:cNvSpPr/>
              <p:nvPr/>
            </p:nvSpPr>
            <p:spPr bwMode="auto">
              <a:xfrm>
                <a:off x="40" y="0"/>
                <a:ext cx="122" cy="12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1"/>
                    </a:moveTo>
                    <a:cubicBezTo>
                      <a:pt x="21600" y="4837"/>
                      <a:pt x="16768" y="0"/>
                      <a:pt x="10801" y="0"/>
                    </a:cubicBezTo>
                    <a:cubicBezTo>
                      <a:pt x="4836" y="0"/>
                      <a:pt x="0" y="4837"/>
                      <a:pt x="0" y="10801"/>
                    </a:cubicBezTo>
                    <a:cubicBezTo>
                      <a:pt x="0" y="16766"/>
                      <a:pt x="4836" y="21600"/>
                      <a:pt x="10801" y="21600"/>
                    </a:cubicBezTo>
                    <a:cubicBezTo>
                      <a:pt x="16768" y="21600"/>
                      <a:pt x="21600" y="16766"/>
                      <a:pt x="21600" y="10801"/>
                    </a:cubicBezTo>
                    <a:close/>
                    <a:moveTo>
                      <a:pt x="2698" y="11033"/>
                    </a:moveTo>
                    <a:cubicBezTo>
                      <a:pt x="2698" y="11033"/>
                      <a:pt x="2386" y="7971"/>
                      <a:pt x="4593" y="5632"/>
                    </a:cubicBezTo>
                    <a:cubicBezTo>
                      <a:pt x="6147" y="7188"/>
                      <a:pt x="10799" y="11033"/>
                      <a:pt x="18899" y="11033"/>
                    </a:cubicBezTo>
                    <a:cubicBezTo>
                      <a:pt x="18899" y="15503"/>
                      <a:pt x="15266" y="19133"/>
                      <a:pt x="10799" y="19133"/>
                    </a:cubicBezTo>
                    <a:cubicBezTo>
                      <a:pt x="6331" y="19133"/>
                      <a:pt x="2698" y="15498"/>
                      <a:pt x="2698" y="11033"/>
                    </a:cubicBezTo>
                    <a:close/>
                    <a:moveTo>
                      <a:pt x="2698" y="11033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64" name="AutoShape 221"/>
              <p:cNvSpPr/>
              <p:nvPr/>
            </p:nvSpPr>
            <p:spPr bwMode="auto">
              <a:xfrm>
                <a:off x="0" y="128"/>
                <a:ext cx="210" cy="11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0"/>
                    </a:moveTo>
                    <a:lnTo>
                      <a:pt x="0" y="11700"/>
                    </a:lnTo>
                    <a:lnTo>
                      <a:pt x="0" y="18303"/>
                    </a:lnTo>
                    <a:cubicBezTo>
                      <a:pt x="0" y="20125"/>
                      <a:pt x="807" y="21600"/>
                      <a:pt x="1800" y="21600"/>
                    </a:cubicBezTo>
                    <a:lnTo>
                      <a:pt x="19799" y="21600"/>
                    </a:lnTo>
                    <a:cubicBezTo>
                      <a:pt x="20794" y="21600"/>
                      <a:pt x="21600" y="20123"/>
                      <a:pt x="21600" y="18303"/>
                    </a:cubicBezTo>
                    <a:lnTo>
                      <a:pt x="21600" y="11700"/>
                    </a:lnTo>
                    <a:lnTo>
                      <a:pt x="21600" y="6600"/>
                    </a:lnTo>
                    <a:cubicBezTo>
                      <a:pt x="21600" y="2954"/>
                      <a:pt x="19989" y="0"/>
                      <a:pt x="17999" y="0"/>
                    </a:cubicBezTo>
                    <a:lnTo>
                      <a:pt x="14808" y="0"/>
                    </a:lnTo>
                    <a:cubicBezTo>
                      <a:pt x="14583" y="0"/>
                      <a:pt x="14298" y="279"/>
                      <a:pt x="14173" y="622"/>
                    </a:cubicBezTo>
                    <a:lnTo>
                      <a:pt x="11027" y="8774"/>
                    </a:lnTo>
                    <a:cubicBezTo>
                      <a:pt x="10901" y="9118"/>
                      <a:pt x="10699" y="9118"/>
                      <a:pt x="10573" y="8774"/>
                    </a:cubicBezTo>
                    <a:lnTo>
                      <a:pt x="7427" y="622"/>
                    </a:lnTo>
                    <a:cubicBezTo>
                      <a:pt x="7302" y="280"/>
                      <a:pt x="7017" y="0"/>
                      <a:pt x="6792" y="0"/>
                    </a:cubicBezTo>
                    <a:lnTo>
                      <a:pt x="3600" y="0"/>
                    </a:lnTo>
                    <a:cubicBezTo>
                      <a:pt x="1614" y="2"/>
                      <a:pt x="0" y="2955"/>
                      <a:pt x="0" y="6600"/>
                    </a:cubicBezTo>
                    <a:close/>
                    <a:moveTo>
                      <a:pt x="0" y="660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202" name="Group 225"/>
            <p:cNvGrpSpPr/>
            <p:nvPr/>
          </p:nvGrpSpPr>
          <p:grpSpPr bwMode="auto">
            <a:xfrm>
              <a:off x="5478139" y="2222014"/>
              <a:ext cx="313892" cy="415863"/>
              <a:chOff x="0" y="0"/>
              <a:chExt cx="353" cy="469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61" name="AutoShape 223"/>
              <p:cNvSpPr/>
              <p:nvPr/>
            </p:nvSpPr>
            <p:spPr bwMode="auto">
              <a:xfrm>
                <a:off x="32" y="0"/>
                <a:ext cx="300" cy="235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6" y="0"/>
                    </a:moveTo>
                    <a:cubicBezTo>
                      <a:pt x="5536" y="0"/>
                      <a:pt x="2100" y="4836"/>
                      <a:pt x="2100" y="10800"/>
                    </a:cubicBezTo>
                    <a:lnTo>
                      <a:pt x="2100" y="14264"/>
                    </a:lnTo>
                    <a:cubicBezTo>
                      <a:pt x="2043" y="15381"/>
                      <a:pt x="1780" y="17977"/>
                      <a:pt x="547" y="17798"/>
                    </a:cubicBezTo>
                    <a:cubicBezTo>
                      <a:pt x="-1014" y="17570"/>
                      <a:pt x="964" y="21567"/>
                      <a:pt x="3998" y="21599"/>
                    </a:cubicBezTo>
                    <a:cubicBezTo>
                      <a:pt x="4005" y="21599"/>
                      <a:pt x="4011" y="21600"/>
                      <a:pt x="4018" y="21600"/>
                    </a:cubicBezTo>
                    <a:lnTo>
                      <a:pt x="15532" y="21600"/>
                    </a:lnTo>
                    <a:cubicBezTo>
                      <a:pt x="18586" y="21600"/>
                      <a:pt x="20586" y="17568"/>
                      <a:pt x="19019" y="17796"/>
                    </a:cubicBezTo>
                    <a:cubicBezTo>
                      <a:pt x="17451" y="18024"/>
                      <a:pt x="17451" y="13765"/>
                      <a:pt x="17451" y="13765"/>
                    </a:cubicBezTo>
                    <a:lnTo>
                      <a:pt x="17451" y="10799"/>
                    </a:lnTo>
                    <a:cubicBezTo>
                      <a:pt x="17451" y="4836"/>
                      <a:pt x="14014" y="0"/>
                      <a:pt x="9776" y="0"/>
                    </a:cubicBezTo>
                    <a:close/>
                    <a:moveTo>
                      <a:pt x="9776" y="2417"/>
                    </a:moveTo>
                    <a:cubicBezTo>
                      <a:pt x="12438" y="2417"/>
                      <a:pt x="14921" y="5016"/>
                      <a:pt x="14921" y="8222"/>
                    </a:cubicBezTo>
                    <a:cubicBezTo>
                      <a:pt x="14921" y="8371"/>
                      <a:pt x="14915" y="8520"/>
                      <a:pt x="14907" y="8666"/>
                    </a:cubicBezTo>
                    <a:cubicBezTo>
                      <a:pt x="14891" y="8911"/>
                      <a:pt x="14830" y="8803"/>
                      <a:pt x="14742" y="8446"/>
                    </a:cubicBezTo>
                    <a:cubicBezTo>
                      <a:pt x="14135" y="5991"/>
                      <a:pt x="11993" y="4189"/>
                      <a:pt x="9776" y="4189"/>
                    </a:cubicBezTo>
                    <a:cubicBezTo>
                      <a:pt x="7558" y="4189"/>
                      <a:pt x="5279" y="5992"/>
                      <a:pt x="4651" y="8448"/>
                    </a:cubicBezTo>
                    <a:cubicBezTo>
                      <a:pt x="4559" y="8804"/>
                      <a:pt x="4498" y="8912"/>
                      <a:pt x="4483" y="8666"/>
                    </a:cubicBezTo>
                    <a:cubicBezTo>
                      <a:pt x="4473" y="8520"/>
                      <a:pt x="4469" y="8371"/>
                      <a:pt x="4469" y="8222"/>
                    </a:cubicBezTo>
                    <a:cubicBezTo>
                      <a:pt x="4468" y="5015"/>
                      <a:pt x="7113" y="2417"/>
                      <a:pt x="9776" y="2417"/>
                    </a:cubicBezTo>
                    <a:close/>
                    <a:moveTo>
                      <a:pt x="9776" y="18901"/>
                    </a:moveTo>
                    <a:cubicBezTo>
                      <a:pt x="6597" y="18901"/>
                      <a:pt x="4019" y="15502"/>
                      <a:pt x="4019" y="11029"/>
                    </a:cubicBezTo>
                    <a:cubicBezTo>
                      <a:pt x="4019" y="11029"/>
                      <a:pt x="6581" y="7872"/>
                      <a:pt x="9830" y="7872"/>
                    </a:cubicBezTo>
                    <a:cubicBezTo>
                      <a:pt x="13127" y="7872"/>
                      <a:pt x="15533" y="11029"/>
                      <a:pt x="15533" y="11029"/>
                    </a:cubicBezTo>
                    <a:cubicBezTo>
                      <a:pt x="15532" y="15502"/>
                      <a:pt x="12953" y="18901"/>
                      <a:pt x="9776" y="18901"/>
                    </a:cubicBezTo>
                    <a:close/>
                    <a:moveTo>
                      <a:pt x="9776" y="18901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62" name="AutoShape 224"/>
              <p:cNvSpPr/>
              <p:nvPr/>
            </p:nvSpPr>
            <p:spPr bwMode="auto">
              <a:xfrm>
                <a:off x="0" y="264"/>
                <a:ext cx="353" cy="20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4"/>
                    </a:lnTo>
                    <a:cubicBezTo>
                      <a:pt x="0" y="20219"/>
                      <a:pt x="805" y="21600"/>
                      <a:pt x="1800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800" y="21600"/>
                    </a:lnTo>
                    <a:cubicBezTo>
                      <a:pt x="20795" y="21600"/>
                      <a:pt x="21600" y="20219"/>
                      <a:pt x="21600" y="18514"/>
                    </a:cubicBezTo>
                    <a:lnTo>
                      <a:pt x="21600" y="6171"/>
                    </a:lnTo>
                    <a:cubicBezTo>
                      <a:pt x="21600" y="2763"/>
                      <a:pt x="19988" y="0"/>
                      <a:pt x="18000" y="0"/>
                    </a:cubicBezTo>
                    <a:lnTo>
                      <a:pt x="16354" y="0"/>
                    </a:lnTo>
                    <a:cubicBezTo>
                      <a:pt x="16102" y="0"/>
                      <a:pt x="15730" y="197"/>
                      <a:pt x="15521" y="441"/>
                    </a:cubicBezTo>
                    <a:lnTo>
                      <a:pt x="13682" y="2594"/>
                    </a:lnTo>
                    <a:cubicBezTo>
                      <a:pt x="13474" y="2836"/>
                      <a:pt x="13247" y="3370"/>
                      <a:pt x="13176" y="3784"/>
                    </a:cubicBezTo>
                    <a:lnTo>
                      <a:pt x="11031" y="16243"/>
                    </a:lnTo>
                    <a:cubicBezTo>
                      <a:pt x="10959" y="16657"/>
                      <a:pt x="10840" y="16660"/>
                      <a:pt x="10765" y="16247"/>
                    </a:cubicBezTo>
                    <a:lnTo>
                      <a:pt x="8511" y="4001"/>
                    </a:lnTo>
                    <a:cubicBezTo>
                      <a:pt x="8435" y="3589"/>
                      <a:pt x="8204" y="3059"/>
                      <a:pt x="7995" y="2818"/>
                    </a:cubicBezTo>
                    <a:lnTo>
                      <a:pt x="5931" y="438"/>
                    </a:lnTo>
                    <a:cubicBezTo>
                      <a:pt x="5721" y="196"/>
                      <a:pt x="5348" y="1"/>
                      <a:pt x="5095" y="1"/>
                    </a:cubicBezTo>
                    <a:lnTo>
                      <a:pt x="3600" y="1"/>
                    </a:lnTo>
                    <a:cubicBezTo>
                      <a:pt x="1612" y="0"/>
                      <a:pt x="0" y="2763"/>
                      <a:pt x="0" y="6171"/>
                    </a:cubicBezTo>
                    <a:close/>
                    <a:moveTo>
                      <a:pt x="7986" y="11865"/>
                    </a:moveTo>
                    <a:cubicBezTo>
                      <a:pt x="8406" y="11865"/>
                      <a:pt x="8747" y="12449"/>
                      <a:pt x="8747" y="13170"/>
                    </a:cubicBezTo>
                    <a:cubicBezTo>
                      <a:pt x="8747" y="13889"/>
                      <a:pt x="8407" y="14472"/>
                      <a:pt x="7986" y="14472"/>
                    </a:cubicBezTo>
                    <a:cubicBezTo>
                      <a:pt x="7566" y="14472"/>
                      <a:pt x="7225" y="13889"/>
                      <a:pt x="7225" y="13170"/>
                    </a:cubicBezTo>
                    <a:cubicBezTo>
                      <a:pt x="7225" y="12449"/>
                      <a:pt x="7566" y="11865"/>
                      <a:pt x="7986" y="11865"/>
                    </a:cubicBezTo>
                    <a:close/>
                    <a:moveTo>
                      <a:pt x="7986" y="16558"/>
                    </a:moveTo>
                    <a:cubicBezTo>
                      <a:pt x="8406" y="16558"/>
                      <a:pt x="8747" y="17141"/>
                      <a:pt x="8747" y="17862"/>
                    </a:cubicBezTo>
                    <a:cubicBezTo>
                      <a:pt x="8747" y="18582"/>
                      <a:pt x="8407" y="19166"/>
                      <a:pt x="7986" y="19166"/>
                    </a:cubicBezTo>
                    <a:cubicBezTo>
                      <a:pt x="7566" y="19166"/>
                      <a:pt x="7225" y="18582"/>
                      <a:pt x="7225" y="17862"/>
                    </a:cubicBezTo>
                    <a:cubicBezTo>
                      <a:pt x="7225" y="17141"/>
                      <a:pt x="7566" y="16558"/>
                      <a:pt x="7986" y="16558"/>
                    </a:cubicBezTo>
                    <a:close/>
                    <a:moveTo>
                      <a:pt x="7986" y="16558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203" name="Group 231"/>
            <p:cNvGrpSpPr/>
            <p:nvPr/>
          </p:nvGrpSpPr>
          <p:grpSpPr bwMode="auto">
            <a:xfrm>
              <a:off x="7564546" y="1682014"/>
              <a:ext cx="237636" cy="316552"/>
              <a:chOff x="0" y="0"/>
              <a:chExt cx="268" cy="356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59" name="AutoShape 229"/>
              <p:cNvSpPr/>
              <p:nvPr/>
            </p:nvSpPr>
            <p:spPr bwMode="auto">
              <a:xfrm>
                <a:off x="24" y="0"/>
                <a:ext cx="227" cy="178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5" y="0"/>
                    </a:moveTo>
                    <a:cubicBezTo>
                      <a:pt x="5535" y="0"/>
                      <a:pt x="2099" y="4836"/>
                      <a:pt x="2099" y="10800"/>
                    </a:cubicBezTo>
                    <a:lnTo>
                      <a:pt x="2099" y="14264"/>
                    </a:lnTo>
                    <a:cubicBezTo>
                      <a:pt x="2042" y="15381"/>
                      <a:pt x="1778" y="17976"/>
                      <a:pt x="547" y="17797"/>
                    </a:cubicBezTo>
                    <a:cubicBezTo>
                      <a:pt x="-1015" y="17570"/>
                      <a:pt x="963" y="21566"/>
                      <a:pt x="3996" y="21598"/>
                    </a:cubicBezTo>
                    <a:cubicBezTo>
                      <a:pt x="4004" y="21598"/>
                      <a:pt x="4011" y="21600"/>
                      <a:pt x="4017" y="21600"/>
                    </a:cubicBezTo>
                    <a:lnTo>
                      <a:pt x="15531" y="21600"/>
                    </a:lnTo>
                    <a:cubicBezTo>
                      <a:pt x="18584" y="21600"/>
                      <a:pt x="20585" y="17569"/>
                      <a:pt x="19018" y="17796"/>
                    </a:cubicBezTo>
                    <a:cubicBezTo>
                      <a:pt x="17449" y="18024"/>
                      <a:pt x="17449" y="13767"/>
                      <a:pt x="17449" y="13767"/>
                    </a:cubicBezTo>
                    <a:lnTo>
                      <a:pt x="17449" y="10800"/>
                    </a:lnTo>
                    <a:cubicBezTo>
                      <a:pt x="17450" y="4836"/>
                      <a:pt x="14013" y="0"/>
                      <a:pt x="9775" y="0"/>
                    </a:cubicBezTo>
                    <a:close/>
                    <a:moveTo>
                      <a:pt x="9775" y="2416"/>
                    </a:moveTo>
                    <a:cubicBezTo>
                      <a:pt x="12437" y="2416"/>
                      <a:pt x="14920" y="5015"/>
                      <a:pt x="14920" y="8220"/>
                    </a:cubicBezTo>
                    <a:cubicBezTo>
                      <a:pt x="14920" y="8370"/>
                      <a:pt x="14915" y="8519"/>
                      <a:pt x="14905" y="8666"/>
                    </a:cubicBezTo>
                    <a:cubicBezTo>
                      <a:pt x="14890" y="8910"/>
                      <a:pt x="14828" y="8803"/>
                      <a:pt x="14740" y="8445"/>
                    </a:cubicBezTo>
                    <a:cubicBezTo>
                      <a:pt x="14133" y="5991"/>
                      <a:pt x="11992" y="4188"/>
                      <a:pt x="9774" y="4188"/>
                    </a:cubicBezTo>
                    <a:cubicBezTo>
                      <a:pt x="7556" y="4188"/>
                      <a:pt x="5277" y="5991"/>
                      <a:pt x="4648" y="8446"/>
                    </a:cubicBezTo>
                    <a:cubicBezTo>
                      <a:pt x="4557" y="8802"/>
                      <a:pt x="4496" y="8910"/>
                      <a:pt x="4480" y="8666"/>
                    </a:cubicBezTo>
                    <a:cubicBezTo>
                      <a:pt x="4471" y="8520"/>
                      <a:pt x="4466" y="8370"/>
                      <a:pt x="4466" y="8220"/>
                    </a:cubicBezTo>
                    <a:cubicBezTo>
                      <a:pt x="4467" y="5015"/>
                      <a:pt x="7112" y="2416"/>
                      <a:pt x="9775" y="2416"/>
                    </a:cubicBezTo>
                    <a:close/>
                    <a:moveTo>
                      <a:pt x="9775" y="18900"/>
                    </a:moveTo>
                    <a:cubicBezTo>
                      <a:pt x="6597" y="18900"/>
                      <a:pt x="4017" y="15502"/>
                      <a:pt x="4017" y="11028"/>
                    </a:cubicBezTo>
                    <a:cubicBezTo>
                      <a:pt x="4017" y="11028"/>
                      <a:pt x="6579" y="7871"/>
                      <a:pt x="9828" y="7871"/>
                    </a:cubicBezTo>
                    <a:cubicBezTo>
                      <a:pt x="13126" y="7871"/>
                      <a:pt x="15531" y="11028"/>
                      <a:pt x="15531" y="11028"/>
                    </a:cubicBezTo>
                    <a:cubicBezTo>
                      <a:pt x="15531" y="15501"/>
                      <a:pt x="12953" y="18900"/>
                      <a:pt x="9775" y="18900"/>
                    </a:cubicBezTo>
                    <a:close/>
                    <a:moveTo>
                      <a:pt x="9775" y="1890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60" name="AutoShape 230"/>
              <p:cNvSpPr/>
              <p:nvPr/>
            </p:nvSpPr>
            <p:spPr bwMode="auto">
              <a:xfrm>
                <a:off x="0" y="200"/>
                <a:ext cx="268" cy="15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3"/>
                    </a:lnTo>
                    <a:cubicBezTo>
                      <a:pt x="0" y="20219"/>
                      <a:pt x="806" y="21600"/>
                      <a:pt x="1800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800" y="21600"/>
                    </a:lnTo>
                    <a:cubicBezTo>
                      <a:pt x="20794" y="21600"/>
                      <a:pt x="21600" y="20219"/>
                      <a:pt x="21600" y="18513"/>
                    </a:cubicBezTo>
                    <a:lnTo>
                      <a:pt x="21600" y="6171"/>
                    </a:lnTo>
                    <a:cubicBezTo>
                      <a:pt x="21600" y="2763"/>
                      <a:pt x="19988" y="0"/>
                      <a:pt x="18000" y="0"/>
                    </a:cubicBezTo>
                    <a:lnTo>
                      <a:pt x="16353" y="0"/>
                    </a:lnTo>
                    <a:cubicBezTo>
                      <a:pt x="16101" y="0"/>
                      <a:pt x="15729" y="197"/>
                      <a:pt x="15521" y="441"/>
                    </a:cubicBezTo>
                    <a:lnTo>
                      <a:pt x="13681" y="2594"/>
                    </a:lnTo>
                    <a:cubicBezTo>
                      <a:pt x="13473" y="2836"/>
                      <a:pt x="13247" y="3370"/>
                      <a:pt x="13176" y="3785"/>
                    </a:cubicBezTo>
                    <a:lnTo>
                      <a:pt x="11030" y="16242"/>
                    </a:lnTo>
                    <a:cubicBezTo>
                      <a:pt x="10959" y="16657"/>
                      <a:pt x="10840" y="16659"/>
                      <a:pt x="10764" y="16247"/>
                    </a:cubicBezTo>
                    <a:lnTo>
                      <a:pt x="8511" y="4001"/>
                    </a:lnTo>
                    <a:cubicBezTo>
                      <a:pt x="8435" y="3589"/>
                      <a:pt x="8203" y="3059"/>
                      <a:pt x="7995" y="2818"/>
                    </a:cubicBezTo>
                    <a:lnTo>
                      <a:pt x="5931" y="437"/>
                    </a:lnTo>
                    <a:cubicBezTo>
                      <a:pt x="5721" y="196"/>
                      <a:pt x="5347" y="0"/>
                      <a:pt x="5095" y="0"/>
                    </a:cubicBezTo>
                    <a:lnTo>
                      <a:pt x="3600" y="0"/>
                    </a:lnTo>
                    <a:cubicBezTo>
                      <a:pt x="1612" y="0"/>
                      <a:pt x="0" y="2763"/>
                      <a:pt x="0" y="6171"/>
                    </a:cubicBezTo>
                    <a:close/>
                    <a:moveTo>
                      <a:pt x="7986" y="11864"/>
                    </a:moveTo>
                    <a:cubicBezTo>
                      <a:pt x="8406" y="11864"/>
                      <a:pt x="8747" y="12449"/>
                      <a:pt x="8747" y="13169"/>
                    </a:cubicBezTo>
                    <a:cubicBezTo>
                      <a:pt x="8747" y="13888"/>
                      <a:pt x="8407" y="14473"/>
                      <a:pt x="7986" y="14473"/>
                    </a:cubicBezTo>
                    <a:cubicBezTo>
                      <a:pt x="7567" y="14473"/>
                      <a:pt x="7226" y="13889"/>
                      <a:pt x="7226" y="13169"/>
                    </a:cubicBezTo>
                    <a:cubicBezTo>
                      <a:pt x="7226" y="12448"/>
                      <a:pt x="7566" y="11864"/>
                      <a:pt x="7986" y="11864"/>
                    </a:cubicBezTo>
                    <a:close/>
                    <a:moveTo>
                      <a:pt x="7986" y="16558"/>
                    </a:moveTo>
                    <a:cubicBezTo>
                      <a:pt x="8406" y="16558"/>
                      <a:pt x="8747" y="17141"/>
                      <a:pt x="8747" y="17862"/>
                    </a:cubicBezTo>
                    <a:cubicBezTo>
                      <a:pt x="8747" y="18582"/>
                      <a:pt x="8407" y="19166"/>
                      <a:pt x="7986" y="19166"/>
                    </a:cubicBezTo>
                    <a:cubicBezTo>
                      <a:pt x="7567" y="19166"/>
                      <a:pt x="7226" y="18582"/>
                      <a:pt x="7226" y="17862"/>
                    </a:cubicBezTo>
                    <a:cubicBezTo>
                      <a:pt x="7226" y="17141"/>
                      <a:pt x="7566" y="16558"/>
                      <a:pt x="7986" y="16558"/>
                    </a:cubicBezTo>
                    <a:close/>
                    <a:moveTo>
                      <a:pt x="7986" y="16558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204" name="Group 234"/>
            <p:cNvGrpSpPr/>
            <p:nvPr/>
          </p:nvGrpSpPr>
          <p:grpSpPr bwMode="auto">
            <a:xfrm>
              <a:off x="8075286" y="384770"/>
              <a:ext cx="184434" cy="249163"/>
              <a:chOff x="0" y="0"/>
              <a:chExt cx="208" cy="281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57" name="AutoShape 232"/>
              <p:cNvSpPr/>
              <p:nvPr/>
            </p:nvSpPr>
            <p:spPr bwMode="auto">
              <a:xfrm>
                <a:off x="16" y="0"/>
                <a:ext cx="177" cy="139"/>
              </a:xfrm>
              <a:custGeom>
                <a:avLst/>
                <a:gdLst/>
                <a:ahLst/>
                <a:cxnLst/>
                <a:rect l="0" t="0" r="r" b="b"/>
                <a:pathLst>
                  <a:path w="19564" h="21600">
                    <a:moveTo>
                      <a:pt x="9774" y="0"/>
                    </a:moveTo>
                    <a:cubicBezTo>
                      <a:pt x="5534" y="0"/>
                      <a:pt x="2099" y="4836"/>
                      <a:pt x="2099" y="10800"/>
                    </a:cubicBezTo>
                    <a:lnTo>
                      <a:pt x="2099" y="14263"/>
                    </a:lnTo>
                    <a:cubicBezTo>
                      <a:pt x="2042" y="15380"/>
                      <a:pt x="1778" y="17975"/>
                      <a:pt x="547" y="17796"/>
                    </a:cubicBezTo>
                    <a:cubicBezTo>
                      <a:pt x="-1015" y="17569"/>
                      <a:pt x="963" y="21566"/>
                      <a:pt x="3996" y="21598"/>
                    </a:cubicBezTo>
                    <a:cubicBezTo>
                      <a:pt x="4004" y="21598"/>
                      <a:pt x="4010" y="21600"/>
                      <a:pt x="4017" y="21600"/>
                    </a:cubicBezTo>
                    <a:lnTo>
                      <a:pt x="15530" y="21600"/>
                    </a:lnTo>
                    <a:cubicBezTo>
                      <a:pt x="18583" y="21600"/>
                      <a:pt x="20585" y="17569"/>
                      <a:pt x="19017" y="17796"/>
                    </a:cubicBezTo>
                    <a:cubicBezTo>
                      <a:pt x="17449" y="18025"/>
                      <a:pt x="17449" y="13766"/>
                      <a:pt x="17449" y="13766"/>
                    </a:cubicBezTo>
                    <a:lnTo>
                      <a:pt x="17449" y="10800"/>
                    </a:lnTo>
                    <a:cubicBezTo>
                      <a:pt x="17449" y="4836"/>
                      <a:pt x="14013" y="0"/>
                      <a:pt x="9774" y="0"/>
                    </a:cubicBezTo>
                    <a:close/>
                    <a:moveTo>
                      <a:pt x="9774" y="2415"/>
                    </a:moveTo>
                    <a:cubicBezTo>
                      <a:pt x="12437" y="2415"/>
                      <a:pt x="14919" y="5015"/>
                      <a:pt x="14919" y="8220"/>
                    </a:cubicBezTo>
                    <a:cubicBezTo>
                      <a:pt x="14919" y="8369"/>
                      <a:pt x="14914" y="8518"/>
                      <a:pt x="14904" y="8665"/>
                    </a:cubicBezTo>
                    <a:cubicBezTo>
                      <a:pt x="14889" y="8909"/>
                      <a:pt x="14828" y="8801"/>
                      <a:pt x="14740" y="8445"/>
                    </a:cubicBezTo>
                    <a:cubicBezTo>
                      <a:pt x="14133" y="5990"/>
                      <a:pt x="11992" y="4188"/>
                      <a:pt x="9774" y="4188"/>
                    </a:cubicBezTo>
                    <a:cubicBezTo>
                      <a:pt x="7556" y="4188"/>
                      <a:pt x="5277" y="5991"/>
                      <a:pt x="4648" y="8446"/>
                    </a:cubicBezTo>
                    <a:cubicBezTo>
                      <a:pt x="4558" y="8802"/>
                      <a:pt x="4496" y="8911"/>
                      <a:pt x="4481" y="8665"/>
                    </a:cubicBezTo>
                    <a:cubicBezTo>
                      <a:pt x="4471" y="8518"/>
                      <a:pt x="4466" y="8369"/>
                      <a:pt x="4466" y="8220"/>
                    </a:cubicBezTo>
                    <a:cubicBezTo>
                      <a:pt x="4466" y="5015"/>
                      <a:pt x="7111" y="2415"/>
                      <a:pt x="9774" y="2415"/>
                    </a:cubicBezTo>
                    <a:close/>
                    <a:moveTo>
                      <a:pt x="9774" y="18899"/>
                    </a:moveTo>
                    <a:cubicBezTo>
                      <a:pt x="6596" y="18899"/>
                      <a:pt x="4017" y="15501"/>
                      <a:pt x="4017" y="11027"/>
                    </a:cubicBezTo>
                    <a:cubicBezTo>
                      <a:pt x="4017" y="11027"/>
                      <a:pt x="6579" y="7870"/>
                      <a:pt x="9827" y="7870"/>
                    </a:cubicBezTo>
                    <a:cubicBezTo>
                      <a:pt x="13125" y="7870"/>
                      <a:pt x="15530" y="11027"/>
                      <a:pt x="15530" y="11027"/>
                    </a:cubicBezTo>
                    <a:cubicBezTo>
                      <a:pt x="15530" y="15501"/>
                      <a:pt x="12952" y="18899"/>
                      <a:pt x="9774" y="18899"/>
                    </a:cubicBezTo>
                    <a:close/>
                    <a:moveTo>
                      <a:pt x="9774" y="188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58" name="AutoShape 233"/>
              <p:cNvSpPr/>
              <p:nvPr/>
            </p:nvSpPr>
            <p:spPr bwMode="auto">
              <a:xfrm>
                <a:off x="0" y="160"/>
                <a:ext cx="208" cy="12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4"/>
                    </a:lnTo>
                    <a:cubicBezTo>
                      <a:pt x="0" y="20220"/>
                      <a:pt x="806" y="21600"/>
                      <a:pt x="1800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4" y="21600"/>
                      <a:pt x="21600" y="20220"/>
                      <a:pt x="21600" y="18514"/>
                    </a:cubicBezTo>
                    <a:lnTo>
                      <a:pt x="21600" y="6171"/>
                    </a:lnTo>
                    <a:cubicBezTo>
                      <a:pt x="21600" y="2764"/>
                      <a:pt x="19988" y="0"/>
                      <a:pt x="17999" y="0"/>
                    </a:cubicBezTo>
                    <a:lnTo>
                      <a:pt x="16353" y="0"/>
                    </a:lnTo>
                    <a:cubicBezTo>
                      <a:pt x="16101" y="0"/>
                      <a:pt x="15729" y="197"/>
                      <a:pt x="15521" y="442"/>
                    </a:cubicBezTo>
                    <a:lnTo>
                      <a:pt x="13681" y="2595"/>
                    </a:lnTo>
                    <a:cubicBezTo>
                      <a:pt x="13473" y="2836"/>
                      <a:pt x="13247" y="3370"/>
                      <a:pt x="13175" y="3785"/>
                    </a:cubicBezTo>
                    <a:lnTo>
                      <a:pt x="11030" y="16242"/>
                    </a:lnTo>
                    <a:cubicBezTo>
                      <a:pt x="10959" y="16657"/>
                      <a:pt x="10840" y="16658"/>
                      <a:pt x="10764" y="16246"/>
                    </a:cubicBezTo>
                    <a:lnTo>
                      <a:pt x="8511" y="4001"/>
                    </a:lnTo>
                    <a:cubicBezTo>
                      <a:pt x="8434" y="3590"/>
                      <a:pt x="8203" y="3059"/>
                      <a:pt x="7994" y="2818"/>
                    </a:cubicBezTo>
                    <a:lnTo>
                      <a:pt x="5930" y="437"/>
                    </a:lnTo>
                    <a:cubicBezTo>
                      <a:pt x="5721" y="194"/>
                      <a:pt x="5347" y="0"/>
                      <a:pt x="5095" y="0"/>
                    </a:cubicBezTo>
                    <a:lnTo>
                      <a:pt x="3600" y="0"/>
                    </a:lnTo>
                    <a:cubicBezTo>
                      <a:pt x="1612" y="0"/>
                      <a:pt x="0" y="2764"/>
                      <a:pt x="0" y="6171"/>
                    </a:cubicBezTo>
                    <a:close/>
                    <a:moveTo>
                      <a:pt x="7986" y="11864"/>
                    </a:moveTo>
                    <a:cubicBezTo>
                      <a:pt x="8406" y="11864"/>
                      <a:pt x="8747" y="12448"/>
                      <a:pt x="8747" y="13167"/>
                    </a:cubicBezTo>
                    <a:cubicBezTo>
                      <a:pt x="8747" y="13887"/>
                      <a:pt x="8406" y="14471"/>
                      <a:pt x="7986" y="14471"/>
                    </a:cubicBezTo>
                    <a:cubicBezTo>
                      <a:pt x="7566" y="14471"/>
                      <a:pt x="7225" y="13887"/>
                      <a:pt x="7225" y="13167"/>
                    </a:cubicBezTo>
                    <a:cubicBezTo>
                      <a:pt x="7225" y="12448"/>
                      <a:pt x="7566" y="11864"/>
                      <a:pt x="7986" y="11864"/>
                    </a:cubicBezTo>
                    <a:close/>
                    <a:moveTo>
                      <a:pt x="7986" y="16557"/>
                    </a:moveTo>
                    <a:cubicBezTo>
                      <a:pt x="8406" y="16557"/>
                      <a:pt x="8747" y="17141"/>
                      <a:pt x="8747" y="17861"/>
                    </a:cubicBezTo>
                    <a:cubicBezTo>
                      <a:pt x="8747" y="18580"/>
                      <a:pt x="8406" y="19164"/>
                      <a:pt x="7986" y="19164"/>
                    </a:cubicBezTo>
                    <a:cubicBezTo>
                      <a:pt x="7566" y="19164"/>
                      <a:pt x="7225" y="18579"/>
                      <a:pt x="7225" y="17861"/>
                    </a:cubicBezTo>
                    <a:cubicBezTo>
                      <a:pt x="7225" y="17141"/>
                      <a:pt x="7566" y="16557"/>
                      <a:pt x="7986" y="16557"/>
                    </a:cubicBezTo>
                    <a:close/>
                    <a:moveTo>
                      <a:pt x="7986" y="1655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205" name="Group 237"/>
            <p:cNvGrpSpPr/>
            <p:nvPr/>
          </p:nvGrpSpPr>
          <p:grpSpPr bwMode="auto">
            <a:xfrm>
              <a:off x="7529078" y="86839"/>
              <a:ext cx="109064" cy="140986"/>
              <a:chOff x="0" y="0"/>
              <a:chExt cx="123" cy="159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55" name="AutoShape 235"/>
              <p:cNvSpPr/>
              <p:nvPr/>
            </p:nvSpPr>
            <p:spPr bwMode="auto">
              <a:xfrm>
                <a:off x="8" y="0"/>
                <a:ext cx="104" cy="82"/>
              </a:xfrm>
              <a:custGeom>
                <a:avLst/>
                <a:gdLst/>
                <a:ahLst/>
                <a:cxnLst/>
                <a:rect l="0" t="0" r="r" b="b"/>
                <a:pathLst>
                  <a:path w="19564" h="21600">
                    <a:moveTo>
                      <a:pt x="9773" y="0"/>
                    </a:moveTo>
                    <a:cubicBezTo>
                      <a:pt x="5534" y="0"/>
                      <a:pt x="2099" y="4836"/>
                      <a:pt x="2099" y="10799"/>
                    </a:cubicBezTo>
                    <a:lnTo>
                      <a:pt x="2099" y="14263"/>
                    </a:lnTo>
                    <a:cubicBezTo>
                      <a:pt x="2042" y="15380"/>
                      <a:pt x="1777" y="17976"/>
                      <a:pt x="548" y="17797"/>
                    </a:cubicBezTo>
                    <a:cubicBezTo>
                      <a:pt x="-1015" y="17569"/>
                      <a:pt x="963" y="21568"/>
                      <a:pt x="3996" y="21598"/>
                    </a:cubicBezTo>
                    <a:cubicBezTo>
                      <a:pt x="4005" y="21598"/>
                      <a:pt x="4011" y="21600"/>
                      <a:pt x="4019" y="21600"/>
                    </a:cubicBezTo>
                    <a:lnTo>
                      <a:pt x="15530" y="21600"/>
                    </a:lnTo>
                    <a:cubicBezTo>
                      <a:pt x="18583" y="21600"/>
                      <a:pt x="20585" y="17569"/>
                      <a:pt x="19017" y="17797"/>
                    </a:cubicBezTo>
                    <a:cubicBezTo>
                      <a:pt x="17448" y="18024"/>
                      <a:pt x="17448" y="13766"/>
                      <a:pt x="17448" y="13766"/>
                    </a:cubicBezTo>
                    <a:lnTo>
                      <a:pt x="17448" y="10799"/>
                    </a:lnTo>
                    <a:cubicBezTo>
                      <a:pt x="17447" y="4838"/>
                      <a:pt x="14010" y="0"/>
                      <a:pt x="9773" y="0"/>
                    </a:cubicBezTo>
                    <a:close/>
                    <a:moveTo>
                      <a:pt x="9773" y="2417"/>
                    </a:moveTo>
                    <a:cubicBezTo>
                      <a:pt x="12435" y="2417"/>
                      <a:pt x="14919" y="5017"/>
                      <a:pt x="14919" y="8222"/>
                    </a:cubicBezTo>
                    <a:cubicBezTo>
                      <a:pt x="14919" y="8372"/>
                      <a:pt x="14913" y="8521"/>
                      <a:pt x="14904" y="8667"/>
                    </a:cubicBezTo>
                    <a:cubicBezTo>
                      <a:pt x="14888" y="8911"/>
                      <a:pt x="14826" y="8804"/>
                      <a:pt x="14740" y="8447"/>
                    </a:cubicBezTo>
                    <a:cubicBezTo>
                      <a:pt x="14133" y="5993"/>
                      <a:pt x="11992" y="4189"/>
                      <a:pt x="9775" y="4189"/>
                    </a:cubicBezTo>
                    <a:cubicBezTo>
                      <a:pt x="7559" y="4189"/>
                      <a:pt x="5278" y="5993"/>
                      <a:pt x="4649" y="8447"/>
                    </a:cubicBezTo>
                    <a:cubicBezTo>
                      <a:pt x="4558" y="8804"/>
                      <a:pt x="4497" y="8911"/>
                      <a:pt x="4483" y="8667"/>
                    </a:cubicBezTo>
                    <a:cubicBezTo>
                      <a:pt x="4473" y="8519"/>
                      <a:pt x="4468" y="8369"/>
                      <a:pt x="4468" y="8222"/>
                    </a:cubicBezTo>
                    <a:cubicBezTo>
                      <a:pt x="4467" y="5017"/>
                      <a:pt x="7111" y="2417"/>
                      <a:pt x="9773" y="2417"/>
                    </a:cubicBezTo>
                    <a:close/>
                    <a:moveTo>
                      <a:pt x="9773" y="18901"/>
                    </a:moveTo>
                    <a:cubicBezTo>
                      <a:pt x="6596" y="18901"/>
                      <a:pt x="4017" y="15502"/>
                      <a:pt x="4017" y="11029"/>
                    </a:cubicBezTo>
                    <a:cubicBezTo>
                      <a:pt x="4017" y="11029"/>
                      <a:pt x="6579" y="7872"/>
                      <a:pt x="9827" y="7872"/>
                    </a:cubicBezTo>
                    <a:cubicBezTo>
                      <a:pt x="13124" y="7872"/>
                      <a:pt x="15529" y="11029"/>
                      <a:pt x="15529" y="11029"/>
                    </a:cubicBezTo>
                    <a:cubicBezTo>
                      <a:pt x="15529" y="15502"/>
                      <a:pt x="12950" y="18901"/>
                      <a:pt x="9773" y="18901"/>
                    </a:cubicBezTo>
                    <a:close/>
                    <a:moveTo>
                      <a:pt x="9773" y="18901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56" name="AutoShape 236"/>
              <p:cNvSpPr/>
              <p:nvPr/>
            </p:nvSpPr>
            <p:spPr bwMode="auto">
              <a:xfrm>
                <a:off x="0" y="88"/>
                <a:ext cx="123" cy="7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2"/>
                    </a:moveTo>
                    <a:lnTo>
                      <a:pt x="0" y="18513"/>
                    </a:lnTo>
                    <a:cubicBezTo>
                      <a:pt x="0" y="20218"/>
                      <a:pt x="805" y="21600"/>
                      <a:pt x="1800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799" y="21600"/>
                    </a:lnTo>
                    <a:cubicBezTo>
                      <a:pt x="20795" y="21600"/>
                      <a:pt x="21600" y="20220"/>
                      <a:pt x="21600" y="18513"/>
                    </a:cubicBezTo>
                    <a:lnTo>
                      <a:pt x="21600" y="6172"/>
                    </a:lnTo>
                    <a:cubicBezTo>
                      <a:pt x="21600" y="2762"/>
                      <a:pt x="19987" y="0"/>
                      <a:pt x="17998" y="0"/>
                    </a:cubicBezTo>
                    <a:lnTo>
                      <a:pt x="16352" y="0"/>
                    </a:lnTo>
                    <a:cubicBezTo>
                      <a:pt x="16100" y="0"/>
                      <a:pt x="15728" y="197"/>
                      <a:pt x="15519" y="441"/>
                    </a:cubicBezTo>
                    <a:lnTo>
                      <a:pt x="13678" y="2593"/>
                    </a:lnTo>
                    <a:cubicBezTo>
                      <a:pt x="13470" y="2837"/>
                      <a:pt x="13243" y="3369"/>
                      <a:pt x="13174" y="3785"/>
                    </a:cubicBezTo>
                    <a:lnTo>
                      <a:pt x="11028" y="16242"/>
                    </a:lnTo>
                    <a:cubicBezTo>
                      <a:pt x="10957" y="16656"/>
                      <a:pt x="10838" y="16659"/>
                      <a:pt x="10762" y="16245"/>
                    </a:cubicBezTo>
                    <a:lnTo>
                      <a:pt x="8509" y="4000"/>
                    </a:lnTo>
                    <a:cubicBezTo>
                      <a:pt x="8432" y="3588"/>
                      <a:pt x="8201" y="3058"/>
                      <a:pt x="7992" y="2817"/>
                    </a:cubicBezTo>
                    <a:lnTo>
                      <a:pt x="5928" y="438"/>
                    </a:lnTo>
                    <a:cubicBezTo>
                      <a:pt x="5719" y="195"/>
                      <a:pt x="5345" y="0"/>
                      <a:pt x="5092" y="0"/>
                    </a:cubicBezTo>
                    <a:lnTo>
                      <a:pt x="3596" y="0"/>
                    </a:lnTo>
                    <a:cubicBezTo>
                      <a:pt x="1613" y="0"/>
                      <a:pt x="0" y="2764"/>
                      <a:pt x="0" y="6172"/>
                    </a:cubicBezTo>
                    <a:close/>
                    <a:moveTo>
                      <a:pt x="7986" y="11864"/>
                    </a:moveTo>
                    <a:cubicBezTo>
                      <a:pt x="8408" y="11864"/>
                      <a:pt x="8748" y="12447"/>
                      <a:pt x="8748" y="13169"/>
                    </a:cubicBezTo>
                    <a:cubicBezTo>
                      <a:pt x="8748" y="13889"/>
                      <a:pt x="8408" y="14472"/>
                      <a:pt x="7986" y="14472"/>
                    </a:cubicBezTo>
                    <a:cubicBezTo>
                      <a:pt x="7566" y="14472"/>
                      <a:pt x="7226" y="13889"/>
                      <a:pt x="7226" y="13169"/>
                    </a:cubicBezTo>
                    <a:cubicBezTo>
                      <a:pt x="7226" y="12447"/>
                      <a:pt x="7566" y="11864"/>
                      <a:pt x="7986" y="11864"/>
                    </a:cubicBezTo>
                    <a:close/>
                    <a:moveTo>
                      <a:pt x="7986" y="16560"/>
                    </a:moveTo>
                    <a:cubicBezTo>
                      <a:pt x="8408" y="16560"/>
                      <a:pt x="8748" y="17143"/>
                      <a:pt x="8748" y="17863"/>
                    </a:cubicBezTo>
                    <a:cubicBezTo>
                      <a:pt x="8748" y="18583"/>
                      <a:pt x="8408" y="19168"/>
                      <a:pt x="7986" y="19168"/>
                    </a:cubicBezTo>
                    <a:cubicBezTo>
                      <a:pt x="7566" y="19168"/>
                      <a:pt x="7226" y="18583"/>
                      <a:pt x="7226" y="17863"/>
                    </a:cubicBezTo>
                    <a:cubicBezTo>
                      <a:pt x="7226" y="17140"/>
                      <a:pt x="7566" y="16560"/>
                      <a:pt x="7986" y="16560"/>
                    </a:cubicBezTo>
                    <a:close/>
                    <a:moveTo>
                      <a:pt x="7986" y="1656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206" name="Group 246"/>
            <p:cNvGrpSpPr/>
            <p:nvPr/>
          </p:nvGrpSpPr>
          <p:grpSpPr bwMode="auto">
            <a:xfrm>
              <a:off x="6543067" y="3988323"/>
              <a:ext cx="116158" cy="159606"/>
              <a:chOff x="0" y="0"/>
              <a:chExt cx="131" cy="180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53" name="AutoShape 244"/>
              <p:cNvSpPr/>
              <p:nvPr/>
            </p:nvSpPr>
            <p:spPr bwMode="auto">
              <a:xfrm>
                <a:off x="8" y="0"/>
                <a:ext cx="111" cy="87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4" y="0"/>
                    </a:moveTo>
                    <a:cubicBezTo>
                      <a:pt x="5536" y="0"/>
                      <a:pt x="2100" y="4836"/>
                      <a:pt x="2100" y="10798"/>
                    </a:cubicBezTo>
                    <a:lnTo>
                      <a:pt x="2100" y="14263"/>
                    </a:lnTo>
                    <a:cubicBezTo>
                      <a:pt x="2042" y="15380"/>
                      <a:pt x="1779" y="17976"/>
                      <a:pt x="547" y="17796"/>
                    </a:cubicBezTo>
                    <a:cubicBezTo>
                      <a:pt x="-1014" y="17570"/>
                      <a:pt x="964" y="21567"/>
                      <a:pt x="3998" y="21598"/>
                    </a:cubicBezTo>
                    <a:cubicBezTo>
                      <a:pt x="4005" y="21598"/>
                      <a:pt x="4012" y="21600"/>
                      <a:pt x="4019" y="21600"/>
                    </a:cubicBezTo>
                    <a:lnTo>
                      <a:pt x="15532" y="21600"/>
                    </a:lnTo>
                    <a:cubicBezTo>
                      <a:pt x="18587" y="21600"/>
                      <a:pt x="20586" y="17568"/>
                      <a:pt x="19019" y="17796"/>
                    </a:cubicBezTo>
                    <a:cubicBezTo>
                      <a:pt x="17450" y="18023"/>
                      <a:pt x="17450" y="13764"/>
                      <a:pt x="17450" y="13764"/>
                    </a:cubicBezTo>
                    <a:lnTo>
                      <a:pt x="17450" y="10798"/>
                    </a:lnTo>
                    <a:cubicBezTo>
                      <a:pt x="17450" y="4836"/>
                      <a:pt x="14015" y="0"/>
                      <a:pt x="9774" y="0"/>
                    </a:cubicBezTo>
                    <a:close/>
                    <a:moveTo>
                      <a:pt x="9774" y="2413"/>
                    </a:moveTo>
                    <a:cubicBezTo>
                      <a:pt x="12437" y="2413"/>
                      <a:pt x="14920" y="5013"/>
                      <a:pt x="14920" y="8218"/>
                    </a:cubicBezTo>
                    <a:cubicBezTo>
                      <a:pt x="14920" y="8367"/>
                      <a:pt x="14916" y="8517"/>
                      <a:pt x="14906" y="8665"/>
                    </a:cubicBezTo>
                    <a:cubicBezTo>
                      <a:pt x="14890" y="8909"/>
                      <a:pt x="14829" y="8801"/>
                      <a:pt x="14741" y="8444"/>
                    </a:cubicBezTo>
                    <a:cubicBezTo>
                      <a:pt x="14134" y="5990"/>
                      <a:pt x="11992" y="4188"/>
                      <a:pt x="9774" y="4188"/>
                    </a:cubicBezTo>
                    <a:cubicBezTo>
                      <a:pt x="7557" y="4188"/>
                      <a:pt x="5279" y="5990"/>
                      <a:pt x="4650" y="8444"/>
                    </a:cubicBezTo>
                    <a:cubicBezTo>
                      <a:pt x="4559" y="8803"/>
                      <a:pt x="4498" y="8909"/>
                      <a:pt x="4482" y="8665"/>
                    </a:cubicBezTo>
                    <a:cubicBezTo>
                      <a:pt x="4472" y="8519"/>
                      <a:pt x="4468" y="8369"/>
                      <a:pt x="4468" y="8218"/>
                    </a:cubicBezTo>
                    <a:cubicBezTo>
                      <a:pt x="4468" y="5015"/>
                      <a:pt x="7113" y="2413"/>
                      <a:pt x="9774" y="2413"/>
                    </a:cubicBezTo>
                    <a:close/>
                    <a:moveTo>
                      <a:pt x="9774" y="18900"/>
                    </a:moveTo>
                    <a:cubicBezTo>
                      <a:pt x="6596" y="18900"/>
                      <a:pt x="4019" y="15498"/>
                      <a:pt x="4019" y="11027"/>
                    </a:cubicBezTo>
                    <a:cubicBezTo>
                      <a:pt x="4019" y="11027"/>
                      <a:pt x="6581" y="7869"/>
                      <a:pt x="9829" y="7869"/>
                    </a:cubicBezTo>
                    <a:cubicBezTo>
                      <a:pt x="13126" y="7869"/>
                      <a:pt x="15531" y="11027"/>
                      <a:pt x="15531" y="11027"/>
                    </a:cubicBezTo>
                    <a:cubicBezTo>
                      <a:pt x="15532" y="15500"/>
                      <a:pt x="12955" y="18900"/>
                      <a:pt x="9774" y="18900"/>
                    </a:cubicBezTo>
                    <a:close/>
                    <a:moveTo>
                      <a:pt x="9774" y="1890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54" name="AutoShape 245"/>
              <p:cNvSpPr/>
              <p:nvPr/>
            </p:nvSpPr>
            <p:spPr bwMode="auto">
              <a:xfrm>
                <a:off x="0" y="104"/>
                <a:ext cx="131" cy="7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3"/>
                    </a:lnTo>
                    <a:cubicBezTo>
                      <a:pt x="0" y="20220"/>
                      <a:pt x="805" y="21600"/>
                      <a:pt x="1800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800" y="21600"/>
                    </a:lnTo>
                    <a:cubicBezTo>
                      <a:pt x="20795" y="21600"/>
                      <a:pt x="21600" y="20220"/>
                      <a:pt x="21600" y="18513"/>
                    </a:cubicBezTo>
                    <a:lnTo>
                      <a:pt x="21600" y="6171"/>
                    </a:lnTo>
                    <a:cubicBezTo>
                      <a:pt x="21600" y="2760"/>
                      <a:pt x="19987" y="0"/>
                      <a:pt x="17999" y="0"/>
                    </a:cubicBezTo>
                    <a:lnTo>
                      <a:pt x="16354" y="0"/>
                    </a:lnTo>
                    <a:cubicBezTo>
                      <a:pt x="16103" y="0"/>
                      <a:pt x="15729" y="196"/>
                      <a:pt x="15521" y="439"/>
                    </a:cubicBezTo>
                    <a:lnTo>
                      <a:pt x="13681" y="2594"/>
                    </a:lnTo>
                    <a:cubicBezTo>
                      <a:pt x="13474" y="2837"/>
                      <a:pt x="13247" y="3370"/>
                      <a:pt x="13176" y="3782"/>
                    </a:cubicBezTo>
                    <a:lnTo>
                      <a:pt x="11030" y="16242"/>
                    </a:lnTo>
                    <a:cubicBezTo>
                      <a:pt x="10958" y="16656"/>
                      <a:pt x="10839" y="16658"/>
                      <a:pt x="10765" y="16246"/>
                    </a:cubicBezTo>
                    <a:lnTo>
                      <a:pt x="8510" y="3998"/>
                    </a:lnTo>
                    <a:cubicBezTo>
                      <a:pt x="8434" y="3586"/>
                      <a:pt x="8204" y="3057"/>
                      <a:pt x="7994" y="2817"/>
                    </a:cubicBezTo>
                    <a:lnTo>
                      <a:pt x="5929" y="435"/>
                    </a:lnTo>
                    <a:cubicBezTo>
                      <a:pt x="5719" y="191"/>
                      <a:pt x="5346" y="0"/>
                      <a:pt x="5093" y="0"/>
                    </a:cubicBezTo>
                    <a:lnTo>
                      <a:pt x="3598" y="0"/>
                    </a:lnTo>
                    <a:cubicBezTo>
                      <a:pt x="1613" y="0"/>
                      <a:pt x="0" y="2760"/>
                      <a:pt x="0" y="6171"/>
                    </a:cubicBezTo>
                    <a:close/>
                    <a:moveTo>
                      <a:pt x="7986" y="11863"/>
                    </a:moveTo>
                    <a:cubicBezTo>
                      <a:pt x="8406" y="11863"/>
                      <a:pt x="8746" y="12448"/>
                      <a:pt x="8746" y="13166"/>
                    </a:cubicBezTo>
                    <a:cubicBezTo>
                      <a:pt x="8746" y="13887"/>
                      <a:pt x="8406" y="14472"/>
                      <a:pt x="7986" y="14472"/>
                    </a:cubicBezTo>
                    <a:cubicBezTo>
                      <a:pt x="7567" y="14472"/>
                      <a:pt x="7227" y="13887"/>
                      <a:pt x="7227" y="13166"/>
                    </a:cubicBezTo>
                    <a:cubicBezTo>
                      <a:pt x="7227" y="12448"/>
                      <a:pt x="7566" y="11863"/>
                      <a:pt x="7986" y="11863"/>
                    </a:cubicBezTo>
                    <a:close/>
                    <a:moveTo>
                      <a:pt x="7986" y="16557"/>
                    </a:moveTo>
                    <a:cubicBezTo>
                      <a:pt x="8406" y="16557"/>
                      <a:pt x="8746" y="17140"/>
                      <a:pt x="8746" y="17860"/>
                    </a:cubicBezTo>
                    <a:cubicBezTo>
                      <a:pt x="8746" y="18581"/>
                      <a:pt x="8406" y="19166"/>
                      <a:pt x="7986" y="19166"/>
                    </a:cubicBezTo>
                    <a:cubicBezTo>
                      <a:pt x="7567" y="19166"/>
                      <a:pt x="7227" y="18581"/>
                      <a:pt x="7227" y="17860"/>
                    </a:cubicBezTo>
                    <a:cubicBezTo>
                      <a:pt x="7227" y="17140"/>
                      <a:pt x="7566" y="16557"/>
                      <a:pt x="7986" y="16557"/>
                    </a:cubicBezTo>
                    <a:close/>
                    <a:moveTo>
                      <a:pt x="7986" y="1655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207" name="Group 249"/>
            <p:cNvGrpSpPr/>
            <p:nvPr/>
          </p:nvGrpSpPr>
          <p:grpSpPr bwMode="auto">
            <a:xfrm>
              <a:off x="6103263" y="3243494"/>
              <a:ext cx="54975" cy="74483"/>
              <a:chOff x="0" y="0"/>
              <a:chExt cx="62" cy="84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51" name="AutoShape 247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5" y="0"/>
                    </a:moveTo>
                    <a:cubicBezTo>
                      <a:pt x="5536" y="0"/>
                      <a:pt x="2099" y="4837"/>
                      <a:pt x="2099" y="10798"/>
                    </a:cubicBezTo>
                    <a:lnTo>
                      <a:pt x="2099" y="14268"/>
                    </a:lnTo>
                    <a:cubicBezTo>
                      <a:pt x="2041" y="15383"/>
                      <a:pt x="1776" y="17977"/>
                      <a:pt x="547" y="17800"/>
                    </a:cubicBezTo>
                    <a:cubicBezTo>
                      <a:pt x="-1015" y="17572"/>
                      <a:pt x="963" y="21571"/>
                      <a:pt x="3998" y="21600"/>
                    </a:cubicBezTo>
                    <a:cubicBezTo>
                      <a:pt x="4004" y="21600"/>
                      <a:pt x="4013" y="21600"/>
                      <a:pt x="4019" y="21600"/>
                    </a:cubicBezTo>
                    <a:lnTo>
                      <a:pt x="15531" y="21600"/>
                    </a:lnTo>
                    <a:cubicBezTo>
                      <a:pt x="18586" y="21600"/>
                      <a:pt x="20585" y="17568"/>
                      <a:pt x="19018" y="17800"/>
                    </a:cubicBezTo>
                    <a:cubicBezTo>
                      <a:pt x="17447" y="18027"/>
                      <a:pt x="17447" y="13764"/>
                      <a:pt x="17447" y="13764"/>
                    </a:cubicBezTo>
                    <a:lnTo>
                      <a:pt x="17447" y="10794"/>
                    </a:lnTo>
                    <a:cubicBezTo>
                      <a:pt x="17447" y="4837"/>
                      <a:pt x="14013" y="0"/>
                      <a:pt x="9775" y="0"/>
                    </a:cubicBezTo>
                    <a:close/>
                    <a:moveTo>
                      <a:pt x="9775" y="2412"/>
                    </a:moveTo>
                    <a:cubicBezTo>
                      <a:pt x="12437" y="2412"/>
                      <a:pt x="14917" y="5015"/>
                      <a:pt x="14917" y="8220"/>
                    </a:cubicBezTo>
                    <a:cubicBezTo>
                      <a:pt x="14917" y="8369"/>
                      <a:pt x="14914" y="8522"/>
                      <a:pt x="14905" y="8662"/>
                    </a:cubicBezTo>
                    <a:cubicBezTo>
                      <a:pt x="14888" y="8914"/>
                      <a:pt x="14829" y="8799"/>
                      <a:pt x="14741" y="8443"/>
                    </a:cubicBezTo>
                    <a:cubicBezTo>
                      <a:pt x="14133" y="5986"/>
                      <a:pt x="11991" y="4189"/>
                      <a:pt x="9775" y="4189"/>
                    </a:cubicBezTo>
                    <a:cubicBezTo>
                      <a:pt x="7556" y="4189"/>
                      <a:pt x="5278" y="5990"/>
                      <a:pt x="4647" y="8443"/>
                    </a:cubicBezTo>
                    <a:cubicBezTo>
                      <a:pt x="4556" y="8799"/>
                      <a:pt x="4494" y="8910"/>
                      <a:pt x="4480" y="8662"/>
                    </a:cubicBezTo>
                    <a:cubicBezTo>
                      <a:pt x="4471" y="8522"/>
                      <a:pt x="4465" y="8369"/>
                      <a:pt x="4465" y="8220"/>
                    </a:cubicBezTo>
                    <a:cubicBezTo>
                      <a:pt x="4465" y="5015"/>
                      <a:pt x="7113" y="2412"/>
                      <a:pt x="9775" y="2412"/>
                    </a:cubicBezTo>
                    <a:close/>
                    <a:moveTo>
                      <a:pt x="9775" y="18907"/>
                    </a:moveTo>
                    <a:cubicBezTo>
                      <a:pt x="6596" y="18907"/>
                      <a:pt x="4019" y="15507"/>
                      <a:pt x="4019" y="11033"/>
                    </a:cubicBezTo>
                    <a:cubicBezTo>
                      <a:pt x="4019" y="11033"/>
                      <a:pt x="6581" y="7873"/>
                      <a:pt x="9828" y="7873"/>
                    </a:cubicBezTo>
                    <a:cubicBezTo>
                      <a:pt x="13127" y="7873"/>
                      <a:pt x="15531" y="11033"/>
                      <a:pt x="15531" y="11033"/>
                    </a:cubicBezTo>
                    <a:cubicBezTo>
                      <a:pt x="15531" y="15503"/>
                      <a:pt x="12954" y="18907"/>
                      <a:pt x="9775" y="18907"/>
                    </a:cubicBezTo>
                    <a:close/>
                    <a:moveTo>
                      <a:pt x="9775" y="189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52" name="AutoShape 248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7" y="21600"/>
                      <a:pt x="1801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3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7" y="0"/>
                      <a:pt x="17999" y="0"/>
                    </a:cubicBezTo>
                    <a:lnTo>
                      <a:pt x="16355" y="0"/>
                    </a:lnTo>
                    <a:cubicBezTo>
                      <a:pt x="16104" y="0"/>
                      <a:pt x="15730" y="194"/>
                      <a:pt x="15523" y="439"/>
                    </a:cubicBezTo>
                    <a:lnTo>
                      <a:pt x="13681" y="2591"/>
                    </a:lnTo>
                    <a:cubicBezTo>
                      <a:pt x="13475" y="2837"/>
                      <a:pt x="13246" y="3370"/>
                      <a:pt x="13178" y="3781"/>
                    </a:cubicBezTo>
                    <a:lnTo>
                      <a:pt x="11033" y="16242"/>
                    </a:lnTo>
                    <a:cubicBezTo>
                      <a:pt x="10961" y="16658"/>
                      <a:pt x="10843" y="16658"/>
                      <a:pt x="10766" y="16247"/>
                    </a:cubicBezTo>
                    <a:lnTo>
                      <a:pt x="8511" y="3998"/>
                    </a:lnTo>
                    <a:cubicBezTo>
                      <a:pt x="8436" y="3587"/>
                      <a:pt x="8205" y="3059"/>
                      <a:pt x="7996" y="2818"/>
                    </a:cubicBezTo>
                    <a:lnTo>
                      <a:pt x="5931" y="434"/>
                    </a:lnTo>
                    <a:cubicBezTo>
                      <a:pt x="5721" y="194"/>
                      <a:pt x="5347" y="0"/>
                      <a:pt x="5094" y="0"/>
                    </a:cubicBezTo>
                    <a:lnTo>
                      <a:pt x="3599" y="0"/>
                    </a:lnTo>
                    <a:cubicBezTo>
                      <a:pt x="1613" y="0"/>
                      <a:pt x="0" y="2757"/>
                      <a:pt x="0" y="6169"/>
                    </a:cubicBezTo>
                    <a:close/>
                    <a:moveTo>
                      <a:pt x="7985" y="11862"/>
                    </a:moveTo>
                    <a:cubicBezTo>
                      <a:pt x="8406" y="11862"/>
                      <a:pt x="8745" y="12447"/>
                      <a:pt x="8745" y="13165"/>
                    </a:cubicBezTo>
                    <a:cubicBezTo>
                      <a:pt x="8745" y="13882"/>
                      <a:pt x="8406" y="14468"/>
                      <a:pt x="7985" y="14468"/>
                    </a:cubicBezTo>
                    <a:cubicBezTo>
                      <a:pt x="7566" y="14468"/>
                      <a:pt x="7225" y="13882"/>
                      <a:pt x="7225" y="13165"/>
                    </a:cubicBezTo>
                    <a:cubicBezTo>
                      <a:pt x="7228" y="12447"/>
                      <a:pt x="7566" y="11862"/>
                      <a:pt x="7985" y="11862"/>
                    </a:cubicBezTo>
                    <a:close/>
                    <a:moveTo>
                      <a:pt x="7985" y="16554"/>
                    </a:moveTo>
                    <a:cubicBezTo>
                      <a:pt x="8406" y="16554"/>
                      <a:pt x="8745" y="17135"/>
                      <a:pt x="8745" y="17862"/>
                    </a:cubicBezTo>
                    <a:cubicBezTo>
                      <a:pt x="8745" y="18579"/>
                      <a:pt x="8406" y="19164"/>
                      <a:pt x="7985" y="19164"/>
                    </a:cubicBezTo>
                    <a:cubicBezTo>
                      <a:pt x="7566" y="19164"/>
                      <a:pt x="7225" y="18579"/>
                      <a:pt x="7225" y="17862"/>
                    </a:cubicBezTo>
                    <a:cubicBezTo>
                      <a:pt x="7228" y="17135"/>
                      <a:pt x="7566" y="16554"/>
                      <a:pt x="7985" y="16554"/>
                    </a:cubicBezTo>
                    <a:close/>
                    <a:moveTo>
                      <a:pt x="7985" y="16554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208" name="Group 252"/>
            <p:cNvGrpSpPr/>
            <p:nvPr/>
          </p:nvGrpSpPr>
          <p:grpSpPr bwMode="auto">
            <a:xfrm>
              <a:off x="8869770" y="1555215"/>
              <a:ext cx="54975" cy="74483"/>
              <a:chOff x="0" y="0"/>
              <a:chExt cx="62" cy="84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49" name="AutoShape 250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4" y="0"/>
                    </a:moveTo>
                    <a:cubicBezTo>
                      <a:pt x="5535" y="0"/>
                      <a:pt x="2098" y="4837"/>
                      <a:pt x="2098" y="10798"/>
                    </a:cubicBezTo>
                    <a:lnTo>
                      <a:pt x="2098" y="14268"/>
                    </a:lnTo>
                    <a:cubicBezTo>
                      <a:pt x="2040" y="15383"/>
                      <a:pt x="1778" y="17977"/>
                      <a:pt x="546" y="17800"/>
                    </a:cubicBezTo>
                    <a:cubicBezTo>
                      <a:pt x="-1013" y="17572"/>
                      <a:pt x="965" y="21571"/>
                      <a:pt x="3997" y="21600"/>
                    </a:cubicBezTo>
                    <a:cubicBezTo>
                      <a:pt x="4003" y="21600"/>
                      <a:pt x="4015" y="21600"/>
                      <a:pt x="4021" y="21600"/>
                    </a:cubicBezTo>
                    <a:lnTo>
                      <a:pt x="15533" y="21600"/>
                    </a:lnTo>
                    <a:cubicBezTo>
                      <a:pt x="18588" y="21600"/>
                      <a:pt x="20587" y="17568"/>
                      <a:pt x="19020" y="17800"/>
                    </a:cubicBezTo>
                    <a:cubicBezTo>
                      <a:pt x="17452" y="18027"/>
                      <a:pt x="17452" y="13764"/>
                      <a:pt x="17452" y="13764"/>
                    </a:cubicBezTo>
                    <a:lnTo>
                      <a:pt x="17452" y="10794"/>
                    </a:lnTo>
                    <a:cubicBezTo>
                      <a:pt x="17446" y="4833"/>
                      <a:pt x="14009" y="0"/>
                      <a:pt x="9774" y="0"/>
                    </a:cubicBezTo>
                    <a:close/>
                    <a:moveTo>
                      <a:pt x="9774" y="2412"/>
                    </a:moveTo>
                    <a:cubicBezTo>
                      <a:pt x="12433" y="2412"/>
                      <a:pt x="14916" y="5015"/>
                      <a:pt x="14916" y="8220"/>
                    </a:cubicBezTo>
                    <a:cubicBezTo>
                      <a:pt x="14916" y="8369"/>
                      <a:pt x="14913" y="8522"/>
                      <a:pt x="14904" y="8662"/>
                    </a:cubicBezTo>
                    <a:cubicBezTo>
                      <a:pt x="14887" y="8914"/>
                      <a:pt x="14831" y="8799"/>
                      <a:pt x="14737" y="8443"/>
                    </a:cubicBezTo>
                    <a:cubicBezTo>
                      <a:pt x="14130" y="5986"/>
                      <a:pt x="11987" y="4189"/>
                      <a:pt x="9774" y="4189"/>
                    </a:cubicBezTo>
                    <a:cubicBezTo>
                      <a:pt x="7555" y="4189"/>
                      <a:pt x="5280" y="5990"/>
                      <a:pt x="4649" y="8443"/>
                    </a:cubicBezTo>
                    <a:cubicBezTo>
                      <a:pt x="4558" y="8799"/>
                      <a:pt x="4493" y="8910"/>
                      <a:pt x="4482" y="8662"/>
                    </a:cubicBezTo>
                    <a:cubicBezTo>
                      <a:pt x="4470" y="8522"/>
                      <a:pt x="4464" y="8369"/>
                      <a:pt x="4464" y="8220"/>
                    </a:cubicBezTo>
                    <a:cubicBezTo>
                      <a:pt x="4464" y="5011"/>
                      <a:pt x="7112" y="2412"/>
                      <a:pt x="9774" y="2412"/>
                    </a:cubicBezTo>
                    <a:close/>
                    <a:moveTo>
                      <a:pt x="9774" y="18907"/>
                    </a:moveTo>
                    <a:cubicBezTo>
                      <a:pt x="6595" y="18907"/>
                      <a:pt x="4018" y="15507"/>
                      <a:pt x="4018" y="11033"/>
                    </a:cubicBezTo>
                    <a:cubicBezTo>
                      <a:pt x="4018" y="11033"/>
                      <a:pt x="6580" y="7873"/>
                      <a:pt x="9827" y="7873"/>
                    </a:cubicBezTo>
                    <a:cubicBezTo>
                      <a:pt x="13126" y="7873"/>
                      <a:pt x="15530" y="11033"/>
                      <a:pt x="15530" y="11033"/>
                    </a:cubicBezTo>
                    <a:cubicBezTo>
                      <a:pt x="15530" y="15503"/>
                      <a:pt x="12953" y="18907"/>
                      <a:pt x="9774" y="18907"/>
                    </a:cubicBezTo>
                    <a:close/>
                    <a:moveTo>
                      <a:pt x="9774" y="189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50" name="AutoShape 251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4" y="21600"/>
                      <a:pt x="1798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802" y="21600"/>
                    </a:lnTo>
                    <a:cubicBezTo>
                      <a:pt x="20796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9" y="0"/>
                      <a:pt x="17998" y="0"/>
                    </a:cubicBezTo>
                    <a:lnTo>
                      <a:pt x="16354" y="0"/>
                    </a:lnTo>
                    <a:cubicBezTo>
                      <a:pt x="16100" y="0"/>
                      <a:pt x="15726" y="194"/>
                      <a:pt x="15519" y="439"/>
                    </a:cubicBezTo>
                    <a:lnTo>
                      <a:pt x="13677" y="2591"/>
                    </a:lnTo>
                    <a:cubicBezTo>
                      <a:pt x="13470" y="2837"/>
                      <a:pt x="13244" y="3370"/>
                      <a:pt x="13173" y="3781"/>
                    </a:cubicBezTo>
                    <a:lnTo>
                      <a:pt x="11027" y="16242"/>
                    </a:lnTo>
                    <a:cubicBezTo>
                      <a:pt x="10953" y="16658"/>
                      <a:pt x="10837" y="16658"/>
                      <a:pt x="10757" y="16247"/>
                    </a:cubicBezTo>
                    <a:lnTo>
                      <a:pt x="8505" y="3998"/>
                    </a:lnTo>
                    <a:cubicBezTo>
                      <a:pt x="8430" y="3587"/>
                      <a:pt x="8199" y="3059"/>
                      <a:pt x="7987" y="2818"/>
                    </a:cubicBezTo>
                    <a:lnTo>
                      <a:pt x="5921" y="434"/>
                    </a:lnTo>
                    <a:cubicBezTo>
                      <a:pt x="5712" y="194"/>
                      <a:pt x="5340" y="0"/>
                      <a:pt x="5087" y="0"/>
                    </a:cubicBezTo>
                    <a:lnTo>
                      <a:pt x="3591" y="0"/>
                    </a:lnTo>
                    <a:cubicBezTo>
                      <a:pt x="1614" y="0"/>
                      <a:pt x="0" y="2757"/>
                      <a:pt x="0" y="6169"/>
                    </a:cubicBezTo>
                    <a:close/>
                    <a:moveTo>
                      <a:pt x="7987" y="11862"/>
                    </a:moveTo>
                    <a:cubicBezTo>
                      <a:pt x="8408" y="11862"/>
                      <a:pt x="8747" y="12447"/>
                      <a:pt x="8747" y="13165"/>
                    </a:cubicBezTo>
                    <a:cubicBezTo>
                      <a:pt x="8747" y="13882"/>
                      <a:pt x="8408" y="14468"/>
                      <a:pt x="7987" y="14468"/>
                    </a:cubicBezTo>
                    <a:cubicBezTo>
                      <a:pt x="7568" y="14468"/>
                      <a:pt x="7227" y="13882"/>
                      <a:pt x="7227" y="13165"/>
                    </a:cubicBezTo>
                    <a:cubicBezTo>
                      <a:pt x="7227" y="12447"/>
                      <a:pt x="7568" y="11862"/>
                      <a:pt x="7987" y="11862"/>
                    </a:cubicBezTo>
                    <a:close/>
                    <a:moveTo>
                      <a:pt x="7987" y="16554"/>
                    </a:moveTo>
                    <a:cubicBezTo>
                      <a:pt x="8408" y="16554"/>
                      <a:pt x="8747" y="17135"/>
                      <a:pt x="8747" y="17862"/>
                    </a:cubicBezTo>
                    <a:cubicBezTo>
                      <a:pt x="8747" y="18579"/>
                      <a:pt x="8408" y="19164"/>
                      <a:pt x="7987" y="19164"/>
                    </a:cubicBezTo>
                    <a:cubicBezTo>
                      <a:pt x="7568" y="19164"/>
                      <a:pt x="7227" y="18579"/>
                      <a:pt x="7227" y="17862"/>
                    </a:cubicBezTo>
                    <a:cubicBezTo>
                      <a:pt x="7227" y="17135"/>
                      <a:pt x="7568" y="16554"/>
                      <a:pt x="7987" y="16554"/>
                    </a:cubicBezTo>
                    <a:close/>
                    <a:moveTo>
                      <a:pt x="7987" y="16554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209" name="Group 255"/>
            <p:cNvGrpSpPr/>
            <p:nvPr/>
          </p:nvGrpSpPr>
          <p:grpSpPr bwMode="auto">
            <a:xfrm>
              <a:off x="6358633" y="1640339"/>
              <a:ext cx="54975" cy="74483"/>
              <a:chOff x="0" y="0"/>
              <a:chExt cx="62" cy="84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47" name="AutoShape 253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7" h="21600">
                    <a:moveTo>
                      <a:pt x="9774" y="0"/>
                    </a:moveTo>
                    <a:cubicBezTo>
                      <a:pt x="5535" y="0"/>
                      <a:pt x="2098" y="4837"/>
                      <a:pt x="2098" y="10798"/>
                    </a:cubicBezTo>
                    <a:lnTo>
                      <a:pt x="2098" y="14268"/>
                    </a:lnTo>
                    <a:cubicBezTo>
                      <a:pt x="2040" y="15383"/>
                      <a:pt x="1778" y="17977"/>
                      <a:pt x="546" y="17800"/>
                    </a:cubicBezTo>
                    <a:cubicBezTo>
                      <a:pt x="-1013" y="17572"/>
                      <a:pt x="962" y="21571"/>
                      <a:pt x="3997" y="21600"/>
                    </a:cubicBezTo>
                    <a:cubicBezTo>
                      <a:pt x="4003" y="21600"/>
                      <a:pt x="4015" y="21600"/>
                      <a:pt x="4021" y="21600"/>
                    </a:cubicBezTo>
                    <a:lnTo>
                      <a:pt x="15533" y="21600"/>
                    </a:lnTo>
                    <a:cubicBezTo>
                      <a:pt x="18588" y="21600"/>
                      <a:pt x="20587" y="17568"/>
                      <a:pt x="19020" y="17800"/>
                    </a:cubicBezTo>
                    <a:cubicBezTo>
                      <a:pt x="17452" y="18027"/>
                      <a:pt x="17452" y="13764"/>
                      <a:pt x="17452" y="13764"/>
                    </a:cubicBezTo>
                    <a:lnTo>
                      <a:pt x="17452" y="10794"/>
                    </a:lnTo>
                    <a:cubicBezTo>
                      <a:pt x="17446" y="4837"/>
                      <a:pt x="14009" y="0"/>
                      <a:pt x="9774" y="0"/>
                    </a:cubicBezTo>
                    <a:close/>
                    <a:moveTo>
                      <a:pt x="9774" y="2412"/>
                    </a:moveTo>
                    <a:cubicBezTo>
                      <a:pt x="12433" y="2412"/>
                      <a:pt x="14916" y="5015"/>
                      <a:pt x="14916" y="8220"/>
                    </a:cubicBezTo>
                    <a:cubicBezTo>
                      <a:pt x="14916" y="8369"/>
                      <a:pt x="14913" y="8522"/>
                      <a:pt x="14904" y="8662"/>
                    </a:cubicBezTo>
                    <a:cubicBezTo>
                      <a:pt x="14887" y="8914"/>
                      <a:pt x="14831" y="8799"/>
                      <a:pt x="14737" y="8443"/>
                    </a:cubicBezTo>
                    <a:cubicBezTo>
                      <a:pt x="14130" y="5986"/>
                      <a:pt x="11990" y="4189"/>
                      <a:pt x="9774" y="4189"/>
                    </a:cubicBezTo>
                    <a:cubicBezTo>
                      <a:pt x="7555" y="4189"/>
                      <a:pt x="5280" y="5990"/>
                      <a:pt x="4649" y="8443"/>
                    </a:cubicBezTo>
                    <a:cubicBezTo>
                      <a:pt x="4558" y="8799"/>
                      <a:pt x="4493" y="8910"/>
                      <a:pt x="4482" y="8662"/>
                    </a:cubicBezTo>
                    <a:cubicBezTo>
                      <a:pt x="4470" y="8522"/>
                      <a:pt x="4464" y="8369"/>
                      <a:pt x="4464" y="8220"/>
                    </a:cubicBezTo>
                    <a:cubicBezTo>
                      <a:pt x="4464" y="5015"/>
                      <a:pt x="7112" y="2412"/>
                      <a:pt x="9774" y="2412"/>
                    </a:cubicBezTo>
                    <a:close/>
                    <a:moveTo>
                      <a:pt x="9774" y="18907"/>
                    </a:moveTo>
                    <a:cubicBezTo>
                      <a:pt x="6595" y="18907"/>
                      <a:pt x="4018" y="15507"/>
                      <a:pt x="4018" y="11033"/>
                    </a:cubicBezTo>
                    <a:cubicBezTo>
                      <a:pt x="4018" y="11033"/>
                      <a:pt x="6580" y="7873"/>
                      <a:pt x="9824" y="7873"/>
                    </a:cubicBezTo>
                    <a:cubicBezTo>
                      <a:pt x="13123" y="7873"/>
                      <a:pt x="15527" y="11033"/>
                      <a:pt x="15527" y="11033"/>
                    </a:cubicBezTo>
                    <a:cubicBezTo>
                      <a:pt x="15530" y="15507"/>
                      <a:pt x="12953" y="18907"/>
                      <a:pt x="9774" y="18907"/>
                    </a:cubicBezTo>
                    <a:close/>
                    <a:moveTo>
                      <a:pt x="9774" y="189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48" name="AutoShape 254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4" y="21600"/>
                      <a:pt x="1798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802" y="21600"/>
                    </a:lnTo>
                    <a:cubicBezTo>
                      <a:pt x="20796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9" y="0"/>
                      <a:pt x="17998" y="0"/>
                    </a:cubicBezTo>
                    <a:lnTo>
                      <a:pt x="16354" y="0"/>
                    </a:lnTo>
                    <a:cubicBezTo>
                      <a:pt x="16100" y="0"/>
                      <a:pt x="15726" y="194"/>
                      <a:pt x="15519" y="439"/>
                    </a:cubicBezTo>
                    <a:lnTo>
                      <a:pt x="13677" y="2591"/>
                    </a:lnTo>
                    <a:cubicBezTo>
                      <a:pt x="13470" y="2837"/>
                      <a:pt x="13244" y="3370"/>
                      <a:pt x="13173" y="3781"/>
                    </a:cubicBezTo>
                    <a:lnTo>
                      <a:pt x="11027" y="16242"/>
                    </a:lnTo>
                    <a:cubicBezTo>
                      <a:pt x="10953" y="16658"/>
                      <a:pt x="10837" y="16658"/>
                      <a:pt x="10757" y="16247"/>
                    </a:cubicBezTo>
                    <a:lnTo>
                      <a:pt x="8505" y="3998"/>
                    </a:lnTo>
                    <a:cubicBezTo>
                      <a:pt x="8430" y="3587"/>
                      <a:pt x="8199" y="3059"/>
                      <a:pt x="7987" y="2818"/>
                    </a:cubicBezTo>
                    <a:lnTo>
                      <a:pt x="5921" y="434"/>
                    </a:lnTo>
                    <a:cubicBezTo>
                      <a:pt x="5712" y="194"/>
                      <a:pt x="5340" y="0"/>
                      <a:pt x="5087" y="0"/>
                    </a:cubicBezTo>
                    <a:lnTo>
                      <a:pt x="3591" y="0"/>
                    </a:lnTo>
                    <a:cubicBezTo>
                      <a:pt x="1614" y="5"/>
                      <a:pt x="0" y="2757"/>
                      <a:pt x="0" y="6169"/>
                    </a:cubicBezTo>
                    <a:close/>
                    <a:moveTo>
                      <a:pt x="7987" y="11862"/>
                    </a:moveTo>
                    <a:cubicBezTo>
                      <a:pt x="8408" y="11862"/>
                      <a:pt x="8747" y="12447"/>
                      <a:pt x="8747" y="13165"/>
                    </a:cubicBezTo>
                    <a:cubicBezTo>
                      <a:pt x="8747" y="13882"/>
                      <a:pt x="8408" y="14468"/>
                      <a:pt x="7987" y="14468"/>
                    </a:cubicBezTo>
                    <a:cubicBezTo>
                      <a:pt x="7568" y="14468"/>
                      <a:pt x="7227" y="13882"/>
                      <a:pt x="7227" y="13165"/>
                    </a:cubicBezTo>
                    <a:cubicBezTo>
                      <a:pt x="7227" y="12447"/>
                      <a:pt x="7568" y="11862"/>
                      <a:pt x="7987" y="11862"/>
                    </a:cubicBezTo>
                    <a:close/>
                    <a:moveTo>
                      <a:pt x="7987" y="16554"/>
                    </a:moveTo>
                    <a:cubicBezTo>
                      <a:pt x="8408" y="16554"/>
                      <a:pt x="8747" y="17135"/>
                      <a:pt x="8747" y="17862"/>
                    </a:cubicBezTo>
                    <a:cubicBezTo>
                      <a:pt x="8747" y="18579"/>
                      <a:pt x="8408" y="19164"/>
                      <a:pt x="7987" y="19164"/>
                    </a:cubicBezTo>
                    <a:cubicBezTo>
                      <a:pt x="7568" y="19164"/>
                      <a:pt x="7227" y="18579"/>
                      <a:pt x="7227" y="17862"/>
                    </a:cubicBezTo>
                    <a:cubicBezTo>
                      <a:pt x="7227" y="17135"/>
                      <a:pt x="7568" y="16554"/>
                      <a:pt x="7987" y="16554"/>
                    </a:cubicBezTo>
                    <a:close/>
                    <a:moveTo>
                      <a:pt x="7987" y="16554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210" name="Group 258"/>
            <p:cNvGrpSpPr/>
            <p:nvPr/>
          </p:nvGrpSpPr>
          <p:grpSpPr bwMode="auto">
            <a:xfrm>
              <a:off x="6876466" y="58464"/>
              <a:ext cx="54975" cy="74483"/>
              <a:chOff x="0" y="0"/>
              <a:chExt cx="62" cy="84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45" name="AutoShape 256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4" y="0"/>
                    </a:moveTo>
                    <a:cubicBezTo>
                      <a:pt x="5535" y="0"/>
                      <a:pt x="2098" y="4836"/>
                      <a:pt x="2098" y="10796"/>
                    </a:cubicBezTo>
                    <a:lnTo>
                      <a:pt x="2098" y="14265"/>
                    </a:lnTo>
                    <a:cubicBezTo>
                      <a:pt x="2040" y="15380"/>
                      <a:pt x="1778" y="17978"/>
                      <a:pt x="546" y="17800"/>
                    </a:cubicBezTo>
                    <a:cubicBezTo>
                      <a:pt x="-1013" y="17573"/>
                      <a:pt x="965" y="21571"/>
                      <a:pt x="3997" y="21600"/>
                    </a:cubicBezTo>
                    <a:cubicBezTo>
                      <a:pt x="4003" y="21600"/>
                      <a:pt x="4015" y="21600"/>
                      <a:pt x="4021" y="21600"/>
                    </a:cubicBezTo>
                    <a:lnTo>
                      <a:pt x="15533" y="21600"/>
                    </a:lnTo>
                    <a:cubicBezTo>
                      <a:pt x="18588" y="21600"/>
                      <a:pt x="20587" y="17569"/>
                      <a:pt x="19020" y="17800"/>
                    </a:cubicBezTo>
                    <a:cubicBezTo>
                      <a:pt x="17452" y="18028"/>
                      <a:pt x="17452" y="13765"/>
                      <a:pt x="17452" y="13765"/>
                    </a:cubicBezTo>
                    <a:lnTo>
                      <a:pt x="17452" y="10796"/>
                    </a:lnTo>
                    <a:cubicBezTo>
                      <a:pt x="17446" y="4832"/>
                      <a:pt x="14009" y="0"/>
                      <a:pt x="9774" y="0"/>
                    </a:cubicBezTo>
                    <a:close/>
                    <a:moveTo>
                      <a:pt x="9774" y="2412"/>
                    </a:moveTo>
                    <a:cubicBezTo>
                      <a:pt x="12433" y="2412"/>
                      <a:pt x="14916" y="5014"/>
                      <a:pt x="14916" y="8219"/>
                    </a:cubicBezTo>
                    <a:cubicBezTo>
                      <a:pt x="14916" y="8367"/>
                      <a:pt x="14913" y="8520"/>
                      <a:pt x="14904" y="8661"/>
                    </a:cubicBezTo>
                    <a:cubicBezTo>
                      <a:pt x="14887" y="8913"/>
                      <a:pt x="14831" y="8797"/>
                      <a:pt x="14737" y="8442"/>
                    </a:cubicBezTo>
                    <a:cubicBezTo>
                      <a:pt x="14130" y="5984"/>
                      <a:pt x="11990" y="4188"/>
                      <a:pt x="9774" y="4188"/>
                    </a:cubicBezTo>
                    <a:cubicBezTo>
                      <a:pt x="7555" y="4188"/>
                      <a:pt x="5280" y="5989"/>
                      <a:pt x="4649" y="8442"/>
                    </a:cubicBezTo>
                    <a:cubicBezTo>
                      <a:pt x="4558" y="8797"/>
                      <a:pt x="4493" y="8908"/>
                      <a:pt x="4482" y="8661"/>
                    </a:cubicBezTo>
                    <a:cubicBezTo>
                      <a:pt x="4470" y="8520"/>
                      <a:pt x="4464" y="8367"/>
                      <a:pt x="4464" y="8219"/>
                    </a:cubicBezTo>
                    <a:cubicBezTo>
                      <a:pt x="4464" y="5010"/>
                      <a:pt x="7112" y="2412"/>
                      <a:pt x="9774" y="2412"/>
                    </a:cubicBezTo>
                    <a:close/>
                    <a:moveTo>
                      <a:pt x="9774" y="18903"/>
                    </a:moveTo>
                    <a:cubicBezTo>
                      <a:pt x="6595" y="18903"/>
                      <a:pt x="4018" y="15504"/>
                      <a:pt x="4018" y="11031"/>
                    </a:cubicBezTo>
                    <a:cubicBezTo>
                      <a:pt x="4018" y="11031"/>
                      <a:pt x="6580" y="7872"/>
                      <a:pt x="9827" y="7872"/>
                    </a:cubicBezTo>
                    <a:cubicBezTo>
                      <a:pt x="13126" y="7872"/>
                      <a:pt x="15530" y="11031"/>
                      <a:pt x="15530" y="11031"/>
                    </a:cubicBezTo>
                    <a:cubicBezTo>
                      <a:pt x="15530" y="15500"/>
                      <a:pt x="12953" y="18903"/>
                      <a:pt x="9774" y="18903"/>
                    </a:cubicBezTo>
                    <a:close/>
                    <a:moveTo>
                      <a:pt x="9774" y="18903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46" name="AutoShape 257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4" y="21600"/>
                      <a:pt x="1798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802" y="21600"/>
                    </a:lnTo>
                    <a:cubicBezTo>
                      <a:pt x="20796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9" y="0"/>
                      <a:pt x="17998" y="0"/>
                    </a:cubicBezTo>
                    <a:lnTo>
                      <a:pt x="16354" y="0"/>
                    </a:lnTo>
                    <a:cubicBezTo>
                      <a:pt x="16100" y="0"/>
                      <a:pt x="15726" y="194"/>
                      <a:pt x="15519" y="439"/>
                    </a:cubicBezTo>
                    <a:lnTo>
                      <a:pt x="13677" y="2591"/>
                    </a:lnTo>
                    <a:cubicBezTo>
                      <a:pt x="13470" y="2837"/>
                      <a:pt x="13244" y="3370"/>
                      <a:pt x="13173" y="3781"/>
                    </a:cubicBezTo>
                    <a:lnTo>
                      <a:pt x="11027" y="16242"/>
                    </a:lnTo>
                    <a:cubicBezTo>
                      <a:pt x="10953" y="16658"/>
                      <a:pt x="10837" y="16658"/>
                      <a:pt x="10757" y="16247"/>
                    </a:cubicBezTo>
                    <a:lnTo>
                      <a:pt x="8505" y="3998"/>
                    </a:lnTo>
                    <a:cubicBezTo>
                      <a:pt x="8430" y="3587"/>
                      <a:pt x="8199" y="3059"/>
                      <a:pt x="7987" y="2818"/>
                    </a:cubicBezTo>
                    <a:lnTo>
                      <a:pt x="5921" y="434"/>
                    </a:lnTo>
                    <a:cubicBezTo>
                      <a:pt x="5712" y="194"/>
                      <a:pt x="5340" y="0"/>
                      <a:pt x="5087" y="0"/>
                    </a:cubicBezTo>
                    <a:lnTo>
                      <a:pt x="3591" y="0"/>
                    </a:lnTo>
                    <a:cubicBezTo>
                      <a:pt x="1614" y="0"/>
                      <a:pt x="0" y="2757"/>
                      <a:pt x="0" y="6169"/>
                    </a:cubicBezTo>
                    <a:close/>
                    <a:moveTo>
                      <a:pt x="7987" y="11862"/>
                    </a:moveTo>
                    <a:cubicBezTo>
                      <a:pt x="8408" y="11862"/>
                      <a:pt x="8747" y="12447"/>
                      <a:pt x="8747" y="13165"/>
                    </a:cubicBezTo>
                    <a:cubicBezTo>
                      <a:pt x="8747" y="13882"/>
                      <a:pt x="8408" y="14468"/>
                      <a:pt x="7987" y="14468"/>
                    </a:cubicBezTo>
                    <a:cubicBezTo>
                      <a:pt x="7568" y="14468"/>
                      <a:pt x="7227" y="13882"/>
                      <a:pt x="7227" y="13165"/>
                    </a:cubicBezTo>
                    <a:cubicBezTo>
                      <a:pt x="7227" y="12447"/>
                      <a:pt x="7568" y="11862"/>
                      <a:pt x="7987" y="11862"/>
                    </a:cubicBezTo>
                    <a:close/>
                    <a:moveTo>
                      <a:pt x="7987" y="16554"/>
                    </a:moveTo>
                    <a:cubicBezTo>
                      <a:pt x="8408" y="16554"/>
                      <a:pt x="8747" y="17135"/>
                      <a:pt x="8747" y="17862"/>
                    </a:cubicBezTo>
                    <a:cubicBezTo>
                      <a:pt x="8747" y="18579"/>
                      <a:pt x="8408" y="19164"/>
                      <a:pt x="7987" y="19164"/>
                    </a:cubicBezTo>
                    <a:cubicBezTo>
                      <a:pt x="7568" y="19164"/>
                      <a:pt x="7227" y="18579"/>
                      <a:pt x="7227" y="17862"/>
                    </a:cubicBezTo>
                    <a:cubicBezTo>
                      <a:pt x="7227" y="17135"/>
                      <a:pt x="7568" y="16554"/>
                      <a:pt x="7987" y="16554"/>
                    </a:cubicBezTo>
                    <a:close/>
                    <a:moveTo>
                      <a:pt x="7987" y="16554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211" name="Group 261"/>
            <p:cNvGrpSpPr/>
            <p:nvPr/>
          </p:nvGrpSpPr>
          <p:grpSpPr bwMode="auto">
            <a:xfrm>
              <a:off x="3982275" y="4172757"/>
              <a:ext cx="54975" cy="74483"/>
              <a:chOff x="0" y="0"/>
              <a:chExt cx="62" cy="84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43" name="AutoShape 259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5" y="0"/>
                    </a:moveTo>
                    <a:cubicBezTo>
                      <a:pt x="5536" y="0"/>
                      <a:pt x="2099" y="4836"/>
                      <a:pt x="2099" y="10796"/>
                    </a:cubicBezTo>
                    <a:lnTo>
                      <a:pt x="2099" y="14265"/>
                    </a:lnTo>
                    <a:cubicBezTo>
                      <a:pt x="2043" y="15380"/>
                      <a:pt x="1776" y="17974"/>
                      <a:pt x="547" y="17800"/>
                    </a:cubicBezTo>
                    <a:cubicBezTo>
                      <a:pt x="-1015" y="17573"/>
                      <a:pt x="963" y="21571"/>
                      <a:pt x="3998" y="21600"/>
                    </a:cubicBezTo>
                    <a:cubicBezTo>
                      <a:pt x="4004" y="21600"/>
                      <a:pt x="4013" y="21600"/>
                      <a:pt x="4019" y="21600"/>
                    </a:cubicBezTo>
                    <a:lnTo>
                      <a:pt x="15531" y="21600"/>
                    </a:lnTo>
                    <a:cubicBezTo>
                      <a:pt x="18586" y="21600"/>
                      <a:pt x="20585" y="17569"/>
                      <a:pt x="19018" y="17800"/>
                    </a:cubicBezTo>
                    <a:cubicBezTo>
                      <a:pt x="17447" y="18028"/>
                      <a:pt x="17447" y="13765"/>
                      <a:pt x="17447" y="13765"/>
                    </a:cubicBezTo>
                    <a:lnTo>
                      <a:pt x="17447" y="10796"/>
                    </a:lnTo>
                    <a:cubicBezTo>
                      <a:pt x="17447" y="4836"/>
                      <a:pt x="14010" y="0"/>
                      <a:pt x="9775" y="0"/>
                    </a:cubicBezTo>
                    <a:close/>
                    <a:moveTo>
                      <a:pt x="9775" y="2416"/>
                    </a:moveTo>
                    <a:cubicBezTo>
                      <a:pt x="12437" y="2416"/>
                      <a:pt x="14917" y="5018"/>
                      <a:pt x="14917" y="8223"/>
                    </a:cubicBezTo>
                    <a:cubicBezTo>
                      <a:pt x="14917" y="8372"/>
                      <a:pt x="14914" y="8524"/>
                      <a:pt x="14905" y="8665"/>
                    </a:cubicBezTo>
                    <a:cubicBezTo>
                      <a:pt x="14888" y="8913"/>
                      <a:pt x="14829" y="8801"/>
                      <a:pt x="14741" y="8446"/>
                    </a:cubicBezTo>
                    <a:cubicBezTo>
                      <a:pt x="14133" y="5989"/>
                      <a:pt x="11991" y="4192"/>
                      <a:pt x="9775" y="4192"/>
                    </a:cubicBezTo>
                    <a:cubicBezTo>
                      <a:pt x="7556" y="4192"/>
                      <a:pt x="5278" y="5993"/>
                      <a:pt x="4647" y="8446"/>
                    </a:cubicBezTo>
                    <a:cubicBezTo>
                      <a:pt x="4556" y="8801"/>
                      <a:pt x="4494" y="8913"/>
                      <a:pt x="4480" y="8665"/>
                    </a:cubicBezTo>
                    <a:cubicBezTo>
                      <a:pt x="4468" y="8524"/>
                      <a:pt x="4465" y="8372"/>
                      <a:pt x="4465" y="8223"/>
                    </a:cubicBezTo>
                    <a:cubicBezTo>
                      <a:pt x="4465" y="5014"/>
                      <a:pt x="7110" y="2416"/>
                      <a:pt x="9775" y="2416"/>
                    </a:cubicBezTo>
                    <a:close/>
                    <a:moveTo>
                      <a:pt x="9775" y="18907"/>
                    </a:moveTo>
                    <a:cubicBezTo>
                      <a:pt x="6596" y="18907"/>
                      <a:pt x="4019" y="15508"/>
                      <a:pt x="4019" y="11035"/>
                    </a:cubicBezTo>
                    <a:cubicBezTo>
                      <a:pt x="4019" y="11035"/>
                      <a:pt x="6581" y="7876"/>
                      <a:pt x="9828" y="7876"/>
                    </a:cubicBezTo>
                    <a:cubicBezTo>
                      <a:pt x="13124" y="7876"/>
                      <a:pt x="15531" y="11035"/>
                      <a:pt x="15531" y="11035"/>
                    </a:cubicBezTo>
                    <a:cubicBezTo>
                      <a:pt x="15528" y="15504"/>
                      <a:pt x="12954" y="18907"/>
                      <a:pt x="9775" y="18907"/>
                    </a:cubicBezTo>
                    <a:close/>
                    <a:moveTo>
                      <a:pt x="9775" y="189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44" name="AutoShape 260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7" y="21600"/>
                      <a:pt x="1801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3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9" y="0"/>
                      <a:pt x="17999" y="0"/>
                    </a:cubicBezTo>
                    <a:lnTo>
                      <a:pt x="16355" y="0"/>
                    </a:lnTo>
                    <a:cubicBezTo>
                      <a:pt x="16104" y="0"/>
                      <a:pt x="15730" y="194"/>
                      <a:pt x="15523" y="439"/>
                    </a:cubicBezTo>
                    <a:lnTo>
                      <a:pt x="13681" y="2591"/>
                    </a:lnTo>
                    <a:cubicBezTo>
                      <a:pt x="13475" y="2837"/>
                      <a:pt x="13246" y="3370"/>
                      <a:pt x="13178" y="3781"/>
                    </a:cubicBezTo>
                    <a:lnTo>
                      <a:pt x="11033" y="16242"/>
                    </a:lnTo>
                    <a:cubicBezTo>
                      <a:pt x="10961" y="16658"/>
                      <a:pt x="10843" y="16658"/>
                      <a:pt x="10766" y="16247"/>
                    </a:cubicBezTo>
                    <a:lnTo>
                      <a:pt x="8511" y="3998"/>
                    </a:lnTo>
                    <a:cubicBezTo>
                      <a:pt x="8436" y="3587"/>
                      <a:pt x="8205" y="3059"/>
                      <a:pt x="7996" y="2818"/>
                    </a:cubicBezTo>
                    <a:lnTo>
                      <a:pt x="5931" y="434"/>
                    </a:lnTo>
                    <a:cubicBezTo>
                      <a:pt x="5721" y="194"/>
                      <a:pt x="5347" y="0"/>
                      <a:pt x="5094" y="0"/>
                    </a:cubicBezTo>
                    <a:lnTo>
                      <a:pt x="3599" y="0"/>
                    </a:lnTo>
                    <a:cubicBezTo>
                      <a:pt x="1613" y="0"/>
                      <a:pt x="0" y="2757"/>
                      <a:pt x="0" y="6169"/>
                    </a:cubicBezTo>
                    <a:close/>
                    <a:moveTo>
                      <a:pt x="7985" y="11862"/>
                    </a:moveTo>
                    <a:cubicBezTo>
                      <a:pt x="8406" y="11862"/>
                      <a:pt x="8745" y="12447"/>
                      <a:pt x="8745" y="13165"/>
                    </a:cubicBezTo>
                    <a:cubicBezTo>
                      <a:pt x="8745" y="13882"/>
                      <a:pt x="8403" y="14468"/>
                      <a:pt x="7985" y="14468"/>
                    </a:cubicBezTo>
                    <a:cubicBezTo>
                      <a:pt x="7566" y="14468"/>
                      <a:pt x="7225" y="13882"/>
                      <a:pt x="7225" y="13165"/>
                    </a:cubicBezTo>
                    <a:cubicBezTo>
                      <a:pt x="7225" y="12447"/>
                      <a:pt x="7566" y="11862"/>
                      <a:pt x="7985" y="11862"/>
                    </a:cubicBezTo>
                    <a:close/>
                    <a:moveTo>
                      <a:pt x="7985" y="16554"/>
                    </a:moveTo>
                    <a:cubicBezTo>
                      <a:pt x="8406" y="16554"/>
                      <a:pt x="8745" y="17135"/>
                      <a:pt x="8745" y="17862"/>
                    </a:cubicBezTo>
                    <a:cubicBezTo>
                      <a:pt x="8745" y="18579"/>
                      <a:pt x="8403" y="19164"/>
                      <a:pt x="7985" y="19164"/>
                    </a:cubicBezTo>
                    <a:cubicBezTo>
                      <a:pt x="7566" y="19164"/>
                      <a:pt x="7225" y="18579"/>
                      <a:pt x="7225" y="17862"/>
                    </a:cubicBezTo>
                    <a:cubicBezTo>
                      <a:pt x="7225" y="17135"/>
                      <a:pt x="7566" y="16554"/>
                      <a:pt x="7985" y="16554"/>
                    </a:cubicBezTo>
                    <a:close/>
                    <a:moveTo>
                      <a:pt x="7985" y="16554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212" name="Group 264"/>
            <p:cNvGrpSpPr/>
            <p:nvPr/>
          </p:nvGrpSpPr>
          <p:grpSpPr bwMode="auto">
            <a:xfrm>
              <a:off x="5776957" y="4655122"/>
              <a:ext cx="54975" cy="74483"/>
              <a:chOff x="0" y="0"/>
              <a:chExt cx="62" cy="84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41" name="AutoShape 262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5" y="0"/>
                    </a:moveTo>
                    <a:cubicBezTo>
                      <a:pt x="5536" y="0"/>
                      <a:pt x="2099" y="4837"/>
                      <a:pt x="2099" y="10798"/>
                    </a:cubicBezTo>
                    <a:lnTo>
                      <a:pt x="2099" y="14268"/>
                    </a:lnTo>
                    <a:cubicBezTo>
                      <a:pt x="2041" y="15383"/>
                      <a:pt x="1776" y="17977"/>
                      <a:pt x="547" y="17800"/>
                    </a:cubicBezTo>
                    <a:cubicBezTo>
                      <a:pt x="-1015" y="17572"/>
                      <a:pt x="963" y="21571"/>
                      <a:pt x="3998" y="21600"/>
                    </a:cubicBezTo>
                    <a:cubicBezTo>
                      <a:pt x="4004" y="21600"/>
                      <a:pt x="4013" y="21600"/>
                      <a:pt x="4019" y="21600"/>
                    </a:cubicBezTo>
                    <a:lnTo>
                      <a:pt x="15531" y="21600"/>
                    </a:lnTo>
                    <a:cubicBezTo>
                      <a:pt x="18586" y="21600"/>
                      <a:pt x="20585" y="17568"/>
                      <a:pt x="19018" y="17800"/>
                    </a:cubicBezTo>
                    <a:cubicBezTo>
                      <a:pt x="17447" y="18027"/>
                      <a:pt x="17447" y="13764"/>
                      <a:pt x="17447" y="13764"/>
                    </a:cubicBezTo>
                    <a:lnTo>
                      <a:pt x="17447" y="10794"/>
                    </a:lnTo>
                    <a:cubicBezTo>
                      <a:pt x="17450" y="4837"/>
                      <a:pt x="14013" y="0"/>
                      <a:pt x="9775" y="0"/>
                    </a:cubicBezTo>
                    <a:close/>
                    <a:moveTo>
                      <a:pt x="9775" y="2412"/>
                    </a:moveTo>
                    <a:cubicBezTo>
                      <a:pt x="12437" y="2412"/>
                      <a:pt x="14917" y="5015"/>
                      <a:pt x="14917" y="8220"/>
                    </a:cubicBezTo>
                    <a:cubicBezTo>
                      <a:pt x="14917" y="8369"/>
                      <a:pt x="14914" y="8522"/>
                      <a:pt x="14905" y="8662"/>
                    </a:cubicBezTo>
                    <a:cubicBezTo>
                      <a:pt x="14888" y="8914"/>
                      <a:pt x="14829" y="8799"/>
                      <a:pt x="14741" y="8443"/>
                    </a:cubicBezTo>
                    <a:cubicBezTo>
                      <a:pt x="14133" y="5986"/>
                      <a:pt x="11991" y="4189"/>
                      <a:pt x="9775" y="4189"/>
                    </a:cubicBezTo>
                    <a:cubicBezTo>
                      <a:pt x="7556" y="4189"/>
                      <a:pt x="5278" y="5990"/>
                      <a:pt x="4647" y="8443"/>
                    </a:cubicBezTo>
                    <a:cubicBezTo>
                      <a:pt x="4556" y="8799"/>
                      <a:pt x="4494" y="8910"/>
                      <a:pt x="4480" y="8662"/>
                    </a:cubicBezTo>
                    <a:cubicBezTo>
                      <a:pt x="4468" y="8522"/>
                      <a:pt x="4465" y="8369"/>
                      <a:pt x="4465" y="8220"/>
                    </a:cubicBezTo>
                    <a:cubicBezTo>
                      <a:pt x="4468" y="5015"/>
                      <a:pt x="7113" y="2412"/>
                      <a:pt x="9775" y="2412"/>
                    </a:cubicBezTo>
                    <a:close/>
                    <a:moveTo>
                      <a:pt x="9775" y="18907"/>
                    </a:moveTo>
                    <a:cubicBezTo>
                      <a:pt x="6596" y="18907"/>
                      <a:pt x="4019" y="15507"/>
                      <a:pt x="4019" y="11033"/>
                    </a:cubicBezTo>
                    <a:cubicBezTo>
                      <a:pt x="4019" y="11033"/>
                      <a:pt x="6581" y="7873"/>
                      <a:pt x="9828" y="7873"/>
                    </a:cubicBezTo>
                    <a:cubicBezTo>
                      <a:pt x="13127" y="7873"/>
                      <a:pt x="15531" y="11033"/>
                      <a:pt x="15531" y="11033"/>
                    </a:cubicBezTo>
                    <a:cubicBezTo>
                      <a:pt x="15531" y="15507"/>
                      <a:pt x="12954" y="18907"/>
                      <a:pt x="9775" y="18907"/>
                    </a:cubicBezTo>
                    <a:close/>
                    <a:moveTo>
                      <a:pt x="9775" y="189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42" name="AutoShape 263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4" y="21600"/>
                      <a:pt x="1801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3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9" y="0"/>
                      <a:pt x="17999" y="0"/>
                    </a:cubicBezTo>
                    <a:lnTo>
                      <a:pt x="16355" y="0"/>
                    </a:lnTo>
                    <a:cubicBezTo>
                      <a:pt x="16104" y="0"/>
                      <a:pt x="15730" y="194"/>
                      <a:pt x="15523" y="439"/>
                    </a:cubicBezTo>
                    <a:lnTo>
                      <a:pt x="13681" y="2591"/>
                    </a:lnTo>
                    <a:cubicBezTo>
                      <a:pt x="13475" y="2837"/>
                      <a:pt x="13246" y="3370"/>
                      <a:pt x="13178" y="3781"/>
                    </a:cubicBezTo>
                    <a:lnTo>
                      <a:pt x="11033" y="16242"/>
                    </a:lnTo>
                    <a:cubicBezTo>
                      <a:pt x="10961" y="16658"/>
                      <a:pt x="10843" y="16658"/>
                      <a:pt x="10766" y="16247"/>
                    </a:cubicBezTo>
                    <a:lnTo>
                      <a:pt x="8511" y="3998"/>
                    </a:lnTo>
                    <a:cubicBezTo>
                      <a:pt x="8436" y="3587"/>
                      <a:pt x="8205" y="3059"/>
                      <a:pt x="7996" y="2818"/>
                    </a:cubicBezTo>
                    <a:lnTo>
                      <a:pt x="5931" y="434"/>
                    </a:lnTo>
                    <a:cubicBezTo>
                      <a:pt x="5721" y="194"/>
                      <a:pt x="5347" y="0"/>
                      <a:pt x="5094" y="0"/>
                    </a:cubicBezTo>
                    <a:lnTo>
                      <a:pt x="3599" y="0"/>
                    </a:lnTo>
                    <a:cubicBezTo>
                      <a:pt x="1613" y="5"/>
                      <a:pt x="0" y="2761"/>
                      <a:pt x="0" y="6169"/>
                    </a:cubicBezTo>
                    <a:close/>
                    <a:moveTo>
                      <a:pt x="7985" y="11867"/>
                    </a:moveTo>
                    <a:cubicBezTo>
                      <a:pt x="8406" y="11867"/>
                      <a:pt x="8745" y="12452"/>
                      <a:pt x="8745" y="13170"/>
                    </a:cubicBezTo>
                    <a:cubicBezTo>
                      <a:pt x="8745" y="13887"/>
                      <a:pt x="8403" y="14472"/>
                      <a:pt x="7985" y="14472"/>
                    </a:cubicBezTo>
                    <a:cubicBezTo>
                      <a:pt x="7566" y="14472"/>
                      <a:pt x="7225" y="13887"/>
                      <a:pt x="7225" y="13170"/>
                    </a:cubicBezTo>
                    <a:cubicBezTo>
                      <a:pt x="7225" y="12452"/>
                      <a:pt x="7566" y="11867"/>
                      <a:pt x="7985" y="11867"/>
                    </a:cubicBezTo>
                    <a:close/>
                    <a:moveTo>
                      <a:pt x="7985" y="16559"/>
                    </a:moveTo>
                    <a:cubicBezTo>
                      <a:pt x="8406" y="16559"/>
                      <a:pt x="8745" y="17139"/>
                      <a:pt x="8745" y="17866"/>
                    </a:cubicBezTo>
                    <a:cubicBezTo>
                      <a:pt x="8745" y="18584"/>
                      <a:pt x="8403" y="19169"/>
                      <a:pt x="7985" y="19169"/>
                    </a:cubicBezTo>
                    <a:cubicBezTo>
                      <a:pt x="7566" y="19169"/>
                      <a:pt x="7225" y="18584"/>
                      <a:pt x="7225" y="17866"/>
                    </a:cubicBezTo>
                    <a:cubicBezTo>
                      <a:pt x="7225" y="17139"/>
                      <a:pt x="7566" y="16559"/>
                      <a:pt x="7985" y="16559"/>
                    </a:cubicBezTo>
                    <a:close/>
                    <a:moveTo>
                      <a:pt x="7985" y="1655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213" name="Group 267"/>
            <p:cNvGrpSpPr/>
            <p:nvPr/>
          </p:nvGrpSpPr>
          <p:grpSpPr bwMode="auto">
            <a:xfrm>
              <a:off x="3833309" y="3484677"/>
              <a:ext cx="54975" cy="74483"/>
              <a:chOff x="0" y="0"/>
              <a:chExt cx="62" cy="84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39" name="AutoShape 265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5" y="0"/>
                    </a:moveTo>
                    <a:cubicBezTo>
                      <a:pt x="5536" y="0"/>
                      <a:pt x="2099" y="4836"/>
                      <a:pt x="2099" y="10796"/>
                    </a:cubicBezTo>
                    <a:lnTo>
                      <a:pt x="2099" y="14265"/>
                    </a:lnTo>
                    <a:cubicBezTo>
                      <a:pt x="2041" y="15380"/>
                      <a:pt x="1776" y="17974"/>
                      <a:pt x="547" y="17800"/>
                    </a:cubicBezTo>
                    <a:cubicBezTo>
                      <a:pt x="-1015" y="17573"/>
                      <a:pt x="963" y="21571"/>
                      <a:pt x="3998" y="21600"/>
                    </a:cubicBezTo>
                    <a:cubicBezTo>
                      <a:pt x="4004" y="21600"/>
                      <a:pt x="4013" y="21600"/>
                      <a:pt x="4019" y="21600"/>
                    </a:cubicBezTo>
                    <a:lnTo>
                      <a:pt x="15531" y="21600"/>
                    </a:lnTo>
                    <a:cubicBezTo>
                      <a:pt x="18586" y="21600"/>
                      <a:pt x="20585" y="17569"/>
                      <a:pt x="19018" y="17800"/>
                    </a:cubicBezTo>
                    <a:cubicBezTo>
                      <a:pt x="17447" y="18028"/>
                      <a:pt x="17447" y="13765"/>
                      <a:pt x="17447" y="13765"/>
                    </a:cubicBezTo>
                    <a:lnTo>
                      <a:pt x="17447" y="10796"/>
                    </a:lnTo>
                    <a:cubicBezTo>
                      <a:pt x="17447" y="4836"/>
                      <a:pt x="14013" y="0"/>
                      <a:pt x="9775" y="0"/>
                    </a:cubicBezTo>
                    <a:close/>
                    <a:moveTo>
                      <a:pt x="9775" y="2416"/>
                    </a:moveTo>
                    <a:cubicBezTo>
                      <a:pt x="12437" y="2416"/>
                      <a:pt x="14917" y="5018"/>
                      <a:pt x="14917" y="8223"/>
                    </a:cubicBezTo>
                    <a:cubicBezTo>
                      <a:pt x="14917" y="8372"/>
                      <a:pt x="14914" y="8524"/>
                      <a:pt x="14905" y="8665"/>
                    </a:cubicBezTo>
                    <a:cubicBezTo>
                      <a:pt x="14888" y="8913"/>
                      <a:pt x="14829" y="8801"/>
                      <a:pt x="14741" y="8446"/>
                    </a:cubicBezTo>
                    <a:cubicBezTo>
                      <a:pt x="14133" y="5989"/>
                      <a:pt x="11991" y="4192"/>
                      <a:pt x="9775" y="4192"/>
                    </a:cubicBezTo>
                    <a:cubicBezTo>
                      <a:pt x="7556" y="4192"/>
                      <a:pt x="5278" y="5993"/>
                      <a:pt x="4647" y="8446"/>
                    </a:cubicBezTo>
                    <a:cubicBezTo>
                      <a:pt x="4556" y="8801"/>
                      <a:pt x="4494" y="8913"/>
                      <a:pt x="4480" y="8665"/>
                    </a:cubicBezTo>
                    <a:cubicBezTo>
                      <a:pt x="4471" y="8524"/>
                      <a:pt x="4465" y="8372"/>
                      <a:pt x="4465" y="8223"/>
                    </a:cubicBezTo>
                    <a:cubicBezTo>
                      <a:pt x="4465" y="5014"/>
                      <a:pt x="7113" y="2416"/>
                      <a:pt x="9775" y="2416"/>
                    </a:cubicBezTo>
                    <a:close/>
                    <a:moveTo>
                      <a:pt x="9775" y="18907"/>
                    </a:moveTo>
                    <a:cubicBezTo>
                      <a:pt x="6596" y="18907"/>
                      <a:pt x="4019" y="15508"/>
                      <a:pt x="4019" y="11035"/>
                    </a:cubicBezTo>
                    <a:cubicBezTo>
                      <a:pt x="4019" y="11035"/>
                      <a:pt x="6581" y="7876"/>
                      <a:pt x="9828" y="7876"/>
                    </a:cubicBezTo>
                    <a:cubicBezTo>
                      <a:pt x="13127" y="7876"/>
                      <a:pt x="15531" y="11035"/>
                      <a:pt x="15531" y="11035"/>
                    </a:cubicBezTo>
                    <a:cubicBezTo>
                      <a:pt x="15531" y="15504"/>
                      <a:pt x="12954" y="18907"/>
                      <a:pt x="9775" y="18907"/>
                    </a:cubicBezTo>
                    <a:close/>
                    <a:moveTo>
                      <a:pt x="9775" y="1890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40" name="AutoShape 266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4" y="21600"/>
                      <a:pt x="1801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3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7" y="0"/>
                      <a:pt x="17999" y="0"/>
                    </a:cubicBezTo>
                    <a:lnTo>
                      <a:pt x="16355" y="0"/>
                    </a:lnTo>
                    <a:cubicBezTo>
                      <a:pt x="16104" y="0"/>
                      <a:pt x="15730" y="194"/>
                      <a:pt x="15523" y="439"/>
                    </a:cubicBezTo>
                    <a:lnTo>
                      <a:pt x="13681" y="2591"/>
                    </a:lnTo>
                    <a:cubicBezTo>
                      <a:pt x="13475" y="2837"/>
                      <a:pt x="13246" y="3370"/>
                      <a:pt x="13178" y="3781"/>
                    </a:cubicBezTo>
                    <a:lnTo>
                      <a:pt x="11033" y="16242"/>
                    </a:lnTo>
                    <a:cubicBezTo>
                      <a:pt x="10961" y="16658"/>
                      <a:pt x="10843" y="16658"/>
                      <a:pt x="10766" y="16247"/>
                    </a:cubicBezTo>
                    <a:lnTo>
                      <a:pt x="8511" y="3998"/>
                    </a:lnTo>
                    <a:cubicBezTo>
                      <a:pt x="8436" y="3587"/>
                      <a:pt x="8205" y="3059"/>
                      <a:pt x="7996" y="2818"/>
                    </a:cubicBezTo>
                    <a:lnTo>
                      <a:pt x="5931" y="434"/>
                    </a:lnTo>
                    <a:cubicBezTo>
                      <a:pt x="5721" y="194"/>
                      <a:pt x="5347" y="0"/>
                      <a:pt x="5094" y="0"/>
                    </a:cubicBezTo>
                    <a:lnTo>
                      <a:pt x="3599" y="0"/>
                    </a:lnTo>
                    <a:cubicBezTo>
                      <a:pt x="1613" y="0"/>
                      <a:pt x="0" y="2757"/>
                      <a:pt x="0" y="6169"/>
                    </a:cubicBezTo>
                    <a:close/>
                    <a:moveTo>
                      <a:pt x="7987" y="11862"/>
                    </a:moveTo>
                    <a:cubicBezTo>
                      <a:pt x="8409" y="11862"/>
                      <a:pt x="8747" y="12447"/>
                      <a:pt x="8747" y="13165"/>
                    </a:cubicBezTo>
                    <a:cubicBezTo>
                      <a:pt x="8747" y="13882"/>
                      <a:pt x="8409" y="14468"/>
                      <a:pt x="7987" y="14468"/>
                    </a:cubicBezTo>
                    <a:cubicBezTo>
                      <a:pt x="7569" y="14468"/>
                      <a:pt x="7228" y="13882"/>
                      <a:pt x="7228" y="13165"/>
                    </a:cubicBezTo>
                    <a:cubicBezTo>
                      <a:pt x="7228" y="12447"/>
                      <a:pt x="7566" y="11862"/>
                      <a:pt x="7987" y="11862"/>
                    </a:cubicBezTo>
                    <a:close/>
                    <a:moveTo>
                      <a:pt x="7987" y="16554"/>
                    </a:moveTo>
                    <a:cubicBezTo>
                      <a:pt x="8409" y="16554"/>
                      <a:pt x="8747" y="17135"/>
                      <a:pt x="8747" y="17862"/>
                    </a:cubicBezTo>
                    <a:cubicBezTo>
                      <a:pt x="8747" y="18579"/>
                      <a:pt x="8409" y="19164"/>
                      <a:pt x="7987" y="19164"/>
                    </a:cubicBezTo>
                    <a:cubicBezTo>
                      <a:pt x="7569" y="19164"/>
                      <a:pt x="7228" y="18579"/>
                      <a:pt x="7228" y="17862"/>
                    </a:cubicBezTo>
                    <a:cubicBezTo>
                      <a:pt x="7228" y="17135"/>
                      <a:pt x="7566" y="16554"/>
                      <a:pt x="7987" y="16554"/>
                    </a:cubicBezTo>
                    <a:close/>
                    <a:moveTo>
                      <a:pt x="7987" y="16554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214" name="Group 273"/>
            <p:cNvGrpSpPr/>
            <p:nvPr/>
          </p:nvGrpSpPr>
          <p:grpSpPr bwMode="auto">
            <a:xfrm>
              <a:off x="4712916" y="3470489"/>
              <a:ext cx="176454" cy="230542"/>
              <a:chOff x="0" y="0"/>
              <a:chExt cx="199" cy="260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37" name="AutoShape 271"/>
              <p:cNvSpPr/>
              <p:nvPr/>
            </p:nvSpPr>
            <p:spPr bwMode="auto">
              <a:xfrm>
                <a:off x="16" y="0"/>
                <a:ext cx="169" cy="133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6" y="0"/>
                    </a:moveTo>
                    <a:cubicBezTo>
                      <a:pt x="5536" y="0"/>
                      <a:pt x="2101" y="4835"/>
                      <a:pt x="2101" y="10797"/>
                    </a:cubicBezTo>
                    <a:lnTo>
                      <a:pt x="2101" y="14267"/>
                    </a:lnTo>
                    <a:cubicBezTo>
                      <a:pt x="2044" y="15380"/>
                      <a:pt x="1779" y="17978"/>
                      <a:pt x="547" y="17800"/>
                    </a:cubicBezTo>
                    <a:cubicBezTo>
                      <a:pt x="-1015" y="17574"/>
                      <a:pt x="965" y="21571"/>
                      <a:pt x="3999" y="21600"/>
                    </a:cubicBezTo>
                    <a:cubicBezTo>
                      <a:pt x="4004" y="21600"/>
                      <a:pt x="4014" y="21600"/>
                      <a:pt x="4019" y="21600"/>
                    </a:cubicBezTo>
                    <a:lnTo>
                      <a:pt x="15532" y="21600"/>
                    </a:lnTo>
                    <a:cubicBezTo>
                      <a:pt x="18586" y="21600"/>
                      <a:pt x="20585" y="17572"/>
                      <a:pt x="19018" y="17800"/>
                    </a:cubicBezTo>
                    <a:cubicBezTo>
                      <a:pt x="17449" y="18027"/>
                      <a:pt x="17449" y="13768"/>
                      <a:pt x="17449" y="13768"/>
                    </a:cubicBezTo>
                    <a:lnTo>
                      <a:pt x="17449" y="10799"/>
                    </a:lnTo>
                    <a:cubicBezTo>
                      <a:pt x="17449" y="4836"/>
                      <a:pt x="14014" y="0"/>
                      <a:pt x="9776" y="0"/>
                    </a:cubicBezTo>
                    <a:close/>
                    <a:moveTo>
                      <a:pt x="9776" y="2412"/>
                    </a:moveTo>
                    <a:cubicBezTo>
                      <a:pt x="12438" y="2412"/>
                      <a:pt x="14920" y="5014"/>
                      <a:pt x="14920" y="8222"/>
                    </a:cubicBezTo>
                    <a:cubicBezTo>
                      <a:pt x="14920" y="8371"/>
                      <a:pt x="14916" y="8524"/>
                      <a:pt x="14907" y="8666"/>
                    </a:cubicBezTo>
                    <a:cubicBezTo>
                      <a:pt x="14889" y="8915"/>
                      <a:pt x="14831" y="8804"/>
                      <a:pt x="14742" y="8449"/>
                    </a:cubicBezTo>
                    <a:cubicBezTo>
                      <a:pt x="14134" y="5991"/>
                      <a:pt x="11991" y="4193"/>
                      <a:pt x="9776" y="4193"/>
                    </a:cubicBezTo>
                    <a:cubicBezTo>
                      <a:pt x="7557" y="4193"/>
                      <a:pt x="5280" y="5992"/>
                      <a:pt x="4650" y="8449"/>
                    </a:cubicBezTo>
                    <a:cubicBezTo>
                      <a:pt x="4559" y="8803"/>
                      <a:pt x="4497" y="8915"/>
                      <a:pt x="4483" y="8666"/>
                    </a:cubicBezTo>
                    <a:cubicBezTo>
                      <a:pt x="4473" y="8525"/>
                      <a:pt x="4467" y="8371"/>
                      <a:pt x="4467" y="8222"/>
                    </a:cubicBezTo>
                    <a:cubicBezTo>
                      <a:pt x="4468" y="5014"/>
                      <a:pt x="7113" y="2412"/>
                      <a:pt x="9776" y="2412"/>
                    </a:cubicBezTo>
                    <a:close/>
                    <a:moveTo>
                      <a:pt x="9776" y="18905"/>
                    </a:moveTo>
                    <a:cubicBezTo>
                      <a:pt x="6597" y="18905"/>
                      <a:pt x="4019" y="15504"/>
                      <a:pt x="4019" y="11032"/>
                    </a:cubicBezTo>
                    <a:cubicBezTo>
                      <a:pt x="4019" y="11032"/>
                      <a:pt x="6581" y="7873"/>
                      <a:pt x="9829" y="7873"/>
                    </a:cubicBezTo>
                    <a:cubicBezTo>
                      <a:pt x="13127" y="7873"/>
                      <a:pt x="15532" y="11032"/>
                      <a:pt x="15532" y="11032"/>
                    </a:cubicBezTo>
                    <a:cubicBezTo>
                      <a:pt x="15532" y="15504"/>
                      <a:pt x="12955" y="18905"/>
                      <a:pt x="9776" y="18905"/>
                    </a:cubicBezTo>
                    <a:close/>
                    <a:moveTo>
                      <a:pt x="9776" y="1890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38" name="AutoShape 272"/>
              <p:cNvSpPr/>
              <p:nvPr/>
            </p:nvSpPr>
            <p:spPr bwMode="auto">
              <a:xfrm>
                <a:off x="0" y="144"/>
                <a:ext cx="199" cy="11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7"/>
                    </a:moveTo>
                    <a:lnTo>
                      <a:pt x="0" y="18511"/>
                    </a:lnTo>
                    <a:cubicBezTo>
                      <a:pt x="0" y="20217"/>
                      <a:pt x="806" y="21600"/>
                      <a:pt x="1800" y="21600"/>
                    </a:cubicBezTo>
                    <a:lnTo>
                      <a:pt x="3601" y="21600"/>
                    </a:lnTo>
                    <a:lnTo>
                      <a:pt x="17998" y="21600"/>
                    </a:lnTo>
                    <a:lnTo>
                      <a:pt x="19800" y="21600"/>
                    </a:lnTo>
                    <a:cubicBezTo>
                      <a:pt x="20794" y="21600"/>
                      <a:pt x="21600" y="20217"/>
                      <a:pt x="21600" y="18511"/>
                    </a:cubicBezTo>
                    <a:lnTo>
                      <a:pt x="21600" y="6167"/>
                    </a:lnTo>
                    <a:cubicBezTo>
                      <a:pt x="21600" y="2757"/>
                      <a:pt x="19988" y="0"/>
                      <a:pt x="17998" y="0"/>
                    </a:cubicBezTo>
                    <a:lnTo>
                      <a:pt x="16355" y="0"/>
                    </a:lnTo>
                    <a:cubicBezTo>
                      <a:pt x="16103" y="0"/>
                      <a:pt x="15729" y="194"/>
                      <a:pt x="15522" y="439"/>
                    </a:cubicBezTo>
                    <a:lnTo>
                      <a:pt x="13680" y="2591"/>
                    </a:lnTo>
                    <a:cubicBezTo>
                      <a:pt x="13474" y="2835"/>
                      <a:pt x="13246" y="3369"/>
                      <a:pt x="13176" y="3781"/>
                    </a:cubicBezTo>
                    <a:lnTo>
                      <a:pt x="11030" y="16239"/>
                    </a:lnTo>
                    <a:cubicBezTo>
                      <a:pt x="10958" y="16654"/>
                      <a:pt x="10841" y="16654"/>
                      <a:pt x="10764" y="16245"/>
                    </a:cubicBezTo>
                    <a:lnTo>
                      <a:pt x="8509" y="3996"/>
                    </a:lnTo>
                    <a:cubicBezTo>
                      <a:pt x="8434" y="3587"/>
                      <a:pt x="8203" y="3056"/>
                      <a:pt x="7995" y="2816"/>
                    </a:cubicBezTo>
                    <a:lnTo>
                      <a:pt x="5929" y="434"/>
                    </a:lnTo>
                    <a:cubicBezTo>
                      <a:pt x="5719" y="194"/>
                      <a:pt x="5346" y="0"/>
                      <a:pt x="5093" y="0"/>
                    </a:cubicBezTo>
                    <a:lnTo>
                      <a:pt x="3598" y="0"/>
                    </a:lnTo>
                    <a:cubicBezTo>
                      <a:pt x="1612" y="0"/>
                      <a:pt x="0" y="2757"/>
                      <a:pt x="0" y="6167"/>
                    </a:cubicBezTo>
                    <a:close/>
                    <a:moveTo>
                      <a:pt x="7985" y="11861"/>
                    </a:moveTo>
                    <a:cubicBezTo>
                      <a:pt x="8406" y="11861"/>
                      <a:pt x="8746" y="12447"/>
                      <a:pt x="8746" y="13165"/>
                    </a:cubicBezTo>
                    <a:cubicBezTo>
                      <a:pt x="8746" y="13884"/>
                      <a:pt x="8406" y="14471"/>
                      <a:pt x="7985" y="14471"/>
                    </a:cubicBezTo>
                    <a:cubicBezTo>
                      <a:pt x="7566" y="14471"/>
                      <a:pt x="7225" y="13884"/>
                      <a:pt x="7225" y="13165"/>
                    </a:cubicBezTo>
                    <a:cubicBezTo>
                      <a:pt x="7226" y="12446"/>
                      <a:pt x="7566" y="11861"/>
                      <a:pt x="7985" y="11861"/>
                    </a:cubicBezTo>
                    <a:close/>
                    <a:moveTo>
                      <a:pt x="7985" y="16553"/>
                    </a:moveTo>
                    <a:cubicBezTo>
                      <a:pt x="8406" y="16553"/>
                      <a:pt x="8746" y="17134"/>
                      <a:pt x="8746" y="17863"/>
                    </a:cubicBezTo>
                    <a:cubicBezTo>
                      <a:pt x="8746" y="18581"/>
                      <a:pt x="8406" y="19168"/>
                      <a:pt x="7985" y="19168"/>
                    </a:cubicBezTo>
                    <a:cubicBezTo>
                      <a:pt x="7566" y="19168"/>
                      <a:pt x="7225" y="18581"/>
                      <a:pt x="7225" y="17863"/>
                    </a:cubicBezTo>
                    <a:cubicBezTo>
                      <a:pt x="7226" y="17133"/>
                      <a:pt x="7566" y="16553"/>
                      <a:pt x="7985" y="16553"/>
                    </a:cubicBezTo>
                    <a:close/>
                    <a:moveTo>
                      <a:pt x="7985" y="16553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215" name="Group 276"/>
            <p:cNvGrpSpPr/>
            <p:nvPr/>
          </p:nvGrpSpPr>
          <p:grpSpPr bwMode="auto">
            <a:xfrm>
              <a:off x="7543265" y="4520343"/>
              <a:ext cx="165813" cy="217242"/>
              <a:chOff x="0" y="0"/>
              <a:chExt cx="187" cy="245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35" name="AutoShape 274"/>
              <p:cNvSpPr/>
              <p:nvPr/>
            </p:nvSpPr>
            <p:spPr bwMode="auto">
              <a:xfrm>
                <a:off x="16" y="0"/>
                <a:ext cx="159" cy="125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5" y="0"/>
                    </a:moveTo>
                    <a:cubicBezTo>
                      <a:pt x="5536" y="0"/>
                      <a:pt x="2100" y="4836"/>
                      <a:pt x="2100" y="10798"/>
                    </a:cubicBezTo>
                    <a:lnTo>
                      <a:pt x="2100" y="14263"/>
                    </a:lnTo>
                    <a:cubicBezTo>
                      <a:pt x="2043" y="15381"/>
                      <a:pt x="1779" y="17976"/>
                      <a:pt x="547" y="17796"/>
                    </a:cubicBezTo>
                    <a:cubicBezTo>
                      <a:pt x="-1014" y="17570"/>
                      <a:pt x="964" y="21568"/>
                      <a:pt x="3998" y="21597"/>
                    </a:cubicBezTo>
                    <a:cubicBezTo>
                      <a:pt x="4005" y="21597"/>
                      <a:pt x="4012" y="21600"/>
                      <a:pt x="4019" y="21600"/>
                    </a:cubicBezTo>
                    <a:lnTo>
                      <a:pt x="15532" y="21600"/>
                    </a:lnTo>
                    <a:cubicBezTo>
                      <a:pt x="18587" y="21600"/>
                      <a:pt x="20586" y="17568"/>
                      <a:pt x="19021" y="17796"/>
                    </a:cubicBezTo>
                    <a:cubicBezTo>
                      <a:pt x="17450" y="18024"/>
                      <a:pt x="17450" y="13764"/>
                      <a:pt x="17450" y="13764"/>
                    </a:cubicBezTo>
                    <a:lnTo>
                      <a:pt x="17450" y="10798"/>
                    </a:lnTo>
                    <a:cubicBezTo>
                      <a:pt x="17449" y="4836"/>
                      <a:pt x="14013" y="0"/>
                      <a:pt x="9775" y="0"/>
                    </a:cubicBezTo>
                    <a:close/>
                    <a:moveTo>
                      <a:pt x="9775" y="2414"/>
                    </a:moveTo>
                    <a:cubicBezTo>
                      <a:pt x="12438" y="2414"/>
                      <a:pt x="14921" y="5016"/>
                      <a:pt x="14921" y="8218"/>
                    </a:cubicBezTo>
                    <a:cubicBezTo>
                      <a:pt x="14921" y="8369"/>
                      <a:pt x="14916" y="8520"/>
                      <a:pt x="14906" y="8665"/>
                    </a:cubicBezTo>
                    <a:cubicBezTo>
                      <a:pt x="14889" y="8909"/>
                      <a:pt x="14830" y="8801"/>
                      <a:pt x="14741" y="8444"/>
                    </a:cubicBezTo>
                    <a:cubicBezTo>
                      <a:pt x="14134" y="5990"/>
                      <a:pt x="11991" y="4187"/>
                      <a:pt x="9774" y="4187"/>
                    </a:cubicBezTo>
                    <a:cubicBezTo>
                      <a:pt x="7556" y="4187"/>
                      <a:pt x="5278" y="5990"/>
                      <a:pt x="4649" y="8444"/>
                    </a:cubicBezTo>
                    <a:cubicBezTo>
                      <a:pt x="4557" y="8801"/>
                      <a:pt x="4496" y="8909"/>
                      <a:pt x="4481" y="8665"/>
                    </a:cubicBezTo>
                    <a:cubicBezTo>
                      <a:pt x="4471" y="8520"/>
                      <a:pt x="4467" y="8369"/>
                      <a:pt x="4467" y="8218"/>
                    </a:cubicBezTo>
                    <a:cubicBezTo>
                      <a:pt x="4469" y="5014"/>
                      <a:pt x="7112" y="2414"/>
                      <a:pt x="9775" y="2414"/>
                    </a:cubicBezTo>
                    <a:close/>
                    <a:moveTo>
                      <a:pt x="9775" y="18900"/>
                    </a:moveTo>
                    <a:cubicBezTo>
                      <a:pt x="6598" y="18900"/>
                      <a:pt x="4019" y="15498"/>
                      <a:pt x="4019" y="11027"/>
                    </a:cubicBezTo>
                    <a:cubicBezTo>
                      <a:pt x="4019" y="11027"/>
                      <a:pt x="6581" y="7870"/>
                      <a:pt x="9830" y="7870"/>
                    </a:cubicBezTo>
                    <a:cubicBezTo>
                      <a:pt x="13126" y="7870"/>
                      <a:pt x="15532" y="11027"/>
                      <a:pt x="15532" y="11027"/>
                    </a:cubicBezTo>
                    <a:cubicBezTo>
                      <a:pt x="15531" y="15498"/>
                      <a:pt x="12955" y="18900"/>
                      <a:pt x="9775" y="18900"/>
                    </a:cubicBezTo>
                    <a:close/>
                    <a:moveTo>
                      <a:pt x="9775" y="1890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36" name="AutoShape 275"/>
              <p:cNvSpPr/>
              <p:nvPr/>
            </p:nvSpPr>
            <p:spPr bwMode="auto">
              <a:xfrm>
                <a:off x="0" y="136"/>
                <a:ext cx="187" cy="10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3"/>
                    </a:lnTo>
                    <a:cubicBezTo>
                      <a:pt x="0" y="20218"/>
                      <a:pt x="805" y="21600"/>
                      <a:pt x="1800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5" y="21600"/>
                      <a:pt x="21600" y="20218"/>
                      <a:pt x="21600" y="18513"/>
                    </a:cubicBezTo>
                    <a:lnTo>
                      <a:pt x="21600" y="6171"/>
                    </a:lnTo>
                    <a:cubicBezTo>
                      <a:pt x="21600" y="2762"/>
                      <a:pt x="19988" y="0"/>
                      <a:pt x="17999" y="0"/>
                    </a:cubicBezTo>
                    <a:lnTo>
                      <a:pt x="16354" y="0"/>
                    </a:lnTo>
                    <a:cubicBezTo>
                      <a:pt x="16102" y="0"/>
                      <a:pt x="15729" y="196"/>
                      <a:pt x="15522" y="439"/>
                    </a:cubicBezTo>
                    <a:lnTo>
                      <a:pt x="13681" y="2593"/>
                    </a:lnTo>
                    <a:cubicBezTo>
                      <a:pt x="13473" y="2835"/>
                      <a:pt x="13247" y="3370"/>
                      <a:pt x="13176" y="3784"/>
                    </a:cubicBezTo>
                    <a:lnTo>
                      <a:pt x="11030" y="16242"/>
                    </a:lnTo>
                    <a:cubicBezTo>
                      <a:pt x="10959" y="16656"/>
                      <a:pt x="10841" y="16659"/>
                      <a:pt x="10765" y="16247"/>
                    </a:cubicBezTo>
                    <a:lnTo>
                      <a:pt x="8511" y="3998"/>
                    </a:lnTo>
                    <a:cubicBezTo>
                      <a:pt x="8435" y="3588"/>
                      <a:pt x="8204" y="3057"/>
                      <a:pt x="7995" y="2816"/>
                    </a:cubicBezTo>
                    <a:lnTo>
                      <a:pt x="5931" y="436"/>
                    </a:lnTo>
                    <a:cubicBezTo>
                      <a:pt x="5721" y="194"/>
                      <a:pt x="5347" y="0"/>
                      <a:pt x="5094" y="0"/>
                    </a:cubicBezTo>
                    <a:lnTo>
                      <a:pt x="3601" y="0"/>
                    </a:lnTo>
                    <a:cubicBezTo>
                      <a:pt x="1613" y="0"/>
                      <a:pt x="0" y="2762"/>
                      <a:pt x="0" y="6171"/>
                    </a:cubicBezTo>
                    <a:close/>
                    <a:moveTo>
                      <a:pt x="7986" y="11863"/>
                    </a:moveTo>
                    <a:cubicBezTo>
                      <a:pt x="8407" y="11863"/>
                      <a:pt x="8746" y="12447"/>
                      <a:pt x="8746" y="13166"/>
                    </a:cubicBezTo>
                    <a:cubicBezTo>
                      <a:pt x="8746" y="13887"/>
                      <a:pt x="8407" y="14472"/>
                      <a:pt x="7986" y="14472"/>
                    </a:cubicBezTo>
                    <a:cubicBezTo>
                      <a:pt x="7567" y="14472"/>
                      <a:pt x="7227" y="13887"/>
                      <a:pt x="7227" y="13166"/>
                    </a:cubicBezTo>
                    <a:cubicBezTo>
                      <a:pt x="7227" y="12447"/>
                      <a:pt x="7567" y="11863"/>
                      <a:pt x="7986" y="11863"/>
                    </a:cubicBezTo>
                    <a:close/>
                    <a:moveTo>
                      <a:pt x="7986" y="16556"/>
                    </a:moveTo>
                    <a:cubicBezTo>
                      <a:pt x="8407" y="16556"/>
                      <a:pt x="8746" y="17139"/>
                      <a:pt x="8746" y="17861"/>
                    </a:cubicBezTo>
                    <a:cubicBezTo>
                      <a:pt x="8746" y="18581"/>
                      <a:pt x="8407" y="19165"/>
                      <a:pt x="7986" y="19165"/>
                    </a:cubicBezTo>
                    <a:cubicBezTo>
                      <a:pt x="7567" y="19165"/>
                      <a:pt x="7227" y="18581"/>
                      <a:pt x="7227" y="17861"/>
                    </a:cubicBezTo>
                    <a:cubicBezTo>
                      <a:pt x="7227" y="17139"/>
                      <a:pt x="7567" y="16556"/>
                      <a:pt x="7986" y="16556"/>
                    </a:cubicBezTo>
                    <a:close/>
                    <a:moveTo>
                      <a:pt x="7986" y="16556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216" name="Group 279"/>
            <p:cNvGrpSpPr/>
            <p:nvPr/>
          </p:nvGrpSpPr>
          <p:grpSpPr bwMode="auto">
            <a:xfrm>
              <a:off x="8181690" y="4981428"/>
              <a:ext cx="117045" cy="160493"/>
              <a:chOff x="0" y="0"/>
              <a:chExt cx="132" cy="181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33" name="AutoShape 277"/>
              <p:cNvSpPr/>
              <p:nvPr/>
            </p:nvSpPr>
            <p:spPr bwMode="auto">
              <a:xfrm>
                <a:off x="8" y="0"/>
                <a:ext cx="112" cy="88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3" y="0"/>
                    </a:moveTo>
                    <a:cubicBezTo>
                      <a:pt x="5535" y="0"/>
                      <a:pt x="2099" y="4836"/>
                      <a:pt x="2099" y="10797"/>
                    </a:cubicBezTo>
                    <a:lnTo>
                      <a:pt x="2099" y="14263"/>
                    </a:lnTo>
                    <a:cubicBezTo>
                      <a:pt x="2041" y="15378"/>
                      <a:pt x="1779" y="17975"/>
                      <a:pt x="547" y="17796"/>
                    </a:cubicBezTo>
                    <a:cubicBezTo>
                      <a:pt x="-1014" y="17570"/>
                      <a:pt x="963" y="21567"/>
                      <a:pt x="3999" y="21596"/>
                    </a:cubicBezTo>
                    <a:cubicBezTo>
                      <a:pt x="4004" y="21596"/>
                      <a:pt x="4013" y="21600"/>
                      <a:pt x="4020" y="21600"/>
                    </a:cubicBezTo>
                    <a:lnTo>
                      <a:pt x="15533" y="21600"/>
                    </a:lnTo>
                    <a:cubicBezTo>
                      <a:pt x="18587" y="21600"/>
                      <a:pt x="20586" y="17569"/>
                      <a:pt x="19021" y="17796"/>
                    </a:cubicBezTo>
                    <a:cubicBezTo>
                      <a:pt x="17450" y="18022"/>
                      <a:pt x="17450" y="13763"/>
                      <a:pt x="17450" y="13763"/>
                    </a:cubicBezTo>
                    <a:lnTo>
                      <a:pt x="17450" y="10797"/>
                    </a:lnTo>
                    <a:cubicBezTo>
                      <a:pt x="17448" y="4834"/>
                      <a:pt x="14013" y="0"/>
                      <a:pt x="9773" y="0"/>
                    </a:cubicBezTo>
                    <a:close/>
                    <a:moveTo>
                      <a:pt x="9773" y="2412"/>
                    </a:moveTo>
                    <a:cubicBezTo>
                      <a:pt x="12437" y="2412"/>
                      <a:pt x="14919" y="5013"/>
                      <a:pt x="14919" y="8216"/>
                    </a:cubicBezTo>
                    <a:cubicBezTo>
                      <a:pt x="14919" y="8367"/>
                      <a:pt x="14915" y="8516"/>
                      <a:pt x="14905" y="8662"/>
                    </a:cubicBezTo>
                    <a:cubicBezTo>
                      <a:pt x="14888" y="8907"/>
                      <a:pt x="14828" y="8797"/>
                      <a:pt x="14740" y="8442"/>
                    </a:cubicBezTo>
                    <a:cubicBezTo>
                      <a:pt x="14132" y="5988"/>
                      <a:pt x="11990" y="4185"/>
                      <a:pt x="9772" y="4185"/>
                    </a:cubicBezTo>
                    <a:cubicBezTo>
                      <a:pt x="7555" y="4185"/>
                      <a:pt x="5275" y="5988"/>
                      <a:pt x="4649" y="8442"/>
                    </a:cubicBezTo>
                    <a:cubicBezTo>
                      <a:pt x="4557" y="8799"/>
                      <a:pt x="4496" y="8907"/>
                      <a:pt x="4480" y="8662"/>
                    </a:cubicBezTo>
                    <a:cubicBezTo>
                      <a:pt x="4469" y="8516"/>
                      <a:pt x="4465" y="8367"/>
                      <a:pt x="4465" y="8216"/>
                    </a:cubicBezTo>
                    <a:cubicBezTo>
                      <a:pt x="4468" y="5013"/>
                      <a:pt x="7111" y="2412"/>
                      <a:pt x="9773" y="2412"/>
                    </a:cubicBezTo>
                    <a:close/>
                    <a:moveTo>
                      <a:pt x="9773" y="18897"/>
                    </a:moveTo>
                    <a:cubicBezTo>
                      <a:pt x="6598" y="18897"/>
                      <a:pt x="4018" y="15496"/>
                      <a:pt x="4018" y="11023"/>
                    </a:cubicBezTo>
                    <a:cubicBezTo>
                      <a:pt x="4018" y="11023"/>
                      <a:pt x="6581" y="7867"/>
                      <a:pt x="9829" y="7867"/>
                    </a:cubicBezTo>
                    <a:cubicBezTo>
                      <a:pt x="13126" y="7867"/>
                      <a:pt x="15531" y="11023"/>
                      <a:pt x="15531" y="11023"/>
                    </a:cubicBezTo>
                    <a:cubicBezTo>
                      <a:pt x="15531" y="15496"/>
                      <a:pt x="12954" y="18897"/>
                      <a:pt x="9773" y="18897"/>
                    </a:cubicBezTo>
                    <a:close/>
                    <a:moveTo>
                      <a:pt x="9773" y="1889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34" name="AutoShape 278"/>
              <p:cNvSpPr/>
              <p:nvPr/>
            </p:nvSpPr>
            <p:spPr bwMode="auto">
              <a:xfrm>
                <a:off x="0" y="103"/>
                <a:ext cx="132" cy="7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3"/>
                    </a:moveTo>
                    <a:lnTo>
                      <a:pt x="0" y="18513"/>
                    </a:lnTo>
                    <a:cubicBezTo>
                      <a:pt x="0" y="20220"/>
                      <a:pt x="805" y="21600"/>
                      <a:pt x="1799" y="21600"/>
                    </a:cubicBezTo>
                    <a:lnTo>
                      <a:pt x="3600" y="21600"/>
                    </a:lnTo>
                    <a:lnTo>
                      <a:pt x="17997" y="21600"/>
                    </a:lnTo>
                    <a:lnTo>
                      <a:pt x="19799" y="21600"/>
                    </a:lnTo>
                    <a:cubicBezTo>
                      <a:pt x="20794" y="21600"/>
                      <a:pt x="21600" y="20220"/>
                      <a:pt x="21600" y="18513"/>
                    </a:cubicBezTo>
                    <a:lnTo>
                      <a:pt x="21600" y="6173"/>
                    </a:lnTo>
                    <a:cubicBezTo>
                      <a:pt x="21600" y="2761"/>
                      <a:pt x="19988" y="0"/>
                      <a:pt x="17997" y="0"/>
                    </a:cubicBezTo>
                    <a:lnTo>
                      <a:pt x="16352" y="0"/>
                    </a:lnTo>
                    <a:cubicBezTo>
                      <a:pt x="16103" y="0"/>
                      <a:pt x="15728" y="197"/>
                      <a:pt x="15520" y="440"/>
                    </a:cubicBezTo>
                    <a:lnTo>
                      <a:pt x="13680" y="2593"/>
                    </a:lnTo>
                    <a:cubicBezTo>
                      <a:pt x="13473" y="2835"/>
                      <a:pt x="13246" y="3372"/>
                      <a:pt x="13175" y="3784"/>
                    </a:cubicBezTo>
                    <a:lnTo>
                      <a:pt x="11029" y="16241"/>
                    </a:lnTo>
                    <a:cubicBezTo>
                      <a:pt x="10957" y="16654"/>
                      <a:pt x="10838" y="16658"/>
                      <a:pt x="10763" y="16245"/>
                    </a:cubicBezTo>
                    <a:lnTo>
                      <a:pt x="8509" y="4000"/>
                    </a:lnTo>
                    <a:cubicBezTo>
                      <a:pt x="8433" y="3589"/>
                      <a:pt x="8202" y="3058"/>
                      <a:pt x="7993" y="2817"/>
                    </a:cubicBezTo>
                    <a:lnTo>
                      <a:pt x="5928" y="437"/>
                    </a:lnTo>
                    <a:cubicBezTo>
                      <a:pt x="5719" y="197"/>
                      <a:pt x="5344" y="2"/>
                      <a:pt x="5091" y="2"/>
                    </a:cubicBezTo>
                    <a:lnTo>
                      <a:pt x="3597" y="2"/>
                    </a:lnTo>
                    <a:cubicBezTo>
                      <a:pt x="1614" y="0"/>
                      <a:pt x="0" y="2764"/>
                      <a:pt x="0" y="6173"/>
                    </a:cubicBezTo>
                    <a:close/>
                    <a:moveTo>
                      <a:pt x="7985" y="11864"/>
                    </a:moveTo>
                    <a:cubicBezTo>
                      <a:pt x="8407" y="11864"/>
                      <a:pt x="8745" y="12450"/>
                      <a:pt x="8745" y="13168"/>
                    </a:cubicBezTo>
                    <a:cubicBezTo>
                      <a:pt x="8745" y="13890"/>
                      <a:pt x="8407" y="14476"/>
                      <a:pt x="7985" y="14476"/>
                    </a:cubicBezTo>
                    <a:cubicBezTo>
                      <a:pt x="7568" y="14476"/>
                      <a:pt x="7227" y="13890"/>
                      <a:pt x="7227" y="13168"/>
                    </a:cubicBezTo>
                    <a:cubicBezTo>
                      <a:pt x="7227" y="12448"/>
                      <a:pt x="7568" y="11864"/>
                      <a:pt x="7985" y="11864"/>
                    </a:cubicBezTo>
                    <a:close/>
                    <a:moveTo>
                      <a:pt x="7985" y="16555"/>
                    </a:moveTo>
                    <a:cubicBezTo>
                      <a:pt x="8407" y="16555"/>
                      <a:pt x="8745" y="17138"/>
                      <a:pt x="8745" y="17861"/>
                    </a:cubicBezTo>
                    <a:cubicBezTo>
                      <a:pt x="8745" y="18581"/>
                      <a:pt x="8407" y="19166"/>
                      <a:pt x="7985" y="19166"/>
                    </a:cubicBezTo>
                    <a:cubicBezTo>
                      <a:pt x="7568" y="19166"/>
                      <a:pt x="7227" y="18581"/>
                      <a:pt x="7227" y="17861"/>
                    </a:cubicBezTo>
                    <a:cubicBezTo>
                      <a:pt x="7227" y="17138"/>
                      <a:pt x="7568" y="16555"/>
                      <a:pt x="7985" y="16555"/>
                    </a:cubicBezTo>
                    <a:close/>
                    <a:moveTo>
                      <a:pt x="7985" y="1655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217" name="Group 282"/>
            <p:cNvGrpSpPr/>
            <p:nvPr/>
          </p:nvGrpSpPr>
          <p:grpSpPr bwMode="auto">
            <a:xfrm>
              <a:off x="8025631" y="3073247"/>
              <a:ext cx="112611" cy="150739"/>
              <a:chOff x="0" y="0"/>
              <a:chExt cx="127" cy="170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31" name="AutoShape 280"/>
              <p:cNvSpPr/>
              <p:nvPr/>
            </p:nvSpPr>
            <p:spPr bwMode="auto">
              <a:xfrm>
                <a:off x="8" y="0"/>
                <a:ext cx="108" cy="84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4" y="0"/>
                    </a:moveTo>
                    <a:cubicBezTo>
                      <a:pt x="5535" y="0"/>
                      <a:pt x="2099" y="4836"/>
                      <a:pt x="2099" y="10799"/>
                    </a:cubicBezTo>
                    <a:lnTo>
                      <a:pt x="2099" y="14263"/>
                    </a:lnTo>
                    <a:cubicBezTo>
                      <a:pt x="2043" y="15380"/>
                      <a:pt x="1778" y="17975"/>
                      <a:pt x="547" y="17796"/>
                    </a:cubicBezTo>
                    <a:cubicBezTo>
                      <a:pt x="-1014" y="17570"/>
                      <a:pt x="963" y="21567"/>
                      <a:pt x="3998" y="21596"/>
                    </a:cubicBezTo>
                    <a:cubicBezTo>
                      <a:pt x="4006" y="21596"/>
                      <a:pt x="4013" y="21600"/>
                      <a:pt x="4019" y="21600"/>
                    </a:cubicBezTo>
                    <a:lnTo>
                      <a:pt x="15532" y="21600"/>
                    </a:lnTo>
                    <a:cubicBezTo>
                      <a:pt x="18587" y="21600"/>
                      <a:pt x="20586" y="17568"/>
                      <a:pt x="19021" y="17796"/>
                    </a:cubicBezTo>
                    <a:cubicBezTo>
                      <a:pt x="17450" y="18022"/>
                      <a:pt x="17450" y="13762"/>
                      <a:pt x="17450" y="13762"/>
                    </a:cubicBezTo>
                    <a:lnTo>
                      <a:pt x="17450" y="10797"/>
                    </a:lnTo>
                    <a:cubicBezTo>
                      <a:pt x="17448" y="4836"/>
                      <a:pt x="14013" y="0"/>
                      <a:pt x="9774" y="0"/>
                    </a:cubicBezTo>
                    <a:close/>
                    <a:moveTo>
                      <a:pt x="9774" y="2412"/>
                    </a:moveTo>
                    <a:cubicBezTo>
                      <a:pt x="12438" y="2412"/>
                      <a:pt x="14921" y="5013"/>
                      <a:pt x="14921" y="8216"/>
                    </a:cubicBezTo>
                    <a:cubicBezTo>
                      <a:pt x="14921" y="8367"/>
                      <a:pt x="14915" y="8517"/>
                      <a:pt x="14905" y="8664"/>
                    </a:cubicBezTo>
                    <a:cubicBezTo>
                      <a:pt x="14889" y="8908"/>
                      <a:pt x="14830" y="8800"/>
                      <a:pt x="14742" y="8442"/>
                    </a:cubicBezTo>
                    <a:cubicBezTo>
                      <a:pt x="14134" y="5990"/>
                      <a:pt x="11992" y="4184"/>
                      <a:pt x="9774" y="4184"/>
                    </a:cubicBezTo>
                    <a:cubicBezTo>
                      <a:pt x="7557" y="4184"/>
                      <a:pt x="5279" y="5990"/>
                      <a:pt x="4651" y="8442"/>
                    </a:cubicBezTo>
                    <a:cubicBezTo>
                      <a:pt x="4557" y="8802"/>
                      <a:pt x="4496" y="8908"/>
                      <a:pt x="4481" y="8664"/>
                    </a:cubicBezTo>
                    <a:cubicBezTo>
                      <a:pt x="4473" y="8520"/>
                      <a:pt x="4468" y="8367"/>
                      <a:pt x="4468" y="8216"/>
                    </a:cubicBezTo>
                    <a:cubicBezTo>
                      <a:pt x="4468" y="5013"/>
                      <a:pt x="7111" y="2412"/>
                      <a:pt x="9774" y="2412"/>
                    </a:cubicBezTo>
                    <a:close/>
                    <a:moveTo>
                      <a:pt x="9774" y="18899"/>
                    </a:moveTo>
                    <a:cubicBezTo>
                      <a:pt x="6596" y="18899"/>
                      <a:pt x="4019" y="15498"/>
                      <a:pt x="4019" y="11029"/>
                    </a:cubicBezTo>
                    <a:cubicBezTo>
                      <a:pt x="4019" y="11029"/>
                      <a:pt x="6580" y="7870"/>
                      <a:pt x="9831" y="7870"/>
                    </a:cubicBezTo>
                    <a:cubicBezTo>
                      <a:pt x="13126" y="7870"/>
                      <a:pt x="15532" y="11029"/>
                      <a:pt x="15532" y="11029"/>
                    </a:cubicBezTo>
                    <a:cubicBezTo>
                      <a:pt x="15530" y="15498"/>
                      <a:pt x="12954" y="18899"/>
                      <a:pt x="9774" y="18899"/>
                    </a:cubicBezTo>
                    <a:close/>
                    <a:moveTo>
                      <a:pt x="9774" y="188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32" name="AutoShape 281"/>
              <p:cNvSpPr/>
              <p:nvPr/>
            </p:nvSpPr>
            <p:spPr bwMode="auto">
              <a:xfrm>
                <a:off x="0" y="96"/>
                <a:ext cx="127" cy="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3"/>
                    </a:lnTo>
                    <a:cubicBezTo>
                      <a:pt x="0" y="20216"/>
                      <a:pt x="805" y="21600"/>
                      <a:pt x="1799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799" y="21600"/>
                    </a:lnTo>
                    <a:cubicBezTo>
                      <a:pt x="20795" y="21600"/>
                      <a:pt x="21600" y="20216"/>
                      <a:pt x="21600" y="18513"/>
                    </a:cubicBezTo>
                    <a:lnTo>
                      <a:pt x="21600" y="6171"/>
                    </a:lnTo>
                    <a:cubicBezTo>
                      <a:pt x="21600" y="2761"/>
                      <a:pt x="19988" y="0"/>
                      <a:pt x="18000" y="0"/>
                    </a:cubicBezTo>
                    <a:lnTo>
                      <a:pt x="16354" y="0"/>
                    </a:lnTo>
                    <a:cubicBezTo>
                      <a:pt x="16103" y="0"/>
                      <a:pt x="15729" y="195"/>
                      <a:pt x="15523" y="440"/>
                    </a:cubicBezTo>
                    <a:lnTo>
                      <a:pt x="13683" y="2596"/>
                    </a:lnTo>
                    <a:cubicBezTo>
                      <a:pt x="13475" y="2838"/>
                      <a:pt x="13249" y="3373"/>
                      <a:pt x="13177" y="3785"/>
                    </a:cubicBezTo>
                    <a:lnTo>
                      <a:pt x="11031" y="16243"/>
                    </a:lnTo>
                    <a:cubicBezTo>
                      <a:pt x="10959" y="16655"/>
                      <a:pt x="10841" y="16659"/>
                      <a:pt x="10767" y="16248"/>
                    </a:cubicBezTo>
                    <a:lnTo>
                      <a:pt x="8511" y="3999"/>
                    </a:lnTo>
                    <a:cubicBezTo>
                      <a:pt x="8437" y="3587"/>
                      <a:pt x="8205" y="3059"/>
                      <a:pt x="7996" y="2817"/>
                    </a:cubicBezTo>
                    <a:lnTo>
                      <a:pt x="5932" y="437"/>
                    </a:lnTo>
                    <a:cubicBezTo>
                      <a:pt x="5721" y="198"/>
                      <a:pt x="5348" y="0"/>
                      <a:pt x="5096" y="0"/>
                    </a:cubicBezTo>
                    <a:lnTo>
                      <a:pt x="3602" y="0"/>
                    </a:lnTo>
                    <a:cubicBezTo>
                      <a:pt x="1612" y="0"/>
                      <a:pt x="0" y="2763"/>
                      <a:pt x="0" y="6171"/>
                    </a:cubicBezTo>
                    <a:close/>
                    <a:moveTo>
                      <a:pt x="7986" y="11863"/>
                    </a:moveTo>
                    <a:cubicBezTo>
                      <a:pt x="8407" y="11863"/>
                      <a:pt x="8746" y="12449"/>
                      <a:pt x="8746" y="13168"/>
                    </a:cubicBezTo>
                    <a:cubicBezTo>
                      <a:pt x="8746" y="13889"/>
                      <a:pt x="8407" y="14475"/>
                      <a:pt x="7986" y="14475"/>
                    </a:cubicBezTo>
                    <a:cubicBezTo>
                      <a:pt x="7565" y="14475"/>
                      <a:pt x="7226" y="13889"/>
                      <a:pt x="7226" y="13168"/>
                    </a:cubicBezTo>
                    <a:cubicBezTo>
                      <a:pt x="7226" y="12449"/>
                      <a:pt x="7567" y="11863"/>
                      <a:pt x="7986" y="11863"/>
                    </a:cubicBezTo>
                    <a:close/>
                    <a:moveTo>
                      <a:pt x="7986" y="16555"/>
                    </a:moveTo>
                    <a:cubicBezTo>
                      <a:pt x="8407" y="16555"/>
                      <a:pt x="8746" y="17139"/>
                      <a:pt x="8746" y="17860"/>
                    </a:cubicBezTo>
                    <a:cubicBezTo>
                      <a:pt x="8746" y="18578"/>
                      <a:pt x="8407" y="19165"/>
                      <a:pt x="7986" y="19165"/>
                    </a:cubicBezTo>
                    <a:cubicBezTo>
                      <a:pt x="7565" y="19165"/>
                      <a:pt x="7226" y="18578"/>
                      <a:pt x="7226" y="17860"/>
                    </a:cubicBezTo>
                    <a:cubicBezTo>
                      <a:pt x="7226" y="17139"/>
                      <a:pt x="7567" y="16555"/>
                      <a:pt x="7986" y="16555"/>
                    </a:cubicBezTo>
                    <a:close/>
                    <a:moveTo>
                      <a:pt x="7986" y="1655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218" name="Group 285"/>
            <p:cNvGrpSpPr/>
            <p:nvPr/>
          </p:nvGrpSpPr>
          <p:grpSpPr bwMode="auto">
            <a:xfrm>
              <a:off x="6174199" y="980633"/>
              <a:ext cx="112611" cy="150739"/>
              <a:chOff x="0" y="0"/>
              <a:chExt cx="127" cy="170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29" name="AutoShape 283"/>
              <p:cNvSpPr/>
              <p:nvPr/>
            </p:nvSpPr>
            <p:spPr bwMode="auto">
              <a:xfrm>
                <a:off x="8" y="0"/>
                <a:ext cx="108" cy="84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4" y="0"/>
                    </a:moveTo>
                    <a:cubicBezTo>
                      <a:pt x="5535" y="0"/>
                      <a:pt x="2099" y="4836"/>
                      <a:pt x="2099" y="10799"/>
                    </a:cubicBezTo>
                    <a:lnTo>
                      <a:pt x="2099" y="14263"/>
                    </a:lnTo>
                    <a:cubicBezTo>
                      <a:pt x="2043" y="15380"/>
                      <a:pt x="1778" y="17975"/>
                      <a:pt x="547" y="17796"/>
                    </a:cubicBezTo>
                    <a:cubicBezTo>
                      <a:pt x="-1014" y="17570"/>
                      <a:pt x="963" y="21567"/>
                      <a:pt x="3998" y="21596"/>
                    </a:cubicBezTo>
                    <a:cubicBezTo>
                      <a:pt x="4006" y="21596"/>
                      <a:pt x="4013" y="21600"/>
                      <a:pt x="4019" y="21600"/>
                    </a:cubicBezTo>
                    <a:lnTo>
                      <a:pt x="15532" y="21600"/>
                    </a:lnTo>
                    <a:cubicBezTo>
                      <a:pt x="18587" y="21600"/>
                      <a:pt x="20586" y="17566"/>
                      <a:pt x="19021" y="17796"/>
                    </a:cubicBezTo>
                    <a:cubicBezTo>
                      <a:pt x="17450" y="18022"/>
                      <a:pt x="17450" y="13764"/>
                      <a:pt x="17450" y="13764"/>
                    </a:cubicBezTo>
                    <a:lnTo>
                      <a:pt x="17450" y="10799"/>
                    </a:lnTo>
                    <a:cubicBezTo>
                      <a:pt x="17450" y="4836"/>
                      <a:pt x="14014" y="0"/>
                      <a:pt x="9774" y="0"/>
                    </a:cubicBezTo>
                    <a:close/>
                    <a:moveTo>
                      <a:pt x="9774" y="2414"/>
                    </a:moveTo>
                    <a:cubicBezTo>
                      <a:pt x="12438" y="2414"/>
                      <a:pt x="14921" y="5015"/>
                      <a:pt x="14921" y="8218"/>
                    </a:cubicBezTo>
                    <a:cubicBezTo>
                      <a:pt x="14921" y="8369"/>
                      <a:pt x="14915" y="8520"/>
                      <a:pt x="14905" y="8666"/>
                    </a:cubicBezTo>
                    <a:cubicBezTo>
                      <a:pt x="14889" y="8910"/>
                      <a:pt x="14830" y="8802"/>
                      <a:pt x="14742" y="8444"/>
                    </a:cubicBezTo>
                    <a:cubicBezTo>
                      <a:pt x="14134" y="5992"/>
                      <a:pt x="11992" y="4186"/>
                      <a:pt x="9774" y="4186"/>
                    </a:cubicBezTo>
                    <a:cubicBezTo>
                      <a:pt x="7557" y="4186"/>
                      <a:pt x="5279" y="5992"/>
                      <a:pt x="4651" y="8444"/>
                    </a:cubicBezTo>
                    <a:cubicBezTo>
                      <a:pt x="4558" y="8804"/>
                      <a:pt x="4497" y="8912"/>
                      <a:pt x="4481" y="8666"/>
                    </a:cubicBezTo>
                    <a:cubicBezTo>
                      <a:pt x="4473" y="8522"/>
                      <a:pt x="4468" y="8369"/>
                      <a:pt x="4468" y="8218"/>
                    </a:cubicBezTo>
                    <a:cubicBezTo>
                      <a:pt x="4468" y="5015"/>
                      <a:pt x="7111" y="2414"/>
                      <a:pt x="9774" y="2414"/>
                    </a:cubicBezTo>
                    <a:close/>
                    <a:moveTo>
                      <a:pt x="9774" y="18899"/>
                    </a:moveTo>
                    <a:cubicBezTo>
                      <a:pt x="6596" y="18899"/>
                      <a:pt x="4017" y="15498"/>
                      <a:pt x="4017" y="11029"/>
                    </a:cubicBezTo>
                    <a:cubicBezTo>
                      <a:pt x="4017" y="11029"/>
                      <a:pt x="6580" y="7870"/>
                      <a:pt x="9829" y="7870"/>
                    </a:cubicBezTo>
                    <a:cubicBezTo>
                      <a:pt x="13125" y="7870"/>
                      <a:pt x="15530" y="11029"/>
                      <a:pt x="15530" y="11029"/>
                    </a:cubicBezTo>
                    <a:cubicBezTo>
                      <a:pt x="15530" y="15498"/>
                      <a:pt x="12954" y="18899"/>
                      <a:pt x="9774" y="18899"/>
                    </a:cubicBezTo>
                    <a:close/>
                    <a:moveTo>
                      <a:pt x="9774" y="188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30" name="AutoShape 284"/>
              <p:cNvSpPr/>
              <p:nvPr/>
            </p:nvSpPr>
            <p:spPr bwMode="auto">
              <a:xfrm>
                <a:off x="0" y="96"/>
                <a:ext cx="127" cy="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3"/>
                    </a:moveTo>
                    <a:lnTo>
                      <a:pt x="0" y="18514"/>
                    </a:lnTo>
                    <a:cubicBezTo>
                      <a:pt x="0" y="20216"/>
                      <a:pt x="805" y="21600"/>
                      <a:pt x="1799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799" y="21600"/>
                    </a:lnTo>
                    <a:cubicBezTo>
                      <a:pt x="20795" y="21600"/>
                      <a:pt x="21600" y="20216"/>
                      <a:pt x="21600" y="18514"/>
                    </a:cubicBezTo>
                    <a:lnTo>
                      <a:pt x="21600" y="6173"/>
                    </a:lnTo>
                    <a:cubicBezTo>
                      <a:pt x="21600" y="2763"/>
                      <a:pt x="19988" y="2"/>
                      <a:pt x="18000" y="2"/>
                    </a:cubicBezTo>
                    <a:lnTo>
                      <a:pt x="16354" y="2"/>
                    </a:lnTo>
                    <a:cubicBezTo>
                      <a:pt x="16101" y="2"/>
                      <a:pt x="15729" y="198"/>
                      <a:pt x="15523" y="440"/>
                    </a:cubicBezTo>
                    <a:lnTo>
                      <a:pt x="13682" y="2596"/>
                    </a:lnTo>
                    <a:cubicBezTo>
                      <a:pt x="13474" y="2838"/>
                      <a:pt x="13247" y="3372"/>
                      <a:pt x="13175" y="3784"/>
                    </a:cubicBezTo>
                    <a:lnTo>
                      <a:pt x="11030" y="16241"/>
                    </a:lnTo>
                    <a:cubicBezTo>
                      <a:pt x="10958" y="16653"/>
                      <a:pt x="10840" y="16658"/>
                      <a:pt x="10765" y="16246"/>
                    </a:cubicBezTo>
                    <a:lnTo>
                      <a:pt x="8510" y="3998"/>
                    </a:lnTo>
                    <a:cubicBezTo>
                      <a:pt x="8435" y="3586"/>
                      <a:pt x="8203" y="3058"/>
                      <a:pt x="7994" y="2817"/>
                    </a:cubicBezTo>
                    <a:lnTo>
                      <a:pt x="5930" y="437"/>
                    </a:lnTo>
                    <a:cubicBezTo>
                      <a:pt x="5720" y="195"/>
                      <a:pt x="5347" y="0"/>
                      <a:pt x="5094" y="0"/>
                    </a:cubicBezTo>
                    <a:lnTo>
                      <a:pt x="3600" y="0"/>
                    </a:lnTo>
                    <a:cubicBezTo>
                      <a:pt x="1612" y="2"/>
                      <a:pt x="0" y="2763"/>
                      <a:pt x="0" y="6173"/>
                    </a:cubicBezTo>
                    <a:close/>
                    <a:moveTo>
                      <a:pt x="7988" y="11862"/>
                    </a:moveTo>
                    <a:cubicBezTo>
                      <a:pt x="8408" y="11862"/>
                      <a:pt x="8747" y="12448"/>
                      <a:pt x="8747" y="13167"/>
                    </a:cubicBezTo>
                    <a:cubicBezTo>
                      <a:pt x="8747" y="13888"/>
                      <a:pt x="8408" y="14471"/>
                      <a:pt x="7988" y="14471"/>
                    </a:cubicBezTo>
                    <a:cubicBezTo>
                      <a:pt x="7567" y="14471"/>
                      <a:pt x="7226" y="13885"/>
                      <a:pt x="7226" y="13167"/>
                    </a:cubicBezTo>
                    <a:cubicBezTo>
                      <a:pt x="7226" y="12448"/>
                      <a:pt x="7567" y="11862"/>
                      <a:pt x="7988" y="11862"/>
                    </a:cubicBezTo>
                    <a:close/>
                    <a:moveTo>
                      <a:pt x="7988" y="16555"/>
                    </a:moveTo>
                    <a:cubicBezTo>
                      <a:pt x="8408" y="16555"/>
                      <a:pt x="8747" y="17139"/>
                      <a:pt x="8747" y="17862"/>
                    </a:cubicBezTo>
                    <a:cubicBezTo>
                      <a:pt x="8747" y="18581"/>
                      <a:pt x="8408" y="19167"/>
                      <a:pt x="7988" y="19167"/>
                    </a:cubicBezTo>
                    <a:cubicBezTo>
                      <a:pt x="7567" y="19167"/>
                      <a:pt x="7226" y="18581"/>
                      <a:pt x="7226" y="17862"/>
                    </a:cubicBezTo>
                    <a:cubicBezTo>
                      <a:pt x="7226" y="17139"/>
                      <a:pt x="7567" y="16555"/>
                      <a:pt x="7988" y="16555"/>
                    </a:cubicBezTo>
                    <a:close/>
                    <a:moveTo>
                      <a:pt x="7988" y="1655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219" name="AutoShape 94"/>
            <p:cNvSpPr/>
            <p:nvPr/>
          </p:nvSpPr>
          <p:spPr bwMode="auto">
            <a:xfrm>
              <a:off x="7919227" y="2406448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220" name="AutoShape 96"/>
            <p:cNvSpPr/>
            <p:nvPr/>
          </p:nvSpPr>
          <p:spPr bwMode="auto">
            <a:xfrm>
              <a:off x="6337352" y="2917188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221" name="AutoShape 1"/>
            <p:cNvSpPr/>
            <p:nvPr/>
          </p:nvSpPr>
          <p:spPr bwMode="auto">
            <a:xfrm>
              <a:off x="5252030" y="2044674"/>
              <a:ext cx="766110" cy="76611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5"/>
                    <a:pt x="1271" y="10800"/>
                  </a:cubicBezTo>
                  <a:cubicBezTo>
                    <a:pt x="1271" y="16055"/>
                    <a:pt x="5545" y="20329"/>
                    <a:pt x="10800" y="20329"/>
                  </a:cubicBezTo>
                  <a:cubicBezTo>
                    <a:pt x="16054" y="20329"/>
                    <a:pt x="20329" y="16055"/>
                    <a:pt x="20329" y="10800"/>
                  </a:cubicBezTo>
                  <a:cubicBezTo>
                    <a:pt x="20329" y="5545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222" name="AutoShape 2"/>
            <p:cNvSpPr/>
            <p:nvPr/>
          </p:nvSpPr>
          <p:spPr bwMode="auto">
            <a:xfrm>
              <a:off x="6862279" y="3129996"/>
              <a:ext cx="766110" cy="76611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4"/>
                    <a:pt x="5545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5"/>
                    <a:pt x="16054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223" name="AutoShape 3"/>
            <p:cNvSpPr/>
            <p:nvPr/>
          </p:nvSpPr>
          <p:spPr bwMode="auto">
            <a:xfrm>
              <a:off x="5415183" y="3747140"/>
              <a:ext cx="581676" cy="5816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4"/>
                    <a:pt x="5545" y="20330"/>
                    <a:pt x="10800" y="20330"/>
                  </a:cubicBezTo>
                  <a:cubicBezTo>
                    <a:pt x="16055" y="20330"/>
                    <a:pt x="20329" y="16055"/>
                    <a:pt x="20329" y="10800"/>
                  </a:cubicBezTo>
                  <a:cubicBezTo>
                    <a:pt x="20329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224" name="AutoShape 5"/>
            <p:cNvSpPr/>
            <p:nvPr/>
          </p:nvSpPr>
          <p:spPr bwMode="auto">
            <a:xfrm>
              <a:off x="6791343" y="491174"/>
              <a:ext cx="581676" cy="5816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0" y="5546"/>
                    <a:pt x="1270" y="10800"/>
                  </a:cubicBezTo>
                  <a:cubicBezTo>
                    <a:pt x="1270" y="16054"/>
                    <a:pt x="5545" y="20329"/>
                    <a:pt x="10800" y="20329"/>
                  </a:cubicBezTo>
                  <a:cubicBezTo>
                    <a:pt x="16055" y="20329"/>
                    <a:pt x="20330" y="16054"/>
                    <a:pt x="20330" y="10800"/>
                  </a:cubicBezTo>
                  <a:cubicBezTo>
                    <a:pt x="20330" y="5546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225" name="AutoShape 6"/>
            <p:cNvSpPr/>
            <p:nvPr/>
          </p:nvSpPr>
          <p:spPr bwMode="auto">
            <a:xfrm>
              <a:off x="7394300" y="1562309"/>
              <a:ext cx="581676" cy="5816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5"/>
                    <a:pt x="5545" y="20329"/>
                    <a:pt x="10800" y="20329"/>
                  </a:cubicBezTo>
                  <a:cubicBezTo>
                    <a:pt x="16055" y="20329"/>
                    <a:pt x="20330" y="16055"/>
                    <a:pt x="20330" y="10800"/>
                  </a:cubicBezTo>
                  <a:cubicBezTo>
                    <a:pt x="20330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226" name="AutoShape 7"/>
            <p:cNvSpPr/>
            <p:nvPr/>
          </p:nvSpPr>
          <p:spPr bwMode="auto">
            <a:xfrm>
              <a:off x="6493411" y="2236202"/>
              <a:ext cx="418523" cy="4185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6"/>
                    <a:pt x="1271" y="10800"/>
                  </a:cubicBezTo>
                  <a:cubicBezTo>
                    <a:pt x="1271" y="16054"/>
                    <a:pt x="5546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227" name="AutoShape 10"/>
            <p:cNvSpPr/>
            <p:nvPr/>
          </p:nvSpPr>
          <p:spPr bwMode="auto">
            <a:xfrm>
              <a:off x="4592325" y="3385366"/>
              <a:ext cx="418523" cy="4185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6"/>
                    <a:pt x="1271" y="10800"/>
                  </a:cubicBezTo>
                  <a:cubicBezTo>
                    <a:pt x="1271" y="16054"/>
                    <a:pt x="5546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228" name="AutoShape 14"/>
            <p:cNvSpPr/>
            <p:nvPr/>
          </p:nvSpPr>
          <p:spPr bwMode="auto">
            <a:xfrm>
              <a:off x="4216364" y="4477782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0" y="5545"/>
                    <a:pt x="1270" y="10800"/>
                  </a:cubicBezTo>
                  <a:cubicBezTo>
                    <a:pt x="1270" y="16055"/>
                    <a:pt x="5545" y="20329"/>
                    <a:pt x="10800" y="20329"/>
                  </a:cubicBezTo>
                  <a:cubicBezTo>
                    <a:pt x="16055" y="20329"/>
                    <a:pt x="20330" y="16055"/>
                    <a:pt x="20330" y="10800"/>
                  </a:cubicBezTo>
                  <a:cubicBezTo>
                    <a:pt x="20330" y="5545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18" name="组合 317"/>
          <p:cNvGrpSpPr/>
          <p:nvPr/>
        </p:nvGrpSpPr>
        <p:grpSpPr>
          <a:xfrm>
            <a:off x="8219506" y="-18254"/>
            <a:ext cx="744094" cy="762000"/>
            <a:chOff x="8219506" y="-18254"/>
            <a:chExt cx="744094" cy="762000"/>
          </a:xfrm>
        </p:grpSpPr>
        <p:sp>
          <p:nvSpPr>
            <p:cNvPr id="324" name="AutoShape 7"/>
            <p:cNvSpPr>
              <a:spLocks noChangeArrowheads="1"/>
            </p:cNvSpPr>
            <p:nvPr/>
          </p:nvSpPr>
          <p:spPr bwMode="auto">
            <a:xfrm rot="5400000">
              <a:off x="8201851" y="88633"/>
              <a:ext cx="762000" cy="548226"/>
            </a:xfrm>
            <a:prstGeom prst="homePlate">
              <a:avLst>
                <a:gd name="adj" fmla="val 35606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10800000" vert="eaVert" wrap="none" lIns="91440" tIns="45720" rIns="91440" bIns="45720" numCol="1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325" name="组合 324"/>
            <p:cNvGrpSpPr/>
            <p:nvPr/>
          </p:nvGrpSpPr>
          <p:grpSpPr>
            <a:xfrm>
              <a:off x="8219506" y="134144"/>
              <a:ext cx="744094" cy="575849"/>
              <a:chOff x="187683" y="185120"/>
              <a:chExt cx="744094" cy="575849"/>
            </a:xfrm>
          </p:grpSpPr>
          <p:sp>
            <p:nvSpPr>
              <p:cNvPr id="326" name="矩形 325"/>
              <p:cNvSpPr/>
              <p:nvPr/>
            </p:nvSpPr>
            <p:spPr>
              <a:xfrm>
                <a:off x="467365" y="185120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b="0" dirty="0">
                  <a:solidFill>
                    <a:schemeClr val="accent3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334" name="矩形 333"/>
              <p:cNvSpPr/>
              <p:nvPr/>
            </p:nvSpPr>
            <p:spPr>
              <a:xfrm>
                <a:off x="187683" y="453192"/>
                <a:ext cx="74409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你的智慧</a:t>
                </a:r>
                <a:endParaRPr lang="en-US" altLang="zh-CN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渔管家</a:t>
                </a:r>
                <a:endParaRPr lang="zh-CN" altLang="en-US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08" name="组合 307"/>
          <p:cNvGrpSpPr/>
          <p:nvPr/>
        </p:nvGrpSpPr>
        <p:grpSpPr>
          <a:xfrm>
            <a:off x="8396921" y="3320460"/>
            <a:ext cx="712958" cy="6364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09" name="同心圆 308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0" name="椭圆 309"/>
            <p:cNvSpPr/>
            <p:nvPr/>
          </p:nvSpPr>
          <p:spPr>
            <a:xfrm>
              <a:off x="392113" y="760413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36" name="图片 3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951" y="-65746"/>
            <a:ext cx="685800" cy="1243700"/>
          </a:xfrm>
          <a:prstGeom prst="rect">
            <a:avLst/>
          </a:prstGeom>
        </p:spPr>
      </p:pic>
      <p:grpSp>
        <p:nvGrpSpPr>
          <p:cNvPr id="313" name="组合 312"/>
          <p:cNvGrpSpPr/>
          <p:nvPr/>
        </p:nvGrpSpPr>
        <p:grpSpPr>
          <a:xfrm>
            <a:off x="6382439" y="2128960"/>
            <a:ext cx="734914" cy="677173"/>
            <a:chOff x="304800" y="629408"/>
            <a:chExt cx="4000500" cy="4044192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14" name="同心圆 313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5" name="椭圆 314"/>
            <p:cNvSpPr/>
            <p:nvPr/>
          </p:nvSpPr>
          <p:spPr>
            <a:xfrm>
              <a:off x="396881" y="629408"/>
              <a:ext cx="3825874" cy="3825872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21" name="组合 320"/>
          <p:cNvGrpSpPr/>
          <p:nvPr/>
        </p:nvGrpSpPr>
        <p:grpSpPr>
          <a:xfrm>
            <a:off x="7770143" y="2942410"/>
            <a:ext cx="569595" cy="48133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2" name="同心圆 321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3" name="椭圆 322"/>
            <p:cNvSpPr/>
            <p:nvPr/>
          </p:nvSpPr>
          <p:spPr>
            <a:xfrm>
              <a:off x="392113" y="760413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5170918" y="1889394"/>
            <a:ext cx="1073149" cy="928086"/>
            <a:chOff x="5252030" y="2008764"/>
            <a:chExt cx="809336" cy="809336"/>
          </a:xfrm>
          <a:solidFill>
            <a:srgbClr val="00B0F0"/>
          </a:solidFill>
        </p:grpSpPr>
        <p:sp>
          <p:nvSpPr>
            <p:cNvPr id="307" name="椭圆 306"/>
            <p:cNvSpPr/>
            <p:nvPr/>
          </p:nvSpPr>
          <p:spPr>
            <a:xfrm>
              <a:off x="5252030" y="2008764"/>
              <a:ext cx="809336" cy="809336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" name="椭圆 329"/>
            <p:cNvSpPr/>
            <p:nvPr/>
          </p:nvSpPr>
          <p:spPr>
            <a:xfrm>
              <a:off x="5269268" y="2036585"/>
              <a:ext cx="769580" cy="769580"/>
            </a:xfrm>
            <a:prstGeom prst="hexagon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42" name="组合 341"/>
          <p:cNvGrpSpPr/>
          <p:nvPr/>
        </p:nvGrpSpPr>
        <p:grpSpPr>
          <a:xfrm>
            <a:off x="6810595" y="3133044"/>
            <a:ext cx="880272" cy="785842"/>
            <a:chOff x="5252030" y="2008764"/>
            <a:chExt cx="809336" cy="809336"/>
          </a:xfrm>
          <a:solidFill>
            <a:srgbClr val="00B0F0"/>
          </a:solidFill>
        </p:grpSpPr>
        <p:sp>
          <p:nvSpPr>
            <p:cNvPr id="343" name="椭圆 342"/>
            <p:cNvSpPr/>
            <p:nvPr/>
          </p:nvSpPr>
          <p:spPr>
            <a:xfrm>
              <a:off x="5252030" y="2008764"/>
              <a:ext cx="809336" cy="809336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4" name="椭圆 343"/>
            <p:cNvSpPr/>
            <p:nvPr/>
          </p:nvSpPr>
          <p:spPr>
            <a:xfrm>
              <a:off x="5269270" y="2029388"/>
              <a:ext cx="769580" cy="769580"/>
            </a:xfrm>
            <a:prstGeom prst="hexagon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8" name="组合 347"/>
          <p:cNvGrpSpPr/>
          <p:nvPr/>
        </p:nvGrpSpPr>
        <p:grpSpPr>
          <a:xfrm>
            <a:off x="7319908" y="1537660"/>
            <a:ext cx="845193" cy="742949"/>
            <a:chOff x="5252030" y="2008764"/>
            <a:chExt cx="809336" cy="809336"/>
          </a:xfrm>
          <a:solidFill>
            <a:srgbClr val="00B0F0"/>
          </a:solidFill>
        </p:grpSpPr>
        <p:sp>
          <p:nvSpPr>
            <p:cNvPr id="349" name="椭圆 348"/>
            <p:cNvSpPr/>
            <p:nvPr/>
          </p:nvSpPr>
          <p:spPr>
            <a:xfrm>
              <a:off x="5252030" y="2008764"/>
              <a:ext cx="809336" cy="809336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0" name="椭圆 349"/>
            <p:cNvSpPr/>
            <p:nvPr/>
          </p:nvSpPr>
          <p:spPr>
            <a:xfrm>
              <a:off x="5269269" y="2029387"/>
              <a:ext cx="769580" cy="769580"/>
            </a:xfrm>
            <a:prstGeom prst="hexagon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7" name="矩形 356"/>
          <p:cNvSpPr/>
          <p:nvPr/>
        </p:nvSpPr>
        <p:spPr>
          <a:xfrm>
            <a:off x="5016235" y="1962657"/>
            <a:ext cx="1356929" cy="807924"/>
          </a:xfrm>
          <a:prstGeom prst="rect">
            <a:avLst/>
          </a:prstGeom>
          <a:effectLst>
            <a:glow rad="825500">
              <a:schemeClr val="bg1">
                <a:alpha val="0"/>
              </a:schemeClr>
            </a:glow>
          </a:effectLst>
        </p:spPr>
        <p:txBody>
          <a:bodyPr wrap="square" lIns="68589" tIns="34295" rIns="68589" bIns="34295">
            <a:spAutoFit/>
          </a:bodyPr>
          <a:lstStyle/>
          <a:p>
            <a:r>
              <a:rPr lang="zh-CN" altLang="en-US" sz="2400" dirty="0"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经济</a:t>
            </a:r>
            <a:endParaRPr lang="zh-CN" altLang="en-US" sz="2400" dirty="0"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效益</a:t>
            </a:r>
            <a:endParaRPr lang="zh-CN" altLang="en-US" sz="2400" dirty="0"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" name="矩形 357"/>
          <p:cNvSpPr/>
          <p:nvPr/>
        </p:nvSpPr>
        <p:spPr>
          <a:xfrm>
            <a:off x="7367442" y="1573559"/>
            <a:ext cx="737235" cy="623258"/>
          </a:xfrm>
          <a:prstGeom prst="rect">
            <a:avLst/>
          </a:prstGeom>
          <a:effectLst>
            <a:glow rad="812800">
              <a:schemeClr val="bg1">
                <a:alpha val="0"/>
              </a:schemeClr>
            </a:glow>
          </a:effectLst>
        </p:spPr>
        <p:txBody>
          <a:bodyPr wrap="square" lIns="68589" tIns="34295" rIns="68589" bIns="34295">
            <a:spAutoFit/>
          </a:bodyPr>
          <a:lstStyle/>
          <a:p>
            <a:r>
              <a:rPr lang="zh-CN" altLang="en-US" sz="1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endParaRPr lang="zh-CN" altLang="en-US" sz="14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8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endParaRPr lang="en-US" altLang="zh-CN" sz="8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endParaRPr lang="zh-CN" altLang="en-US" sz="14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9" name="矩形 358"/>
          <p:cNvSpPr/>
          <p:nvPr/>
        </p:nvSpPr>
        <p:spPr>
          <a:xfrm>
            <a:off x="6681470" y="3206750"/>
            <a:ext cx="1093470" cy="683895"/>
          </a:xfrm>
          <a:prstGeom prst="rect">
            <a:avLst/>
          </a:prstGeom>
          <a:effectLst>
            <a:glow rad="838200">
              <a:schemeClr val="bg1">
                <a:alpha val="4000"/>
              </a:schemeClr>
            </a:glow>
          </a:effectLst>
        </p:spPr>
        <p:txBody>
          <a:bodyPr wrap="square" lIns="68589" tIns="34295" rIns="68589" bIns="34295">
            <a:spAutoFit/>
          </a:bodyPr>
          <a:lstStyle/>
          <a:p>
            <a:r>
              <a:rPr lang="zh-CN" altLang="en-US" sz="20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养殖</a:t>
            </a:r>
            <a:endParaRPr lang="zh-CN" altLang="en-US" sz="20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水域</a:t>
            </a:r>
            <a:endParaRPr lang="zh-CN" altLang="en-US" sz="20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0" name="文本框 46"/>
          <p:cNvSpPr txBox="1"/>
          <p:nvPr/>
        </p:nvSpPr>
        <p:spPr>
          <a:xfrm>
            <a:off x="537317" y="1263496"/>
            <a:ext cx="468975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600" b="0" dirty="0">
                <a:solidFill>
                  <a:srgbClr val="00B0F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A.</a:t>
            </a:r>
            <a:endParaRPr lang="zh-CN" altLang="en-US" sz="3600" b="0" dirty="0">
              <a:solidFill>
                <a:srgbClr val="00B0F0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363" name="矩形 362"/>
          <p:cNvSpPr/>
          <p:nvPr/>
        </p:nvSpPr>
        <p:spPr>
          <a:xfrm>
            <a:off x="955450" y="1185069"/>
            <a:ext cx="3504328" cy="901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120000"/>
              </a:lnSpc>
              <a:defRPr/>
            </a:pP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鱼群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1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鱼类养殖病害问题</a:t>
            </a:r>
            <a:r>
              <a:rPr lang="zh-CN" altLang="en-US" sz="11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严重；</a:t>
            </a:r>
            <a:endParaRPr lang="zh-CN" altLang="en-US" sz="11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l">
              <a:lnSpc>
                <a:spcPct val="120000"/>
              </a:lnSpc>
              <a:defRPr/>
            </a:pP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渔民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1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文化素质跟不上时代的</a:t>
            </a:r>
            <a:r>
              <a:rPr lang="zh-CN" altLang="en-US" sz="11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变革，老龄化问题严重，人工检测难度大；</a:t>
            </a:r>
            <a:endParaRPr lang="en-US" altLang="zh-CN" sz="11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20000"/>
              </a:lnSpc>
              <a:defRPr/>
            </a:pPr>
            <a:endParaRPr lang="zh-CN" altLang="en-US" sz="11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5" name="文本框 46"/>
          <p:cNvSpPr txBox="1"/>
          <p:nvPr/>
        </p:nvSpPr>
        <p:spPr>
          <a:xfrm>
            <a:off x="519973" y="3258344"/>
            <a:ext cx="478337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600" b="0" dirty="0">
                <a:solidFill>
                  <a:srgbClr val="00B0F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B.</a:t>
            </a:r>
            <a:endParaRPr lang="zh-CN" altLang="en-US" sz="3600" b="0" dirty="0">
              <a:solidFill>
                <a:srgbClr val="00B0F0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366" name="矩形 365"/>
          <p:cNvSpPr/>
          <p:nvPr/>
        </p:nvSpPr>
        <p:spPr>
          <a:xfrm>
            <a:off x="934632" y="3182144"/>
            <a:ext cx="2447745" cy="294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120000"/>
              </a:lnSpc>
              <a:defRPr/>
            </a:pPr>
            <a:r>
              <a:rPr lang="zh-CN" altLang="en-US" sz="11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产量受天气影响较为严重。</a:t>
            </a:r>
            <a:endParaRPr lang="zh-CN" altLang="en-US" sz="11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7" name="文本框 46"/>
          <p:cNvSpPr txBox="1"/>
          <p:nvPr/>
        </p:nvSpPr>
        <p:spPr>
          <a:xfrm>
            <a:off x="535793" y="4159096"/>
            <a:ext cx="478336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600" b="0" dirty="0">
                <a:solidFill>
                  <a:srgbClr val="00B0F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C.</a:t>
            </a:r>
            <a:endParaRPr lang="zh-CN" altLang="en-US" sz="3600" b="0" dirty="0">
              <a:solidFill>
                <a:srgbClr val="00B0F0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368" name="矩形 367"/>
          <p:cNvSpPr/>
          <p:nvPr/>
        </p:nvSpPr>
        <p:spPr>
          <a:xfrm>
            <a:off x="928507" y="4224730"/>
            <a:ext cx="2220110" cy="496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120000"/>
              </a:lnSpc>
              <a:defRPr/>
            </a:pPr>
            <a:r>
              <a:rPr lang="en-US" altLang="zh-CN" sz="1100" b="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养殖水域环境条件不断恶化，水域生态平衡遭到破坏</a:t>
            </a:r>
            <a:r>
              <a:rPr lang="zh-CN" altLang="en-US" sz="1100" b="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1100" b="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问题。</a:t>
            </a:r>
            <a:endParaRPr lang="zh-CN" altLang="en-US" sz="1100" b="0" dirty="0" err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6" name="组合 305"/>
          <p:cNvGrpSpPr/>
          <p:nvPr/>
        </p:nvGrpSpPr>
        <p:grpSpPr>
          <a:xfrm>
            <a:off x="903370" y="249943"/>
            <a:ext cx="3288423" cy="679699"/>
            <a:chOff x="903371" y="249943"/>
            <a:chExt cx="2831223" cy="679699"/>
          </a:xfrm>
        </p:grpSpPr>
        <p:sp>
          <p:nvSpPr>
            <p:cNvPr id="311" name="任意多边形 310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12" name="任意多边形 311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19" name="组合 318"/>
          <p:cNvGrpSpPr/>
          <p:nvPr/>
        </p:nvGrpSpPr>
        <p:grpSpPr>
          <a:xfrm rot="16200000">
            <a:off x="574523" y="158162"/>
            <a:ext cx="765103" cy="863262"/>
            <a:chOff x="8439634" y="3544648"/>
            <a:chExt cx="1611146" cy="1817848"/>
          </a:xfrm>
        </p:grpSpPr>
        <p:sp>
          <p:nvSpPr>
            <p:cNvPr id="320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27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28" name="Group 17"/>
          <p:cNvGrpSpPr>
            <a:grpSpLocks noChangeAspect="1"/>
          </p:cNvGrpSpPr>
          <p:nvPr/>
        </p:nvGrpSpPr>
        <p:grpSpPr bwMode="auto">
          <a:xfrm>
            <a:off x="827405" y="455655"/>
            <a:ext cx="259340" cy="278386"/>
            <a:chOff x="231" y="1205"/>
            <a:chExt cx="640" cy="687"/>
          </a:xfrm>
          <a:solidFill>
            <a:srgbClr val="00B0F0"/>
          </a:solidFill>
          <a:effectLst/>
        </p:grpSpPr>
        <p:sp>
          <p:nvSpPr>
            <p:cNvPr id="329" name="Freeform 18"/>
            <p:cNvSpPr/>
            <p:nvPr/>
          </p:nvSpPr>
          <p:spPr bwMode="auto">
            <a:xfrm>
              <a:off x="231" y="1205"/>
              <a:ext cx="499" cy="687"/>
            </a:xfrm>
            <a:custGeom>
              <a:avLst/>
              <a:gdLst>
                <a:gd name="T0" fmla="*/ 442 w 499"/>
                <a:gd name="T1" fmla="*/ 629 h 687"/>
                <a:gd name="T2" fmla="*/ 57 w 499"/>
                <a:gd name="T3" fmla="*/ 629 h 687"/>
                <a:gd name="T4" fmla="*/ 57 w 499"/>
                <a:gd name="T5" fmla="*/ 200 h 687"/>
                <a:gd name="T6" fmla="*/ 200 w 499"/>
                <a:gd name="T7" fmla="*/ 200 h 687"/>
                <a:gd name="T8" fmla="*/ 200 w 499"/>
                <a:gd name="T9" fmla="*/ 57 h 687"/>
                <a:gd name="T10" fmla="*/ 442 w 499"/>
                <a:gd name="T11" fmla="*/ 57 h 687"/>
                <a:gd name="T12" fmla="*/ 442 w 499"/>
                <a:gd name="T13" fmla="*/ 116 h 687"/>
                <a:gd name="T14" fmla="*/ 494 w 499"/>
                <a:gd name="T15" fmla="*/ 64 h 687"/>
                <a:gd name="T16" fmla="*/ 499 w 499"/>
                <a:gd name="T17" fmla="*/ 59 h 687"/>
                <a:gd name="T18" fmla="*/ 499 w 499"/>
                <a:gd name="T19" fmla="*/ 0 h 687"/>
                <a:gd name="T20" fmla="*/ 143 w 499"/>
                <a:gd name="T21" fmla="*/ 0 h 687"/>
                <a:gd name="T22" fmla="*/ 143 w 499"/>
                <a:gd name="T23" fmla="*/ 0 h 687"/>
                <a:gd name="T24" fmla="*/ 0 w 499"/>
                <a:gd name="T25" fmla="*/ 143 h 687"/>
                <a:gd name="T26" fmla="*/ 0 w 499"/>
                <a:gd name="T27" fmla="*/ 687 h 687"/>
                <a:gd name="T28" fmla="*/ 499 w 499"/>
                <a:gd name="T29" fmla="*/ 687 h 687"/>
                <a:gd name="T30" fmla="*/ 499 w 499"/>
                <a:gd name="T31" fmla="*/ 429 h 687"/>
                <a:gd name="T32" fmla="*/ 442 w 499"/>
                <a:gd name="T33" fmla="*/ 486 h 687"/>
                <a:gd name="T34" fmla="*/ 442 w 499"/>
                <a:gd name="T35" fmla="*/ 629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9" h="687">
                  <a:moveTo>
                    <a:pt x="442" y="629"/>
                  </a:moveTo>
                  <a:lnTo>
                    <a:pt x="57" y="629"/>
                  </a:lnTo>
                  <a:lnTo>
                    <a:pt x="57" y="200"/>
                  </a:lnTo>
                  <a:lnTo>
                    <a:pt x="200" y="200"/>
                  </a:lnTo>
                  <a:lnTo>
                    <a:pt x="200" y="57"/>
                  </a:lnTo>
                  <a:lnTo>
                    <a:pt x="442" y="57"/>
                  </a:lnTo>
                  <a:lnTo>
                    <a:pt x="442" y="116"/>
                  </a:lnTo>
                  <a:lnTo>
                    <a:pt x="494" y="64"/>
                  </a:lnTo>
                  <a:lnTo>
                    <a:pt x="499" y="59"/>
                  </a:lnTo>
                  <a:lnTo>
                    <a:pt x="499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0" y="143"/>
                  </a:lnTo>
                  <a:lnTo>
                    <a:pt x="0" y="687"/>
                  </a:lnTo>
                  <a:lnTo>
                    <a:pt x="499" y="687"/>
                  </a:lnTo>
                  <a:lnTo>
                    <a:pt x="499" y="429"/>
                  </a:lnTo>
                  <a:lnTo>
                    <a:pt x="442" y="486"/>
                  </a:lnTo>
                  <a:lnTo>
                    <a:pt x="442" y="6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31" name="Freeform 19"/>
            <p:cNvSpPr>
              <a:spLocks noEditPoints="1"/>
            </p:cNvSpPr>
            <p:nvPr/>
          </p:nvSpPr>
          <p:spPr bwMode="auto">
            <a:xfrm>
              <a:off x="436" y="1310"/>
              <a:ext cx="435" cy="431"/>
            </a:xfrm>
            <a:custGeom>
              <a:avLst/>
              <a:gdLst>
                <a:gd name="T0" fmla="*/ 50 w 435"/>
                <a:gd name="T1" fmla="*/ 279 h 431"/>
                <a:gd name="T2" fmla="*/ 50 w 435"/>
                <a:gd name="T3" fmla="*/ 279 h 431"/>
                <a:gd name="T4" fmla="*/ 50 w 435"/>
                <a:gd name="T5" fmla="*/ 279 h 431"/>
                <a:gd name="T6" fmla="*/ 50 w 435"/>
                <a:gd name="T7" fmla="*/ 279 h 431"/>
                <a:gd name="T8" fmla="*/ 0 w 435"/>
                <a:gd name="T9" fmla="*/ 431 h 431"/>
                <a:gd name="T10" fmla="*/ 155 w 435"/>
                <a:gd name="T11" fmla="*/ 381 h 431"/>
                <a:gd name="T12" fmla="*/ 155 w 435"/>
                <a:gd name="T13" fmla="*/ 381 h 431"/>
                <a:gd name="T14" fmla="*/ 155 w 435"/>
                <a:gd name="T15" fmla="*/ 381 h 431"/>
                <a:gd name="T16" fmla="*/ 155 w 435"/>
                <a:gd name="T17" fmla="*/ 381 h 431"/>
                <a:gd name="T18" fmla="*/ 435 w 435"/>
                <a:gd name="T19" fmla="*/ 102 h 431"/>
                <a:gd name="T20" fmla="*/ 330 w 435"/>
                <a:gd name="T21" fmla="*/ 0 h 431"/>
                <a:gd name="T22" fmla="*/ 50 w 435"/>
                <a:gd name="T23" fmla="*/ 279 h 431"/>
                <a:gd name="T24" fmla="*/ 50 w 435"/>
                <a:gd name="T25" fmla="*/ 279 h 431"/>
                <a:gd name="T26" fmla="*/ 141 w 435"/>
                <a:gd name="T27" fmla="*/ 360 h 431"/>
                <a:gd name="T28" fmla="*/ 38 w 435"/>
                <a:gd name="T29" fmla="*/ 396 h 431"/>
                <a:gd name="T30" fmla="*/ 72 w 435"/>
                <a:gd name="T31" fmla="*/ 291 h 431"/>
                <a:gd name="T32" fmla="*/ 141 w 435"/>
                <a:gd name="T33" fmla="*/ 36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5" h="431">
                  <a:moveTo>
                    <a:pt x="50" y="279"/>
                  </a:moveTo>
                  <a:lnTo>
                    <a:pt x="50" y="279"/>
                  </a:lnTo>
                  <a:lnTo>
                    <a:pt x="50" y="279"/>
                  </a:lnTo>
                  <a:lnTo>
                    <a:pt x="50" y="279"/>
                  </a:lnTo>
                  <a:lnTo>
                    <a:pt x="0" y="43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435" y="102"/>
                  </a:lnTo>
                  <a:lnTo>
                    <a:pt x="330" y="0"/>
                  </a:lnTo>
                  <a:lnTo>
                    <a:pt x="50" y="279"/>
                  </a:lnTo>
                  <a:lnTo>
                    <a:pt x="50" y="279"/>
                  </a:lnTo>
                  <a:close/>
                  <a:moveTo>
                    <a:pt x="141" y="360"/>
                  </a:moveTo>
                  <a:lnTo>
                    <a:pt x="38" y="396"/>
                  </a:lnTo>
                  <a:lnTo>
                    <a:pt x="72" y="291"/>
                  </a:lnTo>
                  <a:lnTo>
                    <a:pt x="141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332" name="矩形 3"/>
          <p:cNvSpPr>
            <a:spLocks noChangeArrowheads="1"/>
          </p:cNvSpPr>
          <p:nvPr/>
        </p:nvSpPr>
        <p:spPr bwMode="auto">
          <a:xfrm>
            <a:off x="1454227" y="442914"/>
            <a:ext cx="1153160" cy="37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痛点分析</a:t>
            </a:r>
            <a:endParaRPr lang="zh-CN" altLang="en-US" sz="2000" b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3" name="文本框 37"/>
          <p:cNvSpPr>
            <a:spLocks noChangeArrowheads="1"/>
          </p:cNvSpPr>
          <p:nvPr/>
        </p:nvSpPr>
        <p:spPr bwMode="auto">
          <a:xfrm>
            <a:off x="2667794" y="515144"/>
            <a:ext cx="1731469" cy="22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2" tIns="34292" rIns="68582" bIns="34292">
            <a:spAutoFit/>
          </a:bodyPr>
          <a:lstStyle/>
          <a:p>
            <a:pPr algn="l"/>
            <a:r>
              <a:rPr lang="en-US" altLang="zh-CN" sz="1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PROBLEMS FACED</a:t>
            </a:r>
            <a:endParaRPr lang="zh-CN" altLang="en-US" sz="1000" b="0" baseline="-300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5" name="矩形 334"/>
          <p:cNvSpPr/>
          <p:nvPr/>
        </p:nvSpPr>
        <p:spPr>
          <a:xfrm>
            <a:off x="6708381" y="4170796"/>
            <a:ext cx="2354245" cy="63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120000"/>
              </a:lnSpc>
              <a:defRPr/>
            </a:pPr>
            <a:r>
              <a:rPr lang="zh-CN" altLang="en-US" sz="1000" dirty="0">
                <a:gradFill>
                  <a:gsLst>
                    <a:gs pos="0">
                      <a:srgbClr val="A0B7A5"/>
                    </a:gs>
                    <a:gs pos="94000">
                      <a:srgbClr val="6AA18E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世界湖泊和水库营养化状况</a:t>
            </a:r>
            <a:endParaRPr lang="zh-CN" altLang="en-US" sz="1000" dirty="0">
              <a:gradFill>
                <a:gsLst>
                  <a:gs pos="0">
                    <a:srgbClr val="A0B7A5"/>
                  </a:gs>
                  <a:gs pos="94000">
                    <a:srgbClr val="6AA18E"/>
                  </a:gs>
                </a:gsLst>
                <a:lin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l">
              <a:lnSpc>
                <a:spcPct val="120000"/>
              </a:lnSpc>
              <a:defRPr/>
            </a:pPr>
            <a:r>
              <a:rPr lang="zh-CN" altLang="en-US" sz="1000" dirty="0">
                <a:gradFill>
                  <a:gsLst>
                    <a:gs pos="0">
                      <a:srgbClr val="A0B7A5"/>
                    </a:gs>
                    <a:gs pos="94000">
                      <a:srgbClr val="6AA18E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来源：联合国环境规划署关于“水体富营养化”调查研究体制</a:t>
            </a:r>
            <a:endParaRPr lang="zh-CN" altLang="en-US" sz="1000" dirty="0">
              <a:gradFill>
                <a:gsLst>
                  <a:gs pos="0">
                    <a:srgbClr val="A0B7A5"/>
                  </a:gs>
                  <a:gs pos="94000">
                    <a:srgbClr val="6AA18E"/>
                  </a:gs>
                </a:gsLst>
                <a:lin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7" name="矩形 336"/>
          <p:cNvSpPr/>
          <p:nvPr/>
        </p:nvSpPr>
        <p:spPr>
          <a:xfrm>
            <a:off x="5791359" y="1440724"/>
            <a:ext cx="1615190" cy="44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sz="1000" dirty="0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温州市苍南县马站镇渔民</a:t>
            </a:r>
            <a:endParaRPr lang="en-US" altLang="zh-CN" sz="1000" dirty="0">
              <a:gradFill>
                <a:gsLst>
                  <a:gs pos="100000">
                    <a:srgbClr val="B3CED5"/>
                  </a:gs>
                  <a:gs pos="0">
                    <a:srgbClr val="DDE3D8"/>
                  </a:gs>
                </a:gsLst>
                <a:lin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defRPr/>
            </a:pPr>
            <a:r>
              <a:rPr lang="zh-CN" altLang="en-US" sz="1000" dirty="0">
                <a:gradFill>
                  <a:gsLst>
                    <a:gs pos="100000">
                      <a:srgbClr val="B3CED5"/>
                    </a:gs>
                    <a:gs pos="0">
                      <a:srgbClr val="DDE3D8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学历结构、年龄结构</a:t>
            </a:r>
            <a:endParaRPr lang="zh-CN" altLang="en-US" sz="1000" dirty="0">
              <a:gradFill>
                <a:gsLst>
                  <a:gs pos="100000">
                    <a:srgbClr val="B3CED5"/>
                  </a:gs>
                  <a:gs pos="0">
                    <a:srgbClr val="DDE3D8"/>
                  </a:gs>
                </a:gsLst>
                <a:lin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9" name="矩形 338"/>
          <p:cNvSpPr/>
          <p:nvPr/>
        </p:nvSpPr>
        <p:spPr>
          <a:xfrm>
            <a:off x="3148489" y="2263239"/>
            <a:ext cx="1615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 dirty="0">
                <a:gradFill>
                  <a:gsLst>
                    <a:gs pos="50000">
                      <a:srgbClr val="ECCFCB"/>
                    </a:gs>
                    <a:gs pos="0">
                      <a:srgbClr val="F2DFDC"/>
                    </a:gs>
                    <a:gs pos="100000">
                      <a:srgbClr val="E5BEB9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主要气象对渔业产生的灾害影响大小</a:t>
            </a:r>
            <a:endParaRPr lang="zh-CN" altLang="en-US" sz="1000" dirty="0">
              <a:gradFill>
                <a:gsLst>
                  <a:gs pos="50000">
                    <a:srgbClr val="ECCFCB"/>
                  </a:gs>
                  <a:gs pos="0">
                    <a:srgbClr val="F2DFDC"/>
                  </a:gs>
                  <a:gs pos="100000">
                    <a:srgbClr val="E5BEB9"/>
                  </a:gs>
                </a:gsLst>
                <a:lin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0" name="组合 339"/>
          <p:cNvGrpSpPr/>
          <p:nvPr/>
        </p:nvGrpSpPr>
        <p:grpSpPr>
          <a:xfrm>
            <a:off x="8626798" y="920711"/>
            <a:ext cx="378178" cy="33760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41" name="同心圆 321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1" name="椭圆 322"/>
            <p:cNvSpPr/>
            <p:nvPr/>
          </p:nvSpPr>
          <p:spPr>
            <a:xfrm>
              <a:off x="392113" y="760413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aphicFrame>
        <p:nvGraphicFramePr>
          <p:cNvPr id="2" name="图表 1"/>
          <p:cNvGraphicFramePr/>
          <p:nvPr/>
        </p:nvGraphicFramePr>
        <p:xfrm>
          <a:off x="6555899" y="226604"/>
          <a:ext cx="1979295" cy="121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4" name="图表 3"/>
          <p:cNvGraphicFramePr/>
          <p:nvPr/>
        </p:nvGraphicFramePr>
        <p:xfrm>
          <a:off x="4572159" y="195489"/>
          <a:ext cx="1978025" cy="1184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表格 4"/>
          <p:cNvGraphicFramePr/>
          <p:nvPr>
            <p:custDataLst>
              <p:tags r:id="rId5"/>
            </p:custDataLst>
          </p:nvPr>
        </p:nvGraphicFramePr>
        <p:xfrm>
          <a:off x="688200" y="2136273"/>
          <a:ext cx="2397125" cy="968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960"/>
                <a:gridCol w="1193165"/>
              </a:tblGrid>
              <a:tr h="38163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1" spc="120">
                          <a:gradFill>
                            <a:gsLst>
                              <a:gs pos="50000">
                                <a:srgbClr val="EDDADE"/>
                              </a:gs>
                              <a:gs pos="0">
                                <a:srgbClr val="F3E6E9"/>
                              </a:gs>
                              <a:gs pos="100000">
                                <a:srgbClr val="E6CDD3"/>
                              </a:gs>
                            </a:gsLst>
                            <a:lin scaled="1"/>
                          </a:gra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灾害种类</a:t>
                      </a:r>
                      <a:endParaRPr lang="zh-CN" sz="1200" b="1" spc="120">
                        <a:gradFill>
                          <a:gsLst>
                            <a:gs pos="50000">
                              <a:srgbClr val="EDDADE"/>
                            </a:gs>
                            <a:gs pos="0">
                              <a:srgbClr val="F3E6E9"/>
                            </a:gs>
                            <a:gs pos="100000">
                              <a:srgbClr val="E6CDD3"/>
                            </a:gs>
                          </a:gsLst>
                          <a:lin scaled="1"/>
                        </a:gra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>
                    <a:lnL w="19050" cap="rnd">
                      <a:solidFill>
                        <a:srgbClr val="ECD8E0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ECD8E0"/>
                      </a:solidFill>
                      <a:prstDash val="solid"/>
                    </a:lnT>
                    <a:lnB w="19050">
                      <a:solidFill>
                        <a:srgbClr val="ECD8E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1" spc="120" dirty="0">
                          <a:gradFill>
                            <a:gsLst>
                              <a:gs pos="50000">
                                <a:srgbClr val="EDDADE"/>
                              </a:gs>
                              <a:gs pos="0">
                                <a:srgbClr val="F3E6E9"/>
                              </a:gs>
                              <a:gs pos="100000">
                                <a:srgbClr val="E6CDD3"/>
                              </a:gs>
                            </a:gsLst>
                            <a:lin scaled="1"/>
                          </a:gra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灾害比例</a:t>
                      </a:r>
                      <a:endParaRPr lang="zh-CN" sz="1200" b="1" spc="120" dirty="0">
                        <a:gradFill>
                          <a:gsLst>
                            <a:gs pos="50000">
                              <a:srgbClr val="EDDADE"/>
                            </a:gs>
                            <a:gs pos="0">
                              <a:srgbClr val="F3E6E9"/>
                            </a:gs>
                            <a:gs pos="100000">
                              <a:srgbClr val="E6CDD3"/>
                            </a:gs>
                          </a:gsLst>
                          <a:lin scaled="1"/>
                        </a:gra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ECD8E0"/>
                      </a:solidFill>
                      <a:prstDash val="solid"/>
                    </a:lnR>
                    <a:lnT w="19050" cap="rnd">
                      <a:solidFill>
                        <a:srgbClr val="ECD8E0"/>
                      </a:solidFill>
                      <a:prstDash val="solid"/>
                    </a:lnT>
                    <a:lnB w="19050">
                      <a:solidFill>
                        <a:srgbClr val="ECD8E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000" b="0" spc="60">
                          <a:gradFill>
                            <a:gsLst>
                              <a:gs pos="50000">
                                <a:srgbClr val="EDDADE"/>
                              </a:gs>
                              <a:gs pos="0">
                                <a:srgbClr val="F3E6E9"/>
                              </a:gs>
                              <a:gs pos="100000">
                                <a:srgbClr val="E6CDD3"/>
                              </a:gs>
                            </a:gsLst>
                            <a:lin scaled="1"/>
                          </a:gra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风浪</a:t>
                      </a:r>
                      <a:endParaRPr lang="zh-CN" sz="1000" b="0" spc="60">
                        <a:gradFill>
                          <a:gsLst>
                            <a:gs pos="50000">
                              <a:srgbClr val="EDDADE"/>
                            </a:gs>
                            <a:gs pos="0">
                              <a:srgbClr val="F3E6E9"/>
                            </a:gs>
                            <a:gs pos="100000">
                              <a:srgbClr val="E6CDD3"/>
                            </a:gs>
                          </a:gsLst>
                          <a:lin scaled="1"/>
                        </a:gra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>
                    <a:lnL w="19050" cap="rnd">
                      <a:solidFill>
                        <a:srgbClr val="ECD8E0"/>
                      </a:solidFill>
                      <a:prstDash val="solid"/>
                    </a:lnL>
                    <a:lnR w="3175">
                      <a:solidFill>
                        <a:srgbClr val="ECD8E0"/>
                      </a:solidFill>
                      <a:prstDash val="dot"/>
                    </a:lnR>
                    <a:lnT w="19050">
                      <a:solidFill>
                        <a:srgbClr val="ECD8E0"/>
                      </a:solidFill>
                      <a:prstDash val="solid"/>
                    </a:lnT>
                    <a:lnB w="3175">
                      <a:solidFill>
                        <a:srgbClr val="ECD8E0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gradFill>
                            <a:gsLst>
                              <a:gs pos="50000">
                                <a:srgbClr val="EDDADE"/>
                              </a:gs>
                              <a:gs pos="0">
                                <a:srgbClr val="F3E6E9"/>
                              </a:gs>
                              <a:gs pos="100000">
                                <a:srgbClr val="E6CDD3"/>
                              </a:gs>
                            </a:gsLst>
                            <a:lin scaled="1"/>
                          </a:gra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77%</a:t>
                      </a:r>
                      <a:endParaRPr lang="en-US" altLang="en-US" sz="1000" b="0" spc="60">
                        <a:gradFill>
                          <a:gsLst>
                            <a:gs pos="50000">
                              <a:srgbClr val="EDDADE"/>
                            </a:gs>
                            <a:gs pos="0">
                              <a:srgbClr val="F3E6E9"/>
                            </a:gs>
                            <a:gs pos="100000">
                              <a:srgbClr val="E6CDD3"/>
                            </a:gs>
                          </a:gsLst>
                          <a:lin scaled="1"/>
                        </a:gra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>
                    <a:lnL w="3175">
                      <a:solidFill>
                        <a:srgbClr val="ECD8E0"/>
                      </a:solidFill>
                      <a:prstDash val="dot"/>
                    </a:lnL>
                    <a:lnR w="19050" cap="rnd">
                      <a:solidFill>
                        <a:srgbClr val="ECD8E0"/>
                      </a:solidFill>
                      <a:prstDash val="solid"/>
                    </a:lnR>
                    <a:lnT w="19050">
                      <a:solidFill>
                        <a:srgbClr val="ECD8E0"/>
                      </a:solidFill>
                      <a:prstDash val="solid"/>
                    </a:lnT>
                    <a:lnB w="3175">
                      <a:solidFill>
                        <a:srgbClr val="ECD8E0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000" b="0" spc="60">
                          <a:gradFill>
                            <a:gsLst>
                              <a:gs pos="50000">
                                <a:srgbClr val="EDDADE"/>
                              </a:gs>
                              <a:gs pos="0">
                                <a:srgbClr val="F3E6E9"/>
                              </a:gs>
                              <a:gs pos="100000">
                                <a:srgbClr val="E6CDD3"/>
                              </a:gs>
                            </a:gsLst>
                            <a:lin scaled="1"/>
                          </a:gra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海雾</a:t>
                      </a:r>
                      <a:endParaRPr lang="zh-CN" altLang="en-US" sz="1000" b="0" spc="60">
                        <a:gradFill>
                          <a:gsLst>
                            <a:gs pos="50000">
                              <a:srgbClr val="EDDADE"/>
                            </a:gs>
                            <a:gs pos="0">
                              <a:srgbClr val="F3E6E9"/>
                            </a:gs>
                            <a:gs pos="100000">
                              <a:srgbClr val="E6CDD3"/>
                            </a:gs>
                          </a:gsLst>
                          <a:lin scaled="1"/>
                        </a:gra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>
                    <a:lnL w="19050" cap="rnd">
                      <a:solidFill>
                        <a:srgbClr val="ECD8E0"/>
                      </a:solidFill>
                      <a:prstDash val="solid"/>
                    </a:lnL>
                    <a:lnR w="3175">
                      <a:solidFill>
                        <a:srgbClr val="ECD8E0"/>
                      </a:solidFill>
                      <a:prstDash val="dot"/>
                    </a:lnR>
                    <a:lnT w="3175">
                      <a:solidFill>
                        <a:srgbClr val="ECD8E0"/>
                      </a:solidFill>
                      <a:prstDash val="dot"/>
                    </a:lnT>
                    <a:lnB w="3175">
                      <a:solidFill>
                        <a:srgbClr val="ECD8E0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gradFill>
                            <a:gsLst>
                              <a:gs pos="50000">
                                <a:srgbClr val="EDDADE"/>
                              </a:gs>
                              <a:gs pos="0">
                                <a:srgbClr val="F3E6E9"/>
                              </a:gs>
                              <a:gs pos="100000">
                                <a:srgbClr val="E6CDD3"/>
                              </a:gs>
                            </a:gsLst>
                            <a:lin scaled="1"/>
                          </a:gra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22%</a:t>
                      </a:r>
                      <a:endParaRPr lang="en-US" altLang="en-US" sz="1000" b="0" spc="60">
                        <a:gradFill>
                          <a:gsLst>
                            <a:gs pos="50000">
                              <a:srgbClr val="EDDADE"/>
                            </a:gs>
                            <a:gs pos="0">
                              <a:srgbClr val="F3E6E9"/>
                            </a:gs>
                            <a:gs pos="100000">
                              <a:srgbClr val="E6CDD3"/>
                            </a:gs>
                          </a:gsLst>
                          <a:lin scaled="1"/>
                        </a:gra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>
                    <a:lnL w="3175">
                      <a:solidFill>
                        <a:srgbClr val="ECD8E0"/>
                      </a:solidFill>
                      <a:prstDash val="dot"/>
                    </a:lnL>
                    <a:lnR w="19050" cap="rnd">
                      <a:solidFill>
                        <a:srgbClr val="ECD8E0"/>
                      </a:solidFill>
                      <a:prstDash val="solid"/>
                    </a:lnR>
                    <a:lnT w="3175">
                      <a:solidFill>
                        <a:srgbClr val="ECD8E0"/>
                      </a:solidFill>
                      <a:prstDash val="dot"/>
                    </a:lnT>
                    <a:lnB w="3175">
                      <a:solidFill>
                        <a:srgbClr val="ECD8E0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000" b="0" spc="60">
                          <a:gradFill>
                            <a:gsLst>
                              <a:gs pos="50000">
                                <a:srgbClr val="EDDADE"/>
                              </a:gs>
                              <a:gs pos="0">
                                <a:srgbClr val="F3E6E9"/>
                              </a:gs>
                              <a:gs pos="100000">
                                <a:srgbClr val="E6CDD3"/>
                              </a:gs>
                            </a:gsLst>
                            <a:lin scaled="1"/>
                          </a:gra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降水</a:t>
                      </a:r>
                      <a:endParaRPr lang="zh-CN" altLang="en-US" sz="1000" b="0" spc="60">
                        <a:gradFill>
                          <a:gsLst>
                            <a:gs pos="50000">
                              <a:srgbClr val="EDDADE"/>
                            </a:gs>
                            <a:gs pos="0">
                              <a:srgbClr val="F3E6E9"/>
                            </a:gs>
                            <a:gs pos="100000">
                              <a:srgbClr val="E6CDD3"/>
                            </a:gs>
                          </a:gsLst>
                          <a:lin scaled="1"/>
                        </a:gra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>
                    <a:lnL w="19050" cap="rnd">
                      <a:solidFill>
                        <a:srgbClr val="ECD8E0"/>
                      </a:solidFill>
                      <a:prstDash val="solid"/>
                    </a:lnL>
                    <a:lnR w="3175">
                      <a:solidFill>
                        <a:srgbClr val="ECD8E0"/>
                      </a:solidFill>
                      <a:prstDash val="dot"/>
                    </a:lnR>
                    <a:lnT w="3175">
                      <a:solidFill>
                        <a:srgbClr val="ECD8E0"/>
                      </a:solidFill>
                      <a:prstDash val="dot"/>
                    </a:lnT>
                    <a:lnB w="19050" cap="rnd">
                      <a:solidFill>
                        <a:srgbClr val="ECD8E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 dirty="0">
                          <a:gradFill>
                            <a:gsLst>
                              <a:gs pos="50000">
                                <a:srgbClr val="EDDADE"/>
                              </a:gs>
                              <a:gs pos="0">
                                <a:srgbClr val="F3E6E9"/>
                              </a:gs>
                              <a:gs pos="100000">
                                <a:srgbClr val="E6CDD3"/>
                              </a:gs>
                            </a:gsLst>
                            <a:lin scaled="1"/>
                          </a:gra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1%</a:t>
                      </a:r>
                      <a:endParaRPr lang="en-US" altLang="en-US" sz="1000" b="0" spc="60" dirty="0">
                        <a:gradFill>
                          <a:gsLst>
                            <a:gs pos="50000">
                              <a:srgbClr val="EDDADE"/>
                            </a:gs>
                            <a:gs pos="0">
                              <a:srgbClr val="F3E6E9"/>
                            </a:gs>
                            <a:gs pos="100000">
                              <a:srgbClr val="E6CDD3"/>
                            </a:gs>
                          </a:gsLst>
                          <a:lin scaled="1"/>
                        </a:gra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>
                    <a:lnL w="3175">
                      <a:solidFill>
                        <a:srgbClr val="ECD8E0"/>
                      </a:solidFill>
                      <a:prstDash val="dot"/>
                    </a:lnL>
                    <a:lnR w="19050" cap="rnd">
                      <a:solidFill>
                        <a:srgbClr val="ECD8E0"/>
                      </a:solidFill>
                      <a:prstDash val="solid"/>
                    </a:lnR>
                    <a:lnT w="3175">
                      <a:solidFill>
                        <a:srgbClr val="ECD8E0"/>
                      </a:solidFill>
                      <a:prstDash val="dot"/>
                    </a:lnT>
                    <a:lnB w="19050" cap="rnd">
                      <a:solidFill>
                        <a:srgbClr val="ECD8E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/>
          <p:nvPr>
            <p:custDataLst>
              <p:tags r:id="rId6"/>
            </p:custDataLst>
          </p:nvPr>
        </p:nvGraphicFramePr>
        <p:xfrm>
          <a:off x="3356610" y="2899558"/>
          <a:ext cx="3307715" cy="2255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735"/>
                <a:gridCol w="524510"/>
                <a:gridCol w="538480"/>
                <a:gridCol w="513715"/>
                <a:gridCol w="676275"/>
              </a:tblGrid>
              <a:tr h="24511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CEEBD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地区和国家</a:t>
                      </a:r>
                      <a:endParaRPr lang="zh-CN" altLang="en-US" sz="700" b="1">
                        <a:solidFill>
                          <a:srgbClr val="CEEBDA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9050">
                      <a:solidFill>
                        <a:srgbClr val="4A626E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CEEBD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贫营养（%）</a:t>
                      </a:r>
                      <a:endParaRPr lang="zh-CN" altLang="en-US" sz="700" b="1">
                        <a:solidFill>
                          <a:srgbClr val="CEEBDA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9050">
                      <a:solidFill>
                        <a:srgbClr val="4A626E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CEEBD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中营养（%）</a:t>
                      </a:r>
                      <a:endParaRPr lang="zh-CN" altLang="en-US" sz="700" b="1">
                        <a:solidFill>
                          <a:srgbClr val="CEEBDA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9050">
                      <a:solidFill>
                        <a:srgbClr val="4A626E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CEEBD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富营养（%）</a:t>
                      </a:r>
                      <a:endParaRPr lang="zh-CN" altLang="en-US" sz="700" b="1">
                        <a:solidFill>
                          <a:srgbClr val="CEEBDA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9050">
                      <a:solidFill>
                        <a:srgbClr val="4A626E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CEEBD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抽样水体的个数</a:t>
                      </a:r>
                      <a:endParaRPr lang="zh-CN" altLang="en-US" sz="700" b="1">
                        <a:solidFill>
                          <a:srgbClr val="CEEBDA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9050">
                      <a:solidFill>
                        <a:srgbClr val="4A626E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54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CEEBD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18个OECD成员国家</a:t>
                      </a:r>
                      <a:endParaRPr lang="zh-CN" altLang="en-US" sz="700" b="1">
                        <a:solidFill>
                          <a:srgbClr val="CEEBDA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19050">
                      <a:solidFill>
                        <a:srgbClr val="4A626E"/>
                      </a:solidFill>
                      <a:prstDash val="solid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18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19050">
                      <a:solidFill>
                        <a:srgbClr val="4A626E"/>
                      </a:solidFill>
                      <a:prstDash val="solid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17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19050">
                      <a:solidFill>
                        <a:srgbClr val="4A626E"/>
                      </a:solidFill>
                      <a:prstDash val="solid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65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19050">
                      <a:solidFill>
                        <a:srgbClr val="4A626E"/>
                      </a:solidFill>
                      <a:prstDash val="solid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101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19050">
                      <a:solidFill>
                        <a:srgbClr val="4A626E"/>
                      </a:solidFill>
                      <a:prstDash val="solid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CEEBD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OECD+加拿大</a:t>
                      </a:r>
                      <a:endParaRPr lang="zh-CN" altLang="en-US" sz="700" b="1">
                        <a:solidFill>
                          <a:srgbClr val="CEEBDA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48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16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36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 dirty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230</a:t>
                      </a:r>
                      <a:endParaRPr lang="en-US" altLang="en-US" sz="700" b="0" dirty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54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CEEBD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OECD+加拿大十其他国家</a:t>
                      </a:r>
                      <a:endParaRPr lang="zh-CN" altLang="en-US" sz="700" b="1">
                        <a:solidFill>
                          <a:srgbClr val="CEEBDA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30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35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35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335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CEEBD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加拿大</a:t>
                      </a:r>
                      <a:endParaRPr lang="zh-CN" altLang="en-US" sz="700" b="1">
                        <a:solidFill>
                          <a:srgbClr val="CEEBDA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73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15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12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129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54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CEEBD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美国</a:t>
                      </a:r>
                      <a:endParaRPr lang="zh-CN" altLang="en-US" sz="700" b="1">
                        <a:solidFill>
                          <a:srgbClr val="CEEBDA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7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23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70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493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0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CEEBD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意大利</a:t>
                      </a:r>
                      <a:endParaRPr lang="zh-CN" altLang="en-US" sz="700" b="1">
                        <a:solidFill>
                          <a:srgbClr val="CEEBDA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29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28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43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65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54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CEEBD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德国</a:t>
                      </a:r>
                      <a:endParaRPr lang="zh-CN" altLang="en-US" sz="700" b="1">
                        <a:solidFill>
                          <a:srgbClr val="CEEBDA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8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38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54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72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54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CEEBD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波罗的海沿岸国家</a:t>
                      </a:r>
                      <a:endParaRPr lang="zh-CN" altLang="en-US" sz="700" b="1">
                        <a:solidFill>
                          <a:srgbClr val="CEEBDA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15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38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47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130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54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CEEBD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日本+其他国家</a:t>
                      </a:r>
                      <a:endParaRPr lang="zh-CN" altLang="en-US" sz="700" b="1">
                        <a:solidFill>
                          <a:srgbClr val="CEEBDA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25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39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36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36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54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CEEBD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中国</a:t>
                      </a:r>
                      <a:endParaRPr lang="zh-CN" altLang="en-US" sz="700" b="1">
                        <a:solidFill>
                          <a:srgbClr val="CEEBDA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44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32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24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34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54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CEEBD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11个PAHO国家</a:t>
                      </a:r>
                      <a:endParaRPr lang="zh-CN" altLang="en-US" sz="700" b="1">
                        <a:solidFill>
                          <a:srgbClr val="CEEBDA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24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20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56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 dirty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25</a:t>
                      </a:r>
                      <a:endParaRPr lang="en-US" altLang="en-US" sz="700" b="0" dirty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54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CEEBD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南非水库</a:t>
                      </a:r>
                      <a:endParaRPr lang="zh-CN" altLang="en-US" sz="700" b="1">
                        <a:solidFill>
                          <a:srgbClr val="CEEBDA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19050" cap="rnd">
                      <a:solidFill>
                        <a:srgbClr val="4A626E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31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19050" cap="rnd">
                      <a:solidFill>
                        <a:srgbClr val="4A626E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41</a:t>
                      </a:r>
                      <a:endParaRPr lang="en-US" altLang="en-US" sz="700" b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19050" cap="rnd">
                      <a:solidFill>
                        <a:srgbClr val="4A626E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 dirty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28</a:t>
                      </a:r>
                      <a:endParaRPr lang="en-US" altLang="en-US" sz="700" b="0" dirty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19050" cap="rnd">
                      <a:solidFill>
                        <a:srgbClr val="4A626E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 dirty="0">
                          <a:solidFill>
                            <a:srgbClr val="CEEBDA"/>
                          </a:solidFill>
                          <a:latin typeface="宋体" panose="02010600030101010101" pitchFamily="2" charset="-122"/>
                        </a:rPr>
                        <a:t>32</a:t>
                      </a:r>
                      <a:endParaRPr lang="en-US" altLang="en-US" sz="700" b="0" dirty="0">
                        <a:solidFill>
                          <a:srgbClr val="CEEBDA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19050" cap="rnd">
                      <a:solidFill>
                        <a:srgbClr val="4A626E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3" name="组合 12"/>
          <p:cNvGrpSpPr/>
          <p:nvPr/>
        </p:nvGrpSpPr>
        <p:grpSpPr>
          <a:xfrm>
            <a:off x="8469186" y="2222256"/>
            <a:ext cx="452755" cy="3873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" name="同心圆 321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椭圆 322"/>
            <p:cNvSpPr/>
            <p:nvPr/>
          </p:nvSpPr>
          <p:spPr>
            <a:xfrm>
              <a:off x="392113" y="760413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  <p:bldLst>
      <p:bldGraphic spid="2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DDB91E5B-6998-4E42-A0E8-6BCE4E3757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221" y="1288624"/>
            <a:ext cx="1578610" cy="1660525"/>
          </a:xfrm>
          <a:prstGeom prst="rect">
            <a:avLst/>
          </a:prstGeom>
          <a:noFill/>
          <a:ln w="25400" cap="rnd" cmpd="sng">
            <a:solidFill>
              <a:schemeClr val="bg1"/>
            </a:solidFill>
            <a:prstDash val="solid"/>
            <a:miter lim="800000"/>
            <a:headEnd/>
            <a:tailEnd/>
          </a:ln>
        </p:spPr>
      </p:pic>
      <p:sp>
        <p:nvSpPr>
          <p:cNvPr id="11" name="文本框 10"/>
          <p:cNvSpPr txBox="1"/>
          <p:nvPr/>
        </p:nvSpPr>
        <p:spPr>
          <a:xfrm>
            <a:off x="7264400" y="3059430"/>
            <a:ext cx="1450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 dirty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一种基于北斗导航的水养殖增氧</a:t>
            </a:r>
            <a:r>
              <a:rPr lang="zh-CN" altLang="en-US" sz="1200" dirty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系统</a:t>
            </a:r>
            <a:endParaRPr lang="zh-CN" altLang="en-US" sz="1200" dirty="0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55610" y="3055862"/>
            <a:ext cx="20396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C000"/>
                </a:solidFill>
              </a:rPr>
              <a:t>一种基于北斗技术的无人机集鱼</a:t>
            </a:r>
            <a:r>
              <a:rPr lang="zh-CN" altLang="en-US" sz="1200" dirty="0">
                <a:solidFill>
                  <a:srgbClr val="FFC000"/>
                </a:solidFill>
              </a:rPr>
              <a:t>系统</a:t>
            </a:r>
            <a:endParaRPr lang="zh-CN" altLang="en-US" sz="1200" dirty="0">
              <a:solidFill>
                <a:srgbClr val="FFC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35127" y="3058954"/>
            <a:ext cx="14300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控制技术层</a:t>
            </a:r>
            <a:endParaRPr lang="zh-CN" altLang="en-US" sz="1200" dirty="0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3" name="图片 72" descr="333438303937323b333633323239383bcee5bdc7d0c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12184" y="4005977"/>
            <a:ext cx="461010" cy="46101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734594" y="3498294"/>
            <a:ext cx="17303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智能自主</a:t>
            </a:r>
            <a:endParaRPr lang="zh-CN" altLang="en-US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●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安全可靠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●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节约人力</a:t>
            </a:r>
            <a:endParaRPr lang="zh-CN" altLang="en-US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580416" y="3498294"/>
            <a:ext cx="132905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技术对口</a:t>
            </a:r>
            <a:endParaRPr lang="zh-CN" altLang="en-US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endParaRPr lang="zh-CN" altLang="en-US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专家团队</a:t>
            </a:r>
            <a:endParaRPr lang="zh-CN" altLang="en-US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endParaRPr lang="zh-CN" altLang="en-US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专业指导</a:t>
            </a:r>
            <a:endParaRPr lang="zh-CN" altLang="en-US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21786" y="265183"/>
            <a:ext cx="2831223" cy="679699"/>
            <a:chOff x="903371" y="249943"/>
            <a:chExt cx="2831223" cy="679699"/>
          </a:xfrm>
        </p:grpSpPr>
        <p:sp>
          <p:nvSpPr>
            <p:cNvPr id="36" name="任意多边形 35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8" name="任意多边形 37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 rot="16200000">
            <a:off x="574523" y="158162"/>
            <a:ext cx="765103" cy="863262"/>
            <a:chOff x="8439634" y="3544648"/>
            <a:chExt cx="1611146" cy="1817848"/>
          </a:xfrm>
        </p:grpSpPr>
        <p:sp>
          <p:nvSpPr>
            <p:cNvPr id="40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1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zh-CN" altLang="en-US" sz="3600" dirty="0">
                  <a:solidFill>
                    <a:prstClr val="black"/>
                  </a:solidFill>
                  <a:latin typeface="微软雅黑" panose="020B0503020204020204" pitchFamily="34" charset="-122"/>
                </a:rPr>
                <a:t>二</a:t>
              </a:r>
              <a:endParaRPr lang="en-US" altLang="zh-CN" sz="3600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1372089" y="413120"/>
            <a:ext cx="1661160" cy="37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项目</a:t>
            </a:r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技术介绍</a:t>
            </a:r>
            <a:endParaRPr lang="zh-CN" altLang="en-US" sz="2000" b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372" y="1472117"/>
            <a:ext cx="982282" cy="41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图表 27"/>
          <p:cNvGraphicFramePr/>
          <p:nvPr/>
        </p:nvGraphicFramePr>
        <p:xfrm>
          <a:off x="2842419" y="1272590"/>
          <a:ext cx="2108200" cy="1676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119" y="1824298"/>
            <a:ext cx="2256346" cy="1177608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29401" y="1843153"/>
            <a:ext cx="2362200" cy="809631"/>
            <a:chOff x="5928123" y="1637816"/>
            <a:chExt cx="3149053" cy="1079176"/>
          </a:xfrm>
        </p:grpSpPr>
        <p:sp>
          <p:nvSpPr>
            <p:cNvPr id="37" name="文本框 36"/>
            <p:cNvSpPr txBox="1"/>
            <p:nvPr/>
          </p:nvSpPr>
          <p:spPr>
            <a:xfrm>
              <a:off x="5942513" y="1637816"/>
              <a:ext cx="2365174" cy="492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rgbClr val="FFB850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defRPr>
              </a:lvl1pPr>
            </a:lstStyle>
            <a:p>
              <a:pPr algn="l"/>
              <a:r>
                <a:rPr lang="zh-CN" altLang="en-US" sz="1800" b="0" dirty="0">
                  <a:gradFill>
                    <a:gsLst>
                      <a:gs pos="50000">
                        <a:srgbClr val="97C8E1"/>
                      </a:gs>
                      <a:gs pos="0">
                        <a:srgbClr val="BADAEB"/>
                      </a:gs>
                      <a:gs pos="100000">
                        <a:srgbClr val="74B5D6"/>
                      </a:gs>
                    </a:gsLst>
                    <a:lin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操作层次</a:t>
              </a:r>
              <a:endParaRPr lang="zh-CN" altLang="en-US" sz="1800" b="0" dirty="0">
                <a:gradFill>
                  <a:gsLst>
                    <a:gs pos="50000">
                      <a:srgbClr val="97C8E1"/>
                    </a:gs>
                    <a:gs pos="0">
                      <a:srgbClr val="BADAEB"/>
                    </a:gs>
                    <a:gs pos="100000">
                      <a:srgbClr val="74B5D6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TextBox 10"/>
            <p:cNvSpPr>
              <a:spLocks noChangeArrowheads="1"/>
            </p:cNvSpPr>
            <p:nvPr/>
          </p:nvSpPr>
          <p:spPr bwMode="auto">
            <a:xfrm>
              <a:off x="5928123" y="2101628"/>
              <a:ext cx="3149053" cy="615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12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用于船只导航</a:t>
              </a:r>
              <a:endParaRPr lang="en-US" altLang="zh-CN" sz="12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l"/>
              <a:r>
                <a:rPr lang="zh-CN" altLang="en-US" sz="12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纠正航线等功能</a:t>
              </a:r>
              <a:endParaRPr lang="zh-CN" altLang="en-US" sz="12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039394" y="530260"/>
            <a:ext cx="2362200" cy="593075"/>
            <a:chOff x="7284247" y="1656438"/>
            <a:chExt cx="3149053" cy="790523"/>
          </a:xfrm>
        </p:grpSpPr>
        <p:sp>
          <p:nvSpPr>
            <p:cNvPr id="47" name="文本框 46"/>
            <p:cNvSpPr txBox="1"/>
            <p:nvPr/>
          </p:nvSpPr>
          <p:spPr>
            <a:xfrm>
              <a:off x="7284247" y="1656438"/>
              <a:ext cx="2365174" cy="492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rgbClr val="FFB850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defRPr>
              </a:lvl1pPr>
            </a:lstStyle>
            <a:p>
              <a:pPr algn="l"/>
              <a:r>
                <a:rPr lang="zh-CN" altLang="en-US" sz="1800" b="0" dirty="0">
                  <a:gradFill>
                    <a:gsLst>
                      <a:gs pos="50000">
                        <a:srgbClr val="B9E5ED"/>
                      </a:gs>
                      <a:gs pos="0">
                        <a:srgbClr val="CFECF1"/>
                      </a:gs>
                      <a:gs pos="100000">
                        <a:srgbClr val="A3DDE8"/>
                      </a:gs>
                    </a:gsLst>
                    <a:lin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战术层次</a:t>
              </a:r>
              <a:endParaRPr lang="zh-CN" altLang="en-US" sz="1800" b="0" dirty="0">
                <a:gradFill>
                  <a:gsLst>
                    <a:gs pos="50000">
                      <a:srgbClr val="B9E5ED"/>
                    </a:gs>
                    <a:gs pos="0">
                      <a:srgbClr val="CFECF1"/>
                    </a:gs>
                    <a:gs pos="100000">
                      <a:srgbClr val="A3DDE8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TextBox 10"/>
            <p:cNvSpPr>
              <a:spLocks noChangeArrowheads="1"/>
            </p:cNvSpPr>
            <p:nvPr/>
          </p:nvSpPr>
          <p:spPr bwMode="auto">
            <a:xfrm>
              <a:off x="7284247" y="2079621"/>
              <a:ext cx="3149053" cy="367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zh-CN" altLang="zh-CN" sz="12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处理来自无人机集鱼</a:t>
              </a:r>
              <a:r>
                <a:rPr lang="zh-CN" altLang="zh-CN" sz="12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系统的信息</a:t>
              </a:r>
              <a:endParaRPr lang="zh-CN" altLang="en-US" sz="12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239989" y="1139169"/>
            <a:ext cx="2362200" cy="646554"/>
            <a:chOff x="6276889" y="1685216"/>
            <a:chExt cx="3149053" cy="861806"/>
          </a:xfrm>
        </p:grpSpPr>
        <p:sp>
          <p:nvSpPr>
            <p:cNvPr id="50" name="文本框 49"/>
            <p:cNvSpPr txBox="1"/>
            <p:nvPr/>
          </p:nvSpPr>
          <p:spPr>
            <a:xfrm>
              <a:off x="6276889" y="1685216"/>
              <a:ext cx="2365174" cy="492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rgbClr val="FFB850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defRPr>
              </a:lvl1pPr>
            </a:lstStyle>
            <a:p>
              <a:pPr algn="l"/>
              <a:r>
                <a:rPr lang="zh-CN" altLang="en-US" sz="1800" b="0" dirty="0">
                  <a:gradFill>
                    <a:gsLst>
                      <a:gs pos="50000">
                        <a:srgbClr val="97C8E1"/>
                      </a:gs>
                      <a:gs pos="0">
                        <a:srgbClr val="BADAEB"/>
                      </a:gs>
                      <a:gs pos="100000">
                        <a:srgbClr val="74B5D6"/>
                      </a:gs>
                    </a:gsLst>
                    <a:lin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战略层次</a:t>
              </a:r>
              <a:endParaRPr lang="zh-CN" altLang="en-US" sz="1800" b="0" dirty="0">
                <a:gradFill>
                  <a:gsLst>
                    <a:gs pos="50000">
                      <a:srgbClr val="97C8E1"/>
                    </a:gs>
                    <a:gs pos="0">
                      <a:srgbClr val="BADAEB"/>
                    </a:gs>
                    <a:gs pos="100000">
                      <a:srgbClr val="74B5D6"/>
                    </a:gs>
                  </a:gsLst>
                  <a:lin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TextBox 10"/>
            <p:cNvSpPr>
              <a:spLocks noChangeArrowheads="1"/>
            </p:cNvSpPr>
            <p:nvPr/>
          </p:nvSpPr>
          <p:spPr bwMode="auto">
            <a:xfrm>
              <a:off x="6276889" y="2177804"/>
              <a:ext cx="3149053" cy="369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12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是决策的最高层次</a:t>
              </a:r>
              <a:endParaRPr lang="zh-CN" altLang="en-US" sz="12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8219506" y="-18254"/>
            <a:ext cx="744094" cy="762000"/>
            <a:chOff x="8219506" y="-18254"/>
            <a:chExt cx="744094" cy="762000"/>
          </a:xfrm>
        </p:grpSpPr>
        <p:sp>
          <p:nvSpPr>
            <p:cNvPr id="44" name="AutoShape 7"/>
            <p:cNvSpPr>
              <a:spLocks noChangeArrowheads="1"/>
            </p:cNvSpPr>
            <p:nvPr/>
          </p:nvSpPr>
          <p:spPr bwMode="auto">
            <a:xfrm rot="5400000">
              <a:off x="8201851" y="88633"/>
              <a:ext cx="762000" cy="548226"/>
            </a:xfrm>
            <a:prstGeom prst="homePlate">
              <a:avLst>
                <a:gd name="adj" fmla="val 35606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10800000" vert="eaVert" wrap="none" lIns="91440" tIns="45720" rIns="91440" bIns="45720" numCol="1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8219506" y="134144"/>
              <a:ext cx="744094" cy="575849"/>
              <a:chOff x="187683" y="185120"/>
              <a:chExt cx="744094" cy="575849"/>
            </a:xfrm>
          </p:grpSpPr>
          <p:sp>
            <p:nvSpPr>
              <p:cNvPr id="52" name="矩形 51"/>
              <p:cNvSpPr/>
              <p:nvPr/>
            </p:nvSpPr>
            <p:spPr>
              <a:xfrm>
                <a:off x="467365" y="185120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b="0" dirty="0">
                  <a:solidFill>
                    <a:schemeClr val="accent3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187683" y="453192"/>
                <a:ext cx="74409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你的智慧</a:t>
                </a:r>
                <a:endParaRPr lang="en-US" altLang="zh-CN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渔管家</a:t>
                </a:r>
                <a:endParaRPr lang="zh-CN" altLang="en-US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54" name="图片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9951" y="-65746"/>
            <a:ext cx="685800" cy="1243700"/>
          </a:xfrm>
          <a:prstGeom prst="rect">
            <a:avLst/>
          </a:prstGeom>
        </p:spPr>
      </p:pic>
      <p:pic>
        <p:nvPicPr>
          <p:cNvPr id="5" name="图片 1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80000" y="1252855"/>
            <a:ext cx="1991360" cy="1715135"/>
          </a:xfrm>
          <a:prstGeom prst="rect">
            <a:avLst/>
          </a:prstGeom>
          <a:noFill/>
          <a:ln w="25400" cmpd="sng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153035" y="3181985"/>
            <a:ext cx="269176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dirty="0">
                <a:solidFill>
                  <a:schemeClr val="bg1"/>
                </a:solidFill>
                <a:sym typeface="+mn-ea"/>
              </a:rPr>
              <a:t>新型渔场管理模式以</a:t>
            </a:r>
            <a:r>
              <a:rPr lang="zh-CN" altLang="en-US" i="1" kern="100" dirty="0">
                <a:gradFill>
                  <a:gsLst>
                    <a:gs pos="50000">
                      <a:srgbClr val="97C8E1"/>
                    </a:gs>
                    <a:gs pos="0">
                      <a:srgbClr val="BADAEB"/>
                    </a:gs>
                    <a:gs pos="100000">
                      <a:srgbClr val="74B5D6"/>
                    </a:gs>
                  </a:gsLst>
                  <a:lin scaled="1"/>
                </a:gradFill>
                <a:ea typeface="阿里巴巴普惠体 B" panose="00020600040101010101" pitchFamily="18" charset="-122"/>
                <a:sym typeface="+mn-ea"/>
              </a:rPr>
              <a:t>北斗导航</a:t>
            </a:r>
            <a:r>
              <a:rPr lang="zh-CN" altLang="en-US" kern="100" dirty="0">
                <a:gradFill>
                  <a:gsLst>
                    <a:gs pos="50000">
                      <a:srgbClr val="97C8E1"/>
                    </a:gs>
                    <a:gs pos="0">
                      <a:srgbClr val="BADAEB"/>
                    </a:gs>
                    <a:gs pos="100000">
                      <a:srgbClr val="74B5D6"/>
                    </a:gs>
                  </a:gsLst>
                  <a:lin scaled="1"/>
                </a:gradFill>
                <a:ea typeface="阿里巴巴普惠体 B" panose="00020600040101010101" pitchFamily="18" charset="-122"/>
                <a:sym typeface="+mn-ea"/>
              </a:rPr>
              <a:t>系统</a:t>
            </a:r>
            <a:r>
              <a:rPr lang="zh-CN" altLang="en-US" dirty="0">
                <a:solidFill>
                  <a:schemeClr val="bg1"/>
                </a:solidFill>
                <a:sym typeface="+mn-ea"/>
              </a:rPr>
              <a:t>为核心构造一个卫星导航定位与地面通信相结合的系统，通过手持终端来方便有效的管理</a:t>
            </a:r>
            <a:r>
              <a:rPr lang="zh-CN" altLang="en-US" dirty="0">
                <a:solidFill>
                  <a:schemeClr val="bg1"/>
                </a:solidFill>
                <a:sym typeface="+mn-ea"/>
              </a:rPr>
              <a:t>渔场。</a:t>
            </a:r>
            <a:endParaRPr lang="zh-CN" altLang="en-US" dirty="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六边形 53"/>
          <p:cNvSpPr/>
          <p:nvPr/>
        </p:nvSpPr>
        <p:spPr>
          <a:xfrm>
            <a:off x="7794388" y="4495725"/>
            <a:ext cx="500908" cy="44844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六边形 54"/>
          <p:cNvSpPr/>
          <p:nvPr/>
        </p:nvSpPr>
        <p:spPr>
          <a:xfrm>
            <a:off x="8423305" y="3551476"/>
            <a:ext cx="274777" cy="245999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6" name="组合 55"/>
          <p:cNvGrpSpPr/>
          <p:nvPr/>
        </p:nvGrpSpPr>
        <p:grpSpPr>
          <a:xfrm>
            <a:off x="7183751" y="4785662"/>
            <a:ext cx="219777" cy="19675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57" name="同心圆 56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479425" y="847725"/>
              <a:ext cx="3651250" cy="3651250"/>
            </a:xfrm>
            <a:prstGeom prst="hexagon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7316009" y="4126698"/>
            <a:ext cx="287919" cy="257765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60" name="同心圆 59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479425" y="847725"/>
              <a:ext cx="3651250" cy="3651250"/>
            </a:xfrm>
            <a:prstGeom prst="hexagon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8411685" y="4194019"/>
            <a:ext cx="408377" cy="36560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3" name="同心圆 62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392113" y="760413"/>
              <a:ext cx="3825874" cy="3825874"/>
            </a:xfrm>
            <a:prstGeom prst="hexagon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5" name="六边形 64"/>
          <p:cNvSpPr/>
          <p:nvPr/>
        </p:nvSpPr>
        <p:spPr>
          <a:xfrm>
            <a:off x="6629511" y="4736422"/>
            <a:ext cx="274777" cy="245999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六边形 65"/>
          <p:cNvSpPr/>
          <p:nvPr/>
        </p:nvSpPr>
        <p:spPr>
          <a:xfrm>
            <a:off x="8585278" y="4998596"/>
            <a:ext cx="137389" cy="123000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03371" y="249943"/>
            <a:ext cx="2831223" cy="679699"/>
            <a:chOff x="903371" y="249943"/>
            <a:chExt cx="2831223" cy="679699"/>
          </a:xfrm>
        </p:grpSpPr>
        <p:sp>
          <p:nvSpPr>
            <p:cNvPr id="36" name="任意多边形 35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8" name="任意多边形 37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 rot="16200000">
            <a:off x="574523" y="158162"/>
            <a:ext cx="765103" cy="863262"/>
            <a:chOff x="8439634" y="3544648"/>
            <a:chExt cx="1611146" cy="1817848"/>
          </a:xfrm>
        </p:grpSpPr>
        <p:sp>
          <p:nvSpPr>
            <p:cNvPr id="40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1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42" name="Group 17"/>
          <p:cNvGrpSpPr>
            <a:grpSpLocks noChangeAspect="1"/>
          </p:cNvGrpSpPr>
          <p:nvPr/>
        </p:nvGrpSpPr>
        <p:grpSpPr bwMode="auto">
          <a:xfrm>
            <a:off x="827405" y="455655"/>
            <a:ext cx="259340" cy="278386"/>
            <a:chOff x="231" y="1205"/>
            <a:chExt cx="640" cy="687"/>
          </a:xfrm>
          <a:solidFill>
            <a:srgbClr val="00B0F0"/>
          </a:solidFill>
          <a:effectLst/>
        </p:grpSpPr>
        <p:sp>
          <p:nvSpPr>
            <p:cNvPr id="44" name="Freeform 18"/>
            <p:cNvSpPr/>
            <p:nvPr/>
          </p:nvSpPr>
          <p:spPr bwMode="auto">
            <a:xfrm>
              <a:off x="231" y="1205"/>
              <a:ext cx="499" cy="687"/>
            </a:xfrm>
            <a:custGeom>
              <a:avLst/>
              <a:gdLst>
                <a:gd name="T0" fmla="*/ 442 w 499"/>
                <a:gd name="T1" fmla="*/ 629 h 687"/>
                <a:gd name="T2" fmla="*/ 57 w 499"/>
                <a:gd name="T3" fmla="*/ 629 h 687"/>
                <a:gd name="T4" fmla="*/ 57 w 499"/>
                <a:gd name="T5" fmla="*/ 200 h 687"/>
                <a:gd name="T6" fmla="*/ 200 w 499"/>
                <a:gd name="T7" fmla="*/ 200 h 687"/>
                <a:gd name="T8" fmla="*/ 200 w 499"/>
                <a:gd name="T9" fmla="*/ 57 h 687"/>
                <a:gd name="T10" fmla="*/ 442 w 499"/>
                <a:gd name="T11" fmla="*/ 57 h 687"/>
                <a:gd name="T12" fmla="*/ 442 w 499"/>
                <a:gd name="T13" fmla="*/ 116 h 687"/>
                <a:gd name="T14" fmla="*/ 494 w 499"/>
                <a:gd name="T15" fmla="*/ 64 h 687"/>
                <a:gd name="T16" fmla="*/ 499 w 499"/>
                <a:gd name="T17" fmla="*/ 59 h 687"/>
                <a:gd name="T18" fmla="*/ 499 w 499"/>
                <a:gd name="T19" fmla="*/ 0 h 687"/>
                <a:gd name="T20" fmla="*/ 143 w 499"/>
                <a:gd name="T21" fmla="*/ 0 h 687"/>
                <a:gd name="T22" fmla="*/ 143 w 499"/>
                <a:gd name="T23" fmla="*/ 0 h 687"/>
                <a:gd name="T24" fmla="*/ 0 w 499"/>
                <a:gd name="T25" fmla="*/ 143 h 687"/>
                <a:gd name="T26" fmla="*/ 0 w 499"/>
                <a:gd name="T27" fmla="*/ 687 h 687"/>
                <a:gd name="T28" fmla="*/ 499 w 499"/>
                <a:gd name="T29" fmla="*/ 687 h 687"/>
                <a:gd name="T30" fmla="*/ 499 w 499"/>
                <a:gd name="T31" fmla="*/ 429 h 687"/>
                <a:gd name="T32" fmla="*/ 442 w 499"/>
                <a:gd name="T33" fmla="*/ 486 h 687"/>
                <a:gd name="T34" fmla="*/ 442 w 499"/>
                <a:gd name="T35" fmla="*/ 629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9" h="687">
                  <a:moveTo>
                    <a:pt x="442" y="629"/>
                  </a:moveTo>
                  <a:lnTo>
                    <a:pt x="57" y="629"/>
                  </a:lnTo>
                  <a:lnTo>
                    <a:pt x="57" y="200"/>
                  </a:lnTo>
                  <a:lnTo>
                    <a:pt x="200" y="200"/>
                  </a:lnTo>
                  <a:lnTo>
                    <a:pt x="200" y="57"/>
                  </a:lnTo>
                  <a:lnTo>
                    <a:pt x="442" y="57"/>
                  </a:lnTo>
                  <a:lnTo>
                    <a:pt x="442" y="116"/>
                  </a:lnTo>
                  <a:lnTo>
                    <a:pt x="494" y="64"/>
                  </a:lnTo>
                  <a:lnTo>
                    <a:pt x="499" y="59"/>
                  </a:lnTo>
                  <a:lnTo>
                    <a:pt x="499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0" y="143"/>
                  </a:lnTo>
                  <a:lnTo>
                    <a:pt x="0" y="687"/>
                  </a:lnTo>
                  <a:lnTo>
                    <a:pt x="499" y="687"/>
                  </a:lnTo>
                  <a:lnTo>
                    <a:pt x="499" y="429"/>
                  </a:lnTo>
                  <a:lnTo>
                    <a:pt x="442" y="486"/>
                  </a:lnTo>
                  <a:lnTo>
                    <a:pt x="442" y="6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5" name="Freeform 19"/>
            <p:cNvSpPr>
              <a:spLocks noEditPoints="1"/>
            </p:cNvSpPr>
            <p:nvPr/>
          </p:nvSpPr>
          <p:spPr bwMode="auto">
            <a:xfrm>
              <a:off x="436" y="1310"/>
              <a:ext cx="435" cy="431"/>
            </a:xfrm>
            <a:custGeom>
              <a:avLst/>
              <a:gdLst>
                <a:gd name="T0" fmla="*/ 50 w 435"/>
                <a:gd name="T1" fmla="*/ 279 h 431"/>
                <a:gd name="T2" fmla="*/ 50 w 435"/>
                <a:gd name="T3" fmla="*/ 279 h 431"/>
                <a:gd name="T4" fmla="*/ 50 w 435"/>
                <a:gd name="T5" fmla="*/ 279 h 431"/>
                <a:gd name="T6" fmla="*/ 50 w 435"/>
                <a:gd name="T7" fmla="*/ 279 h 431"/>
                <a:gd name="T8" fmla="*/ 0 w 435"/>
                <a:gd name="T9" fmla="*/ 431 h 431"/>
                <a:gd name="T10" fmla="*/ 155 w 435"/>
                <a:gd name="T11" fmla="*/ 381 h 431"/>
                <a:gd name="T12" fmla="*/ 155 w 435"/>
                <a:gd name="T13" fmla="*/ 381 h 431"/>
                <a:gd name="T14" fmla="*/ 155 w 435"/>
                <a:gd name="T15" fmla="*/ 381 h 431"/>
                <a:gd name="T16" fmla="*/ 155 w 435"/>
                <a:gd name="T17" fmla="*/ 381 h 431"/>
                <a:gd name="T18" fmla="*/ 435 w 435"/>
                <a:gd name="T19" fmla="*/ 102 h 431"/>
                <a:gd name="T20" fmla="*/ 330 w 435"/>
                <a:gd name="T21" fmla="*/ 0 h 431"/>
                <a:gd name="T22" fmla="*/ 50 w 435"/>
                <a:gd name="T23" fmla="*/ 279 h 431"/>
                <a:gd name="T24" fmla="*/ 50 w 435"/>
                <a:gd name="T25" fmla="*/ 279 h 431"/>
                <a:gd name="T26" fmla="*/ 141 w 435"/>
                <a:gd name="T27" fmla="*/ 360 h 431"/>
                <a:gd name="T28" fmla="*/ 38 w 435"/>
                <a:gd name="T29" fmla="*/ 396 h 431"/>
                <a:gd name="T30" fmla="*/ 72 w 435"/>
                <a:gd name="T31" fmla="*/ 291 h 431"/>
                <a:gd name="T32" fmla="*/ 141 w 435"/>
                <a:gd name="T33" fmla="*/ 36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5" h="431">
                  <a:moveTo>
                    <a:pt x="50" y="279"/>
                  </a:moveTo>
                  <a:lnTo>
                    <a:pt x="50" y="279"/>
                  </a:lnTo>
                  <a:lnTo>
                    <a:pt x="50" y="279"/>
                  </a:lnTo>
                  <a:lnTo>
                    <a:pt x="50" y="279"/>
                  </a:lnTo>
                  <a:lnTo>
                    <a:pt x="0" y="43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435" y="102"/>
                  </a:lnTo>
                  <a:lnTo>
                    <a:pt x="330" y="0"/>
                  </a:lnTo>
                  <a:lnTo>
                    <a:pt x="50" y="279"/>
                  </a:lnTo>
                  <a:lnTo>
                    <a:pt x="50" y="279"/>
                  </a:lnTo>
                  <a:close/>
                  <a:moveTo>
                    <a:pt x="141" y="360"/>
                  </a:moveTo>
                  <a:lnTo>
                    <a:pt x="38" y="396"/>
                  </a:lnTo>
                  <a:lnTo>
                    <a:pt x="72" y="291"/>
                  </a:lnTo>
                  <a:lnTo>
                    <a:pt x="141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47" name="矩形 3"/>
          <p:cNvSpPr>
            <a:spLocks noChangeArrowheads="1"/>
          </p:cNvSpPr>
          <p:nvPr/>
        </p:nvSpPr>
        <p:spPr bwMode="auto">
          <a:xfrm>
            <a:off x="1550112" y="409259"/>
            <a:ext cx="1407160" cy="37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产品与服务</a:t>
            </a:r>
            <a:endParaRPr lang="zh-CN" altLang="en-US" sz="2000" b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89885" y="3114675"/>
            <a:ext cx="21151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鱼类养殖信息系统</a:t>
            </a:r>
            <a:endParaRPr lang="zh-CN" altLang="en-US" sz="1200" dirty="0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3" name="图片 43" descr="RFI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740" y="1429385"/>
            <a:ext cx="1852295" cy="1621155"/>
          </a:xfrm>
          <a:prstGeom prst="rect">
            <a:avLst/>
          </a:prstGeom>
          <a:ln w="25400" cap="rnd" cmpd="sng">
            <a:solidFill>
              <a:schemeClr val="bg1"/>
            </a:solidFill>
            <a:prstDash val="solid"/>
            <a:miter lim="800000"/>
            <a:headEnd/>
            <a:tailEnd/>
          </a:ln>
        </p:spPr>
      </p:pic>
      <p:sp>
        <p:nvSpPr>
          <p:cNvPr id="11" name="文本框 10"/>
          <p:cNvSpPr txBox="1"/>
          <p:nvPr/>
        </p:nvSpPr>
        <p:spPr>
          <a:xfrm>
            <a:off x="5891530" y="3114675"/>
            <a:ext cx="23234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水产品安全追溯系统实物图</a:t>
            </a:r>
            <a:endParaRPr lang="zh-CN" altLang="en-US" sz="1200" dirty="0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3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670" y="1429385"/>
            <a:ext cx="1790065" cy="1616075"/>
          </a:xfrm>
          <a:prstGeom prst="rect">
            <a:avLst/>
          </a:prstGeom>
          <a:solidFill>
            <a:schemeClr val="bg1">
              <a:lumMod val="85000"/>
              <a:alpha val="52000"/>
            </a:schemeClr>
          </a:solidFill>
          <a:ln w="25400" cap="rnd" cmpd="sng">
            <a:solidFill>
              <a:schemeClr val="bg1"/>
            </a:solidFill>
            <a:prstDash val="solid"/>
            <a:miter lim="800000"/>
            <a:headEnd/>
            <a:tailEnd/>
          </a:ln>
        </p:spPr>
      </p:pic>
      <p:pic>
        <p:nvPicPr>
          <p:cNvPr id="73" name="图片 72" descr="333438303937323b333633323239383bcee5bdc7d0c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6784" y="4025075"/>
            <a:ext cx="461010" cy="461010"/>
          </a:xfrm>
          <a:prstGeom prst="rect">
            <a:avLst/>
          </a:prstGeom>
        </p:spPr>
      </p:pic>
      <p:sp>
        <p:nvSpPr>
          <p:cNvPr id="84" name="文本框 83"/>
          <p:cNvSpPr txBox="1"/>
          <p:nvPr/>
        </p:nvSpPr>
        <p:spPr>
          <a:xfrm>
            <a:off x="3235484" y="3509645"/>
            <a:ext cx="20231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●</a:t>
            </a:r>
            <a:r>
              <a:rPr lang="en-US" altLang="zh-CN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ea"/>
              </a:rPr>
              <a:t> </a:t>
            </a:r>
            <a:r>
              <a:rPr lang="en-US" altLang="zh-CN" b="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ea"/>
              </a:rPr>
              <a:t>  </a:t>
            </a:r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ea"/>
              </a:rPr>
              <a:t>智能高效</a:t>
            </a:r>
            <a:r>
              <a:rPr lang="en-US" altLang="zh-CN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ea"/>
              </a:rPr>
              <a:t>             </a:t>
            </a:r>
            <a:endParaRPr lang="zh-CN" altLang="en-US" dirty="0">
              <a:solidFill>
                <a:schemeClr val="bg1"/>
              </a:solidFill>
              <a:latin typeface="+mn-ea"/>
              <a:ea typeface="+mn-ea"/>
              <a:cs typeface="+mn-ea"/>
              <a:sym typeface="+mn-ea"/>
            </a:endParaRPr>
          </a:p>
          <a:p>
            <a:pPr algn="l"/>
            <a:endParaRPr lang="zh-CN" altLang="en-US" dirty="0">
              <a:solidFill>
                <a:schemeClr val="bg1"/>
              </a:solidFill>
              <a:latin typeface="+mn-ea"/>
              <a:ea typeface="+mn-ea"/>
              <a:cs typeface="+mn-ea"/>
            </a:endParaRPr>
          </a:p>
          <a:p>
            <a:pPr algn="l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●</a:t>
            </a:r>
            <a:r>
              <a:rPr lang="en-US" altLang="zh-CN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ea"/>
              </a:rPr>
              <a:t>   </a:t>
            </a:r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ea"/>
              </a:rPr>
              <a:t>跟踪溯源</a:t>
            </a:r>
            <a:endParaRPr lang="zh-CN" altLang="en-US" dirty="0">
              <a:solidFill>
                <a:schemeClr val="bg1"/>
              </a:solidFill>
              <a:latin typeface="+mn-ea"/>
              <a:ea typeface="+mn-ea"/>
              <a:cs typeface="+mn-ea"/>
              <a:sym typeface="+mn-ea"/>
            </a:endParaRPr>
          </a:p>
          <a:p>
            <a:pPr algn="l"/>
            <a:endParaRPr lang="zh-CN" altLang="en-US" dirty="0">
              <a:solidFill>
                <a:schemeClr val="bg1"/>
              </a:solidFill>
              <a:latin typeface="+mn-ea"/>
              <a:ea typeface="+mn-ea"/>
              <a:cs typeface="+mn-ea"/>
            </a:endParaRPr>
          </a:p>
          <a:p>
            <a:pPr algn="l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●</a:t>
            </a:r>
            <a:r>
              <a:rPr lang="en-US" altLang="zh-CN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ea"/>
              </a:rPr>
              <a:t>   </a:t>
            </a:r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ea"/>
              </a:rPr>
              <a:t>安全可靠</a:t>
            </a:r>
            <a:endParaRPr lang="zh-CN" altLang="en-US" dirty="0">
              <a:solidFill>
                <a:schemeClr val="bg1"/>
              </a:solidFill>
              <a:latin typeface="+mn-ea"/>
              <a:ea typeface="+mn-ea"/>
              <a:cs typeface="+mn-ea"/>
            </a:endParaRPr>
          </a:p>
          <a:p>
            <a:pPr algn="l"/>
            <a:endParaRPr lang="zh-CN" altLang="en-US" dirty="0">
              <a:latin typeface="+mn-ea"/>
              <a:ea typeface="+mn-ea"/>
              <a:cs typeface="+mn-ea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5208429" y="3509645"/>
            <a:ext cx="172656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网络应用</a:t>
            </a:r>
            <a:endParaRPr lang="zh-CN" altLang="en-US" sz="1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endParaRPr lang="zh-CN" altLang="en-US" sz="1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 sz="1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实时观测</a:t>
            </a:r>
            <a:endParaRPr lang="zh-CN" altLang="en-US" sz="1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endParaRPr lang="zh-CN" altLang="en-US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 sz="1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系统调配</a:t>
            </a:r>
            <a:endParaRPr lang="zh-CN" altLang="en-US" sz="1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49" name="图表 48"/>
          <p:cNvGraphicFramePr/>
          <p:nvPr/>
        </p:nvGraphicFramePr>
        <p:xfrm>
          <a:off x="3083631" y="1399142"/>
          <a:ext cx="2108200" cy="1676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76" name="组合 75"/>
          <p:cNvGrpSpPr/>
          <p:nvPr/>
        </p:nvGrpSpPr>
        <p:grpSpPr>
          <a:xfrm>
            <a:off x="3159219" y="1927339"/>
            <a:ext cx="978512" cy="794485"/>
            <a:chOff x="6012181" y="2505978"/>
            <a:chExt cx="978512" cy="794485"/>
          </a:xfrm>
        </p:grpSpPr>
        <p:sp>
          <p:nvSpPr>
            <p:cNvPr id="82" name="矩形: 圆顶角 81"/>
            <p:cNvSpPr/>
            <p:nvPr/>
          </p:nvSpPr>
          <p:spPr>
            <a:xfrm rot="16200000">
              <a:off x="6104194" y="2413965"/>
              <a:ext cx="794485" cy="978512"/>
            </a:xfrm>
            <a:prstGeom prst="round2SameRect">
              <a:avLst>
                <a:gd name="adj1" fmla="val 1667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3" name="矩形: 圆顶角 4"/>
            <p:cNvSpPr txBox="1"/>
            <p:nvPr/>
          </p:nvSpPr>
          <p:spPr>
            <a:xfrm rot="21600000">
              <a:off x="6050972" y="2544770"/>
              <a:ext cx="939721" cy="7169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88900" rIns="80010" bIns="88900" numCol="1" spcCol="1270" anchor="t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400" kern="1200" dirty="0">
                  <a:solidFill>
                    <a:schemeClr val="tx1"/>
                  </a:solidFill>
                </a:rPr>
                <a:t>🐟“代表鱼”佩戴终端</a:t>
              </a:r>
              <a:endParaRPr lang="zh-CN" altLang="en-US" sz="1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4215635" y="1936681"/>
            <a:ext cx="931245" cy="769475"/>
            <a:chOff x="7231382" y="2518483"/>
            <a:chExt cx="931245" cy="769475"/>
          </a:xfrm>
        </p:grpSpPr>
        <p:sp>
          <p:nvSpPr>
            <p:cNvPr id="80" name="矩形: 圆顶角 79"/>
            <p:cNvSpPr/>
            <p:nvPr/>
          </p:nvSpPr>
          <p:spPr>
            <a:xfrm rot="5400000">
              <a:off x="7312267" y="2437598"/>
              <a:ext cx="769475" cy="931245"/>
            </a:xfrm>
            <a:prstGeom prst="round2SameRect">
              <a:avLst>
                <a:gd name="adj1" fmla="val 1667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1" name="矩形: 圆顶角 6"/>
            <p:cNvSpPr txBox="1"/>
            <p:nvPr/>
          </p:nvSpPr>
          <p:spPr>
            <a:xfrm>
              <a:off x="7231383" y="2556052"/>
              <a:ext cx="893676" cy="6943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865" tIns="69850" rIns="41910" bIns="69850" numCol="1" spcCol="1270" anchor="t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200" kern="1200" dirty="0">
                  <a:solidFill>
                    <a:schemeClr val="tx1"/>
                  </a:solidFill>
                </a:rPr>
                <a:t>“5G+VSaaS“  </a:t>
              </a:r>
              <a:r>
                <a:rPr lang="zh-CN" altLang="en-US" sz="1200" kern="1200" dirty="0">
                  <a:solidFill>
                    <a:schemeClr val="tx1"/>
                  </a:solidFill>
                </a:rPr>
                <a:t>模式 实时视频监控</a:t>
              </a:r>
              <a:endParaRPr lang="zh-CN" altLang="en-US" sz="12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78" name="箭头: 环形 77"/>
          <p:cNvSpPr/>
          <p:nvPr/>
        </p:nvSpPr>
        <p:spPr>
          <a:xfrm>
            <a:off x="3822105" y="1588234"/>
            <a:ext cx="750693" cy="610735"/>
          </a:xfrm>
          <a:prstGeom prst="circularArrow">
            <a:avLst>
              <a:gd name="adj1" fmla="val 0"/>
              <a:gd name="adj2" fmla="val 1142322"/>
              <a:gd name="adj3" fmla="val 20681312"/>
              <a:gd name="adj4" fmla="val 10800000"/>
              <a:gd name="adj5" fmla="val 12500"/>
            </a:avLst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9" name="箭头: 环形 78"/>
          <p:cNvSpPr/>
          <p:nvPr/>
        </p:nvSpPr>
        <p:spPr>
          <a:xfrm rot="10800000">
            <a:off x="3820195" y="2456928"/>
            <a:ext cx="752601" cy="588532"/>
          </a:xfrm>
          <a:prstGeom prst="circularArrow">
            <a:avLst>
              <a:gd name="adj1" fmla="val 0"/>
              <a:gd name="adj2" fmla="val 1142322"/>
              <a:gd name="adj3" fmla="val 20439345"/>
              <a:gd name="adj4" fmla="val 10800000"/>
              <a:gd name="adj5" fmla="val 12500"/>
            </a:avLst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8" name="组合 47"/>
          <p:cNvGrpSpPr/>
          <p:nvPr/>
        </p:nvGrpSpPr>
        <p:grpSpPr>
          <a:xfrm>
            <a:off x="8219506" y="-18254"/>
            <a:ext cx="744094" cy="762000"/>
            <a:chOff x="8219506" y="-18254"/>
            <a:chExt cx="744094" cy="762000"/>
          </a:xfrm>
        </p:grpSpPr>
        <p:sp>
          <p:nvSpPr>
            <p:cNvPr id="67" name="AutoShape 7"/>
            <p:cNvSpPr>
              <a:spLocks noChangeArrowheads="1"/>
            </p:cNvSpPr>
            <p:nvPr/>
          </p:nvSpPr>
          <p:spPr bwMode="auto">
            <a:xfrm rot="5400000">
              <a:off x="8201851" y="88633"/>
              <a:ext cx="762000" cy="548226"/>
            </a:xfrm>
            <a:prstGeom prst="homePlate">
              <a:avLst>
                <a:gd name="adj" fmla="val 35606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10800000" vert="eaVert" wrap="none" lIns="91440" tIns="45720" rIns="91440" bIns="45720" numCol="1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8219506" y="134144"/>
              <a:ext cx="744094" cy="575849"/>
              <a:chOff x="187683" y="185120"/>
              <a:chExt cx="744094" cy="575849"/>
            </a:xfrm>
          </p:grpSpPr>
          <p:sp>
            <p:nvSpPr>
              <p:cNvPr id="69" name="矩形 68"/>
              <p:cNvSpPr/>
              <p:nvPr/>
            </p:nvSpPr>
            <p:spPr>
              <a:xfrm>
                <a:off x="467365" y="185120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b="0" dirty="0">
                  <a:solidFill>
                    <a:schemeClr val="accent3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70" name="矩形 69"/>
              <p:cNvSpPr/>
              <p:nvPr/>
            </p:nvSpPr>
            <p:spPr>
              <a:xfrm>
                <a:off x="187683" y="453192"/>
                <a:ext cx="74409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你的智慧</a:t>
                </a:r>
                <a:endParaRPr lang="en-US" altLang="zh-CN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渔管家</a:t>
                </a:r>
                <a:endParaRPr lang="zh-CN" altLang="en-US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71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9951" y="-65746"/>
            <a:ext cx="685800" cy="1243700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5322" y="1879759"/>
            <a:ext cx="3037121" cy="32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5643685" y="2859276"/>
            <a:ext cx="2398749" cy="982330"/>
            <a:chOff x="7167224" y="1804558"/>
            <a:chExt cx="3197777" cy="1309371"/>
          </a:xfrm>
        </p:grpSpPr>
        <p:sp>
          <p:nvSpPr>
            <p:cNvPr id="17" name="文本框 16"/>
            <p:cNvSpPr txBox="1"/>
            <p:nvPr/>
          </p:nvSpPr>
          <p:spPr>
            <a:xfrm>
              <a:off x="7167224" y="1804558"/>
              <a:ext cx="1924334" cy="531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rgbClr val="FFB850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defRPr>
              </a:lvl1pPr>
            </a:lstStyle>
            <a:p>
              <a:pPr algn="l"/>
              <a:r>
                <a:rPr lang="zh-CN" altLang="en-US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目标</a:t>
              </a:r>
              <a:endPara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0"/>
            <p:cNvSpPr>
              <a:spLocks noChangeArrowheads="1"/>
            </p:cNvSpPr>
            <p:nvPr/>
          </p:nvSpPr>
          <p:spPr bwMode="auto">
            <a:xfrm>
              <a:off x="7175044" y="2336082"/>
              <a:ext cx="3189957" cy="777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福建省：392.2万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l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全国：7275万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15315" y="2843530"/>
            <a:ext cx="2842895" cy="997959"/>
            <a:chOff x="1384353" y="2195002"/>
            <a:chExt cx="3250831" cy="1177152"/>
          </a:xfrm>
        </p:grpSpPr>
        <p:sp>
          <p:nvSpPr>
            <p:cNvPr id="20" name="文本框 19"/>
            <p:cNvSpPr txBox="1"/>
            <p:nvPr/>
          </p:nvSpPr>
          <p:spPr>
            <a:xfrm>
              <a:off x="2481518" y="2195002"/>
              <a:ext cx="2153666" cy="47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rgbClr val="FFB850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defRPr>
              </a:lvl1pPr>
            </a:lstStyle>
            <a:p>
              <a:pPr algn="r"/>
              <a:r>
                <a:rPr lang="zh-CN" altLang="en-US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海洋养殖渔场</a:t>
              </a:r>
              <a:endPara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TextBox 10"/>
            <p:cNvSpPr>
              <a:spLocks noChangeArrowheads="1"/>
            </p:cNvSpPr>
            <p:nvPr/>
          </p:nvSpPr>
          <p:spPr bwMode="auto">
            <a:xfrm>
              <a:off x="1384353" y="2683804"/>
              <a:ext cx="3250636" cy="68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需求面积：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200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亩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销售额：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2754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万元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670710" y="1353189"/>
            <a:ext cx="2362200" cy="901050"/>
            <a:chOff x="7284247" y="1656438"/>
            <a:chExt cx="3149053" cy="1201030"/>
          </a:xfrm>
        </p:grpSpPr>
        <p:sp>
          <p:nvSpPr>
            <p:cNvPr id="23" name="文本框 22"/>
            <p:cNvSpPr txBox="1"/>
            <p:nvPr/>
          </p:nvSpPr>
          <p:spPr>
            <a:xfrm>
              <a:off x="7284247" y="1656438"/>
              <a:ext cx="2365175" cy="531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rgbClr val="FFB850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defRPr>
              </a:lvl1pPr>
            </a:lstStyle>
            <a:p>
              <a:pPr algn="l"/>
              <a:r>
                <a:rPr lang="zh-CN" altLang="en-US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水产养殖公司</a:t>
              </a:r>
              <a:endPara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TextBox 10"/>
            <p:cNvSpPr>
              <a:spLocks noChangeArrowheads="1"/>
            </p:cNvSpPr>
            <p:nvPr/>
          </p:nvSpPr>
          <p:spPr bwMode="auto">
            <a:xfrm>
              <a:off x="7284247" y="2079621"/>
              <a:ext cx="3149053" cy="777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需求面积：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200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亩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l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销售额：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2465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万元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57835" y="1353185"/>
            <a:ext cx="2884805" cy="982333"/>
            <a:chOff x="1126777" y="2193504"/>
            <a:chExt cx="3270627" cy="659201"/>
          </a:xfrm>
        </p:grpSpPr>
        <p:sp>
          <p:nvSpPr>
            <p:cNvPr id="26" name="文本框 25"/>
            <p:cNvSpPr txBox="1"/>
            <p:nvPr/>
          </p:nvSpPr>
          <p:spPr>
            <a:xfrm>
              <a:off x="1559024" y="2193504"/>
              <a:ext cx="2838380" cy="267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rgbClr val="FFB850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defRPr>
              </a:lvl1pPr>
            </a:lstStyle>
            <a:p>
              <a:pPr algn="r"/>
              <a:r>
                <a:rPr lang="zh-CN" altLang="en-US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水产养殖户</a:t>
              </a:r>
              <a:endPara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TextBox 10"/>
            <p:cNvSpPr>
              <a:spLocks noChangeArrowheads="1"/>
            </p:cNvSpPr>
            <p:nvPr/>
          </p:nvSpPr>
          <p:spPr bwMode="auto">
            <a:xfrm>
              <a:off x="1126777" y="2461100"/>
              <a:ext cx="3226898" cy="39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需求面积：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200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亩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销售额：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2056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万元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5" name="椭圆 19"/>
          <p:cNvSpPr/>
          <p:nvPr/>
        </p:nvSpPr>
        <p:spPr>
          <a:xfrm>
            <a:off x="3505835" y="1610360"/>
            <a:ext cx="2053590" cy="1712595"/>
          </a:xfrm>
          <a:prstGeom prst="hexagon">
            <a:avLst/>
          </a:prstGeom>
          <a:gradFill>
            <a:gsLst>
              <a:gs pos="0">
                <a:sysClr val="window" lastClr="FFFFFF"/>
              </a:gs>
              <a:gs pos="51000">
                <a:sysClr val="window" lastClr="FFFFFF">
                  <a:lumMod val="95000"/>
                </a:sysClr>
              </a:gs>
              <a:gs pos="100000">
                <a:sysClr val="window" lastClr="FFFFFF">
                  <a:lumMod val="75000"/>
                </a:sysClr>
              </a:gs>
            </a:gsLst>
            <a:lin ang="189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43325" y="2143760"/>
            <a:ext cx="1581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市场规模将</a:t>
            </a:r>
            <a:r>
              <a:rPr lang="zh-CN" altLang="en-US" dirty="0"/>
              <a:t>达</a:t>
            </a:r>
            <a:endParaRPr lang="zh-CN" altLang="en-US" dirty="0"/>
          </a:p>
          <a:p>
            <a:r>
              <a:rPr lang="en-US" altLang="zh-CN" dirty="0"/>
              <a:t>1000</a:t>
            </a:r>
            <a:r>
              <a:rPr lang="zh-CN" altLang="en-US" dirty="0"/>
              <a:t>亿元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921786" y="265183"/>
            <a:ext cx="2831223" cy="679699"/>
            <a:chOff x="903371" y="249943"/>
            <a:chExt cx="2831223" cy="679699"/>
          </a:xfrm>
        </p:grpSpPr>
        <p:sp>
          <p:nvSpPr>
            <p:cNvPr id="36" name="任意多边形 35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8" name="任意多边形 37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 rot="16200000">
            <a:off x="574523" y="158162"/>
            <a:ext cx="765103" cy="863262"/>
            <a:chOff x="8439634" y="3544648"/>
            <a:chExt cx="1611146" cy="1817848"/>
          </a:xfrm>
        </p:grpSpPr>
        <p:sp>
          <p:nvSpPr>
            <p:cNvPr id="40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1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zh-CN" altLang="en-US" sz="3600" dirty="0">
                  <a:solidFill>
                    <a:prstClr val="black"/>
                  </a:solidFill>
                  <a:latin typeface="微软雅黑" panose="020B0503020204020204" pitchFamily="34" charset="-122"/>
                </a:rPr>
                <a:t>三</a:t>
              </a:r>
              <a:endParaRPr lang="zh-CN" altLang="en-US" sz="3600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1448512" y="453074"/>
            <a:ext cx="1661160" cy="37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市场状况</a:t>
            </a:r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分析</a:t>
            </a:r>
            <a:endParaRPr lang="zh-CN" altLang="en-US" sz="2000" b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219506" y="-18254"/>
            <a:ext cx="744094" cy="762000"/>
            <a:chOff x="8219506" y="-18254"/>
            <a:chExt cx="744094" cy="762000"/>
          </a:xfrm>
        </p:grpSpPr>
        <p:sp>
          <p:nvSpPr>
            <p:cNvPr id="34" name="AutoShape 7"/>
            <p:cNvSpPr>
              <a:spLocks noChangeArrowheads="1"/>
            </p:cNvSpPr>
            <p:nvPr/>
          </p:nvSpPr>
          <p:spPr bwMode="auto">
            <a:xfrm rot="5400000">
              <a:off x="8201851" y="88633"/>
              <a:ext cx="762000" cy="548226"/>
            </a:xfrm>
            <a:prstGeom prst="homePlate">
              <a:avLst>
                <a:gd name="adj" fmla="val 35606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10800000" vert="eaVert" wrap="none" lIns="91440" tIns="45720" rIns="91440" bIns="45720" numCol="1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8219506" y="134144"/>
              <a:ext cx="744094" cy="575849"/>
              <a:chOff x="187683" y="185120"/>
              <a:chExt cx="744094" cy="575849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467365" y="185120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b="0" dirty="0">
                  <a:solidFill>
                    <a:schemeClr val="accent3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187683" y="453192"/>
                <a:ext cx="74409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你的智慧</a:t>
                </a:r>
                <a:endParaRPr lang="en-US" altLang="zh-CN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渔管家</a:t>
                </a:r>
                <a:endParaRPr lang="zh-CN" altLang="en-US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951" y="-65746"/>
            <a:ext cx="685800" cy="12437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27450" y="2943860"/>
            <a:ext cx="159766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00"/>
              <a:t>数据来源：联合国数据库</a:t>
            </a:r>
            <a:endParaRPr lang="zh-CN" altLang="en-US" sz="9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六边形 53"/>
          <p:cNvSpPr/>
          <p:nvPr/>
        </p:nvSpPr>
        <p:spPr>
          <a:xfrm>
            <a:off x="7794388" y="4495725"/>
            <a:ext cx="500908" cy="44844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六边形 54"/>
          <p:cNvSpPr/>
          <p:nvPr/>
        </p:nvSpPr>
        <p:spPr>
          <a:xfrm>
            <a:off x="8423305" y="3551476"/>
            <a:ext cx="274777" cy="245999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6" name="组合 55"/>
          <p:cNvGrpSpPr/>
          <p:nvPr/>
        </p:nvGrpSpPr>
        <p:grpSpPr>
          <a:xfrm>
            <a:off x="7183751" y="4785662"/>
            <a:ext cx="219777" cy="19675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57" name="同心圆 56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479425" y="847725"/>
              <a:ext cx="3651250" cy="3651250"/>
            </a:xfrm>
            <a:prstGeom prst="hexagon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7316009" y="4126698"/>
            <a:ext cx="287919" cy="257765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60" name="同心圆 59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479425" y="847725"/>
              <a:ext cx="3651250" cy="3651250"/>
            </a:xfrm>
            <a:prstGeom prst="hexagon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8411685" y="4194019"/>
            <a:ext cx="408377" cy="36560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3" name="同心圆 62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392113" y="760413"/>
              <a:ext cx="3825874" cy="3825874"/>
            </a:xfrm>
            <a:prstGeom prst="hexagon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5" name="六边形 64"/>
          <p:cNvSpPr/>
          <p:nvPr/>
        </p:nvSpPr>
        <p:spPr>
          <a:xfrm>
            <a:off x="6629511" y="4736422"/>
            <a:ext cx="274777" cy="245999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六边形 65"/>
          <p:cNvSpPr/>
          <p:nvPr/>
        </p:nvSpPr>
        <p:spPr>
          <a:xfrm>
            <a:off x="8585278" y="4998596"/>
            <a:ext cx="137389" cy="123000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矩形 68"/>
          <p:cNvSpPr/>
          <p:nvPr/>
        </p:nvSpPr>
        <p:spPr>
          <a:xfrm>
            <a:off x="563984" y="3368800"/>
            <a:ext cx="8057268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400" b="0" dirty="0">
                <a:solidFill>
                  <a:schemeClr val="bg1"/>
                </a:solidFill>
                <a:latin typeface="Impact" panose="020B0806030902050204" pitchFamily="34" charset="0"/>
              </a:rPr>
              <a:t>           目前，我们的竞争对手有</a:t>
            </a:r>
            <a:r>
              <a:rPr lang="en-US" altLang="zh-CN" sz="1400" b="0" dirty="0">
                <a:solidFill>
                  <a:schemeClr val="bg1"/>
                </a:solidFill>
                <a:latin typeface="Impact" panose="020B0806030902050204" pitchFamily="34" charset="0"/>
              </a:rPr>
              <a:t>  大连獐子岛渔业集团股份有限公司</a:t>
            </a:r>
            <a:r>
              <a:rPr lang="zh-CN" altLang="en-US" sz="1400" b="0" dirty="0">
                <a:solidFill>
                  <a:schemeClr val="bg1"/>
                </a:solidFill>
                <a:latin typeface="Impact" panose="020B0806030902050204" pitchFamily="34" charset="0"/>
              </a:rPr>
              <a:t>、中国水产舟山海洋渔业公司、福建省三沙渔业公司等。</a:t>
            </a:r>
            <a:r>
              <a:rPr lang="en-US" altLang="zh-CN" sz="1400" b="0" dirty="0">
                <a:solidFill>
                  <a:schemeClr val="bg1"/>
                </a:solidFill>
                <a:latin typeface="Impact" panose="020B0806030902050204" pitchFamily="34" charset="0"/>
              </a:rPr>
              <a:t>  </a:t>
            </a:r>
            <a:r>
              <a:rPr lang="zh-CN" altLang="en-US" sz="1400" b="0" dirty="0">
                <a:solidFill>
                  <a:schemeClr val="bg1"/>
                </a:solidFill>
                <a:latin typeface="Impact" panose="020B0806030902050204" pitchFamily="34" charset="0"/>
              </a:rPr>
              <a:t>我们与一些竞争对手的对比如上图所示。</a:t>
            </a:r>
            <a:endParaRPr lang="zh-CN" altLang="en-US" sz="1400" b="0" dirty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l"/>
            <a:r>
              <a:rPr lang="zh-CN" altLang="en-US" sz="1400" b="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altLang="zh-CN" sz="1400" b="0" dirty="0">
                <a:solidFill>
                  <a:schemeClr val="bg1"/>
                </a:solidFill>
                <a:latin typeface="Impact" panose="020B0806030902050204" pitchFamily="34" charset="0"/>
              </a:rPr>
              <a:t>         </a:t>
            </a:r>
            <a:r>
              <a:rPr lang="zh-CN" altLang="en-US" sz="1400" b="0" dirty="0">
                <a:solidFill>
                  <a:schemeClr val="bg1"/>
                </a:solidFill>
                <a:latin typeface="Impact" panose="020B0806030902050204" pitchFamily="34" charset="0"/>
              </a:rPr>
              <a:t> 面对这些竞争对手，我们主要有三大方面的优势，分别是</a:t>
            </a:r>
            <a:r>
              <a:rPr lang="zh-CN" altLang="en-US" sz="1400" b="0" dirty="0">
                <a:solidFill>
                  <a:srgbClr val="FFC000"/>
                </a:solidFill>
                <a:latin typeface="Impact" panose="020B0806030902050204" pitchFamily="34" charset="0"/>
              </a:rPr>
              <a:t>技术优势</a:t>
            </a:r>
            <a:r>
              <a:rPr lang="zh-CN" altLang="en-US" sz="1400" b="0" dirty="0">
                <a:solidFill>
                  <a:schemeClr val="bg1"/>
                </a:solidFill>
                <a:latin typeface="Impact" panose="020B0806030902050204" pitchFamily="34" charset="0"/>
              </a:rPr>
              <a:t>（模糊决策软件体系）、</a:t>
            </a:r>
            <a:r>
              <a:rPr lang="zh-CN" altLang="en-US" sz="1400" b="0" dirty="0">
                <a:solidFill>
                  <a:srgbClr val="FFC000"/>
                </a:solidFill>
                <a:latin typeface="Impact" panose="020B0806030902050204" pitchFamily="34" charset="0"/>
              </a:rPr>
              <a:t>团队优势</a:t>
            </a:r>
            <a:r>
              <a:rPr lang="zh-CN" altLang="en-US" sz="1400" b="0" dirty="0">
                <a:solidFill>
                  <a:schemeClr val="bg1"/>
                </a:solidFill>
                <a:latin typeface="Impact" panose="020B0806030902050204" pitchFamily="34" charset="0"/>
              </a:rPr>
              <a:t>（福建农林大学团队）和</a:t>
            </a:r>
            <a:r>
              <a:rPr lang="zh-CN" altLang="en-US" sz="1400" b="0" dirty="0">
                <a:solidFill>
                  <a:srgbClr val="FFC000"/>
                </a:solidFill>
                <a:latin typeface="Impact" panose="020B0806030902050204" pitchFamily="34" charset="0"/>
              </a:rPr>
              <a:t>理念优势</a:t>
            </a:r>
            <a:r>
              <a:rPr lang="zh-CN" altLang="en-US" sz="1400" b="0" dirty="0">
                <a:solidFill>
                  <a:schemeClr val="bg1"/>
                </a:solidFill>
                <a:latin typeface="Impact" panose="020B0806030902050204" pitchFamily="34" charset="0"/>
              </a:rPr>
              <a:t>（新型海洋养殖模式）。</a:t>
            </a:r>
            <a:endParaRPr lang="zh-CN" altLang="en-US" sz="1400" b="0" dirty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l"/>
            <a:endParaRPr lang="zh-CN" altLang="en-US" sz="1400" b="0" dirty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l"/>
            <a:r>
              <a:rPr lang="zh-CN" altLang="en-US" sz="1400" b="0" dirty="0">
                <a:solidFill>
                  <a:schemeClr val="bg1"/>
                </a:solidFill>
                <a:latin typeface="Impact" panose="020B0806030902050204" pitchFamily="34" charset="0"/>
              </a:rPr>
              <a:t>           在物联网与大数据相辅相成的年代，我们的技术用</a:t>
            </a:r>
            <a:r>
              <a:rPr lang="zh-CN" altLang="en-US" sz="1400" b="0" dirty="0">
                <a:solidFill>
                  <a:srgbClr val="FFC000"/>
                </a:solidFill>
                <a:latin typeface="Impact" panose="020B0806030902050204" pitchFamily="34" charset="0"/>
              </a:rPr>
              <a:t>大数据</a:t>
            </a:r>
            <a:r>
              <a:rPr lang="zh-CN" altLang="en-US" sz="1400" b="0" dirty="0">
                <a:solidFill>
                  <a:schemeClr val="bg1"/>
                </a:solidFill>
                <a:latin typeface="Impact" panose="020B0806030902050204" pitchFamily="34" charset="0"/>
              </a:rPr>
              <a:t>给水产养殖提供科学决策，实现实时诊断和可追溯的质量管理。</a:t>
            </a:r>
            <a:endParaRPr lang="zh-CN" altLang="en-US" sz="1400" b="0" dirty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l"/>
            <a:r>
              <a:rPr lang="en-US" altLang="zh-CN" sz="2800" b="0" dirty="0">
                <a:solidFill>
                  <a:srgbClr val="C00000"/>
                </a:solidFill>
                <a:latin typeface="Impact" panose="020B0806030902050204" pitchFamily="34" charset="0"/>
              </a:rPr>
              <a:t>  </a:t>
            </a:r>
            <a:endParaRPr lang="zh-CN" altLang="en-US" sz="2800" b="0" dirty="0">
              <a:solidFill>
                <a:srgbClr val="FF9900"/>
              </a:solidFill>
              <a:latin typeface="Impact" panose="020B080603090205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21786" y="265183"/>
            <a:ext cx="2831223" cy="679699"/>
            <a:chOff x="903371" y="249943"/>
            <a:chExt cx="2831223" cy="679699"/>
          </a:xfrm>
        </p:grpSpPr>
        <p:sp>
          <p:nvSpPr>
            <p:cNvPr id="36" name="任意多边形 35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8" name="任意多边形 37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40" name="Freeform 5"/>
          <p:cNvSpPr/>
          <p:nvPr/>
        </p:nvSpPr>
        <p:spPr bwMode="auto">
          <a:xfrm>
            <a:off x="525145" y="207010"/>
            <a:ext cx="862965" cy="76517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7000"/>
                </a:schemeClr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 w="19050"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</a:ln>
          <a:effectLst>
            <a:outerShdw blurRad="127000" dist="508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</a:endParaRPr>
          </a:p>
        </p:txBody>
      </p:sp>
      <p:sp>
        <p:nvSpPr>
          <p:cNvPr id="47" name="矩形 3"/>
          <p:cNvSpPr>
            <a:spLocks noChangeArrowheads="1"/>
          </p:cNvSpPr>
          <p:nvPr/>
        </p:nvSpPr>
        <p:spPr bwMode="auto">
          <a:xfrm>
            <a:off x="1454227" y="442914"/>
            <a:ext cx="1153160" cy="37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市场竞争</a:t>
            </a:r>
            <a:endParaRPr lang="zh-CN" altLang="en-US" sz="2000" b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24927" y="1259600"/>
          <a:ext cx="8057268" cy="19844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3983"/>
                <a:gridCol w="1497965"/>
                <a:gridCol w="1413465"/>
                <a:gridCol w="2345188"/>
                <a:gridCol w="1106667"/>
              </a:tblGrid>
              <a:tr h="36545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竞争对手</a:t>
                      </a:r>
                      <a:endParaRPr lang="zh-CN" alt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21" marR="4721" marT="4721" marB="0"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9050">
                      <a:solidFill>
                        <a:srgbClr val="4A626E"/>
                      </a:solidFill>
                      <a:prstDash val="solid"/>
                    </a:lnB>
                    <a:solidFill>
                      <a:srgbClr val="4A62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功能</a:t>
                      </a:r>
                      <a:endParaRPr lang="zh-CN" alt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21" marR="4721" marT="4721" marB="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9050">
                      <a:solidFill>
                        <a:srgbClr val="4A626E"/>
                      </a:solidFill>
                      <a:prstDash val="solid"/>
                    </a:lnB>
                    <a:solidFill>
                      <a:srgbClr val="4A62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适用范围</a:t>
                      </a:r>
                      <a:endParaRPr lang="zh-CN" alt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21" marR="4721" marT="4721" marB="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9050">
                      <a:solidFill>
                        <a:srgbClr val="4A626E"/>
                      </a:solidFill>
                      <a:prstDash val="solid"/>
                    </a:lnB>
                    <a:solidFill>
                      <a:srgbClr val="4A62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优势</a:t>
                      </a:r>
                      <a:endParaRPr lang="zh-CN" alt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21" marR="4721" marT="4721" marB="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9050">
                      <a:solidFill>
                        <a:srgbClr val="4A626E"/>
                      </a:solidFill>
                      <a:prstDash val="solid"/>
                    </a:lnB>
                    <a:solidFill>
                      <a:srgbClr val="4A62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solidFill>
                            <a:srgbClr val="FFFFFF"/>
                          </a:solidFill>
                          <a:effectLst/>
                        </a:rPr>
                        <a:t>存在问题</a:t>
                      </a:r>
                      <a:endParaRPr lang="zh-CN" altLang="en-US" sz="1200" b="0" i="0" u="none" strike="noStrike">
                        <a:solidFill>
                          <a:srgbClr val="FFFFFF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21" marR="4721" marT="4721" marB="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9050">
                      <a:solidFill>
                        <a:srgbClr val="4A626E"/>
                      </a:solidFill>
                      <a:prstDash val="solid"/>
                    </a:lnB>
                    <a:solidFill>
                      <a:srgbClr val="4A626E"/>
                    </a:solidFill>
                  </a:tcPr>
                </a:tc>
              </a:tr>
              <a:tr h="53968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rgbClr val="404040"/>
                          </a:solidFill>
                          <a:effectLst/>
                        </a:rPr>
                        <a:t>本团队</a:t>
                      </a:r>
                      <a:endParaRPr lang="zh-CN" altLang="en-US" sz="1200" b="0" i="0" u="none" strike="noStrike" dirty="0">
                        <a:solidFill>
                          <a:srgbClr val="40404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21" marR="4721" marT="4721" marB="0"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19050">
                      <a:solidFill>
                        <a:srgbClr val="4A626E"/>
                      </a:solidFill>
                      <a:prstDash val="solid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rgbClr val="404040"/>
                          </a:solidFill>
                          <a:effectLst/>
                        </a:rPr>
                        <a:t>提供智能服务技术</a:t>
                      </a:r>
                      <a:endParaRPr lang="zh-CN" altLang="en-US" sz="1200" b="0" i="0" u="none" strike="noStrike" dirty="0">
                        <a:solidFill>
                          <a:srgbClr val="40404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21" marR="4721" marT="4721" marB="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19050">
                      <a:solidFill>
                        <a:srgbClr val="4A626E"/>
                      </a:solidFill>
                      <a:prstDash val="solid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rgbClr val="404040"/>
                          </a:solidFill>
                          <a:effectLst/>
                        </a:rPr>
                        <a:t>渔业企业、合作社、个人养殖户</a:t>
                      </a:r>
                      <a:endParaRPr lang="zh-CN" altLang="en-US" sz="1200" b="0" i="0" u="none" strike="noStrike" dirty="0">
                        <a:solidFill>
                          <a:srgbClr val="40404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21" marR="4721" marT="4721" marB="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19050">
                      <a:solidFill>
                        <a:srgbClr val="4A626E"/>
                      </a:solidFill>
                      <a:prstDash val="solid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rgbClr val="404040"/>
                          </a:solidFill>
                          <a:effectLst/>
                        </a:rPr>
                        <a:t>人才资源丰富</a:t>
                      </a:r>
                      <a:endParaRPr lang="zh-CN" altLang="en-US" sz="1200" b="0" i="0" u="none" strike="noStrike" dirty="0">
                        <a:solidFill>
                          <a:srgbClr val="40404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21" marR="4721" marT="4721" marB="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19050">
                      <a:solidFill>
                        <a:srgbClr val="4A626E"/>
                      </a:solidFill>
                      <a:prstDash val="solid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solidFill>
                            <a:srgbClr val="404040"/>
                          </a:solidFill>
                          <a:effectLst/>
                        </a:rPr>
                        <a:t>资金较为短缺</a:t>
                      </a:r>
                      <a:endParaRPr lang="zh-CN" altLang="en-US" sz="1200" b="0" i="0" u="none" strike="noStrike">
                        <a:solidFill>
                          <a:srgbClr val="40404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21" marR="4721" marT="4721" marB="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19050">
                      <a:solidFill>
                        <a:srgbClr val="4A626E"/>
                      </a:solidFill>
                      <a:prstDash val="solid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</a:tr>
              <a:tr h="53968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solidFill>
                            <a:srgbClr val="404040"/>
                          </a:solidFill>
                          <a:effectLst/>
                        </a:rPr>
                        <a:t>中国水产舟山</a:t>
                      </a:r>
                      <a:endParaRPr lang="zh-CN" altLang="en-US" sz="1200" u="none" strike="noStrike">
                        <a:solidFill>
                          <a:srgbClr val="404040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zh-CN" altLang="en-US" sz="1200" u="none" strike="noStrike">
                          <a:solidFill>
                            <a:srgbClr val="404040"/>
                          </a:solidFill>
                          <a:effectLst/>
                        </a:rPr>
                        <a:t>海洋渔业公司</a:t>
                      </a:r>
                      <a:endParaRPr lang="zh-CN" altLang="en-US" sz="1200" b="0" i="0" u="none" strike="noStrike">
                        <a:solidFill>
                          <a:srgbClr val="40404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21" marR="4721" marT="4721" marB="0"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solidFill>
                            <a:srgbClr val="404040"/>
                          </a:solidFill>
                          <a:effectLst/>
                        </a:rPr>
                        <a:t>渔业捕捞</a:t>
                      </a:r>
                      <a:endParaRPr lang="zh-CN" altLang="en-US" sz="1200" u="none" strike="noStrike">
                        <a:solidFill>
                          <a:srgbClr val="404040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zh-CN" altLang="en-US" sz="1200" u="none" strike="noStrike">
                          <a:solidFill>
                            <a:srgbClr val="404040"/>
                          </a:solidFill>
                          <a:effectLst/>
                        </a:rPr>
                        <a:t>互联网销售</a:t>
                      </a:r>
                      <a:endParaRPr lang="zh-CN" altLang="en-US" sz="1200" b="0" i="0" u="none" strike="noStrike">
                        <a:solidFill>
                          <a:srgbClr val="40404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21" marR="4721" marT="4721" marB="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rgbClr val="404040"/>
                          </a:solidFill>
                          <a:effectLst/>
                        </a:rPr>
                        <a:t>渔业企业、合作社</a:t>
                      </a:r>
                      <a:endParaRPr lang="zh-CN" altLang="en-US" sz="1200" b="0" i="0" u="none" strike="noStrike" dirty="0">
                        <a:solidFill>
                          <a:srgbClr val="40404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21" marR="4721" marT="4721" marB="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rgbClr val="404040"/>
                          </a:solidFill>
                          <a:effectLst/>
                        </a:rPr>
                        <a:t>经营范围广</a:t>
                      </a:r>
                      <a:endParaRPr lang="zh-CN" altLang="en-US" sz="1200" b="0" i="0" u="none" strike="noStrike" dirty="0">
                        <a:solidFill>
                          <a:srgbClr val="40404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21" marR="4721" marT="4721" marB="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rgbClr val="404040"/>
                          </a:solidFill>
                          <a:effectLst/>
                        </a:rPr>
                        <a:t>缺乏技术人才</a:t>
                      </a:r>
                      <a:endParaRPr lang="zh-CN" altLang="en-US" sz="1200" b="0" i="0" u="none" strike="noStrike" dirty="0">
                        <a:solidFill>
                          <a:srgbClr val="40404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21" marR="4721" marT="4721" marB="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  <a:tr h="53968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solidFill>
                            <a:srgbClr val="404040"/>
                          </a:solidFill>
                          <a:effectLst/>
                        </a:rPr>
                        <a:t>福建省二沙渔业公司</a:t>
                      </a:r>
                      <a:endParaRPr lang="zh-CN" altLang="en-US" sz="1200" b="0" i="0" u="none" strike="noStrike">
                        <a:solidFill>
                          <a:srgbClr val="40404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21" marR="4721" marT="4721" marB="0"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19050" cap="rnd">
                      <a:solidFill>
                        <a:srgbClr val="4A626E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solidFill>
                            <a:srgbClr val="404040"/>
                          </a:solidFill>
                          <a:effectLst/>
                        </a:rPr>
                        <a:t>引进高新技术</a:t>
                      </a:r>
                      <a:endParaRPr lang="zh-CN" altLang="en-US" sz="1200" b="0" i="0" u="none" strike="noStrike">
                        <a:solidFill>
                          <a:srgbClr val="40404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21" marR="4721" marT="4721" marB="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19050" cap="rnd">
                      <a:solidFill>
                        <a:srgbClr val="4A626E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solidFill>
                            <a:srgbClr val="404040"/>
                          </a:solidFill>
                          <a:effectLst/>
                        </a:rPr>
                        <a:t>渔业企业、合作社</a:t>
                      </a:r>
                      <a:endParaRPr lang="zh-CN" altLang="en-US" sz="1200" b="0" i="0" u="none" strike="noStrike">
                        <a:solidFill>
                          <a:srgbClr val="40404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21" marR="4721" marT="4721" marB="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19050" cap="rnd">
                      <a:solidFill>
                        <a:srgbClr val="4A626E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rgbClr val="404040"/>
                          </a:solidFill>
                          <a:effectLst/>
                        </a:rPr>
                        <a:t>依托福建省海洋与渔业局</a:t>
                      </a:r>
                      <a:endParaRPr lang="zh-CN" altLang="en-US" sz="1200" u="none" strike="noStrike" dirty="0">
                        <a:solidFill>
                          <a:srgbClr val="404040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rgbClr val="404040"/>
                          </a:solidFill>
                          <a:effectLst/>
                        </a:rPr>
                        <a:t>规模大</a:t>
                      </a:r>
                      <a:endParaRPr lang="zh-CN" altLang="en-US" sz="1200" b="0" i="0" u="none" strike="noStrike" dirty="0">
                        <a:solidFill>
                          <a:srgbClr val="40404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21" marR="4721" marT="4721" marB="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19050" cap="rnd">
                      <a:solidFill>
                        <a:srgbClr val="4A626E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rgbClr val="404040"/>
                          </a:solidFill>
                          <a:effectLst/>
                        </a:rPr>
                        <a:t>缺乏创新人才</a:t>
                      </a:r>
                      <a:endParaRPr lang="zh-CN" altLang="en-US" sz="1200" b="0" i="0" u="none" strike="noStrike" dirty="0">
                        <a:solidFill>
                          <a:srgbClr val="40404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21" marR="4721" marT="4721" marB="0"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19050" cap="rnd">
                      <a:solidFill>
                        <a:srgbClr val="4A626E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grpSp>
        <p:nvGrpSpPr>
          <p:cNvPr id="29" name="组合 28"/>
          <p:cNvGrpSpPr/>
          <p:nvPr/>
        </p:nvGrpSpPr>
        <p:grpSpPr>
          <a:xfrm>
            <a:off x="8219506" y="-18254"/>
            <a:ext cx="744094" cy="762000"/>
            <a:chOff x="8219506" y="-18254"/>
            <a:chExt cx="744094" cy="762000"/>
          </a:xfrm>
        </p:grpSpPr>
        <p:sp>
          <p:nvSpPr>
            <p:cNvPr id="30" name="AutoShape 7"/>
            <p:cNvSpPr>
              <a:spLocks noChangeArrowheads="1"/>
            </p:cNvSpPr>
            <p:nvPr/>
          </p:nvSpPr>
          <p:spPr bwMode="auto">
            <a:xfrm rot="5400000">
              <a:off x="8201851" y="88633"/>
              <a:ext cx="762000" cy="548226"/>
            </a:xfrm>
            <a:prstGeom prst="homePlate">
              <a:avLst>
                <a:gd name="adj" fmla="val 35606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10800000" vert="eaVert" wrap="none" lIns="91440" tIns="45720" rIns="91440" bIns="45720" numCol="1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8219506" y="134144"/>
              <a:ext cx="744094" cy="575849"/>
              <a:chOff x="187683" y="185120"/>
              <a:chExt cx="744094" cy="575849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467365" y="185120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b="0" dirty="0">
                  <a:solidFill>
                    <a:schemeClr val="accent3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87683" y="453192"/>
                <a:ext cx="74409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你的智慧</a:t>
                </a:r>
                <a:endParaRPr lang="en-US" altLang="zh-CN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渔管家</a:t>
                </a:r>
                <a:endParaRPr lang="zh-CN" altLang="en-US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951" y="-65746"/>
            <a:ext cx="685800" cy="1243700"/>
          </a:xfrm>
          <a:prstGeom prst="rect">
            <a:avLst/>
          </a:prstGeom>
        </p:spPr>
      </p:pic>
      <p:grpSp>
        <p:nvGrpSpPr>
          <p:cNvPr id="2" name="Group 17"/>
          <p:cNvGrpSpPr>
            <a:grpSpLocks noChangeAspect="1"/>
          </p:cNvGrpSpPr>
          <p:nvPr/>
        </p:nvGrpSpPr>
        <p:grpSpPr bwMode="auto">
          <a:xfrm>
            <a:off x="831850" y="459465"/>
            <a:ext cx="259340" cy="278386"/>
            <a:chOff x="231" y="1205"/>
            <a:chExt cx="640" cy="687"/>
          </a:xfrm>
          <a:solidFill>
            <a:srgbClr val="00B0F0"/>
          </a:solidFill>
          <a:effectLst/>
        </p:grpSpPr>
        <p:sp>
          <p:nvSpPr>
            <p:cNvPr id="5" name="Freeform 18"/>
            <p:cNvSpPr/>
            <p:nvPr/>
          </p:nvSpPr>
          <p:spPr bwMode="auto">
            <a:xfrm>
              <a:off x="231" y="1205"/>
              <a:ext cx="499" cy="687"/>
            </a:xfrm>
            <a:custGeom>
              <a:avLst/>
              <a:gdLst>
                <a:gd name="T0" fmla="*/ 442 w 499"/>
                <a:gd name="T1" fmla="*/ 629 h 687"/>
                <a:gd name="T2" fmla="*/ 57 w 499"/>
                <a:gd name="T3" fmla="*/ 629 h 687"/>
                <a:gd name="T4" fmla="*/ 57 w 499"/>
                <a:gd name="T5" fmla="*/ 200 h 687"/>
                <a:gd name="T6" fmla="*/ 200 w 499"/>
                <a:gd name="T7" fmla="*/ 200 h 687"/>
                <a:gd name="T8" fmla="*/ 200 w 499"/>
                <a:gd name="T9" fmla="*/ 57 h 687"/>
                <a:gd name="T10" fmla="*/ 442 w 499"/>
                <a:gd name="T11" fmla="*/ 57 h 687"/>
                <a:gd name="T12" fmla="*/ 442 w 499"/>
                <a:gd name="T13" fmla="*/ 116 h 687"/>
                <a:gd name="T14" fmla="*/ 494 w 499"/>
                <a:gd name="T15" fmla="*/ 64 h 687"/>
                <a:gd name="T16" fmla="*/ 499 w 499"/>
                <a:gd name="T17" fmla="*/ 59 h 687"/>
                <a:gd name="T18" fmla="*/ 499 w 499"/>
                <a:gd name="T19" fmla="*/ 0 h 687"/>
                <a:gd name="T20" fmla="*/ 143 w 499"/>
                <a:gd name="T21" fmla="*/ 0 h 687"/>
                <a:gd name="T22" fmla="*/ 143 w 499"/>
                <a:gd name="T23" fmla="*/ 0 h 687"/>
                <a:gd name="T24" fmla="*/ 0 w 499"/>
                <a:gd name="T25" fmla="*/ 143 h 687"/>
                <a:gd name="T26" fmla="*/ 0 w 499"/>
                <a:gd name="T27" fmla="*/ 687 h 687"/>
                <a:gd name="T28" fmla="*/ 499 w 499"/>
                <a:gd name="T29" fmla="*/ 687 h 687"/>
                <a:gd name="T30" fmla="*/ 499 w 499"/>
                <a:gd name="T31" fmla="*/ 429 h 687"/>
                <a:gd name="T32" fmla="*/ 442 w 499"/>
                <a:gd name="T33" fmla="*/ 486 h 687"/>
                <a:gd name="T34" fmla="*/ 442 w 499"/>
                <a:gd name="T35" fmla="*/ 629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9" h="687">
                  <a:moveTo>
                    <a:pt x="442" y="629"/>
                  </a:moveTo>
                  <a:lnTo>
                    <a:pt x="57" y="629"/>
                  </a:lnTo>
                  <a:lnTo>
                    <a:pt x="57" y="200"/>
                  </a:lnTo>
                  <a:lnTo>
                    <a:pt x="200" y="200"/>
                  </a:lnTo>
                  <a:lnTo>
                    <a:pt x="200" y="57"/>
                  </a:lnTo>
                  <a:lnTo>
                    <a:pt x="442" y="57"/>
                  </a:lnTo>
                  <a:lnTo>
                    <a:pt x="442" y="116"/>
                  </a:lnTo>
                  <a:lnTo>
                    <a:pt x="494" y="64"/>
                  </a:lnTo>
                  <a:lnTo>
                    <a:pt x="499" y="59"/>
                  </a:lnTo>
                  <a:lnTo>
                    <a:pt x="499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0" y="143"/>
                  </a:lnTo>
                  <a:lnTo>
                    <a:pt x="0" y="687"/>
                  </a:lnTo>
                  <a:lnTo>
                    <a:pt x="499" y="687"/>
                  </a:lnTo>
                  <a:lnTo>
                    <a:pt x="499" y="429"/>
                  </a:lnTo>
                  <a:lnTo>
                    <a:pt x="442" y="486"/>
                  </a:lnTo>
                  <a:lnTo>
                    <a:pt x="442" y="6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5" name="Freeform 19"/>
            <p:cNvSpPr>
              <a:spLocks noEditPoints="1"/>
            </p:cNvSpPr>
            <p:nvPr/>
          </p:nvSpPr>
          <p:spPr bwMode="auto">
            <a:xfrm>
              <a:off x="436" y="1310"/>
              <a:ext cx="435" cy="431"/>
            </a:xfrm>
            <a:custGeom>
              <a:avLst/>
              <a:gdLst>
                <a:gd name="T0" fmla="*/ 50 w 435"/>
                <a:gd name="T1" fmla="*/ 279 h 431"/>
                <a:gd name="T2" fmla="*/ 50 w 435"/>
                <a:gd name="T3" fmla="*/ 279 h 431"/>
                <a:gd name="T4" fmla="*/ 50 w 435"/>
                <a:gd name="T5" fmla="*/ 279 h 431"/>
                <a:gd name="T6" fmla="*/ 50 w 435"/>
                <a:gd name="T7" fmla="*/ 279 h 431"/>
                <a:gd name="T8" fmla="*/ 0 w 435"/>
                <a:gd name="T9" fmla="*/ 431 h 431"/>
                <a:gd name="T10" fmla="*/ 155 w 435"/>
                <a:gd name="T11" fmla="*/ 381 h 431"/>
                <a:gd name="T12" fmla="*/ 155 w 435"/>
                <a:gd name="T13" fmla="*/ 381 h 431"/>
                <a:gd name="T14" fmla="*/ 155 w 435"/>
                <a:gd name="T15" fmla="*/ 381 h 431"/>
                <a:gd name="T16" fmla="*/ 155 w 435"/>
                <a:gd name="T17" fmla="*/ 381 h 431"/>
                <a:gd name="T18" fmla="*/ 435 w 435"/>
                <a:gd name="T19" fmla="*/ 102 h 431"/>
                <a:gd name="T20" fmla="*/ 330 w 435"/>
                <a:gd name="T21" fmla="*/ 0 h 431"/>
                <a:gd name="T22" fmla="*/ 50 w 435"/>
                <a:gd name="T23" fmla="*/ 279 h 431"/>
                <a:gd name="T24" fmla="*/ 50 w 435"/>
                <a:gd name="T25" fmla="*/ 279 h 431"/>
                <a:gd name="T26" fmla="*/ 141 w 435"/>
                <a:gd name="T27" fmla="*/ 360 h 431"/>
                <a:gd name="T28" fmla="*/ 38 w 435"/>
                <a:gd name="T29" fmla="*/ 396 h 431"/>
                <a:gd name="T30" fmla="*/ 72 w 435"/>
                <a:gd name="T31" fmla="*/ 291 h 431"/>
                <a:gd name="T32" fmla="*/ 141 w 435"/>
                <a:gd name="T33" fmla="*/ 36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5" h="431">
                  <a:moveTo>
                    <a:pt x="50" y="279"/>
                  </a:moveTo>
                  <a:lnTo>
                    <a:pt x="50" y="279"/>
                  </a:lnTo>
                  <a:lnTo>
                    <a:pt x="50" y="279"/>
                  </a:lnTo>
                  <a:lnTo>
                    <a:pt x="50" y="279"/>
                  </a:lnTo>
                  <a:lnTo>
                    <a:pt x="0" y="43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435" y="102"/>
                  </a:lnTo>
                  <a:lnTo>
                    <a:pt x="330" y="0"/>
                  </a:lnTo>
                  <a:lnTo>
                    <a:pt x="50" y="279"/>
                  </a:lnTo>
                  <a:lnTo>
                    <a:pt x="50" y="279"/>
                  </a:lnTo>
                  <a:close/>
                  <a:moveTo>
                    <a:pt x="141" y="360"/>
                  </a:moveTo>
                  <a:lnTo>
                    <a:pt x="38" y="396"/>
                  </a:lnTo>
                  <a:lnTo>
                    <a:pt x="72" y="291"/>
                  </a:lnTo>
                  <a:lnTo>
                    <a:pt x="141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dministrator\Desktop\78763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88" y="896144"/>
            <a:ext cx="2907506" cy="409307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组合 54"/>
          <p:cNvGrpSpPr/>
          <p:nvPr/>
        </p:nvGrpSpPr>
        <p:grpSpPr>
          <a:xfrm>
            <a:off x="3955844" y="4115594"/>
            <a:ext cx="764793" cy="764793"/>
            <a:chOff x="3832873" y="2297208"/>
            <a:chExt cx="1516550" cy="1516550"/>
          </a:xfrm>
        </p:grpSpPr>
        <p:grpSp>
          <p:nvGrpSpPr>
            <p:cNvPr id="56" name="组合 55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8" name="同心圆 5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7" name="椭圆 56"/>
            <p:cNvSpPr/>
            <p:nvPr/>
          </p:nvSpPr>
          <p:spPr>
            <a:xfrm>
              <a:off x="3983164" y="2466913"/>
              <a:ext cx="1185736" cy="118573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198401" y="3299758"/>
            <a:ext cx="764793" cy="764793"/>
            <a:chOff x="3832873" y="2297208"/>
            <a:chExt cx="1516550" cy="1516550"/>
          </a:xfrm>
        </p:grpSpPr>
        <p:grpSp>
          <p:nvGrpSpPr>
            <p:cNvPr id="21" name="组合 20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3" name="同心圆 2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2" name="椭圆 21"/>
            <p:cNvSpPr/>
            <p:nvPr/>
          </p:nvSpPr>
          <p:spPr>
            <a:xfrm>
              <a:off x="3983164" y="2466913"/>
              <a:ext cx="1185736" cy="118573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725194" y="2801144"/>
            <a:ext cx="764793" cy="764793"/>
            <a:chOff x="3832873" y="2297208"/>
            <a:chExt cx="1516550" cy="1516550"/>
          </a:xfrm>
        </p:grpSpPr>
        <p:grpSp>
          <p:nvGrpSpPr>
            <p:cNvPr id="26" name="组合 25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8" name="同心圆 2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7" name="椭圆 26"/>
            <p:cNvSpPr/>
            <p:nvPr/>
          </p:nvSpPr>
          <p:spPr>
            <a:xfrm>
              <a:off x="3983164" y="2466913"/>
              <a:ext cx="1185736" cy="118573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198401" y="2328208"/>
            <a:ext cx="764793" cy="764793"/>
            <a:chOff x="3832873" y="2297208"/>
            <a:chExt cx="1516550" cy="1516550"/>
          </a:xfrm>
        </p:grpSpPr>
        <p:grpSp>
          <p:nvGrpSpPr>
            <p:cNvPr id="31" name="组合 30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3" name="同心圆 3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2" name="椭圆 31"/>
            <p:cNvSpPr/>
            <p:nvPr/>
          </p:nvSpPr>
          <p:spPr>
            <a:xfrm>
              <a:off x="3983164" y="2466913"/>
              <a:ext cx="1185736" cy="118573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725194" y="1818164"/>
            <a:ext cx="764793" cy="764793"/>
            <a:chOff x="3832873" y="2297208"/>
            <a:chExt cx="1516550" cy="1516550"/>
          </a:xfrm>
        </p:grpSpPr>
        <p:grpSp>
          <p:nvGrpSpPr>
            <p:cNvPr id="36" name="组合 35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8" name="同心圆 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7" name="椭圆 36"/>
            <p:cNvSpPr/>
            <p:nvPr/>
          </p:nvSpPr>
          <p:spPr>
            <a:xfrm>
              <a:off x="3983164" y="2466913"/>
              <a:ext cx="1185736" cy="118573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955844" y="972344"/>
            <a:ext cx="764793" cy="764793"/>
            <a:chOff x="3832873" y="2297208"/>
            <a:chExt cx="1516550" cy="1516550"/>
          </a:xfrm>
        </p:grpSpPr>
        <p:grpSp>
          <p:nvGrpSpPr>
            <p:cNvPr id="46" name="组合 45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8" name="同心圆 4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7" name="椭圆 46"/>
            <p:cNvSpPr/>
            <p:nvPr/>
          </p:nvSpPr>
          <p:spPr>
            <a:xfrm>
              <a:off x="3983164" y="2466913"/>
              <a:ext cx="1185736" cy="118573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5" name="Group 34"/>
          <p:cNvGrpSpPr/>
          <p:nvPr/>
        </p:nvGrpSpPr>
        <p:grpSpPr>
          <a:xfrm>
            <a:off x="4197100" y="1185095"/>
            <a:ext cx="299494" cy="243706"/>
            <a:chOff x="1550139" y="1314466"/>
            <a:chExt cx="509139" cy="414300"/>
          </a:xfrm>
          <a:solidFill>
            <a:schemeClr val="bg1"/>
          </a:solidFill>
        </p:grpSpPr>
        <p:sp>
          <p:nvSpPr>
            <p:cNvPr id="166" name="Freeform 5"/>
            <p:cNvSpPr>
              <a:spLocks noEditPoints="1"/>
            </p:cNvSpPr>
            <p:nvPr/>
          </p:nvSpPr>
          <p:spPr bwMode="auto">
            <a:xfrm>
              <a:off x="1550139" y="1314466"/>
              <a:ext cx="509139" cy="414300"/>
            </a:xfrm>
            <a:custGeom>
              <a:avLst/>
              <a:gdLst>
                <a:gd name="T0" fmla="*/ 78 w 153"/>
                <a:gd name="T1" fmla="*/ 0 h 125"/>
                <a:gd name="T2" fmla="*/ 0 w 153"/>
                <a:gd name="T3" fmla="*/ 69 h 125"/>
                <a:gd name="T4" fmla="*/ 15 w 153"/>
                <a:gd name="T5" fmla="*/ 69 h 125"/>
                <a:gd name="T6" fmla="*/ 21 w 153"/>
                <a:gd name="T7" fmla="*/ 64 h 125"/>
                <a:gd name="T8" fmla="*/ 21 w 153"/>
                <a:gd name="T9" fmla="*/ 121 h 125"/>
                <a:gd name="T10" fmla="*/ 24 w 153"/>
                <a:gd name="T11" fmla="*/ 125 h 125"/>
                <a:gd name="T12" fmla="*/ 62 w 153"/>
                <a:gd name="T13" fmla="*/ 125 h 125"/>
                <a:gd name="T14" fmla="*/ 63 w 153"/>
                <a:gd name="T15" fmla="*/ 93 h 125"/>
                <a:gd name="T16" fmla="*/ 67 w 153"/>
                <a:gd name="T17" fmla="*/ 88 h 125"/>
                <a:gd name="T18" fmla="*/ 83 w 153"/>
                <a:gd name="T19" fmla="*/ 88 h 125"/>
                <a:gd name="T20" fmla="*/ 89 w 153"/>
                <a:gd name="T21" fmla="*/ 93 h 125"/>
                <a:gd name="T22" fmla="*/ 89 w 153"/>
                <a:gd name="T23" fmla="*/ 125 h 125"/>
                <a:gd name="T24" fmla="*/ 126 w 153"/>
                <a:gd name="T25" fmla="*/ 125 h 125"/>
                <a:gd name="T26" fmla="*/ 130 w 153"/>
                <a:gd name="T27" fmla="*/ 120 h 125"/>
                <a:gd name="T28" fmla="*/ 130 w 153"/>
                <a:gd name="T29" fmla="*/ 63 h 125"/>
                <a:gd name="T30" fmla="*/ 136 w 153"/>
                <a:gd name="T31" fmla="*/ 69 h 125"/>
                <a:gd name="T32" fmla="*/ 153 w 153"/>
                <a:gd name="T33" fmla="*/ 69 h 125"/>
                <a:gd name="T34" fmla="*/ 78 w 153"/>
                <a:gd name="T35" fmla="*/ 0 h 125"/>
                <a:gd name="T36" fmla="*/ 76 w 153"/>
                <a:gd name="T37" fmla="*/ 76 h 125"/>
                <a:gd name="T38" fmla="*/ 60 w 153"/>
                <a:gd name="T39" fmla="*/ 60 h 125"/>
                <a:gd name="T40" fmla="*/ 76 w 153"/>
                <a:gd name="T41" fmla="*/ 43 h 125"/>
                <a:gd name="T42" fmla="*/ 92 w 153"/>
                <a:gd name="T43" fmla="*/ 60 h 125"/>
                <a:gd name="T44" fmla="*/ 76 w 153"/>
                <a:gd name="T45" fmla="*/ 7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125">
                  <a:moveTo>
                    <a:pt x="78" y="0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5" y="78"/>
                    <a:pt x="15" y="69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21" y="121"/>
                    <a:pt x="21" y="125"/>
                    <a:pt x="24" y="125"/>
                  </a:cubicBezTo>
                  <a:cubicBezTo>
                    <a:pt x="28" y="125"/>
                    <a:pt x="62" y="125"/>
                    <a:pt x="62" y="125"/>
                  </a:cubicBezTo>
                  <a:cubicBezTo>
                    <a:pt x="63" y="93"/>
                    <a:pt x="63" y="93"/>
                    <a:pt x="63" y="93"/>
                  </a:cubicBezTo>
                  <a:cubicBezTo>
                    <a:pt x="63" y="93"/>
                    <a:pt x="62" y="88"/>
                    <a:pt x="67" y="88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9" y="88"/>
                    <a:pt x="89" y="93"/>
                    <a:pt x="89" y="93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121" y="125"/>
                    <a:pt x="126" y="125"/>
                  </a:cubicBezTo>
                  <a:cubicBezTo>
                    <a:pt x="131" y="125"/>
                    <a:pt x="130" y="120"/>
                    <a:pt x="130" y="120"/>
                  </a:cubicBezTo>
                  <a:cubicBezTo>
                    <a:pt x="130" y="63"/>
                    <a:pt x="130" y="63"/>
                    <a:pt x="130" y="63"/>
                  </a:cubicBezTo>
                  <a:cubicBezTo>
                    <a:pt x="136" y="69"/>
                    <a:pt x="136" y="69"/>
                    <a:pt x="136" y="69"/>
                  </a:cubicBezTo>
                  <a:cubicBezTo>
                    <a:pt x="148" y="77"/>
                    <a:pt x="153" y="69"/>
                    <a:pt x="153" y="69"/>
                  </a:cubicBezTo>
                  <a:lnTo>
                    <a:pt x="78" y="0"/>
                  </a:lnTo>
                  <a:close/>
                  <a:moveTo>
                    <a:pt x="76" y="76"/>
                  </a:moveTo>
                  <a:cubicBezTo>
                    <a:pt x="67" y="76"/>
                    <a:pt x="60" y="69"/>
                    <a:pt x="60" y="60"/>
                  </a:cubicBezTo>
                  <a:cubicBezTo>
                    <a:pt x="60" y="50"/>
                    <a:pt x="67" y="43"/>
                    <a:pt x="76" y="43"/>
                  </a:cubicBezTo>
                  <a:cubicBezTo>
                    <a:pt x="85" y="43"/>
                    <a:pt x="92" y="50"/>
                    <a:pt x="92" y="60"/>
                  </a:cubicBezTo>
                  <a:cubicBezTo>
                    <a:pt x="92" y="69"/>
                    <a:pt x="85" y="76"/>
                    <a:pt x="76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7" name="Freeform 6"/>
            <p:cNvSpPr/>
            <p:nvPr/>
          </p:nvSpPr>
          <p:spPr bwMode="auto">
            <a:xfrm>
              <a:off x="1949464" y="1366877"/>
              <a:ext cx="49916" cy="102328"/>
            </a:xfrm>
            <a:custGeom>
              <a:avLst/>
              <a:gdLst>
                <a:gd name="T0" fmla="*/ 20 w 20"/>
                <a:gd name="T1" fmla="*/ 41 h 41"/>
                <a:gd name="T2" fmla="*/ 20 w 20"/>
                <a:gd name="T3" fmla="*/ 0 h 41"/>
                <a:gd name="T4" fmla="*/ 0 w 20"/>
                <a:gd name="T5" fmla="*/ 0 h 41"/>
                <a:gd name="T6" fmla="*/ 0 w 20"/>
                <a:gd name="T7" fmla="*/ 24 h 41"/>
                <a:gd name="T8" fmla="*/ 20 w 20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20" y="41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0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8" name="Oval 7"/>
            <p:cNvSpPr>
              <a:spLocks noChangeArrowheads="1"/>
            </p:cNvSpPr>
            <p:nvPr/>
          </p:nvSpPr>
          <p:spPr bwMode="auto">
            <a:xfrm>
              <a:off x="1777255" y="1484179"/>
              <a:ext cx="52412" cy="5490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69" name="矩形 3"/>
          <p:cNvSpPr>
            <a:spLocks noChangeArrowheads="1"/>
          </p:cNvSpPr>
          <p:nvPr/>
        </p:nvSpPr>
        <p:spPr bwMode="auto">
          <a:xfrm>
            <a:off x="5563249" y="1310433"/>
            <a:ext cx="1051560" cy="34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18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专利优势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0" name="文本框 13"/>
          <p:cNvSpPr txBox="1"/>
          <p:nvPr/>
        </p:nvSpPr>
        <p:spPr>
          <a:xfrm>
            <a:off x="5563235" y="1737360"/>
            <a:ext cx="1806575" cy="72834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65824" tIns="32911" rIns="65824" bIns="32911" rtlCol="0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国家认证，追求高质量，所拥有的核心技术目前市场上无法替代</a:t>
            </a:r>
            <a:r>
              <a:rPr lang="zh-CN" altLang="en-US" sz="9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9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1" name="矩形 3"/>
          <p:cNvSpPr>
            <a:spLocks noChangeArrowheads="1"/>
          </p:cNvSpPr>
          <p:nvPr/>
        </p:nvSpPr>
        <p:spPr bwMode="auto">
          <a:xfrm>
            <a:off x="5563447" y="2521744"/>
            <a:ext cx="822960" cy="34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pPr algn="ctr"/>
            <a:r>
              <a:rPr lang="zh-CN" altLang="en-US" sz="18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智能化</a:t>
            </a:r>
            <a:endParaRPr lang="zh-CN" altLang="en-US" sz="1500" b="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2" name="文本框 13"/>
          <p:cNvSpPr txBox="1"/>
          <p:nvPr/>
        </p:nvSpPr>
        <p:spPr>
          <a:xfrm>
            <a:off x="5563235" y="2877185"/>
            <a:ext cx="2816225" cy="72834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5824" tIns="32911" rIns="65824" bIns="32911" rtlCol="0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融合了物联网、人工智能、北斗等新兴技术打造具有可视化、数字化、网络化、智能化等特点的海洋养殖平台</a:t>
            </a:r>
            <a:endParaRPr lang="zh-CN" altLang="en-US" sz="12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3" name="Freeform 20"/>
          <p:cNvSpPr>
            <a:spLocks noEditPoints="1"/>
          </p:cNvSpPr>
          <p:nvPr/>
        </p:nvSpPr>
        <p:spPr bwMode="auto">
          <a:xfrm>
            <a:off x="4950770" y="2090159"/>
            <a:ext cx="298394" cy="202770"/>
          </a:xfrm>
          <a:custGeom>
            <a:avLst/>
            <a:gdLst>
              <a:gd name="T0" fmla="*/ 135 w 157"/>
              <a:gd name="T1" fmla="*/ 46 h 107"/>
              <a:gd name="T2" fmla="*/ 136 w 157"/>
              <a:gd name="T3" fmla="*/ 37 h 107"/>
              <a:gd name="T4" fmla="*/ 99 w 157"/>
              <a:gd name="T5" fmla="*/ 0 h 107"/>
              <a:gd name="T6" fmla="*/ 73 w 157"/>
              <a:gd name="T7" fmla="*/ 18 h 107"/>
              <a:gd name="T8" fmla="*/ 45 w 157"/>
              <a:gd name="T9" fmla="*/ 8 h 107"/>
              <a:gd name="T10" fmla="*/ 19 w 157"/>
              <a:gd name="T11" fmla="*/ 40 h 107"/>
              <a:gd name="T12" fmla="*/ 20 w 157"/>
              <a:gd name="T13" fmla="*/ 47 h 107"/>
              <a:gd name="T14" fmla="*/ 0 w 157"/>
              <a:gd name="T15" fmla="*/ 76 h 107"/>
              <a:gd name="T16" fmla="*/ 31 w 157"/>
              <a:gd name="T17" fmla="*/ 107 h 107"/>
              <a:gd name="T18" fmla="*/ 126 w 157"/>
              <a:gd name="T19" fmla="*/ 107 h 107"/>
              <a:gd name="T20" fmla="*/ 157 w 157"/>
              <a:gd name="T21" fmla="*/ 76 h 107"/>
              <a:gd name="T22" fmla="*/ 135 w 157"/>
              <a:gd name="T23" fmla="*/ 46 h 107"/>
              <a:gd name="T24" fmla="*/ 120 w 157"/>
              <a:gd name="T25" fmla="*/ 100 h 107"/>
              <a:gd name="T26" fmla="*/ 79 w 157"/>
              <a:gd name="T27" fmla="*/ 100 h 107"/>
              <a:gd name="T28" fmla="*/ 103 w 157"/>
              <a:gd name="T29" fmla="*/ 75 h 107"/>
              <a:gd name="T30" fmla="*/ 102 w 157"/>
              <a:gd name="T31" fmla="*/ 72 h 107"/>
              <a:gd name="T32" fmla="*/ 92 w 157"/>
              <a:gd name="T33" fmla="*/ 72 h 107"/>
              <a:gd name="T34" fmla="*/ 92 w 157"/>
              <a:gd name="T35" fmla="*/ 68 h 107"/>
              <a:gd name="T36" fmla="*/ 92 w 157"/>
              <a:gd name="T37" fmla="*/ 37 h 107"/>
              <a:gd name="T38" fmla="*/ 90 w 157"/>
              <a:gd name="T39" fmla="*/ 36 h 107"/>
              <a:gd name="T40" fmla="*/ 64 w 157"/>
              <a:gd name="T41" fmla="*/ 36 h 107"/>
              <a:gd name="T42" fmla="*/ 62 w 157"/>
              <a:gd name="T43" fmla="*/ 38 h 107"/>
              <a:gd name="T44" fmla="*/ 62 w 157"/>
              <a:gd name="T45" fmla="*/ 68 h 107"/>
              <a:gd name="T46" fmla="*/ 62 w 157"/>
              <a:gd name="T47" fmla="*/ 73 h 107"/>
              <a:gd name="T48" fmla="*/ 51 w 157"/>
              <a:gd name="T49" fmla="*/ 73 h 107"/>
              <a:gd name="T50" fmla="*/ 50 w 157"/>
              <a:gd name="T51" fmla="*/ 76 h 107"/>
              <a:gd name="T52" fmla="*/ 75 w 157"/>
              <a:gd name="T53" fmla="*/ 100 h 107"/>
              <a:gd name="T54" fmla="*/ 38 w 157"/>
              <a:gd name="T55" fmla="*/ 100 h 107"/>
              <a:gd name="T56" fmla="*/ 11 w 157"/>
              <a:gd name="T57" fmla="*/ 74 h 107"/>
              <a:gd name="T58" fmla="*/ 29 w 157"/>
              <a:gd name="T59" fmla="*/ 50 h 107"/>
              <a:gd name="T60" fmla="*/ 28 w 157"/>
              <a:gd name="T61" fmla="*/ 44 h 107"/>
              <a:gd name="T62" fmla="*/ 50 w 157"/>
              <a:gd name="T63" fmla="*/ 17 h 107"/>
              <a:gd name="T64" fmla="*/ 74 w 157"/>
              <a:gd name="T65" fmla="*/ 29 h 107"/>
              <a:gd name="T66" fmla="*/ 97 w 157"/>
              <a:gd name="T67" fmla="*/ 11 h 107"/>
              <a:gd name="T68" fmla="*/ 128 w 157"/>
              <a:gd name="T69" fmla="*/ 42 h 107"/>
              <a:gd name="T70" fmla="*/ 127 w 157"/>
              <a:gd name="T71" fmla="*/ 50 h 107"/>
              <a:gd name="T72" fmla="*/ 147 w 157"/>
              <a:gd name="T73" fmla="*/ 74 h 107"/>
              <a:gd name="T74" fmla="*/ 120 w 157"/>
              <a:gd name="T75" fmla="*/ 10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7" h="107">
                <a:moveTo>
                  <a:pt x="135" y="46"/>
                </a:moveTo>
                <a:cubicBezTo>
                  <a:pt x="136" y="43"/>
                  <a:pt x="136" y="40"/>
                  <a:pt x="136" y="37"/>
                </a:cubicBezTo>
                <a:cubicBezTo>
                  <a:pt x="136" y="17"/>
                  <a:pt x="120" y="0"/>
                  <a:pt x="99" y="0"/>
                </a:cubicBezTo>
                <a:cubicBezTo>
                  <a:pt x="76" y="0"/>
                  <a:pt x="73" y="18"/>
                  <a:pt x="73" y="18"/>
                </a:cubicBezTo>
                <a:cubicBezTo>
                  <a:pt x="73" y="18"/>
                  <a:pt x="63" y="6"/>
                  <a:pt x="45" y="8"/>
                </a:cubicBezTo>
                <a:cubicBezTo>
                  <a:pt x="30" y="11"/>
                  <a:pt x="19" y="25"/>
                  <a:pt x="19" y="40"/>
                </a:cubicBezTo>
                <a:cubicBezTo>
                  <a:pt x="19" y="42"/>
                  <a:pt x="20" y="45"/>
                  <a:pt x="20" y="47"/>
                </a:cubicBezTo>
                <a:cubicBezTo>
                  <a:pt x="9" y="51"/>
                  <a:pt x="0" y="63"/>
                  <a:pt x="0" y="76"/>
                </a:cubicBezTo>
                <a:cubicBezTo>
                  <a:pt x="0" y="93"/>
                  <a:pt x="14" y="107"/>
                  <a:pt x="31" y="107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43" y="107"/>
                  <a:pt x="157" y="93"/>
                  <a:pt x="157" y="76"/>
                </a:cubicBezTo>
                <a:cubicBezTo>
                  <a:pt x="157" y="62"/>
                  <a:pt x="148" y="50"/>
                  <a:pt x="135" y="46"/>
                </a:cubicBezTo>
                <a:close/>
                <a:moveTo>
                  <a:pt x="120" y="100"/>
                </a:moveTo>
                <a:cubicBezTo>
                  <a:pt x="79" y="100"/>
                  <a:pt x="79" y="100"/>
                  <a:pt x="79" y="100"/>
                </a:cubicBezTo>
                <a:cubicBezTo>
                  <a:pt x="82" y="97"/>
                  <a:pt x="103" y="75"/>
                  <a:pt x="103" y="75"/>
                </a:cubicBezTo>
                <a:cubicBezTo>
                  <a:pt x="103" y="75"/>
                  <a:pt x="106" y="72"/>
                  <a:pt x="102" y="72"/>
                </a:cubicBezTo>
                <a:cubicBezTo>
                  <a:pt x="98" y="72"/>
                  <a:pt x="92" y="72"/>
                  <a:pt x="92" y="72"/>
                </a:cubicBezTo>
                <a:cubicBezTo>
                  <a:pt x="92" y="72"/>
                  <a:pt x="92" y="71"/>
                  <a:pt x="92" y="68"/>
                </a:cubicBezTo>
                <a:cubicBezTo>
                  <a:pt x="92" y="60"/>
                  <a:pt x="92" y="43"/>
                  <a:pt x="92" y="37"/>
                </a:cubicBezTo>
                <a:cubicBezTo>
                  <a:pt x="92" y="37"/>
                  <a:pt x="92" y="36"/>
                  <a:pt x="90" y="36"/>
                </a:cubicBezTo>
                <a:cubicBezTo>
                  <a:pt x="88" y="36"/>
                  <a:pt x="67" y="36"/>
                  <a:pt x="64" y="36"/>
                </a:cubicBezTo>
                <a:cubicBezTo>
                  <a:pt x="61" y="36"/>
                  <a:pt x="62" y="38"/>
                  <a:pt x="62" y="38"/>
                </a:cubicBezTo>
                <a:cubicBezTo>
                  <a:pt x="62" y="44"/>
                  <a:pt x="62" y="60"/>
                  <a:pt x="62" y="68"/>
                </a:cubicBezTo>
                <a:cubicBezTo>
                  <a:pt x="62" y="71"/>
                  <a:pt x="62" y="73"/>
                  <a:pt x="62" y="73"/>
                </a:cubicBezTo>
                <a:cubicBezTo>
                  <a:pt x="62" y="73"/>
                  <a:pt x="54" y="73"/>
                  <a:pt x="51" y="73"/>
                </a:cubicBezTo>
                <a:cubicBezTo>
                  <a:pt x="47" y="73"/>
                  <a:pt x="50" y="76"/>
                  <a:pt x="50" y="76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38" y="100"/>
                  <a:pt x="38" y="100"/>
                  <a:pt x="38" y="100"/>
                </a:cubicBezTo>
                <a:cubicBezTo>
                  <a:pt x="23" y="100"/>
                  <a:pt x="11" y="89"/>
                  <a:pt x="11" y="74"/>
                </a:cubicBezTo>
                <a:cubicBezTo>
                  <a:pt x="11" y="63"/>
                  <a:pt x="18" y="54"/>
                  <a:pt x="29" y="50"/>
                </a:cubicBezTo>
                <a:cubicBezTo>
                  <a:pt x="28" y="48"/>
                  <a:pt x="28" y="46"/>
                  <a:pt x="28" y="44"/>
                </a:cubicBezTo>
                <a:cubicBezTo>
                  <a:pt x="28" y="32"/>
                  <a:pt x="37" y="20"/>
                  <a:pt x="50" y="17"/>
                </a:cubicBezTo>
                <a:cubicBezTo>
                  <a:pt x="65" y="15"/>
                  <a:pt x="74" y="29"/>
                  <a:pt x="74" y="29"/>
                </a:cubicBezTo>
                <a:cubicBezTo>
                  <a:pt x="74" y="29"/>
                  <a:pt x="77" y="11"/>
                  <a:pt x="97" y="11"/>
                </a:cubicBezTo>
                <a:cubicBezTo>
                  <a:pt x="115" y="11"/>
                  <a:pt x="128" y="25"/>
                  <a:pt x="128" y="42"/>
                </a:cubicBezTo>
                <a:cubicBezTo>
                  <a:pt x="128" y="45"/>
                  <a:pt x="127" y="47"/>
                  <a:pt x="127" y="50"/>
                </a:cubicBezTo>
                <a:cubicBezTo>
                  <a:pt x="138" y="53"/>
                  <a:pt x="147" y="63"/>
                  <a:pt x="147" y="74"/>
                </a:cubicBezTo>
                <a:cubicBezTo>
                  <a:pt x="147" y="89"/>
                  <a:pt x="135" y="100"/>
                  <a:pt x="120" y="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74" name="矩形 3"/>
          <p:cNvSpPr>
            <a:spLocks noChangeArrowheads="1"/>
          </p:cNvSpPr>
          <p:nvPr/>
        </p:nvSpPr>
        <p:spPr bwMode="auto">
          <a:xfrm>
            <a:off x="1872087" y="2191544"/>
            <a:ext cx="1280160" cy="34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18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人性化服务</a:t>
            </a:r>
            <a:endParaRPr lang="zh-CN" altLang="en-US" sz="1500" b="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5" name="文本框 13"/>
          <p:cNvSpPr txBox="1"/>
          <p:nvPr/>
        </p:nvSpPr>
        <p:spPr>
          <a:xfrm>
            <a:off x="679450" y="2586990"/>
            <a:ext cx="2472690" cy="5067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lIns="65824" tIns="32911" rIns="65824" bIns="32911" rtlCol="0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更加考虑客户需求，可根据客户需要配备相应产品，增强用户体验感</a:t>
            </a:r>
            <a:endParaRPr lang="zh-CN" altLang="en-US" sz="12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76" name="Group 20"/>
          <p:cNvGrpSpPr/>
          <p:nvPr/>
        </p:nvGrpSpPr>
        <p:grpSpPr>
          <a:xfrm>
            <a:off x="3418467" y="2587291"/>
            <a:ext cx="309413" cy="214312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177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78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79" name="矩形 3"/>
          <p:cNvSpPr>
            <a:spLocks noChangeArrowheads="1"/>
          </p:cNvSpPr>
          <p:nvPr/>
        </p:nvSpPr>
        <p:spPr bwMode="auto">
          <a:xfrm>
            <a:off x="4801342" y="3855879"/>
            <a:ext cx="1051560" cy="34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18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北斗技术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0" name="文本框 13"/>
          <p:cNvSpPr txBox="1"/>
          <p:nvPr/>
        </p:nvSpPr>
        <p:spPr>
          <a:xfrm>
            <a:off x="4801235" y="4201160"/>
            <a:ext cx="2780030" cy="5067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lIns="65824" tIns="32911" rIns="65824" bIns="32911" rtlCol="0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北斗导航系统的加入使系统控制精确具有可调速性、灵活性、精准定位等特点</a:t>
            </a:r>
            <a:endParaRPr lang="zh-CN" altLang="en-US" sz="12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81" name="组合 180"/>
          <p:cNvGrpSpPr/>
          <p:nvPr/>
        </p:nvGrpSpPr>
        <p:grpSpPr>
          <a:xfrm>
            <a:off x="4952251" y="2999765"/>
            <a:ext cx="316718" cy="302754"/>
            <a:chOff x="3294063" y="754063"/>
            <a:chExt cx="5600701" cy="5353051"/>
          </a:xfrm>
          <a:solidFill>
            <a:schemeClr val="bg1"/>
          </a:solidFill>
        </p:grpSpPr>
        <p:sp>
          <p:nvSpPr>
            <p:cNvPr id="182" name="Freeform 458"/>
            <p:cNvSpPr/>
            <p:nvPr/>
          </p:nvSpPr>
          <p:spPr bwMode="auto">
            <a:xfrm>
              <a:off x="8235951" y="3122613"/>
              <a:ext cx="658813" cy="307975"/>
            </a:xfrm>
            <a:custGeom>
              <a:avLst/>
              <a:gdLst>
                <a:gd name="T0" fmla="*/ 135 w 175"/>
                <a:gd name="T1" fmla="*/ 0 h 82"/>
                <a:gd name="T2" fmla="*/ 175 w 175"/>
                <a:gd name="T3" fmla="*/ 41 h 82"/>
                <a:gd name="T4" fmla="*/ 135 w 175"/>
                <a:gd name="T5" fmla="*/ 82 h 82"/>
                <a:gd name="T6" fmla="*/ 41 w 175"/>
                <a:gd name="T7" fmla="*/ 82 h 82"/>
                <a:gd name="T8" fmla="*/ 0 w 175"/>
                <a:gd name="T9" fmla="*/ 41 h 82"/>
                <a:gd name="T10" fmla="*/ 12 w 175"/>
                <a:gd name="T11" fmla="*/ 12 h 82"/>
                <a:gd name="T12" fmla="*/ 41 w 175"/>
                <a:gd name="T13" fmla="*/ 0 h 82"/>
                <a:gd name="T14" fmla="*/ 135 w 175"/>
                <a:gd name="T1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82">
                  <a:moveTo>
                    <a:pt x="135" y="0"/>
                  </a:moveTo>
                  <a:cubicBezTo>
                    <a:pt x="157" y="0"/>
                    <a:pt x="175" y="19"/>
                    <a:pt x="175" y="41"/>
                  </a:cubicBezTo>
                  <a:cubicBezTo>
                    <a:pt x="175" y="64"/>
                    <a:pt x="157" y="82"/>
                    <a:pt x="135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19" y="82"/>
                    <a:pt x="0" y="64"/>
                    <a:pt x="0" y="41"/>
                  </a:cubicBezTo>
                  <a:cubicBezTo>
                    <a:pt x="0" y="30"/>
                    <a:pt x="5" y="20"/>
                    <a:pt x="12" y="12"/>
                  </a:cubicBezTo>
                  <a:cubicBezTo>
                    <a:pt x="20" y="5"/>
                    <a:pt x="30" y="0"/>
                    <a:pt x="41" y="0"/>
                  </a:cubicBezTo>
                  <a:lnTo>
                    <a:pt x="1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3" name="Freeform 459"/>
            <p:cNvSpPr/>
            <p:nvPr/>
          </p:nvSpPr>
          <p:spPr bwMode="auto">
            <a:xfrm>
              <a:off x="7646988" y="1539876"/>
              <a:ext cx="571500" cy="587375"/>
            </a:xfrm>
            <a:custGeom>
              <a:avLst/>
              <a:gdLst>
                <a:gd name="T0" fmla="*/ 136 w 152"/>
                <a:gd name="T1" fmla="*/ 16 h 156"/>
                <a:gd name="T2" fmla="*/ 136 w 152"/>
                <a:gd name="T3" fmla="*/ 74 h 156"/>
                <a:gd name="T4" fmla="*/ 70 w 152"/>
                <a:gd name="T5" fmla="*/ 140 h 156"/>
                <a:gd name="T6" fmla="*/ 12 w 152"/>
                <a:gd name="T7" fmla="*/ 140 h 156"/>
                <a:gd name="T8" fmla="*/ 0 w 152"/>
                <a:gd name="T9" fmla="*/ 111 h 156"/>
                <a:gd name="T10" fmla="*/ 12 w 152"/>
                <a:gd name="T11" fmla="*/ 82 h 156"/>
                <a:gd name="T12" fmla="*/ 78 w 152"/>
                <a:gd name="T13" fmla="*/ 16 h 156"/>
                <a:gd name="T14" fmla="*/ 136 w 152"/>
                <a:gd name="T15" fmla="*/ 1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56">
                  <a:moveTo>
                    <a:pt x="136" y="16"/>
                  </a:moveTo>
                  <a:cubicBezTo>
                    <a:pt x="152" y="32"/>
                    <a:pt x="152" y="58"/>
                    <a:pt x="136" y="74"/>
                  </a:cubicBezTo>
                  <a:cubicBezTo>
                    <a:pt x="70" y="140"/>
                    <a:pt x="70" y="140"/>
                    <a:pt x="70" y="140"/>
                  </a:cubicBezTo>
                  <a:cubicBezTo>
                    <a:pt x="54" y="156"/>
                    <a:pt x="28" y="156"/>
                    <a:pt x="12" y="140"/>
                  </a:cubicBezTo>
                  <a:cubicBezTo>
                    <a:pt x="4" y="132"/>
                    <a:pt x="0" y="121"/>
                    <a:pt x="0" y="111"/>
                  </a:cubicBezTo>
                  <a:cubicBezTo>
                    <a:pt x="0" y="100"/>
                    <a:pt x="4" y="90"/>
                    <a:pt x="12" y="82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94" y="0"/>
                    <a:pt x="120" y="0"/>
                    <a:pt x="13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4" name="Freeform 460"/>
            <p:cNvSpPr>
              <a:spLocks noEditPoints="1"/>
            </p:cNvSpPr>
            <p:nvPr/>
          </p:nvSpPr>
          <p:spPr bwMode="auto">
            <a:xfrm>
              <a:off x="4170363" y="1525588"/>
              <a:ext cx="3863975" cy="3567113"/>
            </a:xfrm>
            <a:custGeom>
              <a:avLst/>
              <a:gdLst>
                <a:gd name="T0" fmla="*/ 1028 w 1028"/>
                <a:gd name="T1" fmla="*/ 514 h 949"/>
                <a:gd name="T2" fmla="*/ 787 w 1028"/>
                <a:gd name="T3" fmla="*/ 949 h 949"/>
                <a:gd name="T4" fmla="*/ 241 w 1028"/>
                <a:gd name="T5" fmla="*/ 949 h 949"/>
                <a:gd name="T6" fmla="*/ 0 w 1028"/>
                <a:gd name="T7" fmla="*/ 514 h 949"/>
                <a:gd name="T8" fmla="*/ 514 w 1028"/>
                <a:gd name="T9" fmla="*/ 0 h 949"/>
                <a:gd name="T10" fmla="*/ 1028 w 1028"/>
                <a:gd name="T11" fmla="*/ 514 h 949"/>
                <a:gd name="T12" fmla="*/ 714 w 1028"/>
                <a:gd name="T13" fmla="*/ 345 h 949"/>
                <a:gd name="T14" fmla="*/ 714 w 1028"/>
                <a:gd name="T15" fmla="*/ 251 h 949"/>
                <a:gd name="T16" fmla="*/ 632 w 1028"/>
                <a:gd name="T17" fmla="*/ 187 h 949"/>
                <a:gd name="T18" fmla="*/ 563 w 1028"/>
                <a:gd name="T19" fmla="*/ 187 h 949"/>
                <a:gd name="T20" fmla="*/ 563 w 1028"/>
                <a:gd name="T21" fmla="*/ 153 h 949"/>
                <a:gd name="T22" fmla="*/ 466 w 1028"/>
                <a:gd name="T23" fmla="*/ 153 h 949"/>
                <a:gd name="T24" fmla="*/ 466 w 1028"/>
                <a:gd name="T25" fmla="*/ 187 h 949"/>
                <a:gd name="T26" fmla="*/ 397 w 1028"/>
                <a:gd name="T27" fmla="*/ 187 h 949"/>
                <a:gd name="T28" fmla="*/ 316 w 1028"/>
                <a:gd name="T29" fmla="*/ 251 h 949"/>
                <a:gd name="T30" fmla="*/ 316 w 1028"/>
                <a:gd name="T31" fmla="*/ 438 h 949"/>
                <a:gd name="T32" fmla="*/ 397 w 1028"/>
                <a:gd name="T33" fmla="*/ 503 h 949"/>
                <a:gd name="T34" fmla="*/ 466 w 1028"/>
                <a:gd name="T35" fmla="*/ 503 h 949"/>
                <a:gd name="T36" fmla="*/ 466 w 1028"/>
                <a:gd name="T37" fmla="*/ 701 h 949"/>
                <a:gd name="T38" fmla="*/ 440 w 1028"/>
                <a:gd name="T39" fmla="*/ 701 h 949"/>
                <a:gd name="T40" fmla="*/ 389 w 1028"/>
                <a:gd name="T41" fmla="*/ 661 h 949"/>
                <a:gd name="T42" fmla="*/ 389 w 1028"/>
                <a:gd name="T43" fmla="*/ 602 h 949"/>
                <a:gd name="T44" fmla="*/ 315 w 1028"/>
                <a:gd name="T45" fmla="*/ 602 h 949"/>
                <a:gd name="T46" fmla="*/ 315 w 1028"/>
                <a:gd name="T47" fmla="*/ 696 h 949"/>
                <a:gd name="T48" fmla="*/ 396 w 1028"/>
                <a:gd name="T49" fmla="*/ 760 h 949"/>
                <a:gd name="T50" fmla="*/ 466 w 1028"/>
                <a:gd name="T51" fmla="*/ 760 h 949"/>
                <a:gd name="T52" fmla="*/ 466 w 1028"/>
                <a:gd name="T53" fmla="*/ 796 h 949"/>
                <a:gd name="T54" fmla="*/ 563 w 1028"/>
                <a:gd name="T55" fmla="*/ 796 h 949"/>
                <a:gd name="T56" fmla="*/ 563 w 1028"/>
                <a:gd name="T57" fmla="*/ 760 h 949"/>
                <a:gd name="T58" fmla="*/ 632 w 1028"/>
                <a:gd name="T59" fmla="*/ 760 h 949"/>
                <a:gd name="T60" fmla="*/ 713 w 1028"/>
                <a:gd name="T61" fmla="*/ 696 h 949"/>
                <a:gd name="T62" fmla="*/ 713 w 1028"/>
                <a:gd name="T63" fmla="*/ 509 h 949"/>
                <a:gd name="T64" fmla="*/ 632 w 1028"/>
                <a:gd name="T65" fmla="*/ 444 h 949"/>
                <a:gd name="T66" fmla="*/ 563 w 1028"/>
                <a:gd name="T67" fmla="*/ 444 h 949"/>
                <a:gd name="T68" fmla="*/ 563 w 1028"/>
                <a:gd name="T69" fmla="*/ 246 h 949"/>
                <a:gd name="T70" fmla="*/ 588 w 1028"/>
                <a:gd name="T71" fmla="*/ 246 h 949"/>
                <a:gd name="T72" fmla="*/ 639 w 1028"/>
                <a:gd name="T73" fmla="*/ 286 h 949"/>
                <a:gd name="T74" fmla="*/ 639 w 1028"/>
                <a:gd name="T75" fmla="*/ 345 h 949"/>
                <a:gd name="T76" fmla="*/ 714 w 1028"/>
                <a:gd name="T77" fmla="*/ 345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28" h="949">
                  <a:moveTo>
                    <a:pt x="1028" y="514"/>
                  </a:moveTo>
                  <a:cubicBezTo>
                    <a:pt x="1028" y="697"/>
                    <a:pt x="932" y="858"/>
                    <a:pt x="787" y="949"/>
                  </a:cubicBezTo>
                  <a:cubicBezTo>
                    <a:pt x="241" y="949"/>
                    <a:pt x="241" y="949"/>
                    <a:pt x="241" y="949"/>
                  </a:cubicBezTo>
                  <a:cubicBezTo>
                    <a:pt x="97" y="858"/>
                    <a:pt x="0" y="697"/>
                    <a:pt x="0" y="514"/>
                  </a:cubicBezTo>
                  <a:cubicBezTo>
                    <a:pt x="0" y="230"/>
                    <a:pt x="231" y="0"/>
                    <a:pt x="514" y="0"/>
                  </a:cubicBezTo>
                  <a:cubicBezTo>
                    <a:pt x="798" y="0"/>
                    <a:pt x="1028" y="230"/>
                    <a:pt x="1028" y="514"/>
                  </a:cubicBezTo>
                  <a:close/>
                  <a:moveTo>
                    <a:pt x="714" y="345"/>
                  </a:moveTo>
                  <a:cubicBezTo>
                    <a:pt x="714" y="251"/>
                    <a:pt x="714" y="251"/>
                    <a:pt x="714" y="251"/>
                  </a:cubicBezTo>
                  <a:cubicBezTo>
                    <a:pt x="714" y="216"/>
                    <a:pt x="677" y="187"/>
                    <a:pt x="632" y="187"/>
                  </a:cubicBezTo>
                  <a:cubicBezTo>
                    <a:pt x="563" y="187"/>
                    <a:pt x="563" y="187"/>
                    <a:pt x="563" y="187"/>
                  </a:cubicBezTo>
                  <a:cubicBezTo>
                    <a:pt x="563" y="153"/>
                    <a:pt x="563" y="153"/>
                    <a:pt x="563" y="153"/>
                  </a:cubicBezTo>
                  <a:cubicBezTo>
                    <a:pt x="466" y="153"/>
                    <a:pt x="466" y="153"/>
                    <a:pt x="466" y="153"/>
                  </a:cubicBezTo>
                  <a:cubicBezTo>
                    <a:pt x="466" y="187"/>
                    <a:pt x="466" y="187"/>
                    <a:pt x="466" y="187"/>
                  </a:cubicBezTo>
                  <a:cubicBezTo>
                    <a:pt x="397" y="187"/>
                    <a:pt x="397" y="187"/>
                    <a:pt x="397" y="187"/>
                  </a:cubicBezTo>
                  <a:cubicBezTo>
                    <a:pt x="352" y="187"/>
                    <a:pt x="316" y="216"/>
                    <a:pt x="316" y="251"/>
                  </a:cubicBezTo>
                  <a:cubicBezTo>
                    <a:pt x="316" y="438"/>
                    <a:pt x="316" y="438"/>
                    <a:pt x="316" y="438"/>
                  </a:cubicBezTo>
                  <a:cubicBezTo>
                    <a:pt x="316" y="474"/>
                    <a:pt x="352" y="503"/>
                    <a:pt x="397" y="503"/>
                  </a:cubicBezTo>
                  <a:cubicBezTo>
                    <a:pt x="466" y="503"/>
                    <a:pt x="466" y="503"/>
                    <a:pt x="466" y="503"/>
                  </a:cubicBezTo>
                  <a:cubicBezTo>
                    <a:pt x="466" y="701"/>
                    <a:pt x="466" y="701"/>
                    <a:pt x="466" y="701"/>
                  </a:cubicBezTo>
                  <a:cubicBezTo>
                    <a:pt x="440" y="701"/>
                    <a:pt x="440" y="701"/>
                    <a:pt x="440" y="701"/>
                  </a:cubicBezTo>
                  <a:cubicBezTo>
                    <a:pt x="412" y="701"/>
                    <a:pt x="389" y="683"/>
                    <a:pt x="389" y="661"/>
                  </a:cubicBezTo>
                  <a:cubicBezTo>
                    <a:pt x="389" y="602"/>
                    <a:pt x="389" y="602"/>
                    <a:pt x="389" y="602"/>
                  </a:cubicBezTo>
                  <a:cubicBezTo>
                    <a:pt x="315" y="602"/>
                    <a:pt x="315" y="602"/>
                    <a:pt x="315" y="602"/>
                  </a:cubicBezTo>
                  <a:cubicBezTo>
                    <a:pt x="315" y="696"/>
                    <a:pt x="315" y="696"/>
                    <a:pt x="315" y="696"/>
                  </a:cubicBezTo>
                  <a:cubicBezTo>
                    <a:pt x="315" y="731"/>
                    <a:pt x="351" y="760"/>
                    <a:pt x="396" y="760"/>
                  </a:cubicBezTo>
                  <a:cubicBezTo>
                    <a:pt x="466" y="760"/>
                    <a:pt x="466" y="760"/>
                    <a:pt x="466" y="760"/>
                  </a:cubicBezTo>
                  <a:cubicBezTo>
                    <a:pt x="466" y="796"/>
                    <a:pt x="466" y="796"/>
                    <a:pt x="466" y="796"/>
                  </a:cubicBezTo>
                  <a:cubicBezTo>
                    <a:pt x="563" y="796"/>
                    <a:pt x="563" y="796"/>
                    <a:pt x="563" y="796"/>
                  </a:cubicBezTo>
                  <a:cubicBezTo>
                    <a:pt x="563" y="760"/>
                    <a:pt x="563" y="760"/>
                    <a:pt x="563" y="760"/>
                  </a:cubicBezTo>
                  <a:cubicBezTo>
                    <a:pt x="632" y="760"/>
                    <a:pt x="632" y="760"/>
                    <a:pt x="632" y="760"/>
                  </a:cubicBezTo>
                  <a:cubicBezTo>
                    <a:pt x="677" y="760"/>
                    <a:pt x="713" y="731"/>
                    <a:pt x="713" y="696"/>
                  </a:cubicBezTo>
                  <a:cubicBezTo>
                    <a:pt x="713" y="509"/>
                    <a:pt x="713" y="509"/>
                    <a:pt x="713" y="509"/>
                  </a:cubicBezTo>
                  <a:cubicBezTo>
                    <a:pt x="713" y="473"/>
                    <a:pt x="677" y="444"/>
                    <a:pt x="632" y="444"/>
                  </a:cubicBezTo>
                  <a:cubicBezTo>
                    <a:pt x="563" y="444"/>
                    <a:pt x="563" y="444"/>
                    <a:pt x="563" y="444"/>
                  </a:cubicBezTo>
                  <a:cubicBezTo>
                    <a:pt x="563" y="246"/>
                    <a:pt x="563" y="246"/>
                    <a:pt x="563" y="246"/>
                  </a:cubicBezTo>
                  <a:cubicBezTo>
                    <a:pt x="588" y="246"/>
                    <a:pt x="588" y="246"/>
                    <a:pt x="588" y="246"/>
                  </a:cubicBezTo>
                  <a:cubicBezTo>
                    <a:pt x="617" y="246"/>
                    <a:pt x="639" y="264"/>
                    <a:pt x="639" y="286"/>
                  </a:cubicBezTo>
                  <a:cubicBezTo>
                    <a:pt x="639" y="345"/>
                    <a:pt x="639" y="345"/>
                    <a:pt x="639" y="345"/>
                  </a:cubicBezTo>
                  <a:lnTo>
                    <a:pt x="714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5" name="Freeform 461"/>
            <p:cNvSpPr/>
            <p:nvPr/>
          </p:nvSpPr>
          <p:spPr bwMode="auto">
            <a:xfrm>
              <a:off x="5187951" y="5254626"/>
              <a:ext cx="1827213" cy="209550"/>
            </a:xfrm>
            <a:custGeom>
              <a:avLst/>
              <a:gdLst>
                <a:gd name="T0" fmla="*/ 436 w 486"/>
                <a:gd name="T1" fmla="*/ 0 h 56"/>
                <a:gd name="T2" fmla="*/ 486 w 486"/>
                <a:gd name="T3" fmla="*/ 28 h 56"/>
                <a:gd name="T4" fmla="*/ 436 w 486"/>
                <a:gd name="T5" fmla="*/ 56 h 56"/>
                <a:gd name="T6" fmla="*/ 51 w 486"/>
                <a:gd name="T7" fmla="*/ 56 h 56"/>
                <a:gd name="T8" fmla="*/ 0 w 486"/>
                <a:gd name="T9" fmla="*/ 28 h 56"/>
                <a:gd name="T10" fmla="*/ 15 w 486"/>
                <a:gd name="T11" fmla="*/ 8 h 56"/>
                <a:gd name="T12" fmla="*/ 51 w 486"/>
                <a:gd name="T13" fmla="*/ 0 h 56"/>
                <a:gd name="T14" fmla="*/ 436 w 486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6" h="56">
                  <a:moveTo>
                    <a:pt x="436" y="0"/>
                  </a:moveTo>
                  <a:cubicBezTo>
                    <a:pt x="464" y="0"/>
                    <a:pt x="486" y="13"/>
                    <a:pt x="486" y="28"/>
                  </a:cubicBezTo>
                  <a:cubicBezTo>
                    <a:pt x="486" y="44"/>
                    <a:pt x="464" y="56"/>
                    <a:pt x="436" y="5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23" y="56"/>
                    <a:pt x="0" y="44"/>
                    <a:pt x="0" y="28"/>
                  </a:cubicBezTo>
                  <a:cubicBezTo>
                    <a:pt x="0" y="20"/>
                    <a:pt x="6" y="13"/>
                    <a:pt x="15" y="8"/>
                  </a:cubicBezTo>
                  <a:cubicBezTo>
                    <a:pt x="24" y="3"/>
                    <a:pt x="37" y="0"/>
                    <a:pt x="51" y="0"/>
                  </a:cubicBezTo>
                  <a:lnTo>
                    <a:pt x="4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6" name="Freeform 462"/>
            <p:cNvSpPr/>
            <p:nvPr/>
          </p:nvSpPr>
          <p:spPr bwMode="auto">
            <a:xfrm>
              <a:off x="5368926" y="5576888"/>
              <a:ext cx="1470025" cy="211138"/>
            </a:xfrm>
            <a:custGeom>
              <a:avLst/>
              <a:gdLst>
                <a:gd name="T0" fmla="*/ 341 w 391"/>
                <a:gd name="T1" fmla="*/ 0 h 56"/>
                <a:gd name="T2" fmla="*/ 391 w 391"/>
                <a:gd name="T3" fmla="*/ 28 h 56"/>
                <a:gd name="T4" fmla="*/ 341 w 391"/>
                <a:gd name="T5" fmla="*/ 56 h 56"/>
                <a:gd name="T6" fmla="*/ 50 w 391"/>
                <a:gd name="T7" fmla="*/ 56 h 56"/>
                <a:gd name="T8" fmla="*/ 0 w 391"/>
                <a:gd name="T9" fmla="*/ 28 h 56"/>
                <a:gd name="T10" fmla="*/ 14 w 391"/>
                <a:gd name="T11" fmla="*/ 8 h 56"/>
                <a:gd name="T12" fmla="*/ 50 w 391"/>
                <a:gd name="T13" fmla="*/ 0 h 56"/>
                <a:gd name="T14" fmla="*/ 341 w 391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1" h="56">
                  <a:moveTo>
                    <a:pt x="341" y="0"/>
                  </a:moveTo>
                  <a:cubicBezTo>
                    <a:pt x="369" y="0"/>
                    <a:pt x="391" y="12"/>
                    <a:pt x="391" y="28"/>
                  </a:cubicBezTo>
                  <a:cubicBezTo>
                    <a:pt x="391" y="43"/>
                    <a:pt x="369" y="56"/>
                    <a:pt x="341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22" y="56"/>
                    <a:pt x="0" y="43"/>
                    <a:pt x="0" y="28"/>
                  </a:cubicBezTo>
                  <a:cubicBezTo>
                    <a:pt x="0" y="20"/>
                    <a:pt x="5" y="13"/>
                    <a:pt x="14" y="8"/>
                  </a:cubicBezTo>
                  <a:cubicBezTo>
                    <a:pt x="24" y="3"/>
                    <a:pt x="36" y="0"/>
                    <a:pt x="50" y="0"/>
                  </a:cubicBezTo>
                  <a:lnTo>
                    <a:pt x="34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7" name="Freeform 463"/>
            <p:cNvSpPr/>
            <p:nvPr/>
          </p:nvSpPr>
          <p:spPr bwMode="auto">
            <a:xfrm>
              <a:off x="5556251" y="5895976"/>
              <a:ext cx="1090613" cy="211138"/>
            </a:xfrm>
            <a:custGeom>
              <a:avLst/>
              <a:gdLst>
                <a:gd name="T0" fmla="*/ 240 w 290"/>
                <a:gd name="T1" fmla="*/ 0 h 56"/>
                <a:gd name="T2" fmla="*/ 290 w 290"/>
                <a:gd name="T3" fmla="*/ 28 h 56"/>
                <a:gd name="T4" fmla="*/ 240 w 290"/>
                <a:gd name="T5" fmla="*/ 56 h 56"/>
                <a:gd name="T6" fmla="*/ 50 w 290"/>
                <a:gd name="T7" fmla="*/ 56 h 56"/>
                <a:gd name="T8" fmla="*/ 0 w 290"/>
                <a:gd name="T9" fmla="*/ 28 h 56"/>
                <a:gd name="T10" fmla="*/ 15 w 290"/>
                <a:gd name="T11" fmla="*/ 8 h 56"/>
                <a:gd name="T12" fmla="*/ 50 w 290"/>
                <a:gd name="T13" fmla="*/ 0 h 56"/>
                <a:gd name="T14" fmla="*/ 240 w 290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0" h="56">
                  <a:moveTo>
                    <a:pt x="240" y="0"/>
                  </a:moveTo>
                  <a:cubicBezTo>
                    <a:pt x="268" y="0"/>
                    <a:pt x="290" y="12"/>
                    <a:pt x="290" y="28"/>
                  </a:cubicBezTo>
                  <a:cubicBezTo>
                    <a:pt x="290" y="43"/>
                    <a:pt x="268" y="56"/>
                    <a:pt x="240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23" y="56"/>
                    <a:pt x="0" y="43"/>
                    <a:pt x="0" y="28"/>
                  </a:cubicBezTo>
                  <a:cubicBezTo>
                    <a:pt x="0" y="20"/>
                    <a:pt x="6" y="13"/>
                    <a:pt x="15" y="8"/>
                  </a:cubicBezTo>
                  <a:cubicBezTo>
                    <a:pt x="24" y="3"/>
                    <a:pt x="37" y="0"/>
                    <a:pt x="50" y="0"/>
                  </a:cubicBezTo>
                  <a:lnTo>
                    <a:pt x="2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8" name="Freeform 464"/>
            <p:cNvSpPr/>
            <p:nvPr/>
          </p:nvSpPr>
          <p:spPr bwMode="auto">
            <a:xfrm>
              <a:off x="6286501" y="3416301"/>
              <a:ext cx="285750" cy="744538"/>
            </a:xfrm>
            <a:custGeom>
              <a:avLst/>
              <a:gdLst>
                <a:gd name="T0" fmla="*/ 76 w 76"/>
                <a:gd name="T1" fmla="*/ 41 h 198"/>
                <a:gd name="T2" fmla="*/ 76 w 76"/>
                <a:gd name="T3" fmla="*/ 158 h 198"/>
                <a:gd name="T4" fmla="*/ 25 w 76"/>
                <a:gd name="T5" fmla="*/ 198 h 198"/>
                <a:gd name="T6" fmla="*/ 0 w 76"/>
                <a:gd name="T7" fmla="*/ 198 h 198"/>
                <a:gd name="T8" fmla="*/ 0 w 76"/>
                <a:gd name="T9" fmla="*/ 0 h 198"/>
                <a:gd name="T10" fmla="*/ 25 w 76"/>
                <a:gd name="T11" fmla="*/ 0 h 198"/>
                <a:gd name="T12" fmla="*/ 76 w 76"/>
                <a:gd name="T13" fmla="*/ 4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198">
                  <a:moveTo>
                    <a:pt x="76" y="41"/>
                  </a:moveTo>
                  <a:cubicBezTo>
                    <a:pt x="76" y="158"/>
                    <a:pt x="76" y="158"/>
                    <a:pt x="76" y="158"/>
                  </a:cubicBezTo>
                  <a:cubicBezTo>
                    <a:pt x="76" y="180"/>
                    <a:pt x="53" y="198"/>
                    <a:pt x="25" y="198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3" y="0"/>
                    <a:pt x="76" y="18"/>
                    <a:pt x="76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9" name="Freeform 465"/>
            <p:cNvSpPr/>
            <p:nvPr/>
          </p:nvSpPr>
          <p:spPr bwMode="auto">
            <a:xfrm>
              <a:off x="5948363" y="754063"/>
              <a:ext cx="307975" cy="658813"/>
            </a:xfrm>
            <a:custGeom>
              <a:avLst/>
              <a:gdLst>
                <a:gd name="T0" fmla="*/ 82 w 82"/>
                <a:gd name="T1" fmla="*/ 41 h 175"/>
                <a:gd name="T2" fmla="*/ 82 w 82"/>
                <a:gd name="T3" fmla="*/ 134 h 175"/>
                <a:gd name="T4" fmla="*/ 41 w 82"/>
                <a:gd name="T5" fmla="*/ 175 h 175"/>
                <a:gd name="T6" fmla="*/ 12 w 82"/>
                <a:gd name="T7" fmla="*/ 163 h 175"/>
                <a:gd name="T8" fmla="*/ 0 w 82"/>
                <a:gd name="T9" fmla="*/ 134 h 175"/>
                <a:gd name="T10" fmla="*/ 0 w 82"/>
                <a:gd name="T11" fmla="*/ 41 h 175"/>
                <a:gd name="T12" fmla="*/ 41 w 82"/>
                <a:gd name="T13" fmla="*/ 0 h 175"/>
                <a:gd name="T14" fmla="*/ 82 w 82"/>
                <a:gd name="T15" fmla="*/ 4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175">
                  <a:moveTo>
                    <a:pt x="82" y="41"/>
                  </a:moveTo>
                  <a:cubicBezTo>
                    <a:pt x="82" y="134"/>
                    <a:pt x="82" y="134"/>
                    <a:pt x="82" y="134"/>
                  </a:cubicBezTo>
                  <a:cubicBezTo>
                    <a:pt x="82" y="157"/>
                    <a:pt x="64" y="175"/>
                    <a:pt x="41" y="175"/>
                  </a:cubicBezTo>
                  <a:cubicBezTo>
                    <a:pt x="30" y="175"/>
                    <a:pt x="20" y="171"/>
                    <a:pt x="12" y="163"/>
                  </a:cubicBezTo>
                  <a:cubicBezTo>
                    <a:pt x="5" y="156"/>
                    <a:pt x="0" y="146"/>
                    <a:pt x="0" y="13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9"/>
                    <a:pt x="19" y="0"/>
                    <a:pt x="41" y="0"/>
                  </a:cubicBezTo>
                  <a:cubicBezTo>
                    <a:pt x="64" y="0"/>
                    <a:pt x="82" y="19"/>
                    <a:pt x="8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90" name="Freeform 466"/>
            <p:cNvSpPr/>
            <p:nvPr/>
          </p:nvSpPr>
          <p:spPr bwMode="auto">
            <a:xfrm>
              <a:off x="5635626" y="2449513"/>
              <a:ext cx="285750" cy="744538"/>
            </a:xfrm>
            <a:custGeom>
              <a:avLst/>
              <a:gdLst>
                <a:gd name="T0" fmla="*/ 76 w 76"/>
                <a:gd name="T1" fmla="*/ 0 h 198"/>
                <a:gd name="T2" fmla="*/ 76 w 76"/>
                <a:gd name="T3" fmla="*/ 198 h 198"/>
                <a:gd name="T4" fmla="*/ 51 w 76"/>
                <a:gd name="T5" fmla="*/ 198 h 198"/>
                <a:gd name="T6" fmla="*/ 0 w 76"/>
                <a:gd name="T7" fmla="*/ 157 h 198"/>
                <a:gd name="T8" fmla="*/ 0 w 76"/>
                <a:gd name="T9" fmla="*/ 40 h 198"/>
                <a:gd name="T10" fmla="*/ 51 w 76"/>
                <a:gd name="T11" fmla="*/ 0 h 198"/>
                <a:gd name="T12" fmla="*/ 76 w 76"/>
                <a:gd name="T13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198">
                  <a:moveTo>
                    <a:pt x="76" y="0"/>
                  </a:moveTo>
                  <a:cubicBezTo>
                    <a:pt x="76" y="198"/>
                    <a:pt x="76" y="198"/>
                    <a:pt x="76" y="198"/>
                  </a:cubicBezTo>
                  <a:cubicBezTo>
                    <a:pt x="51" y="198"/>
                    <a:pt x="51" y="198"/>
                    <a:pt x="51" y="198"/>
                  </a:cubicBezTo>
                  <a:cubicBezTo>
                    <a:pt x="23" y="198"/>
                    <a:pt x="0" y="180"/>
                    <a:pt x="0" y="15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23" y="0"/>
                    <a:pt x="51" y="0"/>
                  </a:cubicBez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91" name="Freeform 467"/>
            <p:cNvSpPr/>
            <p:nvPr/>
          </p:nvSpPr>
          <p:spPr bwMode="auto">
            <a:xfrm>
              <a:off x="3951288" y="1539876"/>
              <a:ext cx="571500" cy="587375"/>
            </a:xfrm>
            <a:custGeom>
              <a:avLst/>
              <a:gdLst>
                <a:gd name="T0" fmla="*/ 140 w 152"/>
                <a:gd name="T1" fmla="*/ 82 h 156"/>
                <a:gd name="T2" fmla="*/ 152 w 152"/>
                <a:gd name="T3" fmla="*/ 111 h 156"/>
                <a:gd name="T4" fmla="*/ 140 w 152"/>
                <a:gd name="T5" fmla="*/ 140 h 156"/>
                <a:gd name="T6" fmla="*/ 82 w 152"/>
                <a:gd name="T7" fmla="*/ 140 h 156"/>
                <a:gd name="T8" fmla="*/ 16 w 152"/>
                <a:gd name="T9" fmla="*/ 74 h 156"/>
                <a:gd name="T10" fmla="*/ 16 w 152"/>
                <a:gd name="T11" fmla="*/ 16 h 156"/>
                <a:gd name="T12" fmla="*/ 74 w 152"/>
                <a:gd name="T13" fmla="*/ 16 h 156"/>
                <a:gd name="T14" fmla="*/ 140 w 152"/>
                <a:gd name="T15" fmla="*/ 8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56">
                  <a:moveTo>
                    <a:pt x="140" y="82"/>
                  </a:moveTo>
                  <a:cubicBezTo>
                    <a:pt x="148" y="90"/>
                    <a:pt x="152" y="100"/>
                    <a:pt x="152" y="111"/>
                  </a:cubicBezTo>
                  <a:cubicBezTo>
                    <a:pt x="152" y="121"/>
                    <a:pt x="148" y="132"/>
                    <a:pt x="140" y="140"/>
                  </a:cubicBezTo>
                  <a:cubicBezTo>
                    <a:pt x="124" y="156"/>
                    <a:pt x="98" y="156"/>
                    <a:pt x="82" y="140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0" y="58"/>
                    <a:pt x="0" y="32"/>
                    <a:pt x="16" y="16"/>
                  </a:cubicBezTo>
                  <a:cubicBezTo>
                    <a:pt x="32" y="0"/>
                    <a:pt x="58" y="0"/>
                    <a:pt x="74" y="16"/>
                  </a:cubicBezTo>
                  <a:lnTo>
                    <a:pt x="140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92" name="Freeform 468"/>
            <p:cNvSpPr/>
            <p:nvPr/>
          </p:nvSpPr>
          <p:spPr bwMode="auto">
            <a:xfrm>
              <a:off x="3294063" y="3122613"/>
              <a:ext cx="657225" cy="307975"/>
            </a:xfrm>
            <a:custGeom>
              <a:avLst/>
              <a:gdLst>
                <a:gd name="T0" fmla="*/ 134 w 175"/>
                <a:gd name="T1" fmla="*/ 0 h 82"/>
                <a:gd name="T2" fmla="*/ 175 w 175"/>
                <a:gd name="T3" fmla="*/ 41 h 82"/>
                <a:gd name="T4" fmla="*/ 134 w 175"/>
                <a:gd name="T5" fmla="*/ 82 h 82"/>
                <a:gd name="T6" fmla="*/ 41 w 175"/>
                <a:gd name="T7" fmla="*/ 82 h 82"/>
                <a:gd name="T8" fmla="*/ 0 w 175"/>
                <a:gd name="T9" fmla="*/ 41 h 82"/>
                <a:gd name="T10" fmla="*/ 12 w 175"/>
                <a:gd name="T11" fmla="*/ 12 h 82"/>
                <a:gd name="T12" fmla="*/ 41 w 175"/>
                <a:gd name="T13" fmla="*/ 0 h 82"/>
                <a:gd name="T14" fmla="*/ 134 w 175"/>
                <a:gd name="T1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82">
                  <a:moveTo>
                    <a:pt x="134" y="0"/>
                  </a:moveTo>
                  <a:cubicBezTo>
                    <a:pt x="156" y="0"/>
                    <a:pt x="175" y="19"/>
                    <a:pt x="175" y="41"/>
                  </a:cubicBezTo>
                  <a:cubicBezTo>
                    <a:pt x="175" y="64"/>
                    <a:pt x="156" y="82"/>
                    <a:pt x="134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18" y="82"/>
                    <a:pt x="0" y="64"/>
                    <a:pt x="0" y="41"/>
                  </a:cubicBezTo>
                  <a:cubicBezTo>
                    <a:pt x="0" y="30"/>
                    <a:pt x="4" y="20"/>
                    <a:pt x="12" y="12"/>
                  </a:cubicBezTo>
                  <a:cubicBezTo>
                    <a:pt x="19" y="5"/>
                    <a:pt x="29" y="0"/>
                    <a:pt x="41" y="0"/>
                  </a:cubicBezTo>
                  <a:lnTo>
                    <a:pt x="1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453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193" name="矩形 3"/>
          <p:cNvSpPr>
            <a:spLocks noChangeArrowheads="1"/>
          </p:cNvSpPr>
          <p:nvPr/>
        </p:nvSpPr>
        <p:spPr bwMode="auto">
          <a:xfrm>
            <a:off x="1968609" y="3352959"/>
            <a:ext cx="1051560" cy="34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18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资源优势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" name="文本框 13"/>
          <p:cNvSpPr txBox="1"/>
          <p:nvPr/>
        </p:nvSpPr>
        <p:spPr>
          <a:xfrm>
            <a:off x="679608" y="3639276"/>
            <a:ext cx="2333658" cy="72834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lIns="65824" tIns="32911" rIns="65824" bIns="32911" rtlCol="0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依托福建沿海地势，构建大批客户社群，推动技术设备在国内的发展与落地</a:t>
            </a:r>
            <a:endParaRPr lang="zh-CN" altLang="en-US" sz="12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95" name="Group 23"/>
          <p:cNvGrpSpPr/>
          <p:nvPr/>
        </p:nvGrpSpPr>
        <p:grpSpPr>
          <a:xfrm>
            <a:off x="3477649" y="3563144"/>
            <a:ext cx="256945" cy="224003"/>
            <a:chOff x="7540014" y="4306907"/>
            <a:chExt cx="389342" cy="339426"/>
          </a:xfrm>
          <a:solidFill>
            <a:schemeClr val="bg1"/>
          </a:solidFill>
        </p:grpSpPr>
        <p:sp>
          <p:nvSpPr>
            <p:cNvPr id="196" name="Freeform 110"/>
            <p:cNvSpPr/>
            <p:nvPr/>
          </p:nvSpPr>
          <p:spPr bwMode="auto">
            <a:xfrm>
              <a:off x="7799575" y="4409234"/>
              <a:ext cx="102328" cy="102328"/>
            </a:xfrm>
            <a:custGeom>
              <a:avLst/>
              <a:gdLst>
                <a:gd name="T0" fmla="*/ 0 w 41"/>
                <a:gd name="T1" fmla="*/ 39 h 41"/>
                <a:gd name="T2" fmla="*/ 3 w 41"/>
                <a:gd name="T3" fmla="*/ 41 h 41"/>
                <a:gd name="T4" fmla="*/ 41 w 41"/>
                <a:gd name="T5" fmla="*/ 3 h 41"/>
                <a:gd name="T6" fmla="*/ 39 w 41"/>
                <a:gd name="T7" fmla="*/ 0 h 41"/>
                <a:gd name="T8" fmla="*/ 0 w 41"/>
                <a:gd name="T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97" name="Freeform 111"/>
            <p:cNvSpPr/>
            <p:nvPr/>
          </p:nvSpPr>
          <p:spPr bwMode="auto">
            <a:xfrm>
              <a:off x="7777112" y="4381780"/>
              <a:ext cx="109814" cy="114806"/>
            </a:xfrm>
            <a:custGeom>
              <a:avLst/>
              <a:gdLst>
                <a:gd name="T0" fmla="*/ 37 w 44"/>
                <a:gd name="T1" fmla="*/ 0 h 46"/>
                <a:gd name="T2" fmla="*/ 0 w 44"/>
                <a:gd name="T3" fmla="*/ 39 h 46"/>
                <a:gd name="T4" fmla="*/ 6 w 44"/>
                <a:gd name="T5" fmla="*/ 46 h 46"/>
                <a:gd name="T6" fmla="*/ 44 w 44"/>
                <a:gd name="T7" fmla="*/ 8 h 46"/>
                <a:gd name="T8" fmla="*/ 37 w 4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98" name="Freeform 112"/>
            <p:cNvSpPr/>
            <p:nvPr/>
          </p:nvSpPr>
          <p:spPr bwMode="auto">
            <a:xfrm>
              <a:off x="7757146" y="4366805"/>
              <a:ext cx="104823" cy="104823"/>
            </a:xfrm>
            <a:custGeom>
              <a:avLst/>
              <a:gdLst>
                <a:gd name="T0" fmla="*/ 0 w 42"/>
                <a:gd name="T1" fmla="*/ 38 h 42"/>
                <a:gd name="T2" fmla="*/ 4 w 42"/>
                <a:gd name="T3" fmla="*/ 42 h 42"/>
                <a:gd name="T4" fmla="*/ 42 w 42"/>
                <a:gd name="T5" fmla="*/ 4 h 42"/>
                <a:gd name="T6" fmla="*/ 38 w 42"/>
                <a:gd name="T7" fmla="*/ 0 h 42"/>
                <a:gd name="T8" fmla="*/ 0 w 42"/>
                <a:gd name="T9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99" name="Freeform 113"/>
            <p:cNvSpPr/>
            <p:nvPr/>
          </p:nvSpPr>
          <p:spPr bwMode="auto">
            <a:xfrm>
              <a:off x="7729693" y="4469133"/>
              <a:ext cx="69882" cy="69882"/>
            </a:xfrm>
            <a:custGeom>
              <a:avLst/>
              <a:gdLst>
                <a:gd name="T0" fmla="*/ 28 w 28"/>
                <a:gd name="T1" fmla="*/ 20 h 28"/>
                <a:gd name="T2" fmla="*/ 8 w 28"/>
                <a:gd name="T3" fmla="*/ 0 h 28"/>
                <a:gd name="T4" fmla="*/ 0 w 28"/>
                <a:gd name="T5" fmla="*/ 20 h 28"/>
                <a:gd name="T6" fmla="*/ 9 w 28"/>
                <a:gd name="T7" fmla="*/ 28 h 28"/>
                <a:gd name="T8" fmla="*/ 28 w 28"/>
                <a:gd name="T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00" name="Freeform 114"/>
            <p:cNvSpPr/>
            <p:nvPr/>
          </p:nvSpPr>
          <p:spPr bwMode="auto">
            <a:xfrm>
              <a:off x="7712222" y="4526535"/>
              <a:ext cx="34941" cy="32446"/>
            </a:xfrm>
            <a:custGeom>
              <a:avLst/>
              <a:gdLst>
                <a:gd name="T0" fmla="*/ 0 w 14"/>
                <a:gd name="T1" fmla="*/ 13 h 13"/>
                <a:gd name="T2" fmla="*/ 14 w 14"/>
                <a:gd name="T3" fmla="*/ 6 h 13"/>
                <a:gd name="T4" fmla="*/ 6 w 14"/>
                <a:gd name="T5" fmla="*/ 0 h 13"/>
                <a:gd name="T6" fmla="*/ 0 w 14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01" name="Freeform 115"/>
            <p:cNvSpPr/>
            <p:nvPr/>
          </p:nvSpPr>
          <p:spPr bwMode="auto">
            <a:xfrm>
              <a:off x="7859474" y="4341848"/>
              <a:ext cx="69882" cy="69882"/>
            </a:xfrm>
            <a:custGeom>
              <a:avLst/>
              <a:gdLst>
                <a:gd name="T0" fmla="*/ 7 w 28"/>
                <a:gd name="T1" fmla="*/ 0 h 28"/>
                <a:gd name="T2" fmla="*/ 0 w 28"/>
                <a:gd name="T3" fmla="*/ 8 h 28"/>
                <a:gd name="T4" fmla="*/ 20 w 28"/>
                <a:gd name="T5" fmla="*/ 28 h 28"/>
                <a:gd name="T6" fmla="*/ 28 w 28"/>
                <a:gd name="T7" fmla="*/ 20 h 28"/>
                <a:gd name="T8" fmla="*/ 7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02" name="Freeform 116"/>
            <p:cNvSpPr/>
            <p:nvPr/>
          </p:nvSpPr>
          <p:spPr bwMode="auto">
            <a:xfrm>
              <a:off x="7540014" y="4306907"/>
              <a:ext cx="279527" cy="339426"/>
            </a:xfrm>
            <a:custGeom>
              <a:avLst/>
              <a:gdLst>
                <a:gd name="T0" fmla="*/ 104 w 112"/>
                <a:gd name="T1" fmla="*/ 101 h 136"/>
                <a:gd name="T2" fmla="*/ 83 w 112"/>
                <a:gd name="T3" fmla="*/ 101 h 136"/>
                <a:gd name="T4" fmla="*/ 83 w 112"/>
                <a:gd name="T5" fmla="*/ 129 h 136"/>
                <a:gd name="T6" fmla="*/ 7 w 112"/>
                <a:gd name="T7" fmla="*/ 129 h 136"/>
                <a:gd name="T8" fmla="*/ 7 w 112"/>
                <a:gd name="T9" fmla="*/ 32 h 136"/>
                <a:gd name="T10" fmla="*/ 104 w 112"/>
                <a:gd name="T11" fmla="*/ 32 h 136"/>
                <a:gd name="T12" fmla="*/ 104 w 112"/>
                <a:gd name="T13" fmla="*/ 40 h 136"/>
                <a:gd name="T14" fmla="*/ 112 w 112"/>
                <a:gd name="T15" fmla="*/ 32 h 136"/>
                <a:gd name="T16" fmla="*/ 112 w 112"/>
                <a:gd name="T17" fmla="*/ 6 h 136"/>
                <a:gd name="T18" fmla="*/ 97 w 112"/>
                <a:gd name="T19" fmla="*/ 6 h 136"/>
                <a:gd name="T20" fmla="*/ 97 w 112"/>
                <a:gd name="T21" fmla="*/ 20 h 136"/>
                <a:gd name="T22" fmla="*/ 95 w 112"/>
                <a:gd name="T23" fmla="*/ 20 h 136"/>
                <a:gd name="T24" fmla="*/ 95 w 112"/>
                <a:gd name="T25" fmla="*/ 0 h 136"/>
                <a:gd name="T26" fmla="*/ 89 w 112"/>
                <a:gd name="T27" fmla="*/ 0 h 136"/>
                <a:gd name="T28" fmla="*/ 89 w 112"/>
                <a:gd name="T29" fmla="*/ 20 h 136"/>
                <a:gd name="T30" fmla="*/ 87 w 112"/>
                <a:gd name="T31" fmla="*/ 20 h 136"/>
                <a:gd name="T32" fmla="*/ 87 w 112"/>
                <a:gd name="T33" fmla="*/ 6 h 136"/>
                <a:gd name="T34" fmla="*/ 79 w 112"/>
                <a:gd name="T35" fmla="*/ 6 h 136"/>
                <a:gd name="T36" fmla="*/ 79 w 112"/>
                <a:gd name="T37" fmla="*/ 20 h 136"/>
                <a:gd name="T38" fmla="*/ 76 w 112"/>
                <a:gd name="T39" fmla="*/ 20 h 136"/>
                <a:gd name="T40" fmla="*/ 76 w 112"/>
                <a:gd name="T41" fmla="*/ 0 h 136"/>
                <a:gd name="T42" fmla="*/ 72 w 112"/>
                <a:gd name="T43" fmla="*/ 0 h 136"/>
                <a:gd name="T44" fmla="*/ 72 w 112"/>
                <a:gd name="T45" fmla="*/ 20 h 136"/>
                <a:gd name="T46" fmla="*/ 68 w 112"/>
                <a:gd name="T47" fmla="*/ 20 h 136"/>
                <a:gd name="T48" fmla="*/ 68 w 112"/>
                <a:gd name="T49" fmla="*/ 6 h 136"/>
                <a:gd name="T50" fmla="*/ 60 w 112"/>
                <a:gd name="T51" fmla="*/ 6 h 136"/>
                <a:gd name="T52" fmla="*/ 60 w 112"/>
                <a:gd name="T53" fmla="*/ 20 h 136"/>
                <a:gd name="T54" fmla="*/ 57 w 112"/>
                <a:gd name="T55" fmla="*/ 20 h 136"/>
                <a:gd name="T56" fmla="*/ 57 w 112"/>
                <a:gd name="T57" fmla="*/ 0 h 136"/>
                <a:gd name="T58" fmla="*/ 53 w 112"/>
                <a:gd name="T59" fmla="*/ 0 h 136"/>
                <a:gd name="T60" fmla="*/ 53 w 112"/>
                <a:gd name="T61" fmla="*/ 20 h 136"/>
                <a:gd name="T62" fmla="*/ 51 w 112"/>
                <a:gd name="T63" fmla="*/ 20 h 136"/>
                <a:gd name="T64" fmla="*/ 51 w 112"/>
                <a:gd name="T65" fmla="*/ 6 h 136"/>
                <a:gd name="T66" fmla="*/ 43 w 112"/>
                <a:gd name="T67" fmla="*/ 6 h 136"/>
                <a:gd name="T68" fmla="*/ 43 w 112"/>
                <a:gd name="T69" fmla="*/ 20 h 136"/>
                <a:gd name="T70" fmla="*/ 40 w 112"/>
                <a:gd name="T71" fmla="*/ 20 h 136"/>
                <a:gd name="T72" fmla="*/ 40 w 112"/>
                <a:gd name="T73" fmla="*/ 0 h 136"/>
                <a:gd name="T74" fmla="*/ 35 w 112"/>
                <a:gd name="T75" fmla="*/ 0 h 136"/>
                <a:gd name="T76" fmla="*/ 35 w 112"/>
                <a:gd name="T77" fmla="*/ 20 h 136"/>
                <a:gd name="T78" fmla="*/ 32 w 112"/>
                <a:gd name="T79" fmla="*/ 20 h 136"/>
                <a:gd name="T80" fmla="*/ 32 w 112"/>
                <a:gd name="T81" fmla="*/ 6 h 136"/>
                <a:gd name="T82" fmla="*/ 25 w 112"/>
                <a:gd name="T83" fmla="*/ 6 h 136"/>
                <a:gd name="T84" fmla="*/ 25 w 112"/>
                <a:gd name="T85" fmla="*/ 20 h 136"/>
                <a:gd name="T86" fmla="*/ 23 w 112"/>
                <a:gd name="T87" fmla="*/ 20 h 136"/>
                <a:gd name="T88" fmla="*/ 23 w 112"/>
                <a:gd name="T89" fmla="*/ 0 h 136"/>
                <a:gd name="T90" fmla="*/ 17 w 112"/>
                <a:gd name="T91" fmla="*/ 0 h 136"/>
                <a:gd name="T92" fmla="*/ 17 w 112"/>
                <a:gd name="T93" fmla="*/ 20 h 136"/>
                <a:gd name="T94" fmla="*/ 15 w 112"/>
                <a:gd name="T95" fmla="*/ 20 h 136"/>
                <a:gd name="T96" fmla="*/ 15 w 112"/>
                <a:gd name="T97" fmla="*/ 6 h 136"/>
                <a:gd name="T98" fmla="*/ 0 w 112"/>
                <a:gd name="T99" fmla="*/ 6 h 136"/>
                <a:gd name="T100" fmla="*/ 0 w 112"/>
                <a:gd name="T101" fmla="*/ 24 h 136"/>
                <a:gd name="T102" fmla="*/ 0 w 112"/>
                <a:gd name="T103" fmla="*/ 28 h 136"/>
                <a:gd name="T104" fmla="*/ 0 w 112"/>
                <a:gd name="T105" fmla="*/ 136 h 136"/>
                <a:gd name="T106" fmla="*/ 89 w 112"/>
                <a:gd name="T107" fmla="*/ 136 h 136"/>
                <a:gd name="T108" fmla="*/ 112 w 112"/>
                <a:gd name="T109" fmla="*/ 110 h 136"/>
                <a:gd name="T110" fmla="*/ 112 w 112"/>
                <a:gd name="T111" fmla="*/ 84 h 136"/>
                <a:gd name="T112" fmla="*/ 104 w 112"/>
                <a:gd name="T113" fmla="*/ 92 h 136"/>
                <a:gd name="T114" fmla="*/ 104 w 112"/>
                <a:gd name="T115" fmla="*/ 10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03" name="Rectangle 117"/>
            <p:cNvSpPr>
              <a:spLocks noChangeArrowheads="1"/>
            </p:cNvSpPr>
            <p:nvPr/>
          </p:nvSpPr>
          <p:spPr bwMode="auto">
            <a:xfrm>
              <a:off x="7589930" y="4421713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04" name="Rectangle 118"/>
            <p:cNvSpPr>
              <a:spLocks noChangeArrowheads="1"/>
            </p:cNvSpPr>
            <p:nvPr/>
          </p:nvSpPr>
          <p:spPr bwMode="auto">
            <a:xfrm>
              <a:off x="7589930" y="4461645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05" name="Rectangle 119"/>
            <p:cNvSpPr>
              <a:spLocks noChangeArrowheads="1"/>
            </p:cNvSpPr>
            <p:nvPr/>
          </p:nvSpPr>
          <p:spPr bwMode="auto">
            <a:xfrm>
              <a:off x="7589930" y="4506569"/>
              <a:ext cx="109814" cy="14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06" name="Rectangle 120"/>
            <p:cNvSpPr>
              <a:spLocks noChangeArrowheads="1"/>
            </p:cNvSpPr>
            <p:nvPr/>
          </p:nvSpPr>
          <p:spPr bwMode="auto">
            <a:xfrm>
              <a:off x="7589930" y="4548998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9" name="Group 9"/>
          <p:cNvGrpSpPr/>
          <p:nvPr/>
        </p:nvGrpSpPr>
        <p:grpSpPr>
          <a:xfrm>
            <a:off x="4193937" y="4408421"/>
            <a:ext cx="288608" cy="214010"/>
            <a:chOff x="4572000" y="3414713"/>
            <a:chExt cx="374651" cy="277813"/>
          </a:xfrm>
          <a:solidFill>
            <a:schemeClr val="bg1"/>
          </a:solidFill>
        </p:grpSpPr>
        <p:sp>
          <p:nvSpPr>
            <p:cNvPr id="210" name="Freeform 17"/>
            <p:cNvSpPr/>
            <p:nvPr/>
          </p:nvSpPr>
          <p:spPr bwMode="auto">
            <a:xfrm>
              <a:off x="4713288" y="3481388"/>
              <a:ext cx="233363" cy="211138"/>
            </a:xfrm>
            <a:custGeom>
              <a:avLst/>
              <a:gdLst>
                <a:gd name="T0" fmla="*/ 89 w 89"/>
                <a:gd name="T1" fmla="*/ 33 h 81"/>
                <a:gd name="T2" fmla="*/ 43 w 89"/>
                <a:gd name="T3" fmla="*/ 0 h 81"/>
                <a:gd name="T4" fmla="*/ 40 w 89"/>
                <a:gd name="T5" fmla="*/ 1 h 81"/>
                <a:gd name="T6" fmla="*/ 43 w 89"/>
                <a:gd name="T7" fmla="*/ 11 h 81"/>
                <a:gd name="T8" fmla="*/ 0 w 89"/>
                <a:gd name="T9" fmla="*/ 44 h 81"/>
                <a:gd name="T10" fmla="*/ 0 w 89"/>
                <a:gd name="T11" fmla="*/ 44 h 81"/>
                <a:gd name="T12" fmla="*/ 40 w 89"/>
                <a:gd name="T13" fmla="*/ 65 h 81"/>
                <a:gd name="T14" fmla="*/ 74 w 89"/>
                <a:gd name="T15" fmla="*/ 81 h 81"/>
                <a:gd name="T16" fmla="*/ 64 w 89"/>
                <a:gd name="T17" fmla="*/ 62 h 81"/>
                <a:gd name="T18" fmla="*/ 89 w 89"/>
                <a:gd name="T19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1">
                  <a:moveTo>
                    <a:pt x="89" y="33"/>
                  </a:moveTo>
                  <a:cubicBezTo>
                    <a:pt x="89" y="15"/>
                    <a:pt x="68" y="0"/>
                    <a:pt x="43" y="0"/>
                  </a:cubicBezTo>
                  <a:cubicBezTo>
                    <a:pt x="42" y="0"/>
                    <a:pt x="41" y="1"/>
                    <a:pt x="40" y="1"/>
                  </a:cubicBezTo>
                  <a:cubicBezTo>
                    <a:pt x="42" y="4"/>
                    <a:pt x="43" y="8"/>
                    <a:pt x="43" y="11"/>
                  </a:cubicBezTo>
                  <a:cubicBezTo>
                    <a:pt x="43" y="29"/>
                    <a:pt x="24" y="43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" y="56"/>
                    <a:pt x="21" y="64"/>
                    <a:pt x="40" y="65"/>
                  </a:cubicBezTo>
                  <a:cubicBezTo>
                    <a:pt x="53" y="75"/>
                    <a:pt x="74" y="81"/>
                    <a:pt x="74" y="81"/>
                  </a:cubicBezTo>
                  <a:cubicBezTo>
                    <a:pt x="64" y="72"/>
                    <a:pt x="63" y="65"/>
                    <a:pt x="64" y="62"/>
                  </a:cubicBezTo>
                  <a:cubicBezTo>
                    <a:pt x="79" y="56"/>
                    <a:pt x="89" y="46"/>
                    <a:pt x="8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11" name="Freeform 18"/>
            <p:cNvSpPr/>
            <p:nvPr/>
          </p:nvSpPr>
          <p:spPr bwMode="auto">
            <a:xfrm>
              <a:off x="4572000" y="3414713"/>
              <a:ext cx="241300" cy="209550"/>
            </a:xfrm>
            <a:custGeom>
              <a:avLst/>
              <a:gdLst>
                <a:gd name="T0" fmla="*/ 89 w 92"/>
                <a:gd name="T1" fmla="*/ 21 h 80"/>
                <a:gd name="T2" fmla="*/ 46 w 92"/>
                <a:gd name="T3" fmla="*/ 0 h 80"/>
                <a:gd name="T4" fmla="*/ 0 w 92"/>
                <a:gd name="T5" fmla="*/ 32 h 80"/>
                <a:gd name="T6" fmla="*/ 25 w 92"/>
                <a:gd name="T7" fmla="*/ 61 h 80"/>
                <a:gd name="T8" fmla="*/ 14 w 92"/>
                <a:gd name="T9" fmla="*/ 80 h 80"/>
                <a:gd name="T10" fmla="*/ 48 w 92"/>
                <a:gd name="T11" fmla="*/ 65 h 80"/>
                <a:gd name="T12" fmla="*/ 49 w 92"/>
                <a:gd name="T13" fmla="*/ 64 h 80"/>
                <a:gd name="T14" fmla="*/ 92 w 92"/>
                <a:gd name="T15" fmla="*/ 32 h 80"/>
                <a:gd name="T16" fmla="*/ 89 w 92"/>
                <a:gd name="T17" fmla="*/ 2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80">
                  <a:moveTo>
                    <a:pt x="89" y="21"/>
                  </a:moveTo>
                  <a:cubicBezTo>
                    <a:pt x="83" y="9"/>
                    <a:pt x="66" y="0"/>
                    <a:pt x="46" y="0"/>
                  </a:cubicBezTo>
                  <a:cubicBezTo>
                    <a:pt x="20" y="0"/>
                    <a:pt x="0" y="14"/>
                    <a:pt x="0" y="32"/>
                  </a:cubicBezTo>
                  <a:cubicBezTo>
                    <a:pt x="0" y="45"/>
                    <a:pt x="10" y="56"/>
                    <a:pt x="25" y="61"/>
                  </a:cubicBezTo>
                  <a:cubicBezTo>
                    <a:pt x="26" y="65"/>
                    <a:pt x="25" y="71"/>
                    <a:pt x="14" y="80"/>
                  </a:cubicBezTo>
                  <a:cubicBezTo>
                    <a:pt x="14" y="80"/>
                    <a:pt x="36" y="75"/>
                    <a:pt x="48" y="65"/>
                  </a:cubicBezTo>
                  <a:cubicBezTo>
                    <a:pt x="49" y="64"/>
                    <a:pt x="49" y="64"/>
                    <a:pt x="49" y="64"/>
                  </a:cubicBezTo>
                  <a:cubicBezTo>
                    <a:pt x="73" y="63"/>
                    <a:pt x="92" y="49"/>
                    <a:pt x="92" y="32"/>
                  </a:cubicBezTo>
                  <a:cubicBezTo>
                    <a:pt x="92" y="28"/>
                    <a:pt x="91" y="25"/>
                    <a:pt x="8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637940" y="1352938"/>
            <a:ext cx="3290567" cy="679699"/>
            <a:chOff x="903371" y="249943"/>
            <a:chExt cx="2831223" cy="679699"/>
          </a:xfrm>
        </p:grpSpPr>
        <p:sp>
          <p:nvSpPr>
            <p:cNvPr id="90" name="任意多边形 89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91" name="任意多边形 90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 rot="16200000">
            <a:off x="286233" y="1245282"/>
            <a:ext cx="765103" cy="863262"/>
            <a:chOff x="8439634" y="3544648"/>
            <a:chExt cx="1611146" cy="1817848"/>
          </a:xfrm>
        </p:grpSpPr>
        <p:sp>
          <p:nvSpPr>
            <p:cNvPr id="93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94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98" name="矩形 3"/>
          <p:cNvSpPr>
            <a:spLocks noChangeArrowheads="1"/>
          </p:cNvSpPr>
          <p:nvPr/>
        </p:nvSpPr>
        <p:spPr bwMode="auto">
          <a:xfrm>
            <a:off x="1256189" y="1504634"/>
            <a:ext cx="1661160" cy="37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pPr algn="l"/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产品服务定位</a:t>
            </a:r>
            <a:endParaRPr lang="zh-CN" altLang="en-US" sz="2000" b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9" name="文本框 37"/>
          <p:cNvSpPr>
            <a:spLocks noChangeArrowheads="1"/>
          </p:cNvSpPr>
          <p:nvPr/>
        </p:nvSpPr>
        <p:spPr bwMode="auto">
          <a:xfrm>
            <a:off x="2793524" y="1610341"/>
            <a:ext cx="1731469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2" tIns="34292" rIns="68582" bIns="34292">
            <a:spAutoFit/>
          </a:bodyPr>
          <a:lstStyle/>
          <a:p>
            <a:pPr algn="l"/>
            <a:r>
              <a:rPr lang="en-US" altLang="zh-CN" sz="1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en-US" altLang="zh-CN" sz="1000" b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  <a:p>
            <a:pPr algn="l"/>
            <a:endParaRPr lang="zh-CN" altLang="en-US" sz="800" b="0" baseline="-300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51" name="Group 17"/>
          <p:cNvGrpSpPr>
            <a:grpSpLocks noChangeAspect="1"/>
          </p:cNvGrpSpPr>
          <p:nvPr/>
        </p:nvGrpSpPr>
        <p:grpSpPr bwMode="auto">
          <a:xfrm>
            <a:off x="559435" y="1547220"/>
            <a:ext cx="259340" cy="278386"/>
            <a:chOff x="231" y="1205"/>
            <a:chExt cx="640" cy="687"/>
          </a:xfrm>
          <a:solidFill>
            <a:srgbClr val="00B0F0"/>
          </a:solidFill>
          <a:effectLst/>
        </p:grpSpPr>
        <p:sp>
          <p:nvSpPr>
            <p:cNvPr id="152" name="Freeform 18"/>
            <p:cNvSpPr/>
            <p:nvPr/>
          </p:nvSpPr>
          <p:spPr bwMode="auto">
            <a:xfrm>
              <a:off x="231" y="1205"/>
              <a:ext cx="499" cy="687"/>
            </a:xfrm>
            <a:custGeom>
              <a:avLst/>
              <a:gdLst>
                <a:gd name="T0" fmla="*/ 442 w 499"/>
                <a:gd name="T1" fmla="*/ 629 h 687"/>
                <a:gd name="T2" fmla="*/ 57 w 499"/>
                <a:gd name="T3" fmla="*/ 629 h 687"/>
                <a:gd name="T4" fmla="*/ 57 w 499"/>
                <a:gd name="T5" fmla="*/ 200 h 687"/>
                <a:gd name="T6" fmla="*/ 200 w 499"/>
                <a:gd name="T7" fmla="*/ 200 h 687"/>
                <a:gd name="T8" fmla="*/ 200 w 499"/>
                <a:gd name="T9" fmla="*/ 57 h 687"/>
                <a:gd name="T10" fmla="*/ 442 w 499"/>
                <a:gd name="T11" fmla="*/ 57 h 687"/>
                <a:gd name="T12" fmla="*/ 442 w 499"/>
                <a:gd name="T13" fmla="*/ 116 h 687"/>
                <a:gd name="T14" fmla="*/ 494 w 499"/>
                <a:gd name="T15" fmla="*/ 64 h 687"/>
                <a:gd name="T16" fmla="*/ 499 w 499"/>
                <a:gd name="T17" fmla="*/ 59 h 687"/>
                <a:gd name="T18" fmla="*/ 499 w 499"/>
                <a:gd name="T19" fmla="*/ 0 h 687"/>
                <a:gd name="T20" fmla="*/ 143 w 499"/>
                <a:gd name="T21" fmla="*/ 0 h 687"/>
                <a:gd name="T22" fmla="*/ 143 w 499"/>
                <a:gd name="T23" fmla="*/ 0 h 687"/>
                <a:gd name="T24" fmla="*/ 0 w 499"/>
                <a:gd name="T25" fmla="*/ 143 h 687"/>
                <a:gd name="T26" fmla="*/ 0 w 499"/>
                <a:gd name="T27" fmla="*/ 687 h 687"/>
                <a:gd name="T28" fmla="*/ 499 w 499"/>
                <a:gd name="T29" fmla="*/ 687 h 687"/>
                <a:gd name="T30" fmla="*/ 499 w 499"/>
                <a:gd name="T31" fmla="*/ 429 h 687"/>
                <a:gd name="T32" fmla="*/ 442 w 499"/>
                <a:gd name="T33" fmla="*/ 486 h 687"/>
                <a:gd name="T34" fmla="*/ 442 w 499"/>
                <a:gd name="T35" fmla="*/ 629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9" h="687">
                  <a:moveTo>
                    <a:pt x="442" y="629"/>
                  </a:moveTo>
                  <a:lnTo>
                    <a:pt x="57" y="629"/>
                  </a:lnTo>
                  <a:lnTo>
                    <a:pt x="57" y="200"/>
                  </a:lnTo>
                  <a:lnTo>
                    <a:pt x="200" y="200"/>
                  </a:lnTo>
                  <a:lnTo>
                    <a:pt x="200" y="57"/>
                  </a:lnTo>
                  <a:lnTo>
                    <a:pt x="442" y="57"/>
                  </a:lnTo>
                  <a:lnTo>
                    <a:pt x="442" y="116"/>
                  </a:lnTo>
                  <a:lnTo>
                    <a:pt x="494" y="64"/>
                  </a:lnTo>
                  <a:lnTo>
                    <a:pt x="499" y="59"/>
                  </a:lnTo>
                  <a:lnTo>
                    <a:pt x="499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0" y="143"/>
                  </a:lnTo>
                  <a:lnTo>
                    <a:pt x="0" y="687"/>
                  </a:lnTo>
                  <a:lnTo>
                    <a:pt x="499" y="687"/>
                  </a:lnTo>
                  <a:lnTo>
                    <a:pt x="499" y="429"/>
                  </a:lnTo>
                  <a:lnTo>
                    <a:pt x="442" y="486"/>
                  </a:lnTo>
                  <a:lnTo>
                    <a:pt x="442" y="6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53" name="Freeform 19"/>
            <p:cNvSpPr>
              <a:spLocks noEditPoints="1"/>
            </p:cNvSpPr>
            <p:nvPr/>
          </p:nvSpPr>
          <p:spPr bwMode="auto">
            <a:xfrm>
              <a:off x="436" y="1310"/>
              <a:ext cx="435" cy="431"/>
            </a:xfrm>
            <a:custGeom>
              <a:avLst/>
              <a:gdLst>
                <a:gd name="T0" fmla="*/ 50 w 435"/>
                <a:gd name="T1" fmla="*/ 279 h 431"/>
                <a:gd name="T2" fmla="*/ 50 w 435"/>
                <a:gd name="T3" fmla="*/ 279 h 431"/>
                <a:gd name="T4" fmla="*/ 50 w 435"/>
                <a:gd name="T5" fmla="*/ 279 h 431"/>
                <a:gd name="T6" fmla="*/ 50 w 435"/>
                <a:gd name="T7" fmla="*/ 279 h 431"/>
                <a:gd name="T8" fmla="*/ 0 w 435"/>
                <a:gd name="T9" fmla="*/ 431 h 431"/>
                <a:gd name="T10" fmla="*/ 155 w 435"/>
                <a:gd name="T11" fmla="*/ 381 h 431"/>
                <a:gd name="T12" fmla="*/ 155 w 435"/>
                <a:gd name="T13" fmla="*/ 381 h 431"/>
                <a:gd name="T14" fmla="*/ 155 w 435"/>
                <a:gd name="T15" fmla="*/ 381 h 431"/>
                <a:gd name="T16" fmla="*/ 155 w 435"/>
                <a:gd name="T17" fmla="*/ 381 h 431"/>
                <a:gd name="T18" fmla="*/ 435 w 435"/>
                <a:gd name="T19" fmla="*/ 102 h 431"/>
                <a:gd name="T20" fmla="*/ 330 w 435"/>
                <a:gd name="T21" fmla="*/ 0 h 431"/>
                <a:gd name="T22" fmla="*/ 50 w 435"/>
                <a:gd name="T23" fmla="*/ 279 h 431"/>
                <a:gd name="T24" fmla="*/ 50 w 435"/>
                <a:gd name="T25" fmla="*/ 279 h 431"/>
                <a:gd name="T26" fmla="*/ 141 w 435"/>
                <a:gd name="T27" fmla="*/ 360 h 431"/>
                <a:gd name="T28" fmla="*/ 38 w 435"/>
                <a:gd name="T29" fmla="*/ 396 h 431"/>
                <a:gd name="T30" fmla="*/ 72 w 435"/>
                <a:gd name="T31" fmla="*/ 291 h 431"/>
                <a:gd name="T32" fmla="*/ 141 w 435"/>
                <a:gd name="T33" fmla="*/ 36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5" h="431">
                  <a:moveTo>
                    <a:pt x="50" y="279"/>
                  </a:moveTo>
                  <a:lnTo>
                    <a:pt x="50" y="279"/>
                  </a:lnTo>
                  <a:lnTo>
                    <a:pt x="50" y="279"/>
                  </a:lnTo>
                  <a:lnTo>
                    <a:pt x="50" y="279"/>
                  </a:lnTo>
                  <a:lnTo>
                    <a:pt x="0" y="43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435" y="102"/>
                  </a:lnTo>
                  <a:lnTo>
                    <a:pt x="330" y="0"/>
                  </a:lnTo>
                  <a:lnTo>
                    <a:pt x="50" y="279"/>
                  </a:lnTo>
                  <a:lnTo>
                    <a:pt x="50" y="279"/>
                  </a:lnTo>
                  <a:close/>
                  <a:moveTo>
                    <a:pt x="141" y="360"/>
                  </a:moveTo>
                  <a:lnTo>
                    <a:pt x="38" y="396"/>
                  </a:lnTo>
                  <a:lnTo>
                    <a:pt x="72" y="291"/>
                  </a:lnTo>
                  <a:lnTo>
                    <a:pt x="141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21786" y="265183"/>
            <a:ext cx="2831223" cy="679699"/>
            <a:chOff x="903371" y="249943"/>
            <a:chExt cx="2831223" cy="679699"/>
          </a:xfrm>
        </p:grpSpPr>
        <p:sp>
          <p:nvSpPr>
            <p:cNvPr id="11" name="任意多边形 10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2" name="任意多边形 11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6200000">
            <a:off x="574523" y="158162"/>
            <a:ext cx="765103" cy="863262"/>
            <a:chOff x="8439634" y="3544648"/>
            <a:chExt cx="1611146" cy="1817848"/>
          </a:xfrm>
        </p:grpSpPr>
        <p:sp>
          <p:nvSpPr>
            <p:cNvPr id="40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1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5">
                <a:lumMod val="95000"/>
              </a:schemeClr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zh-CN" altLang="en-US" sz="3600" dirty="0">
                  <a:solidFill>
                    <a:prstClr val="black"/>
                  </a:solidFill>
                  <a:latin typeface="微软雅黑" panose="020B0503020204020204" pitchFamily="34" charset="-122"/>
                </a:rPr>
                <a:t>四</a:t>
              </a:r>
              <a:endParaRPr lang="zh-CN" altLang="en-US" sz="3600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14" name="矩形 3"/>
          <p:cNvSpPr>
            <a:spLocks noChangeArrowheads="1"/>
          </p:cNvSpPr>
          <p:nvPr/>
        </p:nvSpPr>
        <p:spPr bwMode="auto">
          <a:xfrm>
            <a:off x="1459942" y="438469"/>
            <a:ext cx="1661160" cy="37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项目运营</a:t>
            </a:r>
            <a:r>
              <a:rPr lang="zh-CN" altLang="en-US" sz="2000" b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介绍</a:t>
            </a:r>
            <a:endParaRPr lang="zh-CN" altLang="en-US" sz="2000" b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8219506" y="-18254"/>
            <a:ext cx="744094" cy="762000"/>
            <a:chOff x="8219506" y="-18254"/>
            <a:chExt cx="744094" cy="762000"/>
          </a:xfrm>
        </p:grpSpPr>
        <p:sp>
          <p:nvSpPr>
            <p:cNvPr id="107" name="AutoShape 7"/>
            <p:cNvSpPr>
              <a:spLocks noChangeArrowheads="1"/>
            </p:cNvSpPr>
            <p:nvPr/>
          </p:nvSpPr>
          <p:spPr bwMode="auto">
            <a:xfrm rot="5400000">
              <a:off x="8201851" y="88633"/>
              <a:ext cx="762000" cy="548226"/>
            </a:xfrm>
            <a:prstGeom prst="homePlate">
              <a:avLst>
                <a:gd name="adj" fmla="val 35606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10800000" vert="eaVert" wrap="none" lIns="91440" tIns="45720" rIns="91440" bIns="45720" numCol="1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108" name="组合 107"/>
            <p:cNvGrpSpPr/>
            <p:nvPr/>
          </p:nvGrpSpPr>
          <p:grpSpPr>
            <a:xfrm>
              <a:off x="8219506" y="134144"/>
              <a:ext cx="744094" cy="575849"/>
              <a:chOff x="187683" y="185120"/>
              <a:chExt cx="744094" cy="575849"/>
            </a:xfrm>
          </p:grpSpPr>
          <p:sp>
            <p:nvSpPr>
              <p:cNvPr id="109" name="矩形 108"/>
              <p:cNvSpPr/>
              <p:nvPr/>
            </p:nvSpPr>
            <p:spPr>
              <a:xfrm>
                <a:off x="467365" y="185120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b="0" dirty="0">
                  <a:solidFill>
                    <a:schemeClr val="accent3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10" name="矩形 109"/>
              <p:cNvSpPr/>
              <p:nvPr/>
            </p:nvSpPr>
            <p:spPr>
              <a:xfrm>
                <a:off x="187683" y="453192"/>
                <a:ext cx="74409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你的智慧</a:t>
                </a:r>
                <a:endParaRPr lang="en-US" altLang="zh-CN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  <a:p>
                <a:r>
                  <a:rPr lang="zh-CN" altLang="en-US" sz="700" b="0" dirty="0">
                    <a:solidFill>
                      <a:srgbClr val="00B0F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渔管家</a:t>
                </a:r>
                <a:endParaRPr lang="zh-CN" altLang="en-US" sz="700" b="0" dirty="0">
                  <a:solidFill>
                    <a:srgbClr val="00B0F0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111" name="图片 1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951" y="-65746"/>
            <a:ext cx="685800" cy="1243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ABLE_BEAUTIFY" val="smartTable{a86af8b7-e192-4933-bf97-84703a78c382}"/>
  <p:tag name="TABLE_EMPHASIZE_COLOR" val="16754589"/>
  <p:tag name="TABLE_SKINIDX" val="0"/>
  <p:tag name="TABLE_COLORIDX" val="16"/>
  <p:tag name="TABLE_COLOR_RGB" val="0x000000*0xFFFFFF*0x212121*0xFFFFFF*0xFFA79D*0xFED585*0xFEF284*0xC3E29E*0xABE9FE*0x96AFEF"/>
  <p:tag name="TABLE_ENDDRAG_ORIGIN_RECT" val="165*118"/>
  <p:tag name="TABLE_ENDDRAG_RECT" val="368*227*165*118"/>
</p:tagLst>
</file>

<file path=ppt/tags/tag2.xml><?xml version="1.0" encoding="utf-8"?>
<p:tagLst xmlns:p="http://schemas.openxmlformats.org/presentationml/2006/main">
  <p:tag name="KSO_WM_UNIT_TABLE_BEAUTIFY" val="smartTable{da0b042b-4413-4bd7-a938-acb6b1714fdb}"/>
  <p:tag name="TABLE_EMPHASIZE_COLOR" val="9410695"/>
  <p:tag name="TABLE_SKINIDX" val="0"/>
  <p:tag name="TABLE_COLORIDX" val="6"/>
  <p:tag name="TABLE_COLOR_RGB" val="0x000000*0xFFFFFF*0x212121*0xFFFFFF*0x8F9887*0xB5BE87*0xB8BACF*0xB7C8D2*0xC3AFB0*0xEFB2C1"/>
  <p:tag name="TABLE_ENDDRAG_ORIGIN_RECT" val="166*116"/>
  <p:tag name="TABLE_ENDDRAG_RECT" val="185*227*166*116"/>
</p:tagLst>
</file>

<file path=ppt/tags/tag3.xml><?xml version="1.0" encoding="utf-8"?>
<p:tagLst xmlns:p="http://schemas.openxmlformats.org/presentationml/2006/main">
  <p:tag name="KSO_WM_UNIT_TABLE_BEAUTIFY" val="smartTable{e617928c-8262-48f4-b2a0-923e1708e469}"/>
  <p:tag name="TABLE_ENDDRAG_ORIGIN_RECT" val="188*74"/>
  <p:tag name="TABLE_ENDDRAG_RECT" val="54*168*188*74"/>
  <p:tag name="TABLE_RECT" val="88.4389*163.661*113.1*81.7"/>
  <p:tag name="TABLE_EMPHASIZE_COLOR" val="15522016"/>
  <p:tag name="TABLE_ONEKEY_SKIN_IDX" val="0"/>
  <p:tag name="TABLE_SKINIDX" val="0"/>
  <p:tag name="TABLE_COLORIDX" val="11"/>
  <p:tag name="TABLE_COLOR_RGB" val="0x000000*0xFFFFFF*0x212121*0xFFFFFF*0xECD8E0*0xF0EDC6*0xD2DFE8*0xD3E3CC*0xE5E2CA*0xC2D5D8"/>
</p:tagLst>
</file>

<file path=ppt/tags/tag4.xml><?xml version="1.0" encoding="utf-8"?>
<p:tagLst xmlns:p="http://schemas.openxmlformats.org/presentationml/2006/main">
  <p:tag name="KSO_WM_UNIT_TABLE_BEAUTIFY" val="smartTable{69602601-02a9-4c2f-ba8d-d3bd31a9aa4c}"/>
  <p:tag name="TABLE_EMPHASIZE_COLOR" val="4874862"/>
  <p:tag name="TABLE_SKINIDX" val="0"/>
  <p:tag name="TABLE_COLORIDX" val="9"/>
  <p:tag name="TABLE_COLOR_RGB" val="0x000000*0xFFFFFF*0x212121*0xFFFFFF*0x4A626E*0xA4B9B0*0xD6E6E6*0xF8E8CF*0xEEB991*0xB26C53"/>
  <p:tag name="TABLE_ENDDRAG_ORIGIN_RECT" val="263*177"/>
  <p:tag name="TABLE_ENDDRAG_RECT" val="273*223*263*177"/>
</p:tagLst>
</file>

<file path=ppt/tags/tag5.xml><?xml version="1.0" encoding="utf-8"?>
<p:tagLst xmlns:p="http://schemas.openxmlformats.org/presentationml/2006/main">
  <p:tag name="KSO_WM_UNIT_TABLE_BEAUTIFY" val="smartTable{b2973b08-840d-4f92-a750-e8559b0504b6}"/>
  <p:tag name="TABLE_EMPHASIZE_COLOR" val="4874862"/>
  <p:tag name="TABLE_SKINIDX" val="0"/>
  <p:tag name="TABLE_COLORIDX" val="9"/>
  <p:tag name="TABLE_COLOR_RGB" val="0x000000*0xFFFFFF*0x212121*0xFFFFFF*0x4A626E*0xA4B9B0*0xD6E6E6*0xF8E8CF*0xEEB991*0xB26C5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主管人员">
  <a:themeElements>
    <a:clrScheme name="1111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172B4B"/>
      </a:accent1>
      <a:accent2>
        <a:srgbClr val="FFC000"/>
      </a:accent2>
      <a:accent3>
        <a:srgbClr val="7F7F7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B2B2B2"/>
      </a:folHlink>
    </a:clrScheme>
    <a:fontScheme name="主管人员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主管人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gICAiRmlsZUlkIiA6ICIxMTMwNzc4NDcxMTkiLAogICAiR3JvdXBJZCIgOiAiMTI3MzczMjI3MyIsCiAgICJJbWFnZSIgOiAiaVZCT1J3MEtHZ29BQUFBTlNVaEVVZ0FBQTFjQUFBTEZDQVlBQUFBdkd4a01BQUFBQ1hCSVdYTUFBQXNUQUFBTEV3RUFtcHdZQUFBZ0FFbEVRVlI0bk96ZGQzaVQxUUxIOFcvYXRFMTMyVXMyeUo0aWU0T0Npb2dLaUJPNUtxS29vTEpjaUFORlVVQ0dvSUFNV1FvS0FySUVCTm1JRE5sUW9Jd3lMSFRRM2FiSi9TTnRhRWhTMmxLcHdPL3pQUGU1eVhuUGU5N1RBdmZtbDdNTVZxdlZpb2lJaUlpSWlHU0x3V0F3dUNyM3VORWRFUkVSRVJFUnVSVXBYSW1JaUlpSWlPUUJoU3NSRVJFUkVaRThvSEFsSWlJaUlpS1NCeFN1UkVSRVJFUkU4b0RDbFlpSWlJaUlTQjVRdUJJUkVSRVJFY2tEQ2xjaUlpSWlJaUo1UU9GS1JFUkVSRVFrRHloY2lZaUlpSWlJNUFHRkt4RVJFUkVSa1R5Z2NDVWlJaUlpSXBJSEZLNUVSRVJFUkVUeWdNS1ZpSWlJaUloSUhsQzRFaEVSRVJFUnlRTUtWeUlpSWlJaUlubEE0VXBFUkVSRVJDUVBLRnlKaUlpSWlJamtBWVVyRVJFUkVSR1JQS0J3SlNJaUlpSWlrZ2NVcmtSRVJFUkVSUEtBd3BXSWlJaUlpRWdlVUxnU0VSRVJFUkhKQXdwWElpSWlJaUlpZVVEaFNrUkVSRVJFSkE4b1hJbUlpSWlJaU9RQmhTc1JFUkVSRVpFOG9IQWxJaUlpSWlLU0J4U3VSRVJFUkVSRThvRENsWWlJaUlpSVNCNVF1QklSRVJFUkVja0RDbGNpSWlJaUlpSjVRT0ZLUkVSRVJFUWtEeWhjaVlpSWlJaUk1QUdGS3hFUkVSRVJrVHlnY0NVaUlpSWlJcElIRks1RVJFUkVSRVR5Z01LVmlJaUlpSWhJSGxDNEVoRVJFUkVSeVFNS1Z5SWlJaUlpSW5sQTRVcEVSRVJFUkNRUEtGeUppSWlJaUlqa0FZVXJFUkVSRVJHUlBLQndKU0lpSWlJaWtnY1Vya1JFUkVSRVJQS0F3cFdJaUlpSWlFZ2VVTGdTRVJFUkVSSEpBd3BYSWlJaUlpSWllVURoU2tSRVJFUkVKQThvWEltSWlJaUlpT1FCaFNzUkVSRVJFWkU4b0hBbElpSWlJaUtTQnhTdVJFUkVSRVJFOG9EQ2xZaUlpSWlJU0I1UXVCSVJFUkVSRWNrRENsY2lJaUlpSWlKNVFPRktSRVJFUkc0cHg0Nkg4Y2FROXdrL2Q5NXRuYjM3RC9MaXF3TTVlUGhvcnAvejA2S2xyRm0zQWF2Vm11czJzckp0eDA2bWZUOFhpOFdTby9zU2s1S0l1SGpKcVYrblRvZGpOcWRkOC82Lzl4MWczdnhGV2RZNUVYYUtYWHYyNWFoZnR3TmpmbmRBUkVSRVJNU1ZIYnYyRUIwZGs2MjY3ZHUwdEwrT2k0L243MzBIU0VwTWNsdS9YSm5TUkZ5OHhPUnBzeGcxNG9NYzl5MDVKWVZwcytaUnNVSjUyclZ1a2VQN3MyUEh6ajBzWEx5TXB4L3Zqa2NXUXlKSlNja2tKQ1pTc0VBSUFNdFdybUhpNU9rc1dmQTl2aVlUQUFtSmlmUjlmUWozZDJ6UFM4LzN6UEs1MjNmc1l0NkNSZlRvMXNWdG5WSGp2K0ZNK0ZtK0hmY0ZSUW9YeXZrUGQ0dFN1QklSRVJHUmZKR1FrTWlhOVJ0Y1hpdFVzQ0EvL1BRTCt3OGN5bFpibWNPVnkrdWR1cmtzLzN2ZkFhZHI3VnEzNEswQnIyWFozcFp0TzBoS1NxWmJsMDdaNmwrR1huMzZjZnJNV2JmWFZ5K2RiMytkTWZMazZabjFaTE5GUzVZelpjWnNoM3V2dHVaMzIrLzVzVWM2NTZTN2JnMTQ3U1ZlZkcwZ240OGV6OGpoNytkSm03Y0NoU3NSRVJFUnlSZFJNVEY4TldHeXkydTFhMWJudzNjR2twS2FhaStidDJBUnZ5eGR3YVN2UGljNE9DaEh6NW8yYVF3QWk1ZXQ0dTc2ZFNsUnZLakQ5ZmtMbC9KQXgzYjQrZnJpNytmbmNPM3JiNmZ4OCtKbEx0c2Q5c2tYV1Q3M2tjNzM4M0x2WHZiM2ozWHR3dVhMc2RucXM4Vml3V0F3WURBWXNsWGZIYk01alhrTEZwR1lsRVQzWjNxN3JGT3VUR21tZkQzS2JSdUxscTV3S3F0WXZoemVYdDVPMTZwVXJraTFLcFd2cTg4M0s0VXJFUkVSRWNrWHBVb1V0NCsyZkROMUp2TVhMc2x5OUdYZi9rTlVLRmVXU2hYTDUvaFpwZThveGZrTEVTeGZ0WVlqUjQ4eDV2T1A3S0hsNEtFakxGdTVtckpsN3VEUmh4NXcyMGEvdmkvazZKbXVnbVBIOW0yeXZHZlhucjBjT0hnRWdNTkhqZ0V3ZTk1UFR2WHU2OURPUGczd1dwWXVYOFhseTdFTWZ1TVZ0MEV0d04vZmFRUXY0LzAzWTBjeWZ0SlV0KzF2MjdIVDRmMlRqejJpY0NVaUlpSWk4bDkxK3N4WmpwMEl5M0lkMFBHd2t4dzZITXFaY051MHU0MWJ0bkg0NkRGYU5HMUVZR0FBeFlzVjRaVSt6ekZxN0NTMi83V0xSZzNxQXpCNSttd3FWU3pQUXc5MHpMSVBEOTUzYjQ3NjdHNVVMaXZiZCt4aS9zSWxEbVhUWnMxenF0ZWtjWU5zaGF2SXlDaW16WnBINXdjNmNFL2JWb1FlTzBIRkN1VmNocXlNOExocHk1L3MyTG5iL3I1SUVkdWFxaDVkdS9EOHMwOW0rVHgzMHk5dkZ3cFhJaUlpSXZLZnQzcmRId0MwYXQ3RWJaM3RmKzVpeW96Wjl2ZmZ6MTBBd05lVHA1R1VsT3hROTUxaG56cmQzN0ZManl2UHkySUU3ZC8wNG5QUDhPSnp6d0R3eFppditXUHpWaGIvT05OK2ZmbXF0WHc1ZGlKZXhtdC9qTGRhclh3eGRpSWVCZ005dW5iaFVtUVUvUWE5UjcwNk5YbDMwT3VZVEQ0TzlUUEM0NFVMRWV6WXVkdGxtRXhKU2VXejBlTjUrTUg3cUZtOUtnRGpKMDJsUnZXcXRHblpMTmMvOTYxQzRVcEVSRVJFY2lVdExZMjE2emZ5K3grYkNEMTJnc3V4c2ZSLzVjVnJUbjNMYk1ueVZRQWNPM0hTNFgyUlFvVm8zUEF1KzNOV3JGcExrY0tGS0ZTd29OdTJlblRyUW85dVhkaXpkejl2dmpXTWI4YU9wR0tGY3Z3VGNaSGs1R1MzOTJYWHBxM2JyK3YrMEdNbjJMUHZ3RFhyWlV4TlREV2JuVUpVYXZvYU5HTTJ3dFhHemR2WXZtTVhyNzMwUElHQkFRQTgxL01KSms2ZXp1dURoekxpdzNleXZYYnR4KzhuazVhV3h1RDNQbUx2L29NVUNBNmladldxeE1iRzhlZGZ1MW0wZEFVSERoMWg3dlJKQkFUNFo2dk5XNUhDbFlpSWlJamsyUG9ObS9sdTVsekN6NTJuVk1rU1ZLMVNtVHRLbGFCMmplbzVhdWZxcVhNWjcrdlZxV1VQVnhzMmIrTlNaQlJCZ1lGMGYvb0Zwbnc5aWgwNzk5QTFtenYxRlMxU21QTVhJckxkcCtMRmlyZ3NmLy9qa2RsdXc1VTkrdzR3Y2ZMMGE5YkxDRmZ4Q1FuNCtwb2NycVdhelFCNGVYbGRzNTBXelJwajlEVFNwdFdWRWFWSE90K1B5Y2VIMGVPLzRmVWhReGs1L0gwS0ZTeHd6YlppWWk0emJQaElMa1JFMExkM0x4N3VmRDhBZ1lFQlRQenFjMFo4T1phRmk1ZHgvTVJKaHIwOUFFelhhUEFXcFhBbElpSWlJdGxtdFZxWk9lZEh2cCs3Z0JyVnF0RC9sZDdVclYwejF6dmFaV2REaTduekZ4SWNIRVNyNWsxWS9PdEtqaDBQWTlLVUdSUXZWcFRtVFJwbTZ6bFBQZmR5anZ0MHRaL21mSmZ0TmdBZWZlSi9qdThmZXNBZW5LWk1uODJDUlV1WU0yMlMyN1ZUMGRFeEJBUUVPSlNaY3hDdUFOcTJidTVVZG4rSGRsZ3NGc1pNK0phTm03ZnhVQ2ZYYTgxV3JQNmRmZnNPVXJkT1RVYVAvNVlDSWNHTS91d2pwODBxL1B4OCtlRGRRVXlkT1lkNTh4Y3grTDJQbURCNnhIWHZjbmd6VXJnU0VSRVJrV3l4V3EyTW5UaUZKY3RXOFZTUHJ2UjhzdnUvL2dGNnc2YXRIRHNlUnErbmVoQVhIdy9ZenFGYXUyNGpvOFpPb25xVnloVE14c2dMd0R1RCttZTVMdWozUHpZeC9QTXhicThIQndYbXJQTnVXSzFXMW0zWVJJdW1qYlBjbE9KTStEbnExYTNsVUdaT3RZVXJiKzhyNFNwak9tUk9kTHJ2SGtxVkxFNjlPcmIyemVZMGxxOWF3KzY5KzltNSsyOEF2dnhxSXVYTGxxSExnL2ZSbzJzWEhuM29BZno4ZkYyMlp6QVllTDduazVRb1ZvektsU3JjbHNFS0ZLNUVSRVJFSkp1V3IxckxrbVdyZU9uNW5qeWF3OE56YzhOc05qTjE1aHdLaEFUelNKY0htRG43Ui91MS9xLzA1cm1YWCtlTHNSUDVaTmpiMldwditPZGpzZ3hQTjhyZS9RYzVmeUdDdHdiMEl6VTFsV216NWxHcFFubmF0cm95eWhSKzdqeHg4ZkdVTDF2YTRkN2tsQlFBdks4YXVYSzFTOStEWForK1psOTZQZFdESjNzOENzRFlpVk1JREFnZ01NQ2YyTmc0ZnA3em5YMnRWcDkrZzVneCs0ZHMvWHcvZnAvelhSSnZGUXBYSWlJaUluSk5wOCtFTStIYmFYUzhwKzIvSHF6K2liaElkTXhsL3RxMWh6UGg1K2pYOXdWOFRZNkxlSW9VTHNUelBaOWs3TVFwclBodExSM3ZhWHZOZHZ2MzdVM1R4bmU3dmI1NTY1K01tZkN0MitzclY2L0w5cytRbGFVcmZxUHFuWldvVWEwS0FIL3QvSnVObTdmUnVrVlRQRHc4QU5pMWV5OEF0V3BVYzdnM0lURVJUMDlQUEQwOW5kcHQzclFSVFJvMnNMVzVhdzlyMTI5a1lQKytBRnk4Rk1tMDcrZlMvZEhPbEMxdEMyd2p4MHl3MzJzMGVqTDZzdytwWHZWT3ZwczVsM2tMRnRtREZXQnZKN09SWXliUXFFRjlXbDYxZzZPL3Y1OVQzZHVGd3BXSWlJaUlaTWxxdGZMNW1LOHBFQkxNeTcyZnpmUDI0K01UaUxoNENZQ2V2VjhqL093NTZ0YXV5WUZEaDZsV3BUS2RPdDdqOHI1Tzk5M0RyeXRXTTNIS0RCcmVWYy9sOU1EUVl5ZElURW9DYkNOaEtTbXBidnVSc1o3Sm5jeGhKTGNpSTZQNFkrTlczaG5ZejE3VzllRk9mRFpxUEd2V2JlQ2V0cTBBV0x0K0k0R0JBVTdoS2pFeEVSOGZiNWR0VjY1UW5nN3RXd01RRngvUDJ2VWI3ZS9EVHA1aTJ2ZHphVkN2RHZYcjFuYjU4MlJzcmU1S1JqdVpqUnd6Z2ZMbHlyaThkcnRTdUJJUkVSR1JMRzMvYXhjSER4M2gwdy9ld2MvWDlacWIzRGg2N0RnVHZwbkd3Y05IU1V0TEk4RGZuK3BWSy9PL3Azc3djKzU4TEJZcmI3N1d4KzM2SFE4UEQvcSsySXMzaHJ6UHRGbnplUE8xbDRpS2ptSHYvb01BREhoN0dMRng4ZllORzhaLzh4M2p2OG5acGhTWjVmVHNLMWRUOWFiTW1FT3Brc1ZwM3JTUnZheFY4Nlo4L2UwMDVpMVlSUHMyTFRrU2VveS85eDNnb1U0ZG5iWmNUMHhNd21TNlRiZml1d2tvWEltSWlJaUlXMWFybFptejUxT2xjaVVhMUsrVHAyMm5wcG81ZWZvTTk3UnBTY3ZtVGFoZnR6WkdveWVMZjEzSnlWTm42TnU3RitYS2xzbXlqZG8xcS9QOHMwOXlUOXRXVEpreG0zbnpGd0ZRckdnUkd0U3ZZeCtwOFRXWmFOdTZPYjRtRTA4Ly80cDlyZEd5bFdzWU5XNFNxNWZPNTNqWVNkYXUyOGpmK3c1UXZlcWQyVHBMS2lmV3J0dklxalhycUZpK0hFTS8rcHpvbUJpaW9xT0ppb29oT1NXRjJMaDR0bXpid2Z5RlMvRDA5S1Rid3c4NnRaR1FtSVNmcjhMVmY1WENsWWlJaUlpNHRXUG5IZzRmRGVYRGR3ZmwrUTV3VlNwWFpQNzNVekFhSGRjUGRYNmdBd1VMaERpTTdtU2xSMWZiVG5uVnExYmh1WjVQMFBqdXV5aGZ6akdVUGYvc2sxZ3NGb1ovUGdZUER3K25kVUlBRmNxVnBjS3paWG01LzJDZTZ0SFZhWDFXV2xwYVRuNDhKNVVyVlNBNE9NaStycXBTaGZJVUtsU0FnZ1ZzMHhrWEwxdkozUGtMT1hqNEtOMGY3VXp4WWtVZDdyZGFyWndKRDdmWGwvOGVoU3NSRVJFUmNXdlpxaldVS2xtQ0pvMGE1SG5icmpabHlKRGRZSlZaMDBZTmFPcWluMGxKeVd6WnZvTWZmdnFGWThmRGVPWEYvMUg2anBJQTl2VkxoNCtHVXI1c1dTSXVYdVRrNlhBcWxDL24xRTZIaDNya3VFK1psYjZqSkQvTm51cjJ1cmUzRjUrTkdrKzVzbVhvK1VSM0FCYi91cEtEaDQvZzUrZkg4Uk1uT1g4aGdqWXRiYnNLUmtmSHNHSExOdnY5aDQrR3NtVDVLZ0FPSER3TVlIOS82VklVQUZ1My8wWDR1Zk11NzJuYnNqa21rdy9uemwrd0I4Q1VsRlQ3ZFZjT0h6M0dUNy84NmxUZXVrWFRiQjFPZkt0UnVCSVJFUkVSbCtMaWJkUFVudWoreUUxNWJwSFpuTWF3VDBieTE2Ni9NWnZOTkd4UWozNHZ2K0J3Q0c2OU9yVW9XcVF3ZlY5L3kxNTJiN3ZXRkM5V3hLbTlOMTd0azZQbmp4bzNLZHQxRTVPUytIYmFMRUtDZy9qdzNVSDQrUGpZcjYzK2ZRTldxeFdEd1VDakJ2VjV2TnZEQUp3N2Y0R3ZKbHpaOW56enRoMXMzcmJEb2QzTTF3RitYcnpNNFgzbWV4Yi91cElUWWFjQXVMTnlSWHUvSms2ZTdyYmZ1L2JzWmRlZXZVN2xWU3BYVkxnU0VSRVJFY253eDhhdG1NMW1oL09YYmlaR295Y1AzbmN2amUrK2k2YU5HcmpjVGJCZ2dSQm1UWjNBcGNnbzB0SXMrUG1aQ0FwMFBDejRydnAxOFBVMWNYK0hkamw2L29WLy9xRjYrbmJyMStKck1qSDgvU0Y0ZTNsVHNrUXhlM25uQnpyUStZRU9tTTFwZUhnWTdDTktBTldxM3BualRUYXlzbmJkUms2ZENjZkx5NHQ3MnJZRWJBY241K1V6Ym5VR3E5VnF6ZTlPaUlpSWlNaC96OEIzUGlBK0laR3ZSNC9JNzY2SS9LY1kzQXpsZXJncUZCRVJFWkhiVzFKU01udjNIN1FmU2lzaTE2WndKU0lpSWlKTzl1NC9pTm1jUnYwNk5mTzdLeUkzRFlVckVSRVJFWEd5Yy9mZm1FdytWTG16VW41M1JlU21vWEFsSWlJaUlrNTI3dDVMclJyVjh2d2dYWkZibWNLVmlJaUlpRGhJVEVyaWVOaEphbGF2bHQ5ZEVibXBLRnlKaUlpSWlJUGp4OE93V3EzY1dhbENmbmRGNUthaWNDVWlJaUlpRG80ZU93RkFwWXJsODdrbklqY1hoU3NSRVJFUmNYRDAySEVLRlN4QWdaRGcvTzZLeUUxRjRVcEVSRVJFSElRZUM5T29sVWd1S0Z5SmlJaUlpSjNWYXVWMGVEaWxTNVhNNzY2STNIUVVya1JFUkVURTd1S2xTRkpTVWlsV3RFaCtkMFhrcHFOd0pTSWlJaUoyWjhMUEFpaGNpZVNDd3BXSWlJaUkySjA1ZXc1UXVCTEpEWVVyRVJFUkViRUxEMDhQVjhVVXJrUnlTdUZLUkVSRVJPd2lMbDdDejgrWEFILy8vTzZLeUUxSDRVcEVSRVJFN0M1R1JtbEtvRWd1S1Z5SmlJaUlpTjJsUzVFS1Z5SzVwSEFsSWlJaUlvRHRqS3RMa1ZFVVY3Z1N5UldGS3hFUkVSRUJJQzR1bnRUVVZJb3FYSW5raXNLVmlJaUlpQUFRR1JVTlFORWloZk81SnlJM0o0VXJFUkVSRVFFZ0xqNGVnTUNBZ0h6dWljak5TZUZLUkVSRVJJQXI0Y3JmM3krZmV5SnljMUs0RWhFUkVSRUE0dU1UQVBEM1U3Z1N5UTJGS3hFUkVSRUJJRDRoUFZ4cDVFb2tWeFN1UkVSRVJBU0ErRGlGSzVIcm9YQWxJaUlpSWdERUpjUmpOQnJ4OXZMSzc2NkkzSlFVcmtSRVJFUUVzSzI1OHZmM3cyQXc1SGRYUkc1S0NsY2lJaUlpQXRqQ1ZZQTJzeERKTllVckVSRVJFUUd1akZ5SlNPNG9YSW1JaUlnSVlEdm5TdUZLSlBjVXJrUkVSRVFFU0IrNTByUkFrVnhUdUJJUkVSRVJBQklTRS9IMTljM3Zib2pjdEJTdVJFUkVSQVFBYzFvYVhsN0cvTzZHeUUxTDRVcEVSRVJFQUVnem0vSDA5TXp2Ym9qY3RCU3VSRVJFUkFTd2pWd1pqUnE1RXNrdGhTc1JFUkVSQVNBdExRMVBEMzA4Rk1rdC9lc1JFUkVSRVFETVpvMWNpVndQaFNzUkVSRVJBZEpIcm94YWN5V1NXd3BYSWlJaUlvTEZZc0ZxdFdMMDFNaVZTRzRwWEltSWlJZ0lhV2xwQUhoNjZ1T2hTRzdwWDQrSWlJaUlZRTRQVnhxNUVzazloU3NSRVJFUndXeE9IN25TbWl1UlhGTzRFaEVSRVJFczlwRXJoU3VSM0ZLNEVoRVJFUkg3dEVCUGhTdVJYRk80RWhFUkVSRXNGZ3NBSGg2R2ZPNkp5TTFMNFVwRVJFUkU4UEN3ZlN5MFdLejUzQk9SbTVmQ2xZaUlpSWpZdzVYVnFuQWxrbHNLVnlJaUlpS0NoOEUySFRCamVxQ0k1SnpDbFlpSWlJaGdTRjlycFpFcmtkeFR1QklSRVJFUkRJYjBOVmUzV0xqNmFzSmtQdnBzOUhXUHlHM2F1cDN4azZaaU5wdnpwRjlXcTVXeEU2ZXdjdlU2bDlmLzNuZUFtWE4rSkMxOUY4ZXMvTDN2QVBQbUw4cXl6b213VSt6YXN5L0gvVXhNU2lJeUtqcmI5U011WGlJK1BpSEh6N2xWS0Z5SmlJaUlpSDFhb0RVZnBnVnUyYjZENWF2V3VyejIweSsvdXYzUHZnT0hzbXozNEtFakxGM3hHNFVMRmJTdktjc05xOVhLOTNNWGNQTDBHWXhHWTY3YnlXejVxalVzL25VbDBURXhMcS92M1hlUW1YUG1rNWJtK09leCsrOTkvTHBpdFVQWjloMjdtREpqZHBiUEd6WCtHejRjOFNVUkZ5OWxvMjlyV2JSMEJRQ3o1LzFFOTZkZnVPWTlHUjUvdGc4elp2K1E3ZnEzbXJ6NTJ5RWlJaUlpTjdXTWFZRTNldVRLYXJYeTA2SmYyYk4zUDhuSnlYUjU4RDZINnhNblQzZDdiNCt1WGFoWnZhckxhM0h4OFF3ZitWVjYrMHY1YWRIU2EvYWxYOThYZVBDK2U1M0tsNjFjUStpeEV4UXBYSWlYK3c5MnV0Ny9sUmZadS85Z2xuMWR2WFMrL2ZYWmN4ZVlOR1VtRFJ2VW8vc2puWW01SE12VUdiTjU3TkdIS0ZXeWhNdjc5eDg4ekl6WlA3Sno5OStFaEFUVHFrVVRBdno5ci9relpSancya3U4K05wQVBoODlucEhEMzgreTdvOC9MNmJxblpXeTFXNzdUdDE0NW9sdVBQTkU5MnozNVZhbWNDVWlJaUlpZUtSUEM3VGU0SzNZRFFZREh3MGR6SkQzUG1iOE45L2g0ZUZCNXdjNkFGYzIxM2k4MjhNODEvTUpoL3ZhZCtybXRzMjB0RFErR2ZrVkYvNkpBS0RmeXk5UXQzWU5sM1V2WG9ya3cwKy9KQ1hWVEMwWFFlM0FvU05NK1BZN1dqUnJUTFVxbGZsNzN3RzJiditMM3IyZWh2UWp3UXFFQk52cmYvbnBNSWY3LzlpMGxWL1NSNEVBa2xOUytQanowWVNFQkRIa3pWY3hHQXhndGJMMXo1MGNDVDNPdUMrRzQrWGxaYSsvYnNNbWxpeGJ4Y0hEUndrSkNlYjVaNStrOHdNZDhQUDFkZnZ6QS9hUnA4d3FsaStIdDVlMzA3VXFsU3RTclVwbEFJNkVIdWYwbVhDcTNsbVJsYXZYY1NMc0ZJRFQ5TVhhTmF0Um9uaXhMUHR3TzFLNEVoRVJFWkVySTFmNU1DM1ExMlRpNDZGREdQVHVSM2g2ZXRyTFQ1MCtBMEJJcHZCeUxWYXJsUysrbXNpZmYrM21vL2NHTStmSG41bjIvVHhHZmpLVWl1WExPZFE5RTM2T1VlTytJVDRoa2ZjR3YwNjVzbVVjcmxzc0ZqNGFNWW9TeFlzeDVNMVg4ZkgySmlrcG1aMjcvNmI3bzUxZFByOU9MY2NRRjNvOHpQNDZMajZlRHo3NWtqUGhaeG4zeFNjRUJRWUM0T1hseGRNOXV2TFYxNVA1ZHRvcyt2YnVaYi9uODlFVEtGK3VERys4K2lMdDJyVEV4OXVidGVzM1VyOU9MYm8rOWJ6RHN6SUM1emRqUnpKKzBsUzN2Nk50TzNZNnZIL3lzVWZzNFdyQm9pVUEvTGIyRDM1Yis0ZTl6c2d4RXh6dUdmTG1xd3BYTGloY2lZaUlpQWllR1ljSVcvTm5LL2JBd0FDK0hqUENOcEtETFNUTm1HT2JTbGV2VGsybitnYURnZk1YL3NGaXNkalhVNW5OYVh3K1pqeHIxMjJrei9NOWFkendMaXBWTE04cmI3ekZtME9HOGRiQTEyalVvRDRBNnpkc1p2VDRiMGxPU2VIdGdmMW8wYXl4MHpNOFBEeDQ4UDU3cVZTaFBQK2tqNEtkUEgwR1B6OC9UcDhKdDlmTFBOS1VsZVdyMXJKcnoxNkNnd0laOXNrWHhNYkZFUmNYaDlsOFpkT0tSVXVXMDZKcEkvdjd6ejU2ajd2cTFYWm9aOUtVR2RTdFU1TitmVzFyb1RadCtaTWRPM2ZiM3hjcFVnaXdUWnQ4L3RrbnMreFQ1aEhBMEdNbitIMzlKaDd0MG9tWG51OEp3SlRwczVtM1lKSER0RVp4VCtGS1JFUkVSSzZFbWhzNExUQWhNWkdrcEdUN2UzOS9QM3k4dlltUFQyRHN4Q2xzMkxTVlZpMmFVcUZjV2FkN3ExU3V5TG9ObTFtM1lUTUFEZXJWNGJHdUQvSDcrazA4MmVOUnVuYnBCRURoUWdVWk5lSkRoZ3o5aUhjL0dFR0hkcTJKall0bjA5YnRGQ2xjaU9IRDNxSkd0U3B1Ky9qZHpMa3V5M3YxNlc5L1hhNU1hZTdyME82YVAyKzcxaTNZL2ZjK0NvU0VFQkljUkVoSU1FR0JBUVFIQnhFVUVJQ1hseGNEMy9tQU9ULzhUSzJhMVFHb1dkMnhiMmF6bWFqb0dFb1VMMlpmSDNiaFFnUTdkdTUydVY0c0pTV1Z6MGFQNStFSDc3T3ZUeHMvYVNvMXFsZWxUY3RtRG5WRFQ0UlJvRUFJUGJwMnVlYlBJcTRwWEltSWlJaUlmZlFuSnh0YVdLMVdUcHc4eGFuVDRjVEd4aEViRjBmckZzMG9XU0o3MDhXbWZ6K1BueGN2czc5LzQ5VSszSGR2V3dhLzl4R0hqb1JTcjA0dDNueXRqOHQ3UC9uZ2JUWnUza1pjK3JiZlpjdmNRYjA2dFJnMTRnTnExYWptVUxka2lXSzgvRUl2UHZqMFMxYXMvaDBBSHg4Zlh1M3pITldyM3BsbEh6T1AyR3pmc1l1M2gzMUNqZXBWR2RUL1pZZk5KMzc2NVZjQWh4RXRnT2pvSzdzQkZpd1F3dEFoYjVDVW5PTDJlZThOZVlNYTFhcXdadDFHQUg3ZnNKbTc2dHBHcnF4V0sydlhiOFJxdFRwTmNiemFqOTlQSmkwdGpjSHZmY1RlL1FjcEVCeEV6ZXBWaVkyTjQ4Ky9kck5vNlFvT0hEckMzT21UQ0Fpd2JZeGh3RURQSjdxemZjY3VlenZ1MWx3Qk5MNjdmcFo5dUIwcFhJbUlpSWlJWFhiT1ZUcHc2QWlMbGl4bng4NDlYSTZOZGJoV3NHQ0JiSWVyKys1dFI1M2FOWWlMUzdDdjZURVlEQXgrNHhWMjdkbkhnL2ZmYXg5UnUxcFFZQ0QzZDJqdlZKNFJyTXhtTXdjUEgyWEw5aDFzMnJ5ZDhIUG5NUm85YWRtc01ja3BLZno1MTI2R2Z2dzV3VUdCMUtwUmphcDNWcVpNNlZJVUwxNlVrT0JnQ29RRU96ejc2TEhqZkRacUhNV0xGU1U1T1psZWZmclR2azFMZWozZGd5S0ZDOW5yWlI3UmNtWE9qejh6KzRlZjNWNS84ckZIcUYrM05xMWJObVgxNzMvd3haaXZIYTU3ZUhqUXFua1Rtalpxa09WelltSXVNMno0U0M1RVJOQzNkeThlN253L1lKdCtPZkdyenhueDVWZ1dMbDdHOFJNbkdmYjJBREE1cjZ2S3pOVzFjVjhNejdJUHR5T0ZLeEVSRVJIQllERGc1ZVZGYW1xcTJ6cW56NXhsMUxoSjdOMS9rTUFBZjVvMHVwdTZ0V3R3WjZVS0JBVUZFUlFZa0tOem9NcVhLMFA1Y21XY0Rxa3RmVWNwZXZYcHo5aUpVNjdaUnVzV1RYbDM4T3NBck51d21VT0hqM0lrOURpSGo0U1NuSktDd1dDZ1p2V3FQUFRnZmJScDJjeStzOS9GUzVGczJyS2RiVHQyc25QUFhqWnUyVzV2czFUSkVudzdiaVErUGo0a0pDU3lZTkZTNXM1ZlNFaHdFSjkrOERaM2xDckpIeHUzOE8yMFdUemIrelhlN1BjU0hnWURIaDRlckZyc2VNYlR3c1hMbURobGhsTy9WLzR5ejZtc3cwTTk3Szk5VFNaR0RoOUtTbW9xS1NtMlB4T0RBZng4ZmQzK2psZXMvcDE5K3c1U3QwNU5Sby8vbGdJaHdZeis3Q1A3WmhVWi9QeDgrZURkUVV5ZE9ZZDU4eGN4K0wyUG1EQjZoTXQxVlZwemxUTUtWeUlpSWlJQ2dKZVgwVzI0V3JaeURSTysrUTZUeVllK3ZYdlI4ZDYyK0pwTS8xcGYzaG5VbjFuekZoQWJGMi9mWENHenJkdi9ZczI2RFJRdFV0aGVkdnpFU1g3NWRTVVZ5cFdsUnZXcTFLbFZnN3ExYXhBVUdBQkFYUG9HRWhucTE2MUYvYnExc0Zpc25EcDlocWpvR0NLam9tblVvQjQrUGo2Y1BoTk8zOWZmSWlFeGtaYk5HdHZQNERvVGZwWUs1Y3N5N0owQkxGaTRsS0pGQ2xPNVlubW1majNLYVZyZ3c1M3Z0NDhhNWNUVUdYUHNvU2J6NzlscXRiSnh5M1lhTnFqSHl0OStaL2ZlL2V6Yy9UY0FYMzQxa2ZKbHk5RGx3ZnZvMGJVTGp6NzBBSDUrcnJkc054Z01QTi96U1VvVUswYmxTaFhjamhCS3ppaGNpWWlJaUFoQStzaVYyYW44cDE5K1plTGs2ZHhWcnphRFgzK0ZnZ1VML090OWFkT3lHWEZ4OFh6MTlXU0tGeTFDdFV4cm95d1dDelBuek1mSHg0ZXVEejlvTDMvbWllNDg4MFIzakVaUDJuZnFaZzhkMmRXdjd3czgrOVJqOXZlbDd5akY4ODgrU1kzcVZTZ1FFa0wzcDE5d2VkK2FkUnZjdHVsdXhDZnpLRlYyV0N3VzFtL2N3dXg1UHhGMjZqU3Z2UGcvSm53N2pjQ0FBQUlEL0ltTmplUG5PZDhSbUI0aysvUWJ4SXpaUDF5alZac2Z2NTk4NWZYUGkvbjJ1KytkNmx4OXJwaTdBNWR2ZHdwWElpSWlJZ0tBdDR0cGdhdC8vNE9KazZmVHFrVlQzaDd3bXNNNVZQKzJEdTNiTUhmK1FyNmVQSjJ4WHd5M2o2Nzh2SGdacDgrRTA3dlgweFFzRUdLdmJ6UTY5czFWQUdqZnFadmJjbGN5RGpUT21MbzQ1TTFYYWQrbTVUWDc3aTZrWkpneGVaeFRXYzhYWG5VcWk0Mk5ZOVdhZFN4Y3NwenpGLzZoOUIybEdQUjZYOXExYmtHbGl1V3BYdlZPdnBzNWwza0xGdG1ERmNEQS9uMmQyaG81WmdLTkd0U25aZk1tRHVYKy9uNU9kYWROR2dQQS9JVkxXYlp5dGYxOVVuSXlML1ViN1BibnV0MHBYSW1JaUlnSVlKc1dtR0srRXE3Q3o1M25xd21UdWF0ZWJkNTY4OFlGcStUa1pMeTl2ZkgyOXFMdmk3MTQvK09SekpqOUk4OCs5UmdIRHRYWEpzd0FBQ0FBU1VSQlZCMWg2b3c1MUs1Wm5hNFBkN29oL2ZrM2xDcFJQRnYxdWovVEc3UFpUTjNhTmVuejNETTBhOUxRSGpJenRsWjNwVVA3MWs1bEk4ZllEaVIyZGUxcXBlOG9CV0NmVXBueFBqRXBLVnY5dmwwcFhJbUlpSWdJNERndDBHcTE4dVZYRS9IMjltTHdHNjg2alFyOVd3NGVPc0tJVWVNWk8vSmpnb09EYU5hNElROTN2cDlaOHhhUW5Kek04bFZyS1Zxa01PKy9QY0MrZmJ3N1gwMll6RmNUSm1lN1BEdEdmRG1PRVY4Nmp6cmxsTHVSc3FzOTB2bCtIdWg0ajhNT2pPTW5UYVZlM1ZvMGE5end1dnR4dlpiOVBBZFB6NnovSEc0bkNsY2lJaUlpQXRqQ1ZVcUs3UXltUC8vYXpkLzdEdkRXZ05jY3B0NzlHekttSWk1ZHZvcWp4MDdZTnFuSXRNRkM3MTVQc1dQbmJ1WXZYSUt2eWNSbkg3MUhjRkRnTmR2dDlmVGp0R3Zkd3FIc3FlZGVkbHVlSGIxN1BVMlRSbmRkczk2SzMzN25oNTkrY1hzOVk1cWRRMzlkYk9QK1FxK25uTW8yYmYyVHk3RngrUkt1TWc2Wk5tRDc4L0gyOXJyaGZmZ3ZVN2dTRVJFUkVTQmp6WlZ0NUdyNjdCOG9WNlkwYlZzMS85ZWZ1Mlg3WHdBY0NUMU9wL3Z1NGNYbm5zSFhaQ0kxTlpVMTZ6Y3k5NGVmQ1Q5M25sbzFxckgvNEdIZWZPdDludWorQ08zYnRzVEgyOXR0dTBGQkFSUXZWaVRiNWRsUnNHQ0lmWXBjVm9LRGc3SzhmczAyMHJPbHhXSnhHS0d6V0N4RVJVZFR0R2hoTnpmK080NGREeVBzMUduN29jSWhMbjYrakRQUHJqV2llQ3RUdUJJUkVSRVJBUHM1VjBlUEhlZkkwV084UGFEZkRkbWkyOWRrSWpnNGlFSDkrOUt3UVQwT0hEckM3MzlzNHZjL05oRVRjNW5LRlNzd2N2aFE2dFdweGNIRFJ4azNjUXFqeDMvRHQ5TytwL0hkZDNIM1hYV3BXYjBxeFlzVmRXZzNLaXJHYVd2MHJNcXpJekl5T2x2M3hzUmN6bFo3b2NkT1lES1pPQjUyRWdDajBUWVNWTENBYlVmRytRdVhVUFhPU3ZiNk8vZnN4V3hPbzNMRkNzVEhKMkF5K1hEdS9BVjdvRWxKU1dYSjhsVnVuM2Y0NkRGKyt1VlhwL0xXTFpwU3FHQUJ2TDI5WFc1d2NlNzhCVDc5WWl3ZUhoNDBxRitYaGczcUF6Qnh5Z3hTa2xQd05IcXkvOEJoSUJ2QjhSYW1jQ1VpSWlJaWdDMWN4Y1hGc1d6bEdnSUQvR25ldE5FTmVXNkg5cTFwMnFnQkpwTVAvM3ZwZFU2ZkNjZGdNSEQzWFhWNXFGTkhHcVYva0Flb1ZxVXlFMGFQWU5PVzdTeFl0SlExNnphd1p0MEdsenNBenB6ekl6UG4vT2owUEhmbDJmSHR0Ty81ZHByN1hRQno2cU1Sb3dnL2R4NnduVDExVjczYUFOemJyaFdidC83SmxPbXpzVnF0OXZvbWt3LzN0bXROczhZTmVhbi9JUHRJMHAyVkt3SzJEU2NtVHA3dTlubTc5dXhsMTU2OVR1VlZLbGVrVU1FQ2RPblVrUzZkT2pwZGI5NjBFYjh0K2RFcGJKOEpQOHYySGJ1d1dxMzRlSHZUcWtWVDdtbmJLbWUvaEZ1SXdwV0lpSWlJQU9EdFpTUTExY3lXYlR0bzA2cjVEVjFQazdHTmVOOFhleEYyOGpTdG1qZWhTT0ZDTHVzYURBYWFOMjFFODZhTk9IdnVBZ2NPSFhiYUhqMG9NSkErenovRHZlMWFaK3Y1anp6K3Z5eW5HUHA0ZTNOdnU5WjB1dThlcW1jNmM4dWRQLy9hemU5L2JISXFyMW05R3QweW5jM1Y5OFgvY1NreUNxUFJrOG9WeTFPdWJCa0FBdno5K2VLVDk3RmFyVmdzRm52OXpEczJQdDcxWVU2ZENjZkx5NHQ3MnRwKy91Q2dRTGRuYTEwdlY2T1l3OTkvNjE5NTFzM0tZTTBjaFVWRVJFVGt0dlhSaUZFY0RqM08rZk1YK09EZGdmK0ozZWhFL29zTWJ1YkwzcjZyelVSRVJFVEVnWmVYRjRrSkNZQnRoRVZFY2tiaFNrUkVSRVFBMnlIQ2ljbkpsQ2xkS2x0Ym5ZdUlJNFVyRVJFUkVRSEFhRFNTbXBKS3JSb2F0UkxKRFlVckVSRVJFUUhBYkU3RGFyVlNzM3JWL082S3lFMUo0VXBFUkVSRUFFaE9UZ2FnYk9rNzhya25JamNuaFNzUkVSRVJBU0FwT1FXQXdtNjJRQmVSckNsY2lZaUlpQWdBU1VtSkFQajUrZVp6VDBSdVRncFhJaUlpSWdKQWZMd3RYSm5ONW56dWljak5TZUZLUkVSRVJBQ0lpNDhISURWVjRVb2tOeFN1UkVSRVJBU0FoSGpiQWNLcHFhbjUzQk9SbTVQQ2xZaUlpSWdBa0dxMmhTcUZLNUhjVWJnU0VSRVJFUUJTMDlkYUtWeUo1STdDbFlpSWlJZ0FWOVphcGFRb1hJbmtoc0tWaUlpSWlHQTJwMkd4V0FDTlhJbmtsc0tWaUlpSWlKQ2NuR3gvYlU1THk4ZWVpTnk4Rks1RVJFUkV4REZjbVJXdVJISkQ0VXBFUkVSRXNHWjZyVU9FUlhKSDRVcEVSRVJFOFBTNDhyRXdWZUZLSkZjVXJrUkVSRVFFVDA5UCsydU5YSW5ranNLVmlJaUlpT0JwdkJLdU1yWmtGNUdjVWJnU0VSRVJFWTFjaWVRQmhTc1JFUkVSd2RORDRVcmtlaWxjaVlpSWlBaWVubGMrRmlwY2llU09NYjg3SUNJaThsOW5zVmlJam8wakxqRVJzOW1NeFdxOTlrMGlPZVJoTUdBMEdnbnc5U1VrTUFBUGp4djdIYmpCWU1EWFpDSXhLVW03Qllya2tzS1ZpSWhJRmhLU2t2a25NaEp6bWc1VmxYK1h4V29sSlRXVnlOUlVMc2ZIVTdSZ1FmeE1QamUwRDM1K3ZpUW1KV25rU2lTWE5DMVFSRVRFallTa1pNNUdSQ2hZeVExblRrdmpiRVFFaVVuSk4vUzUvdjUrdHVjclhJbmtpc0tWaUlpSUN4YUxoWDhpSS9PN0czS2J1eEFaaWNWaXVXSFA4L2Z6dzRCQlc3R0w1SkxDbFlpSWlBdlJzWEVhc1pKOFowNUxJem8yN29ZOXo4L1BGendNR3JrU3lTV0ZLeEVSRVJmaUVoUHp1d3NpQU1UZndMK0xmbjUrR0VCZkxJamtrc0tWaUlpSUMvcm1YdjRyYnVUT2ZmNit2b0FWczZZRml1U0t3cFdJaUlnTDJtNWQvaXR1NU45RmYzOC9yTlliRytoRWJpVUtWeUlpSWlJQzJOWmNXYTFXamR5SzVKTENsWWlJaUlnQXRqVlhBRW5KTjNZTGVKRmJoY0tWaUlpSWlBRGc3K2NMUVBJTlBsOUw1RmFoY0NVaUlpSWlRS2FScXhTRks1SGNVTGdTRVJFUkVRRDhmRzBqVjZrcHFmbmNFNUdiazhLVmlJaUlpQURnNjJzQ3RGdW1TRzRwWEltSWlJZ0lBTDRtVS9vcmhTdVIzRkM0RWhFUkVSSGd5c2lWQnE1RWNrZmhTa1JFUkVRQU1Ka3l3cFhTbFVodUtGeUppSWlJQ0hCbFdxRFdYSW5ranNLVmlJaUlpQUJnTXZrQVlMVlk4cmtuSWpjbmhTc1JFUkVSQWNERHd3TURCaXhXaFN1UjNGQzRFaEVSRVJFN2d3RXNhWm9XS0pJYkNsY2lJaUlpY29VQnJOYTAvTzZGeUUxSjRVcEVSRVJFQU5zdWdSWXI2Q09pU083b1g0NklpSWlJQUJDZmtBQldLNGI4N29qSVRVcmhTa1JFNUJadzhPQmg5dTgvaE5tYysrbGNNMmZPWmV6WVNadzRjVExMZWpObXpHSEsxSm1rcGVYOFdZTUdEK1dMTDhkbFdTY2k0aUtSa1ZGTzVaY3VSUklkSFpPdDU2eGJ0NEVWSzlka3ErNnk1YXRZdW5TRnpuWUNZbUl1QStEdDdaM1BQUkc1T1NsY2lZaUkzQUxHVDVqTXVQSGZrSmlVbUt2N2p4d0paZk9XN1lTRm5TSWtKRGpMdWp0MzdXSEhqbDFZTE01aHhHS3hzR0hqRnFKalhJZWd5NWRqaVkyTnk3TDk5NFlPNTZ1eGs1ekszM24zSTBhUCtUckxlek1zVy80Yml4WXR6VjdkWmF0WSt1dEtoU3V3aDFjL1AxTSs5K1RmY3oxZlFOenVjdk9GeXUxRzRVcEVST1FXa0JFTVBEMXkvbi90eWNrcGZEL3JCd0I2OUhpVUFnVkNBRGg4SkpUVVZITzJuNy85ejUyOFAreFRacy8ra1RsekZ1UzRIL2tsSTFNWkRKb01GMzNaTm5MbDcrZVh6ejI1SWlibU1oT256Q0FxbTZPV1dWbTJjalU5bm4yUmMrY3ZYRmM3aVVsSlJGeTg1QlRJVDUwT3oxWjR1NTZRY3ZMVUdhWk1uMDFDUXU2K1NNbUo5cDI2Y2VUb01RRE9YNGlndzBNOVNFbEpkYWl6ZHYxR25uM3h0UnZTbjV1Qk1iODdJQ0lpSWxlY09YT1dUejc5TWx0MXY1NXdwVjdHaHp3UEQ4OGNQM1ArZ2tWRVJGeWtRWU42Tkd4NEZ3QWJObXhtOXB6NU5HbDhOejE3UHVIMlhyUFp6UGJ0ZjdGNjlUck9uanNQUU9IQ2hhaFZxenBXcS9XYWdXWHYzdjMyWUpkWlJNUkZCZzBlbXEzeXQ0YThZUStFdVdIUmdibDIwZEcyY0JVUTRKL1BQYm5pY213c1M1Zi94c2xUWi9qMGc3ZXZLd1JYcWxDZTZPZ1lKazZad1lmdkRzcjJmVWxKeVNRa0psSXcvZS9ac3BWcm1EaDVPa3NXZkkrdnlUYktsNUNZU04vWGgzQi94L2E4OUh4UHQyMzl0blk5OHhZczRwTmhiMU9zYUJIQ3o1N2o0T0dqYnV1M2I5UFM0ZjJaczJlWnQyQVJEM1hxeU9adGY3cTlyMDZ0R216YTZ2NzYxZTY3cHcwK1BqNjgrdWJiRHVXZmova2FYNU1QS2FtMlVQWEdrS0gyUDROeFgzN0M0bDlYVXFGY1dmejhmTFA5ckZ1WndwV0lpTWgvaUJWcmpqL3NXNjNXS3lOWG5qa0xWMXUzL3NuR2pWc29YcndvVHozNW1MMjhidDNhTFBwbEdWdTIva25wTW5mUTlxb1BlQUMvTGx2SnBrMWI3ZFA4aWhVcnluMGQyOU93NFYxNFpITUVMYVJBQ1BYcjFYRW9XN2QrSXlZZm4yeVhYKy82b0l6Zm5VYXVJRExLdHRhdFlJRUNOL3paZjJ6YTZ2YmFYZlZxYytqd1VYNWJ1eDZUeWZXVXhUS2xTMUd1VEduYWQrcDJ6V2R0M3Zybk5ldXRYanJmL25yUmt1Vk1tVEhib2V4cWEzN2ZBTUJqajNUT3N0MEs1Y29TR1JWTnY0SHY4dm5IUTltemJ6OWZUWmpzdG43N05pMVp0MkV6WDN6MU5ZdC9uT2x3YlVRVzZ4Yy9lSGNnVTZiUGNpaXpXQ3lrcEtUaTdlM2w5RyswZGZNbStQajQ4UElMendKd0llSWkzOCtkejFNOUhxVllrY0pFWDc3TStFbmY4ZUp6ejJCTS85K1pYWHYyc2UvQUlWcy9YZncrcy9wOTNhb1Vya1JFUlA1RFN0OVJpa2tUUjl2Zkp5UW04c1lidG0rU001ZG5scFoySll3Wmpka1BWenQyN0dMbTkvUHc4ZkdoejR2L3cyVHlzVjhMREF5Z2UvY3VUSnMybXdVTGZxRk02VHVvVkttQ3cvMHJWcXdHb0VxVnlyUnQwNUxhdFd0Z01CZzRmLzRmWW1OanFWU3B3alVEUytrN1N0R2p4Nk1PWmV2V2J5UXdLRERiNVRueDN0RGhSRVJjZEhtdHowdXZ1eXgzOTN1L0ZSMDdIZ1pBaGZKbGIvaXpQOHpHaU8zbm95ZTR2ZmJrWTQvUTYrbkhBWGlrOC8wOGVQKzl1ZXJIa21XcitIbnhzaHpkWXphbk1XL0JJaEtUa3VqK1RHK1hkY3FWS2MyVXIwZFJzVUk1UHYvNFBkNThheGdEM2g1RzF5NFBBczVCWk1ueVZmYlFaVGFiU1VwS2RwcUdlUFU5eWNuSnZEYmdYWkpUa3FsYnF5WkxGemlHcTE5WHJHYjArRytZT09aenlwYTV3MlUvcTFXOWs4dXhzUXg0K3dQR2pmcUVDdVd1L0YxbzByQ0IvWFZhV2hwOSt0bEcvOFo5TVp4aXhZcGl0VnJwMmZ0Vlh1bnpISzJhTjNINys3cVZLVnlKaUlqY2hDWk1tTXplZlFlY3lsOTYrWTBzNyt2NXpPTTBhZEtRSTBkQ21UTFY5aTE0aVJMRldMTm1QZkVKQ2NUSEp4QVhGMDljWEJ6eDhmR0E3ZHZ1NzZiTjR0MTNCK0xuZTJYcVQvUG1UV2pidGlVbFN4UjNlTWFKRTJITW1EbVhGczJiWUxGYTJYVFZpTVNGQy84NEJKa2JHVjZLRkM3azlJMzloUXYvQUxhUnQ4eisrU2ZpdHR2a0lqUTlYRlVzWCs2R1BDOGhNWkd6Wjg5VHFXSjVBUDczek9NODNQbitYTFhsWmJSOXJDMVd0QWdsUzVhZzlCMmxYTlpyMzZrYlBicDI0ZmxubjNSNXZXVEpFaFFyV2lSSHoxNjZmQldYTDhjeStJMVgzSDZoRU9CL1phcGw1WW9WK0hqb0VDSXVYaUloOGNwYXBZaUxsemdTZW94R0RlcG4rOW1Iam9SeStzeFo3bW5ia3MvSGZNMjVDeGVZTU9wVC9QMmQxODJkQ0R1Sm42OHZaVXE3L3Qxa21QUER6MWlzVmdhLys1SFR0YWpvR0w0Wk41SU5tN1p4SXV3VXZpWVQyLy9hUmM4bkgrTkk2SEdTazFOb1dMK3VmYnJrN1ViaFNrUkU1Q2JrNWUyRmo4K1Y2WENwcVdZc0ZndGVYa2FYVS9LdVhQY0NvRnk1TXBoTVBpUWxKUk1XZG9xd3NGUDJ1aWFUaWNEQUFBb1dMRUJBUUFDSER4OGxNaktLV2JOK29IZjZsQ0dBeDdvL2dwZVg4MGVKakdtQ3ZyNitHSTFHZTJoSlNrb2lKdVl5UnFNbmhRb1ZjcmhuM3J5ZjdLOWJ0MnJ1Vk9hcVBDZzRrUHZ2dXpJNjRXcmtLWE5aazhaMzg5cHJmUnl1bTgxbVhubDFJRWFqa1ErR3ZlVndyVi8vd1NRbnB6aTFlYXVLaW83aHdqOFJlSGg0dUEwbWVXMyt6NHY1YmUxNlprMjE3UUpwTkJxeFdxeFlyRGxmQjVmeFlYNzJkMS96d2FkZk1uN1NWTGQxNXkxWXhMd0ZpMXhlVzcxMFBsMDZkY3oyY3lNam81ZzJheDZkSCtqQVBXMWJFWHJzQkJVcmxMdm1xRzN0bXRVQjJ3aFZoajE3OXpQaXkzSDhOT2U3YkQ5Lzk1NTlUSjA1aDkvLzJNaWZmKzNtdy9jRzJmLzh6R1l6R3padnM5ZjllOTlCQ29RRXMyN0Rab2MycWxTdVJNa1N4UUJiV0Z1NFpEbUQzM2lGdHVuLzVqSllyVmJ1N2Z3WS9uNysvTDN2QUE5MGJFK3BFaVdZL2VOUFBQUkFSOWF1MjBDZFdqVW9XUERHVHl2OXIxQzRFaEVSdVFsbERqa0FYNDRhejlHangzaXB6M05VcjE3VnFmNllyeVp5Nk5BUmpPbmY3bnQ3ZTlQem1TZElURXdrS0RpSW9NQkFnb0lDQ1FnSWNKcGF1R3JWV241ZXVBU3IxVXBTVWpLa0h6RnJOcHRkaHF1SWk1Y0EyOFlXTFZzMnBYUG4rd0Q0NmFkZitHMzFPZ29WS3VRVVpOYXQzNWpqMzBHeFlrVWR3bFhta2FlSWlJdFlMQmFIc3VEZ0lLYzJNdGEzNVdRNjVhM3FqMDFic0ZxdDFLbFYvWWI5UG1yWHJNNzNjeGNRbnI0WkNzQUxyN3pKaFg4aWN0eFc1aWx5cjd6NFAvNzNkQStYOVhyMTZjLzlIZHJUN2VGT09lL3dWYXhXSzErTW5ZaUh3VUNQcmwyNEZCbEZ2MEh2VWE5T1RkNGQ5THJEVkZ1QXNGT24rZXpMOFF4NTgxVzMwL0p5cWtlM0xwaDhUWXlmTkpXbWpSbzRUTjJMVDBoaytPZGpuTzY1dXF4ZjN4Y29XY0wyYituTHNST3BXN3NHbjR6OGl1bXo1Z0cyZnlmbkwwU3crTWVaV0sxV2dnSUQrT0NkZ1hpbmY4SHoyKy9yK1hERUtJNkVIdVA5dHdia3ljOTFzMUs0RWhFUnVRV2twbStQYkV3Zm1icWEyV3piVWozemgrWjY5V3BucSsxMjdWcHhaNVZLbEN0YkJyQ0ZsSC8raWVDUERadG8zcXd4aHZTUk1xdkZ5cG53cyt6Y3VRZUFraVVkcHd2dStYdC9sczhwVnF5b1UraHl4OVVvVmVaN0J3MGV5dVhMc2Rkc0x6VjlCelF2TjcrMzI4V0ZmeUtZTW4wMkFFOCtsdnMxYlRsVnRVcGxEQVlEdS9mc3M1Y042UGN5eWNuSlRuVjMvYjJQbnhZdFpkamJBK3hmRXJoVHFHQUJDbVV4ZWhJVUdKQW5vM01iTjI5ais0NWR2UGJTOHdRR0JnRHdYTThubURoNU9xOFBIc3FJRDk5eEN2V1JVVkc4K3ViYkRIM3JEUnJVcjN0ZHoxLzkreDhBQlBqN1VidG1kY0pPbmVhM3RldnRvMlozcDdmL3pxRCt0R25aaktTa1pCWXRXVTdUeG5kVHBuUXAwdExTNlBDUVl3Z2QyTDh2UVlHQlBQWGN5OHljUEQ2OXo5RjBmL29GenB3OWg0KzNONzYrSm9lUnVZN3QyekJ4eWd3Q0Evei9VenRONWdlRkt4RVIrVSt6V3EyWXpXWVNFcE5JVEV3aU1UR1J4S1FrRWhJVFNVcE1JamtsaGRUVVZGSlR6YVNrcHRwZnA2YW1rcEtTUXFyWm5GNldTbHFhaFRTTEJhdkZnc1ZxMjVYUGFySDl0OFZxZTUxbXNXQzFXdW56MG5QNS9hUG5TRkw2aDFHVGordWQ4ekxPMWJrNlJMamJ4T0ZxbWRkRjFhOWZoeFVyVnJOdzRWSVdMblI5VUcreFlrV3BVS0djL1gxNCtGbitTUitOU0UxTlpkYnNIN212WTNzS0ZTcG9yeE1YRjg4dk9keEk0SHBsVFB2ejhmRzVSczM4TTNESVVHSmpZbS9jODk3NThMcnVIOUQvWlRxMmI1T3R1cjRtRTJWS2w3S1BkZ0xVcTFQVFpkM0lxR2dBbWpScWtLMWRNYlBhRGREZHRNQUNJY0hNbnpYbG1tMW5hTkdzTVVaUEkyMWFOYk9YUGRMNWZrdytQb3dlL3cydkR4bkt5T0h2MjROZXVUS2wrV3JreHd4NGV4anZmRENDTVo5ZDMrL2ExVzZCbjQwYWIzOTk5YytTa0pqSWxCbXpLVmFzaU50MVYzZFdxa0RNNVZoSzMxR1NaMTU0eFY3dTRlSEJ5LzBIMDZwNUV6WnQvWk83NzZyTCtnMmIrV1hwU2d3RytQTFRZVVJIeHpCNjNEZDRlbnJTdmswTEh1MXkvYU9ETnh1Rkt4RVIrZGVaeldaaUxzY1NHeGRIWEZ3OGwyUGppSXVMSXpZMmp0ajB6Uk11cDErTGpZMGpQaUdCeE1Ra2twS1NTRWhNdXE0RE4yOFhjWEcyZFU3Ky9xNi9OYmFQWExtWXhnZFFNWDFEZ2FzZE8zYkNxYXpUQXgweCtmaXdiLzlCNHVMaU1oM0NDMzUrZnBRclY0Wjc3MjNyc1BacjgrYnRCQVlFRUJzWFIycEtLanQyN09MbzBWQUdEZXhuNzNOOGZEekxsLytXdlI4NGo4UW5KQURnNi92ZlhYemZ0SEVUMXE1ZGg4SHc3MjJ1WWJWQXF2bks0YkFHZzRHbkgrK2FpNVlNMUs1UlBVZDNUQmcxQXBQSmgxbnpGdURwNFVGcWFpcm4wemNaeWV6cytmTVlqWjcyODlReUMwNmYycHJadEVuTzArRWc2Mm1CSGprOHlnQ2diZXZtVG1YM2QyaUh4V0poeklSdjJiaDVHdzlsV3NOVnZGaFJSbzM0a0YrV3JxQnFsY3FFbmdpelg4djhieWs3TWsrRmJOK3BHOC8zZkpJZTNib3daT2h3enAwN24rMGpFYTRXSEJUSXRFbGZPWlRGeGNkalRqVVRIUlBEQzY4TW9HL3ZYcGhNUHJ6MFFrOXFacHFLM0twRlV3NGZEY1ZneU4yemIzWUtWeUlpa2l0bXM1bUxsNktJaklvaU9qcUdxT2dZb3FLak03MjIvU2M2T3ByWXVQajg3dTR0TFMwdGpmaDRXMGdJQ25KZVZ3U1FaazRmdVRJNlQzL3o4UEJnNElEWFhONzNjdDgzbmM3ZENnczdTZVU3SzlLeFkvdHM5UzgxMWN5MjdUdW9VNmNXbXpadHhjL2ZqNDRkMnpOanhoeSsrV1lhL2ZxOUJGei90TURjaUluSk9EUTNJRS9hK3pjODNPVStCcjc2d3IvK25HSER2MkRqbG0wODF2VWhYbmoycVgvOWVSbE1KaDlDMDBPOGw1Y1hwMDZIOCtKckE5M1c3OVdudjNQWlV6MTRNbjJML3RObnduUGRGMHRhR3FmUGhPUHY1K2V3S1VPUGJsM28wYTFManRycWROODlsQ3BabkhwMWFqbGRLMXFrTUMvMGN2NGRwNlRZUmxLdk5lMHhLMmxwYVJ3NGVKaDcyN1Z5dXBieGJ6bXJ6VGFlZi9rTndrNmR2dVp6eG45ejdVMDNNaCt5Zkx0UXVCSVJFU2NwS2FuOEUzR1JpNWN1RVhFeE12Mi9MM0h4NGlVdVhvb2s0dUlsb3FKamJsaC9qRVlqdnI0bWZFMG0vSHg5OGZVMVlUS1o4RFg1NE9Qamc1ZVhGMTVlUnJ5OHZQRDI4c0xMMnd0dm81ZER1WmVYRjBhakp4NGVIbmdZREhoNGVHRHc4SEI0NytGaHdHRHd5UFczdmZubDRzVkxXSzFXQWdMOFhXNHdBV0MyVHd1OC92L3IvK0xMY1JpTlJzYVBHK255ZW1Sa0ZFZU9oTks0OGQwQWJObXluYmk0ZU9yVnEyM2ZscjFKNDd2WnZtMEhGeTlGRW4yRC9pNjlQK3hUcDdLa3BDUUFqaDhQYzdxZWtyNk9MYU04TURDQUFXKysraS8zTXY4ODltaG5ObTdaeHJLVmEzaSs1NU0zNUZEbGc0ZVBNbmYrUXJaczJ3RTRibGYrOGRBaE5HNTRsLzM5Z0xjL0lEa2xoWEZmREhkbzQrcnBmNjdDMTlXV3JWek5zcFdyM1Y1djE3b0ZiMTMxaFlPcmFZWVBkbjM2bXMvS0hQd3lwS1dsRVg3MnZOUFV2Tmk0T0R3OFBLNHJrT3pkZjVDRXhFUmF1amhuS2lIQnR1MTdWZ2R2Znp2K2l6dzdnaUNuaDVyZkNoU3VSRVJ1VXlrcHFadzdmNEh3YytjSlAzc3UvVCsyMXhIcEg5YnppdEhvU1hCUUVJR0JnUVFHK0tjdmVnNGdNRERneXV2MGhkQ0JBUUg0K2ZtbWh5aGZmRTArMS9VdGJtNkZuajV6dzUrWlcyRW5iZHVvbHk3dGZ2ZXhqR21CcmpadXNGZ3NlVElTRkJVVnpmSVZ2N0Y1OHpiUzBpd1VLQkJDNWNvVitXMzE3d1FIQjFHOVdoV0grazgvM1FPVHI4bCtkdGJWNTEvbHRRc3VwcHBsU0U1T2Ruczlvend4MDNsRXQ2S3FWU3JqNSt0TGJHd2NVVkhSTjJRNzdTblRaM01tL0N6ZEhubVFIMzlhVElFQ0lTN3JSVVpHc2UvQVFjem1OT2I4K0ROUGRIL0ViWnRYSDZ4N3RXdWRjNVdWNWswYjJYZmorMnZYSHRhdTM4akEvbjBCdUhncGttbmZ6Nlg3bzUwcFc3bzBBQ1BIdUQ3MCtOanhNUHErOFJhRFh1L3JVSDd1L0FVS0ZTeHdYY0cyZk5reXZOcm5PV3JWcU1ibDlHTVJNcHc1ZXc2QUFpNTJ6c3lROGVWU2JHd2NQWHU3SHRGMkp5Z29nT25mak0xaGoyOHRDbGNpSXJld2Z6TkFHWTJlRkM1VWtFSUZDMUlnSkpnQ0lTR0VoQVFSRWh4TWdRSWhoQVFIcFpjRkUrRHZkME8rQmI5ZEhUNGNDa0Rac3FYZDFzbll1TUhWTjlZR2c4SHRGTDhWSzFaZjgrOUplUGc1MXEzYndKYXRmMkkybXpFWUROeDFWMTJDZzROWXYzNFRFUkVYNmRpeHZkT0k0TlVmM3YxOGZXbVlhYVFDYkZ1MCsvcWFhSlJwZSttTThweTYrckRpdExRMGhnd1pSbXo2ZXJVdVhUclJzVU83SExkN3F6QVlESlFyVzRZRGh3NFRlanlNaGpjZ1hQM3ZtY2VwVUw0czY5UFBYYnFqVkFrdVgzYmV2R1BTMUpuNCtQalE5ZUY3K1c3bVhBSURBM2d3MHpiOHJseU9qYlZQKzh6c203RWo4ZlQwY0RsOTBOWGFyY3dxVnloUGgvYXRBZHNhcExYck45cmZoNTA4eGJUdjU5S2dYaDNxMTdYdHhPa3VYQjA0ZEFTcjFVcXBraVU0RVhiSy9tOWovNEhEbEM5bjI1WFRJNWVqNk1IQlFRNXJ2RExiczNjL0JvT0JNbGw4RVpNaE1EQ0FuK2RtLzd3dHNWRzRFaEc1QlVSRngzRHMrQWxPbkR5ZEp3SEt3OE9EWWtXTFVMUklZWW9VTGtUaHdnVXBVcWhRK212YmY0Y0VCeWt3NVlPa3BHUU9IejdLMGRCamRIMzBJU3dXQzN2MjdBV2dWazMzR3dsa2JHM3Q3ZTA4Y21Vd0dIaW84LzB1NzF1NWNvMmJ2ME5XZHV6WXhicjFHd2tOUFE3WS90NDBhWHczSFR2ZVE3RmlSUUNZTm4wMlJxT1J0bTFhWnZsek5XdldtT0NnSVB1WldHQmJxN1Z1L1VZS0Z5cEVqNnVtVmFXYXpRUzdXVi9tVG1Sa2xFT2crK3V2M2NUR3hWRzRjQ0ZpWTJQNS9mY050R3ZiOHJiZWxyMWFsVXJwNGVvRURSdlUrOWVmVnlOOU5IUDMzL3NwRUJKTWtjS0ZuTUxWMUJseldMdCtJMis4Mm9mN083UWpPaXFHc1Y5UElTUW9pQmJOR3J0dGU4bXZxNWlXZms1VGRybWF3dmR2MlAzM1B2ejkvYWg2WnlXcVY3MlRCenEyNTBqb2NjSk9uY2JiMjR1bzZCZ2U2TmllQjdLNXJqRTdZdVBpK1czTmVnb1hLcGl0Yzh5U2s1TjU2cm0rMTZ4M3RaenN0bmdyVXJnU0VibUpXSzFXenA2L1FPaXhFeHc3SGtibzhST0VIZzhqTWpJcXgyMTVlbnBTb25oUlNwVW9RY21TeFNsVm9qaWxTdHBlRnl0U1JJZXEva2RrbkY4RnRyVk94NCtIWWJGWThQRHc0SkdISDJUSGpsM0V4eWNRSEJ6a3NQVjVaaGFMSmN0cGdibGhOcWN4WmVwTXdQWU5kN09taldqWnNwblRhRlNUeG5jVGNmRVNRVUh1UndNQW5uN3FNYWV5MkZqYmgremdFT2NRNWFxK0szLzhzWmtqUjBNNWZQZ292cjYrZlBqQjI0QXR1QzFadWdLQU5xMWJFQmtaeFpxMTYxbXhjZzBQdXZuVy8zYVFjZWp5dVhNWGJ0Z3prNU9UMmJKOUI0M3ZkaHkxakxrY3k5Q1BQbVB6dGgzMDZOYUYrOU5IRmZ1LzBwdFRaOElaUGY1YjdyN3IyZ0h3V3RNRU0yUzFkWHRlc2xnczdObTduN3ExYXRwSHB0TFMwaGcvYVNxQkFmNGtKaVh6NG1zRGVXL3c2OVNxVWMzV3R6WXRhWCtOTHloYzhmZno0L09QMzZOc21kS01IamVKeTdHeGVDWjQwdnVWQVF4OHZTODFxbFhoODQvZmN6bVM1ZVBqYzlzSHBkeFF1QklSK1k5S1RVM2w1S2t6OWdBVmV1d0V4MCtjSkNFSDZ6Nk1SaU1saWhlalZFbGJjQ3BWb3JnOVNCVXRVdmkyWEd6OFh4Y1pHY1dCZzRjSkN6dEZXTmhKenA2OXN1MTBhT2h4Zkh5OHFWaXhBbFdxVk1Kc05yTjhoVzFSZnF0V3pkeU9KR1pNQ2ZUMDlIVDVaNTdiTlZlVksxZWtWY3RtMUsxYjJ5R01oNTA4eFo0OSsyalVzQUVOR3pYQWdQc1J6dXc4ZDkrK2cxbldHelhxRS94OGZVbE1UT0xRb1NNY09IREl2bnZpbkxsWFBsZ1hLVkxZL25yaG9pVkVSRndrS0NpUUZpMmFFQitmd0xyMUcxbSsvRGVxVjY5Q3hRcXVFWlord3dBQUlBQkpSRUZVdDZhLzFZV2tyOFdKaTc5eE8zeit2SGdaOGZFSlR1SEJ4OGVicUpqTHZOTG5PYnBrQ3J4R281Rmhidy9nN1BrTFYwWmliNkpSOVAwSER4TWJGMC85dXJaZEJDMFdDeVBIZk0yQlEwY1kyTDh2elpyY3pZZWZqbUxBMngvUXU5ZFRUbWRGdVJwSWRqZER3V2owcEhMRkNudzJlanhidC85RnF4Wk42ZmxFZHo3OVlpeXZEeDdLWTQ4K3hMTlA5WEQ1WlZyRXhVczgvbXlmYkg4aGszRW1ZWGJEN0sxSzRVcEU1RDhnUGo2Qll5ZkM3Q0hxMlBFd1RwNCtqZG1jdmZPZEF2ejlxVmloSEJYTGw2VjA2VkwyVWFnaWhRdmRkRHZmM2U2T2hoNWoxcXdmN084OVBEeW9XS0U4MWFyZFNkV3FkMUsrZkZsN1FGcXhjZzNuenAzSFpETFJ1cFh6V1RzWk1xWUUrcmpaSVN3M2E2Nk1SaU52dnZHS2l6dmcwc1ZJbGkvL2pmUG4vK0hGM3MrNjdSZllScmJjMmJscmp6MFlGaWxTbUVwdXp1SXllbnB5K3N6LzJidnZxS2F2UGd6Z1R5WmJRRFlLc2tUQWdlREF1dmVxNjNWWGJkVldyYlZxdFdxdG8rNVZxOVpSclh2V1hhMWE2NjU3cnlvT0ZNV0ZDTWlRalpDUXZIOGdrWkFBQVVjWXorZWNucHI3V3hkYU1FL3V2ZDhiaHRtekY2aVZqVGN5TW9TWGx5ZDhmTHhRMmNkTE5hcDIvc0psSEQ5K0dnRFF0V3NuU0tWU1NLVlN0RzNUQW4vdlA0VGx2Ni9GNk5IRFZLTTRwWW1saFRrQXFOYWhmV2doajUvZ2oyMjc0TzdtZ3ByK3ZtckhEQTBNc1BpWEdXb2ZHb1ErRDhPangwOGhOWkJDS0JSaTlZYk5BQUF6VSszN3UyVmRVMWh4Y2ZFNGMrR1M2dlg5QncveDk4RWpBSUM3UWZjQlFQVTZKaVp6QnNIRnk5Y1FsbTB2cnV6WHRHL1RFdWN1WEFZQStGZXZobGR4OFpnOWJ6R3Uzd2hFdC8rMVY2M2ZtajExUEg3OWJTVitYNzBCb1dFdjBPMS83WkdRa0FpcFZJb3pieXB1R2hvWUlENGhFU2JHUnJoMUp3aUFlalhRakl3TUhENTJBbXMzYlVOY1hEemF0bXFPNzRZTWdFZ2t3cEw1czdEK2oyM1l2bXN2cnQ4SXhJU3hJMUhPd1Y3cjkyRDMxclU2VlM4TWZSNm1VNlhHa283aGlvaElENkpqWW5IclRwRHFuOGRQbnVsOHJhMk5OVHpjWE9EaDd2b21VTG5DenRhYTY1OUtDQjhmTDlqWVdNUEh1eEo4Zkx4UXFaSUhETFc4c1FrSmVZejliNmExL2E5VE94Z2JHK2Q2ejZ4eTQxS0QzTU5Wd2RkYzVTN3JqWG5XRy9XODlPM2JTMnY3MzM4ZlJGcGFPdno5ZlNFUUNQRGZmNEZvMjZZRlB2bWt0dGJ6SFIzc0laVktZRzV1anFwVmZWQzFhbVZVOUhEVCtIRGg0c1VyMkxRcGN4MU83VnIrcUYzTFgzV3NUWnNXQ0xvWGpJY1BIMkhlL0NVWThzMEF1THBXME9sckxpbk0zNHhjcGFTKy9palBlL0VpQWdxRkF0OFArMXJyNzdDY2JTK2pZakQ5Wi9YQ0pDN09UbWpVb0c2dXozaVhOL3poRVpGWXRIU1Y2dlg1UzFkeC9rM1orQ3paandPWkkzSFpaYittZlp1V0NMci9BTlpXWlZIR3pCVDlCNDlBVW5JeUJ2YnZneDVkT3FxdUVZbEVHUDNkTjdDeXNrUmxyMHE0RVhnSHYvNjJRblhjdjNvMW1KbVpvbE9QZnFwUlJyRllwQ3FrRWZZaUhHTW1UTVBMcUdqWVdGdGg4cmhSYXV2VHhHSVJCdlRyamFwVnZERm4vaEtNR1Q4Vm0xYi9wblZrdS9OblgrcjB2WHFmRldhTE00WXJJcUlQVEtsVUl1eEZoQ3BJQmQ2K2k0ZzhTa0puRVFxRnFPQmNIaDV1TG5CM2M4Mzh0NnNMek15SzdtYW45TzdNVEUweGZkcUVQTThKQ3d2SHN0OVhReTZYdzl2TEV3MGI1djdHRWdDZVAzOEJRTE02bnk2MHZXRVNDQVRJeU1oUXJmM0tLVG82QmdCZ2JXMVY0T2U5Q0kvQW56djM0RzdRZmJpNXVhRHZGNTlCSkJJakpXVVZObXpjaW52M0hxQnJ0NDR3eTdIcHIwZ2t3dlJwRTNQOStWQXFsZGkvL3hEK09aQTVndURtNW9JK09kWnRDWVZDRFBqcUM4eGY4QnVpb3FJeGIvNFN0R3ZYR2kyYU55azFheEF0ekRNRGNWcHEya2Q1WG9ONmRiQ3lnak9jeWp1cTJteHRyUEg5c01GdzE3S0cwTGRxWmF4ZnNWZzFRaW1WU25QOWNNblMwZ0x1cmk1WWtjdCtiRGw5OThOUHNMVzFWbXZ6OXZKODc5UGNGc3laaW9lUEhzUGN2QXo2OXU0T3Iwb2VxRlRSUSt1NS9mdjBCSkJadE1pOGpCbmtHUmt3TlRGRzlXcFZBQUNEdnZ3Y1NjbkprSWpGOFBPdEFwY0ttWlVHeXprNm9IM2JsakEwTUVEYjFzMXpIYlVPcU9tUDVZdm00bGxvbUVhd0VncUZNREV4eGw5YjErazBBeUxzUlRpR2pQeFI1KzlEU2NWd1JVVDBuaWtVQ2p4Ni9EUXpTTjBKd3UwN1FmbHV1Q3VWU2xEUjNRMGU3cTd3Y01zY2tYSnhkdEphMlkxS3R6dDM3bUhWNmcxNC9mbzE3TzF0TVhCUVB3Z0VBc2hrY3R3UGZnQXpVOU0zbXdsTElCSUpFUjRlaWIxdlBrblBxMVI3bHRUVTF4QUtCWkJJSkxnZi9CQktwUkpHUnVvalo1YVdGb2lOZllValIwK2d1bThWSU51YXFsZXZYdUh5NVdzNlB3OEFrcE9UY2Z0MkVDNWR2b2FnTjFPdEdqV3NoNjVkTzZtbU9RMGJPZ2k3ZHUvRHYvK2V3bjgzQWxHenBoOENBbXJDcFlJekRONk15T1VXckdKaVlyRmh3eFlFUHdnQkFMaTZWc0RRb1lPMGxxVzNzRERINkZIRHNIRFI3d2dQajhEZXZmL2cvUGxMYU51MkpXclY5Qy94SWN2OFRlRVJCUlQ1blBuK1pBOVdRT1oveDdhNWxNUVhpMFVvWDg1QnAvdTJiZFVzMS90b3MyanVkSjNQZlJjaWtVZ1ZwbklybVo2VHBZVTU2dGNOMEdqUDYrdjdyTnYvZExxM25hME43R3h0Tk5xdHlscGk3L1lOT3QwRHlBeDBCVG0vcEdLNElpSjZSektaRFBjZmhLaEdwZTRFM1VkS1N0NUZKMHhOVEZDbHNoZXFWdlpHMWNyZXFPanVXcXJMUDFQK1pESTUvdnh6RDA2Zk9aKzVQMDQ1Und3Yk5raTFBYTlZTE1McTFSdFZVd0J6RW90RmFOYTBVYjdQT1hueWpDcU1aZkgwVlA5VXZXSERldGl6WjcvcUgyM2MzVnh6clY2WTVjelpDemgxNml6Q3dzS2hWQ29oRkFyaDYxc0ZiZHUwaExPemV2VXlvVkNJYmwwN3diZGFGZXphdlEvbnoxL0MrZk9YSUpHSU1XM3FoRnczbncwTXZJM1ZhelloUFQxejdWWjEzNnJvMzcrUEtwQnBZMjVlQnFPK0g0cjFHemJqOXUwZ1JFVkZZOWV1dlNoZjNoRk81Y3ZsK1RVVmR5S1JDRUtoa0ZPOGlBcUo0WXFJcUJDaW9tTnc1ZHAvdUhqbE9xN2ZDTVRyMTNsUG9iR3h0a0xWeXQ2bzRwTVpxRndxT0hHTkZCV0lXQ3hDWWxJU2xFb2wvUHlxb2U4WG42bXR4UklJQlBEd2NFVlFVREF5TWpLeVhTZUdrMU01ZE8zU1VhZHBlaDRlYm5CMmRvSlFJSUJJTEVLNWNnNW8zNjZOMmptdFd6V0RvNE05SG9ZOFFtcU90VGtHQmxLVWMzUkF6WnArK2Y0Lzd1WmFBVHQzN29HbnB3ZXFWYXVNR2pXcXE2YWw1Y2JUMHdNL2poMkplL2VDY2VueU5SZ2FHdVlhckFEQTI5c0xIaDV1Q0E1K2dBN3QyNkpGaXlZNi9leVptcHBnNkxlRGNQN0NaUnc0Y0FUZkRQNEs1WFFjTVNuMjNnUmRJaW80Z1pJZlRSQVI1VXVoVUNEb1hqQXVYcm1PeTFmL1E4ampKM21lNzFTK25HcFVxbXBsYnhhY0tJWWVoajdYZHhjMHBLV2w0ZmJ0SU5Tb1VUM1A4NVJLcFNwZ2lVU2lJdjMvWG03cnR0NG5tVXlPNk9ob09PUlNEUzAvU3FWUzc5OUREeTM3RUgwb0xkcDNSd1huOGxpOWRNRkhleVpSY1NQSTVaY0NSNjZJaUhJUm41Q0lxOWR2NE5LVjY3aHkvUVlTRTNNdlRlemg3b3JxVlN1amFoVnZWUEgyVWxYY0lucWZEQXdNOGcxV1FPWW9sbGhjUFA2Sy94Z2pKQktKdU5EQkN0Q3NXRmVTS1pWSzFSUk5JaXE0NHZHYmw0am9JMUFxbFFoNTlBU1hybHpIeGF2WGNlLytnMXpYSFJnYkdhR0d2eThDYXZxaFZnMC9XQldpQ2hzUlVWSHorczJlYUhsdC9FeEV1V080SXFKU1RhRlE0RWJnYlp3OGN4NFhyMXhIYk95clhNK3Q0RndlQVRYOVVidW1INnI0ZUJXYmtRRWlJbDFscmFFVENobXVpQXFEN3d5SXFOUlJLcFVJdXY4QXgwK2R4YWt6NTNNdGsyNGdsYUs2YjVVM2djb2Y5bmFhcFdxSmlFcVNWRlcxU1U0TEpDb01oaXNpS2pVZVAzbUc0NmZPNHNUcGM3bHU0bXR2WjRzNnRmd1JVS3NHcWxYMXlYWGpSU0tpa3VqMW01RXJBYk1WVWFFd1hCRlJpUlllRVluanA4N2h4S216ZVBJc1ZPczU1UndkMExSUlBUUnVVQS9PVHVWSzFlSjFJcUxzc2thdStGdVFxSEFZcm9pb3hJbU5mWVdUWnkvZ3hLbXpDTHIvUU9zNU50WldhTkt3SHBvMHFnY1BOMWNHS2lJaUlOdStaZnlkU0ZRWURGZEVWQ0xJWkRLY09YY0pCNC8raXh1QmQ3UlcrVE12WTRhRzlUOUIwMGIxVWNYSGk0R0tpQ2lINUpRVUFJQlVLdEZ6VDRpS0o0WXJJaXJXWG9SSDRwOURSM0hvNkhIRUp5UnFIRGMyTmtMOVR3TFF0RkU5Vks5V0ZXS3hTQSs5SkNJcUhsS3l3cFVCMTVzU0ZRYkRGUkVWT3hrWkdiaDQ1UnIrUG5BVVY2L2YwRGd1bFVwUXAxWU5ORzFVSDdWcit2TVRXQ0lpSFNVbFo0WXJJd01EUGZlRXFIaGl1Q0tpWWlNNkpoWUhEditMQTRlUElUb21WdU80U3dWbmRHamJFczBhTjRDSmliRWVla2hFVkx5bHBLUUNBQXdZcm9nS2hlR0tpSW8wcFZLSmF6Y0NzZi9BRVp5L2RCVUtoVUx0dUZnc1J1TUdkZEcrVFF2NGVGZmlPaW9pb25lUW5KSUNnVUFBQ1RkSkp5b1UvdVFRVVpHVW1KaUVnMGVPWS8raEkzZ1JIcWx4M05IQkR1M2F0RVNyNWsxZ1hzWk1EejJra2s0b0VFQ2hwVEFLMGNjbS9JZ2ZHcVdrcEVBZ0FNUVN2a1VrS2d6KzVCQlJrUklkRTRzLy8vb2IrdzhkeGV2WGFXckhoRUloNnRhcGhmWnRXc0svZWxXT1V0RUhKUmFMa1M2VDZic2JSQjkxRkNrNU9RVUNDQ0FXc2ZnUFVXRXdYQkZSa1JBV0hvSHRmKzdGa1g5UFFpNlhxeDJ6c2JaQzIxYk4wYlpWTTFpVnRkUlRENm0wTVRVeVFpekRGUlVCSmtaR0grMVp5U21wVUVJSk1hY0ZFaFVLZjNLSVNLOUNIai9CdHAxN2NQTE1lWTI5cVNyN2VLRjc1L2FvVTZzR1JQd1VsVDR5Q3pOVEpDUW5RNTZSb2UrdVVDa21Gb3RnOFJHblBpZW5wRUNwNUxSQW9zTGlUdzRSNmNXZHUvZXdaZWRmdUhUbHVzYXhnSnIrNk5tdEU2cFc5dFpEejRneUNZVkMySll0aXhkUlVmcnVDcFZpZHBabFAvcWFLNlZTeVlJV1JJWEVueHdpK21pVVNpV3VYTHVCclR2L3dxMDdRV3JIQkFJQkdqZW9pNTdkT3NIZDFVVXYvU1BLeWRqUUFJNDJObmdaRzhzUkxQcW94Q0lSN01xV2haSGh4eTJKbnBTVXVjK1ZXTXo5QVlrS2crR0tpRDQ0cFZLSmN4Y3VZOU8yUHhIeTZJbmFNYkZZak5ZdG1xQjc1NDV3ZExEVFR3ZUo4bUJzYUFCbmV6dkVKU1loT1RVVk1ybWNWUVRwZ3hDK0tZRnVZbVFFQ3pOVENJWENqOTZIMU5UTWZhNDRja1ZVT1B6SklhSVBLdkQyWGF4YTl3ZUM3ajlRYXpjeU5FVDdUMXVpYThkMktNc2lGVlRFQ1lWQ2xEVXZnN0xtWmZUZEZhSVBScWxVSWkwOUhRRFhYQkVWRm45eWlPaURlUElzRkt2WGI4YkZ5OWZVMnMzTG1LRnp4M2JvOEdrcm1KbWE2S2wzUkVTVVUwYTJxYThjdVNJcUhQN2tFTkY3RlJVZGd3MmJkK0R3c1JOcTFmK01qWTNRczJzbmRPN3dLUXcvOGhvQ0lpTEtuMXorTmx5eEZEdFI0ZkFuaDRqZWk2VGtaR3pidVFlNzkvMkQ5UFMzZXdPSnhTSjBhTnNLdlh0MmhmbEhMQ2RNUkVRRmszM2tpdUdLcUhENGswTkU3MFFtazJIdlA0ZXhlZnN1SkNZbXFSMXIycWcrK24vZUV3NzJMRlJCUkZUVVpTaXlUUXZrbWl1aVF1RlBEaEVWaWxLcHhJbFQ1N0JtNHhaRXZsVGZCOGpQdHdvRzl2OGNuaDV1ZXVvZEVSRVZWRWFHUXZWbk1UZHVKeW9VaGlzaUtyQm5vV0ZZdEd3VmJ0NjZvOWJ1NWxJQkEvdjNRVTEvWHdnKzRxYVhSRVQwN2pndGtPamQ4U2VIaUhTV2xwNk9MZHQzWWZ1dXZXb0xuMjJzcmZEbEY1K2hXZU1HZXRtWGhZaUkzcDFFOG5iallKWmlKeW9jL3VRUWtVNnVYcitCUmN0V0l6d2lVdFVtRm92UnEzdG45T3phQ1ZLcEpJK3JpWWlvcURNMGtLcit6RkxzUklYRG54d2l5bE5NN0Nzc1c3VWVwODZjVjJ2M3IxNE53NzhaZ1BMbEhQVFVNeUlpZXArazByZmhpbXV1aUFxSDRZcUl0RklvRk5oMzRBaldidHlDbEpSVVZidWxoVG0rR2RnUFRSclc0N29xSXFJU1JDQVFRQ0lSUXlhVHEwMFJKQ0xkTVZ3UmtZYmdoNCt3OExjVkNINzRTTlVtRUFqUXJrMExmTlczRjB4TlRQVFlPeUlpK2xERVlnbGtNam1uZWhNVkVzTVZFYW5JNVhKczNMSVRXM2YrQmFWU3FXcDNkM1BCaUc4SHdidFNSVDMyam9pSVBqU3hPSE02SUVldWlBcUg0WXFJQUFDaHo4TXc2NWZGZUJEeWRyVEswTkFBL2Z2MFJLZjJiU0RpL0hzaW9oTFAyTkFJaVlsSkRGZEVoY1J3UlZUS0taVks3UHZuTUZhdTNZUzA5SFJWZSsyYWZoZzU5R3ZZV0Z2cHNYZEVSUFF4bVpxWklESXFpdUdLcUpBWXJvaEtzZGhYY1ppM2FCa3VYLzFQMVdZZ2xXTHdnTDVvMTZZRkMxWVFFWlV5cHNiR0FBQUo5N2tpS2hUKzVCQ1ZVbWN2WE1hQ3hjdVJrSmlvYXZPczZJNXhvNGJEcWJ5akhudEdSRVQ2WW15U0dhN2tHUm41bkVsRTJqQmNFWlV5S2FtcCtIM1ZlaHc4Y2x6VkpoQUkwTHRIRi9UcDJWVzFtSm1JaUVvZkkwTkRBRUI4WEFJc3lwVFJjMitJaWgrR0s2SlNKT2orQTh5ZXR3Z3Z3aU5WYlk0T2R2aHgxSEQ0ZUhucXNXZEVSRlFVR0Joa2JpUWNIaEdKQ3M3bDlkd2JvdUtINFlxb0ZGQXFsZGgvNkNpV3JsZ0x1Znp0VkkrMnJacmhtNEg5Vko5VUVoRlI2V2I0NXUrRE8wSDNVYWQyRFQzM2hxajRZYmdpS3VIUzAyVll2R3dWRGgwN29Xb3pMMk9HVWNPL1FkMDZ0ZlRZTXlJaUttb3lNaklnRm9rUmVDZEkzMTBoS3BZWXJvaEtzTWlYVVpnNmF4NkNINzdkdThyYnl4T1R4NDJDdFZWWlBmYU1pSWlLSXBsTUJxbFVndnZCRDVDV25nNERxVlRmWFNJcVZvVDY3Z0FSZlJqWGJ3VGltKy9HcWdXcjltMWFZc0hzS1F4V1JFU2tWWHE2RE1iR1JwRExNM0R2L2dOOWQ0ZW8yT0hJRlZFSm8xUXFzWDNYWHF6WnNBVktwUklBSUpGSThOMlFBV2pkb3FtZWUwZEVSRVdaVEpZWnJveFRqZkRmemR2d3JWcFozMTBpS2xZNGNrVlVncVNrcG1MYW5BVll2WDZ6S2xqWldGdGg0ZHhwREZaRVJKUXZtVXdPaVVTQ21uNitPSGJpdE9ydkVpTFNEY01WVVFrUkhoR0pvZCtQdzVsekYxVnRmcjVWc0h6UlhGU3E2S0hIbmhFUlVYRWhrOGtnbFVqUXRsVXpSRVMreExVYmdmcnVFbEd4d25CRlZBSUVQd2pCc05FVDhDdzBUTlhXdlVzSHpKazJFZWJtM0FTU2lJaDBreTZUUVNLUm9JYWZMeHpzN2JCbCsyNk9YaEVWQU1NVlVURjM2ZXAxZkQ5dU11TGk0Z0VBQmxJcGZobzdFb1A2Znc2UlNLVG4zaEVSVVhHU05YSWxFQWp3K1dkZEVYajdMcTVldi9uQm54c1dIb0ZqSjA0akxTM3R2ZDB6T1RrRlllRVJCZXBEWW1KU3JzZUQ3Z1VqUFYyVzV6MmlZMkp4L1IxRyt4NkVQTUx1ZlFlUWtwSUtBTGdYL0JBYk5tL1g2ZHFidCs3Z1pWUjBvWjlON3djTFdoQVZZd2VQSE1ldnY2MkFRcUVBQUpReE04T015VC9DeDh0VHp6MGpJcUxpS0YwbWc0VkVBZ0JvM3FRaGR2NzFOeFl0VzRrVmkrZkJ4TVQ0Z3ozMzJQRlQyTHJ6TDdYOUY1ODhDOFV0SGZmYjh2TDBRRVYzTjdXMlE4ZE80UGRWNjNGcy8wNmQ3dEYzNERCODBhc2J2dWpWWGRXbVVDaVFscDRPSTBORERCczlBZXVXTDRSVCtYSklTMHVEZ1lHQnhqMHVYTDZLUlV0WDVmcE1oVUtCVTJjdm9FbkRlbHFQNzlpMUQ1ZXVYRWZyNWswQUFKZXVYTU9tclgvQ3h0b0tiVnMxejdQL284Wk53WUMrdmRHeld5ZTE5aWZQUXZFdzVMSFdhenpjWGVIaTdKVG5mYk9FUGc5RC84RWpkRHBYMSs5NVNjUndSVlFNS1pWS2JOcTZFeHUzdlAzbFpXOW5pem5USnFKOE9RYzk5b3lJaUlvem1Vd0dpU1R6N2FGUUtNU1lFZDlpK09nSldMQmtPU2FPSFFtQlFQQkJubnZtL0dYNGVGV0NzWkdScXUxRzRCMzh0bnlOVHRmMzc5TVRGZDNkSUpQSmtKS1NxakVsUGkwOUhRcUZBa2FHaGdDQTBPY3Y0RlRlTWQvN0xsaThISmFXRnZpcWJ5OVZXMUp5TWo0Zk1CUy8vandOQTRaOHIvVzY1dTI2YWJSdFdMVUU1eTlld1lvMUd4RVQrd3BkTzdWVE94NFQrd3Buemw5RXAzWnRZR3ljK1gzbzA3TXJMbHkraGkwN2RxTmxzOFlRaXd2KzF2M2lwV3RZdldHejFtTUQrdmJXQ0ZlaHo4UFVYanZZMjZrOWQ5M3loYW8vOXg4OEFyT21qSWVEdlMwQUlEemlKY1pQbVZYZ1BwWWtERmRFeFl4Y25vR0ZTMWZpME5IanFqWlBEemZNbkRJZWxoYm1ldXdaRVJFVmQxblZBck40ZXJoaDhJQysrRzM1R3BReE04UHdJUVBlZThCNkVQSUlUNTQrUTVkTzdWUnY3S1ZTS1RxMWE0MU83VnJuZTMzMklQUFR0SjloWUdDQXFSUEhxSjN6NzRreitIM1ZldXo0WXhVQ2I5M0Z4R2x6MExuanB4alF0NWZhMTV1VFgvV3EyTHg5bDFxNE9udmhNbHljblZEZTBWRXRhQURBaWRQbnNYSExEbzEyQUxDenNVSEhUMXZqK01teldMRm1JNXpLT3lLZ3ByL3ErSllkdXlHWFo4RFpxUnd1WHI2bWFtL1J0QkZNVEl3MXBtZFc5dkdDbWFsSlB0K2R0M0tPSm1rTGdBQTBScWV5UnV1eVpQOHpBRGpZMjJxMGxXWU1WMFRGU09ycjE1ZzJlejZ1WEx1aGFxdFZvem9talJ1bCtqU09pSWlvc0dSdkNscGsxNmxkYXlRa0pHRGpscDJJVDBqQXlLRmZ3OHpNOUwwOWMvZmVBd0NBWFh2Mlk5ZWUvUUF5UTkyeWhUOFgrRjZORzlYRC9FVy80M2xZdUZyN2lkTm5VYk5HZFJnWkdpS2dsaitHZnYwbGZsKzlBYmZ1QkdIeXVGR3dzN1hSZXIrYS90VXhaLzRTdkFpUFZMVWRPSFFNZGV2VWdsaXMrN3BtTzF2Yk4rZUxNSG44YUF3ZVBnYXpmMW1NcGIvT1JqbEhCMFJFUnVHZlE4Y0FBQXVXck5EcG5ndm5Ub2VGdVRudUJiL2Q3UG5obzhjNGR1STBnTXhwblFBUUZ4OWY0UGNJV1lGS1d3RExPYklWSHZGUzY1OUxLNFlyb21JaU1URUpZeWZOUVBDREVGVmI2K1pOTUdMbzF3WDZCVTlFUkpTYjdOTUNzL3VpVjNjWUdSbGg5ZnJOdUIxMEg1OS8xaFV0bXpiU3V1Nm9JQ0pmUnVIRTZiUG8xSzQxaGc3K0NnRHcvWStUWVdkcm5ldklTbllyRnYraTlycHgvYnBZdW53dGR1LzdCK1VjTTZmSlIwUkc0VWJnSGN5Wk5sRjFYc2QycmVIcDRZYkpNMy9CMWVzMzhXbHI3ZXVaek11WXdkM05CWmV2WGdjQTNBc093ZDE3d2ZoaDVGQUFtcU04V1hLMkwvdDFEandydWdNQTdPMXNNUHE3YnpCbDFqd2NPUHd2QnZidmc5OVdySUZjTGtlWGpwL2k4MTdxWDNlbkh2M1F2WE1IOU9yUldhM2QyTWdJK3c0Y1VaczZlZkxNZVp3OGN4NUFacmhTS3BXNGZPMC9PRHVWMTlwUGhWS2h0VDB2T2IrMjBqNE5NQ2VHSzZKaUlERXhDV01tVGxOYmtOcW5aMWYwN2QzOWc4MS9KeUtpMGljOVhRYXBWS3IxV0xmL3RZZGZ0U3BZc0dRNUZpMWRoWFVidDZGdVFFMzRWcXNNRHpkWG1KY3hRNWt5WmdWYUY3Umg4dzRBUVBjdUhRRUFyK0xpY2V0T0VMcis3d2RVcjFZMTMrdHRiYXpWWGhzYUdxQlprd2FReWQ1Vzlic2JkQjhWbk1yRHY3cjYvYnk5UExGK3hXTFYrcWJjVFB4aEpPenRiUERiaXJYd2NIUEI0bmt6VmV1YmMwNjErL3Zna1R3TFdtU3BYemNBTXllUFErMmFmamgxNXJ4cUdxQkVJb0dwaWVaVVA0bEVyTFU5KzlUSjV1MjZhUlMwMlA3blhqd0xEY09BZnIwMXJpMWpab1lqLzU2RWdWUUtrVmdNa1ZDSWRtMWE1Tm52bkY5ejgzYmQxS1lORnFUb1JVbkZjRVZVeENVa0ptTE1oR2tJZWZSRTFmYmRrSUZvMzdhbC9qcEZSRVFsa2t5dWZlUXFpNGU3SzViK09nZTM3Z1JoNy81RE9IZnhNZzRkTzZGMnp1Z1JRMVRWN3ZKVDBkMFZwaWJHZVBUNEtYcjEvd1lEKy9lQmthRWhhdnI1UWlyTmZTMVVYa1o4T3dnQXNHdnZQd0NBcG8zcm8wRzlBTldIa2RkdkJNTFEwQkErWHA3NUJxdklsMUZRS2hVSWo4aWNGaGdWSFFNSGUxdUVQZy9EajVObUl2SmxsTmJydEkyNjVReGNBYlg4RVJFWmhWOS9Xd2xQRHpjRVAzd0VoVUtodGR4N1JvNTJvVkNZNTZ5VnBPUmtyTjI0RmZ2K09ReEhCenQwYXRkRzQ1emhRd1pneFpxTldMNW1JNVJLSlZ4ZG5IVjZiOEZwZ1hsanVDSXF3dUlURXZIRGhHa0llZnhFMWZiOXNNRm8yNnFaL2pwRlJFUWxrbEtwaEZ5ZUFVaytJMDhDZ1FEVnF2aWdXaFVmS0pWS1BINzZES0doWVVoSVNrSmlZaEtxVmZiUitaa2RQbTJGMU5ldmNmdk9QUUJBby9wMTBiSlpZMGlsRWlRbUplUHBzOUJjcjNWM2M5RllTOVN6NzllSWpvbFZhOHNlZEk3dDM0a0RoLy9GcWJNWDBLNTFDd3o4c285YWhjS2NwczZhaCtDSGoxU3ZzMCtCMjdqcU4yUmt5SFg3UW5OeDd1SmxwTXZTOGNQSWJ6SGcyMUhZc1hzZmR1emVwM0hldHAxN3NHM25IdFhyZ0ZyK21EbDVYSzczRll2RWlJNk9nWU85SFdaUG5RQkRRODNwbTQwYjFFWGpCblVMM0dkT0M4d2J3eFZSRVJXZmtJZ3g0NmZpMFpPbkFETC9NaHMxZkRCYXQyaXE1NTRSRVZGSnBGUXFBYUJBRzlBTEJBSzR1VlNBbTB1RlFqMVRKQkpwVEhmTHFueDc1KzQ5VEp3Mko5ZHJzNjlqeXJKZ3pqUlY0UGxoNG5SRVJjZG9WTzZiT0hZa0tudFh3b3ExbTNEbCtuLzRlY1lrbEhPdzEvNk1OMFUxenA2L2hDbXo1bWxVemt0S1RzYXJWM0g1ZnAwNXB5OEN3TDhuejZCNWs0YndxVlFSTGhXY0FXUk9GMnpSdEtIYWVaTm4vSUpHOVQ5QjA4YjFWVzFsTFN5MFB1Zlo4ekFzVzdrTzF0WldtRGoyZXh3NGZBeTM3OTdIN2J2MzgreGZxK2FOOC8wYXlscGFZc3lJYi9NOE56azVCV2N2WE03M1hpVVp3eFZSRVJRZm40RFJFNmJpOFpObkFONEVxKysrMFhtYUJSRVJVVUVwRkpuaFNpQVE2cmtuNm42Wk9SbTJ0bS9EeWIzN0R6QjczbUt0NXpvNjJBRUFndTQvUUZSMERJRE1kVndWUGR6VVJybisxNkV0S25sNllPLytRM0N3czgyM0QwZVBaMWJnUzB4S1JscDZPZ3plckVzN2Nmb2NGaTFkbGUvMWMyZjhCUC9xMVZTdlkyTmZZYzc4SmVqWXJqV0dmdjJscXIyOG93UHExYW10Y1gzNWN0cmJNekl5RUhnN0NPY3VYQUlBSFBuM0pJd01EVEhveTgrUm9jakFieXZXNXRzM0lQOXdsVFVWME1lcm9zYTB3Snl5emltdDVka1pyb2lLbUxpNGVJeWVNQTFQbnI0TlZtTkdERUhMWm8zMTJ6RWlJaXJSbEc4cXh3bUZSYXRRa3EydHRkcklVdlNiMEpTWFhYdjJReVFTSVNNakEvTVgvWTRLRlp3d2RjSVl0U0pRUGw2ZThQSHlWTHN1OWxVY0xsLzlEK0VSa1hDcDRBVGZxcFh4TWlvYWQrOWxqdnpNVzdRTUlwRUlVeWFNVWV0VGJnVXN3c0lqMEhmZ01JMzJjNWV1UUtsVUZtcGFYbllMbDY3RXdTUEhWV3ZIMnJkdGlTRUQrNm5LNmUvZHZnSGRQaCtBa1VPL1JvdW1qZFN1dlg0akVEOU1uSTZhL3RYemZVNWhpbFFjM3J1dFFLT2dKUVhERlZFUmtwU2NqQjhtVGxjTFZqK00vRmJqRnlJUkVkSDdwbEJtalZ3VnJYQlZVTTlDdzNEcTdBWFUrNlEyenA2L2hQRS9mSWZ2eHZ5RXpkdDNvWDJibHJqL0lBU1JMNk1RK1RJS0VaRXZWZjhHZ1AwSGoyTC93YU1BZ081ZE9zQzNhbVhzMnZzUEdqZXNoNy8ySGNBUEk0Zmk5MVhyOGUySUh6RjUvR2pWTTNVcEc1L2RxVE1YWUdOdGhjcmVsZFRhdC8yNUI5diszS054L3VidHU3RjUrMjdWNjJwVmZMQmd6bFRVcnVFSC8rclZVTGRPTFh6YXVUZnNiR3pVOWlrek1URkd2VHExc2UrZncycnZKUlFLQlZhdDJ3eXhXSVJCWC9iSnQ3L0g5dS9FelZ0M01HcmNGUHl4WmhuczdXd3c0b2VmWUdwcWdobVRmbFNkSjVmTEVmendrVVpvTFUwWXJvaUtpUFIwR1NaTm42dTJ4bXJzOTBOVm13QVNFUkY5U01vMzB3S0ZSV3hhWUVHTXpqbkxBQUFnQUVsRVFWUXRXN2tPN200dXFGclpHMmZQWDBLbGloN28xNmNITGx5K0JrZDdlOHlhdHdnQUlKVktZR3RqRFh0Ylc5VDdwRGIySHp5S3hnM3Fva3VuZG5DMHQ0TzVlUm5FeHI3Qy9vTkhzWHpSei9ocjN3R1lHQnRoOXRRSkdETmhHc0lqSWxUUHpMbXVLMHRrVkRSKy9HbUdXbHZzcXpqY3ZIVUhuVHQrcWhGazY5U3VvVEdhTldmK0V0U3RVd3NONjlWUnRWbStXWFBWSUZ0YmJucDE3NHhCdzBianhPbHphTkt3SGdEZ2oyMS80a0hJSTN6VnQ1Zlc5WEs2akZSMWJOY2FNK2N1eEg4M2I4UFB0d3JDd2lNd2MrNUNSRVM4eE9aMXl3cThjWEZKd1hCRlZBUW9GQXJNbWI4WWdiZnZxdHBHZnplRXdZcUlpRDZhckExbEJYcWVGcGlXbm83UTBMZnJlclJOcTh2TjBlT25jZlcvbTVnMjhRZUVSNzR0Qzk2alMwZjhyMzBicEtXblkvRzhtYkMzdFlHbHBZVmF1TmwvOENpY25jckJ1MUpGVmR1S3RadFF2V3BsdGZWRHhzWkdXRGgzR2lRU0NmNCtlQVFBWUpoTGtERFVzc255dnlmUDVEb2wwTVhaU2VQdi9qbnpsOEMxZ21hN3JseGRuTkc1NDZkWXRIUVZYRjJjOGVEaFkyemEraWVhTlc2QW5sMDdhYjFtMXBUeGNMQzN6VE5rTlc1UUY5dDI3c0hzZVl2UThkUFcyTEpqTnl3dHpURnY5dVJTRzZ3QWhpc2l2Vk1xbFZpNmNoMU9uN3VvYWh2UXI3ZE9sWHVJaUlqZUY0WGl6Wm9yUFU0TGZCVVhoNWx6ZjRWWHBZcW84YVlBeE1EK2ZXQmhicTV4cnIyOWVpRUtoVUtCWmF2V29hYWZMK3JXcWFYYTV3ckluQTFpWUdBQUF3TUQrSGlaNmRRWHBWS0phemNDTWYybnNSckhzays5QTREUCtnM1c2WjRBY1BUZlU3QzNzMUVMY1IvYWdMNjk4RERrTVVhT25ZU2twR1EwYjlJQW80WVB5WFVLcUlPOWJiNEZLUVFDQVVhUCtBYmZqWm1JZFg5c1EwMy82cGd3NWp1WW1abCtpQytoMkdDNEl0S3pyVHYvd3Q3OWgxU3ZPM2RvaXg1dmRxb25JaUw2V0ZUVEFvVWZmMXBnMW5xdjhaTm5RaUFRWW1EL3pIVkFMczVPYU5xb1BteXNyYlJmOXlZUVFpQ0FVQ2hFZzdwMTBLZG5sL2ZTSjRGQWdQR2poK3NVZ3Y3K2M1UFc5dkNJU0F3YStuWnRWdEQ5QjNqMDVHbXVmODhuSkNacHJjYVhrS0RaYm01ZUJtWE1kQXVLRHg4OVFVWkdCaElUa3dBQUppWW1pSXVQaDdWVldZMXpXelpyREJOall3REF3cm5UWVd0cm8zR09YSjZCdmZzUFFpYVRZOElQSXpCOXpxOTRFUjZPaDQrZXdNKzNpazU5S3FrWXJvajA2TkN4RTFpN2NhdnFkWk9HOWZETndIN0ZmakV4RVJFVlA2cUNGbm9JVjNlRE1xdnhtWnFhWXM2MENTam42QUFBV0wxc2dkcDU2ZWt5U0NSaTFkK1Q1eTlkemJ6T0pETU1qQnc2NkwzK0hacTlmSHBlc3FiQlpXUmtRQ2dVcXZxUU5iMVIvR1pqNXZqNEJOaFlXNkZSTGxVQ0R4dytoZ09IajJtMC8zM3dpR29LWXBiK2ZYcWlhK2YyRUVDQW1Oak1qWk96QitQNGhFU2N2M2dGQjQvOGk3djNnbEhPMFFFeko0L0QvUWNoMlBiblg5ajN6MkhVOVBkRjNZQmE4UE90QWtjSGUxVWhyU3hWZkx4VWY4NEtzaWRPbjhVL2g0NGg4bVVVQm4vMUJlclZxWTE1c3laajFpK0xNR2JDVlBqNVZrWG5qbTBSVU5OZkwwRmQzeGl1aVBUazBwWHJXTEI0dWVxMW4yOVYvRER5V3dZcklpTFNDNlVlcHdWR3g4VEMzZFVGYzZaUFZHMGlyTTJNdWIvaS9NVXJrRWdrRUFvRVNFdFBoMFFpUWEwYWZnRDBYK253Mm4rQkdEOWxGZ3lrVW9oRUlxU2twc0s4akJuY1hWMEFaQmFzQ0tqbG4ycy9lM2J0aEFIOWV1djh2UE1YcjJEU2pMbXExKzV1THJoNTZ3NldyOTZJa01kUG9GQW9VTkhkRFdPL0g0cW1qZXBESkJJaG9KWS8yclZwZ2IvMkhjQ1JmMC9pOHRYL0FBQ1ZLbnBneWZ5WnVRYWkwT2N2QUFCck5teEIzVHExTUd2S2VEZzdaVTRkck9MamhkWExGbURyanIvdzE5OEhzR3BkTEdyNVYyZTRJcUtQSStUUkUweWJzMEQxS1pDSHV5dW1UaGlqTVllYmlJam9ZM2s3Y3ZYeEE4cTNnL29EQWdITVRFM3lQSzk1azRhd3NyUkVoa0lCUUFralEwTTBhVlJmdFhud3grYmk3SVIyYlZxb1h2dDRlK0tiZ2YxVXI0ME1EVkNyaGg5TTNveXNBYmtId000ZDJxcU5GT21pb29jYnV2MnZQUVJDQVNxNnU2R0dYelhJWkRMWTI5dWlmdDBBMVB1a0ZseWNuVFN1SzJ0cGdhLzY5c0tYWDN5R08wSDNjZjNHTGRUeTk4MHpETlgwcnc1M1Z4ZDgrM1YvVkt2aW8zSGMyTWdJWC9YdGhlNWRPdUxWcXpqVmFGMXBJMUFxMy93a0VkRkhFWitRaUNFanhpTHlaUlFBd043T0Zvdm56VVJaU3dzOTk0eUlpRXF6bU5oWDZQSEZJSXdjK2pVK2JkMWMzOTJoSWtpcFZPcDlkTENvRU9UeWpTaDlZM1ZFZWlTWFoyRDZuQVdxWUdWc2JJVFpVOGN6V0JFUmtkNWx6YWJnZTJmS0RZTlYvaGl1aUQ2aUZXczM0a2JnYlFDWnY2QW1qQm1SYjZsVElpS2lqMEVrRWdIQW15bDNSRlFZREZkRUg4bmhZeWZ4MTc0RHF0ZjlQKytKZ0ZyK2V1d1JFUkhSVzJMeG0zQWx6OUJ6VDRpS0w0WXJvby9nWHZCRExGeTZVdlc2WWIwNitLemIvL1RZSXlJaUluVmlVV1lCZ293TWhpdWl3bUs0SXZyQVltTmZZZktNdVpESlpBQUFWeGRuakdISmRTSWlLbUpFYjBhdTVBeFhSSVhHY0VYMEFTa1VDc3o4WlJGaVlsOEJBTXpNVERIOXA3R3F6UWFKaUlpS0NuSFdtaXVHSzZKQ1k3Z2krb0MyN3R5RG03ZnVBTWdzWURIcHgrOWhiMmVyNTE0UkVSRnB5dHJqU000MVYwU0Z4bkJGOUlFRTNRdkdoczNiVmE4Ly82d2IvSHlyNnJGSFJFUkV1Uk1JQkJDTFJjaFFNRndSRlJiREZkRUhrSnljZ3BtL0xGTHRHVkxGeHd1OWUzVFdjNitJaUlqeUpoS0pXUzJRNkIwd1hCRzlaMHFsRW90K1g0V0l5SmNBQUJNVFk0d2JQVnkxZndnUkVWRlJKUmFMdU9hSzZCMHdYQkc5WjhkT25NYnhrMmRWcjc4ZitqWHNiRzMwMkNNaUlpTGRpRVVpVmdza2VnY01WMFR2VVZoNEJCWXZXNjE2M2JwRlV6UnFVRmVQUFNJaUl0S2RTQ3pteUJYUk8yQzRJbnBQbEVvbDVpMWNodFRYcndFQTVjczU0TnV2Kyt1NVYwUkVSTG9UaTBTc0ZrajBEaGl1aU42VC9ZZU80dGFkSUFDWjVXekhqeG5CL2F5SWlLaFlNVENRSWowOVhkL2RJQ3EyeFBydXdQdVFsSmFCOVdkQ2NlSnVERUpqWHlNMW5aKzRrRDRZQXRXR3FWNTFXZnNjd0hQOWRZZEtKU09wQ0U1bERkSEV4d3I5R2pqQjFJQ0ZWSWhJZHliR3hraE9UdEYzTjRpS3JXSWZyaTQrZklWSnU0TVJIcGVtNzY0UUVlbGRhbm9HZ2lPU0VSeVJqSDNYSXpHdHN5ZnFlRmpxdTF0RVZFeVltcGdnT1lYaGlxaXdpdlcwd0lzUFgySGcybHNNVmtSRVdvVEhwV0hnMmx1NEZCS243NjRRVVRGaFltckNrU3VpZDFCc3cxVlNXZ1ltN1E3V2R6ZUlpSXE4bjNiZFIxSWFwMHNUVWY1TVRZdzVja1gwRG9wdHVGcC9KcFFqVmtSRU9naVBTOFA2TTZINjdnWVJGUU9jRmtqMGJvcHR1RHB4TjBiZlhTQWlLalpPQnZGM0poSGx6OFFrczZDRlVxblVkMWVJaXFWaUc2NUNZMS9ydXd0RVJNVkdhQXgvWnhKUi9reE5US0JRS0pDV3huTHNSSVZSYk1NVnk2MFRFZWt1aGI4emlVZ0hwaVltQUlBVVRnMGtLcFJpRzY2SWlJaUk2UDB5TVRVR0FLNjdJaW9raGlzaUlpSWlBZ0NZR21lR3F5U1dZeWNxRklZcklpSWlJZ0tRdWM4VkFDUW5KK3U1SjBURkU4TVZFUkVSRVFFQUxNcVVBUUJFeDhUcXVTZEV4UlBERlJFUkVSRUJBTXpOeTBBc0Z1TmxWTFMrdTBKVUxERmNFUkVSRVJFQVFDQVF3TnFxTENKZlJ1bTdLMFRGRXNNVkVSRVJFYW5ZV0ZzaDhpVkhyb2dLZytHS2lJaUlpRlJzYkt3NGNrVlVTQXhYUkVSRVJLUmlhMjJOcU9ob0tKVktmWGVGcU5oaHVDSWlJaUlpRlVjSE84amxHWWg5RmFmdnJoQVZPd3hYUkVSRVJLUlN2cHdqQUhCcUlGRWhNRndSRVJFUmtVcDVSd2NBWURsMm9rSmd1Q0lpSWlJaUZVdExDeGdaR25Ma2lxZ1FHSzZJaUlpSVNFVWdFS0I4T1VlRVBuK2g3NjRRRlRzTVYwUkVSRVNreHQyMUFrSWVQZEYzTjRpS0hZWXJJaUlpSWxKVDBjTU5qNTgrZzF5ZW9lK3VFQlVyREZkRVJFUkVwTWJUd3cxeXVSeWh6OFAwM1JXaVlvWGhpb2lJaUlqVXVMbTVRQ2dVNGtISUkzMTNoYWhZWWJnaUlpSWlJalVHVWlsY0t6Z2o4SGFRdnJ0Q1ZLd3dYQkVSRVJHUkJqL2ZLcmdSZUV2ZjNTQXFWaGl1aUlpSWlFaERUWDlmUkVSR0lTTHlwYjY3UWxSc01Gd1JFUkVSa1lhcWxiMGhGb3R4L1FaSHI0aDB4WEJGUkVSRVJCb01EQXhRdGJJM3psMjRyTyt1RUJVYkRGZEVSRVJFcEZXaitwL2c2bjgza1pDWXFPK3VFQlVMREZkRVJFUkVwRlhqaG5VaEZBcHg1dHdsZlhlRnFGaGd1Q0lpSWlJaXJVeE5URkN2VGkwY1BYNUszMTBoS2hZWXJvaUlpSWdvVjYxYk5NSHR1L2R3SitpK3ZydENWT1F4WEJFUkVSRlJybXI0K2NMVHd3MWJ0dS8rS005N0hoYU9ueGNzUWREOUIrOThyNVRVMUZ5UHBiNStqYWpvbUFMZmMvTzJYUWlQaUh5WGJnRUFJbDlHUVNhVHFiVXBsVXBNbURvYmk1YXRldWY3Zndndm82SXhZZXBzbkR4elh0OWRLYkxFK3U0QUVSRVJFUlZkQW9FQWZmdjB3SVFwczNIL3dVTlVxdWp4d1o2bFZDcXhjT2xLQkQ4TVFmL1BQM3ZuK3cwWk1SWjFBMnBoMEplZmF4ejcrOEFSckZ5N0NjZjI3OVQ1Zm44ZlBJSjFmMnpEblh2M01XdktlTWhrTWp4KzhreW5hejBydXF2Ky9QcDFHb2FQbm9EeTVSd3gvYWV4TURZMkFnRElaSEpjdW5JZExoV2NkZTVUWHZic1A0VGZscS9KOTd5dDY1ZkR4dG9xMy9Nc3pNM3gvUGtMTEZ1MUhnRzEvR0ZrYVBnK3VsbWlNRnlWWUY4M2RVYS8rdVZWcjlQa0NuVDg5U3JpVStWNjdGV21NeE0vVVh2OTlicGJ1QnVXOU5HdXo0dEVKRUJETHl1MHIyNkxpUGcwek5rZmt1ODFvOXU2d2N2QkZBZHV2c1RSMjlGSWZLMmY3M0dBdXdYNk4zUlNheHUzNHg1ZUpjdHl1WUtJaUNoL3RXdjR3ZHZMRTcvOHVnekxGdjRNcVZUeVFaNnpkZWRmdUJGNEd3RFFxLzgzdVo0M29HOXY5T3pXS2M5N1BYMzJITS9Ed3VIajVmbGUrbll2K0NGK1g3VWVsaGJtR0RQaVd3REF5K2dZREJuNW8wN1hadzl4aG9ZR0dEYjRLOHlZK3l1K0h6Y1pQMC8vQ2VabHpGUWpXUVpTcVU3M0RMb1hqR0dqSjJnOXRucnBmTldmKy9mcENZbVcvMmJCRDBJMFJxR2F0K3VtMDdQYmQ5VU1yTmtWSkxTV0pBeFhKWlMxbVJSZk5YU0NrVlNrYWp0MkxhSklCQ3NBc0RCVy93RVhDd3MyUS9WZHI5ZW1nclVSdnFoWEhxMnIyYUNNVWVhUGhsSUpITDhiZzh1UDRuSzl6dHZSRkovWExRZWhVSUFBZHd0TTdGZ1JaKy9IWXNHaFIzZ1NuZnQwaEEvQnhreUtlaFV0MWRxa1lzNytKU0tpZHlNUUNEQnEyTmNZTXZKSHJOMjRCWU1IOUgzdnp6aDc0VExXYmRxR0ZrMGJvWVpmTlkzalNxVVNxOWI5Z2JqNEJIaDdWY3ozZnFmT25vZVJvU0ZxMWFqK3puMExleEdPU2ROL2hnQUNUSi8wSXl3dHpBRUExbFpsTVhmR1Q0VzZaLzI2QVpnNDludE1tejBmQ3hZdng5U0pZNUNja2dJQU1ERXgxdWtlTmpiVzZOK25wMXBiOE1OSE9IZnhNa1NpdDIvek83WnZEVk1URTQzckR4ODdxWFdLWCtjT2JkRytiVXVrcGFYajdyMWcrUGxXMGZucit2dkFFZXplZDBEbjgwc2FoaXN0UkVJQkt0cVpvRXA1TXhoS2hQampmSmkrdTFSZ1l6OTFWd3RXQUNCWEtQRlZJNmRjcm5ocjA3a3dWTEkzd2JjdFhBcjE3TUhyMUhkeW45bzUvMCtNQmpSMjBoaGRpVXBNeDI5SG44RGFUSXBoK2ZSRjIvVlpKdThPenZmNUFKQ2Nsb0htbGExVndRb0FCQUpnV2hkUGRGcDRGYTlsQ28xcmhFSUJwbmIyaEZBb1VMVkpSQUs0MkJnaFBDNHQzMmVLc2wybkM0VlNDYVd5UUpjUUVSRzlGeTRWblBITndINVl0SFFWeXBkelJMczJMZDdidmE5ZXY0R1pjeGZDeDdzU1JnMy9CbUt4U09PY2xlczJJZlpWSEFaOStUbDhxMWJPODM0S2hRSUhEditMeGczcjR1YXR1NGlNaXRJNEoydE4xOThIajJpOVIvczJMUUVBb2MvRE1IcjhWQ1FrSm1MeStOSHc4bnc3TGRKQUtvVi9kYzBncUt2Nm45VEdsQWxqNEZNcE15ekd4U2NBQUN6TXkraDB2YlZWV2ZUdTJVV3RiZHVmZTNEdTRtVllsYlhVT1AvUXNSUDRmZFY2L0xGNktjek1UTFhlMDkzVkJTNFZuT0ZVdmh3MmJONk9MVHYrd3ArYjE4RE05RzA0dTNUbE9sNkVSK0IvSGRwcVhPOVN3Um51cmk0NjliOGtLdlhoU2lBQW5LMk1VS1c4bWVvZmJ3ZFRHRWd5UCsyLytqaSsySVdycGo1V2FGM05ScU85YXkwSG5hN2ZjU2tjWlUwbEdpTWdoZFc1cG4yKzV6VHgxcHpuK3lRNkZiOGRmUUl6UTNHKzk5QjJmUlpkdzFWMFlqcCsyblVmUy91cWZ6cFR6dElRdzFxNDRKY0RqelN1NlZlL1BMd2QxWDg1WlNpVUdML3pQdExrbW1Fc3B4c3pHdWpVdHl6Zi9YRUhpL3JrL1JkS1RzZkdCdVI1Zk9mbGNFemI4KzZMaG9tSXFPUnIxN29GN3QxL2dJVkxWeUlwS1JrOXVuYUVRRkN3RHdwek9uWDJBdWJNWHdJRHFSUmZmZkVad2lNaU5NNjVkdU1XZHV6YUIvL3ExZkJKN1JvSWZmNzJ2WmxUK1hJYTU1Ky9lQVhSTWJGbzJhd3h0djI1QjVldVhNLzErWXVXYWk4ZTBiNU5TOXdJdkkwcE0rZmhkVm9hSm84ZmpVOXExOFRSNDZmd01PUXgrdlRzbW10QXljdTVpNWNSZEUvOTc5MjdieW94UnI3TURJSFB3MTVnOWZyTnVkNmpuS01EMnJSc0NnQklTVW5GMDJlaDhINHovZkZsVkRTTWpZeFU2N2l5azhsa1NFNU9nU0tQVDJwWExQa0ZRR2FvM0w1ckx6d3J1aU11TGc1eGNabXplSVFpRWVMaUUzRG82QWw4RWxCTDQvcGFOYXFqYmF0bXVkNi9wQ3VWNGFwNVpXdFZrS3BjemhTbWhpWG4yK0JzWllUcFhTcnB1eHRGM3ExWkRRdDAvaGYxeStPTGJPdlg4aUlTQ3JCMWlKL1dZME0zM3NhcGU3RUZlallSRVZGUklSQUlNUHE3SWJDMHRNRHFEWnR4OGNvMTlPdlRBOVdyNlQ1dExMdHRmKzdCbWcxYklCQUlrSlNjak85L25Kem4rZGR2QktMLzRCRnFiVG5YOWlpVlNtemEraWVBekJHZ21aUEhxUjFQZmYwYTNmb01nTE5UZVFRL0NJR2pneDFhdDJpS1h0MDdhend2S1RrRklwRVF2OHljaEtxVnZaR1FtSWpsYXpaQ3FWQ2lSNWVPaGZtU2NlWGFEZXcvZURUUGM0SWZQa0x3UTgwUGRiUFVydW1uQ2xmTDEyekF1UXVYc1duTlVoZ2JHU0hzUmJqV3dGa1FjbmtHWnM5Zmd2UjBHWUx1QmF0OXp5MHR6TEZ4OVc5WXZubzkrbncxUk9OYVN3dHo3UHhqOVRzOXZ6Z3JPYW1pQUg3dDdhUHZMbnd3NDlxN3EwMXJLd3FxamordDBaWXozUFQrL1FZQ1F4TzBYdjg0S2tYakhnVzVub2lJaU40ZmdVQ0FBWDE3dzhYWkNldi8ySWJSNDZmQzBjRU9GWnljNEZUZUVlM2F0SVNqZzUxTzk3S3dNRWZWeXQ3dzh2VEFqdDM3TklKU2ZFSWl1dlQ2RXBQR2pVTERlblhVam0zZXRndnIvdGltY2M5VFp5OGc1UEdUWEo5NTZzeDVLQlFLQk5UMFEvQ0RFTlNxNFllVHA4OXJEVmYxNnRSQ3BZcnVxa3A2aTVldFJueDhBcWFNSDQwTWhRTG5MbDdXNmV0OGU3L2FHUEh0SUl6NGRwRFc0ejh2V0lLangwOWoyYTl6MUtvTFp0ZXlRdytJeFcvZjYvWG8waEdIanA3QTdyMy9vRS9QcmdoNS9CUUJOYlYveUpzbHY4SEdSY3RXSXZoQkNNYU5IbzVtalRObjJjVEZ4V1BnMEZId3IxNE5Sb2FHK0YrSFR4RjQreTVtVFJrUEFBaDU5QmcvVEp5TzFpMmE1bjN6RXE1b3ZRdW5kN2JzMkZQVTliQlVyUUg2L2QrbldQYnZVd0RBOTIzYzBML0IyOUVYaFJMdysra01GQXJkRnZIVW5YWmVvd3BldStxMm1OM2RLOC9yMWczMFJVMVg4enpQMmZ5TjVtTFQ3SUVxdjN0b3V6N25QVXFLcER3cUVZcEZRaGhLMUF0WUpLVmxJSytGV3FsYTFwS1ZWREtsQVo3TFBaR2lNSU9aOEJYS1M0SWhSSWErdTBWRVZDdzFiOUlRalJ2VXc0blRaM0grMGxXRWhZWGorczFiY0hZdXIzTzRhdDI4Q1ZvMWEvemU5dEJLU1UzRmlqVWJZV1ptaXNSRTdWV0VkKzg5Z1BwMUEyQmtsRGx0cmtIZEFPemRmd2hCOXgvQXU1SjZvUXlCUUtBS1ZnZVBITWZKTStmUnZYTUgxSzhiZ0dNblRtUE8vQ1VGNmw5K0ZmUnUzNzBQcVZRQ04xY1hyY2N6TWpLZ1VDZ2d5UmF1eWprNm9HWFRSdGo1MTk4SXFPV1B1TGg0ZUZYU1h2QWpRNTc1ZDU1SXFMbW1MY3ZtYmJ0dzhNaHhmUG5GWnpBeE5zYmtHYjlnN0tpaG1QbkxJaWlVU256OTFSY0FnQjVkT3VEZ2tYOXg3TVFwVlBiMndrOHo1cUpPN1JyNDhvdDNMNkZmbkRGY2xUQzNuaWRpKytWd2ZGYkhFU2Z2eFdENThhZXFZMlZOMUN2c3ZVcE8xemxZbFRRdjRsNFg2SHdqaVFpV09iNS9LZWtaaUVzcFdJbnpuRVV4c29lLzMvdFZRWDNQc3FyWHd6YmV3Y2w3bXBzYmZqSXQ5NDM3dElYZFRndXZJakkrLytJYUpWMmEwZ2hQWkpWaEtZcEVCY2xkaE12ZDhGaFdHUzZTdXhDaGFGVFJKQ0lxYnNSaUVWbzBiWVFXVFJzVitoN1oxMnhsWDBzRkFFbEp5UUNBbUpoWWpXUHhDWm96VnRaczJJSlhjZkg0K3N2UHNYVGxPbzNqWnk5Y3hxTW5UekY4eUFEY3ZaZTVKdHUzYW1YWTJsaGp4KzU5bUR4dWxOWSszZ202anlYTE02ZTZEZWpYR3dCUU42QVcxaTFmcVBYOGNaTm5JU0x5WmE3SHRRbDkvZ0xoRVpIdzg2MEtzVmlFWjZGaHNMWXVDMk9qdDJ1bjB0K1VhcGRJMU4rVDlQbXNLNDZlT0kyWmN6T2ZWOFZiK3dmZldac3FHeG9hYUQxKzlQZ3ByUHRqRzNwMTc0d1dUUnZCek5RVWUvWWZ3dWNEaGlJcEtSbXpwb3hIV1VzTEFJQ0JnUUYrR1BrdEprNzdHWWFHQnFoVTBSMWp2eC8yem12d2lydFNIYTZpRXRNUitDd0JONThsNEdab0lqWU04dFYzbDk3WjUvWEtJVDVGaGpTNUFvSFBFdEc3N3RzNXQ5V2N6TlRPbFdjbzhYazk3WE55WTkvanZraW43OFhnV1l4NlNmS2NCU3BPQk1Ya3VSZFR6bnNVOVBxY1dzMHQyREQrbDQyY01MS1ZxMXJicXBQUHNQcGthSUh1azVmSzVkVC8rd1JISnIrM2U1ZDJyNVVtZUNMemdhMG9GR1ZGbVF1bHk0a2Y0SVhjSFUvU0s4TkZlb2NCaTRpb0NNaTVuaXFMdHFDa2pZRlVpaTk2ZFVQNWNvNGF4K1J5T1Zhdi93TlZmTHhReGNkTEZhNEVBZ0hhdDIySnRSdTM0bDd3UTdWcWdBQVE4dmdKSms2ZGpmVDB6UGNad2pmYnZ4Z2JHOEhZV1B2N0tJa2s4eTEyUWRZK1paVkVyLzlKYmNoa01vejlhVHFzcmEwd1orb0VWV24yckgyd2N1NHpabTluaXhaTkcrSFEwZU93c2JhQ3E0djJUWWhqWTEvQnhNUVlJcEgya2F2NmRRTWdsMmZBMjZzaStnLytEa01IZndVYjY3SzRmaU1RUGJ0MmdxMk5sVnJJdGJZcWk2Ny9hNGZOMjNhaGRZdW1XcXM4bGphbE1sejlzQzBJTjU4bEZuajBvamo0NGRPMzgzT0h0M1RKODF3N2N3TzE4N09iKzAvK0crZnFhdDJaNXhwdE9jUFI2cE9oZWE2WnlubVBnbDZ2VFMwM0M3VFJVbFZSRzIxVEVtdTRtTU94ays0N2srZFZrYTk4V1VPMWtiSDRWRGxldk5MKy8yZDl6N0w0dlovdUM0ZnpxaGI0NmZ3ckdzRzNwRWxXbE1FenVSY2N4WTlnTG94V08rWW9Ea0c0M0kwQmk0aW9pSGpYTlZjOXVuU0VtWmtwcnYwWHFISHZUZHYreFBPd2NOVUd3TmwxYU5zS08zYnR4Y0tsSy9IYi9ObXFrSERyVGhBbVRmOFpVcWtVMWFwVVFPRHR1Ky82SldvbGwyZGcvOEVqa0Vna2FOeWdMaVFTQ2NhTUdJSUpVK2ZneDBrek1IZm1KQmdaR2lJdExSMEFJTld5eVhDSFQxdmgwTkhqcUpRakhHYjNOUFE1ekV4TmNQUFdIYTNsN0kwTURWV0ZNa1lPL1JxejV5MkdnWUVCSnYzNFBhYk1tb2N0T3pTbmIwNGFOd285dTNYQ2pKOS9SZDllM2ZGWjkvK3BBbWhwVkNyRDFjRkF6YjBPNk1PNE5xMitUcHZZNXJWbTZwZWUzbHBMeSt0eWZkWTl0UEd3TTBhMzJycVZwOWNtK3hRK1hlUVZycXFXVngrMU1qY1NhNjFvdVBMRU0vejNsSVU3ZEpXa3NFQ28zQk5PNG1DWUNyVnZCTzBnZm9Sd3VTc2VwMWVCcStRT1JJTDNOMnBMUkVRZmwza3UrMFBkQ0x5TnJUditRcHVXVFZIWlc3T3Fzb21KTWI3bzFSMUxWNjdENzZ2WFk5amdyd0JrN3I4bGxVb3hiOVprYk4yNTU0T0ZxME5IanlNbTloVmFObXVzK2hyOHExZkR1TkhETVgzT0FreWFQaGV6cDQ1WGJUSnNhS0E1cmUvQ3BTc0FNdmVnaW9xT1VhMFZ5NUtXbm82Nzl4NGdJME9PVWVPbTROaituYkMyS291YS90WFZ3bHJxNjlmWXVYc2Z0dTdjQTFjWFo0d2YvUjFjWFp6elhDL1dzRjRkV0ZwWVlPWGFUVGg5L2lJRzlmOWM2MGJRcFVHcERGZEVSVTFkSGZjVXkxbFFoUEwyWEY0Unp1TDdNQkhHNTNtZWcvZ3hJdVVWOEZoV0JTNlMyeEF6WUJFUjZjVzdycm5LN1o3VFppK0FnNTB0dmhuUUw5ZnpPclpyalZObkwyRHYva01vWTJhS3ZyMTdvR083Tm1qVHNqbnM3WFNiNlZJWWlVbkpXUGZITm9qRllueitXVmUxWXczcjFjSEFmbjBRSGhFSmtVaUU1T1EzNFNySG1xbkVwR1RzMlg4SU5mMThjVHZvSGpadDNZbnZodzFHcDNhdDBhbGRhd0NaQVM0dExRMEJOZjF4NldybXZsODEvS3FoaGw4MUpDVm5mcC8vUFhrR1MxZXNRMXA2T3ZyMDZJSlA2dFNFV0N6UytONXJVN3RHZGRoWVcySDErai93NDZRWldESi9sc1lVeTlLQTRhcUUwVFpLNCtWZ2lxMUQvQ0FXYVM0d1RIb3R4K0tqVDdEOTRndGtyMjNSeUV0elZPYjhwTG9GN3MrdUt4RmFuNXR6eE9qZk85RzVydk82OFBDVlJxZ295UFZGblVBQTFOTnhGQ3pwdGZiS2R0c3V2a0JDYXQ3Qnk5bktLTjhSd0pKSEFKRkF0MEJxSjM0S3lJSG5jays0U081ODRINFJFWkUyNzdybUtxZW5vV0g0YmZrYVpDZ3lNSFhpR0lSSFJPTHI0V1BVem1uZXJwdnF6OXMzcnNTd1VlT3hhZXVmS0d0cGlmWnRXeGJxdVFYeHk2Ky9JVDQrQVQyN2RZS0R2V2FWeGU1ZE9xaituSktTT1pYZnlFaDlnK0FObTdjaktTa1pBNy9zZzRPSC84WGZCNCtpUjlkT0tPZVF1WXdpTVRFSjZ6WnRnNGU3SzN5clZWYUZxeXpEUjA5QTNUcTEwS1pGVTdSczFnamR1M1JFV1VzTHRlK05MbG8yYTR6VlMzOUY0TzA3cFRKWUFReFhKWjZIblFtVzlxMnNOZUFBZ0ttaEdPUGJlK0IvTmV3eGZjOEQzSHFlK0Y2ZlArdnZoMXJiYzRhanRhZWY1N3BtYXZmVkNPeStxcjViZTBHdXo4M1dDeSt3OWNLTGZNOWIvVlUxQkxoYnFMVU5XQk9JU3lIYXA1a1ZsSmVES1d6TU5PZE9hNVBieU5XbWMySDVycDFxNUZXMjFJVXJSM0VJbnNoOFVFRVNCQ09COXBLODJWbUx3M0EvVFhPM2VTSWkrckRjM0NxZ1piUEcrR0drNW5xbzNQeDM4eFl1WC8wdnozTWlYMFloOWZWcnpKdzhEaTRWbkpHUW1JanZ2aDBJQUxoKzR4Yk9uTHVvZWcwQVZtVXQ4Y3VzeVZpOGJCV2FOV2xRdUMrbUFGWnYySXp6bDY3Q3c5MFYvWHIzeVBmOFYzR1o3ejNNVEUxVWJmL2R2STI5K3craFZiUEdjSGQxUWVlTzdiRDNuOFBZdUhrSHhvMGVqclMwTkV5ZStRdmkzdXpQZGV2dVBZMzd4c2NuSUNibUZjbzVPbUR3Z0w2cTltUDdkeUw0UVFqS2wzT0VzWEZtb051eGV4OVdydDJFQTd1M1FDcVY0R0hJWTdoVWNGWXJabEhUUC9mbEdpVWR3MVVKSlJRSzBDUEFBU05idWNKSXFsNjU1Yy9MNFVoS3kwQy9iSHRlZVR1YTRvOXYvTER6OGdzc092emt2ZmRuUnRkSzZPaWYrNTRYZWEyWjBrWE82Lys1OFJJLzd0RDg1VkZRSG5ZbXFPMm1IcXppVStXNDlpVHZhV1lGMGNiWFZ1MzFvY0Fvak5rV0JBQVkzTFFDdm0xZVFYVXNMa1VHaVVoekRkcy9veGdJdENrampJRkFyTUJUbVErY3RFd1BWRUNJZEtVaERBVXBVRUNFNXpKUG1JdWljN2tiRVJGOUtKL1VyaGVvZ3NZQUFDQUFTVVJCVklsUGF0Y3MwRFYrdmxYaDUxczF6M05xMTZpT3hnM3F3cXBzNXZUN01tWm1hTjhtY3pRcU5mVTF6cHk3cUhxZHBaeURQWDZlL2xPQitwS2RVcWxFWWxKeW5pWEpsVW9sMW03Y2ltMDc5NkJzV1V0TUdUOUdiV05nYlRJeU1uRDQyRWtBZ0xOVDVudTRpTWdvelBwbElTek15MkJnL3o0QUFFY0hPN1JyM1FKVnEzZ2pPaVlXVTJmTnc3M2doeGc1OUd0NGUzbmlkdEI5MWYxRUloSFMwdE9Sa0pnRVd4djFOVm8zQW05angrNTl1SHoxUDN6NXhXZGFOMW1PZlJXSGtXTW5RU3FWb0ZuakJtalRzbG11bFFwTEM0YXJFa1lvRktCVkZXdDgzYlFDM0cyTk5ZN2ZEVXZDM0FPUGtKcWVnVmZKTW94cy9iYTh1RkFBOUFod3hQVW5DUWlOU2NXNUI2OCtadGMvaXBHdFhOSGFWL2ZSRzFNRHNjWXU1a1lTNFR1SG1heFM4R0tSQUIzODFNUFZnWnN2VlgrdVlLMCs3QjhSbHdZbksvVTJ5cHVaOEJXY3hQY1JLcStFY3VJSE1CTysvZjlhcnBUaWlhd3liRVJoa0NrTklJQUNBbVRnYnRvbmtBcFM0U1M1RHdOQnlhNm1TRVNrVDkvOThCUHVhQmxKS1l6Y0NpNWtCYXNQYWNHU0ZVaE5UWVdCVklybkw4SVJGeGNQTzF2dDd6Zmk0eE13ZjhseW5MOTRCV1hMV21MdTlJa2FhN3BDbjcvQTNJVkxZV1ZwQVNNalF3QUMzTDBYakxBWDRmQ3M2STVLRlRPclBlODdjQWh4OFFtWVBYVzhXakdQNFVNRzRPanhVeGc0ZEJSU1UxTXgrcnNoYU5XOE1RQ285cWxhc1dZalBDdTY0MGJnSFNpVlNyaTd1U0l0TFEzN0RoekJvYVBIOGZUWmMxVDJyb1M1TTM2Q2k3TVRFaE9Ub0lRU3QrOEVRU2dVUWl3V29heWxCZjVZc3hUN0R4M0Qzd2NPWS9lK0E2aFd4UWZkT3JjdmNGZ3VLUml1U2hBclV5bTJEdkdEZzRYMmplR0NYaVJoOFBwYlNFM1BYTGV6OW5Rb2t0TGttTmlob2lwQWJEd1hwbnB6UDNqZHJmZld0K2pFZER5Si9uQnZVbDJzZFFzY0ZpWVNPRnJvWGo1ZEc2bFkrTTczeU5MSXl3cFdwbStuQkw1S2x1SDAvVmpWNit6aFNxSE0zUHlZNGFyZ1RJVHhxQ0M1aTZjeUh6aGtLOGt1RmJ5R3ErUTJRbVdWWUNSTWhsQ1FnVFNsTVNvWlhFRkNodFdiQWhkM1lTamdubU5FUkI5Q2o4NGRFUE1ScHQ5OWFLOWV4ZUhDNWF1cTE5WldaVEYwOEpkYXo1MzV5eUpjdnhFSVZ4ZG56SmowbzlZUVptdHJqWWNoanhFa2U3dWUzTkRRQUkzcWY0SnZCL1ZYallyMTZka1ZyaFdjTmFiaG5idHdHWE4vWFFwSEJ6dk1takllM3BVcXFvN1YvNlEycWxYeHdlNTlCMVJ0QWJYOFVUZWdKa1FpRWM2Y3V3Z0hlenQ4TjJRZ3FsWHhBUURNK1BsWDFUNWNBTkNnWGgxVnVYVno4ekxvM2FNemVuVHBnS1BIVDJQSDdyMklqQ3k5bGJrWnJrcVFtS1IwN0xrV2dXK2FWZEE0OXMrTmw1aTI1d0ZTMHRVTEl1eTRGSTQwbVFMVHVsVENsVWR4bUgvdzBRZnAyOExEajdIdzhPTVBjbThBV3N1V0Z3ZGZOblJTZTIxcElzR1UvMVhFblAwaGVDMVR3TlArN1p6cXFJUTB5REtVT1c4QkFQajEwR1BFSktYbitheEtEcWE1YmhwZEdoZ0prdUFpdVkwbnNzcFFpRVN3RkVVaUpzTVJNUm1PY0pmY3dITjVSU1FxeXFLUzlBcEVrTU5TRkFtaElBTlBaSlZSUVhKWHB6VmJSRVJVTUhYcmZKaHA3UUtoNE0yYi85eW41aFZVcDNhdFVhZDJEYTNIcGs4YUM2VlNDYVZTQ1lGQWtPZVV3RkhEQitQdmcwZnd4V2ZkTlRZRHptSWdsZUxnWDF1Z1ZDcVJMcE1CU2lVTXRKUmZOell5UW91bWpUVGE2OWNOd0U5alI2Sk83Um9hMXhrWUdHREJuS2xJU1UyRlRDYUhvWUZVN1p3RmM2WnBiQWJjbzJ0SEJOVHloMUtwaExsNUdkU283cXZ4VExGWWpEWXRtNkoxaXlhNWZ1MmxBY05WQ2JQOCtGTUV1RnZBMzBWOTA5dFBxOXZpMCtxMnVWeVZLY0RkQWpkbkZPN1RvOVAzWS9IdGh0dDVubFBKd1FROUFqUjNUQyt0R250Wm9acVRtVVo3cHhyMnFPRnFqcldubnNNZzJ4NWhlUldzT0hZbldvZUNGckpTSGE0QXdGQ1FBamZKYlR5VmVTRmM3Z1pEWVRKY0pMY1FrZUVDQTBFcURFUmhlQ3lyQWpmSkxZZ0ZNcGdMb3lFVVorUzZab3VJaUlxbW1uNitPTEp2ZTU3bmRPL2NBZDA3ZDhqem5PdzhLN3JEODgxMFBHM3lDMVZaN0d4dE1LQnZiNTJlS1JBSVlLQmx3MkJkTkdxUWQ1Vm5ZeU1qUU10a21KekJDZ0FxdXJ1aG9ydWJUcy85UDN2M0hWWmwrY2R4L0gwT2NOZ3kzYUlvN3IwMVYrcFBVOVBVTk0yc3pDeTF0R0hac3FVTnM2ek1obVZwbXJsS3paMTc1VjY1OThTQk9Ca2lzZzZjM3gvb01lU2dnTUFCK2J5dXkwdk84enpuZWI0NCtYRGY5L2RPejYvQi9Vemg2ajZUWklFUC9qckNCNTNLVXRqTG1kSUZVNis3c3BmaVBpNzN0R2x2VmhnNit3aERaeDlKODN5bjJvWDVvRk01bkoxU05vMjRIcDlJeng5M2N2emlkZXN4SndjREUvdldvRWJKbEJzVzdnaU9aTkRVQTRUZnBUVjg1enBwTi9nSThIVmw2S1BsVWh6YkY1TDJ5RW1yS3Y3cEdya1NNQmxpS0dmYVNSSU9HRWtrMUZ5R2VJc0xwWndPWWlRUno2UndqSVpiSTd5ZXhuQktPQjdtdExuQ0hUY2pGaEVSRVZHNHVnK2R2aEpEM3dsN0dmTk0xVndWcm5JekwxZEgzbmk0REozckZFbDF6bUtCZDJjZVRoR3NBQklTTGJ3MjlRQi9ES3hOb1FLM3ZxdFVPOUNMNlFOcThjYjBnK3k3UTJ2N1A3ZUU4cjhxL3RiWEY2L0dVYWlBN2ZWeUFIdnYwR3IrdjQxSkpIMk1KQWVvc01UQ1ZIVGVabjF0YTNUS3d4aEpLY2REbkRaWHBMampNVHlOWWFtdUVSRVJFVkc0eW1mKzJ5emhYalNya0w1TmIvOXIxWUVyTmpjNXpncVpYWFBsNUdEZ3NmcEZHZGdxRUMvWDFIOGRMQllZc2VBWUsvZmJiczk5S1NxZUFaUDJNdjY1Nm5pNzNabzNYZHpIaFdrdjFtTEJyZ3Q4dnl5WTg1RnhxZDY3NlZnNG00K0YwN0NzRDBmT1IvUEVqenQ1L3NFQStyVW9pWU14OVpENm5qTlp1d2VaSkhNeFJoT1JXQWcvaHp2dmVlWm12RXBKeDRPY05sZWtva25oU2tSRVJGSlR1TXBuN3JZdUtyMHlHbVltOWF1QnIwZm01Z3huaDRLZUpyclZMMHIzQmtWVGRPdjdyeVFMZkRUblNLb05qRzkzT0RTYVB1UDNNTDVQZFh3OWJnVXNnd0U2MWlwTWh4cUYySGdzbkFVN0w3THBXSGlLNllMajFweWhZVmtmUnY1OW5IaHpFait1UE1XYVExY1krWGlsRkowQ1QxeTh6Z1ViQVUzdVhZRGpZVTRtVk1NQk05NE9GKy8raGl4Y0hDMGlJaUwzRjRXcmZLWnNZZmU3WDVRTlN2bTdwaGxpY29xM214TWRhaGFpVlJWL2FnVjZZV053S0FXakFUN3FVcDZQdXBTbndiQU5xVG90M25TM29HazBHbWhTM3BjbTVaTkgreTVFeGpGcC9Wa21id2hoNjRrSVBsOTRuQzNIYjYzak9Sd2FUV0pTeXE2QXkvZmRlV1BiOWw5dlMwZERDMTkrNkZYMWp0ZmtSeVpESElGTyt6bVpVQldqSVpFQ3hpczJyNHV4ZUhES1hJbmlqc2R6dUVJUkVSSEpLeFN1c29qUkFFODNMc0hqRFl0UzFNdUZpMWZqK0hOcktMK3RQVU9TN2U3WmRqSG5WZHN0UlBNRGM1S0ZYazFLcExrUDJFMEppUmFjSEF5M0hVdEs5M09pWXMyNE9qbmc2R0E3dlJYMmNtYjd5VnZyZXFadURFbHgvckY2UlNsejJ3YlF5L2ZmZWIrSSttVzhLVjN3enZ0ZlZTMlJ1ak9oSkhNMnhCRG9kSURnaENvWUhaUHdNS2JjUUR2VzRzNnBoTW9VY3p5Ulp2Z1NFUkVSeVpmaHFsUHR0THUwM2M3ZjAyVHorbms3THFSNC9jcERwWG51d1Z0N0ZoWHpjZUcxTnFVcDRPS1lyZnM3NVJYZHZ0OUJRcUtGaU91M3BzU1pISTA0M2paOGREMCtFUmNuSTg4MEtVR2ZCd053TXptUVpFbWV6cmoreU4zWHVYaTdPZEcxWGhHbTNCWllBSzdGbW5sLzFtSEdQMWNkVzExQ2Q1Kyt5amRMVC9MV3cwRlVMbjZyczE2U2hUVDNsN0xsUU1nMVBwbDdsTUh0eXRDaXNsK3E4LzhjQ3VQZ09kdWQvd3A2bWhqWUt1VStaYnRQWCtWdzZKMDNzYjI5czZCa25Jc2htcEtPQnpsbHJrUkp4ME80RzVNYmlNUmEzQWxPcUpKaTgyRVJFUkVSVy9KbHVQcjBzUXJwdmpiUTM5WG05YmVIcSs0TmJMY1k3MWEvcU1JVjhPR2o1V2dZNU1QczdhRk1XaGZDdVloWVB1NVNQdFhlVzlYZVhZdUhpeU9kNnhUQnpaUzh6NExSQUY4OFhwSHVQK3dnSkR3V2dEYlZDbklnNUJwbndwS253bm01T3ZKTTB4STgyYWc0YmlZSEF2MWQrZUN2MUMzWHQ1NklZTzYvNTNtMDdxMnVnUHZPUmpGdXpXbFdIYmlDMFFBbC9WT09BRjI4bXZHMVRxZXV4UERLbFAzVUsrTk5uMllsYUZUV0IrT05JRGwreldtYjd6RWFEWXpzVVFrZjk1UWJDdjZ3NGxTR255K1o0MmFNSXNEeENHZk1GU25wZUFpRElZbFRDWlVWckVSRVJDUmQ4bVc0eWc2V05BWTJjdHMrYXMvOHNqdEw3ak9wWCtxZHVkUFNzS3dQelNzbWorRDBmS0E0anpjb3hvQTdOTmE0SEJWUHZ3bDcrYjEvRGZ3OWs5ZHBGWEIxNU91ZWxYaDY3QzRTRWkyODFEcVFrbjZ1ckRsNGhXbWJRbWdRNUUzZjVpV3Q5K2hjcHdqYlQwYW1Dc0VBM3l3OVNaTUt2bXc2RnM3MFRlZFN0RXV2V3NJVEQrZVVtK2VkRFl0TjkrZDZ1MjBuSXRoMklvS0NuaVk2MUN4RTZZSnU3RHB0dTZYNjRMYWxxVnM2NWViUC81Nk1aUE94Y0p2WFMvYndNRVpRM1BFb3A4MFZBQVBGSEk5cktxQ0lpSWlraThKVkZwbTFMWlErelFKU0haL3piK292N3UxcFIzRHFQWHl5azRQUndGc1BwOXpSKzJ4WUxGdFBSTkN4VnVycGxnWkRjbEE5RXhiRGdFbjdtTlN2QnE0M1JyQU8zTmhFMTlmRGlWSityaGdNMExLeUh5MHIrL0hEaW1EMm5JbWllc0N0ZFVYdmR5ckgzck5SbkxodGY2cnc2QVJhZjdFbFZkTUlrNk9SUVcxUzd4ZjFieGI4bWwyS2ltZml1ck5wbm4rNWRTQzltcFJJY1N6ZW5NVHdCY2ZTZGY4bmZ0eHBIZFZMeXdObGZmamk4WXJwdWw5KzUya01wNkpwbTczTEVCRVJrVHhHNFNxTGZMc3NtR3V4aVR4V3Z3aUZDemh6SVRLT3Y3YWZaL3cvWit4ZFdncmZQVlVsUjUvWHYwVkp5aFZKMmFGdzVOL0hNYWV4aGltb2tEdkhMaVN2THpwNDdocERaaDdtOCs0VitYVGVVZXNvVkxkNlJWT05DRzQ3RWNtQ25SZVo5WEp0UEYyUy8xaTdPQmtaK1hnbGV2NjBrM2h6eW9ZVXR3ZXJxaVU4R2ZKSTJSVGg3S1pWQjdKdk9walJBSysyS1cwem1IKy9QSmlqNSsrODF1cW1xekhtRkMzZWJZbU9NMmVxUmhFUkVSRkpuM3dacnJKakk5dWtKQXZqMXB4bVhCcnJhWElMV3cwV3NrdWxZaDcwYTFFeXhiRTFoNjVZTnpLT002ZnV3UGZ6czFWWnZ1OHkwWEczMnA0djNIbUJrbjZ1dlBsd0dTb1U5YUJCa0hlSzkxeThHcyt1VTVFa1dlRFRlY2RTak01VUtPck80SGFsR2JFZ2RmdnNRZ1djZWJDaUx4MXJGNlpteVFJMlA0ZlZCNjlZUjh5eW1wZXJJMS8wcUVUamNqNnB6bTA1SHNIdjYxT09kTjJwNWZ2ZmcrdGxxb2FiNzV1MzR3THZ6enFjcVh1SWlJaUlTTEo4R2E0a1o3U281SWZEZjdvQnhzUW5NbUwrclpCektEUjFhQ2xVd0prbkd4WFAwSFBtL252ZTJ1NSswZTZMdEtsV2tKWTNRbVJDb29YSTY2bEhiQndkREl6cVdZa2FhWVFxU042UGF0aWMxRTB4c2tydnBnRTJnOVhoMEdnR1RUMlFxMXI0aTRpSWlNamRHZTFkZ055L2ZseDVpdjRUOTFyWEFvMWVlcEp6RWJmV0JjM1pmajdkMDk3U2N1cEtEQlBYcHB4NitmSGNvMFJjVDJCSGNDU1BmZjh2UDY1TTNXM1BuR2poMVNrSE9COXB1eFBnMGZQUjlCNjNtN0JyZDU1cWR5L0dyajdGc1FzcDE0T0ZoTWZ5d205N3VSYXJLWHdpSWlJaWVZMUdydktackpvU2VhY3BhdisxOFdnNG5VZHZwM09kSXZ5NTVWeUtjN0VKU1R3MWRoZFBOeTVPaThwK2xQSjN3OTNrY05jT2k5ZmlFamtmRWNlYWcxZjRkZTBacnYxbkNpSEFsV3Z4OVB4eEYyZkRZOUxzNG5qenVzSFREdkJidjVyV1RZUGp6RWxNV25lV2NXdE9FNXVRL28yRE15TXVJWW0zL2p6SW53TnI0K1JnNE9DNWE3ejArMzR1UjhYYnZENDdBMWRzUXVMZEx4SVJFUkdSTzFLNHVvK3QySGVaazVldTMvM0NUSmgwMjNxZzR4ZlNmazVzUWhKL2JENW44OXoxK0VSK1huMmFuMWRuN1ZxMW0vdGYzYzJlTTFGOHMrUUVMLzZ2RkhPMm4yZkt4aEJDSXpLMnI5WHR6N3FRZ1gyeGpwNlBac3lLWUtvSEZPQ2RHWWVJaVU4NzVEenc4Y1lNMVNVaUlpSWlPY3Rnc2R6cGUvdTVWM1kwcFpEOHk4WEptTzBqVldreEdzQkMybnVsaVdTVjlJNDRpNGlJeUowWkRMYm5XbW5rU2dUc0Zxd0FOYTRRRVJFUnVVK29vWVdJaUlpSWlFZ1dVTGdTRVJFUkVSSEpBZ3BYSWlJaUlpSWlXVURoU2tSRVJFUkVKQXNvWEltSWlJaUlpR1FCaFNzUkVSRVJFWkVzb0hBbElpSWlJaUtTQlJTdVJFUkVSRVJFc29EQ2xZaUlpSWlJU0JaUXVCSVJFUkVSRWNrQ0NsY2lJaUlpSWlKWlFPRktSRVJFUkVRa0N5aGNpWWlJaUlpSVpBR0ZLeEVSRVJFUmtTeWdjQ1VpSWlJaUlwSUZGSzVFUkVSRVJFU3lnTUtWaUlpSWlJaElGbEM0RWhFUkVSRVJ5UUlLVnlJaUlpSWlJbGxBNFVwRVJFUkVSQ1FMS0Z5SmlJaUlpSWhrZ1R3YnJseE5Edll1UVVRa3ozRFR2NWtpSWlMWkxzK0dxd0JmRjN1WElDS1Nad1Q0NmQ5TUVSR1I3SlpudzFXTHluNzJMa0ZFSk05b1hrbi9ab3FJaUdTM1BCdXVlamNOb0tpM3M3M0xFQkhKOVlwNXUvQnMwd0I3bHlFaUluTGZ5N1BoeXNQWmdZKzdsTGQzR1NJaXVkN0hYY3ZqN3F3MVZ5SWlJdGt0ejRZcmdJWmxmUmpYcDVwR3NFUkViQ2pxN2N6NDU2clRJTWpiM3FXSWlJamtDd2FMeFdLeGR4SDM2bHBjSXIrdE84T2FnMWM0Y3lXVzYvR0o5aTVKUk1RdTNFd09CUGk1MEx5U0g3MmJCdUNoRVNzUkVaRXNaekFZRERhUDN3L2hTaVNuYk5pOGxhR2ZmZ21BaDdzNzAzNzdDVGRYVnp0WEpTSWlJaUk1S2Exd2xhZW5CWXJrdEVZTjZoRlFvaGdBMTZLaitYdkpDanRYSkNJaUlpSzVoY0tWU0FZWURBYTZkK2xrZmYzWDNJV1l6V1k3VmlRaUlpSWl1WVhDbFVnR3RXclJGRDlmSHdBdVh3bGp4WnAxZHE1SVJFUkVSSElEaFN1UkRISnljcUpycHc3VzEzL09tb2VXTG9xSWlJaUl3cFZJSm5SbzF4cDNkemNBenB3TlllT1diWGF1U0VSRVJFVHNUZUZLSkJQYzNGeDU1T0dIcksvLzBPaVZpSWlJU0w2bmNDV1NTVjA2dHNmSnlRbUFnNGVPc0dQWFhqdFhKQ0lpSWlMMnBIQWxra20rUHQ2MGU2aWw5ZldFMzZkcjlFcEVSRVFrSDFPNEVya0hUejdlRlpNcGVmVHE4TkZqYk5xeTNjNFZpWWlJaUlpOUtGeUozQU0vWHg4NnRXOXJmVDFoOGg4a0pTWFpzU0lSRVJFUnNSZUZLNUY3MUtQYm83aTZ1QUFRZk9vMGE5WnV0SE5GSWlJaUltSVBDbGNpOThpcmdDZGRPOS9hOStxM3FYOWdOaWZhc1NJUkVSRVJzUWVGSzVFczBPM1JSL0QwY0FmZ1hPZ0ZscTFjYmVlS1JFUkVSQ1NuS1Z5SlpBRjNkemNlZjZ5ejlmWGs2Yk9JajArd1kwVWlJaUlpa3RNVXJrU3lTT2NPN2ZEeDlnTGcwdVVyekZtd3lNNFZpWWlJaUVoT1VyZ1N5U0l1THM0ODFlTXg2K3NwMDJjUkZoNWh4NHBFUkVSRUpDY3BYSWxrb2ZadFcxT3FaQWtBWW1KaitYWFNWRHRYSkNJaWt2OGNQeEhNNis4TUpTVDBmSnJYN04xL2tQNHZ2OG5CdzBjemZQK3c4QWd1WHJwc2ZSMFhIODlmY3hleVo5K0JUTlVyOXc5SGV4Y2djajl4ZEhSZ1lMOW5lZXY5VHdCWXVtSU5IZHUzb1VLNXNuYXVURVJFSk8vWnZuTTNFUkdSNmJxMlZZdG0xbyt2UlVlelo5OEJZbU5pMDd3K3NHUUFseTVmWWR6RUtZejYvS01NMWZYOTJGL1o5dTlPcG93ZmcvZU5KUUhUWnM2aFZFQ0pkTjhyK05ScG5oODRtSkdmZmtEdG10VlRuRXRLU2lJMkxvNjR1SGppNHVLNEduV05pSWhJSWlJamlZaTRpb09ETVVXbllzazlGSzVFc2xqdG10VnAzTEErR3padkJlQ0hueWZ5M1plZllqQVk3RnlaaUloSTduTDllZ3dyLzFsbjg1eWZyeTkvL2pXUC9RY09wZXRlL3cxWE5zOTM2R2J6K0o1OUIxS2QrMS96cGd4NTR4V2IxNi9kc0psMUd6YlRzWDBiYTdCeU5wbm8zcVVqNHlaT1lmM0dMVFJwMUNCZE5kdlN0dk1UbU0zbUZNY01CZ09lSGg3NCsvbmk3KytMdjU4ZnNiRnh1TGc0Wi9vNWtqMFVya1N5UWYvbmVyRmwrdzdNWmpNSER4MWg1WnAxZC8xSFgwUkVKTDhKajR6azJ6SGpiSjZyWHJVeUg3LzNKdkVKdDdydi9qRnJMdk1XTG1Ic3R5UHg4aXFRb1dkTkhEc2FnUG1MbGxHdmRrMktGaW1VNHZ6TU9RdHAzL1ovdUxtNjR1N21adk1lRnk5ZDVwdnZ4MUs0VUVHZTcvMWtpbk9QUHZJd0N4Y3ZaL1NQNDZoU3VhSzF5VlZHbWMxbTJyWnFRZWRIMnVIaDRZNjd1enNlN203NkptMGVvWEFsa2cyS0ZTMU10MGNmWWZyTU9RQ01temlGeGcvVXg5WEZ4YzZWaVlpSTVCN0ZpeFpoeGNLWkFQejg2Ky9NbkxQQSt0cVdmZnNQVVNhd0ZHV0RTbWY0V1FFbGluUCt3aVVXTDF2SmthUEhHVDN5RTJ0Z09Yam9DSXVXcnFCVXlSSjA3ZFRlNXZ2ajR1SVkrdW1YUkYrUDRaTVAzOEhOMVRYRmVaUEppVGNIRFdEd2tHRjgrTWtYZlBYWlVKeWRVNDhzclY2N0FVanVMQXl3ZSs5K0lxOUc0ZWpnUU5QR0RRRW9WTWcvVTUrajJKOGFXb2hra3llNlA0cXZydzhBVjhMQ21UNWpqcDByRWhFUnlidk9uRDNIOFpQQjFLOVhLODFyVGdTZll0SFNsV3padGdPQTladTJzR2pwU3FLaXJnRlFwSEJCWG5yaE9RNGVQc3JXZjNkYTN6ZnV0Nm1VRFNwTnAvWnRiZDdYYkU3azR4R2pPSHI4QlAzNlBFM1Z5aFZ0WGxlOWFtWDY5bjZLZzRlUDhzNkh3NG1PdnA3cW11RWpSek44NUdoK21UQVpnS2wvem1iNHlORjg4YzBQNmZ1RmtGeE5JMWNpMmNUTjFaVyt2Wi9paTFIZkF6Qmo5bnphdEdwTzhXSkY3VnlaaUloSTNyTml6Vm9BSG16eVFKclhiTjIyay9ILzZkUTdlZm9zQUg0Y041SFkyTGdVMTc0M2JFU3E5N2Z0M09QVzgyNk1vTVhISi9ESjU2UFlzbjBIajdSN2lNZnUwa2lpZTllT1hBa1A1Nis1Q3hudzJqdDg4UFpyS1VhaGJ0NTM1WnAxalBqcU81c05MU1R2VXJnU3lVYXRXalJsL3FLbEhEeDBCTFBaek5mZmplWHJFY00wYjFwRVJPNExJZWRDV2JaeURYdjNIK0xTNVN0Y3ZoTEdxd1A3MHJaVmkzVGZZOEhpWlFBY1Aza3F4ZXVDZm40MHJGOEhnTVRFUkpZc1cwVkJmei84ZkgzVHZGZVBicDNwMGEwenUvZnVaL0NRWWZ6ODNaY0VsUW5rNHFYTHhNWEZwZm0rdElTRmhUUHNzNjg0Y09nSXJWbzA0NVVCejZmcmZTOCsvd3p1Ym03OFBtMEdBMThmUXRmTzdlblp2UXNlN3U3V2F6WnUzZ2JBaWVEVEJKWXFpYStQdC9WYzZQa0w3TmkxNTY3UHFWV2ptcjZteUdVVXJrU3lrY0ZnWU5EQXZnd1k5QTZKaVluczJYZUF2NWVzb0VPNzF2WXVUVVJFSk5OQ1FzL3o3Wmh4N05pMUI2UFJTS1VLNWFoVXNSeUYvUDJwWHFWeWh1NTFlME9MbTY5cjFhaG1EVmZyTm03aFNsZzRCVHc5NmY1MFg4Yi9PSXJ0TzNiZmRSVHBwa0lGL1RsLzRWSzZheXBTdUNBQVgzODNsZ09IanRDcFExdGU2dDhuUTBHbVY4OXVsQTBxelZlamYyVG03QVZVS0J2RWcwMGJBUkIxTFpwTlc3Y0RNT0gzYWF6YnNKbXZSM3lFbzZNREFNdFhyV1g1cXJWM2ZjYWkyZE13bVp6U1haTmtQNFVya1d3V1ZEcVF4N3QyWXRxTTJRRDhNbUV5RGVyVnBxQy9uMzBMRXhFUnlZUUZpNWN4ZHR3a1hGeGRlTDcza3p6MHYrWXBSbDB5S2owTkxhYlBuSU9YVndFZWJQSUE4LzlleXZFVHdZd2RQNGtpaFF2UjVJSDY2WHJPVTg4TnlIQk5id3dhd09hdC8rTHU3a2JyUjdxbisvMlEzQnIrbmNFdk0vSG5iOW0xWjErSzZZekxWcTdCWUVodWZkRDd5UjVNbUR5TmNSTW44MkxmM2dCMDd0Q1dUaDFTcnY5NjlvVkJkT3JRbHM3L09lN2twQy9sY3h2OWpvamtnS2Q2UE1hNmpaczVjL1ljMTJOaUdEM21Gejc5OEIwTjVZdUlTSjR5WS9aOGZwa3dtWWIxNnpENGxSY3ozVzQ4STladDJNenhFOEU4KzFRUHJrVkhBOG43VUsxYXM1NVIzNDJsY29WeTFnWlNkL1BlVzRObzBheHhtdWRYcjkzQThKR2pyYTk5dkwxbzkxQkx6b2FFMHEvUDA5Ymo2emR1NGVEaG8vVHQvUlRZK0s5OHd1L1RjSFkyQWVCVndETkZzRXBJU0dEbTdQazBmcUFlcTlhc3AyeFFJRS8zNk1adlUvK2tZZjI2eWMvMThTR2dSUEZVOS9VcTRHbnp1T1FlQ2xjaU9jQmtjbUx3S3k4eTZLMFBBTml5YlFlcjEyNmc1WU5ON0Z5WmlJaEkraXhhdXBKZkpreW1ZL3MydlB6Q2N6bnlEVUt6MmN5dnYwL0R4OXVMTHAzYjgvdlVHZFp6ZzE3cXgzTURYdU9yNzM3aXMySHZwdXQrTnp2MVpWU0o0a1hwM3FXajlmWEJ3MGZ4OGlwQTk2NGRiVjQvYnVJVW5FMG1tK2ZtekY5TVJHUWtiZjdYZ2xWcjFnUHcrR09kaVltTHBWVEpFZ0M0T050K3IrUitDbGNpT2FScTVZcDA2dENXZVF1WEFERG01d25VcVZrOXc1c2dpb2lJNUxRelowUDRmdXl2TkcvYUtFZUMxY1ZMbDRtSXZNcS9PM2R6TmlTVVZ3ZjJUYlZYWkVGL1A1NS81a20rKzJrOFM1YXZvbTNybG5lOTc2Q0IvV2pVc0Y2YTV6ZHUzc2JvTWIvYzlUNG5nMDlSTW8wUnBQajRCQ3dXaTgwOXJxNkVoVE5wMmd4YVB0Z1VQOTliVXlrZEhSMTQvcGtuQ1FrOUQ0QjNEb3dJU3ZiUVBsY2lPZWk1WjNwYTExcEZYbzFpekxpSmRxNUlSRVRrenBLU2toZzUra2Y4L1h4NWM5Q0FiQWxXMGRIWHJadnFQdFB2RlhvKyt5Sy9USmpNNU9renFWU2hIQjNhMm00RTFhRmRhNEpLQi9MVCtFbUVoWVhidk9iWThaUHMzWDhRU0I0Smk0OVBTUE9IMld5K2E2M25MMXppYkVnb2xTdVZ0M2srTmk0V0FEYzMxMVRuM04zY2NIRnhwbGRQMit1M3pvYWNBNkJJNFVKM3JVTnlKNDFjaWVRZ04xZFhCcjNVejdxM3hxbzE2Mm5ackltMUc1S0lpRWh1czJ6bEdnNGVPc0lYbjN4Z2N6VG1YaHc5Zm9JeFAwL2s0T0dqSkNZbTR1SHVUdVdLNWVqemRBOStuejZUcENRTGcxOTVJYzFBWnpRYUdkai9XVjUvWnlnVHAvekI0RmRlSkR3aTBocW0zbmgzR0ZIWG9xM05JWDc0ZVFJLy9EemhubXFlLzNmeURKUm1qUnJhUEg5ejQyQlgxOVRoeXNYRm1TK0hmMGlSd2dVSlBuVTYxZmxEaDQ5aU1CZ29YYXJrUGRVbzlxTndKWkxER3RTdFRhc1d6Vml4T3JuRjZ0ZmYvY1M0SDc3V0ZBQVJFY2wxa3BLU21ENWpEazBiTjZST3JhemY2RFlod2N5cE0yZHAzYUlaelpvOFFPMmExWEYwZEdEKzMwczVkZm9zQS9zOVMrQmRna2IxcXBWNXZ2ZVR0Rzc1SU9NblRlV1BtWE1CS0Z5b0lIVnIxNkJ1clJyVXJsa2RWeGNYV2padmdxdUxDMDgvL3hMUFB0V0RKM3QwWmRIU2xZejZmaXdyRnM3a1JQQXBWcTFaejU1OUI2aGNzVHlPamltL1ZENTQrQ2l6NS85TnRTcVZLRjh1eUdZOUVSR1JRUElvbFMxbEFrdWwrYmxzMmI2VGNtWEwyQnoxa3J4QjRVckVEbDdzMjV0L2QrNG1QQ0tTOEloSXZoejlJNThPVmZkQUVSSEpYZjVadjRtUTBQTzgrOWFyMlhML0N1V0NtRGw1dkhWL3A1czZ0bStEcjQ4M1RSbzFTTmQ5ZWp6V0dZREtGU3Z3M0RNOWFWaXZEcVVEVTRheTUzcy9TVkpTRXNOSGpzWm9OTkxzUHgzOGJpb1RXSW95dlVzeFlORGJQTlhqc1JUcnN3NGZQY2I3SDMrT2c5R0JWKyt3bWZDMkhidUE1Q1lZR1hIOFJEQkhqaDduK1dlZXpORDdKSGRSdUJLeEE2OENucno5K2t1ODgrRndBTFpzMzhHY0JZdnAwdkZoTzFjbUlpSnl5OXdGaTZsZXRUSVZ5cFhObHZzN09EaWtlUzY5d2VxL0dqV29TNk1HZFZNZGo0Mk5ZOVBXN2Z6NTF6eU9ud2ptcGY1OUNDaFJETURhTXYzdzBXT1VMbFdLUzVjdmMrcE1DR1ZLQjFyZk8yUDJQS2JObUlPRHVoTGhDZ0FBSUFCSlJFRlUwY2lIN3c2MmpxWXRXYjZLMEFzWDhmVHd3T1RrUkVqb2VlWXRYRXp4WWtXcGtNYklWbG9tL0Q0ZGs4bUpOcTFiWlBqemx0eEQ0VXJFVHVyV3JrbTNSeDloNXB3RlFQTG13aldxVmlhb1RLQjlDeE1SRVFIT1g3akkvb09IZWZmTjdCbTF5Z2xtY3lMRFB2dVNmM2Z1d1d3MlU3OXVMVjRkMEpkS0ZjcFpyNmxWb3hxRkN2b3o4TFVoMW1NUC9hODVSUW9YNUZ6b0JRYSsvZzVSVWRjSUxGV1NkMTUvaWJKQnBhM1hYYmg0aWFsLy9KWGltVUZsQWhueXhpc1lqZW52RzdkaTlWcTJiTi9CNDEwNzVjamVZWko5Rks1RTdPaTVaM3F5ZSs5K2podzdnZGxzNXRPUm8vbHA5QmU0dUdUdGdtRVJFWkdNV3JsbVBjNG1Fdy9ZR0FuS0t4d2RIWGlrM1VNMHJGZUhSZzNxMnR4czJOZkhteW0vanVGS1dEaUppVW00dWJsUXdOTVRnR0pGQzlQcmlXNjR1cnJRdXVXRHFVYmFldlhzVHBkT0hZaUxpeU14TVJGWDExdnZ2U3VEQWFQUmlNRmdwRWExS2xTdldwbGVQYnVsZWZuTmF5VjNNMWdzRm91OWl4REp6MExPaGRML2xUZUpqWTBENE9FMnJYajk1ZjUycmtwRVJQSzdmaSs5UVVCQWNUNTQrelY3bDVJdldDd1dyYjNPUXd4cC9HWXAvb3JZV2ZGaVJYbmx4VnNMWXhjdFhjSGFEWnZ0V0pHSWlPUjNZZUVSbkFnK1JlTTdiTGdyV1V2QjZ2NmdjQ1dTQzdSdStTQXRtemV4dmg3MTNWZ3VYcnBzeDRwRVJDUS8yN1Y3SHdBMXExV3hjeVVpZVl2Q2xVZ3VZREFZR0RTZ24zVkg5bXZSMFF3Zk9UcGRPOFdMaUloa3RSMjc5aEJRb3BqTk5Vb2lramFGSzVGY3dzM05sZmZlR21SZExMdi80T0Y3M2tWZVJFUWtNL1lkUEVTMUtwWHRYWVpJbnFOd0paS0xWS3BRam43UFBtVjl2WER4Y2hZdVhtN0hpa1JFSkwrNUhoTkR5TG56bE5YV0lDSVpwbkFsa3N0MDZkU2VWaTJhV1Y5L1AvWlg5aDA0Wk1lS1JFUWtQemx4OGhRV2k0V0FFc1h0WFlwSW5xTndKWkxMR0F3R1hudTVQK1hMbGdFZ01UR1JZWjk5eGFYTFYreGNtWWlJNUFmSGpwOEVvRlNBd3BWSVJpbGNpZVJDemlZVEg3My9GdDQzZG1tUGlJaGs2S2NqaVl1UHQzTmxJaUp5dndzK2ZRWTNOMWQ4Zkx6dFhZcElucU53SlpKTEZmVDNZK2lRd2RZR0YwZU9uV0RVZDJQUnZ0OGlJcEtkem9WZW9GUkFDZTI3SkpJSkNsY2l1VmkxS3BWNDZZVSsxdGNyMTZ4ajF0eUZkcXhJUkVUdWQrZENRN1hlU2lTVEZLNUVjcmxIMmoxRSs3YXRySzkvbVRDWjdUdDMyN0VpRVJHNVh5VWtKSERoNG1WS0tseUpaSXJDbFVnZThQSUx6MUdsVWdVQUxCWUxINC80bXVNbmd1MWJsSWlJM0hjdVh3bkRZckZRb2tReGU1Y2lraWNwWElua0FZNk9qZ3g5OXcwSyt2c0JjUDE2REVPR0RpZjAvQVU3VnlZaUl2ZVRpSWhJQVB6VXpFSWtVeFN1UlBJSVh4OXZSbnowTGg3dTdnQ0VoVWZ3emdlZld2OGpGQkVSdVZjUlY2OENVS0NBcDUwckVjbWJGSzVFOHBEQVVpWDVkT2c3bUV4T0FJU0VudWZkWVo5eFBTYkd6cFdKaU1qOUlETHlacmdxWU9kS1JQSW1oU3VSUEtacTVZcTgvL2JyMWhhNVI0NmRZTmp3cnpDYnpYYXVURVJFOHJxSXlLc1lEQVk4M04zc1hZcElucVJ3SlpJSE5XcFFsOWRmZnNINmVzZXVQWHd4NmdmdGdTVWlJdmNrTXZJcUJUdzl0TWVWU0NZcFhJbmtVZTBlYWttZlhrOVlYNjlldTRFZngvMm1nQ1VpSXBrV0VYbFZVd0pGN29IQ2xVZ2U5a1MzUjNtMDQ4UFcxM1BtTCtMUFdmUHNXSkdJaU9SbGtWZXZxcG1GeUQxUXVCTEp3d3dHQXdQNjlxWjUwMGJXWStNblRXWEI0bVYyckVwRVJQS3FpSWhJdkJTdVJESk40VW9ranpNWURMejkra3ZVcmxuZGV1emJNZU9ZdDNDSkhhc1NFWkc4S09wYU5KNGU3dll1UXlUUFVyZ1N1UTg0T1RreDdMMDNxRktwZ3ZYWTkyTi81YTk1Zjl1eEtoRVJ5V3ZpNCtNeG1VejJMa01rejFLNEVybFB1TG02TXVMajk2aFdwWkwxMkUvamZtUEc3UGwyckVwRVJQSVNzOW1NazZPanZjc1F5Yk1VcmtUdUkyNnVyb3o0NkQxcVZLdGlQZmJMaE1sTW56bkhqbFdKaUVoZWtaQmd4dEZKNFVva3N4U3VSTzR6TGk3T2ZEWnNDTFZxVkxNZSszWFNOQ1pQbjJYSHFrUkVKQzlJME1pVnlEMVJ1Qks1RHprN08vUHAwSGVvVzd1bTlkaWtxWC95MjVRL3RRK1dpSWpZWkxGWVNFaEl3TUZCNFVva3N4U3VSTzVUemlZVEg3Ly9GZzNxMWJZZW0vTEhMQ2I4UGwwQlMwUkVVa2xNVEFMQVNkTUNSVEpONFVya1BtWXlPVEhzM1RkbzFLQ3U5ZGowbVhQNFpjSmtCU3dSRVVraHdad0FnS09tQllwa21zS1Z5SDNPeWNtSkQ0Y01wa21qQnRaak0rY3NZTVJYMzVHUWtHREh5a1JFSkRlNStYK0MxbHlKWko3Q2xVZys0T2pveVB0dnZVYnpwbzJzeDFiOXM1NjNQL2lVcUd2UmRxeE1SRVJ5QzNPQ0dkRElsY2k5VUxnU3lTY2NIUjE0NzYxQlBOYTVnL1hZbm4wSGVQWE45emgvNFpJZEt4TVJrZHdnTVNsNXpaWFJhTEJ6SlNKNWw4S1ZTRDVpTUJoNDRmbG5lS2wvSHd5RzVQODhUNThKNGVYQlF6aHk3SVNkcXhNUkVYdHlNQ1ovV1hnelpJbEl4aWxjaWVSRG5SOXB4MGZ2dlltenlRUkFlRVFrcjczOUlWdTI3YkJ6WlNJaVlpL0dHK0VxS1ZIaFNpU3pGSzVFOHFsR0Rldng5ZWNmNGUzdEJVQmNYQnp2Zi93NUN4WXZzM05sSWlKaUQwYUhHK0ZLSTFjaW1hWndKWktQVlN4Zmx1Ky9HazVBaVdKQThnYVMzNDRaeC9qZnBxcFZ1NGhJUG1NZHVkSy8veUtacG5BbGtzOFZMVktZNzc0Y1RyVXFsYXpIL3BnMWw4KysvSmE0K0hnN1ZpWWlJam5KYU5ESWxjaTlVcmdTRVR3OVBmamlrdzlvMGF5eDlkanF0UnQ0NVkzM09CZDZ3WTZWaVloSVRyR09YQ2xjaVdTYXdwV0lBR0F5T2ZIdW02L1M0N0hPMW1QSFR3VHo0cUMzMkxoNW14MHJFeEdSbktCd0pYTHZGSzVFeE1wZ01QQjg3eWQ1OTQxWGNYWjJCaUE2K2pvZmZqcVNjUk9ua0ppWWFPY0tSVVFrdTZoYm9NaTlVN2dTa1ZSYU5tL0NqOTk4VGtDSjR0WmpmLzQxanpmZis1aXc4QWc3VmlZaUl0bkZ3VUg3WEluY0s0VXJFYkdwVk1rUy9EajY4eFRyc1Bic084QUxyN3pKbm4wSDdGaVppSWhrRjZQUmlObHN0bmNaSW5tV3dwV0lwTW5WeFlWMzMzeVZsMTU0RGtkSEJ3REN3aU40NDkyUCtQT3ZlV3JYTGlKeUh6RVlERGliVE9vVUszSVBGSzVFNUk0TUJnT2RPN1RsbXk4K29hQy9INUM4MkhuY3hDa01IZjRsMTZLajdWeWhpSWhrRldjWForTGpGSzVFTWt2aFNrVFNwVktGY296OTdrdnExcTVwUGJaeDh6WUdESHFiSThkTzJMRXlFUkhKS3M0bUU3RnhjZll1UXlUUFVyZ1NrWFR6S3VESlo4T0cwS3RuZHd3R0F3RG5RaS93MHV0RG1EVDFUODNURnhISjQwd21FL0dhRmlpU2FRcFhJcEloUnFPUlhqMjdNZUxqOS9BcTRBa2tUeE9jUEgwV0ExOGZ3c25nMDNhdVVFUkVNc3ZGMlZralZ5TDNRT0ZLUkRLbGJxMGFqQnN6aWtZTjZscVAzZHgwZU5xTTJkb1RTMFFrRHpJNWErUks1RjRvWElsSXB2bjZlUFBSKzIveDl1c3Y0ZTd1Qm9EWm5NaUUzNmZ6NnB2dmMrWnNpSjByRkJHUmpIQnhOaEdyaGhZaW1hWndKU0wzeEdBdzBMcmxnNHdmTXlwRnM0dERSNDdSLzVVM21UVjNJVW5ha0ZKRUpFOXdOcG5VTFZEa0hpaGNpVWlXS09qdng0aVAzdVgxbC92ajZ1SUNRSHg4QW1QSFQrTDFkNFp5THZTQ25Tc1VFWkc3TVpsTXhNWG5ualZYWm5NaXkxZXR4V3pPdXFubWlZbUpMRm0raW8yYnQyWDZIbUhoRVZ5OGRObjZPaTQrbnIvbUxtVFB2Z05aVWFMa1lRcFhJcEpsREFZREQ3ZHB4Ymd4bzZoWnZhcjErTDREaCtqNzBtRG0vNzFVR3crTGlPUmlMczdPeE9XaWthdU5XN2J4eGFqdldiQm9hWmJkMDJLeDhNZXN1WXdlOHd1eHNaa0xrdCtQL1pVK0x3NGlJaUxTZW16YXpEbjhOdVhQZE44aitOUnBXblhveG81ZGUxS2RTMHBLNG5wTURPRVJrWnkvY0pFangwNndkZnRPbHExY3c0eS81dlBYM0lXWnFsdXluNk85Q3hDUiswK1J3Z1g1Y3ZpSHpGdTRoSEVUcHhBWEgwOWNYQnpmL1RTZTFXczM4TklMZlFncUhXanZNa1ZFNURZbVoxT09oNnNGaTVlbGVjNlNaTUhaMlprL1pzM0YwZW5PWDdZKzB1NGg2OGZIanAvaytNbFRhVjVic1h3NVZxeGV5dzlqZjZWYTFjbzJyM21nUVIwS2VIcW1PcjUydzJiV2JkaE14L1p0OFBiMkFwS25VM2J2MHBGeEU2ZXdmdU1XbWpScWNNZGE3NlJ0NXlkU2JXMWlNQmp3OVBEQTM4OFhmMzlmL1AzOGlJMk53OFhGT2RQUGtleWhjQ1VpMmNKZ01ORDVrWGJVcTFPVGtkK01ZZi9Cd3dEczNYK1FGMTU1aTBjZWZvaG5uK3FCcDZlSG5Tc1ZFWkdia2tldWNuWmE0TGRqeHQzMW1yaTR1THRlOTk5d3RXN2pacWIrT2Z1dTkxMnlZalZMVnF5MmVlN0hiejVQRmE0dVhyck1OOStQcFhDaGdqemYrOGtVNXg1OTVHRVdMbDdPNkIvSFVhVnlSWHh1QksrTU1wdk50RzNWZ3M2UHRNUER3eDEzZDNjODNOMnMrMHRLN3Fad0pTTFpxbml4b256enhjZk1ucitJU1ZQK0pDWTJGb3ZGd3Z5L2w3SjY3UWI2OUhxQzltMWFZVFJxbHJLSWlMMGxyN21LeDJLeDVPZ1g4eDNhdFdiUXdINnBqcythdTVEQWtpVlNORXlDNUhWVDVzUkVuRTBtdmgvN0svTVdMckY1M3hVTFoxby9YcmRoTTZ2V2JtRG9rTUdwcnZ0bi9TWldybG5IeCsrL2xXYU5jWEZ4RFAzMFM2S3Z4L0RKaCsvZzV1cWE0cnpKNU1TYmd3WXdlTWd3UHZ6a0M3NzZiQ2pPenFsSGxsYXYzUURBcGN0WEFOaTlkeitSVjZOd2RIQ2dhZU9HQUJRcTVFL1pvTkpwMWlLNWw3NmFFWkZzWnpRYWVheHpCMzc3NVR0YXQyeG1QUjRWZFkxdng0emp4VUZ2cysvQUlUdFdLQ0lpQU03T0pnQVNFc3gzdVRMNzdEdHdpTkZqZmdFZ0xqYU9kNGVOWU5IU0ZkYnpKNE5QOC9MZ2R4bno4OFFNM2ZmMG1SRFdiZGhzODl6WnMrZnUyT0RDYkU3azR4R2pPSHI4QlAzNlBFM1Z5aFZ0WGxlOWFtWDY5bjZLZzRlUDhzNkh3NG1PdnA3cW11RWpSek44NUdoK21UQVpnS2wvem1iNHlORjg4YzBQR2ZwOEpIY3lXTFM2WEVSeTJQNERoL2poNTRrY1BYNGl4ZkgvTlc5SzMyZWZ3dC9QMTA2VmlZamtiN1BuTCtMSFh5WXlaL3JFSEp1MmZTMDZHcVBSeU1oUlAvQndtMVpjdmhMR3FPL0hXa2VkZmhqN0s5diszY1UzWDN6TW5BV0xtVGxuQVk2T0RqejErR04wN05BR0xKQmtTY0xEM2QxNno0bVRwelAxejltNHVEaG51bW5GemVmSHh5Znd5ZWVqMkxSMU80KzBlNGhYQi9hOTYzdC9HaitKditZdXBIaXhvbnp3OW1zMlI2RldybG5IaUsrK1krU25IMUM3Wm5YcjhWWWR1dEdyWnpkNjlleWVxYm9sWnhqU0dOclZ0RUFSeVhGVktsZGt6RGNqV0x4c0ZiOU9tc2JWcUNnZytUK2FEWnUzOGxTUHgramFxVDFPVGs1MnJsUkVKSDl4TmlXUFhNWEZ4NU82bFVOSzE2L0hFQklhU3VqNWkwUkVSQkliRjBkOGZEd3RIMnhLc2FLRjAvMU1EM2QzRmkxZHlmcE5XM244c2M1Y3ZoS1c0dndMei9lbWVMR2xESHg5Q0pldmhOR2lXV1A2UHZzVVB0N2U5SC9sRFFKTEJ2RGVXNE5zM252c3QxOWlzU1R2dGJoZzBUSm16MS9FeExHalUxMlgxcm13c0hDR2ZmWVZCdzRkb1ZXTFpyd3k0UGwwZlU0dlB2OE03bTV1L0Q1dEJnTmZIMExYenUzcDJiMUxpZ0I0YzZUc1JQQnBBa3VWeE5mSDIzb3U5UHdGbTEwRWIxZXJSald0eGNwbEZLNUV4QzZNUmlQdDI3YWlXWk1IbURUbEQrYmRhTk1lR3h2SCtOK21zbmpaS2diMDYwMkR1clh0WGFxSVNMNXhjMXFncmFZV0ZvdUZmUWNPc1diZFJuYnZQVUR3cWRNMjcrSHY3NWVoY0JVZGZaM2ZwdnhCZzNxMXFWU2hIQ2VEVDF1ZnQzSExObjZmT3BQako0T3BXNnNHSDczL0Z1WExsbUhKaXRYVXExMlRwM284eG1kZmZvdjdtSEc4L25ML1ZQY3VVYnlvOVdPdkFnVUFDQ2hSUE5WMWFaMzcrcnV4SERoMGhFNGQydkpTL3o0WkNqSzllbmFqYkZCcHZocjlJek5uTDZCQzJTQWViTm9JZ0tocjBXemF1aDJBQ2I5UFk5Mkd6WHc5NGlNY0hSMEFXTDVxTGN0WHJiM3JNeGJObm9iSnBHOUU1aVlLVnlKaVY1NGU3cnowd25NODNMWVZQNHlkWU4yQU1lUmNLTzhORzBIZDJqVjU5dW5IcVZDdXJKMHJsZndzS1NtSmlLaHJYSXVKd1d3Mms2UVo5WklOakFZRGpvNk9lTGk2NHUzcFlaZEdQLzhkdWZxdlhYdjI4ZDFQNHpsOUpnU0R3VUNGY2tFM3drTVppaFF1aUsrM044NHV6amliVEJtdWU5N2ZTN2dhRmNVTHp6MlQ0bmpmZ1lNNWRlWXM5ZXZVNHRXQmZhbGNzVHlRUEUxdjFIZGo2ZEx4WVY1NC9obE9uem5MNU9tenFGbTlDaTBmYkhMWDU3WHEwQzNkdGIweGFBQ2J0LzZMdTdzYnJSL0oyRFM5VmkyYThjN2dsNW40ODdmczJyT1BCNXM4WUQyM2JPVWFESWJrWDZmZVQvWmd3dVJwakpzNG1SZjc5Z2FnYzRlMmRPclFOc1g5bm4xaEVKMDZ0S1h6ZjQ0NzNhVTl2ZVE4L1k2SVNLNVFKckFVWDQ4WXh0cjFteGo3NisvV0xrcmJkK3hpKzQ1ZE5LeGZoMmVlN0U2NW9ESjJybFR5bSt1eGNWd01DOE9jbUdqdlV1UStsMlN4RUorUVFGaENBbGVqb3luazY0dGJEdTlqWkxvNWNuVmpuVkprNUZYRy92bzd5MWY5UTBDSllyejkrc3ZVcjFNVEw2OENXZmJNbnQyNzhML21UUWs1RjhxMEdYK3hidU1XSUhrZDFkaHZSeEpVSnRCNmJXSmlJa3VXcnlJcEtjbmFWS0pYeis0RUZDOU9pMmFOcmRjbEpKaXRvMEMzdTlPMHdOdjVlSHZSN3FHV25BMEpwVitmcDYzSDEyL2N3c0hEUituYit5bXdNWmcxNGZkcDFsRkFyd0tlS1lKVlFrSUNNMmZQcC9FRDlWaTFaajFsZ3dKNXVrYzNmcHY2SnczcjEwMStybzlQR2lOc25qYVBTKzZoY0NVaXVZYkJZT0RCcG8xb1VLOE8wMmZOWWRhY2hkYXBLWnUzL3N2bXJmL1N1R0Y5ZWozWlRac1FTNDY0SGh2SHVVdVg3RjJHNUVQbXhFVE9YYnBFOFlJRmNjM0JnSFZ6NUNyQmJPWktXRGd2RDM2WHExRlI5SDMyS2JwMmFvK2pZOVorNmJoOTUyNVcvN09lemR0MkVCbDVGVThQZDdwMzZjVHV2ZnZadlhjLy9WOTUwK2I3Z3NvRTByQitIU0Q1LzQ2V3pWT09XTVhFeEdLNjhia2szdmpHU1BldUhlblN1VDBtRyt0NSt6L1hpLzdQOVNJeE1SR2owWmhxK2wrSjRrWHAzcVdqOWZYQncwZng4aXBBOTY0ZGI3OFZBT01tVHJIK1d0NXV6dnpGUkVSRzB1Wi9MVmkxWmowQWp6L1dtWmk0V0VxVkxBR0FpN1B0OTBydXAzQWxJcm1PaTRzenp6N1ZnODRkMnZISHJMa3NXTFNVK1BnRUFEWnMzc3FHelZ0cDFyZ2h2WHAySTdCVVNUdFhLL2VycEtRa0xvYUYzZjFDa1d4MElTeU1ra1VLNTlnVXdadU5oS0t1UmZIdXNJbkV4TWJ5MCtndnNtMjBaTysrQXl4ZHNRWi9QMStlZitaSk9yWnZnNXViSzBsSlhkbC84REJoWWVFcHB1RWFEQWE4dlFwUXJVb2xIQnhzajB3QmhFZEdXdGRSdGVuVUkwTTFmVDFpR0RXcVZibmpOU2VEVDFFeWpWK1QrUGdFTEJhTHpUMnVyb1NGTTJuYURGbysyQlEvMzFzTkxCd2RIWGorbVNjSkNUMFBnSGNtTnlBVysxTzRFcEZjeThmYml4ZWZmNGJ1WFRveWZjWnNGaTVaZ2RtY3ZQZksyZzJiV2JkeEM4MmJOdUxwSjdwUk1rRFRKQ1JyUlVSZDAxUkFzVHR6WWlJUlVkZnd6Y0pwZUhkeXN6bkNIelBtY2Zic09iNzhiR2kyVGtOcjM3WTFwUU5MMGJSUmd4Umh5V2cwVXExS0pRQjZQTk9maDl2OEwwT3R5VU5ETDFDb29EOEFrOFo5VDF4Y0hPOE5HNEdycXd2dnZUVUlGeGVYRk5lZk8zZWV6NzRjVFVGLy94VFRFRzA1ZitFU1owTkNhZEtvZ2MzenNYR3hBTGk1dWFZNjUrN21ob3VMTTcxNmRpYzJOaWJWK2JNaDV3QW9VcmpRWFQ5SHlaMjBpYkNJNUhwK3ZqNjg5TUp6VEI3L0F4M2F0YmIrQjJ5eFdGaTlkZ1BQRFhpTkVWOTl4OW1RVUR0WEt2ZVRhekdwdi9BUnNZZm9IUHl6YUhKS25vNTI4TWhSWHV6YjI5cEVJcnNVS3VoUDg2YU5XTEY2SGEwNmRMT3V0LzJ2eTFmQ3VIWXRPdFh4STBlUDA2cERON2I5dXl2RjhZU0VCRTZkT1dPZFlsZThhQkhLQkpaaStMQWhoRWRFOHRYb24zQXdPbEM4YUJHS0Z5M0M4UlBCREI4NW1oSWxpdlBWaUtFcDJxWGJNdi92SlFBMGE5VFE1dm1iR3dlN3VxWU9WeTR1em53NS9FT0tGQzVvODcySERoL0ZZREJRV3JNeThpeUZLeEhKTXdyNit6Rm9ZRDhtL2ZJOTdSNXFhWjBtWTdGWVdMbG1IYysrOENvanZ4bGpuVlloY2k5dWpwS0syRnRDRHY1WnZEbHk1ZW5wUWR2V0xYTHN1VmxwOTc0RG1NMkpWS2xVSWNYeE1vR2wrTzdMVDdrZUUwTy9sd2Z6eDh5NWZQakpGM3c4NG1zZWJQb0FvMFlNbzREbm5YZjNPbmo0S0xQbi8wMjFLcFVvWHk3STVqVVJFWkZBOGlpVkxXVUNTNlY1L3kzYmQxS3ViQm1ibzE2U055aGNpVWllVTZSd1FRYS84aUlUZi82VzFpMGZ0QzQ4dGxnc0xGdTVodDc5WHVIRFQwZXljL2MrTEdxWkxabWtkdXVTVytUa244V0l5S3NBMUtsWkk4dWJWK1NVNVN2L3djSEJnWHAxYXFZNlY3UklFWHIxN0VaQ2dwbnhrNmF5Y2N0MmF0V29Tcy91WGU2NmNmM2hvOGQ0LytQUGNUQTY4T29kTmhQZXRpTjVKTzIvZTJ5bHgvRVR3Unc1ZWp6TkVUSEpHL0xtM3hvUkVaS25lcno5K2t2MDdQNG9rNmZQWXZYYURWZ3NsdVNOSnpkdlkrUG1iUVNXS2ttWGp1MzRYL09tTmhjWGk0aklMVWVQbndBZ3NGUUp1engvNWVwMXVIdWtIdkU1ZWVvMEN4WXZTM0hzNHNYTHFhNDdmU2FFTmVzMjByaGhQUXA0ZXBLVWxNU3AwMmZaZC9BUU8zZnRaZnZPM1Z5L0hrUFpvTkk4L05EL3JKc2lQOWxuQUVGbEFxbFp2U29WeWdaUm9uaFJTcFVzZ2JPek03R3hjY3lZUFk5cE0rYmdZRFR5NGJ1RHJjMlVsaXhmUmVpRmkzaDZlR0J5Y2lJazlEenpGaTZtZUxHaVZFaGpaQ3N0RTM2ZmpzbmtSSnM4T21Jb3lSU3VSQ1RQQ3loUm5IZmZmSldlajNmaHoxbHpXYjEyQTJaemNpT0M0Rk9uR2ZYOXo0ejdiU3J0MjdTaVU0ZTJGUFQzczNQRklpSzUwK0VqeDRGYmE2OXkydmhKVTIwZTM3bDdIenQzNzd2cit6ZHUyWWJGWXVHcEp4NWp6dnhGalB0dGlyWGJiTW1BNGp6UzdpRmFOR3RNMmFEU0FIUnMzNGIrei9WaTFUL3IyYlJsTy9NV0xzRnNOdVBvNk1pVVg4ZHdKU3lDZ2ErL1ExVFVOUUpMbGVTZDExK3l2aGZnd3NWTFRQM2pyeFExQkpVSlpNZ2JyMlNvdytPSzFXdlpzbjBIajNmdGhJODZCZVpwQ2xjaWN0OElMQm5BMjYrL1ROOW5uMmJoNHVVc1dMU1U4QnR6MzZPaXJ2SEhyTG5NbUQyZkpnL1VwMHVuOWxTcFZDSFZYaVlpSXZuWjRhUEhBSWhQaU0vUjU3WnAxWncyclpwbjZEM0hUd2J6emdlZjR1UjA2OHZaeDd0MklxQkVNY29FbHNMSDI1dExWNjVRb1d3UVZTcFh4Ti9QMStaOS9IeDk2UGJvSTNSNzlCSGk0dU01R1h5YWE5ZXVXYS92OVVRM1hGMWRhTjN5d1ZUdDMzdjE3RTZYVGgySWk0c2pNVEVSVjFlWHU2N2JzaklZYnV5cFphUkd0U3BVcjFxWlhqMjdwWG41eldzbGR6Tll0Q0JCUk81VENRa0ovTE4rRTdQbkwrTEkwZU9wenBjTktrMlhqZy9UdkdsajZ5SnVrWnVPblRscjd4SkVyTW9HNU13MHZhNDkrM0ExNmhwUGRIdVVQcjJleUpGblNqS0x4YUp2K09VaGhqUitzeFN1Uk9TK1o3RllranM4emZ1YnRSczJrNVNVbE9LOGwxY0JPclJyVGNlSDIrRG42Mk9uS2lXM1ViaVMzQ1Fud3BYRll1R2hqby9qNE9EQW80KzBvLzl6dmJMOW1TSjVWVnJoU3RNQ1JlUytaekFZcUZ5eFBKVXJsdWZTNVNzc1dMU01oWXVYY3pVcUNvREl5S3RNL2VNdnBzK1lROE42dFduYnVpWDE2OWJHMGRIaExuY1dFYmwvWEl1K2pzVml3ZEhCZ2ZpRUJIdVhJNUluS1Z5SlNMNVMwTitQUHIyZTRNa2VYVm45ejNwbXoxdkVpZUJUQUNRbEpiRnh5M1kyYnRtT3Q3Y1hyVnMwbzAzckZnU1dETEJ6MVNJaTJTOHBNYmtSa0tPakkvSHhPYnZtU3VSK29YQWxJdm1TczhsRTI5WXRhZE9xQlh2M0gyVE9nc1ZzMnJMTjJtVXdJaUtTbVhNV01IUE9BaXFVSzB2YmgxclF2R2xqUEQzYzdWeTVpRWoydUxuUGs5Rm90SGJZRTVHTVViZ1NrWHpOWURCUXZXcGxxbGV0VEdUa1ZWYXNXY2VTNWFzNEdYemFlczNobzhjNGZQUVlZMzZlUUwzYXRXalJyREVQTkt5THE0dUxIU3NYRWNsYU43dnVHUjBNSkdoYW9FaW1LRnlKaU56ZzVWV0FycDNhMDZYand4dzlkb0lsSzFhemNzMDZvcU92QTJBMko3SnA2M1kyYmQyT3M4bEV3d1oxYWRHc01mWHIxRkszUVJISjh4d2RIWEYwZE1DQVVXdXVSREpKNFVwRTVEWUdnNEh5NVlJb1h5Nkkvcy8xWXNQR3JheGNzNDd0TzNlVGVHTk5RbHg4UFArczI4Zy82emJpNXVwSzR3ZnEwYlJSUStyVXFvNnpzN09kUHdNUmtZd3pHQXo0K3ZnUUZ4ZXZrU3VSVEZLNEVoRzVBMmVUaVpiTm05Q3llUk1pcjBheGZ1TVdWcS9kd082OSs3bTVrOFgxbUJpV3Ixckw4bFZyY1RhWnFGdTdKbzBhMXFOaC9UcDRGVWpuWnBJaUlybUF2NTh2SjArZHdXalVaclVpbWFGd0pTS1NUbDRGUEduZnRoWHQyN2JpU2xnNC82emZ4T3ExR3poNDZJajFtcmo0ZURaczNzcUd6VnN4R0F4VXExS0p4ZzNyMGFoaFBZb1dLV3pINmtWRTdzN2Z6NWVqeDAvZzZLQXZFVVV5UTM5elJFUXl3Yy9YaHk0ZEg2Wkx4NGM1ZitFU0d6WnRZZjJtcmV3N2NNZzZvbVd4V05pejd3Qjc5aDNncC9HVEtCbFFuSHAxYWxHdlRrMnFWNm1zZFZvaWt1djQrL2xpTmlmaTRLQ1JLNUhNVUxnU0VibEhSUW9YcEd2bkRuVHQzSUdJaUVnMmIvdVhEWnUyc1gzbjdoVHJGazZmQ2VIMG1SRCttcnNRWjVPSm10V3JVcTlPVGVyVnFVbXhva1ZJWTdOM0VaRWM0Ky9uaDhWaTRjYjNpRVFrZ3hTdVJFU3lrTGUzRjIxYnQ2UnQ2NWJFeE1heS9kOWRyTiswbGEzLzdpUXE2cHIxdXJqNGVMWnMzOEdXN1RzQUtGcWtNSFZxVmFkbTlhcFVyMW9aWHg5dmUzMEtJcEtQK2Z2NUFwQ1lhTFp6SlNKNWs4S1ZpRWcyY1hWeG9XbmpoalJ0M0pDa3BDUU9IejNPdG45M3NXM0hMZzRkUG1xZFBnZ1FldjRDQ3hjdlorSGk1UUFFbENoT3pXcFZxRkc5aXNLV1dPM2F2UmVUeVVUbFNoWHVlTjJ5NWF2dzgvT2xlcldxMXIyTDdtYlI0bVhFWEkraGE5ZE9XVkZxcG9TRmhiTjR5UXBLQjVha1VhTUdkcXNqUC9Qejh3RWc0Y2FHNmlLU01RcFhJaUk1d0dnMFVxbENPU3BWS0Vldm50MjRHaFhGdnp2M0pJZXRmM2NTSGhHWjR2b3paME00Y3phRUJZdVhBY2xocTBhMXlsU3BWSkhLbGNwVHJFaGhUU084ejRXRWhCSWJHMHRRVUducnNiRmpKK0RyNjhObnd6KzBIbHUxYWkyMWFsWEg1MFlBRHcrUFlQYnNCVGc3bXhqMTlXZnBmdDdhdFJ1SmlJaTBhN2phdFhzdjY5WnRaTmZPUGRTdVhRT1hlOWlvZStpd0VWbFMwOUFQMzg1WG5mUDhmSk5Icml5V0pEdFhJcEkzS1Z5SmlOaEJBVTlQV2pSclRJdG1qYkZZTEp3SVBzWHV2UWZZdldjL2UvYnRKK3BhZElycmI0YXRteU5iQlR3OXFWU3hISlVybEtkU3hYSlVLRmNXZDNjM2Uzd3FrZzBpSTYveXhjalJPRG80OE9hYnIxQzBhQkdiMTIzWnNwMFpNK2Z3NzQ1ZHZQbkdLd0FFQjU4R0lDaW9EQTRPRHZkVXg5QmhJN2h3NFdLbTNsdTRjQ0UrR2pZa1ErOXAvbUFUMXE3ZHlQbnpGMWl4WWcwZE9yVE4xTE9CVE5lZDM3bDdKUDg3NHFCdWdTS1pvcjg1SWlKMlpqQVlDQ29kU0ZEcFFMcDBmRGc1YkowOHhhNjkrOW05ZHo5NzloN2dXblRLc0hVMUtvb3QyM2F3WmRzTzZ6MUtCWlNnWW9WeWxDOWJockpCcFNrVFdBb1hGMjFvbkJkNWVSV2d5NlBIOFQwckFBQWdBRWxFUVZRZCtPUFAyWXo1Y1R4RDNua05kM2YzRk5lY1BuMkdLVk5uNE9ibVJ1OW5lbHFQSHo5eEVvQ3FWU3RsV1QzKy9uNFpDbXIvRFRheHNYR00rSHhVdXQ5NzdWcnkyc1FsUzFleWJmdk9kTDJuL2NNUFViOStIWnZudnYvdXkzUlBqYndwS1NtSkFRTUhaK2c5OTR2cjEyTUFjTWhIbzNVaVdVbmhTa1FrbHpFWURBU1ZDU1NvVENCZE83VW5LU21KazhHbjJiUHZBQWNQSCtYQW9jT2N2M0FweFhzc0ZndkJwODhRZlBvTVM1YXZzdDRub0VReHlnYVZwbXlaMHBTNzhiT25wNGM5UGkzSm9PYk5tM0xrNkhHT0hEbEdTRWdvNWN1WFRYRit6dHkvU1VwS29uKy8zaFFzNkc4OXZudjNQZ0JxMWF5ZVpiVU1lUEU1aWhVcm11N3JYM2p4TmV2SFNaYWtUSTBpbWMzbWRML3YrdlhyR2I2LzJIYjU4aFVBRXBNMExWQWtNeFN1UkVSeU9hUFJhQTFiajk0NEZoWVd6b0ViUWV2Z29hTWNQbnFNK1BpRUZPK3pXQ3pXOXUrcjFxeTNIaTlVMEovU2dTVXBWYklFSlFOS1VPckdEemMzMXh6OHJDUTlubjZxQjJhejJXWWdmdkdGUHB3TVBrMkYvNFN1a0pCelhMcDBHWVBCd09odmYwcnp2Z0VCeFhuK3VWNHAxaVZkdlJvRjNGcXJWTkRmTDBzK0J6ZFhWOGIrOUUycTQwbEpTYXhkdTRHcVZTdmpmNWRuWFkrSjRlREJ3OVNwWFROTGFwSzBYYm9ScnY2N2pZU0lwSi9DbFloSUh1VHI2ME9UQityVDVJSDZBSmpOaVp3NEdjemhvOGM1ZXZ3a3gwNmM1R1R3YVp0ZklGMjhkSm1MbHk1YnB4VGU1Ty9ubXh5MlNwYWdaRUJ4U2dXVW9GalJJdmo1K3FoNVJnNjdVek9HaUlqSVZPZnIxYTFGaHc1dDJiUjVHNUFjck84MDZuTXpTTnU2SnFmV0t2MjlhQmwvLzcyVVl1czI4ZlpicitMc25QWVUxcmx6RjdKMjdVYTIxZHpCQy8zNzVFaDkrZFdGRzZQaW1sSXNramtLVnlJaTl3RkhSd2ZLbHd1aWZMa2c2ekd6T1pFelowTTRkdUlreDQ2ZjVPanhreHcvR1V4MHRPMHBWSmV2aEhINVNoZzdkdTFKY2R4a2NxSkk0VUlVTFZLWVlrV0xKUDljcERCRml4U21TSkZDT0p0TTJmcTU1VWQzQ2poSlNhbW4yVVZlalNJMk5vNzE2emNEOE5ud0QvSDE5VWx4emFEWDNpRTJObzZSWDN4TWdRS2VBQ2xHbE40Wk1veUlpTWdVeDI2R3VJOC9HWGx2bjVBTnJWdTFZUHYyblp3N0Y4cnZ2LzlCMzc3UDJMd3VPUGcwNjladEFxQkIvYnBaWG9la2RPRFFFUndjSExUOWcwZ21LVnlKaU55bkhCMGRLQjFZa3RLQkpXbmQ4a0hneG9qR3hVdWNPbjAyK2NlWk05YVBZMkpqYmQ0blBqN0JPcjNRRmw5Zkh3cjUrK0h2NzJmOXVlQi9QdmJ6OWNYUjhkNjYxdVUzdDArajI3dnZBTC8rT3BuWTJGaDhmWDE0NjYxWDhmYnlTbkhOc3VXcmlFM2o5ekFtSnBiWTJEaWNuQnd6dGVZdXJZWVdOME5lNGNLRmJCNi9FeGNYWi9yMTdjMkl6Ny9tM3gyN3FMaXVIRTJiTmtweGpkbHNadEx2MDdGWUxMUnUzWUphdGJKdUhabWtGaHNieCs2OSswbE1US1Jva2NMMkxrY2tUMUs0RWhISlJ3d0dBMFVLRjZKSTRVSTBxRmZiZXR4aXNYRDVTaGluVHQ4SVcyZk9jdWJzT2M2Rm51ZEtXUGdkN3hrV0ZrNVlXRGdjT1pibU0zMTh2UEgzODhYSDJ3dHZyd0o0ZVJYQTIrdld4ejVlWGplT0Ziamo5TEQ4YU9teWxjeWQremMrUHQ3RXhzWVNFeFBESjU5OFNiVnFsWG15WnplY25KeTRlaldLUll1V1c5OXorVXBZaXBHcjhQRGszME5mWDk5TVRmRk1xNkhGelZidHQ3ZGNuek5uWWJwQ1hQSGlSZW5Rb1IyaDU4NVR1M2FOVk9mbnoxOU1hT2g1S2xVc3o2T2RPMlM0Ym9DWFgza3pVKy9MajVhdVdFMXNYQndBTFpvMXNYTTFJbm1Ud3BXSWlHQXdHQ2g0WThTcDdtMU5BK0xpNHdrOWY0RnpvUmNJRFQzUHVmTVhPQmQ2bm5PaEY3aHc4U0ptYytJZDcyMnhXRzRGc0hSd2NYSEcwOE1EZDNkMzNOM2Q4SEIzdzkzZERYZTM1Sjg5M054dnZmWnd3OVhGQlpQSmhMUEpoTWs1K2VlYkg1dWNuUExzZXJHclY2T1kvc2RmN055NW00Q0E0cno4VW4vZWV2dERuSnljS0JsUWdzMmJ0M0htVEFnREJ6elA0c1hMaVkyTnhkblptYmk0T0M1ZXVKaGlpbWpvK1F0QTFqV3B1SnRISDdVZGhPNjBsbXprbDkrbE9uYnhZdkw2bi9NWEx2TFJ4MS9ZZkY5UW1VQjY5WG9pemZzV0xsd1F5UGlmZ2R5MFQ5YnlGV3NadkdRWkJvTWwyNTZSbEhTckRYdm5SOXBScEhEQmJIdVd5UDFNNFVwRVJPN0kyV1Fpc0dRQWdTVURVcDFMU2tvaUxEeUNTNWV2V0g5Y3Z2bnhsVEF1WDc3QzVTdGhKQ2JlT1lEOVYyeHNITEd4Y2RhdVpmZkt5Y25KR3JhY0hCMHhHbzNXSHc1R0l3YWp3ZnJ4emVNR281R1hYKzZmSmMvUEtJdkZ3dnIxbTVnelp5SFhZMktvVXFVaS9mcjJ0bzdvT1RvNk1tREE4L3cxZXo0clYvN0RpQkdqYU4vK0lUdzgzSG0wY3djbVQvbVRrOEduYWRMa0FlczlUNTg2QzBDcFVxbC9EMjkzL3Z4RnRtM2ZRWm5TZ2RaalAvNzBxODFwZ1ZldUpQOGVwUldhYmpiYXVDbXpnU1U4UENMTmN6NXByQTE2OWRVWEFhaFlvVnlHQTdiRll1SFE0YU1BdVNLY3IxMi9udWpiOXJyTExpYVRpUWYvODJkSFJESkc0VXBFUkRMTmFEVGk3K2VMdjU4dmxTcVVzM21OeFdJaFBDS1N5MWZDaUl5OFNrUmtKT0VSa1VSRVJoSVJjZlhHenplUFhjM3lGdEFKQ1FuSjk4eWhMMDd2MWQ2OSs1azZiU2JPemlZZTc5NkY1czJicFBvQzMyZzAwdTJ4enZoNGU3Tng0eFllZUtBK05XcFVzNTQvZnZ4a2l1dURUNTBHSUxCMEtadlBEQWtKdGY2NkQvc29PU2gxNjlhWnBCdDdIVjIrUzlCTkt6UkYzbWp2ZnJ0Um96N0R6VFY3Vy85WHFsZyswKzgxR0F6MzlQNnM5c213ZHlrYlVDSmJuM0h4MG1XR2ZqS1M0OEhCRFBsd09ETW1qOVAyRENLWm9IQWxJaUxaeW1BdzRPdmpuYTd1WXhhTGhaaVlXS0t1WFNQNituV2lvMi84dUg3YnovLzVPRFl1anZqNGVPTGk0b21MajAvMXNjV1NmVk9wc2tQMTZsVnAxNjQxalI2b2I5MGNlUDM2VGY5djc5N2pjNjcvUDQ0L3I4UE9HMk16RERQbjh6bEZUcWtWUlJHaDFLL1RWMzByRlVKT0VSS1NVRlNLbEhTVWhIUkdPU1JLVGprZmN0aG1ZOE5tdGwzWGRoMStmNHlMcXgxc2M5bWg3K04rdSsxMjIvVTV2RC92amV0MnU1NTd2OSt2dC9idVBhQ0hIK3F2ZXBlRjJLaW9tOVNwVTd1czBia0xJMXVob1NHS2p6K3BoSVJFVmFnUUtvdkZvc09ILzViQllGQ055RXZoNnN5WnMvcnUrMVhhdlh1djI1VE5NbVdDMUx4NUU5V3ZWMGVyVjYrVkpMY0tnNWU3dU9ZcXAzMnM4bUlveERROVhGdGhGVUkxWXVqVEdqQndxQ3hXcTFiL3NsNTMzbkZiY1hjTEtIVUlWd0NBRXNOZ01NamYzODlqZnpGM09wMnkyKzJ1c0dXejJlUndPR1IzT09Td08rUndYUHF5MisxWnh5OThGYWNlZDkzaCtqNGw1YnlXZnJWU1ZxdFYzYnAzeVRZTnpzdkx5KzExdzRiMXRHN2RSdjM1NTNaMTdScWxYYnYyeW1henExYk5HZ29NREhCZGw1eDhUdXZYYjVTVU5iWHUvUG56eXN5MDZaV3BFMXdqWmVucDZUSVlERzczRmRibFUwT05SdU5WdDVlYko1NGNjc1ZyQWdJQzlOcjBTUVc2eDgvUFZ6Tm41TDVtN044Z3NucUVhdGFvcnVQUk1UcDQrTy9pN2c1UUtoR3VBQUQvV2dhRFFXYXpXV2F6V1FFQi9nVzY5MUIwekRYcVZkNmlZMkwxOHN2VGN6dzNNWmVpRHBlUEhMVnMwVXpyMW0zVWhsODM2YmJiYnRhR1g3UDJ2bXJWeXIxUVNXaUZFSFhxMkU2dFc3ZFVyVm8xTkdyMEJDVWxKYnVDbGNQaGtNVmlsYisvdjBmQzBPV0ZUM0phditWSkJvTkJZV0U1RjJUSWJRcWowV2gwalJUbTk1NS9veFpORyt2STBlTTZleWIzZFc0QWNrZTRBZ0NnQlBFeWU3bjJqYkpZTEVwT1BpY3ZMN1BLbHkrZjdkcUwxZlF1VjY5ZUhZV0doaWd4OGJTV0xmOUcrL1lka05Gb1ZNdFc3cVhPZ3dJRGRkOTk5K1RhanpObnpzcnBkTHFtQStaVXRDS3ZnaFlONnRmVnZmZjJkcjFPVDgrcVJHYzJtNjc1dm1lK3ZqN1p5c05mbE5zb2xaK2ZYNEh2K1RlS3FGWlZUcWRUYWJuc21RWWdiNFFyQUFCS2tFcVZ3bHdmOG1lOS9yYVNrOCtwWDk5ZWJ0WC9KR243anI4MGQrNENYWC9aZm1WUzFxak56VGQzMU9MRlgrbkhIOWRJa3RxMGFaMXQwK0VydVZpdE1ieHlKVWw1ajk3a2RLNVNKZmVOaGMrZE95Y3BhMG9lU3E2TDVmclpidzRvSE1JVkFBQWwwTnAxdjJyZnZnT3FVQ0ZVYmRxMGRqdG5zVmkwZVBGWE1ocU42dGF0YTdaN08zYTRVVC8rdUVaSlNja3lHbzI2dld0VWdaOGZFeDByU2FvZWVhbDhlOFdLWWJtTzdsd1VIMy9LVlhId2NpZFBabzJ5WGI2NU1VcWUwSkNzRVZLejZkcXRpd1ArelhqbkFBQlFBam5zRGdVRkJTb2hJVkdqeDB6VXQ5LzlxTlRVTkdWbVp1cXR0K2JyekptejZ0TGxsZ3ViNUxxTGlUM2gyaGZKNlhRcS9zSW13Z1Z4OE5CaFNWTDE2aEZYOTROYzhQZVJvNUtrOFBES0hta1AxNGF2YjlhSVZlbXFzUW1VSEl4Y0FRQlFBblh1M0VIdDI3ZlJoZzJiOU1PUHE3Vml4WGY2NFlmVkNnME5VV3hzbkpvM2E2Szc3cnc5MjMySmlhZjE5dHNMbEpscGs1ZVhXWm1aTnIyM1lKRUdQZnVrYXVTeXo5VS9aV1ptYXYvK1EvTDE5VlhOZk42VEY1dk5yaTEvYkpNa3QxTHlLSG5TMHJMV3h0azh2TjhjOEwrQ2tTc0FBRW9vTHk4dmRlN2NRWk5lZWtGTm16YVMxWnFoMk5nNFNaTFJaRlRjUDBha1RwOCtveGt6MzFSeWNyS3FWS21zQ2VOSHEwcVZ5ckpZckhyOWpiZTFkKy8rWEo5MStYWmcyN2J0bE5WcVZjdVd6YktWZWkrTVAvNzRVeW5uejh2SHgxdk5tamE2NnZieXcycTE1dmlGdkoyK3NPZlpQemV1QnBBL2pGd0JBRkJDT1J3T2JkLytsMzVhOWJPT0hEa21vOUdvMXRlMTFPNDllN1YxNnc1dDI3WlRuVHEyMDczMzl0YVJJOGYwOXR6M2RPNWNpaXBXRE5PZ1o1OVVtVEpCZW5yZzQ1b3g4MDBsSkNScTlweDMxYjE3RjNYdEVpV0R3YUR6NTFQbDcrK24rUGhUU2tsSmtiOWYxdjVpUC8zMHN5UmxXK3QxOHVTcEFsZk9PM3MyU1V1K1hDNUo2dFNwZlpFVVNraFB0MmpRNEpFRnVpYzFOZlYvcWlwZ2JrNGxKa3FTdkx5OGk3a25RT2xFdUFJQW9BUkpTMHZUL3YySHRIdlBQbTNidHRPMWRxcGh3L3JxM2V0T1Zha1NMb3ZGb3U5L1dLM1ZxMzlSdzRiMXRlYm5kVnE2OUd2WmJEYUZoMWZXczgvODExVkN2Vnk1WUQwM1pLQm16M2xYSjA3RWFjV0s3N1J0MjA0OVAzeVFSbytacU16THBuOUYxcWl1alJzM0t6b21WclZyMTFUZE9yWGMrbVkybXhRU0VwSm4vKzEydXhJdlZCcVVwTTIvLzZuVTFEU1ZMMTlPZDl4K202ZCtUWGt5R0F3S0RjMjVud2tKaVRrZVo1K3JMQWtKV2Y5MjE3cGNQdkJ2UmJnQ0FLQUUyYmZ2b042ZDk0RWt5ZHZiVzIzYnRGYW5tOW9yOHJMQ0VyNit2dXJabzV0dXVhV1RVcytuYWY1N0g4cG1zNmx0bTlhNjc3NTc1TzN0UHVwUXJseXduaDgrU0FzLy9FVGJ0dTFVMHlhTjVPWGxwVXFWd2hRYkd5ZVR5YVRxMWF2cDNuNjlaTFZtS0Nnd1VQMzY5Y3JXdDVDUWtBSlhDNHk2NVNidDNiTlBQWHAwY3hWTHVOWjhmWDMwMHNReE9aNWpuNnU4blVwSWxNbGtsTU5KU1F1Z01BaFhBQUNVSU0yYk4xSEhqamVxYnAzYWF0eTRZWjZCSkNnd1VFR0JnWHI0b2Y1S1QwOVh1M1p0Y3IzVzE5ZEgvMzM4RVczZHVrUE5taldXSkkwWlBTekhhOGVPZmQ0MThuWFI5RmNueVppUDh0eGhZYUdhL3Vva21jMVpIekhNWnBNR0QzNnF5TmJ3UkVSVXkvTjNGaEZSVGY3K2ZsYzhWcEEyLzAxT0pTVEtiUGFTM1dZcjdxNEFwWkxCNmVSUEV3QUEvTk9oNkpqaTdnTGdVcnRhMVNKNXpnUC9HYWpVMUhUVnIxZExVeWJrUFBvSFFETGs4aGNqcWdVQ0FBQkFUcWRUaWFkUHk5dkhTdzZIbzdpN0E1UktoQ3NBQUFESVpyUEpaclBMNEpSSFN2QUQvNHNJVndBQUFGQkdSbGJsU0x2VElXL0NGVkFvaENzQUFBQzR5dkk3N0k1c0ZTY0I1QS9oQ2dBQUFQTDE5WlVrMld5Wjh2Wm01QW9vRE1JVkFBQUE1T3ZySXg5dmIyWGE3VXdMQkFxSmNBVUFBQUJKVXBreVFiTGI3RXdMQkFxSmNBVUFBQUJKVXEwYTFXVzMyK1hGdEVDZ1VBaFhBQUFBa0NRMWE5SW82eHRuanZ1akFyZ0N3aFVBQUFBa1NRMGIxcE1reGNYSEYzTlBnTktKY0FVQUFBQkpVcFZLbFNSSlc3ZnZsTTFtTCtiZVNBNkhRNnQrWHFlTm0vNG83cTU0bE4xZStOL3RzZU14bXYvQngwcExTL2RnaitBcDV1THVBQUFBSlpIUllKREQ2U3p1YmdBeUdvcHVpbDZtelNaSlNrbytwMjkvV0tXN3VuVXBzbWZuMkovTVRDMzQ4Rk01SEE1ZDE3SjVnVXZFUjNYdlU2RHJ3eXRYMUlmejVyaGVyL3A1WGE3WE5tdlNTTDhXSVBUZGZtdG4rZmo0NktjMWEvWFprbVdhUEg2MEtvWlZVT3lKT08zZGZ6RFgrNkk2ZDNSN0hYUGloRDVic2t3OXVuZVZ2NzlmdnArUG9rRzRBZ0FnQjJheldSa1hObFVGaXBPWHVlZytybVZrWkVpU0d0U3JvemZmZlY4VktvU283ZlhYWGRObjVoVmdKS2x4by9wYTg4c0d2VDN2QXpXNk1HMHhKNEVCQVdwemZhdHN4K2UvTlVQVnFvUmZzUitidDJ6VDNQa2Z1QjJiK3Ryc1hLK2Y4TUp3emYvZ0k3ZGpEb2RER1JsWis0UVpqZTRUeEc1cTMxWStQajZxR1ZsZFo4NG1hZER3RnpSdDBqanQyTFZicjc4NUw5Zm5SSFh1cUYvV2I5VDAxOS9TaXNVZlh2SG5RUEVpWEFFQWtJTkFQeitkSVZ5aEJBandLN3JSaVl5TXJQL3p2WHAwMHc4Ly9hd0prMS9UNk9HRDFPSEdHMlM0UmlOb2VRV1l5MzM5M1kvNityc2ZjejBmR1ZFdHgzRDE3TkF4TWhpdjNIZTczYTd5NVlMZGpxMWErWVhiYTZ2VnFtZUh2U0JyaGxYTm16VFd5aVh1NGVxYjcxZHA1cHgzOVBhc2Fhb2VVVFhINTlTcUdhbHBrOFpxNktqeEdqWjZ2TzdwZVdlT3ovcjZ1eDlkb2N0bXM4bGlzY3JKYUhxSlI3Z0NBQ0FId1VHQk9wZWFLdHRWckkwQXJwYlpiRkp3bWFBaWUxNUdadGJJbFordnJ5YThNRnd2VG5wVkU2ZThwdVpORyt1eFIrNVh2VHExUGY3TUg1Wi81dmI2dDgxYmxKYWVybHR1NnBEajlmR25FclJqNXk3ZGRrdG5YWjczY2d0L2I4NmNvbXBWcTF5eEg1dCsvMU52elhzLzIvRjlCdzRwT3VhRWJyMjVvNmJOZWt0eEowL3F6UmxURkJEZ24rM2FJMGVQeWQvUFR4SFY4bjVlblZvMU5XbmNTQ1VrbmxaYStxVzFVd21KcDNYZzBHSGRjRjNMSy9ZWEpSUGhDZ0NBSEJpTlJvV1ZMNjhUQ1FuRjNSWDhENnRZcm55UnJybTZPSExsN2UwbEh4OGZUWms0Um1zMy9LWjMzdnRRQTRlTVV0UEdEZFdxUlRPMWFOWlk5ZXJVa3Nsa3V1cG5YdDZHMCtuVTBoWGZhcysrQTZvU1hsbU5HbVNmQmpoMzNrTDk5dnNXVmE1VVVTMmFOYmxpKzQ4OE1UamZmUW12WERIYnNlMDdkdW05RHovUnorczI2STgvdDJ2aTJPZGRZYzFtczJuOXhzMnVhM2Z1MnF0eXdXWDF5L3FOYm0zVXExTTdXOXROR3plVUpMZlJ1QjEvN2RiVTEyYnJ5MDhXNUx2UEtGa0lWd0FBNU1MZjEwZmhGU3JvMUprempHQ2hTSmxOSmxVc1gxNSt2ajVGK3R4TDRjcGJVdFpvMEUwZGJsVGI2MXRwMmNydjllUHFYL1Qrb2svMS9pTEozODlQNGVHVkZCUVlxREpCZ1NvVEZLU2dvRUIxdmZYbUhFTktmaGdNQnIwd1lvZ2VmMmFZSnIweVUzUGZlRlZsTHh1NVcvZnJKdjMyK3hiMTd0azlYOEdxUi9ldTZ0KzNsNExMbHJuaXRjZWlZN1JoNCsvWmp0L2JwNmQ4L1h3MVorNTd1dkdHNjl6V29LV21wZXZsYWJPeTNmUFBZNE1HUHFid3lyZnA2UEZvdmZMYUhJMGMra3l1MHdaUnVoR3VBQURJZzcrdmp5SXFWVlJTeW5tbHBxY3IwMmFqaWlDdUNhUEJJQyt6V1FGK2Znb09Dc3hXRUtFb1dDOFV0UEQyY3EvSzUrUGpvMzY5ZTZodnI3c1VFeHVuUGZzTzZNQ2h3NHFMUDZtVHB4SjA1Tmh4V1MxV1dUTXlGQjVlcWREaFNwTEtsd3ZXa0tjZjExKzc5c3Izc25DWmxKU3MxOTk4VjgyYk50YmpqenlRNDcyeGNmRjY2TEZuM0k0dFgvbDlnWjcvNFNlTEpVbGxnb0wwMU9NUFM1SUNBL3pWdEhGREhUMGVyWi9XckhWTlFXemRzcmtrYWN6emc5VzVZenRaTEZZdCsvbzczZGltdFNLcVZaSGRibGVYSHZlNnRYL203Rms5TTNTMHhvMTZUdGRkdUIvL0hvUXJBQUN1d0dnMHFuelpNaXFmajc5K0E2WFp4V3FCdnI2K09aNDNHQXlxVmpWYzFhcUdxMHZVVFI1Nzd1eTU3K1VZZ3BZc1c1bnQyUGFkdTdJRkZrbGFPRysyd2l0VjFMTFBQL0JJbjR3R28rN3ErMkMyNDYvTXVGU3EvWXVQNXJ1ZFMwdFAxL3lGSDZ0aXhRbzVycnVLaktpbTExK2RwR0dqeDJ2TWhLbWE5Y3BFai9RVkpRZmhDZ0FBQUpJa2k5VXE2ZEswd0tJMmZQREFRdDliTHJpc0RBYURBZ01DSkVuUk1iRUZXbTkxMGVWVit5Ny9QcXA3SHcxNDZIN2QyNmVuUm81N1dYRng4WVVhWGF4VU1Vd3pwazdVOHBYZnEzNjlPanAwNUtqcjNNVkI4U0pjWmdjUEkxd0JBQUJBa21TMVpJVXJYNS9pQ1ZlZUhBMjc2Si9WQ05ldS8wMlRwNyt1bFVzK2twZlhwWS9DMGJFbk5PQ3A1NjdZbnQxdTE1NjkrM1hiTFoyeW5YTTRISkp5cjF4NFVWaUZVRDJXdzlUR2l5T0g1aUxjMnd5ZXhiOGNBQUFBSkVsV2E5YUhlNThpTHFSaHQ5czlVbmt3SjczNlArcjIybWJMS2s3VDc2SEgzWTQ3SGZsYlMvblg3cjFLUzA5WHgvWnRzNTFMUzhzcXEzNmxrVCs3M2E3WUUvSFpwZzZtbkQ4dm85RW92MXltWmFMa0kxd0JBQUJBMHFXQ0ZqNUZQQzNRYXMzSVZrVERVNVovdnREdDljL3JmdFhMMDJicGkwWHo1ZTE5NlpuNW5VWllvM3FFbm5uaVAyclNxSUhPcFp4M094ZHpJazZTVk80SzZ6TVAvMzFVQTU4YnBlZUh1RStEaklzL3FaRHk1YTdaaHMyNDlvcStEQTBBQUFCS0pLdlZLclBaWE9TVkNzK2RTMUZnWU1BMWFkdHV0N3Q5WFJ5aGNqZ2M3dWN1VE9tN2tySmx5NmhIOTY0NUJxQWRmKzJXd1dCUVJMVzh5Nnp2MlhkQVRxZFRWY0lyeTJnd3VuN2Z1L2ZzVjQzSUNFbHlPNDdTZzVFckFBQUFTTW9xYU9IclU3UlRBaVhwUkh5OHdzSXFYSk8yYzZvc0tFbmQ3OG01bkh0aHBaeFAxVStyMXlvMHBMek01cnluT0c3ZnVVc0JBZjZxWDdlMkd0YXZxMjVkbzNUZzBOODZlanhhM3Q1ZU9wdVVyRzVkbzlTdGE1UkgrNGhyajNBRkFBQUFTVmtGRmJ5THVKaEZjdkk1eGNUR3FVZUxaaDVyMDI2M0s3eHlwV3pGTEtUY0MxcGNmcStrZkswQkMvRDMxN1JKWTFVOW9wcG16cDZyY3lrcE1xV1o5UGpUd3pSOHlFQTFhbEJQMHlhTmRSdkpjamdjMnZIWGJqVnYwdGcxTW1XMzJ6Vm43bnNLQ2d4UXVzV3EvejQ3WEdOSERGR1RSZzBrU1ZHZE95cXFjOGRDL1M1UXRBaFhBQUFBa0hSeDVLcG93OVdQYTliSzZYU3F6Zld0UE5KZXVzV2lPKy81dnl0ZWQ2V1JxOHZMc0R0ejJUamNiRGFwVHEyYWVtWG1IRzM2L1U5MTZuQ2pIdXJmVjFPbXY2RWhJOGFwWCs4ZWV2aUJlOTFHc25idjNhK1U4NmxxMmJ5SnBLeXc5ZXFzdDdSbjN3RU5IenhRN2RxMjFzUXBNelJzOUFROS9zZ0Q2dDJ6dTlzejJjTzhaQ05jQVFBQVFKSmt0V1RJcHdpbkJaNU5TdGFuaTc5U1pFUTF0V3JlOUtyYnUxZ0svZXNsaTNLOVp2MnZtelJ0NXB0YSt1a0NlZVZSUkNQZFlsRkdScVlDL1AzMDErNjlrdVEyMG1XMzIvWERxcCsxWU5GblNrcEsxaDFkb2pUb3FRRXltVXlhL2Rwa2ZmRFJaL3I4eStYYXVuMm54b3dZb2lxVkswbVNmdjN0ZDBsU3krWk5kVFlwV1ZPbXY2R3QyM2VxejkxM3VrclJUNWt3V2pQbnZLdTM1eTlVZE93SjlibjdUcDA3bHlKdmIyK3QvM1dUSkJYTDlFMWNHZUVLQUFBQWtyS3FCUmJsaC9hRWhFU2xXeXg2OXFrQkhxbVE5L3VXYlhwaDR0UjhYZHZydmtldmVFMWdRSURPcDZaS3locWxhbmtoQU1hZWlOUHdNUk4xS2lGUkZVSkQ5T0tvb2VyUXJvM3JQclBacEFFUDM2OG1qUnRvNm11ek5YejBCQzJhUDBjbWswbDc5eDlVYUVoNWxRa0sxQ05QRE5iNTFGUTk5c2dENnRlN2grdCtrOG1rWVlPZVZFaElPVFdxWDAvYmQrN1d6RG52dU02M2JONVVRVUdCK2ZvNVViUU16dHpHT1FFQUFQQS9aY2lJY1RJYWpYcHR5dmdpZTJaMFRLeXFWYTF5NVF1THdiYy9yTmI1MUZSNW1jMXEwYXl4SXF0SHVNNTkrc1ZYOHZYeDBSMWRvL0lzWFgveVZJS09SOGVxZGF2bWtySkd2QTc5ZlVUMTZ0VFc4cFhmcTM2OTJxcFhwM2FlL1RpYmxLemRlL2JKWnJjck1NQmZ6WnMyWnFQaFltYkk1YThCaENzQUFBQklrcDRhUEVMbGdvUDE4dmhSeGQwVm9FVExMVnhSUEI4QUFBQ1NzcVlGK2hSeFFRdmczNFJ3QlFBQUFFbFptd2dUcm9EQ0kxd0JBQUJBa21TeEZtMjFRT0RmaG5BRkFBQUFTVklHNFFxNEtvUXJBQUFBeU9sMHltSzE1bG41RGtEZUNGY0FBQUNRbExVSkx5VytnY0lqWEFFQUFFQjJ1ME9TWkRMeThSQW9MTjQ5QUFBQWtNT1JGYTZNSmo0ZUFvWEZ1d2NBQUFDWHdoVWpWMENoOGU0QkFBQUE0UXJ3QU40OUFBQUFrSjF3QlZ3MTNqMEFBQUJ3alZ4UjBBSW9QTjQ5QUFBQVlGb2c0QUc4ZXdBQUFFQzRBanlBZHc4QUFBQXVDMWVHWXU0SlVIb1JyZ0FBQUNDejJTenAwbWJDQUFxT2NBVUFBQUJYdU1xMDJZcTVKMERwUmJnQ0FBQ0F2TDJ5d3BVdGszQUZGQmJoQ2dBQUFQTHk4cExFeUJWd05RaFhBQUFBa05Gb2xORm9sTTJXV2R4ZEFVb3R3aFVBQUFBa1pZMWVNWElGRkI3aENnQUFBSklrTDdPWk5WZkFWU0JjQVFBQVFKTGs1V1dXalpFcm9OQUlWd0FBQUpDVU5TMHdnNUVyb05BSVZ3QUFBSkFrK2ZuNUtpMHRyYmk3QVpSYWhDc0FBQUJJa29MTGxsWHl1WlRpN2daUWFoR3VBQUFBSUVrS0RpNnJjNFFyb05BSVZ3QUFBSkFrQlpjdG8rUno1NHE3RzBDcFJiZ0NBQUNBcEV2VEFwMU9aM0YzQlNpVkNGY0FBQUNRSkFVSGwxRm1acVlzVm10eGR3VW9sUWhYQUFBQWtDUUZseWtqU1VwT1p0MFZVQmlFS3dBQUFFaktLbWdoU2VkWWR3VVVDdUVLQUFBQWtyTFdYRW5TMmFUa1l1NEpVRG9ScmdBQUFDQkpDZ3NMbGNGZ1VFenNpZUx1Q2xBcUVhNEFBQUFnU2ZMeDlsWjQ1VW82RmgxVDNGMEJTaVhDRlFBQUFGd2lJNnJwV0hSc2NYY0RLSlVJVndBQUFIQ0pqS3ltNDhlajJlc0tLQVRDRlFBQUFGeHFWSTlReXZsVUpTVlRNUkFvS01JVkFBQUFYQ0lqcWtxU2poMlBMdWFlQUtVUDRRb0FBQUF1VmF1RXkyUXk2ZGh4aWxvQUJVVzRBZ0FBZ0l2WmJGYTFLdUU2OVBlUjR1NEtVT29RcmdBQUFPQ21ZWU42MnI1emQzRjNBeWgxQ0ZjQUFBQndjMTNMWm9xTFA2bVRweEtLdXl0QXFVSzRBZ0FBZ0pzV1RSdkxZREJvNi9hL2lyc3JRS2xDdUFJQUFJQ2JvS0JBTmFoWFIyczMvRmJjWFFGS0ZjSVZBQUFBc3JuNXBnN2F1bjJua3BLU2k3c3JRS2xCdUFJQUFFQTJuVHUyazhGZzBDL3JOeFozVjRCU2czQUZBQUNBYk1xV0NkSU5yVnZxcXhYZnl1RndGSGQzZ0ZLQmNBVUFBSUFjOWV2ZFE3Rng4VnIvNjZiaTdncFFLaEN1QUFBQWtLTkdEZXFwWmZPbVd2VHBFdGxzOW12K3ZMMzdEeXI1WEVxdTUzZnUycVA5QncvbHF5Mkx4YW9aczk5UmRNeUpQSzlMUzAvWHpEbnZGS2pzL0ptelNUcVZrT2g2YmMzSTBKZkxWbXJucmozNWJnUC9Ub1FyQUFBQTVPcmhCL3JwNlBGb2ZiNWsyVFY5VHVMcE14b3lZcHptdmY5UnJ0Zk1tRDFYOHovNE9GL3R4Wjg2cGMxLy9LbW5Cby9RMmx6V2pUbWRUazJiTVVmZmZMOUtmMjdia2UrK3pwNzduaDU5Y3JCYnNZOVB2dmhLSDN6MGViN2JPSHJzdUtLNjk5SFc3VHV6blhNNEhPaHB0YTRBQUExeFNVUkJWRXBMVDlmWnBHVEZuenlsQTRmKzF1OWJ0dW5IMWI5bzhaY3I5T1d5bGZsK0RvcVd1Ymc3QUFBQWdKS3JZZjI2Nm5YWEhWcjAyUksxdWFHVmF0V0l2Q2JQQ1EwcHIxNDk3dEFYUzc5V3orNWRWYnRXRGJmemlhZlBLQ1kyVG5kMGljcFhlNUVSMWZUV3JGYzBac0lVdmZUS1RQbjUrZW42NjFxNFhmUEJSNTlwdzIrL3EzL2ZYdmx1ZDkydm03VCsxMDI2cTFzWEJRZVhsU1Q1ZUh1cmI2KzdOTy85ajdSaDQyYTF2L0dHZkxXVms2NDk3NVBOWm5NN1pqQVlGQlFZcU5DUThnb05MYS9Ra0JCWkxGYjUrdm9VK2ptNE5naFhBQUFBeU5OL0hyNWZmMnpkcmxFdlR0YnIwMTVTNVVvVlBkSnUvTWxUeXN6TWRMMXUzL1lHSFQwV3JkUzBORVhIeExxT1Y2dGFSV3ZXYnBEQllGRG5qdTN5M1g1SStYS2FNWFdDdnZsK2xWcTNhdTUyN3N0bEsvWHg1MHQxVjdjdWV2VEIrL0xWM3FtRVJNMmNQVmNWd3lwb3dNUDN1NTI3Kzg0N3RQSzduelRyclhscTFMQyt5bDBJWGdWbHM5blVOYXF6ZXQ1NXV3SURBeFFRRUtEQUFIOFpESVpDdFllaVpYQTZuYzdpN2dRQUFBQkt0dGk0ZUQwM1lweTh2THcwNmNXUmlveW9kdFZ0UHZMRW9DdXVpWktrbjc1ZXJQODhOVVRIbzJOenZlYXRtVk8xZGZ0Zm1yOHdmOU1HcjJUVnlpL2NYbHV0VmcxK2Zwd09Iem1xR1ZNbnFISEQrdG51MmJscmo0YU9HcS82ZFd0cit1UVg1ZU9UZldUcDUzVy9TcElTRWsvcjNRV0xkSCsvWG9xc0hpR3p5YVFPN2Rvb3Fuc2ZQZGkvang3czM5Y2pQd2V1RFVNdWFaZHdCUUFBZ0h5SmpqbWhvYU5lVk1yNVZEMzY0SDI2Kzg0N1pEYWJycnJkdjQ4ZTArblRaMTJqU3p0MzdWSEZzQXFxR0ZaQmtyUm03UVpOZnZWMWRZM3FySDczOUhEZDkrcXN0NVJ5UGxVVFh4aXVpbUZoT2hFZnIwT0hqMXgxZnlRcHFuTkgxL2MybTEwdlRwcW16VnUyNm9rQkQrbWVudDF6dlcveGx5djA3dnVMMUtSUkEwMGFOMUlCQWY3dTdYYnZrK045dnI0K1dybmtJOEpWS1pGYnVHSmFJQUFBQVBLbFd0Vnd6WnZ6bW1iUGZVL3Z2UGVoUHY5eXVhSnU2cUFiV3JkU1dGaW9Ra1BLeThmYnUwQnQybXcyVFowK1cwbm56bW5odTIvSXg5dGJzOTU4VjNhN1E2OVBlMG5lM3Q2dUloWVptWm1xVnJXSzY5NjB0SFNGVjY3b09oWVpVUzNiaUZwQzRtbk5ldk5kZGVzU3BSdmJ0SFlkUDNQbXJGNmNQRjEzZDc5ZG5UdTF5M1hhWFVaR3BsNmFPa09idDJ6Vm5iZmZsbWV3a3FTK3ZlL1M2Yk5uOWVXeWxYcHF5RWlOSFRIRWJmM1l4Ukd4MWIrczE1VHBiMmphcExGcTJieHBBWDVqS01rSVZ3QUFBTWkzc21YTDZJVVJROVQxMXM3NjlvZlZXdjdORDFweVdmVzZZWU9mVXRlb3p2bHViOTRISCt2SXNlT2FObW1zL0h4OUpVa3ZqUjJocDRlTzF1Z0pVOVNtZFVzbG5qNmp1clZyNmtSY3ZPcytwOU9wazZjUzFLcGxzeHpidGRuc1dycjhHeTM2OUF0WnJGYlZxVlhUTFZ3bG5qa3JpOFdpeWROZjEwZWZMOUdEL2Z1cVUvdTJiaUhyekptekdqOTV1dmJzTzZDb3poMzE3Rk1EOHZVelBUbmdJUVg0Kyt2RFR4WnI0SE9qMUx0bk4vWHYyMHVCQVFHdWF6WnUra09TOVBmUjQ0cXNIcUh5NVlKZDUrTGlUK1pZUmZDZldqUnJ3bHFzRW9acGdRQUFBQ2kwMU5RMEhUNXlWS2NTRXBWNCtvdzZ0bXVyOE1yNUszaXhjZk1Xalh2cEZkM1g1Mjc5NTZIK2J1ZTI3OXlsRVdNbnFVdlVUYXBidTViT3BhUm8wYWRMOVBVWGkyUTJteFFkYzBLUFBERkl3d2NQVkplb205emIzZlNIM24xL2tXSmk0OVNnZmwwOTg4Ui9WTGQyeld6UGR6cWRXdlh6T2kzNDhGTWxKSjVXclpxUkd2RFEvYTdwaVdQR1Q5SG1MVnZWbzN0WFBmM2ZSd3NjWkRadTNxTHBzOTVTeXZuemV1SDV3ZXJVNFVaSlVzcjVWUFY3OERGbFpHVEsyOXRMZFdyVjFHdFRKc2hzTnVVNmJUQW4zeTc5Uk43ZVhnWHFFenlEYVlFQUFBRHd1SUFBZnpWdDNMREE5NTFQVGRXck0rZW9SYlBHNnQrdmw5dTU2SmdUT256a21NYU5lazR0bXplVm42K3Z0bXpkcnN6TVRPM2RmMEJOR2pYUVg3dXpOdXh0V0wrTzY3NDkrdzVvN3Z5RjJyUHZnQ3FFaG1qazBHZDB5MDBkY2cxRkJvTkJ0OTdjU1IzYnQ5VVhTMWZvc3lYTE5PckZsM1g5ZFMzMDhvdWpOR3p3VTlyMCs1OEtDUERYclhjV2JBMVVWT2VPR2puMEdiMy96dXZhdm5PWE9yVnY2enIzNCtwZlpEQmtiVGY3OFAzM2FzR2lUelR2L1VWNjhyR0hKVWs5dTNkVmorNWQzZHA3NUluQjZ0RzlxM3BlZHR6TGk0L3lKUTMvSWdBQUFDaHlnUUVCR2pOaWlLcUdWOWJUejQxU205YXQ5TmdqRDBpU2xpNy9SdC84c0VvZnZQT0dhNnBnNDRZTlpEYWJ0R0hqWmpWcDFFQWJmdnRkRlVKRC9yRUdLMDNIbzJQMTBQMzkxTDd0OWZMMjhkYUorSlA1NmsvblR1M1Y0Y1kyK3VpekpRcXJFQ3FEd2FCeXdXVjErMjAzS3lZMlRvOC8rbit1YXpkczNLeTkrdy9xc1ljZmtITEliUXMrL0VRK1BsbHJ6OHFXQ1hJTFZwbVptZnBpNlFxMWE5dGFhMzdab05xMUl2Vi85L2JSQng5L3JqYlhYeWRKS2xldW5OdlBkVkhaTWtFNUhrZkpRYmdDQUFCQXNiaXVSZFo2cWFqT0hmWGV3azlremNqUVBUMjc2N3VmMXVpV216cTRUUy8wOWZWUjY1WXR0T3JuZGJxalM1UzJiTjJodTdwMWNXK3ZaWE45dW5DdVRwNDhwUUVEaHhhNFA0TUdQcVl4encvV1AxZk5WSzFTV1gxNzNlVjZ2WGYvUVpVdFcwWjllOS8xenlZa1NmUGUveWpYd2g1ZnJmaE9TY25KNm5KTFo2MzVaWU1rcWQ4OVBaVnV0YWg2Uk5Xc245V25ZRVZCVUhJUXJnQUFBRkNzN3V0enQ2eldESDMwMlJLdFhiOVJKcE1weDQxOWI3L3RadjMyK3hhTkhqOVpEb2REZDNTNUpkczFGMGU2SkduRzFBbHExS0NlTEJhcmV2UjdTT05IRDFQYkc3SkdoN3IwdUZjam5udGFOM2RxNzNwOTBaWFdWaDA1ZWt3UnVZd2daV1JreXVsMDVyakgxZWt6WjdYd2s4VzZ1Vk1IaFpTL1ZNRENiRFpwd0VQM0svWkN3WTdnUW01QWpPSm5MTzRPQUFBQUFBOC8wRS90Mmx5dnMwbkphdEt3dmlxRWhtUzdwdTBOMTZsR1pJUk9ua3JRRGExYnFtWms5VHpiTkJxTk1wbE1NcHF5UHZJYWpBYVpUQ2FaVEZsN2N4a003cS96SS81a2dtSmk0OVN3UWQwY3oxdXNGa21Tdjc5ZnRuTUIvdjd5OWZYSmRRK3JtTmlzRFpVclZRekxkMzlRc2hDdUFBQUFVT3dPSHY1Ylc3YnRrTCtmbjdaczI2RzU4eGRtdXlZNStaelMwOU1sU1hhYlhRNkhvNmk3cVJYZmZDOUo2bmhqbXh6UHA2YW1TWkw4L0xLSEsxOWZINzM2OGpoVnFsZ2h4M3YzN1Q4b2c4R2dHdFVqUE5SYkZEWENGUUFBQUlyVjMwZVBhZVM0bHhWY3Rvd1d6SjJsMXEyYWE4bXlsWHAvMGFldWE4Nm5wbXIwaENtS1A1bWdCdlhyYXN1Mkhab3grNTFzNjZPdXBiMzdEMnJwaW0vVXBGRUQxYTFUSzhkcmtwS1NKV1dOVXVVa3I5RzJ6VnUycVU3dG1qbU9lcUYwSUZ3QkFBQ2cyR3plc2xYUGpYaFJKcE5KVXllK29OQ1E4bnB4MUREVnJWTkx2NnpicUpUenFVcElQSzJobzhicndNSERldmlCZnBvNWRhS2FOMjJzNzM5YW93bVRweXZ0d21qV3RiVC80Q0c5TUhHcVRFYVRCdVd4bWZBZlc3ZEx5aXFDVVJDSC96NnFBd2NQNXpvaWh0S0JUWVFCQUFCUTVDd1dxK1l2L0ZqTFYzNnY4TXFWTkhuOEtGVUp2eFJJa3BLU1pUS1pkUGpJVVUyZS9vYk9uRG1yUngrOFQvMzdadTJKbFc2eGFPekVWN1I5NXk1VnFoaW1NYzhQMWpORFIzdXNmN09tdmFUR0RldkxZckZxOGRMbCttVHhWeklaalJvM2VxaHV1SzZsSk9uN245WW83dVFwQlFVR3l0dkxTN0Z4OFZxKzhqdFZEQXZUKzNObnlXak1mUnpqNkxIakdqQndxS1pOR3F1V3padHF6UGdwMnJiekwzMjg0RzJWeTZHZ1JWVDNQbnF3ZjU5YzEydWhhTEdKTUFBQUFFb01nOUdnM1h2MjY4WWJXbXZZb0NjVkZCVG9kajQ0dUt3eU16UDErbHZ6WmJGWU5IYmtjMjc3UmZuNSttcnF4REdhODg0Q3JWbTdRZVdDZ3pWeTZETWU2MSsxS3VFNkVYZFNBNThicVpTVTg0cXNIcUdSenoydDJyVnF1SzQ1ZVNwQkgzLzJwZHQ5dFdwR2F0U3daL01NVnYrMDZ1ZDEycnhscS9yMTdwRmpzRUxwUWJnQ0FBQkFrZlB4OXRiMHlTOHFJQ0RudFVtUzVPWGxwY25qUjhsZ01PUllRYzlzTm12d3dNZDFmNy9lcWhBYWttdWhpTUlxVzdhTUhyeXZqL3o4ZkhYcnpaMnlWUlY4c0g5ZjllclJYVmFyVlhhN1hYNSt2aW9URkpTL3hnMEdHWTFHR1F4R05XdlNTRTBiTjlTRC9mdmtldm5GYTFHeU1TMFFBQUFBS0daT3AvT0srMnVoNU1odFdpRHhGd0FBQUNobUJLdC9COElWQUFBQUFIZ0E0UW9BQUFBQVBJQndCUUFBQUFBZVFMZ0NBQUFBQUE4Z1hBRUFBQUNBQnhDdUFBQUFBTUFEQ0ZjQUFBQUE0QUdFS3dBQUFBRHdBTUlWQUFBQUFIZ0E0UW9BQUFBQVBJQndCUUFBQUFBZVFMZ0NBQUFBQUE4Z1hBRUFBQUNBQnhDdUFBQUFBTUFEQ0ZjQUFBQUE0QUdFS3dBQUFBRHdBTUlWQUFBQUFIZ0E0UW9BQUFBQVBJQndCUUFBQUFBZVFMZ0NBQUFBQUE4Z1hBRUFBQUNBQnhDdUFBQUFBTUFEQ0ZjQUFBQUE0QUdFS3dBQUFBRHdBTUlWQUFBQUFIZ0E0UW9BQUFBQVBJQndCUUFBQUFBZVFMZ0NBQUFBQUE4Z1hBRUFBQUNBQnhDdUFBQUFBTUFEQ0ZjQUFBQUE0QUdFS3dBQUFBRHdBTUlWQUFBQUFIZ0E0UW9BQUFBQVBJQndCUUFBQUFBZVFMZ0NBQUFBQUE4Z1hBRUFBQUNBQnhDdUFBQUFBTUFEQ0ZjQUFBQUE0QUdFS3dBQUFBRHdBTUlWQUFBQUFIZ0E0UW9BQUFBQVBJQndCUUFBQUFBZVFMZ0NBQUFBQUE4Z1hBRUFBQUNBQnhDdUFBQUFBTUFEQ0ZjQUFBQUE0QUdFS3dBQUFBRHdBTUlWQUFBQUFIZ0E0UW9BQUFBQVBJQndCUUFBQUFBZVFMZ0NBQUFBQUFBQUFBQUFBQUFBQUFBQUFBQUFBQUFBQUFDQVIvMC81djJISnFtcTRVc0FBQUFBU1VWT1JLNUNZSUk9IiwKICAgIlR5cGUiIDogIm1pbmQiLAogICAiVmVyc2lvbiIgOiAiMjEiCn0K"/>
    </extobj>
  </extobjs>
</s:customData>
</file>

<file path=customXml/itemProps6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2998</Words>
  <Application>WPS 演示</Application>
  <PresentationFormat>自定义</PresentationFormat>
  <Paragraphs>689</Paragraphs>
  <Slides>21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35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57" baseType="lpstr">
      <vt:lpstr>Arial</vt:lpstr>
      <vt:lpstr>宋体</vt:lpstr>
      <vt:lpstr>Wingdings</vt:lpstr>
      <vt:lpstr>黑体</vt:lpstr>
      <vt:lpstr>Courier New</vt:lpstr>
      <vt:lpstr>微软雅黑</vt:lpstr>
      <vt:lpstr>Calibri</vt:lpstr>
      <vt:lpstr>Calibri</vt:lpstr>
      <vt:lpstr>仿宋_GB2312</vt:lpstr>
      <vt:lpstr>仿宋</vt:lpstr>
      <vt:lpstr>Agency FB</vt:lpstr>
      <vt:lpstr>Trebuchet MS</vt:lpstr>
      <vt:lpstr>Impact</vt:lpstr>
      <vt:lpstr>阿里巴巴普惠体 R</vt:lpstr>
      <vt:lpstr>阿里巴巴普惠体 B</vt:lpstr>
      <vt:lpstr>等线</vt:lpstr>
      <vt:lpstr>Aharoni</vt:lpstr>
      <vt:lpstr>Yu Gothic UI Semibold</vt:lpstr>
      <vt:lpstr>时尚中黑简体</vt:lpstr>
      <vt:lpstr>隶书</vt:lpstr>
      <vt:lpstr>汉仪菱心体简</vt:lpstr>
      <vt:lpstr>Palatino Linotype</vt:lpstr>
      <vt:lpstr>Arial Unicode MS</vt:lpstr>
      <vt:lpstr>幼圆</vt:lpstr>
      <vt:lpstr>Century Gothic</vt:lpstr>
      <vt:lpstr>Gill Sans</vt:lpstr>
      <vt:lpstr>Lato Light</vt:lpstr>
      <vt:lpstr>Helvetica Neue</vt:lpstr>
      <vt:lpstr>方正鲁迅行书 简</vt:lpstr>
      <vt:lpstr>Palatino Linotype</vt:lpstr>
      <vt:lpstr>华文黑体</vt:lpstr>
      <vt:lpstr>Times New Roman</vt:lpstr>
      <vt:lpstr>楷体</vt:lpstr>
      <vt:lpstr>Times New Roman</vt:lpstr>
      <vt:lpstr>AMGDT</vt:lpstr>
      <vt:lpstr>主管人员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keywords>更多模版：亮亮图文旗舰店https:/liangliangtuwen.tmall.com</cp:keywords>
  <dc:description>更多模版：亮亮图文旗舰店https://liangliangtuwen.tmall.com</dc:description>
  <dc:subject>亮亮图文旗舰店</dc:subject>
  <cp:lastModifiedBy>Qinmianzilv。</cp:lastModifiedBy>
  <cp:revision>97</cp:revision>
  <dcterms:created xsi:type="dcterms:W3CDTF">2004-08-26T06:30:00Z</dcterms:created>
  <dcterms:modified xsi:type="dcterms:W3CDTF">2021-09-23T11:13:37Z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2052-11.1.0.10938</vt:lpwstr>
  </property>
  <property fmtid="{D5CDD505-2E9C-101B-9397-08002B2CF9AE}" pid="3" name="ICV">
    <vt:lpwstr>F3BDB09EAE30404FB6B5DD3D6BAC9348</vt:lpwstr>
  </property>
  <property fmtid="{D5CDD505-2E9C-101B-9397-08002B2CF9AE}" pid="4" name="KSOSaveFontToCloudKey">
    <vt:lpwstr>1044866529_cloud</vt:lpwstr>
  </property>
</Properties>
</file>