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gif" ContentType="image/gif"/>
  <Default Extension="png" ContentType="image/png"/>
  <Default Extension="emf" ContentType="image/x-em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6" r:id="rId3"/>
    <p:sldMasterId id="2147483698" r:id="rId4"/>
  </p:sldMasterIdLst>
  <p:notesMasterIdLst>
    <p:notesMasterId r:id="rId6"/>
  </p:notesMasterIdLst>
  <p:sldIdLst>
    <p:sldId id="3105" r:id="rId5"/>
    <p:sldId id="4000" r:id="rId7"/>
    <p:sldId id="4003" r:id="rId8"/>
    <p:sldId id="4053" r:id="rId9"/>
    <p:sldId id="4054" r:id="rId10"/>
    <p:sldId id="4055" r:id="rId11"/>
    <p:sldId id="4009" r:id="rId12"/>
    <p:sldId id="4010" r:id="rId13"/>
    <p:sldId id="4011" r:id="rId14"/>
    <p:sldId id="4012" r:id="rId15"/>
    <p:sldId id="4013" r:id="rId16"/>
    <p:sldId id="4015" r:id="rId17"/>
    <p:sldId id="4016" r:id="rId18"/>
    <p:sldId id="4017" r:id="rId19"/>
    <p:sldId id="4018" r:id="rId20"/>
    <p:sldId id="4020" r:id="rId21"/>
    <p:sldId id="4019" r:id="rId22"/>
    <p:sldId id="4021" r:id="rId23"/>
    <p:sldId id="4022" r:id="rId24"/>
    <p:sldId id="4014" r:id="rId25"/>
    <p:sldId id="4023" r:id="rId26"/>
    <p:sldId id="4028" r:id="rId27"/>
    <p:sldId id="4029" r:id="rId28"/>
    <p:sldId id="4052" r:id="rId29"/>
  </p:sldIdLst>
  <p:sldSz cx="12192000" cy="6858000"/>
  <p:notesSz cx="6858000" cy="9144000"/>
  <p:custDataLst>
    <p:tags r:id="rId33"/>
  </p:custDataLst>
  <p:defaultText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2565" algn="l" defTabSz="914400" rtl="0" eaLnBrk="1" latinLnBrk="0" hangingPunct="1">
      <a:defRPr sz="1865" kern="1200">
        <a:solidFill>
          <a:schemeClr val="tx1"/>
        </a:solidFill>
        <a:latin typeface="+mn-lt"/>
        <a:ea typeface="+mn-ea"/>
        <a:cs typeface="+mn-cs"/>
      </a:defRPr>
    </a:lvl7pPr>
    <a:lvl8pPr marL="3199765" algn="l" defTabSz="914400" rtl="0" eaLnBrk="1" latinLnBrk="0" hangingPunct="1">
      <a:defRPr sz="1865" kern="1200">
        <a:solidFill>
          <a:schemeClr val="tx1"/>
        </a:solidFill>
        <a:latin typeface="+mn-lt"/>
        <a:ea typeface="+mn-ea"/>
        <a:cs typeface="+mn-cs"/>
      </a:defRPr>
    </a:lvl8pPr>
    <a:lvl9pPr marL="3656965" algn="l" defTabSz="914400" rtl="0" eaLnBrk="1" latinLnBrk="0" hangingPunct="1">
      <a:defRPr sz="1865"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4885"/>
    <a:srgbClr val="E1E2E8"/>
    <a:srgbClr val="E6E6E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1" autoAdjust="0"/>
    <p:restoredTop sz="94660"/>
  </p:normalViewPr>
  <p:slideViewPr>
    <p:cSldViewPr snapToGrid="0">
      <p:cViewPr>
        <p:scale>
          <a:sx n="120" d="100"/>
          <a:sy n="120" d="100"/>
        </p:scale>
        <p:origin x="840" y="752"/>
      </p:cViewPr>
      <p:guideLst>
        <p:guide orient="horz" pos="1078"/>
        <p:guide pos="3839"/>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gs" Target="tags/tag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A10783-7AD6-480D-A7E3-27630C1092A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2819AD-2A75-48E6-AE69-BC26B27040F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screen"/>
          <a:stretch>
            <a:fillRect/>
          </a:stretch>
        </p:blipFill>
        <p:spPr>
          <a:xfrm>
            <a:off x="0" y="1"/>
            <a:ext cx="12186588" cy="6858000"/>
          </a:xfrm>
          <a:prstGeom prst="rect">
            <a:avLst/>
          </a:prstGeom>
        </p:spPr>
      </p:pic>
      <p:sp>
        <p:nvSpPr>
          <p:cNvPr id="3" name="Rectangle 9"/>
          <p:cNvSpPr>
            <a:spLocks noChangeArrowheads="1"/>
          </p:cNvSpPr>
          <p:nvPr userDrawn="1"/>
        </p:nvSpPr>
        <p:spPr bwMode="auto">
          <a:xfrm>
            <a:off x="11670268" y="6454776"/>
            <a:ext cx="486833" cy="287867"/>
          </a:xfrm>
          <a:prstGeom prst="rect">
            <a:avLst/>
          </a:prstGeom>
          <a:solidFill>
            <a:srgbClr val="1C4885"/>
          </a:solidFill>
          <a:ln w="9525" algn="ctr">
            <a:noFill/>
            <a:miter lim="800000"/>
          </a:ln>
        </p:spPr>
        <p:txBody>
          <a:bodyPr lIns="121877" tIns="60937" rIns="121877" bIns="60937" anchor="ctr"/>
          <a:lstStyle/>
          <a:p>
            <a:pPr algn="ctr">
              <a:defRPr/>
            </a:pPr>
            <a:endParaRPr lang="en-US" sz="2400" b="0" dirty="0">
              <a:solidFill>
                <a:schemeClr val="lt1"/>
              </a:solidFill>
              <a:latin typeface="+mn-lt"/>
              <a:ea typeface="+mn-ea"/>
            </a:endParaRPr>
          </a:p>
        </p:txBody>
      </p:sp>
      <p:sp>
        <p:nvSpPr>
          <p:cNvPr id="4" name="Isosceles Triangle 10"/>
          <p:cNvSpPr>
            <a:spLocks noChangeArrowheads="1"/>
          </p:cNvSpPr>
          <p:nvPr userDrawn="1"/>
        </p:nvSpPr>
        <p:spPr bwMode="auto">
          <a:xfrm rot="10610802">
            <a:off x="11670269" y="6550025"/>
            <a:ext cx="488948" cy="262467"/>
          </a:xfrm>
          <a:prstGeom prst="triangle">
            <a:avLst>
              <a:gd name="adj" fmla="val 50000"/>
            </a:avLst>
          </a:prstGeom>
          <a:solidFill>
            <a:srgbClr val="1C4885"/>
          </a:solidFill>
          <a:ln w="9525" algn="ctr">
            <a:noFill/>
            <a:miter lim="800000"/>
          </a:ln>
        </p:spPr>
        <p:txBody>
          <a:bodyPr rot="10800000" lIns="121877" tIns="60937" rIns="121877" bIns="60937" anchor="ctr"/>
          <a:lstStyle/>
          <a:p>
            <a:pPr algn="ctr">
              <a:defRPr/>
            </a:pPr>
            <a:endParaRPr lang="en-US" sz="2400" b="0">
              <a:solidFill>
                <a:schemeClr val="lt1"/>
              </a:solidFill>
              <a:latin typeface="+mn-lt"/>
              <a:ea typeface="+mn-ea"/>
            </a:endParaRPr>
          </a:p>
        </p:txBody>
      </p:sp>
      <p:sp>
        <p:nvSpPr>
          <p:cNvPr id="5" name="Slide Number Placeholder 5"/>
          <p:cNvSpPr txBox="1"/>
          <p:nvPr userDrawn="1"/>
        </p:nvSpPr>
        <p:spPr>
          <a:xfrm>
            <a:off x="11702017" y="6370109"/>
            <a:ext cx="448733" cy="467784"/>
          </a:xfrm>
          <a:prstGeom prst="rect">
            <a:avLst/>
          </a:prstGeom>
        </p:spPr>
        <p:txBody>
          <a:bodyPr lIns="0" tIns="0" rIns="0" bIns="6093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D34B1F0-08C0-458C-B570-2E31A9E139CB}" type="slidenum">
              <a:rPr lang="en-US" sz="1335" b="0" smtClean="0"/>
            </a:fld>
            <a:endParaRPr lang="en-US" sz="1335" b="0" dirty="0"/>
          </a:p>
        </p:txBody>
      </p:sp>
      <p:grpSp>
        <p:nvGrpSpPr>
          <p:cNvPr id="6" name="Group 5"/>
          <p:cNvGrpSpPr/>
          <p:nvPr userDrawn="1"/>
        </p:nvGrpSpPr>
        <p:grpSpPr bwMode="auto">
          <a:xfrm>
            <a:off x="463553" y="6309784"/>
            <a:ext cx="298450" cy="294216"/>
            <a:chOff x="4328868" y="5502988"/>
            <a:chExt cx="500307" cy="493774"/>
          </a:xfrm>
        </p:grpSpPr>
        <p:sp>
          <p:nvSpPr>
            <p:cNvPr id="7" name="Freeform 7">
              <a:hlinkClick r:id="" action="ppaction://hlinkshowjump?jump=previousslide"/>
            </p:cNvPr>
            <p:cNvSpPr/>
            <p:nvPr userDrawn="1"/>
          </p:nvSpPr>
          <p:spPr bwMode="auto">
            <a:xfrm>
              <a:off x="4520475" y="5648633"/>
              <a:ext cx="117092" cy="202484"/>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a:defRPr/>
              </a:pPr>
              <a:endParaRPr lang="id-ID" sz="2400" b="0"/>
            </a:p>
          </p:txBody>
        </p:sp>
        <p:sp>
          <p:nvSpPr>
            <p:cNvPr id="8"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a:defRPr/>
              </a:pPr>
              <a:endParaRPr lang="id-ID" sz="2400" b="0"/>
            </a:p>
          </p:txBody>
        </p:sp>
      </p:grpSp>
      <p:grpSp>
        <p:nvGrpSpPr>
          <p:cNvPr id="9" name="Group 9"/>
          <p:cNvGrpSpPr/>
          <p:nvPr userDrawn="1"/>
        </p:nvGrpSpPr>
        <p:grpSpPr bwMode="auto">
          <a:xfrm flipH="1">
            <a:off x="1244602" y="6309784"/>
            <a:ext cx="298451" cy="294216"/>
            <a:chOff x="4328868" y="5502988"/>
            <a:chExt cx="500307" cy="493774"/>
          </a:xfrm>
        </p:grpSpPr>
        <p:sp>
          <p:nvSpPr>
            <p:cNvPr id="10" name="Freeform 10">
              <a:hlinkClick r:id="" action="ppaction://hlinkshowjump?jump=nextslide"/>
            </p:cNvPr>
            <p:cNvSpPr/>
            <p:nvPr userDrawn="1"/>
          </p:nvSpPr>
          <p:spPr bwMode="auto">
            <a:xfrm>
              <a:off x="4520475" y="5648633"/>
              <a:ext cx="117094" cy="202484"/>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a:defRPr/>
              </a:pPr>
              <a:endParaRPr lang="id-ID" sz="2400" b="0"/>
            </a:p>
          </p:txBody>
        </p:sp>
        <p:sp>
          <p:nvSpPr>
            <p:cNvPr id="11"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a:defRPr/>
              </a:pPr>
              <a:endParaRPr lang="id-ID" sz="2400" b="0"/>
            </a:p>
          </p:txBody>
        </p:sp>
      </p:grpSp>
      <p:cxnSp>
        <p:nvCxnSpPr>
          <p:cNvPr id="12" name="Straight Connector 3"/>
          <p:cNvCxnSpPr/>
          <p:nvPr userDrawn="1"/>
        </p:nvCxnSpPr>
        <p:spPr>
          <a:xfrm>
            <a:off x="736600" y="6460067"/>
            <a:ext cx="508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463553" y="988839"/>
            <a:ext cx="11130016" cy="0"/>
          </a:xfrm>
          <a:prstGeom prst="line">
            <a:avLst/>
          </a:prstGeom>
          <a:ln w="9525"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
        <p:nvSpPr>
          <p:cNvPr id="4" name="椭圆 3"/>
          <p:cNvSpPr/>
          <p:nvPr userDrawn="1"/>
        </p:nvSpPr>
        <p:spPr>
          <a:xfrm>
            <a:off x="0" y="4221087"/>
            <a:ext cx="12192000" cy="2088233"/>
          </a:xfrm>
          <a:prstGeom prst="ellipse">
            <a:avLst/>
          </a:prstGeom>
          <a:gradFill flip="none" rotWithShape="1">
            <a:gsLst>
              <a:gs pos="19000">
                <a:schemeClr val="bg1">
                  <a:lumMod val="85000"/>
                </a:schemeClr>
              </a:gs>
              <a:gs pos="75000">
                <a:schemeClr val="bg1">
                  <a:lumMod val="95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ee Blank">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391" y="6356748"/>
            <a:ext cx="2742446" cy="364274"/>
          </a:xfrm>
        </p:spPr>
        <p:txBody>
          <a:bodyPr/>
          <a:lstStyle/>
          <a:p>
            <a:fld id="{22665CCF-6AF6-4ECE-997B-90D7D73A8E2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a:xfrm>
            <a:off x="4038413" y="6356748"/>
            <a:ext cx="4115176" cy="364274"/>
          </a:xfrm>
        </p:spPr>
        <p:txBody>
          <a:bodyPr/>
          <a:lstStyle/>
          <a:p>
            <a:endParaRPr lang="zh-CN" altLang="en-US">
              <a:solidFill>
                <a:prstClr val="black">
                  <a:tint val="75000"/>
                </a:prstClr>
              </a:solidFill>
            </a:endParaRPr>
          </a:p>
        </p:txBody>
      </p:sp>
      <p:sp>
        <p:nvSpPr>
          <p:cNvPr id="4" name="灯片编号占位符 5"/>
          <p:cNvSpPr>
            <a:spLocks noGrp="1"/>
          </p:cNvSpPr>
          <p:nvPr>
            <p:ph type="sldNum" sz="quarter" idx="12"/>
          </p:nvPr>
        </p:nvSpPr>
        <p:spPr>
          <a:xfrm>
            <a:off x="8611167" y="6356748"/>
            <a:ext cx="2742446" cy="364274"/>
          </a:xfrm>
        </p:spPr>
        <p:txBody>
          <a:bodyPr/>
          <a:lstStyle/>
          <a:p>
            <a:fld id="{E2862E0A-CEDE-416C-A32F-15E661A2A36E}" type="slidenum">
              <a:rPr lang="zh-CN" altLang="en-US" smtClean="0">
                <a:solidFill>
                  <a:prstClr val="black">
                    <a:tint val="75000"/>
                  </a:prstClr>
                </a:solidFill>
              </a:rPr>
            </a:fld>
            <a:endParaRPr lang="zh-CN" altLang="en-US">
              <a:solidFill>
                <a:prstClr val="black">
                  <a:tint val="75000"/>
                </a:prstClr>
              </a:solidFill>
            </a:endParaRPr>
          </a:p>
        </p:txBody>
      </p:sp>
      <p:sp>
        <p:nvSpPr>
          <p:cNvPr id="5" name="灯片编号占位符 1"/>
          <p:cNvSpPr txBox="1"/>
          <p:nvPr userDrawn="1"/>
        </p:nvSpPr>
        <p:spPr>
          <a:xfrm>
            <a:off x="11666411" y="6588560"/>
            <a:ext cx="527383" cy="201374"/>
          </a:xfrm>
          <a:prstGeom prst="rect">
            <a:avLst/>
          </a:prstGeom>
          <a:solidFill>
            <a:srgbClr val="FF0000"/>
          </a:solidFill>
        </p:spPr>
        <p:txBody>
          <a:bodyPr vert="horz" lIns="86687" tIns="43344" rIns="86687" bIns="43344" rtlCol="0" anchor="ctr"/>
          <a:lstStyle>
            <a:defPPr>
              <a:defRPr lang="zh-CN"/>
            </a:defPPr>
            <a:lvl1pPr algn="r" rtl="0" fontAlgn="base">
              <a:spcBef>
                <a:spcPct val="0"/>
              </a:spcBef>
              <a:spcAft>
                <a:spcPct val="0"/>
              </a:spcAft>
              <a:defRPr sz="1200" kern="1200">
                <a:solidFill>
                  <a:schemeClr val="tx1">
                    <a:tint val="75000"/>
                  </a:schemeClr>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CBD2DC0A-31CA-4DCB-899E-B2FAFD407397}" type="slidenum">
              <a:rPr lang="zh-CN" altLang="en-US" sz="1515" b="1" smtClean="0">
                <a:solidFill>
                  <a:schemeClr val="bg1"/>
                </a:solidFill>
              </a:rPr>
            </a:fld>
            <a:endParaRPr lang="zh-CN" altLang="en-US" sz="1515"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11670269" y="6454776"/>
            <a:ext cx="486833" cy="287867"/>
          </a:xfrm>
          <a:prstGeom prst="rect">
            <a:avLst/>
          </a:prstGeom>
          <a:solidFill>
            <a:schemeClr val="tx2"/>
          </a:solidFill>
          <a:ln w="9525" algn="ctr">
            <a:noFill/>
            <a:miter lim="800000"/>
          </a:ln>
        </p:spPr>
        <p:txBody>
          <a:bodyPr lIns="121877" tIns="60937" rIns="121877" bIns="60937" anchor="ctr"/>
          <a:lstStyle/>
          <a:p>
            <a:pPr algn="ctr">
              <a:defRPr/>
            </a:pPr>
            <a:endParaRPr lang="en-US" sz="2400" b="0" dirty="0">
              <a:solidFill>
                <a:schemeClr val="lt1"/>
              </a:solidFill>
              <a:latin typeface="+mn-lt"/>
              <a:ea typeface="+mn-ea"/>
            </a:endParaRPr>
          </a:p>
        </p:txBody>
      </p:sp>
      <p:sp>
        <p:nvSpPr>
          <p:cNvPr id="4" name="Isosceles Triangle 10"/>
          <p:cNvSpPr>
            <a:spLocks noChangeArrowheads="1"/>
          </p:cNvSpPr>
          <p:nvPr userDrawn="1"/>
        </p:nvSpPr>
        <p:spPr bwMode="auto">
          <a:xfrm rot="10610802">
            <a:off x="11670268" y="6550026"/>
            <a:ext cx="488950" cy="262467"/>
          </a:xfrm>
          <a:prstGeom prst="triangle">
            <a:avLst>
              <a:gd name="adj" fmla="val 50000"/>
            </a:avLst>
          </a:prstGeom>
          <a:solidFill>
            <a:schemeClr val="tx2"/>
          </a:solidFill>
          <a:ln w="9525" algn="ctr">
            <a:noFill/>
            <a:miter lim="800000"/>
          </a:ln>
        </p:spPr>
        <p:txBody>
          <a:bodyPr rot="10800000" lIns="121877" tIns="60937" rIns="121877" bIns="60937" anchor="ctr"/>
          <a:lstStyle/>
          <a:p>
            <a:pPr algn="ctr">
              <a:defRPr/>
            </a:pPr>
            <a:endParaRPr lang="en-US" sz="2400" b="0">
              <a:solidFill>
                <a:schemeClr val="lt1"/>
              </a:solidFill>
              <a:latin typeface="+mn-lt"/>
              <a:ea typeface="+mn-ea"/>
            </a:endParaRPr>
          </a:p>
        </p:txBody>
      </p:sp>
      <p:sp>
        <p:nvSpPr>
          <p:cNvPr id="5" name="Slide Number Placeholder 5"/>
          <p:cNvSpPr txBox="1"/>
          <p:nvPr userDrawn="1"/>
        </p:nvSpPr>
        <p:spPr>
          <a:xfrm>
            <a:off x="11702016" y="6370111"/>
            <a:ext cx="448733" cy="467782"/>
          </a:xfrm>
          <a:prstGeom prst="rect">
            <a:avLst/>
          </a:prstGeom>
        </p:spPr>
        <p:txBody>
          <a:bodyPr lIns="0" tIns="0" rIns="0" bIns="6093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D34B1F0-08C0-458C-B570-2E31A9E139CB}" type="slidenum">
              <a:rPr lang="en-US" sz="1335" b="0" smtClean="0"/>
            </a:fld>
            <a:endParaRPr lang="en-US" sz="1335" b="0" dirty="0"/>
          </a:p>
        </p:txBody>
      </p:sp>
      <p:grpSp>
        <p:nvGrpSpPr>
          <p:cNvPr id="6" name="Group 5"/>
          <p:cNvGrpSpPr/>
          <p:nvPr userDrawn="1"/>
        </p:nvGrpSpPr>
        <p:grpSpPr bwMode="auto">
          <a:xfrm>
            <a:off x="463553" y="6309784"/>
            <a:ext cx="298450" cy="294216"/>
            <a:chOff x="4328868" y="5502988"/>
            <a:chExt cx="500307" cy="493774"/>
          </a:xfrm>
        </p:grpSpPr>
        <p:sp>
          <p:nvSpPr>
            <p:cNvPr id="7" name="Freeform 7">
              <a:hlinkClick r:id="" action="ppaction://hlinkshowjump?jump=previousslide"/>
            </p:cNvPr>
            <p:cNvSpPr/>
            <p:nvPr userDrawn="1"/>
          </p:nvSpPr>
          <p:spPr bwMode="auto">
            <a:xfrm>
              <a:off x="4520475" y="5648633"/>
              <a:ext cx="117092" cy="202484"/>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a:defRPr/>
              </a:pPr>
              <a:endParaRPr lang="id-ID" sz="2400" b="0"/>
            </a:p>
          </p:txBody>
        </p:sp>
        <p:sp>
          <p:nvSpPr>
            <p:cNvPr id="8"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a:defRPr/>
              </a:pPr>
              <a:endParaRPr lang="id-ID" sz="2400" b="0"/>
            </a:p>
          </p:txBody>
        </p:sp>
      </p:grpSp>
      <p:grpSp>
        <p:nvGrpSpPr>
          <p:cNvPr id="9" name="Group 9"/>
          <p:cNvGrpSpPr/>
          <p:nvPr userDrawn="1"/>
        </p:nvGrpSpPr>
        <p:grpSpPr bwMode="auto">
          <a:xfrm flipH="1">
            <a:off x="1244602" y="6309784"/>
            <a:ext cx="298451" cy="294216"/>
            <a:chOff x="4328868" y="5502988"/>
            <a:chExt cx="500307" cy="493774"/>
          </a:xfrm>
        </p:grpSpPr>
        <p:sp>
          <p:nvSpPr>
            <p:cNvPr id="10" name="Freeform 10">
              <a:hlinkClick r:id="" action="ppaction://hlinkshowjump?jump=nextslide"/>
            </p:cNvPr>
            <p:cNvSpPr/>
            <p:nvPr userDrawn="1"/>
          </p:nvSpPr>
          <p:spPr bwMode="auto">
            <a:xfrm>
              <a:off x="4520475" y="5648633"/>
              <a:ext cx="117094" cy="202484"/>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a:defRPr/>
              </a:pPr>
              <a:endParaRPr lang="id-ID" sz="2400" b="0"/>
            </a:p>
          </p:txBody>
        </p:sp>
        <p:sp>
          <p:nvSpPr>
            <p:cNvPr id="11"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a:defRPr/>
              </a:pPr>
              <a:endParaRPr lang="id-ID" sz="2400" b="0"/>
            </a:p>
          </p:txBody>
        </p:sp>
      </p:grpSp>
      <p:cxnSp>
        <p:nvCxnSpPr>
          <p:cNvPr id="12" name="Straight Connector 3"/>
          <p:cNvCxnSpPr/>
          <p:nvPr userDrawn="1"/>
        </p:nvCxnSpPr>
        <p:spPr>
          <a:xfrm>
            <a:off x="736600" y="6460067"/>
            <a:ext cx="508000"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36"/>
          <p:cNvGrpSpPr/>
          <p:nvPr userDrawn="1"/>
        </p:nvGrpSpPr>
        <p:grpSpPr>
          <a:xfrm>
            <a:off x="774432" y="373426"/>
            <a:ext cx="629361" cy="629144"/>
            <a:chOff x="304800" y="673100"/>
            <a:chExt cx="4000500" cy="4000500"/>
          </a:xfrm>
          <a:effectLst>
            <a:outerShdw blurRad="444500" dist="254000" dir="8100000" algn="tr" rotWithShape="0">
              <a:prstClr val="black">
                <a:alpha val="50000"/>
              </a:prstClr>
            </a:outerShdw>
          </a:effectLst>
        </p:grpSpPr>
        <p:sp>
          <p:nvSpPr>
            <p:cNvPr id="15"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fontAlgn="auto">
                <a:spcBef>
                  <a:spcPts val="0"/>
                </a:spcBef>
                <a:spcAft>
                  <a:spcPts val="0"/>
                </a:spcAft>
                <a:defRPr/>
              </a:pPr>
              <a:endParaRPr lang="zh-CN" altLang="en-US" sz="1600" b="0" kern="0">
                <a:solidFill>
                  <a:sysClr val="windowText" lastClr="000000"/>
                </a:solidFill>
                <a:latin typeface="Calibri" panose="020F0502020204030204"/>
                <a:ea typeface="宋体" panose="02010600030101010101" pitchFamily="2" charset="-122"/>
              </a:endParaRPr>
            </a:p>
          </p:txBody>
        </p:sp>
        <p:sp>
          <p:nvSpPr>
            <p:cNvPr id="16"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fontAlgn="auto">
                <a:spcBef>
                  <a:spcPts val="0"/>
                </a:spcBef>
                <a:spcAft>
                  <a:spcPts val="0"/>
                </a:spcAft>
                <a:defRPr/>
              </a:pPr>
              <a:endParaRPr lang="zh-CN" altLang="en-US" sz="1600" b="0" kern="0">
                <a:solidFill>
                  <a:sysClr val="windowText" lastClr="000000"/>
                </a:solidFill>
                <a:latin typeface="Calibri" panose="020F0502020204030204"/>
                <a:ea typeface="宋体" panose="02010600030101010101" pitchFamily="2" charset="-122"/>
              </a:endParaRPr>
            </a:p>
          </p:txBody>
        </p:sp>
      </p:grpSp>
      <p:sp>
        <p:nvSpPr>
          <p:cNvPr id="17" name="椭圆 6"/>
          <p:cNvSpPr>
            <a:spLocks noChangeArrowheads="1"/>
          </p:cNvSpPr>
          <p:nvPr userDrawn="1"/>
        </p:nvSpPr>
        <p:spPr bwMode="auto">
          <a:xfrm>
            <a:off x="374651" y="397936"/>
            <a:ext cx="637116" cy="649817"/>
          </a:xfrm>
          <a:prstGeom prst="ellipse">
            <a:avLst/>
          </a:prstGeom>
          <a:solidFill>
            <a:schemeClr val="tx2"/>
          </a:solidFill>
          <a:ln w="25400" algn="ctr">
            <a:noFill/>
            <a:round/>
          </a:ln>
          <a:effectLst>
            <a:outerShdw dist="127001" dir="8100000" algn="tr" rotWithShape="0">
              <a:srgbClr val="000000">
                <a:alpha val="59998"/>
              </a:srgbClr>
            </a:outerShdw>
          </a:effectLst>
        </p:spPr>
        <p:txBody>
          <a:bodyPr lIns="105294" tIns="52648" rIns="105294" bIns="52648" anchor="ctr"/>
          <a:lstStyle/>
          <a:p>
            <a:pPr algn="ctr" defTabSz="1051560">
              <a:defRPr/>
            </a:pPr>
            <a:endParaRPr lang="zh-CN" altLang="en-US" sz="2135" b="0">
              <a:solidFill>
                <a:srgbClr val="FFFFFF"/>
              </a:solidFill>
            </a:endParaRPr>
          </a:p>
        </p:txBody>
      </p:sp>
      <p:cxnSp>
        <p:nvCxnSpPr>
          <p:cNvPr id="19" name="直接连接符 18"/>
          <p:cNvCxnSpPr/>
          <p:nvPr userDrawn="1"/>
        </p:nvCxnSpPr>
        <p:spPr>
          <a:xfrm>
            <a:off x="1428754" y="988839"/>
            <a:ext cx="10164817" cy="0"/>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fltVal val="0.5"/>
                                          </p:val>
                                        </p:tav>
                                        <p:tav tm="100000">
                                          <p:val>
                                            <p:strVal val="#ppt_y"/>
                                          </p:val>
                                        </p:tav>
                                      </p:tavLst>
                                    </p:anim>
                                  </p:childTnLst>
                                </p:cTn>
                              </p:par>
                              <p:par>
                                <p:cTn id="11" presetID="53" presetClass="entr" presetSubtype="16" fill="hold" grpId="0" nodeType="withEffect">
                                  <p:stCondLst>
                                    <p:cond delay="4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screen"/>
          <a:stretch>
            <a:fillRect/>
          </a:stretch>
        </p:blipFill>
        <p:spPr>
          <a:xfrm>
            <a:off x="0" y="1"/>
            <a:ext cx="12186588" cy="6858000"/>
          </a:xfrm>
          <a:prstGeom prst="rect">
            <a:avLst/>
          </a:prstGeom>
        </p:spPr>
      </p:pic>
      <p:sp>
        <p:nvSpPr>
          <p:cNvPr id="3" name="Rectangle 9"/>
          <p:cNvSpPr>
            <a:spLocks noChangeArrowheads="1"/>
          </p:cNvSpPr>
          <p:nvPr userDrawn="1"/>
        </p:nvSpPr>
        <p:spPr bwMode="auto">
          <a:xfrm>
            <a:off x="11670268" y="6454776"/>
            <a:ext cx="486833" cy="287867"/>
          </a:xfrm>
          <a:prstGeom prst="rect">
            <a:avLst/>
          </a:prstGeom>
          <a:solidFill>
            <a:srgbClr val="1C4885"/>
          </a:solidFill>
          <a:ln w="9525" algn="ctr">
            <a:noFill/>
            <a:miter lim="800000"/>
          </a:ln>
        </p:spPr>
        <p:txBody>
          <a:bodyPr lIns="121877" tIns="60937" rIns="121877" bIns="60937"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4" name="Isosceles Triangle 10"/>
          <p:cNvSpPr>
            <a:spLocks noChangeArrowheads="1"/>
          </p:cNvSpPr>
          <p:nvPr userDrawn="1"/>
        </p:nvSpPr>
        <p:spPr bwMode="auto">
          <a:xfrm rot="10610802">
            <a:off x="11670269" y="6550025"/>
            <a:ext cx="488948" cy="262467"/>
          </a:xfrm>
          <a:prstGeom prst="triangle">
            <a:avLst>
              <a:gd name="adj" fmla="val 50000"/>
            </a:avLst>
          </a:prstGeom>
          <a:solidFill>
            <a:srgbClr val="1C4885"/>
          </a:solidFill>
          <a:ln w="9525" algn="ctr">
            <a:noFill/>
            <a:miter lim="800000"/>
          </a:ln>
        </p:spPr>
        <p:txBody>
          <a:bodyPr rot="10800000" lIns="121877" tIns="60937" rIns="121877" bIns="60937"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5" name="Slide Number Placeholder 5"/>
          <p:cNvSpPr txBox="1"/>
          <p:nvPr userDrawn="1"/>
        </p:nvSpPr>
        <p:spPr>
          <a:xfrm>
            <a:off x="11702017" y="6370109"/>
            <a:ext cx="448733" cy="467784"/>
          </a:xfrm>
          <a:prstGeom prst="rect">
            <a:avLst/>
          </a:prstGeom>
        </p:spPr>
        <p:txBody>
          <a:bodyPr lIns="0" tIns="0" rIns="0" bIns="6093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600" rtl="0" eaLnBrk="1" fontAlgn="auto" latinLnBrk="0" hangingPunct="1">
              <a:lnSpc>
                <a:spcPct val="100000"/>
              </a:lnSpc>
              <a:spcBef>
                <a:spcPts val="0"/>
              </a:spcBef>
              <a:spcAft>
                <a:spcPts val="0"/>
              </a:spcAft>
              <a:buClrTx/>
              <a:buSzTx/>
              <a:buFontTx/>
              <a:buNone/>
              <a:defRPr/>
            </a:pPr>
            <a:fld id="{5D34B1F0-08C0-458C-B570-2E31A9E139CB}" type="slidenum">
              <a:rPr kumimoji="0" lang="en-US" sz="1335" b="0" i="0" u="none" strike="noStrike" kern="1200" cap="none" spc="0" normalizeH="0" baseline="0" noProof="0" smtClean="0">
                <a:ln>
                  <a:noFill/>
                </a:ln>
                <a:solidFill>
                  <a:prstClr val="white"/>
                </a:solidFill>
                <a:effectLst/>
                <a:uLnTx/>
                <a:uFillTx/>
                <a:latin typeface="Arial" panose="020B0604020202020204"/>
                <a:ea typeface="微软雅黑" panose="020B0503020204020204" pitchFamily="34" charset="-122"/>
                <a:cs typeface="+mn-cs"/>
              </a:rPr>
            </a:fld>
            <a:endParaRPr kumimoji="0" lang="en-US" sz="1335"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6" name="Group 5"/>
          <p:cNvGrpSpPr/>
          <p:nvPr userDrawn="1"/>
        </p:nvGrpSpPr>
        <p:grpSpPr bwMode="auto">
          <a:xfrm>
            <a:off x="463553" y="6309784"/>
            <a:ext cx="298450" cy="294216"/>
            <a:chOff x="4328868" y="5502988"/>
            <a:chExt cx="500307" cy="493774"/>
          </a:xfrm>
        </p:grpSpPr>
        <p:sp>
          <p:nvSpPr>
            <p:cNvPr id="7" name="Freeform 7">
              <a:hlinkClick r:id="" action="ppaction://hlinkshowjump?jump=previousslide"/>
            </p:cNvPr>
            <p:cNvSpPr/>
            <p:nvPr userDrawn="1"/>
          </p:nvSpPr>
          <p:spPr bwMode="auto">
            <a:xfrm>
              <a:off x="4520475" y="5648633"/>
              <a:ext cx="117092" cy="202484"/>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2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2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 name="Group 9"/>
          <p:cNvGrpSpPr/>
          <p:nvPr userDrawn="1"/>
        </p:nvGrpSpPr>
        <p:grpSpPr bwMode="auto">
          <a:xfrm flipH="1">
            <a:off x="1244602" y="6309784"/>
            <a:ext cx="298451" cy="294216"/>
            <a:chOff x="4328868" y="5502988"/>
            <a:chExt cx="500307" cy="493774"/>
          </a:xfrm>
        </p:grpSpPr>
        <p:sp>
          <p:nvSpPr>
            <p:cNvPr id="10" name="Freeform 10">
              <a:hlinkClick r:id="" action="ppaction://hlinkshowjump?jump=nextslide"/>
            </p:cNvPr>
            <p:cNvSpPr/>
            <p:nvPr userDrawn="1"/>
          </p:nvSpPr>
          <p:spPr bwMode="auto">
            <a:xfrm>
              <a:off x="4520475" y="5648633"/>
              <a:ext cx="117094" cy="202484"/>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2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1"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2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cxnSp>
        <p:nvCxnSpPr>
          <p:cNvPr id="12" name="Straight Connector 3"/>
          <p:cNvCxnSpPr/>
          <p:nvPr userDrawn="1"/>
        </p:nvCxnSpPr>
        <p:spPr>
          <a:xfrm>
            <a:off x="736600" y="6460067"/>
            <a:ext cx="508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36"/>
          <p:cNvGrpSpPr/>
          <p:nvPr userDrawn="1"/>
        </p:nvGrpSpPr>
        <p:grpSpPr>
          <a:xfrm>
            <a:off x="774432" y="373428"/>
            <a:ext cx="629361" cy="629144"/>
            <a:chOff x="304800" y="673100"/>
            <a:chExt cx="4000500" cy="4000500"/>
          </a:xfrm>
          <a:effectLst>
            <a:outerShdw blurRad="444500" dist="254000" dir="8100000" algn="tr" rotWithShape="0">
              <a:prstClr val="black">
                <a:alpha val="50000"/>
              </a:prstClr>
            </a:outerShdw>
          </a:effectLst>
        </p:grpSpPr>
        <p:sp>
          <p:nvSpPr>
            <p:cNvPr id="15"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17" name="椭圆 6"/>
          <p:cNvSpPr>
            <a:spLocks noChangeArrowheads="1"/>
          </p:cNvSpPr>
          <p:nvPr userDrawn="1"/>
        </p:nvSpPr>
        <p:spPr bwMode="auto">
          <a:xfrm>
            <a:off x="551512" y="519772"/>
            <a:ext cx="637116" cy="649817"/>
          </a:xfrm>
          <a:prstGeom prst="ellipse">
            <a:avLst/>
          </a:prstGeom>
          <a:solidFill>
            <a:srgbClr val="1C4885"/>
          </a:solidFill>
          <a:ln w="25400" algn="ctr">
            <a:noFill/>
            <a:round/>
          </a:ln>
          <a:effectLst>
            <a:outerShdw dist="127001" dir="8100000" algn="tr" rotWithShape="0">
              <a:srgbClr val="000000">
                <a:alpha val="59998"/>
              </a:srgbClr>
            </a:outerShdw>
          </a:effectLst>
        </p:spPr>
        <p:txBody>
          <a:bodyPr lIns="105294" tIns="52648" rIns="105294" bIns="52648" anchor="ctr"/>
          <a:lstStyle/>
          <a:p>
            <a:pPr marL="0" marR="0" lvl="0" indent="0" algn="ctr" defTabSz="105156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cxnSp>
        <p:nvCxnSpPr>
          <p:cNvPr id="19" name="直接连接符 18"/>
          <p:cNvCxnSpPr/>
          <p:nvPr userDrawn="1"/>
        </p:nvCxnSpPr>
        <p:spPr>
          <a:xfrm>
            <a:off x="1428753" y="988839"/>
            <a:ext cx="10164817" cy="0"/>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fltVal val="0.5"/>
                                          </p:val>
                                        </p:tav>
                                        <p:tav tm="100000">
                                          <p:val>
                                            <p:strVal val="#ppt_y"/>
                                          </p:val>
                                        </p:tav>
                                      </p:tavLst>
                                    </p:anim>
                                  </p:childTnLst>
                                </p:cTn>
                              </p:par>
                              <p:par>
                                <p:cTn id="11" presetID="53" presetClass="entr" presetSubtype="16" fill="hold" grpId="0" nodeType="withEffect">
                                  <p:stCondLst>
                                    <p:cond delay="4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标题 1"/>
          <p:cNvSpPr>
            <a:spLocks noGrp="1"/>
          </p:cNvSpPr>
          <p:nvPr>
            <p:ph type="title"/>
          </p:nvPr>
        </p:nvSpPr>
        <p:spPr>
          <a:xfrm>
            <a:off x="609601" y="3"/>
            <a:ext cx="10416791" cy="734645"/>
          </a:xfrm>
          <a:prstGeom prst="rect">
            <a:avLst/>
          </a:prstGeom>
        </p:spPr>
        <p:txBody>
          <a:bodyPr anchor="ctr"/>
          <a:lstStyle>
            <a:lvl1pPr algn="l">
              <a:defRPr kumimoji="0" lang="zh-CN" altLang="en-US" sz="1865" b="0" i="0" u="none" strike="noStrike" kern="1200" cap="none" spc="0" normalizeH="0" baseline="0" noProof="1">
                <a:ln>
                  <a:noFill/>
                </a:ln>
                <a:solidFill>
                  <a:schemeClr val="bg1">
                    <a:lumMod val="75000"/>
                  </a:schemeClr>
                </a:solidFill>
                <a:effectLst/>
                <a:uLnTx/>
                <a:uFillTx/>
                <a:latin typeface="微软雅黑" panose="020B0503020204020204" pitchFamily="34" charset="-122"/>
                <a:ea typeface="微软雅黑" panose="020B0503020204020204" pitchFamily="34" charset="-122"/>
                <a:cs typeface="+mj-cs"/>
              </a:defRPr>
            </a:lvl1pPr>
          </a:lstStyle>
          <a:p>
            <a:pPr marL="0" marR="0" lvl="0" indent="0" algn="l" defTabSz="6096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noProof="1"/>
              <a:t>单击此处编辑母版标题样式</a:t>
            </a:r>
            <a:endParaRPr lang="zh-CN" altLang="en-US" noProof="1"/>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3A93E93-166D-47F5-9EF1-ACEABE24AEE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2" cstate="screen"/>
          <a:srcRect/>
          <a:stretch>
            <a:fillRect/>
          </a:stretch>
        </p:blipFill>
        <p:spPr>
          <a:xfrm>
            <a:off x="5412" y="1052736"/>
            <a:ext cx="12186588" cy="5805264"/>
          </a:xfrm>
          <a:prstGeom prst="rect">
            <a:avLst/>
          </a:prstGeom>
        </p:spPr>
      </p:pic>
      <p:pic>
        <p:nvPicPr>
          <p:cNvPr id="14" name="Picture 2"/>
          <p:cNvPicPr>
            <a:picLocks noChangeAspect="1" noChangeArrowheads="1"/>
          </p:cNvPicPr>
          <p:nvPr userDrawn="1"/>
        </p:nvPicPr>
        <p:blipFill>
          <a:blip r:embed="rId3" cstate="print"/>
          <a:srcRect/>
          <a:stretch>
            <a:fillRect/>
          </a:stretch>
        </p:blipFill>
        <p:spPr bwMode="auto">
          <a:xfrm>
            <a:off x="0" y="0"/>
            <a:ext cx="12190413" cy="10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119669" y="274637"/>
            <a:ext cx="6350496" cy="418059"/>
          </a:xfrm>
          <a:prstGeom prst="rect">
            <a:avLst/>
          </a:prstGeom>
        </p:spPr>
        <p:txBody>
          <a:bodyPr/>
          <a:lstStyle>
            <a:lvl1pPr algn="l">
              <a:defRPr lang="zh-CN" altLang="en-US" sz="2400" b="1" dirty="0">
                <a:solidFill>
                  <a:schemeClr val="tx2">
                    <a:lumMod val="65000"/>
                    <a:lumOff val="35000"/>
                  </a:schemeClr>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endParaRPr lang="zh-CN" altLang="en-US" dirty="0"/>
          </a:p>
        </p:txBody>
      </p:sp>
      <p:sp>
        <p:nvSpPr>
          <p:cNvPr id="10" name="文本占位符 9"/>
          <p:cNvSpPr>
            <a:spLocks noGrp="1"/>
          </p:cNvSpPr>
          <p:nvPr>
            <p:ph type="body" sz="quarter" idx="10" hasCustomPrompt="1"/>
          </p:nvPr>
        </p:nvSpPr>
        <p:spPr>
          <a:xfrm>
            <a:off x="39637" y="260649"/>
            <a:ext cx="2599980" cy="433388"/>
          </a:xfrm>
          <a:prstGeom prst="rect">
            <a:avLst/>
          </a:prstGeom>
        </p:spPr>
        <p:txBody>
          <a:bodyPr/>
          <a:lstStyle>
            <a:lvl1pPr marL="0" indent="0" algn="ctr">
              <a:buNone/>
              <a:defRPr lang="zh-CN" altLang="en-US" sz="2400" b="1" kern="1200" dirty="0" smtClean="0">
                <a:solidFill>
                  <a:schemeClr val="bg1"/>
                </a:solidFill>
                <a:latin typeface="微软雅黑" panose="020B0503020204020204" pitchFamily="34" charset="-122"/>
                <a:ea typeface="微软雅黑" panose="020B0503020204020204" pitchFamily="34" charset="-122"/>
                <a:cs typeface="+mj-cs"/>
              </a:defRPr>
            </a:lvl1pPr>
            <a:lvl2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2pPr>
            <a:lvl3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3pPr>
            <a:lvl4pPr>
              <a:defRPr lang="zh-CN" altLang="en-US" sz="2400" b="1" kern="1200" dirty="0" smtClean="0">
                <a:solidFill>
                  <a:schemeClr val="accent1">
                    <a:lumMod val="50000"/>
                  </a:schemeClr>
                </a:solidFill>
                <a:latin typeface="微软雅黑" panose="020B0503020204020204" pitchFamily="34" charset="-122"/>
                <a:ea typeface="微软雅黑" panose="020B0503020204020204" pitchFamily="34" charset="-122"/>
                <a:cs typeface="+mj-cs"/>
              </a:defRPr>
            </a:lvl4pPr>
            <a:lvl5pPr>
              <a:defRPr lang="zh-CN" altLang="en-US" sz="2400" b="1" kern="1200" dirty="0">
                <a:solidFill>
                  <a:schemeClr val="accent1">
                    <a:lumMod val="50000"/>
                  </a:schemeClr>
                </a:solidFill>
                <a:latin typeface="微软雅黑" panose="020B0503020204020204" pitchFamily="34" charset="-122"/>
                <a:ea typeface="微软雅黑" panose="020B0503020204020204" pitchFamily="34" charset="-122"/>
                <a:cs typeface="+mj-cs"/>
              </a:defRPr>
            </a:lvl5pPr>
          </a:lstStyle>
          <a:p>
            <a:pPr lvl="0"/>
            <a:r>
              <a:rPr lang="zh-CN" altLang="en-US" dirty="0"/>
              <a:t>单击此处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8" Type="http://schemas.openxmlformats.org/officeDocument/2006/relationships/theme" Target="../theme/theme1.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3.jpeg"/><Relationship Id="rId1"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3" Type="http://schemas.openxmlformats.org/officeDocument/2006/relationships/theme" Target="../theme/theme3.xml"/><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90" y="1825891"/>
            <a:ext cx="10515223" cy="435172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90" y="6356747"/>
            <a:ext cx="2742448" cy="364274"/>
          </a:xfrm>
          <a:prstGeom prst="rect">
            <a:avLst/>
          </a:prstGeom>
        </p:spPr>
        <p:txBody>
          <a:bodyPr vert="horz" lIns="91440" tIns="45720" rIns="91440" bIns="45720" rtlCol="0" anchor="ctr"/>
          <a:lstStyle>
            <a:lvl1pPr algn="l">
              <a:defRPr sz="1135">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4"/>
          </a:xfrm>
          <a:prstGeom prst="rect">
            <a:avLst/>
          </a:prstGeom>
        </p:spPr>
        <p:txBody>
          <a:bodyPr vert="horz" lIns="91440" tIns="45720" rIns="91440" bIns="45720" rtlCol="0" anchor="ctr"/>
          <a:lstStyle>
            <a:lvl1pPr algn="ctr">
              <a:defRPr sz="1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91440" tIns="45720" rIns="91440" bIns="45720" rtlCol="0" anchor="ctr"/>
          <a:lstStyle>
            <a:lvl1pPr algn="r">
              <a:defRPr sz="1135">
                <a:solidFill>
                  <a:schemeClr val="tx1">
                    <a:tint val="75000"/>
                  </a:schemeClr>
                </a:solidFill>
              </a:defRPr>
            </a:lvl1pPr>
          </a:lstStyle>
          <a:p>
            <a:fld id="{118D5ACA-62CA-46DB-AD6B-12EDD6D51A23}" type="slidenum">
              <a:rPr lang="zh-CN" altLang="en-US" smtClean="0"/>
            </a:fld>
            <a:endParaRPr lang="zh-CN" altLang="en-US"/>
          </a:p>
        </p:txBody>
      </p:sp>
      <p:sp>
        <p:nvSpPr>
          <p:cNvPr id="7" name="矩形 6"/>
          <p:cNvSpPr/>
          <p:nvPr userDrawn="1"/>
        </p:nvSpPr>
        <p:spPr>
          <a:xfrm>
            <a:off x="1521625" y="3497277"/>
            <a:ext cx="7830990" cy="296684"/>
          </a:xfrm>
          <a:prstGeom prst="rect">
            <a:avLst/>
          </a:prstGeom>
        </p:spPr>
        <p:txBody>
          <a:bodyPr wrap="none">
            <a:spAutoFit/>
          </a:bodyPr>
          <a:lstStyle/>
          <a:p>
            <a:r>
              <a:rPr lang="zh-CN" altLang="en-US" sz="1330" dirty="0">
                <a:solidFill>
                  <a:srgbClr val="FFFFFF"/>
                </a:solidFill>
              </a:rPr>
              <a:t>智慧小区云服务平台整体解决方案智慧小区云服务平台整体解决方案智慧小区云服务平台整体解决方案</a:t>
            </a:r>
            <a:endParaRPr lang="zh-CN" altLang="en-US" sz="133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mc:AlternateContent xmlns:mc="http://schemas.openxmlformats.org/markup-compatibility/2006">
    <mc:Choice xmlns:p14="http://schemas.microsoft.com/office/powerpoint/2010/main" Requires="p14">
      <p:transition p14:dur="0" advClick="0" advTm="0"/>
    </mc:Choice>
    <mc:Fallback>
      <p:transition advClick="0" advTm="0"/>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08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686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056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3550"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325"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100" algn="l" defTabSz="866775" rtl="0" eaLnBrk="1" latinLnBrk="0" hangingPunct="1">
        <a:defRPr sz="17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D997B5FA-0921-464F-AAE1-844C04324D7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
        <p:nvSpPr>
          <p:cNvPr id="7" name="矩形 6"/>
          <p:cNvSpPr/>
          <p:nvPr userDrawn="1"/>
        </p:nvSpPr>
        <p:spPr>
          <a:xfrm>
            <a:off x="9314495" y="-287170"/>
            <a:ext cx="2773515" cy="25635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65" b="1" i="0" u="none" strike="noStrike" kern="1200" cap="none" spc="0" normalizeH="0" baseline="0" noProof="0" dirty="0">
                <a:ln>
                  <a:noFill/>
                </a:ln>
                <a:solidFill>
                  <a:srgbClr val="E6E6E6"/>
                </a:solidFill>
                <a:effectLst/>
                <a:uLnTx/>
                <a:uFillTx/>
                <a:latin typeface="微软雅黑" panose="020B0503020204020204" pitchFamily="34" charset="-122"/>
                <a:ea typeface="微软雅黑" panose="020B0503020204020204" pitchFamily="34" charset="-122"/>
                <a:cs typeface="+mn-cs"/>
              </a:rPr>
              <a:t>智慧楼宇智慧安防一体化管控平台建设方案</a:t>
            </a:r>
            <a:endParaRPr kumimoji="0" lang="zh-CN" altLang="en-US" sz="1065" b="1" i="0" u="none" strike="noStrike" kern="1200" cap="none" spc="0" normalizeH="0" baseline="0" noProof="0" dirty="0">
              <a:ln>
                <a:noFill/>
              </a:ln>
              <a:solidFill>
                <a:srgbClr val="E6E6E6"/>
              </a:solidFill>
              <a:effectLst/>
              <a:uLnTx/>
              <a:uFillTx/>
              <a:latin typeface="微软雅黑" panose="020B0503020204020204" pitchFamily="34" charset="-122"/>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mc:Choice xmlns:p14="http://schemas.microsoft.com/office/powerpoint/2010/main" Requires="p14">
      <p:transition p14:dur="0" advClick="0" advTm="0"/>
    </mc:Choice>
    <mc:Fallback>
      <p:transition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fld>
            <a:endParaRPr lang="zh-CN" altLang="en-US"/>
          </a:p>
        </p:txBody>
      </p:sp>
      <p:sp>
        <p:nvSpPr>
          <p:cNvPr id="7" name="矩形 6"/>
          <p:cNvSpPr/>
          <p:nvPr userDrawn="1"/>
        </p:nvSpPr>
        <p:spPr>
          <a:xfrm>
            <a:off x="1521625" y="3497277"/>
            <a:ext cx="7830990" cy="296684"/>
          </a:xfrm>
          <a:prstGeom prst="rect">
            <a:avLst/>
          </a:prstGeom>
        </p:spPr>
        <p:txBody>
          <a:bodyPr wrap="none">
            <a:spAutoFit/>
          </a:bodyPr>
          <a:lstStyle/>
          <a:p>
            <a:r>
              <a:rPr lang="zh-CN" altLang="en-US" sz="1330" dirty="0">
                <a:solidFill>
                  <a:srgbClr val="FFFFFF"/>
                </a:solidFill>
              </a:rPr>
              <a:t>智慧小区云服务平台整体解决方案智慧小区云服务平台整体解决方案智慧小区云服务平台整体解决方案</a:t>
            </a:r>
            <a:endParaRPr lang="zh-CN" altLang="en-US" sz="133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mc:AlternateContent xmlns:mc="http://schemas.openxmlformats.org/markup-compatibility/2006">
    <mc:Choice xmlns:p14="http://schemas.microsoft.com/office/powerpoint/2010/main" Requires="p14">
      <p:transition p14:dur="0" advClick="0" advTm="0"/>
    </mc:Choice>
    <mc:Fallback>
      <p:transition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55.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7.wdp"/><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60.xml"/><Relationship Id="rId4" Type="http://schemas.openxmlformats.org/officeDocument/2006/relationships/image" Target="../media/image47.png"/><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0.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51.emf"/></Relationships>
</file>

<file path=ppt/slides/_rels/slide13.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60.xml"/><Relationship Id="rId3" Type="http://schemas.openxmlformats.org/officeDocument/2006/relationships/image" Target="../media/image53.emf"/><Relationship Id="rId2" Type="http://schemas.openxmlformats.org/officeDocument/2006/relationships/oleObject" Target="../embeddings/oleObject2.bin"/><Relationship Id="rId1" Type="http://schemas.openxmlformats.org/officeDocument/2006/relationships/image" Target="../media/image52.jpeg"/></Relationships>
</file>

<file path=ppt/slides/_rels/slide14.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60.xml"/><Relationship Id="rId2" Type="http://schemas.openxmlformats.org/officeDocument/2006/relationships/image" Target="../media/image54.emf"/><Relationship Id="rId1"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58.jpeg"/><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59.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60.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60.xml"/><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image" Target="../media/image70.png"/><Relationship Id="rId1" Type="http://schemas.openxmlformats.org/officeDocument/2006/relationships/image" Target="../media/image69.png"/></Relationships>
</file>

<file path=ppt/slides/_rels/slide2.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2" Type="http://schemas.openxmlformats.org/officeDocument/2006/relationships/slideLayout" Target="../slideLayouts/slideLayout60.xml"/><Relationship Id="rId11" Type="http://schemas.openxmlformats.org/officeDocument/2006/relationships/image" Target="../media/image20.jpeg"/><Relationship Id="rId10" Type="http://schemas.openxmlformats.org/officeDocument/2006/relationships/image" Target="../media/image19.jpeg"/><Relationship Id="rId1"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image" Target="../media/image72.jpeg"/><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9" Type="http://schemas.openxmlformats.org/officeDocument/2006/relationships/image" Target="../media/image81.png"/><Relationship Id="rId8" Type="http://schemas.openxmlformats.org/officeDocument/2006/relationships/image" Target="../media/image80.jpeg"/><Relationship Id="rId7" Type="http://schemas.openxmlformats.org/officeDocument/2006/relationships/image" Target="../media/image79.png"/><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 Id="rId3" Type="http://schemas.openxmlformats.org/officeDocument/2006/relationships/image" Target="../media/image75.png"/><Relationship Id="rId2" Type="http://schemas.openxmlformats.org/officeDocument/2006/relationships/image" Target="../media/image74.jpeg"/><Relationship Id="rId11" Type="http://schemas.openxmlformats.org/officeDocument/2006/relationships/slideLayout" Target="../slideLayouts/slideLayout60.xml"/><Relationship Id="rId10" Type="http://schemas.openxmlformats.org/officeDocument/2006/relationships/image" Target="../media/image82.jpeg"/><Relationship Id="rId1"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image" Target="../media/image84.emf"/><Relationship Id="rId1" Type="http://schemas.openxmlformats.org/officeDocument/2006/relationships/image" Target="../media/image83.em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60.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image" Target="../media/image22.jpe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29.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png"/><Relationship Id="rId15" Type="http://schemas.openxmlformats.org/officeDocument/2006/relationships/slideLayout" Target="../slideLayouts/slideLayout60.xml"/><Relationship Id="rId14" Type="http://schemas.openxmlformats.org/officeDocument/2006/relationships/image" Target="../media/image44.png"/><Relationship Id="rId13" Type="http://schemas.openxmlformats.org/officeDocument/2006/relationships/image" Target="../media/image43.jpe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23" y="652"/>
            <a:ext cx="12190355" cy="6856698"/>
          </a:xfrm>
          <a:prstGeom prst="rect">
            <a:avLst/>
          </a:prstGeom>
          <a:blipFill dpi="0" rotWithShape="1">
            <a:blip r:embed="rId1" cstate="screen">
              <a:extLst>
                <a:ext uri="{BEBA8EAE-BF5A-486C-A8C5-ECC9F3942E4B}">
                  <a14:imgProps xmlns:a14="http://schemas.microsoft.com/office/drawing/2010/main">
                    <a14:imgLayer r:embed="rId2">
                      <a14:imgEffect>
                        <a14:brightnessContrast contrast="20000"/>
                      </a14:imgEffect>
                      <a14:imgEffect>
                        <a14:sharpenSoften amount="25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dirty="0">
              <a:solidFill>
                <a:prstClr val="white"/>
              </a:solidFill>
              <a:latin typeface="Calibri" panose="020F0502020204030204"/>
              <a:ea typeface="宋体" panose="02010600030101010101" pitchFamily="2" charset="-122"/>
            </a:endParaRPr>
          </a:p>
        </p:txBody>
      </p:sp>
      <p:sp>
        <p:nvSpPr>
          <p:cNvPr id="10" name="矩形 259"/>
          <p:cNvSpPr>
            <a:spLocks noChangeArrowheads="1"/>
          </p:cNvSpPr>
          <p:nvPr/>
        </p:nvSpPr>
        <p:spPr bwMode="auto">
          <a:xfrm>
            <a:off x="642625" y="2331634"/>
            <a:ext cx="6405520" cy="1148648"/>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866775" fontAlgn="base">
              <a:spcAft>
                <a:spcPct val="0"/>
              </a:spcAft>
              <a:buNone/>
            </a:pPr>
            <a:r>
              <a:rPr lang="zh-CN" altLang="en-US" sz="3730" b="1" dirty="0" smtClean="0">
                <a:solidFill>
                  <a:srgbClr val="0070C0"/>
                </a:solidFill>
                <a:cs typeface="Arial" panose="020B0604020202020204" pitchFamily="34" charset="0"/>
              </a:rPr>
              <a:t>基于北斗时空服务公共平台的北斗智慧</a:t>
            </a:r>
            <a:r>
              <a:rPr lang="zh-CN" altLang="en-US" sz="3730" b="1" dirty="0">
                <a:solidFill>
                  <a:srgbClr val="0070C0"/>
                </a:solidFill>
                <a:cs typeface="Arial" panose="020B0604020202020204" pitchFamily="34" charset="0"/>
              </a:rPr>
              <a:t>城市解决</a:t>
            </a:r>
            <a:r>
              <a:rPr lang="zh-CN" altLang="en-US" sz="3730" b="1" dirty="0" smtClean="0">
                <a:solidFill>
                  <a:srgbClr val="0070C0"/>
                </a:solidFill>
                <a:cs typeface="Arial" panose="020B0604020202020204" pitchFamily="34" charset="0"/>
              </a:rPr>
              <a:t>方案介绍</a:t>
            </a:r>
            <a:endParaRPr lang="zh-CN" altLang="en-US" sz="3730" b="1" dirty="0">
              <a:solidFill>
                <a:srgbClr val="0070C0"/>
              </a:solidFill>
              <a:cs typeface="Arial" panose="020B0604020202020204" pitchFamily="34" charset="0"/>
            </a:endParaRPr>
          </a:p>
        </p:txBody>
      </p:sp>
      <p:pic>
        <p:nvPicPr>
          <p:cNvPr id="2" name="Daydrea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07044" y="-1088982"/>
            <a:ext cx="577914" cy="577914"/>
          </a:xfrm>
          <a:prstGeom prst="rect">
            <a:avLst/>
          </a:prstGeom>
        </p:spPr>
      </p:pic>
      <p:sp>
        <p:nvSpPr>
          <p:cNvPr id="11" name="矩形 259"/>
          <p:cNvSpPr>
            <a:spLocks noChangeArrowheads="1"/>
          </p:cNvSpPr>
          <p:nvPr/>
        </p:nvSpPr>
        <p:spPr bwMode="auto">
          <a:xfrm>
            <a:off x="2587434" y="5652238"/>
            <a:ext cx="2739940" cy="886397"/>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866775" fontAlgn="base">
              <a:lnSpc>
                <a:spcPct val="150000"/>
              </a:lnSpc>
              <a:spcAft>
                <a:spcPct val="0"/>
              </a:spcAft>
              <a:buNone/>
            </a:pPr>
            <a:r>
              <a:rPr lang="zh-CN" altLang="en-US" sz="1800" b="1" dirty="0">
                <a:solidFill>
                  <a:srgbClr val="0070C0"/>
                </a:solidFill>
                <a:cs typeface="Arial" panose="020B0604020202020204" pitchFamily="34" charset="0"/>
              </a:rPr>
              <a:t>汇报人：张冬冬</a:t>
            </a:r>
            <a:endParaRPr lang="en-US" altLang="zh-CN" sz="1800" b="1" dirty="0">
              <a:solidFill>
                <a:srgbClr val="0070C0"/>
              </a:solidFill>
              <a:cs typeface="Arial" panose="020B0604020202020204" pitchFamily="34" charset="0"/>
            </a:endParaRPr>
          </a:p>
          <a:p>
            <a:pPr algn="ctr" defTabSz="866775" fontAlgn="base">
              <a:lnSpc>
                <a:spcPct val="150000"/>
              </a:lnSpc>
              <a:spcAft>
                <a:spcPct val="0"/>
              </a:spcAft>
              <a:buNone/>
            </a:pPr>
            <a:r>
              <a:rPr lang="zh-CN" altLang="en-US" sz="1800" b="1" dirty="0">
                <a:solidFill>
                  <a:srgbClr val="0070C0"/>
                </a:solidFill>
                <a:cs typeface="Arial" panose="020B0604020202020204" pitchFamily="34" charset="0"/>
              </a:rPr>
              <a:t>时间：</a:t>
            </a:r>
            <a:r>
              <a:rPr lang="en-US" altLang="zh-CN" sz="1800" b="1" dirty="0" smtClean="0">
                <a:solidFill>
                  <a:srgbClr val="0070C0"/>
                </a:solidFill>
                <a:cs typeface="Arial" panose="020B0604020202020204" pitchFamily="34" charset="0"/>
              </a:rPr>
              <a:t>2021</a:t>
            </a:r>
            <a:r>
              <a:rPr lang="zh-CN" altLang="en-US" sz="1800" b="1" dirty="0" smtClean="0">
                <a:solidFill>
                  <a:srgbClr val="0070C0"/>
                </a:solidFill>
                <a:cs typeface="Arial" panose="020B0604020202020204" pitchFamily="34" charset="0"/>
              </a:rPr>
              <a:t>年</a:t>
            </a:r>
            <a:r>
              <a:rPr lang="en-US" altLang="zh-CN" sz="1800" b="1" dirty="0" smtClean="0">
                <a:solidFill>
                  <a:srgbClr val="0070C0"/>
                </a:solidFill>
                <a:cs typeface="Arial" panose="020B0604020202020204" pitchFamily="34" charset="0"/>
              </a:rPr>
              <a:t>12</a:t>
            </a:r>
            <a:r>
              <a:rPr lang="zh-CN" altLang="en-US" sz="1800" b="1" dirty="0" smtClean="0">
                <a:solidFill>
                  <a:srgbClr val="0070C0"/>
                </a:solidFill>
                <a:cs typeface="Arial" panose="020B0604020202020204" pitchFamily="34" charset="0"/>
              </a:rPr>
              <a:t>月</a:t>
            </a:r>
            <a:endParaRPr lang="zh-CN" altLang="en-US" sz="1800" b="1" dirty="0">
              <a:solidFill>
                <a:srgbClr val="0070C0"/>
              </a:solidFill>
              <a:cs typeface="Arial" panose="020B0604020202020204" pitchFamily="34" charset="0"/>
            </a:endParaRPr>
          </a:p>
        </p:txBody>
      </p:sp>
      <p:pic>
        <p:nvPicPr>
          <p:cNvPr id="14" name="图片 13"/>
          <p:cNvPicPr>
            <a:picLocks noChangeAspect="1"/>
          </p:cNvPicPr>
          <p:nvPr/>
        </p:nvPicPr>
        <p:blipFill>
          <a:blip r:embed="rId6" cstate="screen"/>
          <a:stretch>
            <a:fillRect/>
          </a:stretch>
        </p:blipFill>
        <p:spPr>
          <a:xfrm>
            <a:off x="134309" y="71909"/>
            <a:ext cx="3917524" cy="9937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3212447" y="1235038"/>
            <a:ext cx="5632811"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智慧安监</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4656343" y="2168381"/>
            <a:ext cx="3719668" cy="3734147"/>
          </a:xfrm>
          <a:prstGeom prst="roundRect">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endParaRPr>
          </a:p>
        </p:txBody>
      </p:sp>
      <p:graphicFrame>
        <p:nvGraphicFramePr>
          <p:cNvPr id="5" name="Object 2"/>
          <p:cNvGraphicFramePr>
            <a:graphicFrameLocks noChangeAspect="1"/>
          </p:cNvGraphicFramePr>
          <p:nvPr/>
        </p:nvGraphicFramePr>
        <p:xfrm>
          <a:off x="198477" y="2168381"/>
          <a:ext cx="4209265" cy="3551567"/>
        </p:xfrm>
        <a:graphic>
          <a:graphicData uri="http://schemas.openxmlformats.org/presentationml/2006/ole">
            <mc:AlternateContent xmlns:mc="http://schemas.openxmlformats.org/markup-compatibility/2006">
              <mc:Choice xmlns:v="urn:schemas-microsoft-com:vml" Requires="v">
                <p:oleObj spid="_x0000_s5187" name="Visio" r:id="rId1" imgW="5102860" imgH="4572000" progId="Visio.Drawing.11">
                  <p:embed/>
                </p:oleObj>
              </mc:Choice>
              <mc:Fallback>
                <p:oleObj name="Visio" r:id="rId1" imgW="5102860" imgH="4572000" progId="Visio.Drawing.11">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77" y="2168381"/>
                        <a:ext cx="4209265" cy="3551567"/>
                      </a:xfrm>
                      <a:prstGeom prst="rect">
                        <a:avLst/>
                      </a:prstGeom>
                      <a:noFill/>
                      <a:ln>
                        <a:noFill/>
                      </a:ln>
                      <a:effectLst/>
                    </p:spPr>
                  </p:pic>
                </p:oleObj>
              </mc:Fallback>
            </mc:AlternateContent>
          </a:graphicData>
        </a:graphic>
      </p:graphicFrame>
      <p:sp>
        <p:nvSpPr>
          <p:cNvPr id="6" name="TextBox 6"/>
          <p:cNvSpPr txBox="1">
            <a:spLocks noChangeArrowheads="1"/>
          </p:cNvSpPr>
          <p:nvPr/>
        </p:nvSpPr>
        <p:spPr bwMode="auto">
          <a:xfrm>
            <a:off x="4851662" y="2480624"/>
            <a:ext cx="3490690"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城市治安监控的核心建设内容是：</a:t>
            </a:r>
            <a:endParaRPr lang="en-US" altLang="zh-CN"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rPr>
              <a:t>基于各行各业</a:t>
            </a:r>
            <a:r>
              <a:rPr lang="zh-CN" altLang="en-US" sz="1800" b="1" dirty="0">
                <a:solidFill>
                  <a:schemeClr val="bg1"/>
                </a:solidFill>
                <a:latin typeface="微软雅黑" panose="020B0503020204020204" pitchFamily="34" charset="-122"/>
                <a:ea typeface="微软雅黑" panose="020B0503020204020204" pitchFamily="34" charset="-122"/>
              </a:rPr>
              <a:t>监控系统</a:t>
            </a:r>
            <a:endParaRPr lang="en-US" altLang="zh-CN"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rPr>
              <a:t>结合监控系统的</a:t>
            </a:r>
            <a:r>
              <a:rPr lang="zh-CN" altLang="en-US" sz="1800" b="1" dirty="0">
                <a:solidFill>
                  <a:schemeClr val="bg1"/>
                </a:solidFill>
                <a:latin typeface="微软雅黑" panose="020B0503020204020204" pitchFamily="34" charset="-122"/>
                <a:ea typeface="微软雅黑" panose="020B0503020204020204" pitchFamily="34" charset="-122"/>
              </a:rPr>
              <a:t>联网报警系统</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7" name="TextBox 7"/>
          <p:cNvSpPr txBox="1">
            <a:spLocks noChangeArrowheads="1"/>
          </p:cNvSpPr>
          <p:nvPr/>
        </p:nvSpPr>
        <p:spPr bwMode="auto">
          <a:xfrm>
            <a:off x="4851662" y="3716197"/>
            <a:ext cx="3284936" cy="21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just">
              <a:lnSpc>
                <a:spcPct val="150000"/>
              </a:lnSpc>
              <a:spcBef>
                <a:spcPct val="0"/>
              </a:spcBef>
              <a:buFontTx/>
              <a:buNone/>
            </a:pPr>
            <a:r>
              <a:rPr kumimoji="1" lang="zh-CN" altLang="en-US" sz="1800" dirty="0">
                <a:solidFill>
                  <a:schemeClr val="bg1"/>
                </a:solidFill>
                <a:latin typeface="微软雅黑" panose="020B0503020204020204" pitchFamily="34" charset="-122"/>
                <a:ea typeface="微软雅黑" panose="020B0503020204020204" pitchFamily="34" charset="-122"/>
              </a:rPr>
              <a:t>以前的监控大都限于小范围，范围一旦扩大到城市，涉及到各个职能部门，就必须整合众多产品，监控的需求发生了质变。</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223429" y="6262567"/>
            <a:ext cx="1671863" cy="400050"/>
          </a:xfrm>
          <a:prstGeom prst="rect">
            <a:avLst/>
          </a:prstGeom>
          <a:noFill/>
          <a:ln w="25400" cmpd="thickThin">
            <a:solidFill>
              <a:schemeClr val="accent6">
                <a:lumMod val="75000"/>
              </a:schemeClr>
            </a:solidFill>
          </a:ln>
        </p:spPr>
        <p:txBody>
          <a:bodyPr wrap="square">
            <a:spAutoFit/>
          </a:bodyPr>
          <a:lstStyle/>
          <a:p>
            <a:pPr algn="ctr">
              <a:defRPr/>
            </a:pPr>
            <a:r>
              <a:rPr lang="zh-CN" altLang="en-US" sz="2000" b="1" dirty="0">
                <a:latin typeface="微软雅黑" panose="020B0503020204020204" pitchFamily="34" charset="-122"/>
                <a:ea typeface="微软雅黑" panose="020B0503020204020204" pitchFamily="34" charset="-122"/>
              </a:rPr>
              <a:t>智慧监狱</a:t>
            </a:r>
            <a:endParaRPr lang="zh-CN" altLang="zh-CN" sz="2000" dirty="0">
              <a:latin typeface="微软雅黑" panose="020B0503020204020204" pitchFamily="34" charset="-122"/>
              <a:ea typeface="微软雅黑" panose="020B0503020204020204" pitchFamily="34" charset="-122"/>
            </a:endParaRPr>
          </a:p>
        </p:txBody>
      </p:sp>
      <p:sp>
        <p:nvSpPr>
          <p:cNvPr id="9" name="矩形 8"/>
          <p:cNvSpPr/>
          <p:nvPr/>
        </p:nvSpPr>
        <p:spPr bwMode="auto">
          <a:xfrm>
            <a:off x="6359787" y="6262567"/>
            <a:ext cx="1668626" cy="400050"/>
          </a:xfrm>
          <a:prstGeom prst="rect">
            <a:avLst/>
          </a:prstGeom>
          <a:ln w="25400" cmpd="thinThick">
            <a:solidFill>
              <a:schemeClr val="accent2">
                <a:lumMod val="40000"/>
                <a:lumOff val="60000"/>
              </a:schemeClr>
            </a:solidFill>
          </a:ln>
        </p:spPr>
        <p:txBody>
          <a:bodyPr wrap="square">
            <a:spAutoFit/>
          </a:bodyPr>
          <a:lstStyle/>
          <a:p>
            <a:pPr algn="ctr">
              <a:defRPr/>
            </a:pPr>
            <a:r>
              <a:rPr lang="zh-CN" altLang="en-US" sz="2000" b="1" dirty="0">
                <a:latin typeface="微软雅黑" panose="020B0503020204020204" pitchFamily="34" charset="-122"/>
                <a:ea typeface="微软雅黑" panose="020B0503020204020204" pitchFamily="34" charset="-122"/>
              </a:rPr>
              <a:t>财产管理</a:t>
            </a:r>
            <a:endParaRPr lang="zh-CN" altLang="zh-CN" sz="2000" dirty="0">
              <a:latin typeface="微软雅黑" panose="020B0503020204020204" pitchFamily="34" charset="-122"/>
              <a:ea typeface="微软雅黑" panose="020B0503020204020204" pitchFamily="34" charset="-122"/>
            </a:endParaRPr>
          </a:p>
        </p:txBody>
      </p:sp>
      <p:sp>
        <p:nvSpPr>
          <p:cNvPr id="10" name="矩形 9"/>
          <p:cNvSpPr/>
          <p:nvPr/>
        </p:nvSpPr>
        <p:spPr bwMode="auto">
          <a:xfrm>
            <a:off x="2291335" y="6258362"/>
            <a:ext cx="1656184" cy="400050"/>
          </a:xfrm>
          <a:prstGeom prst="rect">
            <a:avLst/>
          </a:prstGeom>
          <a:ln w="25400" cmpd="thinThick">
            <a:solidFill>
              <a:schemeClr val="accent2">
                <a:lumMod val="40000"/>
                <a:lumOff val="60000"/>
              </a:schemeClr>
            </a:solidFill>
          </a:ln>
        </p:spPr>
        <p:txBody>
          <a:bodyPr wrap="square">
            <a:spAutoFit/>
          </a:bodyPr>
          <a:lstStyle/>
          <a:p>
            <a:pPr algn="ctr">
              <a:defRPr/>
            </a:pPr>
            <a:r>
              <a:rPr lang="zh-CN" altLang="en-US" sz="2000" dirty="0">
                <a:latin typeface="微软雅黑" panose="020B0503020204020204" pitchFamily="34" charset="-122"/>
                <a:ea typeface="微软雅黑" panose="020B0503020204020204" pitchFamily="34" charset="-122"/>
              </a:rPr>
              <a:t>破案追踪</a:t>
            </a:r>
            <a:endParaRPr lang="zh-CN" altLang="zh-CN" sz="2000" dirty="0">
              <a:latin typeface="微软雅黑" panose="020B0503020204020204" pitchFamily="34" charset="-122"/>
              <a:ea typeface="微软雅黑" panose="020B0503020204020204" pitchFamily="34" charset="-122"/>
            </a:endParaRPr>
          </a:p>
        </p:txBody>
      </p:sp>
      <p:sp>
        <p:nvSpPr>
          <p:cNvPr id="11" name="矩形 10"/>
          <p:cNvSpPr/>
          <p:nvPr/>
        </p:nvSpPr>
        <p:spPr bwMode="auto">
          <a:xfrm>
            <a:off x="4221914" y="6258362"/>
            <a:ext cx="1668626" cy="400050"/>
          </a:xfrm>
          <a:prstGeom prst="rect">
            <a:avLst/>
          </a:prstGeom>
          <a:ln w="25400" cmpd="thinThick">
            <a:solidFill>
              <a:schemeClr val="accent2">
                <a:lumMod val="40000"/>
                <a:lumOff val="60000"/>
              </a:schemeClr>
            </a:solidFill>
          </a:ln>
        </p:spPr>
        <p:txBody>
          <a:bodyPr wrap="square">
            <a:spAutoFit/>
          </a:bodyPr>
          <a:lstStyle/>
          <a:p>
            <a:pPr algn="ctr">
              <a:defRPr/>
            </a:pPr>
            <a:r>
              <a:rPr lang="zh-CN" altLang="en-US" sz="2000" b="1" dirty="0">
                <a:latin typeface="微软雅黑" panose="020B0503020204020204" pitchFamily="34" charset="-122"/>
                <a:ea typeface="微软雅黑" panose="020B0503020204020204" pitchFamily="34" charset="-122"/>
              </a:rPr>
              <a:t>安全生产</a:t>
            </a:r>
            <a:endParaRPr lang="zh-CN" altLang="zh-CN" sz="2000" dirty="0">
              <a:latin typeface="微软雅黑" panose="020B0503020204020204" pitchFamily="34" charset="-122"/>
              <a:ea typeface="微软雅黑" panose="020B0503020204020204" pitchFamily="34" charset="-122"/>
            </a:endParaRPr>
          </a:p>
        </p:txBody>
      </p:sp>
      <p:sp>
        <p:nvSpPr>
          <p:cNvPr id="12" name="矩形 11"/>
          <p:cNvSpPr/>
          <p:nvPr/>
        </p:nvSpPr>
        <p:spPr>
          <a:xfrm>
            <a:off x="8605845" y="3842588"/>
            <a:ext cx="3387678" cy="2983924"/>
          </a:xfrm>
          <a:prstGeom prst="rect">
            <a:avLst/>
          </a:prstGeom>
          <a:blipFill>
            <a:blip r:embed="rId3" cstate="screen"/>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zh-CN" altLang="en-US" dirty="0"/>
          </a:p>
        </p:txBody>
      </p:sp>
      <p:sp>
        <p:nvSpPr>
          <p:cNvPr id="13" name="矩形 12"/>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pic>
        <p:nvPicPr>
          <p:cNvPr id="14" name="图片 13"/>
          <p:cNvPicPr/>
          <p:nvPr/>
        </p:nvPicPr>
        <p:blipFill>
          <a:blip r:embed="rId4" cstate="screen"/>
          <a:srcRect/>
          <a:stretch>
            <a:fillRect/>
          </a:stretch>
        </p:blipFill>
        <p:spPr bwMode="auto">
          <a:xfrm>
            <a:off x="8472332" y="1361428"/>
            <a:ext cx="3719668" cy="235476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3212447" y="1235038"/>
            <a:ext cx="5632811"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智慧管网</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65" name="矩形 64"/>
          <p:cNvSpPr/>
          <p:nvPr/>
        </p:nvSpPr>
        <p:spPr>
          <a:xfrm>
            <a:off x="313819" y="1814661"/>
            <a:ext cx="11781860" cy="1705403"/>
          </a:xfrm>
          <a:prstGeom prst="rect">
            <a:avLst/>
          </a:prstGeom>
        </p:spPr>
        <p:txBody>
          <a:bodyPr wrap="square">
            <a:spAutoFit/>
          </a:bodyPr>
          <a:lstStyle/>
          <a:p>
            <a:pPr indent="457200">
              <a:lnSpc>
                <a:spcPct val="150000"/>
              </a:lnSpc>
            </a:pPr>
            <a:r>
              <a:rPr lang="zh-CN" altLang="en-US" sz="1800" dirty="0">
                <a:latin typeface="微软雅黑" panose="020B0503020204020204" pitchFamily="34" charset="-122"/>
                <a:ea typeface="微软雅黑" panose="020B0503020204020204" pitchFamily="34" charset="-122"/>
              </a:rPr>
              <a:t>基于北斗地基增强，以三维技术为先导，以传统地理信息为基础，辅以云计算、通讯、</a:t>
            </a:r>
            <a:r>
              <a:rPr lang="en-US" altLang="zh-CN" sz="1800" dirty="0">
                <a:latin typeface="微软雅黑" panose="020B0503020204020204" pitchFamily="34" charset="-122"/>
                <a:ea typeface="微软雅黑" panose="020B0503020204020204" pitchFamily="34" charset="-122"/>
              </a:rPr>
              <a:t>LiDAR</a:t>
            </a:r>
            <a:r>
              <a:rPr lang="zh-CN" altLang="en-US" sz="1800" dirty="0">
                <a:latin typeface="微软雅黑" panose="020B0503020204020204" pitchFamily="34" charset="-122"/>
                <a:ea typeface="微软雅黑" panose="020B0503020204020204" pitchFamily="34" charset="-122"/>
              </a:rPr>
              <a:t>及遥感技术，进行智慧管网应用，包括管网精准施工，快速、准确的确定地下管线、管件和焊口等关键部件的位置，管网巡检人员监控、巡线到位率精确分析，泄漏检测数据和精准位置数据的结构化融合，防腐层位置精准检测，应急抢险快速部署等。</a:t>
            </a:r>
            <a:endParaRPr lang="zh-CN" altLang="en-US" sz="18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1"/>
          <a:stretch>
            <a:fillRect/>
          </a:stretch>
        </p:blipFill>
        <p:spPr>
          <a:xfrm>
            <a:off x="0" y="3687285"/>
            <a:ext cx="4272452" cy="2193962"/>
          </a:xfrm>
          <a:prstGeom prst="rect">
            <a:avLst/>
          </a:prstGeom>
        </p:spPr>
      </p:pic>
      <p:sp>
        <p:nvSpPr>
          <p:cNvPr id="67" name="文本框 66"/>
          <p:cNvSpPr txBox="1"/>
          <p:nvPr/>
        </p:nvSpPr>
        <p:spPr>
          <a:xfrm>
            <a:off x="1495071" y="6179382"/>
            <a:ext cx="1005403" cy="338554"/>
          </a:xfrm>
          <a:prstGeom prst="rect">
            <a:avLst/>
          </a:prstGeom>
          <a:noFill/>
        </p:spPr>
        <p:txBody>
          <a:bodyPr wrap="none" rtlCol="0">
            <a:spAutoFit/>
          </a:bodyPr>
          <a:lstStyle>
            <a:defPPr>
              <a:defRPr lang="zh-CN"/>
            </a:defPPr>
            <a:lvl1pPr>
              <a:defRPr sz="1600">
                <a:latin typeface="微软雅黑" panose="020B0503020204020204" pitchFamily="34" charset="-122"/>
                <a:ea typeface="微软雅黑" panose="020B0503020204020204" pitchFamily="34" charset="-122"/>
              </a:defRPr>
            </a:lvl1pPr>
          </a:lstStyle>
          <a:p>
            <a:r>
              <a:rPr lang="zh-CN" altLang="en-US" dirty="0"/>
              <a:t>管网施工</a:t>
            </a:r>
            <a:endParaRPr lang="zh-CN" altLang="en-US" dirty="0"/>
          </a:p>
        </p:txBody>
      </p:sp>
      <p:pic>
        <p:nvPicPr>
          <p:cNvPr id="14338" name="Picture 2"/>
          <p:cNvPicPr>
            <a:picLocks noChangeAspect="1" noChangeArrowheads="1"/>
          </p:cNvPicPr>
          <p:nvPr/>
        </p:nvPicPr>
        <p:blipFill>
          <a:blip r:embed="rId2"/>
          <a:srcRect/>
          <a:stretch>
            <a:fillRect/>
          </a:stretch>
        </p:blipFill>
        <p:spPr bwMode="auto">
          <a:xfrm>
            <a:off x="4391317" y="3687285"/>
            <a:ext cx="4272452" cy="2193962"/>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p:cNvSpPr txBox="1"/>
          <p:nvPr/>
        </p:nvSpPr>
        <p:spPr>
          <a:xfrm>
            <a:off x="5634721" y="6193701"/>
            <a:ext cx="1140056" cy="379463"/>
          </a:xfrm>
          <a:prstGeom prst="rect">
            <a:avLst/>
          </a:prstGeom>
          <a:noFill/>
        </p:spPr>
        <p:txBody>
          <a:bodyPr wrap="none" rtlCol="0">
            <a:spAutoFit/>
          </a:bodyPr>
          <a:lstStyle>
            <a:defPPr>
              <a:defRPr lang="zh-CN"/>
            </a:defPPr>
            <a:lvl1pPr>
              <a:defRPr sz="1600">
                <a:latin typeface="微软雅黑" panose="020B0503020204020204" pitchFamily="34" charset="-122"/>
                <a:ea typeface="微软雅黑" panose="020B0503020204020204" pitchFamily="34" charset="-122"/>
              </a:defRPr>
            </a:lvl1pPr>
          </a:lstStyle>
          <a:p>
            <a:r>
              <a:rPr lang="zh-CN" altLang="en-US" dirty="0"/>
              <a:t>管网巡检</a:t>
            </a:r>
            <a:endParaRPr lang="zh-CN" altLang="en-US" dirty="0"/>
          </a:p>
        </p:txBody>
      </p:sp>
      <p:pic>
        <p:nvPicPr>
          <p:cNvPr id="14340" name="Picture 4"/>
          <p:cNvPicPr>
            <a:picLocks noChangeAspect="1" noChangeArrowheads="1"/>
          </p:cNvPicPr>
          <p:nvPr/>
        </p:nvPicPr>
        <p:blipFill rotWithShape="1">
          <a:blip r:embed="rId3" cstate="screen"/>
          <a:srcRect/>
          <a:stretch>
            <a:fillRect/>
          </a:stretch>
        </p:blipFill>
        <p:spPr bwMode="auto">
          <a:xfrm>
            <a:off x="8782635" y="3687285"/>
            <a:ext cx="3313044" cy="2193961"/>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70"/>
          <p:cNvSpPr txBox="1"/>
          <p:nvPr/>
        </p:nvSpPr>
        <p:spPr>
          <a:xfrm>
            <a:off x="9192662" y="6183377"/>
            <a:ext cx="2031325"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防腐层位置精准检测</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p:nvPr/>
        </p:nvPicPr>
        <p:blipFill rotWithShape="1">
          <a:blip r:embed="rId1" cstate="screen"/>
          <a:srcRect t="13486"/>
          <a:stretch>
            <a:fillRect/>
          </a:stretch>
        </p:blipFill>
        <p:spPr bwMode="auto">
          <a:xfrm>
            <a:off x="6531165" y="1542364"/>
            <a:ext cx="5656113" cy="5245717"/>
          </a:xfrm>
          <a:prstGeom prst="rect">
            <a:avLst/>
          </a:prstGeom>
          <a:noFill/>
          <a:ln>
            <a:noFill/>
          </a:ln>
        </p:spPr>
      </p:pic>
      <p:grpSp>
        <p:nvGrpSpPr>
          <p:cNvPr id="2" name="Group 23"/>
          <p:cNvGrpSpPr/>
          <p:nvPr/>
        </p:nvGrpSpPr>
        <p:grpSpPr bwMode="auto">
          <a:xfrm>
            <a:off x="115484" y="1973264"/>
            <a:ext cx="2428875" cy="4598987"/>
            <a:chOff x="405" y="1080"/>
            <a:chExt cx="1530" cy="2897"/>
          </a:xfrm>
        </p:grpSpPr>
        <p:sp>
          <p:nvSpPr>
            <p:cNvPr id="3" name="Freeform 18"/>
            <p:cNvSpPr/>
            <p:nvPr/>
          </p:nvSpPr>
          <p:spPr bwMode="auto">
            <a:xfrm>
              <a:off x="1125" y="1080"/>
              <a:ext cx="810" cy="602"/>
            </a:xfrm>
            <a:custGeom>
              <a:avLst/>
              <a:gdLst>
                <a:gd name="T0" fmla="*/ 0 w 3147"/>
                <a:gd name="T1" fmla="*/ 1061249610 h 718"/>
                <a:gd name="T2" fmla="*/ 28140 w 3147"/>
                <a:gd name="T3" fmla="*/ 0 h 718"/>
                <a:gd name="T4" fmla="*/ 72646 w 3147"/>
                <a:gd name="T5" fmla="*/ 0 h 718"/>
                <a:gd name="T6" fmla="*/ 0 60000 65536"/>
                <a:gd name="T7" fmla="*/ 0 60000 65536"/>
                <a:gd name="T8" fmla="*/ 0 60000 65536"/>
                <a:gd name="T9" fmla="*/ 0 w 3147"/>
                <a:gd name="T10" fmla="*/ 0 h 718"/>
                <a:gd name="T11" fmla="*/ 3147 w 3147"/>
                <a:gd name="T12" fmla="*/ 718 h 718"/>
              </a:gdLst>
              <a:ahLst/>
              <a:cxnLst>
                <a:cxn ang="T6">
                  <a:pos x="T0" y="T1"/>
                </a:cxn>
                <a:cxn ang="T7">
                  <a:pos x="T2" y="T3"/>
                </a:cxn>
                <a:cxn ang="T8">
                  <a:pos x="T4" y="T5"/>
                </a:cxn>
              </a:cxnLst>
              <a:rect l="T9" t="T10" r="T11" b="T12"/>
              <a:pathLst>
                <a:path w="3147" h="718">
                  <a:moveTo>
                    <a:pt x="0" y="718"/>
                  </a:moveTo>
                  <a:lnTo>
                    <a:pt x="1219" y="0"/>
                  </a:lnTo>
                  <a:lnTo>
                    <a:pt x="3147" y="0"/>
                  </a:lnTo>
                </a:path>
              </a:pathLst>
            </a:custGeom>
            <a:noFill/>
            <a:ln w="38100">
              <a:solidFill>
                <a:srgbClr val="6600CC"/>
              </a:solidFill>
              <a:prstDash val="sysDot"/>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4" name="Freeform 19"/>
            <p:cNvSpPr/>
            <p:nvPr/>
          </p:nvSpPr>
          <p:spPr bwMode="auto">
            <a:xfrm>
              <a:off x="450" y="1952"/>
              <a:ext cx="1215" cy="1980"/>
            </a:xfrm>
            <a:custGeom>
              <a:avLst/>
              <a:gdLst>
                <a:gd name="T0" fmla="*/ 2147483647 w 477"/>
                <a:gd name="T1" fmla="*/ 2147483647 h 477"/>
                <a:gd name="T2" fmla="*/ 2147483647 w 477"/>
                <a:gd name="T3" fmla="*/ 2147483647 h 477"/>
                <a:gd name="T4" fmla="*/ 2147483647 w 477"/>
                <a:gd name="T5" fmla="*/ 2147483647 h 477"/>
                <a:gd name="T6" fmla="*/ 2147483647 w 477"/>
                <a:gd name="T7" fmla="*/ 2147483647 h 477"/>
                <a:gd name="T8" fmla="*/ 2147483647 w 477"/>
                <a:gd name="T9" fmla="*/ 2147483647 h 477"/>
                <a:gd name="T10" fmla="*/ 2147483647 w 477"/>
                <a:gd name="T11" fmla="*/ 2147483647 h 477"/>
                <a:gd name="T12" fmla="*/ 2147483647 w 477"/>
                <a:gd name="T13" fmla="*/ 2147483647 h 477"/>
                <a:gd name="T14" fmla="*/ 2147483647 w 477"/>
                <a:gd name="T15" fmla="*/ 2147483647 h 477"/>
                <a:gd name="T16" fmla="*/ 2147483647 w 477"/>
                <a:gd name="T17" fmla="*/ 2147483647 h 477"/>
                <a:gd name="T18" fmla="*/ 2147483647 w 477"/>
                <a:gd name="T19" fmla="*/ 2147483647 h 477"/>
                <a:gd name="T20" fmla="*/ 2147483647 w 477"/>
                <a:gd name="T21" fmla="*/ 2147483647 h 477"/>
                <a:gd name="T22" fmla="*/ 2147483647 w 477"/>
                <a:gd name="T23" fmla="*/ 2147483647 h 477"/>
                <a:gd name="T24" fmla="*/ 2147483647 w 477"/>
                <a:gd name="T25" fmla="*/ 0 h 477"/>
                <a:gd name="T26" fmla="*/ 2147483647 w 477"/>
                <a:gd name="T27" fmla="*/ 0 h 477"/>
                <a:gd name="T28" fmla="*/ 2147483647 w 477"/>
                <a:gd name="T29" fmla="*/ 0 h 477"/>
                <a:gd name="T30" fmla="*/ 2147483647 w 477"/>
                <a:gd name="T31" fmla="*/ 0 h 477"/>
                <a:gd name="T32" fmla="*/ 2147483647 w 477"/>
                <a:gd name="T33" fmla="*/ 2147483647 h 477"/>
                <a:gd name="T34" fmla="*/ 2147483647 w 477"/>
                <a:gd name="T35" fmla="*/ 2147483647 h 477"/>
                <a:gd name="T36" fmla="*/ 2147483647 w 477"/>
                <a:gd name="T37" fmla="*/ 2147483647 h 477"/>
                <a:gd name="T38" fmla="*/ 2147483647 w 477"/>
                <a:gd name="T39" fmla="*/ 2147483647 h 477"/>
                <a:gd name="T40" fmla="*/ 2147483647 w 477"/>
                <a:gd name="T41" fmla="*/ 2147483647 h 477"/>
                <a:gd name="T42" fmla="*/ 2147483647 w 477"/>
                <a:gd name="T43" fmla="*/ 2147483647 h 477"/>
                <a:gd name="T44" fmla="*/ 2147483647 w 477"/>
                <a:gd name="T45" fmla="*/ 2147483647 h 477"/>
                <a:gd name="T46" fmla="*/ 2147483647 w 477"/>
                <a:gd name="T47" fmla="*/ 2147483647 h 477"/>
                <a:gd name="T48" fmla="*/ 2147483647 w 477"/>
                <a:gd name="T49" fmla="*/ 2147483647 h 477"/>
                <a:gd name="T50" fmla="*/ 2147483647 w 477"/>
                <a:gd name="T51" fmla="*/ 2147483647 h 477"/>
                <a:gd name="T52" fmla="*/ 2147483647 w 477"/>
                <a:gd name="T53" fmla="*/ 2147483647 h 477"/>
                <a:gd name="T54" fmla="*/ 0 w 477"/>
                <a:gd name="T55" fmla="*/ 2147483647 h 477"/>
                <a:gd name="T56" fmla="*/ 0 w 477"/>
                <a:gd name="T57" fmla="*/ 2147483647 h 477"/>
                <a:gd name="T58" fmla="*/ 2147483647 w 477"/>
                <a:gd name="T59" fmla="*/ 2147483647 h 477"/>
                <a:gd name="T60" fmla="*/ 2147483647 w 477"/>
                <a:gd name="T61" fmla="*/ 2147483647 h 477"/>
                <a:gd name="T62" fmla="*/ 2147483647 w 477"/>
                <a:gd name="T63" fmla="*/ 2147483647 h 477"/>
                <a:gd name="T64" fmla="*/ 2147483647 w 477"/>
                <a:gd name="T65" fmla="*/ 2147483647 h 477"/>
                <a:gd name="T66" fmla="*/ 2147483647 w 477"/>
                <a:gd name="T67" fmla="*/ 2147483647 h 477"/>
                <a:gd name="T68" fmla="*/ 2147483647 w 477"/>
                <a:gd name="T69" fmla="*/ 2147483647 h 477"/>
                <a:gd name="T70" fmla="*/ 2147483647 w 477"/>
                <a:gd name="T71" fmla="*/ 2147483647 h 477"/>
                <a:gd name="T72" fmla="*/ 2147483647 w 477"/>
                <a:gd name="T73" fmla="*/ 2147483647 h 477"/>
                <a:gd name="T74" fmla="*/ 2147483647 w 477"/>
                <a:gd name="T75" fmla="*/ 2147483647 h 477"/>
                <a:gd name="T76" fmla="*/ 2147483647 w 477"/>
                <a:gd name="T77" fmla="*/ 2147483647 h 477"/>
                <a:gd name="T78" fmla="*/ 2147483647 w 477"/>
                <a:gd name="T79" fmla="*/ 2147483647 h 477"/>
                <a:gd name="T80" fmla="*/ 2147483647 w 477"/>
                <a:gd name="T81" fmla="*/ 2147483647 h 477"/>
                <a:gd name="T82" fmla="*/ 2147483647 w 477"/>
                <a:gd name="T83" fmla="*/ 2147483647 h 477"/>
                <a:gd name="T84" fmla="*/ 2147483647 w 477"/>
                <a:gd name="T85" fmla="*/ 2147483647 h 477"/>
                <a:gd name="T86" fmla="*/ 2147483647 w 477"/>
                <a:gd name="T87" fmla="*/ 2147483647 h 477"/>
                <a:gd name="T88" fmla="*/ 2147483647 w 477"/>
                <a:gd name="T89" fmla="*/ 2147483647 h 477"/>
                <a:gd name="T90" fmla="*/ 2147483647 w 477"/>
                <a:gd name="T91" fmla="*/ 2147483647 h 477"/>
                <a:gd name="T92" fmla="*/ 2147483647 w 477"/>
                <a:gd name="T93" fmla="*/ 2147483647 h 477"/>
                <a:gd name="T94" fmla="*/ 2147483647 w 477"/>
                <a:gd name="T95" fmla="*/ 2147483647 h 477"/>
                <a:gd name="T96" fmla="*/ 2147483647 w 477"/>
                <a:gd name="T97" fmla="*/ 2147483647 h 477"/>
                <a:gd name="T98" fmla="*/ 2147483647 w 477"/>
                <a:gd name="T99" fmla="*/ 2147483647 h 477"/>
                <a:gd name="T100" fmla="*/ 2147483647 w 477"/>
                <a:gd name="T101" fmla="*/ 2147483647 h 477"/>
                <a:gd name="T102" fmla="*/ 2147483647 w 477"/>
                <a:gd name="T103" fmla="*/ 2147483647 h 477"/>
                <a:gd name="T104" fmla="*/ 2147483647 w 477"/>
                <a:gd name="T105" fmla="*/ 2147483647 h 477"/>
                <a:gd name="T106" fmla="*/ 2147483647 w 477"/>
                <a:gd name="T107" fmla="*/ 2147483647 h 477"/>
                <a:gd name="T108" fmla="*/ 2147483647 w 477"/>
                <a:gd name="T109" fmla="*/ 2147483647 h 477"/>
                <a:gd name="T110" fmla="*/ 2147483647 w 477"/>
                <a:gd name="T111" fmla="*/ 2147483647 h 477"/>
                <a:gd name="T112" fmla="*/ 2147483647 w 477"/>
                <a:gd name="T113" fmla="*/ 2147483647 h 4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7"/>
                <a:gd name="T172" fmla="*/ 0 h 477"/>
                <a:gd name="T173" fmla="*/ 477 w 477"/>
                <a:gd name="T174" fmla="*/ 477 h 4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7" h="477">
                  <a:moveTo>
                    <a:pt x="477" y="227"/>
                  </a:moveTo>
                  <a:lnTo>
                    <a:pt x="472" y="187"/>
                  </a:lnTo>
                  <a:lnTo>
                    <a:pt x="458" y="147"/>
                  </a:lnTo>
                  <a:lnTo>
                    <a:pt x="451" y="128"/>
                  </a:lnTo>
                  <a:lnTo>
                    <a:pt x="430" y="92"/>
                  </a:lnTo>
                  <a:lnTo>
                    <a:pt x="413" y="76"/>
                  </a:lnTo>
                  <a:lnTo>
                    <a:pt x="387" y="50"/>
                  </a:lnTo>
                  <a:lnTo>
                    <a:pt x="368" y="38"/>
                  </a:lnTo>
                  <a:lnTo>
                    <a:pt x="340" y="22"/>
                  </a:lnTo>
                  <a:lnTo>
                    <a:pt x="323" y="14"/>
                  </a:lnTo>
                  <a:lnTo>
                    <a:pt x="300" y="7"/>
                  </a:lnTo>
                  <a:lnTo>
                    <a:pt x="276" y="3"/>
                  </a:lnTo>
                  <a:lnTo>
                    <a:pt x="250" y="0"/>
                  </a:lnTo>
                  <a:lnTo>
                    <a:pt x="248" y="0"/>
                  </a:lnTo>
                  <a:lnTo>
                    <a:pt x="229" y="0"/>
                  </a:lnTo>
                  <a:lnTo>
                    <a:pt x="224" y="0"/>
                  </a:lnTo>
                  <a:lnTo>
                    <a:pt x="198" y="3"/>
                  </a:lnTo>
                  <a:lnTo>
                    <a:pt x="175" y="7"/>
                  </a:lnTo>
                  <a:lnTo>
                    <a:pt x="153" y="14"/>
                  </a:lnTo>
                  <a:lnTo>
                    <a:pt x="134" y="24"/>
                  </a:lnTo>
                  <a:lnTo>
                    <a:pt x="106" y="38"/>
                  </a:lnTo>
                  <a:lnTo>
                    <a:pt x="87" y="52"/>
                  </a:lnTo>
                  <a:lnTo>
                    <a:pt x="61" y="78"/>
                  </a:lnTo>
                  <a:lnTo>
                    <a:pt x="47" y="95"/>
                  </a:lnTo>
                  <a:lnTo>
                    <a:pt x="26" y="128"/>
                  </a:lnTo>
                  <a:lnTo>
                    <a:pt x="19" y="149"/>
                  </a:lnTo>
                  <a:lnTo>
                    <a:pt x="5" y="187"/>
                  </a:lnTo>
                  <a:lnTo>
                    <a:pt x="0" y="229"/>
                  </a:lnTo>
                  <a:lnTo>
                    <a:pt x="0" y="251"/>
                  </a:lnTo>
                  <a:lnTo>
                    <a:pt x="5" y="291"/>
                  </a:lnTo>
                  <a:lnTo>
                    <a:pt x="19" y="331"/>
                  </a:lnTo>
                  <a:lnTo>
                    <a:pt x="26" y="350"/>
                  </a:lnTo>
                  <a:lnTo>
                    <a:pt x="47" y="385"/>
                  </a:lnTo>
                  <a:lnTo>
                    <a:pt x="64" y="402"/>
                  </a:lnTo>
                  <a:lnTo>
                    <a:pt x="90" y="428"/>
                  </a:lnTo>
                  <a:lnTo>
                    <a:pt x="108" y="440"/>
                  </a:lnTo>
                  <a:lnTo>
                    <a:pt x="137" y="456"/>
                  </a:lnTo>
                  <a:lnTo>
                    <a:pt x="156" y="463"/>
                  </a:lnTo>
                  <a:lnTo>
                    <a:pt x="177" y="470"/>
                  </a:lnTo>
                  <a:lnTo>
                    <a:pt x="201" y="475"/>
                  </a:lnTo>
                  <a:lnTo>
                    <a:pt x="227" y="477"/>
                  </a:lnTo>
                  <a:lnTo>
                    <a:pt x="229" y="477"/>
                  </a:lnTo>
                  <a:lnTo>
                    <a:pt x="248" y="477"/>
                  </a:lnTo>
                  <a:lnTo>
                    <a:pt x="253" y="477"/>
                  </a:lnTo>
                  <a:lnTo>
                    <a:pt x="279" y="475"/>
                  </a:lnTo>
                  <a:lnTo>
                    <a:pt x="302" y="470"/>
                  </a:lnTo>
                  <a:lnTo>
                    <a:pt x="323" y="463"/>
                  </a:lnTo>
                  <a:lnTo>
                    <a:pt x="342" y="454"/>
                  </a:lnTo>
                  <a:lnTo>
                    <a:pt x="371" y="440"/>
                  </a:lnTo>
                  <a:lnTo>
                    <a:pt x="390" y="425"/>
                  </a:lnTo>
                  <a:lnTo>
                    <a:pt x="416" y="400"/>
                  </a:lnTo>
                  <a:lnTo>
                    <a:pt x="430" y="383"/>
                  </a:lnTo>
                  <a:lnTo>
                    <a:pt x="451" y="350"/>
                  </a:lnTo>
                  <a:lnTo>
                    <a:pt x="460" y="329"/>
                  </a:lnTo>
                  <a:lnTo>
                    <a:pt x="472" y="291"/>
                  </a:lnTo>
                  <a:lnTo>
                    <a:pt x="477" y="248"/>
                  </a:lnTo>
                  <a:lnTo>
                    <a:pt x="477" y="227"/>
                  </a:lnTo>
                  <a:close/>
                </a:path>
              </a:pathLst>
            </a:custGeom>
            <a:gradFill rotWithShape="1">
              <a:gsLst>
                <a:gs pos="0">
                  <a:srgbClr val="21D5FF"/>
                </a:gs>
                <a:gs pos="100000">
                  <a:srgbClr val="004FC4"/>
                </a:gs>
              </a:gsLst>
              <a:lin ang="5400000" scaled="1"/>
            </a:gradFill>
            <a:ln>
              <a:noFill/>
            </a:ln>
            <a:extLst>
              <a:ext uri="{91240B29-F687-4F45-9708-019B960494DF}">
                <a14:hiddenLine xmlns:a14="http://schemas.microsoft.com/office/drawing/2010/main" w="8001">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 name="Text Box 26"/>
            <p:cNvSpPr txBox="1">
              <a:spLocks noChangeArrowheads="1"/>
            </p:cNvSpPr>
            <p:nvPr/>
          </p:nvSpPr>
          <p:spPr bwMode="auto">
            <a:xfrm>
              <a:off x="540" y="2430"/>
              <a:ext cx="76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Tx/>
                <a:buNone/>
              </a:pPr>
              <a:endParaRPr lang="zh-CN" altLang="en-US" sz="3200" b="1">
                <a:latin typeface="微软雅黑" panose="020B0503020204020204" pitchFamily="34" charset="-122"/>
                <a:ea typeface="微软雅黑" panose="020B0503020204020204" pitchFamily="34" charset="-122"/>
              </a:endParaRPr>
            </a:p>
          </p:txBody>
        </p:sp>
        <p:sp>
          <p:nvSpPr>
            <p:cNvPr id="6" name="Freeform 28"/>
            <p:cNvSpPr/>
            <p:nvPr/>
          </p:nvSpPr>
          <p:spPr bwMode="auto">
            <a:xfrm>
              <a:off x="405" y="1862"/>
              <a:ext cx="1305" cy="2115"/>
            </a:xfrm>
            <a:custGeom>
              <a:avLst/>
              <a:gdLst>
                <a:gd name="T0" fmla="*/ 2147483647 w 671"/>
                <a:gd name="T1" fmla="*/ 2147483647 h 314"/>
                <a:gd name="T2" fmla="*/ 2147483647 w 671"/>
                <a:gd name="T3" fmla="*/ 2147483647 h 314"/>
                <a:gd name="T4" fmla="*/ 2147483647 w 671"/>
                <a:gd name="T5" fmla="*/ 2147483647 h 314"/>
                <a:gd name="T6" fmla="*/ 2147483647 w 671"/>
                <a:gd name="T7" fmla="*/ 2147483647 h 314"/>
                <a:gd name="T8" fmla="*/ 2147483647 w 671"/>
                <a:gd name="T9" fmla="*/ 2147483647 h 314"/>
                <a:gd name="T10" fmla="*/ 2147483647 w 671"/>
                <a:gd name="T11" fmla="*/ 2147483647 h 314"/>
                <a:gd name="T12" fmla="*/ 2147483647 w 671"/>
                <a:gd name="T13" fmla="*/ 2147483647 h 314"/>
                <a:gd name="T14" fmla="*/ 2147483647 w 671"/>
                <a:gd name="T15" fmla="*/ 0 h 314"/>
                <a:gd name="T16" fmla="*/ 2147483647 w 671"/>
                <a:gd name="T17" fmla="*/ 2147483647 h 314"/>
                <a:gd name="T18" fmla="*/ 2147483647 w 671"/>
                <a:gd name="T19" fmla="*/ 2147483647 h 314"/>
                <a:gd name="T20" fmla="*/ 2147483647 w 671"/>
                <a:gd name="T21" fmla="*/ 2147483647 h 314"/>
                <a:gd name="T22" fmla="*/ 2147483647 w 671"/>
                <a:gd name="T23" fmla="*/ 2147483647 h 314"/>
                <a:gd name="T24" fmla="*/ 2147483647 w 671"/>
                <a:gd name="T25" fmla="*/ 2147483647 h 314"/>
                <a:gd name="T26" fmla="*/ 2147483647 w 671"/>
                <a:gd name="T27" fmla="*/ 2147483647 h 314"/>
                <a:gd name="T28" fmla="*/ 2147483647 w 671"/>
                <a:gd name="T29" fmla="*/ 2147483647 h 314"/>
                <a:gd name="T30" fmla="*/ 0 w 671"/>
                <a:gd name="T31" fmla="*/ 2147483647 h 314"/>
                <a:gd name="T32" fmla="*/ 2147483647 w 671"/>
                <a:gd name="T33" fmla="*/ 2147483647 h 314"/>
                <a:gd name="T34" fmla="*/ 2147483647 w 671"/>
                <a:gd name="T35" fmla="*/ 2147483647 h 314"/>
                <a:gd name="T36" fmla="*/ 2147483647 w 671"/>
                <a:gd name="T37" fmla="*/ 2147483647 h 314"/>
                <a:gd name="T38" fmla="*/ 2147483647 w 671"/>
                <a:gd name="T39" fmla="*/ 2147483647 h 314"/>
                <a:gd name="T40" fmla="*/ 2147483647 w 671"/>
                <a:gd name="T41" fmla="*/ 2147483647 h 314"/>
                <a:gd name="T42" fmla="*/ 2147483647 w 671"/>
                <a:gd name="T43" fmla="*/ 2147483647 h 314"/>
                <a:gd name="T44" fmla="*/ 2147483647 w 671"/>
                <a:gd name="T45" fmla="*/ 2147483647 h 314"/>
                <a:gd name="T46" fmla="*/ 2147483647 w 671"/>
                <a:gd name="T47" fmla="*/ 2147483647 h 314"/>
                <a:gd name="T48" fmla="*/ 2147483647 w 671"/>
                <a:gd name="T49" fmla="*/ 2147483647 h 314"/>
                <a:gd name="T50" fmla="*/ 2147483647 w 671"/>
                <a:gd name="T51" fmla="*/ 2147483647 h 314"/>
                <a:gd name="T52" fmla="*/ 2147483647 w 671"/>
                <a:gd name="T53" fmla="*/ 2147483647 h 314"/>
                <a:gd name="T54" fmla="*/ 2147483647 w 671"/>
                <a:gd name="T55" fmla="*/ 2147483647 h 314"/>
                <a:gd name="T56" fmla="*/ 2147483647 w 671"/>
                <a:gd name="T57" fmla="*/ 2147483647 h 314"/>
                <a:gd name="T58" fmla="*/ 2147483647 w 671"/>
                <a:gd name="T59" fmla="*/ 2147483647 h 314"/>
                <a:gd name="T60" fmla="*/ 2147483647 w 671"/>
                <a:gd name="T61" fmla="*/ 2147483647 h 314"/>
                <a:gd name="T62" fmla="*/ 2147483647 w 671"/>
                <a:gd name="T63" fmla="*/ 2147483647 h 3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1"/>
                <a:gd name="T97" fmla="*/ 0 h 314"/>
                <a:gd name="T98" fmla="*/ 671 w 671"/>
                <a:gd name="T99" fmla="*/ 314 h 3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1" h="314">
                  <a:moveTo>
                    <a:pt x="671" y="142"/>
                  </a:moveTo>
                  <a:lnTo>
                    <a:pt x="664" y="125"/>
                  </a:lnTo>
                  <a:lnTo>
                    <a:pt x="657" y="109"/>
                  </a:lnTo>
                  <a:lnTo>
                    <a:pt x="645" y="94"/>
                  </a:lnTo>
                  <a:lnTo>
                    <a:pt x="631" y="80"/>
                  </a:lnTo>
                  <a:lnTo>
                    <a:pt x="612" y="68"/>
                  </a:lnTo>
                  <a:lnTo>
                    <a:pt x="593" y="57"/>
                  </a:lnTo>
                  <a:lnTo>
                    <a:pt x="572" y="45"/>
                  </a:lnTo>
                  <a:lnTo>
                    <a:pt x="548" y="35"/>
                  </a:lnTo>
                  <a:lnTo>
                    <a:pt x="522" y="26"/>
                  </a:lnTo>
                  <a:lnTo>
                    <a:pt x="494" y="19"/>
                  </a:lnTo>
                  <a:lnTo>
                    <a:pt x="463" y="12"/>
                  </a:lnTo>
                  <a:lnTo>
                    <a:pt x="432" y="7"/>
                  </a:lnTo>
                  <a:lnTo>
                    <a:pt x="402" y="2"/>
                  </a:lnTo>
                  <a:lnTo>
                    <a:pt x="369" y="0"/>
                  </a:lnTo>
                  <a:lnTo>
                    <a:pt x="335" y="0"/>
                  </a:lnTo>
                  <a:lnTo>
                    <a:pt x="300" y="0"/>
                  </a:lnTo>
                  <a:lnTo>
                    <a:pt x="267" y="2"/>
                  </a:lnTo>
                  <a:lnTo>
                    <a:pt x="234" y="7"/>
                  </a:lnTo>
                  <a:lnTo>
                    <a:pt x="203" y="12"/>
                  </a:lnTo>
                  <a:lnTo>
                    <a:pt x="172" y="19"/>
                  </a:lnTo>
                  <a:lnTo>
                    <a:pt x="146" y="26"/>
                  </a:lnTo>
                  <a:lnTo>
                    <a:pt x="120" y="35"/>
                  </a:lnTo>
                  <a:lnTo>
                    <a:pt x="97" y="47"/>
                  </a:lnTo>
                  <a:lnTo>
                    <a:pt x="73" y="57"/>
                  </a:lnTo>
                  <a:lnTo>
                    <a:pt x="54" y="71"/>
                  </a:lnTo>
                  <a:lnTo>
                    <a:pt x="38" y="83"/>
                  </a:lnTo>
                  <a:lnTo>
                    <a:pt x="26" y="97"/>
                  </a:lnTo>
                  <a:lnTo>
                    <a:pt x="14" y="111"/>
                  </a:lnTo>
                  <a:lnTo>
                    <a:pt x="5" y="125"/>
                  </a:lnTo>
                  <a:lnTo>
                    <a:pt x="0" y="142"/>
                  </a:lnTo>
                  <a:lnTo>
                    <a:pt x="0" y="158"/>
                  </a:lnTo>
                  <a:lnTo>
                    <a:pt x="2" y="172"/>
                  </a:lnTo>
                  <a:lnTo>
                    <a:pt x="7" y="189"/>
                  </a:lnTo>
                  <a:lnTo>
                    <a:pt x="14" y="206"/>
                  </a:lnTo>
                  <a:lnTo>
                    <a:pt x="26" y="220"/>
                  </a:lnTo>
                  <a:lnTo>
                    <a:pt x="40" y="234"/>
                  </a:lnTo>
                  <a:lnTo>
                    <a:pt x="59" y="246"/>
                  </a:lnTo>
                  <a:lnTo>
                    <a:pt x="78" y="257"/>
                  </a:lnTo>
                  <a:lnTo>
                    <a:pt x="99" y="269"/>
                  </a:lnTo>
                  <a:lnTo>
                    <a:pt x="125" y="279"/>
                  </a:lnTo>
                  <a:lnTo>
                    <a:pt x="151" y="288"/>
                  </a:lnTo>
                  <a:lnTo>
                    <a:pt x="177" y="295"/>
                  </a:lnTo>
                  <a:lnTo>
                    <a:pt x="208" y="302"/>
                  </a:lnTo>
                  <a:lnTo>
                    <a:pt x="239" y="307"/>
                  </a:lnTo>
                  <a:lnTo>
                    <a:pt x="269" y="312"/>
                  </a:lnTo>
                  <a:lnTo>
                    <a:pt x="302" y="314"/>
                  </a:lnTo>
                  <a:lnTo>
                    <a:pt x="335" y="314"/>
                  </a:lnTo>
                  <a:lnTo>
                    <a:pt x="371" y="314"/>
                  </a:lnTo>
                  <a:lnTo>
                    <a:pt x="404" y="312"/>
                  </a:lnTo>
                  <a:lnTo>
                    <a:pt x="437" y="307"/>
                  </a:lnTo>
                  <a:lnTo>
                    <a:pt x="468" y="302"/>
                  </a:lnTo>
                  <a:lnTo>
                    <a:pt x="498" y="295"/>
                  </a:lnTo>
                  <a:lnTo>
                    <a:pt x="527" y="288"/>
                  </a:lnTo>
                  <a:lnTo>
                    <a:pt x="550" y="279"/>
                  </a:lnTo>
                  <a:lnTo>
                    <a:pt x="576" y="267"/>
                  </a:lnTo>
                  <a:lnTo>
                    <a:pt x="598" y="257"/>
                  </a:lnTo>
                  <a:lnTo>
                    <a:pt x="617" y="243"/>
                  </a:lnTo>
                  <a:lnTo>
                    <a:pt x="633" y="231"/>
                  </a:lnTo>
                  <a:lnTo>
                    <a:pt x="647" y="217"/>
                  </a:lnTo>
                  <a:lnTo>
                    <a:pt x="657" y="203"/>
                  </a:lnTo>
                  <a:lnTo>
                    <a:pt x="666" y="189"/>
                  </a:lnTo>
                  <a:lnTo>
                    <a:pt x="671" y="172"/>
                  </a:lnTo>
                  <a:lnTo>
                    <a:pt x="671" y="156"/>
                  </a:lnTo>
                  <a:lnTo>
                    <a:pt x="671" y="142"/>
                  </a:lnTo>
                  <a:close/>
                </a:path>
              </a:pathLst>
            </a:custGeom>
            <a:noFill/>
            <a:ln w="57150">
              <a:solidFill>
                <a:srgbClr val="7030A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7" name="Group 7"/>
            <p:cNvGrpSpPr/>
            <p:nvPr/>
          </p:nvGrpSpPr>
          <p:grpSpPr bwMode="auto">
            <a:xfrm>
              <a:off x="941" y="1654"/>
              <a:ext cx="317" cy="226"/>
              <a:chOff x="2491" y="3098"/>
              <a:chExt cx="153" cy="152"/>
            </a:xfrm>
          </p:grpSpPr>
          <p:sp>
            <p:nvSpPr>
              <p:cNvPr id="8" name="Oval 8"/>
              <p:cNvSpPr>
                <a:spLocks noChangeArrowheads="1"/>
              </p:cNvSpPr>
              <p:nvPr/>
            </p:nvSpPr>
            <p:spPr bwMode="auto">
              <a:xfrm>
                <a:off x="2491" y="3098"/>
                <a:ext cx="152" cy="152"/>
              </a:xfrm>
              <a:prstGeom prst="ellipse">
                <a:avLst/>
              </a:prstGeom>
              <a:gradFill rotWithShape="1">
                <a:gsLst>
                  <a:gs pos="0">
                    <a:srgbClr val="A7A7A7"/>
                  </a:gs>
                  <a:gs pos="100000">
                    <a:srgbClr val="474747"/>
                  </a:gs>
                </a:gsLst>
                <a:lin ang="5400000" scaled="1"/>
              </a:gradFill>
              <a:ln>
                <a:noFill/>
              </a:ln>
              <a:extLst>
                <a:ext uri="{91240B29-F687-4F45-9708-019B960494DF}">
                  <a14:hiddenLine xmlns:a14="http://schemas.microsoft.com/office/drawing/2010/main" w="31750">
                    <a:solidFill>
                      <a:srgbClr val="000000"/>
                    </a:solidFill>
                    <a:round/>
                  </a14:hiddenLine>
                </a:ext>
              </a:extLst>
            </p:spPr>
            <p:txBody>
              <a:bodyPr wrap="none" anchor="ct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Tx/>
                  <a:buNone/>
                </a:pPr>
                <a:endParaRPr lang="zh-CN" altLang="en-US" sz="1800">
                  <a:latin typeface="微软雅黑" panose="020B0503020204020204" pitchFamily="34" charset="-122"/>
                  <a:ea typeface="微软雅黑" panose="020B0503020204020204" pitchFamily="34" charset="-122"/>
                </a:endParaRPr>
              </a:p>
            </p:txBody>
          </p:sp>
          <p:sp>
            <p:nvSpPr>
              <p:cNvPr id="9" name="Oval 9"/>
              <p:cNvSpPr>
                <a:spLocks noChangeArrowheads="1"/>
              </p:cNvSpPr>
              <p:nvPr/>
            </p:nvSpPr>
            <p:spPr bwMode="auto">
              <a:xfrm>
                <a:off x="2492" y="3100"/>
                <a:ext cx="148" cy="148"/>
              </a:xfrm>
              <a:prstGeom prst="ellipse">
                <a:avLst/>
              </a:prstGeom>
              <a:gradFill rotWithShape="1">
                <a:gsLst>
                  <a:gs pos="0">
                    <a:srgbClr val="D3D3D3"/>
                  </a:gs>
                  <a:gs pos="100000">
                    <a:srgbClr val="5C5C5C"/>
                  </a:gs>
                </a:gsLst>
                <a:lin ang="5400000" scaled="1"/>
              </a:gradFill>
              <a:ln>
                <a:noFill/>
              </a:ln>
              <a:extLst>
                <a:ext uri="{91240B29-F687-4F45-9708-019B960494DF}">
                  <a14:hiddenLine xmlns:a14="http://schemas.microsoft.com/office/drawing/2010/main" w="31750">
                    <a:solidFill>
                      <a:srgbClr val="000000"/>
                    </a:solidFill>
                    <a:round/>
                  </a14:hiddenLine>
                </a:ext>
              </a:extLst>
            </p:spPr>
            <p:txBody>
              <a:bodyPr wrap="none" anchor="ct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Tx/>
                  <a:buNone/>
                </a:pPr>
                <a:endParaRPr lang="zh-CN" altLang="en-US" sz="1800">
                  <a:latin typeface="微软雅黑" panose="020B0503020204020204" pitchFamily="34" charset="-122"/>
                  <a:ea typeface="微软雅黑" panose="020B0503020204020204" pitchFamily="34" charset="-122"/>
                </a:endParaRPr>
              </a:p>
            </p:txBody>
          </p:sp>
          <p:sp>
            <p:nvSpPr>
              <p:cNvPr id="10" name="Freeform 10"/>
              <p:cNvSpPr/>
              <p:nvPr/>
            </p:nvSpPr>
            <p:spPr bwMode="auto">
              <a:xfrm>
                <a:off x="2516" y="3110"/>
                <a:ext cx="128" cy="37"/>
              </a:xfrm>
              <a:custGeom>
                <a:avLst/>
                <a:gdLst>
                  <a:gd name="T0" fmla="*/ 0 w 372"/>
                  <a:gd name="T1" fmla="*/ 0 h 94"/>
                  <a:gd name="T2" fmla="*/ 0 w 372"/>
                  <a:gd name="T3" fmla="*/ 0 h 94"/>
                  <a:gd name="T4" fmla="*/ 0 w 372"/>
                  <a:gd name="T5" fmla="*/ 0 h 94"/>
                  <a:gd name="T6" fmla="*/ 0 w 372"/>
                  <a:gd name="T7" fmla="*/ 0 h 94"/>
                  <a:gd name="T8" fmla="*/ 0 w 372"/>
                  <a:gd name="T9" fmla="*/ 0 h 94"/>
                  <a:gd name="T10" fmla="*/ 0 w 372"/>
                  <a:gd name="T11" fmla="*/ 0 h 94"/>
                  <a:gd name="T12" fmla="*/ 0 w 372"/>
                  <a:gd name="T13" fmla="*/ 0 h 94"/>
                  <a:gd name="T14" fmla="*/ 0 w 372"/>
                  <a:gd name="T15" fmla="*/ 0 h 94"/>
                  <a:gd name="T16" fmla="*/ 0 w 372"/>
                  <a:gd name="T17" fmla="*/ 0 h 94"/>
                  <a:gd name="T18" fmla="*/ 0 w 372"/>
                  <a:gd name="T19" fmla="*/ 0 h 94"/>
                  <a:gd name="T20" fmla="*/ 0 w 372"/>
                  <a:gd name="T21" fmla="*/ 0 h 94"/>
                  <a:gd name="T22" fmla="*/ 0 w 372"/>
                  <a:gd name="T23" fmla="*/ 0 h 94"/>
                  <a:gd name="T24" fmla="*/ 0 w 372"/>
                  <a:gd name="T25" fmla="*/ 0 h 94"/>
                  <a:gd name="T26" fmla="*/ 0 w 372"/>
                  <a:gd name="T27" fmla="*/ 0 h 94"/>
                  <a:gd name="T28" fmla="*/ 0 w 372"/>
                  <a:gd name="T29" fmla="*/ 0 h 94"/>
                  <a:gd name="T30" fmla="*/ 0 w 372"/>
                  <a:gd name="T31" fmla="*/ 0 h 94"/>
                  <a:gd name="T32" fmla="*/ 0 w 372"/>
                  <a:gd name="T33" fmla="*/ 0 h 94"/>
                  <a:gd name="T34" fmla="*/ 0 w 372"/>
                  <a:gd name="T35" fmla="*/ 0 h 94"/>
                  <a:gd name="T36" fmla="*/ 0 w 372"/>
                  <a:gd name="T37" fmla="*/ 0 h 94"/>
                  <a:gd name="T38" fmla="*/ 0 w 372"/>
                  <a:gd name="T39" fmla="*/ 0 h 94"/>
                  <a:gd name="T40" fmla="*/ 0 w 372"/>
                  <a:gd name="T41" fmla="*/ 0 h 94"/>
                  <a:gd name="T42" fmla="*/ 0 w 372"/>
                  <a:gd name="T43" fmla="*/ 0 h 94"/>
                  <a:gd name="T44" fmla="*/ 0 w 372"/>
                  <a:gd name="T45" fmla="*/ 0 h 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2"/>
                  <a:gd name="T70" fmla="*/ 0 h 94"/>
                  <a:gd name="T71" fmla="*/ 372 w 372"/>
                  <a:gd name="T72" fmla="*/ 94 h 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2" h="94">
                    <a:moveTo>
                      <a:pt x="372" y="91"/>
                    </a:moveTo>
                    <a:lnTo>
                      <a:pt x="356" y="75"/>
                    </a:lnTo>
                    <a:lnTo>
                      <a:pt x="330" y="49"/>
                    </a:lnTo>
                    <a:lnTo>
                      <a:pt x="322" y="44"/>
                    </a:lnTo>
                    <a:lnTo>
                      <a:pt x="312" y="37"/>
                    </a:lnTo>
                    <a:lnTo>
                      <a:pt x="285" y="22"/>
                    </a:lnTo>
                    <a:lnTo>
                      <a:pt x="268" y="14"/>
                    </a:lnTo>
                    <a:lnTo>
                      <a:pt x="246" y="7"/>
                    </a:lnTo>
                    <a:lnTo>
                      <a:pt x="222" y="3"/>
                    </a:lnTo>
                    <a:lnTo>
                      <a:pt x="197" y="0"/>
                    </a:lnTo>
                    <a:lnTo>
                      <a:pt x="195" y="0"/>
                    </a:lnTo>
                    <a:lnTo>
                      <a:pt x="177" y="0"/>
                    </a:lnTo>
                    <a:lnTo>
                      <a:pt x="172" y="0"/>
                    </a:lnTo>
                    <a:lnTo>
                      <a:pt x="147" y="3"/>
                    </a:lnTo>
                    <a:lnTo>
                      <a:pt x="124" y="7"/>
                    </a:lnTo>
                    <a:lnTo>
                      <a:pt x="103" y="14"/>
                    </a:lnTo>
                    <a:lnTo>
                      <a:pt x="84" y="24"/>
                    </a:lnTo>
                    <a:lnTo>
                      <a:pt x="57" y="37"/>
                    </a:lnTo>
                    <a:lnTo>
                      <a:pt x="50" y="44"/>
                    </a:lnTo>
                    <a:lnTo>
                      <a:pt x="39" y="51"/>
                    </a:lnTo>
                    <a:lnTo>
                      <a:pt x="13" y="77"/>
                    </a:lnTo>
                    <a:lnTo>
                      <a:pt x="0" y="94"/>
                    </a:lnTo>
                    <a:lnTo>
                      <a:pt x="372" y="91"/>
                    </a:lnTo>
                    <a:close/>
                  </a:path>
                </a:pathLst>
              </a:custGeom>
              <a:gradFill rotWithShape="1">
                <a:gsLst>
                  <a:gs pos="0">
                    <a:schemeClr val="bg1">
                      <a:alpha val="89998"/>
                    </a:schemeClr>
                  </a:gs>
                  <a:gs pos="100000">
                    <a:srgbClr val="DBDBDB">
                      <a:alpha val="0"/>
                    </a:srgbClr>
                  </a:gs>
                </a:gsLst>
                <a:lin ang="5400000" scaled="1"/>
              </a:gradFill>
              <a:ln>
                <a:noFill/>
              </a:ln>
              <a:extLst>
                <a:ext uri="{91240B29-F687-4F45-9708-019B960494DF}">
                  <a14:hiddenLine xmlns:a14="http://schemas.microsoft.com/office/drawing/2010/main" w="8001">
                    <a:solidFill>
                      <a:srgbClr val="000000"/>
                    </a:solidFill>
                    <a:miter lim="800000"/>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1" name="Group 24"/>
          <p:cNvGrpSpPr/>
          <p:nvPr/>
        </p:nvGrpSpPr>
        <p:grpSpPr bwMode="auto">
          <a:xfrm>
            <a:off x="2472920" y="1701800"/>
            <a:ext cx="4811949" cy="5156200"/>
            <a:chOff x="1890" y="847"/>
            <a:chExt cx="3600" cy="3248"/>
          </a:xfrm>
        </p:grpSpPr>
        <p:sp>
          <p:nvSpPr>
            <p:cNvPr id="12" name="Line 214"/>
            <p:cNvSpPr>
              <a:spLocks noChangeShapeType="1"/>
            </p:cNvSpPr>
            <p:nvPr/>
          </p:nvSpPr>
          <p:spPr bwMode="auto">
            <a:xfrm flipH="1">
              <a:off x="1890" y="847"/>
              <a:ext cx="45" cy="3248"/>
            </a:xfrm>
            <a:prstGeom prst="line">
              <a:avLst/>
            </a:prstGeom>
            <a:noFill/>
            <a:ln w="38100">
              <a:solidFill>
                <a:schemeClr val="tx2"/>
              </a:solidFill>
              <a:round/>
            </a:ln>
            <a:extLst>
              <a:ext uri="{909E8E84-426E-40DD-AFC4-6F175D3DCCD1}">
                <a14:hiddenFill xmlns:a14="http://schemas.microsoft.com/office/drawing/2010/main">
                  <a:noFill/>
                </a14:hiddenFill>
              </a:ext>
            </a:extLst>
          </p:spPr>
          <p:txBody>
            <a:bodyPr/>
            <a:lstStyle/>
            <a:p>
              <a:endParaRPr lang="zh-CN" altLang="en-US" sz="1600">
                <a:latin typeface="微软雅黑" panose="020B0503020204020204" pitchFamily="34" charset="-122"/>
                <a:ea typeface="微软雅黑" panose="020B0503020204020204" pitchFamily="34" charset="-122"/>
              </a:endParaRPr>
            </a:p>
          </p:txBody>
        </p:sp>
        <p:sp>
          <p:nvSpPr>
            <p:cNvPr id="13" name="矩形 17"/>
            <p:cNvSpPr>
              <a:spLocks noChangeArrowheads="1"/>
            </p:cNvSpPr>
            <p:nvPr/>
          </p:nvSpPr>
          <p:spPr bwMode="auto">
            <a:xfrm>
              <a:off x="2205" y="874"/>
              <a:ext cx="2070" cy="213"/>
            </a:xfrm>
            <a:prstGeom prst="rect">
              <a:avLst/>
            </a:prstGeom>
            <a:noFill/>
            <a:ln w="25400">
              <a:solidFill>
                <a:srgbClr val="00B05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Tx/>
                <a:buNone/>
              </a:pPr>
              <a:r>
                <a:rPr lang="zh-CN" altLang="zh-CN" b="1">
                  <a:latin typeface="微软雅黑" panose="020B0503020204020204" pitchFamily="34" charset="-122"/>
                  <a:ea typeface="微软雅黑" panose="020B0503020204020204" pitchFamily="34" charset="-122"/>
                </a:rPr>
                <a:t>北斗一体化的业务管理系统</a:t>
              </a:r>
              <a:endParaRPr lang="zh-CN" altLang="zh-CN">
                <a:latin typeface="微软雅黑" panose="020B0503020204020204" pitchFamily="34" charset="-122"/>
                <a:ea typeface="微软雅黑" panose="020B0503020204020204" pitchFamily="34" charset="-122"/>
              </a:endParaRPr>
            </a:p>
          </p:txBody>
        </p:sp>
        <p:sp>
          <p:nvSpPr>
            <p:cNvPr id="14" name="矩形 18"/>
            <p:cNvSpPr>
              <a:spLocks noChangeArrowheads="1"/>
            </p:cNvSpPr>
            <p:nvPr/>
          </p:nvSpPr>
          <p:spPr bwMode="auto">
            <a:xfrm>
              <a:off x="2025" y="1279"/>
              <a:ext cx="2430" cy="213"/>
            </a:xfrm>
            <a:prstGeom prst="rect">
              <a:avLst/>
            </a:prstGeom>
            <a:noFill/>
            <a:ln w="25400">
              <a:solidFill>
                <a:srgbClr val="7030A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ctr">
                <a:spcBef>
                  <a:spcPct val="0"/>
                </a:spcBef>
                <a:buFontTx/>
                <a:buNone/>
              </a:pPr>
              <a:r>
                <a:rPr lang="zh-CN" altLang="zh-CN" b="1">
                  <a:latin typeface="微软雅黑" panose="020B0503020204020204" pitchFamily="34" charset="-122"/>
                  <a:ea typeface="微软雅黑" panose="020B0503020204020204" pitchFamily="34" charset="-122"/>
                </a:rPr>
                <a:t>建立环保局北斗数据资源中心</a:t>
              </a:r>
              <a:endParaRPr lang="zh-CN" altLang="zh-CN">
                <a:latin typeface="微软雅黑" panose="020B0503020204020204" pitchFamily="34" charset="-122"/>
                <a:ea typeface="微软雅黑" panose="020B0503020204020204" pitchFamily="34" charset="-122"/>
              </a:endParaRPr>
            </a:p>
          </p:txBody>
        </p:sp>
        <p:sp>
          <p:nvSpPr>
            <p:cNvPr id="15" name="矩形 14"/>
            <p:cNvSpPr/>
            <p:nvPr/>
          </p:nvSpPr>
          <p:spPr>
            <a:xfrm>
              <a:off x="2340" y="1684"/>
              <a:ext cx="3150" cy="213"/>
            </a:xfrm>
            <a:prstGeom prst="rect">
              <a:avLst/>
            </a:prstGeom>
            <a:ln w="25400">
              <a:solidFill>
                <a:schemeClr val="accent6">
                  <a:lumMod val="75000"/>
                </a:schemeClr>
              </a:solidFill>
            </a:ln>
          </p:spPr>
          <p:txBody>
            <a:bodyPr>
              <a:spAutoFit/>
            </a:bodyPr>
            <a:lstStyle/>
            <a:p>
              <a:pPr>
                <a:defRPr/>
              </a:pPr>
              <a:r>
                <a:rPr lang="zh-CN" altLang="zh-CN" sz="1600" b="1" dirty="0">
                  <a:latin typeface="微软雅黑" panose="020B0503020204020204" pitchFamily="34" charset="-122"/>
                  <a:ea typeface="微软雅黑" panose="020B0503020204020204" pitchFamily="34" charset="-122"/>
                </a:rPr>
                <a:t>北斗基础地理信息平台，实现环保一张图</a:t>
              </a:r>
              <a:endParaRPr lang="en-US" altLang="zh-CN" sz="1600" b="1" dirty="0">
                <a:latin typeface="微软雅黑" panose="020B0503020204020204" pitchFamily="34" charset="-122"/>
                <a:ea typeface="微软雅黑" panose="020B0503020204020204" pitchFamily="34" charset="-122"/>
              </a:endParaRPr>
            </a:p>
          </p:txBody>
        </p:sp>
        <p:sp>
          <p:nvSpPr>
            <p:cNvPr id="16" name="矩形 15"/>
            <p:cNvSpPr/>
            <p:nvPr/>
          </p:nvSpPr>
          <p:spPr>
            <a:xfrm>
              <a:off x="2115" y="2089"/>
              <a:ext cx="2295" cy="213"/>
            </a:xfrm>
            <a:prstGeom prst="rect">
              <a:avLst/>
            </a:prstGeom>
            <a:noFill/>
            <a:ln w="25400" cmpd="thickThin">
              <a:solidFill>
                <a:schemeClr val="accent6">
                  <a:lumMod val="75000"/>
                </a:schemeClr>
              </a:solidFill>
            </a:ln>
          </p:spPr>
          <p:txBody>
            <a:bodyPr>
              <a:spAutoFit/>
            </a:bodyPr>
            <a:lstStyle/>
            <a:p>
              <a:pPr algn="ctr">
                <a:defRPr/>
              </a:pPr>
              <a:r>
                <a:rPr lang="zh-CN" altLang="zh-CN" sz="1600" b="1" dirty="0">
                  <a:latin typeface="微软雅黑" panose="020B0503020204020204" pitchFamily="34" charset="-122"/>
                  <a:ea typeface="微软雅黑" panose="020B0503020204020204" pitchFamily="34" charset="-122"/>
                </a:rPr>
                <a:t>北斗应急管理系统</a:t>
              </a:r>
              <a:endParaRPr lang="zh-CN" altLang="zh-CN" sz="1600" dirty="0">
                <a:latin typeface="微软雅黑" panose="020B0503020204020204" pitchFamily="34" charset="-122"/>
                <a:ea typeface="微软雅黑" panose="020B0503020204020204" pitchFamily="34" charset="-122"/>
              </a:endParaRPr>
            </a:p>
          </p:txBody>
        </p:sp>
        <p:sp>
          <p:nvSpPr>
            <p:cNvPr id="17" name="矩形 16"/>
            <p:cNvSpPr/>
            <p:nvPr/>
          </p:nvSpPr>
          <p:spPr>
            <a:xfrm>
              <a:off x="2070" y="2494"/>
              <a:ext cx="2880" cy="213"/>
            </a:xfrm>
            <a:prstGeom prst="rect">
              <a:avLst/>
            </a:prstGeom>
            <a:ln w="25400" cmpd="thinThick">
              <a:solidFill>
                <a:schemeClr val="accent2">
                  <a:lumMod val="40000"/>
                  <a:lumOff val="60000"/>
                </a:schemeClr>
              </a:solidFill>
            </a:ln>
          </p:spPr>
          <p:txBody>
            <a:bodyPr>
              <a:spAutoFit/>
            </a:bodyPr>
            <a:lstStyle/>
            <a:p>
              <a:pPr algn="ctr">
                <a:defRPr/>
              </a:pPr>
              <a:r>
                <a:rPr lang="zh-CN" altLang="zh-CN" sz="1600" b="1" dirty="0">
                  <a:latin typeface="微软雅黑" panose="020B0503020204020204" pitchFamily="34" charset="-122"/>
                  <a:ea typeface="微软雅黑" panose="020B0503020204020204" pitchFamily="34" charset="-122"/>
                </a:rPr>
                <a:t>碳排放跟踪管理系统</a:t>
              </a:r>
              <a:endParaRPr lang="zh-CN" altLang="zh-CN" sz="1600" dirty="0">
                <a:latin typeface="微软雅黑" panose="020B0503020204020204" pitchFamily="34" charset="-122"/>
                <a:ea typeface="微软雅黑" panose="020B0503020204020204" pitchFamily="34" charset="-122"/>
              </a:endParaRPr>
            </a:p>
          </p:txBody>
        </p:sp>
        <p:sp>
          <p:nvSpPr>
            <p:cNvPr id="18" name="矩形 17"/>
            <p:cNvSpPr/>
            <p:nvPr/>
          </p:nvSpPr>
          <p:spPr>
            <a:xfrm>
              <a:off x="2385" y="2944"/>
              <a:ext cx="1845" cy="213"/>
            </a:xfrm>
            <a:prstGeom prst="rect">
              <a:avLst/>
            </a:prstGeom>
            <a:ln w="25400">
              <a:solidFill>
                <a:srgbClr val="C00000"/>
              </a:solidFill>
            </a:ln>
          </p:spPr>
          <p:txBody>
            <a:bodyPr>
              <a:spAutoFit/>
            </a:bodyPr>
            <a:lstStyle/>
            <a:p>
              <a:pPr algn="ctr">
                <a:defRPr/>
              </a:pPr>
              <a:r>
                <a:rPr lang="zh-CN" altLang="zh-CN" sz="1600" b="1" dirty="0">
                  <a:latin typeface="微软雅黑" panose="020B0503020204020204" pitchFamily="34" charset="-122"/>
                  <a:ea typeface="微软雅黑" panose="020B0503020204020204" pitchFamily="34" charset="-122"/>
                </a:rPr>
                <a:t>排污总量跟踪管理系统</a:t>
              </a:r>
              <a:endParaRPr lang="en-US" altLang="zh-CN" sz="1600" b="1" dirty="0">
                <a:latin typeface="微软雅黑" panose="020B0503020204020204" pitchFamily="34" charset="-122"/>
                <a:ea typeface="微软雅黑" panose="020B0503020204020204" pitchFamily="34" charset="-122"/>
              </a:endParaRPr>
            </a:p>
          </p:txBody>
        </p:sp>
        <p:sp>
          <p:nvSpPr>
            <p:cNvPr id="19" name="矩形 23"/>
            <p:cNvSpPr>
              <a:spLocks noChangeArrowheads="1"/>
            </p:cNvSpPr>
            <p:nvPr/>
          </p:nvSpPr>
          <p:spPr bwMode="auto">
            <a:xfrm>
              <a:off x="2025" y="3349"/>
              <a:ext cx="1935" cy="213"/>
            </a:xfrm>
            <a:prstGeom prst="rect">
              <a:avLst/>
            </a:prstGeom>
            <a:noFill/>
            <a:ln w="25400">
              <a:solidFill>
                <a:srgbClr val="FFC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ctr">
                <a:spcBef>
                  <a:spcPct val="0"/>
                </a:spcBef>
                <a:buFontTx/>
                <a:buNone/>
              </a:pPr>
              <a:r>
                <a:rPr lang="zh-CN" altLang="zh-CN" b="1">
                  <a:latin typeface="微软雅黑" panose="020B0503020204020204" pitchFamily="34" charset="-122"/>
                  <a:ea typeface="微软雅黑" panose="020B0503020204020204" pitchFamily="34" charset="-122"/>
                </a:rPr>
                <a:t>综合办公系统</a:t>
              </a:r>
              <a:endParaRPr lang="zh-CN" altLang="zh-CN">
                <a:latin typeface="微软雅黑" panose="020B0503020204020204" pitchFamily="34" charset="-122"/>
                <a:ea typeface="微软雅黑" panose="020B0503020204020204" pitchFamily="34" charset="-122"/>
              </a:endParaRPr>
            </a:p>
          </p:txBody>
        </p:sp>
        <p:sp>
          <p:nvSpPr>
            <p:cNvPr id="20" name="矩形 19"/>
            <p:cNvSpPr/>
            <p:nvPr/>
          </p:nvSpPr>
          <p:spPr>
            <a:xfrm>
              <a:off x="2160" y="3754"/>
              <a:ext cx="2295" cy="213"/>
            </a:xfrm>
            <a:prstGeom prst="rect">
              <a:avLst/>
            </a:prstGeom>
            <a:ln w="25400" cmpd="sng">
              <a:solidFill>
                <a:schemeClr val="tx1"/>
              </a:solidFill>
            </a:ln>
          </p:spPr>
          <p:txBody>
            <a:bodyPr>
              <a:spAutoFit/>
            </a:bodyPr>
            <a:lstStyle/>
            <a:p>
              <a:pPr algn="ctr">
                <a:defRPr/>
              </a:pPr>
              <a:r>
                <a:rPr lang="zh-CN" altLang="zh-CN" sz="1600" b="1" dirty="0">
                  <a:latin typeface="微软雅黑" panose="020B0503020204020204" pitchFamily="34" charset="-122"/>
                  <a:ea typeface="微软雅黑" panose="020B0503020204020204" pitchFamily="34" charset="-122"/>
                </a:rPr>
                <a:t>对外的公众服务平台</a:t>
              </a:r>
              <a:endParaRPr lang="en-US" altLang="zh-CN" sz="1600" b="1" dirty="0">
                <a:latin typeface="微软雅黑" panose="020B0503020204020204" pitchFamily="34" charset="-122"/>
                <a:ea typeface="微软雅黑" panose="020B0503020204020204" pitchFamily="34" charset="-122"/>
              </a:endParaRPr>
            </a:p>
          </p:txBody>
        </p:sp>
      </p:grpSp>
      <p:sp>
        <p:nvSpPr>
          <p:cNvPr id="21" name="TextBox 26"/>
          <p:cNvSpPr txBox="1">
            <a:spLocks noChangeArrowheads="1"/>
          </p:cNvSpPr>
          <p:nvPr/>
        </p:nvSpPr>
        <p:spPr bwMode="auto">
          <a:xfrm>
            <a:off x="401233" y="3454401"/>
            <a:ext cx="164306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just">
              <a:lnSpc>
                <a:spcPct val="150000"/>
              </a:lnSpc>
              <a:spcBef>
                <a:spcPct val="0"/>
              </a:spcBef>
              <a:buFont typeface="Wingdings" panose="05000000000000000000" pitchFamily="2" charset="2"/>
              <a:buChar char="l"/>
            </a:pPr>
            <a:r>
              <a:rPr lang="zh-CN" altLang="zh-CN" sz="1200" b="1">
                <a:latin typeface="微软雅黑" panose="020B0503020204020204" pitchFamily="34" charset="-122"/>
                <a:ea typeface="微软雅黑" panose="020B0503020204020204" pitchFamily="34" charset="-122"/>
              </a:rPr>
              <a:t>物联网技术</a:t>
            </a:r>
            <a:endParaRPr lang="zh-CN" altLang="zh-CN" sz="120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zh-CN" sz="1200" b="1">
                <a:latin typeface="微软雅黑" panose="020B0503020204020204" pitchFamily="34" charset="-122"/>
                <a:ea typeface="微软雅黑" panose="020B0503020204020204" pitchFamily="34" charset="-122"/>
              </a:rPr>
              <a:t>云计算技术</a:t>
            </a:r>
            <a:endParaRPr lang="zh-CN" altLang="zh-CN" sz="120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zh-CN" sz="1200" b="1">
                <a:latin typeface="微软雅黑" panose="020B0503020204020204" pitchFamily="34" charset="-122"/>
                <a:ea typeface="微软雅黑" panose="020B0503020204020204" pitchFamily="34" charset="-122"/>
              </a:rPr>
              <a:t>智能北斗</a:t>
            </a:r>
            <a:r>
              <a:rPr lang="en-US" altLang="zh-CN" sz="1200" b="1">
                <a:latin typeface="微软雅黑" panose="020B0503020204020204" pitchFamily="34" charset="-122"/>
                <a:ea typeface="微软雅黑" panose="020B0503020204020204" pitchFamily="34" charset="-122"/>
              </a:rPr>
              <a:t>GIS</a:t>
            </a:r>
            <a:r>
              <a:rPr lang="zh-CN" altLang="zh-CN" sz="1200" b="1">
                <a:latin typeface="微软雅黑" panose="020B0503020204020204" pitchFamily="34" charset="-122"/>
                <a:ea typeface="微软雅黑" panose="020B0503020204020204" pitchFamily="34" charset="-122"/>
              </a:rPr>
              <a:t>地理信息系统技术</a:t>
            </a:r>
            <a:endParaRPr lang="zh-CN" altLang="zh-CN" sz="120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zh-CN" sz="1200" b="1">
                <a:latin typeface="微软雅黑" panose="020B0503020204020204" pitchFamily="34" charset="-122"/>
                <a:ea typeface="微软雅黑" panose="020B0503020204020204" pitchFamily="34" charset="-122"/>
              </a:rPr>
              <a:t>北斗“天空地”一体化遥感监测技术</a:t>
            </a:r>
            <a:endParaRPr lang="zh-CN" altLang="zh-CN" sz="120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zh-CN" sz="1200" b="1">
                <a:latin typeface="微软雅黑" panose="020B0503020204020204" pitchFamily="34" charset="-122"/>
                <a:ea typeface="微软雅黑" panose="020B0503020204020204" pitchFamily="34" charset="-122"/>
              </a:rPr>
              <a:t>北斗海量数据挖掘技术</a:t>
            </a:r>
            <a:endParaRPr lang="zh-CN" altLang="zh-CN" sz="120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zh-CN" sz="1200" b="1">
                <a:latin typeface="微软雅黑" panose="020B0503020204020204" pitchFamily="34" charset="-122"/>
                <a:ea typeface="微软雅黑" panose="020B0503020204020204" pitchFamily="34" charset="-122"/>
              </a:rPr>
              <a:t>北斗环境模型模拟技术</a:t>
            </a:r>
            <a:endParaRPr lang="zh-CN" altLang="zh-CN" sz="1200">
              <a:latin typeface="微软雅黑" panose="020B0503020204020204" pitchFamily="34" charset="-122"/>
              <a:ea typeface="微软雅黑" panose="020B0503020204020204" pitchFamily="34" charset="-122"/>
            </a:endParaRPr>
          </a:p>
          <a:p>
            <a:pPr algn="just">
              <a:spcBef>
                <a:spcPct val="0"/>
              </a:spcBef>
              <a:buFontTx/>
              <a:buNone/>
            </a:pPr>
            <a:endParaRPr lang="zh-CN" altLang="en-US" sz="1200">
              <a:latin typeface="微软雅黑" panose="020B0503020204020204" pitchFamily="34" charset="-122"/>
              <a:ea typeface="微软雅黑" panose="020B0503020204020204" pitchFamily="34" charset="-122"/>
            </a:endParaRPr>
          </a:p>
        </p:txBody>
      </p:sp>
      <p:sp>
        <p:nvSpPr>
          <p:cNvPr id="22" name="矩形 2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23" name="TextBox 252"/>
          <p:cNvSpPr txBox="1"/>
          <p:nvPr/>
        </p:nvSpPr>
        <p:spPr>
          <a:xfrm>
            <a:off x="2837430" y="1189942"/>
            <a:ext cx="2218298"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智慧环保</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4" name="矩形 23"/>
          <p:cNvSpPr/>
          <p:nvPr/>
        </p:nvSpPr>
        <p:spPr>
          <a:xfrm>
            <a:off x="96321" y="1138052"/>
            <a:ext cx="2646879"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重点应用方向建设</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3212448" y="1235038"/>
            <a:ext cx="3693178"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智慧应急</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5" name="矩形 4"/>
          <p:cNvSpPr/>
          <p:nvPr/>
        </p:nvSpPr>
        <p:spPr>
          <a:xfrm>
            <a:off x="207801" y="1754163"/>
            <a:ext cx="6591807" cy="2536400"/>
          </a:xfrm>
          <a:prstGeom prst="rect">
            <a:avLst/>
          </a:prstGeom>
        </p:spPr>
        <p:txBody>
          <a:bodyPr wrap="square">
            <a:spAutoFit/>
          </a:bodyPr>
          <a:lstStyle/>
          <a:p>
            <a:pPr indent="457200">
              <a:lnSpc>
                <a:spcPct val="150000"/>
              </a:lnSpc>
            </a:pPr>
            <a:r>
              <a:rPr lang="zh-CN" altLang="zh-CN" sz="1800" dirty="0">
                <a:latin typeface="微软雅黑" panose="020B0503020204020204" pitchFamily="34" charset="-122"/>
                <a:ea typeface="微软雅黑" panose="020B0503020204020204" pitchFamily="34" charset="-122"/>
              </a:rPr>
              <a:t>以北斗卫星导航系统为基础，利用多种通信手段使各级公共安全应急指挥通信平台联网，提供指挥调度、地理信息辅助、态势标绘、目标管理等服务。通过对整个突发事件信息的接报处理、跟踪反馈、业务协调以及统一指挥调度，以实现各级管理部门数据的实时共享和信息通畅，实现应急指挥业务全过程的网络化和信息化管理</a:t>
            </a:r>
            <a:r>
              <a:rPr lang="zh-CN" altLang="en-US" sz="1800" dirty="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pic>
        <p:nvPicPr>
          <p:cNvPr id="6" name="图片 4" descr="H:\北斗导航（2013-5-26）\中电科卫星导航运营服务有限公司\公共安全.jpg"/>
          <p:cNvPicPr>
            <a:picLocks noChangeAspect="1" noChangeArrowheads="1"/>
          </p:cNvPicPr>
          <p:nvPr/>
        </p:nvPicPr>
        <p:blipFill>
          <a:blip r:embed="rId1"/>
          <a:srcRect/>
          <a:stretch>
            <a:fillRect/>
          </a:stretch>
        </p:blipFill>
        <p:spPr bwMode="auto">
          <a:xfrm>
            <a:off x="1775791" y="3997370"/>
            <a:ext cx="4253061" cy="273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1"/>
          <p:cNvGraphicFramePr>
            <a:graphicFrameLocks noChangeAspect="1"/>
          </p:cNvGraphicFramePr>
          <p:nvPr/>
        </p:nvGraphicFramePr>
        <p:xfrm>
          <a:off x="6905625" y="1895475"/>
          <a:ext cx="5286375" cy="4962525"/>
        </p:xfrm>
        <a:graphic>
          <a:graphicData uri="http://schemas.openxmlformats.org/presentationml/2006/ole">
            <mc:AlternateContent xmlns:mc="http://schemas.openxmlformats.org/markup-compatibility/2006">
              <mc:Choice xmlns:v="urn:schemas-microsoft-com:vml" Requires="v">
                <p:oleObj spid="_x0000_s6213" name="" r:id="rId2" imgW="6041390" imgH="5682615" progId="Visio.Drawing.11">
                  <p:embed/>
                </p:oleObj>
              </mc:Choice>
              <mc:Fallback>
                <p:oleObj name="" r:id="rId2" imgW="6041390" imgH="5682615" progId="Visio.Drawing.11">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5" y="1895475"/>
                        <a:ext cx="528637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3013666" y="12303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智慧旅游</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7" name="对象 6"/>
          <p:cNvGraphicFramePr>
            <a:graphicFrameLocks noChangeAspect="1"/>
          </p:cNvGraphicFramePr>
          <p:nvPr/>
        </p:nvGraphicFramePr>
        <p:xfrm>
          <a:off x="6506818" y="1033670"/>
          <a:ext cx="5588862" cy="5811204"/>
        </p:xfrm>
        <a:graphic>
          <a:graphicData uri="http://schemas.openxmlformats.org/presentationml/2006/ole">
            <mc:AlternateContent xmlns:mc="http://schemas.openxmlformats.org/markup-compatibility/2006">
              <mc:Choice xmlns:v="urn:schemas-microsoft-com:vml" Requires="v">
                <p:oleObj spid="_x0000_s7234" name="Visio" r:id="rId1" imgW="9842500" imgH="10223500" progId="Visio.Drawing.11">
                  <p:embed/>
                </p:oleObj>
              </mc:Choice>
              <mc:Fallback>
                <p:oleObj name="Visio" r:id="rId1" imgW="9842500" imgH="102235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818" y="1033670"/>
                        <a:ext cx="5588862" cy="5811204"/>
                      </a:xfrm>
                      <a:prstGeom prst="rect">
                        <a:avLst/>
                      </a:prstGeom>
                      <a:noFill/>
                    </p:spPr>
                  </p:pic>
                </p:oleObj>
              </mc:Fallback>
            </mc:AlternateContent>
          </a:graphicData>
        </a:graphic>
      </p:graphicFrame>
      <p:sp>
        <p:nvSpPr>
          <p:cNvPr id="8" name="矩形 7"/>
          <p:cNvSpPr/>
          <p:nvPr/>
        </p:nvSpPr>
        <p:spPr>
          <a:xfrm>
            <a:off x="194549" y="1929714"/>
            <a:ext cx="6096000" cy="2125582"/>
          </a:xfrm>
          <a:prstGeom prst="rect">
            <a:avLst/>
          </a:prstGeom>
        </p:spPr>
        <p:txBody>
          <a:bodyPr wrap="square">
            <a:spAutoFit/>
          </a:bodyPr>
          <a:lstStyle/>
          <a:p>
            <a:pPr indent="457200">
              <a:lnSpc>
                <a:spcPct val="150000"/>
              </a:lnSpc>
            </a:pPr>
            <a:r>
              <a:rPr lang="zh-CN" altLang="zh-CN" sz="1800" dirty="0">
                <a:latin typeface="微软雅黑" panose="020B0503020204020204" pitchFamily="34" charset="-122"/>
                <a:ea typeface="微软雅黑" panose="020B0503020204020204" pitchFamily="34" charset="-122"/>
              </a:rPr>
              <a:t>基于北斗卫星导航定位技术、遥感技术、物联网技术、地理信息技术及视频监控技术，建立服务游客、服务主管单位、服务企业的智慧旅游信息交互系统，从而提高旅游业务的综合管理和运营能力，创建优质的旅游生态环境，提升旅游的服务品质，进而推动旅游产业长期稳定的发展。</a:t>
            </a:r>
            <a:endParaRPr lang="zh-CN" altLang="en-US" sz="1800" dirty="0">
              <a:latin typeface="微软雅黑" panose="020B0503020204020204" pitchFamily="34" charset="-122"/>
              <a:ea typeface="微软雅黑" panose="020B0503020204020204" pitchFamily="34" charset="-122"/>
            </a:endParaRPr>
          </a:p>
        </p:txBody>
      </p:sp>
      <p:sp>
        <p:nvSpPr>
          <p:cNvPr id="9" name="矩形 8"/>
          <p:cNvSpPr/>
          <p:nvPr/>
        </p:nvSpPr>
        <p:spPr>
          <a:xfrm>
            <a:off x="1011195" y="4385293"/>
            <a:ext cx="2002471" cy="1333698"/>
          </a:xfrm>
          <a:prstGeom prst="rect">
            <a:avLst/>
          </a:prstGeom>
        </p:spPr>
        <p:txBody>
          <a:bodyPr wrap="none">
            <a:spAutoFit/>
          </a:bodyPr>
          <a:lstStyle/>
          <a:p>
            <a:pPr marL="381000" indent="-381000">
              <a:lnSpc>
                <a:spcPct val="1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智慧游客服务</a:t>
            </a:r>
            <a:endParaRPr lang="en-US" altLang="zh-CN" dirty="0">
              <a:latin typeface="微软雅黑" panose="020B0503020204020204" pitchFamily="34" charset="-122"/>
              <a:ea typeface="微软雅黑" panose="020B0503020204020204" pitchFamily="34" charset="-122"/>
            </a:endParaRPr>
          </a:p>
          <a:p>
            <a:pPr marL="381000" indent="-381000">
              <a:lnSpc>
                <a:spcPct val="1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智慧景区管理</a:t>
            </a:r>
            <a:endParaRPr lang="en-US" altLang="zh-CN" dirty="0">
              <a:latin typeface="微软雅黑" panose="020B0503020204020204" pitchFamily="34" charset="-122"/>
              <a:ea typeface="微软雅黑" panose="020B0503020204020204" pitchFamily="34" charset="-122"/>
            </a:endParaRPr>
          </a:p>
          <a:p>
            <a:pPr marL="381000" indent="-381000">
              <a:lnSpc>
                <a:spcPct val="1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智慧旅游营销</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3013666" y="12303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智慧校园</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7"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5" name="矩形 4"/>
          <p:cNvSpPr/>
          <p:nvPr/>
        </p:nvSpPr>
        <p:spPr>
          <a:xfrm>
            <a:off x="241431" y="1621386"/>
            <a:ext cx="11999913" cy="1200150"/>
          </a:xfrm>
          <a:prstGeom prst="rect">
            <a:avLst/>
          </a:prstGeom>
        </p:spPr>
        <p:txBody>
          <a:bodyPr>
            <a:spAutoFit/>
          </a:bodyPr>
          <a:lstStyle/>
          <a:p>
            <a:pPr indent="457200" defTabSz="1219200" eaLnBrk="1" fontAlgn="auto" hangingPunct="1">
              <a:lnSpc>
                <a:spcPct val="150000"/>
              </a:lnSpc>
              <a:spcBef>
                <a:spcPts val="0"/>
              </a:spcBef>
              <a:spcAft>
                <a:spcPts val="0"/>
              </a:spcAft>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系统</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是由通过“智慧</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校园</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管理系统</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智慧</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北斗终端</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手机微信端（或</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APP</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 ”的方式，利用北斗和</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GPS</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双模定位，以及</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RFID</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智慧芯片等多种先进技术集成在一起的智慧</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终端</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，为学校、学生和家长等用户提供学生位置定位管理、</a:t>
            </a:r>
            <a:r>
              <a:rPr lang="zh-CN" altLang="zh-CN"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安全保障</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及</a:t>
            </a:r>
            <a:r>
              <a:rPr lang="zh-CN" altLang="en-US"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教务管理</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，实现对学生位置实时监控、</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考勤</a:t>
            </a:r>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及轨迹查询等功能</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latin typeface="微软雅黑" panose="020B0503020204020204" pitchFamily="34" charset="-122"/>
              <a:ea typeface="微软雅黑" panose="020B0503020204020204" pitchFamily="34" charset="-122"/>
            </a:endParaRPr>
          </a:p>
        </p:txBody>
      </p:sp>
      <p:pic>
        <p:nvPicPr>
          <p:cNvPr id="6" name="图片 2"/>
          <p:cNvPicPr>
            <a:picLocks noChangeAspect="1"/>
          </p:cNvPicPr>
          <p:nvPr/>
        </p:nvPicPr>
        <p:blipFill>
          <a:blip r:embed="rId1" cstate="screen"/>
          <a:srcRect/>
          <a:stretch>
            <a:fillRect/>
          </a:stretch>
        </p:blipFill>
        <p:spPr bwMode="auto">
          <a:xfrm>
            <a:off x="6241388" y="5539336"/>
            <a:ext cx="12922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5"/>
          <p:cNvSpPr txBox="1">
            <a:spLocks noChangeArrowheads="1"/>
          </p:cNvSpPr>
          <p:nvPr/>
        </p:nvSpPr>
        <p:spPr bwMode="auto">
          <a:xfrm>
            <a:off x="5955638" y="2888211"/>
            <a:ext cx="27241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微软雅黑" panose="020B0503020204020204" pitchFamily="34" charset="-122"/>
              </a:defRPr>
            </a:lvl1pPr>
            <a:lvl2pPr marL="742950" indent="-285750">
              <a:defRPr sz="2400">
                <a:solidFill>
                  <a:schemeClr val="tx1"/>
                </a:solidFill>
                <a:latin typeface="Arial" panose="020B0604020202020204" pitchFamily="34" charset="0"/>
                <a:ea typeface="微软雅黑" panose="020B0503020204020204" pitchFamily="34" charset="-122"/>
              </a:defRPr>
            </a:lvl2pPr>
            <a:lvl3pPr marL="1143000" indent="-228600">
              <a:defRPr sz="2400">
                <a:solidFill>
                  <a:schemeClr val="tx1"/>
                </a:solidFill>
                <a:latin typeface="Arial" panose="020B0604020202020204" pitchFamily="34" charset="0"/>
                <a:ea typeface="微软雅黑" panose="020B0503020204020204" pitchFamily="34" charset="-122"/>
              </a:defRPr>
            </a:lvl3pPr>
            <a:lvl4pPr marL="1600200" indent="-228600">
              <a:defRPr sz="2400">
                <a:solidFill>
                  <a:schemeClr val="tx1"/>
                </a:solidFill>
                <a:latin typeface="Arial" panose="020B0604020202020204" pitchFamily="34" charset="0"/>
                <a:ea typeface="微软雅黑" panose="020B0503020204020204" pitchFamily="34" charset="-122"/>
              </a:defRPr>
            </a:lvl4pPr>
            <a:lvl5pPr marL="2057400" indent="-228600">
              <a:defRPr sz="2400">
                <a:solidFill>
                  <a:schemeClr val="tx1"/>
                </a:solidFill>
                <a:latin typeface="Arial" panose="020B060402020202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9pPr>
          </a:lstStyle>
          <a:p>
            <a:pPr eaLnBrk="1" latinLnBrk="1" hangingPunct="1">
              <a:lnSpc>
                <a:spcPct val="150000"/>
              </a:lnSpc>
            </a:pPr>
            <a:r>
              <a:rPr kumimoji="1" lang="en-US" altLang="zh-CN" sz="1600">
                <a:latin typeface="微软雅黑" panose="020B0503020204020204" pitchFamily="34" charset="-122"/>
              </a:rPr>
              <a:t>1</a:t>
            </a:r>
            <a:r>
              <a:rPr kumimoji="1" lang="zh-CN" altLang="en-US" sz="1600">
                <a:latin typeface="微软雅黑" panose="020B0503020204020204" pitchFamily="34" charset="-122"/>
              </a:rPr>
              <a:t>、实时定位</a:t>
            </a:r>
            <a:endParaRPr kumimoji="1" lang="en-US" altLang="zh-CN" sz="1600">
              <a:latin typeface="微软雅黑" panose="020B0503020204020204" pitchFamily="34" charset="-122"/>
            </a:endParaRPr>
          </a:p>
          <a:p>
            <a:pPr eaLnBrk="1" latinLnBrk="1" hangingPunct="1">
              <a:lnSpc>
                <a:spcPct val="150000"/>
              </a:lnSpc>
            </a:pPr>
            <a:r>
              <a:rPr kumimoji="1" lang="en-US" altLang="zh-CN" sz="1600">
                <a:latin typeface="微软雅黑" panose="020B0503020204020204" pitchFamily="34" charset="-122"/>
              </a:rPr>
              <a:t>2</a:t>
            </a:r>
            <a:r>
              <a:rPr kumimoji="1" lang="zh-CN" altLang="en-US" sz="1600">
                <a:latin typeface="微软雅黑" panose="020B0503020204020204" pitchFamily="34" charset="-122"/>
              </a:rPr>
              <a:t>、历史轨迹</a:t>
            </a:r>
            <a:endParaRPr kumimoji="1" lang="en-US" altLang="zh-CN" sz="1600">
              <a:latin typeface="微软雅黑" panose="020B0503020204020204" pitchFamily="34" charset="-122"/>
            </a:endParaRPr>
          </a:p>
          <a:p>
            <a:pPr eaLnBrk="1" latinLnBrk="1" hangingPunct="1">
              <a:lnSpc>
                <a:spcPct val="150000"/>
              </a:lnSpc>
            </a:pPr>
            <a:r>
              <a:rPr kumimoji="1" lang="en-US" altLang="zh-CN" sz="1600">
                <a:latin typeface="微软雅黑" panose="020B0503020204020204" pitchFamily="34" charset="-122"/>
              </a:rPr>
              <a:t>3</a:t>
            </a:r>
            <a:r>
              <a:rPr kumimoji="1" lang="zh-CN" altLang="en-US" sz="1600">
                <a:latin typeface="微软雅黑" panose="020B0503020204020204" pitchFamily="34" charset="-122"/>
              </a:rPr>
              <a:t>、电子栅栏</a:t>
            </a:r>
            <a:endParaRPr kumimoji="1" lang="en-US" altLang="zh-CN" sz="1600">
              <a:latin typeface="微软雅黑" panose="020B0503020204020204" pitchFamily="34" charset="-122"/>
            </a:endParaRPr>
          </a:p>
          <a:p>
            <a:pPr eaLnBrk="1" latinLnBrk="1" hangingPunct="1">
              <a:lnSpc>
                <a:spcPct val="150000"/>
              </a:lnSpc>
            </a:pPr>
            <a:r>
              <a:rPr kumimoji="1" lang="en-US" altLang="zh-CN" sz="1600">
                <a:latin typeface="微软雅黑" panose="020B0503020204020204" pitchFamily="34" charset="-122"/>
              </a:rPr>
              <a:t>4</a:t>
            </a:r>
            <a:r>
              <a:rPr kumimoji="1" lang="zh-CN" altLang="en-US" sz="1600">
                <a:latin typeface="微软雅黑" panose="020B0503020204020204" pitchFamily="34" charset="-122"/>
              </a:rPr>
              <a:t>、</a:t>
            </a:r>
            <a:r>
              <a:rPr kumimoji="1" lang="en-US" altLang="zh-CN" sz="1600">
                <a:latin typeface="微软雅黑" panose="020B0503020204020204" pitchFamily="34" charset="-122"/>
              </a:rPr>
              <a:t>SOS</a:t>
            </a:r>
            <a:r>
              <a:rPr kumimoji="1" lang="zh-CN" altLang="en-US" sz="1600">
                <a:latin typeface="微软雅黑" panose="020B0503020204020204" pitchFamily="34" charset="-122"/>
              </a:rPr>
              <a:t>紧急报警</a:t>
            </a:r>
            <a:endParaRPr kumimoji="1" lang="en-US" altLang="zh-CN" sz="1600">
              <a:latin typeface="微软雅黑" panose="020B0503020204020204" pitchFamily="34" charset="-122"/>
            </a:endParaRPr>
          </a:p>
          <a:p>
            <a:pPr eaLnBrk="1" latinLnBrk="1" hangingPunct="1">
              <a:lnSpc>
                <a:spcPct val="150000"/>
              </a:lnSpc>
            </a:pPr>
            <a:r>
              <a:rPr kumimoji="1" lang="en-US" altLang="zh-CN" sz="1600">
                <a:latin typeface="微软雅黑" panose="020B0503020204020204" pitchFamily="34" charset="-122"/>
              </a:rPr>
              <a:t>5</a:t>
            </a:r>
            <a:r>
              <a:rPr kumimoji="1" lang="zh-CN" altLang="en-US" sz="1600">
                <a:latin typeface="微软雅黑" panose="020B0503020204020204" pitchFamily="34" charset="-122"/>
              </a:rPr>
              <a:t>、震动报警</a:t>
            </a:r>
            <a:endParaRPr kumimoji="1" lang="en-US" altLang="zh-CN" sz="1600">
              <a:latin typeface="微软雅黑" panose="020B0503020204020204" pitchFamily="34" charset="-122"/>
            </a:endParaRPr>
          </a:p>
          <a:p>
            <a:pPr eaLnBrk="1" latinLnBrk="1" hangingPunct="1">
              <a:lnSpc>
                <a:spcPct val="150000"/>
              </a:lnSpc>
            </a:pPr>
            <a:r>
              <a:rPr kumimoji="1" lang="en-US" altLang="zh-CN" sz="1600">
                <a:latin typeface="微软雅黑" panose="020B0503020204020204" pitchFamily="34" charset="-122"/>
              </a:rPr>
              <a:t>6</a:t>
            </a:r>
            <a:r>
              <a:rPr kumimoji="1" lang="zh-CN" altLang="en-US" sz="1600">
                <a:latin typeface="微软雅黑" panose="020B0503020204020204" pitchFamily="34" charset="-122"/>
              </a:rPr>
              <a:t>、远程关机</a:t>
            </a:r>
            <a:endParaRPr kumimoji="1" lang="zh-CN" altLang="en-US" sz="1600">
              <a:latin typeface="微软雅黑" panose="020B0503020204020204" pitchFamily="34" charset="-122"/>
            </a:endParaRPr>
          </a:p>
        </p:txBody>
      </p:sp>
      <p:pic>
        <p:nvPicPr>
          <p:cNvPr id="8" name="图片 3"/>
          <p:cNvPicPr>
            <a:picLocks noChangeAspect="1"/>
          </p:cNvPicPr>
          <p:nvPr/>
        </p:nvPicPr>
        <p:blipFill>
          <a:blip r:embed="rId2"/>
          <a:srcRect/>
          <a:stretch>
            <a:fillRect/>
          </a:stretch>
        </p:blipFill>
        <p:spPr bwMode="auto">
          <a:xfrm>
            <a:off x="8132100" y="3172374"/>
            <a:ext cx="3856038"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p:cNvPicPr>
            <a:picLocks noChangeAspect="1"/>
          </p:cNvPicPr>
          <p:nvPr/>
        </p:nvPicPr>
        <p:blipFill rotWithShape="1">
          <a:blip r:embed="rId3" cstate="screen"/>
          <a:srcRect/>
          <a:stretch>
            <a:fillRect/>
          </a:stretch>
        </p:blipFill>
        <p:spPr bwMode="auto">
          <a:xfrm>
            <a:off x="316838" y="2888211"/>
            <a:ext cx="537686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4" cstate="screen"/>
          <a:srcRect/>
          <a:stretch>
            <a:fillRect/>
          </a:stretch>
        </p:blipFill>
        <p:spPr bwMode="auto">
          <a:xfrm>
            <a:off x="8132100" y="5383761"/>
            <a:ext cx="38560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52800" y="18272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智慧医疗</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5" name="AutoShape 49"/>
          <p:cNvSpPr>
            <a:spLocks noChangeArrowheads="1"/>
          </p:cNvSpPr>
          <p:nvPr/>
        </p:nvSpPr>
        <p:spPr bwMode="black">
          <a:xfrm>
            <a:off x="3881439" y="1643064"/>
            <a:ext cx="2357437" cy="428625"/>
          </a:xfrm>
          <a:prstGeom prst="roundRect">
            <a:avLst>
              <a:gd name="adj" fmla="val 7574"/>
            </a:avLst>
          </a:prstGeom>
          <a:noFill/>
          <a:ln w="44450" cap="rnd">
            <a:solidFill>
              <a:schemeClr val="accent1">
                <a:lumMod val="75000"/>
              </a:schemeClr>
            </a:solidFill>
            <a:prstDash val="solid"/>
            <a:round/>
          </a:ln>
        </p:spPr>
        <p:txBody>
          <a:bodyPr wrap="none" anchor="ctr"/>
          <a:lstStyle/>
          <a:p>
            <a:pPr algn="ctr">
              <a:defRPr/>
            </a:pPr>
            <a:endParaRPr lang="en-US" altLang="zh-CN" b="1" dirty="0">
              <a:latin typeface="微软雅黑" panose="020B0503020204020204" pitchFamily="34" charset="-122"/>
              <a:ea typeface="微软雅黑" panose="020B0503020204020204" pitchFamily="34" charset="-122"/>
            </a:endParaRPr>
          </a:p>
          <a:p>
            <a:pPr algn="ctr">
              <a:defRPr/>
            </a:pPr>
            <a:r>
              <a:rPr lang="zh-CN" altLang="zh-CN" b="1" dirty="0">
                <a:latin typeface="微软雅黑" panose="020B0503020204020204" pitchFamily="34" charset="-122"/>
                <a:ea typeface="微软雅黑" panose="020B0503020204020204" pitchFamily="34" charset="-122"/>
              </a:rPr>
              <a:t>智能病人终端系统</a:t>
            </a:r>
            <a:endParaRPr lang="zh-CN" altLang="zh-CN" dirty="0">
              <a:latin typeface="微软雅黑" panose="020B0503020204020204" pitchFamily="34" charset="-122"/>
              <a:ea typeface="微软雅黑" panose="020B0503020204020204" pitchFamily="34" charset="-122"/>
            </a:endParaRPr>
          </a:p>
          <a:p>
            <a:pPr>
              <a:defRPr/>
            </a:pPr>
            <a:endParaRPr lang="en-US" altLang="zh-CN" sz="1600" b="1" dirty="0">
              <a:latin typeface="微软雅黑" panose="020B0503020204020204" pitchFamily="34" charset="-122"/>
              <a:ea typeface="微软雅黑" panose="020B0503020204020204" pitchFamily="34" charset="-122"/>
            </a:endParaRPr>
          </a:p>
        </p:txBody>
      </p:sp>
      <p:sp>
        <p:nvSpPr>
          <p:cNvPr id="6" name="线形标注 2(带边框和强调线) 2"/>
          <p:cNvSpPr/>
          <p:nvPr/>
        </p:nvSpPr>
        <p:spPr>
          <a:xfrm>
            <a:off x="6310313" y="4929189"/>
            <a:ext cx="2685194" cy="428625"/>
          </a:xfrm>
          <a:prstGeom prst="accentBorderCallout2">
            <a:avLst>
              <a:gd name="adj1" fmla="val 18750"/>
              <a:gd name="adj2" fmla="val -8333"/>
              <a:gd name="adj3" fmla="val 18750"/>
              <a:gd name="adj4" fmla="val -16667"/>
              <a:gd name="adj5" fmla="val 83275"/>
              <a:gd name="adj6" fmla="val -22968"/>
            </a:avLst>
          </a:prstGeom>
          <a:no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b="1" dirty="0">
                <a:solidFill>
                  <a:schemeClr val="tx1"/>
                </a:solidFill>
                <a:latin typeface="微软雅黑" panose="020B0503020204020204" pitchFamily="34" charset="-122"/>
                <a:ea typeface="微软雅黑" panose="020B0503020204020204" pitchFamily="34" charset="-122"/>
              </a:rPr>
              <a:t>急救指挥调度中心系统</a:t>
            </a:r>
            <a:endParaRPr lang="zh-CN" altLang="zh-CN" dirty="0">
              <a:solidFill>
                <a:schemeClr val="tx1"/>
              </a:solidFill>
              <a:latin typeface="微软雅黑" panose="020B0503020204020204" pitchFamily="34" charset="-122"/>
              <a:ea typeface="微软雅黑" panose="020B0503020204020204" pitchFamily="34" charset="-122"/>
            </a:endParaRPr>
          </a:p>
        </p:txBody>
      </p:sp>
      <p:sp>
        <p:nvSpPr>
          <p:cNvPr id="7" name="线形标注 1(带边框和强调线) 3"/>
          <p:cNvSpPr/>
          <p:nvPr/>
        </p:nvSpPr>
        <p:spPr>
          <a:xfrm>
            <a:off x="5381626" y="2781300"/>
            <a:ext cx="2500313" cy="433388"/>
          </a:xfrm>
          <a:prstGeom prst="accentBorderCallout1">
            <a:avLst>
              <a:gd name="adj1" fmla="val 18750"/>
              <a:gd name="adj2" fmla="val -8333"/>
              <a:gd name="adj3" fmla="val 71475"/>
              <a:gd name="adj4" fmla="val -33289"/>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b="1" dirty="0">
              <a:solidFill>
                <a:schemeClr val="tx1"/>
              </a:solidFill>
              <a:latin typeface="微软雅黑" panose="020B0503020204020204" pitchFamily="34" charset="-122"/>
              <a:ea typeface="微软雅黑" panose="020B0503020204020204" pitchFamily="34" charset="-122"/>
            </a:endParaRPr>
          </a:p>
          <a:p>
            <a:pPr algn="ctr">
              <a:defRPr/>
            </a:pPr>
            <a:r>
              <a:rPr lang="zh-CN" altLang="zh-CN" b="1" dirty="0">
                <a:solidFill>
                  <a:schemeClr val="tx1"/>
                </a:solidFill>
                <a:latin typeface="微软雅黑" panose="020B0503020204020204" pitchFamily="34" charset="-122"/>
                <a:ea typeface="微软雅黑" panose="020B0503020204020204" pitchFamily="34" charset="-122"/>
              </a:rPr>
              <a:t>新生儿防盗定位系统</a:t>
            </a:r>
            <a:endParaRPr lang="zh-CN" altLang="zh-CN" dirty="0">
              <a:solidFill>
                <a:schemeClr val="tx1"/>
              </a:solidFill>
              <a:latin typeface="微软雅黑" panose="020B0503020204020204" pitchFamily="34" charset="-122"/>
              <a:ea typeface="微软雅黑" panose="020B0503020204020204" pitchFamily="34" charset="-122"/>
            </a:endParaRPr>
          </a:p>
          <a:p>
            <a:pPr>
              <a:defRPr/>
            </a:pPr>
            <a:endParaRPr lang="en-US" altLang="zh-CN" b="1" dirty="0">
              <a:solidFill>
                <a:schemeClr val="tx1"/>
              </a:solidFill>
              <a:latin typeface="微软雅黑" panose="020B0503020204020204" pitchFamily="34" charset="-122"/>
              <a:ea typeface="微软雅黑" panose="020B0503020204020204" pitchFamily="34" charset="-122"/>
            </a:endParaRPr>
          </a:p>
        </p:txBody>
      </p:sp>
      <p:grpSp>
        <p:nvGrpSpPr>
          <p:cNvPr id="8" name="Group 31"/>
          <p:cNvGrpSpPr/>
          <p:nvPr/>
        </p:nvGrpSpPr>
        <p:grpSpPr bwMode="auto">
          <a:xfrm>
            <a:off x="1524001" y="1587500"/>
            <a:ext cx="4035425" cy="5270500"/>
            <a:chOff x="0" y="1000"/>
            <a:chExt cx="2542" cy="3320"/>
          </a:xfrm>
        </p:grpSpPr>
        <p:sp>
          <p:nvSpPr>
            <p:cNvPr id="9" name="Line 9"/>
            <p:cNvSpPr>
              <a:spLocks noChangeShapeType="1"/>
            </p:cNvSpPr>
            <p:nvPr/>
          </p:nvSpPr>
          <p:spPr bwMode="gray">
            <a:xfrm flipH="1">
              <a:off x="135" y="4050"/>
              <a:ext cx="1620" cy="90"/>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0" name="Line 9"/>
            <p:cNvSpPr>
              <a:spLocks noChangeShapeType="1"/>
            </p:cNvSpPr>
            <p:nvPr/>
          </p:nvSpPr>
          <p:spPr bwMode="gray">
            <a:xfrm flipH="1">
              <a:off x="225" y="3690"/>
              <a:ext cx="2115" cy="450"/>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1" name="Line 9"/>
            <p:cNvSpPr>
              <a:spLocks noChangeShapeType="1"/>
            </p:cNvSpPr>
            <p:nvPr/>
          </p:nvSpPr>
          <p:spPr bwMode="gray">
            <a:xfrm flipH="1">
              <a:off x="180" y="3465"/>
              <a:ext cx="1665" cy="585"/>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2" name="Line 9"/>
            <p:cNvSpPr>
              <a:spLocks noChangeShapeType="1"/>
            </p:cNvSpPr>
            <p:nvPr/>
          </p:nvSpPr>
          <p:spPr bwMode="gray">
            <a:xfrm flipH="1">
              <a:off x="96" y="3060"/>
              <a:ext cx="1659" cy="1212"/>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3" name="Line 9"/>
            <p:cNvSpPr>
              <a:spLocks noChangeShapeType="1"/>
            </p:cNvSpPr>
            <p:nvPr/>
          </p:nvSpPr>
          <p:spPr bwMode="gray">
            <a:xfrm flipH="1">
              <a:off x="96" y="2340"/>
              <a:ext cx="984" cy="1932"/>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4" name="Line 9"/>
            <p:cNvSpPr>
              <a:spLocks noChangeShapeType="1"/>
            </p:cNvSpPr>
            <p:nvPr/>
          </p:nvSpPr>
          <p:spPr bwMode="gray">
            <a:xfrm flipH="1">
              <a:off x="96" y="2520"/>
              <a:ext cx="309" cy="1752"/>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5" name="Line 9"/>
            <p:cNvSpPr>
              <a:spLocks noChangeShapeType="1"/>
            </p:cNvSpPr>
            <p:nvPr/>
          </p:nvSpPr>
          <p:spPr bwMode="gray">
            <a:xfrm flipH="1">
              <a:off x="96" y="2250"/>
              <a:ext cx="1344" cy="2022"/>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6" name="Line 9"/>
            <p:cNvSpPr>
              <a:spLocks noChangeShapeType="1"/>
            </p:cNvSpPr>
            <p:nvPr/>
          </p:nvSpPr>
          <p:spPr bwMode="gray">
            <a:xfrm flipH="1">
              <a:off x="0" y="1413"/>
              <a:ext cx="1176" cy="2763"/>
            </a:xfrm>
            <a:prstGeom prst="line">
              <a:avLst/>
            </a:prstGeom>
            <a:noFill/>
            <a:ln w="19050">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17" name="AutoShape 4"/>
            <p:cNvSpPr>
              <a:spLocks noChangeArrowheads="1"/>
            </p:cNvSpPr>
            <p:nvPr/>
          </p:nvSpPr>
          <p:spPr bwMode="gray">
            <a:xfrm>
              <a:off x="1017" y="22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1"/>
                </a:gs>
                <a:gs pos="100000">
                  <a:schemeClr val="accent1">
                    <a:gamma/>
                    <a:shade val="72941"/>
                    <a:invGamma/>
                  </a:schemeClr>
                </a:gs>
              </a:gsLst>
              <a:lin ang="5400000" scaled="1"/>
            </a:gradFill>
            <a:ln w="9525">
              <a:solidFill>
                <a:schemeClr val="accent1"/>
              </a:solidFill>
              <a:rou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18" name="AutoShape 5"/>
            <p:cNvSpPr>
              <a:spLocks noChangeArrowheads="1"/>
            </p:cNvSpPr>
            <p:nvPr/>
          </p:nvSpPr>
          <p:spPr bwMode="gray">
            <a:xfrm>
              <a:off x="1579" y="25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1"/>
                </a:gs>
                <a:gs pos="100000">
                  <a:schemeClr val="accent1">
                    <a:gamma/>
                    <a:shade val="54118"/>
                    <a:invGamma/>
                  </a:schemeClr>
                </a:gs>
              </a:gsLst>
              <a:lin ang="5400000" scaled="1"/>
            </a:gradFill>
            <a:ln w="9525">
              <a:solidFill>
                <a:schemeClr val="accent1"/>
              </a:solidFill>
              <a:rou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19" name="AutoShape 6"/>
            <p:cNvSpPr>
              <a:spLocks noChangeArrowheads="1"/>
            </p:cNvSpPr>
            <p:nvPr/>
          </p:nvSpPr>
          <p:spPr bwMode="gray">
            <a:xfrm>
              <a:off x="1817" y="33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1"/>
                </a:gs>
                <a:gs pos="100000">
                  <a:schemeClr val="accent1">
                    <a:gamma/>
                    <a:shade val="19216"/>
                    <a:invGamma/>
                  </a:schemeClr>
                </a:gs>
              </a:gsLst>
              <a:lin ang="5400000" scaled="1"/>
            </a:gradFill>
            <a:ln w="9525">
              <a:solidFill>
                <a:schemeClr val="accent1"/>
              </a:solidFill>
              <a:rou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20" name="AutoShape 39"/>
            <p:cNvSpPr>
              <a:spLocks noChangeArrowheads="1"/>
            </p:cNvSpPr>
            <p:nvPr/>
          </p:nvSpPr>
          <p:spPr bwMode="gray">
            <a:xfrm>
              <a:off x="337" y="2351"/>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1"/>
                </a:gs>
                <a:gs pos="100000">
                  <a:schemeClr val="accent1">
                    <a:gamma/>
                    <a:shade val="72941"/>
                    <a:invGamma/>
                  </a:schemeClr>
                </a:gs>
              </a:gsLst>
              <a:lin ang="5400000" scaled="1"/>
            </a:gradFill>
            <a:ln w="9525">
              <a:solidFill>
                <a:schemeClr val="accent1"/>
              </a:solidFill>
              <a:rou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21" name="AutoShape 40"/>
            <p:cNvSpPr>
              <a:spLocks noChangeArrowheads="1"/>
            </p:cNvSpPr>
            <p:nvPr/>
          </p:nvSpPr>
          <p:spPr bwMode="gray">
            <a:xfrm>
              <a:off x="1776" y="397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1"/>
                </a:gs>
                <a:gs pos="100000">
                  <a:schemeClr val="accent1">
                    <a:gamma/>
                    <a:shade val="19216"/>
                    <a:invGamma/>
                  </a:schemeClr>
                </a:gs>
              </a:gsLst>
              <a:lin ang="5400000" scaled="1"/>
            </a:gradFill>
            <a:ln w="9525">
              <a:solidFill>
                <a:schemeClr val="accent1"/>
              </a:solidFill>
              <a:round/>
            </a:ln>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22" name="AutoShape 41"/>
            <p:cNvSpPr>
              <a:spLocks noChangeArrowheads="1"/>
            </p:cNvSpPr>
            <p:nvPr/>
          </p:nvSpPr>
          <p:spPr bwMode="gray">
            <a:xfrm rot="1534226">
              <a:off x="2218" y="3394"/>
              <a:ext cx="324" cy="324"/>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accent2"/>
                </a:gs>
                <a:gs pos="100000">
                  <a:schemeClr val="accent2">
                    <a:gamma/>
                    <a:shade val="50980"/>
                    <a:invGamma/>
                  </a:schemeClr>
                </a:gs>
              </a:gsLst>
              <a:lin ang="5400000" scaled="1"/>
            </a:gradFill>
            <a:ln w="9525">
              <a:solidFill>
                <a:srgbClr val="FEFFFF"/>
              </a:solidFill>
              <a:miter lim="800000"/>
            </a:ln>
            <a:effectLst>
              <a:outerShdw dist="35921" dir="2700000" algn="ctr" rotWithShape="0">
                <a:srgbClr val="080808">
                  <a:alpha val="50000"/>
                </a:srgbClr>
              </a:outerShdw>
            </a:effectLst>
          </p:spPr>
          <p:txBody>
            <a:bodyPr wrap="none" anchor="ctr"/>
            <a:lstStyle/>
            <a:p>
              <a:pPr>
                <a:defRPr/>
              </a:pPr>
              <a:endParaRPr lang="zh-CN" altLang="en-US">
                <a:latin typeface="微软雅黑" panose="020B0503020204020204" pitchFamily="34" charset="-122"/>
                <a:ea typeface="微软雅黑" panose="020B0503020204020204" pitchFamily="34" charset="-122"/>
              </a:endParaRPr>
            </a:p>
          </p:txBody>
        </p:sp>
        <p:sp>
          <p:nvSpPr>
            <p:cNvPr id="23" name="AutoShape 42"/>
            <p:cNvSpPr>
              <a:spLocks noChangeArrowheads="1"/>
            </p:cNvSpPr>
            <p:nvPr/>
          </p:nvSpPr>
          <p:spPr bwMode="gray">
            <a:xfrm>
              <a:off x="980" y="1000"/>
              <a:ext cx="414" cy="414"/>
            </a:xfrm>
            <a:custGeom>
              <a:avLst/>
              <a:gdLst>
                <a:gd name="T0" fmla="*/ 4 w 21600"/>
                <a:gd name="T1" fmla="*/ 1 h 21600"/>
                <a:gd name="T2" fmla="*/ 1 w 21600"/>
                <a:gd name="T3" fmla="*/ 4 h 21600"/>
                <a:gd name="T4" fmla="*/ 4 w 21600"/>
                <a:gd name="T5" fmla="*/ 8 h 21600"/>
                <a:gd name="T6" fmla="*/ 7 w 21600"/>
                <a:gd name="T7" fmla="*/ 4 h 21600"/>
                <a:gd name="T8" fmla="*/ 17694720 60000 65536"/>
                <a:gd name="T9" fmla="*/ 11796480 60000 65536"/>
                <a:gd name="T10" fmla="*/ 5898240 60000 65536"/>
                <a:gd name="T11" fmla="*/ 0 60000 65536"/>
                <a:gd name="T12" fmla="*/ 5061 w 21600"/>
                <a:gd name="T13" fmla="*/ 2296 h 21600"/>
                <a:gd name="T14" fmla="*/ 16539 w 21600"/>
                <a:gd name="T15" fmla="*/ 1367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rgbClr val="FEFFFF"/>
              </a:solidFill>
              <a:miter lim="800000"/>
            </a:ln>
            <a:effectLst>
              <a:outerShdw dist="35921" dir="2700000" algn="ctr" rotWithShape="0">
                <a:srgbClr val="080808">
                  <a:alpha val="50000"/>
                </a:srgbClr>
              </a:outerShdw>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4" name="AutoShape 43"/>
            <p:cNvSpPr>
              <a:spLocks noChangeArrowheads="1"/>
            </p:cNvSpPr>
            <p:nvPr/>
          </p:nvSpPr>
          <p:spPr bwMode="invGray">
            <a:xfrm rot="802016">
              <a:off x="1286" y="1860"/>
              <a:ext cx="414" cy="414"/>
            </a:xfrm>
            <a:custGeom>
              <a:avLst/>
              <a:gdLst>
                <a:gd name="T0" fmla="*/ 4 w 21600"/>
                <a:gd name="T1" fmla="*/ 1 h 21600"/>
                <a:gd name="T2" fmla="*/ 1 w 21600"/>
                <a:gd name="T3" fmla="*/ 4 h 21600"/>
                <a:gd name="T4" fmla="*/ 4 w 21600"/>
                <a:gd name="T5" fmla="*/ 8 h 21600"/>
                <a:gd name="T6" fmla="*/ 7 w 21600"/>
                <a:gd name="T7" fmla="*/ 4 h 21600"/>
                <a:gd name="T8" fmla="*/ 17694720 60000 65536"/>
                <a:gd name="T9" fmla="*/ 11796480 60000 65536"/>
                <a:gd name="T10" fmla="*/ 5898240 60000 65536"/>
                <a:gd name="T11" fmla="*/ 0 60000 65536"/>
                <a:gd name="T12" fmla="*/ 5061 w 21600"/>
                <a:gd name="T13" fmla="*/ 2296 h 21600"/>
                <a:gd name="T14" fmla="*/ 16539 w 21600"/>
                <a:gd name="T15" fmla="*/ 1367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9CCFF"/>
            </a:solidFill>
            <a:ln w="9525">
              <a:solidFill>
                <a:srgbClr val="FEFFFF"/>
              </a:solidFill>
              <a:miter lim="800000"/>
            </a:ln>
            <a:effectLst>
              <a:outerShdw dist="35921" dir="2700000" algn="ctr" rotWithShape="0">
                <a:srgbClr val="080808">
                  <a:alpha val="50000"/>
                </a:srgbClr>
              </a:outerShdw>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5" name="AutoShape 44"/>
            <p:cNvSpPr>
              <a:spLocks noChangeArrowheads="1"/>
            </p:cNvSpPr>
            <p:nvPr/>
          </p:nvSpPr>
          <p:spPr bwMode="gray">
            <a:xfrm rot="1833378">
              <a:off x="1704" y="2704"/>
              <a:ext cx="381" cy="381"/>
            </a:xfrm>
            <a:custGeom>
              <a:avLst/>
              <a:gdLst>
                <a:gd name="T0" fmla="*/ 3 w 21600"/>
                <a:gd name="T1" fmla="*/ 1 h 21600"/>
                <a:gd name="T2" fmla="*/ 1 w 21600"/>
                <a:gd name="T3" fmla="*/ 3 h 21600"/>
                <a:gd name="T4" fmla="*/ 3 w 21600"/>
                <a:gd name="T5" fmla="*/ 7 h 21600"/>
                <a:gd name="T6" fmla="*/ 6 w 21600"/>
                <a:gd name="T7" fmla="*/ 3 h 21600"/>
                <a:gd name="T8" fmla="*/ 17694720 60000 65536"/>
                <a:gd name="T9" fmla="*/ 11796480 60000 65536"/>
                <a:gd name="T10" fmla="*/ 5898240 60000 65536"/>
                <a:gd name="T11" fmla="*/ 0 60000 65536"/>
                <a:gd name="T12" fmla="*/ 5046 w 21600"/>
                <a:gd name="T13" fmla="*/ 2268 h 21600"/>
                <a:gd name="T14" fmla="*/ 16554 w 21600"/>
                <a:gd name="T15" fmla="*/ 1366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C000"/>
            </a:solidFill>
            <a:ln w="9525">
              <a:solidFill>
                <a:srgbClr val="FEFFFF"/>
              </a:solidFill>
              <a:miter lim="800000"/>
            </a:ln>
            <a:effectLst>
              <a:outerShdw dist="35921" dir="2700000" algn="ctr" rotWithShape="0">
                <a:srgbClr val="080808">
                  <a:alpha val="50000"/>
                </a:srgbClr>
              </a:outerShdw>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nvGrpSpPr>
            <p:cNvPr id="26" name="Group 13"/>
            <p:cNvGrpSpPr/>
            <p:nvPr/>
          </p:nvGrpSpPr>
          <p:grpSpPr bwMode="auto">
            <a:xfrm>
              <a:off x="0" y="2700"/>
              <a:ext cx="1575" cy="1620"/>
              <a:chOff x="0" y="2556"/>
              <a:chExt cx="1575" cy="1620"/>
            </a:xfrm>
          </p:grpSpPr>
          <p:sp>
            <p:nvSpPr>
              <p:cNvPr id="27" name="Arc 14"/>
              <p:cNvSpPr/>
              <p:nvPr/>
            </p:nvSpPr>
            <p:spPr bwMode="gray">
              <a:xfrm>
                <a:off x="0" y="2733"/>
                <a:ext cx="1440" cy="14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080808">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28" name="Line 15"/>
              <p:cNvSpPr>
                <a:spLocks noChangeShapeType="1"/>
              </p:cNvSpPr>
              <p:nvPr/>
            </p:nvSpPr>
            <p:spPr bwMode="gray">
              <a:xfrm flipH="1">
                <a:off x="0" y="2556"/>
                <a:ext cx="1575" cy="1620"/>
              </a:xfrm>
              <a:prstGeom prst="line">
                <a:avLst/>
              </a:prstGeom>
              <a:noFill/>
              <a:ln w="9525">
                <a:solidFill>
                  <a:srgbClr val="B2B2B2"/>
                </a:solidFill>
                <a:round/>
              </a:ln>
              <a:extLst>
                <a:ext uri="{909E8E84-426E-40DD-AFC4-6F175D3DCCD1}">
                  <a14:hiddenFill xmlns:a14="http://schemas.microsoft.com/office/drawing/2010/main">
                    <a:noFill/>
                  </a14:hiddenFill>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9" name="Arc 16"/>
              <p:cNvSpPr/>
              <p:nvPr/>
            </p:nvSpPr>
            <p:spPr bwMode="gray">
              <a:xfrm>
                <a:off x="0" y="2796"/>
                <a:ext cx="1382" cy="13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948948"/>
                  </a:gs>
                  <a:gs pos="100000">
                    <a:srgbClr val="CBBC63"/>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0" name="Arc 17"/>
              <p:cNvSpPr/>
              <p:nvPr/>
            </p:nvSpPr>
            <p:spPr bwMode="gray">
              <a:xfrm>
                <a:off x="0" y="2831"/>
                <a:ext cx="1347" cy="134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BBC63">
                      <a:alpha val="0"/>
                    </a:srgbClr>
                  </a:gs>
                  <a:gs pos="100000">
                    <a:srgbClr val="DED49C"/>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31" name="Text Box 18"/>
              <p:cNvSpPr txBox="1">
                <a:spLocks noChangeArrowheads="1"/>
              </p:cNvSpPr>
              <p:nvPr/>
            </p:nvSpPr>
            <p:spPr bwMode="gray">
              <a:xfrm>
                <a:off x="45" y="3214"/>
                <a:ext cx="1080" cy="737"/>
              </a:xfrm>
              <a:prstGeom prst="rect">
                <a:avLst/>
              </a:prstGeom>
              <a:noFill/>
              <a:ln w="9525">
                <a:noFill/>
                <a:miter lim="800000"/>
              </a:ln>
              <a:effectLst/>
            </p:spPr>
            <p:txBody>
              <a:bodyPr>
                <a:spAutoFit/>
              </a:bodyPr>
              <a:lstStyle/>
              <a:p>
                <a:pPr algn="ctr">
                  <a:spcBef>
                    <a:spcPct val="50000"/>
                  </a:spcBef>
                  <a:defRPr/>
                </a:pPr>
                <a:r>
                  <a:rPr lang="zh-CN" altLang="en-US" sz="2800" b="1" dirty="0">
                    <a:solidFill>
                      <a:srgbClr val="080808"/>
                    </a:solidFill>
                    <a:effectLst>
                      <a:outerShdw blurRad="38100" dist="38100" dir="2700000" algn="tl">
                        <a:srgbClr val="FFFFFF"/>
                      </a:outerShdw>
                    </a:effectLst>
                    <a:latin typeface="微软雅黑" panose="020B0503020204020204" pitchFamily="34" charset="-122"/>
                    <a:ea typeface="微软雅黑" panose="020B0503020204020204" pitchFamily="34" charset="-122"/>
                  </a:rPr>
                  <a:t>北斗</a:t>
                </a:r>
                <a:endParaRPr lang="en-US" altLang="zh-CN" sz="2800" b="1" dirty="0">
                  <a:solidFill>
                    <a:srgbClr val="080808"/>
                  </a:solidFill>
                  <a:effectLst>
                    <a:outerShdw blurRad="38100" dist="38100" dir="2700000" algn="tl">
                      <a:srgbClr val="FFFFFF"/>
                    </a:outerShdw>
                  </a:effectLst>
                  <a:latin typeface="微软雅黑" panose="020B0503020204020204" pitchFamily="34" charset="-122"/>
                  <a:ea typeface="微软雅黑" panose="020B0503020204020204" pitchFamily="34" charset="-122"/>
                </a:endParaRPr>
              </a:p>
              <a:p>
                <a:pPr algn="ctr">
                  <a:spcBef>
                    <a:spcPct val="50000"/>
                  </a:spcBef>
                  <a:defRPr/>
                </a:pPr>
                <a:r>
                  <a:rPr lang="zh-CN" altLang="en-US" sz="2800" b="1" dirty="0">
                    <a:solidFill>
                      <a:srgbClr val="080808"/>
                    </a:solidFill>
                    <a:effectLst>
                      <a:outerShdw blurRad="38100" dist="38100" dir="2700000" algn="tl">
                        <a:srgbClr val="FFFFFF"/>
                      </a:outerShdw>
                    </a:effectLst>
                    <a:latin typeface="微软雅黑" panose="020B0503020204020204" pitchFamily="34" charset="-122"/>
                    <a:ea typeface="微软雅黑" panose="020B0503020204020204" pitchFamily="34" charset="-122"/>
                  </a:rPr>
                  <a:t>智慧医疗</a:t>
                </a:r>
                <a:endParaRPr lang="en-US" altLang="zh-CN" sz="2800" b="1" dirty="0">
                  <a:solidFill>
                    <a:srgbClr val="080808"/>
                  </a:solidFill>
                  <a:effectLst>
                    <a:outerShdw blurRad="38100" dist="38100" dir="2700000" algn="tl">
                      <a:srgbClr val="FFFFFF"/>
                    </a:outerShdw>
                  </a:effectLst>
                  <a:latin typeface="微软雅黑" panose="020B0503020204020204" pitchFamily="34" charset="-122"/>
                  <a:ea typeface="微软雅黑" panose="020B0503020204020204" pitchFamily="34" charset="-122"/>
                </a:endParaRPr>
              </a:p>
            </p:txBody>
          </p:sp>
        </p:grpSp>
      </p:grpSp>
      <p:sp>
        <p:nvSpPr>
          <p:cNvPr id="32" name="AutoShape 49"/>
          <p:cNvSpPr>
            <a:spLocks noChangeArrowheads="1"/>
          </p:cNvSpPr>
          <p:nvPr/>
        </p:nvSpPr>
        <p:spPr bwMode="black">
          <a:xfrm>
            <a:off x="5381625" y="6143626"/>
            <a:ext cx="2286000" cy="428625"/>
          </a:xfrm>
          <a:prstGeom prst="roundRect">
            <a:avLst>
              <a:gd name="adj" fmla="val 7574"/>
            </a:avLst>
          </a:prstGeom>
          <a:noFill/>
          <a:ln w="44450" cap="rnd">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ctr">
              <a:spcBef>
                <a:spcPct val="0"/>
              </a:spcBef>
              <a:buFontTx/>
              <a:buNone/>
            </a:pPr>
            <a:r>
              <a:rPr lang="zh-CN" altLang="zh-CN" sz="1800" b="1">
                <a:latin typeface="微软雅黑" panose="020B0503020204020204" pitchFamily="34" charset="-122"/>
                <a:ea typeface="微软雅黑" panose="020B0503020204020204" pitchFamily="34" charset="-122"/>
              </a:rPr>
              <a:t>医院远程会诊系统</a:t>
            </a:r>
            <a:endParaRPr lang="zh-CN" altLang="zh-CN" sz="1800">
              <a:latin typeface="微软雅黑" panose="020B0503020204020204" pitchFamily="34" charset="-122"/>
              <a:ea typeface="微软雅黑" panose="020B0503020204020204" pitchFamily="34" charset="-122"/>
            </a:endParaRPr>
          </a:p>
        </p:txBody>
      </p:sp>
      <p:sp>
        <p:nvSpPr>
          <p:cNvPr id="33" name="AutoShape 49"/>
          <p:cNvSpPr>
            <a:spLocks noChangeArrowheads="1"/>
          </p:cNvSpPr>
          <p:nvPr/>
        </p:nvSpPr>
        <p:spPr bwMode="black">
          <a:xfrm>
            <a:off x="5024439" y="3929064"/>
            <a:ext cx="2357437" cy="428625"/>
          </a:xfrm>
          <a:prstGeom prst="roundRect">
            <a:avLst>
              <a:gd name="adj" fmla="val 7574"/>
            </a:avLst>
          </a:prstGeom>
          <a:noFill/>
          <a:ln w="44450" cap="rnd">
            <a:solidFill>
              <a:srgbClr val="92D05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ctr">
              <a:spcBef>
                <a:spcPct val="0"/>
              </a:spcBef>
              <a:buFontTx/>
              <a:buNone/>
            </a:pPr>
            <a:endParaRPr lang="en-US" altLang="zh-CN" sz="1800" b="1">
              <a:latin typeface="微软雅黑" panose="020B0503020204020204" pitchFamily="34" charset="-122"/>
              <a:ea typeface="微软雅黑" panose="020B0503020204020204" pitchFamily="34" charset="-122"/>
            </a:endParaRPr>
          </a:p>
          <a:p>
            <a:pPr algn="ctr">
              <a:spcBef>
                <a:spcPct val="0"/>
              </a:spcBef>
              <a:buFontTx/>
              <a:buNone/>
            </a:pPr>
            <a:r>
              <a:rPr lang="zh-CN" altLang="zh-CN" sz="1800" b="1">
                <a:latin typeface="微软雅黑" panose="020B0503020204020204" pitchFamily="34" charset="-122"/>
                <a:ea typeface="微软雅黑" panose="020B0503020204020204" pitchFamily="34" charset="-122"/>
              </a:rPr>
              <a:t>医院车辆管理系统</a:t>
            </a:r>
            <a:endParaRPr lang="zh-CN" altLang="zh-CN" sz="1800">
              <a:latin typeface="微软雅黑" panose="020B0503020204020204" pitchFamily="34" charset="-122"/>
              <a:ea typeface="微软雅黑" panose="020B0503020204020204" pitchFamily="34" charset="-122"/>
            </a:endParaRPr>
          </a:p>
          <a:p>
            <a:pPr algn="ctr">
              <a:spcBef>
                <a:spcPct val="0"/>
              </a:spcBef>
              <a:buFontTx/>
              <a:buNone/>
            </a:pPr>
            <a:endParaRPr lang="en-US" altLang="zh-CN" sz="1800" b="1">
              <a:latin typeface="微软雅黑" panose="020B0503020204020204" pitchFamily="34" charset="-122"/>
              <a:ea typeface="微软雅黑" panose="020B0503020204020204" pitchFamily="34" charset="-122"/>
            </a:endParaRPr>
          </a:p>
        </p:txBody>
      </p:sp>
      <p:sp>
        <p:nvSpPr>
          <p:cNvPr id="34" name="TextBox 33"/>
          <p:cNvSpPr txBox="1">
            <a:spLocks noChangeArrowheads="1"/>
          </p:cNvSpPr>
          <p:nvPr/>
        </p:nvSpPr>
        <p:spPr bwMode="auto">
          <a:xfrm>
            <a:off x="8096250" y="2546350"/>
            <a:ext cx="2571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腕带标签绑定及信息录入</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出入门禁管理系统</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对新生婴儿监护区的实时定位及监控</a:t>
            </a:r>
            <a:endParaRPr lang="zh-CN" altLang="en-US" sz="1400">
              <a:latin typeface="微软雅黑" panose="020B0503020204020204" pitchFamily="34" charset="-122"/>
              <a:ea typeface="微软雅黑" panose="020B0503020204020204" pitchFamily="34" charset="-122"/>
            </a:endParaRPr>
          </a:p>
        </p:txBody>
      </p:sp>
      <p:sp>
        <p:nvSpPr>
          <p:cNvPr id="35" name="圆角矩形 34"/>
          <p:cNvSpPr/>
          <p:nvPr/>
        </p:nvSpPr>
        <p:spPr>
          <a:xfrm>
            <a:off x="8096251" y="2571750"/>
            <a:ext cx="2500313" cy="928688"/>
          </a:xfrm>
          <a:prstGeom prst="round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36" name="TextBox 35"/>
          <p:cNvSpPr txBox="1">
            <a:spLocks noChangeArrowheads="1"/>
          </p:cNvSpPr>
          <p:nvPr/>
        </p:nvSpPr>
        <p:spPr bwMode="auto">
          <a:xfrm>
            <a:off x="7810501" y="5857875"/>
            <a:ext cx="1285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远程诊断</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专家会诊</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信息服务</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远程交流</a:t>
            </a:r>
            <a:endParaRPr lang="zh-CN" altLang="en-US" sz="1400">
              <a:latin typeface="微软雅黑" panose="020B0503020204020204" pitchFamily="34" charset="-122"/>
              <a:ea typeface="微软雅黑" panose="020B0503020204020204" pitchFamily="34" charset="-122"/>
            </a:endParaRPr>
          </a:p>
        </p:txBody>
      </p:sp>
      <p:sp>
        <p:nvSpPr>
          <p:cNvPr id="37" name="圆角矩形 36"/>
          <p:cNvSpPr/>
          <p:nvPr/>
        </p:nvSpPr>
        <p:spPr>
          <a:xfrm>
            <a:off x="7739064" y="5857875"/>
            <a:ext cx="1285875" cy="9286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38" name="TextBox 37"/>
          <p:cNvSpPr txBox="1">
            <a:spLocks noChangeArrowheads="1"/>
          </p:cNvSpPr>
          <p:nvPr/>
        </p:nvSpPr>
        <p:spPr bwMode="auto">
          <a:xfrm>
            <a:off x="7667625" y="3762375"/>
            <a:ext cx="17859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无线监护功能</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视频监控功能</a:t>
            </a:r>
            <a:endParaRPr lang="en-US" altLang="zh-CN" sz="1400">
              <a:latin typeface="微软雅黑" panose="020B0503020204020204" pitchFamily="34" charset="-122"/>
              <a:ea typeface="微软雅黑" panose="020B0503020204020204" pitchFamily="34" charset="-122"/>
            </a:endParaRPr>
          </a:p>
          <a:p>
            <a:pPr>
              <a:spcBef>
                <a:spcPct val="0"/>
              </a:spcBef>
              <a:buFont typeface="Wingdings" panose="05000000000000000000" pitchFamily="2" charset="2"/>
              <a:buChar char="l"/>
            </a:pPr>
            <a:r>
              <a:rPr lang="zh-CN" altLang="en-US" sz="1400">
                <a:latin typeface="微软雅黑" panose="020B0503020204020204" pitchFamily="34" charset="-122"/>
                <a:ea typeface="微软雅黑" panose="020B0503020204020204" pitchFamily="34" charset="-122"/>
              </a:rPr>
              <a:t>定位调度功能</a:t>
            </a:r>
            <a:endParaRPr lang="zh-CN" altLang="en-US" sz="1400">
              <a:latin typeface="微软雅黑" panose="020B0503020204020204" pitchFamily="34" charset="-122"/>
              <a:ea typeface="微软雅黑" panose="020B0503020204020204" pitchFamily="34" charset="-122"/>
            </a:endParaRPr>
          </a:p>
        </p:txBody>
      </p:sp>
      <p:sp>
        <p:nvSpPr>
          <p:cNvPr id="39" name="圆角矩形 38"/>
          <p:cNvSpPr/>
          <p:nvPr/>
        </p:nvSpPr>
        <p:spPr>
          <a:xfrm>
            <a:off x="7596188" y="3714750"/>
            <a:ext cx="1643062" cy="85725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40" name="圆角矩形 39"/>
          <p:cNvSpPr/>
          <p:nvPr/>
        </p:nvSpPr>
        <p:spPr>
          <a:xfrm>
            <a:off x="6381750" y="1500189"/>
            <a:ext cx="4071938" cy="1000125"/>
          </a:xfrm>
          <a:prstGeom prst="round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41" name="TextBox 40"/>
          <p:cNvSpPr txBox="1">
            <a:spLocks noChangeArrowheads="1"/>
          </p:cNvSpPr>
          <p:nvPr/>
        </p:nvSpPr>
        <p:spPr bwMode="auto">
          <a:xfrm>
            <a:off x="6310314" y="1546225"/>
            <a:ext cx="43576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spcBef>
                <a:spcPct val="0"/>
              </a:spcBef>
              <a:buFontTx/>
              <a:buNone/>
            </a:pPr>
            <a:r>
              <a:rPr lang="zh-CN" altLang="en-US" sz="1400">
                <a:latin typeface="微软雅黑" panose="020B0503020204020204" pitchFamily="34" charset="-122"/>
                <a:ea typeface="微软雅黑" panose="020B0503020204020204" pitchFamily="34" charset="-122"/>
              </a:rPr>
              <a:t>使用生命体征检测设备、数字化医疗设备等传感器，采集体征数据，有线或无线网络上传远端服务平台，平台服务医师根据数据指示为病人提供保健、预防、监测、呼救于一体的健康管理服务体系</a:t>
            </a:r>
            <a:endParaRPr lang="zh-CN" altLang="en-US" sz="1400">
              <a:latin typeface="微软雅黑" panose="020B0503020204020204" pitchFamily="34" charset="-122"/>
              <a:ea typeface="微软雅黑" panose="020B0503020204020204" pitchFamily="34" charset="-122"/>
            </a:endParaRPr>
          </a:p>
        </p:txBody>
      </p:sp>
      <p:pic>
        <p:nvPicPr>
          <p:cNvPr id="14338" name="Picture 2"/>
          <p:cNvPicPr>
            <a:picLocks noChangeAspect="1" noChangeArrowheads="1"/>
          </p:cNvPicPr>
          <p:nvPr/>
        </p:nvPicPr>
        <p:blipFill>
          <a:blip r:embed="rId1" cstate="screen"/>
          <a:srcRect/>
          <a:stretch>
            <a:fillRect/>
          </a:stretch>
        </p:blipFill>
        <p:spPr bwMode="auto">
          <a:xfrm>
            <a:off x="9049471" y="5214939"/>
            <a:ext cx="3123003" cy="1663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3154556" y="1091566"/>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智慧交通</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544988" y="999233"/>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5" name="矩形 4"/>
          <p:cNvSpPr/>
          <p:nvPr/>
        </p:nvSpPr>
        <p:spPr>
          <a:xfrm>
            <a:off x="237211" y="1387009"/>
            <a:ext cx="11756749" cy="1156855"/>
          </a:xfrm>
          <a:prstGeom prst="rect">
            <a:avLst/>
          </a:prstGeom>
        </p:spPr>
        <p:txBody>
          <a:bodyPr wrap="square">
            <a:spAutoFit/>
          </a:bodyPr>
          <a:lstStyle/>
          <a:p>
            <a:pPr indent="457200" defTabSz="1219200">
              <a:lnSpc>
                <a:spcPct val="15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以北斗定位、</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RFID</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识别、视频监控、位置感知等智慧交通感知体系建设为手段，建立城市智慧交通公共服务平台，实现交通管理政府相关部门、交通运输企业、公众之间交通信息资源的互联互通与共享。并通过北斗精准服务与智慧交通、车联网领域相结合，实现车道级导航、城市优先通行、无人驾驶、特种车辆精准监控、智能电动车等智慧交通应用。</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 cstate="screen"/>
          <a:stretch>
            <a:fillRect/>
          </a:stretch>
        </p:blipFill>
        <p:spPr>
          <a:xfrm>
            <a:off x="5733925" y="2547285"/>
            <a:ext cx="5599953" cy="2470465"/>
          </a:xfrm>
          <a:prstGeom prst="rect">
            <a:avLst/>
          </a:prstGeom>
        </p:spPr>
      </p:pic>
      <p:pic>
        <p:nvPicPr>
          <p:cNvPr id="8" name="图片 7"/>
          <p:cNvPicPr>
            <a:picLocks noChangeAspect="1"/>
          </p:cNvPicPr>
          <p:nvPr/>
        </p:nvPicPr>
        <p:blipFill>
          <a:blip r:embed="rId2" cstate="screen"/>
          <a:stretch>
            <a:fillRect/>
          </a:stretch>
        </p:blipFill>
        <p:spPr>
          <a:xfrm>
            <a:off x="5831041" y="4861559"/>
            <a:ext cx="5502837" cy="2039473"/>
          </a:xfrm>
          <a:prstGeom prst="rect">
            <a:avLst/>
          </a:prstGeom>
        </p:spPr>
      </p:pic>
      <p:pic>
        <p:nvPicPr>
          <p:cNvPr id="15362" name="Picture 2"/>
          <p:cNvPicPr>
            <a:picLocks noChangeAspect="1" noChangeArrowheads="1"/>
          </p:cNvPicPr>
          <p:nvPr/>
        </p:nvPicPr>
        <p:blipFill>
          <a:blip r:embed="rId3"/>
          <a:srcRect/>
          <a:stretch>
            <a:fillRect/>
          </a:stretch>
        </p:blipFill>
        <p:spPr bwMode="auto">
          <a:xfrm>
            <a:off x="1119177" y="4765370"/>
            <a:ext cx="35242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4"/>
          <a:srcRect/>
          <a:stretch>
            <a:fillRect/>
          </a:stretch>
        </p:blipFill>
        <p:spPr bwMode="auto">
          <a:xfrm>
            <a:off x="1121965" y="2543864"/>
            <a:ext cx="3524250" cy="180975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2342341" y="4471548"/>
            <a:ext cx="1210588" cy="338554"/>
          </a:xfrm>
          <a:prstGeom prst="rect">
            <a:avLst/>
          </a:prstGeom>
          <a:noFill/>
        </p:spPr>
        <p:txBody>
          <a:bodyPr wrap="none" rtlCol="0">
            <a:spAutoFit/>
          </a:bodyPr>
          <a:lstStyle>
            <a:defPPr>
              <a:defRPr lang="zh-CN"/>
            </a:defPPr>
            <a:lvl1pPr>
              <a:defRPr sz="1600">
                <a:latin typeface="微软雅黑" panose="020B0503020204020204" pitchFamily="34" charset="-122"/>
                <a:ea typeface="微软雅黑" panose="020B0503020204020204" pitchFamily="34" charset="-122"/>
              </a:defRPr>
            </a:lvl1pPr>
          </a:lstStyle>
          <a:p>
            <a:r>
              <a:rPr lang="zh-CN" altLang="en-US" dirty="0"/>
              <a:t>车道级导航</a:t>
            </a:r>
            <a:endParaRPr lang="zh-CN" altLang="en-US" dirty="0"/>
          </a:p>
        </p:txBody>
      </p:sp>
      <p:sp>
        <p:nvSpPr>
          <p:cNvPr id="13" name="文本框 12"/>
          <p:cNvSpPr txBox="1"/>
          <p:nvPr/>
        </p:nvSpPr>
        <p:spPr>
          <a:xfrm>
            <a:off x="2378600" y="6573165"/>
            <a:ext cx="1005403" cy="338554"/>
          </a:xfrm>
          <a:prstGeom prst="rect">
            <a:avLst/>
          </a:prstGeom>
          <a:noFill/>
        </p:spPr>
        <p:txBody>
          <a:bodyPr wrap="none" rtlCol="0">
            <a:spAutoFit/>
          </a:bodyPr>
          <a:lstStyle>
            <a:defPPr>
              <a:defRPr lang="zh-CN"/>
            </a:defPPr>
            <a:lvl1pPr>
              <a:defRPr sz="1600">
                <a:latin typeface="微软雅黑" panose="020B0503020204020204" pitchFamily="34" charset="-122"/>
                <a:ea typeface="微软雅黑" panose="020B0503020204020204" pitchFamily="34" charset="-122"/>
              </a:defRPr>
            </a:lvl1pPr>
          </a:lstStyle>
          <a:p>
            <a:r>
              <a:rPr lang="zh-CN" altLang="en-US" dirty="0"/>
              <a:t>无人驾驶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4100344" y="12303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智慧农业</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5" name="矩形 4"/>
          <p:cNvSpPr/>
          <p:nvPr/>
        </p:nvSpPr>
        <p:spPr>
          <a:xfrm>
            <a:off x="0" y="1583152"/>
            <a:ext cx="12192000" cy="1705403"/>
          </a:xfrm>
          <a:prstGeom prst="rect">
            <a:avLst/>
          </a:prstGeom>
        </p:spPr>
        <p:txBody>
          <a:bodyPr wrap="square">
            <a:spAutoFit/>
          </a:bodyPr>
          <a:lstStyle/>
          <a:p>
            <a:pPr indent="457200" algn="just" defTabSz="1219200">
              <a:lnSpc>
                <a:spcPct val="150000"/>
              </a:lnSpc>
            </a:pPr>
            <a:r>
              <a:rPr lang="zh-CN" altLang="en-US" sz="1800" dirty="0">
                <a:latin typeface="微软雅黑" panose="020B0503020204020204" pitchFamily="34" charset="-122"/>
                <a:ea typeface="微软雅黑" panose="020B0503020204020204" pitchFamily="34" charset="-122"/>
                <a:cs typeface="Times New Roman" panose="02020603050405020304" pitchFamily="18" charset="0"/>
              </a:rPr>
              <a:t>以高精度北斗差分定位技术（</a:t>
            </a:r>
            <a:r>
              <a:rPr lang="en-US" altLang="zh-CN" sz="1800" dirty="0">
                <a:latin typeface="微软雅黑" panose="020B0503020204020204" pitchFamily="34" charset="-122"/>
                <a:ea typeface="微软雅黑" panose="020B0503020204020204" pitchFamily="34" charset="-122"/>
                <a:cs typeface="Times New Roman" panose="02020603050405020304" pitchFamily="18" charset="0"/>
              </a:rPr>
              <a:t>RTK </a:t>
            </a:r>
            <a:r>
              <a:rPr lang="zh-CN" altLang="en-US" sz="1800" dirty="0">
                <a:latin typeface="微软雅黑" panose="020B0503020204020204" pitchFamily="34" charset="-122"/>
                <a:ea typeface="微软雅黑" panose="020B0503020204020204" pitchFamily="34" charset="-122"/>
                <a:cs typeface="Times New Roman" panose="02020603050405020304" pitchFamily="18" charset="0"/>
              </a:rPr>
              <a:t>）为基础，搭建基于北斗高精度定位的精准农业解决方案，建设基于北斗卫星高精度定位、地理信息系统、卫星遥感和移动通信等技术的精准农业智能调度管理平台、手持农田测绘系统、农机自动驾驶精细耕种系统、无人机高精度植保系统，把精耕细作应用于播种、施肥、灌溉、喷药、收割等一系列的农业生产中。实现农业生产过程的精准化、自动化、可控性。</a:t>
            </a:r>
            <a:endParaRPr lang="zh-CN" altLang="en-US" sz="18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1" cstate="screen"/>
          <a:stretch>
            <a:fillRect/>
          </a:stretch>
        </p:blipFill>
        <p:spPr>
          <a:xfrm>
            <a:off x="0" y="3221470"/>
            <a:ext cx="7288696" cy="3680530"/>
          </a:xfrm>
          <a:prstGeom prst="rect">
            <a:avLst/>
          </a:prstGeom>
        </p:spPr>
      </p:pic>
      <p:pic>
        <p:nvPicPr>
          <p:cNvPr id="9" name="图片 8"/>
          <p:cNvPicPr>
            <a:picLocks noChangeAspect="1"/>
          </p:cNvPicPr>
          <p:nvPr/>
        </p:nvPicPr>
        <p:blipFill>
          <a:blip r:embed="rId2" cstate="screen"/>
          <a:stretch>
            <a:fillRect/>
          </a:stretch>
        </p:blipFill>
        <p:spPr>
          <a:xfrm>
            <a:off x="7379045" y="5059696"/>
            <a:ext cx="2536841" cy="1386883"/>
          </a:xfrm>
          <a:prstGeom prst="rect">
            <a:avLst/>
          </a:prstGeom>
        </p:spPr>
      </p:pic>
      <p:pic>
        <p:nvPicPr>
          <p:cNvPr id="10" name="Picture 7" descr="K:\报纸\新建文件夹\9.jpg"/>
          <p:cNvPicPr>
            <a:picLocks noChangeAspect="1" noChangeArrowheads="1"/>
          </p:cNvPicPr>
          <p:nvPr/>
        </p:nvPicPr>
        <p:blipFill>
          <a:blip r:embed="rId3" cstate="screen"/>
          <a:srcRect/>
          <a:stretch>
            <a:fillRect/>
          </a:stretch>
        </p:blipFill>
        <p:spPr bwMode="auto">
          <a:xfrm>
            <a:off x="9903585" y="3672813"/>
            <a:ext cx="2198066" cy="13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yield-mapping-cover-x564y377"/>
          <p:cNvPicPr>
            <a:picLocks noChangeAspect="1" noChangeArrowheads="1"/>
          </p:cNvPicPr>
          <p:nvPr/>
        </p:nvPicPr>
        <p:blipFill>
          <a:blip r:embed="rId4" cstate="screen"/>
          <a:srcRect/>
          <a:stretch>
            <a:fillRect/>
          </a:stretch>
        </p:blipFill>
        <p:spPr bwMode="auto">
          <a:xfrm>
            <a:off x="9993602" y="5037653"/>
            <a:ext cx="2108049" cy="140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K:\报纸\新建文件夹\WP_20150409_015.jpg"/>
          <p:cNvPicPr>
            <a:picLocks noChangeAspect="1" noChangeArrowheads="1"/>
          </p:cNvPicPr>
          <p:nvPr/>
        </p:nvPicPr>
        <p:blipFill>
          <a:blip r:embed="rId5" cstate="screen"/>
          <a:srcRect/>
          <a:stretch>
            <a:fillRect/>
          </a:stretch>
        </p:blipFill>
        <p:spPr bwMode="auto">
          <a:xfrm>
            <a:off x="7379044" y="3641322"/>
            <a:ext cx="2536841" cy="13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4132819" y="1184218"/>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智慧建筑</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5" name="矩形 3"/>
          <p:cNvSpPr>
            <a:spLocks noChangeArrowheads="1"/>
          </p:cNvSpPr>
          <p:nvPr/>
        </p:nvSpPr>
        <p:spPr bwMode="auto">
          <a:xfrm>
            <a:off x="265629" y="1545163"/>
            <a:ext cx="115220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微软雅黑" panose="020B0503020204020204" pitchFamily="34" charset="-122"/>
              </a:defRPr>
            </a:lvl1pPr>
            <a:lvl2pPr marL="742950" indent="-285750">
              <a:defRPr sz="2400">
                <a:solidFill>
                  <a:schemeClr val="tx1"/>
                </a:solidFill>
                <a:latin typeface="Arial" panose="020B0604020202020204" pitchFamily="34" charset="0"/>
                <a:ea typeface="微软雅黑" panose="020B0503020204020204" pitchFamily="34" charset="-122"/>
              </a:defRPr>
            </a:lvl2pPr>
            <a:lvl3pPr marL="1143000" indent="-228600">
              <a:defRPr sz="2400">
                <a:solidFill>
                  <a:schemeClr val="tx1"/>
                </a:solidFill>
                <a:latin typeface="Arial" panose="020B0604020202020204" pitchFamily="34" charset="0"/>
                <a:ea typeface="微软雅黑" panose="020B0503020204020204" pitchFamily="34" charset="-122"/>
              </a:defRPr>
            </a:lvl3pPr>
            <a:lvl4pPr marL="1600200" indent="-228600">
              <a:defRPr sz="2400">
                <a:solidFill>
                  <a:schemeClr val="tx1"/>
                </a:solidFill>
                <a:latin typeface="Arial" panose="020B0604020202020204" pitchFamily="34" charset="0"/>
                <a:ea typeface="微软雅黑" panose="020B0503020204020204" pitchFamily="34" charset="-122"/>
              </a:defRPr>
            </a:lvl4pPr>
            <a:lvl5pPr marL="2057400" indent="-228600">
              <a:defRPr sz="2400">
                <a:solidFill>
                  <a:schemeClr val="tx1"/>
                </a:solidFill>
                <a:latin typeface="Arial" panose="020B060402020202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600" dirty="0">
                <a:latin typeface="微软雅黑" panose="020B0503020204020204" pitchFamily="34" charset="-122"/>
                <a:cs typeface="Times New Roman" panose="02020603050405020304" pitchFamily="18" charset="0"/>
              </a:rPr>
              <a:t>提供科技手段保障城市建筑、桥梁道路管网基础设施、边坡等设施安全，到达灾害预警、防灾减灾的目的。</a:t>
            </a:r>
            <a:r>
              <a:rPr lang="zh-CN" altLang="zh-CN" sz="1600" dirty="0">
                <a:latin typeface="微软雅黑" panose="020B0503020204020204" pitchFamily="34" charset="-122"/>
                <a:cs typeface="Times New Roman" panose="02020603050405020304" pitchFamily="18" charset="0"/>
              </a:rPr>
              <a:t>基于北斗高精度定位技术构建筑安全监测大数据服务平台，用户在建筑上安装合适数量的北斗高精度接收机，通过北斗高精度定位及综合传感器等对建筑受到的震动、风力、雨量等环境因素和内部人为破坏因素进行检测，再辅以移动巡检及建筑分析模型系统，实现</a:t>
            </a:r>
            <a:r>
              <a:rPr lang="en-US" altLang="zh-CN" sz="1600" b="1" dirty="0">
                <a:solidFill>
                  <a:srgbClr val="C00000"/>
                </a:solidFill>
                <a:latin typeface="微软雅黑" panose="020B0503020204020204" pitchFamily="34" charset="-122"/>
                <a:cs typeface="Times New Roman" panose="02020603050405020304" pitchFamily="18" charset="0"/>
              </a:rPr>
              <a:t> 7*24 </a:t>
            </a:r>
            <a:r>
              <a:rPr lang="zh-CN" altLang="zh-CN" sz="1600" dirty="0">
                <a:latin typeface="微软雅黑" panose="020B0503020204020204" pitchFamily="34" charset="-122"/>
                <a:cs typeface="Times New Roman" panose="02020603050405020304" pitchFamily="18" charset="0"/>
              </a:rPr>
              <a:t>小时的</a:t>
            </a:r>
            <a:r>
              <a:rPr lang="zh-CN" altLang="zh-CN" sz="1600" b="1" dirty="0">
                <a:solidFill>
                  <a:srgbClr val="C00000"/>
                </a:solidFill>
                <a:latin typeface="微软雅黑" panose="020B0503020204020204" pitchFamily="34" charset="-122"/>
                <a:cs typeface="Times New Roman" panose="02020603050405020304" pitchFamily="18" charset="0"/>
              </a:rPr>
              <a:t>毫米级</a:t>
            </a:r>
            <a:r>
              <a:rPr lang="zh-CN" altLang="zh-CN" sz="1600" dirty="0">
                <a:latin typeface="微软雅黑" panose="020B0503020204020204" pitchFamily="34" charset="-122"/>
                <a:cs typeface="Times New Roman" panose="02020603050405020304" pitchFamily="18" charset="0"/>
              </a:rPr>
              <a:t>自动化监测</a:t>
            </a:r>
            <a:r>
              <a:rPr lang="zh-CN" altLang="en-US" sz="1600" dirty="0">
                <a:latin typeface="微软雅黑" panose="020B0503020204020204" pitchFamily="34" charset="-122"/>
                <a:cs typeface="Times New Roman" panose="02020603050405020304" pitchFamily="18" charset="0"/>
              </a:rPr>
              <a:t>和预警</a:t>
            </a:r>
            <a:r>
              <a:rPr lang="zh-CN" altLang="zh-CN" sz="1600" dirty="0">
                <a:latin typeface="微软雅黑" panose="020B0503020204020204" pitchFamily="34" charset="-122"/>
                <a:cs typeface="Times New Roman" panose="02020603050405020304" pitchFamily="18" charset="0"/>
              </a:rPr>
              <a:t>。</a:t>
            </a:r>
            <a:endParaRPr lang="zh-CN" altLang="en-US" sz="1600" dirty="0">
              <a:latin typeface="微软雅黑" panose="020B0503020204020204" pitchFamily="34" charset="-122"/>
              <a:cs typeface="Times New Roman" panose="02020603050405020304" pitchFamily="18" charset="0"/>
            </a:endParaRPr>
          </a:p>
        </p:txBody>
      </p:sp>
      <p:pic>
        <p:nvPicPr>
          <p:cNvPr id="6" name="图片 4"/>
          <p:cNvPicPr>
            <a:picLocks noChangeAspect="1" noChangeArrowheads="1"/>
          </p:cNvPicPr>
          <p:nvPr/>
        </p:nvPicPr>
        <p:blipFill>
          <a:blip r:embed="rId1"/>
          <a:srcRect/>
          <a:stretch>
            <a:fillRect/>
          </a:stretch>
        </p:blipFill>
        <p:spPr bwMode="auto">
          <a:xfrm>
            <a:off x="265629" y="3075677"/>
            <a:ext cx="63373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noChangeArrowheads="1"/>
          </p:cNvPicPr>
          <p:nvPr/>
        </p:nvPicPr>
        <p:blipFill>
          <a:blip r:embed="rId2"/>
          <a:srcRect/>
          <a:stretch>
            <a:fillRect/>
          </a:stretch>
        </p:blipFill>
        <p:spPr bwMode="auto">
          <a:xfrm>
            <a:off x="6964879" y="3321740"/>
            <a:ext cx="51308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6"/>
          <p:cNvSpPr>
            <a:spLocks noChangeArrowheads="1"/>
          </p:cNvSpPr>
          <p:nvPr/>
        </p:nvSpPr>
        <p:spPr bwMode="auto">
          <a:xfrm>
            <a:off x="8309491" y="6519863"/>
            <a:ext cx="2441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微软雅黑" panose="020B0503020204020204" pitchFamily="34" charset="-122"/>
              </a:defRPr>
            </a:lvl1pPr>
            <a:lvl2pPr marL="742950" indent="-285750">
              <a:defRPr sz="2400">
                <a:solidFill>
                  <a:schemeClr val="tx1"/>
                </a:solidFill>
                <a:latin typeface="Arial" panose="020B0604020202020204" pitchFamily="34" charset="0"/>
                <a:ea typeface="微软雅黑" panose="020B0503020204020204" pitchFamily="34" charset="-122"/>
              </a:defRPr>
            </a:lvl2pPr>
            <a:lvl3pPr marL="1143000" indent="-228600">
              <a:defRPr sz="2400">
                <a:solidFill>
                  <a:schemeClr val="tx1"/>
                </a:solidFill>
                <a:latin typeface="Arial" panose="020B0604020202020204" pitchFamily="34" charset="0"/>
                <a:ea typeface="微软雅黑" panose="020B0503020204020204" pitchFamily="34" charset="-122"/>
              </a:defRPr>
            </a:lvl3pPr>
            <a:lvl4pPr marL="1600200" indent="-228600">
              <a:defRPr sz="2400">
                <a:solidFill>
                  <a:schemeClr val="tx1"/>
                </a:solidFill>
                <a:latin typeface="Arial" panose="020B0604020202020204" pitchFamily="34" charset="0"/>
                <a:ea typeface="微软雅黑" panose="020B0503020204020204" pitchFamily="34" charset="-122"/>
              </a:defRPr>
            </a:lvl4pPr>
            <a:lvl5pPr marL="2057400" indent="-228600">
              <a:defRPr sz="2400">
                <a:solidFill>
                  <a:schemeClr val="tx1"/>
                </a:solidFill>
                <a:latin typeface="Arial" panose="020B0604020202020204" pitchFamily="34" charset="0"/>
                <a:ea typeface="微软雅黑" panose="020B0503020204020204" pitchFamily="34" charset="-122"/>
              </a:defRPr>
            </a:lvl5pPr>
            <a:lvl6pPr marL="25146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6pPr>
            <a:lvl7pPr marL="29718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7pPr>
            <a:lvl8pPr marL="34290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8pPr>
            <a:lvl9pPr marL="3886200" indent="-228600" defTabSz="1217930" fontAlgn="base">
              <a:spcBef>
                <a:spcPct val="0"/>
              </a:spcBef>
              <a:spcAft>
                <a:spcPct val="0"/>
              </a:spcAft>
              <a:defRPr sz="2400">
                <a:solidFill>
                  <a:schemeClr val="tx1"/>
                </a:solidFill>
                <a:latin typeface="Arial" panose="020B0604020202020204" pitchFamily="34" charset="0"/>
                <a:ea typeface="微软雅黑" panose="020B0503020204020204" pitchFamily="34" charset="-122"/>
              </a:defRPr>
            </a:lvl9pPr>
          </a:lstStyle>
          <a:p>
            <a:pPr eaLnBrk="1" hangingPunct="1"/>
            <a:r>
              <a:rPr lang="zh-CN" altLang="zh-CN" sz="1600" dirty="0">
                <a:latin typeface="微软雅黑" panose="020B0503020204020204" pitchFamily="34" charset="-122"/>
                <a:cs typeface="Times New Roman" panose="02020603050405020304" pitchFamily="18" charset="0"/>
              </a:rPr>
              <a:t>房屋安全监测应用示意图</a:t>
            </a:r>
            <a:endParaRPr lang="zh-CN" altLang="en-US" sz="16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3"/>
          <p:cNvSpPr txBox="1"/>
          <p:nvPr/>
        </p:nvSpPr>
        <p:spPr bwMode="auto">
          <a:xfrm>
            <a:off x="4406842" y="376148"/>
            <a:ext cx="8001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3130" eaLnBrk="0" hangingPunct="0">
              <a:defRPr>
                <a:solidFill>
                  <a:schemeClr val="tx1"/>
                </a:solidFill>
                <a:latin typeface="Arial" panose="020B0604020202020204" pitchFamily="34" charset="0"/>
                <a:ea typeface="华文中宋" panose="02010600040101010101" pitchFamily="2" charset="-122"/>
              </a:defRPr>
            </a:lvl1pPr>
            <a:lvl2pPr marL="742950" indent="-285750" defTabSz="913130" eaLnBrk="0" hangingPunct="0">
              <a:defRPr>
                <a:solidFill>
                  <a:schemeClr val="tx1"/>
                </a:solidFill>
                <a:latin typeface="Arial" panose="020B0604020202020204" pitchFamily="34" charset="0"/>
                <a:ea typeface="华文中宋" panose="02010600040101010101" pitchFamily="2" charset="-122"/>
              </a:defRPr>
            </a:lvl2pPr>
            <a:lvl3pPr marL="1143000" indent="-228600" defTabSz="913130" eaLnBrk="0" hangingPunct="0">
              <a:defRPr>
                <a:solidFill>
                  <a:schemeClr val="tx1"/>
                </a:solidFill>
                <a:latin typeface="Arial" panose="020B0604020202020204" pitchFamily="34" charset="0"/>
                <a:ea typeface="华文中宋" panose="02010600040101010101" pitchFamily="2" charset="-122"/>
              </a:defRPr>
            </a:lvl3pPr>
            <a:lvl4pPr marL="1600200" indent="-228600" defTabSz="913130" eaLnBrk="0" hangingPunct="0">
              <a:defRPr>
                <a:solidFill>
                  <a:schemeClr val="tx1"/>
                </a:solidFill>
                <a:latin typeface="Arial" panose="020B0604020202020204" pitchFamily="34" charset="0"/>
                <a:ea typeface="华文中宋" panose="02010600040101010101" pitchFamily="2" charset="-122"/>
              </a:defRPr>
            </a:lvl4pPr>
            <a:lvl5pPr marL="2057400" indent="-228600" defTabSz="913130" eaLnBrk="0" hangingPunct="0">
              <a:defRPr>
                <a:solidFill>
                  <a:schemeClr val="tx1"/>
                </a:solidFill>
                <a:latin typeface="Arial" panose="020B0604020202020204" pitchFamily="34" charset="0"/>
                <a:ea typeface="华文中宋" panose="02010600040101010101" pitchFamily="2" charset="-122"/>
              </a:defRPr>
            </a:lvl5pPr>
            <a:lvl6pPr marL="2514600" indent="-228600" defTabSz="91313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defTabSz="91313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defTabSz="91313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defTabSz="91313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912495" fontAlgn="base">
              <a:spcBef>
                <a:spcPct val="0"/>
              </a:spcBef>
              <a:spcAft>
                <a:spcPct val="0"/>
              </a:spcAft>
            </a:pPr>
            <a:r>
              <a:rPr kumimoji="1" lang="zh-CN" altLang="en-US" sz="2400" b="1" dirty="0">
                <a:solidFill>
                  <a:schemeClr val="bg1"/>
                </a:solidFill>
                <a:latin typeface="微软雅黑" panose="020B0503020204020204" pitchFamily="34" charset="-122"/>
                <a:ea typeface="微软雅黑" panose="020B0503020204020204" pitchFamily="34" charset="-122"/>
              </a:rPr>
              <a:t>城市发展面临的课题</a:t>
            </a:r>
            <a:endParaRPr kumimoji="1"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6" name="圆角矩形 42"/>
          <p:cNvSpPr/>
          <p:nvPr/>
        </p:nvSpPr>
        <p:spPr>
          <a:xfrm>
            <a:off x="696684" y="1094582"/>
            <a:ext cx="4541274" cy="5212189"/>
          </a:xfrm>
          <a:prstGeom prst="roundRect">
            <a:avLst>
              <a:gd name="adj" fmla="val 6409"/>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defRPr/>
            </a:pPr>
            <a:r>
              <a:rPr lang="en-US" altLang="zh-CN" sz="2170" dirty="0">
                <a:solidFill>
                  <a:srgbClr val="FFFFFF"/>
                </a:solidFill>
                <a:latin typeface="微软雅黑" panose="020B0503020204020204" pitchFamily="34" charset="-122"/>
                <a:ea typeface="微软雅黑" panose="020B0503020204020204" pitchFamily="34" charset="-122"/>
              </a:rPr>
              <a:t>3</a:t>
            </a:r>
            <a:endParaRPr lang="zh-CN" altLang="en-US" sz="2170" dirty="0">
              <a:solidFill>
                <a:srgbClr val="FFFFFF"/>
              </a:solidFill>
              <a:latin typeface="微软雅黑" panose="020B0503020204020204" pitchFamily="34" charset="-122"/>
              <a:ea typeface="微软雅黑" panose="020B0503020204020204" pitchFamily="34" charset="-122"/>
            </a:endParaRPr>
          </a:p>
        </p:txBody>
      </p:sp>
      <p:sp>
        <p:nvSpPr>
          <p:cNvPr id="37" name="圆角矩形 43"/>
          <p:cNvSpPr/>
          <p:nvPr/>
        </p:nvSpPr>
        <p:spPr>
          <a:xfrm>
            <a:off x="1286199" y="1246477"/>
            <a:ext cx="3474793" cy="607227"/>
          </a:xfrm>
          <a:prstGeom prst="roundRect">
            <a:avLst>
              <a:gd name="adj" fmla="val 674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102995">
              <a:defRPr/>
            </a:pPr>
            <a:r>
              <a:rPr lang="zh-CN" altLang="en-US" sz="2170" b="1" dirty="0">
                <a:solidFill>
                  <a:srgbClr val="000000"/>
                </a:solidFill>
                <a:latin typeface="微软雅黑" panose="020B0503020204020204" pitchFamily="34" charset="-122"/>
                <a:ea typeface="微软雅黑" panose="020B0503020204020204" pitchFamily="34" charset="-122"/>
              </a:rPr>
              <a:t>中国城市人口的高速扩张</a:t>
            </a:r>
            <a:endParaRPr lang="zh-CN" altLang="en-US" sz="2170" b="1" dirty="0">
              <a:solidFill>
                <a:srgbClr val="000000"/>
              </a:solidFill>
              <a:latin typeface="微软雅黑" panose="020B0503020204020204" pitchFamily="34" charset="-122"/>
              <a:ea typeface="微软雅黑" panose="020B0503020204020204" pitchFamily="34" charset="-122"/>
            </a:endParaRPr>
          </a:p>
        </p:txBody>
      </p:sp>
      <p:sp>
        <p:nvSpPr>
          <p:cNvPr id="38" name="圆角矩形 44"/>
          <p:cNvSpPr/>
          <p:nvPr/>
        </p:nvSpPr>
        <p:spPr>
          <a:xfrm>
            <a:off x="6193813" y="1180781"/>
            <a:ext cx="5388418" cy="695342"/>
          </a:xfrm>
          <a:prstGeom prst="roundRect">
            <a:avLst>
              <a:gd name="adj" fmla="val 67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102995">
              <a:defRPr/>
            </a:pPr>
            <a:r>
              <a:rPr lang="zh-CN" altLang="en-US" sz="2410" b="1" dirty="0">
                <a:solidFill>
                  <a:srgbClr val="000000"/>
                </a:solidFill>
                <a:latin typeface="微软雅黑" panose="020B0503020204020204" pitchFamily="34" charset="-122"/>
                <a:ea typeface="微软雅黑" panose="020B0503020204020204" pitchFamily="34" charset="-122"/>
              </a:rPr>
              <a:t>城市化进程中面临严峻的挑战</a:t>
            </a:r>
            <a:endParaRPr lang="zh-CN" altLang="en-US" sz="2410" b="1" dirty="0">
              <a:solidFill>
                <a:srgbClr val="000000"/>
              </a:solidFill>
              <a:latin typeface="微软雅黑" panose="020B0503020204020204" pitchFamily="34" charset="-122"/>
              <a:ea typeface="微软雅黑" panose="020B0503020204020204" pitchFamily="34" charset="-122"/>
            </a:endParaRPr>
          </a:p>
        </p:txBody>
      </p:sp>
      <p:pic>
        <p:nvPicPr>
          <p:cNvPr id="39" name="Picture 32" descr="http://geography.airtofly.com/images/earth.gif"/>
          <p:cNvPicPr>
            <a:picLocks noChangeAspect="1" noChangeArrowheads="1"/>
          </p:cNvPicPr>
          <p:nvPr/>
        </p:nvPicPr>
        <p:blipFill>
          <a:blip r:embed="rId1" cstate="print"/>
          <a:srcRect/>
          <a:stretch>
            <a:fillRect/>
          </a:stretch>
        </p:blipFill>
        <p:spPr bwMode="auto">
          <a:xfrm>
            <a:off x="873475" y="2175853"/>
            <a:ext cx="955766" cy="868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矩形 41"/>
          <p:cNvSpPr>
            <a:spLocks noChangeArrowheads="1"/>
          </p:cNvSpPr>
          <p:nvPr/>
        </p:nvSpPr>
        <p:spPr bwMode="auto">
          <a:xfrm>
            <a:off x="2023676" y="2048521"/>
            <a:ext cx="3128081" cy="161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lnSpc>
                <a:spcPct val="150000"/>
              </a:lnSpc>
              <a:spcBef>
                <a:spcPct val="0"/>
              </a:spcBef>
              <a:spcAft>
                <a:spcPct val="0"/>
              </a:spcAft>
            </a:pPr>
            <a:r>
              <a:rPr lang="en-US" altLang="zh-CN"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2007</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年，全球城市人口首次超过</a:t>
            </a: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50%</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，被称</a:t>
            </a:r>
            <a:r>
              <a:rPr lang="zh-CN" altLang="en-US"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城市千禧</a:t>
            </a:r>
            <a:r>
              <a:rPr lang="zh-CN" altLang="en-US" sz="160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b="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defTabSz="1102995" eaLnBrk="1" fontAlgn="base" hangingPunct="1">
              <a:lnSpc>
                <a:spcPct val="15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预计到</a:t>
            </a:r>
            <a:r>
              <a:rPr lang="en-US" altLang="zh-CN"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2050</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年，世界上的城市人口比例将达到</a:t>
            </a:r>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75%</a:t>
            </a: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1" name="Picture 34" descr="http://hiphotos.baidu.com/happylion/pic/item/945d1d1fbffb331f314e1510.jpg"/>
          <p:cNvPicPr>
            <a:picLocks noChangeAspect="1" noChangeArrowheads="1"/>
          </p:cNvPicPr>
          <p:nvPr/>
        </p:nvPicPr>
        <p:blipFill>
          <a:blip r:embed="rId2" cstate="screen"/>
          <a:srcRect/>
          <a:stretch>
            <a:fillRect/>
          </a:stretch>
        </p:blipFill>
        <p:spPr bwMode="auto">
          <a:xfrm>
            <a:off x="874515" y="4456302"/>
            <a:ext cx="955766" cy="646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矩形 45"/>
          <p:cNvSpPr>
            <a:spLocks noChangeArrowheads="1"/>
          </p:cNvSpPr>
          <p:nvPr/>
        </p:nvSpPr>
        <p:spPr bwMode="auto">
          <a:xfrm>
            <a:off x="1985134" y="4089100"/>
            <a:ext cx="3128079" cy="161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lnSpc>
                <a:spcPct val="150000"/>
              </a:lnSpc>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rPr>
              <a:t>截至</a:t>
            </a:r>
            <a:r>
              <a:rPr lang="en-US" altLang="zh-CN" sz="1600" dirty="0">
                <a:solidFill>
                  <a:srgbClr val="000000"/>
                </a:solidFill>
                <a:latin typeface="微软雅黑" panose="020B0503020204020204" pitchFamily="34" charset="-122"/>
                <a:ea typeface="微软雅黑" panose="020B0503020204020204" pitchFamily="34" charset="-122"/>
              </a:rPr>
              <a:t>2019</a:t>
            </a:r>
            <a:r>
              <a:rPr lang="zh-CN" altLang="en-US" sz="1600" dirty="0">
                <a:solidFill>
                  <a:srgbClr val="000000"/>
                </a:solidFill>
                <a:latin typeface="微软雅黑" panose="020B0503020204020204" pitchFamily="34" charset="-122"/>
                <a:ea typeface="微软雅黑" panose="020B0503020204020204" pitchFamily="34" charset="-122"/>
              </a:rPr>
              <a:t>年，中国的城镇化率约为</a:t>
            </a:r>
            <a:r>
              <a:rPr lang="en-US" altLang="zh-CN" sz="2000" b="1" dirty="0">
                <a:solidFill>
                  <a:srgbClr val="FF0000"/>
                </a:solidFill>
                <a:latin typeface="微软雅黑" panose="020B0503020204020204" pitchFamily="34" charset="-122"/>
                <a:ea typeface="微软雅黑" panose="020B0503020204020204" pitchFamily="34" charset="-122"/>
              </a:rPr>
              <a:t>60%</a:t>
            </a: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 自</a:t>
            </a:r>
            <a:r>
              <a:rPr lang="en-US" altLang="zh-CN" sz="1600" dirty="0">
                <a:solidFill>
                  <a:srgbClr val="000000"/>
                </a:solidFill>
                <a:latin typeface="微软雅黑" panose="020B0503020204020204" pitchFamily="34" charset="-122"/>
                <a:ea typeface="微软雅黑" panose="020B0503020204020204" pitchFamily="34" charset="-122"/>
              </a:rPr>
              <a:t>2003</a:t>
            </a:r>
            <a:r>
              <a:rPr lang="zh-CN" altLang="en-US" sz="1600" dirty="0">
                <a:solidFill>
                  <a:srgbClr val="000000"/>
                </a:solidFill>
                <a:latin typeface="微软雅黑" panose="020B0503020204020204" pitchFamily="34" charset="-122"/>
                <a:ea typeface="微软雅黑" panose="020B0503020204020204" pitchFamily="34" charset="-122"/>
              </a:rPr>
              <a:t>年以来每年增长</a:t>
            </a:r>
            <a:r>
              <a:rPr lang="en-US" altLang="zh-CN" sz="1600" dirty="0">
                <a:solidFill>
                  <a:srgbClr val="000000"/>
                </a:solidFill>
                <a:latin typeface="微软雅黑" panose="020B0503020204020204" pitchFamily="34" charset="-122"/>
                <a:ea typeface="微软雅黑" panose="020B0503020204020204" pitchFamily="34" charset="-122"/>
              </a:rPr>
              <a:t>1</a:t>
            </a:r>
            <a:r>
              <a:rPr lang="zh-CN" altLang="en-US" sz="1600" dirty="0">
                <a:solidFill>
                  <a:srgbClr val="000000"/>
                </a:solidFill>
                <a:latin typeface="微软雅黑" panose="020B0503020204020204" pitchFamily="34" charset="-122"/>
                <a:ea typeface="微软雅黑" panose="020B0503020204020204" pitchFamily="34" charset="-122"/>
              </a:rPr>
              <a:t>个百分点。已经成为全球城市化进程发展最快的国家。</a:t>
            </a:r>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43" name="圆角矩形 71"/>
          <p:cNvSpPr/>
          <p:nvPr/>
        </p:nvSpPr>
        <p:spPr>
          <a:xfrm>
            <a:off x="5847099" y="1094582"/>
            <a:ext cx="5735132" cy="5212189"/>
          </a:xfrm>
          <a:prstGeom prst="roundRect">
            <a:avLst>
              <a:gd name="adj" fmla="val 2882"/>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defRPr/>
            </a:pPr>
            <a:endParaRPr lang="zh-CN" altLang="en-US" sz="2170" dirty="0">
              <a:solidFill>
                <a:srgbClr val="FFFFFF"/>
              </a:solidFill>
              <a:latin typeface="微软雅黑" panose="020B0503020204020204" pitchFamily="34" charset="-122"/>
              <a:ea typeface="微软雅黑" panose="020B0503020204020204" pitchFamily="34" charset="-122"/>
            </a:endParaRPr>
          </a:p>
        </p:txBody>
      </p:sp>
      <p:sp>
        <p:nvSpPr>
          <p:cNvPr id="44" name="矩形: 圆角 43"/>
          <p:cNvSpPr/>
          <p:nvPr/>
        </p:nvSpPr>
        <p:spPr>
          <a:xfrm>
            <a:off x="723021" y="6392971"/>
            <a:ext cx="11033522" cy="41469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lnSpc>
                <a:spcPts val="3380"/>
              </a:lnSpc>
              <a:defRPr/>
            </a:pPr>
            <a:r>
              <a:rPr lang="zh-CN" altLang="en-US" sz="2000" b="1" dirty="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Arial" panose="020B0604020202020204" pitchFamily="34" charset="0"/>
              </a:rPr>
              <a:t>打造一个更安全、更高效、更便捷、更绿色、更智慧的城市是我们面临的共同课题</a:t>
            </a:r>
            <a:endParaRPr lang="zh-CN" altLang="en-US" sz="2000" b="1" dirty="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等腰三角形 44"/>
          <p:cNvSpPr/>
          <p:nvPr/>
        </p:nvSpPr>
        <p:spPr>
          <a:xfrm rot="5400000">
            <a:off x="3303258" y="3550307"/>
            <a:ext cx="4604963" cy="3869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defRPr/>
            </a:pPr>
            <a:endParaRPr lang="zh-CN" altLang="en-US" sz="2170">
              <a:solidFill>
                <a:srgbClr val="FFFFFF"/>
              </a:solidFill>
              <a:latin typeface="微软雅黑" panose="020B0503020204020204" pitchFamily="34" charset="-122"/>
              <a:ea typeface="微软雅黑" panose="020B0503020204020204" pitchFamily="34" charset="-122"/>
            </a:endParaRPr>
          </a:p>
        </p:txBody>
      </p:sp>
      <p:grpSp>
        <p:nvGrpSpPr>
          <p:cNvPr id="46" name="组合 39"/>
          <p:cNvGrpSpPr/>
          <p:nvPr/>
        </p:nvGrpSpPr>
        <p:grpSpPr bwMode="auto">
          <a:xfrm>
            <a:off x="5713010" y="1876123"/>
            <a:ext cx="5869221" cy="4248421"/>
            <a:chOff x="3813820" y="1772816"/>
            <a:chExt cx="4862636" cy="3520943"/>
          </a:xfrm>
        </p:grpSpPr>
        <p:sp>
          <p:nvSpPr>
            <p:cNvPr id="47" name="圆角矩形 46"/>
            <p:cNvSpPr/>
            <p:nvPr/>
          </p:nvSpPr>
          <p:spPr>
            <a:xfrm>
              <a:off x="3958240" y="1772816"/>
              <a:ext cx="718921" cy="1152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defRPr/>
              </a:pPr>
              <a:r>
                <a:rPr lang="zh-CN" altLang="en-US" sz="1800" b="1" dirty="0">
                  <a:solidFill>
                    <a:srgbClr val="000000"/>
                  </a:solidFill>
                  <a:latin typeface="微软雅黑" panose="020B0503020204020204" pitchFamily="34" charset="-122"/>
                  <a:ea typeface="微软雅黑" panose="020B0503020204020204" pitchFamily="34" charset="-122"/>
                </a:rPr>
                <a:t>城市环境</a:t>
              </a:r>
              <a:endParaRPr lang="zh-CN" altLang="en-US" sz="1800" b="1" dirty="0">
                <a:solidFill>
                  <a:srgbClr val="000000"/>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3885236" y="3285735"/>
              <a:ext cx="864927" cy="503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defRPr/>
              </a:pPr>
              <a:r>
                <a:rPr lang="zh-CN" altLang="en-US" sz="1800" b="1" dirty="0">
                  <a:solidFill>
                    <a:srgbClr val="000000"/>
                  </a:solidFill>
                  <a:latin typeface="微软雅黑" panose="020B0503020204020204" pitchFamily="34" charset="-122"/>
                  <a:ea typeface="微软雅黑" panose="020B0503020204020204" pitchFamily="34" charset="-122"/>
                </a:rPr>
                <a:t>城市</a:t>
              </a:r>
              <a:endParaRPr lang="en-US" altLang="zh-CN" sz="1800" b="1" dirty="0">
                <a:solidFill>
                  <a:srgbClr val="000000"/>
                </a:solidFill>
                <a:latin typeface="微软雅黑" panose="020B0503020204020204" pitchFamily="34" charset="-122"/>
                <a:ea typeface="微软雅黑" panose="020B0503020204020204" pitchFamily="34" charset="-122"/>
              </a:endParaRPr>
            </a:p>
            <a:p>
              <a:pPr algn="ctr" defTabSz="1102995">
                <a:defRPr/>
              </a:pPr>
              <a:r>
                <a:rPr lang="zh-CN" altLang="en-US" sz="1800" b="1" dirty="0">
                  <a:solidFill>
                    <a:srgbClr val="000000"/>
                  </a:solidFill>
                  <a:latin typeface="微软雅黑" panose="020B0503020204020204" pitchFamily="34" charset="-122"/>
                  <a:ea typeface="微软雅黑" panose="020B0503020204020204" pitchFamily="34" charset="-122"/>
                </a:rPr>
                <a:t>管理</a:t>
              </a:r>
              <a:endParaRPr lang="en-US" altLang="zh-CN" sz="1800" b="1" dirty="0">
                <a:solidFill>
                  <a:srgbClr val="000000"/>
                </a:solidFill>
                <a:latin typeface="微软雅黑" panose="020B0503020204020204" pitchFamily="34" charset="-122"/>
                <a:ea typeface="微软雅黑" panose="020B0503020204020204" pitchFamily="34" charset="-122"/>
              </a:endParaRPr>
            </a:p>
            <a:p>
              <a:pPr algn="ctr" defTabSz="1102995">
                <a:defRPr/>
              </a:pPr>
              <a:endParaRPr lang="en-US" altLang="zh-CN" sz="1800" b="1" dirty="0">
                <a:solidFill>
                  <a:srgbClr val="000000"/>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3813820" y="4293819"/>
              <a:ext cx="936343" cy="5746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02995">
                <a:defRPr/>
              </a:pPr>
              <a:r>
                <a:rPr lang="zh-CN" altLang="en-US" sz="1800" b="1" dirty="0">
                  <a:solidFill>
                    <a:srgbClr val="000000"/>
                  </a:solidFill>
                  <a:latin typeface="微软雅黑" panose="020B0503020204020204" pitchFamily="34" charset="-122"/>
                  <a:ea typeface="微软雅黑" panose="020B0503020204020204" pitchFamily="34" charset="-122"/>
                </a:rPr>
                <a:t>城市</a:t>
              </a:r>
              <a:endParaRPr lang="en-US" altLang="zh-CN" sz="1800" b="1" dirty="0">
                <a:solidFill>
                  <a:srgbClr val="000000"/>
                </a:solidFill>
                <a:latin typeface="微软雅黑" panose="020B0503020204020204" pitchFamily="34" charset="-122"/>
                <a:ea typeface="微软雅黑" panose="020B0503020204020204" pitchFamily="34" charset="-122"/>
              </a:endParaRPr>
            </a:p>
            <a:p>
              <a:pPr algn="ctr" defTabSz="1102995">
                <a:defRPr/>
              </a:pPr>
              <a:r>
                <a:rPr lang="zh-CN" altLang="en-US" sz="1800" b="1" dirty="0">
                  <a:solidFill>
                    <a:srgbClr val="000000"/>
                  </a:solidFill>
                  <a:latin typeface="微软雅黑" panose="020B0503020204020204" pitchFamily="34" charset="-122"/>
                  <a:ea typeface="微软雅黑" panose="020B0503020204020204" pitchFamily="34" charset="-122"/>
                </a:rPr>
                <a:t>能源</a:t>
              </a:r>
              <a:endParaRPr lang="zh-CN" altLang="en-US" sz="1800" b="1" dirty="0">
                <a:solidFill>
                  <a:srgbClr val="000000"/>
                </a:solidFill>
                <a:latin typeface="微软雅黑" panose="020B0503020204020204" pitchFamily="34" charset="-122"/>
                <a:ea typeface="微软雅黑" panose="020B0503020204020204" pitchFamily="34" charset="-122"/>
              </a:endParaRPr>
            </a:p>
          </p:txBody>
        </p:sp>
        <p:pic>
          <p:nvPicPr>
            <p:cNvPr id="50" name="Picture 10"/>
            <p:cNvPicPr>
              <a:picLocks noChangeAspect="1" noChangeArrowheads="1"/>
            </p:cNvPicPr>
            <p:nvPr/>
          </p:nvPicPr>
          <p:blipFill>
            <a:blip r:embed="rId3" cstate="screen"/>
            <a:srcRect/>
            <a:stretch>
              <a:fillRect/>
            </a:stretch>
          </p:blipFill>
          <p:spPr bwMode="auto">
            <a:xfrm>
              <a:off x="4965948" y="1916832"/>
              <a:ext cx="1018373" cy="78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4"/>
            <p:cNvPicPr>
              <a:picLocks noChangeAspect="1" noChangeArrowheads="1"/>
            </p:cNvPicPr>
            <p:nvPr/>
          </p:nvPicPr>
          <p:blipFill>
            <a:blip r:embed="rId4" cstate="screen"/>
            <a:srcRect/>
            <a:stretch>
              <a:fillRect/>
            </a:stretch>
          </p:blipFill>
          <p:spPr bwMode="auto">
            <a:xfrm>
              <a:off x="6046068" y="1916832"/>
              <a:ext cx="115212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6"/>
            <p:cNvPicPr>
              <a:picLocks noChangeAspect="1" noChangeArrowheads="1"/>
            </p:cNvPicPr>
            <p:nvPr/>
          </p:nvPicPr>
          <p:blipFill>
            <a:blip r:embed="rId5" cstate="screen"/>
            <a:srcRect/>
            <a:stretch>
              <a:fillRect/>
            </a:stretch>
          </p:blipFill>
          <p:spPr bwMode="auto">
            <a:xfrm>
              <a:off x="7270204" y="1916832"/>
              <a:ext cx="118454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8"/>
            <p:cNvPicPr>
              <a:picLocks noChangeAspect="1" noChangeArrowheads="1"/>
            </p:cNvPicPr>
            <p:nvPr/>
          </p:nvPicPr>
          <p:blipFill>
            <a:blip r:embed="rId6" cstate="screen"/>
            <a:srcRect/>
            <a:stretch>
              <a:fillRect/>
            </a:stretch>
          </p:blipFill>
          <p:spPr bwMode="auto">
            <a:xfrm>
              <a:off x="4932040" y="3068960"/>
              <a:ext cx="1116321" cy="74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0"/>
            <p:cNvPicPr>
              <a:picLocks noChangeAspect="1" noChangeArrowheads="1"/>
            </p:cNvPicPr>
            <p:nvPr/>
          </p:nvPicPr>
          <p:blipFill>
            <a:blip r:embed="rId7" cstate="screen"/>
            <a:srcRect/>
            <a:stretch>
              <a:fillRect/>
            </a:stretch>
          </p:blipFill>
          <p:spPr bwMode="auto">
            <a:xfrm>
              <a:off x="6156176" y="3068960"/>
              <a:ext cx="1080120" cy="7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2"/>
            <p:cNvPicPr>
              <a:picLocks noChangeAspect="1" noChangeArrowheads="1"/>
            </p:cNvPicPr>
            <p:nvPr/>
          </p:nvPicPr>
          <p:blipFill>
            <a:blip r:embed="rId8" cstate="screen"/>
            <a:srcRect/>
            <a:stretch>
              <a:fillRect/>
            </a:stretch>
          </p:blipFill>
          <p:spPr bwMode="auto">
            <a:xfrm>
              <a:off x="7308304" y="3068960"/>
              <a:ext cx="1152128" cy="7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6"/>
            <p:cNvPicPr>
              <a:picLocks noChangeAspect="1" noChangeArrowheads="1"/>
            </p:cNvPicPr>
            <p:nvPr/>
          </p:nvPicPr>
          <p:blipFill>
            <a:blip r:embed="rId9" cstate="screen"/>
            <a:srcRect/>
            <a:stretch>
              <a:fillRect/>
            </a:stretch>
          </p:blipFill>
          <p:spPr bwMode="auto">
            <a:xfrm>
              <a:off x="4893940" y="4221088"/>
              <a:ext cx="115212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8"/>
            <p:cNvPicPr>
              <a:picLocks noChangeAspect="1" noChangeArrowheads="1"/>
            </p:cNvPicPr>
            <p:nvPr/>
          </p:nvPicPr>
          <p:blipFill>
            <a:blip r:embed="rId10" cstate="screen"/>
            <a:srcRect/>
            <a:stretch>
              <a:fillRect/>
            </a:stretch>
          </p:blipFill>
          <p:spPr bwMode="auto">
            <a:xfrm>
              <a:off x="6118076" y="4221088"/>
              <a:ext cx="115212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30"/>
            <p:cNvPicPr>
              <a:picLocks noChangeAspect="1" noChangeArrowheads="1"/>
            </p:cNvPicPr>
            <p:nvPr/>
          </p:nvPicPr>
          <p:blipFill>
            <a:blip r:embed="rId11" cstate="screen"/>
            <a:srcRect/>
            <a:stretch>
              <a:fillRect/>
            </a:stretch>
          </p:blipFill>
          <p:spPr bwMode="auto">
            <a:xfrm>
              <a:off x="7342212" y="4221088"/>
              <a:ext cx="111507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30"/>
            <p:cNvSpPr txBox="1">
              <a:spLocks noChangeArrowheads="1"/>
            </p:cNvSpPr>
            <p:nvPr/>
          </p:nvSpPr>
          <p:spPr bwMode="auto">
            <a:xfrm>
              <a:off x="4932039" y="2708920"/>
              <a:ext cx="1224136"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rPr>
                <a:t>大气污染</a:t>
              </a:r>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60" name="TextBox 31"/>
            <p:cNvSpPr txBox="1">
              <a:spLocks noChangeArrowheads="1"/>
            </p:cNvSpPr>
            <p:nvPr/>
          </p:nvSpPr>
          <p:spPr bwMode="auto">
            <a:xfrm>
              <a:off x="6012159" y="2708920"/>
              <a:ext cx="1224136"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   垃圾污染</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1" name="TextBox 32"/>
            <p:cNvSpPr txBox="1">
              <a:spLocks noChangeArrowheads="1"/>
            </p:cNvSpPr>
            <p:nvPr/>
          </p:nvSpPr>
          <p:spPr bwMode="auto">
            <a:xfrm>
              <a:off x="7236296" y="2708920"/>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自然环境破坏</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2" name="TextBox 33"/>
            <p:cNvSpPr txBox="1">
              <a:spLocks noChangeArrowheads="1"/>
            </p:cNvSpPr>
            <p:nvPr/>
          </p:nvSpPr>
          <p:spPr bwMode="auto">
            <a:xfrm>
              <a:off x="4860033" y="3861048"/>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   交通拥堵</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3" name="TextBox 34"/>
            <p:cNvSpPr txBox="1">
              <a:spLocks noChangeArrowheads="1"/>
            </p:cNvSpPr>
            <p:nvPr/>
          </p:nvSpPr>
          <p:spPr bwMode="auto">
            <a:xfrm>
              <a:off x="6084167" y="3861048"/>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综合治理困难</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4" name="TextBox 35"/>
            <p:cNvSpPr txBox="1">
              <a:spLocks noChangeArrowheads="1"/>
            </p:cNvSpPr>
            <p:nvPr/>
          </p:nvSpPr>
          <p:spPr bwMode="auto">
            <a:xfrm>
              <a:off x="7308304" y="3861048"/>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  犯罪率提升</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5" name="TextBox 36"/>
            <p:cNvSpPr txBox="1">
              <a:spLocks noChangeArrowheads="1"/>
            </p:cNvSpPr>
            <p:nvPr/>
          </p:nvSpPr>
          <p:spPr bwMode="auto">
            <a:xfrm>
              <a:off x="4860033" y="5013177"/>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水资源匮乏</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6" name="TextBox 37"/>
            <p:cNvSpPr txBox="1">
              <a:spLocks noChangeArrowheads="1"/>
            </p:cNvSpPr>
            <p:nvPr/>
          </p:nvSpPr>
          <p:spPr bwMode="auto">
            <a:xfrm>
              <a:off x="6084167" y="5013177"/>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   电力不足</a:t>
              </a:r>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67" name="TextBox 38"/>
            <p:cNvSpPr txBox="1">
              <a:spLocks noChangeArrowheads="1"/>
            </p:cNvSpPr>
            <p:nvPr/>
          </p:nvSpPr>
          <p:spPr bwMode="auto">
            <a:xfrm>
              <a:off x="7308304" y="5013177"/>
              <a:ext cx="1368152" cy="2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华文中宋" panose="02010600040101010101" pitchFamily="2" charset="-122"/>
                </a:defRPr>
              </a:lvl2pPr>
              <a:lvl3pPr marL="1143000" indent="-228600" eaLnBrk="0" hangingPunct="0">
                <a:defRPr>
                  <a:solidFill>
                    <a:schemeClr val="tx1"/>
                  </a:solidFill>
                  <a:latin typeface="Arial" panose="020B0604020202020204" pitchFamily="34" charset="0"/>
                  <a:ea typeface="华文中宋" panose="02010600040101010101" pitchFamily="2" charset="-122"/>
                </a:defRPr>
              </a:lvl3pPr>
              <a:lvl4pPr marL="1600200" indent="-228600" eaLnBrk="0" hangingPunct="0">
                <a:defRPr>
                  <a:solidFill>
                    <a:schemeClr val="tx1"/>
                  </a:solidFill>
                  <a:latin typeface="Arial" panose="020B0604020202020204" pitchFamily="34" charset="0"/>
                  <a:ea typeface="华文中宋" panose="02010600040101010101" pitchFamily="2" charset="-122"/>
                </a:defRPr>
              </a:lvl4pPr>
              <a:lvl5pPr marL="2057400" indent="-228600" eaLnBrk="0" hangingPunct="0">
                <a:defRPr>
                  <a:solidFill>
                    <a:schemeClr val="tx1"/>
                  </a:solidFill>
                  <a:latin typeface="Arial" panose="020B0604020202020204" pitchFamily="34" charset="0"/>
                  <a:ea typeface="华文中宋"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pPr defTabSz="1102995" eaLnBrk="1" fontAlgn="base" hangingPunct="1">
                <a:spcBef>
                  <a:spcPct val="0"/>
                </a:spcBef>
                <a:spcAft>
                  <a:spcPct val="0"/>
                </a:spcAft>
              </a:pPr>
              <a:r>
                <a:rPr lang="zh-CN" altLang="en-US" sz="1600">
                  <a:solidFill>
                    <a:srgbClr val="000000"/>
                  </a:solidFill>
                  <a:latin typeface="微软雅黑" panose="020B0503020204020204" pitchFamily="34" charset="-122"/>
                  <a:ea typeface="微软雅黑" panose="020B0503020204020204" pitchFamily="34" charset="-122"/>
                </a:rPr>
                <a:t>工业能源紧张</a:t>
              </a:r>
              <a:endParaRPr lang="zh-CN" altLang="en-US" sz="1600">
                <a:solidFill>
                  <a:srgbClr val="00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pic>
        <p:nvPicPr>
          <p:cNvPr id="2" name="Picture 2"/>
          <p:cNvPicPr>
            <a:picLocks noChangeAspect="1" noChangeArrowheads="1"/>
          </p:cNvPicPr>
          <p:nvPr/>
        </p:nvPicPr>
        <p:blipFill>
          <a:blip r:embed="rId1" cstate="print"/>
          <a:srcRect/>
          <a:stretch>
            <a:fillRect/>
          </a:stretch>
        </p:blipFill>
        <p:spPr bwMode="auto">
          <a:xfrm>
            <a:off x="0" y="2953224"/>
            <a:ext cx="8375297" cy="361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p:cNvSpPr txBox="1"/>
          <p:nvPr/>
        </p:nvSpPr>
        <p:spPr>
          <a:xfrm>
            <a:off x="515474" y="1603050"/>
            <a:ext cx="11161052" cy="1289905"/>
          </a:xfrm>
          <a:prstGeom prst="rect">
            <a:avLst/>
          </a:prstGeom>
          <a:noFill/>
        </p:spPr>
        <p:txBody>
          <a:bodyPr wrap="square" rtlCol="0">
            <a:spAutoFit/>
          </a:bodyPr>
          <a:lstStyle/>
          <a:p>
            <a:pPr indent="457200">
              <a:lnSpc>
                <a:spcPct val="150000"/>
              </a:lnSpc>
            </a:pPr>
            <a:r>
              <a:rPr lang="zh-CN" altLang="zh-CN" sz="1800" dirty="0">
                <a:latin typeface="微软雅黑" panose="020B0503020204020204" pitchFamily="34" charset="-122"/>
                <a:ea typeface="微软雅黑" panose="020B0503020204020204" pitchFamily="34" charset="-122"/>
              </a:rPr>
              <a:t>面向</a:t>
            </a:r>
            <a:r>
              <a:rPr lang="zh-CN" altLang="en-US" sz="1800" dirty="0">
                <a:latin typeface="微软雅黑" panose="020B0503020204020204" pitchFamily="34" charset="-122"/>
                <a:ea typeface="微软雅黑" panose="020B0503020204020204" pitchFamily="34" charset="-122"/>
              </a:rPr>
              <a:t>城市</a:t>
            </a:r>
            <a:r>
              <a:rPr lang="zh-CN" altLang="zh-CN" sz="1800" dirty="0">
                <a:latin typeface="微软雅黑" panose="020B0503020204020204" pitchFamily="34" charset="-122"/>
                <a:ea typeface="微软雅黑" panose="020B0503020204020204" pitchFamily="34" charset="-122"/>
              </a:rPr>
              <a:t>桥梁与河湖堤坝等基础设施，通过布设于桥梁与河湖堤坝的</a:t>
            </a:r>
            <a:r>
              <a:rPr lang="zh-CN" altLang="en-US" sz="1800" dirty="0">
                <a:latin typeface="微软雅黑" panose="020B0503020204020204" pitchFamily="34" charset="-122"/>
                <a:ea typeface="微软雅黑" panose="020B0503020204020204" pitchFamily="34" charset="-122"/>
              </a:rPr>
              <a:t>北斗高精度终端和</a:t>
            </a:r>
            <a:r>
              <a:rPr lang="zh-CN" altLang="zh-CN" sz="1800" dirty="0">
                <a:latin typeface="微软雅黑" panose="020B0503020204020204" pitchFamily="34" charset="-122"/>
                <a:ea typeface="微软雅黑" panose="020B0503020204020204" pitchFamily="34" charset="-122"/>
              </a:rPr>
              <a:t>各种传感器，实时采集各种监测数据，数据一旦超过阀值则报警，报警信息中还附带报警点的精准位置，保障安全隐患提早发展，问题处理精准及时。</a:t>
            </a:r>
            <a:endParaRPr lang="zh-CN" altLang="en-US" sz="1800" dirty="0">
              <a:latin typeface="微软雅黑" panose="020B0503020204020204" pitchFamily="34" charset="-122"/>
              <a:ea typeface="微软雅黑" panose="020B0503020204020204" pitchFamily="34" charset="-122"/>
            </a:endParaRPr>
          </a:p>
        </p:txBody>
      </p:sp>
      <p:pic>
        <p:nvPicPr>
          <p:cNvPr id="6" name="图片 2" descr="海报06.jpg"/>
          <p:cNvPicPr>
            <a:picLocks noChangeAspect="1"/>
          </p:cNvPicPr>
          <p:nvPr/>
        </p:nvPicPr>
        <p:blipFill>
          <a:blip r:embed="rId2" cstate="screen"/>
          <a:srcRect/>
          <a:stretch>
            <a:fillRect/>
          </a:stretch>
        </p:blipFill>
        <p:spPr bwMode="auto">
          <a:xfrm>
            <a:off x="8838725" y="2517913"/>
            <a:ext cx="3099655" cy="43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52"/>
          <p:cNvSpPr txBox="1"/>
          <p:nvPr/>
        </p:nvSpPr>
        <p:spPr>
          <a:xfrm>
            <a:off x="4100344" y="12303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智慧建筑</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10" name="矩形 9"/>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3" name="TextBox 252"/>
          <p:cNvSpPr txBox="1"/>
          <p:nvPr/>
        </p:nvSpPr>
        <p:spPr>
          <a:xfrm>
            <a:off x="4100344" y="12303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智慧公路</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404097"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pic>
        <p:nvPicPr>
          <p:cNvPr id="5" name="Picture 39" descr="26_5"/>
          <p:cNvPicPr>
            <a:picLocks noChangeAspect="1" noChangeArrowheads="1"/>
          </p:cNvPicPr>
          <p:nvPr/>
        </p:nvPicPr>
        <p:blipFill>
          <a:blip r:embed="rId1" cstate="print"/>
          <a:srcRect/>
          <a:stretch>
            <a:fillRect/>
          </a:stretch>
        </p:blipFill>
        <p:spPr bwMode="auto">
          <a:xfrm>
            <a:off x="-157655" y="982407"/>
            <a:ext cx="12254405" cy="3613790"/>
          </a:xfrm>
          <a:prstGeom prst="rect">
            <a:avLst/>
          </a:prstGeom>
          <a:noFill/>
          <a:ln w="9525">
            <a:noFill/>
            <a:miter lim="800000"/>
            <a:headEnd/>
            <a:tailEnd/>
          </a:ln>
        </p:spPr>
      </p:pic>
      <p:sp>
        <p:nvSpPr>
          <p:cNvPr id="6" name="圆角矩形 54"/>
          <p:cNvSpPr/>
          <p:nvPr/>
        </p:nvSpPr>
        <p:spPr>
          <a:xfrm>
            <a:off x="3105707" y="2872421"/>
            <a:ext cx="2971800" cy="3985579"/>
          </a:xfrm>
          <a:prstGeom prst="roundRect">
            <a:avLst>
              <a:gd name="adj" fmla="val 5449"/>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404669462633007467"/>
          <p:cNvPicPr>
            <a:picLocks noChangeAspect="1"/>
          </p:cNvPicPr>
          <p:nvPr/>
        </p:nvPicPr>
        <p:blipFill rotWithShape="1">
          <a:blip r:embed="rId2" cstate="screen"/>
          <a:srcRect/>
          <a:stretch>
            <a:fillRect/>
          </a:stretch>
        </p:blipFill>
        <p:spPr>
          <a:xfrm>
            <a:off x="6257969" y="2872420"/>
            <a:ext cx="2724106" cy="2050480"/>
          </a:xfrm>
          <a:prstGeom prst="rect">
            <a:avLst/>
          </a:prstGeom>
        </p:spPr>
      </p:pic>
      <p:sp>
        <p:nvSpPr>
          <p:cNvPr id="8" name="圆角矩形 52"/>
          <p:cNvSpPr/>
          <p:nvPr/>
        </p:nvSpPr>
        <p:spPr>
          <a:xfrm>
            <a:off x="6179963" y="2933906"/>
            <a:ext cx="2971800" cy="3906131"/>
          </a:xfrm>
          <a:prstGeom prst="roundRect">
            <a:avLst>
              <a:gd name="adj" fmla="val 5449"/>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51"/>
          <p:cNvSpPr/>
          <p:nvPr/>
        </p:nvSpPr>
        <p:spPr>
          <a:xfrm>
            <a:off x="0" y="2872420"/>
            <a:ext cx="2971800" cy="3985579"/>
          </a:xfrm>
          <a:prstGeom prst="roundRect">
            <a:avLst>
              <a:gd name="adj" fmla="val 5449"/>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cstate="screen"/>
          <a:srcRect/>
          <a:stretch>
            <a:fillRect/>
          </a:stretch>
        </p:blipFill>
        <p:spPr>
          <a:xfrm>
            <a:off x="19605" y="4960853"/>
            <a:ext cx="2905640" cy="1468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grpSp>
        <p:nvGrpSpPr>
          <p:cNvPr id="11" name="Group 337"/>
          <p:cNvGrpSpPr/>
          <p:nvPr/>
        </p:nvGrpSpPr>
        <p:grpSpPr>
          <a:xfrm>
            <a:off x="275509" y="1714592"/>
            <a:ext cx="2236464" cy="1077093"/>
            <a:chOff x="1" y="0"/>
            <a:chExt cx="4392858" cy="2872248"/>
          </a:xfrm>
        </p:grpSpPr>
        <p:sp>
          <p:nvSpPr>
            <p:cNvPr id="12" name="Shape 333"/>
            <p:cNvSpPr/>
            <p:nvPr/>
          </p:nvSpPr>
          <p:spPr>
            <a:xfrm>
              <a:off x="1" y="0"/>
              <a:ext cx="4392858"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defRPr sz="11200"/>
              </a:pPr>
              <a:endParaRPr sz="120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Shape 335"/>
            <p:cNvSpPr/>
            <p:nvPr/>
          </p:nvSpPr>
          <p:spPr>
            <a:xfrm>
              <a:off x="1083734" y="1166605"/>
              <a:ext cx="2872582" cy="574517"/>
            </a:xfrm>
            <a:prstGeom prst="rect">
              <a:avLst/>
            </a:prstGeom>
            <a:noFill/>
            <a:ln w="12700" cap="flat">
              <a:noFill/>
              <a:miter lim="400000"/>
            </a:ln>
            <a:effectLst/>
          </p:spPr>
          <p:txBody>
            <a:bodyPr wrap="none" lIns="0" tIns="0" rIns="0" bIns="0" numCol="1" anchor="ctr">
              <a:spAutoFit/>
            </a:bodyPr>
            <a:lstStyle>
              <a:lvl1pPr>
                <a:defRPr sz="2000">
                  <a:solidFill>
                    <a:srgbClr val="FAF9FC"/>
                  </a:solidFill>
                  <a:latin typeface="STIXGeneral-Bold"/>
                  <a:ea typeface="STIXGeneral-Bold"/>
                  <a:cs typeface="STIXGeneral-Bold"/>
                  <a:sym typeface="STIXGeneral-Bold"/>
                </a:defRPr>
              </a:lvl1pPr>
            </a:lstStyle>
            <a:p>
              <a:pPr algn="ctr"/>
              <a:r>
                <a:rPr lang="zh-CN" altLang="en-US" sz="1400" b="1" dirty="0">
                  <a:solidFill>
                    <a:schemeClr val="bg1"/>
                  </a:solidFill>
                  <a:latin typeface="微软雅黑" panose="020B0503020204020204" pitchFamily="34" charset="-122"/>
                  <a:ea typeface="微软雅黑" panose="020B0503020204020204" pitchFamily="34" charset="-122"/>
                  <a:cs typeface="Lato Regular"/>
                </a:rPr>
                <a:t>勘察设计阶段</a:t>
              </a:r>
              <a:endParaRPr lang="id-ID" altLang="zh-CN" sz="1400" b="1" dirty="0">
                <a:solidFill>
                  <a:schemeClr val="bg1"/>
                </a:solidFill>
                <a:latin typeface="微软雅黑" panose="020B0503020204020204" pitchFamily="34" charset="-122"/>
                <a:ea typeface="微软雅黑" panose="020B0503020204020204" pitchFamily="34" charset="-122"/>
                <a:cs typeface="Lato Regular"/>
              </a:endParaRPr>
            </a:p>
          </p:txBody>
        </p:sp>
      </p:grpSp>
      <p:grpSp>
        <p:nvGrpSpPr>
          <p:cNvPr id="14" name="Group 342"/>
          <p:cNvGrpSpPr/>
          <p:nvPr/>
        </p:nvGrpSpPr>
        <p:grpSpPr>
          <a:xfrm>
            <a:off x="3542251" y="1740132"/>
            <a:ext cx="2143424" cy="1077093"/>
            <a:chOff x="0" y="0"/>
            <a:chExt cx="4392859" cy="2872248"/>
          </a:xfrm>
        </p:grpSpPr>
        <p:sp>
          <p:nvSpPr>
            <p:cNvPr id="15" name="Shape 338"/>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defRPr sz="11200"/>
              </a:pPr>
              <a:endParaRPr sz="1200">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Shape 340"/>
            <p:cNvSpPr/>
            <p:nvPr/>
          </p:nvSpPr>
          <p:spPr>
            <a:xfrm>
              <a:off x="1194479" y="1289712"/>
              <a:ext cx="2852436" cy="431800"/>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Lato Regular"/>
                </a:rPr>
                <a:t>路基施工阶段</a:t>
              </a:r>
              <a:endParaRPr lang="id-ID"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Lato Regular"/>
              </a:endParaRPr>
            </a:p>
          </p:txBody>
        </p:sp>
      </p:grpSp>
      <p:grpSp>
        <p:nvGrpSpPr>
          <p:cNvPr id="17" name="Group 347"/>
          <p:cNvGrpSpPr/>
          <p:nvPr/>
        </p:nvGrpSpPr>
        <p:grpSpPr>
          <a:xfrm>
            <a:off x="6547654" y="1740132"/>
            <a:ext cx="1978876" cy="1077093"/>
            <a:chOff x="0" y="0"/>
            <a:chExt cx="4392859" cy="2872248"/>
          </a:xfrm>
        </p:grpSpPr>
        <p:sp>
          <p:nvSpPr>
            <p:cNvPr id="18" name="Shape 343"/>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1"/>
            </a:solidFill>
            <a:ln w="12700" cap="flat">
              <a:noFill/>
              <a:miter lim="400000"/>
            </a:ln>
            <a:effectLst/>
          </p:spPr>
          <p:txBody>
            <a:bodyPr wrap="square" lIns="0" tIns="0" rIns="0" bIns="0" numCol="1" anchor="ctr">
              <a:noAutofit/>
            </a:bodyPr>
            <a:lstStyle/>
            <a:p>
              <a:pPr lvl="0">
                <a:defRPr sz="11200"/>
              </a:pPr>
              <a:endParaRPr sz="120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Shape 345"/>
            <p:cNvSpPr/>
            <p:nvPr/>
          </p:nvSpPr>
          <p:spPr>
            <a:xfrm>
              <a:off x="1086541" y="1289712"/>
              <a:ext cx="2972476" cy="431800"/>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gn="ctr"/>
              <a:r>
                <a:rPr lang="zh-CN" altLang="en-US" sz="1400" b="1" dirty="0">
                  <a:solidFill>
                    <a:schemeClr val="bg1"/>
                  </a:solidFill>
                  <a:latin typeface="微软雅黑" panose="020B0503020204020204" pitchFamily="34" charset="-122"/>
                  <a:ea typeface="微软雅黑" panose="020B0503020204020204" pitchFamily="34" charset="-122"/>
                  <a:cs typeface="Lato Regular"/>
                </a:rPr>
                <a:t>路面施工阶段</a:t>
              </a:r>
              <a:endParaRPr lang="id-ID" altLang="zh-CN" sz="1400" b="1" dirty="0">
                <a:solidFill>
                  <a:schemeClr val="bg1"/>
                </a:solidFill>
                <a:latin typeface="微软雅黑" panose="020B0503020204020204" pitchFamily="34" charset="-122"/>
                <a:ea typeface="微软雅黑" panose="020B0503020204020204" pitchFamily="34" charset="-122"/>
                <a:cs typeface="Lato Regular"/>
              </a:endParaRPr>
            </a:p>
          </p:txBody>
        </p:sp>
      </p:grpSp>
      <p:grpSp>
        <p:nvGrpSpPr>
          <p:cNvPr id="20" name="Group 352"/>
          <p:cNvGrpSpPr/>
          <p:nvPr/>
        </p:nvGrpSpPr>
        <p:grpSpPr>
          <a:xfrm>
            <a:off x="9497429" y="1740132"/>
            <a:ext cx="2042930" cy="1077093"/>
            <a:chOff x="0" y="0"/>
            <a:chExt cx="4392859" cy="2872248"/>
          </a:xfrm>
        </p:grpSpPr>
        <p:sp>
          <p:nvSpPr>
            <p:cNvPr id="21" name="Shape 348"/>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defRPr sz="11200"/>
              </a:pPr>
              <a:endParaRPr sz="1200">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Shape 350"/>
            <p:cNvSpPr/>
            <p:nvPr/>
          </p:nvSpPr>
          <p:spPr>
            <a:xfrm>
              <a:off x="1186403" y="1289712"/>
              <a:ext cx="2924718" cy="431800"/>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gn="ct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Lato Regular"/>
                </a:rPr>
                <a:t>运营管养阶段</a:t>
              </a:r>
              <a:endParaRPr lang="id-ID"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Lato Regular"/>
              </a:endParaRPr>
            </a:p>
          </p:txBody>
        </p:sp>
      </p:grpSp>
      <p:grpSp>
        <p:nvGrpSpPr>
          <p:cNvPr id="23" name="Group 360"/>
          <p:cNvGrpSpPr/>
          <p:nvPr/>
        </p:nvGrpSpPr>
        <p:grpSpPr>
          <a:xfrm>
            <a:off x="1257202" y="2637748"/>
            <a:ext cx="318973" cy="318973"/>
            <a:chOff x="0" y="0"/>
            <a:chExt cx="850594" cy="850594"/>
          </a:xfrm>
        </p:grpSpPr>
        <p:sp>
          <p:nvSpPr>
            <p:cNvPr id="24" name="Shape 358"/>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50800" cap="flat">
              <a:solidFill>
                <a:srgbClr val="FBF9FC"/>
              </a:solidFill>
              <a:prstDash val="solid"/>
              <a:miter lim="400000"/>
            </a:ln>
            <a:effectLst/>
          </p:spPr>
          <p:txBody>
            <a:bodyPr wrap="square" lIns="0" tIns="0" rIns="0" bIns="0" numCol="1" anchor="ctr">
              <a:noAutofit/>
            </a:bodyPr>
            <a:lstStyle/>
            <a:p>
              <a:pPr lvl="0">
                <a:defRPr sz="11200"/>
              </a:pPr>
              <a:endParaRPr>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Shape 359"/>
            <p:cNvSpPr/>
            <p:nvPr/>
          </p:nvSpPr>
          <p:spPr>
            <a:xfrm>
              <a:off x="300082" y="114147"/>
              <a:ext cx="250430" cy="622301"/>
            </a:xfrm>
            <a:prstGeom prst="rect">
              <a:avLst/>
            </a:prstGeom>
            <a:noFill/>
            <a:ln w="12700" cap="flat">
              <a:noFill/>
              <a:miter lim="400000"/>
            </a:ln>
            <a:effectLst/>
          </p:spPr>
          <p:txBody>
            <a:bodyPr wrap="square" lIns="0" tIns="0" rIns="0" bIns="0" numCol="1" anchor="ctr">
              <a:noAutofit/>
            </a:bodyPr>
            <a:lstStyle>
              <a:lvl1pPr>
                <a:defRPr sz="3200" b="1">
                  <a:solidFill>
                    <a:srgbClr val="FAF9FC"/>
                  </a:solidFill>
                  <a:latin typeface="Oxygen"/>
                  <a:ea typeface="Oxygen"/>
                  <a:cs typeface="Oxygen"/>
                  <a:sym typeface="Oxygen"/>
                </a:defRPr>
              </a:lvl1pPr>
            </a:lstStyle>
            <a:p>
              <a:pPr lvl="0">
                <a:defRPr sz="1800" b="0">
                  <a:solidFill>
                    <a:srgbClr val="000000"/>
                  </a:solidFill>
                </a:defRPr>
              </a:pPr>
              <a:r>
                <a:rPr sz="120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endParaRPr sz="120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6" name="Group 363"/>
          <p:cNvGrpSpPr/>
          <p:nvPr/>
        </p:nvGrpSpPr>
        <p:grpSpPr>
          <a:xfrm>
            <a:off x="4454476" y="2657738"/>
            <a:ext cx="318973" cy="318973"/>
            <a:chOff x="0" y="0"/>
            <a:chExt cx="850594" cy="850594"/>
          </a:xfrm>
        </p:grpSpPr>
        <p:sp>
          <p:nvSpPr>
            <p:cNvPr id="27" name="Shape 361"/>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50800" cap="flat">
              <a:solidFill>
                <a:srgbClr val="FBF9FC"/>
              </a:solidFill>
              <a:prstDash val="solid"/>
              <a:miter lim="400000"/>
            </a:ln>
            <a:effectLst/>
          </p:spPr>
          <p:txBody>
            <a:bodyPr wrap="square" lIns="0" tIns="0" rIns="0" bIns="0" numCol="1" anchor="ctr">
              <a:noAutofit/>
            </a:bodyPr>
            <a:lstStyle/>
            <a:p>
              <a:pPr lvl="0">
                <a:defRPr sz="11200"/>
              </a:pPr>
              <a:endParaRPr>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Shape 362"/>
            <p:cNvSpPr/>
            <p:nvPr/>
          </p:nvSpPr>
          <p:spPr>
            <a:xfrm>
              <a:off x="311485" y="179077"/>
              <a:ext cx="239381" cy="492442"/>
            </a:xfrm>
            <a:prstGeom prst="rect">
              <a:avLst/>
            </a:prstGeom>
            <a:noFill/>
            <a:ln w="12700" cap="flat">
              <a:noFill/>
              <a:miter lim="400000"/>
            </a:ln>
            <a:effectLst/>
          </p:spPr>
          <p:txBody>
            <a:bodyPr wrap="none" lIns="0" tIns="0" rIns="0" bIns="0" numCol="1" anchor="ctr">
              <a:spAutoFit/>
            </a:bodyPr>
            <a:lstStyle>
              <a:lvl1pPr>
                <a:defRPr sz="3200" b="1">
                  <a:solidFill>
                    <a:srgbClr val="FAF9FC"/>
                  </a:solidFill>
                  <a:latin typeface="Oxygen"/>
                  <a:ea typeface="Oxygen"/>
                  <a:cs typeface="Oxygen"/>
                  <a:sym typeface="Oxygen"/>
                </a:defRPr>
              </a:lvl1pPr>
            </a:lstStyle>
            <a:p>
              <a:pPr lvl="0">
                <a:defRPr sz="1800" b="0">
                  <a:solidFill>
                    <a:srgbClr val="000000"/>
                  </a:solidFill>
                </a:defRPr>
              </a:pPr>
              <a:r>
                <a:rPr sz="1200">
                  <a:latin typeface="微软雅黑" panose="020B0503020204020204" pitchFamily="34" charset="-122"/>
                  <a:ea typeface="微软雅黑" panose="020B0503020204020204" pitchFamily="34" charset="-122"/>
                  <a:cs typeface="Arial" panose="020B0604020202020204" pitchFamily="34" charset="0"/>
                </a:rPr>
                <a:t>2</a:t>
              </a:r>
              <a:endParaRPr sz="120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9" name="Group 366"/>
          <p:cNvGrpSpPr/>
          <p:nvPr/>
        </p:nvGrpSpPr>
        <p:grpSpPr>
          <a:xfrm>
            <a:off x="7346890" y="2660021"/>
            <a:ext cx="318973" cy="318973"/>
            <a:chOff x="0" y="0"/>
            <a:chExt cx="850594" cy="850594"/>
          </a:xfrm>
        </p:grpSpPr>
        <p:sp>
          <p:nvSpPr>
            <p:cNvPr id="30" name="Shape 364"/>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50800" cap="flat">
              <a:solidFill>
                <a:srgbClr val="FBF9FC"/>
              </a:solidFill>
              <a:prstDash val="solid"/>
              <a:miter lim="400000"/>
            </a:ln>
            <a:effectLst/>
          </p:spPr>
          <p:txBody>
            <a:bodyPr wrap="square" lIns="0" tIns="0" rIns="0" bIns="0" numCol="1" anchor="ctr">
              <a:noAutofit/>
            </a:bodyPr>
            <a:lstStyle/>
            <a:p>
              <a:pPr lvl="0">
                <a:defRPr sz="11200"/>
              </a:pPr>
              <a:endParaRPr>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Shape 365"/>
            <p:cNvSpPr/>
            <p:nvPr/>
          </p:nvSpPr>
          <p:spPr>
            <a:xfrm>
              <a:off x="311485" y="179077"/>
              <a:ext cx="239381" cy="492442"/>
            </a:xfrm>
            <a:prstGeom prst="rect">
              <a:avLst/>
            </a:prstGeom>
            <a:noFill/>
            <a:ln w="12700" cap="flat">
              <a:noFill/>
              <a:miter lim="400000"/>
            </a:ln>
            <a:effectLst/>
          </p:spPr>
          <p:txBody>
            <a:bodyPr wrap="none" lIns="0" tIns="0" rIns="0" bIns="0" numCol="1" anchor="ctr">
              <a:spAutoFit/>
            </a:bodyPr>
            <a:lstStyle>
              <a:lvl1pPr>
                <a:defRPr sz="3200" b="1">
                  <a:solidFill>
                    <a:srgbClr val="FAF9FC"/>
                  </a:solidFill>
                  <a:latin typeface="Oxygen"/>
                  <a:ea typeface="Oxygen"/>
                  <a:cs typeface="Oxygen"/>
                  <a:sym typeface="Oxygen"/>
                </a:defRPr>
              </a:lvl1pPr>
            </a:lstStyle>
            <a:p>
              <a:pPr lvl="0">
                <a:defRPr sz="1800" b="0">
                  <a:solidFill>
                    <a:srgbClr val="000000"/>
                  </a:solidFill>
                </a:defRPr>
              </a:pPr>
              <a:r>
                <a:rPr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a:t>
              </a:r>
              <a:endParaRPr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2" name="Group 369"/>
          <p:cNvGrpSpPr/>
          <p:nvPr/>
        </p:nvGrpSpPr>
        <p:grpSpPr>
          <a:xfrm>
            <a:off x="10359407" y="2657738"/>
            <a:ext cx="318973" cy="318973"/>
            <a:chOff x="0" y="0"/>
            <a:chExt cx="850594" cy="850594"/>
          </a:xfrm>
        </p:grpSpPr>
        <p:sp>
          <p:nvSpPr>
            <p:cNvPr id="33" name="Shape 367"/>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50800" cap="flat">
              <a:solidFill>
                <a:srgbClr val="FBF9FC"/>
              </a:solidFill>
              <a:prstDash val="solid"/>
              <a:miter lim="400000"/>
            </a:ln>
            <a:effectLst/>
          </p:spPr>
          <p:txBody>
            <a:bodyPr wrap="square" lIns="0" tIns="0" rIns="0" bIns="0" numCol="1" anchor="ctr">
              <a:noAutofit/>
            </a:bodyPr>
            <a:lstStyle/>
            <a:p>
              <a:pPr lvl="0">
                <a:defRPr sz="11200"/>
              </a:pPr>
              <a:endParaRPr>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Shape 368"/>
            <p:cNvSpPr/>
            <p:nvPr/>
          </p:nvSpPr>
          <p:spPr>
            <a:xfrm>
              <a:off x="243825" y="114147"/>
              <a:ext cx="362944" cy="622301"/>
            </a:xfrm>
            <a:prstGeom prst="rect">
              <a:avLst/>
            </a:prstGeom>
            <a:noFill/>
            <a:ln w="12700" cap="flat">
              <a:noFill/>
              <a:miter lim="400000"/>
            </a:ln>
            <a:effectLst/>
          </p:spPr>
          <p:txBody>
            <a:bodyPr wrap="square" lIns="0" tIns="0" rIns="0" bIns="0" numCol="1" anchor="ctr">
              <a:noAutofit/>
            </a:bodyPr>
            <a:lstStyle>
              <a:lvl1pPr>
                <a:defRPr sz="3200" b="1">
                  <a:solidFill>
                    <a:srgbClr val="FAF9FC"/>
                  </a:solidFill>
                  <a:latin typeface="Oxygen"/>
                  <a:ea typeface="Oxygen"/>
                  <a:cs typeface="Oxygen"/>
                  <a:sym typeface="Oxygen"/>
                </a:defRPr>
              </a:lvl1pPr>
            </a:lstStyle>
            <a:p>
              <a:pPr lvl="0">
                <a:defRPr sz="1800" b="0">
                  <a:solidFill>
                    <a:srgbClr val="000000"/>
                  </a:solidFill>
                </a:defRPr>
              </a:pPr>
              <a:r>
                <a:rPr sz="1200">
                  <a:latin typeface="微软雅黑" panose="020B0503020204020204" pitchFamily="34" charset="-122"/>
                  <a:ea typeface="微软雅黑" panose="020B0503020204020204" pitchFamily="34" charset="-122"/>
                  <a:cs typeface="Arial" panose="020B0604020202020204" pitchFamily="34" charset="0"/>
                </a:rPr>
                <a:t>4</a:t>
              </a:r>
              <a:endParaRPr sz="1200">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35" name="矩形 34"/>
          <p:cNvSpPr/>
          <p:nvPr/>
        </p:nvSpPr>
        <p:spPr>
          <a:xfrm>
            <a:off x="4435179" y="1163232"/>
            <a:ext cx="3416320" cy="369332"/>
          </a:xfrm>
          <a:prstGeom prst="rect">
            <a:avLst/>
          </a:prstGeom>
        </p:spPr>
        <p:txBody>
          <a:bodyPr wrap="none">
            <a:spAutoFit/>
          </a:bodyPr>
          <a:lstStyle/>
          <a:p>
            <a:r>
              <a:rPr lang="zh-CN" altLang="en-US" b="1" dirty="0">
                <a:solidFill>
                  <a:schemeClr val="accent1">
                    <a:lumMod val="50000"/>
                  </a:schemeClr>
                </a:solidFill>
                <a:latin typeface="微软雅黑" panose="020B0503020204020204" pitchFamily="34" charset="-122"/>
                <a:ea typeface="微软雅黑" panose="020B0503020204020204" pitchFamily="34" charset="-122"/>
              </a:rPr>
              <a:t>高速公路全生命周期质量信息化</a:t>
            </a:r>
            <a:endParaRPr lang="zh-CN" altLang="en-US" b="1" dirty="0"/>
          </a:p>
        </p:txBody>
      </p:sp>
      <p:sp>
        <p:nvSpPr>
          <p:cNvPr id="36" name="矩形 35"/>
          <p:cNvSpPr/>
          <p:nvPr/>
        </p:nvSpPr>
        <p:spPr>
          <a:xfrm>
            <a:off x="285600" y="6396335"/>
            <a:ext cx="2226373" cy="461665"/>
          </a:xfrm>
          <a:prstGeom prst="rect">
            <a:avLst/>
          </a:prstGeom>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基于</a:t>
            </a:r>
            <a:r>
              <a:rPr lang="en-US" altLang="zh-CN" sz="1200" b="1" dirty="0">
                <a:latin typeface="微软雅黑" panose="020B0503020204020204" pitchFamily="34" charset="-122"/>
                <a:ea typeface="微软雅黑" panose="020B0503020204020204" pitchFamily="34" charset="-122"/>
              </a:rPr>
              <a:t>BIM</a:t>
            </a:r>
            <a:r>
              <a:rPr lang="zh-CN" altLang="en-US" sz="1200" b="1" dirty="0">
                <a:latin typeface="微软雅黑" panose="020B0503020204020204" pitchFamily="34" charset="-122"/>
                <a:ea typeface="微软雅黑" panose="020B0503020204020204" pitchFamily="34" charset="-122"/>
              </a:rPr>
              <a:t>技术</a:t>
            </a:r>
            <a:endParaRPr lang="en-US" altLang="zh-CN" sz="1200" b="1" dirty="0">
              <a:latin typeface="微软雅黑" panose="020B0503020204020204" pitchFamily="34" charset="-122"/>
              <a:ea typeface="微软雅黑" panose="020B0503020204020204" pitchFamily="34" charset="-122"/>
            </a:endParaRPr>
          </a:p>
          <a:p>
            <a:pPr algn="ctr"/>
            <a:r>
              <a:rPr lang="zh-CN" altLang="en-US" sz="1200" b="1" dirty="0">
                <a:latin typeface="微软雅黑" panose="020B0503020204020204" pitchFamily="34" charset="-122"/>
                <a:ea typeface="微软雅黑" panose="020B0503020204020204" pitchFamily="34" charset="-122"/>
              </a:rPr>
              <a:t>三维数字智能勘察设计</a:t>
            </a:r>
            <a:endParaRPr lang="zh-CN" altLang="en-US" sz="1200" b="1" dirty="0">
              <a:latin typeface="微软雅黑" panose="020B0503020204020204" pitchFamily="34" charset="-122"/>
              <a:ea typeface="微软雅黑" panose="020B0503020204020204" pitchFamily="34" charset="-122"/>
            </a:endParaRPr>
          </a:p>
        </p:txBody>
      </p:sp>
      <p:sp>
        <p:nvSpPr>
          <p:cNvPr id="37" name="object 3"/>
          <p:cNvSpPr/>
          <p:nvPr/>
        </p:nvSpPr>
        <p:spPr>
          <a:xfrm>
            <a:off x="6384129" y="4848618"/>
            <a:ext cx="2611654" cy="1726365"/>
          </a:xfrm>
          <a:prstGeom prst="rect">
            <a:avLst/>
          </a:prstGeom>
          <a:blipFill>
            <a:blip r:embed="rId4" cstate="screen"/>
            <a:stretch>
              <a:fillRect/>
            </a:stretch>
          </a:blipFill>
        </p:spPr>
        <p:txBody>
          <a:bodyPr wrap="square" lIns="0" tIns="0" rIns="0" bIns="0" rtlCol="0"/>
          <a:lstStyle/>
          <a:p/>
        </p:txBody>
      </p:sp>
      <p:pic>
        <p:nvPicPr>
          <p:cNvPr id="38" name="图片 37"/>
          <p:cNvPicPr>
            <a:picLocks noChangeAspect="1"/>
          </p:cNvPicPr>
          <p:nvPr/>
        </p:nvPicPr>
        <p:blipFill>
          <a:blip r:embed="rId5" cstate="screen"/>
          <a:stretch>
            <a:fillRect/>
          </a:stretch>
        </p:blipFill>
        <p:spPr>
          <a:xfrm>
            <a:off x="12601" y="2951869"/>
            <a:ext cx="2816486" cy="1971031"/>
          </a:xfrm>
          <a:prstGeom prst="rect">
            <a:avLst/>
          </a:prstGeom>
        </p:spPr>
      </p:pic>
      <p:sp>
        <p:nvSpPr>
          <p:cNvPr id="39" name="矩形 38"/>
          <p:cNvSpPr/>
          <p:nvPr/>
        </p:nvSpPr>
        <p:spPr>
          <a:xfrm>
            <a:off x="6384129" y="6609528"/>
            <a:ext cx="2920660" cy="276999"/>
          </a:xfrm>
          <a:prstGeom prst="rect">
            <a:avLst/>
          </a:prstGeom>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基于</a:t>
            </a:r>
            <a:r>
              <a:rPr lang="en-US" altLang="zh-CN" sz="1200" b="1" dirty="0">
                <a:latin typeface="微软雅黑" panose="020B0503020204020204" pitchFamily="34" charset="-122"/>
                <a:ea typeface="微软雅黑" panose="020B0503020204020204" pitchFamily="34" charset="-122"/>
              </a:rPr>
              <a:t>GNSS</a:t>
            </a:r>
            <a:r>
              <a:rPr lang="zh-CN" altLang="en-US" sz="1200" b="1" dirty="0">
                <a:latin typeface="微软雅黑" panose="020B0503020204020204" pitchFamily="34" charset="-122"/>
                <a:ea typeface="微软雅黑" panose="020B0503020204020204" pitchFamily="34" charset="-122"/>
              </a:rPr>
              <a:t>技术路面工程智能管控</a:t>
            </a:r>
            <a:endParaRPr lang="zh-CN" altLang="en-US" sz="1200" b="1" dirty="0">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6" cstate="screen"/>
          <a:stretch>
            <a:fillRect/>
          </a:stretch>
        </p:blipFill>
        <p:spPr>
          <a:xfrm>
            <a:off x="3179157" y="2976711"/>
            <a:ext cx="2831118" cy="1583560"/>
          </a:xfrm>
          <a:prstGeom prst="rect">
            <a:avLst/>
          </a:prstGeom>
        </p:spPr>
      </p:pic>
      <p:pic>
        <p:nvPicPr>
          <p:cNvPr id="41" name="图片 40"/>
          <p:cNvPicPr>
            <a:picLocks noChangeAspect="1"/>
          </p:cNvPicPr>
          <p:nvPr/>
        </p:nvPicPr>
        <p:blipFill rotWithShape="1">
          <a:blip r:embed="rId7" cstate="screen"/>
          <a:srcRect/>
          <a:stretch>
            <a:fillRect/>
          </a:stretch>
        </p:blipFill>
        <p:spPr>
          <a:xfrm>
            <a:off x="3217299" y="4627113"/>
            <a:ext cx="2806684" cy="1670718"/>
          </a:xfrm>
          <a:prstGeom prst="rect">
            <a:avLst/>
          </a:prstGeom>
        </p:spPr>
      </p:pic>
      <p:sp>
        <p:nvSpPr>
          <p:cNvPr id="42" name="矩形 41"/>
          <p:cNvSpPr/>
          <p:nvPr/>
        </p:nvSpPr>
        <p:spPr>
          <a:xfrm>
            <a:off x="3337309" y="6488667"/>
            <a:ext cx="2920660" cy="276999"/>
          </a:xfrm>
          <a:prstGeom prst="rect">
            <a:avLst/>
          </a:prstGeom>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基于</a:t>
            </a:r>
            <a:r>
              <a:rPr lang="en-US" altLang="zh-CN" sz="1200" b="1" dirty="0">
                <a:latin typeface="微软雅黑" panose="020B0503020204020204" pitchFamily="34" charset="-122"/>
                <a:ea typeface="微软雅黑" panose="020B0503020204020204" pitchFamily="34" charset="-122"/>
              </a:rPr>
              <a:t>GNSS</a:t>
            </a:r>
            <a:r>
              <a:rPr lang="zh-CN" altLang="en-US" sz="1200" b="1" dirty="0">
                <a:latin typeface="微软雅黑" panose="020B0503020204020204" pitchFamily="34" charset="-122"/>
                <a:ea typeface="微软雅黑" panose="020B0503020204020204" pitchFamily="34" charset="-122"/>
              </a:rPr>
              <a:t>技术路基工程智能管控</a:t>
            </a:r>
            <a:endParaRPr lang="zh-CN" altLang="en-US" sz="1200" b="1" dirty="0">
              <a:latin typeface="微软雅黑" panose="020B0503020204020204" pitchFamily="34" charset="-122"/>
              <a:ea typeface="微软雅黑" panose="020B0503020204020204" pitchFamily="34" charset="-122"/>
            </a:endParaRPr>
          </a:p>
        </p:txBody>
      </p:sp>
      <p:sp>
        <p:nvSpPr>
          <p:cNvPr id="43" name="圆角矩形 57"/>
          <p:cNvSpPr/>
          <p:nvPr/>
        </p:nvSpPr>
        <p:spPr>
          <a:xfrm>
            <a:off x="9213482" y="2937466"/>
            <a:ext cx="2883268" cy="3906131"/>
          </a:xfrm>
          <a:prstGeom prst="roundRect">
            <a:avLst>
              <a:gd name="adj" fmla="val 5449"/>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C000"/>
                </a:solidFill>
              </a:ln>
            </a:endParaRPr>
          </a:p>
        </p:txBody>
      </p:sp>
      <p:pic>
        <p:nvPicPr>
          <p:cNvPr id="44" name="图片 2" descr="海报06.jpg"/>
          <p:cNvPicPr>
            <a:picLocks noChangeAspect="1"/>
          </p:cNvPicPr>
          <p:nvPr/>
        </p:nvPicPr>
        <p:blipFill>
          <a:blip r:embed="rId8" cstate="screen"/>
          <a:srcRect/>
          <a:stretch>
            <a:fillRect/>
          </a:stretch>
        </p:blipFill>
        <p:spPr bwMode="auto">
          <a:xfrm>
            <a:off x="10820445" y="3097767"/>
            <a:ext cx="1057932" cy="148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p:cNvPicPr>
            <a:picLocks noChangeAspect="1"/>
          </p:cNvPicPr>
          <p:nvPr/>
        </p:nvPicPr>
        <p:blipFill rotWithShape="1">
          <a:blip r:embed="rId9" cstate="screen"/>
          <a:srcRect/>
          <a:stretch>
            <a:fillRect/>
          </a:stretch>
        </p:blipFill>
        <p:spPr>
          <a:xfrm>
            <a:off x="9355929" y="5002039"/>
            <a:ext cx="2597958" cy="1344308"/>
          </a:xfrm>
          <a:prstGeom prst="rect">
            <a:avLst/>
          </a:prstGeom>
        </p:spPr>
      </p:pic>
      <p:pic>
        <p:nvPicPr>
          <p:cNvPr id="46" name="图片 45"/>
          <p:cNvPicPr>
            <a:picLocks noChangeAspect="1"/>
          </p:cNvPicPr>
          <p:nvPr/>
        </p:nvPicPr>
        <p:blipFill>
          <a:blip r:embed="rId10" cstate="screen"/>
          <a:stretch>
            <a:fillRect/>
          </a:stretch>
        </p:blipFill>
        <p:spPr>
          <a:xfrm>
            <a:off x="9304789" y="3461022"/>
            <a:ext cx="1368141" cy="1021830"/>
          </a:xfrm>
          <a:prstGeom prst="rect">
            <a:avLst/>
          </a:prstGeom>
        </p:spPr>
      </p:pic>
      <p:sp>
        <p:nvSpPr>
          <p:cNvPr id="47" name="矩形 46"/>
          <p:cNvSpPr/>
          <p:nvPr/>
        </p:nvSpPr>
        <p:spPr>
          <a:xfrm>
            <a:off x="9874259" y="4677069"/>
            <a:ext cx="1877437" cy="276999"/>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sym typeface="微软雅黑" panose="020B0503020204020204" pitchFamily="34" charset="-122"/>
              </a:rPr>
              <a:t>公路管养高精度安全监测</a:t>
            </a:r>
            <a:endParaRPr lang="zh-CN" altLang="en-US" sz="1200" b="1" dirty="0">
              <a:latin typeface="微软雅黑" panose="020B0503020204020204" pitchFamily="34" charset="-122"/>
              <a:ea typeface="微软雅黑" panose="020B0503020204020204" pitchFamily="34" charset="-122"/>
            </a:endParaRPr>
          </a:p>
        </p:txBody>
      </p:sp>
      <p:sp>
        <p:nvSpPr>
          <p:cNvPr id="48" name="矩形 47"/>
          <p:cNvSpPr/>
          <p:nvPr/>
        </p:nvSpPr>
        <p:spPr>
          <a:xfrm>
            <a:off x="9863719" y="6463593"/>
            <a:ext cx="1545616" cy="276999"/>
          </a:xfrm>
          <a:prstGeom prst="rect">
            <a:avLst/>
          </a:prstGeom>
        </p:spPr>
        <p:txBody>
          <a:bodyPr wrap="none">
            <a:spAutoFit/>
          </a:bodyPr>
          <a:lstStyle/>
          <a:p>
            <a:r>
              <a:rPr lang="en-US" altLang="zh-CN" sz="1200" b="1" dirty="0">
                <a:latin typeface="微软雅黑" panose="020B0503020204020204" pitchFamily="34" charset="-122"/>
                <a:ea typeface="微软雅黑" panose="020B0503020204020204" pitchFamily="34" charset="-122"/>
              </a:rPr>
              <a:t>ETC</a:t>
            </a:r>
            <a:r>
              <a:rPr lang="zh-CN" altLang="en-US" sz="1200" b="1" dirty="0">
                <a:latin typeface="微软雅黑" panose="020B0503020204020204" pitchFamily="34" charset="-122"/>
                <a:ea typeface="微软雅黑" panose="020B0503020204020204" pitchFamily="34" charset="-122"/>
              </a:rPr>
              <a:t>运营服务新形态</a:t>
            </a: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4" name="TextBox 252"/>
          <p:cNvSpPr txBox="1"/>
          <p:nvPr/>
        </p:nvSpPr>
        <p:spPr>
          <a:xfrm>
            <a:off x="2862389" y="11509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智慧产业园区</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5" name="矩形 4"/>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46382" y="2159391"/>
            <a:ext cx="5393635" cy="3898117"/>
            <a:chOff x="2250550" y="1076755"/>
            <a:chExt cx="7533660" cy="5184576"/>
          </a:xfrm>
        </p:grpSpPr>
        <p:sp>
          <p:nvSpPr>
            <p:cNvPr id="8" name="AutoShape 2"/>
            <p:cNvSpPr/>
            <p:nvPr/>
          </p:nvSpPr>
          <p:spPr bwMode="auto">
            <a:xfrm>
              <a:off x="4140080" y="1400001"/>
              <a:ext cx="2572391" cy="2733955"/>
            </a:xfrm>
            <a:custGeom>
              <a:avLst/>
              <a:gdLst>
                <a:gd name="T0" fmla="*/ 21600 w 21600"/>
                <a:gd name="T1" fmla="*/ 5390 h 21600"/>
                <a:gd name="T2" fmla="*/ 21511 w 21600"/>
                <a:gd name="T3" fmla="*/ 5390 h 21600"/>
                <a:gd name="T4" fmla="*/ 18195 w 21600"/>
                <a:gd name="T5" fmla="*/ 2145 h 21600"/>
                <a:gd name="T6" fmla="*/ 16003 w 21600"/>
                <a:gd name="T7" fmla="*/ 0 h 21600"/>
                <a:gd name="T8" fmla="*/ 16003 w 21600"/>
                <a:gd name="T9" fmla="*/ 1912 h 21600"/>
                <a:gd name="T10" fmla="*/ 15859 w 21600"/>
                <a:gd name="T11" fmla="*/ 1910 h 21600"/>
                <a:gd name="T12" fmla="*/ 0 w 21600"/>
                <a:gd name="T13" fmla="*/ 16250 h 21600"/>
                <a:gd name="T14" fmla="*/ 1143 w 21600"/>
                <a:gd name="T15" fmla="*/ 21600 h 21600"/>
                <a:gd name="T16" fmla="*/ 2504 w 21600"/>
                <a:gd name="T17" fmla="*/ 17388 h 21600"/>
                <a:gd name="T18" fmla="*/ 2459 w 21600"/>
                <a:gd name="T19" fmla="*/ 17320 h 21600"/>
                <a:gd name="T20" fmla="*/ 2523 w 21600"/>
                <a:gd name="T21" fmla="*/ 17332 h 21600"/>
                <a:gd name="T22" fmla="*/ 2541 w 21600"/>
                <a:gd name="T23" fmla="*/ 17275 h 21600"/>
                <a:gd name="T24" fmla="*/ 2586 w 21600"/>
                <a:gd name="T25" fmla="*/ 17344 h 21600"/>
                <a:gd name="T26" fmla="*/ 8302 w 21600"/>
                <a:gd name="T27" fmla="*/ 18421 h 21600"/>
                <a:gd name="T28" fmla="*/ 7929 w 21600"/>
                <a:gd name="T29" fmla="*/ 16250 h 21600"/>
                <a:gd name="T30" fmla="*/ 15859 w 21600"/>
                <a:gd name="T31" fmla="*/ 9080 h 21600"/>
                <a:gd name="T32" fmla="*/ 15935 w 21600"/>
                <a:gd name="T33" fmla="*/ 9082 h 21600"/>
                <a:gd name="T34" fmla="*/ 16003 w 21600"/>
                <a:gd name="T35" fmla="*/ 9083 h 21600"/>
                <a:gd name="T36" fmla="*/ 16003 w 21600"/>
                <a:gd name="T37" fmla="*/ 9153 h 21600"/>
                <a:gd name="T38" fmla="*/ 16003 w 21600"/>
                <a:gd name="T39" fmla="*/ 10866 h 21600"/>
                <a:gd name="T40" fmla="*/ 17568 w 21600"/>
                <a:gd name="T41" fmla="*/ 9335 h 21600"/>
                <a:gd name="T42" fmla="*/ 21511 w 21600"/>
                <a:gd name="T43" fmla="*/ 5477 h 21600"/>
                <a:gd name="T44" fmla="*/ 21600 w 21600"/>
                <a:gd name="T45" fmla="*/ 5477 h 21600"/>
                <a:gd name="T46" fmla="*/ 21556 w 21600"/>
                <a:gd name="T47" fmla="*/ 5433 h 21600"/>
                <a:gd name="T48" fmla="*/ 21600 w 21600"/>
                <a:gd name="T49" fmla="*/ 5390 h 21600"/>
                <a:gd name="T50" fmla="*/ 21600 w 21600"/>
                <a:gd name="T51" fmla="*/ 539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00" h="21600">
                  <a:moveTo>
                    <a:pt x="21600" y="5390"/>
                  </a:moveTo>
                  <a:lnTo>
                    <a:pt x="21511" y="5390"/>
                  </a:lnTo>
                  <a:lnTo>
                    <a:pt x="18195" y="2145"/>
                  </a:lnTo>
                  <a:lnTo>
                    <a:pt x="16003" y="0"/>
                  </a:lnTo>
                  <a:lnTo>
                    <a:pt x="16003" y="1912"/>
                  </a:lnTo>
                  <a:cubicBezTo>
                    <a:pt x="15955" y="1912"/>
                    <a:pt x="15907" y="1910"/>
                    <a:pt x="15859" y="1910"/>
                  </a:cubicBezTo>
                  <a:cubicBezTo>
                    <a:pt x="7100" y="1910"/>
                    <a:pt x="0" y="8330"/>
                    <a:pt x="0" y="16250"/>
                  </a:cubicBezTo>
                  <a:cubicBezTo>
                    <a:pt x="0" y="18142"/>
                    <a:pt x="407" y="19947"/>
                    <a:pt x="1143" y="21600"/>
                  </a:cubicBezTo>
                  <a:lnTo>
                    <a:pt x="2504" y="17388"/>
                  </a:lnTo>
                  <a:lnTo>
                    <a:pt x="2459" y="17320"/>
                  </a:lnTo>
                  <a:lnTo>
                    <a:pt x="2523" y="17332"/>
                  </a:lnTo>
                  <a:lnTo>
                    <a:pt x="2541" y="17275"/>
                  </a:lnTo>
                  <a:lnTo>
                    <a:pt x="2586" y="17344"/>
                  </a:lnTo>
                  <a:lnTo>
                    <a:pt x="8302" y="18421"/>
                  </a:lnTo>
                  <a:cubicBezTo>
                    <a:pt x="8061" y="17736"/>
                    <a:pt x="7929" y="17007"/>
                    <a:pt x="7929" y="16250"/>
                  </a:cubicBezTo>
                  <a:cubicBezTo>
                    <a:pt x="7929" y="12290"/>
                    <a:pt x="11480" y="9080"/>
                    <a:pt x="15859" y="9080"/>
                  </a:cubicBezTo>
                  <a:cubicBezTo>
                    <a:pt x="15884" y="9080"/>
                    <a:pt x="15910" y="9081"/>
                    <a:pt x="15935" y="9082"/>
                  </a:cubicBezTo>
                  <a:cubicBezTo>
                    <a:pt x="15958" y="9082"/>
                    <a:pt x="15980" y="9083"/>
                    <a:pt x="16003" y="9083"/>
                  </a:cubicBezTo>
                  <a:lnTo>
                    <a:pt x="16003" y="9153"/>
                  </a:lnTo>
                  <a:lnTo>
                    <a:pt x="16003" y="10866"/>
                  </a:lnTo>
                  <a:lnTo>
                    <a:pt x="17568" y="9335"/>
                  </a:lnTo>
                  <a:lnTo>
                    <a:pt x="21511" y="5477"/>
                  </a:lnTo>
                  <a:lnTo>
                    <a:pt x="21600" y="5477"/>
                  </a:lnTo>
                  <a:lnTo>
                    <a:pt x="21556" y="5433"/>
                  </a:lnTo>
                  <a:cubicBezTo>
                    <a:pt x="21556" y="5433"/>
                    <a:pt x="21600" y="5390"/>
                    <a:pt x="21600" y="5390"/>
                  </a:cubicBezTo>
                  <a:close/>
                  <a:moveTo>
                    <a:pt x="21600" y="5390"/>
                  </a:moveTo>
                </a:path>
              </a:pathLst>
            </a:custGeom>
            <a:solidFill>
              <a:srgbClr val="4170A9"/>
            </a:solidFill>
            <a:ln>
              <a:noFill/>
            </a:ln>
          </p:spPr>
          <p:txBody>
            <a:bodyPr lIns="0" tIns="0" rIns="0" bIns="0"/>
            <a:lstStyle/>
            <a:p>
              <a:endParaRPr lang="en-US" sz="1600">
                <a:solidFill>
                  <a:schemeClr val="bg1"/>
                </a:solidFill>
                <a:latin typeface="Arial" panose="020B0604020202020204"/>
                <a:ea typeface="微软雅黑" panose="020B0503020204020204" pitchFamily="34" charset="-122"/>
                <a:cs typeface="+mn-ea"/>
                <a:sym typeface="Arial" panose="020B0604020202020204"/>
              </a:endParaRPr>
            </a:p>
          </p:txBody>
        </p:sp>
        <p:sp>
          <p:nvSpPr>
            <p:cNvPr id="9" name="AutoShape 2"/>
            <p:cNvSpPr/>
            <p:nvPr/>
          </p:nvSpPr>
          <p:spPr bwMode="auto">
            <a:xfrm>
              <a:off x="4140080" y="1381176"/>
              <a:ext cx="2572391" cy="2733955"/>
            </a:xfrm>
            <a:custGeom>
              <a:avLst/>
              <a:gdLst>
                <a:gd name="T0" fmla="*/ 21600 w 21600"/>
                <a:gd name="T1" fmla="*/ 5390 h 21600"/>
                <a:gd name="T2" fmla="*/ 21511 w 21600"/>
                <a:gd name="T3" fmla="*/ 5390 h 21600"/>
                <a:gd name="T4" fmla="*/ 18195 w 21600"/>
                <a:gd name="T5" fmla="*/ 2145 h 21600"/>
                <a:gd name="T6" fmla="*/ 16003 w 21600"/>
                <a:gd name="T7" fmla="*/ 0 h 21600"/>
                <a:gd name="T8" fmla="*/ 16003 w 21600"/>
                <a:gd name="T9" fmla="*/ 1912 h 21600"/>
                <a:gd name="T10" fmla="*/ 15859 w 21600"/>
                <a:gd name="T11" fmla="*/ 1910 h 21600"/>
                <a:gd name="T12" fmla="*/ 0 w 21600"/>
                <a:gd name="T13" fmla="*/ 16250 h 21600"/>
                <a:gd name="T14" fmla="*/ 1143 w 21600"/>
                <a:gd name="T15" fmla="*/ 21600 h 21600"/>
                <a:gd name="T16" fmla="*/ 2504 w 21600"/>
                <a:gd name="T17" fmla="*/ 17388 h 21600"/>
                <a:gd name="T18" fmla="*/ 2459 w 21600"/>
                <a:gd name="T19" fmla="*/ 17320 h 21600"/>
                <a:gd name="T20" fmla="*/ 2523 w 21600"/>
                <a:gd name="T21" fmla="*/ 17332 h 21600"/>
                <a:gd name="T22" fmla="*/ 2541 w 21600"/>
                <a:gd name="T23" fmla="*/ 17275 h 21600"/>
                <a:gd name="T24" fmla="*/ 2586 w 21600"/>
                <a:gd name="T25" fmla="*/ 17344 h 21600"/>
                <a:gd name="T26" fmla="*/ 8302 w 21600"/>
                <a:gd name="T27" fmla="*/ 18421 h 21600"/>
                <a:gd name="T28" fmla="*/ 7929 w 21600"/>
                <a:gd name="T29" fmla="*/ 16250 h 21600"/>
                <a:gd name="T30" fmla="*/ 15859 w 21600"/>
                <a:gd name="T31" fmla="*/ 9080 h 21600"/>
                <a:gd name="T32" fmla="*/ 15935 w 21600"/>
                <a:gd name="T33" fmla="*/ 9082 h 21600"/>
                <a:gd name="T34" fmla="*/ 16003 w 21600"/>
                <a:gd name="T35" fmla="*/ 9083 h 21600"/>
                <a:gd name="T36" fmla="*/ 16003 w 21600"/>
                <a:gd name="T37" fmla="*/ 9153 h 21600"/>
                <a:gd name="T38" fmla="*/ 16003 w 21600"/>
                <a:gd name="T39" fmla="*/ 10866 h 21600"/>
                <a:gd name="T40" fmla="*/ 17568 w 21600"/>
                <a:gd name="T41" fmla="*/ 9335 h 21600"/>
                <a:gd name="T42" fmla="*/ 21511 w 21600"/>
                <a:gd name="T43" fmla="*/ 5477 h 21600"/>
                <a:gd name="T44" fmla="*/ 21600 w 21600"/>
                <a:gd name="T45" fmla="*/ 5477 h 21600"/>
                <a:gd name="T46" fmla="*/ 21556 w 21600"/>
                <a:gd name="T47" fmla="*/ 5433 h 21600"/>
                <a:gd name="T48" fmla="*/ 21600 w 21600"/>
                <a:gd name="T49" fmla="*/ 5390 h 21600"/>
                <a:gd name="T50" fmla="*/ 21600 w 21600"/>
                <a:gd name="T51" fmla="*/ 539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00" h="21600">
                  <a:moveTo>
                    <a:pt x="21600" y="5390"/>
                  </a:moveTo>
                  <a:lnTo>
                    <a:pt x="21511" y="5390"/>
                  </a:lnTo>
                  <a:lnTo>
                    <a:pt x="18195" y="2145"/>
                  </a:lnTo>
                  <a:lnTo>
                    <a:pt x="16003" y="0"/>
                  </a:lnTo>
                  <a:lnTo>
                    <a:pt x="16003" y="1912"/>
                  </a:lnTo>
                  <a:cubicBezTo>
                    <a:pt x="15955" y="1912"/>
                    <a:pt x="15907" y="1910"/>
                    <a:pt x="15859" y="1910"/>
                  </a:cubicBezTo>
                  <a:cubicBezTo>
                    <a:pt x="7100" y="1910"/>
                    <a:pt x="0" y="8330"/>
                    <a:pt x="0" y="16250"/>
                  </a:cubicBezTo>
                  <a:cubicBezTo>
                    <a:pt x="0" y="18142"/>
                    <a:pt x="407" y="19947"/>
                    <a:pt x="1143" y="21600"/>
                  </a:cubicBezTo>
                  <a:lnTo>
                    <a:pt x="2504" y="17388"/>
                  </a:lnTo>
                  <a:lnTo>
                    <a:pt x="2459" y="17320"/>
                  </a:lnTo>
                  <a:lnTo>
                    <a:pt x="2523" y="17332"/>
                  </a:lnTo>
                  <a:lnTo>
                    <a:pt x="2541" y="17275"/>
                  </a:lnTo>
                  <a:lnTo>
                    <a:pt x="2586" y="17344"/>
                  </a:lnTo>
                  <a:lnTo>
                    <a:pt x="8302" y="18421"/>
                  </a:lnTo>
                  <a:cubicBezTo>
                    <a:pt x="8061" y="17736"/>
                    <a:pt x="7929" y="17007"/>
                    <a:pt x="7929" y="16250"/>
                  </a:cubicBezTo>
                  <a:cubicBezTo>
                    <a:pt x="7929" y="12290"/>
                    <a:pt x="11480" y="9080"/>
                    <a:pt x="15859" y="9080"/>
                  </a:cubicBezTo>
                  <a:cubicBezTo>
                    <a:pt x="15884" y="9080"/>
                    <a:pt x="15910" y="9081"/>
                    <a:pt x="15935" y="9082"/>
                  </a:cubicBezTo>
                  <a:cubicBezTo>
                    <a:pt x="15958" y="9082"/>
                    <a:pt x="15980" y="9083"/>
                    <a:pt x="16003" y="9083"/>
                  </a:cubicBezTo>
                  <a:lnTo>
                    <a:pt x="16003" y="9153"/>
                  </a:lnTo>
                  <a:lnTo>
                    <a:pt x="16003" y="10866"/>
                  </a:lnTo>
                  <a:lnTo>
                    <a:pt x="17568" y="9335"/>
                  </a:lnTo>
                  <a:lnTo>
                    <a:pt x="21511" y="5477"/>
                  </a:lnTo>
                  <a:lnTo>
                    <a:pt x="21600" y="5477"/>
                  </a:lnTo>
                  <a:lnTo>
                    <a:pt x="21556" y="5433"/>
                  </a:lnTo>
                  <a:cubicBezTo>
                    <a:pt x="21556" y="5433"/>
                    <a:pt x="21600" y="5390"/>
                    <a:pt x="21600" y="5390"/>
                  </a:cubicBezTo>
                  <a:close/>
                  <a:moveTo>
                    <a:pt x="21600" y="5390"/>
                  </a:moveTo>
                </a:path>
              </a:pathLst>
            </a:custGeom>
            <a:solidFill>
              <a:srgbClr val="4170A9"/>
            </a:solidFill>
            <a:ln>
              <a:noFill/>
            </a:ln>
          </p:spPr>
          <p:txBody>
            <a:bodyPr lIns="0" tIns="0" rIns="0" bIns="0"/>
            <a:lstStyle/>
            <a:p>
              <a:endParaRPr lang="en-US" sz="1600">
                <a:solidFill>
                  <a:schemeClr val="bg1"/>
                </a:solidFill>
                <a:latin typeface="Arial" panose="020B0604020202020204"/>
                <a:ea typeface="微软雅黑" panose="020B0503020204020204" pitchFamily="34" charset="-122"/>
                <a:cs typeface="+mn-ea"/>
                <a:sym typeface="Arial" panose="020B0604020202020204"/>
              </a:endParaRPr>
            </a:p>
          </p:txBody>
        </p:sp>
        <p:sp>
          <p:nvSpPr>
            <p:cNvPr id="10" name="AutoShape 3"/>
            <p:cNvSpPr/>
            <p:nvPr/>
          </p:nvSpPr>
          <p:spPr bwMode="auto">
            <a:xfrm>
              <a:off x="4164785" y="3563740"/>
              <a:ext cx="3292691" cy="1676440"/>
            </a:xfrm>
            <a:custGeom>
              <a:avLst/>
              <a:gdLst>
                <a:gd name="T0" fmla="*/ 17925 w 21600"/>
                <a:gd name="T1" fmla="*/ 12734 h 18732"/>
                <a:gd name="T2" fmla="*/ 17889 w 21600"/>
                <a:gd name="T3" fmla="*/ 12831 h 18732"/>
                <a:gd name="T4" fmla="*/ 17875 w 21600"/>
                <a:gd name="T5" fmla="*/ 12751 h 18732"/>
                <a:gd name="T6" fmla="*/ 17825 w 21600"/>
                <a:gd name="T7" fmla="*/ 12768 h 18732"/>
                <a:gd name="T8" fmla="*/ 17861 w 21600"/>
                <a:gd name="T9" fmla="*/ 12671 h 18732"/>
                <a:gd name="T10" fmla="*/ 16570 w 21600"/>
                <a:gd name="T11" fmla="*/ 5472 h 18732"/>
                <a:gd name="T12" fmla="*/ 15286 w 21600"/>
                <a:gd name="T13" fmla="*/ 7147 h 18732"/>
                <a:gd name="T14" fmla="*/ 6786 w 21600"/>
                <a:gd name="T15" fmla="*/ 3671 h 18732"/>
                <a:gd name="T16" fmla="*/ 6773 w 21600"/>
                <a:gd name="T17" fmla="*/ 3633 h 18732"/>
                <a:gd name="T18" fmla="*/ 6730 w 21600"/>
                <a:gd name="T19" fmla="*/ 3511 h 18732"/>
                <a:gd name="T20" fmla="*/ 6792 w 21600"/>
                <a:gd name="T21" fmla="*/ 3451 h 18732"/>
                <a:gd name="T22" fmla="*/ 8051 w 21600"/>
                <a:gd name="T23" fmla="*/ 2213 h 18732"/>
                <a:gd name="T24" fmla="*/ 6309 w 21600"/>
                <a:gd name="T25" fmla="*/ 1619 h 18732"/>
                <a:gd name="T26" fmla="*/ 1843 w 21600"/>
                <a:gd name="T27" fmla="*/ 97 h 18732"/>
                <a:gd name="T28" fmla="*/ 1808 w 21600"/>
                <a:gd name="T29" fmla="*/ 0 h 18732"/>
                <a:gd name="T30" fmla="*/ 1794 w 21600"/>
                <a:gd name="T31" fmla="*/ 80 h 18732"/>
                <a:gd name="T32" fmla="*/ 1743 w 21600"/>
                <a:gd name="T33" fmla="*/ 63 h 18732"/>
                <a:gd name="T34" fmla="*/ 1779 w 21600"/>
                <a:gd name="T35" fmla="*/ 160 h 18732"/>
                <a:gd name="T36" fmla="*/ 715 w 21600"/>
                <a:gd name="T37" fmla="*/ 6114 h 18732"/>
                <a:gd name="T38" fmla="*/ 0 w 21600"/>
                <a:gd name="T39" fmla="*/ 10118 h 18732"/>
                <a:gd name="T40" fmla="*/ 1417 w 21600"/>
                <a:gd name="T41" fmla="*/ 8727 h 18732"/>
                <a:gd name="T42" fmla="*/ 1474 w 21600"/>
                <a:gd name="T43" fmla="*/ 8887 h 18732"/>
                <a:gd name="T44" fmla="*/ 18474 w 21600"/>
                <a:gd name="T45" fmla="*/ 15839 h 18732"/>
                <a:gd name="T46" fmla="*/ 21600 w 21600"/>
                <a:gd name="T47" fmla="*/ 11475 h 18732"/>
                <a:gd name="T48" fmla="*/ 17925 w 21600"/>
                <a:gd name="T49" fmla="*/ 12734 h 18732"/>
                <a:gd name="T50" fmla="*/ 17925 w 21600"/>
                <a:gd name="T51" fmla="*/ 12734 h 18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00" h="18732">
                  <a:moveTo>
                    <a:pt x="17925" y="12734"/>
                  </a:moveTo>
                  <a:lnTo>
                    <a:pt x="17889" y="12831"/>
                  </a:lnTo>
                  <a:lnTo>
                    <a:pt x="17875" y="12751"/>
                  </a:lnTo>
                  <a:lnTo>
                    <a:pt x="17825" y="12768"/>
                  </a:lnTo>
                  <a:lnTo>
                    <a:pt x="17861" y="12671"/>
                  </a:lnTo>
                  <a:lnTo>
                    <a:pt x="16570" y="5472"/>
                  </a:lnTo>
                  <a:cubicBezTo>
                    <a:pt x="16198" y="6107"/>
                    <a:pt x="15769" y="6673"/>
                    <a:pt x="15286" y="7147"/>
                  </a:cubicBezTo>
                  <a:cubicBezTo>
                    <a:pt x="12352" y="10028"/>
                    <a:pt x="8546" y="8472"/>
                    <a:pt x="6786" y="3671"/>
                  </a:cubicBezTo>
                  <a:cubicBezTo>
                    <a:pt x="6781" y="3659"/>
                    <a:pt x="6777" y="3646"/>
                    <a:pt x="6773" y="3633"/>
                  </a:cubicBezTo>
                  <a:cubicBezTo>
                    <a:pt x="6758" y="3592"/>
                    <a:pt x="6744" y="3552"/>
                    <a:pt x="6730" y="3511"/>
                  </a:cubicBezTo>
                  <a:lnTo>
                    <a:pt x="6792" y="3451"/>
                  </a:lnTo>
                  <a:lnTo>
                    <a:pt x="8051" y="2213"/>
                  </a:lnTo>
                  <a:lnTo>
                    <a:pt x="6309" y="1619"/>
                  </a:lnTo>
                  <a:lnTo>
                    <a:pt x="1843" y="97"/>
                  </a:lnTo>
                  <a:lnTo>
                    <a:pt x="1808" y="0"/>
                  </a:lnTo>
                  <a:lnTo>
                    <a:pt x="1794" y="80"/>
                  </a:lnTo>
                  <a:lnTo>
                    <a:pt x="1743" y="63"/>
                  </a:lnTo>
                  <a:lnTo>
                    <a:pt x="1779" y="160"/>
                  </a:lnTo>
                  <a:lnTo>
                    <a:pt x="715" y="6114"/>
                  </a:lnTo>
                  <a:lnTo>
                    <a:pt x="0" y="10118"/>
                  </a:lnTo>
                  <a:lnTo>
                    <a:pt x="1417" y="8727"/>
                  </a:lnTo>
                  <a:cubicBezTo>
                    <a:pt x="1436" y="8781"/>
                    <a:pt x="1454" y="8834"/>
                    <a:pt x="1474" y="8887"/>
                  </a:cubicBezTo>
                  <a:cubicBezTo>
                    <a:pt x="4995" y="18487"/>
                    <a:pt x="12606" y="21600"/>
                    <a:pt x="18474" y="15839"/>
                  </a:cubicBezTo>
                  <a:cubicBezTo>
                    <a:pt x="19691" y="14644"/>
                    <a:pt x="20737" y="13161"/>
                    <a:pt x="21600" y="11475"/>
                  </a:cubicBezTo>
                  <a:cubicBezTo>
                    <a:pt x="21600" y="11475"/>
                    <a:pt x="17925" y="12734"/>
                    <a:pt x="17925" y="12734"/>
                  </a:cubicBezTo>
                  <a:close/>
                  <a:moveTo>
                    <a:pt x="17925" y="12734"/>
                  </a:moveTo>
                </a:path>
              </a:pathLst>
            </a:custGeom>
            <a:solidFill>
              <a:srgbClr val="739BCB"/>
            </a:solidFill>
            <a:ln>
              <a:noFill/>
            </a:ln>
          </p:spPr>
          <p:txBody>
            <a:bodyPr lIns="0" tIns="0" rIns="0" bIns="0"/>
            <a:lstStyle/>
            <a:p>
              <a:endParaRPr 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1" name="AutoShape 4"/>
            <p:cNvSpPr/>
            <p:nvPr/>
          </p:nvSpPr>
          <p:spPr bwMode="auto">
            <a:xfrm>
              <a:off x="6219918" y="1658727"/>
              <a:ext cx="1674525" cy="3063455"/>
            </a:xfrm>
            <a:custGeom>
              <a:avLst/>
              <a:gdLst>
                <a:gd name="T0" fmla="*/ 15639 w 18627"/>
                <a:gd name="T1" fmla="*/ 19221 h 21600"/>
                <a:gd name="T2" fmla="*/ 8409 w 18627"/>
                <a:gd name="T3" fmla="*/ 1669 h 21600"/>
                <a:gd name="T4" fmla="*/ 831 w 18627"/>
                <a:gd name="T5" fmla="*/ 0 h 21600"/>
                <a:gd name="T6" fmla="*/ 5224 w 18627"/>
                <a:gd name="T7" fmla="*/ 2896 h 21600"/>
                <a:gd name="T8" fmla="*/ 5341 w 18627"/>
                <a:gd name="T9" fmla="*/ 2896 h 21600"/>
                <a:gd name="T10" fmla="*/ 5282 w 18627"/>
                <a:gd name="T11" fmla="*/ 2934 h 21600"/>
                <a:gd name="T12" fmla="*/ 5341 w 18627"/>
                <a:gd name="T13" fmla="*/ 2973 h 21600"/>
                <a:gd name="T14" fmla="*/ 5224 w 18627"/>
                <a:gd name="T15" fmla="*/ 2973 h 21600"/>
                <a:gd name="T16" fmla="*/ 0 w 18627"/>
                <a:gd name="T17" fmla="*/ 6416 h 21600"/>
                <a:gd name="T18" fmla="*/ 3013 w 18627"/>
                <a:gd name="T19" fmla="*/ 7158 h 21600"/>
                <a:gd name="T20" fmla="*/ 6840 w 18627"/>
                <a:gd name="T21" fmla="*/ 15706 h 21600"/>
                <a:gd name="T22" fmla="*/ 6628 w 18627"/>
                <a:gd name="T23" fmla="*/ 15934 h 21600"/>
                <a:gd name="T24" fmla="*/ 6526 w 18627"/>
                <a:gd name="T25" fmla="*/ 16033 h 21600"/>
                <a:gd name="T26" fmla="*/ 6381 w 18627"/>
                <a:gd name="T27" fmla="*/ 15980 h 21600"/>
                <a:gd name="T28" fmla="*/ 4285 w 18627"/>
                <a:gd name="T29" fmla="*/ 15215 h 21600"/>
                <a:gd name="T30" fmla="*/ 5122 w 18627"/>
                <a:gd name="T31" fmla="*/ 16955 h 21600"/>
                <a:gd name="T32" fmla="*/ 7310 w 18627"/>
                <a:gd name="T33" fmla="*/ 21499 h 21600"/>
                <a:gd name="T34" fmla="*/ 7250 w 18627"/>
                <a:gd name="T35" fmla="*/ 21560 h 21600"/>
                <a:gd name="T36" fmla="*/ 7335 w 18627"/>
                <a:gd name="T37" fmla="*/ 21550 h 21600"/>
                <a:gd name="T38" fmla="*/ 7359 w 18627"/>
                <a:gd name="T39" fmla="*/ 21600 h 21600"/>
                <a:gd name="T40" fmla="*/ 7419 w 18627"/>
                <a:gd name="T41" fmla="*/ 21539 h 21600"/>
                <a:gd name="T42" fmla="*/ 13650 w 18627"/>
                <a:gd name="T43" fmla="*/ 20744 h 21600"/>
                <a:gd name="T44" fmla="*/ 17943 w 18627"/>
                <a:gd name="T45" fmla="*/ 20197 h 21600"/>
                <a:gd name="T46" fmla="*/ 15539 w 18627"/>
                <a:gd name="T47" fmla="*/ 19320 h 21600"/>
                <a:gd name="T48" fmla="*/ 15639 w 18627"/>
                <a:gd name="T49" fmla="*/ 19221 h 21600"/>
                <a:gd name="T50" fmla="*/ 15639 w 18627"/>
                <a:gd name="T51" fmla="*/ 1922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27" h="21600">
                  <a:moveTo>
                    <a:pt x="15639" y="19221"/>
                  </a:moveTo>
                  <a:cubicBezTo>
                    <a:pt x="21600" y="13158"/>
                    <a:pt x="18363" y="5300"/>
                    <a:pt x="8409" y="1669"/>
                  </a:cubicBezTo>
                  <a:cubicBezTo>
                    <a:pt x="6008" y="794"/>
                    <a:pt x="3436" y="245"/>
                    <a:pt x="831" y="0"/>
                  </a:cubicBezTo>
                  <a:lnTo>
                    <a:pt x="5224" y="2896"/>
                  </a:lnTo>
                  <a:lnTo>
                    <a:pt x="5341" y="2896"/>
                  </a:lnTo>
                  <a:lnTo>
                    <a:pt x="5282" y="2934"/>
                  </a:lnTo>
                  <a:lnTo>
                    <a:pt x="5341" y="2973"/>
                  </a:lnTo>
                  <a:lnTo>
                    <a:pt x="5224" y="2973"/>
                  </a:lnTo>
                  <a:lnTo>
                    <a:pt x="0" y="6416"/>
                  </a:lnTo>
                  <a:cubicBezTo>
                    <a:pt x="1035" y="6563"/>
                    <a:pt x="2052" y="6808"/>
                    <a:pt x="3013" y="7158"/>
                  </a:cubicBezTo>
                  <a:cubicBezTo>
                    <a:pt x="7866" y="8929"/>
                    <a:pt x="9524" y="12708"/>
                    <a:pt x="6840" y="15706"/>
                  </a:cubicBezTo>
                  <a:cubicBezTo>
                    <a:pt x="6771" y="15782"/>
                    <a:pt x="6702" y="15859"/>
                    <a:pt x="6628" y="15934"/>
                  </a:cubicBezTo>
                  <a:cubicBezTo>
                    <a:pt x="6595" y="15968"/>
                    <a:pt x="6560" y="16000"/>
                    <a:pt x="6526" y="16033"/>
                  </a:cubicBezTo>
                  <a:lnTo>
                    <a:pt x="6381" y="15980"/>
                  </a:lnTo>
                  <a:lnTo>
                    <a:pt x="4285" y="15215"/>
                  </a:lnTo>
                  <a:lnTo>
                    <a:pt x="5122" y="16955"/>
                  </a:lnTo>
                  <a:lnTo>
                    <a:pt x="7310" y="21499"/>
                  </a:lnTo>
                  <a:lnTo>
                    <a:pt x="7250" y="21560"/>
                  </a:lnTo>
                  <a:lnTo>
                    <a:pt x="7335" y="21550"/>
                  </a:lnTo>
                  <a:lnTo>
                    <a:pt x="7359" y="21600"/>
                  </a:lnTo>
                  <a:lnTo>
                    <a:pt x="7419" y="21539"/>
                  </a:lnTo>
                  <a:lnTo>
                    <a:pt x="13650" y="20744"/>
                  </a:lnTo>
                  <a:lnTo>
                    <a:pt x="17943" y="20197"/>
                  </a:lnTo>
                  <a:lnTo>
                    <a:pt x="15539" y="19320"/>
                  </a:lnTo>
                  <a:cubicBezTo>
                    <a:pt x="15573" y="19287"/>
                    <a:pt x="15607" y="19254"/>
                    <a:pt x="15639" y="19221"/>
                  </a:cubicBezTo>
                  <a:close/>
                  <a:moveTo>
                    <a:pt x="15639" y="19221"/>
                  </a:moveTo>
                </a:path>
              </a:pathLst>
            </a:custGeom>
            <a:solidFill>
              <a:schemeClr val="accent1"/>
            </a:solidFill>
            <a:ln>
              <a:noFill/>
            </a:ln>
          </p:spPr>
          <p:txBody>
            <a:bodyPr lIns="0" tIns="0" rIns="0" bIns="0"/>
            <a:lstStyle/>
            <a:p>
              <a:endParaRPr 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2" name="Rectangle 48"/>
            <p:cNvSpPr/>
            <p:nvPr/>
          </p:nvSpPr>
          <p:spPr>
            <a:xfrm rot="18900000">
              <a:off x="3665692" y="2164161"/>
              <a:ext cx="2716162" cy="784259"/>
            </a:xfrm>
            <a:prstGeom prst="rect">
              <a:avLst/>
            </a:prstGeom>
            <a:ln>
              <a:noFill/>
            </a:ln>
          </p:spPr>
          <p:txBody>
            <a:bodyPr wrap="square" lIns="182889" tIns="91445" rIns="182889" bIns="91445">
              <a:spAutoFit/>
            </a:bodyPr>
            <a:lstStyle/>
            <a:p>
              <a:pPr algn="ctr">
                <a:lnSpc>
                  <a:spcPct val="120000"/>
                </a:lnSpc>
              </a:pPr>
              <a:r>
                <a:rPr lang="zh-CN" altLang="en-US" sz="2400" b="1" dirty="0">
                  <a:solidFill>
                    <a:schemeClr val="bg1"/>
                  </a:solidFill>
                  <a:latin typeface="Arial" panose="020B0604020202020204"/>
                  <a:ea typeface="微软雅黑" panose="020B0503020204020204" pitchFamily="34" charset="-122"/>
                  <a:cs typeface="+mn-ea"/>
                  <a:sym typeface="Arial" panose="020B0604020202020204"/>
                </a:rPr>
                <a:t>建设</a:t>
              </a:r>
              <a:endParaRPr lang="en-US" sz="24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3" name="Rectangle 49"/>
            <p:cNvSpPr/>
            <p:nvPr/>
          </p:nvSpPr>
          <p:spPr>
            <a:xfrm rot="4500000">
              <a:off x="5994672" y="2627452"/>
              <a:ext cx="2611271" cy="823617"/>
            </a:xfrm>
            <a:prstGeom prst="rect">
              <a:avLst/>
            </a:prstGeom>
            <a:ln>
              <a:noFill/>
            </a:ln>
          </p:spPr>
          <p:txBody>
            <a:bodyPr wrap="square" lIns="182889" tIns="91445" rIns="182889" bIns="91445">
              <a:spAutoFit/>
            </a:bodyPr>
            <a:lstStyle/>
            <a:p>
              <a:pPr algn="ctr">
                <a:lnSpc>
                  <a:spcPct val="120000"/>
                </a:lnSpc>
              </a:pPr>
              <a:r>
                <a:rPr lang="zh-CN" altLang="en-US" sz="2400" b="1" dirty="0">
                  <a:solidFill>
                    <a:schemeClr val="bg1"/>
                  </a:solidFill>
                  <a:latin typeface="Arial" panose="020B0604020202020204"/>
                  <a:ea typeface="微软雅黑" panose="020B0503020204020204" pitchFamily="34" charset="-122"/>
                  <a:cs typeface="+mn-ea"/>
                  <a:sym typeface="Arial" panose="020B0604020202020204"/>
                </a:rPr>
                <a:t>运营</a:t>
              </a:r>
              <a:endParaRPr lang="en-US" sz="24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4" name="Rectangle 50"/>
            <p:cNvSpPr/>
            <p:nvPr/>
          </p:nvSpPr>
          <p:spPr>
            <a:xfrm rot="900000">
              <a:off x="4418109" y="4214474"/>
              <a:ext cx="2716162" cy="784259"/>
            </a:xfrm>
            <a:prstGeom prst="rect">
              <a:avLst/>
            </a:prstGeom>
            <a:ln>
              <a:noFill/>
            </a:ln>
          </p:spPr>
          <p:txBody>
            <a:bodyPr wrap="square" lIns="182889" tIns="91445" rIns="182889" bIns="91445">
              <a:spAutoFit/>
            </a:bodyPr>
            <a:lstStyle/>
            <a:p>
              <a:pPr algn="ctr">
                <a:lnSpc>
                  <a:spcPct val="120000"/>
                </a:lnSpc>
              </a:pPr>
              <a:r>
                <a:rPr lang="zh-CN" altLang="en-US" sz="2400" b="1" dirty="0">
                  <a:solidFill>
                    <a:schemeClr val="bg1"/>
                  </a:solidFill>
                  <a:latin typeface="Arial" panose="020B0604020202020204"/>
                  <a:ea typeface="微软雅黑" panose="020B0503020204020204" pitchFamily="34" charset="-122"/>
                  <a:cs typeface="+mn-ea"/>
                  <a:sym typeface="Arial" panose="020B0604020202020204"/>
                </a:rPr>
                <a:t>服务</a:t>
              </a:r>
              <a:endParaRPr lang="en-US" sz="24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5" name="Freeform 101"/>
            <p:cNvSpPr>
              <a:spLocks noEditPoints="1"/>
            </p:cNvSpPr>
            <p:nvPr/>
          </p:nvSpPr>
          <p:spPr bwMode="auto">
            <a:xfrm>
              <a:off x="5870414" y="1858513"/>
              <a:ext cx="487385" cy="413203"/>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vert="horz" wrap="square" lIns="91440" tIns="45720" rIns="91440" bIns="45720" numCol="1" anchor="t" anchorCtr="0" compatLnSpc="1"/>
            <a:lstStyle/>
            <a:p>
              <a:endParaRPr lang="en-US" sz="1600" kern="12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6" name="Freeform 138"/>
            <p:cNvSpPr>
              <a:spLocks noEditPoints="1"/>
            </p:cNvSpPr>
            <p:nvPr/>
          </p:nvSpPr>
          <p:spPr bwMode="auto">
            <a:xfrm>
              <a:off x="6958395" y="4019845"/>
              <a:ext cx="459570" cy="389163"/>
            </a:xfrm>
            <a:custGeom>
              <a:avLst/>
              <a:gdLst/>
              <a:ahLst/>
              <a:cxnLst>
                <a:cxn ang="0">
                  <a:pos x="50" y="40"/>
                </a:cxn>
                <a:cxn ang="0">
                  <a:pos x="40" y="50"/>
                </a:cxn>
                <a:cxn ang="0">
                  <a:pos x="10" y="50"/>
                </a:cxn>
                <a:cxn ang="0">
                  <a:pos x="0" y="40"/>
                </a:cxn>
                <a:cxn ang="0">
                  <a:pos x="0" y="10"/>
                </a:cxn>
                <a:cxn ang="0">
                  <a:pos x="10" y="0"/>
                </a:cxn>
                <a:cxn ang="0">
                  <a:pos x="40" y="0"/>
                </a:cxn>
                <a:cxn ang="0">
                  <a:pos x="44" y="1"/>
                </a:cxn>
                <a:cxn ang="0">
                  <a:pos x="45" y="2"/>
                </a:cxn>
                <a:cxn ang="0">
                  <a:pos x="44" y="3"/>
                </a:cxn>
                <a:cxn ang="0">
                  <a:pos x="42" y="4"/>
                </a:cxn>
                <a:cxn ang="0">
                  <a:pos x="41" y="5"/>
                </a:cxn>
                <a:cxn ang="0">
                  <a:pos x="40" y="4"/>
                </a:cxn>
                <a:cxn ang="0">
                  <a:pos x="10" y="4"/>
                </a:cxn>
                <a:cxn ang="0">
                  <a:pos x="4" y="10"/>
                </a:cxn>
                <a:cxn ang="0">
                  <a:pos x="4" y="40"/>
                </a:cxn>
                <a:cxn ang="0">
                  <a:pos x="10" y="46"/>
                </a:cxn>
                <a:cxn ang="0">
                  <a:pos x="40" y="46"/>
                </a:cxn>
                <a:cxn ang="0">
                  <a:pos x="45" y="40"/>
                </a:cxn>
                <a:cxn ang="0">
                  <a:pos x="45" y="35"/>
                </a:cxn>
                <a:cxn ang="0">
                  <a:pos x="46" y="35"/>
                </a:cxn>
                <a:cxn ang="0">
                  <a:pos x="48" y="32"/>
                </a:cxn>
                <a:cxn ang="0">
                  <a:pos x="49" y="32"/>
                </a:cxn>
                <a:cxn ang="0">
                  <a:pos x="50" y="33"/>
                </a:cxn>
                <a:cxn ang="0">
                  <a:pos x="50" y="40"/>
                </a:cxn>
                <a:cxn ang="0">
                  <a:pos x="57" y="17"/>
                </a:cxn>
                <a:cxn ang="0">
                  <a:pos x="33" y="41"/>
                </a:cxn>
                <a:cxn ang="0">
                  <a:pos x="23" y="41"/>
                </a:cxn>
                <a:cxn ang="0">
                  <a:pos x="23" y="31"/>
                </a:cxn>
                <a:cxn ang="0">
                  <a:pos x="47" y="7"/>
                </a:cxn>
                <a:cxn ang="0">
                  <a:pos x="57" y="17"/>
                </a:cxn>
                <a:cxn ang="0">
                  <a:pos x="36" y="33"/>
                </a:cxn>
                <a:cxn ang="0">
                  <a:pos x="30" y="28"/>
                </a:cxn>
                <a:cxn ang="0">
                  <a:pos x="26" y="32"/>
                </a:cxn>
                <a:cxn ang="0">
                  <a:pos x="26" y="34"/>
                </a:cxn>
                <a:cxn ang="0">
                  <a:pos x="29" y="34"/>
                </a:cxn>
                <a:cxn ang="0">
                  <a:pos x="29" y="38"/>
                </a:cxn>
                <a:cxn ang="0">
                  <a:pos x="31" y="38"/>
                </a:cxn>
                <a:cxn ang="0">
                  <a:pos x="36" y="33"/>
                </a:cxn>
                <a:cxn ang="0">
                  <a:pos x="46" y="12"/>
                </a:cxn>
                <a:cxn ang="0">
                  <a:pos x="34" y="24"/>
                </a:cxn>
                <a:cxn ang="0">
                  <a:pos x="33" y="26"/>
                </a:cxn>
                <a:cxn ang="0">
                  <a:pos x="35" y="26"/>
                </a:cxn>
                <a:cxn ang="0">
                  <a:pos x="47" y="13"/>
                </a:cxn>
                <a:cxn ang="0">
                  <a:pos x="47" y="12"/>
                </a:cxn>
                <a:cxn ang="0">
                  <a:pos x="46" y="12"/>
                </a:cxn>
                <a:cxn ang="0">
                  <a:pos x="59" y="15"/>
                </a:cxn>
                <a:cxn ang="0">
                  <a:pos x="49" y="4"/>
                </a:cxn>
                <a:cxn ang="0">
                  <a:pos x="52" y="1"/>
                </a:cxn>
                <a:cxn ang="0">
                  <a:pos x="57" y="1"/>
                </a:cxn>
                <a:cxn ang="0">
                  <a:pos x="62" y="7"/>
                </a:cxn>
                <a:cxn ang="0">
                  <a:pos x="62" y="11"/>
                </a:cxn>
                <a:cxn ang="0">
                  <a:pos x="59" y="15"/>
                </a:cxn>
              </a:cxnLst>
              <a:rect l="0" t="0" r="r" b="b"/>
              <a:pathLst>
                <a:path w="64" h="50">
                  <a:moveTo>
                    <a:pt x="50" y="40"/>
                  </a:moveTo>
                  <a:cubicBezTo>
                    <a:pt x="50" y="46"/>
                    <a:pt x="45" y="50"/>
                    <a:pt x="40" y="50"/>
                  </a:cubicBezTo>
                  <a:cubicBezTo>
                    <a:pt x="10" y="50"/>
                    <a:pt x="10" y="50"/>
                    <a:pt x="10" y="50"/>
                  </a:cubicBezTo>
                  <a:cubicBezTo>
                    <a:pt x="4" y="50"/>
                    <a:pt x="0" y="46"/>
                    <a:pt x="0" y="40"/>
                  </a:cubicBezTo>
                  <a:cubicBezTo>
                    <a:pt x="0" y="10"/>
                    <a:pt x="0" y="10"/>
                    <a:pt x="0" y="10"/>
                  </a:cubicBezTo>
                  <a:cubicBezTo>
                    <a:pt x="0" y="5"/>
                    <a:pt x="4" y="0"/>
                    <a:pt x="10" y="0"/>
                  </a:cubicBezTo>
                  <a:cubicBezTo>
                    <a:pt x="40" y="0"/>
                    <a:pt x="40" y="0"/>
                    <a:pt x="40" y="0"/>
                  </a:cubicBezTo>
                  <a:cubicBezTo>
                    <a:pt x="41" y="0"/>
                    <a:pt x="43" y="0"/>
                    <a:pt x="44" y="1"/>
                  </a:cubicBezTo>
                  <a:cubicBezTo>
                    <a:pt x="44" y="1"/>
                    <a:pt x="44" y="1"/>
                    <a:pt x="45" y="2"/>
                  </a:cubicBezTo>
                  <a:cubicBezTo>
                    <a:pt x="45" y="2"/>
                    <a:pt x="45" y="2"/>
                    <a:pt x="44" y="3"/>
                  </a:cubicBezTo>
                  <a:cubicBezTo>
                    <a:pt x="42" y="4"/>
                    <a:pt x="42" y="4"/>
                    <a:pt x="42" y="4"/>
                  </a:cubicBezTo>
                  <a:cubicBezTo>
                    <a:pt x="42" y="5"/>
                    <a:pt x="42" y="5"/>
                    <a:pt x="41" y="5"/>
                  </a:cubicBezTo>
                  <a:cubicBezTo>
                    <a:pt x="41" y="5"/>
                    <a:pt x="40" y="4"/>
                    <a:pt x="40" y="4"/>
                  </a:cubicBezTo>
                  <a:cubicBezTo>
                    <a:pt x="10" y="4"/>
                    <a:pt x="10" y="4"/>
                    <a:pt x="10" y="4"/>
                  </a:cubicBezTo>
                  <a:cubicBezTo>
                    <a:pt x="7" y="4"/>
                    <a:pt x="4" y="7"/>
                    <a:pt x="4" y="10"/>
                  </a:cubicBezTo>
                  <a:cubicBezTo>
                    <a:pt x="4" y="40"/>
                    <a:pt x="4" y="40"/>
                    <a:pt x="4" y="40"/>
                  </a:cubicBezTo>
                  <a:cubicBezTo>
                    <a:pt x="4" y="43"/>
                    <a:pt x="7" y="46"/>
                    <a:pt x="10" y="46"/>
                  </a:cubicBezTo>
                  <a:cubicBezTo>
                    <a:pt x="40" y="46"/>
                    <a:pt x="40" y="46"/>
                    <a:pt x="40" y="46"/>
                  </a:cubicBezTo>
                  <a:cubicBezTo>
                    <a:pt x="43" y="46"/>
                    <a:pt x="45" y="43"/>
                    <a:pt x="45" y="40"/>
                  </a:cubicBezTo>
                  <a:cubicBezTo>
                    <a:pt x="45" y="35"/>
                    <a:pt x="45" y="35"/>
                    <a:pt x="45" y="35"/>
                  </a:cubicBezTo>
                  <a:cubicBezTo>
                    <a:pt x="45" y="35"/>
                    <a:pt x="46" y="35"/>
                    <a:pt x="46" y="35"/>
                  </a:cubicBezTo>
                  <a:cubicBezTo>
                    <a:pt x="48" y="32"/>
                    <a:pt x="48" y="32"/>
                    <a:pt x="48" y="32"/>
                  </a:cubicBezTo>
                  <a:cubicBezTo>
                    <a:pt x="48" y="32"/>
                    <a:pt x="49" y="32"/>
                    <a:pt x="49" y="32"/>
                  </a:cubicBezTo>
                  <a:cubicBezTo>
                    <a:pt x="50" y="32"/>
                    <a:pt x="50" y="33"/>
                    <a:pt x="50" y="33"/>
                  </a:cubicBezTo>
                  <a:lnTo>
                    <a:pt x="50" y="40"/>
                  </a:lnTo>
                  <a:close/>
                  <a:moveTo>
                    <a:pt x="57" y="17"/>
                  </a:moveTo>
                  <a:cubicBezTo>
                    <a:pt x="33" y="41"/>
                    <a:pt x="33" y="41"/>
                    <a:pt x="33" y="41"/>
                  </a:cubicBezTo>
                  <a:cubicBezTo>
                    <a:pt x="23" y="41"/>
                    <a:pt x="23" y="41"/>
                    <a:pt x="23" y="41"/>
                  </a:cubicBezTo>
                  <a:cubicBezTo>
                    <a:pt x="23" y="31"/>
                    <a:pt x="23" y="31"/>
                    <a:pt x="23" y="31"/>
                  </a:cubicBezTo>
                  <a:cubicBezTo>
                    <a:pt x="47" y="7"/>
                    <a:pt x="47" y="7"/>
                    <a:pt x="47" y="7"/>
                  </a:cubicBezTo>
                  <a:lnTo>
                    <a:pt x="57" y="17"/>
                  </a:lnTo>
                  <a:close/>
                  <a:moveTo>
                    <a:pt x="36" y="33"/>
                  </a:moveTo>
                  <a:cubicBezTo>
                    <a:pt x="30" y="28"/>
                    <a:pt x="30" y="28"/>
                    <a:pt x="30" y="28"/>
                  </a:cubicBezTo>
                  <a:cubicBezTo>
                    <a:pt x="26" y="32"/>
                    <a:pt x="26" y="32"/>
                    <a:pt x="26" y="32"/>
                  </a:cubicBezTo>
                  <a:cubicBezTo>
                    <a:pt x="26" y="34"/>
                    <a:pt x="26" y="34"/>
                    <a:pt x="26" y="34"/>
                  </a:cubicBezTo>
                  <a:cubicBezTo>
                    <a:pt x="29" y="34"/>
                    <a:pt x="29" y="34"/>
                    <a:pt x="29" y="34"/>
                  </a:cubicBezTo>
                  <a:cubicBezTo>
                    <a:pt x="29" y="38"/>
                    <a:pt x="29" y="38"/>
                    <a:pt x="29" y="38"/>
                  </a:cubicBezTo>
                  <a:cubicBezTo>
                    <a:pt x="31" y="38"/>
                    <a:pt x="31" y="38"/>
                    <a:pt x="31" y="38"/>
                  </a:cubicBezTo>
                  <a:lnTo>
                    <a:pt x="36" y="33"/>
                  </a:lnTo>
                  <a:close/>
                  <a:moveTo>
                    <a:pt x="46" y="12"/>
                  </a:moveTo>
                  <a:cubicBezTo>
                    <a:pt x="34" y="24"/>
                    <a:pt x="34" y="24"/>
                    <a:pt x="34" y="24"/>
                  </a:cubicBezTo>
                  <a:cubicBezTo>
                    <a:pt x="33" y="25"/>
                    <a:pt x="33" y="25"/>
                    <a:pt x="33" y="26"/>
                  </a:cubicBezTo>
                  <a:cubicBezTo>
                    <a:pt x="34" y="26"/>
                    <a:pt x="34" y="26"/>
                    <a:pt x="35" y="26"/>
                  </a:cubicBezTo>
                  <a:cubicBezTo>
                    <a:pt x="47" y="13"/>
                    <a:pt x="47" y="13"/>
                    <a:pt x="47" y="13"/>
                  </a:cubicBezTo>
                  <a:cubicBezTo>
                    <a:pt x="47" y="13"/>
                    <a:pt x="47" y="12"/>
                    <a:pt x="47" y="12"/>
                  </a:cubicBezTo>
                  <a:cubicBezTo>
                    <a:pt x="47" y="12"/>
                    <a:pt x="46" y="12"/>
                    <a:pt x="46" y="12"/>
                  </a:cubicBezTo>
                  <a:close/>
                  <a:moveTo>
                    <a:pt x="59" y="15"/>
                  </a:moveTo>
                  <a:cubicBezTo>
                    <a:pt x="49" y="4"/>
                    <a:pt x="49" y="4"/>
                    <a:pt x="49" y="4"/>
                  </a:cubicBezTo>
                  <a:cubicBezTo>
                    <a:pt x="52" y="1"/>
                    <a:pt x="52" y="1"/>
                    <a:pt x="52" y="1"/>
                  </a:cubicBezTo>
                  <a:cubicBezTo>
                    <a:pt x="53" y="0"/>
                    <a:pt x="56" y="0"/>
                    <a:pt x="57" y="1"/>
                  </a:cubicBezTo>
                  <a:cubicBezTo>
                    <a:pt x="62" y="7"/>
                    <a:pt x="62" y="7"/>
                    <a:pt x="62" y="7"/>
                  </a:cubicBezTo>
                  <a:cubicBezTo>
                    <a:pt x="64" y="8"/>
                    <a:pt x="64" y="10"/>
                    <a:pt x="62" y="11"/>
                  </a:cubicBezTo>
                  <a:lnTo>
                    <a:pt x="59" y="15"/>
                  </a:lnTo>
                  <a:close/>
                </a:path>
              </a:pathLst>
            </a:custGeom>
            <a:solidFill>
              <a:schemeClr val="bg1"/>
            </a:solidFill>
            <a:ln w="9525">
              <a:noFill/>
              <a:round/>
            </a:ln>
          </p:spPr>
          <p:txBody>
            <a:bodyPr vert="horz" wrap="square" lIns="91440" tIns="45720" rIns="91440" bIns="45720" numCol="1" anchor="t" anchorCtr="0" compatLnSpc="1"/>
            <a:lstStyle/>
            <a:p>
              <a:endParaRPr lang="en-US" sz="1600" kern="12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7" name="Freeform 24"/>
            <p:cNvSpPr>
              <a:spLocks noEditPoints="1"/>
            </p:cNvSpPr>
            <p:nvPr/>
          </p:nvSpPr>
          <p:spPr bwMode="auto">
            <a:xfrm>
              <a:off x="4512068" y="3816641"/>
              <a:ext cx="487766" cy="461755"/>
            </a:xfrm>
            <a:custGeom>
              <a:avLst/>
              <a:gdLst/>
              <a:ahLst/>
              <a:cxnLst>
                <a:cxn ang="0">
                  <a:pos x="55" y="55"/>
                </a:cxn>
                <a:cxn ang="0">
                  <a:pos x="39" y="55"/>
                </a:cxn>
                <a:cxn ang="0">
                  <a:pos x="30" y="64"/>
                </a:cxn>
                <a:cxn ang="0">
                  <a:pos x="21" y="55"/>
                </a:cxn>
                <a:cxn ang="0">
                  <a:pos x="5" y="55"/>
                </a:cxn>
                <a:cxn ang="0">
                  <a:pos x="0" y="50"/>
                </a:cxn>
                <a:cxn ang="0">
                  <a:pos x="11" y="20"/>
                </a:cxn>
                <a:cxn ang="0">
                  <a:pos x="27" y="5"/>
                </a:cxn>
                <a:cxn ang="0">
                  <a:pos x="26" y="3"/>
                </a:cxn>
                <a:cxn ang="0">
                  <a:pos x="30" y="0"/>
                </a:cxn>
                <a:cxn ang="0">
                  <a:pos x="33" y="3"/>
                </a:cxn>
                <a:cxn ang="0">
                  <a:pos x="33" y="5"/>
                </a:cxn>
                <a:cxn ang="0">
                  <a:pos x="48" y="20"/>
                </a:cxn>
                <a:cxn ang="0">
                  <a:pos x="59" y="50"/>
                </a:cxn>
                <a:cxn ang="0">
                  <a:pos x="55" y="55"/>
                </a:cxn>
                <a:cxn ang="0">
                  <a:pos x="30" y="60"/>
                </a:cxn>
                <a:cxn ang="0">
                  <a:pos x="25" y="55"/>
                </a:cxn>
                <a:cxn ang="0">
                  <a:pos x="24" y="54"/>
                </a:cxn>
                <a:cxn ang="0">
                  <a:pos x="23" y="55"/>
                </a:cxn>
                <a:cxn ang="0">
                  <a:pos x="30" y="61"/>
                </a:cxn>
                <a:cxn ang="0">
                  <a:pos x="30" y="60"/>
                </a:cxn>
                <a:cxn ang="0">
                  <a:pos x="30" y="60"/>
                </a:cxn>
              </a:cxnLst>
              <a:rect l="0" t="0" r="r" b="b"/>
              <a:pathLst>
                <a:path w="59" h="64">
                  <a:moveTo>
                    <a:pt x="55" y="55"/>
                  </a:moveTo>
                  <a:cubicBezTo>
                    <a:pt x="39" y="55"/>
                    <a:pt x="39" y="55"/>
                    <a:pt x="39" y="55"/>
                  </a:cubicBezTo>
                  <a:cubicBezTo>
                    <a:pt x="39" y="60"/>
                    <a:pt x="35" y="64"/>
                    <a:pt x="30" y="64"/>
                  </a:cubicBezTo>
                  <a:cubicBezTo>
                    <a:pt x="25" y="64"/>
                    <a:pt x="21" y="60"/>
                    <a:pt x="21" y="55"/>
                  </a:cubicBezTo>
                  <a:cubicBezTo>
                    <a:pt x="5" y="55"/>
                    <a:pt x="5" y="55"/>
                    <a:pt x="5" y="55"/>
                  </a:cubicBezTo>
                  <a:cubicBezTo>
                    <a:pt x="2" y="55"/>
                    <a:pt x="0" y="53"/>
                    <a:pt x="0" y="50"/>
                  </a:cubicBezTo>
                  <a:cubicBezTo>
                    <a:pt x="5" y="46"/>
                    <a:pt x="11" y="38"/>
                    <a:pt x="11" y="20"/>
                  </a:cubicBezTo>
                  <a:cubicBezTo>
                    <a:pt x="11" y="13"/>
                    <a:pt x="17" y="6"/>
                    <a:pt x="27" y="5"/>
                  </a:cubicBezTo>
                  <a:cubicBezTo>
                    <a:pt x="26" y="4"/>
                    <a:pt x="26" y="4"/>
                    <a:pt x="26" y="3"/>
                  </a:cubicBezTo>
                  <a:cubicBezTo>
                    <a:pt x="26" y="1"/>
                    <a:pt x="28" y="0"/>
                    <a:pt x="30" y="0"/>
                  </a:cubicBezTo>
                  <a:cubicBezTo>
                    <a:pt x="32" y="0"/>
                    <a:pt x="33" y="1"/>
                    <a:pt x="33" y="3"/>
                  </a:cubicBezTo>
                  <a:cubicBezTo>
                    <a:pt x="33" y="4"/>
                    <a:pt x="33" y="4"/>
                    <a:pt x="33" y="5"/>
                  </a:cubicBezTo>
                  <a:cubicBezTo>
                    <a:pt x="42" y="6"/>
                    <a:pt x="48" y="13"/>
                    <a:pt x="48" y="20"/>
                  </a:cubicBezTo>
                  <a:cubicBezTo>
                    <a:pt x="48" y="38"/>
                    <a:pt x="54" y="46"/>
                    <a:pt x="59" y="50"/>
                  </a:cubicBezTo>
                  <a:cubicBezTo>
                    <a:pt x="59" y="53"/>
                    <a:pt x="57" y="55"/>
                    <a:pt x="55" y="55"/>
                  </a:cubicBezTo>
                  <a:close/>
                  <a:moveTo>
                    <a:pt x="30" y="60"/>
                  </a:moveTo>
                  <a:cubicBezTo>
                    <a:pt x="27" y="60"/>
                    <a:pt x="25" y="57"/>
                    <a:pt x="25" y="55"/>
                  </a:cubicBezTo>
                  <a:cubicBezTo>
                    <a:pt x="25" y="54"/>
                    <a:pt x="24" y="54"/>
                    <a:pt x="24" y="54"/>
                  </a:cubicBezTo>
                  <a:cubicBezTo>
                    <a:pt x="24" y="54"/>
                    <a:pt x="23" y="54"/>
                    <a:pt x="23" y="55"/>
                  </a:cubicBezTo>
                  <a:cubicBezTo>
                    <a:pt x="23" y="58"/>
                    <a:pt x="26" y="61"/>
                    <a:pt x="30" y="61"/>
                  </a:cubicBezTo>
                  <a:cubicBezTo>
                    <a:pt x="30" y="61"/>
                    <a:pt x="30" y="61"/>
                    <a:pt x="30" y="60"/>
                  </a:cubicBezTo>
                  <a:cubicBezTo>
                    <a:pt x="30" y="60"/>
                    <a:pt x="30" y="60"/>
                    <a:pt x="30" y="60"/>
                  </a:cubicBezTo>
                  <a:close/>
                </a:path>
              </a:pathLst>
            </a:custGeom>
            <a:solidFill>
              <a:schemeClr val="bg1"/>
            </a:solidFill>
            <a:ln w="9525">
              <a:noFill/>
              <a:round/>
            </a:ln>
          </p:spPr>
          <p:txBody>
            <a:bodyPr vert="horz" wrap="square" lIns="91440" tIns="45720" rIns="91440" bIns="45720" numCol="1" anchor="t" anchorCtr="0" compatLnSpc="1"/>
            <a:lstStyle/>
            <a:p>
              <a:endParaRPr lang="en-US" sz="1600" kern="12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8" name="任意多边形 20"/>
            <p:cNvSpPr/>
            <p:nvPr/>
          </p:nvSpPr>
          <p:spPr bwMode="auto">
            <a:xfrm>
              <a:off x="3162122" y="1076755"/>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园区测绘</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19" name="任意多边形 20"/>
            <p:cNvSpPr/>
            <p:nvPr/>
          </p:nvSpPr>
          <p:spPr bwMode="auto">
            <a:xfrm>
              <a:off x="2381582" y="2227992"/>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园区通讯</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0" name="任意多边形 20"/>
            <p:cNvSpPr/>
            <p:nvPr/>
          </p:nvSpPr>
          <p:spPr bwMode="auto">
            <a:xfrm>
              <a:off x="2250550" y="3379230"/>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4170A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园区监管</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1" name="任意多边形 20"/>
            <p:cNvSpPr/>
            <p:nvPr/>
          </p:nvSpPr>
          <p:spPr bwMode="auto">
            <a:xfrm>
              <a:off x="7223725" y="1132046"/>
              <a:ext cx="1890800"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三维可视化</a:t>
              </a: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2" name="任意多边形 20"/>
            <p:cNvSpPr/>
            <p:nvPr/>
          </p:nvSpPr>
          <p:spPr bwMode="auto">
            <a:xfrm>
              <a:off x="7932556" y="2271716"/>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智能安防</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3" name="任意多边形 20"/>
            <p:cNvSpPr/>
            <p:nvPr/>
          </p:nvSpPr>
          <p:spPr bwMode="auto">
            <a:xfrm>
              <a:off x="3075903" y="4946316"/>
              <a:ext cx="1801821"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739BCB"/>
            </a:solidFill>
            <a:ln>
              <a:noFill/>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云平台服务</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4" name="任意多边形 20"/>
            <p:cNvSpPr/>
            <p:nvPr/>
          </p:nvSpPr>
          <p:spPr bwMode="auto">
            <a:xfrm>
              <a:off x="8021417" y="3540180"/>
              <a:ext cx="1762793"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4F81BD"/>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设备与节能</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5" name="任意多边形 20"/>
            <p:cNvSpPr/>
            <p:nvPr/>
          </p:nvSpPr>
          <p:spPr bwMode="auto">
            <a:xfrm>
              <a:off x="5168059" y="5302003"/>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739BCB"/>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人群监控</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6" name="任意多边形 20"/>
            <p:cNvSpPr/>
            <p:nvPr/>
          </p:nvSpPr>
          <p:spPr bwMode="auto">
            <a:xfrm>
              <a:off x="7173996" y="4891348"/>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739BCB"/>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招商服务</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7" name="任意多边形 20"/>
            <p:cNvSpPr/>
            <p:nvPr/>
          </p:nvSpPr>
          <p:spPr bwMode="auto">
            <a:xfrm>
              <a:off x="3162122" y="1095580"/>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4170A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园区测绘</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sp>
          <p:nvSpPr>
            <p:cNvPr id="28" name="任意多边形 20"/>
            <p:cNvSpPr/>
            <p:nvPr/>
          </p:nvSpPr>
          <p:spPr bwMode="auto">
            <a:xfrm>
              <a:off x="2381582" y="2246817"/>
              <a:ext cx="1728818" cy="95932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rgbClr val="4170A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noAutofit/>
            </a:bodyPr>
            <a:lstStyle/>
            <a:p>
              <a:pPr algn="ctr"/>
              <a:endParaRPr lang="en-US" altLang="zh-CN" sz="1600" dirty="0">
                <a:solidFill>
                  <a:schemeClr val="bg1"/>
                </a:solidFill>
                <a:latin typeface="Arial" panose="020B0604020202020204"/>
                <a:ea typeface="微软雅黑" panose="020B0503020204020204" pitchFamily="34" charset="-122"/>
                <a:cs typeface="+mn-ea"/>
                <a:sym typeface="Arial" panose="020B0604020202020204"/>
              </a:endParaRPr>
            </a:p>
            <a:p>
              <a:pPr algn="ctr"/>
              <a:r>
                <a:rPr lang="zh-CN" altLang="en-US" sz="1600" dirty="0">
                  <a:solidFill>
                    <a:schemeClr val="bg1"/>
                  </a:solidFill>
                  <a:latin typeface="Arial" panose="020B0604020202020204"/>
                  <a:ea typeface="微软雅黑" panose="020B0503020204020204" pitchFamily="34" charset="-122"/>
                  <a:cs typeface="+mn-ea"/>
                  <a:sym typeface="Arial" panose="020B0604020202020204"/>
                </a:rPr>
                <a:t>园区通讯</a:t>
              </a:r>
              <a:endParaRPr lang="zh-CN" altLang="en-US" sz="1600" dirty="0">
                <a:solidFill>
                  <a:schemeClr val="bg1"/>
                </a:solidFill>
                <a:latin typeface="Arial" panose="020B0604020202020204"/>
                <a:ea typeface="微软雅黑" panose="020B0503020204020204" pitchFamily="34" charset="-122"/>
                <a:cs typeface="+mn-ea"/>
                <a:sym typeface="Arial" panose="020B0604020202020204"/>
              </a:endParaRPr>
            </a:p>
          </p:txBody>
        </p:sp>
      </p:grpSp>
      <p:sp>
        <p:nvSpPr>
          <p:cNvPr id="30" name="矩形 29"/>
          <p:cNvSpPr/>
          <p:nvPr/>
        </p:nvSpPr>
        <p:spPr>
          <a:xfrm>
            <a:off x="461732" y="6279309"/>
            <a:ext cx="4801314" cy="400110"/>
          </a:xfrm>
          <a:prstGeom prst="rect">
            <a:avLst/>
          </a:prstGeom>
        </p:spPr>
        <p:txBody>
          <a:bodyPr wrap="none">
            <a:spAutoFit/>
          </a:bodyPr>
          <a:lstStyle/>
          <a:p>
            <a:pPr>
              <a:spcBef>
                <a:spcPct val="20000"/>
              </a:spcBef>
            </a:pPr>
            <a:r>
              <a:rPr lang="zh-CN" altLang="en-US" sz="2000" b="1" dirty="0">
                <a:latin typeface="微软雅黑" panose="020B0503020204020204" pitchFamily="34" charset="-122"/>
                <a:ea typeface="微软雅黑" panose="020B0503020204020204" pitchFamily="34" charset="-122"/>
                <a:sym typeface="Arial" panose="020B0604020202020204"/>
              </a:rPr>
              <a:t>基于北斗时空服务的智慧园区全过程控制</a:t>
            </a:r>
            <a:endParaRPr lang="zh-CN" altLang="en-US" sz="2000" b="1" dirty="0">
              <a:latin typeface="微软雅黑" panose="020B0503020204020204" pitchFamily="34" charset="-122"/>
              <a:ea typeface="微软雅黑" panose="020B0503020204020204" pitchFamily="34" charset="-122"/>
              <a:sym typeface="Arial" panose="020B0604020202020204"/>
            </a:endParaRPr>
          </a:p>
        </p:txBody>
      </p:sp>
      <p:pic>
        <p:nvPicPr>
          <p:cNvPr id="32" name="图片 31"/>
          <p:cNvPicPr>
            <a:picLocks noChangeAspect="1"/>
          </p:cNvPicPr>
          <p:nvPr/>
        </p:nvPicPr>
        <p:blipFill>
          <a:blip r:embed="rId1" cstate="screen"/>
          <a:stretch>
            <a:fillRect/>
          </a:stretch>
        </p:blipFill>
        <p:spPr>
          <a:xfrm>
            <a:off x="6136552" y="1020338"/>
            <a:ext cx="5377764" cy="2872557"/>
          </a:xfrm>
          <a:prstGeom prst="rect">
            <a:avLst/>
          </a:prstGeom>
          <a:ln>
            <a:solidFill>
              <a:schemeClr val="tx1"/>
            </a:solidFill>
            <a:prstDash val="dash"/>
          </a:ln>
        </p:spPr>
      </p:pic>
      <p:pic>
        <p:nvPicPr>
          <p:cNvPr id="35" name="图片 34"/>
          <p:cNvPicPr>
            <a:picLocks noChangeAspect="1"/>
          </p:cNvPicPr>
          <p:nvPr/>
        </p:nvPicPr>
        <p:blipFill>
          <a:blip r:embed="rId2" cstate="screen"/>
          <a:stretch>
            <a:fillRect/>
          </a:stretch>
        </p:blipFill>
        <p:spPr>
          <a:xfrm>
            <a:off x="6136551" y="4029276"/>
            <a:ext cx="5377764" cy="2851984"/>
          </a:xfrm>
          <a:prstGeom prst="rect">
            <a:avLst/>
          </a:prstGeom>
          <a:ln>
            <a:solidFill>
              <a:schemeClr val="tx1"/>
            </a:solidFill>
            <a:prstDash val="dash"/>
          </a:ln>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4" name="TextBox 252"/>
          <p:cNvSpPr txBox="1"/>
          <p:nvPr/>
        </p:nvSpPr>
        <p:spPr>
          <a:xfrm>
            <a:off x="4100344" y="1230385"/>
            <a:ext cx="2088422"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智慧物流</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5" name="矩形 4"/>
          <p:cNvSpPr/>
          <p:nvPr/>
        </p:nvSpPr>
        <p:spPr>
          <a:xfrm>
            <a:off x="404098" y="1138052"/>
            <a:ext cx="2031325" cy="461665"/>
          </a:xfrm>
          <a:prstGeom prst="rect">
            <a:avLst/>
          </a:prstGeom>
        </p:spPr>
        <p:txBody>
          <a:bodyPr wrap="none">
            <a:spAutoFit/>
          </a:bodyPr>
          <a:lstStyle/>
          <a:p>
            <a:pPr algn="ctr" defTabSz="455295" fontAlgn="auto">
              <a:spcBef>
                <a:spcPts val="0"/>
              </a:spcBef>
              <a:spcAft>
                <a:spcPts val="790"/>
              </a:spcAft>
            </a:pPr>
            <a:r>
              <a:rPr lang="zh-CN" altLang="en-US" sz="2400" b="1" dirty="0">
                <a:solidFill>
                  <a:srgbClr val="3333FF"/>
                </a:solidFill>
                <a:latin typeface="微软雅黑" panose="020B0503020204020204" pitchFamily="34" charset="-122"/>
                <a:ea typeface="微软雅黑" panose="020B0503020204020204" pitchFamily="34" charset="-122"/>
              </a:rPr>
              <a:t>重点应用方向</a:t>
            </a:r>
            <a:endParaRPr lang="zh-CN" altLang="en-US" sz="2400" b="1" dirty="0">
              <a:solidFill>
                <a:srgbClr val="3333FF"/>
              </a:solidFill>
              <a:latin typeface="微软雅黑" panose="020B0503020204020204" pitchFamily="34" charset="-122"/>
              <a:ea typeface="微软雅黑" panose="020B0503020204020204" pitchFamily="34" charset="-122"/>
            </a:endParaRPr>
          </a:p>
        </p:txBody>
      </p:sp>
      <p:sp>
        <p:nvSpPr>
          <p:cNvPr id="6" name="矩形 5"/>
          <p:cNvSpPr/>
          <p:nvPr/>
        </p:nvSpPr>
        <p:spPr>
          <a:xfrm>
            <a:off x="313818" y="1723597"/>
            <a:ext cx="11873947" cy="1705403"/>
          </a:xfrm>
          <a:prstGeom prst="rect">
            <a:avLst/>
          </a:prstGeom>
        </p:spPr>
        <p:txBody>
          <a:bodyPr wrap="square">
            <a:spAutoFit/>
          </a:bodyPr>
          <a:lstStyle/>
          <a:p>
            <a:pPr indent="457200" defTabSz="755650">
              <a:lnSpc>
                <a:spcPct val="150000"/>
              </a:lnSpc>
            </a:pPr>
            <a:r>
              <a:rPr lang="zh-CN" altLang="zh-CN" sz="1800" dirty="0">
                <a:latin typeface="微软雅黑" panose="020B0503020204020204" pitchFamily="34" charset="-122"/>
                <a:ea typeface="微软雅黑" panose="020B0503020204020204" pitchFamily="34" charset="-122"/>
              </a:rPr>
              <a:t>集成卫星导航定位技术、通信网络技术、物联网技术、数据传输跟踪技术、数据库以及信息化等关键技术，提供货物的智能仓储管理、运输管理、信息发布、电子商务等智能化、信息化管理，将运输、仓储、装卸、加工、整理、配送、信息等环节有机地结合，形成完整的供应链，为大型物流园区、仓储企业、干线运输企业和货运中心提供整体解决方案，大幅提升物流企业的管理水平和经营效益，实现高效率、多功能、一体化的现代物流。</a:t>
            </a:r>
            <a:endParaRPr lang="zh-CN" altLang="en-US" sz="1800" dirty="0">
              <a:latin typeface="微软雅黑" panose="020B0503020204020204" pitchFamily="34" charset="-122"/>
              <a:ea typeface="微软雅黑" panose="020B0503020204020204" pitchFamily="34" charset="-122"/>
            </a:endParaRPr>
          </a:p>
        </p:txBody>
      </p:sp>
      <p:pic>
        <p:nvPicPr>
          <p:cNvPr id="7" name="图片 5" descr="H:\北斗导航（2013-5-26）\中电科卫星导航运营服务有限公司\现代物流.jpg"/>
          <p:cNvPicPr>
            <a:picLocks noChangeAspect="1" noChangeArrowheads="1"/>
          </p:cNvPicPr>
          <p:nvPr/>
        </p:nvPicPr>
        <p:blipFill>
          <a:blip r:embed="rId1"/>
          <a:srcRect/>
          <a:stretch>
            <a:fillRect/>
          </a:stretch>
        </p:blipFill>
        <p:spPr bwMode="auto">
          <a:xfrm>
            <a:off x="-57761" y="3493577"/>
            <a:ext cx="4693661" cy="321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2"/>
          <a:srcRect/>
          <a:stretch>
            <a:fillRect/>
          </a:stretch>
        </p:blipFill>
        <p:spPr bwMode="auto">
          <a:xfrm>
            <a:off x="4635900" y="3552880"/>
            <a:ext cx="3593220" cy="31592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rotWithShape="1">
          <a:blip r:embed="rId3" cstate="screen"/>
          <a:srcRect/>
          <a:stretch>
            <a:fillRect/>
          </a:stretch>
        </p:blipFill>
        <p:spPr bwMode="auto">
          <a:xfrm>
            <a:off x="8229120" y="3874646"/>
            <a:ext cx="3962880" cy="2837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51132" y="2613652"/>
            <a:ext cx="7109639" cy="1015663"/>
          </a:xfrm>
          <a:prstGeom prst="rect">
            <a:avLst/>
          </a:prstGeom>
          <a:noFill/>
        </p:spPr>
        <p:txBody>
          <a:bodyPr wrap="none" rtlCol="0">
            <a:spAutoFit/>
          </a:bodyPr>
          <a:lstStyle/>
          <a:p>
            <a:r>
              <a:rPr kumimoji="1" lang="zh-CN" altLang="en-US" sz="6000" dirty="0" smtClean="0">
                <a:latin typeface="微软雅黑" panose="020B0503020204020204" pitchFamily="34" charset="-122"/>
                <a:ea typeface="微软雅黑" panose="020B0503020204020204" pitchFamily="34" charset="-122"/>
                <a:cs typeface="微软雅黑" panose="020B0503020204020204" pitchFamily="34" charset="-122"/>
              </a:rPr>
              <a:t>北斗</a:t>
            </a:r>
            <a:r>
              <a:rPr kumimoji="1" lang="zh-CN" altLang="en-US" sz="6000" smtClean="0">
                <a:latin typeface="微软雅黑" panose="020B0503020204020204" pitchFamily="34" charset="-122"/>
                <a:ea typeface="微软雅黑" panose="020B0503020204020204" pitchFamily="34" charset="-122"/>
                <a:cs typeface="微软雅黑" panose="020B0503020204020204" pitchFamily="34" charset="-122"/>
              </a:rPr>
              <a:t>助力城市更智慧</a:t>
            </a:r>
            <a:endParaRPr kumimoji="1" lang="zh-CN" altLang="en-US" sz="6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561109" y="5634469"/>
            <a:ext cx="3289683" cy="379463"/>
          </a:xfrm>
          <a:prstGeom prst="rect">
            <a:avLst/>
          </a:prstGeom>
          <a:noFill/>
        </p:spPr>
        <p:txBody>
          <a:bodyPr wrap="none" rtlCol="0">
            <a:spAutoFit/>
          </a:bodyPr>
          <a:lstStyle/>
          <a:p>
            <a:pPr algn="ctr"/>
            <a:r>
              <a:rPr kumimoji="1"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深圳市北斗产业</a:t>
            </a:r>
            <a:r>
              <a:rPr kumimoji="1" lang="zh-CN" altLang="en-US" smtClean="0">
                <a:latin typeface="微软雅黑" panose="020B0503020204020204" pitchFamily="34" charset="-122"/>
                <a:ea typeface="微软雅黑" panose="020B0503020204020204" pitchFamily="34" charset="-122"/>
                <a:cs typeface="微软雅黑" panose="020B0503020204020204" pitchFamily="34" charset="-122"/>
              </a:rPr>
              <a:t>互联网</a:t>
            </a:r>
            <a:r>
              <a:rPr kumimoji="1" lang="zh-CN" altLang="en-US" smtClean="0">
                <a:latin typeface="微软雅黑" panose="020B0503020204020204" pitchFamily="34" charset="-122"/>
                <a:ea typeface="微软雅黑" panose="020B0503020204020204" pitchFamily="34" charset="-122"/>
                <a:cs typeface="微软雅黑" panose="020B0503020204020204" pitchFamily="34" charset="-122"/>
              </a:rPr>
              <a:t>研究院</a:t>
            </a:r>
            <a:endParaRPr kumimoji="1"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zhangjufang\Desktop\智慧城市总体生态系统.png"/>
          <p:cNvPicPr>
            <a:picLocks noChangeAspect="1" noChangeArrowheads="1"/>
          </p:cNvPicPr>
          <p:nvPr/>
        </p:nvPicPr>
        <p:blipFill>
          <a:blip r:embed="rId1"/>
          <a:srcRect/>
          <a:stretch>
            <a:fillRect/>
          </a:stretch>
        </p:blipFill>
        <p:spPr bwMode="auto">
          <a:xfrm>
            <a:off x="1404731" y="1340387"/>
            <a:ext cx="10624656" cy="55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3"/>
          <p:cNvSpPr txBox="1">
            <a:spLocks noChangeArrowheads="1"/>
          </p:cNvSpPr>
          <p:nvPr/>
        </p:nvSpPr>
        <p:spPr bwMode="auto">
          <a:xfrm>
            <a:off x="4790074" y="284835"/>
            <a:ext cx="225839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defTabSz="912495" eaLnBrk="0" fontAlgn="base" hangingPunct="0">
              <a:spcBef>
                <a:spcPct val="0"/>
              </a:spcBef>
              <a:spcAft>
                <a:spcPct val="0"/>
              </a:spcAft>
              <a:defRPr kumimoji="1" sz="2400" b="1">
                <a:solidFill>
                  <a:srgbClr val="000000"/>
                </a:solidFill>
                <a:latin typeface="微软雅黑" panose="020B0503020204020204" pitchFamily="34" charset="-122"/>
                <a:ea typeface="微软雅黑" panose="020B0503020204020204" pitchFamily="34" charset="-122"/>
              </a:defRPr>
            </a:lvl1pPr>
            <a:lvl2pPr marL="742950" indent="-285750" defTabSz="913130" eaLnBrk="0" hangingPunct="0">
              <a:defRPr>
                <a:latin typeface="Arial" panose="020B0604020202020204" pitchFamily="34" charset="0"/>
                <a:ea typeface="华文中宋" panose="02010600040101010101" pitchFamily="2" charset="-122"/>
              </a:defRPr>
            </a:lvl2pPr>
            <a:lvl3pPr marL="1143000" indent="-228600" defTabSz="913130" eaLnBrk="0" hangingPunct="0">
              <a:defRPr>
                <a:latin typeface="Arial" panose="020B0604020202020204" pitchFamily="34" charset="0"/>
                <a:ea typeface="华文中宋" panose="02010600040101010101" pitchFamily="2" charset="-122"/>
              </a:defRPr>
            </a:lvl3pPr>
            <a:lvl4pPr marL="1600200" indent="-228600" defTabSz="913130" eaLnBrk="0" hangingPunct="0">
              <a:defRPr>
                <a:latin typeface="Arial" panose="020B0604020202020204" pitchFamily="34" charset="0"/>
                <a:ea typeface="华文中宋" panose="02010600040101010101" pitchFamily="2" charset="-122"/>
              </a:defRPr>
            </a:lvl4pPr>
            <a:lvl5pPr marL="2057400" indent="-228600" defTabSz="913130" eaLnBrk="0" hangingPunct="0">
              <a:defRPr>
                <a:latin typeface="Arial" panose="020B0604020202020204" pitchFamily="34" charset="0"/>
                <a:ea typeface="华文中宋" panose="02010600040101010101" pitchFamily="2" charset="-122"/>
              </a:defRPr>
            </a:lvl5pPr>
            <a:lvl6pPr marL="2514600" indent="-228600" defTabSz="913130" eaLnBrk="0" fontAlgn="base" hangingPunct="0">
              <a:spcBef>
                <a:spcPct val="0"/>
              </a:spcBef>
              <a:spcAft>
                <a:spcPct val="0"/>
              </a:spcAft>
              <a:defRPr>
                <a:latin typeface="Arial" panose="020B0604020202020204" pitchFamily="34" charset="0"/>
                <a:ea typeface="华文中宋" panose="02010600040101010101" pitchFamily="2" charset="-122"/>
              </a:defRPr>
            </a:lvl6pPr>
            <a:lvl7pPr marL="2971800" indent="-228600" defTabSz="913130" eaLnBrk="0" fontAlgn="base" hangingPunct="0">
              <a:spcBef>
                <a:spcPct val="0"/>
              </a:spcBef>
              <a:spcAft>
                <a:spcPct val="0"/>
              </a:spcAft>
              <a:defRPr>
                <a:latin typeface="Arial" panose="020B0604020202020204" pitchFamily="34" charset="0"/>
                <a:ea typeface="华文中宋" panose="02010600040101010101" pitchFamily="2" charset="-122"/>
              </a:defRPr>
            </a:lvl7pPr>
            <a:lvl8pPr marL="3429000" indent="-228600" defTabSz="913130" eaLnBrk="0" fontAlgn="base" hangingPunct="0">
              <a:spcBef>
                <a:spcPct val="0"/>
              </a:spcBef>
              <a:spcAft>
                <a:spcPct val="0"/>
              </a:spcAft>
              <a:defRPr>
                <a:latin typeface="Arial" panose="020B0604020202020204" pitchFamily="34" charset="0"/>
                <a:ea typeface="华文中宋" panose="02010600040101010101" pitchFamily="2" charset="-122"/>
              </a:defRPr>
            </a:lvl8pPr>
            <a:lvl9pPr marL="3886200" indent="-228600" defTabSz="913130" eaLnBrk="0" fontAlgn="base" hangingPunct="0">
              <a:spcBef>
                <a:spcPct val="0"/>
              </a:spcBef>
              <a:spcAft>
                <a:spcPct val="0"/>
              </a:spcAft>
              <a:defRPr>
                <a:latin typeface="Arial" panose="020B0604020202020204" pitchFamily="34" charset="0"/>
                <a:ea typeface="华文中宋" panose="02010600040101010101" pitchFamily="2" charset="-122"/>
              </a:defRPr>
            </a:lvl9pPr>
          </a:lstStyle>
          <a:p>
            <a:r>
              <a:rPr lang="zh-CN" altLang="en-US" dirty="0">
                <a:solidFill>
                  <a:schemeClr val="bg1"/>
                </a:solidFill>
              </a:rPr>
              <a:t>北斗智慧城市</a:t>
            </a:r>
            <a:endParaRPr lang="zh-CN" altLang="en-US" dirty="0">
              <a:solidFill>
                <a:schemeClr val="bg1"/>
              </a:solidFill>
            </a:endParaRPr>
          </a:p>
        </p:txBody>
      </p:sp>
      <p:sp>
        <p:nvSpPr>
          <p:cNvPr id="5" name="TextBox 5"/>
          <p:cNvSpPr txBox="1">
            <a:spLocks noChangeArrowheads="1"/>
          </p:cNvSpPr>
          <p:nvPr/>
        </p:nvSpPr>
        <p:spPr bwMode="auto">
          <a:xfrm>
            <a:off x="604079" y="1183006"/>
            <a:ext cx="6830391" cy="263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16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16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16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16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黑体" panose="02010609060101010101" pitchFamily="49" charset="-122"/>
              </a:defRPr>
            </a:lvl9pPr>
          </a:lstStyle>
          <a:p>
            <a:pPr algn="just">
              <a:lnSpc>
                <a:spcPct val="150000"/>
              </a:lnSpc>
              <a:spcBef>
                <a:spcPct val="0"/>
              </a:spcBef>
              <a:buFont typeface="Wingdings" panose="05000000000000000000"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rPr>
              <a:t>北斗</a:t>
            </a:r>
            <a:r>
              <a:rPr lang="zh-CN" altLang="en-US" dirty="0">
                <a:latin typeface="微软雅黑" panose="020B0503020204020204" pitchFamily="34" charset="-122"/>
                <a:ea typeface="微软雅黑" panose="020B0503020204020204" pitchFamily="34" charset="-122"/>
              </a:rPr>
              <a:t>卫星是我国自主知识产权的卫星导航系统，符合国家发展战略，是</a:t>
            </a:r>
            <a:r>
              <a:rPr lang="zh-CN" altLang="en-US" b="1" dirty="0">
                <a:solidFill>
                  <a:srgbClr val="FF0000"/>
                </a:solidFill>
                <a:latin typeface="微软雅黑" panose="020B0503020204020204" pitchFamily="34" charset="-122"/>
                <a:ea typeface="微软雅黑" panose="020B0503020204020204" pitchFamily="34" charset="-122"/>
              </a:rPr>
              <a:t>智慧城市建设中的重要基础设施</a:t>
            </a:r>
            <a:endParaRPr lang="en-US" altLang="zh-CN" b="1" dirty="0">
              <a:solidFill>
                <a:srgbClr val="FF0000"/>
              </a:solidFill>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zh-CN" dirty="0">
                <a:latin typeface="微软雅黑" panose="020B0503020204020204" pitchFamily="34" charset="-122"/>
                <a:ea typeface="微软雅黑" panose="020B0503020204020204" pitchFamily="34" charset="-122"/>
              </a:rPr>
              <a:t>北斗的</a:t>
            </a:r>
            <a:r>
              <a:rPr lang="zh-CN" altLang="en-US" b="1" dirty="0">
                <a:solidFill>
                  <a:srgbClr val="FF0000"/>
                </a:solidFill>
                <a:latin typeface="微软雅黑" panose="020B0503020204020204" pitchFamily="34" charset="-122"/>
                <a:ea typeface="微软雅黑" panose="020B0503020204020204" pitchFamily="34" charset="-122"/>
              </a:rPr>
              <a:t>空间</a:t>
            </a:r>
            <a:r>
              <a:rPr lang="zh-CN" altLang="zh-CN" dirty="0">
                <a:latin typeface="微软雅黑" panose="020B0503020204020204" pitchFamily="34" charset="-122"/>
                <a:ea typeface="微软雅黑" panose="020B0503020204020204" pitchFamily="34" charset="-122"/>
              </a:rPr>
              <a:t>信息是智慧城市感知网络最为关键的信息之一</a:t>
            </a:r>
            <a:endParaRPr lang="en-US" altLang="zh-CN" dirty="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北斗</a:t>
            </a:r>
            <a:r>
              <a:rPr lang="zh-CN" altLang="en-US" b="1" dirty="0">
                <a:solidFill>
                  <a:srgbClr val="FF0000"/>
                </a:solidFill>
                <a:latin typeface="微软雅黑" panose="020B0503020204020204" pitchFamily="34" charset="-122"/>
                <a:ea typeface="微软雅黑" panose="020B0503020204020204" pitchFamily="34" charset="-122"/>
              </a:rPr>
              <a:t>时间</a:t>
            </a:r>
            <a:r>
              <a:rPr lang="zh-CN" altLang="en-US" dirty="0">
                <a:latin typeface="微软雅黑" panose="020B0503020204020204" pitchFamily="34" charset="-122"/>
                <a:ea typeface="微软雅黑" panose="020B0503020204020204" pitchFamily="34" charset="-122"/>
              </a:rPr>
              <a:t>信息可作为物联网应用的基础时间，</a:t>
            </a:r>
            <a:r>
              <a:rPr lang="zh-CN" altLang="zh-CN" dirty="0">
                <a:latin typeface="微软雅黑" panose="020B0503020204020204" pitchFamily="34" charset="-122"/>
                <a:ea typeface="微软雅黑" panose="020B0503020204020204" pitchFamily="34" charset="-122"/>
              </a:rPr>
              <a:t>基准时钟同步是下一步</a:t>
            </a:r>
            <a:r>
              <a:rPr lang="zh-CN" altLang="en-US" dirty="0">
                <a:latin typeface="微软雅黑" panose="020B0503020204020204" pitchFamily="34" charset="-122"/>
                <a:ea typeface="微软雅黑" panose="020B0503020204020204" pitchFamily="34" charset="-122"/>
              </a:rPr>
              <a:t>城市</a:t>
            </a:r>
            <a:r>
              <a:rPr lang="zh-CN" altLang="zh-CN" dirty="0">
                <a:latin typeface="微软雅黑" panose="020B0503020204020204" pitchFamily="34" charset="-122"/>
                <a:ea typeface="微软雅黑" panose="020B0503020204020204" pitchFamily="34" charset="-122"/>
              </a:rPr>
              <a:t>智慧化应用的基础</a:t>
            </a:r>
            <a:endParaRPr lang="en-US" altLang="zh-CN" dirty="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地理信息系统提供智慧城市基础数据库</a:t>
            </a:r>
            <a:endParaRPr lang="en-US" altLang="zh-CN" dirty="0">
              <a:latin typeface="微软雅黑" panose="020B0503020204020204" pitchFamily="34" charset="-122"/>
              <a:ea typeface="微软雅黑" panose="020B0503020204020204" pitchFamily="34" charset="-122"/>
            </a:endParaRPr>
          </a:p>
          <a:p>
            <a:pPr algn="just">
              <a:lnSpc>
                <a:spcPct val="150000"/>
              </a:lnSpc>
              <a:spcBef>
                <a:spcPct val="0"/>
              </a:spcBef>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北斗智慧城市建设符合国家智慧城市发展的诉求</a:t>
            </a:r>
            <a:endParaRPr lang="zh-CN" altLang="en-US" dirty="0">
              <a:latin typeface="微软雅黑" panose="020B0503020204020204" pitchFamily="34" charset="-122"/>
              <a:ea typeface="微软雅黑" panose="020B0503020204020204" pitchFamily="34" charset="-122"/>
            </a:endParaRPr>
          </a:p>
        </p:txBody>
      </p:sp>
      <p:pic>
        <p:nvPicPr>
          <p:cNvPr id="6" name="图片 6" descr="20130426164357812.JPG"/>
          <p:cNvPicPr/>
          <p:nvPr/>
        </p:nvPicPr>
        <p:blipFill>
          <a:blip r:embed="rId2" cstate="screen"/>
          <a:srcRect/>
          <a:stretch>
            <a:fillRect/>
          </a:stretch>
        </p:blipFill>
        <p:spPr bwMode="auto">
          <a:xfrm>
            <a:off x="604079" y="3817189"/>
            <a:ext cx="5352566" cy="290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gimg2.baidu.com/image_search/src=http%3A%2F%2Fwww.jlksjyw.com%2Fuploads%2Fallimg%2F170531%2F1-1F531100250D4.jpg&amp;refer=http%3A%2F%2Fwww.jlksjyw.com&amp;app=2002&amp;size=f9999,10000&amp;q=a80&amp;n=0&amp;g=0n&amp;fmt=jpeg?sec=1640800186&amp;t=ad54eb214cba6fd057762dc721f2f3ea"/>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3892" y="1159192"/>
            <a:ext cx="2990943" cy="3422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img2.baidu.com/image_search/src=http%3A%2F%2F5b0988e595225.cdn.sohucs.com%2Fimages%2F20200108%2F526016a4b7de45a1ade5a108fd4ec8c7.jpeg&amp;refer=http%3A%2F%2F5b0988e595225.cdn.sohucs.com&amp;app=2002&amp;size=f9999,10000&amp;q=a80&amp;n=0&amp;g=0n&amp;fmt=jpeg?sec=1640800219&amp;t=7bb6afe86dc3e67ea25ebd5c5507474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560" y="1159192"/>
            <a:ext cx="3687127" cy="3687127"/>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3" cstate="screen">
            <a:clrChange>
              <a:clrFrom>
                <a:srgbClr val="FFFFFF"/>
              </a:clrFrom>
              <a:clrTo>
                <a:srgbClr val="FFFFFF">
                  <a:alpha val="0"/>
                </a:srgbClr>
              </a:clrTo>
            </a:clrChange>
          </a:blip>
          <a:stretch>
            <a:fillRect/>
          </a:stretch>
        </p:blipFill>
        <p:spPr>
          <a:xfrm>
            <a:off x="8911537" y="1589786"/>
            <a:ext cx="2497635" cy="1895094"/>
          </a:xfrm>
          <a:prstGeom prst="rect">
            <a:avLst/>
          </a:prstGeom>
        </p:spPr>
      </p:pic>
      <p:pic>
        <p:nvPicPr>
          <p:cNvPr id="8" name="图片 7"/>
          <p:cNvPicPr>
            <a:picLocks noChangeAspect="1"/>
          </p:cNvPicPr>
          <p:nvPr/>
        </p:nvPicPr>
        <p:blipFill>
          <a:blip r:embed="rId4">
            <a:clrChange>
              <a:clrFrom>
                <a:srgbClr val="FFFFFF"/>
              </a:clrFrom>
              <a:clrTo>
                <a:srgbClr val="FFFFFF">
                  <a:alpha val="0"/>
                </a:srgbClr>
              </a:clrTo>
            </a:clrChange>
          </a:blip>
          <a:stretch>
            <a:fillRect/>
          </a:stretch>
        </p:blipFill>
        <p:spPr>
          <a:xfrm>
            <a:off x="8575040" y="3484880"/>
            <a:ext cx="3485157" cy="808438"/>
          </a:xfrm>
          <a:prstGeom prst="rect">
            <a:avLst/>
          </a:prstGeom>
        </p:spPr>
      </p:pic>
      <p:sp>
        <p:nvSpPr>
          <p:cNvPr id="4" name="文本框 3"/>
          <p:cNvSpPr txBox="1"/>
          <p:nvPr/>
        </p:nvSpPr>
        <p:spPr>
          <a:xfrm>
            <a:off x="5264389" y="5276131"/>
            <a:ext cx="2149948" cy="379463"/>
          </a:xfrm>
          <a:prstGeom prst="rect">
            <a:avLst/>
          </a:prstGeom>
          <a:noFill/>
        </p:spPr>
        <p:txBody>
          <a:bodyPr wrap="none" rtlCol="0">
            <a:spAutoFit/>
          </a:bodyPr>
          <a:lstStyle/>
          <a:p>
            <a:r>
              <a:rPr kumimoji="1" lang="zh-CN" altLang="en-US" smtClean="0"/>
              <a:t>强强联合 共同研发</a:t>
            </a: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12379" y="266286"/>
            <a:ext cx="9645041" cy="461665"/>
          </a:xfrm>
          <a:prstGeom prst="rect">
            <a:avLst/>
          </a:prstGeom>
          <a:noFill/>
          <a:ln>
            <a:noFill/>
          </a:ln>
        </p:spPr>
        <p:txBody>
          <a:bodyPr lIns="121915" tIns="60957" rIns="121915" bIns="60957" anchor="ctr"/>
          <a:lstStyle>
            <a:defPPr>
              <a:defRPr lang="zh-CN"/>
            </a:defPPr>
            <a:lvl1pPr defTabSz="457200">
              <a:defRPr sz="2400" b="1">
                <a:solidFill>
                  <a:srgbClr val="C00000"/>
                </a:solidFill>
                <a:latin typeface="微软雅黑" panose="020B0503020204020204" pitchFamily="34" charset="-122"/>
                <a:ea typeface="微软雅黑" panose="020B0503020204020204" pitchFamily="34" charset="-122"/>
                <a:cs typeface="Helvetica" pitchFamily="34" charset="0"/>
              </a:defRPr>
            </a:lvl1pPr>
            <a:lvl2pPr marL="742950" indent="-285750" defTabSz="457200" eaLnBrk="0" hangingPunct="0">
              <a:defRPr sz="1200">
                <a:solidFill>
                  <a:srgbClr val="000000"/>
                </a:solidFill>
                <a:latin typeface="Gill Sans"/>
                <a:ea typeface="Gill Sans"/>
                <a:cs typeface="Gill Sans"/>
              </a:defRPr>
            </a:lvl2pPr>
            <a:lvl3pPr marL="1143000" indent="-228600" defTabSz="457200" eaLnBrk="0" hangingPunct="0">
              <a:defRPr sz="1200">
                <a:solidFill>
                  <a:srgbClr val="000000"/>
                </a:solidFill>
                <a:latin typeface="Gill Sans"/>
                <a:ea typeface="Gill Sans"/>
                <a:cs typeface="Gill Sans"/>
              </a:defRPr>
            </a:lvl3pPr>
            <a:lvl4pPr marL="1600200" indent="-228600" defTabSz="457200" eaLnBrk="0" hangingPunct="0">
              <a:defRPr sz="1200">
                <a:solidFill>
                  <a:srgbClr val="000000"/>
                </a:solidFill>
                <a:latin typeface="Gill Sans"/>
                <a:ea typeface="Gill Sans"/>
                <a:cs typeface="Gill Sans"/>
              </a:defRPr>
            </a:lvl4pPr>
            <a:lvl5pPr marL="2057400" indent="-228600" defTabSz="457200" eaLnBrk="0" hangingPunct="0">
              <a:defRPr sz="1200">
                <a:solidFill>
                  <a:srgbClr val="000000"/>
                </a:solidFill>
                <a:latin typeface="Gill Sans"/>
                <a:ea typeface="Gill Sans"/>
                <a:cs typeface="Gill Sans"/>
              </a:defRPr>
            </a:lvl5pPr>
            <a:lvl6pPr marL="2514600" indent="-228600" defTabSz="457200" eaLnBrk="0" fontAlgn="base" hangingPunct="0">
              <a:spcBef>
                <a:spcPct val="0"/>
              </a:spcBef>
              <a:spcAft>
                <a:spcPct val="0"/>
              </a:spcAft>
              <a:defRPr sz="1200">
                <a:solidFill>
                  <a:srgbClr val="000000"/>
                </a:solidFill>
                <a:latin typeface="Gill Sans"/>
                <a:ea typeface="Gill Sans"/>
                <a:cs typeface="Gill Sans"/>
              </a:defRPr>
            </a:lvl6pPr>
            <a:lvl7pPr marL="2971800" indent="-228600" defTabSz="457200" eaLnBrk="0" fontAlgn="base" hangingPunct="0">
              <a:spcBef>
                <a:spcPct val="0"/>
              </a:spcBef>
              <a:spcAft>
                <a:spcPct val="0"/>
              </a:spcAft>
              <a:defRPr sz="1200">
                <a:solidFill>
                  <a:srgbClr val="000000"/>
                </a:solidFill>
                <a:latin typeface="Gill Sans"/>
                <a:ea typeface="Gill Sans"/>
                <a:cs typeface="Gill Sans"/>
              </a:defRPr>
            </a:lvl7pPr>
            <a:lvl8pPr marL="3429000" indent="-228600" defTabSz="457200" eaLnBrk="0" fontAlgn="base" hangingPunct="0">
              <a:spcBef>
                <a:spcPct val="0"/>
              </a:spcBef>
              <a:spcAft>
                <a:spcPct val="0"/>
              </a:spcAft>
              <a:defRPr sz="1200">
                <a:solidFill>
                  <a:srgbClr val="000000"/>
                </a:solidFill>
                <a:latin typeface="Gill Sans"/>
                <a:ea typeface="Gill Sans"/>
                <a:cs typeface="Gill Sans"/>
              </a:defRPr>
            </a:lvl8pPr>
            <a:lvl9pPr marL="3886200" indent="-228600" defTabSz="457200" eaLnBrk="0" fontAlgn="base" hangingPunct="0">
              <a:spcBef>
                <a:spcPct val="0"/>
              </a:spcBef>
              <a:spcAft>
                <a:spcPct val="0"/>
              </a:spcAft>
              <a:defRPr sz="1200">
                <a:solidFill>
                  <a:srgbClr val="000000"/>
                </a:solidFill>
                <a:latin typeface="Gill Sans"/>
                <a:ea typeface="Gill Sans"/>
                <a:cs typeface="Gill Sans"/>
              </a:defRPr>
            </a:lvl9pPr>
          </a:lstStyle>
          <a:p>
            <a:r>
              <a:rPr lang="zh-CN" altLang="en-US" sz="3200">
                <a:solidFill>
                  <a:schemeClr val="bg1"/>
                </a:solidFill>
                <a:sym typeface="+mn-ea"/>
              </a:rPr>
              <a:t>北斗位置服务开放平台</a:t>
            </a:r>
            <a:endParaRPr lang="zh-CN" altLang="en-US" sz="3200" dirty="0">
              <a:solidFill>
                <a:schemeClr val="bg1"/>
              </a:solidFill>
              <a:sym typeface="+mn-ea"/>
            </a:endParaRPr>
          </a:p>
        </p:txBody>
      </p:sp>
      <p:pic>
        <p:nvPicPr>
          <p:cNvPr id="4" name="图片 3"/>
          <p:cNvPicPr>
            <a:picLocks noChangeAspect="1"/>
          </p:cNvPicPr>
          <p:nvPr/>
        </p:nvPicPr>
        <p:blipFill>
          <a:blip r:embed="rId2" cstate="print"/>
          <a:stretch>
            <a:fillRect/>
          </a:stretch>
        </p:blipFill>
        <p:spPr>
          <a:xfrm>
            <a:off x="4224712" y="1590087"/>
            <a:ext cx="7819276" cy="3334628"/>
          </a:xfrm>
          <a:prstGeom prst="rect">
            <a:avLst/>
          </a:prstGeom>
        </p:spPr>
      </p:pic>
      <p:pic>
        <p:nvPicPr>
          <p:cNvPr id="5" name="图片 4"/>
          <p:cNvPicPr>
            <a:picLocks noChangeAspect="1"/>
          </p:cNvPicPr>
          <p:nvPr/>
        </p:nvPicPr>
        <p:blipFill>
          <a:blip r:embed="rId3" cstate="print"/>
          <a:stretch>
            <a:fillRect/>
          </a:stretch>
        </p:blipFill>
        <p:spPr>
          <a:xfrm>
            <a:off x="183895" y="1419297"/>
            <a:ext cx="4054191" cy="3676207"/>
          </a:xfrm>
          <a:prstGeom prst="rect">
            <a:avLst/>
          </a:prstGeom>
        </p:spPr>
      </p:pic>
      <p:grpSp>
        <p:nvGrpSpPr>
          <p:cNvPr id="6" name="组合 66"/>
          <p:cNvGrpSpPr/>
          <p:nvPr/>
        </p:nvGrpSpPr>
        <p:grpSpPr>
          <a:xfrm>
            <a:off x="329178" y="5040310"/>
            <a:ext cx="6045200" cy="646331"/>
            <a:chOff x="5295900" y="2254375"/>
            <a:chExt cx="6045200" cy="646331"/>
          </a:xfrm>
        </p:grpSpPr>
        <p:sp>
          <p:nvSpPr>
            <p:cNvPr id="7" name="文本框 115"/>
            <p:cNvSpPr txBox="1"/>
            <p:nvPr/>
          </p:nvSpPr>
          <p:spPr>
            <a:xfrm>
              <a:off x="5512013" y="2254375"/>
              <a:ext cx="5829087" cy="646331"/>
            </a:xfrm>
            <a:prstGeom prst="rect">
              <a:avLst/>
            </a:prstGeom>
            <a:noFill/>
          </p:spPr>
          <p:txBody>
            <a:bodyPr wrap="square" rtlCol="0">
              <a:spAutoFit/>
            </a:bodyPr>
            <a:lstStyle/>
            <a:p>
              <a:pPr lvl="0" defTabSz="685800">
                <a:defRPr/>
              </a:pPr>
              <a:r>
                <a:rPr lang="zh-CN" altLang="zh-CN" b="1" dirty="0">
                  <a:solidFill>
                    <a:srgbClr val="0070C0"/>
                  </a:solidFill>
                  <a:latin typeface="Impact" panose="020B0806030902050204" pitchFamily="2" charset="0"/>
                  <a:ea typeface="微软雅黑" panose="020B0503020204020204" pitchFamily="34" charset="-122"/>
                </a:rPr>
                <a:t>在各政府部门、行业、企业与大众信息平台之间，提供标准化北斗位置信息分发、转发与共享服务</a:t>
              </a:r>
              <a:endParaRPr lang="zh-CN" altLang="en-US" b="1" dirty="0">
                <a:solidFill>
                  <a:srgbClr val="0070C0"/>
                </a:solidFill>
                <a:latin typeface="Impact" panose="020B0806030902050204" pitchFamily="2" charset="0"/>
                <a:ea typeface="微软雅黑" panose="020B0503020204020204" pitchFamily="34" charset="-122"/>
              </a:endParaRPr>
            </a:p>
          </p:txBody>
        </p:sp>
        <p:sp>
          <p:nvSpPr>
            <p:cNvPr id="8" name="流程图: 接点 68"/>
            <p:cNvSpPr/>
            <p:nvPr/>
          </p:nvSpPr>
          <p:spPr>
            <a:xfrm>
              <a:off x="5295900" y="2374900"/>
              <a:ext cx="155127" cy="15512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75"/>
          <p:cNvGrpSpPr/>
          <p:nvPr/>
        </p:nvGrpSpPr>
        <p:grpSpPr>
          <a:xfrm>
            <a:off x="329178" y="5756947"/>
            <a:ext cx="6045200" cy="369332"/>
            <a:chOff x="5295900" y="3827803"/>
            <a:chExt cx="6045200" cy="369332"/>
          </a:xfrm>
        </p:grpSpPr>
        <p:sp>
          <p:nvSpPr>
            <p:cNvPr id="10" name="文本框 115"/>
            <p:cNvSpPr txBox="1"/>
            <p:nvPr/>
          </p:nvSpPr>
          <p:spPr>
            <a:xfrm>
              <a:off x="5512013" y="3827803"/>
              <a:ext cx="5829087" cy="369332"/>
            </a:xfrm>
            <a:prstGeom prst="rect">
              <a:avLst/>
            </a:prstGeom>
            <a:noFill/>
          </p:spPr>
          <p:txBody>
            <a:bodyPr wrap="square" rtlCol="0">
              <a:spAutoFit/>
            </a:bodyPr>
            <a:lstStyle/>
            <a:p>
              <a:pPr lvl="0" defTabSz="685800">
                <a:defRPr/>
              </a:pPr>
              <a:r>
                <a:rPr lang="zh-CN" altLang="zh-CN" b="1" dirty="0">
                  <a:solidFill>
                    <a:srgbClr val="0070C0"/>
                  </a:solidFill>
                  <a:latin typeface="Impact" panose="020B0806030902050204" pitchFamily="2" charset="0"/>
                  <a:ea typeface="微软雅黑" panose="020B0503020204020204" pitchFamily="34" charset="-122"/>
                </a:rPr>
                <a:t>提供北斗位置信息与其它属性信息的融合、挖掘服务</a:t>
              </a:r>
              <a:endParaRPr lang="zh-CN" altLang="en-US" b="1" dirty="0">
                <a:solidFill>
                  <a:srgbClr val="0070C0"/>
                </a:solidFill>
                <a:latin typeface="Impact" panose="020B0806030902050204" pitchFamily="2" charset="0"/>
                <a:ea typeface="微软雅黑" panose="020B0503020204020204" pitchFamily="34" charset="-122"/>
              </a:endParaRPr>
            </a:p>
          </p:txBody>
        </p:sp>
        <p:sp>
          <p:nvSpPr>
            <p:cNvPr id="11" name="流程图: 接点 77"/>
            <p:cNvSpPr/>
            <p:nvPr/>
          </p:nvSpPr>
          <p:spPr>
            <a:xfrm>
              <a:off x="5295900" y="3987800"/>
              <a:ext cx="155127" cy="15512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2643187" y="6187322"/>
            <a:ext cx="6647974" cy="525657"/>
          </a:xfrm>
          <a:prstGeom prst="rect">
            <a:avLst/>
          </a:prstGeom>
        </p:spPr>
        <p:txBody>
          <a:bodyPr wrap="none">
            <a:spAutoFit/>
          </a:bodyPr>
          <a:lstStyle/>
          <a:p>
            <a:pPr algn="just">
              <a:lnSpc>
                <a:spcPct val="130000"/>
              </a:lnSpc>
            </a:pPr>
            <a:r>
              <a:rPr lang="zh-CN" altLang="en-US" sz="2400" b="1" dirty="0">
                <a:solidFill>
                  <a:srgbClr val="FF0000"/>
                </a:solidFill>
                <a:latin typeface="微软雅黑" panose="020B0503020204020204" pitchFamily="34" charset="-122"/>
                <a:ea typeface="微软雅黑" panose="020B0503020204020204" pitchFamily="34" charset="-122"/>
              </a:rPr>
              <a:t>支撑北斗智慧城市建设和成果展示的基础性平台</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2379" y="266286"/>
            <a:ext cx="9645041" cy="461665"/>
          </a:xfrm>
          <a:prstGeom prst="rect">
            <a:avLst/>
          </a:prstGeom>
          <a:noFill/>
          <a:ln>
            <a:noFill/>
          </a:ln>
        </p:spPr>
        <p:txBody>
          <a:bodyPr lIns="121915" tIns="60957" rIns="121915" bIns="60957" anchor="ctr"/>
          <a:lstStyle>
            <a:defPPr>
              <a:defRPr lang="zh-CN"/>
            </a:defPPr>
            <a:lvl1pPr defTabSz="457200">
              <a:defRPr sz="2400" b="1">
                <a:solidFill>
                  <a:srgbClr val="C00000"/>
                </a:solidFill>
                <a:latin typeface="微软雅黑" panose="020B0503020204020204" pitchFamily="34" charset="-122"/>
                <a:ea typeface="微软雅黑" panose="020B0503020204020204" pitchFamily="34" charset="-122"/>
                <a:cs typeface="Helvetica" pitchFamily="34" charset="0"/>
              </a:defRPr>
            </a:lvl1pPr>
            <a:lvl2pPr marL="742950" indent="-285750" defTabSz="457200" eaLnBrk="0" hangingPunct="0">
              <a:defRPr sz="1200">
                <a:solidFill>
                  <a:srgbClr val="000000"/>
                </a:solidFill>
                <a:latin typeface="Gill Sans"/>
                <a:ea typeface="Gill Sans"/>
                <a:cs typeface="Gill Sans"/>
              </a:defRPr>
            </a:lvl2pPr>
            <a:lvl3pPr marL="1143000" indent="-228600" defTabSz="457200" eaLnBrk="0" hangingPunct="0">
              <a:defRPr sz="1200">
                <a:solidFill>
                  <a:srgbClr val="000000"/>
                </a:solidFill>
                <a:latin typeface="Gill Sans"/>
                <a:ea typeface="Gill Sans"/>
                <a:cs typeface="Gill Sans"/>
              </a:defRPr>
            </a:lvl3pPr>
            <a:lvl4pPr marL="1600200" indent="-228600" defTabSz="457200" eaLnBrk="0" hangingPunct="0">
              <a:defRPr sz="1200">
                <a:solidFill>
                  <a:srgbClr val="000000"/>
                </a:solidFill>
                <a:latin typeface="Gill Sans"/>
                <a:ea typeface="Gill Sans"/>
                <a:cs typeface="Gill Sans"/>
              </a:defRPr>
            </a:lvl4pPr>
            <a:lvl5pPr marL="2057400" indent="-228600" defTabSz="457200" eaLnBrk="0" hangingPunct="0">
              <a:defRPr sz="1200">
                <a:solidFill>
                  <a:srgbClr val="000000"/>
                </a:solidFill>
                <a:latin typeface="Gill Sans"/>
                <a:ea typeface="Gill Sans"/>
                <a:cs typeface="Gill Sans"/>
              </a:defRPr>
            </a:lvl5pPr>
            <a:lvl6pPr marL="2514600" indent="-228600" defTabSz="457200" eaLnBrk="0" fontAlgn="base" hangingPunct="0">
              <a:spcBef>
                <a:spcPct val="0"/>
              </a:spcBef>
              <a:spcAft>
                <a:spcPct val="0"/>
              </a:spcAft>
              <a:defRPr sz="1200">
                <a:solidFill>
                  <a:srgbClr val="000000"/>
                </a:solidFill>
                <a:latin typeface="Gill Sans"/>
                <a:ea typeface="Gill Sans"/>
                <a:cs typeface="Gill Sans"/>
              </a:defRPr>
            </a:lvl6pPr>
            <a:lvl7pPr marL="2971800" indent="-228600" defTabSz="457200" eaLnBrk="0" fontAlgn="base" hangingPunct="0">
              <a:spcBef>
                <a:spcPct val="0"/>
              </a:spcBef>
              <a:spcAft>
                <a:spcPct val="0"/>
              </a:spcAft>
              <a:defRPr sz="1200">
                <a:solidFill>
                  <a:srgbClr val="000000"/>
                </a:solidFill>
                <a:latin typeface="Gill Sans"/>
                <a:ea typeface="Gill Sans"/>
                <a:cs typeface="Gill Sans"/>
              </a:defRPr>
            </a:lvl7pPr>
            <a:lvl8pPr marL="3429000" indent="-228600" defTabSz="457200" eaLnBrk="0" fontAlgn="base" hangingPunct="0">
              <a:spcBef>
                <a:spcPct val="0"/>
              </a:spcBef>
              <a:spcAft>
                <a:spcPct val="0"/>
              </a:spcAft>
              <a:defRPr sz="1200">
                <a:solidFill>
                  <a:srgbClr val="000000"/>
                </a:solidFill>
                <a:latin typeface="Gill Sans"/>
                <a:ea typeface="Gill Sans"/>
                <a:cs typeface="Gill Sans"/>
              </a:defRPr>
            </a:lvl8pPr>
            <a:lvl9pPr marL="3886200" indent="-228600" defTabSz="457200" eaLnBrk="0" fontAlgn="base" hangingPunct="0">
              <a:spcBef>
                <a:spcPct val="0"/>
              </a:spcBef>
              <a:spcAft>
                <a:spcPct val="0"/>
              </a:spcAft>
              <a:defRPr sz="1200">
                <a:solidFill>
                  <a:srgbClr val="000000"/>
                </a:solidFill>
                <a:latin typeface="Gill Sans"/>
                <a:ea typeface="Gill Sans"/>
                <a:cs typeface="Gill Sans"/>
              </a:defRPr>
            </a:lvl9pPr>
          </a:lstStyle>
          <a:p>
            <a:r>
              <a:rPr lang="zh-CN" altLang="en-US" sz="3200" dirty="0">
                <a:solidFill>
                  <a:schemeClr val="bg1"/>
                </a:solidFill>
                <a:sym typeface="+mn-ea"/>
              </a:rPr>
              <a:t>北斗位置服务开放</a:t>
            </a:r>
            <a:r>
              <a:rPr lang="zh-CN" altLang="en-US" sz="3200" dirty="0" smtClean="0">
                <a:solidFill>
                  <a:schemeClr val="bg1"/>
                </a:solidFill>
                <a:sym typeface="+mn-ea"/>
              </a:rPr>
              <a:t>平台功能</a:t>
            </a:r>
            <a:endParaRPr lang="zh-CN" altLang="en-US" sz="3200" dirty="0">
              <a:solidFill>
                <a:schemeClr val="bg1"/>
              </a:solidFill>
              <a:sym typeface="+mn-ea"/>
            </a:endParaRPr>
          </a:p>
        </p:txBody>
      </p:sp>
      <p:sp>
        <p:nvSpPr>
          <p:cNvPr id="4" name="矩形 3"/>
          <p:cNvSpPr/>
          <p:nvPr/>
        </p:nvSpPr>
        <p:spPr>
          <a:xfrm>
            <a:off x="658422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电子围栏</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4"/>
          <p:cNvSpPr/>
          <p:nvPr/>
        </p:nvSpPr>
        <p:spPr>
          <a:xfrm>
            <a:off x="2679003" y="400699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设备位置</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708039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停留统计</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757656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姿态监控</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311103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信息编辑</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211869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用户管理</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360720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综合监控</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807273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位移监控</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2835065" y="3122484"/>
            <a:ext cx="1538605" cy="471805"/>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常规功能</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7576568" y="3037192"/>
            <a:ext cx="1538605" cy="471805"/>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定制</a:t>
            </a: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功能</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矩形 14"/>
          <p:cNvSpPr/>
          <p:nvPr/>
        </p:nvSpPr>
        <p:spPr>
          <a:xfrm>
            <a:off x="856890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应急管理</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矩形 18"/>
          <p:cNvSpPr/>
          <p:nvPr/>
        </p:nvSpPr>
        <p:spPr>
          <a:xfrm>
            <a:off x="906507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限速提醒</a:t>
            </a:r>
            <a:endPar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2" name="直线连接符 11"/>
          <p:cNvCxnSpPr/>
          <p:nvPr/>
        </p:nvCxnSpPr>
        <p:spPr bwMode="auto">
          <a:xfrm>
            <a:off x="8344378" y="2798054"/>
            <a:ext cx="1492" cy="260985"/>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线连接符 75"/>
          <p:cNvCxnSpPr/>
          <p:nvPr/>
        </p:nvCxnSpPr>
        <p:spPr bwMode="auto">
          <a:xfrm flipV="1">
            <a:off x="3604367" y="2828791"/>
            <a:ext cx="4768433" cy="1588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线连接符 76"/>
          <p:cNvCxnSpPr/>
          <p:nvPr/>
        </p:nvCxnSpPr>
        <p:spPr bwMode="auto">
          <a:xfrm>
            <a:off x="3604367" y="2869748"/>
            <a:ext cx="0" cy="215900"/>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线连接符 78"/>
          <p:cNvCxnSpPr/>
          <p:nvPr/>
        </p:nvCxnSpPr>
        <p:spPr bwMode="auto">
          <a:xfrm>
            <a:off x="3604367" y="3613335"/>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线连接符 79"/>
          <p:cNvCxnSpPr/>
          <p:nvPr/>
        </p:nvCxnSpPr>
        <p:spPr bwMode="auto">
          <a:xfrm flipV="1">
            <a:off x="1834849" y="3843016"/>
            <a:ext cx="4499100" cy="1"/>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线连接符 80"/>
          <p:cNvCxnSpPr/>
          <p:nvPr/>
        </p:nvCxnSpPr>
        <p:spPr bwMode="auto">
          <a:xfrm>
            <a:off x="1838528" y="383840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线连接符 81"/>
          <p:cNvCxnSpPr/>
          <p:nvPr/>
        </p:nvCxnSpPr>
        <p:spPr bwMode="auto">
          <a:xfrm>
            <a:off x="2334698" y="3848882"/>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线连接符 82"/>
          <p:cNvCxnSpPr/>
          <p:nvPr/>
        </p:nvCxnSpPr>
        <p:spPr bwMode="auto">
          <a:xfrm>
            <a:off x="2822857" y="383205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线连接符 83"/>
          <p:cNvCxnSpPr/>
          <p:nvPr/>
        </p:nvCxnSpPr>
        <p:spPr bwMode="auto">
          <a:xfrm>
            <a:off x="3338962" y="383840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线连接符 84"/>
          <p:cNvCxnSpPr/>
          <p:nvPr/>
        </p:nvCxnSpPr>
        <p:spPr bwMode="auto">
          <a:xfrm>
            <a:off x="8372800" y="3594289"/>
            <a:ext cx="0" cy="156845"/>
          </a:xfrm>
          <a:prstGeom prst="line">
            <a:avLst/>
          </a:prstGeom>
          <a:solidFill>
            <a:schemeClr val="bg1">
              <a:lumMod val="95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矩形 36"/>
          <p:cNvSpPr/>
          <p:nvPr/>
        </p:nvSpPr>
        <p:spPr>
          <a:xfrm>
            <a:off x="1622528" y="4006983"/>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设备管理</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矩形 37"/>
          <p:cNvSpPr/>
          <p:nvPr/>
        </p:nvSpPr>
        <p:spPr>
          <a:xfrm>
            <a:off x="509571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警报设防</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矩形 38"/>
          <p:cNvSpPr/>
          <p:nvPr/>
        </p:nvSpPr>
        <p:spPr>
          <a:xfrm>
            <a:off x="559188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设备信息</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矩形 39"/>
          <p:cNvSpPr/>
          <p:nvPr/>
        </p:nvSpPr>
        <p:spPr>
          <a:xfrm>
            <a:off x="459954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行驶里程</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矩形 40"/>
          <p:cNvSpPr/>
          <p:nvPr/>
        </p:nvSpPr>
        <p:spPr>
          <a:xfrm>
            <a:off x="410337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轨迹回放</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矩形 41"/>
          <p:cNvSpPr/>
          <p:nvPr/>
        </p:nvSpPr>
        <p:spPr>
          <a:xfrm>
            <a:off x="9561248"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高精度地图</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矩形 46"/>
          <p:cNvSpPr/>
          <p:nvPr/>
        </p:nvSpPr>
        <p:spPr>
          <a:xfrm>
            <a:off x="6088058" y="3991757"/>
            <a:ext cx="432000" cy="1764000"/>
          </a:xfrm>
          <a:prstGeom prst="rect">
            <a:avLst/>
          </a:prstGeom>
          <a:solidFill>
            <a:srgbClr val="F06D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警报查询</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8" name="直线连接符 80"/>
          <p:cNvCxnSpPr/>
          <p:nvPr/>
        </p:nvCxnSpPr>
        <p:spPr bwMode="auto">
          <a:xfrm>
            <a:off x="4317510" y="3846577"/>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线连接符 81"/>
          <p:cNvCxnSpPr/>
          <p:nvPr/>
        </p:nvCxnSpPr>
        <p:spPr bwMode="auto">
          <a:xfrm>
            <a:off x="4815548" y="3846577"/>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线连接符 82"/>
          <p:cNvCxnSpPr/>
          <p:nvPr/>
        </p:nvCxnSpPr>
        <p:spPr bwMode="auto">
          <a:xfrm>
            <a:off x="5274506" y="383205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线连接符 83"/>
          <p:cNvCxnSpPr/>
          <p:nvPr/>
        </p:nvCxnSpPr>
        <p:spPr bwMode="auto">
          <a:xfrm>
            <a:off x="5788003" y="3846576"/>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线连接符 81"/>
          <p:cNvCxnSpPr/>
          <p:nvPr/>
        </p:nvCxnSpPr>
        <p:spPr bwMode="auto">
          <a:xfrm>
            <a:off x="3809811" y="3848882"/>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线连接符 79"/>
          <p:cNvCxnSpPr/>
          <p:nvPr/>
        </p:nvCxnSpPr>
        <p:spPr bwMode="auto">
          <a:xfrm>
            <a:off x="6856556" y="3827929"/>
            <a:ext cx="3425169" cy="13588"/>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线连接符 80"/>
          <p:cNvCxnSpPr/>
          <p:nvPr/>
        </p:nvCxnSpPr>
        <p:spPr bwMode="auto">
          <a:xfrm>
            <a:off x="6856480" y="3821576"/>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线连接符 81"/>
          <p:cNvCxnSpPr/>
          <p:nvPr/>
        </p:nvCxnSpPr>
        <p:spPr bwMode="auto">
          <a:xfrm>
            <a:off x="7319778" y="383840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线连接符 82"/>
          <p:cNvCxnSpPr/>
          <p:nvPr/>
        </p:nvCxnSpPr>
        <p:spPr bwMode="auto">
          <a:xfrm>
            <a:off x="7776969" y="383205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线连接符 83"/>
          <p:cNvCxnSpPr/>
          <p:nvPr/>
        </p:nvCxnSpPr>
        <p:spPr bwMode="auto">
          <a:xfrm>
            <a:off x="8288738" y="3846575"/>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线连接符 80"/>
          <p:cNvCxnSpPr/>
          <p:nvPr/>
        </p:nvCxnSpPr>
        <p:spPr bwMode="auto">
          <a:xfrm>
            <a:off x="9281078" y="383205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线连接符 81"/>
          <p:cNvCxnSpPr/>
          <p:nvPr/>
        </p:nvCxnSpPr>
        <p:spPr bwMode="auto">
          <a:xfrm>
            <a:off x="9811349" y="3846886"/>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线连接符 81"/>
          <p:cNvCxnSpPr/>
          <p:nvPr/>
        </p:nvCxnSpPr>
        <p:spPr bwMode="auto">
          <a:xfrm>
            <a:off x="10281725" y="383840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线连接符 82"/>
          <p:cNvCxnSpPr/>
          <p:nvPr/>
        </p:nvCxnSpPr>
        <p:spPr bwMode="auto">
          <a:xfrm>
            <a:off x="8868777" y="384657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矩形 76"/>
          <p:cNvSpPr/>
          <p:nvPr/>
        </p:nvSpPr>
        <p:spPr>
          <a:xfrm>
            <a:off x="10057420" y="3991757"/>
            <a:ext cx="432000" cy="1764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卫星短信</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2" name="文本框 81"/>
          <p:cNvSpPr txBox="1"/>
          <p:nvPr/>
        </p:nvSpPr>
        <p:spPr>
          <a:xfrm>
            <a:off x="5311718" y="2179312"/>
            <a:ext cx="2198205" cy="382906"/>
          </a:xfrm>
          <a:prstGeom prst="rect">
            <a:avLst/>
          </a:prstGeom>
          <a:noFill/>
          <a:ln>
            <a:noFill/>
          </a:ln>
        </p:spPr>
        <p:txBody>
          <a:bodyPr lIns="121915" tIns="60957" rIns="121915" bIns="60957" anchor="ctr"/>
          <a:lstStyle>
            <a:defPPr>
              <a:defRPr lang="zh-CN"/>
            </a:defPPr>
            <a:lvl1pPr defTabSz="457200">
              <a:defRPr sz="2400" b="1">
                <a:solidFill>
                  <a:srgbClr val="C00000"/>
                </a:solidFill>
                <a:latin typeface="微软雅黑" panose="020B0503020204020204" pitchFamily="34" charset="-122"/>
                <a:ea typeface="微软雅黑" panose="020B0503020204020204" pitchFamily="34" charset="-122"/>
                <a:cs typeface="Helvetica" pitchFamily="34" charset="0"/>
              </a:defRPr>
            </a:lvl1pPr>
            <a:lvl2pPr marL="742950" indent="-285750" defTabSz="457200" eaLnBrk="0" hangingPunct="0">
              <a:defRPr sz="1200">
                <a:solidFill>
                  <a:srgbClr val="000000"/>
                </a:solidFill>
                <a:latin typeface="Gill Sans"/>
                <a:ea typeface="Gill Sans"/>
                <a:cs typeface="Gill Sans"/>
              </a:defRPr>
            </a:lvl2pPr>
            <a:lvl3pPr marL="1143000" indent="-228600" defTabSz="457200" eaLnBrk="0" hangingPunct="0">
              <a:defRPr sz="1200">
                <a:solidFill>
                  <a:srgbClr val="000000"/>
                </a:solidFill>
                <a:latin typeface="Gill Sans"/>
                <a:ea typeface="Gill Sans"/>
                <a:cs typeface="Gill Sans"/>
              </a:defRPr>
            </a:lvl3pPr>
            <a:lvl4pPr marL="1600200" indent="-228600" defTabSz="457200" eaLnBrk="0" hangingPunct="0">
              <a:defRPr sz="1200">
                <a:solidFill>
                  <a:srgbClr val="000000"/>
                </a:solidFill>
                <a:latin typeface="Gill Sans"/>
                <a:ea typeface="Gill Sans"/>
                <a:cs typeface="Gill Sans"/>
              </a:defRPr>
            </a:lvl4pPr>
            <a:lvl5pPr marL="2057400" indent="-228600" defTabSz="457200" eaLnBrk="0" hangingPunct="0">
              <a:defRPr sz="1200">
                <a:solidFill>
                  <a:srgbClr val="000000"/>
                </a:solidFill>
                <a:latin typeface="Gill Sans"/>
                <a:ea typeface="Gill Sans"/>
                <a:cs typeface="Gill Sans"/>
              </a:defRPr>
            </a:lvl5pPr>
            <a:lvl6pPr marL="2514600" indent="-228600" defTabSz="457200" eaLnBrk="0" fontAlgn="base" hangingPunct="0">
              <a:spcBef>
                <a:spcPct val="0"/>
              </a:spcBef>
              <a:spcAft>
                <a:spcPct val="0"/>
              </a:spcAft>
              <a:defRPr sz="1200">
                <a:solidFill>
                  <a:srgbClr val="000000"/>
                </a:solidFill>
                <a:latin typeface="Gill Sans"/>
                <a:ea typeface="Gill Sans"/>
                <a:cs typeface="Gill Sans"/>
              </a:defRPr>
            </a:lvl6pPr>
            <a:lvl7pPr marL="2971800" indent="-228600" defTabSz="457200" eaLnBrk="0" fontAlgn="base" hangingPunct="0">
              <a:spcBef>
                <a:spcPct val="0"/>
              </a:spcBef>
              <a:spcAft>
                <a:spcPct val="0"/>
              </a:spcAft>
              <a:defRPr sz="1200">
                <a:solidFill>
                  <a:srgbClr val="000000"/>
                </a:solidFill>
                <a:latin typeface="Gill Sans"/>
                <a:ea typeface="Gill Sans"/>
                <a:cs typeface="Gill Sans"/>
              </a:defRPr>
            </a:lvl7pPr>
            <a:lvl8pPr marL="3429000" indent="-228600" defTabSz="457200" eaLnBrk="0" fontAlgn="base" hangingPunct="0">
              <a:spcBef>
                <a:spcPct val="0"/>
              </a:spcBef>
              <a:spcAft>
                <a:spcPct val="0"/>
              </a:spcAft>
              <a:defRPr sz="1200">
                <a:solidFill>
                  <a:srgbClr val="000000"/>
                </a:solidFill>
                <a:latin typeface="Gill Sans"/>
                <a:ea typeface="Gill Sans"/>
                <a:cs typeface="Gill Sans"/>
              </a:defRPr>
            </a:lvl8pPr>
            <a:lvl9pPr marL="3886200" indent="-228600" defTabSz="457200" eaLnBrk="0" fontAlgn="base" hangingPunct="0">
              <a:spcBef>
                <a:spcPct val="0"/>
              </a:spcBef>
              <a:spcAft>
                <a:spcPct val="0"/>
              </a:spcAft>
              <a:defRPr sz="1200">
                <a:solidFill>
                  <a:srgbClr val="000000"/>
                </a:solidFill>
                <a:latin typeface="Gill Sans"/>
                <a:ea typeface="Gill Sans"/>
                <a:cs typeface="Gill Sans"/>
              </a:defRPr>
            </a:lvl9pPr>
          </a:lstStyle>
          <a:p>
            <a:r>
              <a:rPr lang="zh-CN" altLang="en-US" sz="3200" dirty="0" smtClean="0">
                <a:solidFill>
                  <a:schemeClr val="tx1"/>
                </a:solidFill>
                <a:sym typeface="+mn-ea"/>
              </a:rPr>
              <a:t>平台功能</a:t>
            </a:r>
            <a:endParaRPr lang="zh-CN" altLang="en-US" sz="3200" dirty="0">
              <a:solidFill>
                <a:schemeClr val="tx1"/>
              </a:solidFill>
              <a:sym typeface="+mn-ea"/>
            </a:endParaRPr>
          </a:p>
        </p:txBody>
      </p:sp>
      <p:cxnSp>
        <p:nvCxnSpPr>
          <p:cNvPr id="89" name="直线连接符 82"/>
          <p:cNvCxnSpPr/>
          <p:nvPr/>
        </p:nvCxnSpPr>
        <p:spPr bwMode="auto">
          <a:xfrm>
            <a:off x="6324074" y="3832054"/>
            <a:ext cx="0" cy="156845"/>
          </a:xfrm>
          <a:prstGeom prst="line">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49287" y="995563"/>
            <a:ext cx="9793355" cy="5996237"/>
          </a:xfrm>
          <a:prstGeom prst="rect">
            <a:avLst/>
          </a:prstGeom>
        </p:spPr>
      </p:pic>
      <p:sp>
        <p:nvSpPr>
          <p:cNvPr id="4" name="矩形 3"/>
          <p:cNvSpPr/>
          <p:nvPr/>
        </p:nvSpPr>
        <p:spPr>
          <a:xfrm>
            <a:off x="185530" y="1416235"/>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2495" eaLnBrk="0" fontAlgn="base" hangingPunct="0">
              <a:spcBef>
                <a:spcPct val="0"/>
              </a:spcBef>
              <a:spcAft>
                <a:spcPct val="0"/>
              </a:spcAft>
            </a:pPr>
            <a:r>
              <a:rPr kumimoji="1" lang="zh-CN" altLang="en-US" sz="2400" b="1" dirty="0">
                <a:solidFill>
                  <a:srgbClr val="000000"/>
                </a:solidFill>
                <a:latin typeface="微软雅黑" panose="020B0503020204020204" pitchFamily="34" charset="-122"/>
                <a:ea typeface="微软雅黑" panose="020B0503020204020204" pitchFamily="34" charset="-122"/>
              </a:rPr>
              <a:t>总体架构</a:t>
            </a:r>
            <a:endParaRPr kumimoji="1"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5" name="矩形 4"/>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rot="21445871">
            <a:off x="2611020" y="3679427"/>
            <a:ext cx="3088739" cy="127873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
        <p:nvSpPr>
          <p:cNvPr id="23" name="Oval 2"/>
          <p:cNvSpPr>
            <a:spLocks noChangeArrowheads="1"/>
          </p:cNvSpPr>
          <p:nvPr/>
        </p:nvSpPr>
        <p:spPr bwMode="gray">
          <a:xfrm>
            <a:off x="2147214" y="2663203"/>
            <a:ext cx="4704523" cy="3477833"/>
          </a:xfrm>
          <a:prstGeom prst="ellipse">
            <a:avLst/>
          </a:prstGeom>
          <a:noFill/>
          <a:ln w="12700">
            <a:solidFill>
              <a:srgbClr val="FF6161"/>
            </a:solidFill>
            <a:prstDash val="sysDot"/>
            <a:round/>
          </a:ln>
          <a:scene3d>
            <a:camera prst="legacyPerspectiveFront">
              <a:rot lat="20099993" lon="20099993" rev="0"/>
            </a:camera>
            <a:lightRig rig="legacyFlat2" dir="t"/>
          </a:scene3d>
          <a:sp3d extrusionH="430200" prstMaterial="legacyMatte">
            <a:bevelT w="13500" h="13500" prst="angle"/>
            <a:bevelB w="13500" h="13500" prst="angle"/>
            <a:extrusionClr>
              <a:srgbClr val="FF6161"/>
            </a:extrusionClr>
          </a:sp3d>
        </p:spPr>
        <p:txBody>
          <a:bodyPr wrap="none" anchor="ctr">
            <a:flatTx/>
          </a:bodyPr>
          <a:lstStyle/>
          <a:p>
            <a:pPr algn="ctr" eaLnBrk="0" hangingPunct="0"/>
            <a:endParaRPr lang="ko-KR" altLang="en-US" kern="0">
              <a:solidFill>
                <a:srgbClr val="000000"/>
              </a:solidFill>
              <a:latin typeface="Times New Roman" panose="02020603050405020304" pitchFamily="18" charset="0"/>
              <a:ea typeface="굴림" pitchFamily="34" charset="-127"/>
            </a:endParaRPr>
          </a:p>
        </p:txBody>
      </p:sp>
      <p:sp>
        <p:nvSpPr>
          <p:cNvPr id="24" name="矩形 23"/>
          <p:cNvSpPr/>
          <p:nvPr/>
        </p:nvSpPr>
        <p:spPr>
          <a:xfrm>
            <a:off x="5376486" y="3904613"/>
            <a:ext cx="2377574"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5295" fontAlgn="auto">
              <a:spcBef>
                <a:spcPts val="0"/>
              </a:spcBef>
              <a:spcAft>
                <a:spcPts val="790"/>
              </a:spcAft>
            </a:pPr>
            <a:r>
              <a:rPr lang="zh-CN" altLang="en-US" sz="2135" b="1" dirty="0">
                <a:solidFill>
                  <a:srgbClr val="3333FF"/>
                </a:solidFill>
                <a:latin typeface="微软雅黑" panose="020B0503020204020204" pitchFamily="34" charset="-122"/>
                <a:ea typeface="微软雅黑" panose="020B0503020204020204" pitchFamily="34" charset="-122"/>
              </a:rPr>
              <a:t>重点应用方向建设</a:t>
            </a:r>
            <a:endParaRPr lang="zh-CN" altLang="en-US" sz="2135" b="1" dirty="0">
              <a:solidFill>
                <a:srgbClr val="3333FF"/>
              </a:solidFill>
              <a:latin typeface="微软雅黑" panose="020B0503020204020204" pitchFamily="34" charset="-122"/>
              <a:ea typeface="微软雅黑" panose="020B0503020204020204" pitchFamily="34" charset="-122"/>
            </a:endParaRPr>
          </a:p>
        </p:txBody>
      </p:sp>
      <p:sp>
        <p:nvSpPr>
          <p:cNvPr id="25" name="矩形 24"/>
          <p:cNvSpPr/>
          <p:nvPr/>
        </p:nvSpPr>
        <p:spPr>
          <a:xfrm>
            <a:off x="1445619" y="3056629"/>
            <a:ext cx="1829348"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5295" fontAlgn="auto">
              <a:spcBef>
                <a:spcPts val="0"/>
              </a:spcBef>
              <a:spcAft>
                <a:spcPts val="790"/>
              </a:spcAft>
            </a:pPr>
            <a:r>
              <a:rPr lang="zh-CN" altLang="en-US" sz="2135" b="1" dirty="0">
                <a:solidFill>
                  <a:srgbClr val="3333FF"/>
                </a:solidFill>
                <a:latin typeface="微软雅黑" panose="020B0503020204020204" pitchFamily="34" charset="-122"/>
                <a:ea typeface="微软雅黑" panose="020B0503020204020204" pitchFamily="34" charset="-122"/>
              </a:rPr>
              <a:t>数据中心建设</a:t>
            </a:r>
            <a:endParaRPr lang="zh-CN" altLang="en-US" sz="2135" b="1" dirty="0">
              <a:solidFill>
                <a:srgbClr val="3333FF"/>
              </a:solidFill>
              <a:latin typeface="微软雅黑" panose="020B0503020204020204" pitchFamily="34" charset="-122"/>
              <a:ea typeface="微软雅黑" panose="020B0503020204020204" pitchFamily="34" charset="-122"/>
            </a:endParaRPr>
          </a:p>
        </p:txBody>
      </p:sp>
      <p:sp>
        <p:nvSpPr>
          <p:cNvPr id="26" name="矩形 25"/>
          <p:cNvSpPr/>
          <p:nvPr/>
        </p:nvSpPr>
        <p:spPr>
          <a:xfrm>
            <a:off x="1236179" y="4907154"/>
            <a:ext cx="1829348"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5295" fontAlgn="auto">
              <a:spcBef>
                <a:spcPts val="0"/>
              </a:spcBef>
              <a:spcAft>
                <a:spcPts val="790"/>
              </a:spcAft>
            </a:pPr>
            <a:r>
              <a:rPr lang="zh-CN" altLang="en-US" sz="2135" b="1" dirty="0">
                <a:solidFill>
                  <a:srgbClr val="3333FF"/>
                </a:solidFill>
                <a:latin typeface="微软雅黑" panose="020B0503020204020204" pitchFamily="34" charset="-122"/>
                <a:ea typeface="微软雅黑" panose="020B0503020204020204" pitchFamily="34" charset="-122"/>
              </a:rPr>
              <a:t>应用平台建设</a:t>
            </a:r>
            <a:endParaRPr lang="zh-CN" altLang="en-US" sz="2135" b="1" dirty="0">
              <a:solidFill>
                <a:srgbClr val="3333FF"/>
              </a:solidFill>
              <a:latin typeface="微软雅黑" panose="020B0503020204020204" pitchFamily="34" charset="-122"/>
              <a:ea typeface="微软雅黑" panose="020B0503020204020204" pitchFamily="34" charset="-122"/>
            </a:endParaRPr>
          </a:p>
        </p:txBody>
      </p:sp>
      <p:sp>
        <p:nvSpPr>
          <p:cNvPr id="28" name="左大括号 27"/>
          <p:cNvSpPr/>
          <p:nvPr/>
        </p:nvSpPr>
        <p:spPr>
          <a:xfrm>
            <a:off x="7713008" y="1371852"/>
            <a:ext cx="529833" cy="5486148"/>
          </a:xfrm>
          <a:prstGeom prst="leftBrace">
            <a:avLst>
              <a:gd name="adj1" fmla="val 77469"/>
              <a:gd name="adj2" fmla="val 50888"/>
            </a:avLst>
          </a:prstGeom>
          <a:noFill/>
          <a:ln w="25400" cap="flat" cmpd="sng" algn="ctr">
            <a:solidFill>
              <a:srgbClr val="FF0000"/>
            </a:solidFill>
            <a:prstDash val="solid"/>
          </a:ln>
          <a:effectLst>
            <a:outerShdw blurRad="40000" dist="20000" dir="5400000" rotWithShape="0">
              <a:srgbClr val="000000">
                <a:alpha val="38000"/>
              </a:srgbClr>
            </a:outerShdw>
          </a:effectLst>
        </p:spPr>
        <p:txBody>
          <a:bodyPr rtlCol="0" anchor="ctr"/>
          <a:lstStyle/>
          <a:p>
            <a:pPr algn="ctr" defTabSz="1219200" fontAlgn="auto">
              <a:spcBef>
                <a:spcPts val="0"/>
              </a:spcBef>
              <a:spcAft>
                <a:spcPts val="0"/>
              </a:spcAft>
              <a:defRPr/>
            </a:pPr>
            <a:endParaRPr lang="zh-CN" altLang="en-US" sz="2400" kern="0">
              <a:solidFill>
                <a:schemeClr val="bg1"/>
              </a:solidFill>
              <a:latin typeface="Calibri" panose="020F0502020204030204"/>
              <a:ea typeface="宋体" panose="02010600030101010101" pitchFamily="2" charset="-122"/>
            </a:endParaRPr>
          </a:p>
        </p:txBody>
      </p:sp>
      <p:sp>
        <p:nvSpPr>
          <p:cNvPr id="29" name="文本框 20"/>
          <p:cNvSpPr txBox="1"/>
          <p:nvPr/>
        </p:nvSpPr>
        <p:spPr>
          <a:xfrm>
            <a:off x="8942168" y="1037983"/>
            <a:ext cx="2103460"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341630" fontAlgn="auto">
              <a:spcBef>
                <a:spcPts val="0"/>
              </a:spcBef>
              <a:spcAft>
                <a:spcPts val="590"/>
              </a:spcAft>
              <a:defRPr sz="1600" b="1">
                <a:solidFill>
                  <a:srgbClr val="3333FF"/>
                </a:solidFill>
                <a:latin typeface="微软雅黑" panose="020B0503020204020204" pitchFamily="34" charset="-122"/>
                <a:ea typeface="微软雅黑" panose="020B0503020204020204" pitchFamily="34" charset="-122"/>
              </a:defRPr>
            </a:lvl1pPr>
          </a:lstStyle>
          <a:p>
            <a:r>
              <a:rPr lang="zh-CN" altLang="en-US" sz="2135" dirty="0"/>
              <a:t>智慧公共管理类</a:t>
            </a:r>
            <a:endParaRPr lang="zh-CN" altLang="en-US" sz="2135" dirty="0"/>
          </a:p>
        </p:txBody>
      </p:sp>
      <p:sp>
        <p:nvSpPr>
          <p:cNvPr id="30" name="圆角矩形 28"/>
          <p:cNvSpPr/>
          <p:nvPr/>
        </p:nvSpPr>
        <p:spPr>
          <a:xfrm>
            <a:off x="8215280" y="1586244"/>
            <a:ext cx="1632181" cy="417664"/>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智慧安监</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1" name="圆角矩形 31"/>
          <p:cNvSpPr/>
          <p:nvPr/>
        </p:nvSpPr>
        <p:spPr>
          <a:xfrm>
            <a:off x="9993900" y="1586244"/>
            <a:ext cx="1632181" cy="417664"/>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智慧管网</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2" name="文本框 25"/>
          <p:cNvSpPr txBox="1"/>
          <p:nvPr/>
        </p:nvSpPr>
        <p:spPr>
          <a:xfrm>
            <a:off x="9166825" y="2672982"/>
            <a:ext cx="1555234"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341630" fontAlgn="auto">
              <a:spcBef>
                <a:spcPts val="0"/>
              </a:spcBef>
              <a:spcAft>
                <a:spcPts val="590"/>
              </a:spcAft>
              <a:defRPr sz="1600" b="1">
                <a:solidFill>
                  <a:srgbClr val="3333FF"/>
                </a:solidFill>
                <a:latin typeface="微软雅黑" panose="020B0503020204020204" pitchFamily="34" charset="-122"/>
                <a:ea typeface="微软雅黑" panose="020B0503020204020204" pitchFamily="34" charset="-122"/>
              </a:defRPr>
            </a:lvl1pPr>
          </a:lstStyle>
          <a:p>
            <a:r>
              <a:rPr lang="zh-CN" altLang="en-US" sz="2135" dirty="0"/>
              <a:t>智慧民生类</a:t>
            </a:r>
            <a:endParaRPr lang="zh-CN" altLang="en-US" sz="2135" dirty="0"/>
          </a:p>
        </p:txBody>
      </p:sp>
      <p:sp>
        <p:nvSpPr>
          <p:cNvPr id="33" name="圆角矩形 33"/>
          <p:cNvSpPr/>
          <p:nvPr/>
        </p:nvSpPr>
        <p:spPr>
          <a:xfrm>
            <a:off x="8281315" y="3108398"/>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智慧旅游</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4" name="圆角矩形 34"/>
          <p:cNvSpPr/>
          <p:nvPr/>
        </p:nvSpPr>
        <p:spPr>
          <a:xfrm>
            <a:off x="10154792" y="3108398"/>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智慧校园</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5" name="圆角矩形 35"/>
          <p:cNvSpPr/>
          <p:nvPr/>
        </p:nvSpPr>
        <p:spPr>
          <a:xfrm>
            <a:off x="10462275" y="6345758"/>
            <a:ext cx="1632181" cy="417664"/>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fontAlgn="auto">
              <a:spcBef>
                <a:spcPts val="0"/>
              </a:spcBef>
              <a:spcAft>
                <a:spcPts val="0"/>
              </a:spcAft>
            </a:pPr>
            <a:r>
              <a:rPr lang="zh-CN" altLang="en-US" sz="1865" b="1" kern="0" dirty="0">
                <a:solidFill>
                  <a:schemeClr val="bg1"/>
                </a:solidFill>
                <a:latin typeface="微软雅黑" panose="020B0503020204020204" pitchFamily="34" charset="-122"/>
                <a:ea typeface="微软雅黑" panose="020B0503020204020204" pitchFamily="34" charset="-122"/>
              </a:rPr>
              <a:t>智慧物流</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6" name="圆角矩形 36"/>
          <p:cNvSpPr/>
          <p:nvPr/>
        </p:nvSpPr>
        <p:spPr>
          <a:xfrm>
            <a:off x="10165155" y="3681162"/>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智慧交通</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7" name="圆角矩形 37"/>
          <p:cNvSpPr/>
          <p:nvPr/>
        </p:nvSpPr>
        <p:spPr>
          <a:xfrm>
            <a:off x="8267533" y="4270362"/>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智慧农业</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8" name="圆角矩形 38"/>
          <p:cNvSpPr/>
          <p:nvPr/>
        </p:nvSpPr>
        <p:spPr>
          <a:xfrm>
            <a:off x="8253752" y="3715722"/>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智慧医疗</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39" name="文本框 33"/>
          <p:cNvSpPr txBox="1"/>
          <p:nvPr/>
        </p:nvSpPr>
        <p:spPr>
          <a:xfrm>
            <a:off x="9377173" y="5872605"/>
            <a:ext cx="1555234"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lgn="ctr" defTabSz="341630" fontAlgn="auto">
              <a:spcBef>
                <a:spcPts val="0"/>
              </a:spcBef>
              <a:spcAft>
                <a:spcPts val="590"/>
              </a:spcAft>
              <a:defRPr sz="1600" b="1">
                <a:solidFill>
                  <a:srgbClr val="3333FF"/>
                </a:solidFill>
                <a:latin typeface="微软雅黑" panose="020B0503020204020204" pitchFamily="34" charset="-122"/>
                <a:ea typeface="微软雅黑" panose="020B0503020204020204" pitchFamily="34" charset="-122"/>
              </a:defRPr>
            </a:lvl1pPr>
          </a:lstStyle>
          <a:p>
            <a:r>
              <a:rPr lang="zh-CN" altLang="en-US" sz="2135" dirty="0"/>
              <a:t>智慧产业类</a:t>
            </a:r>
            <a:endParaRPr lang="zh-CN" altLang="en-US" sz="2135" dirty="0"/>
          </a:p>
        </p:txBody>
      </p:sp>
      <p:sp>
        <p:nvSpPr>
          <p:cNvPr id="40" name="圆角矩形 41"/>
          <p:cNvSpPr/>
          <p:nvPr/>
        </p:nvSpPr>
        <p:spPr>
          <a:xfrm>
            <a:off x="8361280" y="6345758"/>
            <a:ext cx="1812963" cy="417664"/>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智慧产业园区</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43" name="圆角矩形 37"/>
          <p:cNvSpPr/>
          <p:nvPr/>
        </p:nvSpPr>
        <p:spPr>
          <a:xfrm>
            <a:off x="10154791" y="4269974"/>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智慧建筑</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44" name="圆角矩形 28"/>
          <p:cNvSpPr/>
          <p:nvPr/>
        </p:nvSpPr>
        <p:spPr>
          <a:xfrm>
            <a:off x="8215279" y="2102318"/>
            <a:ext cx="1632181" cy="417664"/>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智慧环保</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45" name="圆角矩形 28"/>
          <p:cNvSpPr/>
          <p:nvPr/>
        </p:nvSpPr>
        <p:spPr>
          <a:xfrm>
            <a:off x="9993462" y="2154880"/>
            <a:ext cx="1632181" cy="417664"/>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智慧应急</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46" name="圆角矩形 37"/>
          <p:cNvSpPr/>
          <p:nvPr/>
        </p:nvSpPr>
        <p:spPr>
          <a:xfrm>
            <a:off x="8253752" y="4875418"/>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智慧公路</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47" name="圆角矩形 37"/>
          <p:cNvSpPr/>
          <p:nvPr/>
        </p:nvSpPr>
        <p:spPr>
          <a:xfrm>
            <a:off x="10154790" y="4816111"/>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智慧港口</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48" name="圆角矩形 37"/>
          <p:cNvSpPr/>
          <p:nvPr/>
        </p:nvSpPr>
        <p:spPr>
          <a:xfrm>
            <a:off x="9123945" y="5405539"/>
            <a:ext cx="1632181" cy="41766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219200" fontAlgn="auto">
              <a:spcBef>
                <a:spcPts val="0"/>
              </a:spcBef>
              <a:spcAft>
                <a:spcPts val="0"/>
              </a:spcAft>
              <a:defRPr/>
            </a:pPr>
            <a:r>
              <a:rPr lang="zh-CN" altLang="en-US" sz="1865" b="1" kern="0" dirty="0">
                <a:solidFill>
                  <a:schemeClr val="bg1"/>
                </a:solidFill>
                <a:latin typeface="微软雅黑" panose="020B0503020204020204" pitchFamily="34" charset="-122"/>
                <a:ea typeface="微软雅黑" panose="020B0503020204020204" pitchFamily="34" charset="-122"/>
              </a:rPr>
              <a:t>智慧海洋</a:t>
            </a:r>
            <a:endParaRPr lang="zh-CN" altLang="en-US" sz="1865" b="1" kern="0"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65919" y="1132681"/>
            <a:ext cx="6096000" cy="1526187"/>
          </a:xfrm>
          <a:prstGeom prst="rect">
            <a:avLst/>
          </a:prstGeom>
        </p:spPr>
        <p:txBody>
          <a:bodyPr>
            <a:spAutoFit/>
          </a:bodyPr>
          <a:lstStyle/>
          <a:p>
            <a:pPr lvl="1">
              <a:lnSpc>
                <a:spcPct val="15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一个数据中心：</a:t>
            </a:r>
            <a:r>
              <a:rPr lang="zh-CN" altLang="en-US" sz="1600" dirty="0">
                <a:latin typeface="微软雅黑" panose="020B0503020204020204" pitchFamily="34" charset="-122"/>
                <a:ea typeface="微软雅黑" panose="020B0503020204020204" pitchFamily="34" charset="-122"/>
              </a:rPr>
              <a:t>卫星应用数据中心</a:t>
            </a:r>
            <a:endParaRPr lang="en-US" altLang="zh-CN" sz="1600" dirty="0">
              <a:latin typeface="微软雅黑" panose="020B0503020204020204" pitchFamily="34" charset="-122"/>
              <a:ea typeface="微软雅黑" panose="020B0503020204020204" pitchFamily="34" charset="-122"/>
            </a:endParaRPr>
          </a:p>
          <a:p>
            <a:pPr lvl="1">
              <a:lnSpc>
                <a:spcPct val="15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一个应用平台</a:t>
            </a:r>
            <a:r>
              <a:rPr lang="zh-CN" altLang="en-US" sz="1600" dirty="0">
                <a:latin typeface="微软雅黑" panose="020B0503020204020204" pitchFamily="34" charset="-122"/>
                <a:ea typeface="微软雅黑" panose="020B0503020204020204" pitchFamily="34" charset="-122"/>
              </a:rPr>
              <a:t>：北斗大数据一体化应用服务平台</a:t>
            </a:r>
            <a:endParaRPr lang="en-US" altLang="zh-CN" sz="1600" dirty="0">
              <a:latin typeface="微软雅黑" panose="020B0503020204020204" pitchFamily="34" charset="-122"/>
              <a:ea typeface="微软雅黑" panose="020B0503020204020204" pitchFamily="34" charset="-122"/>
            </a:endParaRPr>
          </a:p>
          <a:p>
            <a:pPr lvl="1">
              <a:lnSpc>
                <a:spcPct val="150000"/>
              </a:lnSpc>
              <a:buFont typeface="Wingdings" panose="05000000000000000000" pitchFamily="2" charset="2"/>
              <a:buChar char="Ø"/>
            </a:pPr>
            <a:r>
              <a:rPr lang="zh-CN" altLang="zh-CN" sz="1600" b="1" dirty="0">
                <a:latin typeface="微软雅黑" panose="020B0503020204020204" pitchFamily="34" charset="-122"/>
                <a:ea typeface="微软雅黑" panose="020B0503020204020204" pitchFamily="34" charset="-122"/>
              </a:rPr>
              <a:t>一个</a:t>
            </a:r>
            <a:r>
              <a:rPr lang="zh-CN" altLang="en-US" sz="1600" b="1" dirty="0">
                <a:latin typeface="微软雅黑" panose="020B0503020204020204" pitchFamily="34" charset="-122"/>
                <a:ea typeface="微软雅黑" panose="020B0503020204020204" pitchFamily="34" charset="-122"/>
              </a:rPr>
              <a:t>基础</a:t>
            </a:r>
            <a:r>
              <a:rPr lang="zh-CN" altLang="zh-CN" sz="1600" b="1" dirty="0">
                <a:latin typeface="微软雅黑" panose="020B0503020204020204" pitchFamily="34" charset="-122"/>
                <a:ea typeface="微软雅黑" panose="020B0503020204020204" pitchFamily="34" charset="-122"/>
              </a:rPr>
              <a:t>网</a:t>
            </a:r>
            <a:r>
              <a:rPr lang="zh-CN" altLang="en-US" sz="1600" b="1" dirty="0">
                <a:latin typeface="微软雅黑" panose="020B0503020204020204" pitchFamily="34" charset="-122"/>
                <a:ea typeface="微软雅黑" panose="020B0503020204020204" pitchFamily="34" charset="-122"/>
              </a:rPr>
              <a:t>络</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北斗精准位置服务网</a:t>
            </a:r>
            <a:endParaRPr lang="en-US" altLang="zh-CN" sz="1600" dirty="0">
              <a:latin typeface="微软雅黑" panose="020B0503020204020204" pitchFamily="34" charset="-122"/>
              <a:ea typeface="微软雅黑" panose="020B0503020204020204" pitchFamily="34" charset="-122"/>
            </a:endParaRPr>
          </a:p>
          <a:p>
            <a:pPr lvl="1">
              <a:lnSpc>
                <a:spcPct val="150000"/>
              </a:lnSpc>
              <a:buFont typeface="Wingdings" panose="05000000000000000000" pitchFamily="2" charset="2"/>
              <a:buChar char="Ø"/>
            </a:pPr>
            <a:r>
              <a:rPr lang="en-US" altLang="zh-CN" sz="1600" b="1" dirty="0">
                <a:latin typeface="微软雅黑" panose="020B0503020204020204" pitchFamily="34" charset="-122"/>
                <a:ea typeface="微软雅黑" panose="020B0503020204020204" pitchFamily="34" charset="-122"/>
              </a:rPr>
              <a:t>N</a:t>
            </a:r>
            <a:r>
              <a:rPr lang="zh-CN" altLang="en-US" sz="1600" b="1" dirty="0">
                <a:latin typeface="微软雅黑" panose="020B0503020204020204" pitchFamily="34" charset="-122"/>
                <a:ea typeface="微软雅黑" panose="020B0503020204020204" pitchFamily="34" charset="-122"/>
              </a:rPr>
              <a:t>个重点应用：</a:t>
            </a:r>
            <a:r>
              <a:rPr lang="zh-CN" altLang="en-US" sz="1600" dirty="0">
                <a:latin typeface="微软雅黑" panose="020B0503020204020204" pitchFamily="34" charset="-122"/>
                <a:ea typeface="微软雅黑" panose="020B0503020204020204" pitchFamily="34" charset="-122"/>
              </a:rPr>
              <a:t>管理、民生、产业位置服务应用</a:t>
            </a:r>
            <a:endParaRPr lang="en-US" altLang="zh-CN" sz="1600" dirty="0">
              <a:latin typeface="微软雅黑" panose="020B0503020204020204" pitchFamily="34" charset="-122"/>
              <a:ea typeface="微软雅黑" panose="020B0503020204020204" pitchFamily="34" charset="-122"/>
            </a:endParaRPr>
          </a:p>
        </p:txBody>
      </p:sp>
      <p:sp>
        <p:nvSpPr>
          <p:cNvPr id="41" name="矩形 40"/>
          <p:cNvSpPr/>
          <p:nvPr/>
        </p:nvSpPr>
        <p:spPr>
          <a:xfrm>
            <a:off x="3274967" y="5822263"/>
            <a:ext cx="1829348" cy="42056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5295" fontAlgn="auto">
              <a:spcBef>
                <a:spcPts val="0"/>
              </a:spcBef>
              <a:spcAft>
                <a:spcPts val="790"/>
              </a:spcAft>
            </a:pPr>
            <a:r>
              <a:rPr lang="zh-CN" altLang="en-US" sz="2135" b="1" dirty="0">
                <a:solidFill>
                  <a:srgbClr val="3333FF"/>
                </a:solidFill>
                <a:latin typeface="微软雅黑" panose="020B0503020204020204" pitchFamily="34" charset="-122"/>
                <a:ea typeface="微软雅黑" panose="020B0503020204020204" pitchFamily="34" charset="-122"/>
              </a:rPr>
              <a:t>基础网络建设</a:t>
            </a:r>
            <a:endParaRPr lang="zh-CN" altLang="en-US" sz="2135" b="1" dirty="0">
              <a:solidFill>
                <a:srgbClr val="3333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2"/>
          <p:cNvSpPr txBox="1"/>
          <p:nvPr/>
        </p:nvSpPr>
        <p:spPr>
          <a:xfrm>
            <a:off x="1622757" y="1080106"/>
            <a:ext cx="7377761" cy="369332"/>
          </a:xfrm>
          <a:prstGeom prst="rect">
            <a:avLst/>
          </a:prstGeom>
          <a:noFill/>
        </p:spPr>
        <p:txBody>
          <a:bodyPr wrap="square" lIns="0" tIns="0" rIns="0" bIns="0" rtlCol="0">
            <a:spAutoFit/>
          </a:bodyPr>
          <a:lstStyle/>
          <a:p>
            <a:pPr algn="ctr" fontAlgn="base">
              <a:spcBef>
                <a:spcPct val="0"/>
              </a:spcBef>
              <a:spcAft>
                <a:spcPct val="0"/>
              </a:spcAft>
            </a:pPr>
            <a:r>
              <a:rPr lang="zh-CN" altLang="en-US" sz="2400" b="1" dirty="0">
                <a:solidFill>
                  <a:srgbClr val="002060"/>
                </a:solidFill>
                <a:latin typeface="微软雅黑" panose="020B0503020204020204" pitchFamily="34" charset="-122"/>
                <a:ea typeface="微软雅黑" panose="020B0503020204020204" pitchFamily="34" charset="-122"/>
              </a:rPr>
              <a:t>北斗大数据一体化应用服务平台建设</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pic>
        <p:nvPicPr>
          <p:cNvPr id="4" name="Image 12" descr="Divider Right.png"/>
          <p:cNvPicPr>
            <a:picLocks noChangeAspect="1"/>
          </p:cNvPicPr>
          <p:nvPr/>
        </p:nvPicPr>
        <p:blipFill>
          <a:blip r:embed="rId1" cstate="screen"/>
          <a:stretch>
            <a:fillRect/>
          </a:stretch>
        </p:blipFill>
        <p:spPr>
          <a:xfrm rot="10800000" flipH="1">
            <a:off x="9264352" y="1063786"/>
            <a:ext cx="2031149" cy="70295"/>
          </a:xfrm>
          <a:prstGeom prst="rect">
            <a:avLst/>
          </a:prstGeom>
        </p:spPr>
      </p:pic>
      <p:sp>
        <p:nvSpPr>
          <p:cNvPr id="5" name="上箭头 5"/>
          <p:cNvSpPr/>
          <p:nvPr/>
        </p:nvSpPr>
        <p:spPr bwMode="auto">
          <a:xfrm rot="10800000">
            <a:off x="6716559" y="2738579"/>
            <a:ext cx="566647" cy="1463925"/>
          </a:xfrm>
          <a:prstGeom prst="up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zh-CN" altLang="en-US" sz="2135">
              <a:solidFill>
                <a:srgbClr val="002060"/>
              </a:solidFill>
            </a:endParaRPr>
          </a:p>
        </p:txBody>
      </p:sp>
      <p:grpSp>
        <p:nvGrpSpPr>
          <p:cNvPr id="6" name="组合 5"/>
          <p:cNvGrpSpPr/>
          <p:nvPr/>
        </p:nvGrpSpPr>
        <p:grpSpPr>
          <a:xfrm>
            <a:off x="8544272" y="1661093"/>
            <a:ext cx="3600400" cy="980115"/>
            <a:chOff x="8940948" y="2616982"/>
            <a:chExt cx="4998073" cy="1476884"/>
          </a:xfrm>
        </p:grpSpPr>
        <p:pic>
          <p:nvPicPr>
            <p:cNvPr id="7" name="图片 1"/>
            <p:cNvPicPr>
              <a:picLocks noChangeAspect="1" noChangeArrowheads="1"/>
            </p:cNvPicPr>
            <p:nvPr/>
          </p:nvPicPr>
          <p:blipFill rotWithShape="1">
            <a:blip r:embed="rId2" cstate="screen"/>
            <a:srcRect/>
            <a:stretch>
              <a:fillRect/>
            </a:stretch>
          </p:blipFill>
          <p:spPr bwMode="auto">
            <a:xfrm>
              <a:off x="9828805" y="2616982"/>
              <a:ext cx="3012130" cy="976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8940948" y="3532701"/>
              <a:ext cx="4998073" cy="561165"/>
            </a:xfrm>
            <a:prstGeom prst="rect">
              <a:avLst/>
            </a:prstGeom>
          </p:spPr>
          <p:txBody>
            <a:bodyPr wrap="square">
              <a:spAutoFit/>
            </a:bodyPr>
            <a:lstStyle/>
            <a:p>
              <a:pPr algn="ctr" fontAlgn="ctr">
                <a:lnSpc>
                  <a:spcPct val="130000"/>
                </a:lnSpc>
              </a:pPr>
              <a:r>
                <a:rPr lang="zh-CN" altLang="en-US" sz="1400" dirty="0">
                  <a:solidFill>
                    <a:srgbClr val="FF0000"/>
                  </a:solidFill>
                  <a:latin typeface="微软雅黑" panose="020B0503020204020204" pitchFamily="34" charset="-122"/>
                  <a:ea typeface="微软雅黑" panose="020B0503020204020204" pitchFamily="34" charset="-122"/>
                </a:rPr>
                <a:t>变化分析</a:t>
              </a:r>
              <a:endParaRPr lang="en-US" altLang="zh-CN" sz="1400" dirty="0">
                <a:solidFill>
                  <a:srgbClr val="FF0000"/>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621530" y="1695591"/>
            <a:ext cx="3609741" cy="997166"/>
            <a:chOff x="2557094" y="4588417"/>
            <a:chExt cx="5040560" cy="1530039"/>
          </a:xfrm>
        </p:grpSpPr>
        <p:pic>
          <p:nvPicPr>
            <p:cNvPr id="10" name="Picture 2" descr="监测专题图2small"/>
            <p:cNvPicPr>
              <a:picLocks noChangeAspect="1" noChangeArrowheads="1"/>
            </p:cNvPicPr>
            <p:nvPr/>
          </p:nvPicPr>
          <p:blipFill rotWithShape="1">
            <a:blip r:embed="rId3" cstate="screen">
              <a:lum contrast="24000"/>
            </a:blip>
            <a:srcRect/>
            <a:stretch>
              <a:fillRect/>
            </a:stretch>
          </p:blipFill>
          <p:spPr bwMode="auto">
            <a:xfrm>
              <a:off x="3368333" y="4591967"/>
              <a:ext cx="1482010" cy="981153"/>
            </a:xfrm>
            <a:prstGeom prst="rect">
              <a:avLst/>
            </a:prstGeom>
            <a:ln>
              <a:noFill/>
            </a:ln>
            <a:effectLst>
              <a:outerShdw blurRad="190500" algn="tl" rotWithShape="0">
                <a:srgbClr val="000000">
                  <a:alpha val="70000"/>
                </a:srgbClr>
              </a:outerShdw>
            </a:effectLst>
          </p:spPr>
        </p:pic>
        <p:pic>
          <p:nvPicPr>
            <p:cNvPr id="11" name="Picture 6" descr="监测专题图4_2010年6月23日5时small"/>
            <p:cNvPicPr>
              <a:picLocks noChangeAspect="1" noChangeArrowheads="1"/>
            </p:cNvPicPr>
            <p:nvPr/>
          </p:nvPicPr>
          <p:blipFill>
            <a:blip r:embed="rId4" cstate="screen">
              <a:lum contrast="24000"/>
            </a:blip>
            <a:srcRect/>
            <a:stretch>
              <a:fillRect/>
            </a:stretch>
          </p:blipFill>
          <p:spPr bwMode="auto">
            <a:xfrm>
              <a:off x="4939054" y="4588417"/>
              <a:ext cx="1407219" cy="1000926"/>
            </a:xfrm>
            <a:prstGeom prst="rect">
              <a:avLst/>
            </a:prstGeom>
            <a:ln>
              <a:noFill/>
            </a:ln>
            <a:effectLst>
              <a:outerShdw blurRad="190500" algn="tl" rotWithShape="0">
                <a:srgbClr val="000000">
                  <a:alpha val="70000"/>
                </a:srgbClr>
              </a:outerShdw>
            </a:effectLst>
          </p:spPr>
        </p:pic>
        <p:sp>
          <p:nvSpPr>
            <p:cNvPr id="12" name="矩形 11"/>
            <p:cNvSpPr/>
            <p:nvPr/>
          </p:nvSpPr>
          <p:spPr>
            <a:xfrm>
              <a:off x="2557094" y="5547035"/>
              <a:ext cx="5040560" cy="571421"/>
            </a:xfrm>
            <a:prstGeom prst="rect">
              <a:avLst/>
            </a:prstGeom>
          </p:spPr>
          <p:txBody>
            <a:bodyPr wrap="square">
              <a:spAutoFit/>
            </a:bodyPr>
            <a:lstStyle/>
            <a:p>
              <a:pPr algn="ctr" fontAlgn="ctr">
                <a:lnSpc>
                  <a:spcPct val="130000"/>
                </a:lnSpc>
              </a:pPr>
              <a:r>
                <a:rPr lang="zh-CN" altLang="en-US" sz="1400" dirty="0">
                  <a:solidFill>
                    <a:srgbClr val="FF0000"/>
                  </a:solidFill>
                  <a:latin typeface="微软雅黑" panose="020B0503020204020204" pitchFamily="34" charset="-122"/>
                  <a:ea typeface="微软雅黑" panose="020B0503020204020204" pitchFamily="34" charset="-122"/>
                </a:rPr>
                <a:t>信息采集</a:t>
              </a:r>
              <a:endParaRPr lang="en-US" altLang="zh-CN" sz="1400" dirty="0">
                <a:solidFill>
                  <a:srgbClr val="FF0000"/>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409926" y="1680886"/>
            <a:ext cx="1705055" cy="974812"/>
            <a:chOff x="5796898" y="3148081"/>
            <a:chExt cx="3420156" cy="1368894"/>
          </a:xfrm>
          <a:solidFill>
            <a:schemeClr val="bg1"/>
          </a:solidFill>
        </p:grpSpPr>
        <p:grpSp>
          <p:nvGrpSpPr>
            <p:cNvPr id="14" name="组合 13"/>
            <p:cNvGrpSpPr/>
            <p:nvPr/>
          </p:nvGrpSpPr>
          <p:grpSpPr>
            <a:xfrm>
              <a:off x="5796898" y="3148081"/>
              <a:ext cx="3343866" cy="911179"/>
              <a:chOff x="2333855" y="1745992"/>
              <a:chExt cx="3343866" cy="911179"/>
            </a:xfrm>
            <a:grpFill/>
          </p:grpSpPr>
          <p:pic>
            <p:nvPicPr>
              <p:cNvPr id="16" name="Picture 6" descr="霾等级_华北地区2008年8月1日"/>
              <p:cNvPicPr>
                <a:picLocks noChangeArrowheads="1"/>
              </p:cNvPicPr>
              <p:nvPr/>
            </p:nvPicPr>
            <p:blipFill>
              <a:blip r:embed="rId5" cstate="screen"/>
              <a:srcRect/>
              <a:stretch>
                <a:fillRect/>
              </a:stretch>
            </p:blipFill>
            <p:spPr bwMode="auto">
              <a:xfrm>
                <a:off x="2333855" y="1745992"/>
                <a:ext cx="1554789" cy="911179"/>
              </a:xfrm>
              <a:prstGeom prst="rect">
                <a:avLst/>
              </a:prstGeom>
              <a:ln>
                <a:noFill/>
              </a:ln>
              <a:effectLst>
                <a:outerShdw blurRad="190500" algn="tl" rotWithShape="0">
                  <a:srgbClr val="000000">
                    <a:alpha val="70000"/>
                  </a:srgbClr>
                </a:outerShdw>
              </a:effectLst>
            </p:spPr>
          </p:pic>
          <p:pic>
            <p:nvPicPr>
              <p:cNvPr id="17" name="Picture 7" descr="霾等级_华北地区2008年8月3日"/>
              <p:cNvPicPr>
                <a:picLocks noChangeAspect="1" noChangeArrowheads="1"/>
              </p:cNvPicPr>
              <p:nvPr/>
            </p:nvPicPr>
            <p:blipFill>
              <a:blip r:embed="rId6" cstate="screen"/>
              <a:srcRect/>
              <a:stretch>
                <a:fillRect/>
              </a:stretch>
            </p:blipFill>
            <p:spPr bwMode="auto">
              <a:xfrm>
                <a:off x="4018658" y="1745992"/>
                <a:ext cx="1659063" cy="911177"/>
              </a:xfrm>
              <a:prstGeom prst="rect">
                <a:avLst/>
              </a:prstGeom>
              <a:ln>
                <a:noFill/>
              </a:ln>
              <a:effectLst>
                <a:outerShdw blurRad="190500" algn="tl" rotWithShape="0">
                  <a:srgbClr val="000000">
                    <a:alpha val="70000"/>
                  </a:srgbClr>
                </a:outerShdw>
              </a:effectLst>
            </p:spPr>
          </p:pic>
        </p:grpSp>
        <p:sp>
          <p:nvSpPr>
            <p:cNvPr id="15" name="TextBox 113"/>
            <p:cNvSpPr txBox="1"/>
            <p:nvPr/>
          </p:nvSpPr>
          <p:spPr>
            <a:xfrm>
              <a:off x="6069561" y="4084775"/>
              <a:ext cx="3147493" cy="432200"/>
            </a:xfrm>
            <a:prstGeom prst="rect">
              <a:avLst/>
            </a:prstGeom>
            <a:noFill/>
          </p:spPr>
          <p:txBody>
            <a:bodyPr wrap="square" rtlCol="0">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动态监测</a:t>
              </a:r>
              <a:endParaRPr lang="zh-CN" altLang="en-US" sz="1400" dirty="0">
                <a:solidFill>
                  <a:srgbClr val="FF0000"/>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401204" y="4923718"/>
            <a:ext cx="1858496" cy="1627393"/>
            <a:chOff x="3156336" y="3898456"/>
            <a:chExt cx="1277389" cy="938380"/>
          </a:xfrm>
        </p:grpSpPr>
        <p:pic>
          <p:nvPicPr>
            <p:cNvPr id="19" name="Picture 2" descr="监测预警副本"/>
            <p:cNvPicPr>
              <a:picLocks noChangeAspect="1" noChangeArrowheads="1"/>
            </p:cNvPicPr>
            <p:nvPr/>
          </p:nvPicPr>
          <p:blipFill>
            <a:blip r:embed="rId7" cstate="screen"/>
            <a:srcRect/>
            <a:stretch>
              <a:fillRect/>
            </a:stretch>
          </p:blipFill>
          <p:spPr bwMode="auto">
            <a:xfrm>
              <a:off x="3156336" y="4087249"/>
              <a:ext cx="1277389" cy="749587"/>
            </a:xfrm>
            <a:prstGeom prst="rect">
              <a:avLst/>
            </a:prstGeom>
            <a:ln>
              <a:noFill/>
            </a:ln>
            <a:effectLst>
              <a:outerShdw blurRad="190500" algn="tl" rotWithShape="0">
                <a:srgbClr val="000000">
                  <a:alpha val="70000"/>
                </a:srgbClr>
              </a:outerShdw>
            </a:effectLst>
          </p:spPr>
        </p:pic>
        <p:sp>
          <p:nvSpPr>
            <p:cNvPr id="20" name="TextBox 22"/>
            <p:cNvSpPr txBox="1">
              <a:spLocks noChangeArrowheads="1"/>
            </p:cNvSpPr>
            <p:nvPr/>
          </p:nvSpPr>
          <p:spPr bwMode="auto">
            <a:xfrm>
              <a:off x="3528246" y="3898456"/>
              <a:ext cx="642559" cy="183421"/>
            </a:xfrm>
            <a:prstGeom prst="rect">
              <a:avLst/>
            </a:prstGeom>
            <a:noFill/>
            <a:ln w="9525">
              <a:noFill/>
              <a:miter lim="800000"/>
            </a:ln>
          </p:spPr>
          <p:txBody>
            <a:bodyPr wrap="none">
              <a:spAutoFit/>
            </a:bodyPr>
            <a:lstStyle/>
            <a:p>
              <a:pPr algn="ctr" eaLnBrk="0" hangingPunct="0">
                <a:spcBef>
                  <a:spcPct val="20000"/>
                </a:spcBef>
                <a:buFont typeface="Arial" panose="020B0604020202020204" pitchFamily="34" charset="0"/>
                <a:buNone/>
              </a:pPr>
              <a:r>
                <a:rPr kumimoji="1" lang="zh-CN" altLang="en-US" sz="1465" dirty="0">
                  <a:solidFill>
                    <a:srgbClr val="FF0000"/>
                  </a:solidFill>
                  <a:latin typeface="Times New Roman" panose="02020603050405020304" pitchFamily="18" charset="0"/>
                  <a:ea typeface="黑体" panose="02010609060101010101" pitchFamily="49" charset="-122"/>
                </a:rPr>
                <a:t>预警分析</a:t>
              </a:r>
              <a:endParaRPr kumimoji="1" lang="zh-CN" altLang="en-US" sz="1465" dirty="0">
                <a:solidFill>
                  <a:srgbClr val="FF0000"/>
                </a:solidFill>
                <a:latin typeface="Times New Roman" panose="02020603050405020304" pitchFamily="18" charset="0"/>
                <a:ea typeface="黑体" panose="02010609060101010101" pitchFamily="49" charset="-122"/>
              </a:endParaRPr>
            </a:p>
          </p:txBody>
        </p:sp>
      </p:grpSp>
      <p:grpSp>
        <p:nvGrpSpPr>
          <p:cNvPr id="21" name="组合 20"/>
          <p:cNvGrpSpPr/>
          <p:nvPr/>
        </p:nvGrpSpPr>
        <p:grpSpPr>
          <a:xfrm>
            <a:off x="8544272" y="2775785"/>
            <a:ext cx="2754877" cy="2047200"/>
            <a:chOff x="840556" y="524894"/>
            <a:chExt cx="4436539" cy="5242751"/>
          </a:xfrm>
        </p:grpSpPr>
        <p:sp>
          <p:nvSpPr>
            <p:cNvPr id="22" name="矩形 21"/>
            <p:cNvSpPr/>
            <p:nvPr/>
          </p:nvSpPr>
          <p:spPr>
            <a:xfrm>
              <a:off x="854627" y="524894"/>
              <a:ext cx="4176464" cy="524275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en-US" sz="1065" kern="0">
                <a:solidFill>
                  <a:srgbClr val="002060"/>
                </a:solidFill>
                <a:latin typeface="Calibri" panose="020F0502020204030204"/>
              </a:endParaRPr>
            </a:p>
          </p:txBody>
        </p:sp>
        <p:sp>
          <p:nvSpPr>
            <p:cNvPr id="23" name="圆角矩形 23"/>
            <p:cNvSpPr/>
            <p:nvPr/>
          </p:nvSpPr>
          <p:spPr>
            <a:xfrm>
              <a:off x="892768" y="668910"/>
              <a:ext cx="4384327" cy="5010975"/>
            </a:xfrm>
            <a:prstGeom prst="roundRect">
              <a:avLst>
                <a:gd name="adj" fmla="val 4910"/>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24" name="圆角矩形 24"/>
            <p:cNvSpPr/>
            <p:nvPr/>
          </p:nvSpPr>
          <p:spPr>
            <a:xfrm>
              <a:off x="892768" y="668910"/>
              <a:ext cx="4315148" cy="5010975"/>
            </a:xfrm>
            <a:prstGeom prst="roundRect">
              <a:avLst>
                <a:gd name="adj" fmla="val 4910"/>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25" name="圆角矩形 25"/>
            <p:cNvSpPr/>
            <p:nvPr/>
          </p:nvSpPr>
          <p:spPr>
            <a:xfrm>
              <a:off x="892769" y="4607284"/>
              <a:ext cx="4232208" cy="986046"/>
            </a:xfrm>
            <a:prstGeom prst="roundRect">
              <a:avLst>
                <a:gd name="adj" fmla="val 4910"/>
              </a:avLst>
            </a:prstGeom>
            <a:solidFill>
              <a:srgbClr val="8A6E48"/>
            </a:solidFill>
            <a:ln w="25400" cap="flat" cmpd="sng" algn="ctr">
              <a:noFill/>
              <a:prstDash val="solid"/>
            </a:ln>
            <a:effectLst>
              <a:outerShdw blurRad="50800" dist="38100" dir="2700000" algn="tl" rotWithShape="0">
                <a:prstClr val="black">
                  <a:alpha val="32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26" name="圆角矩形 26"/>
            <p:cNvSpPr/>
            <p:nvPr/>
          </p:nvSpPr>
          <p:spPr>
            <a:xfrm>
              <a:off x="892768" y="4607285"/>
              <a:ext cx="1252665" cy="986046"/>
            </a:xfrm>
            <a:prstGeom prst="roundRect">
              <a:avLst>
                <a:gd name="adj" fmla="val 4910"/>
              </a:avLst>
            </a:prstGeom>
            <a:solidFill>
              <a:sysClr val="window" lastClr="FFFFFF"/>
            </a:solidFill>
            <a:ln w="25400" cap="flat" cmpd="sng" algn="ctr">
              <a:noFill/>
              <a:prstDash val="solid"/>
            </a:ln>
            <a:effectLst>
              <a:outerShdw blurRad="50800" dist="101600" algn="l" rotWithShape="0">
                <a:prstClr val="black">
                  <a:alpha val="8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27" name="圆角矩形 27"/>
            <p:cNvSpPr/>
            <p:nvPr/>
          </p:nvSpPr>
          <p:spPr>
            <a:xfrm>
              <a:off x="901980" y="3621238"/>
              <a:ext cx="4232208" cy="986046"/>
            </a:xfrm>
            <a:prstGeom prst="roundRect">
              <a:avLst>
                <a:gd name="adj" fmla="val 4910"/>
              </a:avLst>
            </a:prstGeom>
            <a:solidFill>
              <a:srgbClr val="DD974B"/>
            </a:solidFill>
            <a:ln w="25400" cap="flat" cmpd="sng" algn="ctr">
              <a:noFill/>
              <a:prstDash val="solid"/>
            </a:ln>
            <a:effectLst>
              <a:outerShdw blurRad="50800" dist="38100" dir="2700000" algn="tl" rotWithShape="0">
                <a:prstClr val="black">
                  <a:alpha val="32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28" name="圆角矩形 28"/>
            <p:cNvSpPr/>
            <p:nvPr/>
          </p:nvSpPr>
          <p:spPr>
            <a:xfrm>
              <a:off x="892769" y="2641001"/>
              <a:ext cx="4232208" cy="986046"/>
            </a:xfrm>
            <a:prstGeom prst="roundRect">
              <a:avLst>
                <a:gd name="adj" fmla="val 4910"/>
              </a:avLst>
            </a:prstGeom>
            <a:solidFill>
              <a:srgbClr val="D35C2D"/>
            </a:solidFill>
            <a:ln w="25400" cap="flat" cmpd="sng" algn="ctr">
              <a:noFill/>
              <a:prstDash val="solid"/>
            </a:ln>
            <a:effectLst>
              <a:outerShdw blurRad="50800" dist="38100" dir="2700000" algn="tl" rotWithShape="0">
                <a:prstClr val="black">
                  <a:alpha val="32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29" name="圆角矩形 29"/>
            <p:cNvSpPr/>
            <p:nvPr/>
          </p:nvSpPr>
          <p:spPr>
            <a:xfrm>
              <a:off x="892768" y="2641003"/>
              <a:ext cx="1252665" cy="986046"/>
            </a:xfrm>
            <a:prstGeom prst="roundRect">
              <a:avLst>
                <a:gd name="adj" fmla="val 4910"/>
              </a:avLst>
            </a:prstGeom>
            <a:solidFill>
              <a:sysClr val="window" lastClr="FFFFFF"/>
            </a:solidFill>
            <a:ln w="25400" cap="flat" cmpd="sng" algn="ctr">
              <a:noFill/>
              <a:prstDash val="solid"/>
            </a:ln>
            <a:effectLst>
              <a:outerShdw blurRad="50800" dist="101600" algn="l" rotWithShape="0">
                <a:prstClr val="black">
                  <a:alpha val="8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30" name="圆角矩形 30"/>
            <p:cNvSpPr/>
            <p:nvPr/>
          </p:nvSpPr>
          <p:spPr>
            <a:xfrm>
              <a:off x="901980" y="1649147"/>
              <a:ext cx="4232208" cy="986046"/>
            </a:xfrm>
            <a:prstGeom prst="roundRect">
              <a:avLst>
                <a:gd name="adj" fmla="val 4910"/>
              </a:avLst>
            </a:prstGeom>
            <a:solidFill>
              <a:srgbClr val="F2B240"/>
            </a:solidFill>
            <a:ln w="25400" cap="flat" cmpd="sng" algn="ctr">
              <a:noFill/>
              <a:prstDash val="solid"/>
            </a:ln>
            <a:effectLst>
              <a:outerShdw blurRad="50800" dist="38100" dir="2700000" algn="tl" rotWithShape="0">
                <a:prstClr val="black">
                  <a:alpha val="32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31" name="圆角矩形 31"/>
            <p:cNvSpPr/>
            <p:nvPr/>
          </p:nvSpPr>
          <p:spPr>
            <a:xfrm>
              <a:off x="892769" y="668910"/>
              <a:ext cx="4232208" cy="986046"/>
            </a:xfrm>
            <a:prstGeom prst="roundRect">
              <a:avLst>
                <a:gd name="adj" fmla="val 4910"/>
              </a:avLst>
            </a:prstGeom>
            <a:solidFill>
              <a:srgbClr val="EBC66B"/>
            </a:solidFill>
            <a:ln w="25400" cap="flat" cmpd="sng" algn="ctr">
              <a:noFill/>
              <a:prstDash val="solid"/>
            </a:ln>
            <a:effectLst>
              <a:outerShdw blurRad="50800" dist="38100" dir="2700000" algn="tl" rotWithShape="0">
                <a:prstClr val="black">
                  <a:alpha val="32000"/>
                </a:prstClr>
              </a:outerShdw>
            </a:effectLst>
          </p:spPr>
          <p:txBody>
            <a:bodyPr rtlCol="0" anchor="ctr"/>
            <a:lstStyle/>
            <a:p>
              <a:pPr algn="ctr">
                <a:defRPr/>
              </a:pPr>
              <a:endParaRPr lang="en-US" sz="1065" kern="0">
                <a:solidFill>
                  <a:srgbClr val="002060"/>
                </a:solidFill>
                <a:latin typeface="Calibri" panose="020F0502020204030204"/>
              </a:endParaRPr>
            </a:p>
          </p:txBody>
        </p:sp>
        <p:sp>
          <p:nvSpPr>
            <p:cNvPr id="32" name="圆角矩形 32"/>
            <p:cNvSpPr/>
            <p:nvPr/>
          </p:nvSpPr>
          <p:spPr>
            <a:xfrm>
              <a:off x="892768" y="668911"/>
              <a:ext cx="1252665" cy="986046"/>
            </a:xfrm>
            <a:prstGeom prst="roundRect">
              <a:avLst>
                <a:gd name="adj" fmla="val 4910"/>
              </a:avLst>
            </a:prstGeom>
            <a:solidFill>
              <a:sysClr val="window" lastClr="FFFFFF"/>
            </a:solidFill>
            <a:ln w="25400" cap="flat" cmpd="sng" algn="ctr">
              <a:noFill/>
              <a:prstDash val="solid"/>
            </a:ln>
            <a:effectLst>
              <a:outerShdw blurRad="50800" dist="101600" algn="l" rotWithShape="0">
                <a:prstClr val="black">
                  <a:alpha val="8000"/>
                </a:prstClr>
              </a:outerShdw>
            </a:effectLst>
          </p:spPr>
          <p:txBody>
            <a:bodyPr rtlCol="0" anchor="ctr"/>
            <a:lstStyle/>
            <a:p>
              <a:pPr algn="ctr">
                <a:defRPr/>
              </a:pPr>
              <a:endParaRPr lang="en-US" sz="1065" kern="0">
                <a:solidFill>
                  <a:srgbClr val="002060"/>
                </a:solidFill>
                <a:latin typeface="Calibri" panose="020F0502020204030204"/>
              </a:endParaRPr>
            </a:p>
          </p:txBody>
        </p:sp>
        <p:grpSp>
          <p:nvGrpSpPr>
            <p:cNvPr id="33" name="组合 32"/>
            <p:cNvGrpSpPr/>
            <p:nvPr/>
          </p:nvGrpSpPr>
          <p:grpSpPr>
            <a:xfrm>
              <a:off x="840556" y="821478"/>
              <a:ext cx="176156" cy="4640285"/>
              <a:chOff x="2994962" y="701248"/>
              <a:chExt cx="324036" cy="5715448"/>
            </a:xfrm>
          </p:grpSpPr>
          <p:grpSp>
            <p:nvGrpSpPr>
              <p:cNvPr id="44" name="组合 43"/>
              <p:cNvGrpSpPr/>
              <p:nvPr/>
            </p:nvGrpSpPr>
            <p:grpSpPr>
              <a:xfrm>
                <a:off x="2994962" y="701248"/>
                <a:ext cx="324036" cy="263280"/>
                <a:chOff x="2994962" y="557232"/>
                <a:chExt cx="324036" cy="263280"/>
              </a:xfrm>
            </p:grpSpPr>
            <p:sp>
              <p:nvSpPr>
                <p:cNvPr id="93" name="空心弧 92"/>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94" name="空心弧 93"/>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45" name="组合 44"/>
              <p:cNvGrpSpPr/>
              <p:nvPr/>
            </p:nvGrpSpPr>
            <p:grpSpPr>
              <a:xfrm>
                <a:off x="2994962" y="1041704"/>
                <a:ext cx="324036" cy="263280"/>
                <a:chOff x="2994962" y="557232"/>
                <a:chExt cx="324036" cy="263280"/>
              </a:xfrm>
            </p:grpSpPr>
            <p:sp>
              <p:nvSpPr>
                <p:cNvPr id="91" name="空心弧 90"/>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92" name="空心弧 91"/>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46" name="组合 45"/>
              <p:cNvGrpSpPr/>
              <p:nvPr/>
            </p:nvGrpSpPr>
            <p:grpSpPr>
              <a:xfrm>
                <a:off x="2994962" y="1382769"/>
                <a:ext cx="324036" cy="263280"/>
                <a:chOff x="2994962" y="557232"/>
                <a:chExt cx="324036" cy="263280"/>
              </a:xfrm>
            </p:grpSpPr>
            <p:sp>
              <p:nvSpPr>
                <p:cNvPr id="89" name="空心弧 88"/>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90" name="空心弧 89"/>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47" name="组合 46"/>
              <p:cNvGrpSpPr/>
              <p:nvPr/>
            </p:nvGrpSpPr>
            <p:grpSpPr>
              <a:xfrm>
                <a:off x="2994962" y="1723225"/>
                <a:ext cx="324036" cy="263280"/>
                <a:chOff x="2994962" y="557232"/>
                <a:chExt cx="324036" cy="263280"/>
              </a:xfrm>
            </p:grpSpPr>
            <p:sp>
              <p:nvSpPr>
                <p:cNvPr id="87" name="空心弧 86"/>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88" name="空心弧 87"/>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48" name="组合 47"/>
              <p:cNvGrpSpPr/>
              <p:nvPr/>
            </p:nvGrpSpPr>
            <p:grpSpPr>
              <a:xfrm>
                <a:off x="2994962" y="2064290"/>
                <a:ext cx="324036" cy="263280"/>
                <a:chOff x="2994962" y="557232"/>
                <a:chExt cx="324036" cy="263280"/>
              </a:xfrm>
            </p:grpSpPr>
            <p:sp>
              <p:nvSpPr>
                <p:cNvPr id="85" name="空心弧 84"/>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86" name="空心弧 85"/>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49" name="组合 48"/>
              <p:cNvGrpSpPr/>
              <p:nvPr/>
            </p:nvGrpSpPr>
            <p:grpSpPr>
              <a:xfrm>
                <a:off x="2994962" y="2404746"/>
                <a:ext cx="324036" cy="263280"/>
                <a:chOff x="2994962" y="557232"/>
                <a:chExt cx="324036" cy="263280"/>
              </a:xfrm>
            </p:grpSpPr>
            <p:sp>
              <p:nvSpPr>
                <p:cNvPr id="83" name="空心弧 82"/>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84" name="空心弧 83"/>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0" name="组合 49"/>
              <p:cNvGrpSpPr/>
              <p:nvPr/>
            </p:nvGrpSpPr>
            <p:grpSpPr>
              <a:xfrm>
                <a:off x="2994962" y="2745811"/>
                <a:ext cx="324036" cy="263280"/>
                <a:chOff x="2994962" y="557232"/>
                <a:chExt cx="324036" cy="263280"/>
              </a:xfrm>
            </p:grpSpPr>
            <p:sp>
              <p:nvSpPr>
                <p:cNvPr id="81" name="空心弧 80"/>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82" name="空心弧 81"/>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1" name="组合 50"/>
              <p:cNvGrpSpPr/>
              <p:nvPr/>
            </p:nvGrpSpPr>
            <p:grpSpPr>
              <a:xfrm>
                <a:off x="2994962" y="3086267"/>
                <a:ext cx="324036" cy="263280"/>
                <a:chOff x="2994962" y="557232"/>
                <a:chExt cx="324036" cy="263280"/>
              </a:xfrm>
            </p:grpSpPr>
            <p:sp>
              <p:nvSpPr>
                <p:cNvPr id="79" name="空心弧 78"/>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80" name="空心弧 79"/>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2" name="组合 51"/>
              <p:cNvGrpSpPr/>
              <p:nvPr/>
            </p:nvGrpSpPr>
            <p:grpSpPr>
              <a:xfrm>
                <a:off x="2994962" y="3427332"/>
                <a:ext cx="324036" cy="263280"/>
                <a:chOff x="2994962" y="557232"/>
                <a:chExt cx="324036" cy="263280"/>
              </a:xfrm>
            </p:grpSpPr>
            <p:sp>
              <p:nvSpPr>
                <p:cNvPr id="77" name="空心弧 76"/>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78" name="空心弧 77"/>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3" name="组合 52"/>
              <p:cNvGrpSpPr/>
              <p:nvPr/>
            </p:nvGrpSpPr>
            <p:grpSpPr>
              <a:xfrm>
                <a:off x="2994962" y="3767788"/>
                <a:ext cx="324036" cy="263280"/>
                <a:chOff x="2994962" y="557232"/>
                <a:chExt cx="324036" cy="263280"/>
              </a:xfrm>
            </p:grpSpPr>
            <p:sp>
              <p:nvSpPr>
                <p:cNvPr id="75" name="空心弧 74"/>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76" name="空心弧 75"/>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4" name="组合 53"/>
              <p:cNvGrpSpPr/>
              <p:nvPr/>
            </p:nvGrpSpPr>
            <p:grpSpPr>
              <a:xfrm>
                <a:off x="2994962" y="4108853"/>
                <a:ext cx="324036" cy="263280"/>
                <a:chOff x="2994962" y="557232"/>
                <a:chExt cx="324036" cy="263280"/>
              </a:xfrm>
            </p:grpSpPr>
            <p:sp>
              <p:nvSpPr>
                <p:cNvPr id="73" name="空心弧 72"/>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74" name="空心弧 73"/>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5" name="组合 54"/>
              <p:cNvGrpSpPr/>
              <p:nvPr/>
            </p:nvGrpSpPr>
            <p:grpSpPr>
              <a:xfrm>
                <a:off x="2994962" y="4449309"/>
                <a:ext cx="324036" cy="263280"/>
                <a:chOff x="2994962" y="557232"/>
                <a:chExt cx="324036" cy="263280"/>
              </a:xfrm>
            </p:grpSpPr>
            <p:sp>
              <p:nvSpPr>
                <p:cNvPr id="71" name="空心弧 70"/>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72" name="空心弧 71"/>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6" name="组合 55"/>
              <p:cNvGrpSpPr/>
              <p:nvPr/>
            </p:nvGrpSpPr>
            <p:grpSpPr>
              <a:xfrm>
                <a:off x="2994962" y="4790374"/>
                <a:ext cx="324036" cy="263280"/>
                <a:chOff x="2994962" y="557232"/>
                <a:chExt cx="324036" cy="263280"/>
              </a:xfrm>
            </p:grpSpPr>
            <p:sp>
              <p:nvSpPr>
                <p:cNvPr id="69" name="空心弧 68"/>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70" name="空心弧 69"/>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7" name="组合 56"/>
              <p:cNvGrpSpPr/>
              <p:nvPr/>
            </p:nvGrpSpPr>
            <p:grpSpPr>
              <a:xfrm>
                <a:off x="2994962" y="5130830"/>
                <a:ext cx="324036" cy="263280"/>
                <a:chOff x="2994962" y="557232"/>
                <a:chExt cx="324036" cy="263280"/>
              </a:xfrm>
            </p:grpSpPr>
            <p:sp>
              <p:nvSpPr>
                <p:cNvPr id="67" name="空心弧 66"/>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68" name="空心弧 67"/>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8" name="组合 57"/>
              <p:cNvGrpSpPr/>
              <p:nvPr/>
            </p:nvGrpSpPr>
            <p:grpSpPr>
              <a:xfrm>
                <a:off x="2994962" y="5471895"/>
                <a:ext cx="324036" cy="263280"/>
                <a:chOff x="2994962" y="557232"/>
                <a:chExt cx="324036" cy="263280"/>
              </a:xfrm>
            </p:grpSpPr>
            <p:sp>
              <p:nvSpPr>
                <p:cNvPr id="65" name="空心弧 64"/>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66" name="空心弧 65"/>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59" name="组合 58"/>
              <p:cNvGrpSpPr/>
              <p:nvPr/>
            </p:nvGrpSpPr>
            <p:grpSpPr>
              <a:xfrm>
                <a:off x="2994962" y="5812351"/>
                <a:ext cx="324036" cy="263280"/>
                <a:chOff x="2994962" y="557232"/>
                <a:chExt cx="324036" cy="263280"/>
              </a:xfrm>
            </p:grpSpPr>
            <p:sp>
              <p:nvSpPr>
                <p:cNvPr id="63" name="空心弧 62"/>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64" name="空心弧 63"/>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nvGrpSpPr>
              <p:cNvPr id="60" name="组合 59"/>
              <p:cNvGrpSpPr/>
              <p:nvPr/>
            </p:nvGrpSpPr>
            <p:grpSpPr>
              <a:xfrm>
                <a:off x="2994962" y="6153416"/>
                <a:ext cx="324036" cy="263280"/>
                <a:chOff x="2994962" y="557232"/>
                <a:chExt cx="324036" cy="263280"/>
              </a:xfrm>
            </p:grpSpPr>
            <p:sp>
              <p:nvSpPr>
                <p:cNvPr id="61" name="空心弧 60"/>
                <p:cNvSpPr/>
                <p:nvPr/>
              </p:nvSpPr>
              <p:spPr>
                <a:xfrm>
                  <a:off x="2994962" y="55723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sp>
              <p:nvSpPr>
                <p:cNvPr id="62" name="空心弧 61"/>
                <p:cNvSpPr/>
                <p:nvPr/>
              </p:nvSpPr>
              <p:spPr>
                <a:xfrm>
                  <a:off x="2994962" y="644992"/>
                  <a:ext cx="324036" cy="175520"/>
                </a:xfrm>
                <a:prstGeom prst="blockArc">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path path="circle">
                    <a:fillToRect l="50000" t="50000" r="50000" b="50000"/>
                  </a:path>
                  <a:tileRect/>
                </a:gradFill>
                <a:ln w="25400" cap="flat" cmpd="sng" algn="ctr">
                  <a:no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sz="1065" kern="0">
                    <a:solidFill>
                      <a:srgbClr val="002060"/>
                    </a:solidFill>
                    <a:latin typeface="Calibri" panose="020F0502020204030204"/>
                  </a:endParaRPr>
                </a:p>
              </p:txBody>
            </p:sp>
          </p:grpSp>
        </p:grpSp>
        <p:sp>
          <p:nvSpPr>
            <p:cNvPr id="34" name="TextBox 195"/>
            <p:cNvSpPr txBox="1"/>
            <p:nvPr/>
          </p:nvSpPr>
          <p:spPr>
            <a:xfrm>
              <a:off x="1096998" y="881996"/>
              <a:ext cx="808564" cy="67784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200" fontAlgn="auto">
                <a:spcBef>
                  <a:spcPts val="0"/>
                </a:spcBef>
                <a:spcAft>
                  <a:spcPts val="0"/>
                </a:spcAft>
                <a:defRPr/>
              </a:pPr>
              <a:r>
                <a:rPr lang="en-US" altLang="zh-CN" sz="1400" dirty="0">
                  <a:solidFill>
                    <a:srgbClr val="002060"/>
                  </a:solidFill>
                </a:rPr>
                <a:t>01</a:t>
              </a:r>
              <a:endParaRPr lang="zh-CN" altLang="en-US" sz="1400" dirty="0">
                <a:solidFill>
                  <a:srgbClr val="002060"/>
                </a:solidFill>
              </a:endParaRPr>
            </a:p>
          </p:txBody>
        </p:sp>
        <p:sp>
          <p:nvSpPr>
            <p:cNvPr id="35" name="TextBox 196"/>
            <p:cNvSpPr txBox="1"/>
            <p:nvPr/>
          </p:nvSpPr>
          <p:spPr>
            <a:xfrm>
              <a:off x="2042603" y="737572"/>
              <a:ext cx="2960594" cy="788198"/>
            </a:xfrm>
            <a:prstGeom prst="rect">
              <a:avLst/>
            </a:prstGeom>
            <a:noFill/>
          </p:spPr>
          <p:txBody>
            <a:bodyPr wrap="square" rtlCol="0">
              <a:spAutoFit/>
            </a:bodyPr>
            <a:lstStyle/>
            <a:p>
              <a:pPr algn="ctr">
                <a:defRPr/>
              </a:pPr>
              <a:r>
                <a:rPr lang="zh-CN" altLang="en-US" sz="1400" b="1" kern="0" dirty="0">
                  <a:solidFill>
                    <a:srgbClr val="002060"/>
                  </a:solidFill>
                  <a:latin typeface="黑体" panose="02010609060101010101" pitchFamily="49" charset="-122"/>
                  <a:ea typeface="黑体" panose="02010609060101010101" pitchFamily="49" charset="-122"/>
                  <a:cs typeface="Arial" panose="020B0604020202020204" pitchFamily="34" charset="0"/>
                </a:rPr>
                <a:t>可视化分析</a:t>
              </a:r>
              <a:endParaRPr lang="en-US" altLang="zh-CN" sz="1400" b="1" kern="0" dirty="0">
                <a:solidFill>
                  <a:srgbClr val="002060"/>
                </a:solidFill>
                <a:latin typeface="黑体" panose="02010609060101010101" pitchFamily="49" charset="-122"/>
                <a:ea typeface="黑体" panose="02010609060101010101" pitchFamily="49" charset="-122"/>
                <a:cs typeface="Arial" panose="020B0604020202020204" pitchFamily="34" charset="0"/>
              </a:endParaRPr>
            </a:p>
          </p:txBody>
        </p:sp>
        <p:sp>
          <p:nvSpPr>
            <p:cNvPr id="36" name="TextBox 197"/>
            <p:cNvSpPr txBox="1"/>
            <p:nvPr/>
          </p:nvSpPr>
          <p:spPr>
            <a:xfrm>
              <a:off x="2062322" y="1724225"/>
              <a:ext cx="2960594" cy="788198"/>
            </a:xfrm>
            <a:prstGeom prst="rect">
              <a:avLst/>
            </a:prstGeom>
            <a:noFill/>
          </p:spPr>
          <p:txBody>
            <a:bodyPr wrap="square" rtlCol="0">
              <a:spAutoFit/>
            </a:bodyPr>
            <a:lstStyle/>
            <a:p>
              <a:pPr algn="ctr">
                <a:defRPr/>
              </a:pPr>
              <a:r>
                <a:rPr lang="zh-CN" altLang="en-US" sz="1400" b="1" kern="0" dirty="0">
                  <a:solidFill>
                    <a:srgbClr val="002060"/>
                  </a:solidFill>
                  <a:latin typeface="黑体" panose="02010609060101010101" pitchFamily="49" charset="-122"/>
                  <a:ea typeface="黑体" panose="02010609060101010101" pitchFamily="49" charset="-122"/>
                  <a:cs typeface="Arial" panose="020B0604020202020204" pitchFamily="34" charset="0"/>
                </a:rPr>
                <a:t>数据挖掘算法</a:t>
              </a:r>
              <a:endParaRPr lang="en-US" altLang="zh-CN" sz="1400" b="1" kern="0" dirty="0">
                <a:solidFill>
                  <a:srgbClr val="002060"/>
                </a:solidFill>
                <a:latin typeface="黑体" panose="02010609060101010101" pitchFamily="49" charset="-122"/>
                <a:ea typeface="黑体" panose="02010609060101010101" pitchFamily="49" charset="-122"/>
                <a:cs typeface="Arial" panose="020B0604020202020204" pitchFamily="34" charset="0"/>
              </a:endParaRPr>
            </a:p>
          </p:txBody>
        </p:sp>
        <p:sp>
          <p:nvSpPr>
            <p:cNvPr id="37" name="TextBox 198"/>
            <p:cNvSpPr txBox="1"/>
            <p:nvPr/>
          </p:nvSpPr>
          <p:spPr>
            <a:xfrm>
              <a:off x="1041506" y="2807939"/>
              <a:ext cx="955800" cy="67784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200" fontAlgn="auto">
                <a:spcBef>
                  <a:spcPts val="0"/>
                </a:spcBef>
                <a:spcAft>
                  <a:spcPts val="0"/>
                </a:spcAft>
                <a:defRPr/>
              </a:pPr>
              <a:r>
                <a:rPr lang="en-US" altLang="zh-CN" sz="1400" dirty="0">
                  <a:solidFill>
                    <a:srgbClr val="002060"/>
                  </a:solidFill>
                </a:rPr>
                <a:t>03</a:t>
              </a:r>
              <a:endParaRPr lang="zh-CN" altLang="en-US" sz="1400" dirty="0">
                <a:solidFill>
                  <a:srgbClr val="002060"/>
                </a:solidFill>
              </a:endParaRPr>
            </a:p>
          </p:txBody>
        </p:sp>
        <p:sp>
          <p:nvSpPr>
            <p:cNvPr id="38" name="TextBox 199"/>
            <p:cNvSpPr txBox="1"/>
            <p:nvPr/>
          </p:nvSpPr>
          <p:spPr>
            <a:xfrm>
              <a:off x="2011106" y="4676739"/>
              <a:ext cx="3098714" cy="788198"/>
            </a:xfrm>
            <a:prstGeom prst="rect">
              <a:avLst/>
            </a:prstGeom>
            <a:noFill/>
          </p:spPr>
          <p:txBody>
            <a:bodyPr wrap="square" rtlCol="0">
              <a:spAutoFit/>
            </a:bodyPr>
            <a:lstStyle/>
            <a:p>
              <a:pPr algn="ctr">
                <a:defRPr/>
              </a:pPr>
              <a:r>
                <a:rPr lang="zh-CN" altLang="en-US" sz="1400" b="1" kern="0" dirty="0">
                  <a:solidFill>
                    <a:srgbClr val="002060"/>
                  </a:solidFill>
                  <a:latin typeface="黑体" panose="02010609060101010101" pitchFamily="49" charset="-122"/>
                  <a:ea typeface="黑体" panose="02010609060101010101" pitchFamily="49" charset="-122"/>
                  <a:cs typeface="Arial" panose="020B0604020202020204" pitchFamily="34" charset="0"/>
                </a:rPr>
                <a:t>预测分析</a:t>
              </a:r>
              <a:endParaRPr lang="en-US" altLang="zh-CN" sz="1400" b="1" kern="0" dirty="0">
                <a:solidFill>
                  <a:srgbClr val="002060"/>
                </a:solidFill>
                <a:latin typeface="黑体" panose="02010609060101010101" pitchFamily="49" charset="-122"/>
                <a:ea typeface="黑体" panose="02010609060101010101" pitchFamily="49" charset="-122"/>
                <a:cs typeface="Arial" panose="020B0604020202020204" pitchFamily="34" charset="0"/>
              </a:endParaRPr>
            </a:p>
          </p:txBody>
        </p:sp>
        <p:sp>
          <p:nvSpPr>
            <p:cNvPr id="39" name="TextBox 200"/>
            <p:cNvSpPr txBox="1"/>
            <p:nvPr/>
          </p:nvSpPr>
          <p:spPr>
            <a:xfrm>
              <a:off x="1041506" y="3876085"/>
              <a:ext cx="1048437" cy="67784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200" fontAlgn="auto">
                <a:spcBef>
                  <a:spcPts val="0"/>
                </a:spcBef>
                <a:spcAft>
                  <a:spcPts val="0"/>
                </a:spcAft>
                <a:defRPr/>
              </a:pPr>
              <a:r>
                <a:rPr lang="en-US" altLang="zh-CN" sz="1400" dirty="0">
                  <a:solidFill>
                    <a:srgbClr val="002060"/>
                  </a:solidFill>
                </a:rPr>
                <a:t>04</a:t>
              </a:r>
              <a:endParaRPr lang="zh-CN" altLang="en-US" sz="1400" dirty="0">
                <a:solidFill>
                  <a:srgbClr val="002060"/>
                </a:solidFill>
              </a:endParaRPr>
            </a:p>
          </p:txBody>
        </p:sp>
        <p:sp>
          <p:nvSpPr>
            <p:cNvPr id="40" name="TextBox 201"/>
            <p:cNvSpPr txBox="1"/>
            <p:nvPr/>
          </p:nvSpPr>
          <p:spPr>
            <a:xfrm>
              <a:off x="1993264" y="2676378"/>
              <a:ext cx="3098714" cy="788198"/>
            </a:xfrm>
            <a:prstGeom prst="rect">
              <a:avLst/>
            </a:prstGeom>
            <a:noFill/>
          </p:spPr>
          <p:txBody>
            <a:bodyPr wrap="square" rtlCol="0">
              <a:spAutoFit/>
            </a:bodyPr>
            <a:lstStyle>
              <a:defPPr>
                <a:defRPr lang="zh-CN"/>
              </a:defPPr>
              <a:lvl1pPr marR="0" lvl="0" indent="0" defTabSz="0" fontAlgn="auto">
                <a:lnSpc>
                  <a:spcPct val="100000"/>
                </a:lnSpc>
                <a:spcBef>
                  <a:spcPts val="0"/>
                </a:spcBef>
                <a:spcAft>
                  <a:spcPts val="0"/>
                </a:spcAft>
                <a:buClrTx/>
                <a:buSzTx/>
                <a:buFontTx/>
                <a:buNone/>
                <a:defRPr kumimoji="0" sz="2000" b="1" i="0" u="none" strike="noStrike" kern="0" cap="none" spc="0" normalizeH="0" baseline="0">
                  <a:ln>
                    <a:noFill/>
                  </a:ln>
                  <a:solidFill>
                    <a:sysClr val="window" lastClr="FFFFFF"/>
                  </a:solidFill>
                  <a:effectLst/>
                  <a:uLnTx/>
                  <a:uFillTx/>
                  <a:latin typeface="黑体" panose="02010609060101010101" pitchFamily="49" charset="-122"/>
                  <a:ea typeface="黑体" panose="02010609060101010101" pitchFamily="49" charset="-122"/>
                  <a:cs typeface="Arial" panose="020B0604020202020204" pitchFamily="34" charset="0"/>
                </a:defRPr>
              </a:lvl1pPr>
            </a:lstStyle>
            <a:p>
              <a:pPr algn="ctr" defTabSz="1219200">
                <a:defRPr/>
              </a:pPr>
              <a:r>
                <a:rPr lang="zh-CN" altLang="en-US" sz="1400" dirty="0">
                  <a:solidFill>
                    <a:srgbClr val="002060"/>
                  </a:solidFill>
                </a:rPr>
                <a:t>变化分析</a:t>
              </a:r>
              <a:endParaRPr lang="en-US" altLang="zh-CN" sz="1400" dirty="0">
                <a:solidFill>
                  <a:srgbClr val="002060"/>
                </a:solidFill>
              </a:endParaRPr>
            </a:p>
          </p:txBody>
        </p:sp>
        <p:sp>
          <p:nvSpPr>
            <p:cNvPr id="41" name="TextBox 202"/>
            <p:cNvSpPr txBox="1"/>
            <p:nvPr/>
          </p:nvSpPr>
          <p:spPr>
            <a:xfrm>
              <a:off x="1041506" y="4791631"/>
              <a:ext cx="992945" cy="67784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200" fontAlgn="auto">
                <a:spcBef>
                  <a:spcPts val="0"/>
                </a:spcBef>
                <a:spcAft>
                  <a:spcPts val="0"/>
                </a:spcAft>
                <a:defRPr/>
              </a:pPr>
              <a:r>
                <a:rPr lang="en-US" altLang="zh-CN" sz="1400" dirty="0">
                  <a:solidFill>
                    <a:srgbClr val="002060"/>
                  </a:solidFill>
                </a:rPr>
                <a:t>05</a:t>
              </a:r>
              <a:endParaRPr lang="zh-CN" altLang="en-US" sz="1400" dirty="0">
                <a:solidFill>
                  <a:srgbClr val="002060"/>
                </a:solidFill>
              </a:endParaRPr>
            </a:p>
          </p:txBody>
        </p:sp>
        <p:sp>
          <p:nvSpPr>
            <p:cNvPr id="42" name="TextBox 203"/>
            <p:cNvSpPr txBox="1"/>
            <p:nvPr/>
          </p:nvSpPr>
          <p:spPr>
            <a:xfrm>
              <a:off x="2052798" y="3651274"/>
              <a:ext cx="3098714" cy="788198"/>
            </a:xfrm>
            <a:prstGeom prst="rect">
              <a:avLst/>
            </a:prstGeom>
            <a:noFill/>
          </p:spPr>
          <p:txBody>
            <a:bodyPr wrap="square" rtlCol="0">
              <a:spAutoFit/>
            </a:bodyPr>
            <a:lstStyle>
              <a:defPPr>
                <a:defRPr lang="zh-CN"/>
              </a:defPPr>
              <a:lvl1pPr marR="0" lvl="0" indent="0" defTabSz="0" fontAlgn="auto">
                <a:lnSpc>
                  <a:spcPct val="100000"/>
                </a:lnSpc>
                <a:spcBef>
                  <a:spcPts val="0"/>
                </a:spcBef>
                <a:spcAft>
                  <a:spcPts val="0"/>
                </a:spcAft>
                <a:buClrTx/>
                <a:buSzTx/>
                <a:buFontTx/>
                <a:buNone/>
                <a:defRPr kumimoji="0" sz="2000" b="1" i="0" u="none" strike="noStrike" kern="0" cap="none" spc="0" normalizeH="0" baseline="0">
                  <a:ln>
                    <a:noFill/>
                  </a:ln>
                  <a:solidFill>
                    <a:sysClr val="window" lastClr="FFFFFF"/>
                  </a:solidFill>
                  <a:effectLst/>
                  <a:uLnTx/>
                  <a:uFillTx/>
                  <a:latin typeface="黑体" panose="02010609060101010101" pitchFamily="49" charset="-122"/>
                  <a:ea typeface="黑体" panose="02010609060101010101" pitchFamily="49" charset="-122"/>
                  <a:cs typeface="Arial" panose="020B0604020202020204" pitchFamily="34" charset="0"/>
                </a:defRPr>
              </a:lvl1pPr>
            </a:lstStyle>
            <a:p>
              <a:pPr algn="ctr" defTabSz="1219200">
                <a:defRPr/>
              </a:pPr>
              <a:r>
                <a:rPr lang="zh-CN" altLang="en-US" sz="1400" dirty="0">
                  <a:solidFill>
                    <a:srgbClr val="002060"/>
                  </a:solidFill>
                </a:rPr>
                <a:t>动态模拟分析</a:t>
              </a:r>
              <a:endParaRPr lang="en-US" altLang="zh-CN" sz="1400" dirty="0">
                <a:solidFill>
                  <a:srgbClr val="002060"/>
                </a:solidFill>
              </a:endParaRPr>
            </a:p>
          </p:txBody>
        </p:sp>
        <p:sp>
          <p:nvSpPr>
            <p:cNvPr id="43" name="TextBox 204"/>
            <p:cNvSpPr txBox="1"/>
            <p:nvPr/>
          </p:nvSpPr>
          <p:spPr>
            <a:xfrm>
              <a:off x="1019876" y="1892388"/>
              <a:ext cx="1048437" cy="67784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200" fontAlgn="auto">
                <a:spcBef>
                  <a:spcPts val="0"/>
                </a:spcBef>
                <a:spcAft>
                  <a:spcPts val="0"/>
                </a:spcAft>
                <a:defRPr/>
              </a:pPr>
              <a:r>
                <a:rPr lang="en-US" altLang="zh-CN" sz="1400" dirty="0">
                  <a:solidFill>
                    <a:srgbClr val="002060"/>
                  </a:solidFill>
                </a:rPr>
                <a:t>02</a:t>
              </a:r>
              <a:endParaRPr lang="zh-CN" altLang="en-US" sz="1400" dirty="0">
                <a:solidFill>
                  <a:srgbClr val="002060"/>
                </a:solidFill>
              </a:endParaRPr>
            </a:p>
          </p:txBody>
        </p:sp>
      </p:grpSp>
      <p:sp>
        <p:nvSpPr>
          <p:cNvPr id="95" name="矩形 94"/>
          <p:cNvSpPr/>
          <p:nvPr/>
        </p:nvSpPr>
        <p:spPr>
          <a:xfrm>
            <a:off x="110142" y="1447516"/>
            <a:ext cx="4992555" cy="903581"/>
          </a:xfrm>
          <a:prstGeom prst="rect">
            <a:avLst/>
          </a:prstGeom>
        </p:spPr>
        <p:txBody>
          <a:bodyPr wrap="square">
            <a:spAutoFit/>
          </a:bodyPr>
          <a:lstStyle/>
          <a:p>
            <a:pPr>
              <a:lnSpc>
                <a:spcPct val="150000"/>
              </a:lnSpc>
            </a:pPr>
            <a:r>
              <a:rPr lang="zh-CN" altLang="zh-CN" sz="186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面向</a:t>
            </a:r>
            <a:r>
              <a:rPr lang="zh-CN" altLang="en-US" sz="186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北斗</a:t>
            </a:r>
            <a:r>
              <a:rPr lang="zh-CN" altLang="zh-CN" sz="186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时空大数据进行可视化分析及成果管理</a:t>
            </a:r>
            <a:r>
              <a:rPr lang="zh-CN" altLang="en-US" sz="186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65" dirty="0">
                <a:solidFill>
                  <a:srgbClr val="002060"/>
                </a:solidFill>
                <a:latin typeface="微软雅黑" panose="020B0503020204020204" pitchFamily="34" charset="-122"/>
                <a:ea typeface="微软雅黑" panose="020B0503020204020204" pitchFamily="34" charset="-122"/>
                <a:sym typeface="+mn-ea"/>
              </a:rPr>
              <a:t>实现时空信息的承载与应用</a:t>
            </a:r>
            <a:r>
              <a:rPr lang="zh-CN" altLang="en-US" sz="186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6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6" name="TextBox 258"/>
          <p:cNvSpPr txBox="1"/>
          <p:nvPr/>
        </p:nvSpPr>
        <p:spPr>
          <a:xfrm>
            <a:off x="5783045" y="4252943"/>
            <a:ext cx="2264675" cy="526524"/>
          </a:xfrm>
          <a:prstGeom prst="ellipseRibbon2">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zh-CN" altLang="en-US" sz="1865" dirty="0">
                <a:solidFill>
                  <a:srgbClr val="002060"/>
                </a:solidFill>
              </a:rPr>
              <a:t>知识信息</a:t>
            </a:r>
            <a:endParaRPr lang="zh-CN" altLang="en-US" sz="1865" dirty="0">
              <a:solidFill>
                <a:srgbClr val="002060"/>
              </a:solidFill>
            </a:endParaRPr>
          </a:p>
        </p:txBody>
      </p:sp>
      <p:grpSp>
        <p:nvGrpSpPr>
          <p:cNvPr id="97" name="组合 96"/>
          <p:cNvGrpSpPr/>
          <p:nvPr/>
        </p:nvGrpSpPr>
        <p:grpSpPr>
          <a:xfrm>
            <a:off x="5219537" y="4904491"/>
            <a:ext cx="1788743" cy="1651412"/>
            <a:chOff x="441333" y="3889446"/>
            <a:chExt cx="1212038" cy="954103"/>
          </a:xfrm>
        </p:grpSpPr>
        <p:sp>
          <p:nvSpPr>
            <p:cNvPr id="98" name="TextBox 123"/>
            <p:cNvSpPr txBox="1"/>
            <p:nvPr/>
          </p:nvSpPr>
          <p:spPr>
            <a:xfrm>
              <a:off x="477552" y="3889446"/>
              <a:ext cx="1170130" cy="183782"/>
            </a:xfrm>
            <a:prstGeom prst="rect">
              <a:avLst/>
            </a:prstGeom>
            <a:noFill/>
            <a:ln>
              <a:noFill/>
            </a:ln>
          </p:spPr>
          <p:txBody>
            <a:bodyPr wrap="square">
              <a:spAutoFit/>
            </a:bodyPr>
            <a:lstStyle>
              <a:defPPr>
                <a:defRPr lang="zh-CN"/>
              </a:defPPr>
              <a:lvl1pPr algn="ctr" eaLnBrk="0" hangingPunct="0">
                <a:defRPr sz="1000" b="1">
                  <a:solidFill>
                    <a:srgbClr val="163C46"/>
                  </a:solidFill>
                  <a:latin typeface="微软雅黑" panose="020B0503020204020204" pitchFamily="34" charset="-122"/>
                  <a:ea typeface="微软雅黑" panose="020B0503020204020204" pitchFamily="34" charset="-122"/>
                </a:defRPr>
              </a:lvl1pPr>
            </a:lstStyle>
            <a:p>
              <a:pPr>
                <a:spcBef>
                  <a:spcPct val="20000"/>
                </a:spcBef>
              </a:pPr>
              <a:r>
                <a:rPr kumimoji="1" lang="zh-CN" altLang="en-US" sz="1465" b="0" dirty="0">
                  <a:solidFill>
                    <a:srgbClr val="FF0000"/>
                  </a:solidFill>
                  <a:latin typeface="Times New Roman" panose="02020603050405020304" pitchFamily="18" charset="0"/>
                  <a:ea typeface="黑体" panose="02010609060101010101" pitchFamily="49" charset="-122"/>
                </a:rPr>
                <a:t>趋势预测</a:t>
              </a:r>
              <a:endParaRPr kumimoji="1" lang="zh-CN" altLang="en-US" sz="1465" b="0" dirty="0">
                <a:solidFill>
                  <a:srgbClr val="FF0000"/>
                </a:solidFill>
                <a:latin typeface="Times New Roman" panose="02020603050405020304" pitchFamily="18" charset="0"/>
                <a:ea typeface="黑体" panose="02010609060101010101" pitchFamily="49" charset="-122"/>
              </a:endParaRPr>
            </a:p>
          </p:txBody>
        </p:sp>
        <p:pic>
          <p:nvPicPr>
            <p:cNvPr id="99" name="Picture 8" descr="https://timgsa.baidu.com/timg?image&amp;quality=80&amp;size=b9999_10000&amp;sec=1488540854014&amp;di=41321891977346ebecbe3e245bdba246&amp;imgtype=0&amp;src=http%3A%2F%2Fwk.impress.sinaimg.cn%2Fmaxwidth.600%2Fsto.kan.weibo.com%2Ffa1c0d26e1c28bcf0d0da141de74d0f8.jpg%3Fwidth%3D733%26height%3D590"/>
            <p:cNvPicPr>
              <a:picLocks noChangeAspect="1" noChangeArrowheads="1"/>
            </p:cNvPicPr>
            <p:nvPr/>
          </p:nvPicPr>
          <p:blipFill>
            <a:blip r:embed="rId8" cstate="screen"/>
            <a:srcRect/>
            <a:stretch>
              <a:fillRect/>
            </a:stretch>
          </p:blipFill>
          <p:spPr bwMode="auto">
            <a:xfrm>
              <a:off x="441333" y="4091955"/>
              <a:ext cx="1212038" cy="7515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00" name="组合 99"/>
          <p:cNvGrpSpPr/>
          <p:nvPr/>
        </p:nvGrpSpPr>
        <p:grpSpPr>
          <a:xfrm>
            <a:off x="9624638" y="4952271"/>
            <a:ext cx="1804873" cy="1599887"/>
            <a:chOff x="7279802" y="3862696"/>
            <a:chExt cx="1223309" cy="945814"/>
          </a:xfrm>
        </p:grpSpPr>
        <p:sp>
          <p:nvSpPr>
            <p:cNvPr id="101" name="TextBox 22"/>
            <p:cNvSpPr txBox="1">
              <a:spLocks noChangeArrowheads="1"/>
            </p:cNvSpPr>
            <p:nvPr/>
          </p:nvSpPr>
          <p:spPr bwMode="auto">
            <a:xfrm>
              <a:off x="7574636" y="3862696"/>
              <a:ext cx="633638" cy="188053"/>
            </a:xfrm>
            <a:prstGeom prst="rect">
              <a:avLst/>
            </a:prstGeom>
            <a:noFill/>
            <a:ln w="9525">
              <a:noFill/>
              <a:miter lim="800000"/>
            </a:ln>
          </p:spPr>
          <p:txBody>
            <a:bodyPr wrap="none">
              <a:spAutoFit/>
            </a:bodyPr>
            <a:lstStyle/>
            <a:p>
              <a:pPr algn="ctr" eaLnBrk="0" hangingPunct="0">
                <a:spcBef>
                  <a:spcPct val="20000"/>
                </a:spcBef>
                <a:buFont typeface="Arial" panose="020B0604020202020204" pitchFamily="34" charset="0"/>
                <a:buNone/>
              </a:pPr>
              <a:r>
                <a:rPr kumimoji="1" lang="zh-CN" altLang="en-US" sz="1465" dirty="0">
                  <a:solidFill>
                    <a:srgbClr val="FF0000"/>
                  </a:solidFill>
                  <a:latin typeface="Times New Roman" panose="02020603050405020304" pitchFamily="18" charset="0"/>
                  <a:ea typeface="黑体" panose="02010609060101010101" pitchFamily="49" charset="-122"/>
                </a:rPr>
                <a:t>预报分析</a:t>
              </a:r>
              <a:endParaRPr kumimoji="1" lang="zh-CN" altLang="en-US" sz="1465" dirty="0">
                <a:solidFill>
                  <a:srgbClr val="FF0000"/>
                </a:solidFill>
                <a:latin typeface="Times New Roman" panose="02020603050405020304" pitchFamily="18" charset="0"/>
                <a:ea typeface="黑体" panose="02010609060101010101" pitchFamily="49" charset="-122"/>
              </a:endParaRPr>
            </a:p>
          </p:txBody>
        </p:sp>
        <p:pic>
          <p:nvPicPr>
            <p:cNvPr id="102" name="Picture 12" descr="https://timgsa.baidu.com/timg?image&amp;quality=80&amp;size=b9999_10000&amp;sec=1488541063826&amp;di=c2191cf2ecc20e1528bd0cafec62e855&amp;imgtype=0&amp;src=http%3A%2F%2Fwww.godeyes.cn%2FUploadFiles%2FGEZX%2F2010%2F7%2F201007201534124332.jpg"/>
            <p:cNvPicPr>
              <a:picLocks noChangeAspect="1" noChangeArrowheads="1"/>
            </p:cNvPicPr>
            <p:nvPr/>
          </p:nvPicPr>
          <p:blipFill rotWithShape="1">
            <a:blip r:embed="rId9" cstate="screen"/>
            <a:srcRect/>
            <a:stretch>
              <a:fillRect/>
            </a:stretch>
          </p:blipFill>
          <p:spPr bwMode="auto">
            <a:xfrm>
              <a:off x="7279802" y="4056917"/>
              <a:ext cx="1223309" cy="7515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103" name="图片 102"/>
          <p:cNvPicPr>
            <a:picLocks noChangeAspect="1"/>
          </p:cNvPicPr>
          <p:nvPr/>
        </p:nvPicPr>
        <p:blipFill rotWithShape="1">
          <a:blip r:embed="rId10" cstate="screen"/>
          <a:srcRect/>
          <a:stretch>
            <a:fillRect/>
          </a:stretch>
        </p:blipFill>
        <p:spPr>
          <a:xfrm>
            <a:off x="479877" y="2566164"/>
            <a:ext cx="3820883" cy="1842259"/>
          </a:xfrm>
          <a:prstGeom prst="roundRect">
            <a:avLst>
              <a:gd name="adj" fmla="val 8594"/>
            </a:avLst>
          </a:prstGeom>
          <a:noFill/>
        </p:spPr>
      </p:pic>
      <p:sp>
        <p:nvSpPr>
          <p:cNvPr id="104" name="文本框 104"/>
          <p:cNvSpPr txBox="1"/>
          <p:nvPr/>
        </p:nvSpPr>
        <p:spPr>
          <a:xfrm>
            <a:off x="494209" y="4342039"/>
            <a:ext cx="3766032" cy="338554"/>
          </a:xfrm>
          <a:prstGeom prst="rect">
            <a:avLst/>
          </a:prstGeom>
          <a:noFill/>
        </p:spPr>
        <p:txBody>
          <a:bodyPr wrap="square" rtlCol="0">
            <a:spAutoFit/>
          </a:bodyPr>
          <a:lstStyle>
            <a:defPPr>
              <a:defRPr lang="zh-CN"/>
            </a:defPPr>
            <a:lvl1pPr marR="0" lvl="0" indent="0" defTabSz="685800" fontAlgn="auto">
              <a:lnSpc>
                <a:spcPct val="100000"/>
              </a:lnSpc>
              <a:spcBef>
                <a:spcPts val="0"/>
              </a:spcBef>
              <a:spcAft>
                <a:spcPts val="0"/>
              </a:spcAft>
              <a:buClrTx/>
              <a:buSzTx/>
              <a:buFontTx/>
              <a:buNone/>
              <a:defRPr kumimoji="0" sz="1600" b="1" i="0" u="none" strike="noStrike" kern="0" normalizeH="0" baseline="0">
                <a:ln w="0"/>
                <a:solidFill>
                  <a:srgbClr val="0E3757"/>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defRPr>
            </a:lvl1pPr>
          </a:lstStyle>
          <a:p>
            <a:pPr algn="ctr"/>
            <a:r>
              <a:rPr lang="zh-CN" altLang="en-US" dirty="0">
                <a:solidFill>
                  <a:srgbClr val="002060"/>
                </a:solidFill>
              </a:rPr>
              <a:t>北斗</a:t>
            </a:r>
            <a:r>
              <a:rPr lang="zh-CN" altLang="zh-CN" dirty="0">
                <a:solidFill>
                  <a:srgbClr val="002060"/>
                </a:solidFill>
              </a:rPr>
              <a:t>大数据的挖掘分析与智能推演</a:t>
            </a:r>
            <a:endParaRPr lang="zh-CN" altLang="en-US" dirty="0">
              <a:solidFill>
                <a:srgbClr val="002060"/>
              </a:solidFill>
            </a:endParaRPr>
          </a:p>
        </p:txBody>
      </p:sp>
      <p:grpSp>
        <p:nvGrpSpPr>
          <p:cNvPr id="105" name="组合 104"/>
          <p:cNvGrpSpPr/>
          <p:nvPr/>
        </p:nvGrpSpPr>
        <p:grpSpPr>
          <a:xfrm>
            <a:off x="367200" y="4703544"/>
            <a:ext cx="3893041" cy="1900179"/>
            <a:chOff x="4149339" y="2527591"/>
            <a:chExt cx="4983587" cy="2527283"/>
          </a:xfrm>
        </p:grpSpPr>
        <p:pic>
          <p:nvPicPr>
            <p:cNvPr id="106" name="Picture 2"/>
            <p:cNvPicPr>
              <a:picLocks noChangeAspect="1" noChangeArrowheads="1"/>
            </p:cNvPicPr>
            <p:nvPr/>
          </p:nvPicPr>
          <p:blipFill rotWithShape="1">
            <a:blip r:embed="rId11" cstate="screen"/>
            <a:srcRect/>
            <a:stretch>
              <a:fillRect/>
            </a:stretch>
          </p:blipFill>
          <p:spPr bwMode="auto">
            <a:xfrm>
              <a:off x="4149340" y="2527591"/>
              <a:ext cx="4983586" cy="1772351"/>
            </a:xfrm>
            <a:prstGeom prst="roundRect">
              <a:avLst>
                <a:gd name="adj" fmla="val 8594"/>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图片 1"/>
            <p:cNvPicPr/>
            <p:nvPr/>
          </p:nvPicPr>
          <p:blipFill rotWithShape="1">
            <a:blip r:embed="rId12" cstate="screen"/>
            <a:srcRect/>
            <a:stretch>
              <a:fillRect/>
            </a:stretch>
          </p:blipFill>
          <p:spPr>
            <a:xfrm>
              <a:off x="4149339" y="3804286"/>
              <a:ext cx="1538577" cy="1250588"/>
            </a:xfrm>
            <a:prstGeom prst="roundRect">
              <a:avLst>
                <a:gd name="adj" fmla="val 8594"/>
              </a:avLst>
            </a:prstGeom>
            <a:noFill/>
          </p:spPr>
        </p:pic>
        <p:pic>
          <p:nvPicPr>
            <p:cNvPr id="108" name="图片 2"/>
            <p:cNvPicPr>
              <a:picLocks noChangeAspect="1"/>
            </p:cNvPicPr>
            <p:nvPr/>
          </p:nvPicPr>
          <p:blipFill rotWithShape="1">
            <a:blip r:embed="rId13" cstate="screen"/>
            <a:srcRect/>
            <a:stretch>
              <a:fillRect/>
            </a:stretch>
          </p:blipFill>
          <p:spPr>
            <a:xfrm>
              <a:off x="5687916" y="3804286"/>
              <a:ext cx="1722701" cy="1250588"/>
            </a:xfrm>
            <a:prstGeom prst="roundRect">
              <a:avLst>
                <a:gd name="adj" fmla="val 8594"/>
              </a:avLst>
            </a:prstGeom>
            <a:noFill/>
          </p:spPr>
        </p:pic>
        <p:pic>
          <p:nvPicPr>
            <p:cNvPr id="109" name="Picture 2"/>
            <p:cNvPicPr>
              <a:picLocks noChangeAspect="1"/>
            </p:cNvPicPr>
            <p:nvPr/>
          </p:nvPicPr>
          <p:blipFill rotWithShape="1">
            <a:blip r:embed="rId14" cstate="screen"/>
            <a:srcRect/>
            <a:stretch>
              <a:fillRect/>
            </a:stretch>
          </p:blipFill>
          <p:spPr>
            <a:xfrm>
              <a:off x="7410617" y="3804286"/>
              <a:ext cx="1722308" cy="1250588"/>
            </a:xfrm>
            <a:prstGeom prst="roundRect">
              <a:avLst>
                <a:gd name="adj" fmla="val 8594"/>
              </a:avLst>
            </a:prstGeom>
            <a:noFill/>
          </p:spPr>
        </p:pic>
      </p:grpSp>
      <p:sp>
        <p:nvSpPr>
          <p:cNvPr id="110" name="文本框 100"/>
          <p:cNvSpPr txBox="1"/>
          <p:nvPr/>
        </p:nvSpPr>
        <p:spPr>
          <a:xfrm>
            <a:off x="295437" y="6551111"/>
            <a:ext cx="3893040" cy="338554"/>
          </a:xfrm>
          <a:prstGeom prst="rect">
            <a:avLst/>
          </a:prstGeom>
          <a:noFill/>
        </p:spPr>
        <p:txBody>
          <a:bodyPr wrap="square" rtlCol="0">
            <a:spAutoFit/>
          </a:bodyPr>
          <a:lstStyle>
            <a:defPPr>
              <a:defRPr lang="zh-CN"/>
            </a:defPPr>
            <a:lvl1pPr marR="0" lvl="0" indent="0" defTabSz="685800" fontAlgn="auto">
              <a:lnSpc>
                <a:spcPct val="100000"/>
              </a:lnSpc>
              <a:spcBef>
                <a:spcPts val="0"/>
              </a:spcBef>
              <a:spcAft>
                <a:spcPts val="0"/>
              </a:spcAft>
              <a:buClrTx/>
              <a:buSzTx/>
              <a:buFontTx/>
              <a:buNone/>
              <a:defRPr kumimoji="0" sz="1600" b="1" i="0" u="none" strike="noStrike" kern="0" normalizeH="0" baseline="0">
                <a:ln w="0"/>
                <a:solidFill>
                  <a:srgbClr val="0E3757"/>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defRPr>
            </a:lvl1pPr>
          </a:lstStyle>
          <a:p>
            <a:pPr algn="ctr"/>
            <a:r>
              <a:rPr lang="zh-CN" altLang="en-US" dirty="0">
                <a:solidFill>
                  <a:srgbClr val="002060"/>
                </a:solidFill>
              </a:rPr>
              <a:t>北斗大数据的可视化展示与汇报</a:t>
            </a:r>
            <a:endParaRPr lang="zh-CN" altLang="en-US" dirty="0">
              <a:solidFill>
                <a:srgbClr val="002060"/>
              </a:solidFill>
            </a:endParaRPr>
          </a:p>
        </p:txBody>
      </p:sp>
      <p:sp>
        <p:nvSpPr>
          <p:cNvPr id="111" name="矩形 110"/>
          <p:cNvSpPr/>
          <p:nvPr/>
        </p:nvSpPr>
        <p:spPr>
          <a:xfrm>
            <a:off x="313818" y="284835"/>
            <a:ext cx="4049507" cy="523220"/>
          </a:xfrm>
          <a:prstGeom prst="rect">
            <a:avLst/>
          </a:prstGeom>
        </p:spPr>
        <p:txBody>
          <a:bodyPr wrap="none">
            <a:spAutoFit/>
          </a:bodyPr>
          <a:lstStyle/>
          <a:p>
            <a:r>
              <a:rPr lang="zh-CN" altLang="en-US" sz="2800" b="1" dirty="0" smtClean="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北斗</a:t>
            </a:r>
            <a:r>
              <a:rPr lang="en-US" altLang="zh-CN"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2800" b="1" dirty="0">
                <a:ln w="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智慧城市解决方案</a:t>
            </a:r>
            <a:endParaRPr lang="zh-CN" altLang="en-US" sz="28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727.0314960629921,&quot;width&quot;:15189.04094488189}"/>
</p:tagLst>
</file>

<file path=ppt/tags/tag2.xml><?xml version="1.0" encoding="utf-8"?>
<p:tagLst xmlns:p="http://schemas.openxmlformats.org/presentationml/2006/main">
  <p:tag name="ISPRING_ULTRA_SCORM_COURSE_ID" val="EB97BECA-6E1D-4EAF-B34E-04A5BF26D3A8"/>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PLAYERS_CUSTOMIZATION" val="UEsDBBQAAgAIAIxwcEj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jHBwSAdoQGkJAwAAtQoAACcAAAB1bml2ZXJzYWwvZmxhc2hfcHVibGlzaGluZ19zZXR0aW5ncy54bWzVVt1SGjEUvucpMul4KasWq2UWnI7AlFGBEdrqlRM2BzZjNtlusiBe9Wn6YH2SnmwEYbTOqnWm5QZyfr7znZ8cEh7dJJLMIDNCqwbdre5QAirSXKhpg34ZdbYPKTGWKc6kVtCgSlNy1KyEaT6WwsRDsBZNDUEYZeqpbdDY2rQeBPP5vCpMmjmtlrlFfFONdBKkGRhQFrIglWyBX3aRgqHNSoWQ0IvONM8lEMGRghKOHZMdyUxMA282ZtH1NNO54sda6oxk03GDvusUn6WNh2qJBJRLzjRR6MS2zjgXjg+TQ3ELJAYxjZH4QY2SueA2btC9mkNB6+AhSoHtc2AO5VhjMsrewSdgGWeW+aOPZ+HGmqXAi/hCsUREI9QQl3+DtkZXny8H7fPTbu/katTvn466A0+i8Ak2ccJgM1CIhHSeRbCKEzJrWRQjb/SZMGkgDNZFS7OJVhvk3JmMtcTaF144D8kYeI8lsNaN4bVQHbTcpWSCichFg37KBJOUCMukiFbOJh8bK2zR/866JUEsnDMgZ0N6H95XJ4pZZmCd1lJjXM2j5jedS04WOidSXAOxmmD+eYK/YiDrzSGTTCeFFMfHEiMFRpwJmAM/Kmp6B/inQJcYIsnREyc3lWB9hO+5uCVjmOgMcYHNcMZRLozHrz4LOGXG3IOyJcet4Wm31b7q9lrtiy2XIOMzpqJngmPDIUntW+AzzF1pDCGlxmquQWBlIpYbKPrDBS/MyqRZOnbMZkXTXSMLUGy3QD4eExURjqZQOZQFjJgiWskFYRFeIeNGaCZ0blDih8VDmxcR9K5EqILqFG8QBss4ZGXQdnb33tf2PxwcfqxXg18/fm4/6XS3VgaSuWh+rxw/uVhWy+XhnQsDtwseXw02y//NzTA4b38tU9de+2JUqpvtYSm4fhmr/kkZq3O/ygZra6wUBdxDU7/0cBNJkQgL/G+O2AvG5FX/IH7G3mZM3jDn11yN/yZlf1o9RjZeH2Hw6PPIaRKhRIKFcBtx9aZq7td28D3zqKpSQbTNp2az8htQSwMEFAACAAgAjHBwSDS9T2SwAgAAVAoAACEAAAB1bml2ZXJzYWwvZmxhc2hfc2tpbl9zZXR0aW5ncy54bWyVVm1P2zAQ/r5fUXXfCdu0sUmmEnSdhMQGGojvTnJNrDp2ZV/K+u9nOzax06YNtZDqu+e5O99bIXrDxOLDbEYKyaV6AkQmKm0lQTZj5fU8bxGluCikQBB4IaRqKJ8vPv5yH5I55DmW3IGaylnTAno3l+4zheJ9fL2yZ4xQyGZLxf5eVvIip8WmUrIV5dnQ6v0WFGdiYyP6cbVcjTrgTOMdQpPEtPpuzzTKVoHWYEP6trLnLIvTHHjwdDpdA07v6vTrB7Qd0wwd7eaTPWO0La3gPUk2hTHWU8KVPacJCP/QQL98tmcUyuke1Luikdt2+y6CkpVNaMo5XcQ3Dpe0NONnCD8v7TlLsA+yjs5WwafncmlPBPJf47kndlyV5I82r4OFYIuec1igaoFk4dbpdC1fH1o08wGLNeXaAGJRD3o0QT/SVgczqazH/YVXJsrYlpf0kBfJ2waWXcCRuVTe45fLW7crYqNvsihCBTsvjELshT3yj8nrATIS9sgnzkp4EHx/AB9qOk6o8S311TydfqMFQc219NpwC1rr6d5Oro5ce0HANLKEhbbhPLMGbNlI5mRdSNlBTETQHasoMil+W1y+d4/RJBsofKsdbyyCDDkc6zcXo9nScb3cPW1Hr037sftV6B/X3Wdolvj1nCLSom7Mr5KezzzPTIlJzDw7zrBr0sBB3Ym1jDjO9xipoWoD6llKPtWNkAh6qnnZzdYYnGRRDkh2PMvEGzmWftE2OaiVqRoDHbKcCjtgzaqamz98YfAK5YAxou2oWBt7grK3vowEvgmAqqIOXdtdOk3TcmQcdhBmPxK4J4+9jWjTpWMNd4P3sMa45bxkUk/6VdH3SrpCIvkR/IsJKzE80Exoe6S5di9LJj9s4T6WZC+HbWabL15k7u57KTFs9IcZNEL73+R/UEsDBBQAAgAIAIxwcEjRCJp53gIAAMYJAAAmAAAAdW5pdmVyc2FsL2h0bWxfcHVibGlzaGluZ19zZXR0aW5ncy54bWzNVsFOGzEQvecrLFccyQKlhUaboIoEgaAkImkLJzRZO1kLr721vQnh1K/ph/VLOl6TkAgaLQiq5pLseObNezPj2cQHt5kkE26s0KpJt+tblHCVaCbUuEm/Do429ymxDhQDqRVvUqUpOWjV4rwYSmHTPncOXS1BGGUbuWvS1Lm8EUXT6bQubG78qZaFQ3xbT3QW5YZbrhw3US5hhl9ulnNLW7UaIXEwfdGskJwIhhSU8OxAHrtM0ih4DSG5GRtdKHaopTbEjIdN+u6o/Mx9AlJbZFx5bbaFRm92DWBMeDog++KOk5SLcYq893YpmQrm0ibd2fUo6B09RimxgwTwKIcatSh3D59xBwwchMeQz/FbZ+eGYGIzBZlIBnhCvPwmbQ+uj696nYuzk/PT60G3ezY46QUSZUy0ihNHq4liJKQLk/BFnhicgyRF3hgzAml5HC2b5m4jrVbI+Wcy1BJLX0ZRMkKmctakn40ASYlwIEWyOHVgxtwdCYkafOx2faQcfQAMepMUjOXLieYn1lcxaX3XhWRkpgsixQ0nThNUVGT4K+VkudxkZHRWWiVYR6wUjJOJ4FPODsoq3QP+LdEVpsgKjMRRzCV3IcOPQtyRIR9pg7gcJji0aBc24NefBZyDtQ+gMOe40T87aXeuT87bncsNLxDYBFTyTHBsIc9y9xb4gNqVxhRSaqzmEgRWJoHC8rI/TLDSrYrMyrlTmJRN940sQbHdAvkETDxIcLSEKnhVwAQU0UrOCCR4KawfoYnQhUVLGJYAbV9EMIQSoUqqY1xQmMwwbqqgbW3vvN/98HFv/1OjHv3++WtzbdD9ouhJ8NnCpjhcuyoW6+LxnYsjf0OfvuzOFP/qrvcuOt+qVOq8czmo1J9OvxJct4pX97SK10VYTr2lxVSJAm6WcVhjuFukyITj7DWH5gWNX7/lw1i8UuPfUMXa8f1/RYSnxUt95S0eR0/+zaihffW/V6v2B1BLAwQUAAIACACMcHBI2GX9Y5ABAAAeBgAAHwAAAHVuaXZlcnNhbC9odG1sX3NraW5fc2V0dGluZ3MuanONlFFPwjAQx9/5FEt9NQQ1ivpmEBMTHkzkzfjQjWMsdL2l7SaT8N1tB8La3QK9F/rfr//rHeltB5FdLGHRc7Rtfjf7D3/faOA0o0q49nXRo+dOZ1pkC5hnOYhMAguQ6v/oUd6dCMqYycY0rj+drW75MXRfllzoNl4QForQNHW4IsAfQttQh3+90g5l7Utq9TkujUE5TFAakGYoUeW8YdjVW7PaFQYwVqDOoEuegGc6alYfeXK8H7tocwnmBZf1DFMcxjxZpwpLuejLv6oLUPYfXx/SPo0nU89OZNq8G8jDxNNHF/1koUBrOOR9mLogYcFjEC3fbuEB6hl3CwroKtOZ+adfbly06YKncEGXbEOtV4cbu+hyBjZmT9zduvAIwWtQl6TEoiwu4RSmriMdtNvzIyqQLzKZ7rnXkQuSc5d1tn3dOxU6mrhg3hPC4AmtqNeX942OENQEaMinq4O8M8pOUKIkciChUcOqOhp6lzHhHHH7r4hxY3iyyu14sLPRtoGrNag5orC3/z53zzDXYPcHUEsDBBQAAgAIAIxwcEg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McHBIsO1dV24AAAB2AAAAHAAAAHVuaXZlcnNhbC9sb2NhbF9zZXR0aW5ncy54bWwNzD0OwjAMQOG9p7C8l5+NoWk3NhAS5QBWY1Akx0aJheD2eHvDpzct3yrw4daLacLj7oDAulku+kr4WM/jCaE7aSYx5YRqCMs8TGIbyZ3dA3Z4C/24rVwjnK9UQ94ad1YnjzOMcInns3DG/Tz8AVBLAwQUAAIACAB2uMN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CMcHBIF6nhQW8BAAD7AgAAKQAAAHVuaXZlcnNhbC9za2luX2N1c3RvbWl6YXRpb25fc2V0dGluZ3MueG1sjVLbatwwEH3PV4j8wEoa3Qzugm4ufklCspBnd60W00QulkJL0cdXTrJsttnQap5mzpkzzOi06fsU7VPK8+P0e8jTHO9CzlP8lrYXCLX7+WFebpaQQk6bY+V+iuP8s49f57VWqykPcRyW0a5o2mLUPT+kpFZO1YwZRpFknnqFnOe2Yg24BmzFHCW23fwl8aK7hH2I+bxquzlB3zf0MYUl93EMv7Zwyn4LnW7weRnGqfLSVrA1ymFqcWwNxAiX3BeqAUAgyx1xuEjZSE2Qx4xjKEZRoIAI56QRhUjKoWZdI6oK841ATDJGXaGe1m6ktXHUFgkNIbpO86qxpeuMxBgRQoC5wgV0BqPKhqqhQa0HBAcGRNFGEwWos53pWPHOC8uRol5gXJgxgPHxuMft3p7rWP3vdQ7n/Ifg2S84i67e2pwxV7t/WpZK3oXHHw9DDujLkEI/frq8ufV3/mqnd/311eWrN599fGCuhq2bf+jvP1BLAwQUAAIACACMcHBIfB8e1foNAACMHAAAFwAAAHVuaXZlcnNhbC91bml2ZXJzYWwucG5n7Vd9WFJn/6etWquVtrncMvVqXWuuF3XqfEd/lWZdLc0s0RTNlZZLJVIgVHC/pxa9qKy5QkPlCVdaCLhQUVCohyZLfIkpHhUPVqQkBKSEB0X0OWr75/n3+eP5x/u6znU+5z73fX/fX+4rhyIj1q7euBqBQKzdvy/sMALxfjgC8V7tqpXwzBbhhgPwa1n24YjdCE7XpjH4Y/mpXQd3IRC/U9fMpKyAvz88uy8+G4FYJ5l/lkkxNScRiE2b94ftOnI+SQ8ePGNKVUmf65wt6946+z9LAte8+P7hT6u+MITl3FmzIjz80K4j9mG7eiu+8JK8Djvru1pwOPHD99V77Zdjx7xbNShjTPcsN/mv3w7Wd0L+zw7kfbu/57eoKZ907vYImPSjsPUIhP1Bh2UIhHwJLsEluASX4BJcgktwCS7BJbgEl+D/AurboeGCgpNp8+NmYPQikH8SvvDegPwvJoJiHEg2MxBBDZ74U17kpzqfo28AXNDN50b+xVZxcq1afS2fL9w0vxbfRMfw8HxHD5lWzwUJw6QEkMNW96W3jQkBUnwsZi4EA2Ccw5Pzx/+Qfwsk9oh+d8SZJ/uUINrFGx5BLaSZcanjJAXSxMMbZX3oUSKuXIank0oU1pwSmVjfWMwMMrbwSO97TGv1BvduImQQGl24QRnN95Vzs5AY1TpTRQ0JzB27QyuG2pwwibgmPYZRMDtlBGx5xlbCi7op22Ep3Y6OMvKwLRjR1OjjFPUIXZSMIhW+fhEcGaTqiQptnTxXSTBF6fDjB7W10MrkX/mSjo5J/nSKxV3UltwL5urY+pFKlHQsMm8VC9JzjG/6A6+6n8HOy1Fpqs1KVJ2VrJX6+QglNKGmMo+TG7/iaGtL1o9AVvPITXW1TD1AjgVIfxxCa+yC3zw0phx5/o3KsUGJEZNSn/aNadMrGov91rGo11YXBWYEhzIaE6BvHlwzxRFaBLXmad2J5nWMKD5Lb3UZzQXp+dgWNwylrEyPMb9/X8cVi2yBpH06d2uLwYdSn+tqnKBcT4iIhvaib+JomlqW03Wcur6yr6jD4G/SrsQRLjSQBcHD9myg4YmOZ+JyoABPbdIvq2/nkj9f9+lDs+i+ZvtJqTUjTOGfRAouzFu33Ws0D5clGLvrW9sWSyosNwdrvQo1gDPX3WQ5r0I52D6HPDHnMG/CiUEdHRkFLCMAApo9CYQBDa46oL5ImSYsdQtUt0kKfYtKBdHI4Tr0t5CDjciCnkyQUOOHomi/H+um5mG3Je799Uhiobq3TbpnhXQiiTENCSD9fep1XmUEMtm1utoZ81g+8wCNYUBdhQpijgZpZLY4p6U1MhTGWznJdDssOMIAKkafxg5nE8zWcOarcie/Q0LJqCLqhYbRS2A5vRDuSEoQG0h+zNOfrzLPeO34QW05ocbhpaE7A+cFg4J9kap0zDCxjxRiOAESu3WRPCpOk5mWZkUjf9X+XEA93WwILIVp2KPsqnTuc42fhGuGmv5/0NkXQ6zKSQLtOZIVcobQQIJQe6Oh6TPM0yacBskN6txGAHGovJmDfRV82GwEygxlhQAHPJo3mGCapwZxdZ1h8gC/rH/iKUWKPcxY5+p/1JBpVVb0x0qjdvPZ7Mtd4pgjHq5211md4hgfbnGoCznWSWyM8XDinskAjQ5s62cBRmJGbnD0W4ppeTQ7COPtrRxOIpkVk7rxzVyhyyhsipettkml3lw3NvvA7djg2zpTrTBYA26NPvKIp41yBtbqx9cYTsicWLBCzYlYT5WfWfTZ8xh5tJF2tW89Z8sv2rHLlCkfc+5of419WRTvoxJiNay0kWCt+hydP8IMl5+gIvtE+SBw0dACmz7+GE6krF3gpHvSRgv30Ap03ycRbu1JIn1UrvF4eJWZzck6XuxEZzXmv/qr/3z/0Lnq1hAlqBVwKNWKvcuLJNvC2lJwxo7zUzOUDXs9i9SdRuF6T/NErsDdX2tTtbbg+0w1QMDuMyX8VHRpBQHUqO8rHBsK5qzD20MhVGtLXwUEa/jAMAkC5cOzk/zJJjpnkZ8uk4av+yBFBuKVmWJXMogDKvxrs+yG8k2dKBKjlOrNdSF6JkVAbhdz0bg4JNoFP7jIfE8s5gC6bSpVnVkri57jwI8hlgKYUd3dwAl2Eqa1RdTdXR1v2AH80U8ki/c5lA2oAFIInuVx8dMvJfn9Fuj8IDvISATTLwHJBbY5hnVnYZcpRmpo6ezIgFjDX46J1mEER/d+1gvdOTo7Ti0on87VUvJxFouqcUY1MVbNcBHnL5f66jhU+IxIpSdl/0/tMw/GL8ginZMexY0a73y6LzXRVdc7pcB2CXiz5OtuXrxWrjV/U8IpYstUOn/BMl+rqwnmnBrMkVNrqxYo81nDUr1oJYbnlVUDbLs0Sityu4WpQT3MnxqhST1cv4kZBXhDlkfKfI/vKhp7IfoUrEhh5LxPZe5Bi8YfHI32WWf0jYyhCUW0YrfEtuEmMoAmnBrYOre26xzzz45JkcGEzajAnofqEwgqk6Bnh2vXodDn9z1UDbyQwkWb6PHjwGj7xMqpJuhupZFZMzlj6nYV51/cHU+QkIfyvD54uqrOkIKj174jzMOWdX8c3oBFFqs9uJJBEbMmxFegOwmGXS/Tk2BX6A9UvzG8E3gsdrila2NYw6KwOtFslvCwn0rXRsx8HGk7XruOgakHiqYHJ/zV5pxR+88g9yKjx5aNk+aaiwafanZvKpvPdk8GebxtV2/eTPHeXdcBBXcqUQ6KBXryWzZN6FzA7CdU85pXJm0qLo6w0VuY+x8sDOTIhDPAYmDqBVyxMuvGeMR7bUWT633ufH+bzDg9K/JMSvIzaDqh94pK71erb2eb3zzAWhp1nJJ5Uyfc4+clGgTlLOZpUXmDINGku+Xqi6J0U4quMOcy03skXTzDRA7r2T1L89yslVpJHC2rcoRr7uPKXO29KrgMQhb/F3++fotjUE/oCiXCalBgqgQq0koUfuzpf4laoNOK1v0gkV42kEWAS31j8gV+fJnx641+M1KYSSy1e9XFVMSvPVn91LxIrfXJ+VdDEx71mTxDYBmcDutvYAPajLsUYllTVptY04Nj/XPbFjfNcPVGJ8DIqfrbMvLvh8lWvfyCXcj5TSHzdbi9dXLwjFR6D+4WBEBqmpj9H44akKlegy+T1FT2iWlS7kImFoK87hAlea0qLRVcO5HqoGiTqG4WkLJKnCZNyEiWy+HGMZjWQqS2jZQax75WhsktknDcUMBKWuh3Q7DRpHsJFbV0t2O1hg9zLc8pSnttrJTdk8OVdZAToKn+zJnlWaV2TnMuUcLF3L2VPrcNTYrmFlAxDuC40OTrzQONcJuRIYZD9YFhJdExXH0bk3px9z3jGrPgplM1qyjvcvuE6m4mgHaFfb280UvcqY5Kp6U6dNKwtcxqDkPg/oN68yX1OdShYgCtjIB5CiOQyn2jfdiz6vbcuETHUB1eU0FwsZkYc8HTr3ndr3/RVxBUAeTS39iqNR4tT8miDB4cUgrtmpeCZ3HmiWMLUZUhCChMA7HvWIQbgxCT67YaRdE4DnvYb0LnbzKuVGj3klvzHx9Gin8wjW37uE0W4VmOA83fwHKms/hniKReySvtiDqpMjA/8dKI1h9X0WuSUWRFgHfoybOJYs3ax79Px9VQrxim/TOZp4/Zlv007cxMfdsC+1yEK9nyfFw7NfI8KmTqpVxNDVWpXjVeE7svf/1S0E3LhIsqJ4EUzfL4BUzRibbmLCjXN0FVclSgXiyyA+6zYqasySCYL7FPoUklhg/8sdUqY77ixhGIo4q5H63t27nlqyoLbLpkFHiZQ+uUEuEURTU0qYtZxadoJ9DL+5/gGB7KWmv+kHTRwXsUUbw2ZBzP0LTg3bOTf26h1idT7Yig2RNmYDPXpVmBtqNHOhyc79siH0eyhevRCS5GY8FcXl6w0KL74mEkx5o/kAYHdMhiRaFnHLW/YbAsnEcmwG0yP7nEDgfi5s+7zZkdHIp39fXbevXuFWYHbv3xrwDSorVcdV15sGOSFmuiUWR5cS3bRpanJhCcO3SR2TVWi5qq1B2nX2GmgxKNlnD5ph+TJka9fJ5Ny/tbsNfdlq1HNXKYjWsT+FKYfKw45i9SZshjHK1gvrYm2g7+aJjABM27Uj0eomwIsTy7MIz5P8Akk+jsdvYyRisxp5Uj8Y7L8OdAjcyXJZ3CM0qEQ1upX4re9ZQFbcD0tTrDA7j7yYaXQkPsqlcPVDubn0RhdBy+YFlTYWUPHgIJrq3mvgT92ixhv/VlSRRnNSKomeKSW2ODVWUl79vTagikwkGMXmykhabZuXBHkjnIB3zXRbsF6eYi6n9IiJCnso0HD0zII1yRcKqqHrSM/R2Ps3G2pymuw79pcVmmuBeLAs/iX4mT65/oB/eIpBmuoReH4C5c/cGAL2oIlUzCzQjDo4LHw5x2neDCqWUcq23C3TLgyuAxkMyb3qXYfEl+l3/G7tuPdF56NeVnuEvOTA5NB6VdEz3Kq+XTNmZu/yEkeqU8uxtJmKljBn5nP78X3YG+q6ylZyiVDWO0AnrF11cPx85VzcK3BtJMtUCjkGnrDD4L9yZ889arHfNjRy5c9uYH86u/J1BweFAmEfN3Hm/enmTz0xsM8vQ95NOF36+fopA5I3BPkGnns7Ai6O1RO3TAtCu0YZ6DsvjB+xfasQ434GtNM5K5MDVwmz19yoK82u4hnjn3Fg63xq+8FrYKX7NU9wxTErl8bll3O/PnkS92+iPgsT88Moyz+/g//g1QSwMEFAACAAgAjHBwSG1RGTtKAAAAagAAABsAAAB1bml2ZXJzYWwvdW5pdmVyc2FsLnBuZy54bWyzsa/IzVEoSy0qzszPs1Uy1DNQsrfj5bIpKEoty0wtV6gAihnpGUCAkkIlKrc8M6Ukw1bJwtAYIZaRmpmeUWKrZGZoABfUBxoJAFBLAQIAABQAAgAIAIxwcEjO8+LqUwQAAA0QAAAdAAAAAAAAAAEAAAAAAAAAAAB1bml2ZXJzYWwvY29tbW9uX21lc3NhZ2VzLmxuZ1BLAQIAABQAAgAIAIxwcEgHaEBpCQMAALUKAAAnAAAAAAAAAAEAAAAAAI4EAAB1bml2ZXJzYWwvZmxhc2hfcHVibGlzaGluZ19zZXR0aW5ncy54bWxQSwECAAAUAAIACACMcHBINL1PZLACAABUCgAAIQAAAAAAAAABAAAAAADcBwAAdW5pdmVyc2FsL2ZsYXNoX3NraW5fc2V0dGluZ3MueG1sUEsBAgAAFAACAAgAjHBwSNEImnneAgAAxgkAACYAAAAAAAAAAQAAAAAAywoAAHVuaXZlcnNhbC9odG1sX3B1Ymxpc2hpbmdfc2V0dGluZ3MueG1sUEsBAgAAFAACAAgAjHBwSNhl/WOQAQAAHgYAAB8AAAAAAAAAAQAAAAAA7Q0AAHVuaXZlcnNhbC9odG1sX3NraW5fc2V0dGluZ3MuanNQSwECAAAUAAIACACMcHBIGtrqO6oAAAAfAQAAGgAAAAAAAAABAAAAAAC6DwAAdW5pdmVyc2FsL2kxOG5fcHJlc2V0cy54bWxQSwECAAAUAAIACACMcHBIsO1dV24AAAB2AAAAHAAAAAAAAAABAAAAAACcEAAAdW5pdmVyc2FsL2xvY2FsX3NldHRpbmdzLnhtbFBLAQIAABQAAgAIAHa4w0TOggk37AIAAIgIAAAUAAAAAAAAAAEAAAAAAEQRAAB1bml2ZXJzYWwvcGxheWVyLnhtbFBLAQIAABQAAgAIAIxwcEgXqeFBbwEAAPsCAAApAAAAAAAAAAEAAAAAAGIUAAB1bml2ZXJzYWwvc2tpbl9jdXN0b21pemF0aW9uX3NldHRpbmdzLnhtbFBLAQIAABQAAgAIAIxwcEh8Hx7V+g0AAIwcAAAXAAAAAAAAAAAAAAAAABgWAAB1bml2ZXJzYWwvdW5pdmVyc2FsLnBuZ1BLAQIAABQAAgAIAIxwcEhtURk7SgAAAGoAAAAbAAAAAAAAAAEAAAAAAEckAAB1bml2ZXJzYWwvdW5pdmVyc2FsLnBuZy54bWxQSwUGAAAAAAsACwBJAwAAyiQAAAAA"/>
  <p:tag name="ISPRING_PRESENTATION_TITLE" val="Q28"/>
  <p:tag name="KSO_WPP_MARK_KEY" val="f2050fac-9b0e-4e58-ba4c-943df096e6ea"/>
  <p:tag name="COMMONDATA" val="eyJoZGlkIjoiNGZlNzliYzYzYjMyNWY1YzdmYmI0ZTYzN2UxMDI1ZmQifQ=="/>
</p:tagLst>
</file>

<file path=ppt/theme/theme1.xml><?xml version="1.0" encoding="utf-8"?>
<a:theme xmlns:a="http://schemas.openxmlformats.org/drawingml/2006/main" name="1_自定义设计方案">
  <a:themeElements>
    <a:clrScheme name="自定义 1054">
      <a:dk1>
        <a:sysClr val="windowText" lastClr="000000"/>
      </a:dk1>
      <a:lt1>
        <a:sysClr val="window" lastClr="FFFFFF"/>
      </a:lt1>
      <a:dk2>
        <a:srgbClr val="44546A"/>
      </a:dk2>
      <a:lt2>
        <a:srgbClr val="E7E6E6"/>
      </a:lt2>
      <a:accent1>
        <a:srgbClr val="1274C5"/>
      </a:accent1>
      <a:accent2>
        <a:srgbClr val="00B0F0"/>
      </a:accent2>
      <a:accent3>
        <a:srgbClr val="1274C5"/>
      </a:accent3>
      <a:accent4>
        <a:srgbClr val="00B0F0"/>
      </a:accent4>
      <a:accent5>
        <a:srgbClr val="1274C5"/>
      </a:accent5>
      <a:accent6>
        <a:srgbClr val="00B0F0"/>
      </a:accent6>
      <a:hlink>
        <a:srgbClr val="1274C5"/>
      </a:hlink>
      <a:folHlink>
        <a:srgbClr val="00B0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6">
      <a:dk1>
        <a:sysClr val="windowText" lastClr="000000"/>
      </a:dk1>
      <a:lt1>
        <a:sysClr val="window" lastClr="FFFFFF"/>
      </a:lt1>
      <a:dk2>
        <a:srgbClr val="0E47A1"/>
      </a:dk2>
      <a:lt2>
        <a:srgbClr val="E7E6E6"/>
      </a:lt2>
      <a:accent1>
        <a:srgbClr val="1665C1"/>
      </a:accent1>
      <a:accent2>
        <a:srgbClr val="1D89E4"/>
      </a:accent2>
      <a:accent3>
        <a:srgbClr val="0E47A1"/>
      </a:accent3>
      <a:accent4>
        <a:srgbClr val="1665C1"/>
      </a:accent4>
      <a:accent5>
        <a:srgbClr val="1D89E4"/>
      </a:accent5>
      <a:accent6>
        <a:srgbClr val="0E47A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3452</Words>
  <Application>WPS 演示</Application>
  <PresentationFormat>宽屏</PresentationFormat>
  <Paragraphs>465</Paragraphs>
  <Slides>24</Slides>
  <Notes>1</Notes>
  <HiddenSlides>0</HiddenSlides>
  <MMClips>1</MMClips>
  <ScaleCrop>false</ScaleCrop>
  <HeadingPairs>
    <vt:vector size="8" baseType="variant">
      <vt:variant>
        <vt:lpstr>已用的字体</vt:lpstr>
      </vt:variant>
      <vt:variant>
        <vt:i4>26</vt:i4>
      </vt:variant>
      <vt:variant>
        <vt:lpstr>主题</vt:lpstr>
      </vt:variant>
      <vt:variant>
        <vt:i4>3</vt:i4>
      </vt:variant>
      <vt:variant>
        <vt:lpstr>嵌入 OLE 服务器</vt:lpstr>
      </vt:variant>
      <vt:variant>
        <vt:i4>3</vt:i4>
      </vt:variant>
      <vt:variant>
        <vt:lpstr>幻灯片标题</vt:lpstr>
      </vt:variant>
      <vt:variant>
        <vt:i4>24</vt:i4>
      </vt:variant>
    </vt:vector>
  </HeadingPairs>
  <TitlesOfParts>
    <vt:vector size="56" baseType="lpstr">
      <vt:lpstr>Arial</vt:lpstr>
      <vt:lpstr>宋体</vt:lpstr>
      <vt:lpstr>Wingdings</vt:lpstr>
      <vt:lpstr>Calibri</vt:lpstr>
      <vt:lpstr>微软雅黑</vt:lpstr>
      <vt:lpstr>Calibri</vt:lpstr>
      <vt:lpstr>Arial</vt:lpstr>
      <vt:lpstr>华文中宋</vt:lpstr>
      <vt:lpstr>黑体</vt:lpstr>
      <vt:lpstr>Helvetica</vt:lpstr>
      <vt:lpstr>Gill Sans</vt:lpstr>
      <vt:lpstr>Gill Sans MT</vt:lpstr>
      <vt:lpstr>Impact</vt:lpstr>
      <vt:lpstr>Times New Roman</vt:lpstr>
      <vt:lpstr>굴림</vt:lpstr>
      <vt:lpstr>Agency FB</vt:lpstr>
      <vt:lpstr>等线</vt:lpstr>
      <vt:lpstr>Arial Unicode MS</vt:lpstr>
      <vt:lpstr>等线 Light</vt:lpstr>
      <vt:lpstr>Calibri Light</vt:lpstr>
      <vt:lpstr>STIXGeneral-Bold</vt:lpstr>
      <vt:lpstr>Segoe Print</vt:lpstr>
      <vt:lpstr>Lato Regular</vt:lpstr>
      <vt:lpstr>Oxygen</vt:lpstr>
      <vt:lpstr>Arial Black</vt:lpstr>
      <vt:lpstr>Malgun Gothic</vt:lpstr>
      <vt:lpstr>1_自定义设计方案</vt:lpstr>
      <vt:lpstr>1_Office 主题</vt:lpstr>
      <vt:lpstr>2_自定义设计方案</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Q28</dc:title>
  <dc:creator>Administrator</dc:creator>
  <cp:lastModifiedBy>马祖英</cp:lastModifiedBy>
  <cp:revision>223</cp:revision>
  <dcterms:created xsi:type="dcterms:W3CDTF">2015-05-05T08:02:00Z</dcterms:created>
  <dcterms:modified xsi:type="dcterms:W3CDTF">2022-11-21T02:15:09Z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A03AFB59843B4405AC5970EFB56006AE</vt:lpwstr>
  </property>
  <property fmtid="{D5CDD505-2E9C-101B-9397-08002B2CF9AE}" pid="3" name="KSOProductBuildVer">
    <vt:lpwstr>2052-11.1.0.12763</vt:lpwstr>
  </property>
</Properties>
</file>