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 id="2147483671" r:id="rId4"/>
  </p:sldMasterIdLst>
  <p:sldIdLst>
    <p:sldId id="257" r:id="rId5"/>
    <p:sldId id="274" r:id="rId6"/>
    <p:sldId id="273" r:id="rId7"/>
    <p:sldId id="340" r:id="rId8"/>
    <p:sldId id="319" r:id="rId9"/>
    <p:sldId id="297" r:id="rId10"/>
    <p:sldId id="296" r:id="rId11"/>
    <p:sldId id="387" r:id="rId12"/>
    <p:sldId id="388" r:id="rId13"/>
    <p:sldId id="298" r:id="rId14"/>
    <p:sldId id="341" r:id="rId15"/>
    <p:sldId id="365" r:id="rId16"/>
    <p:sldId id="363" r:id="rId17"/>
    <p:sldId id="364" r:id="rId18"/>
    <p:sldId id="366" r:id="rId19"/>
    <p:sldId id="358" r:id="rId20"/>
    <p:sldId id="384" r:id="rId21"/>
    <p:sldId id="357" r:id="rId22"/>
    <p:sldId id="383" r:id="rId23"/>
    <p:sldId id="381" r:id="rId24"/>
    <p:sldId id="382" r:id="rId25"/>
    <p:sldId id="360" r:id="rId26"/>
    <p:sldId id="361" r:id="rId27"/>
    <p:sldId id="362" r:id="rId28"/>
    <p:sldId id="367" r:id="rId29"/>
    <p:sldId id="371" r:id="rId30"/>
    <p:sldId id="370" r:id="rId31"/>
    <p:sldId id="385" r:id="rId32"/>
    <p:sldId id="354" r:id="rId33"/>
    <p:sldId id="355" r:id="rId34"/>
    <p:sldId id="378" r:id="rId35"/>
    <p:sldId id="377" r:id="rId36"/>
    <p:sldId id="380" r:id="rId37"/>
    <p:sldId id="342" r:id="rId38"/>
    <p:sldId id="393" r:id="rId39"/>
    <p:sldId id="394" r:id="rId40"/>
    <p:sldId id="395" r:id="rId41"/>
    <p:sldId id="391" r:id="rId42"/>
    <p:sldId id="392" r:id="rId43"/>
    <p:sldId id="347" r:id="rId44"/>
    <p:sldId id="348" r:id="rId45"/>
    <p:sldId id="350" r:id="rId46"/>
    <p:sldId id="353" r:id="rId47"/>
    <p:sldId id="343" r:id="rId48"/>
    <p:sldId id="321" r:id="rId49"/>
    <p:sldId id="397" r:id="rId50"/>
    <p:sldId id="256" r:id="rId51"/>
  </p:sldIdLst>
  <p:sldSz cx="4319270" cy="2861945"/>
  <p:notesSz cx="6858000" cy="9144000"/>
  <p:custDataLst>
    <p:tags r:id="rId5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326C"/>
    <a:srgbClr val="0715C9"/>
    <a:srgbClr val="403C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89" autoAdjust="0"/>
    <p:restoredTop sz="94660" autoAdjust="0"/>
  </p:normalViewPr>
  <p:slideViewPr>
    <p:cSldViewPr snapToGrid="0">
      <p:cViewPr varScale="1">
        <p:scale>
          <a:sx n="169" d="100"/>
          <a:sy n="169" d="100"/>
        </p:scale>
        <p:origin x="-1248" y="-96"/>
      </p:cViewPr>
      <p:guideLst>
        <p:guide orient="horz" pos="1114"/>
        <p:guide pos="122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5" Type="http://schemas.openxmlformats.org/officeDocument/2006/relationships/tags" Target="tags/tag1.xml"/><Relationship Id="rId54" Type="http://schemas.openxmlformats.org/officeDocument/2006/relationships/tableStyles" Target="tableStyles.xml"/><Relationship Id="rId53" Type="http://schemas.openxmlformats.org/officeDocument/2006/relationships/viewProps" Target="viewProps.xml"/><Relationship Id="rId52" Type="http://schemas.openxmlformats.org/officeDocument/2006/relationships/presProps" Target="presProps.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Master" Target="slideMasters/slideMaster3.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dministrator\AppData\Local\kingsoft\WPS%20Cloud%20Files\userdata\qing\filecache\account_224073560\88A60414B5BF40C69038F0C5964AC025\PPT&#25968;&#2545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54163596168018"/>
          <c:y val="0.177248457226501"/>
          <c:w val="0.895107398568019"/>
          <c:h val="0.702215189873418"/>
        </c:manualLayout>
      </c:layout>
      <c:barChart>
        <c:barDir val="col"/>
        <c:grouping val="clustered"/>
        <c:varyColors val="0"/>
        <c:ser>
          <c:idx val="0"/>
          <c:order val="0"/>
          <c:tx>
            <c:strRef>
              <c:f>[PPT数据.xlsx]Sheet3!$B$13</c:f>
              <c:strCache>
                <c:ptCount val="1"/>
                <c:pt idx="0">
                  <c:v>营业额（亿元）</c:v>
                </c:pt>
              </c:strCache>
            </c:strRef>
          </c:tx>
          <c:spPr>
            <a:solidFill>
              <a:schemeClr val="accent1"/>
            </a:solidFill>
            <a:ln>
              <a:noFill/>
            </a:ln>
            <a:effectLst/>
          </c:spPr>
          <c:invertIfNegative val="0"/>
          <c:dPt>
            <c:idx val="0"/>
            <c:invertIfNegative val="0"/>
            <c:bubble3D val="0"/>
            <c:spPr>
              <a:solidFill>
                <a:schemeClr val="accent1">
                  <a:lumMod val="60000"/>
                  <a:lumOff val="40000"/>
                </a:schemeClr>
              </a:solidFill>
              <a:ln>
                <a:noFill/>
              </a:ln>
              <a:effectLst/>
            </c:spPr>
          </c:dPt>
          <c:dPt>
            <c:idx val="1"/>
            <c:invertIfNegative val="0"/>
            <c:bubble3D val="0"/>
            <c:spPr>
              <a:solidFill>
                <a:schemeClr val="accent1">
                  <a:lumMod val="75000"/>
                </a:schemeClr>
              </a:solidFill>
              <a:ln>
                <a:noFill/>
              </a:ln>
              <a:effectLst/>
            </c:spPr>
          </c:dPt>
          <c:dPt>
            <c:idx val="2"/>
            <c:invertIfNegative val="0"/>
            <c:bubble3D val="0"/>
            <c:spPr>
              <a:solidFill>
                <a:srgbClr val="0066FF"/>
              </a:solidFill>
              <a:ln>
                <a:noFill/>
              </a:ln>
              <a:effectLst/>
            </c:spPr>
          </c:dPt>
          <c:dPt>
            <c:idx val="3"/>
            <c:invertIfNegative val="0"/>
            <c:bubble3D val="0"/>
            <c:spPr>
              <a:solidFill>
                <a:schemeClr val="accent5">
                  <a:lumMod val="75000"/>
                </a:schemeClr>
              </a:solidFill>
              <a:ln>
                <a:noFill/>
              </a:ln>
              <a:effectLst/>
            </c:spPr>
          </c:dPt>
          <c:dPt>
            <c:idx val="4"/>
            <c:invertIfNegative val="0"/>
            <c:bubble3D val="0"/>
            <c:spPr>
              <a:solidFill>
                <a:srgbClr val="C00000"/>
              </a:solidFill>
              <a:ln>
                <a:noFill/>
              </a:ln>
              <a:effectLst/>
            </c:spPr>
          </c:dPt>
          <c:dLbls>
            <c:delete val="1"/>
          </c:dLbls>
          <c:cat>
            <c:strRef>
              <c:f>[PPT数据.xlsx]Sheet3!$A$14:$A$18</c:f>
              <c:strCache>
                <c:ptCount val="5"/>
                <c:pt idx="0">
                  <c:v>2017年</c:v>
                </c:pt>
                <c:pt idx="1">
                  <c:v>2018年</c:v>
                </c:pt>
                <c:pt idx="2">
                  <c:v>2019年</c:v>
                </c:pt>
                <c:pt idx="3">
                  <c:v>2020年</c:v>
                </c:pt>
                <c:pt idx="4">
                  <c:v>2021年</c:v>
                </c:pt>
              </c:strCache>
            </c:strRef>
          </c:cat>
          <c:val>
            <c:numRef>
              <c:f>[PPT数据.xlsx]Sheet3!$B$14:$B$18</c:f>
              <c:numCache>
                <c:formatCode>General</c:formatCode>
                <c:ptCount val="5"/>
                <c:pt idx="0">
                  <c:v>5.1</c:v>
                </c:pt>
                <c:pt idx="1">
                  <c:v>7.3</c:v>
                </c:pt>
                <c:pt idx="2">
                  <c:v>9.5</c:v>
                </c:pt>
                <c:pt idx="3">
                  <c:v>12.8</c:v>
                </c:pt>
                <c:pt idx="4">
                  <c:v>20</c:v>
                </c:pt>
              </c:numCache>
            </c:numRef>
          </c:val>
        </c:ser>
        <c:dLbls>
          <c:showLegendKey val="0"/>
          <c:showVal val="0"/>
          <c:showCatName val="0"/>
          <c:showSerName val="0"/>
          <c:showPercent val="0"/>
          <c:showBubbleSize val="0"/>
        </c:dLbls>
        <c:gapWidth val="219"/>
        <c:overlap val="-27"/>
        <c:axId val="115578752"/>
        <c:axId val="115580288"/>
      </c:barChart>
      <c:catAx>
        <c:axId val="115578752"/>
        <c:scaling>
          <c:orientation val="minMax"/>
        </c:scaling>
        <c:delete val="0"/>
        <c:axPos val="b"/>
        <c:majorTickMark val="none"/>
        <c:minorTickMark val="none"/>
        <c:tickLblPos val="nextTo"/>
        <c:spPr>
          <a:noFill/>
          <a:ln w="12700" cap="flat" cmpd="sng" algn="ctr">
            <a:solidFill>
              <a:schemeClr val="tx1"/>
            </a:solidFill>
            <a:prstDash val="solid"/>
            <a:round/>
            <a:headEnd type="none"/>
            <a:tailEnd type="stealth"/>
          </a:ln>
          <a:effectLst/>
        </c:spPr>
        <c:txPr>
          <a:bodyPr rot="-60000000" spcFirstLastPara="0" vertOverflow="ellipsis" vert="horz" wrap="square" anchor="ctr" anchorCtr="1"/>
          <a:lstStyle/>
          <a:p>
            <a:pPr>
              <a:defRPr lang="zh-CN" sz="700" b="0" i="0" u="none" strike="noStrike" kern="1200" baseline="0">
                <a:solidFill>
                  <a:schemeClr val="tx1">
                    <a:lumMod val="65000"/>
                    <a:lumOff val="35000"/>
                  </a:schemeClr>
                </a:solidFill>
                <a:latin typeface="+mn-lt"/>
                <a:ea typeface="+mn-ea"/>
                <a:cs typeface="+mn-cs"/>
              </a:defRPr>
            </a:pPr>
          </a:p>
        </c:txPr>
        <c:crossAx val="115580288"/>
        <c:crosses val="autoZero"/>
        <c:auto val="1"/>
        <c:lblAlgn val="ctr"/>
        <c:lblOffset val="100"/>
        <c:noMultiLvlLbl val="0"/>
      </c:catAx>
      <c:valAx>
        <c:axId val="115580288"/>
        <c:scaling>
          <c:orientation val="minMax"/>
          <c:max val="24"/>
        </c:scaling>
        <c:delete val="0"/>
        <c:axPos val="l"/>
        <c:majorGridlines>
          <c:spPr>
            <a:ln w="9525" cap="flat" cmpd="sng" algn="ctr">
              <a:noFill/>
              <a:prstDash val="solid"/>
              <a:round/>
              <a:tailEnd type="stealth"/>
            </a:ln>
            <a:effectLst/>
          </c:spPr>
        </c:majorGridlines>
        <c:numFmt formatCode="General" sourceLinked="0"/>
        <c:majorTickMark val="none"/>
        <c:minorTickMark val="none"/>
        <c:tickLblPos val="nextTo"/>
        <c:spPr>
          <a:noFill/>
          <a:ln w="12700" cap="flat" cmpd="sng" algn="ctr">
            <a:solidFill>
              <a:schemeClr val="tx1"/>
            </a:solidFill>
            <a:prstDash val="solid"/>
            <a:round/>
            <a:tailEnd type="stealth"/>
          </a:ln>
          <a:effectLst/>
        </c:spPr>
        <c:txPr>
          <a:bodyPr rot="-60000000" spcFirstLastPara="0" vertOverflow="ellipsis" vert="horz" wrap="square" anchor="ctr" anchorCtr="1"/>
          <a:lstStyle/>
          <a:p>
            <a:pPr>
              <a:defRPr lang="zh-CN" sz="700" b="0" i="0" u="none" strike="noStrike" kern="1200" baseline="0">
                <a:solidFill>
                  <a:schemeClr val="tx1">
                    <a:lumMod val="65000"/>
                    <a:lumOff val="35000"/>
                  </a:schemeClr>
                </a:solidFill>
                <a:latin typeface="+mn-lt"/>
                <a:ea typeface="+mn-ea"/>
                <a:cs typeface="+mn-cs"/>
              </a:defRPr>
            </a:pPr>
          </a:p>
        </c:txPr>
        <c:crossAx val="115578752"/>
        <c:crosses val="autoZero"/>
        <c:crossBetween val="between"/>
        <c:majorUnit val="3"/>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lang="zh-CN"/>
      </a:pPr>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540001" y="468388"/>
            <a:ext cx="3240005" cy="996402"/>
          </a:xfrm>
        </p:spPr>
        <p:txBody>
          <a:bodyPr anchor="b"/>
          <a:lstStyle>
            <a:lvl1pPr algn="ctr">
              <a:defRPr sz="2505"/>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540001" y="1503215"/>
            <a:ext cx="3240005" cy="690988"/>
          </a:xfrm>
        </p:spPr>
        <p:txBody>
          <a:bodyPr/>
          <a:lstStyle>
            <a:lvl1pPr marL="0" indent="0" algn="ctr">
              <a:buNone/>
              <a:defRPr sz="1000"/>
            </a:lvl1pPr>
            <a:lvl2pPr marL="190500" indent="0" algn="ctr">
              <a:buNone/>
              <a:defRPr sz="835"/>
            </a:lvl2pPr>
            <a:lvl3pPr marL="381635" indent="0" algn="ctr">
              <a:buNone/>
              <a:defRPr sz="750"/>
            </a:lvl3pPr>
            <a:lvl4pPr marL="572135" indent="0" algn="ctr">
              <a:buNone/>
              <a:defRPr sz="670"/>
            </a:lvl4pPr>
            <a:lvl5pPr marL="763270" indent="0" algn="ctr">
              <a:buNone/>
              <a:defRPr sz="670"/>
            </a:lvl5pPr>
            <a:lvl6pPr marL="953770" indent="0" algn="ctr">
              <a:buNone/>
              <a:defRPr sz="670"/>
            </a:lvl6pPr>
            <a:lvl7pPr marL="1144905" indent="0" algn="ctr">
              <a:buNone/>
              <a:defRPr sz="670"/>
            </a:lvl7pPr>
            <a:lvl8pPr marL="1335405" indent="0" algn="ctr">
              <a:buNone/>
              <a:defRPr sz="670"/>
            </a:lvl8pPr>
            <a:lvl9pPr marL="1526540" indent="0" algn="ctr">
              <a:buNone/>
              <a:defRPr sz="67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297000" y="152375"/>
            <a:ext cx="3726006" cy="2425417"/>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323850" y="889000"/>
            <a:ext cx="3671888" cy="614363"/>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647700" y="1622425"/>
            <a:ext cx="3024188" cy="7302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469B8DB-0BEF-4002-9751-C0C79DB5FCF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C4F3E1-5E33-4BFC-9496-8F13DC501A95}"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469B8DB-0BEF-4002-9751-C0C79DB5FCF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C4F3E1-5E33-4BFC-9496-8F13DC501A95}"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341313" y="1839913"/>
            <a:ext cx="3671887" cy="56832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341313" y="1212850"/>
            <a:ext cx="3671887" cy="62706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E469B8DB-0BEF-4002-9751-C0C79DB5FCF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C4F3E1-5E33-4BFC-9496-8F13DC501A95}"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215900" y="668338"/>
            <a:ext cx="1866900" cy="188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2235200" y="668338"/>
            <a:ext cx="1868488" cy="188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469B8DB-0BEF-4002-9751-C0C79DB5FCF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C4F3E1-5E33-4BFC-9496-8F13DC501A95}"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215900" y="641350"/>
            <a:ext cx="1908175" cy="266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215900" y="908050"/>
            <a:ext cx="1908175" cy="16494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2193925" y="641350"/>
            <a:ext cx="1909763" cy="266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2193925" y="908050"/>
            <a:ext cx="1909763" cy="16494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469B8DB-0BEF-4002-9751-C0C79DB5FCF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C4F3E1-5E33-4BFC-9496-8F13DC501A95}"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469B8DB-0BEF-4002-9751-C0C79DB5FCF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C4F3E1-5E33-4BFC-9496-8F13DC501A95}"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469B8DB-0BEF-4002-9751-C0C79DB5FCF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C4F3E1-5E33-4BFC-9496-8F13DC501A95}"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5900" y="114300"/>
            <a:ext cx="1420813" cy="48418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1689100" y="114300"/>
            <a:ext cx="2414588" cy="244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215900" y="598488"/>
            <a:ext cx="1420813" cy="19589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E469B8DB-0BEF-4002-9751-C0C79DB5FCF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C4F3E1-5E33-4BFC-9496-8F13DC501A95}"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6138" y="2003425"/>
            <a:ext cx="2592387" cy="2365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846138" y="255588"/>
            <a:ext cx="2592387" cy="17176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6138" y="2239963"/>
            <a:ext cx="2592387" cy="3365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E469B8DB-0BEF-4002-9751-C0C79DB5FCF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C4F3E1-5E33-4BFC-9496-8F13DC501A95}"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469B8DB-0BEF-4002-9751-C0C79DB5FCF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C4F3E1-5E33-4BFC-9496-8F13DC501A95}"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3132138" y="114300"/>
            <a:ext cx="971550" cy="24431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15900" y="114300"/>
            <a:ext cx="2763838" cy="244316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469B8DB-0BEF-4002-9751-C0C79DB5FCF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C4F3E1-5E33-4BFC-9496-8F13DC501A95}"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323850" y="889000"/>
            <a:ext cx="3671888" cy="614363"/>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647700" y="1622425"/>
            <a:ext cx="3024188" cy="7302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ABC1C32-92B8-4CC0-AACD-18CCE40BD89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31D74A-9477-432F-9C34-7ADB3016F9B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ABC1C32-92B8-4CC0-AACD-18CCE40BD89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31D74A-9477-432F-9C34-7ADB3016F9B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341313" y="1839913"/>
            <a:ext cx="3671887" cy="56832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341313" y="1212850"/>
            <a:ext cx="3671887" cy="627063"/>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ABC1C32-92B8-4CC0-AACD-18CCE40BD89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31D74A-9477-432F-9C34-7ADB3016F9B4}"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215900" y="668338"/>
            <a:ext cx="1866900" cy="188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2235200" y="668338"/>
            <a:ext cx="1868488" cy="188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ABC1C32-92B8-4CC0-AACD-18CCE40BD89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31D74A-9477-432F-9C34-7ADB3016F9B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215900" y="641350"/>
            <a:ext cx="1908175" cy="266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215900" y="908050"/>
            <a:ext cx="1908175" cy="16494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2193925" y="641350"/>
            <a:ext cx="1909763" cy="2667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2193925" y="908050"/>
            <a:ext cx="1909763" cy="16494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ABC1C32-92B8-4CC0-AACD-18CCE40BD89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031D74A-9477-432F-9C34-7ADB3016F9B4}"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ABC1C32-92B8-4CC0-AACD-18CCE40BD89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031D74A-9477-432F-9C34-7ADB3016F9B4}"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ABC1C32-92B8-4CC0-AACD-18CCE40BD89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031D74A-9477-432F-9C34-7ADB3016F9B4}"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5900" y="114300"/>
            <a:ext cx="1420813" cy="48418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1689100" y="114300"/>
            <a:ext cx="2414588" cy="244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215900" y="598488"/>
            <a:ext cx="1420813" cy="19589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ABC1C32-92B8-4CC0-AACD-18CCE40BD89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31D74A-9477-432F-9C34-7ADB3016F9B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94750" y="713514"/>
            <a:ext cx="823881" cy="349418"/>
          </a:xfrm>
        </p:spPr>
        <p:txBody>
          <a:bodyPr anchor="b">
            <a:noAutofit/>
          </a:bodyPr>
          <a:lstStyle>
            <a:lvl1pPr>
              <a:defRPr sz="1500" baseline="0"/>
            </a:lvl1pPr>
          </a:lstStyle>
          <a:p>
            <a:r>
              <a:rPr lang="zh-CN" altLang="en-US" dirty="0" smtClean="0"/>
              <a:t>大标题</a:t>
            </a:r>
            <a:endParaRPr lang="zh-CN" altLang="en-US" dirty="0"/>
          </a:p>
        </p:txBody>
      </p:sp>
      <p:sp>
        <p:nvSpPr>
          <p:cNvPr id="3" name="文本占位符 2"/>
          <p:cNvSpPr>
            <a:spLocks noGrp="1"/>
          </p:cNvSpPr>
          <p:nvPr>
            <p:ph type="body" idx="1" hasCustomPrompt="1"/>
          </p:nvPr>
        </p:nvSpPr>
        <p:spPr>
          <a:xfrm>
            <a:off x="252975" y="1135498"/>
            <a:ext cx="1060605" cy="266273"/>
          </a:xfrm>
        </p:spPr>
        <p:txBody>
          <a:bodyPr/>
          <a:lstStyle>
            <a:lvl1pPr marL="0" indent="0">
              <a:buNone/>
              <a:defRPr sz="1000" baseline="0">
                <a:solidFill>
                  <a:schemeClr val="tx1">
                    <a:tint val="75000"/>
                  </a:schemeClr>
                </a:solidFill>
              </a:defRPr>
            </a:lvl1pPr>
            <a:lvl2pPr marL="190500" indent="0">
              <a:buNone/>
              <a:defRPr sz="835">
                <a:solidFill>
                  <a:schemeClr val="tx1">
                    <a:tint val="75000"/>
                  </a:schemeClr>
                </a:solidFill>
              </a:defRPr>
            </a:lvl2pPr>
            <a:lvl3pPr marL="381635" indent="0">
              <a:buNone/>
              <a:defRPr sz="750">
                <a:solidFill>
                  <a:schemeClr val="tx1">
                    <a:tint val="75000"/>
                  </a:schemeClr>
                </a:solidFill>
              </a:defRPr>
            </a:lvl3pPr>
            <a:lvl4pPr marL="572135" indent="0">
              <a:buNone/>
              <a:defRPr sz="670">
                <a:solidFill>
                  <a:schemeClr val="tx1">
                    <a:tint val="75000"/>
                  </a:schemeClr>
                </a:solidFill>
              </a:defRPr>
            </a:lvl4pPr>
            <a:lvl5pPr marL="763270" indent="0">
              <a:buNone/>
              <a:defRPr sz="670">
                <a:solidFill>
                  <a:schemeClr val="tx1">
                    <a:tint val="75000"/>
                  </a:schemeClr>
                </a:solidFill>
              </a:defRPr>
            </a:lvl5pPr>
            <a:lvl6pPr marL="953770" indent="0">
              <a:buNone/>
              <a:defRPr sz="670">
                <a:solidFill>
                  <a:schemeClr val="tx1">
                    <a:tint val="75000"/>
                  </a:schemeClr>
                </a:solidFill>
              </a:defRPr>
            </a:lvl6pPr>
            <a:lvl7pPr marL="1144905" indent="0">
              <a:buNone/>
              <a:defRPr sz="670">
                <a:solidFill>
                  <a:schemeClr val="tx1">
                    <a:tint val="75000"/>
                  </a:schemeClr>
                </a:solidFill>
              </a:defRPr>
            </a:lvl7pPr>
            <a:lvl8pPr marL="1335405" indent="0">
              <a:buNone/>
              <a:defRPr sz="670">
                <a:solidFill>
                  <a:schemeClr val="tx1">
                    <a:tint val="75000"/>
                  </a:schemeClr>
                </a:solidFill>
              </a:defRPr>
            </a:lvl8pPr>
            <a:lvl9pPr marL="1526540" indent="0">
              <a:buNone/>
              <a:defRPr sz="670">
                <a:solidFill>
                  <a:schemeClr val="tx1">
                    <a:tint val="75000"/>
                  </a:schemeClr>
                </a:solidFill>
              </a:defRPr>
            </a:lvl9pPr>
          </a:lstStyle>
          <a:p>
            <a:pPr lvl="0"/>
            <a:r>
              <a:rPr lang="zh-CN" altLang="en-US" dirty="0" smtClean="0"/>
              <a:t>单击此处编辑 </a:t>
            </a:r>
            <a:endParaRPr lang="zh-CN" altLang="en-US" dirty="0"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6138" y="2003425"/>
            <a:ext cx="2592387" cy="2365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846138" y="255588"/>
            <a:ext cx="2592387" cy="17176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6138" y="2239963"/>
            <a:ext cx="2592387" cy="3365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ABC1C32-92B8-4CC0-AACD-18CCE40BD89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31D74A-9477-432F-9C34-7ADB3016F9B4}"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ABC1C32-92B8-4CC0-AACD-18CCE40BD89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31D74A-9477-432F-9C34-7ADB3016F9B4}"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3132138" y="114300"/>
            <a:ext cx="971550" cy="24431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15900" y="114300"/>
            <a:ext cx="2763838" cy="244316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ABC1C32-92B8-4CC0-AACD-18CCE40BD89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31D74A-9477-432F-9C34-7ADB3016F9B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297000" y="761876"/>
            <a:ext cx="1836003" cy="181591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2187003" y="761876"/>
            <a:ext cx="1836003" cy="1815916"/>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297563" y="152375"/>
            <a:ext cx="3726006" cy="553189"/>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20511" y="742184"/>
            <a:ext cx="1726859" cy="343838"/>
          </a:xfrm>
        </p:spPr>
        <p:txBody>
          <a:bodyPr anchor="ctr" anchorCtr="0"/>
          <a:lstStyle>
            <a:lvl1pPr marL="0" indent="0">
              <a:buNone/>
              <a:defRPr sz="1170"/>
            </a:lvl1pPr>
            <a:lvl2pPr marL="190500" indent="0">
              <a:buNone/>
              <a:defRPr sz="1000"/>
            </a:lvl2pPr>
            <a:lvl3pPr marL="381635" indent="0">
              <a:buNone/>
              <a:defRPr sz="835"/>
            </a:lvl3pPr>
            <a:lvl4pPr marL="572135" indent="0">
              <a:buNone/>
              <a:defRPr sz="750"/>
            </a:lvl4pPr>
            <a:lvl5pPr marL="763270" indent="0">
              <a:buNone/>
              <a:defRPr sz="750"/>
            </a:lvl5pPr>
            <a:lvl6pPr marL="953770" indent="0">
              <a:buNone/>
              <a:defRPr sz="750"/>
            </a:lvl6pPr>
            <a:lvl7pPr marL="1144905" indent="0">
              <a:buNone/>
              <a:defRPr sz="750"/>
            </a:lvl7pPr>
            <a:lvl8pPr marL="1335405" indent="0">
              <a:buNone/>
              <a:defRPr sz="750"/>
            </a:lvl8pPr>
            <a:lvl9pPr marL="1526540" indent="0">
              <a:buNone/>
              <a:defRPr sz="7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20511" y="1112325"/>
            <a:ext cx="1726859" cy="1470767"/>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2217029" y="742184"/>
            <a:ext cx="1735364" cy="343838"/>
          </a:xfrm>
        </p:spPr>
        <p:txBody>
          <a:bodyPr anchor="ctr" anchorCtr="0"/>
          <a:lstStyle>
            <a:lvl1pPr marL="0" indent="0">
              <a:buNone/>
              <a:defRPr sz="1170"/>
            </a:lvl1pPr>
            <a:lvl2pPr marL="190500" indent="0">
              <a:buNone/>
              <a:defRPr sz="1000"/>
            </a:lvl2pPr>
            <a:lvl3pPr marL="381635" indent="0">
              <a:buNone/>
              <a:defRPr sz="835"/>
            </a:lvl3pPr>
            <a:lvl4pPr marL="572135" indent="0">
              <a:buNone/>
              <a:defRPr sz="750"/>
            </a:lvl4pPr>
            <a:lvl5pPr marL="763270" indent="0">
              <a:buNone/>
              <a:defRPr sz="750"/>
            </a:lvl5pPr>
            <a:lvl6pPr marL="953770" indent="0">
              <a:buNone/>
              <a:defRPr sz="750"/>
            </a:lvl6pPr>
            <a:lvl7pPr marL="1144905" indent="0">
              <a:buNone/>
              <a:defRPr sz="750"/>
            </a:lvl7pPr>
            <a:lvl8pPr marL="1335405" indent="0">
              <a:buNone/>
              <a:defRPr sz="750"/>
            </a:lvl8pPr>
            <a:lvl9pPr marL="1526540" indent="0">
              <a:buNone/>
              <a:defRPr sz="7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2217029" y="1112325"/>
            <a:ext cx="1735364" cy="1470767"/>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97563" y="190800"/>
            <a:ext cx="1475913" cy="667801"/>
          </a:xfrm>
        </p:spPr>
        <p:txBody>
          <a:bodyPr anchor="b"/>
          <a:lstStyle>
            <a:lvl1pPr>
              <a:defRPr sz="1335"/>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836565" y="190801"/>
            <a:ext cx="2187003" cy="2255154"/>
          </a:xfrm>
        </p:spPr>
        <p:txBody>
          <a:bodyPr/>
          <a:lstStyle>
            <a:lvl1pPr marL="0" indent="0">
              <a:buNone/>
              <a:defRPr sz="1335"/>
            </a:lvl1pPr>
            <a:lvl2pPr marL="190500" indent="0">
              <a:buNone/>
              <a:defRPr sz="1170"/>
            </a:lvl2pPr>
            <a:lvl3pPr marL="381635" indent="0">
              <a:buNone/>
              <a:defRPr sz="1000"/>
            </a:lvl3pPr>
            <a:lvl4pPr marL="572135" indent="0">
              <a:buNone/>
              <a:defRPr sz="835"/>
            </a:lvl4pPr>
            <a:lvl5pPr marL="763270" indent="0">
              <a:buNone/>
              <a:defRPr sz="835"/>
            </a:lvl5pPr>
            <a:lvl6pPr marL="953770" indent="0">
              <a:buNone/>
              <a:defRPr sz="835"/>
            </a:lvl6pPr>
            <a:lvl7pPr marL="1144905" indent="0">
              <a:buNone/>
              <a:defRPr sz="835"/>
            </a:lvl7pPr>
            <a:lvl8pPr marL="1335405" indent="0">
              <a:buNone/>
              <a:defRPr sz="835"/>
            </a:lvl8pPr>
            <a:lvl9pPr marL="1526540" indent="0">
              <a:buNone/>
              <a:defRPr sz="835"/>
            </a:lvl9pPr>
          </a:lstStyle>
          <a:p>
            <a:endParaRPr lang="zh-CN" altLang="en-US" dirty="0"/>
          </a:p>
        </p:txBody>
      </p:sp>
      <p:sp>
        <p:nvSpPr>
          <p:cNvPr id="4" name="文本占位符 3"/>
          <p:cNvSpPr>
            <a:spLocks noGrp="1"/>
          </p:cNvSpPr>
          <p:nvPr>
            <p:ph type="body" sz="half" idx="2"/>
          </p:nvPr>
        </p:nvSpPr>
        <p:spPr>
          <a:xfrm>
            <a:off x="297563" y="858601"/>
            <a:ext cx="1475913" cy="1590665"/>
          </a:xfrm>
        </p:spPr>
        <p:txBody>
          <a:bodyPr/>
          <a:lstStyle>
            <a:lvl1pPr marL="0" indent="0">
              <a:buNone/>
              <a:defRPr sz="835"/>
            </a:lvl1pPr>
            <a:lvl2pPr marL="190500" indent="0">
              <a:buNone/>
              <a:defRPr sz="750"/>
            </a:lvl2pPr>
            <a:lvl3pPr marL="381635" indent="0">
              <a:buNone/>
              <a:defRPr sz="670"/>
            </a:lvl3pPr>
            <a:lvl4pPr marL="572135" indent="0">
              <a:buNone/>
              <a:defRPr sz="585"/>
            </a:lvl4pPr>
            <a:lvl5pPr marL="763270" indent="0">
              <a:buNone/>
              <a:defRPr sz="585"/>
            </a:lvl5pPr>
            <a:lvl6pPr marL="953770" indent="0">
              <a:buNone/>
              <a:defRPr sz="585"/>
            </a:lvl6pPr>
            <a:lvl7pPr marL="1144905" indent="0">
              <a:buNone/>
              <a:defRPr sz="585"/>
            </a:lvl7pPr>
            <a:lvl8pPr marL="1335405" indent="0">
              <a:buNone/>
              <a:defRPr sz="585"/>
            </a:lvl8pPr>
            <a:lvl9pPr marL="1526540" indent="0">
              <a:buNone/>
              <a:defRPr sz="585"/>
            </a:lvl9pPr>
          </a:lstStyle>
          <a:p>
            <a:pPr lvl="0"/>
            <a:r>
              <a:rPr lang="zh-CN" altLang="en-US" dirty="0" smtClean="0"/>
              <a:t>单击此处编辑母版文本样式</a:t>
            </a:r>
            <a:endParaRPr lang="zh-CN" altLang="en-US" dirty="0"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3091505" y="152375"/>
            <a:ext cx="931501" cy="242541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97000" y="152375"/>
            <a:ext cx="2740504" cy="2425417"/>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jpe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2" Type="http://schemas.openxmlformats.org/officeDocument/2006/relationships/theme" Target="../theme/theme2.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0.xml"/><Relationship Id="rId8" Type="http://schemas.openxmlformats.org/officeDocument/2006/relationships/slideLayout" Target="../slideLayouts/slideLayout29.xml"/><Relationship Id="rId7" Type="http://schemas.openxmlformats.org/officeDocument/2006/relationships/slideLayout" Target="../slideLayouts/slideLayout28.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3" Type="http://schemas.openxmlformats.org/officeDocument/2006/relationships/slideLayout" Target="../slideLayouts/slideLayout24.xml"/><Relationship Id="rId2" Type="http://schemas.openxmlformats.org/officeDocument/2006/relationships/slideLayout" Target="../slideLayouts/slideLayout23.xml"/><Relationship Id="rId12" Type="http://schemas.openxmlformats.org/officeDocument/2006/relationships/theme" Target="../theme/theme3.xml"/><Relationship Id="rId11" Type="http://schemas.openxmlformats.org/officeDocument/2006/relationships/slideLayout" Target="../slideLayouts/slideLayout32.xml"/><Relationship Id="rId10" Type="http://schemas.openxmlformats.org/officeDocument/2006/relationships/slideLayout" Target="../slideLayouts/slideLayout31.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297000" y="152375"/>
            <a:ext cx="3726006" cy="553189"/>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297000" y="761876"/>
            <a:ext cx="3726006" cy="1815916"/>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297000" y="2652654"/>
            <a:ext cx="972001" cy="152375"/>
          </a:xfrm>
          <a:prstGeom prst="rect">
            <a:avLst/>
          </a:prstGeom>
        </p:spPr>
        <p:txBody>
          <a:bodyPr vert="horz" lIns="91440" tIns="45720" rIns="91440" bIns="45720" rtlCol="0" anchor="ctr"/>
          <a:lstStyle>
            <a:lvl1pPr algn="l">
              <a:defRPr sz="5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1431002" y="2652654"/>
            <a:ext cx="1458002" cy="152375"/>
          </a:xfrm>
          <a:prstGeom prst="rect">
            <a:avLst/>
          </a:prstGeom>
        </p:spPr>
        <p:txBody>
          <a:bodyPr vert="horz" lIns="91440" tIns="45720" rIns="91440" bIns="45720" rtlCol="0" anchor="ctr"/>
          <a:lstStyle>
            <a:lvl1pPr algn="ctr">
              <a:defRPr sz="5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3051005" y="2652654"/>
            <a:ext cx="972001" cy="152375"/>
          </a:xfrm>
          <a:prstGeom prst="rect">
            <a:avLst/>
          </a:prstGeom>
        </p:spPr>
        <p:txBody>
          <a:bodyPr vert="horz" lIns="91440" tIns="45720" rIns="91440" bIns="45720" rtlCol="0" anchor="ctr"/>
          <a:lstStyle>
            <a:lvl1pPr algn="r">
              <a:defRPr sz="5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381635" rtl="0" eaLnBrk="1" latinLnBrk="0" hangingPunct="1">
        <a:lnSpc>
          <a:spcPct val="90000"/>
        </a:lnSpc>
        <a:spcBef>
          <a:spcPct val="0"/>
        </a:spcBef>
        <a:buNone/>
        <a:defRPr sz="1835" kern="1200">
          <a:solidFill>
            <a:schemeClr val="tx1"/>
          </a:solidFill>
          <a:latin typeface="+mj-lt"/>
          <a:ea typeface="+mj-ea"/>
          <a:cs typeface="+mj-cs"/>
        </a:defRPr>
      </a:lvl1pPr>
    </p:titleStyle>
    <p:bodyStyle>
      <a:lvl1pPr marL="95250" indent="-94615" algn="l" defTabSz="381635" rtl="0" eaLnBrk="1" latinLnBrk="0" hangingPunct="1">
        <a:lnSpc>
          <a:spcPct val="90000"/>
        </a:lnSpc>
        <a:spcBef>
          <a:spcPts val="415"/>
        </a:spcBef>
        <a:buFont typeface="Arial" panose="020B0604020202020204" pitchFamily="34" charset="0"/>
        <a:buChar char="•"/>
        <a:defRPr sz="1170" kern="1200">
          <a:solidFill>
            <a:schemeClr val="tx1"/>
          </a:solidFill>
          <a:latin typeface="+mn-lt"/>
          <a:ea typeface="+mn-ea"/>
          <a:cs typeface="+mn-cs"/>
        </a:defRPr>
      </a:lvl1pPr>
      <a:lvl2pPr marL="286385" indent="-94615" algn="l" defTabSz="381635" rtl="0" eaLnBrk="1" latinLnBrk="0" hangingPunct="1">
        <a:lnSpc>
          <a:spcPct val="90000"/>
        </a:lnSpc>
        <a:spcBef>
          <a:spcPct val="42000"/>
        </a:spcBef>
        <a:buFont typeface="Arial" panose="020B0604020202020204" pitchFamily="34" charset="0"/>
        <a:buChar char="•"/>
        <a:defRPr sz="1000" kern="1200">
          <a:solidFill>
            <a:schemeClr val="tx1"/>
          </a:solidFill>
          <a:latin typeface="+mn-lt"/>
          <a:ea typeface="+mn-ea"/>
          <a:cs typeface="+mn-cs"/>
        </a:defRPr>
      </a:lvl2pPr>
      <a:lvl3pPr marL="476885" indent="-94615" algn="l" defTabSz="381635" rtl="0" eaLnBrk="1" latinLnBrk="0" hangingPunct="1">
        <a:lnSpc>
          <a:spcPct val="90000"/>
        </a:lnSpc>
        <a:spcBef>
          <a:spcPct val="42000"/>
        </a:spcBef>
        <a:buFont typeface="Arial" panose="020B0604020202020204" pitchFamily="34" charset="0"/>
        <a:buChar char="•"/>
        <a:defRPr sz="835" kern="1200">
          <a:solidFill>
            <a:schemeClr val="tx1"/>
          </a:solidFill>
          <a:latin typeface="+mn-lt"/>
          <a:ea typeface="+mn-ea"/>
          <a:cs typeface="+mn-cs"/>
        </a:defRPr>
      </a:lvl3pPr>
      <a:lvl4pPr marL="668020" indent="-94615" algn="l" defTabSz="381635" rtl="0" eaLnBrk="1" latinLnBrk="0" hangingPunct="1">
        <a:lnSpc>
          <a:spcPct val="90000"/>
        </a:lnSpc>
        <a:spcBef>
          <a:spcPct val="42000"/>
        </a:spcBef>
        <a:buFont typeface="Arial" panose="020B0604020202020204" pitchFamily="34" charset="0"/>
        <a:buChar char="•"/>
        <a:defRPr sz="750" kern="1200">
          <a:solidFill>
            <a:schemeClr val="tx1"/>
          </a:solidFill>
          <a:latin typeface="+mn-lt"/>
          <a:ea typeface="+mn-ea"/>
          <a:cs typeface="+mn-cs"/>
        </a:defRPr>
      </a:lvl4pPr>
      <a:lvl5pPr marL="858520" indent="-94615" algn="l" defTabSz="381635" rtl="0" eaLnBrk="1" latinLnBrk="0" hangingPunct="1">
        <a:lnSpc>
          <a:spcPct val="90000"/>
        </a:lnSpc>
        <a:spcBef>
          <a:spcPct val="42000"/>
        </a:spcBef>
        <a:buFont typeface="Arial" panose="020B0604020202020204" pitchFamily="34" charset="0"/>
        <a:buChar char="•"/>
        <a:defRPr sz="750" kern="1200">
          <a:solidFill>
            <a:schemeClr val="tx1"/>
          </a:solidFill>
          <a:latin typeface="+mn-lt"/>
          <a:ea typeface="+mn-ea"/>
          <a:cs typeface="+mn-cs"/>
        </a:defRPr>
      </a:lvl5pPr>
      <a:lvl6pPr marL="1049655" indent="-94615" algn="l" defTabSz="381635" rtl="0" eaLnBrk="1" latinLnBrk="0" hangingPunct="1">
        <a:lnSpc>
          <a:spcPct val="90000"/>
        </a:lnSpc>
        <a:spcBef>
          <a:spcPct val="42000"/>
        </a:spcBef>
        <a:buFont typeface="Arial" panose="020B0604020202020204" pitchFamily="34" charset="0"/>
        <a:buChar char="•"/>
        <a:defRPr sz="750" kern="1200">
          <a:solidFill>
            <a:schemeClr val="tx1"/>
          </a:solidFill>
          <a:latin typeface="+mn-lt"/>
          <a:ea typeface="+mn-ea"/>
          <a:cs typeface="+mn-cs"/>
        </a:defRPr>
      </a:lvl6pPr>
      <a:lvl7pPr marL="1240155" indent="-94615" algn="l" defTabSz="381635" rtl="0" eaLnBrk="1" latinLnBrk="0" hangingPunct="1">
        <a:lnSpc>
          <a:spcPct val="90000"/>
        </a:lnSpc>
        <a:spcBef>
          <a:spcPct val="42000"/>
        </a:spcBef>
        <a:buFont typeface="Arial" panose="020B0604020202020204" pitchFamily="34" charset="0"/>
        <a:buChar char="•"/>
        <a:defRPr sz="750" kern="1200">
          <a:solidFill>
            <a:schemeClr val="tx1"/>
          </a:solidFill>
          <a:latin typeface="+mn-lt"/>
          <a:ea typeface="+mn-ea"/>
          <a:cs typeface="+mn-cs"/>
        </a:defRPr>
      </a:lvl7pPr>
      <a:lvl8pPr marL="1431290" indent="-94615" algn="l" defTabSz="381635" rtl="0" eaLnBrk="1" latinLnBrk="0" hangingPunct="1">
        <a:lnSpc>
          <a:spcPct val="90000"/>
        </a:lnSpc>
        <a:spcBef>
          <a:spcPct val="42000"/>
        </a:spcBef>
        <a:buFont typeface="Arial" panose="020B0604020202020204" pitchFamily="34" charset="0"/>
        <a:buChar char="•"/>
        <a:defRPr sz="750" kern="1200">
          <a:solidFill>
            <a:schemeClr val="tx1"/>
          </a:solidFill>
          <a:latin typeface="+mn-lt"/>
          <a:ea typeface="+mn-ea"/>
          <a:cs typeface="+mn-cs"/>
        </a:defRPr>
      </a:lvl8pPr>
      <a:lvl9pPr marL="1621790" indent="-94615" algn="l" defTabSz="381635" rtl="0" eaLnBrk="1" latinLnBrk="0" hangingPunct="1">
        <a:lnSpc>
          <a:spcPct val="90000"/>
        </a:lnSpc>
        <a:spcBef>
          <a:spcPct val="42000"/>
        </a:spcBef>
        <a:buFont typeface="Arial" panose="020B0604020202020204" pitchFamily="34" charset="0"/>
        <a:buChar char="•"/>
        <a:defRPr sz="750" kern="1200">
          <a:solidFill>
            <a:schemeClr val="tx1"/>
          </a:solidFill>
          <a:latin typeface="+mn-lt"/>
          <a:ea typeface="+mn-ea"/>
          <a:cs typeface="+mn-cs"/>
        </a:defRPr>
      </a:lvl9pPr>
    </p:bodyStyle>
    <p:otherStyle>
      <a:defPPr>
        <a:defRPr lang="zh-CN"/>
      </a:defPPr>
      <a:lvl1pPr marL="0" algn="l" defTabSz="381635" rtl="0" eaLnBrk="1" latinLnBrk="0" hangingPunct="1">
        <a:defRPr sz="750" kern="1200">
          <a:solidFill>
            <a:schemeClr val="tx1"/>
          </a:solidFill>
          <a:latin typeface="+mn-lt"/>
          <a:ea typeface="+mn-ea"/>
          <a:cs typeface="+mn-cs"/>
        </a:defRPr>
      </a:lvl1pPr>
      <a:lvl2pPr marL="190500" algn="l" defTabSz="381635" rtl="0" eaLnBrk="1" latinLnBrk="0" hangingPunct="1">
        <a:defRPr sz="750" kern="1200">
          <a:solidFill>
            <a:schemeClr val="tx1"/>
          </a:solidFill>
          <a:latin typeface="+mn-lt"/>
          <a:ea typeface="+mn-ea"/>
          <a:cs typeface="+mn-cs"/>
        </a:defRPr>
      </a:lvl2pPr>
      <a:lvl3pPr marL="381635" algn="l" defTabSz="381635" rtl="0" eaLnBrk="1" latinLnBrk="0" hangingPunct="1">
        <a:defRPr sz="750" kern="1200">
          <a:solidFill>
            <a:schemeClr val="tx1"/>
          </a:solidFill>
          <a:latin typeface="+mn-lt"/>
          <a:ea typeface="+mn-ea"/>
          <a:cs typeface="+mn-cs"/>
        </a:defRPr>
      </a:lvl3pPr>
      <a:lvl4pPr marL="572135" algn="l" defTabSz="381635" rtl="0" eaLnBrk="1" latinLnBrk="0" hangingPunct="1">
        <a:defRPr sz="750" kern="1200">
          <a:solidFill>
            <a:schemeClr val="tx1"/>
          </a:solidFill>
          <a:latin typeface="+mn-lt"/>
          <a:ea typeface="+mn-ea"/>
          <a:cs typeface="+mn-cs"/>
        </a:defRPr>
      </a:lvl4pPr>
      <a:lvl5pPr marL="763270" algn="l" defTabSz="381635" rtl="0" eaLnBrk="1" latinLnBrk="0" hangingPunct="1">
        <a:defRPr sz="750" kern="1200">
          <a:solidFill>
            <a:schemeClr val="tx1"/>
          </a:solidFill>
          <a:latin typeface="+mn-lt"/>
          <a:ea typeface="+mn-ea"/>
          <a:cs typeface="+mn-cs"/>
        </a:defRPr>
      </a:lvl5pPr>
      <a:lvl6pPr marL="953770" algn="l" defTabSz="381635" rtl="0" eaLnBrk="1" latinLnBrk="0" hangingPunct="1">
        <a:defRPr sz="750" kern="1200">
          <a:solidFill>
            <a:schemeClr val="tx1"/>
          </a:solidFill>
          <a:latin typeface="+mn-lt"/>
          <a:ea typeface="+mn-ea"/>
          <a:cs typeface="+mn-cs"/>
        </a:defRPr>
      </a:lvl6pPr>
      <a:lvl7pPr marL="1144905" algn="l" defTabSz="381635" rtl="0" eaLnBrk="1" latinLnBrk="0" hangingPunct="1">
        <a:defRPr sz="750" kern="1200">
          <a:solidFill>
            <a:schemeClr val="tx1"/>
          </a:solidFill>
          <a:latin typeface="+mn-lt"/>
          <a:ea typeface="+mn-ea"/>
          <a:cs typeface="+mn-cs"/>
        </a:defRPr>
      </a:lvl7pPr>
      <a:lvl8pPr marL="1335405" algn="l" defTabSz="381635" rtl="0" eaLnBrk="1" latinLnBrk="0" hangingPunct="1">
        <a:defRPr sz="750" kern="1200">
          <a:solidFill>
            <a:schemeClr val="tx1"/>
          </a:solidFill>
          <a:latin typeface="+mn-lt"/>
          <a:ea typeface="+mn-ea"/>
          <a:cs typeface="+mn-cs"/>
        </a:defRPr>
      </a:lvl8pPr>
      <a:lvl9pPr marL="1526540" algn="l" defTabSz="381635" rtl="0" eaLnBrk="1" latinLnBrk="0" hangingPunct="1">
        <a:defRPr sz="7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215900" y="114300"/>
            <a:ext cx="3887788" cy="477838"/>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215900" y="668338"/>
            <a:ext cx="3887788" cy="1889125"/>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215900" y="2652713"/>
            <a:ext cx="1008063" cy="152400"/>
          </a:xfrm>
          <a:prstGeom prst="rect">
            <a:avLst/>
          </a:prstGeom>
        </p:spPr>
        <p:txBody>
          <a:bodyPr vert="horz" lIns="91440" tIns="45720" rIns="91440" bIns="45720" rtlCol="0" anchor="ctr"/>
          <a:lstStyle>
            <a:lvl1pPr algn="l">
              <a:defRPr sz="1200">
                <a:solidFill>
                  <a:schemeClr val="tx1">
                    <a:tint val="75000"/>
                  </a:schemeClr>
                </a:solidFill>
              </a:defRPr>
            </a:lvl1pPr>
          </a:lstStyle>
          <a:p>
            <a:fld id="{E469B8DB-0BEF-4002-9751-C0C79DB5FCF7}" type="datetimeFigureOut">
              <a:rPr lang="zh-CN" altLang="en-US" smtClean="0"/>
            </a:fld>
            <a:endParaRPr lang="zh-CN" altLang="en-US"/>
          </a:p>
        </p:txBody>
      </p:sp>
      <p:sp>
        <p:nvSpPr>
          <p:cNvPr id="5" name="页脚占位符 4"/>
          <p:cNvSpPr>
            <a:spLocks noGrp="1"/>
          </p:cNvSpPr>
          <p:nvPr>
            <p:ph type="ftr" sz="quarter" idx="3"/>
          </p:nvPr>
        </p:nvSpPr>
        <p:spPr>
          <a:xfrm>
            <a:off x="1476375" y="2652713"/>
            <a:ext cx="1366838" cy="1524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3095625" y="2652713"/>
            <a:ext cx="1008063" cy="152400"/>
          </a:xfrm>
          <a:prstGeom prst="rect">
            <a:avLst/>
          </a:prstGeom>
        </p:spPr>
        <p:txBody>
          <a:bodyPr vert="horz" lIns="91440" tIns="45720" rIns="91440" bIns="45720" rtlCol="0" anchor="ctr"/>
          <a:lstStyle>
            <a:lvl1pPr algn="r">
              <a:defRPr sz="1200">
                <a:solidFill>
                  <a:schemeClr val="tx1">
                    <a:tint val="75000"/>
                  </a:schemeClr>
                </a:solidFill>
              </a:defRPr>
            </a:lvl1pPr>
          </a:lstStyle>
          <a:p>
            <a:fld id="{44C4F3E1-5E33-4BFC-9496-8F13DC501A9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215900" y="114300"/>
            <a:ext cx="3887788" cy="477838"/>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215900" y="668338"/>
            <a:ext cx="3887788" cy="1889125"/>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215900" y="2652713"/>
            <a:ext cx="1008063" cy="152400"/>
          </a:xfrm>
          <a:prstGeom prst="rect">
            <a:avLst/>
          </a:prstGeom>
        </p:spPr>
        <p:txBody>
          <a:bodyPr vert="horz" lIns="91440" tIns="45720" rIns="91440" bIns="45720" rtlCol="0" anchor="ctr"/>
          <a:lstStyle>
            <a:lvl1pPr algn="l">
              <a:defRPr sz="1200">
                <a:solidFill>
                  <a:schemeClr val="tx1">
                    <a:tint val="75000"/>
                  </a:schemeClr>
                </a:solidFill>
              </a:defRPr>
            </a:lvl1pPr>
          </a:lstStyle>
          <a:p>
            <a:fld id="{8ABC1C32-92B8-4CC0-AACD-18CCE40BD89D}" type="datetimeFigureOut">
              <a:rPr lang="zh-CN" altLang="en-US" smtClean="0"/>
            </a:fld>
            <a:endParaRPr lang="zh-CN" altLang="en-US"/>
          </a:p>
        </p:txBody>
      </p:sp>
      <p:sp>
        <p:nvSpPr>
          <p:cNvPr id="5" name="页脚占位符 4"/>
          <p:cNvSpPr>
            <a:spLocks noGrp="1"/>
          </p:cNvSpPr>
          <p:nvPr>
            <p:ph type="ftr" sz="quarter" idx="3"/>
          </p:nvPr>
        </p:nvSpPr>
        <p:spPr>
          <a:xfrm>
            <a:off x="1476375" y="2652713"/>
            <a:ext cx="1366838" cy="1524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3095625" y="2652713"/>
            <a:ext cx="1008063" cy="152400"/>
          </a:xfrm>
          <a:prstGeom prst="rect">
            <a:avLst/>
          </a:prstGeom>
        </p:spPr>
        <p:txBody>
          <a:bodyPr vert="horz" lIns="91440" tIns="45720" rIns="91440" bIns="45720" rtlCol="0" anchor="ctr"/>
          <a:lstStyle>
            <a:lvl1pPr algn="r">
              <a:defRPr sz="1200">
                <a:solidFill>
                  <a:schemeClr val="tx1">
                    <a:tint val="75000"/>
                  </a:schemeClr>
                </a:solidFill>
              </a:defRPr>
            </a:lvl1pPr>
          </a:lstStyle>
          <a:p>
            <a:fld id="{2031D74A-9477-432F-9C34-7ADB3016F9B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2.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3.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6.png"/><Relationship Id="rId1" Type="http://schemas.openxmlformats.org/officeDocument/2006/relationships/image" Target="../media/image45.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7.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0.png"/><Relationship Id="rId1" Type="http://schemas.openxmlformats.org/officeDocument/2006/relationships/image" Target="../media/image49.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1.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2.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4.png"/><Relationship Id="rId1" Type="http://schemas.openxmlformats.org/officeDocument/2006/relationships/image" Target="../media/image53.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6.png"/><Relationship Id="rId1" Type="http://schemas.openxmlformats.org/officeDocument/2006/relationships/image" Target="../media/image55.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7.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8.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0.png"/><Relationship Id="rId1" Type="http://schemas.openxmlformats.org/officeDocument/2006/relationships/image" Target="../media/image59.png"/></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image" Target="../media/image6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4.png"/><Relationship Id="rId1"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6.png"/><Relationship Id="rId1" Type="http://schemas.openxmlformats.org/officeDocument/2006/relationships/image" Target="../media/image6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1653252" y="1454099"/>
            <a:ext cx="2639060" cy="523220"/>
          </a:xfrm>
          <a:prstGeom prst="rect">
            <a:avLst/>
          </a:prstGeom>
          <a:noFill/>
        </p:spPr>
        <p:txBody>
          <a:bodyPr wrap="squar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sym typeface="+mn-ea"/>
              </a:rPr>
              <a:t>深圳市首欣</a:t>
            </a:r>
            <a:r>
              <a:rPr lang="zh-CN" altLang="en-US" sz="1400" b="1" dirty="0" smtClean="0">
                <a:solidFill>
                  <a:schemeClr val="bg1"/>
                </a:solidFill>
                <a:latin typeface="微软雅黑" panose="020B0503020204020204" pitchFamily="34" charset="-122"/>
                <a:ea typeface="微软雅黑" panose="020B0503020204020204" pitchFamily="34" charset="-122"/>
                <a:sym typeface="+mn-ea"/>
              </a:rPr>
              <a:t>通达</a:t>
            </a:r>
            <a:endParaRPr lang="en-US" altLang="zh-CN" sz="1400" b="1" dirty="0" smtClean="0">
              <a:solidFill>
                <a:schemeClr val="bg1"/>
              </a:solidFill>
              <a:latin typeface="微软雅黑" panose="020B0503020204020204" pitchFamily="34" charset="-122"/>
              <a:ea typeface="微软雅黑" panose="020B0503020204020204" pitchFamily="34" charset="-122"/>
              <a:sym typeface="+mn-ea"/>
            </a:endParaRPr>
          </a:p>
          <a:p>
            <a:pPr algn="ctr"/>
            <a:r>
              <a:rPr lang="zh-CN" altLang="en-US" sz="1400" b="1" dirty="0" smtClean="0">
                <a:solidFill>
                  <a:schemeClr val="bg1"/>
                </a:solidFill>
                <a:latin typeface="微软雅黑" panose="020B0503020204020204" pitchFamily="34" charset="-122"/>
                <a:ea typeface="微软雅黑" panose="020B0503020204020204" pitchFamily="34" charset="-122"/>
                <a:sym typeface="+mn-ea"/>
              </a:rPr>
              <a:t>科技有限公司介绍</a:t>
            </a:r>
            <a:endParaRPr lang="zh-CN" altLang="en-US" sz="1400" b="1" dirty="0">
              <a:solidFill>
                <a:schemeClr val="bg1"/>
              </a:solidFill>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2338070" y="1906905"/>
            <a:ext cx="1409065" cy="254635"/>
          </a:xfrm>
          <a:prstGeom prst="rect">
            <a:avLst/>
          </a:prstGeom>
          <a:noFill/>
        </p:spPr>
        <p:txBody>
          <a:bodyPr wrap="square" rtlCol="0">
            <a:spAutoFit/>
          </a:bodyPr>
          <a:lstStyle/>
          <a:p>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691029" y="2212336"/>
            <a:ext cx="2190750" cy="200055"/>
          </a:xfrm>
          <a:prstGeom prst="rect">
            <a:avLst/>
          </a:prstGeom>
          <a:noFill/>
        </p:spPr>
        <p:txBody>
          <a:bodyPr wrap="square" rtlCol="0">
            <a:spAutoFit/>
          </a:bodyPr>
          <a:lstStyle/>
          <a:p>
            <a:r>
              <a:rPr lang="en-US" altLang="zh-CN" sz="700" dirty="0">
                <a:solidFill>
                  <a:schemeClr val="bg1"/>
                </a:solidFill>
                <a:latin typeface="微软雅黑" panose="020B0503020204020204" pitchFamily="34" charset="-122"/>
                <a:ea typeface="微软雅黑" panose="020B0503020204020204" pitchFamily="34" charset="-122"/>
              </a:rPr>
              <a:t>  </a:t>
            </a:r>
            <a:r>
              <a:rPr lang="zh-CN" altLang="en-US" sz="700" dirty="0" smtClean="0">
                <a:solidFill>
                  <a:schemeClr val="bg1"/>
                </a:solidFill>
                <a:latin typeface="微软雅黑" panose="020B0503020204020204" pitchFamily="34" charset="-122"/>
                <a:ea typeface="微软雅黑" panose="020B0503020204020204" pitchFamily="34" charset="-122"/>
              </a:rPr>
              <a:t>网址：</a:t>
            </a:r>
            <a:r>
              <a:rPr lang="en-US" altLang="zh-CN" sz="700" dirty="0" smtClean="0">
                <a:solidFill>
                  <a:schemeClr val="bg1"/>
                </a:solidFill>
                <a:latin typeface="微软雅黑" panose="020B0503020204020204" pitchFamily="34" charset="-122"/>
                <a:ea typeface="微软雅黑" panose="020B0503020204020204" pitchFamily="34" charset="-122"/>
              </a:rPr>
              <a:t>Http</a:t>
            </a:r>
            <a:r>
              <a:rPr lang="en-US" altLang="zh-CN" sz="700" dirty="0">
                <a:solidFill>
                  <a:schemeClr val="bg1"/>
                </a:solidFill>
                <a:latin typeface="微软雅黑" panose="020B0503020204020204" pitchFamily="34" charset="-122"/>
                <a:ea typeface="微软雅黑" panose="020B0503020204020204" pitchFamily="34" charset="-122"/>
              </a:rPr>
              <a:t>://www.sxtechs.com</a:t>
            </a:r>
            <a:endParaRPr lang="en-US" altLang="zh-CN" sz="700" dirty="0">
              <a:solidFill>
                <a:schemeClr val="bg1"/>
              </a:solidFill>
              <a:latin typeface="微软雅黑" panose="020B0503020204020204" pitchFamily="34" charset="-122"/>
              <a:ea typeface="微软雅黑" panose="020B0503020204020204" pitchFamily="34" charset="-122"/>
            </a:endParaRPr>
          </a:p>
        </p:txBody>
      </p:sp>
      <p:sp>
        <p:nvSpPr>
          <p:cNvPr id="5" name="文本框 7"/>
          <p:cNvSpPr txBox="1"/>
          <p:nvPr/>
        </p:nvSpPr>
        <p:spPr>
          <a:xfrm>
            <a:off x="1748108" y="2039333"/>
            <a:ext cx="1541780" cy="200055"/>
          </a:xfrm>
          <a:prstGeom prst="rect">
            <a:avLst/>
          </a:prstGeom>
          <a:noFill/>
        </p:spPr>
        <p:txBody>
          <a:bodyPr wrap="square" rtlCol="0">
            <a:spAutoFit/>
          </a:bodyPr>
          <a:lstStyle/>
          <a:p>
            <a:r>
              <a:rPr lang="zh-CN" altLang="en-US" sz="700" dirty="0">
                <a:solidFill>
                  <a:schemeClr val="bg1"/>
                </a:solidFill>
              </a:rPr>
              <a:t>电话：</a:t>
            </a:r>
            <a:r>
              <a:rPr lang="en-US" altLang="zh-CN" sz="700" dirty="0">
                <a:solidFill>
                  <a:schemeClr val="bg1"/>
                </a:solidFill>
                <a:latin typeface="微软雅黑" panose="020B0503020204020204" pitchFamily="34" charset="-122"/>
                <a:ea typeface="微软雅黑" panose="020B0503020204020204" pitchFamily="34" charset="-122"/>
              </a:rPr>
              <a:t>0755-82990409</a:t>
            </a:r>
            <a:endParaRPr lang="en-US" altLang="zh-CN" sz="700" dirty="0">
              <a:solidFill>
                <a:schemeClr val="bg1"/>
              </a:solidFill>
              <a:latin typeface="微软雅黑" panose="020B0503020204020204" pitchFamily="34" charset="-122"/>
              <a:ea typeface="微软雅黑" panose="020B0503020204020204" pitchFamily="34" charset="-122"/>
            </a:endParaRPr>
          </a:p>
        </p:txBody>
      </p:sp>
      <p:sp>
        <p:nvSpPr>
          <p:cNvPr id="7" name="文本框 8"/>
          <p:cNvSpPr txBox="1"/>
          <p:nvPr/>
        </p:nvSpPr>
        <p:spPr>
          <a:xfrm>
            <a:off x="1743181" y="2407352"/>
            <a:ext cx="2440940" cy="199390"/>
          </a:xfrm>
          <a:prstGeom prst="rect">
            <a:avLst/>
          </a:prstGeom>
          <a:noFill/>
        </p:spPr>
        <p:txBody>
          <a:bodyPr wrap="square" rtlCol="0">
            <a:spAutoFit/>
          </a:bodyPr>
          <a:lstStyle/>
          <a:p>
            <a:r>
              <a:rPr lang="zh-CN" altLang="en-US" sz="700" dirty="0">
                <a:solidFill>
                  <a:schemeClr val="bg1"/>
                </a:solidFill>
                <a:latin typeface="微软雅黑" panose="020B0503020204020204" pitchFamily="34" charset="-122"/>
                <a:ea typeface="微软雅黑" panose="020B0503020204020204" pitchFamily="34" charset="-122"/>
              </a:rPr>
              <a:t>地址：深圳市南山区深南大道</a:t>
            </a:r>
            <a:r>
              <a:rPr lang="en-US" altLang="zh-CN" sz="700" dirty="0">
                <a:solidFill>
                  <a:schemeClr val="bg1"/>
                </a:solidFill>
                <a:latin typeface="微软雅黑" panose="020B0503020204020204" pitchFamily="34" charset="-122"/>
                <a:ea typeface="微软雅黑" panose="020B0503020204020204" pitchFamily="34" charset="-122"/>
              </a:rPr>
              <a:t>9966</a:t>
            </a:r>
            <a:r>
              <a:rPr lang="zh-CN" altLang="en-US" sz="700" dirty="0">
                <a:solidFill>
                  <a:schemeClr val="bg1"/>
                </a:solidFill>
                <a:latin typeface="微软雅黑" panose="020B0503020204020204" pitchFamily="34" charset="-122"/>
                <a:ea typeface="微软雅黑" panose="020B0503020204020204" pitchFamily="34" charset="-122"/>
              </a:rPr>
              <a:t>号威盛科技大夏</a:t>
            </a:r>
            <a:r>
              <a:rPr lang="en-US" altLang="zh-CN" sz="700" dirty="0">
                <a:solidFill>
                  <a:schemeClr val="bg1"/>
                </a:solidFill>
                <a:latin typeface="微软雅黑" panose="020B0503020204020204" pitchFamily="34" charset="-122"/>
                <a:ea typeface="微软雅黑" panose="020B0503020204020204" pitchFamily="34" charset="-122"/>
              </a:rPr>
              <a:t>25</a:t>
            </a:r>
            <a:r>
              <a:rPr lang="zh-CN" altLang="en-US" sz="700" dirty="0">
                <a:solidFill>
                  <a:schemeClr val="bg1"/>
                </a:solidFill>
                <a:latin typeface="微软雅黑" panose="020B0503020204020204" pitchFamily="34" charset="-122"/>
                <a:ea typeface="微软雅黑" panose="020B0503020204020204" pitchFamily="34" charset="-122"/>
              </a:rPr>
              <a:t>楼</a:t>
            </a:r>
            <a:endParaRPr lang="zh-CN" altLang="en-US" sz="7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90830" y="437941"/>
            <a:ext cx="751205" cy="251460"/>
          </a:xfrm>
          <a:prstGeom prst="roundRect">
            <a:avLst/>
          </a:prstGeom>
          <a:noFill/>
          <a:ln w="12700" cmpd="sng">
            <a:noFill/>
            <a:prstDash val="solid"/>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zh-CN" altLang="en-US" sz="1000" dirty="0" smtClean="0">
                <a:solidFill>
                  <a:schemeClr val="tx1"/>
                </a:solidFill>
                <a:effectLst>
                  <a:outerShdw blurRad="38100" dist="19050" dir="2700000" algn="tl" rotWithShape="0">
                    <a:schemeClr val="dk1">
                      <a:alpha val="40000"/>
                    </a:schemeClr>
                  </a:outerShdw>
                </a:effectLst>
                <a:latin typeface="隶书" panose="02010509060101010101" pitchFamily="49" charset="-122"/>
                <a:ea typeface="隶书" panose="02010509060101010101" pitchFamily="49" charset="-122"/>
              </a:rPr>
              <a:t>企业文化</a:t>
            </a:r>
            <a:endParaRPr lang="zh-CN" altLang="en-US" sz="1000" dirty="0" smtClean="0">
              <a:solidFill>
                <a:schemeClr val="tx1"/>
              </a:solidFill>
              <a:effectLst>
                <a:outerShdw blurRad="38100" dist="19050" dir="2700000" algn="tl" rotWithShape="0">
                  <a:schemeClr val="dk1">
                    <a:alpha val="40000"/>
                  </a:schemeClr>
                </a:outerShdw>
              </a:effectLst>
              <a:latin typeface="隶书" panose="02010509060101010101" pitchFamily="49" charset="-122"/>
              <a:ea typeface="隶书" panose="02010509060101010101" pitchFamily="49" charset="-122"/>
            </a:endParaRPr>
          </a:p>
        </p:txBody>
      </p:sp>
      <p:sp>
        <p:nvSpPr>
          <p:cNvPr id="3" name="文本框 2"/>
          <p:cNvSpPr txBox="1"/>
          <p:nvPr/>
        </p:nvSpPr>
        <p:spPr>
          <a:xfrm>
            <a:off x="330200" y="836930"/>
            <a:ext cx="3776345" cy="215444"/>
          </a:xfrm>
          <a:prstGeom prst="rect">
            <a:avLst/>
          </a:prstGeom>
          <a:noFill/>
        </p:spPr>
        <p:txBody>
          <a:bodyPr wrap="square" rtlCol="0">
            <a:spAutoFit/>
          </a:bodyPr>
          <a:lstStyle/>
          <a:p>
            <a:r>
              <a:rPr lang="zh-CN" altLang="en-US" sz="800" b="1" dirty="0">
                <a:solidFill>
                  <a:srgbClr val="403CF5"/>
                </a:solidFill>
                <a:latin typeface="微软雅黑" panose="020B0503020204020204" pitchFamily="34" charset="-122"/>
                <a:ea typeface="微软雅黑" panose="020B0503020204020204" pitchFamily="34" charset="-122"/>
              </a:rPr>
              <a:t>经营理念：</a:t>
            </a:r>
            <a:r>
              <a:rPr lang="zh-CN" altLang="en-US" sz="800" dirty="0">
                <a:solidFill>
                  <a:schemeClr val="tx1"/>
                </a:solidFill>
                <a:latin typeface="微软雅黑" panose="020B0503020204020204" pitchFamily="34" charset="-122"/>
                <a:ea typeface="微软雅黑" panose="020B0503020204020204" pitchFamily="34" charset="-122"/>
              </a:rPr>
              <a:t>合作、双赢</a:t>
            </a:r>
            <a:r>
              <a:rPr lang="zh-CN" altLang="en-US" sz="800" dirty="0" smtClean="0">
                <a:solidFill>
                  <a:schemeClr val="tx1"/>
                </a:solidFill>
                <a:latin typeface="微软雅黑" panose="020B0503020204020204" pitchFamily="34" charset="-122"/>
                <a:ea typeface="微软雅黑" panose="020B0503020204020204" pitchFamily="34" charset="-122"/>
              </a:rPr>
              <a:t>、务实、</a:t>
            </a:r>
            <a:r>
              <a:rPr lang="zh-CN" altLang="en-US" sz="800" dirty="0">
                <a:solidFill>
                  <a:schemeClr val="tx1"/>
                </a:solidFill>
                <a:latin typeface="微软雅黑" panose="020B0503020204020204" pitchFamily="34" charset="-122"/>
                <a:ea typeface="微软雅黑" panose="020B0503020204020204" pitchFamily="34" charset="-122"/>
              </a:rPr>
              <a:t>创新</a:t>
            </a:r>
            <a:endParaRPr lang="zh-CN" altLang="en-US" sz="800" dirty="0">
              <a:solidFill>
                <a:schemeClr val="tx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317500" y="1251585"/>
            <a:ext cx="3776345" cy="215444"/>
          </a:xfrm>
          <a:prstGeom prst="rect">
            <a:avLst/>
          </a:prstGeom>
          <a:noFill/>
        </p:spPr>
        <p:txBody>
          <a:bodyPr wrap="square" rtlCol="0">
            <a:spAutoFit/>
          </a:bodyPr>
          <a:lstStyle/>
          <a:p>
            <a:r>
              <a:rPr lang="zh-CN" altLang="en-US" sz="800" b="1" dirty="0">
                <a:solidFill>
                  <a:srgbClr val="403CF5"/>
                </a:solidFill>
                <a:latin typeface="微软雅黑" panose="020B0503020204020204" pitchFamily="34" charset="-122"/>
                <a:ea typeface="微软雅黑" panose="020B0503020204020204" pitchFamily="34" charset="-122"/>
              </a:rPr>
              <a:t>企业精神</a:t>
            </a:r>
            <a:r>
              <a:rPr lang="zh-CN" altLang="en-US" sz="800" b="1" dirty="0" smtClean="0">
                <a:solidFill>
                  <a:srgbClr val="403CF5"/>
                </a:solidFill>
                <a:latin typeface="微软雅黑" panose="020B0503020204020204" pitchFamily="34" charset="-122"/>
                <a:ea typeface="微软雅黑" panose="020B0503020204020204" pitchFamily="34" charset="-122"/>
              </a:rPr>
              <a:t>：</a:t>
            </a:r>
            <a:r>
              <a:rPr lang="zh-CN" altLang="en-US" sz="800" dirty="0" smtClean="0">
                <a:latin typeface="微软雅黑" panose="020B0503020204020204" pitchFamily="34" charset="-122"/>
                <a:ea typeface="微软雅黑" panose="020B0503020204020204" pitchFamily="34" charset="-122"/>
              </a:rPr>
              <a:t>工匠精神、创新精神、契约精神</a:t>
            </a:r>
            <a:endParaRPr lang="zh-CN" altLang="en-US" sz="800" dirty="0">
              <a:solidFill>
                <a:schemeClr val="tx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30200" y="1598295"/>
            <a:ext cx="3776345" cy="439929"/>
          </a:xfrm>
          <a:prstGeom prst="rect">
            <a:avLst/>
          </a:prstGeom>
          <a:noFill/>
        </p:spPr>
        <p:txBody>
          <a:bodyPr wrap="square" rtlCol="0">
            <a:spAutoFit/>
          </a:bodyPr>
          <a:lstStyle/>
          <a:p>
            <a:pPr fontAlgn="auto">
              <a:lnSpc>
                <a:spcPct val="150000"/>
              </a:lnSpc>
            </a:pPr>
            <a:r>
              <a:rPr lang="zh-CN" altLang="en-US" sz="800" b="1" dirty="0">
                <a:solidFill>
                  <a:srgbClr val="403CF5"/>
                </a:solidFill>
                <a:latin typeface="微软雅黑" panose="020B0503020204020204" pitchFamily="34" charset="-122"/>
                <a:ea typeface="微软雅黑" panose="020B0503020204020204" pitchFamily="34" charset="-122"/>
              </a:rPr>
              <a:t>企业使命：</a:t>
            </a:r>
            <a:r>
              <a:rPr lang="zh-CN" altLang="en-US" sz="800" dirty="0">
                <a:solidFill>
                  <a:schemeClr val="tx1"/>
                </a:solidFill>
                <a:latin typeface="微软雅黑" panose="020B0503020204020204" pitchFamily="34" charset="-122"/>
                <a:ea typeface="微软雅黑" panose="020B0503020204020204" pitchFamily="34" charset="-122"/>
              </a:rPr>
              <a:t>以先进的技术、一流的产品、可靠的性能、合理的性价比</a:t>
            </a:r>
            <a:r>
              <a:rPr lang="zh-CN" altLang="en-US" sz="800" dirty="0" smtClean="0">
                <a:solidFill>
                  <a:schemeClr val="tx1"/>
                </a:solidFill>
                <a:latin typeface="微软雅黑" panose="020B0503020204020204" pitchFamily="34" charset="-122"/>
                <a:ea typeface="微软雅黑" panose="020B0503020204020204" pitchFamily="34" charset="-122"/>
              </a:rPr>
              <a:t>、不断</a:t>
            </a:r>
            <a:r>
              <a:rPr lang="zh-CN" altLang="en-US" sz="800" dirty="0">
                <a:solidFill>
                  <a:schemeClr val="tx1"/>
                </a:solidFill>
                <a:latin typeface="微软雅黑" panose="020B0503020204020204" pitchFamily="34" charset="-122"/>
                <a:ea typeface="微软雅黑" panose="020B0503020204020204" pitchFamily="34" charset="-122"/>
              </a:rPr>
              <a:t>完善的服务网络和优良的信誉，</a:t>
            </a:r>
            <a:r>
              <a:rPr lang="zh-CN" altLang="en-US" sz="800" dirty="0" smtClean="0">
                <a:solidFill>
                  <a:schemeClr val="tx1"/>
                </a:solidFill>
                <a:latin typeface="微软雅黑" panose="020B0503020204020204" pitchFamily="34" charset="-122"/>
                <a:ea typeface="微软雅黑" panose="020B0503020204020204" pitchFamily="34" charset="-122"/>
              </a:rPr>
              <a:t>服务于社会和客户</a:t>
            </a:r>
            <a:endParaRPr lang="zh-CN" altLang="en-US" sz="800" dirty="0">
              <a:solidFill>
                <a:schemeClr val="tx1"/>
              </a:solidFill>
              <a:latin typeface="微软雅黑" panose="020B0503020204020204" pitchFamily="34" charset="-122"/>
              <a:ea typeface="微软雅黑" panose="020B0503020204020204" pitchFamily="34" charset="-122"/>
            </a:endParaRPr>
          </a:p>
        </p:txBody>
      </p:sp>
      <p:sp>
        <p:nvSpPr>
          <p:cNvPr id="8" name="矩形 7"/>
          <p:cNvSpPr/>
          <p:nvPr/>
        </p:nvSpPr>
        <p:spPr>
          <a:xfrm>
            <a:off x="2647804" y="93061"/>
            <a:ext cx="1184940" cy="184666"/>
          </a:xfrm>
          <a:prstGeom prst="rect">
            <a:avLst/>
          </a:prstGeom>
          <a:noFill/>
          <a:ln>
            <a:noFill/>
          </a:ln>
        </p:spPr>
        <p:txBody>
          <a:bodyPr wrap="none" rtlCol="0" anchor="t">
            <a:spAutoFit/>
          </a:bodyPr>
          <a:lstStyle/>
          <a:p>
            <a:pPr algn="ctr"/>
            <a:r>
              <a:rPr lang="zh-CN" altLang="en-US" sz="600" i="1" dirty="0" smtClean="0">
                <a:latin typeface="微软雅黑" panose="020B0503020204020204" pitchFamily="34" charset="-122"/>
                <a:ea typeface="微软雅黑" panose="020B0503020204020204" pitchFamily="34" charset="-122"/>
              </a:rPr>
              <a:t>以质量求生存，以创新求发展</a:t>
            </a:r>
            <a:endParaRPr lang="zh-CN" altLang="en-US" sz="600" i="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26"/>
          <p:cNvSpPr txBox="1"/>
          <p:nvPr/>
        </p:nvSpPr>
        <p:spPr>
          <a:xfrm>
            <a:off x="327660" y="504190"/>
            <a:ext cx="2270125" cy="254635"/>
          </a:xfrm>
          <a:prstGeom prst="rect">
            <a:avLst/>
          </a:prstGeom>
          <a:noFill/>
        </p:spPr>
        <p:txBody>
          <a:bodyPr wrap="square" rtlCol="0">
            <a:spAutoFit/>
          </a:bodyPr>
          <a:lstStyle/>
          <a:p>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目  录 </a:t>
            </a:r>
            <a:r>
              <a:rPr lang="en-US" altLang="zh-CN" sz="1000" dirty="0" smtClean="0">
                <a:solidFill>
                  <a:schemeClr val="bg1">
                    <a:lumMod val="65000"/>
                  </a:schemeClr>
                </a:solidFill>
                <a:latin typeface="微软雅黑" panose="020B0503020204020204" pitchFamily="34" charset="-122"/>
                <a:ea typeface="微软雅黑" panose="020B0503020204020204" pitchFamily="34" charset="-122"/>
              </a:rPr>
              <a:t>/ </a:t>
            </a:r>
            <a:r>
              <a:rPr lang="en-US" altLang="zh-CN" sz="1000" dirty="0" smtClean="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CONTENTS</a:t>
            </a:r>
            <a:endParaRPr lang="zh-CN" altLang="en-US" sz="1000" dirty="0" smtClean="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3" name="组合 55"/>
          <p:cNvGrpSpPr/>
          <p:nvPr/>
        </p:nvGrpSpPr>
        <p:grpSpPr>
          <a:xfrm>
            <a:off x="394336" y="907418"/>
            <a:ext cx="1522003" cy="350812"/>
            <a:chOff x="6679699" y="1996398"/>
            <a:chExt cx="1439201" cy="331676"/>
          </a:xfrm>
        </p:grpSpPr>
        <p:sp>
          <p:nvSpPr>
            <p:cNvPr id="57" name="椭圆 56"/>
            <p:cNvSpPr/>
            <p:nvPr/>
          </p:nvSpPr>
          <p:spPr>
            <a:xfrm>
              <a:off x="6679699" y="2045429"/>
              <a:ext cx="195198" cy="195196"/>
            </a:xfrm>
            <a:prstGeom prst="ellipse">
              <a:avLst/>
            </a:prstGeom>
            <a:solidFill>
              <a:schemeClr val="bg1">
                <a:lumMod val="65000"/>
              </a:schemeClr>
            </a:solidFill>
            <a:ln>
              <a:noFill/>
            </a:ln>
          </p:spPr>
          <p:txBody>
            <a:bodyPr vert="horz" wrap="square" lIns="91440" tIns="45720" rIns="91440" bIns="45720" numCol="1" anchor="ctr" anchorCtr="0" compatLnSpc="1"/>
            <a:lstStyle/>
            <a:p>
              <a:pPr algn="ctr"/>
              <a:r>
                <a:rPr lang="en-US" altLang="zh-CN" sz="8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endParaRPr lang="en-US" altLang="zh-CN" sz="8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4" name="组合 57"/>
            <p:cNvGrpSpPr/>
            <p:nvPr/>
          </p:nvGrpSpPr>
          <p:grpSpPr>
            <a:xfrm>
              <a:off x="6940825" y="1996398"/>
              <a:ext cx="1178075" cy="331676"/>
              <a:chOff x="6940825" y="1996398"/>
              <a:chExt cx="1178075" cy="331676"/>
            </a:xfrm>
          </p:grpSpPr>
          <p:sp>
            <p:nvSpPr>
              <p:cNvPr id="59" name="矩形 58"/>
              <p:cNvSpPr/>
              <p:nvPr/>
            </p:nvSpPr>
            <p:spPr>
              <a:xfrm>
                <a:off x="6994799" y="1996398"/>
                <a:ext cx="557221" cy="210127"/>
              </a:xfrm>
              <a:prstGeom prst="rect">
                <a:avLst/>
              </a:prstGeom>
              <a:noFill/>
              <a:ln>
                <a:noFill/>
              </a:ln>
            </p:spPr>
            <p:txBody>
              <a:bodyPr vert="horz" wrap="square" lIns="91440" tIns="45720" rIns="91440" bIns="45720" numCol="1" anchor="ctr" anchorCtr="0" compatLnSpc="1"/>
              <a:lstStyle/>
              <a:p>
                <a:pPr algn="ctr"/>
                <a:r>
                  <a:rPr lang="zh-CN" altLang="en-US" sz="800" dirty="0" smtClean="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公司介绍</a:t>
                </a:r>
                <a:endParaRPr lang="zh-CN" altLang="en-US" sz="800" dirty="0" smtClean="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60" name="矩形 59"/>
              <p:cNvSpPr/>
              <p:nvPr/>
            </p:nvSpPr>
            <p:spPr>
              <a:xfrm>
                <a:off x="6940825" y="2124382"/>
                <a:ext cx="1178075" cy="203692"/>
              </a:xfrm>
              <a:prstGeom prst="rect">
                <a:avLst/>
              </a:prstGeom>
              <a:noFill/>
              <a:ln>
                <a:noFill/>
              </a:ln>
            </p:spPr>
            <p:txBody>
              <a:bodyPr vert="horz" wrap="square" lIns="91440" tIns="45720" rIns="91440" bIns="45720" numCol="1" anchor="ctr" anchorCtr="0" compatLnSpc="1"/>
              <a:lstStyle/>
              <a:p>
                <a:pPr algn="ctr"/>
                <a:r>
                  <a:rPr lang="en-US" altLang="zh-CN" sz="800" dirty="0" smtClean="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Company Description</a:t>
                </a:r>
                <a:endParaRPr lang="en-US" altLang="zh-CN" sz="800" dirty="0" smtClean="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5" name="组合 60"/>
          <p:cNvGrpSpPr/>
          <p:nvPr/>
        </p:nvGrpSpPr>
        <p:grpSpPr>
          <a:xfrm>
            <a:off x="388693" y="1263512"/>
            <a:ext cx="1547655" cy="388279"/>
            <a:chOff x="6679698" y="1996398"/>
            <a:chExt cx="1463457" cy="367099"/>
          </a:xfrm>
        </p:grpSpPr>
        <p:sp>
          <p:nvSpPr>
            <p:cNvPr id="62" name="椭圆 61"/>
            <p:cNvSpPr/>
            <p:nvPr/>
          </p:nvSpPr>
          <p:spPr>
            <a:xfrm>
              <a:off x="6679698" y="2088655"/>
              <a:ext cx="195198" cy="195196"/>
            </a:xfrm>
            <a:prstGeom prst="ellipse">
              <a:avLst/>
            </a:prstGeom>
            <a:solidFill>
              <a:srgbClr val="E60021"/>
            </a:solidFill>
            <a:ln>
              <a:noFill/>
            </a:ln>
          </p:spPr>
          <p:txBody>
            <a:bodyPr vert="horz" wrap="square" lIns="91440" tIns="45720" rIns="91440" bIns="45720" numCol="1" anchor="ctr" anchorCtr="0" compatLnSpc="1"/>
            <a:lstStyle/>
            <a:p>
              <a:pPr algn="ctr"/>
              <a:r>
                <a:rPr lang="en-US" altLang="zh-CN" sz="8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endParaRPr lang="en-US" altLang="zh-CN" sz="8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6" name="组合 62"/>
            <p:cNvGrpSpPr/>
            <p:nvPr/>
          </p:nvGrpSpPr>
          <p:grpSpPr>
            <a:xfrm>
              <a:off x="6968111" y="1996398"/>
              <a:ext cx="1175044" cy="367099"/>
              <a:chOff x="6968111" y="1996398"/>
              <a:chExt cx="1175044" cy="367099"/>
            </a:xfrm>
          </p:grpSpPr>
          <p:sp>
            <p:nvSpPr>
              <p:cNvPr id="64" name="矩形 63"/>
              <p:cNvSpPr/>
              <p:nvPr/>
            </p:nvSpPr>
            <p:spPr>
              <a:xfrm>
                <a:off x="6994799" y="1996398"/>
                <a:ext cx="562663" cy="203692"/>
              </a:xfrm>
              <a:prstGeom prst="rect">
                <a:avLst/>
              </a:prstGeom>
              <a:noFill/>
              <a:ln>
                <a:noFill/>
              </a:ln>
            </p:spPr>
            <p:txBody>
              <a:bodyPr vert="horz" wrap="square" lIns="91440" tIns="45720" rIns="91440" bIns="45720" numCol="1" anchor="ctr" anchorCtr="0" compatLnSpc="1"/>
              <a:lstStyle/>
              <a:p>
                <a:pPr algn="ctr"/>
                <a:r>
                  <a:rPr lang="zh-CN" altLang="en-US" sz="800" dirty="0" smtClean="0">
                    <a:solidFill>
                      <a:srgbClr val="FF0000"/>
                    </a:solidFill>
                    <a:latin typeface="微软雅黑" panose="020B0503020204020204" pitchFamily="34" charset="-122"/>
                    <a:ea typeface="微软雅黑" panose="020B0503020204020204" pitchFamily="34" charset="-122"/>
                  </a:rPr>
                  <a:t>产品介绍</a:t>
                </a:r>
                <a:endParaRPr lang="zh-CN" altLang="en-US" sz="800" dirty="0" smtClean="0">
                  <a:solidFill>
                    <a:srgbClr val="FF0000"/>
                  </a:solidFill>
                  <a:latin typeface="微软雅黑" panose="020B0503020204020204" pitchFamily="34" charset="-122"/>
                  <a:ea typeface="微软雅黑" panose="020B0503020204020204" pitchFamily="34" charset="-122"/>
                </a:endParaRPr>
              </a:p>
            </p:txBody>
          </p:sp>
          <p:sp>
            <p:nvSpPr>
              <p:cNvPr id="65" name="矩形 64"/>
              <p:cNvSpPr/>
              <p:nvPr/>
            </p:nvSpPr>
            <p:spPr>
              <a:xfrm>
                <a:off x="6968111" y="2159805"/>
                <a:ext cx="1175044" cy="203692"/>
              </a:xfrm>
              <a:prstGeom prst="rect">
                <a:avLst/>
              </a:prstGeom>
              <a:noFill/>
              <a:ln>
                <a:noFill/>
              </a:ln>
            </p:spPr>
            <p:txBody>
              <a:bodyPr vert="horz" wrap="square" lIns="91440" tIns="45720" rIns="91440" bIns="45720" numCol="1" anchor="ctr" anchorCtr="0" compatLnSpc="1"/>
              <a:lstStyle/>
              <a:p>
                <a:pPr algn="ctr"/>
                <a:r>
                  <a:rPr lang="en-US" altLang="zh-CN" sz="800" dirty="0" smtClean="0">
                    <a:solidFill>
                      <a:srgbClr val="FF0000"/>
                    </a:solidFill>
                    <a:latin typeface="微软雅黑" panose="020B0503020204020204" pitchFamily="34" charset="-122"/>
                    <a:ea typeface="微软雅黑" panose="020B0503020204020204" pitchFamily="34" charset="-122"/>
                  </a:rPr>
                  <a:t>Product Introduction</a:t>
                </a:r>
                <a:endParaRPr lang="en-US" altLang="zh-CN" sz="800" dirty="0" smtClean="0">
                  <a:solidFill>
                    <a:srgbClr val="FF0000"/>
                  </a:solidFill>
                  <a:latin typeface="微软雅黑" panose="020B0503020204020204" pitchFamily="34" charset="-122"/>
                  <a:ea typeface="微软雅黑" panose="020B0503020204020204" pitchFamily="34" charset="-122"/>
                </a:endParaRPr>
              </a:p>
            </p:txBody>
          </p:sp>
        </p:grpSp>
      </p:grpSp>
      <p:grpSp>
        <p:nvGrpSpPr>
          <p:cNvPr id="7" name="组合 65"/>
          <p:cNvGrpSpPr/>
          <p:nvPr/>
        </p:nvGrpSpPr>
        <p:grpSpPr>
          <a:xfrm>
            <a:off x="383046" y="2036515"/>
            <a:ext cx="1437909" cy="343086"/>
            <a:chOff x="6646073" y="1996398"/>
            <a:chExt cx="1359718" cy="324372"/>
          </a:xfrm>
        </p:grpSpPr>
        <p:sp>
          <p:nvSpPr>
            <p:cNvPr id="67" name="椭圆 66"/>
            <p:cNvSpPr/>
            <p:nvPr/>
          </p:nvSpPr>
          <p:spPr>
            <a:xfrm>
              <a:off x="6646073" y="2124076"/>
              <a:ext cx="195198" cy="195196"/>
            </a:xfrm>
            <a:prstGeom prst="ellipse">
              <a:avLst/>
            </a:prstGeom>
            <a:solidFill>
              <a:schemeClr val="bg1">
                <a:lumMod val="65000"/>
              </a:schemeClr>
            </a:solidFill>
            <a:ln>
              <a:noFill/>
            </a:ln>
          </p:spPr>
          <p:txBody>
            <a:bodyPr vert="horz" wrap="square" lIns="91440" tIns="45720" rIns="91440" bIns="45720" numCol="1" anchor="ctr" anchorCtr="0" compatLnSpc="1"/>
            <a:lstStyle/>
            <a:p>
              <a:pPr algn="ctr"/>
              <a:r>
                <a:rPr lang="en-US" altLang="zh-CN" sz="8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endParaRPr lang="en-US" altLang="zh-CN" sz="8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8" name="组合 67"/>
            <p:cNvGrpSpPr/>
            <p:nvPr/>
          </p:nvGrpSpPr>
          <p:grpSpPr>
            <a:xfrm>
              <a:off x="6962774" y="1996398"/>
              <a:ext cx="1043017" cy="324372"/>
              <a:chOff x="6962774" y="1996398"/>
              <a:chExt cx="1043017" cy="324372"/>
            </a:xfrm>
          </p:grpSpPr>
          <p:sp>
            <p:nvSpPr>
              <p:cNvPr id="69" name="矩形 68"/>
              <p:cNvSpPr/>
              <p:nvPr/>
            </p:nvSpPr>
            <p:spPr>
              <a:xfrm>
                <a:off x="6962774" y="1996398"/>
                <a:ext cx="557236" cy="210127"/>
              </a:xfrm>
              <a:prstGeom prst="rect">
                <a:avLst/>
              </a:prstGeom>
              <a:noFill/>
            </p:spPr>
            <p:txBody>
              <a:bodyPr wrap="none" lIns="91440" tIns="45720" rIns="91440" bIns="45720">
                <a:spAutoFit/>
              </a:bodyPr>
              <a:lstStyle/>
              <a:p>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未来发展</a:t>
                </a:r>
                <a:endPar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0" name="矩形 69"/>
              <p:cNvSpPr/>
              <p:nvPr/>
            </p:nvSpPr>
            <p:spPr>
              <a:xfrm>
                <a:off x="6962775" y="2119048"/>
                <a:ext cx="1043016" cy="201722"/>
              </a:xfrm>
              <a:prstGeom prst="rect">
                <a:avLst/>
              </a:prstGeom>
              <a:noFill/>
            </p:spPr>
            <p:txBody>
              <a:bodyPr wrap="none" lIns="91440" tIns="45720" rIns="91440" bIns="45720">
                <a:spAutoFit/>
              </a:bodyPr>
              <a:lstStyle/>
              <a:p>
                <a:r>
                  <a:rPr lang="en-US" altLang="zh-CN" sz="8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Future Development</a:t>
                </a:r>
                <a:endParaRPr lang="en-US" altLang="zh-CN" sz="8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9" name="组合 18"/>
          <p:cNvGrpSpPr/>
          <p:nvPr/>
        </p:nvGrpSpPr>
        <p:grpSpPr>
          <a:xfrm>
            <a:off x="388698" y="1658620"/>
            <a:ext cx="1425186" cy="388278"/>
            <a:chOff x="6679698" y="1996398"/>
            <a:chExt cx="1347650" cy="367098"/>
          </a:xfrm>
        </p:grpSpPr>
        <p:sp>
          <p:nvSpPr>
            <p:cNvPr id="20" name="椭圆 19"/>
            <p:cNvSpPr/>
            <p:nvPr/>
          </p:nvSpPr>
          <p:spPr>
            <a:xfrm>
              <a:off x="6679698" y="2088655"/>
              <a:ext cx="195198" cy="195196"/>
            </a:xfrm>
            <a:prstGeom prst="ellipse">
              <a:avLst/>
            </a:prstGeom>
            <a:solidFill>
              <a:schemeClr val="bg1">
                <a:lumMod val="65000"/>
              </a:schemeClr>
            </a:solidFill>
            <a:ln>
              <a:noFill/>
            </a:ln>
          </p:spPr>
          <p:txBody>
            <a:bodyPr vert="horz" wrap="square" lIns="91440" tIns="45720" rIns="91440" bIns="45720" numCol="1" anchor="ctr" anchorCtr="0" compatLnSpc="1"/>
            <a:lstStyle/>
            <a:p>
              <a:pPr algn="ctr"/>
              <a:r>
                <a:rPr lang="en-US" altLang="zh-CN" sz="8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endParaRPr lang="en-US" altLang="zh-CN" sz="8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10" name="组合 20"/>
            <p:cNvGrpSpPr/>
            <p:nvPr/>
          </p:nvGrpSpPr>
          <p:grpSpPr>
            <a:xfrm>
              <a:off x="6994790" y="1996398"/>
              <a:ext cx="1032558" cy="367098"/>
              <a:chOff x="6994790" y="1996398"/>
              <a:chExt cx="1032558" cy="367098"/>
            </a:xfrm>
          </p:grpSpPr>
          <p:sp>
            <p:nvSpPr>
              <p:cNvPr id="22" name="矩形 21"/>
              <p:cNvSpPr/>
              <p:nvPr/>
            </p:nvSpPr>
            <p:spPr>
              <a:xfrm>
                <a:off x="6994799" y="1996398"/>
                <a:ext cx="562663" cy="203692"/>
              </a:xfrm>
              <a:prstGeom prst="rect">
                <a:avLst/>
              </a:prstGeom>
              <a:noFill/>
            </p:spPr>
            <p:txBody>
              <a:bodyPr wrap="none" lIns="91440" tIns="45720" rIns="91440" bIns="45720">
                <a:spAutoFit/>
              </a:bodyPr>
              <a:lstStyle/>
              <a:p>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解决方案</a:t>
                </a:r>
                <a:endPar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6994790" y="2159804"/>
                <a:ext cx="1032558" cy="203692"/>
              </a:xfrm>
              <a:prstGeom prst="rect">
                <a:avLst/>
              </a:prstGeom>
              <a:noFill/>
            </p:spPr>
            <p:txBody>
              <a:bodyPr wrap="none" lIns="91440" tIns="45720" rIns="91440" bIns="45720">
                <a:spAutoFit/>
              </a:bodyPr>
              <a:lstStyle/>
              <a:p>
                <a:r>
                  <a:rPr lang="en-US" altLang="zh-CN" sz="800" dirty="0" smtClean="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Application Solution</a:t>
                </a:r>
                <a:endParaRPr lang="en-US" altLang="zh-CN" sz="800" dirty="0" smtClean="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sp>
        <p:nvSpPr>
          <p:cNvPr id="24" name="矩形 23"/>
          <p:cNvSpPr/>
          <p:nvPr/>
        </p:nvSpPr>
        <p:spPr>
          <a:xfrm>
            <a:off x="2647804" y="93061"/>
            <a:ext cx="1184940" cy="184666"/>
          </a:xfrm>
          <a:prstGeom prst="rect">
            <a:avLst/>
          </a:prstGeom>
          <a:noFill/>
          <a:ln>
            <a:noFill/>
          </a:ln>
        </p:spPr>
        <p:txBody>
          <a:bodyPr wrap="none" rtlCol="0" anchor="t">
            <a:spAutoFit/>
          </a:bodyPr>
          <a:lstStyle/>
          <a:p>
            <a:pPr algn="ctr"/>
            <a:r>
              <a:rPr lang="zh-CN" altLang="en-US" sz="600" i="1" dirty="0" smtClean="0">
                <a:latin typeface="微软雅黑" panose="020B0503020204020204" pitchFamily="34" charset="-122"/>
                <a:ea typeface="微软雅黑" panose="020B0503020204020204" pitchFamily="34" charset="-122"/>
              </a:rPr>
              <a:t>以质量求生存，以创新求发展</a:t>
            </a:r>
            <a:endParaRPr lang="zh-CN" altLang="en-US" sz="600" i="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p:cNvSpPr/>
          <p:nvPr/>
        </p:nvSpPr>
        <p:spPr>
          <a:xfrm>
            <a:off x="326390" y="541020"/>
            <a:ext cx="1459230" cy="1398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endParaRPr lang="zh-CN" altLang="en-US" sz="900">
              <a:solidFill>
                <a:srgbClr val="403CF5"/>
              </a:solidFill>
              <a:latin typeface="+mj-ea"/>
              <a:ea typeface="+mj-ea"/>
              <a:sym typeface="+mn-ea"/>
            </a:endParaRPr>
          </a:p>
        </p:txBody>
      </p:sp>
      <p:graphicFrame>
        <p:nvGraphicFramePr>
          <p:cNvPr id="8" name="表格 7"/>
          <p:cNvGraphicFramePr>
            <a:graphicFrameLocks noGrp="1"/>
          </p:cNvGraphicFramePr>
          <p:nvPr/>
        </p:nvGraphicFramePr>
        <p:xfrm>
          <a:off x="2368550" y="584719"/>
          <a:ext cx="1708150" cy="2130398"/>
        </p:xfrm>
        <a:graphic>
          <a:graphicData uri="http://schemas.openxmlformats.org/drawingml/2006/table">
            <a:tbl>
              <a:tblPr/>
              <a:tblGrid>
                <a:gridCol w="750377"/>
                <a:gridCol w="957773"/>
              </a:tblGrid>
              <a:tr h="0">
                <a:tc>
                  <a:txBody>
                    <a:bodyPr/>
                    <a:lstStyle/>
                    <a:p>
                      <a:pPr algn="l" fontAlgn="ctr"/>
                      <a:r>
                        <a:rPr lang="zh-CN" altLang="en-US" sz="700" b="1" i="0" u="none" strike="noStrike" dirty="0" smtClean="0">
                          <a:solidFill>
                            <a:srgbClr val="000000"/>
                          </a:solidFill>
                          <a:latin typeface="微软雅黑" panose="020B0503020204020204" pitchFamily="34" charset="-122"/>
                          <a:ea typeface="微软雅黑" panose="020B0503020204020204" pitchFamily="34" charset="-122"/>
                        </a:rPr>
                        <a:t>主要参数：</a:t>
                      </a:r>
                      <a:endParaRPr lang="zh-CN" altLang="en-US" sz="700" b="1"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c>
                  <a:txBody>
                    <a:bodyPr/>
                    <a:lstStyle/>
                    <a:p>
                      <a:pPr algn="l" fontAlgn="ctr"/>
                      <a:endParaRPr 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r>
              <a:tr h="159698">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型号</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c>
                  <a:txBody>
                    <a:bodyPr/>
                    <a:lstStyle/>
                    <a:p>
                      <a:pPr algn="l" fontAlgn="ctr"/>
                      <a:r>
                        <a:rPr lang="en-US" sz="600" b="0" i="0" u="none" strike="noStrike" dirty="0" smtClean="0">
                          <a:solidFill>
                            <a:srgbClr val="000000"/>
                          </a:solidFill>
                          <a:latin typeface="微软雅黑" panose="020B0503020204020204" pitchFamily="34" charset="-122"/>
                          <a:ea typeface="微软雅黑" panose="020B0503020204020204" pitchFamily="34" charset="-122"/>
                        </a:rPr>
                        <a:t>W135</a:t>
                      </a:r>
                      <a:endParaRPr 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r>
              <a:tr h="0">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颜色</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军绿色</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r>
              <a:tr h="174120">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尺寸</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c>
                  <a:txBody>
                    <a:bodyPr/>
                    <a:lstStyle/>
                    <a:p>
                      <a:pPr algn="l" fontAlgn="ctr"/>
                      <a:r>
                        <a:rPr lang="en-US" sz="600" b="0" i="0" u="none" strike="noStrike" dirty="0" smtClean="0">
                          <a:solidFill>
                            <a:srgbClr val="000000"/>
                          </a:solidFill>
                          <a:latin typeface="微软雅黑" panose="020B0503020204020204" pitchFamily="34" charset="-122"/>
                          <a:ea typeface="微软雅黑" panose="020B0503020204020204" pitchFamily="34" charset="-122"/>
                        </a:rPr>
                        <a:t>191*89*24mm</a:t>
                      </a:r>
                      <a:endParaRPr 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r>
              <a:tr h="0">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外观设计</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直板</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r>
              <a:tr h="180321">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操作系统</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c>
                  <a:txBody>
                    <a:bodyPr/>
                    <a:lstStyle/>
                    <a:p>
                      <a:pPr algn="l" fontAlgn="ctr"/>
                      <a:r>
                        <a:rPr lang="en-US" sz="600" b="0" i="0" u="none" strike="noStrike">
                          <a:solidFill>
                            <a:srgbClr val="000000"/>
                          </a:solidFill>
                          <a:latin typeface="微软雅黑" panose="020B0503020204020204" pitchFamily="34" charset="-122"/>
                          <a:ea typeface="微软雅黑" panose="020B0503020204020204" pitchFamily="34" charset="-122"/>
                        </a:rPr>
                        <a:t>android5.1</a:t>
                      </a:r>
                      <a:endParaRPr lang="en-US" sz="600" b="0" i="0" u="none" strike="noStrike">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r>
              <a:tr h="0">
                <a:tc>
                  <a:txBody>
                    <a:bodyPr/>
                    <a:lstStyle/>
                    <a:p>
                      <a:pPr algn="l" fontAlgn="ctr"/>
                      <a:r>
                        <a:rPr lang="en-US" sz="600" b="0" i="0" u="none" strike="noStrike" dirty="0">
                          <a:solidFill>
                            <a:srgbClr val="000000"/>
                          </a:solidFill>
                          <a:latin typeface="微软雅黑" panose="020B0503020204020204" pitchFamily="34" charset="-122"/>
                          <a:ea typeface="微软雅黑" panose="020B0503020204020204" pitchFamily="34" charset="-122"/>
                        </a:rPr>
                        <a:t>CPU</a:t>
                      </a:r>
                      <a:endParaRPr 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八</a:t>
                      </a: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核</a:t>
                      </a:r>
                      <a:r>
                        <a:rPr lang="zh-CN" altLang="en-US" sz="600" b="0" i="0" u="none" strike="noStrike" dirty="0">
                          <a:solidFill>
                            <a:srgbClr val="000000"/>
                          </a:solidFill>
                          <a:latin typeface="微软雅黑" panose="020B0503020204020204" pitchFamily="34" charset="-122"/>
                          <a:ea typeface="微软雅黑" panose="020B0503020204020204" pitchFamily="34" charset="-122"/>
                        </a:rPr>
                        <a:t>处理器</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r>
              <a:tr h="199804">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外接天线</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支持北斗一外接天线</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r>
              <a:tr h="137955">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导航方式</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北斗</a:t>
                      </a:r>
                      <a:r>
                        <a:rPr lang="en-US" altLang="zh-CN" sz="600" b="0" i="0" u="none" strike="noStrike" dirty="0" smtClean="0">
                          <a:solidFill>
                            <a:srgbClr val="000000"/>
                          </a:solidFill>
                          <a:latin typeface="微软雅黑" panose="020B0503020204020204" pitchFamily="34" charset="-122"/>
                          <a:ea typeface="微软雅黑" panose="020B0503020204020204" pitchFamily="34" charset="-122"/>
                        </a:rPr>
                        <a:t>/GPS</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r>
              <a:tr h="164999">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卫星通讯方式</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北斗一代短报文通讯</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r>
              <a:tr h="0">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网络支持</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移动</a:t>
                      </a:r>
                      <a:r>
                        <a:rPr lang="en-US" altLang="zh-CN" sz="600" b="0" i="0" u="none" strike="noStrike" dirty="0" smtClean="0">
                          <a:solidFill>
                            <a:srgbClr val="000000"/>
                          </a:solidFill>
                          <a:latin typeface="微软雅黑" panose="020B0503020204020204" pitchFamily="34" charset="-122"/>
                          <a:ea typeface="微软雅黑" panose="020B0503020204020204" pitchFamily="34" charset="-122"/>
                        </a:rPr>
                        <a:t>/</a:t>
                      </a: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联通</a:t>
                      </a:r>
                      <a:r>
                        <a:rPr lang="en-US" altLang="zh-CN" sz="600" b="0" i="0" u="none" strike="noStrike" dirty="0" smtClean="0">
                          <a:solidFill>
                            <a:srgbClr val="000000"/>
                          </a:solidFill>
                          <a:latin typeface="微软雅黑" panose="020B0503020204020204" pitchFamily="34" charset="-122"/>
                          <a:ea typeface="微软雅黑" panose="020B0503020204020204" pitchFamily="34" charset="-122"/>
                        </a:rPr>
                        <a:t>/</a:t>
                      </a: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电信</a:t>
                      </a:r>
                      <a:r>
                        <a:rPr lang="zh-CN" altLang="en-US" sz="600" b="0" i="0" u="none" strike="noStrike" baseline="0" dirty="0" smtClean="0">
                          <a:solidFill>
                            <a:srgbClr val="000000"/>
                          </a:solidFill>
                          <a:latin typeface="微软雅黑" panose="020B0503020204020204" pitchFamily="34" charset="-122"/>
                          <a:ea typeface="微软雅黑" panose="020B0503020204020204" pitchFamily="34" charset="-122"/>
                        </a:rPr>
                        <a:t> </a:t>
                      </a:r>
                      <a:r>
                        <a:rPr lang="en-US" altLang="zh-CN" sz="600" b="0" i="0" u="none" strike="noStrike" baseline="0" dirty="0" smtClean="0">
                          <a:solidFill>
                            <a:srgbClr val="000000"/>
                          </a:solidFill>
                          <a:latin typeface="微软雅黑" panose="020B0503020204020204" pitchFamily="34" charset="-122"/>
                          <a:ea typeface="微软雅黑" panose="020B0503020204020204" pitchFamily="34" charset="-122"/>
                        </a:rPr>
                        <a:t>4G</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r>
              <a:tr h="181430">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LCD</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尺寸</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5.0</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寸</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/1920*1080</a:t>
                      </a:r>
                      <a:endParaRPr lang="zh-CN" alt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r>
              <a:tr h="0">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摄像头</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前</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200W/</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后</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1300W</a:t>
                      </a:r>
                      <a:endParaRPr lang="en-US" altLang="zh-CN"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r>
              <a:tr h="160604">
                <a:tc>
                  <a:txBody>
                    <a:bodyPr/>
                    <a:lstStyle/>
                    <a:p>
                      <a:pPr algn="l" fontAlgn="ctr"/>
                      <a:r>
                        <a:rPr lang="zh-CN" altLang="en-US" sz="600" b="0" i="0" u="none" strike="noStrike">
                          <a:solidFill>
                            <a:srgbClr val="000000"/>
                          </a:solidFill>
                          <a:latin typeface="微软雅黑" panose="020B0503020204020204" pitchFamily="34" charset="-122"/>
                          <a:ea typeface="微软雅黑" panose="020B0503020204020204" pitchFamily="34" charset="-122"/>
                        </a:rPr>
                        <a:t>电池容量</a:t>
                      </a:r>
                      <a:endParaRPr lang="zh-CN" altLang="en-US" sz="600" b="0" i="0" u="none" strike="noStrike">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c>
                  <a:txBody>
                    <a:bodyPr/>
                    <a:lstStyle/>
                    <a:p>
                      <a:pPr algn="l" fontAlgn="ctr"/>
                      <a:r>
                        <a:rPr lang="en-US" altLang="zh-CN" sz="600" b="0" i="0" u="none" strike="noStrike" dirty="0" smtClean="0">
                          <a:solidFill>
                            <a:srgbClr val="000000"/>
                          </a:solidFill>
                          <a:latin typeface="微软雅黑" panose="020B0503020204020204" pitchFamily="34" charset="-122"/>
                          <a:ea typeface="微软雅黑" panose="020B0503020204020204" pitchFamily="34" charset="-122"/>
                        </a:rPr>
                        <a:t>6500mah</a:t>
                      </a: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 </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r>
              <a:tr h="0">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防护等级</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c>
                  <a:txBody>
                    <a:bodyPr/>
                    <a:lstStyle/>
                    <a:p>
                      <a:pPr algn="l" fontAlgn="ctr"/>
                      <a:r>
                        <a:rPr lang="en-US" sz="600" b="0" i="0" u="none" strike="noStrike" dirty="0">
                          <a:solidFill>
                            <a:srgbClr val="000000"/>
                          </a:solidFill>
                          <a:latin typeface="微软雅黑" panose="020B0503020204020204" pitchFamily="34" charset="-122"/>
                          <a:ea typeface="微软雅黑" panose="020B0503020204020204" pitchFamily="34" charset="-122"/>
                        </a:rPr>
                        <a:t>IP68</a:t>
                      </a:r>
                      <a:endParaRPr 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r>
            </a:tbl>
          </a:graphicData>
        </a:graphic>
      </p:graphicFrame>
      <p:sp>
        <p:nvSpPr>
          <p:cNvPr id="9" name="矩形 8"/>
          <p:cNvSpPr/>
          <p:nvPr/>
        </p:nvSpPr>
        <p:spPr>
          <a:xfrm>
            <a:off x="2647804" y="93061"/>
            <a:ext cx="1184940" cy="184666"/>
          </a:xfrm>
          <a:prstGeom prst="rect">
            <a:avLst/>
          </a:prstGeom>
          <a:noFill/>
          <a:ln>
            <a:noFill/>
          </a:ln>
        </p:spPr>
        <p:txBody>
          <a:bodyPr wrap="none" rtlCol="0" anchor="t">
            <a:spAutoFit/>
          </a:bodyPr>
          <a:lstStyle/>
          <a:p>
            <a:pPr algn="ctr"/>
            <a:r>
              <a:rPr lang="zh-CN" altLang="en-US" sz="600" i="1" dirty="0" smtClean="0">
                <a:latin typeface="微软雅黑" panose="020B0503020204020204" pitchFamily="34" charset="-122"/>
                <a:ea typeface="微软雅黑" panose="020B0503020204020204" pitchFamily="34" charset="-122"/>
              </a:rPr>
              <a:t>以质量求生存，以创新求发展</a:t>
            </a:r>
            <a:endParaRPr lang="zh-CN" altLang="en-US" sz="600" i="1" dirty="0">
              <a:latin typeface="微软雅黑" panose="020B0503020204020204" pitchFamily="34" charset="-122"/>
              <a:ea typeface="微软雅黑" panose="020B0503020204020204" pitchFamily="34" charset="-122"/>
            </a:endParaRPr>
          </a:p>
        </p:txBody>
      </p:sp>
      <p:pic>
        <p:nvPicPr>
          <p:cNvPr id="2050" name="Picture 2"/>
          <p:cNvPicPr>
            <a:picLocks noChangeAspect="1" noChangeArrowheads="1"/>
          </p:cNvPicPr>
          <p:nvPr/>
        </p:nvPicPr>
        <p:blipFill>
          <a:blip r:embed="rId1" cstate="print"/>
          <a:srcRect/>
          <a:stretch>
            <a:fillRect/>
          </a:stretch>
        </p:blipFill>
        <p:spPr bwMode="auto">
          <a:xfrm>
            <a:off x="285750" y="608553"/>
            <a:ext cx="1949996" cy="1277397"/>
          </a:xfrm>
          <a:prstGeom prst="rect">
            <a:avLst/>
          </a:prstGeom>
          <a:noFill/>
          <a:ln w="9525">
            <a:noFill/>
            <a:miter lim="800000"/>
            <a:headEnd/>
            <a:tailEnd/>
          </a:ln>
          <a:effectLst/>
        </p:spPr>
      </p:pic>
      <p:sp>
        <p:nvSpPr>
          <p:cNvPr id="10" name="矩形 2"/>
          <p:cNvSpPr/>
          <p:nvPr/>
        </p:nvSpPr>
        <p:spPr>
          <a:xfrm>
            <a:off x="186266" y="1885950"/>
            <a:ext cx="1450623" cy="840317"/>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lnSpc>
                <a:spcPts val="900"/>
              </a:lnSpc>
            </a:pPr>
            <a:r>
              <a:rPr lang="zh-CN" altLang="en-US" sz="700" b="1" dirty="0">
                <a:solidFill>
                  <a:schemeClr val="tx1"/>
                </a:solidFill>
                <a:latin typeface="微软雅黑" panose="020B0503020204020204" pitchFamily="34" charset="-122"/>
                <a:ea typeface="微软雅黑" panose="020B0503020204020204" pitchFamily="34" charset="-122"/>
                <a:sym typeface="+mn-ea"/>
              </a:rPr>
              <a:t>产品特点：</a:t>
            </a:r>
            <a:endParaRPr lang="zh-CN" altLang="en-US" sz="700" b="1" dirty="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IP68</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设计</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 支持北斗短</a:t>
            </a:r>
            <a:r>
              <a:rPr lang="zh-CN" altLang="en-US" sz="600" dirty="0">
                <a:solidFill>
                  <a:schemeClr val="tx1"/>
                </a:solidFill>
                <a:latin typeface="微软雅黑" panose="020B0503020204020204" pitchFamily="34" charset="-122"/>
                <a:ea typeface="微软雅黑" panose="020B0503020204020204" pitchFamily="34" charset="-122"/>
                <a:sym typeface="+mn-ea"/>
              </a:rPr>
              <a:t>报文和</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北斗定位</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超高</a:t>
            </a:r>
            <a:r>
              <a:rPr lang="zh-CN" altLang="en-US" sz="600" dirty="0">
                <a:solidFill>
                  <a:schemeClr val="tx1"/>
                </a:solidFill>
                <a:latin typeface="微软雅黑" panose="020B0503020204020204" pitchFamily="34" charset="-122"/>
                <a:ea typeface="微软雅黑" panose="020B0503020204020204" pitchFamily="34" charset="-122"/>
                <a:sym typeface="+mn-ea"/>
              </a:rPr>
              <a:t>清大屏和</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高强度触摸屏</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超</a:t>
            </a:r>
            <a:r>
              <a:rPr lang="zh-CN" altLang="en-US" sz="600" dirty="0">
                <a:solidFill>
                  <a:schemeClr val="tx1"/>
                </a:solidFill>
                <a:latin typeface="微软雅黑" panose="020B0503020204020204" pitchFamily="34" charset="-122"/>
                <a:ea typeface="微软雅黑" panose="020B0503020204020204" pitchFamily="34" charset="-122"/>
                <a:sym typeface="+mn-ea"/>
              </a:rPr>
              <a:t>长待机</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时间</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en-US" altLang="zh-CN" sz="600" dirty="0">
                <a:solidFill>
                  <a:schemeClr val="tx1"/>
                </a:solidFill>
                <a:latin typeface="微软雅黑" panose="020B0503020204020204" pitchFamily="34" charset="-122"/>
                <a:ea typeface="微软雅黑" panose="020B0503020204020204" pitchFamily="34" charset="-122"/>
                <a:sym typeface="+mn-ea"/>
              </a:rPr>
              <a:t>20°</a:t>
            </a:r>
            <a:r>
              <a:rPr lang="zh-CN" altLang="en-US" sz="600" dirty="0">
                <a:solidFill>
                  <a:schemeClr val="tx1"/>
                </a:solidFill>
                <a:latin typeface="微软雅黑" panose="020B0503020204020204" pitchFamily="34" charset="-122"/>
                <a:ea typeface="微软雅黑" panose="020B0503020204020204" pitchFamily="34" charset="-122"/>
                <a:sym typeface="+mn-ea"/>
              </a:rPr>
              <a:t>低温</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工作</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可外接北斗一天线</a:t>
            </a:r>
            <a:endParaRPr lang="zh-CN" altLang="en-US" sz="600" dirty="0">
              <a:solidFill>
                <a:srgbClr val="403CF5"/>
              </a:solidFill>
              <a:latin typeface="微软雅黑" panose="020B0503020204020204" pitchFamily="34" charset="-122"/>
              <a:ea typeface="微软雅黑" panose="020B0503020204020204" pitchFamily="34" charset="-122"/>
              <a:sym typeface="+mn-ea"/>
            </a:endParaRPr>
          </a:p>
        </p:txBody>
      </p:sp>
      <p:sp>
        <p:nvSpPr>
          <p:cNvPr id="11" name="矩形 2"/>
          <p:cNvSpPr/>
          <p:nvPr/>
        </p:nvSpPr>
        <p:spPr>
          <a:xfrm>
            <a:off x="1659255" y="1911350"/>
            <a:ext cx="581589" cy="79234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lnSpc>
                <a:spcPts val="900"/>
              </a:lnSpc>
            </a:pPr>
            <a:r>
              <a:rPr lang="zh-CN" altLang="en-US" sz="700" b="1" dirty="0">
                <a:solidFill>
                  <a:schemeClr val="tx1"/>
                </a:solidFill>
                <a:latin typeface="微软雅黑" panose="020B0503020204020204" pitchFamily="34" charset="-122"/>
                <a:ea typeface="微软雅黑" panose="020B0503020204020204" pitchFamily="34" charset="-122"/>
              </a:rPr>
              <a:t>应用方向</a:t>
            </a:r>
            <a:r>
              <a:rPr lang="zh-CN" altLang="en-US" sz="700" b="1" dirty="0" smtClean="0">
                <a:solidFill>
                  <a:schemeClr val="tx1"/>
                </a:solidFill>
                <a:latin typeface="微软雅黑" panose="020B0503020204020204" pitchFamily="34" charset="-122"/>
                <a:ea typeface="微软雅黑" panose="020B0503020204020204" pitchFamily="34" charset="-122"/>
              </a:rPr>
              <a:t>：</a:t>
            </a:r>
            <a:endParaRPr lang="en-US" altLang="zh-CN" sz="700" b="1" dirty="0" smtClean="0">
              <a:solidFill>
                <a:schemeClr val="tx1"/>
              </a:solidFill>
              <a:latin typeface="微软雅黑" panose="020B0503020204020204" pitchFamily="34" charset="-122"/>
              <a:ea typeface="微软雅黑" panose="020B0503020204020204" pitchFamily="34" charset="-122"/>
            </a:endParaRPr>
          </a:p>
          <a:p>
            <a:pPr>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民政救灾</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林业巡检</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边防巡检</a:t>
            </a:r>
            <a:endParaRPr lang="zh-CN" altLang="en-US" sz="600" dirty="0">
              <a:solidFill>
                <a:schemeClr val="tx1"/>
              </a:solidFill>
              <a:latin typeface="微软雅黑" panose="020B0503020204020204" pitchFamily="34" charset="-122"/>
              <a:ea typeface="微软雅黑" panose="020B0503020204020204" pitchFamily="34" charset="-122"/>
            </a:endParaRPr>
          </a:p>
          <a:p>
            <a:pPr algn="l">
              <a:lnSpc>
                <a:spcPts val="900"/>
              </a:lnSpc>
            </a:pPr>
            <a:endParaRPr lang="zh-CN" altLang="en-US" sz="700" dirty="0">
              <a:solidFill>
                <a:schemeClr val="tx1"/>
              </a:solidFill>
              <a:latin typeface="微软雅黑" panose="020B0503020204020204" pitchFamily="34" charset="-122"/>
              <a:ea typeface="微软雅黑" panose="020B0503020204020204" pitchFamily="34" charset="-122"/>
              <a:sym typeface="+mn-ea"/>
            </a:endParaRPr>
          </a:p>
        </p:txBody>
      </p:sp>
      <p:sp>
        <p:nvSpPr>
          <p:cNvPr id="12" name="文本框 5"/>
          <p:cNvSpPr txBox="1"/>
          <p:nvPr/>
        </p:nvSpPr>
        <p:spPr>
          <a:xfrm>
            <a:off x="245774" y="387733"/>
            <a:ext cx="1678982" cy="246221"/>
          </a:xfrm>
          <a:prstGeom prst="rect">
            <a:avLst/>
          </a:prstGeom>
          <a:noFill/>
        </p:spPr>
        <p:txBody>
          <a:bodyPr wrap="square" rtlCol="0">
            <a:spAutoFit/>
          </a:bodyPr>
          <a:lstStyle/>
          <a:p>
            <a:r>
              <a:rPr lang="zh-CN" altLang="en-US" sz="10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北斗短报文系列</a:t>
            </a:r>
            <a:r>
              <a:rPr lang="en-US" altLang="zh-CN" sz="1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1000" dirty="0" smtClean="0">
                <a:latin typeface="微软雅黑" panose="020B0503020204020204" pitchFamily="34" charset="-122"/>
                <a:ea typeface="微软雅黑" panose="020B0503020204020204" pitchFamily="34" charset="-122"/>
              </a:rPr>
              <a:t>W135</a:t>
            </a:r>
            <a:endParaRPr lang="en-US" altLang="en-US" sz="10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5"/>
          <p:cNvSpPr txBox="1"/>
          <p:nvPr/>
        </p:nvSpPr>
        <p:spPr>
          <a:xfrm>
            <a:off x="245774" y="387733"/>
            <a:ext cx="1678982" cy="246221"/>
          </a:xfrm>
          <a:prstGeom prst="rect">
            <a:avLst/>
          </a:prstGeom>
          <a:noFill/>
        </p:spPr>
        <p:txBody>
          <a:bodyPr wrap="square" rtlCol="0">
            <a:spAutoFit/>
          </a:bodyPr>
          <a:lstStyle/>
          <a:p>
            <a:r>
              <a:rPr lang="zh-CN" altLang="en-US" sz="10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北斗短报文系列</a:t>
            </a:r>
            <a:r>
              <a:rPr lang="en-US" altLang="zh-CN" sz="1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1000" dirty="0" smtClean="0">
                <a:latin typeface="微软雅黑" panose="020B0503020204020204" pitchFamily="34" charset="-122"/>
                <a:ea typeface="微软雅黑" panose="020B0503020204020204" pitchFamily="34" charset="-122"/>
              </a:rPr>
              <a:t>W97B</a:t>
            </a:r>
            <a:endParaRPr lang="en-US" altLang="en-US" sz="1000" dirty="0">
              <a:latin typeface="微软雅黑" panose="020B0503020204020204" pitchFamily="34" charset="-122"/>
              <a:ea typeface="微软雅黑" panose="020B0503020204020204" pitchFamily="34" charset="-122"/>
            </a:endParaRPr>
          </a:p>
        </p:txBody>
      </p:sp>
      <p:sp>
        <p:nvSpPr>
          <p:cNvPr id="4" name="矩形 2"/>
          <p:cNvSpPr/>
          <p:nvPr/>
        </p:nvSpPr>
        <p:spPr>
          <a:xfrm>
            <a:off x="186266" y="1952978"/>
            <a:ext cx="1450623" cy="773289"/>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lnSpc>
                <a:spcPts val="900"/>
              </a:lnSpc>
            </a:pPr>
            <a:r>
              <a:rPr lang="zh-CN" altLang="en-US" sz="700" b="1" dirty="0">
                <a:solidFill>
                  <a:schemeClr val="tx1"/>
                </a:solidFill>
                <a:latin typeface="微软雅黑" panose="020B0503020204020204" pitchFamily="34" charset="-122"/>
                <a:ea typeface="微软雅黑" panose="020B0503020204020204" pitchFamily="34" charset="-122"/>
                <a:sym typeface="+mn-ea"/>
              </a:rPr>
              <a:t>产品特点：</a:t>
            </a:r>
            <a:endParaRPr lang="zh-CN" altLang="en-US" sz="700" b="1" dirty="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IP67</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设计</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 支持北斗短</a:t>
            </a:r>
            <a:r>
              <a:rPr lang="zh-CN" altLang="en-US" sz="600" dirty="0">
                <a:solidFill>
                  <a:schemeClr val="tx1"/>
                </a:solidFill>
                <a:latin typeface="微软雅黑" panose="020B0503020204020204" pitchFamily="34" charset="-122"/>
                <a:ea typeface="微软雅黑" panose="020B0503020204020204" pitchFamily="34" charset="-122"/>
                <a:sym typeface="+mn-ea"/>
              </a:rPr>
              <a:t>报文和</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北斗定位</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超高</a:t>
            </a:r>
            <a:r>
              <a:rPr lang="zh-CN" altLang="en-US" sz="600" dirty="0">
                <a:solidFill>
                  <a:schemeClr val="tx1"/>
                </a:solidFill>
                <a:latin typeface="微软雅黑" panose="020B0503020204020204" pitchFamily="34" charset="-122"/>
                <a:ea typeface="微软雅黑" panose="020B0503020204020204" pitchFamily="34" charset="-122"/>
                <a:sym typeface="+mn-ea"/>
              </a:rPr>
              <a:t>清大屏和</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高强度触摸屏</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超</a:t>
            </a:r>
            <a:r>
              <a:rPr lang="zh-CN" altLang="en-US" sz="600" dirty="0">
                <a:solidFill>
                  <a:schemeClr val="tx1"/>
                </a:solidFill>
                <a:latin typeface="微软雅黑" panose="020B0503020204020204" pitchFamily="34" charset="-122"/>
                <a:ea typeface="微软雅黑" panose="020B0503020204020204" pitchFamily="34" charset="-122"/>
                <a:sym typeface="+mn-ea"/>
              </a:rPr>
              <a:t>长待机</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时间</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en-US" altLang="zh-CN" sz="600" dirty="0">
                <a:solidFill>
                  <a:schemeClr val="tx1"/>
                </a:solidFill>
                <a:latin typeface="微软雅黑" panose="020B0503020204020204" pitchFamily="34" charset="-122"/>
                <a:ea typeface="微软雅黑" panose="020B0503020204020204" pitchFamily="34" charset="-122"/>
                <a:sym typeface="+mn-ea"/>
              </a:rPr>
              <a:t>20°</a:t>
            </a:r>
            <a:r>
              <a:rPr lang="zh-CN" altLang="en-US" sz="600" dirty="0">
                <a:solidFill>
                  <a:schemeClr val="tx1"/>
                </a:solidFill>
                <a:latin typeface="微软雅黑" panose="020B0503020204020204" pitchFamily="34" charset="-122"/>
                <a:ea typeface="微软雅黑" panose="020B0503020204020204" pitchFamily="34" charset="-122"/>
                <a:sym typeface="+mn-ea"/>
              </a:rPr>
              <a:t>低温</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工作</a:t>
            </a:r>
            <a:endParaRPr lang="zh-CN" altLang="en-US" sz="600" dirty="0">
              <a:solidFill>
                <a:srgbClr val="403CF5"/>
              </a:solidFill>
              <a:latin typeface="微软雅黑" panose="020B0503020204020204" pitchFamily="34" charset="-122"/>
              <a:ea typeface="微软雅黑" panose="020B0503020204020204" pitchFamily="34" charset="-122"/>
              <a:sym typeface="+mn-ea"/>
            </a:endParaRPr>
          </a:p>
        </p:txBody>
      </p:sp>
      <p:sp>
        <p:nvSpPr>
          <p:cNvPr id="6" name="矩形 2"/>
          <p:cNvSpPr/>
          <p:nvPr/>
        </p:nvSpPr>
        <p:spPr>
          <a:xfrm>
            <a:off x="1659255" y="1958622"/>
            <a:ext cx="581589" cy="745068"/>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lnSpc>
                <a:spcPts val="900"/>
              </a:lnSpc>
            </a:pPr>
            <a:r>
              <a:rPr lang="zh-CN" altLang="en-US" sz="700" b="1" dirty="0">
                <a:solidFill>
                  <a:schemeClr val="tx1"/>
                </a:solidFill>
                <a:latin typeface="微软雅黑" panose="020B0503020204020204" pitchFamily="34" charset="-122"/>
                <a:ea typeface="微软雅黑" panose="020B0503020204020204" pitchFamily="34" charset="-122"/>
              </a:rPr>
              <a:t>应用方向</a:t>
            </a:r>
            <a:r>
              <a:rPr lang="zh-CN" altLang="en-US" sz="700" b="1" dirty="0" smtClean="0">
                <a:solidFill>
                  <a:schemeClr val="tx1"/>
                </a:solidFill>
                <a:latin typeface="微软雅黑" panose="020B0503020204020204" pitchFamily="34" charset="-122"/>
                <a:ea typeface="微软雅黑" panose="020B0503020204020204" pitchFamily="34" charset="-122"/>
              </a:rPr>
              <a:t>：</a:t>
            </a:r>
            <a:endParaRPr lang="en-US" altLang="zh-CN" sz="700" b="1" dirty="0" smtClean="0">
              <a:solidFill>
                <a:schemeClr val="tx1"/>
              </a:solidFill>
              <a:latin typeface="微软雅黑" panose="020B0503020204020204" pitchFamily="34" charset="-122"/>
              <a:ea typeface="微软雅黑" panose="020B0503020204020204" pitchFamily="34" charset="-122"/>
            </a:endParaRPr>
          </a:p>
          <a:p>
            <a:pPr>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民政救灾</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林业巡检</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边防巡检</a:t>
            </a:r>
            <a:endParaRPr lang="zh-CN" altLang="en-US" sz="600" dirty="0">
              <a:solidFill>
                <a:schemeClr val="tx1"/>
              </a:solidFill>
              <a:latin typeface="微软雅黑" panose="020B0503020204020204" pitchFamily="34" charset="-122"/>
              <a:ea typeface="微软雅黑" panose="020B0503020204020204" pitchFamily="34" charset="-122"/>
            </a:endParaRPr>
          </a:p>
          <a:p>
            <a:pPr algn="l">
              <a:lnSpc>
                <a:spcPts val="900"/>
              </a:lnSpc>
            </a:pPr>
            <a:endParaRPr lang="zh-CN" altLang="en-US" sz="700" dirty="0">
              <a:solidFill>
                <a:schemeClr val="tx1"/>
              </a:solidFill>
              <a:latin typeface="微软雅黑" panose="020B0503020204020204" pitchFamily="34" charset="-122"/>
              <a:ea typeface="微软雅黑" panose="020B0503020204020204" pitchFamily="34" charset="-122"/>
              <a:sym typeface="+mn-ea"/>
            </a:endParaRPr>
          </a:p>
        </p:txBody>
      </p:sp>
      <p:pic>
        <p:nvPicPr>
          <p:cNvPr id="1037" name="Picture 11"/>
          <p:cNvPicPr>
            <a:picLocks noChangeAspect="1"/>
          </p:cNvPicPr>
          <p:nvPr/>
        </p:nvPicPr>
        <p:blipFill>
          <a:blip r:embed="rId1" cstate="print"/>
          <a:srcRect l="3234" t="174"/>
          <a:stretch>
            <a:fillRect/>
          </a:stretch>
        </p:blipFill>
        <p:spPr>
          <a:xfrm>
            <a:off x="180622" y="596595"/>
            <a:ext cx="1959530" cy="1288046"/>
          </a:xfrm>
          <a:prstGeom prst="rect">
            <a:avLst/>
          </a:prstGeom>
          <a:noFill/>
          <a:ln w="1">
            <a:noFill/>
          </a:ln>
        </p:spPr>
      </p:pic>
      <p:graphicFrame>
        <p:nvGraphicFramePr>
          <p:cNvPr id="7" name="表格 6"/>
          <p:cNvGraphicFramePr>
            <a:graphicFrameLocks noGrp="1"/>
          </p:cNvGraphicFramePr>
          <p:nvPr/>
        </p:nvGraphicFramePr>
        <p:xfrm>
          <a:off x="2484935" y="587021"/>
          <a:ext cx="1733442" cy="2105381"/>
        </p:xfrm>
        <a:graphic>
          <a:graphicData uri="http://schemas.openxmlformats.org/drawingml/2006/table">
            <a:tbl>
              <a:tblPr/>
              <a:tblGrid>
                <a:gridCol w="767605"/>
                <a:gridCol w="965837"/>
              </a:tblGrid>
              <a:tr h="154988">
                <a:tc>
                  <a:txBody>
                    <a:bodyPr/>
                    <a:lstStyle/>
                    <a:p>
                      <a:pPr algn="l" fontAlgn="ctr"/>
                      <a:r>
                        <a:rPr lang="zh-CN" altLang="en-US" sz="700" b="1" i="0" u="none" strike="noStrike" dirty="0" smtClean="0">
                          <a:solidFill>
                            <a:srgbClr val="000000"/>
                          </a:solidFill>
                          <a:latin typeface="微软雅黑" panose="020B0503020204020204" pitchFamily="34" charset="-122"/>
                          <a:ea typeface="微软雅黑" panose="020B0503020204020204" pitchFamily="34" charset="-122"/>
                        </a:rPr>
                        <a:t>主要参数：</a:t>
                      </a:r>
                      <a:endParaRPr lang="zh-CN" altLang="en-US" sz="700" b="1"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c>
                  <a:txBody>
                    <a:bodyPr/>
                    <a:lstStyle/>
                    <a:p>
                      <a:pPr algn="l" fontAlgn="ctr"/>
                      <a:endParaRPr lang="en-US" sz="7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r>
              <a:tr h="154988">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型号</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c>
                  <a:txBody>
                    <a:bodyPr/>
                    <a:lstStyle/>
                    <a:p>
                      <a:pPr algn="l" fontAlgn="ctr"/>
                      <a:r>
                        <a:rPr lang="en-US" sz="600" b="0" i="0" u="none" strike="noStrike" dirty="0" smtClean="0">
                          <a:solidFill>
                            <a:srgbClr val="000000"/>
                          </a:solidFill>
                          <a:latin typeface="微软雅黑" panose="020B0503020204020204" pitchFamily="34" charset="-122"/>
                          <a:ea typeface="微软雅黑" panose="020B0503020204020204" pitchFamily="34" charset="-122"/>
                        </a:rPr>
                        <a:t>W97B </a:t>
                      </a:r>
                      <a:endParaRPr 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r>
              <a:tr h="151809">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颜色</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军绿色</a:t>
                      </a:r>
                      <a:r>
                        <a:rPr lang="en-US" altLang="zh-CN" sz="600" b="0" i="0" u="none" strike="noStrike" dirty="0" smtClean="0">
                          <a:solidFill>
                            <a:srgbClr val="000000"/>
                          </a:solidFill>
                          <a:latin typeface="微软雅黑" panose="020B0503020204020204" pitchFamily="34" charset="-122"/>
                          <a:ea typeface="微软雅黑" panose="020B0503020204020204" pitchFamily="34" charset="-122"/>
                        </a:rPr>
                        <a:t>/</a:t>
                      </a: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黑色</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r>
              <a:tr h="121899">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尺寸</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c>
                  <a:txBody>
                    <a:bodyPr/>
                    <a:lstStyle/>
                    <a:p>
                      <a:pPr algn="l" fontAlgn="ctr"/>
                      <a:r>
                        <a:rPr lang="en-US" sz="600" b="0" i="0" u="none" strike="noStrike" dirty="0" smtClean="0">
                          <a:solidFill>
                            <a:srgbClr val="000000"/>
                          </a:solidFill>
                          <a:latin typeface="微软雅黑" panose="020B0503020204020204" pitchFamily="34" charset="-122"/>
                          <a:ea typeface="微软雅黑" panose="020B0503020204020204" pitchFamily="34" charset="-122"/>
                        </a:rPr>
                        <a:t>179.15*89.0*24.0mm</a:t>
                      </a:r>
                      <a:endParaRPr 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r>
              <a:tr h="0">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外观设计</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直板</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r>
              <a:tr h="171739">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操作系统</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c>
                  <a:txBody>
                    <a:bodyPr/>
                    <a:lstStyle/>
                    <a:p>
                      <a:pPr algn="l" fontAlgn="ctr"/>
                      <a:r>
                        <a:rPr lang="en-US" sz="600" b="0" i="0" u="none" strike="noStrike">
                          <a:solidFill>
                            <a:srgbClr val="000000"/>
                          </a:solidFill>
                          <a:latin typeface="微软雅黑" panose="020B0503020204020204" pitchFamily="34" charset="-122"/>
                          <a:ea typeface="微软雅黑" panose="020B0503020204020204" pitchFamily="34" charset="-122"/>
                        </a:rPr>
                        <a:t>android5.1</a:t>
                      </a:r>
                      <a:endParaRPr lang="en-US" sz="600" b="0" i="0" u="none" strike="noStrike">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r>
              <a:tr h="0">
                <a:tc>
                  <a:txBody>
                    <a:bodyPr/>
                    <a:lstStyle/>
                    <a:p>
                      <a:pPr algn="l" fontAlgn="ctr"/>
                      <a:r>
                        <a:rPr lang="en-US" sz="600" b="0" i="0" u="none" strike="noStrike" dirty="0">
                          <a:solidFill>
                            <a:srgbClr val="000000"/>
                          </a:solidFill>
                          <a:latin typeface="微软雅黑" panose="020B0503020204020204" pitchFamily="34" charset="-122"/>
                          <a:ea typeface="微软雅黑" panose="020B0503020204020204" pitchFamily="34" charset="-122"/>
                        </a:rPr>
                        <a:t>CPU</a:t>
                      </a:r>
                      <a:endParaRPr 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八</a:t>
                      </a: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核</a:t>
                      </a:r>
                      <a:r>
                        <a:rPr lang="zh-CN" altLang="en-US" sz="600" b="0" i="0" u="none" strike="noStrike" dirty="0">
                          <a:solidFill>
                            <a:srgbClr val="000000"/>
                          </a:solidFill>
                          <a:latin typeface="微软雅黑" panose="020B0503020204020204" pitchFamily="34" charset="-122"/>
                          <a:ea typeface="微软雅黑" panose="020B0503020204020204" pitchFamily="34" charset="-122"/>
                        </a:rPr>
                        <a:t>处理器</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r>
              <a:tr h="190294">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网络支持</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移动</a:t>
                      </a:r>
                      <a:r>
                        <a:rPr lang="en-US" altLang="zh-CN" sz="600" b="0" i="0" u="none" strike="noStrike" dirty="0" smtClean="0">
                          <a:solidFill>
                            <a:srgbClr val="000000"/>
                          </a:solidFill>
                          <a:latin typeface="微软雅黑" panose="020B0503020204020204" pitchFamily="34" charset="-122"/>
                          <a:ea typeface="微软雅黑" panose="020B0503020204020204" pitchFamily="34" charset="-122"/>
                        </a:rPr>
                        <a:t>/</a:t>
                      </a: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联通</a:t>
                      </a:r>
                      <a:r>
                        <a:rPr lang="en-US" altLang="zh-CN" sz="600" b="0" i="0" u="none" strike="noStrike" dirty="0" smtClean="0">
                          <a:solidFill>
                            <a:srgbClr val="000000"/>
                          </a:solidFill>
                          <a:latin typeface="微软雅黑" panose="020B0503020204020204" pitchFamily="34" charset="-122"/>
                          <a:ea typeface="微软雅黑" panose="020B0503020204020204" pitchFamily="34" charset="-122"/>
                        </a:rPr>
                        <a:t>/</a:t>
                      </a: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电信</a:t>
                      </a:r>
                      <a:r>
                        <a:rPr lang="zh-CN" altLang="en-US" sz="600" b="0" i="0" u="none" strike="noStrike" baseline="0" dirty="0" smtClean="0">
                          <a:solidFill>
                            <a:srgbClr val="000000"/>
                          </a:solidFill>
                          <a:latin typeface="微软雅黑" panose="020B0503020204020204" pitchFamily="34" charset="-122"/>
                          <a:ea typeface="微软雅黑" panose="020B0503020204020204" pitchFamily="34" charset="-122"/>
                        </a:rPr>
                        <a:t> </a:t>
                      </a:r>
                      <a:r>
                        <a:rPr lang="en-US" altLang="zh-CN" sz="600" b="0" i="0" u="none" strike="noStrike" baseline="0" dirty="0" smtClean="0">
                          <a:solidFill>
                            <a:srgbClr val="000000"/>
                          </a:solidFill>
                          <a:latin typeface="微软雅黑" panose="020B0503020204020204" pitchFamily="34" charset="-122"/>
                          <a:ea typeface="微软雅黑" panose="020B0503020204020204" pitchFamily="34" charset="-122"/>
                        </a:rPr>
                        <a:t>4G</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r>
              <a:tr h="131390">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导航方式</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北斗</a:t>
                      </a:r>
                      <a:r>
                        <a:rPr lang="en-US" altLang="zh-CN" sz="600" b="0" i="0" u="none" strike="noStrike" dirty="0" smtClean="0">
                          <a:solidFill>
                            <a:srgbClr val="000000"/>
                          </a:solidFill>
                          <a:latin typeface="微软雅黑" panose="020B0503020204020204" pitchFamily="34" charset="-122"/>
                          <a:ea typeface="微软雅黑" panose="020B0503020204020204" pitchFamily="34" charset="-122"/>
                        </a:rPr>
                        <a:t>/GPS</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r>
              <a:tr h="157145">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卫星通讯方式</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北斗一代短报文通讯</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r>
              <a:tr h="0">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接口</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Micro</a:t>
                      </a:r>
                      <a:r>
                        <a:rPr lang="en-US" altLang="zh-CN" sz="600" b="0" i="0" u="none" strike="noStrike" baseline="0" dirty="0" smtClean="0">
                          <a:solidFill>
                            <a:schemeClr val="tx1"/>
                          </a:solidFill>
                          <a:latin typeface="微软雅黑" panose="020B0503020204020204" pitchFamily="34" charset="-122"/>
                          <a:ea typeface="微软雅黑" panose="020B0503020204020204" pitchFamily="34" charset="-122"/>
                        </a:rPr>
                        <a:t> </a:t>
                      </a:r>
                      <a:r>
                        <a:rPr lang="en-US" altLang="zh-CN" sz="600" b="0" i="0" u="none" strike="noStrike" baseline="0" dirty="0" err="1" smtClean="0">
                          <a:solidFill>
                            <a:schemeClr val="tx1"/>
                          </a:solidFill>
                          <a:latin typeface="微软雅黑" panose="020B0503020204020204" pitchFamily="34" charset="-122"/>
                          <a:ea typeface="微软雅黑" panose="020B0503020204020204" pitchFamily="34" charset="-122"/>
                        </a:rPr>
                        <a:t>usb</a:t>
                      </a:r>
                      <a:r>
                        <a:rPr lang="zh-CN" altLang="en-US" sz="600" b="0" i="0" u="none" strike="noStrike" baseline="0" dirty="0" smtClean="0">
                          <a:solidFill>
                            <a:schemeClr val="tx1"/>
                          </a:solidFill>
                          <a:latin typeface="微软雅黑" panose="020B0503020204020204" pitchFamily="34" charset="-122"/>
                          <a:ea typeface="微软雅黑" panose="020B0503020204020204" pitchFamily="34" charset="-122"/>
                        </a:rPr>
                        <a:t>，</a:t>
                      </a:r>
                      <a:r>
                        <a:rPr lang="en-US" altLang="zh-CN" sz="600" b="0" i="0" u="none" strike="noStrike" baseline="0" dirty="0" smtClean="0">
                          <a:solidFill>
                            <a:schemeClr val="tx1"/>
                          </a:solidFill>
                          <a:latin typeface="微软雅黑" panose="020B0503020204020204" pitchFamily="34" charset="-122"/>
                          <a:ea typeface="微软雅黑" panose="020B0503020204020204" pitchFamily="34" charset="-122"/>
                        </a:rPr>
                        <a:t>3.5</a:t>
                      </a:r>
                      <a:r>
                        <a:rPr lang="zh-CN" altLang="en-US" sz="600" b="0" i="0" u="none" strike="noStrike" baseline="0" dirty="0" smtClean="0">
                          <a:solidFill>
                            <a:schemeClr val="tx1"/>
                          </a:solidFill>
                          <a:latin typeface="微软雅黑" panose="020B0503020204020204" pitchFamily="34" charset="-122"/>
                          <a:ea typeface="微软雅黑" panose="020B0503020204020204" pitchFamily="34" charset="-122"/>
                        </a:rPr>
                        <a:t>耳机口</a:t>
                      </a:r>
                      <a:endParaRPr lang="zh-CN" altLang="en-US" sz="600" b="0" i="0" u="none" strike="noStrike" baseline="0"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r>
              <a:tr h="172794">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LCD</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尺寸</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5.0</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寸</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/1920*1080</a:t>
                      </a:r>
                      <a:endParaRPr lang="zh-CN" alt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r>
              <a:tr h="0">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摄像头</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前</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200W/</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后</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1300W</a:t>
                      </a:r>
                      <a:endParaRPr lang="en-US" altLang="zh-CN"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r>
              <a:tr h="152960">
                <a:tc>
                  <a:txBody>
                    <a:bodyPr/>
                    <a:lstStyle/>
                    <a:p>
                      <a:pPr algn="l" fontAlgn="ctr"/>
                      <a:r>
                        <a:rPr lang="zh-CN" altLang="en-US" sz="600" b="0" i="0" u="none" strike="noStrike">
                          <a:solidFill>
                            <a:srgbClr val="000000"/>
                          </a:solidFill>
                          <a:latin typeface="微软雅黑" panose="020B0503020204020204" pitchFamily="34" charset="-122"/>
                          <a:ea typeface="微软雅黑" panose="020B0503020204020204" pitchFamily="34" charset="-122"/>
                        </a:rPr>
                        <a:t>电池容量</a:t>
                      </a:r>
                      <a:endParaRPr lang="zh-CN" altLang="en-US" sz="600" b="0" i="0" u="none" strike="noStrike">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c>
                  <a:txBody>
                    <a:bodyPr/>
                    <a:lstStyle/>
                    <a:p>
                      <a:pPr algn="l" fontAlgn="ctr"/>
                      <a:r>
                        <a:rPr lang="en-US" altLang="zh-CN" sz="600" b="0" i="0" u="none" strike="noStrike" dirty="0" smtClean="0">
                          <a:solidFill>
                            <a:srgbClr val="000000"/>
                          </a:solidFill>
                          <a:latin typeface="微软雅黑" panose="020B0503020204020204" pitchFamily="34" charset="-122"/>
                          <a:ea typeface="微软雅黑" panose="020B0503020204020204" pitchFamily="34" charset="-122"/>
                        </a:rPr>
                        <a:t>6500mah</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r>
              <a:tr h="0">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防护等级</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c>
                  <a:txBody>
                    <a:bodyPr/>
                    <a:lstStyle/>
                    <a:p>
                      <a:pPr algn="l" fontAlgn="ctr"/>
                      <a:r>
                        <a:rPr lang="en-US" sz="600" b="0" i="0" u="none" strike="noStrike" dirty="0" smtClean="0">
                          <a:solidFill>
                            <a:srgbClr val="000000"/>
                          </a:solidFill>
                          <a:latin typeface="微软雅黑" panose="020B0503020204020204" pitchFamily="34" charset="-122"/>
                          <a:ea typeface="微软雅黑" panose="020B0503020204020204" pitchFamily="34" charset="-122"/>
                        </a:rPr>
                        <a:t>IP67</a:t>
                      </a:r>
                      <a:endParaRPr 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r>
            </a:tbl>
          </a:graphicData>
        </a:graphic>
      </p:graphicFrame>
      <p:sp>
        <p:nvSpPr>
          <p:cNvPr id="8" name="矩形 7"/>
          <p:cNvSpPr/>
          <p:nvPr/>
        </p:nvSpPr>
        <p:spPr>
          <a:xfrm>
            <a:off x="2647804" y="93061"/>
            <a:ext cx="1184940" cy="184666"/>
          </a:xfrm>
          <a:prstGeom prst="rect">
            <a:avLst/>
          </a:prstGeom>
          <a:noFill/>
          <a:ln>
            <a:noFill/>
          </a:ln>
        </p:spPr>
        <p:txBody>
          <a:bodyPr wrap="none" rtlCol="0" anchor="t">
            <a:spAutoFit/>
          </a:bodyPr>
          <a:lstStyle/>
          <a:p>
            <a:pPr algn="ctr"/>
            <a:r>
              <a:rPr lang="zh-CN" altLang="en-US" sz="600" i="1" dirty="0" smtClean="0">
                <a:latin typeface="微软雅黑" panose="020B0503020204020204" pitchFamily="34" charset="-122"/>
                <a:ea typeface="微软雅黑" panose="020B0503020204020204" pitchFamily="34" charset="-122"/>
              </a:rPr>
              <a:t>以质量求生存，以创新求发展</a:t>
            </a:r>
            <a:endParaRPr lang="zh-CN" altLang="en-US" sz="600" i="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p:cNvSpPr/>
          <p:nvPr/>
        </p:nvSpPr>
        <p:spPr>
          <a:xfrm>
            <a:off x="326390" y="541020"/>
            <a:ext cx="1459230" cy="1398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endParaRPr lang="zh-CN" altLang="en-US" sz="900">
              <a:solidFill>
                <a:srgbClr val="403CF5"/>
              </a:solidFill>
              <a:latin typeface="+mj-ea"/>
              <a:ea typeface="+mj-ea"/>
              <a:sym typeface="+mn-ea"/>
            </a:endParaRPr>
          </a:p>
        </p:txBody>
      </p:sp>
      <p:graphicFrame>
        <p:nvGraphicFramePr>
          <p:cNvPr id="9" name="表格 8"/>
          <p:cNvGraphicFramePr>
            <a:graphicFrameLocks noGrp="1"/>
          </p:cNvGraphicFramePr>
          <p:nvPr/>
        </p:nvGraphicFramePr>
        <p:xfrm>
          <a:off x="2451010" y="590549"/>
          <a:ext cx="1736622" cy="2109790"/>
        </p:xfrm>
        <a:graphic>
          <a:graphicData uri="http://schemas.openxmlformats.org/drawingml/2006/table">
            <a:tbl>
              <a:tblPr/>
              <a:tblGrid>
                <a:gridCol w="750366"/>
                <a:gridCol w="986256"/>
              </a:tblGrid>
              <a:tr h="155079">
                <a:tc>
                  <a:txBody>
                    <a:bodyPr/>
                    <a:lstStyle/>
                    <a:p>
                      <a:pPr algn="l" fontAlgn="ctr"/>
                      <a:r>
                        <a:rPr lang="zh-CN" altLang="en-US" sz="700" b="1" i="0" u="none" strike="noStrike" dirty="0" smtClean="0">
                          <a:solidFill>
                            <a:schemeClr val="tx1"/>
                          </a:solidFill>
                          <a:latin typeface="微软雅黑" panose="020B0503020204020204" pitchFamily="34" charset="-122"/>
                          <a:ea typeface="微软雅黑" panose="020B0503020204020204" pitchFamily="34" charset="-122"/>
                        </a:rPr>
                        <a:t>主要参数：</a:t>
                      </a:r>
                      <a:endParaRPr lang="zh-CN" altLang="en-US" sz="700" b="1"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c>
                  <a:txBody>
                    <a:bodyPr/>
                    <a:lstStyle/>
                    <a:p>
                      <a:pPr algn="l" fontAlgn="ctr"/>
                      <a:endParaRPr 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r>
              <a:tr h="155079">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型号</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c>
                  <a:txBody>
                    <a:bodyPr/>
                    <a:lstStyle/>
                    <a:p>
                      <a:pPr algn="l" fontAlgn="ctr"/>
                      <a:r>
                        <a:rPr lang="en-US" sz="600" b="0" i="0" u="none" strike="noStrike" dirty="0" smtClean="0">
                          <a:solidFill>
                            <a:schemeClr val="tx1"/>
                          </a:solidFill>
                          <a:latin typeface="微软雅黑" panose="020B0503020204020204" pitchFamily="34" charset="-122"/>
                          <a:ea typeface="微软雅黑" panose="020B0503020204020204" pitchFamily="34" charset="-122"/>
                        </a:rPr>
                        <a:t>W126</a:t>
                      </a:r>
                      <a:endParaRPr 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r>
              <a:tr h="151898">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颜色</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黄色</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r>
              <a:tr h="121971">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尺寸</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c>
                  <a:txBody>
                    <a:bodyPr/>
                    <a:lstStyle/>
                    <a:p>
                      <a:pPr algn="l" fontAlgn="ctr"/>
                      <a:r>
                        <a:rPr lang="en-US" sz="600" b="0" i="0" u="none" strike="noStrike" dirty="0" smtClean="0">
                          <a:solidFill>
                            <a:schemeClr val="tx1"/>
                          </a:solidFill>
                          <a:latin typeface="微软雅黑" panose="020B0503020204020204" pitchFamily="34" charset="-122"/>
                          <a:ea typeface="微软雅黑" panose="020B0503020204020204" pitchFamily="34" charset="-122"/>
                        </a:rPr>
                        <a:t>180*79*24.5MM</a:t>
                      </a:r>
                      <a:endParaRPr 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r>
              <a:tr h="0">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外观设计</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直板</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r>
              <a:tr h="171839">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操作系统</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c>
                  <a:txBody>
                    <a:bodyPr/>
                    <a:lstStyle/>
                    <a:p>
                      <a:pPr algn="l" fontAlgn="ctr"/>
                      <a:r>
                        <a:rPr lang="en-US" sz="600" b="0" i="0" u="none" strike="noStrike">
                          <a:solidFill>
                            <a:schemeClr val="tx1"/>
                          </a:solidFill>
                          <a:latin typeface="微软雅黑" panose="020B0503020204020204" pitchFamily="34" charset="-122"/>
                          <a:ea typeface="微软雅黑" panose="020B0503020204020204" pitchFamily="34" charset="-122"/>
                        </a:rPr>
                        <a:t>android5.1</a:t>
                      </a:r>
                      <a:endParaRPr lang="en-US" sz="600" b="0" i="0" u="none" strike="noStrike">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r>
              <a:tr h="0">
                <a:tc>
                  <a:txBody>
                    <a:bodyPr/>
                    <a:lstStyle/>
                    <a:p>
                      <a:pPr algn="l" fontAlgn="ctr"/>
                      <a:r>
                        <a:rPr lang="en-US" sz="600" b="0" i="0" u="none" strike="noStrike" dirty="0">
                          <a:solidFill>
                            <a:schemeClr val="tx1"/>
                          </a:solidFill>
                          <a:latin typeface="微软雅黑" panose="020B0503020204020204" pitchFamily="34" charset="-122"/>
                          <a:ea typeface="微软雅黑" panose="020B0503020204020204" pitchFamily="34" charset="-122"/>
                        </a:rPr>
                        <a:t>CPU</a:t>
                      </a:r>
                      <a:endParaRPr 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八</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核</a:t>
                      </a:r>
                      <a:r>
                        <a:rPr lang="zh-CN" altLang="en-US" sz="600" b="0" i="0" u="none" strike="noStrike" dirty="0">
                          <a:solidFill>
                            <a:schemeClr val="tx1"/>
                          </a:solidFill>
                          <a:latin typeface="微软雅黑" panose="020B0503020204020204" pitchFamily="34" charset="-122"/>
                          <a:ea typeface="微软雅黑" panose="020B0503020204020204" pitchFamily="34" charset="-122"/>
                        </a:rPr>
                        <a:t>处理器</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r>
              <a:tr h="190406">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网络支持</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移动</a:t>
                      </a:r>
                      <a:r>
                        <a:rPr lang="en-US" altLang="zh-CN" sz="600" b="0" i="0" u="none" strike="noStrike" dirty="0" smtClean="0">
                          <a:solidFill>
                            <a:srgbClr val="000000"/>
                          </a:solidFill>
                          <a:latin typeface="微软雅黑" panose="020B0503020204020204" pitchFamily="34" charset="-122"/>
                          <a:ea typeface="微软雅黑" panose="020B0503020204020204" pitchFamily="34" charset="-122"/>
                        </a:rPr>
                        <a:t>/</a:t>
                      </a: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联通</a:t>
                      </a:r>
                      <a:r>
                        <a:rPr lang="en-US" altLang="zh-CN" sz="600" b="0" i="0" u="none" strike="noStrike" dirty="0" smtClean="0">
                          <a:solidFill>
                            <a:srgbClr val="000000"/>
                          </a:solidFill>
                          <a:latin typeface="微软雅黑" panose="020B0503020204020204" pitchFamily="34" charset="-122"/>
                          <a:ea typeface="微软雅黑" panose="020B0503020204020204" pitchFamily="34" charset="-122"/>
                        </a:rPr>
                        <a:t>/</a:t>
                      </a: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电信</a:t>
                      </a:r>
                      <a:r>
                        <a:rPr lang="zh-CN" altLang="en-US" sz="600" b="0" i="0" u="none" strike="noStrike" baseline="0" dirty="0" smtClean="0">
                          <a:solidFill>
                            <a:srgbClr val="000000"/>
                          </a:solidFill>
                          <a:latin typeface="微软雅黑" panose="020B0503020204020204" pitchFamily="34" charset="-122"/>
                          <a:ea typeface="微软雅黑" panose="020B0503020204020204" pitchFamily="34" charset="-122"/>
                        </a:rPr>
                        <a:t> </a:t>
                      </a:r>
                      <a:r>
                        <a:rPr lang="en-US" altLang="zh-CN" sz="600" b="0" i="0" u="none" strike="noStrike" baseline="0" dirty="0" smtClean="0">
                          <a:solidFill>
                            <a:srgbClr val="000000"/>
                          </a:solidFill>
                          <a:latin typeface="微软雅黑" panose="020B0503020204020204" pitchFamily="34" charset="-122"/>
                          <a:ea typeface="微软雅黑" panose="020B0503020204020204" pitchFamily="34" charset="-122"/>
                        </a:rPr>
                        <a:t>4G</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r>
              <a:tr h="131467">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导航方式</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北斗</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/GPS</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r>
              <a:tr h="157239">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卫星通讯方式</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北斗一代短报文通讯</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r>
              <a:tr h="0">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接口</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Micro</a:t>
                      </a:r>
                      <a:r>
                        <a:rPr lang="en-US" altLang="zh-CN" sz="600" b="0" i="0" u="none" strike="noStrike" baseline="0" dirty="0" smtClean="0">
                          <a:solidFill>
                            <a:schemeClr val="tx1"/>
                          </a:solidFill>
                          <a:latin typeface="微软雅黑" panose="020B0503020204020204" pitchFamily="34" charset="-122"/>
                          <a:ea typeface="微软雅黑" panose="020B0503020204020204" pitchFamily="34" charset="-122"/>
                        </a:rPr>
                        <a:t> </a:t>
                      </a:r>
                      <a:r>
                        <a:rPr lang="en-US" altLang="zh-CN" sz="600" b="0" i="0" u="none" strike="noStrike" baseline="0" dirty="0" err="1" smtClean="0">
                          <a:solidFill>
                            <a:schemeClr val="tx1"/>
                          </a:solidFill>
                          <a:latin typeface="微软雅黑" panose="020B0503020204020204" pitchFamily="34" charset="-122"/>
                          <a:ea typeface="微软雅黑" panose="020B0503020204020204" pitchFamily="34" charset="-122"/>
                        </a:rPr>
                        <a:t>usb</a:t>
                      </a:r>
                      <a:r>
                        <a:rPr lang="zh-CN" altLang="en-US" sz="600" b="0" i="0" u="none" strike="noStrike" baseline="0" dirty="0" smtClean="0">
                          <a:solidFill>
                            <a:schemeClr val="tx1"/>
                          </a:solidFill>
                          <a:latin typeface="微软雅黑" panose="020B0503020204020204" pitchFamily="34" charset="-122"/>
                          <a:ea typeface="微软雅黑" panose="020B0503020204020204" pitchFamily="34" charset="-122"/>
                        </a:rPr>
                        <a:t>，</a:t>
                      </a:r>
                      <a:r>
                        <a:rPr lang="en-US" altLang="zh-CN" sz="600" b="0" i="0" u="none" strike="noStrike" baseline="0" dirty="0" smtClean="0">
                          <a:solidFill>
                            <a:schemeClr val="tx1"/>
                          </a:solidFill>
                          <a:latin typeface="微软雅黑" panose="020B0503020204020204" pitchFamily="34" charset="-122"/>
                          <a:ea typeface="微软雅黑" panose="020B0503020204020204" pitchFamily="34" charset="-122"/>
                        </a:rPr>
                        <a:t>3.5</a:t>
                      </a:r>
                      <a:r>
                        <a:rPr lang="zh-CN" altLang="en-US" sz="600" b="0" i="0" u="none" strike="noStrike" baseline="0" dirty="0" smtClean="0">
                          <a:solidFill>
                            <a:schemeClr val="tx1"/>
                          </a:solidFill>
                          <a:latin typeface="微软雅黑" panose="020B0503020204020204" pitchFamily="34" charset="-122"/>
                          <a:ea typeface="微软雅黑" panose="020B0503020204020204" pitchFamily="34" charset="-122"/>
                        </a:rPr>
                        <a:t>耳机口</a:t>
                      </a:r>
                      <a:endParaRPr lang="zh-CN" altLang="en-US" sz="600" b="0" i="0" u="none" strike="noStrike" baseline="0"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r>
              <a:tr h="172896">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LCD</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尺寸</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5.0</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寸</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/1920*1080</a:t>
                      </a:r>
                      <a:endParaRPr lang="zh-CN" alt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r>
              <a:tr h="0">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摄像头</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前</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200W/</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后</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1300W</a:t>
                      </a:r>
                      <a:endParaRPr lang="en-US" altLang="zh-CN"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r>
              <a:tr h="153051">
                <a:tc>
                  <a:txBody>
                    <a:bodyPr/>
                    <a:lstStyle/>
                    <a:p>
                      <a:pPr algn="l" fontAlgn="ctr"/>
                      <a:r>
                        <a:rPr lang="zh-CN" altLang="en-US" sz="600" b="0" i="0" u="none" strike="noStrike">
                          <a:solidFill>
                            <a:schemeClr val="tx1"/>
                          </a:solidFill>
                          <a:latin typeface="微软雅黑" panose="020B0503020204020204" pitchFamily="34" charset="-122"/>
                          <a:ea typeface="微软雅黑" panose="020B0503020204020204" pitchFamily="34" charset="-122"/>
                        </a:rPr>
                        <a:t>电池容量</a:t>
                      </a:r>
                      <a:endParaRPr lang="zh-CN" altLang="en-US" sz="600" b="0" i="0" u="none" strike="noStrike">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6500mah</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 </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r>
              <a:tr h="0">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防护等级</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c>
                  <a:txBody>
                    <a:bodyPr/>
                    <a:lstStyle/>
                    <a:p>
                      <a:pPr algn="l" fontAlgn="ctr"/>
                      <a:r>
                        <a:rPr lang="en-US" sz="600" b="0" i="0" u="none" strike="noStrike" dirty="0" smtClean="0">
                          <a:solidFill>
                            <a:schemeClr val="tx1"/>
                          </a:solidFill>
                          <a:latin typeface="微软雅黑" panose="020B0503020204020204" pitchFamily="34" charset="-122"/>
                          <a:ea typeface="微软雅黑" panose="020B0503020204020204" pitchFamily="34" charset="-122"/>
                        </a:rPr>
                        <a:t>IP67</a:t>
                      </a:r>
                      <a:endParaRPr 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chemeClr val="bg1">
                        <a:lumMod val="95000"/>
                        <a:alpha val="50000"/>
                      </a:schemeClr>
                    </a:solidFill>
                  </a:tcPr>
                </a:tc>
              </a:tr>
            </a:tbl>
          </a:graphicData>
        </a:graphic>
      </p:graphicFrame>
      <p:sp>
        <p:nvSpPr>
          <p:cNvPr id="8" name="矩形 7"/>
          <p:cNvSpPr/>
          <p:nvPr/>
        </p:nvSpPr>
        <p:spPr>
          <a:xfrm>
            <a:off x="2647804" y="93061"/>
            <a:ext cx="1184940" cy="184666"/>
          </a:xfrm>
          <a:prstGeom prst="rect">
            <a:avLst/>
          </a:prstGeom>
          <a:noFill/>
          <a:ln>
            <a:noFill/>
          </a:ln>
        </p:spPr>
        <p:txBody>
          <a:bodyPr wrap="none" rtlCol="0" anchor="t">
            <a:spAutoFit/>
          </a:bodyPr>
          <a:lstStyle/>
          <a:p>
            <a:pPr algn="ctr"/>
            <a:r>
              <a:rPr lang="zh-CN" altLang="en-US" sz="600" i="1" dirty="0" smtClean="0">
                <a:latin typeface="微软雅黑" panose="020B0503020204020204" pitchFamily="34" charset="-122"/>
                <a:ea typeface="微软雅黑" panose="020B0503020204020204" pitchFamily="34" charset="-122"/>
              </a:rPr>
              <a:t>以质量求生存，以创新求发展</a:t>
            </a:r>
            <a:endParaRPr lang="zh-CN" altLang="en-US" sz="600" i="1" dirty="0">
              <a:latin typeface="微软雅黑" panose="020B0503020204020204" pitchFamily="34" charset="-122"/>
              <a:ea typeface="微软雅黑" panose="020B0503020204020204" pitchFamily="34" charset="-122"/>
            </a:endParaRPr>
          </a:p>
        </p:txBody>
      </p:sp>
      <p:pic>
        <p:nvPicPr>
          <p:cNvPr id="1027" name="Picture 3"/>
          <p:cNvPicPr>
            <a:picLocks noChangeAspect="1" noChangeArrowheads="1"/>
          </p:cNvPicPr>
          <p:nvPr/>
        </p:nvPicPr>
        <p:blipFill>
          <a:blip r:embed="rId1" cstate="print"/>
          <a:srcRect/>
          <a:stretch>
            <a:fillRect/>
          </a:stretch>
        </p:blipFill>
        <p:spPr bwMode="auto">
          <a:xfrm>
            <a:off x="203200" y="631951"/>
            <a:ext cx="1889098" cy="1174170"/>
          </a:xfrm>
          <a:prstGeom prst="rect">
            <a:avLst/>
          </a:prstGeom>
          <a:noFill/>
          <a:ln w="9525">
            <a:noFill/>
            <a:miter lim="800000"/>
            <a:headEnd/>
            <a:tailEnd/>
          </a:ln>
          <a:effectLst/>
        </p:spPr>
      </p:pic>
      <p:sp>
        <p:nvSpPr>
          <p:cNvPr id="11" name="文本框 5"/>
          <p:cNvSpPr txBox="1"/>
          <p:nvPr/>
        </p:nvSpPr>
        <p:spPr>
          <a:xfrm>
            <a:off x="245774" y="387733"/>
            <a:ext cx="1678982" cy="246221"/>
          </a:xfrm>
          <a:prstGeom prst="rect">
            <a:avLst/>
          </a:prstGeom>
          <a:noFill/>
        </p:spPr>
        <p:txBody>
          <a:bodyPr wrap="square" rtlCol="0">
            <a:spAutoFit/>
          </a:bodyPr>
          <a:lstStyle/>
          <a:p>
            <a:r>
              <a:rPr lang="zh-CN" altLang="en-US" sz="10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北斗短报文系列</a:t>
            </a:r>
            <a:r>
              <a:rPr lang="en-US" altLang="zh-CN" sz="1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1000" dirty="0" smtClean="0">
                <a:latin typeface="微软雅黑" panose="020B0503020204020204" pitchFamily="34" charset="-122"/>
                <a:ea typeface="微软雅黑" panose="020B0503020204020204" pitchFamily="34" charset="-122"/>
              </a:rPr>
              <a:t>W126</a:t>
            </a:r>
            <a:endParaRPr lang="en-US" altLang="en-US" sz="1000" dirty="0">
              <a:latin typeface="微软雅黑" panose="020B0503020204020204" pitchFamily="34" charset="-122"/>
              <a:ea typeface="微软雅黑" panose="020B0503020204020204" pitchFamily="34" charset="-122"/>
            </a:endParaRPr>
          </a:p>
        </p:txBody>
      </p:sp>
      <p:sp>
        <p:nvSpPr>
          <p:cNvPr id="12" name="矩形 2"/>
          <p:cNvSpPr/>
          <p:nvPr/>
        </p:nvSpPr>
        <p:spPr>
          <a:xfrm>
            <a:off x="186266" y="1952978"/>
            <a:ext cx="1450623" cy="773289"/>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lnSpc>
                <a:spcPts val="900"/>
              </a:lnSpc>
            </a:pPr>
            <a:r>
              <a:rPr lang="zh-CN" altLang="en-US" sz="700" b="1" dirty="0">
                <a:solidFill>
                  <a:schemeClr val="tx1"/>
                </a:solidFill>
                <a:latin typeface="微软雅黑" panose="020B0503020204020204" pitchFamily="34" charset="-122"/>
                <a:ea typeface="微软雅黑" panose="020B0503020204020204" pitchFamily="34" charset="-122"/>
                <a:sym typeface="+mn-ea"/>
              </a:rPr>
              <a:t>产品特点：</a:t>
            </a:r>
            <a:endParaRPr lang="zh-CN" altLang="en-US" sz="700" b="1" dirty="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IP67</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设计</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 支持北斗短</a:t>
            </a:r>
            <a:r>
              <a:rPr lang="zh-CN" altLang="en-US" sz="600" dirty="0">
                <a:solidFill>
                  <a:schemeClr val="tx1"/>
                </a:solidFill>
                <a:latin typeface="微软雅黑" panose="020B0503020204020204" pitchFamily="34" charset="-122"/>
                <a:ea typeface="微软雅黑" panose="020B0503020204020204" pitchFamily="34" charset="-122"/>
                <a:sym typeface="+mn-ea"/>
              </a:rPr>
              <a:t>报文和</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北斗定位</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超高</a:t>
            </a:r>
            <a:r>
              <a:rPr lang="zh-CN" altLang="en-US" sz="600" dirty="0">
                <a:solidFill>
                  <a:schemeClr val="tx1"/>
                </a:solidFill>
                <a:latin typeface="微软雅黑" panose="020B0503020204020204" pitchFamily="34" charset="-122"/>
                <a:ea typeface="微软雅黑" panose="020B0503020204020204" pitchFamily="34" charset="-122"/>
                <a:sym typeface="+mn-ea"/>
              </a:rPr>
              <a:t>清大屏和</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高强度触摸屏</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超</a:t>
            </a:r>
            <a:r>
              <a:rPr lang="zh-CN" altLang="en-US" sz="600" dirty="0">
                <a:solidFill>
                  <a:schemeClr val="tx1"/>
                </a:solidFill>
                <a:latin typeface="微软雅黑" panose="020B0503020204020204" pitchFamily="34" charset="-122"/>
                <a:ea typeface="微软雅黑" panose="020B0503020204020204" pitchFamily="34" charset="-122"/>
                <a:sym typeface="+mn-ea"/>
              </a:rPr>
              <a:t>长待机</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时间</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en-US" altLang="zh-CN" sz="600" dirty="0">
                <a:solidFill>
                  <a:schemeClr val="tx1"/>
                </a:solidFill>
                <a:latin typeface="微软雅黑" panose="020B0503020204020204" pitchFamily="34" charset="-122"/>
                <a:ea typeface="微软雅黑" panose="020B0503020204020204" pitchFamily="34" charset="-122"/>
                <a:sym typeface="+mn-ea"/>
              </a:rPr>
              <a:t>20°</a:t>
            </a:r>
            <a:r>
              <a:rPr lang="zh-CN" altLang="en-US" sz="600" dirty="0">
                <a:solidFill>
                  <a:schemeClr val="tx1"/>
                </a:solidFill>
                <a:latin typeface="微软雅黑" panose="020B0503020204020204" pitchFamily="34" charset="-122"/>
                <a:ea typeface="微软雅黑" panose="020B0503020204020204" pitchFamily="34" charset="-122"/>
                <a:sym typeface="+mn-ea"/>
              </a:rPr>
              <a:t>低温</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工作</a:t>
            </a:r>
            <a:endParaRPr lang="zh-CN" altLang="en-US" sz="600" dirty="0">
              <a:solidFill>
                <a:srgbClr val="403CF5"/>
              </a:solidFill>
              <a:latin typeface="微软雅黑" panose="020B0503020204020204" pitchFamily="34" charset="-122"/>
              <a:ea typeface="微软雅黑" panose="020B0503020204020204" pitchFamily="34" charset="-122"/>
              <a:sym typeface="+mn-ea"/>
            </a:endParaRPr>
          </a:p>
        </p:txBody>
      </p:sp>
      <p:sp>
        <p:nvSpPr>
          <p:cNvPr id="13" name="矩形 2"/>
          <p:cNvSpPr/>
          <p:nvPr/>
        </p:nvSpPr>
        <p:spPr>
          <a:xfrm>
            <a:off x="1659255" y="1958622"/>
            <a:ext cx="581589" cy="745068"/>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lnSpc>
                <a:spcPts val="900"/>
              </a:lnSpc>
            </a:pPr>
            <a:r>
              <a:rPr lang="zh-CN" altLang="en-US" sz="700" b="1" dirty="0">
                <a:solidFill>
                  <a:schemeClr val="tx1"/>
                </a:solidFill>
                <a:latin typeface="微软雅黑" panose="020B0503020204020204" pitchFamily="34" charset="-122"/>
                <a:ea typeface="微软雅黑" panose="020B0503020204020204" pitchFamily="34" charset="-122"/>
              </a:rPr>
              <a:t>应用方向</a:t>
            </a:r>
            <a:r>
              <a:rPr lang="zh-CN" altLang="en-US" sz="700" b="1" dirty="0" smtClean="0">
                <a:solidFill>
                  <a:schemeClr val="tx1"/>
                </a:solidFill>
                <a:latin typeface="微软雅黑" panose="020B0503020204020204" pitchFamily="34" charset="-122"/>
                <a:ea typeface="微软雅黑" panose="020B0503020204020204" pitchFamily="34" charset="-122"/>
              </a:rPr>
              <a:t>：</a:t>
            </a:r>
            <a:endParaRPr lang="en-US" altLang="zh-CN" sz="700" b="1" dirty="0" smtClean="0">
              <a:solidFill>
                <a:schemeClr val="tx1"/>
              </a:solidFill>
              <a:latin typeface="微软雅黑" panose="020B0503020204020204" pitchFamily="34" charset="-122"/>
              <a:ea typeface="微软雅黑" panose="020B0503020204020204" pitchFamily="34" charset="-122"/>
            </a:endParaRPr>
          </a:p>
          <a:p>
            <a:pPr>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民政救灾</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pPr>
            <a:endParaRPr lang="zh-CN" altLang="en-US" sz="700" dirty="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cstate="print"/>
          <a:srcRect/>
          <a:stretch>
            <a:fillRect/>
          </a:stretch>
        </p:blipFill>
        <p:spPr bwMode="auto">
          <a:xfrm>
            <a:off x="438149" y="811148"/>
            <a:ext cx="1136651" cy="843877"/>
          </a:xfrm>
          <a:prstGeom prst="rect">
            <a:avLst/>
          </a:prstGeom>
          <a:noFill/>
          <a:ln w="9525">
            <a:noFill/>
            <a:miter lim="800000"/>
            <a:headEnd/>
            <a:tailEnd/>
          </a:ln>
          <a:effectLst/>
        </p:spPr>
      </p:pic>
      <p:graphicFrame>
        <p:nvGraphicFramePr>
          <p:cNvPr id="6" name="表格 5"/>
          <p:cNvGraphicFramePr>
            <a:graphicFrameLocks noGrp="1"/>
          </p:cNvGraphicFramePr>
          <p:nvPr/>
        </p:nvGraphicFramePr>
        <p:xfrm>
          <a:off x="2315494" y="755083"/>
          <a:ext cx="1782372" cy="1713199"/>
        </p:xfrm>
        <a:graphic>
          <a:graphicData uri="http://schemas.openxmlformats.org/drawingml/2006/table">
            <a:tbl>
              <a:tblPr/>
              <a:tblGrid>
                <a:gridCol w="653483"/>
                <a:gridCol w="1128889"/>
              </a:tblGrid>
              <a:tr h="174092">
                <a:tc>
                  <a:txBody>
                    <a:bodyPr/>
                    <a:lstStyle/>
                    <a:p>
                      <a:pPr algn="l" fontAlgn="ctr"/>
                      <a:r>
                        <a:rPr lang="zh-CN" altLang="en-US" sz="700" b="1" i="0" u="none" strike="noStrike" dirty="0" smtClean="0">
                          <a:solidFill>
                            <a:srgbClr val="000000"/>
                          </a:solidFill>
                          <a:latin typeface="微软雅黑" panose="020B0503020204020204" pitchFamily="34" charset="-122"/>
                          <a:ea typeface="微软雅黑" panose="020B0503020204020204" pitchFamily="34" charset="-122"/>
                        </a:rPr>
                        <a:t>主要参数：</a:t>
                      </a:r>
                      <a:endParaRPr lang="zh-CN" altLang="en-US" sz="700" b="1"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endParaRPr 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74092">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型号</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smtClean="0">
                          <a:solidFill>
                            <a:srgbClr val="000000"/>
                          </a:solidFill>
                          <a:latin typeface="微软雅黑" panose="020B0503020204020204" pitchFamily="34" charset="-122"/>
                          <a:ea typeface="微软雅黑" panose="020B0503020204020204" pitchFamily="34" charset="-122"/>
                        </a:rPr>
                        <a:t>W98</a:t>
                      </a:r>
                      <a:endParaRPr 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70521">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颜色</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军绿色</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36925">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尺寸</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smtClean="0">
                          <a:solidFill>
                            <a:srgbClr val="000000"/>
                          </a:solidFill>
                          <a:latin typeface="微软雅黑" panose="020B0503020204020204" pitchFamily="34" charset="-122"/>
                          <a:ea typeface="微软雅黑" panose="020B0503020204020204" pitchFamily="34" charset="-122"/>
                        </a:rPr>
                        <a:t>106mm×68mm×23mm</a:t>
                      </a:r>
                      <a:endParaRPr 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22520">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外观设计</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直板</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47585">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导航方式</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北斗</a:t>
                      </a:r>
                      <a:r>
                        <a:rPr lang="en-US" altLang="zh-CN" sz="600" b="0" i="0" u="none" strike="noStrike" dirty="0" smtClean="0">
                          <a:solidFill>
                            <a:srgbClr val="000000"/>
                          </a:solidFill>
                          <a:latin typeface="微软雅黑" panose="020B0503020204020204" pitchFamily="34" charset="-122"/>
                          <a:ea typeface="微软雅黑" panose="020B0503020204020204" pitchFamily="34" charset="-122"/>
                        </a:rPr>
                        <a:t>/GPS</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76516">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卫星通讯方式</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北斗一代短报文通讯</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22520">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蓝牙</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baseline="0" dirty="0" smtClean="0">
                          <a:solidFill>
                            <a:schemeClr val="tx1"/>
                          </a:solidFill>
                          <a:latin typeface="微软雅黑" panose="020B0503020204020204" pitchFamily="34" charset="-122"/>
                          <a:ea typeface="微软雅黑" panose="020B0503020204020204" pitchFamily="34" charset="-122"/>
                        </a:rPr>
                        <a:t>支持</a:t>
                      </a:r>
                      <a:endParaRPr lang="zh-CN" altLang="en-US" sz="600" b="0" i="0" u="none" strike="noStrike" baseline="0"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94093">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屏幕显示</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支持</a:t>
                      </a:r>
                      <a:endParaRPr lang="zh-CN" alt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71815">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电池容量</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smtClean="0">
                          <a:solidFill>
                            <a:srgbClr val="000000"/>
                          </a:solidFill>
                          <a:latin typeface="微软雅黑" panose="020B0503020204020204" pitchFamily="34" charset="-122"/>
                          <a:ea typeface="微软雅黑" panose="020B0503020204020204" pitchFamily="34" charset="-122"/>
                        </a:rPr>
                        <a:t>4000mah</a:t>
                      </a: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 </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22520">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防护等级</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smtClean="0">
                          <a:solidFill>
                            <a:srgbClr val="000000"/>
                          </a:solidFill>
                          <a:latin typeface="微软雅黑" panose="020B0503020204020204" pitchFamily="34" charset="-122"/>
                          <a:ea typeface="微软雅黑" panose="020B0503020204020204" pitchFamily="34" charset="-122"/>
                        </a:rPr>
                        <a:t>IP67</a:t>
                      </a:r>
                      <a:endParaRPr 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bl>
          </a:graphicData>
        </a:graphic>
      </p:graphicFrame>
      <p:sp>
        <p:nvSpPr>
          <p:cNvPr id="8" name="矩形 2"/>
          <p:cNvSpPr/>
          <p:nvPr/>
        </p:nvSpPr>
        <p:spPr>
          <a:xfrm>
            <a:off x="186266" y="1864078"/>
            <a:ext cx="1450623" cy="773289"/>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lnSpc>
                <a:spcPts val="900"/>
              </a:lnSpc>
            </a:pPr>
            <a:r>
              <a:rPr lang="zh-CN" altLang="en-US" sz="700" b="1" dirty="0">
                <a:solidFill>
                  <a:schemeClr val="tx1"/>
                </a:solidFill>
                <a:latin typeface="微软雅黑" panose="020B0503020204020204" pitchFamily="34" charset="-122"/>
                <a:ea typeface="微软雅黑" panose="020B0503020204020204" pitchFamily="34" charset="-122"/>
                <a:sym typeface="+mn-ea"/>
              </a:rPr>
              <a:t>产品特点：</a:t>
            </a:r>
            <a:endParaRPr lang="zh-CN" altLang="en-US" sz="700" b="1" dirty="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IP67</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设计</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 支持北斗短</a:t>
            </a:r>
            <a:r>
              <a:rPr lang="zh-CN" altLang="en-US" sz="600" dirty="0">
                <a:solidFill>
                  <a:schemeClr val="tx1"/>
                </a:solidFill>
                <a:latin typeface="微软雅黑" panose="020B0503020204020204" pitchFamily="34" charset="-122"/>
                <a:ea typeface="微软雅黑" panose="020B0503020204020204" pitchFamily="34" charset="-122"/>
                <a:sym typeface="+mn-ea"/>
              </a:rPr>
              <a:t>报文和</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北斗定位</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buFont typeface="Wingdings" panose="05000000000000000000" pitchFamily="2" charset="2"/>
              <a:buChar char="u"/>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 蓝牙连接</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超</a:t>
            </a:r>
            <a:r>
              <a:rPr lang="zh-CN" altLang="en-US" sz="600" dirty="0">
                <a:solidFill>
                  <a:schemeClr val="tx1"/>
                </a:solidFill>
                <a:latin typeface="微软雅黑" panose="020B0503020204020204" pitchFamily="34" charset="-122"/>
                <a:ea typeface="微软雅黑" panose="020B0503020204020204" pitchFamily="34" charset="-122"/>
                <a:sym typeface="+mn-ea"/>
              </a:rPr>
              <a:t>长待机</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时间</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buFont typeface="Wingdings" panose="05000000000000000000" pitchFamily="2" charset="2"/>
              <a:buChar char="u"/>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 一键求救（</a:t>
            </a:r>
            <a:r>
              <a:rPr lang="en-US" altLang="zh-CN" sz="600" dirty="0" smtClean="0">
                <a:solidFill>
                  <a:schemeClr val="tx1"/>
                </a:solidFill>
                <a:latin typeface="微软雅黑" panose="020B0503020204020204" pitchFamily="34" charset="-122"/>
                <a:ea typeface="微软雅黑" panose="020B0503020204020204" pitchFamily="34" charset="-122"/>
                <a:sym typeface="+mn-ea"/>
              </a:rPr>
              <a:t>SOS</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a:t>
            </a:r>
            <a:endParaRPr lang="zh-CN" altLang="en-US" sz="600" dirty="0">
              <a:solidFill>
                <a:srgbClr val="403CF5"/>
              </a:solidFill>
              <a:latin typeface="微软雅黑" panose="020B0503020204020204" pitchFamily="34" charset="-122"/>
              <a:ea typeface="微软雅黑" panose="020B0503020204020204" pitchFamily="34" charset="-122"/>
              <a:sym typeface="+mn-ea"/>
            </a:endParaRPr>
          </a:p>
        </p:txBody>
      </p:sp>
      <p:sp>
        <p:nvSpPr>
          <p:cNvPr id="9" name="矩形 2"/>
          <p:cNvSpPr/>
          <p:nvPr/>
        </p:nvSpPr>
        <p:spPr>
          <a:xfrm>
            <a:off x="1659255" y="1869722"/>
            <a:ext cx="581589" cy="745068"/>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lnSpc>
                <a:spcPts val="900"/>
              </a:lnSpc>
            </a:pPr>
            <a:r>
              <a:rPr lang="zh-CN" altLang="en-US" sz="700" b="1" dirty="0">
                <a:solidFill>
                  <a:schemeClr val="tx1"/>
                </a:solidFill>
                <a:latin typeface="微软雅黑" panose="020B0503020204020204" pitchFamily="34" charset="-122"/>
                <a:ea typeface="微软雅黑" panose="020B0503020204020204" pitchFamily="34" charset="-122"/>
              </a:rPr>
              <a:t>应用方向</a:t>
            </a:r>
            <a:r>
              <a:rPr lang="zh-CN" altLang="en-US" sz="700" b="1" dirty="0" smtClean="0">
                <a:solidFill>
                  <a:schemeClr val="tx1"/>
                </a:solidFill>
                <a:latin typeface="微软雅黑" panose="020B0503020204020204" pitchFamily="34" charset="-122"/>
                <a:ea typeface="微软雅黑" panose="020B0503020204020204" pitchFamily="34" charset="-122"/>
              </a:rPr>
              <a:t>：</a:t>
            </a:r>
            <a:endParaRPr lang="en-US" altLang="zh-CN" sz="700" b="1" dirty="0" smtClean="0">
              <a:solidFill>
                <a:schemeClr val="tx1"/>
              </a:solidFill>
              <a:latin typeface="微软雅黑" panose="020B0503020204020204" pitchFamily="34" charset="-122"/>
              <a:ea typeface="微软雅黑" panose="020B0503020204020204" pitchFamily="34" charset="-122"/>
            </a:endParaRPr>
          </a:p>
          <a:p>
            <a:pPr>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智慧渔业</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林业巡检</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户外旅游</a:t>
            </a:r>
            <a:endParaRPr lang="zh-CN" altLang="en-US" sz="600" dirty="0">
              <a:solidFill>
                <a:schemeClr val="tx1"/>
              </a:solidFill>
              <a:latin typeface="微软雅黑" panose="020B0503020204020204" pitchFamily="34" charset="-122"/>
              <a:ea typeface="微软雅黑" panose="020B0503020204020204" pitchFamily="34" charset="-122"/>
            </a:endParaRPr>
          </a:p>
          <a:p>
            <a:pPr algn="l">
              <a:lnSpc>
                <a:spcPts val="900"/>
              </a:lnSpc>
            </a:pPr>
            <a:endParaRPr lang="zh-CN" altLang="en-US" sz="700" dirty="0">
              <a:solidFill>
                <a:schemeClr val="tx1"/>
              </a:solidFill>
              <a:latin typeface="微软雅黑" panose="020B0503020204020204" pitchFamily="34" charset="-122"/>
              <a:ea typeface="微软雅黑" panose="020B0503020204020204" pitchFamily="34" charset="-122"/>
              <a:sym typeface="+mn-ea"/>
            </a:endParaRPr>
          </a:p>
        </p:txBody>
      </p:sp>
      <p:sp>
        <p:nvSpPr>
          <p:cNvPr id="10" name="文本框 5"/>
          <p:cNvSpPr txBox="1"/>
          <p:nvPr/>
        </p:nvSpPr>
        <p:spPr>
          <a:xfrm>
            <a:off x="245774" y="387733"/>
            <a:ext cx="2052926" cy="246221"/>
          </a:xfrm>
          <a:prstGeom prst="rect">
            <a:avLst/>
          </a:prstGeom>
          <a:noFill/>
        </p:spPr>
        <p:txBody>
          <a:bodyPr wrap="square" rtlCol="0">
            <a:spAutoFit/>
          </a:bodyPr>
          <a:lstStyle/>
          <a:p>
            <a:r>
              <a:rPr lang="zh-CN" altLang="en-US" sz="10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北斗短报文系列</a:t>
            </a:r>
            <a:r>
              <a:rPr lang="en-US" altLang="zh-CN" sz="1000"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en-US" altLang="zh-CN" sz="1000" dirty="0" smtClean="0">
                <a:latin typeface="微软雅黑" panose="020B0503020204020204" pitchFamily="34" charset="-122"/>
                <a:ea typeface="微软雅黑" panose="020B0503020204020204" pitchFamily="34" charset="-122"/>
              </a:rPr>
              <a:t>W98</a:t>
            </a:r>
            <a:r>
              <a:rPr lang="zh-CN" altLang="en-US" sz="1000" dirty="0" smtClean="0">
                <a:latin typeface="微软雅黑" panose="020B0503020204020204" pitchFamily="34" charset="-122"/>
                <a:ea typeface="微软雅黑" panose="020B0503020204020204" pitchFamily="34" charset="-122"/>
              </a:rPr>
              <a:t>短报文盒子</a:t>
            </a:r>
            <a:endParaRPr lang="en-US" altLang="en-US" sz="1000" dirty="0">
              <a:latin typeface="微软雅黑" panose="020B0503020204020204" pitchFamily="34" charset="-122"/>
              <a:ea typeface="微软雅黑" panose="020B0503020204020204" pitchFamily="34" charset="-122"/>
            </a:endParaRPr>
          </a:p>
        </p:txBody>
      </p:sp>
      <p:sp>
        <p:nvSpPr>
          <p:cNvPr id="7" name="矩形 6"/>
          <p:cNvSpPr/>
          <p:nvPr/>
        </p:nvSpPr>
        <p:spPr>
          <a:xfrm>
            <a:off x="2647804" y="93061"/>
            <a:ext cx="1184940" cy="184666"/>
          </a:xfrm>
          <a:prstGeom prst="rect">
            <a:avLst/>
          </a:prstGeom>
          <a:noFill/>
          <a:ln>
            <a:noFill/>
          </a:ln>
        </p:spPr>
        <p:txBody>
          <a:bodyPr wrap="none" rtlCol="0" anchor="t">
            <a:spAutoFit/>
          </a:bodyPr>
          <a:lstStyle/>
          <a:p>
            <a:pPr algn="ctr"/>
            <a:r>
              <a:rPr lang="zh-CN" altLang="en-US" sz="600" i="1" dirty="0" smtClean="0">
                <a:latin typeface="微软雅黑" panose="020B0503020204020204" pitchFamily="34" charset="-122"/>
                <a:ea typeface="微软雅黑" panose="020B0503020204020204" pitchFamily="34" charset="-122"/>
              </a:rPr>
              <a:t>以质量求生存，以创新求发展</a:t>
            </a:r>
            <a:endParaRPr lang="zh-CN" altLang="en-US" sz="600" i="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5"/>
          <p:cNvSpPr txBox="1"/>
          <p:nvPr/>
        </p:nvSpPr>
        <p:spPr>
          <a:xfrm>
            <a:off x="182953" y="384243"/>
            <a:ext cx="1531547" cy="245110"/>
          </a:xfrm>
          <a:prstGeom prst="rect">
            <a:avLst/>
          </a:prstGeom>
          <a:noFill/>
        </p:spPr>
        <p:txBody>
          <a:bodyPr wrap="square" rtlCol="0">
            <a:spAutoFit/>
          </a:bodyPr>
          <a:lstStyle/>
          <a:p>
            <a:pPr fontAlgn="auto">
              <a:lnSpc>
                <a:spcPts val="1200"/>
              </a:lnSpc>
            </a:pPr>
            <a:r>
              <a:rPr lang="en-US" altLang="zh-CN" sz="10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en-US" altLang="zh-CN" sz="1000" dirty="0" smtClean="0">
                <a:latin typeface="微软雅黑" panose="020B0503020204020204" pitchFamily="34" charset="-122"/>
                <a:ea typeface="微软雅黑" panose="020B0503020204020204" pitchFamily="34" charset="-122"/>
              </a:rPr>
              <a:t>W101</a:t>
            </a:r>
            <a:endParaRPr lang="en-US" altLang="en-US" sz="1000" dirty="0">
              <a:latin typeface="微软雅黑" panose="020B0503020204020204" pitchFamily="34" charset="-122"/>
              <a:ea typeface="微软雅黑" panose="020B0503020204020204" pitchFamily="34" charset="-122"/>
            </a:endParaRPr>
          </a:p>
        </p:txBody>
      </p:sp>
      <p:graphicFrame>
        <p:nvGraphicFramePr>
          <p:cNvPr id="7" name="表格 6"/>
          <p:cNvGraphicFramePr>
            <a:graphicFrameLocks noGrp="1"/>
          </p:cNvGraphicFramePr>
          <p:nvPr/>
        </p:nvGraphicFramePr>
        <p:xfrm>
          <a:off x="2387600" y="563659"/>
          <a:ext cx="1683603" cy="2148310"/>
        </p:xfrm>
        <a:graphic>
          <a:graphicData uri="http://schemas.openxmlformats.org/drawingml/2006/table">
            <a:tbl>
              <a:tblPr/>
              <a:tblGrid>
                <a:gridCol w="679008"/>
                <a:gridCol w="1004595"/>
              </a:tblGrid>
              <a:tr h="143871">
                <a:tc>
                  <a:txBody>
                    <a:bodyPr/>
                    <a:lstStyle/>
                    <a:p>
                      <a:pPr algn="l" fontAlgn="ctr"/>
                      <a:r>
                        <a:rPr lang="zh-CN" altLang="en-US" sz="700" b="1" i="0" u="none" strike="noStrike" dirty="0" smtClean="0">
                          <a:solidFill>
                            <a:srgbClr val="000000"/>
                          </a:solidFill>
                          <a:latin typeface="微软雅黑" panose="020B0503020204020204" pitchFamily="34" charset="-122"/>
                          <a:ea typeface="微软雅黑" panose="020B0503020204020204" pitchFamily="34" charset="-122"/>
                        </a:rPr>
                        <a:t>主要参数：</a:t>
                      </a:r>
                      <a:endParaRPr lang="zh-CN" altLang="en-US" sz="700" b="1"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endParaRPr 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43871">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型号</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smtClean="0">
                          <a:solidFill>
                            <a:srgbClr val="000000"/>
                          </a:solidFill>
                          <a:latin typeface="微软雅黑" panose="020B0503020204020204" pitchFamily="34" charset="-122"/>
                          <a:ea typeface="微软雅黑" panose="020B0503020204020204" pitchFamily="34" charset="-122"/>
                        </a:rPr>
                        <a:t>W101</a:t>
                      </a:r>
                      <a:endParaRPr 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40920">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颜色</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黄</a:t>
                      </a:r>
                      <a:r>
                        <a:rPr lang="en-US" altLang="zh-CN" sz="600" b="0" i="0" u="none" strike="noStrike" dirty="0" smtClean="0">
                          <a:solidFill>
                            <a:srgbClr val="000000"/>
                          </a:solidFill>
                          <a:latin typeface="微软雅黑" panose="020B0503020204020204" pitchFamily="34" charset="-122"/>
                          <a:ea typeface="微软雅黑" panose="020B0503020204020204" pitchFamily="34" charset="-122"/>
                        </a:rPr>
                        <a:t>/</a:t>
                      </a: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黑</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尺寸</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smtClean="0">
                          <a:solidFill>
                            <a:srgbClr val="000000"/>
                          </a:solidFill>
                          <a:latin typeface="微软雅黑" panose="020B0503020204020204" pitchFamily="34" charset="-122"/>
                          <a:ea typeface="微软雅黑" panose="020B0503020204020204" pitchFamily="34" charset="-122"/>
                        </a:rPr>
                        <a:t>155mm*75mm*13mm</a:t>
                      </a:r>
                      <a:endParaRPr 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操作系统</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a:solidFill>
                            <a:srgbClr val="000000"/>
                          </a:solidFill>
                          <a:latin typeface="微软雅黑" panose="020B0503020204020204" pitchFamily="34" charset="-122"/>
                          <a:ea typeface="微软雅黑" panose="020B0503020204020204" pitchFamily="34" charset="-122"/>
                        </a:rPr>
                        <a:t>android5.1</a:t>
                      </a:r>
                      <a:endParaRPr 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59420">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网络支持</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移动</a:t>
                      </a:r>
                      <a:r>
                        <a:rPr lang="en-US" altLang="zh-CN" sz="600" b="0" i="0" u="none" strike="noStrike" dirty="0" smtClean="0">
                          <a:solidFill>
                            <a:srgbClr val="000000"/>
                          </a:solidFill>
                          <a:latin typeface="微软雅黑" panose="020B0503020204020204" pitchFamily="34" charset="-122"/>
                          <a:ea typeface="微软雅黑" panose="020B0503020204020204" pitchFamily="34" charset="-122"/>
                        </a:rPr>
                        <a:t>/</a:t>
                      </a: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联通</a:t>
                      </a:r>
                      <a:r>
                        <a:rPr lang="en-US" altLang="zh-CN" sz="600" b="0" i="0" u="none" strike="noStrike" dirty="0" smtClean="0">
                          <a:solidFill>
                            <a:srgbClr val="000000"/>
                          </a:solidFill>
                          <a:latin typeface="微软雅黑" panose="020B0503020204020204" pitchFamily="34" charset="-122"/>
                          <a:ea typeface="微软雅黑" panose="020B0503020204020204" pitchFamily="34" charset="-122"/>
                        </a:rPr>
                        <a:t>/</a:t>
                      </a: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电信</a:t>
                      </a:r>
                      <a:r>
                        <a:rPr lang="zh-CN" altLang="en-US" sz="600" b="0" i="0" u="none" strike="noStrike" baseline="0" dirty="0" smtClean="0">
                          <a:solidFill>
                            <a:srgbClr val="000000"/>
                          </a:solidFill>
                          <a:latin typeface="微软雅黑" panose="020B0503020204020204" pitchFamily="34" charset="-122"/>
                          <a:ea typeface="微软雅黑" panose="020B0503020204020204" pitchFamily="34" charset="-122"/>
                        </a:rPr>
                        <a:t> </a:t>
                      </a:r>
                      <a:r>
                        <a:rPr lang="en-US" altLang="zh-CN" sz="600" b="0" i="0" u="none" strike="noStrike" baseline="0" dirty="0" smtClean="0">
                          <a:solidFill>
                            <a:srgbClr val="000000"/>
                          </a:solidFill>
                          <a:latin typeface="微软雅黑" panose="020B0503020204020204" pitchFamily="34" charset="-122"/>
                          <a:ea typeface="微软雅黑" panose="020B0503020204020204" pitchFamily="34" charset="-122"/>
                        </a:rPr>
                        <a:t>4G</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对讲</a:t>
                      </a:r>
                      <a:endParaRPr 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支持（选配）</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76645">
                <a:tc>
                  <a:txBody>
                    <a:bodyPr/>
                    <a:lstStyle/>
                    <a:p>
                      <a:pPr algn="l" fontAlgn="ctr"/>
                      <a:r>
                        <a:rPr lang="en-US" altLang="zh-CN" sz="600" b="0" i="0" u="none" strike="noStrike" dirty="0" smtClean="0">
                          <a:solidFill>
                            <a:srgbClr val="000000"/>
                          </a:solidFill>
                          <a:latin typeface="微软雅黑" panose="020B0503020204020204" pitchFamily="34" charset="-122"/>
                          <a:ea typeface="微软雅黑" panose="020B0503020204020204" pitchFamily="34" charset="-122"/>
                        </a:rPr>
                        <a:t>NFC/RFID</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支持（选配）</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导航方式</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a:solidFill>
                            <a:srgbClr val="000000"/>
                          </a:solidFill>
                          <a:latin typeface="微软雅黑" panose="020B0503020204020204" pitchFamily="34" charset="-122"/>
                          <a:ea typeface="微软雅黑" panose="020B0503020204020204" pitchFamily="34" charset="-122"/>
                        </a:rPr>
                        <a:t>GPS/</a:t>
                      </a:r>
                      <a:r>
                        <a:rPr lang="zh-CN" altLang="en-US" sz="600" b="0" i="0" u="none" strike="noStrike" dirty="0">
                          <a:solidFill>
                            <a:srgbClr val="000000"/>
                          </a:solidFill>
                          <a:latin typeface="微软雅黑" panose="020B0503020204020204" pitchFamily="34" charset="-122"/>
                          <a:ea typeface="微软雅黑" panose="020B0503020204020204" pitchFamily="34" charset="-122"/>
                        </a:rPr>
                        <a:t>北斗</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203573">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充电方式</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err="1" smtClean="0">
                          <a:solidFill>
                            <a:srgbClr val="000000"/>
                          </a:solidFill>
                          <a:latin typeface="微软雅黑" panose="020B0503020204020204" pitchFamily="34" charset="-122"/>
                          <a:ea typeface="微软雅黑" panose="020B0503020204020204" pitchFamily="34" charset="-122"/>
                        </a:rPr>
                        <a:t>usb</a:t>
                      </a: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充电</a:t>
                      </a:r>
                      <a:r>
                        <a:rPr lang="en-US" altLang="zh-CN" sz="600" b="0" i="0" u="none" strike="noStrike" dirty="0" smtClean="0">
                          <a:solidFill>
                            <a:srgbClr val="000000"/>
                          </a:solidFill>
                          <a:latin typeface="微软雅黑" panose="020B0503020204020204" pitchFamily="34" charset="-122"/>
                          <a:ea typeface="微软雅黑" panose="020B0503020204020204" pitchFamily="34" charset="-122"/>
                        </a:rPr>
                        <a:t>/ </a:t>
                      </a: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磁吸充电</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接口</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Micro</a:t>
                      </a:r>
                      <a:r>
                        <a:rPr lang="en-US" altLang="zh-CN" sz="600" b="0" i="0" u="none" strike="noStrike" baseline="0" dirty="0" smtClean="0">
                          <a:solidFill>
                            <a:schemeClr val="tx1"/>
                          </a:solidFill>
                          <a:latin typeface="微软雅黑" panose="020B0503020204020204" pitchFamily="34" charset="-122"/>
                          <a:ea typeface="微软雅黑" panose="020B0503020204020204" pitchFamily="34" charset="-122"/>
                        </a:rPr>
                        <a:t> </a:t>
                      </a:r>
                      <a:r>
                        <a:rPr lang="en-US" altLang="zh-CN" sz="600" b="0" i="0" u="none" strike="noStrike" baseline="0" dirty="0" err="1" smtClean="0">
                          <a:solidFill>
                            <a:schemeClr val="tx1"/>
                          </a:solidFill>
                          <a:latin typeface="微软雅黑" panose="020B0503020204020204" pitchFamily="34" charset="-122"/>
                          <a:ea typeface="微软雅黑" panose="020B0503020204020204" pitchFamily="34" charset="-122"/>
                        </a:rPr>
                        <a:t>usb</a:t>
                      </a:r>
                      <a:r>
                        <a:rPr lang="zh-CN" altLang="en-US" sz="600" b="0" i="0" u="none" strike="noStrike" baseline="0" dirty="0" smtClean="0">
                          <a:solidFill>
                            <a:schemeClr val="tx1"/>
                          </a:solidFill>
                          <a:latin typeface="微软雅黑" panose="020B0503020204020204" pitchFamily="34" charset="-122"/>
                          <a:ea typeface="微软雅黑" panose="020B0503020204020204" pitchFamily="34" charset="-122"/>
                        </a:rPr>
                        <a:t>，</a:t>
                      </a:r>
                      <a:r>
                        <a:rPr lang="en-US" altLang="zh-CN" sz="600" b="0" i="0" u="none" strike="noStrike" baseline="0" dirty="0" smtClean="0">
                          <a:solidFill>
                            <a:schemeClr val="tx1"/>
                          </a:solidFill>
                          <a:latin typeface="微软雅黑" panose="020B0503020204020204" pitchFamily="34" charset="-122"/>
                          <a:ea typeface="微软雅黑" panose="020B0503020204020204" pitchFamily="34" charset="-122"/>
                        </a:rPr>
                        <a:t>3.5</a:t>
                      </a:r>
                      <a:r>
                        <a:rPr lang="zh-CN" altLang="en-US" sz="600" b="0" i="0" u="none" strike="noStrike" baseline="0" dirty="0" smtClean="0">
                          <a:solidFill>
                            <a:schemeClr val="tx1"/>
                          </a:solidFill>
                          <a:latin typeface="微软雅黑" panose="020B0503020204020204" pitchFamily="34" charset="-122"/>
                          <a:ea typeface="微软雅黑" panose="020B0503020204020204" pitchFamily="34" charset="-122"/>
                        </a:rPr>
                        <a:t>耳机口</a:t>
                      </a:r>
                      <a:endParaRPr lang="zh-CN" altLang="en-US" sz="600" b="0" i="0" u="none" strike="noStrike" baseline="0"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60400">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LCD</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尺寸</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5</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寸</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/1280*720</a:t>
                      </a:r>
                      <a:endParaRPr lang="zh-CN" alt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79318">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摄像头</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前</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200W/</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后</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800W</a:t>
                      </a:r>
                      <a:endParaRPr lang="en-US" altLang="zh-CN"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41989">
                <a:tc>
                  <a:txBody>
                    <a:bodyPr/>
                    <a:lstStyle/>
                    <a:p>
                      <a:pPr algn="l" fontAlgn="ctr"/>
                      <a:r>
                        <a:rPr lang="zh-CN" altLang="en-US" sz="600" b="0" i="0" u="none" strike="noStrike">
                          <a:solidFill>
                            <a:srgbClr val="000000"/>
                          </a:solidFill>
                          <a:latin typeface="微软雅黑" panose="020B0503020204020204" pitchFamily="34" charset="-122"/>
                          <a:ea typeface="微软雅黑" panose="020B0503020204020204" pitchFamily="34" charset="-122"/>
                        </a:rPr>
                        <a:t>电池容量</a:t>
                      </a:r>
                      <a:endParaRPr lang="zh-CN" altLang="en-US" sz="600" b="0" i="0" u="none" strike="noStrike">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smtClean="0">
                          <a:solidFill>
                            <a:srgbClr val="000000"/>
                          </a:solidFill>
                          <a:latin typeface="微软雅黑" panose="020B0503020204020204" pitchFamily="34" charset="-122"/>
                          <a:ea typeface="微软雅黑" panose="020B0503020204020204" pitchFamily="34" charset="-122"/>
                        </a:rPr>
                        <a:t>4200mah</a:t>
                      </a: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 </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94776">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防护等级</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a:solidFill>
                            <a:srgbClr val="000000"/>
                          </a:solidFill>
                          <a:latin typeface="微软雅黑" panose="020B0503020204020204" pitchFamily="34" charset="-122"/>
                          <a:ea typeface="微软雅黑" panose="020B0503020204020204" pitchFamily="34" charset="-122"/>
                        </a:rPr>
                        <a:t>IP68</a:t>
                      </a:r>
                      <a:endParaRPr 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bl>
          </a:graphicData>
        </a:graphic>
      </p:graphicFrame>
      <p:sp>
        <p:nvSpPr>
          <p:cNvPr id="8" name="矩形 7"/>
          <p:cNvSpPr/>
          <p:nvPr/>
        </p:nvSpPr>
        <p:spPr>
          <a:xfrm>
            <a:off x="2647804" y="93061"/>
            <a:ext cx="1184940" cy="184666"/>
          </a:xfrm>
          <a:prstGeom prst="rect">
            <a:avLst/>
          </a:prstGeom>
          <a:noFill/>
          <a:ln>
            <a:noFill/>
          </a:ln>
        </p:spPr>
        <p:txBody>
          <a:bodyPr wrap="none" rtlCol="0" anchor="t">
            <a:spAutoFit/>
          </a:bodyPr>
          <a:lstStyle/>
          <a:p>
            <a:pPr algn="ctr"/>
            <a:r>
              <a:rPr lang="zh-CN" altLang="en-US" sz="600" i="1" dirty="0" smtClean="0">
                <a:latin typeface="微软雅黑" panose="020B0503020204020204" pitchFamily="34" charset="-122"/>
                <a:ea typeface="微软雅黑" panose="020B0503020204020204" pitchFamily="34" charset="-122"/>
              </a:rPr>
              <a:t>以质量求生存，以创新求发展</a:t>
            </a:r>
            <a:endParaRPr lang="zh-CN" altLang="en-US" sz="600" i="1" dirty="0">
              <a:latin typeface="微软雅黑" panose="020B0503020204020204" pitchFamily="34" charset="-122"/>
              <a:ea typeface="微软雅黑" panose="020B0503020204020204" pitchFamily="34" charset="-122"/>
            </a:endParaRPr>
          </a:p>
        </p:txBody>
      </p:sp>
      <p:pic>
        <p:nvPicPr>
          <p:cNvPr id="3074" name="Picture 2"/>
          <p:cNvPicPr>
            <a:picLocks noChangeAspect="1" noChangeArrowheads="1"/>
          </p:cNvPicPr>
          <p:nvPr/>
        </p:nvPicPr>
        <p:blipFill>
          <a:blip r:embed="rId1" cstate="print"/>
          <a:srcRect/>
          <a:stretch>
            <a:fillRect/>
          </a:stretch>
        </p:blipFill>
        <p:spPr bwMode="auto">
          <a:xfrm>
            <a:off x="266701" y="617744"/>
            <a:ext cx="1866900" cy="1236456"/>
          </a:xfrm>
          <a:prstGeom prst="rect">
            <a:avLst/>
          </a:prstGeom>
          <a:noFill/>
          <a:ln w="9525">
            <a:noFill/>
            <a:miter lim="800000"/>
            <a:headEnd/>
            <a:tailEnd/>
          </a:ln>
          <a:effectLst/>
        </p:spPr>
      </p:pic>
      <p:sp>
        <p:nvSpPr>
          <p:cNvPr id="9" name="矩形 2"/>
          <p:cNvSpPr/>
          <p:nvPr/>
        </p:nvSpPr>
        <p:spPr>
          <a:xfrm>
            <a:off x="186266" y="1885950"/>
            <a:ext cx="1450623" cy="845961"/>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lnSpc>
                <a:spcPts val="900"/>
              </a:lnSpc>
            </a:pPr>
            <a:r>
              <a:rPr lang="zh-CN" altLang="en-US" sz="700" b="1" dirty="0">
                <a:solidFill>
                  <a:schemeClr val="tx1"/>
                </a:solidFill>
                <a:latin typeface="微软雅黑" panose="020B0503020204020204" pitchFamily="34" charset="-122"/>
                <a:ea typeface="微软雅黑" panose="020B0503020204020204" pitchFamily="34" charset="-122"/>
                <a:sym typeface="+mn-ea"/>
              </a:rPr>
              <a:t>产品特点：</a:t>
            </a:r>
            <a:endParaRPr lang="zh-CN" altLang="en-US" sz="700" b="1" dirty="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IP68</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设计</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 支持北斗</a:t>
            </a:r>
            <a:r>
              <a:rPr lang="en-US" altLang="zh-CN" sz="600" dirty="0" smtClean="0">
                <a:solidFill>
                  <a:schemeClr val="tx1"/>
                </a:solidFill>
                <a:latin typeface="微软雅黑" panose="020B0503020204020204" pitchFamily="34" charset="-122"/>
                <a:ea typeface="微软雅黑" panose="020B0503020204020204" pitchFamily="34" charset="-122"/>
                <a:sym typeface="+mn-ea"/>
              </a:rPr>
              <a:t>/GPS</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定位</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超高</a:t>
            </a:r>
            <a:r>
              <a:rPr lang="zh-CN" altLang="en-US" sz="600" dirty="0">
                <a:solidFill>
                  <a:schemeClr val="tx1"/>
                </a:solidFill>
                <a:latin typeface="微软雅黑" panose="020B0503020204020204" pitchFamily="34" charset="-122"/>
                <a:ea typeface="微软雅黑" panose="020B0503020204020204" pitchFamily="34" charset="-122"/>
                <a:sym typeface="+mn-ea"/>
              </a:rPr>
              <a:t>清大</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屏</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超</a:t>
            </a:r>
            <a:r>
              <a:rPr lang="zh-CN" altLang="en-US" sz="600" dirty="0">
                <a:solidFill>
                  <a:schemeClr val="tx1"/>
                </a:solidFill>
                <a:latin typeface="微软雅黑" panose="020B0503020204020204" pitchFamily="34" charset="-122"/>
                <a:ea typeface="微软雅黑" panose="020B0503020204020204" pitchFamily="34" charset="-122"/>
                <a:sym typeface="+mn-ea"/>
              </a:rPr>
              <a:t>长待机</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时间</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全网通</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可支持对讲</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10" name="矩形 2"/>
          <p:cNvSpPr/>
          <p:nvPr/>
        </p:nvSpPr>
        <p:spPr>
          <a:xfrm>
            <a:off x="1659255" y="1885244"/>
            <a:ext cx="581589" cy="818446"/>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lnSpc>
                <a:spcPts val="900"/>
              </a:lnSpc>
            </a:pPr>
            <a:r>
              <a:rPr lang="zh-CN" altLang="en-US" sz="700" b="1" dirty="0">
                <a:solidFill>
                  <a:schemeClr val="tx1"/>
                </a:solidFill>
                <a:latin typeface="微软雅黑" panose="020B0503020204020204" pitchFamily="34" charset="-122"/>
                <a:ea typeface="微软雅黑" panose="020B0503020204020204" pitchFamily="34" charset="-122"/>
              </a:rPr>
              <a:t>应用方向</a:t>
            </a:r>
            <a:r>
              <a:rPr lang="zh-CN" altLang="en-US" sz="700" b="1" dirty="0" smtClean="0">
                <a:solidFill>
                  <a:schemeClr val="tx1"/>
                </a:solidFill>
                <a:latin typeface="微软雅黑" panose="020B0503020204020204" pitchFamily="34" charset="-122"/>
                <a:ea typeface="微软雅黑" panose="020B0503020204020204" pitchFamily="34" charset="-122"/>
              </a:rPr>
              <a:t>：</a:t>
            </a:r>
            <a:endParaRPr lang="en-US" altLang="zh-CN" sz="700" b="1" dirty="0" smtClean="0">
              <a:solidFill>
                <a:schemeClr val="tx1"/>
              </a:solidFill>
              <a:latin typeface="微软雅黑" panose="020B0503020204020204" pitchFamily="34" charset="-122"/>
              <a:ea typeface="微软雅黑" panose="020B0503020204020204" pitchFamily="34" charset="-122"/>
            </a:endParaRPr>
          </a:p>
          <a:p>
            <a:pPr>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智慧社区</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林业巡护</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电力巡检</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铁路巡检</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户外旅游</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物流仓储</a:t>
            </a:r>
            <a:endParaRPr lang="zh-CN" altLang="en-US" sz="600" dirty="0">
              <a:solidFill>
                <a:schemeClr val="tx1"/>
              </a:solidFill>
              <a:latin typeface="微软雅黑" panose="020B0503020204020204" pitchFamily="34" charset="-122"/>
              <a:ea typeface="微软雅黑" panose="020B0503020204020204" pitchFamily="34" charset="-122"/>
            </a:endParaRPr>
          </a:p>
          <a:p>
            <a:pPr algn="l">
              <a:lnSpc>
                <a:spcPts val="900"/>
              </a:lnSpc>
            </a:pPr>
            <a:endParaRPr lang="zh-CN" altLang="en-US" sz="700" dirty="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p:cNvPicPr>
            <a:picLocks noChangeAspect="1"/>
          </p:cNvPicPr>
          <p:nvPr/>
        </p:nvPicPr>
        <p:blipFill>
          <a:blip r:embed="rId1" cstate="print"/>
          <a:stretch>
            <a:fillRect/>
          </a:stretch>
        </p:blipFill>
        <p:spPr>
          <a:xfrm>
            <a:off x="119968" y="605663"/>
            <a:ext cx="1979744" cy="1247567"/>
          </a:xfrm>
          <a:prstGeom prst="rect">
            <a:avLst/>
          </a:prstGeom>
          <a:noFill/>
          <a:ln w="1">
            <a:noFill/>
          </a:ln>
        </p:spPr>
      </p:pic>
      <p:graphicFrame>
        <p:nvGraphicFramePr>
          <p:cNvPr id="7" name="表格 6"/>
          <p:cNvGraphicFramePr>
            <a:graphicFrameLocks noGrp="1"/>
          </p:cNvGraphicFramePr>
          <p:nvPr/>
        </p:nvGraphicFramePr>
        <p:xfrm>
          <a:off x="2454499" y="632177"/>
          <a:ext cx="1598018" cy="2065866"/>
        </p:xfrm>
        <a:graphic>
          <a:graphicData uri="http://schemas.openxmlformats.org/drawingml/2006/table">
            <a:tbl>
              <a:tblPr/>
              <a:tblGrid>
                <a:gridCol w="628214"/>
                <a:gridCol w="969804"/>
              </a:tblGrid>
              <a:tr h="154061">
                <a:tc>
                  <a:txBody>
                    <a:bodyPr/>
                    <a:lstStyle/>
                    <a:p>
                      <a:pPr algn="l" fontAlgn="ctr"/>
                      <a:r>
                        <a:rPr lang="zh-CN" altLang="en-US" sz="700" b="1" i="0" u="none" strike="noStrike" dirty="0" smtClean="0">
                          <a:solidFill>
                            <a:srgbClr val="000000"/>
                          </a:solidFill>
                          <a:latin typeface="微软雅黑" panose="020B0503020204020204" pitchFamily="34" charset="-122"/>
                          <a:ea typeface="微软雅黑" panose="020B0503020204020204" pitchFamily="34" charset="-122"/>
                        </a:rPr>
                        <a:t>主要参数：</a:t>
                      </a:r>
                      <a:endParaRPr lang="zh-CN" altLang="en-US" sz="700" b="1"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endParaRPr 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54061">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型号</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smtClean="0">
                          <a:solidFill>
                            <a:srgbClr val="000000"/>
                          </a:solidFill>
                          <a:latin typeface="微软雅黑" panose="020B0503020204020204" pitchFamily="34" charset="-122"/>
                          <a:ea typeface="微软雅黑" panose="020B0503020204020204" pitchFamily="34" charset="-122"/>
                        </a:rPr>
                        <a:t>W109</a:t>
                      </a:r>
                      <a:endParaRPr 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50901">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颜色</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黑</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21169">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尺寸</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smtClean="0">
                          <a:solidFill>
                            <a:srgbClr val="000000"/>
                          </a:solidFill>
                          <a:latin typeface="微软雅黑" panose="020B0503020204020204" pitchFamily="34" charset="-122"/>
                          <a:ea typeface="微软雅黑" panose="020B0503020204020204" pitchFamily="34" charset="-122"/>
                        </a:rPr>
                        <a:t>154* 76*13.8mm</a:t>
                      </a:r>
                      <a:endParaRPr 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外观设计</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a:solidFill>
                            <a:srgbClr val="000000"/>
                          </a:solidFill>
                          <a:latin typeface="微软雅黑" panose="020B0503020204020204" pitchFamily="34" charset="-122"/>
                          <a:ea typeface="微软雅黑" panose="020B0503020204020204" pitchFamily="34" charset="-122"/>
                        </a:rPr>
                        <a:t>直板</a:t>
                      </a:r>
                      <a:endParaRPr lang="zh-CN" altLang="en-US" sz="600" b="0" i="0" u="none" strike="noStrike">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70712">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操作系统</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a:solidFill>
                            <a:srgbClr val="000000"/>
                          </a:solidFill>
                          <a:latin typeface="微软雅黑" panose="020B0503020204020204" pitchFamily="34" charset="-122"/>
                          <a:ea typeface="微软雅黑" panose="020B0503020204020204" pitchFamily="34" charset="-122"/>
                        </a:rPr>
                        <a:t>android5.1</a:t>
                      </a:r>
                      <a:endParaRPr 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网络支持</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移动</a:t>
                      </a:r>
                      <a:r>
                        <a:rPr lang="en-US" altLang="zh-CN" sz="600" b="0" i="0" u="none" strike="noStrike" dirty="0" smtClean="0">
                          <a:solidFill>
                            <a:srgbClr val="000000"/>
                          </a:solidFill>
                          <a:latin typeface="微软雅黑" panose="020B0503020204020204" pitchFamily="34" charset="-122"/>
                          <a:ea typeface="微软雅黑" panose="020B0503020204020204" pitchFamily="34" charset="-122"/>
                        </a:rPr>
                        <a:t>/</a:t>
                      </a: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联通</a:t>
                      </a:r>
                      <a:r>
                        <a:rPr lang="zh-CN" altLang="en-US" sz="600" b="0" i="0" u="none" strike="noStrike" baseline="0" dirty="0" smtClean="0">
                          <a:solidFill>
                            <a:srgbClr val="000000"/>
                          </a:solidFill>
                          <a:latin typeface="微软雅黑" panose="020B0503020204020204" pitchFamily="34" charset="-122"/>
                          <a:ea typeface="微软雅黑" panose="020B0503020204020204" pitchFamily="34" charset="-122"/>
                        </a:rPr>
                        <a:t> </a:t>
                      </a:r>
                      <a:r>
                        <a:rPr lang="en-US" altLang="zh-CN" sz="600" b="0" i="0" u="none" strike="noStrike" baseline="0" dirty="0" smtClean="0">
                          <a:solidFill>
                            <a:srgbClr val="000000"/>
                          </a:solidFill>
                          <a:latin typeface="微软雅黑" panose="020B0503020204020204" pitchFamily="34" charset="-122"/>
                          <a:ea typeface="微软雅黑" panose="020B0503020204020204" pitchFamily="34" charset="-122"/>
                        </a:rPr>
                        <a:t>4G /3G</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89156">
                <a:tc>
                  <a:txBody>
                    <a:bodyPr/>
                    <a:lstStyle/>
                    <a:p>
                      <a:pPr algn="l" fontAlgn="ctr"/>
                      <a:r>
                        <a:rPr lang="en-US" altLang="zh-CN" sz="600" b="0" i="0" u="none" strike="noStrike" dirty="0" smtClean="0">
                          <a:solidFill>
                            <a:srgbClr val="000000"/>
                          </a:solidFill>
                          <a:latin typeface="微软雅黑" panose="020B0503020204020204" pitchFamily="34" charset="-122"/>
                          <a:ea typeface="微软雅黑" panose="020B0503020204020204" pitchFamily="34" charset="-122"/>
                        </a:rPr>
                        <a:t>NFC</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支持（选配）</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30604">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导航方式</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a:solidFill>
                            <a:srgbClr val="000000"/>
                          </a:solidFill>
                          <a:latin typeface="微软雅黑" panose="020B0503020204020204" pitchFamily="34" charset="-122"/>
                          <a:ea typeface="微软雅黑" panose="020B0503020204020204" pitchFamily="34" charset="-122"/>
                        </a:rPr>
                        <a:t>GPS/</a:t>
                      </a:r>
                      <a:r>
                        <a:rPr lang="zh-CN" altLang="en-US" sz="600" b="0" i="0" u="none" strike="noStrike">
                          <a:solidFill>
                            <a:srgbClr val="000000"/>
                          </a:solidFill>
                          <a:latin typeface="微软雅黑" panose="020B0503020204020204" pitchFamily="34" charset="-122"/>
                          <a:ea typeface="微软雅黑" panose="020B0503020204020204" pitchFamily="34" charset="-122"/>
                        </a:rPr>
                        <a:t>北斗</a:t>
                      </a:r>
                      <a:endParaRPr lang="zh-CN" altLang="en-US" sz="600" b="0" i="0" u="none" strike="noStrike">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56206">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充电方式</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err="1" smtClean="0">
                          <a:solidFill>
                            <a:srgbClr val="000000"/>
                          </a:solidFill>
                          <a:latin typeface="微软雅黑" panose="020B0503020204020204" pitchFamily="34" charset="-122"/>
                          <a:ea typeface="微软雅黑" panose="020B0503020204020204" pitchFamily="34" charset="-122"/>
                        </a:rPr>
                        <a:t>usb</a:t>
                      </a: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充电</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接口</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Micro</a:t>
                      </a:r>
                      <a:r>
                        <a:rPr lang="en-US" altLang="zh-CN" sz="600" b="0" i="0" u="none" strike="noStrike" baseline="0" dirty="0" smtClean="0">
                          <a:solidFill>
                            <a:schemeClr val="tx1"/>
                          </a:solidFill>
                          <a:latin typeface="微软雅黑" panose="020B0503020204020204" pitchFamily="34" charset="-122"/>
                          <a:ea typeface="微软雅黑" panose="020B0503020204020204" pitchFamily="34" charset="-122"/>
                        </a:rPr>
                        <a:t> </a:t>
                      </a:r>
                      <a:r>
                        <a:rPr lang="en-US" altLang="zh-CN" sz="600" b="0" i="0" u="none" strike="noStrike" baseline="0" dirty="0" err="1" smtClean="0">
                          <a:solidFill>
                            <a:schemeClr val="tx1"/>
                          </a:solidFill>
                          <a:latin typeface="微软雅黑" panose="020B0503020204020204" pitchFamily="34" charset="-122"/>
                          <a:ea typeface="微软雅黑" panose="020B0503020204020204" pitchFamily="34" charset="-122"/>
                        </a:rPr>
                        <a:t>usb</a:t>
                      </a:r>
                      <a:r>
                        <a:rPr lang="zh-CN" altLang="en-US" sz="600" b="0" i="0" u="none" strike="noStrike" baseline="0" dirty="0" smtClean="0">
                          <a:solidFill>
                            <a:schemeClr val="tx1"/>
                          </a:solidFill>
                          <a:latin typeface="微软雅黑" panose="020B0503020204020204" pitchFamily="34" charset="-122"/>
                          <a:ea typeface="微软雅黑" panose="020B0503020204020204" pitchFamily="34" charset="-122"/>
                        </a:rPr>
                        <a:t>，</a:t>
                      </a:r>
                      <a:r>
                        <a:rPr lang="en-US" altLang="zh-CN" sz="600" b="0" i="0" u="none" strike="noStrike" baseline="0" dirty="0" smtClean="0">
                          <a:solidFill>
                            <a:schemeClr val="tx1"/>
                          </a:solidFill>
                          <a:latin typeface="微软雅黑" panose="020B0503020204020204" pitchFamily="34" charset="-122"/>
                          <a:ea typeface="微软雅黑" panose="020B0503020204020204" pitchFamily="34" charset="-122"/>
                        </a:rPr>
                        <a:t>3.5</a:t>
                      </a:r>
                      <a:r>
                        <a:rPr lang="zh-CN" altLang="en-US" sz="600" b="0" i="0" u="none" strike="noStrike" baseline="0" dirty="0" smtClean="0">
                          <a:solidFill>
                            <a:schemeClr val="tx1"/>
                          </a:solidFill>
                          <a:latin typeface="微软雅黑" panose="020B0503020204020204" pitchFamily="34" charset="-122"/>
                          <a:ea typeface="微软雅黑" panose="020B0503020204020204" pitchFamily="34" charset="-122"/>
                        </a:rPr>
                        <a:t>耳机口</a:t>
                      </a:r>
                      <a:endParaRPr lang="zh-CN" altLang="en-US" sz="600" b="0" i="0" u="none" strike="noStrike" baseline="0"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71761">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LCD</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尺寸</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4.7</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寸</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/1280*720</a:t>
                      </a:r>
                      <a:endParaRPr lang="zh-CN" alt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摄像头</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前</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200W/</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后</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800W</a:t>
                      </a:r>
                      <a:endParaRPr lang="en-US" altLang="zh-CN"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52045">
                <a:tc>
                  <a:txBody>
                    <a:bodyPr/>
                    <a:lstStyle/>
                    <a:p>
                      <a:pPr algn="l" fontAlgn="ctr"/>
                      <a:r>
                        <a:rPr lang="zh-CN" altLang="en-US" sz="600" b="0" i="0" u="none" strike="noStrike">
                          <a:solidFill>
                            <a:srgbClr val="000000"/>
                          </a:solidFill>
                          <a:latin typeface="微软雅黑" panose="020B0503020204020204" pitchFamily="34" charset="-122"/>
                          <a:ea typeface="微软雅黑" panose="020B0503020204020204" pitchFamily="34" charset="-122"/>
                        </a:rPr>
                        <a:t>电池容量</a:t>
                      </a:r>
                      <a:endParaRPr lang="zh-CN" altLang="en-US" sz="600" b="0" i="0" u="none" strike="noStrike">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smtClean="0">
                          <a:solidFill>
                            <a:srgbClr val="000000"/>
                          </a:solidFill>
                          <a:latin typeface="微软雅黑" panose="020B0503020204020204" pitchFamily="34" charset="-122"/>
                          <a:ea typeface="微软雅黑" panose="020B0503020204020204" pitchFamily="34" charset="-122"/>
                        </a:rPr>
                        <a:t>3200mah</a:t>
                      </a: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 </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防护等级</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smtClean="0">
                          <a:solidFill>
                            <a:srgbClr val="000000"/>
                          </a:solidFill>
                          <a:latin typeface="微软雅黑" panose="020B0503020204020204" pitchFamily="34" charset="-122"/>
                          <a:ea typeface="微软雅黑" panose="020B0503020204020204" pitchFamily="34" charset="-122"/>
                        </a:rPr>
                        <a:t>IP67</a:t>
                      </a:r>
                      <a:endParaRPr 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bl>
          </a:graphicData>
        </a:graphic>
      </p:graphicFrame>
      <p:sp>
        <p:nvSpPr>
          <p:cNvPr id="8" name="矩形 7"/>
          <p:cNvSpPr/>
          <p:nvPr/>
        </p:nvSpPr>
        <p:spPr>
          <a:xfrm>
            <a:off x="2647804" y="93061"/>
            <a:ext cx="1184940" cy="184666"/>
          </a:xfrm>
          <a:prstGeom prst="rect">
            <a:avLst/>
          </a:prstGeom>
          <a:noFill/>
          <a:ln>
            <a:noFill/>
          </a:ln>
        </p:spPr>
        <p:txBody>
          <a:bodyPr wrap="none" rtlCol="0" anchor="t">
            <a:spAutoFit/>
          </a:bodyPr>
          <a:lstStyle/>
          <a:p>
            <a:pPr algn="ctr"/>
            <a:r>
              <a:rPr lang="zh-CN" altLang="en-US" sz="600" i="1" dirty="0" smtClean="0">
                <a:latin typeface="微软雅黑" panose="020B0503020204020204" pitchFamily="34" charset="-122"/>
                <a:ea typeface="微软雅黑" panose="020B0503020204020204" pitchFamily="34" charset="-122"/>
              </a:rPr>
              <a:t>以质量求生存，以创新求发展</a:t>
            </a:r>
            <a:endParaRPr lang="zh-CN" altLang="en-US" sz="600" i="1" dirty="0">
              <a:latin typeface="微软雅黑" panose="020B0503020204020204" pitchFamily="34" charset="-122"/>
              <a:ea typeface="微软雅黑" panose="020B0503020204020204" pitchFamily="34" charset="-122"/>
            </a:endParaRPr>
          </a:p>
        </p:txBody>
      </p:sp>
      <p:sp>
        <p:nvSpPr>
          <p:cNvPr id="9" name="文本框 5"/>
          <p:cNvSpPr txBox="1"/>
          <p:nvPr/>
        </p:nvSpPr>
        <p:spPr>
          <a:xfrm>
            <a:off x="182953" y="384243"/>
            <a:ext cx="2080469" cy="246221"/>
          </a:xfrm>
          <a:prstGeom prst="rect">
            <a:avLst/>
          </a:prstGeom>
          <a:noFill/>
        </p:spPr>
        <p:txBody>
          <a:bodyPr wrap="square" rtlCol="0">
            <a:spAutoFit/>
          </a:bodyPr>
          <a:lstStyle/>
          <a:p>
            <a:r>
              <a:rPr lang="zh-CN" altLang="en-US" sz="10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北斗定位手持系列</a:t>
            </a:r>
            <a:r>
              <a:rPr lang="en-US" altLang="zh-CN" sz="10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en-US" altLang="zh-CN" sz="1000" dirty="0" smtClean="0">
                <a:latin typeface="微软雅黑" panose="020B0503020204020204" pitchFamily="34" charset="-122"/>
                <a:ea typeface="微软雅黑" panose="020B0503020204020204" pitchFamily="34" charset="-122"/>
              </a:rPr>
              <a:t>W109</a:t>
            </a:r>
            <a:endParaRPr lang="en-US" altLang="en-US" sz="1000" dirty="0">
              <a:latin typeface="微软雅黑" panose="020B0503020204020204" pitchFamily="34" charset="-122"/>
              <a:ea typeface="微软雅黑" panose="020B0503020204020204" pitchFamily="34" charset="-122"/>
            </a:endParaRPr>
          </a:p>
        </p:txBody>
      </p:sp>
      <p:sp>
        <p:nvSpPr>
          <p:cNvPr id="10" name="矩形 2"/>
          <p:cNvSpPr/>
          <p:nvPr/>
        </p:nvSpPr>
        <p:spPr>
          <a:xfrm>
            <a:off x="186267" y="1885950"/>
            <a:ext cx="1055512" cy="845961"/>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lnSpc>
                <a:spcPts val="900"/>
              </a:lnSpc>
            </a:pPr>
            <a:r>
              <a:rPr lang="zh-CN" altLang="en-US" sz="700" b="1" dirty="0">
                <a:solidFill>
                  <a:schemeClr val="tx1"/>
                </a:solidFill>
                <a:latin typeface="微软雅黑" panose="020B0503020204020204" pitchFamily="34" charset="-122"/>
                <a:ea typeface="微软雅黑" panose="020B0503020204020204" pitchFamily="34" charset="-122"/>
                <a:sym typeface="+mn-ea"/>
              </a:rPr>
              <a:t>产品特点：</a:t>
            </a:r>
            <a:endParaRPr lang="zh-CN" altLang="en-US" sz="700" b="1" dirty="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IP68</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设计</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 支持北斗</a:t>
            </a:r>
            <a:r>
              <a:rPr lang="en-US" altLang="zh-CN" sz="600" dirty="0" smtClean="0">
                <a:solidFill>
                  <a:schemeClr val="tx1"/>
                </a:solidFill>
                <a:latin typeface="微软雅黑" panose="020B0503020204020204" pitchFamily="34" charset="-122"/>
                <a:ea typeface="微软雅黑" panose="020B0503020204020204" pitchFamily="34" charset="-122"/>
                <a:sym typeface="+mn-ea"/>
              </a:rPr>
              <a:t>/GPS</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定位</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超高</a:t>
            </a:r>
            <a:r>
              <a:rPr lang="zh-CN" altLang="en-US" sz="600" dirty="0">
                <a:solidFill>
                  <a:schemeClr val="tx1"/>
                </a:solidFill>
                <a:latin typeface="微软雅黑" panose="020B0503020204020204" pitchFamily="34" charset="-122"/>
                <a:ea typeface="微软雅黑" panose="020B0503020204020204" pitchFamily="34" charset="-122"/>
                <a:sym typeface="+mn-ea"/>
              </a:rPr>
              <a:t>清大</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屏</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独特外形，纤薄机身</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11" name="矩形 2"/>
          <p:cNvSpPr/>
          <p:nvPr/>
        </p:nvSpPr>
        <p:spPr>
          <a:xfrm>
            <a:off x="1388533" y="1885244"/>
            <a:ext cx="852311" cy="818446"/>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lnSpc>
                <a:spcPts val="900"/>
              </a:lnSpc>
            </a:pPr>
            <a:r>
              <a:rPr lang="zh-CN" altLang="en-US" sz="700" b="1" dirty="0">
                <a:solidFill>
                  <a:schemeClr val="tx1"/>
                </a:solidFill>
                <a:latin typeface="微软雅黑" panose="020B0503020204020204" pitchFamily="34" charset="-122"/>
                <a:ea typeface="微软雅黑" panose="020B0503020204020204" pitchFamily="34" charset="-122"/>
              </a:rPr>
              <a:t>应用方向</a:t>
            </a:r>
            <a:r>
              <a:rPr lang="zh-CN" altLang="en-US" sz="700" b="1" dirty="0" smtClean="0">
                <a:solidFill>
                  <a:schemeClr val="tx1"/>
                </a:solidFill>
                <a:latin typeface="微软雅黑" panose="020B0503020204020204" pitchFamily="34" charset="-122"/>
                <a:ea typeface="微软雅黑" panose="020B0503020204020204" pitchFamily="34" charset="-122"/>
              </a:rPr>
              <a:t>：</a:t>
            </a:r>
            <a:endParaRPr lang="en-US" altLang="zh-CN" sz="700" b="1" dirty="0" smtClean="0">
              <a:solidFill>
                <a:schemeClr val="tx1"/>
              </a:solidFill>
              <a:latin typeface="微软雅黑" panose="020B0503020204020204" pitchFamily="34" charset="-122"/>
              <a:ea typeface="微软雅黑" panose="020B0503020204020204" pitchFamily="34" charset="-122"/>
            </a:endParaRPr>
          </a:p>
          <a:p>
            <a:pPr>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智慧社区</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林业巡护</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户外旅游</a:t>
            </a:r>
            <a:endParaRPr lang="zh-CN" altLang="en-US" sz="600" dirty="0">
              <a:solidFill>
                <a:schemeClr val="tx1"/>
              </a:solidFill>
              <a:latin typeface="微软雅黑" panose="020B0503020204020204" pitchFamily="34" charset="-122"/>
              <a:ea typeface="微软雅黑" panose="020B0503020204020204" pitchFamily="34" charset="-122"/>
            </a:endParaRPr>
          </a:p>
          <a:p>
            <a:pPr algn="l">
              <a:lnSpc>
                <a:spcPts val="900"/>
              </a:lnSpc>
            </a:pPr>
            <a:endParaRPr lang="zh-CN" altLang="en-US" sz="700" dirty="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1"/>
          <p:cNvPicPr>
            <a:picLocks noChangeAspect="1"/>
          </p:cNvPicPr>
          <p:nvPr/>
        </p:nvPicPr>
        <p:blipFill>
          <a:blip r:embed="rId1" cstate="print"/>
          <a:stretch>
            <a:fillRect/>
          </a:stretch>
        </p:blipFill>
        <p:spPr>
          <a:xfrm>
            <a:off x="104702" y="617660"/>
            <a:ext cx="2044251" cy="1219237"/>
          </a:xfrm>
          <a:prstGeom prst="rect">
            <a:avLst/>
          </a:prstGeom>
          <a:noFill/>
          <a:ln w="1">
            <a:noFill/>
          </a:ln>
        </p:spPr>
      </p:pic>
      <p:graphicFrame>
        <p:nvGraphicFramePr>
          <p:cNvPr id="8" name="表格 7"/>
          <p:cNvGraphicFramePr>
            <a:graphicFrameLocks noGrp="1"/>
          </p:cNvGraphicFramePr>
          <p:nvPr/>
        </p:nvGraphicFramePr>
        <p:xfrm>
          <a:off x="2423090" y="592463"/>
          <a:ext cx="1625274" cy="2133807"/>
        </p:xfrm>
        <a:graphic>
          <a:graphicData uri="http://schemas.openxmlformats.org/drawingml/2006/table">
            <a:tbl>
              <a:tblPr/>
              <a:tblGrid>
                <a:gridCol w="656134"/>
                <a:gridCol w="969140"/>
              </a:tblGrid>
              <a:tr h="158202">
                <a:tc>
                  <a:txBody>
                    <a:bodyPr/>
                    <a:lstStyle/>
                    <a:p>
                      <a:pPr algn="l" fontAlgn="ctr"/>
                      <a:r>
                        <a:rPr lang="zh-CN" altLang="en-US" sz="700" b="1" i="0" u="none" strike="noStrike" dirty="0" smtClean="0">
                          <a:solidFill>
                            <a:schemeClr val="tx1"/>
                          </a:solidFill>
                          <a:latin typeface="微软雅黑" panose="020B0503020204020204" pitchFamily="34" charset="-122"/>
                          <a:ea typeface="微软雅黑" panose="020B0503020204020204" pitchFamily="34" charset="-122"/>
                        </a:rPr>
                        <a:t>主要参数：</a:t>
                      </a:r>
                      <a:endParaRPr lang="zh-CN" altLang="en-US" sz="700" b="1"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endParaRPr 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58202">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型号</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smtClean="0">
                          <a:solidFill>
                            <a:schemeClr val="tx1"/>
                          </a:solidFill>
                          <a:latin typeface="微软雅黑" panose="020B0503020204020204" pitchFamily="34" charset="-122"/>
                          <a:ea typeface="微软雅黑" panose="020B0503020204020204" pitchFamily="34" charset="-122"/>
                        </a:rPr>
                        <a:t>W63 3G/4G</a:t>
                      </a:r>
                      <a:endParaRPr 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48436">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颜色</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黄</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黑</a:t>
                      </a:r>
                      <a:endParaRPr lang="zh-CN" alt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19191">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尺寸</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smtClean="0">
                          <a:solidFill>
                            <a:schemeClr val="tx1"/>
                          </a:solidFill>
                          <a:latin typeface="微软雅黑" panose="020B0503020204020204" pitchFamily="34" charset="-122"/>
                          <a:ea typeface="微软雅黑" panose="020B0503020204020204" pitchFamily="34" charset="-122"/>
                        </a:rPr>
                        <a:t>145.5*73*20.8MM</a:t>
                      </a:r>
                      <a:endParaRPr 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操作系统</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smtClean="0">
                          <a:solidFill>
                            <a:schemeClr val="tx1"/>
                          </a:solidFill>
                          <a:latin typeface="微软雅黑" panose="020B0503020204020204" pitchFamily="34" charset="-122"/>
                          <a:ea typeface="微软雅黑" panose="020B0503020204020204" pitchFamily="34" charset="-122"/>
                        </a:rPr>
                        <a:t>Android4.4/5.1</a:t>
                      </a:r>
                      <a:endParaRPr 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67923">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网络支持</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移动</a:t>
                      </a:r>
                      <a:r>
                        <a:rPr lang="en-US" altLang="zh-CN" sz="600" b="0" i="0" u="none" strike="noStrike" dirty="0" smtClean="0">
                          <a:solidFill>
                            <a:srgbClr val="000000"/>
                          </a:solidFill>
                          <a:latin typeface="微软雅黑" panose="020B0503020204020204" pitchFamily="34" charset="-122"/>
                          <a:ea typeface="微软雅黑" panose="020B0503020204020204" pitchFamily="34" charset="-122"/>
                        </a:rPr>
                        <a:t>/</a:t>
                      </a: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联通</a:t>
                      </a:r>
                      <a:r>
                        <a:rPr lang="zh-CN" altLang="en-US" sz="600" b="0" i="0" u="none" strike="noStrike" baseline="0" dirty="0" smtClean="0">
                          <a:solidFill>
                            <a:srgbClr val="000000"/>
                          </a:solidFill>
                          <a:latin typeface="微软雅黑" panose="020B0503020204020204" pitchFamily="34" charset="-122"/>
                          <a:ea typeface="微软雅黑" panose="020B0503020204020204" pitchFamily="34" charset="-122"/>
                        </a:rPr>
                        <a:t> </a:t>
                      </a:r>
                      <a:r>
                        <a:rPr lang="en-US" altLang="zh-CN" sz="600" b="0" i="0" u="none" strike="noStrike" baseline="0" dirty="0" smtClean="0">
                          <a:solidFill>
                            <a:srgbClr val="000000"/>
                          </a:solidFill>
                          <a:latin typeface="微软雅黑" panose="020B0503020204020204" pitchFamily="34" charset="-122"/>
                          <a:ea typeface="微软雅黑" panose="020B0503020204020204" pitchFamily="34" charset="-122"/>
                        </a:rPr>
                        <a:t>4G /3G</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对讲</a:t>
                      </a:r>
                      <a:endParaRPr 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支持（选配）</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86067">
                <a:tc>
                  <a:txBody>
                    <a:bodyPr/>
                    <a:lstStyle/>
                    <a:p>
                      <a:pPr algn="l" fontAlgn="ctr"/>
                      <a:r>
                        <a:rPr lang="en-US" altLang="zh-CN" sz="600" b="0" i="0" u="none" strike="noStrike" dirty="0" smtClean="0">
                          <a:solidFill>
                            <a:srgbClr val="000000"/>
                          </a:solidFill>
                          <a:latin typeface="微软雅黑" panose="020B0503020204020204" pitchFamily="34" charset="-122"/>
                          <a:ea typeface="微软雅黑" panose="020B0503020204020204" pitchFamily="34" charset="-122"/>
                        </a:rPr>
                        <a:t>NFC</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支持（选配）</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28471">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导航方式</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a:solidFill>
                            <a:schemeClr val="tx1"/>
                          </a:solidFill>
                          <a:latin typeface="微软雅黑" panose="020B0503020204020204" pitchFamily="34" charset="-122"/>
                          <a:ea typeface="微软雅黑" panose="020B0503020204020204" pitchFamily="34" charset="-122"/>
                        </a:rPr>
                        <a:t>GPS/</a:t>
                      </a:r>
                      <a:r>
                        <a:rPr lang="zh-CN" altLang="en-US" sz="600" b="0" i="0" u="none" strike="noStrike">
                          <a:solidFill>
                            <a:schemeClr val="tx1"/>
                          </a:solidFill>
                          <a:latin typeface="微软雅黑" panose="020B0503020204020204" pitchFamily="34" charset="-122"/>
                          <a:ea typeface="微软雅黑" panose="020B0503020204020204" pitchFamily="34" charset="-122"/>
                        </a:rPr>
                        <a:t>北斗</a:t>
                      </a:r>
                      <a:endParaRPr lang="zh-CN" altLang="en-US" sz="600" b="0" i="0" u="none" strike="noStrike">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53656">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接口</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Micro</a:t>
                      </a:r>
                      <a:r>
                        <a:rPr lang="en-US" altLang="zh-CN" sz="600" b="0" i="0" u="none" strike="noStrike" baseline="0" dirty="0" smtClean="0">
                          <a:solidFill>
                            <a:schemeClr val="tx1"/>
                          </a:solidFill>
                          <a:latin typeface="微软雅黑" panose="020B0503020204020204" pitchFamily="34" charset="-122"/>
                          <a:ea typeface="微软雅黑" panose="020B0503020204020204" pitchFamily="34" charset="-122"/>
                        </a:rPr>
                        <a:t> </a:t>
                      </a:r>
                      <a:r>
                        <a:rPr lang="en-US" altLang="zh-CN" sz="600" b="0" i="0" u="none" strike="noStrike" baseline="0" dirty="0" err="1" smtClean="0">
                          <a:solidFill>
                            <a:schemeClr val="tx1"/>
                          </a:solidFill>
                          <a:latin typeface="微软雅黑" panose="020B0503020204020204" pitchFamily="34" charset="-122"/>
                          <a:ea typeface="微软雅黑" panose="020B0503020204020204" pitchFamily="34" charset="-122"/>
                        </a:rPr>
                        <a:t>usb</a:t>
                      </a:r>
                      <a:r>
                        <a:rPr lang="zh-CN" altLang="en-US" sz="600" b="0" i="0" u="none" strike="noStrike" baseline="0" dirty="0" smtClean="0">
                          <a:solidFill>
                            <a:schemeClr val="tx1"/>
                          </a:solidFill>
                          <a:latin typeface="微软雅黑" panose="020B0503020204020204" pitchFamily="34" charset="-122"/>
                          <a:ea typeface="微软雅黑" panose="020B0503020204020204" pitchFamily="34" charset="-122"/>
                        </a:rPr>
                        <a:t>，</a:t>
                      </a:r>
                      <a:r>
                        <a:rPr lang="en-US" altLang="zh-CN" sz="600" b="0" i="0" u="none" strike="noStrike" baseline="0" dirty="0" smtClean="0">
                          <a:solidFill>
                            <a:schemeClr val="tx1"/>
                          </a:solidFill>
                          <a:latin typeface="微软雅黑" panose="020B0503020204020204" pitchFamily="34" charset="-122"/>
                          <a:ea typeface="微软雅黑" panose="020B0503020204020204" pitchFamily="34" charset="-122"/>
                        </a:rPr>
                        <a:t>3.5</a:t>
                      </a:r>
                      <a:r>
                        <a:rPr lang="zh-CN" altLang="en-US" sz="600" b="0" i="0" u="none" strike="noStrike" baseline="0" dirty="0" smtClean="0">
                          <a:solidFill>
                            <a:schemeClr val="tx1"/>
                          </a:solidFill>
                          <a:latin typeface="微软雅黑" panose="020B0503020204020204" pitchFamily="34" charset="-122"/>
                          <a:ea typeface="微软雅黑" panose="020B0503020204020204" pitchFamily="34" charset="-122"/>
                        </a:rPr>
                        <a:t>耳机口</a:t>
                      </a:r>
                      <a:endParaRPr lang="zh-CN" altLang="en-US" sz="600" b="0" i="0" u="none" strike="noStrike" baseline="0"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LCD</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尺寸</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4.3</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寸</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/960*540</a:t>
                      </a:r>
                      <a:endParaRPr lang="zh-CN" alt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68956">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摄像头</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前</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30W/</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后</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800W</a:t>
                      </a:r>
                      <a:endParaRPr lang="en-US" altLang="zh-CN"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对讲</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支持</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2W</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模拟</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数字对讲</a:t>
                      </a:r>
                      <a:endParaRPr lang="en-US" altLang="zh-CN"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226390">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电池容量</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3000mah</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 </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防护等级</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smtClean="0">
                          <a:solidFill>
                            <a:schemeClr val="tx1"/>
                          </a:solidFill>
                          <a:latin typeface="微软雅黑" panose="020B0503020204020204" pitchFamily="34" charset="-122"/>
                          <a:ea typeface="微软雅黑" panose="020B0503020204020204" pitchFamily="34" charset="-122"/>
                        </a:rPr>
                        <a:t>IP67</a:t>
                      </a:r>
                      <a:endParaRPr 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bl>
          </a:graphicData>
        </a:graphic>
      </p:graphicFrame>
      <p:sp>
        <p:nvSpPr>
          <p:cNvPr id="7" name="矩形 6"/>
          <p:cNvSpPr/>
          <p:nvPr/>
        </p:nvSpPr>
        <p:spPr>
          <a:xfrm>
            <a:off x="2647804" y="93061"/>
            <a:ext cx="1184940" cy="184666"/>
          </a:xfrm>
          <a:prstGeom prst="rect">
            <a:avLst/>
          </a:prstGeom>
          <a:noFill/>
          <a:ln>
            <a:noFill/>
          </a:ln>
        </p:spPr>
        <p:txBody>
          <a:bodyPr wrap="none" rtlCol="0" anchor="t">
            <a:spAutoFit/>
          </a:bodyPr>
          <a:lstStyle/>
          <a:p>
            <a:pPr algn="ctr"/>
            <a:r>
              <a:rPr lang="zh-CN" altLang="en-US" sz="600" i="1" dirty="0" smtClean="0">
                <a:latin typeface="微软雅黑" panose="020B0503020204020204" pitchFamily="34" charset="-122"/>
                <a:ea typeface="微软雅黑" panose="020B0503020204020204" pitchFamily="34" charset="-122"/>
              </a:rPr>
              <a:t>以质量求生存，以创新求发展</a:t>
            </a:r>
            <a:endParaRPr lang="zh-CN" altLang="en-US" sz="600" i="1" dirty="0">
              <a:latin typeface="微软雅黑" panose="020B0503020204020204" pitchFamily="34" charset="-122"/>
              <a:ea typeface="微软雅黑" panose="020B0503020204020204" pitchFamily="34" charset="-122"/>
            </a:endParaRPr>
          </a:p>
        </p:txBody>
      </p:sp>
      <p:sp>
        <p:nvSpPr>
          <p:cNvPr id="9" name="文本框 5"/>
          <p:cNvSpPr txBox="1"/>
          <p:nvPr/>
        </p:nvSpPr>
        <p:spPr>
          <a:xfrm>
            <a:off x="182953" y="384243"/>
            <a:ext cx="1531547" cy="250757"/>
          </a:xfrm>
          <a:prstGeom prst="rect">
            <a:avLst/>
          </a:prstGeom>
          <a:noFill/>
        </p:spPr>
        <p:txBody>
          <a:bodyPr wrap="square" rtlCol="0">
            <a:spAutoFit/>
          </a:bodyPr>
          <a:lstStyle/>
          <a:p>
            <a:r>
              <a:rPr lang="zh-CN" altLang="en-US" sz="10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北斗定位手持系列</a:t>
            </a:r>
            <a:r>
              <a:rPr lang="en-US" altLang="zh-CN" sz="10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en-US" altLang="zh-CN" sz="1000" dirty="0" smtClean="0">
                <a:latin typeface="微软雅黑" panose="020B0503020204020204" pitchFamily="34" charset="-122"/>
                <a:ea typeface="微软雅黑" panose="020B0503020204020204" pitchFamily="34" charset="-122"/>
              </a:rPr>
              <a:t>W63</a:t>
            </a:r>
            <a:endParaRPr lang="en-US" altLang="en-US" sz="1000" dirty="0">
              <a:latin typeface="微软雅黑" panose="020B0503020204020204" pitchFamily="34" charset="-122"/>
              <a:ea typeface="微软雅黑" panose="020B0503020204020204" pitchFamily="34" charset="-122"/>
            </a:endParaRPr>
          </a:p>
        </p:txBody>
      </p:sp>
      <p:sp>
        <p:nvSpPr>
          <p:cNvPr id="12" name="矩形 2"/>
          <p:cNvSpPr/>
          <p:nvPr/>
        </p:nvSpPr>
        <p:spPr>
          <a:xfrm>
            <a:off x="299156" y="1914172"/>
            <a:ext cx="1123245" cy="845961"/>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lnSpc>
                <a:spcPts val="900"/>
              </a:lnSpc>
            </a:pPr>
            <a:r>
              <a:rPr lang="zh-CN" altLang="en-US" sz="700" b="1" dirty="0">
                <a:solidFill>
                  <a:schemeClr val="tx1"/>
                </a:solidFill>
                <a:latin typeface="微软雅黑" panose="020B0503020204020204" pitchFamily="34" charset="-122"/>
                <a:ea typeface="微软雅黑" panose="020B0503020204020204" pitchFamily="34" charset="-122"/>
                <a:sym typeface="+mn-ea"/>
              </a:rPr>
              <a:t>产品特点：</a:t>
            </a:r>
            <a:endParaRPr lang="zh-CN" altLang="en-US" sz="700" b="1" dirty="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IP67</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设计</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 支持北斗</a:t>
            </a:r>
            <a:r>
              <a:rPr lang="en-US" altLang="zh-CN" sz="600" dirty="0" smtClean="0">
                <a:solidFill>
                  <a:schemeClr val="tx1"/>
                </a:solidFill>
                <a:latin typeface="微软雅黑" panose="020B0503020204020204" pitchFamily="34" charset="-122"/>
                <a:ea typeface="微软雅黑" panose="020B0503020204020204" pitchFamily="34" charset="-122"/>
                <a:sym typeface="+mn-ea"/>
              </a:rPr>
              <a:t>/GPS</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定位</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高清</a:t>
            </a:r>
            <a:r>
              <a:rPr lang="zh-CN" altLang="en-US" sz="600" dirty="0">
                <a:solidFill>
                  <a:schemeClr val="tx1"/>
                </a:solidFill>
                <a:latin typeface="微软雅黑" panose="020B0503020204020204" pitchFamily="34" charset="-122"/>
                <a:ea typeface="微软雅黑" panose="020B0503020204020204" pitchFamily="34" charset="-122"/>
                <a:sym typeface="+mn-ea"/>
              </a:rPr>
              <a:t>大</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屏</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 可支持对讲</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13" name="矩形 2"/>
          <p:cNvSpPr/>
          <p:nvPr/>
        </p:nvSpPr>
        <p:spPr>
          <a:xfrm>
            <a:off x="1495778" y="1913466"/>
            <a:ext cx="812799" cy="846667"/>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lnSpc>
                <a:spcPts val="900"/>
              </a:lnSpc>
            </a:pPr>
            <a:r>
              <a:rPr lang="zh-CN" altLang="en-US" sz="700" b="1" dirty="0">
                <a:solidFill>
                  <a:schemeClr val="tx1"/>
                </a:solidFill>
                <a:latin typeface="微软雅黑" panose="020B0503020204020204" pitchFamily="34" charset="-122"/>
                <a:ea typeface="微软雅黑" panose="020B0503020204020204" pitchFamily="34" charset="-122"/>
              </a:rPr>
              <a:t>应用方向</a:t>
            </a:r>
            <a:r>
              <a:rPr lang="zh-CN" altLang="en-US" sz="700" b="1" dirty="0" smtClean="0">
                <a:solidFill>
                  <a:schemeClr val="tx1"/>
                </a:solidFill>
                <a:latin typeface="微软雅黑" panose="020B0503020204020204" pitchFamily="34" charset="-122"/>
                <a:ea typeface="微软雅黑" panose="020B0503020204020204" pitchFamily="34" charset="-122"/>
              </a:rPr>
              <a:t>：</a:t>
            </a:r>
            <a:endParaRPr lang="en-US" altLang="zh-CN" sz="700" b="1" dirty="0" smtClean="0">
              <a:solidFill>
                <a:schemeClr val="tx1"/>
              </a:solidFill>
              <a:latin typeface="微软雅黑" panose="020B0503020204020204" pitchFamily="34" charset="-122"/>
              <a:ea typeface="微软雅黑" panose="020B0503020204020204" pitchFamily="34" charset="-122"/>
            </a:endParaRPr>
          </a:p>
          <a:p>
            <a:pPr>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智慧社区</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林业巡护</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户外旅游</a:t>
            </a:r>
            <a:endParaRPr lang="zh-CN" altLang="en-US" sz="600" dirty="0">
              <a:solidFill>
                <a:schemeClr val="tx1"/>
              </a:solidFill>
              <a:latin typeface="微软雅黑" panose="020B0503020204020204" pitchFamily="34" charset="-122"/>
              <a:ea typeface="微软雅黑" panose="020B0503020204020204" pitchFamily="34" charset="-122"/>
            </a:endParaRPr>
          </a:p>
          <a:p>
            <a:pPr algn="l">
              <a:lnSpc>
                <a:spcPts val="900"/>
              </a:lnSpc>
            </a:pPr>
            <a:endParaRPr lang="zh-CN" altLang="en-US" sz="700" dirty="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nvGraphicFramePr>
        <p:xfrm>
          <a:off x="2496380" y="665573"/>
          <a:ext cx="1422850" cy="1906528"/>
        </p:xfrm>
        <a:graphic>
          <a:graphicData uri="http://schemas.openxmlformats.org/drawingml/2006/table">
            <a:tbl>
              <a:tblPr/>
              <a:tblGrid>
                <a:gridCol w="621234"/>
                <a:gridCol w="801616"/>
              </a:tblGrid>
              <a:tr h="160327">
                <a:tc>
                  <a:txBody>
                    <a:bodyPr/>
                    <a:lstStyle/>
                    <a:p>
                      <a:pPr algn="l" fontAlgn="ctr"/>
                      <a:r>
                        <a:rPr lang="zh-CN" altLang="en-US" sz="700" b="1" i="0" u="none" strike="noStrike" dirty="0" smtClean="0">
                          <a:solidFill>
                            <a:schemeClr val="tx1"/>
                          </a:solidFill>
                          <a:latin typeface="微软雅黑" panose="020B0503020204020204" pitchFamily="34" charset="-122"/>
                          <a:ea typeface="微软雅黑" panose="020B0503020204020204" pitchFamily="34" charset="-122"/>
                        </a:rPr>
                        <a:t>主要参数：</a:t>
                      </a:r>
                      <a:endParaRPr lang="zh-CN" altLang="en-US" sz="700" b="1"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endParaRPr 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60327">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型号</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smtClean="0">
                          <a:solidFill>
                            <a:schemeClr val="tx1"/>
                          </a:solidFill>
                          <a:latin typeface="微软雅黑" panose="020B0503020204020204" pitchFamily="34" charset="-122"/>
                          <a:ea typeface="微软雅黑" panose="020B0503020204020204" pitchFamily="34" charset="-122"/>
                        </a:rPr>
                        <a:t>W92</a:t>
                      </a:r>
                      <a:endParaRPr 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57039">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颜色</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黄</a:t>
                      </a:r>
                      <a:endParaRPr lang="zh-CN" alt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26098">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尺寸</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smtClean="0">
                          <a:solidFill>
                            <a:schemeClr val="tx1"/>
                          </a:solidFill>
                          <a:latin typeface="微软雅黑" panose="020B0503020204020204" pitchFamily="34" charset="-122"/>
                          <a:ea typeface="微软雅黑" panose="020B0503020204020204" pitchFamily="34" charset="-122"/>
                        </a:rPr>
                        <a:t>126*58*17.5MM</a:t>
                      </a:r>
                      <a:endParaRPr 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外观设计</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a:solidFill>
                            <a:schemeClr val="tx1"/>
                          </a:solidFill>
                          <a:latin typeface="微软雅黑" panose="020B0503020204020204" pitchFamily="34" charset="-122"/>
                          <a:ea typeface="微软雅黑" panose="020B0503020204020204" pitchFamily="34" charset="-122"/>
                        </a:rPr>
                        <a:t>直板</a:t>
                      </a:r>
                      <a:endParaRPr lang="zh-CN" altLang="en-US" sz="600" b="0" i="0" u="none" strike="noStrike">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77655">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导航方式</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a:solidFill>
                            <a:schemeClr val="tx1"/>
                          </a:solidFill>
                          <a:latin typeface="微软雅黑" panose="020B0503020204020204" pitchFamily="34" charset="-122"/>
                          <a:ea typeface="微软雅黑" panose="020B0503020204020204" pitchFamily="34" charset="-122"/>
                        </a:rPr>
                        <a:t>GPS/</a:t>
                      </a:r>
                      <a:r>
                        <a:rPr lang="zh-CN" altLang="en-US" sz="600" b="0" i="0" u="none" strike="noStrike" dirty="0">
                          <a:solidFill>
                            <a:schemeClr val="tx1"/>
                          </a:solidFill>
                          <a:latin typeface="微软雅黑" panose="020B0503020204020204" pitchFamily="34" charset="-122"/>
                          <a:ea typeface="微软雅黑" panose="020B0503020204020204" pitchFamily="34" charset="-122"/>
                        </a:rPr>
                        <a:t>北斗</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96850">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输入方式</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按键</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35916">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手电筒</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支持</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62560">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接口</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Micro</a:t>
                      </a:r>
                      <a:r>
                        <a:rPr lang="en-US" altLang="zh-CN" sz="600" b="0" i="0" u="none" strike="noStrike" baseline="0" dirty="0" smtClean="0">
                          <a:solidFill>
                            <a:schemeClr val="tx1"/>
                          </a:solidFill>
                          <a:latin typeface="微软雅黑" panose="020B0503020204020204" pitchFamily="34" charset="-122"/>
                          <a:ea typeface="微软雅黑" panose="020B0503020204020204" pitchFamily="34" charset="-122"/>
                        </a:rPr>
                        <a:t> </a:t>
                      </a:r>
                      <a:r>
                        <a:rPr lang="en-US" altLang="zh-CN" sz="600" b="0" i="0" u="none" strike="noStrike" baseline="0" dirty="0" err="1" smtClean="0">
                          <a:solidFill>
                            <a:schemeClr val="tx1"/>
                          </a:solidFill>
                          <a:latin typeface="微软雅黑" panose="020B0503020204020204" pitchFamily="34" charset="-122"/>
                          <a:ea typeface="微软雅黑" panose="020B0503020204020204" pitchFamily="34" charset="-122"/>
                        </a:rPr>
                        <a:t>usb</a:t>
                      </a:r>
                      <a:endParaRPr lang="zh-CN" altLang="en-US" sz="600" b="0" i="0" u="none" strike="noStrike" baseline="0"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LCD</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尺寸</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2.0</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寸</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/240*320</a:t>
                      </a:r>
                      <a:endParaRPr lang="zh-CN" alt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78747">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摄像头</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前</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30W/</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后</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800W</a:t>
                      </a:r>
                      <a:endParaRPr lang="en-US" altLang="zh-CN"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58230">
                <a:tc>
                  <a:txBody>
                    <a:bodyPr/>
                    <a:lstStyle/>
                    <a:p>
                      <a:pPr algn="l" fontAlgn="ctr"/>
                      <a:r>
                        <a:rPr lang="zh-CN" altLang="en-US" sz="600" b="0" i="0" u="none" strike="noStrike">
                          <a:solidFill>
                            <a:schemeClr val="tx1"/>
                          </a:solidFill>
                          <a:latin typeface="微软雅黑" panose="020B0503020204020204" pitchFamily="34" charset="-122"/>
                          <a:ea typeface="微软雅黑" panose="020B0503020204020204" pitchFamily="34" charset="-122"/>
                        </a:rPr>
                        <a:t>电池容量</a:t>
                      </a:r>
                      <a:endParaRPr lang="zh-CN" altLang="en-US" sz="600" b="0" i="0" u="none" strike="noStrike">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1200mah</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 </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防护等级</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smtClean="0">
                          <a:solidFill>
                            <a:schemeClr val="tx1"/>
                          </a:solidFill>
                          <a:latin typeface="微软雅黑" panose="020B0503020204020204" pitchFamily="34" charset="-122"/>
                          <a:ea typeface="微软雅黑" panose="020B0503020204020204" pitchFamily="34" charset="-122"/>
                        </a:rPr>
                        <a:t>IP67</a:t>
                      </a:r>
                      <a:endParaRPr 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bl>
          </a:graphicData>
        </a:graphic>
      </p:graphicFrame>
      <p:sp>
        <p:nvSpPr>
          <p:cNvPr id="8" name="矩形 7"/>
          <p:cNvSpPr/>
          <p:nvPr/>
        </p:nvSpPr>
        <p:spPr>
          <a:xfrm>
            <a:off x="2647804" y="93061"/>
            <a:ext cx="1184940" cy="184666"/>
          </a:xfrm>
          <a:prstGeom prst="rect">
            <a:avLst/>
          </a:prstGeom>
          <a:noFill/>
          <a:ln>
            <a:noFill/>
          </a:ln>
        </p:spPr>
        <p:txBody>
          <a:bodyPr wrap="none" rtlCol="0" anchor="t">
            <a:spAutoFit/>
          </a:bodyPr>
          <a:lstStyle/>
          <a:p>
            <a:pPr algn="ctr"/>
            <a:r>
              <a:rPr lang="zh-CN" altLang="en-US" sz="600" i="1" dirty="0" smtClean="0">
                <a:latin typeface="微软雅黑" panose="020B0503020204020204" pitchFamily="34" charset="-122"/>
                <a:ea typeface="微软雅黑" panose="020B0503020204020204" pitchFamily="34" charset="-122"/>
              </a:rPr>
              <a:t>以质量求生存，以创新求发展</a:t>
            </a:r>
            <a:endParaRPr lang="zh-CN" altLang="en-US" sz="600" i="1" dirty="0">
              <a:latin typeface="微软雅黑" panose="020B0503020204020204" pitchFamily="34" charset="-122"/>
              <a:ea typeface="微软雅黑" panose="020B0503020204020204" pitchFamily="34" charset="-122"/>
            </a:endParaRPr>
          </a:p>
        </p:txBody>
      </p:sp>
      <p:sp>
        <p:nvSpPr>
          <p:cNvPr id="9" name="文本框 5"/>
          <p:cNvSpPr txBox="1"/>
          <p:nvPr/>
        </p:nvSpPr>
        <p:spPr>
          <a:xfrm>
            <a:off x="182953" y="384243"/>
            <a:ext cx="1531547" cy="250757"/>
          </a:xfrm>
          <a:prstGeom prst="rect">
            <a:avLst/>
          </a:prstGeom>
          <a:noFill/>
        </p:spPr>
        <p:txBody>
          <a:bodyPr wrap="square" rtlCol="0">
            <a:spAutoFit/>
          </a:bodyPr>
          <a:lstStyle/>
          <a:p>
            <a:r>
              <a:rPr lang="zh-CN" altLang="en-US" sz="10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北斗定位手持系列</a:t>
            </a:r>
            <a:r>
              <a:rPr lang="en-US" altLang="zh-CN" sz="10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en-US" altLang="zh-CN" sz="1000" dirty="0" smtClean="0">
                <a:latin typeface="微软雅黑" panose="020B0503020204020204" pitchFamily="34" charset="-122"/>
                <a:ea typeface="微软雅黑" panose="020B0503020204020204" pitchFamily="34" charset="-122"/>
              </a:rPr>
              <a:t>W92</a:t>
            </a:r>
            <a:endParaRPr lang="en-US" altLang="en-US" sz="1000" dirty="0">
              <a:latin typeface="微软雅黑" panose="020B0503020204020204" pitchFamily="34" charset="-122"/>
              <a:ea typeface="微软雅黑" panose="020B0503020204020204" pitchFamily="34" charset="-122"/>
            </a:endParaRPr>
          </a:p>
        </p:txBody>
      </p:sp>
      <p:pic>
        <p:nvPicPr>
          <p:cNvPr id="4098" name="Picture 2"/>
          <p:cNvPicPr>
            <a:picLocks noChangeAspect="1" noChangeArrowheads="1"/>
          </p:cNvPicPr>
          <p:nvPr/>
        </p:nvPicPr>
        <p:blipFill>
          <a:blip r:embed="rId1" cstate="print"/>
          <a:srcRect/>
          <a:stretch>
            <a:fillRect/>
          </a:stretch>
        </p:blipFill>
        <p:spPr bwMode="auto">
          <a:xfrm>
            <a:off x="251461" y="620888"/>
            <a:ext cx="1790700" cy="1264024"/>
          </a:xfrm>
          <a:prstGeom prst="rect">
            <a:avLst/>
          </a:prstGeom>
          <a:noFill/>
          <a:ln w="9525">
            <a:noFill/>
            <a:miter lim="800000"/>
            <a:headEnd/>
            <a:tailEnd/>
          </a:ln>
          <a:effectLst/>
        </p:spPr>
      </p:pic>
      <p:sp>
        <p:nvSpPr>
          <p:cNvPr id="10" name="矩形 2"/>
          <p:cNvSpPr/>
          <p:nvPr/>
        </p:nvSpPr>
        <p:spPr>
          <a:xfrm>
            <a:off x="186266" y="1885951"/>
            <a:ext cx="1450623" cy="710494"/>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lnSpc>
                <a:spcPts val="900"/>
              </a:lnSpc>
            </a:pPr>
            <a:r>
              <a:rPr lang="zh-CN" altLang="en-US" sz="700" b="1" dirty="0">
                <a:solidFill>
                  <a:schemeClr val="tx1"/>
                </a:solidFill>
                <a:latin typeface="微软雅黑" panose="020B0503020204020204" pitchFamily="34" charset="-122"/>
                <a:ea typeface="微软雅黑" panose="020B0503020204020204" pitchFamily="34" charset="-122"/>
                <a:sym typeface="+mn-ea"/>
              </a:rPr>
              <a:t>产品特点：</a:t>
            </a:r>
            <a:endParaRPr lang="zh-CN" altLang="en-US" sz="700" b="1" dirty="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IP67</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设计</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 支持北斗</a:t>
            </a:r>
            <a:r>
              <a:rPr lang="en-US" altLang="zh-CN" sz="600" dirty="0" smtClean="0">
                <a:solidFill>
                  <a:schemeClr val="tx1"/>
                </a:solidFill>
                <a:latin typeface="微软雅黑" panose="020B0503020204020204" pitchFamily="34" charset="-122"/>
                <a:ea typeface="微软雅黑" panose="020B0503020204020204" pitchFamily="34" charset="-122"/>
                <a:sym typeface="+mn-ea"/>
              </a:rPr>
              <a:t>/GPS</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定位</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buFont typeface="Wingdings" panose="05000000000000000000" pitchFamily="2" charset="2"/>
              <a:buChar char="u"/>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 一键</a:t>
            </a:r>
            <a:r>
              <a:rPr lang="en-US" altLang="zh-CN" sz="600" dirty="0" smtClean="0">
                <a:solidFill>
                  <a:schemeClr val="tx1"/>
                </a:solidFill>
                <a:latin typeface="微软雅黑" panose="020B0503020204020204" pitchFamily="34" charset="-122"/>
                <a:ea typeface="微软雅黑" panose="020B0503020204020204" pitchFamily="34" charset="-122"/>
                <a:sym typeface="+mn-ea"/>
              </a:rPr>
              <a:t>SOS</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报警</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超大喇叭</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11" name="矩形 2"/>
          <p:cNvSpPr/>
          <p:nvPr/>
        </p:nvSpPr>
        <p:spPr>
          <a:xfrm>
            <a:off x="1659255" y="1885244"/>
            <a:ext cx="581589" cy="705556"/>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lnSpc>
                <a:spcPts val="900"/>
              </a:lnSpc>
            </a:pPr>
            <a:r>
              <a:rPr lang="zh-CN" altLang="en-US" sz="700" b="1" dirty="0">
                <a:solidFill>
                  <a:schemeClr val="tx1"/>
                </a:solidFill>
                <a:latin typeface="微软雅黑" panose="020B0503020204020204" pitchFamily="34" charset="-122"/>
                <a:ea typeface="微软雅黑" panose="020B0503020204020204" pitchFamily="34" charset="-122"/>
              </a:rPr>
              <a:t>应用方向</a:t>
            </a:r>
            <a:r>
              <a:rPr lang="zh-CN" altLang="en-US" sz="700" b="1" dirty="0" smtClean="0">
                <a:solidFill>
                  <a:schemeClr val="tx1"/>
                </a:solidFill>
                <a:latin typeface="微软雅黑" panose="020B0503020204020204" pitchFamily="34" charset="-122"/>
                <a:ea typeface="微软雅黑" panose="020B0503020204020204" pitchFamily="34" charset="-122"/>
              </a:rPr>
              <a:t>：</a:t>
            </a:r>
            <a:endParaRPr lang="en-US" altLang="zh-CN" sz="700" b="1" dirty="0" smtClean="0">
              <a:solidFill>
                <a:schemeClr val="tx1"/>
              </a:solidFill>
              <a:latin typeface="微软雅黑" panose="020B0503020204020204" pitchFamily="34" charset="-122"/>
              <a:ea typeface="微软雅黑" panose="020B0503020204020204" pitchFamily="34" charset="-122"/>
            </a:endParaRPr>
          </a:p>
          <a:p>
            <a:pPr>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林业巡检</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渔业管理</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智慧养老</a:t>
            </a:r>
            <a:endParaRPr lang="zh-CN" altLang="en-US" sz="600" dirty="0">
              <a:solidFill>
                <a:schemeClr val="tx1"/>
              </a:solidFill>
              <a:latin typeface="微软雅黑" panose="020B0503020204020204" pitchFamily="34" charset="-122"/>
              <a:ea typeface="微软雅黑" panose="020B0503020204020204" pitchFamily="34" charset="-122"/>
            </a:endParaRPr>
          </a:p>
          <a:p>
            <a:pPr algn="l">
              <a:lnSpc>
                <a:spcPts val="900"/>
              </a:lnSpc>
            </a:pPr>
            <a:endParaRPr lang="zh-CN" altLang="en-US" sz="700" dirty="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26"/>
          <p:cNvSpPr txBox="1"/>
          <p:nvPr/>
        </p:nvSpPr>
        <p:spPr>
          <a:xfrm>
            <a:off x="327660" y="504190"/>
            <a:ext cx="2270125" cy="254635"/>
          </a:xfrm>
          <a:prstGeom prst="rect">
            <a:avLst/>
          </a:prstGeom>
          <a:noFill/>
        </p:spPr>
        <p:txBody>
          <a:bodyPr wrap="square" rtlCol="0">
            <a:spAutoFit/>
          </a:bodyPr>
          <a:lstStyle/>
          <a:p>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目  录 </a:t>
            </a:r>
            <a:r>
              <a:rPr lang="en-US" altLang="zh-CN" sz="1000" dirty="0" smtClean="0">
                <a:solidFill>
                  <a:schemeClr val="bg1">
                    <a:lumMod val="65000"/>
                  </a:schemeClr>
                </a:solidFill>
                <a:latin typeface="微软雅黑" panose="020B0503020204020204" pitchFamily="34" charset="-122"/>
                <a:ea typeface="微软雅黑" panose="020B0503020204020204" pitchFamily="34" charset="-122"/>
              </a:rPr>
              <a:t>/ </a:t>
            </a:r>
            <a:r>
              <a:rPr lang="en-US" altLang="zh-CN" sz="1000" dirty="0" smtClean="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CONTENTS</a:t>
            </a:r>
            <a:endParaRPr lang="zh-CN" altLang="en-US" sz="1000" dirty="0" smtClean="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56" name="组合 55"/>
          <p:cNvGrpSpPr/>
          <p:nvPr/>
        </p:nvGrpSpPr>
        <p:grpSpPr>
          <a:xfrm>
            <a:off x="394337" y="907417"/>
            <a:ext cx="1578448" cy="350815"/>
            <a:chOff x="6679699" y="1996398"/>
            <a:chExt cx="1492575" cy="331679"/>
          </a:xfrm>
        </p:grpSpPr>
        <p:sp>
          <p:nvSpPr>
            <p:cNvPr id="57" name="椭圆 56"/>
            <p:cNvSpPr/>
            <p:nvPr/>
          </p:nvSpPr>
          <p:spPr>
            <a:xfrm>
              <a:off x="6679699" y="2045429"/>
              <a:ext cx="195198" cy="195196"/>
            </a:xfrm>
            <a:prstGeom prst="ellipse">
              <a:avLst/>
            </a:prstGeom>
            <a:solidFill>
              <a:srgbClr val="E60021"/>
            </a:solidFill>
            <a:ln>
              <a:noFill/>
            </a:ln>
          </p:spPr>
          <p:txBody>
            <a:bodyPr vert="horz" wrap="square" lIns="91440" tIns="45720" rIns="91440" bIns="45720" numCol="1" anchor="ctr" anchorCtr="0" compatLnSpc="1"/>
            <a:lstStyle/>
            <a:p>
              <a:pPr algn="ctr"/>
              <a:r>
                <a:rPr lang="en-US" altLang="zh-CN" sz="8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endParaRPr lang="en-US" altLang="zh-CN" sz="8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58" name="组合 57"/>
            <p:cNvGrpSpPr/>
            <p:nvPr/>
          </p:nvGrpSpPr>
          <p:grpSpPr>
            <a:xfrm>
              <a:off x="6994199" y="1996398"/>
              <a:ext cx="1178075" cy="331679"/>
              <a:chOff x="6994199" y="1996398"/>
              <a:chExt cx="1178075" cy="331679"/>
            </a:xfrm>
          </p:grpSpPr>
          <p:sp>
            <p:nvSpPr>
              <p:cNvPr id="59" name="矩形 58"/>
              <p:cNvSpPr/>
              <p:nvPr/>
            </p:nvSpPr>
            <p:spPr>
              <a:xfrm>
                <a:off x="6994799" y="1996398"/>
                <a:ext cx="557221" cy="210127"/>
              </a:xfrm>
              <a:prstGeom prst="rect">
                <a:avLst/>
              </a:prstGeom>
              <a:noFill/>
            </p:spPr>
            <p:txBody>
              <a:bodyPr wrap="none" lIns="91440" tIns="45720" rIns="91440" bIns="45720">
                <a:spAutoFit/>
              </a:bodyPr>
              <a:lstStyle/>
              <a:p>
                <a:r>
                  <a:rPr lang="zh-CN" altLang="en-US" sz="800" dirty="0">
                    <a:solidFill>
                      <a:srgbClr val="E60021"/>
                    </a:solidFill>
                    <a:latin typeface="微软雅黑" panose="020B0503020204020204" pitchFamily="34" charset="-122"/>
                    <a:ea typeface="微软雅黑" panose="020B0503020204020204" pitchFamily="34" charset="-122"/>
                  </a:rPr>
                  <a:t>公司介绍</a:t>
                </a:r>
                <a:endParaRPr lang="zh-CN" altLang="en-US" sz="800" dirty="0">
                  <a:solidFill>
                    <a:srgbClr val="E60021"/>
                  </a:solidFill>
                  <a:latin typeface="微软雅黑" panose="020B0503020204020204" pitchFamily="34" charset="-122"/>
                  <a:ea typeface="微软雅黑" panose="020B0503020204020204" pitchFamily="34" charset="-122"/>
                </a:endParaRPr>
              </a:p>
            </p:txBody>
          </p:sp>
          <p:sp>
            <p:nvSpPr>
              <p:cNvPr id="60" name="矩形 59"/>
              <p:cNvSpPr/>
              <p:nvPr/>
            </p:nvSpPr>
            <p:spPr>
              <a:xfrm>
                <a:off x="6994199" y="2124385"/>
                <a:ext cx="1178075" cy="203692"/>
              </a:xfrm>
              <a:prstGeom prst="rect">
                <a:avLst/>
              </a:prstGeom>
              <a:noFill/>
            </p:spPr>
            <p:txBody>
              <a:bodyPr wrap="none" lIns="91440" tIns="45720" rIns="91440" bIns="45720">
                <a:spAutoFit/>
              </a:bodyPr>
              <a:lstStyle/>
              <a:p>
                <a:r>
                  <a:rPr lang="en-US" altLang="zh-CN" sz="800" dirty="0" smtClean="0">
                    <a:solidFill>
                      <a:srgbClr val="E60021"/>
                    </a:solidFill>
                    <a:latin typeface="微软雅黑" panose="020B0503020204020204" pitchFamily="34" charset="-122"/>
                    <a:ea typeface="微软雅黑" panose="020B0503020204020204" pitchFamily="34" charset="-122"/>
                  </a:rPr>
                  <a:t>Company Description</a:t>
                </a:r>
                <a:endParaRPr lang="en-US" altLang="zh-CN" sz="800" dirty="0" smtClean="0">
                  <a:solidFill>
                    <a:srgbClr val="E60021"/>
                  </a:solidFill>
                  <a:latin typeface="微软雅黑" panose="020B0503020204020204" pitchFamily="34" charset="-122"/>
                  <a:ea typeface="微软雅黑" panose="020B0503020204020204" pitchFamily="34" charset="-122"/>
                </a:endParaRPr>
              </a:p>
            </p:txBody>
          </p:sp>
        </p:grpSp>
      </p:grpSp>
      <p:grpSp>
        <p:nvGrpSpPr>
          <p:cNvPr id="61" name="组合 60"/>
          <p:cNvGrpSpPr/>
          <p:nvPr/>
        </p:nvGrpSpPr>
        <p:grpSpPr>
          <a:xfrm>
            <a:off x="388694" y="1263512"/>
            <a:ext cx="1465270" cy="388278"/>
            <a:chOff x="6679698" y="1996398"/>
            <a:chExt cx="1385554" cy="367098"/>
          </a:xfrm>
        </p:grpSpPr>
        <p:sp>
          <p:nvSpPr>
            <p:cNvPr id="62" name="椭圆 61"/>
            <p:cNvSpPr/>
            <p:nvPr/>
          </p:nvSpPr>
          <p:spPr>
            <a:xfrm>
              <a:off x="6679698" y="2088655"/>
              <a:ext cx="195198" cy="195196"/>
            </a:xfrm>
            <a:prstGeom prst="ellipse">
              <a:avLst/>
            </a:prstGeom>
            <a:solidFill>
              <a:schemeClr val="bg1">
                <a:lumMod val="65000"/>
              </a:schemeClr>
            </a:solidFill>
            <a:ln>
              <a:noFill/>
            </a:ln>
          </p:spPr>
          <p:txBody>
            <a:bodyPr vert="horz" wrap="square" lIns="91440" tIns="45720" rIns="91440" bIns="45720" numCol="1" anchor="ctr" anchorCtr="0" compatLnSpc="1"/>
            <a:lstStyle/>
            <a:p>
              <a:pPr algn="ctr"/>
              <a:r>
                <a:rPr lang="en-US" altLang="zh-CN" sz="8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endParaRPr lang="en-US" altLang="zh-CN" sz="8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63" name="组合 62"/>
            <p:cNvGrpSpPr/>
            <p:nvPr/>
          </p:nvGrpSpPr>
          <p:grpSpPr>
            <a:xfrm>
              <a:off x="6994798" y="1996398"/>
              <a:ext cx="1070454" cy="367098"/>
              <a:chOff x="6994798" y="1996398"/>
              <a:chExt cx="1070454" cy="367098"/>
            </a:xfrm>
          </p:grpSpPr>
          <p:sp>
            <p:nvSpPr>
              <p:cNvPr id="64" name="矩形 63"/>
              <p:cNvSpPr/>
              <p:nvPr/>
            </p:nvSpPr>
            <p:spPr>
              <a:xfrm>
                <a:off x="6994799" y="1996398"/>
                <a:ext cx="562663" cy="203692"/>
              </a:xfrm>
              <a:prstGeom prst="rect">
                <a:avLst/>
              </a:prstGeom>
              <a:noFill/>
            </p:spPr>
            <p:txBody>
              <a:bodyPr wrap="none" lIns="91440" tIns="45720" rIns="91440" bIns="45720">
                <a:spAutoFit/>
              </a:bodyPr>
              <a:lstStyle/>
              <a:p>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产品介绍</a:t>
                </a:r>
                <a:endPar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5" name="矩形 64"/>
              <p:cNvSpPr/>
              <p:nvPr/>
            </p:nvSpPr>
            <p:spPr>
              <a:xfrm>
                <a:off x="6994798" y="2159804"/>
                <a:ext cx="1070454" cy="203692"/>
              </a:xfrm>
              <a:prstGeom prst="rect">
                <a:avLst/>
              </a:prstGeom>
              <a:noFill/>
            </p:spPr>
            <p:txBody>
              <a:bodyPr wrap="none" lIns="91440" tIns="45720" rIns="91440" bIns="45720">
                <a:spAutoFit/>
              </a:bodyPr>
              <a:lstStyle/>
              <a:p>
                <a:r>
                  <a:rPr lang="en-US" altLang="zh-CN" sz="800" dirty="0" smtClean="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Product Introduction</a:t>
                </a:r>
                <a:endParaRPr lang="en-US" altLang="zh-CN" sz="800" dirty="0" smtClean="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66" name="组合 65"/>
          <p:cNvGrpSpPr/>
          <p:nvPr/>
        </p:nvGrpSpPr>
        <p:grpSpPr>
          <a:xfrm>
            <a:off x="388691" y="2036516"/>
            <a:ext cx="1466131" cy="348731"/>
            <a:chOff x="6651410" y="1996398"/>
            <a:chExt cx="1386405" cy="329709"/>
          </a:xfrm>
        </p:grpSpPr>
        <p:sp>
          <p:nvSpPr>
            <p:cNvPr id="67" name="椭圆 66"/>
            <p:cNvSpPr/>
            <p:nvPr/>
          </p:nvSpPr>
          <p:spPr>
            <a:xfrm>
              <a:off x="6651410" y="2070710"/>
              <a:ext cx="195198" cy="195196"/>
            </a:xfrm>
            <a:prstGeom prst="ellipse">
              <a:avLst/>
            </a:prstGeom>
            <a:solidFill>
              <a:schemeClr val="bg1">
                <a:lumMod val="65000"/>
              </a:schemeClr>
            </a:solidFill>
            <a:ln>
              <a:noFill/>
            </a:ln>
          </p:spPr>
          <p:txBody>
            <a:bodyPr vert="horz" wrap="square" lIns="91440" tIns="45720" rIns="91440" bIns="45720" numCol="1" anchor="ctr" anchorCtr="0" compatLnSpc="1"/>
            <a:lstStyle/>
            <a:p>
              <a:pPr algn="ctr"/>
              <a:r>
                <a:rPr lang="en-US" altLang="zh-CN" sz="8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endParaRPr lang="en-US" altLang="zh-CN" sz="8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68" name="组合 67"/>
            <p:cNvGrpSpPr/>
            <p:nvPr/>
          </p:nvGrpSpPr>
          <p:grpSpPr>
            <a:xfrm>
              <a:off x="6994799" y="1996398"/>
              <a:ext cx="1043016" cy="329709"/>
              <a:chOff x="6994799" y="1996398"/>
              <a:chExt cx="1043016" cy="329709"/>
            </a:xfrm>
          </p:grpSpPr>
          <p:sp>
            <p:nvSpPr>
              <p:cNvPr id="69" name="矩形 68"/>
              <p:cNvSpPr/>
              <p:nvPr/>
            </p:nvSpPr>
            <p:spPr>
              <a:xfrm>
                <a:off x="6994799" y="1996398"/>
                <a:ext cx="557236" cy="210127"/>
              </a:xfrm>
              <a:prstGeom prst="rect">
                <a:avLst/>
              </a:prstGeom>
              <a:noFill/>
            </p:spPr>
            <p:txBody>
              <a:bodyPr wrap="none" lIns="91440" tIns="45720" rIns="91440" bIns="45720">
                <a:spAutoFit/>
              </a:bodyPr>
              <a:lstStyle/>
              <a:p>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未来发展</a:t>
                </a:r>
                <a:endPar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0" name="矩形 69"/>
              <p:cNvSpPr/>
              <p:nvPr/>
            </p:nvSpPr>
            <p:spPr>
              <a:xfrm>
                <a:off x="6994799" y="2124385"/>
                <a:ext cx="1043016" cy="201722"/>
              </a:xfrm>
              <a:prstGeom prst="rect">
                <a:avLst/>
              </a:prstGeom>
              <a:noFill/>
            </p:spPr>
            <p:txBody>
              <a:bodyPr wrap="none" lIns="91440" tIns="45720" rIns="91440" bIns="45720">
                <a:spAutoFit/>
              </a:bodyPr>
              <a:lstStyle/>
              <a:p>
                <a:r>
                  <a:rPr lang="en-US" altLang="zh-CN" sz="8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Future Development</a:t>
                </a:r>
                <a:endParaRPr lang="en-US" altLang="zh-CN" sz="8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19" name="组合 18"/>
          <p:cNvGrpSpPr/>
          <p:nvPr/>
        </p:nvGrpSpPr>
        <p:grpSpPr>
          <a:xfrm>
            <a:off x="388698" y="1658620"/>
            <a:ext cx="1425186" cy="388278"/>
            <a:chOff x="6679698" y="1996398"/>
            <a:chExt cx="1347650" cy="367098"/>
          </a:xfrm>
        </p:grpSpPr>
        <p:sp>
          <p:nvSpPr>
            <p:cNvPr id="20" name="椭圆 19"/>
            <p:cNvSpPr/>
            <p:nvPr/>
          </p:nvSpPr>
          <p:spPr>
            <a:xfrm>
              <a:off x="6679698" y="2088655"/>
              <a:ext cx="195198" cy="195196"/>
            </a:xfrm>
            <a:prstGeom prst="ellipse">
              <a:avLst/>
            </a:prstGeom>
            <a:solidFill>
              <a:schemeClr val="bg1">
                <a:lumMod val="65000"/>
              </a:schemeClr>
            </a:solidFill>
            <a:ln>
              <a:noFill/>
            </a:ln>
          </p:spPr>
          <p:txBody>
            <a:bodyPr vert="horz" wrap="square" lIns="91440" tIns="45720" rIns="91440" bIns="45720" numCol="1" anchor="ctr" anchorCtr="0" compatLnSpc="1"/>
            <a:lstStyle/>
            <a:p>
              <a:pPr algn="ctr"/>
              <a:r>
                <a:rPr lang="en-US" altLang="zh-CN" sz="8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endParaRPr lang="en-US" altLang="zh-CN" sz="8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21" name="组合 20"/>
            <p:cNvGrpSpPr/>
            <p:nvPr/>
          </p:nvGrpSpPr>
          <p:grpSpPr>
            <a:xfrm>
              <a:off x="6994790" y="1996398"/>
              <a:ext cx="1032558" cy="367098"/>
              <a:chOff x="6994790" y="1996398"/>
              <a:chExt cx="1032558" cy="367098"/>
            </a:xfrm>
          </p:grpSpPr>
          <p:sp>
            <p:nvSpPr>
              <p:cNvPr id="22" name="矩形 21"/>
              <p:cNvSpPr/>
              <p:nvPr/>
            </p:nvSpPr>
            <p:spPr>
              <a:xfrm>
                <a:off x="6994799" y="1996398"/>
                <a:ext cx="562663" cy="203692"/>
              </a:xfrm>
              <a:prstGeom prst="rect">
                <a:avLst/>
              </a:prstGeom>
              <a:noFill/>
            </p:spPr>
            <p:txBody>
              <a:bodyPr wrap="none" lIns="91440" tIns="45720" rIns="91440" bIns="45720">
                <a:spAutoFit/>
              </a:bodyPr>
              <a:lstStyle/>
              <a:p>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解决方案</a:t>
                </a:r>
                <a:endPar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6994790" y="2159804"/>
                <a:ext cx="1032558" cy="203692"/>
              </a:xfrm>
              <a:prstGeom prst="rect">
                <a:avLst/>
              </a:prstGeom>
              <a:noFill/>
            </p:spPr>
            <p:txBody>
              <a:bodyPr wrap="none" lIns="91440" tIns="45720" rIns="91440" bIns="45720">
                <a:spAutoFit/>
              </a:bodyPr>
              <a:lstStyle/>
              <a:p>
                <a:r>
                  <a:rPr lang="en-US" altLang="zh-CN" sz="800" dirty="0" smtClean="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Application Solution</a:t>
                </a:r>
                <a:endParaRPr lang="en-US" altLang="zh-CN" sz="800" dirty="0" smtClean="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sp>
        <p:nvSpPr>
          <p:cNvPr id="24" name="矩形 23"/>
          <p:cNvSpPr/>
          <p:nvPr/>
        </p:nvSpPr>
        <p:spPr>
          <a:xfrm>
            <a:off x="2647804" y="93061"/>
            <a:ext cx="1184940" cy="184666"/>
          </a:xfrm>
          <a:prstGeom prst="rect">
            <a:avLst/>
          </a:prstGeom>
          <a:noFill/>
          <a:ln>
            <a:noFill/>
          </a:ln>
        </p:spPr>
        <p:txBody>
          <a:bodyPr wrap="none" rtlCol="0" anchor="t">
            <a:spAutoFit/>
          </a:bodyPr>
          <a:lstStyle/>
          <a:p>
            <a:pPr algn="ctr"/>
            <a:r>
              <a:rPr lang="zh-CN" altLang="en-US" sz="600" i="1" dirty="0" smtClean="0">
                <a:latin typeface="微软雅黑" panose="020B0503020204020204" pitchFamily="34" charset="-122"/>
                <a:ea typeface="微软雅黑" panose="020B0503020204020204" pitchFamily="34" charset="-122"/>
              </a:rPr>
              <a:t>以质量求生存，以创新求发展</a:t>
            </a:r>
            <a:endParaRPr lang="zh-CN" altLang="en-US" sz="600" i="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p:cNvPicPr>
            <a:picLocks noChangeAspect="1"/>
          </p:cNvPicPr>
          <p:nvPr/>
        </p:nvPicPr>
        <p:blipFill>
          <a:blip r:embed="rId1" cstate="print"/>
          <a:stretch>
            <a:fillRect/>
          </a:stretch>
        </p:blipFill>
        <p:spPr>
          <a:xfrm>
            <a:off x="356088" y="615244"/>
            <a:ext cx="1388045" cy="1173702"/>
          </a:xfrm>
          <a:prstGeom prst="rect">
            <a:avLst/>
          </a:prstGeom>
          <a:noFill/>
          <a:ln w="1">
            <a:noFill/>
          </a:ln>
        </p:spPr>
      </p:pic>
      <p:graphicFrame>
        <p:nvGraphicFramePr>
          <p:cNvPr id="8" name="表格 7"/>
          <p:cNvGraphicFramePr>
            <a:graphicFrameLocks noGrp="1"/>
          </p:cNvGraphicFramePr>
          <p:nvPr/>
        </p:nvGraphicFramePr>
        <p:xfrm>
          <a:off x="2472268" y="609599"/>
          <a:ext cx="1603022" cy="2122313"/>
        </p:xfrm>
        <a:graphic>
          <a:graphicData uri="http://schemas.openxmlformats.org/drawingml/2006/table">
            <a:tbl>
              <a:tblPr/>
              <a:tblGrid>
                <a:gridCol w="627792"/>
                <a:gridCol w="975230"/>
              </a:tblGrid>
              <a:tr h="148074">
                <a:tc>
                  <a:txBody>
                    <a:bodyPr/>
                    <a:lstStyle/>
                    <a:p>
                      <a:pPr algn="l" fontAlgn="ctr"/>
                      <a:r>
                        <a:rPr lang="zh-CN" altLang="en-US" sz="700" b="1" i="0" u="none" strike="noStrike" dirty="0" smtClean="0">
                          <a:solidFill>
                            <a:srgbClr val="000000"/>
                          </a:solidFill>
                          <a:latin typeface="微软雅黑" panose="020B0503020204020204" pitchFamily="34" charset="-122"/>
                          <a:ea typeface="微软雅黑" panose="020B0503020204020204" pitchFamily="34" charset="-122"/>
                        </a:rPr>
                        <a:t>主要参数：</a:t>
                      </a:r>
                      <a:endParaRPr lang="zh-CN" altLang="en-US" sz="700" b="1"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endParaRPr 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48074">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型号</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smtClean="0">
                          <a:solidFill>
                            <a:srgbClr val="000000"/>
                          </a:solidFill>
                          <a:latin typeface="微软雅黑" panose="020B0503020204020204" pitchFamily="34" charset="-122"/>
                          <a:ea typeface="微软雅黑" panose="020B0503020204020204" pitchFamily="34" charset="-122"/>
                        </a:rPr>
                        <a:t>W158</a:t>
                      </a:r>
                      <a:endParaRPr 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45315">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颜色</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黑色</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尺寸</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smtClean="0">
                          <a:solidFill>
                            <a:srgbClr val="000000"/>
                          </a:solidFill>
                          <a:latin typeface="微软雅黑" panose="020B0503020204020204" pitchFamily="34" charset="-122"/>
                          <a:ea typeface="微软雅黑" panose="020B0503020204020204" pitchFamily="34" charset="-122"/>
                        </a:rPr>
                        <a:t>176*81*25MM</a:t>
                      </a:r>
                      <a:endParaRPr 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en-US" sz="600" b="0" i="0" u="none" strike="noStrike" dirty="0">
                          <a:solidFill>
                            <a:srgbClr val="000000"/>
                          </a:solidFill>
                          <a:latin typeface="微软雅黑" panose="020B0503020204020204" pitchFamily="34" charset="-122"/>
                          <a:ea typeface="微软雅黑" panose="020B0503020204020204" pitchFamily="34" charset="-122"/>
                        </a:rPr>
                        <a:t>CPU</a:t>
                      </a:r>
                      <a:endParaRPr 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八</a:t>
                      </a: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核</a:t>
                      </a:r>
                      <a:r>
                        <a:rPr lang="zh-CN" altLang="en-US" sz="600" b="0" i="0" u="none" strike="noStrike" dirty="0">
                          <a:solidFill>
                            <a:srgbClr val="000000"/>
                          </a:solidFill>
                          <a:latin typeface="微软雅黑" panose="020B0503020204020204" pitchFamily="34" charset="-122"/>
                          <a:ea typeface="微软雅黑" panose="020B0503020204020204" pitchFamily="34" charset="-122"/>
                        </a:rPr>
                        <a:t>处理器</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64392">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操作系统</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a:solidFill>
                            <a:srgbClr val="000000"/>
                          </a:solidFill>
                          <a:latin typeface="微软雅黑" panose="020B0503020204020204" pitchFamily="34" charset="-122"/>
                          <a:ea typeface="微软雅黑" panose="020B0503020204020204" pitchFamily="34" charset="-122"/>
                        </a:rPr>
                        <a:t>android5.1</a:t>
                      </a:r>
                      <a:endParaRPr 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对讲</a:t>
                      </a:r>
                      <a:endParaRPr 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支持数字对讲</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82156">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公网</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移动</a:t>
                      </a:r>
                      <a:r>
                        <a:rPr lang="en-US" altLang="zh-CN" sz="600" b="0" i="0" u="none" strike="noStrike" dirty="0" smtClean="0">
                          <a:solidFill>
                            <a:srgbClr val="000000"/>
                          </a:solidFill>
                          <a:latin typeface="微软雅黑" panose="020B0503020204020204" pitchFamily="34" charset="-122"/>
                          <a:ea typeface="微软雅黑" panose="020B0503020204020204" pitchFamily="34" charset="-122"/>
                        </a:rPr>
                        <a:t>/</a:t>
                      </a: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联通</a:t>
                      </a:r>
                      <a:r>
                        <a:rPr lang="en-US" altLang="zh-CN" sz="600" b="0" i="0" u="none" strike="noStrike" dirty="0" smtClean="0">
                          <a:solidFill>
                            <a:srgbClr val="000000"/>
                          </a:solidFill>
                          <a:latin typeface="微软雅黑" panose="020B0503020204020204" pitchFamily="34" charset="-122"/>
                          <a:ea typeface="微软雅黑" panose="020B0503020204020204" pitchFamily="34" charset="-122"/>
                        </a:rPr>
                        <a:t>/</a:t>
                      </a: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电信</a:t>
                      </a:r>
                      <a:r>
                        <a:rPr lang="zh-CN" altLang="en-US" sz="600" b="0" i="0" u="none" strike="noStrike" baseline="0" dirty="0" smtClean="0">
                          <a:solidFill>
                            <a:srgbClr val="000000"/>
                          </a:solidFill>
                          <a:latin typeface="微软雅黑" panose="020B0503020204020204" pitchFamily="34" charset="-122"/>
                          <a:ea typeface="微软雅黑" panose="020B0503020204020204" pitchFamily="34" charset="-122"/>
                        </a:rPr>
                        <a:t> </a:t>
                      </a:r>
                      <a:r>
                        <a:rPr lang="en-US" altLang="zh-CN" sz="600" b="0" i="0" u="none" strike="noStrike" baseline="0" dirty="0" smtClean="0">
                          <a:solidFill>
                            <a:srgbClr val="000000"/>
                          </a:solidFill>
                          <a:latin typeface="微软雅黑" panose="020B0503020204020204" pitchFamily="34" charset="-122"/>
                          <a:ea typeface="微软雅黑" panose="020B0503020204020204" pitchFamily="34" charset="-122"/>
                        </a:rPr>
                        <a:t>4G</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25768">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专网</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smtClean="0">
                          <a:solidFill>
                            <a:srgbClr val="000000"/>
                          </a:solidFill>
                          <a:latin typeface="微软雅黑" panose="020B0503020204020204" pitchFamily="34" charset="-122"/>
                          <a:ea typeface="微软雅黑" panose="020B0503020204020204" pitchFamily="34" charset="-122"/>
                        </a:rPr>
                        <a:t>1.4G/1.8G</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97744">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外接接口</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smtClean="0">
                          <a:solidFill>
                            <a:srgbClr val="000000"/>
                          </a:solidFill>
                          <a:latin typeface="微软雅黑" panose="020B0503020204020204" pitchFamily="34" charset="-122"/>
                          <a:ea typeface="微软雅黑" panose="020B0503020204020204" pitchFamily="34" charset="-122"/>
                        </a:rPr>
                        <a:t>M6</a:t>
                      </a: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接口</a:t>
                      </a:r>
                      <a:r>
                        <a:rPr lang="en-US" altLang="zh-CN" sz="600" b="0" i="0" u="none" strike="noStrike" dirty="0" smtClean="0">
                          <a:solidFill>
                            <a:srgbClr val="000000"/>
                          </a:solidFill>
                          <a:latin typeface="微软雅黑" panose="020B0503020204020204" pitchFamily="34" charset="-122"/>
                          <a:ea typeface="微软雅黑" panose="020B0503020204020204" pitchFamily="34" charset="-122"/>
                        </a:rPr>
                        <a:t>/Micro</a:t>
                      </a:r>
                      <a:r>
                        <a:rPr lang="en-US" altLang="zh-CN" sz="600" b="0" i="0" u="none" strike="noStrike" baseline="0" dirty="0" smtClean="0">
                          <a:solidFill>
                            <a:srgbClr val="000000"/>
                          </a:solidFill>
                          <a:latin typeface="微软雅黑" panose="020B0503020204020204" pitchFamily="34" charset="-122"/>
                          <a:ea typeface="微软雅黑" panose="020B0503020204020204" pitchFamily="34" charset="-122"/>
                        </a:rPr>
                        <a:t> </a:t>
                      </a:r>
                      <a:r>
                        <a:rPr lang="en-US" altLang="zh-CN" sz="600" b="0" i="0" u="none" strike="noStrike" baseline="0" dirty="0" err="1" smtClean="0">
                          <a:solidFill>
                            <a:srgbClr val="000000"/>
                          </a:solidFill>
                          <a:latin typeface="微软雅黑" panose="020B0503020204020204" pitchFamily="34" charset="-122"/>
                          <a:ea typeface="微软雅黑" panose="020B0503020204020204" pitchFamily="34" charset="-122"/>
                        </a:rPr>
                        <a:t>usb</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52649">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导航方式</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北斗</a:t>
                      </a:r>
                      <a:r>
                        <a:rPr lang="en-US" altLang="zh-CN" sz="600" b="0" i="0" u="none" strike="noStrike" dirty="0" smtClean="0">
                          <a:solidFill>
                            <a:srgbClr val="000000"/>
                          </a:solidFill>
                          <a:latin typeface="微软雅黑" panose="020B0503020204020204" pitchFamily="34" charset="-122"/>
                          <a:ea typeface="微软雅黑" panose="020B0503020204020204" pitchFamily="34" charset="-122"/>
                        </a:rPr>
                        <a:t>/GPS</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LCD</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尺寸</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5.0</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寸</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/1920*1080</a:t>
                      </a:r>
                      <a:endParaRPr lang="zh-CN" alt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46418">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摄像头</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前</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500W/</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后</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1300W</a:t>
                      </a:r>
                      <a:endParaRPr lang="en-US" altLang="zh-CN"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46418">
                <a:tc>
                  <a:txBody>
                    <a:bodyPr/>
                    <a:lstStyle/>
                    <a:p>
                      <a:pPr algn="l" fontAlgn="ctr"/>
                      <a:r>
                        <a:rPr lang="zh-CN" altLang="en-US" sz="600" b="0" i="0" u="none" strike="noStrike">
                          <a:solidFill>
                            <a:srgbClr val="000000"/>
                          </a:solidFill>
                          <a:latin typeface="微软雅黑" panose="020B0503020204020204" pitchFamily="34" charset="-122"/>
                          <a:ea typeface="微软雅黑" panose="020B0503020204020204" pitchFamily="34" charset="-122"/>
                        </a:rPr>
                        <a:t>电池容量</a:t>
                      </a:r>
                      <a:endParaRPr lang="zh-CN" altLang="en-US" sz="600" b="0" i="0" u="none" strike="noStrike">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smtClean="0">
                          <a:solidFill>
                            <a:srgbClr val="000000"/>
                          </a:solidFill>
                          <a:latin typeface="微软雅黑" panose="020B0503020204020204" pitchFamily="34" charset="-122"/>
                          <a:ea typeface="微软雅黑" panose="020B0503020204020204" pitchFamily="34" charset="-122"/>
                        </a:rPr>
                        <a:t>3.75V/6000mah</a:t>
                      </a: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 </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防护等级</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a:solidFill>
                            <a:srgbClr val="000000"/>
                          </a:solidFill>
                          <a:latin typeface="微软雅黑" panose="020B0503020204020204" pitchFamily="34" charset="-122"/>
                          <a:ea typeface="微软雅黑" panose="020B0503020204020204" pitchFamily="34" charset="-122"/>
                        </a:rPr>
                        <a:t>IP68</a:t>
                      </a:r>
                      <a:endParaRPr 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bl>
          </a:graphicData>
        </a:graphic>
      </p:graphicFrame>
      <p:sp>
        <p:nvSpPr>
          <p:cNvPr id="9" name="矩形 8"/>
          <p:cNvSpPr/>
          <p:nvPr/>
        </p:nvSpPr>
        <p:spPr>
          <a:xfrm>
            <a:off x="2647804" y="93061"/>
            <a:ext cx="1184940" cy="184666"/>
          </a:xfrm>
          <a:prstGeom prst="rect">
            <a:avLst/>
          </a:prstGeom>
          <a:noFill/>
          <a:ln>
            <a:noFill/>
          </a:ln>
        </p:spPr>
        <p:txBody>
          <a:bodyPr wrap="none" rtlCol="0" anchor="t">
            <a:spAutoFit/>
          </a:bodyPr>
          <a:lstStyle/>
          <a:p>
            <a:pPr algn="ctr"/>
            <a:r>
              <a:rPr lang="zh-CN" altLang="en-US" sz="600" i="1" dirty="0" smtClean="0">
                <a:latin typeface="微软雅黑" panose="020B0503020204020204" pitchFamily="34" charset="-122"/>
                <a:ea typeface="微软雅黑" panose="020B0503020204020204" pitchFamily="34" charset="-122"/>
              </a:rPr>
              <a:t>以质量求生存，以创新求发展</a:t>
            </a:r>
            <a:endParaRPr lang="zh-CN" altLang="en-US" sz="600" i="1" dirty="0">
              <a:latin typeface="微软雅黑" panose="020B0503020204020204" pitchFamily="34" charset="-122"/>
              <a:ea typeface="微软雅黑" panose="020B0503020204020204" pitchFamily="34" charset="-122"/>
            </a:endParaRPr>
          </a:p>
        </p:txBody>
      </p:sp>
      <p:sp>
        <p:nvSpPr>
          <p:cNvPr id="10" name="文本框 5"/>
          <p:cNvSpPr txBox="1"/>
          <p:nvPr/>
        </p:nvSpPr>
        <p:spPr>
          <a:xfrm>
            <a:off x="182952" y="384243"/>
            <a:ext cx="2588470" cy="246221"/>
          </a:xfrm>
          <a:prstGeom prst="rect">
            <a:avLst/>
          </a:prstGeom>
          <a:noFill/>
        </p:spPr>
        <p:txBody>
          <a:bodyPr wrap="square" rtlCol="0">
            <a:spAutoFit/>
          </a:bodyPr>
          <a:lstStyle/>
          <a:p>
            <a:r>
              <a:rPr lang="zh-CN" altLang="en-US" sz="10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北斗定位手持系列</a:t>
            </a:r>
            <a:r>
              <a:rPr lang="en-US" altLang="zh-CN" sz="10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en-US" altLang="zh-CN" sz="1000" dirty="0" smtClean="0">
                <a:latin typeface="微软雅黑" panose="020B0503020204020204" pitchFamily="34" charset="-122"/>
                <a:ea typeface="微软雅黑" panose="020B0503020204020204" pitchFamily="34" charset="-122"/>
              </a:rPr>
              <a:t>W158</a:t>
            </a:r>
            <a:r>
              <a:rPr lang="zh-CN" altLang="en-US" sz="1000" dirty="0" smtClean="0">
                <a:latin typeface="微软雅黑" panose="020B0503020204020204" pitchFamily="34" charset="-122"/>
                <a:ea typeface="微软雅黑" panose="020B0503020204020204" pitchFamily="34" charset="-122"/>
              </a:rPr>
              <a:t>专网对讲终端</a:t>
            </a:r>
            <a:endParaRPr lang="en-US" altLang="en-US" sz="1000" dirty="0">
              <a:latin typeface="微软雅黑" panose="020B0503020204020204" pitchFamily="34" charset="-122"/>
              <a:ea typeface="微软雅黑" panose="020B0503020204020204" pitchFamily="34" charset="-122"/>
            </a:endParaRPr>
          </a:p>
        </p:txBody>
      </p:sp>
      <p:sp>
        <p:nvSpPr>
          <p:cNvPr id="11" name="矩形 2"/>
          <p:cNvSpPr/>
          <p:nvPr/>
        </p:nvSpPr>
        <p:spPr>
          <a:xfrm>
            <a:off x="186266" y="1778000"/>
            <a:ext cx="1450623" cy="970844"/>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lnSpc>
                <a:spcPts val="900"/>
              </a:lnSpc>
            </a:pPr>
            <a:r>
              <a:rPr lang="zh-CN" altLang="en-US" sz="700" b="1" dirty="0">
                <a:solidFill>
                  <a:schemeClr val="tx1"/>
                </a:solidFill>
                <a:latin typeface="微软雅黑" panose="020B0503020204020204" pitchFamily="34" charset="-122"/>
                <a:ea typeface="微软雅黑" panose="020B0503020204020204" pitchFamily="34" charset="-122"/>
                <a:sym typeface="+mn-ea"/>
              </a:rPr>
              <a:t>产品特点：</a:t>
            </a:r>
            <a:endParaRPr lang="zh-CN" altLang="en-US" sz="700" b="1" dirty="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支持专网</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 支持北斗</a:t>
            </a:r>
            <a:r>
              <a:rPr lang="en-US" altLang="zh-CN" sz="600" dirty="0" smtClean="0">
                <a:solidFill>
                  <a:schemeClr val="tx1"/>
                </a:solidFill>
                <a:latin typeface="微软雅黑" panose="020B0503020204020204" pitchFamily="34" charset="-122"/>
                <a:ea typeface="微软雅黑" panose="020B0503020204020204" pitchFamily="34" charset="-122"/>
                <a:sym typeface="+mn-ea"/>
              </a:rPr>
              <a:t>/GPS</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定位</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超高</a:t>
            </a:r>
            <a:r>
              <a:rPr lang="zh-CN" altLang="en-US" sz="600" dirty="0">
                <a:solidFill>
                  <a:schemeClr val="tx1"/>
                </a:solidFill>
                <a:latin typeface="微软雅黑" panose="020B0503020204020204" pitchFamily="34" charset="-122"/>
                <a:ea typeface="微软雅黑" panose="020B0503020204020204" pitchFamily="34" charset="-122"/>
                <a:sym typeface="+mn-ea"/>
              </a:rPr>
              <a:t>清大</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屏</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超</a:t>
            </a:r>
            <a:r>
              <a:rPr lang="zh-CN" altLang="en-US" sz="600" dirty="0">
                <a:solidFill>
                  <a:schemeClr val="tx1"/>
                </a:solidFill>
                <a:latin typeface="微软雅黑" panose="020B0503020204020204" pitchFamily="34" charset="-122"/>
                <a:ea typeface="微软雅黑" panose="020B0503020204020204" pitchFamily="34" charset="-122"/>
                <a:sym typeface="+mn-ea"/>
              </a:rPr>
              <a:t>长待机</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时间</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全网通</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支持数字对讲</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IP68</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设计</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12" name="矩形 2"/>
          <p:cNvSpPr/>
          <p:nvPr/>
        </p:nvSpPr>
        <p:spPr>
          <a:xfrm>
            <a:off x="1659255" y="1778000"/>
            <a:ext cx="581589" cy="92569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lnSpc>
                <a:spcPts val="900"/>
              </a:lnSpc>
            </a:pPr>
            <a:r>
              <a:rPr lang="zh-CN" altLang="en-US" sz="700" b="1" dirty="0">
                <a:solidFill>
                  <a:schemeClr val="tx1"/>
                </a:solidFill>
                <a:latin typeface="微软雅黑" panose="020B0503020204020204" pitchFamily="34" charset="-122"/>
                <a:ea typeface="微软雅黑" panose="020B0503020204020204" pitchFamily="34" charset="-122"/>
              </a:rPr>
              <a:t>应用方向</a:t>
            </a:r>
            <a:r>
              <a:rPr lang="zh-CN" altLang="en-US" sz="700" b="1" dirty="0" smtClean="0">
                <a:solidFill>
                  <a:schemeClr val="tx1"/>
                </a:solidFill>
                <a:latin typeface="微软雅黑" panose="020B0503020204020204" pitchFamily="34" charset="-122"/>
                <a:ea typeface="微软雅黑" panose="020B0503020204020204" pitchFamily="34" charset="-122"/>
              </a:rPr>
              <a:t>：</a:t>
            </a:r>
            <a:endParaRPr lang="en-US" altLang="zh-CN" sz="700" b="1" dirty="0" smtClean="0">
              <a:solidFill>
                <a:schemeClr val="tx1"/>
              </a:solidFill>
              <a:latin typeface="微软雅黑" panose="020B0503020204020204" pitchFamily="34" charset="-122"/>
              <a:ea typeface="微软雅黑" panose="020B0503020204020204" pitchFamily="34" charset="-122"/>
            </a:endParaRPr>
          </a:p>
          <a:p>
            <a:pPr>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机场专网</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公安专网</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智慧渔业</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智慧社区</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林业巡护</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铁路专网</a:t>
            </a:r>
            <a:endParaRPr lang="zh-CN" altLang="en-US" sz="600" dirty="0">
              <a:solidFill>
                <a:schemeClr val="tx1"/>
              </a:solidFill>
              <a:latin typeface="微软雅黑" panose="020B0503020204020204" pitchFamily="34" charset="-122"/>
              <a:ea typeface="微软雅黑" panose="020B0503020204020204" pitchFamily="34" charset="-122"/>
            </a:endParaRPr>
          </a:p>
          <a:p>
            <a:pPr algn="l">
              <a:lnSpc>
                <a:spcPts val="900"/>
              </a:lnSpc>
            </a:pPr>
            <a:endParaRPr lang="zh-CN" altLang="en-US" sz="700" dirty="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p:cNvSpPr/>
          <p:nvPr/>
        </p:nvSpPr>
        <p:spPr>
          <a:xfrm>
            <a:off x="326390" y="541020"/>
            <a:ext cx="1459230" cy="1398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endParaRPr lang="zh-CN" altLang="en-US" sz="900">
              <a:solidFill>
                <a:srgbClr val="403CF5"/>
              </a:solidFill>
              <a:latin typeface="+mj-ea"/>
              <a:ea typeface="+mj-ea"/>
              <a:sym typeface="+mn-ea"/>
            </a:endParaRPr>
          </a:p>
        </p:txBody>
      </p:sp>
      <p:pic>
        <p:nvPicPr>
          <p:cNvPr id="1027" name="Picture 1"/>
          <p:cNvPicPr>
            <a:picLocks noChangeAspect="1"/>
          </p:cNvPicPr>
          <p:nvPr/>
        </p:nvPicPr>
        <p:blipFill>
          <a:blip r:embed="rId1" cstate="print"/>
          <a:stretch>
            <a:fillRect/>
          </a:stretch>
        </p:blipFill>
        <p:spPr>
          <a:xfrm>
            <a:off x="372532" y="604260"/>
            <a:ext cx="1569155" cy="1083144"/>
          </a:xfrm>
          <a:prstGeom prst="rect">
            <a:avLst/>
          </a:prstGeom>
          <a:noFill/>
          <a:ln w="1">
            <a:noFill/>
          </a:ln>
        </p:spPr>
      </p:pic>
      <p:graphicFrame>
        <p:nvGraphicFramePr>
          <p:cNvPr id="8" name="表格 7"/>
          <p:cNvGraphicFramePr>
            <a:graphicFrameLocks noGrp="1"/>
          </p:cNvGraphicFramePr>
          <p:nvPr/>
        </p:nvGraphicFramePr>
        <p:xfrm>
          <a:off x="2551289" y="654751"/>
          <a:ext cx="1507067" cy="2093930"/>
        </p:xfrm>
        <a:graphic>
          <a:graphicData uri="http://schemas.openxmlformats.org/drawingml/2006/table">
            <a:tbl>
              <a:tblPr/>
              <a:tblGrid>
                <a:gridCol w="606751"/>
                <a:gridCol w="900316"/>
              </a:tblGrid>
              <a:tr h="155618">
                <a:tc>
                  <a:txBody>
                    <a:bodyPr/>
                    <a:lstStyle/>
                    <a:p>
                      <a:pPr algn="l" fontAlgn="ctr"/>
                      <a:r>
                        <a:rPr lang="zh-CN" altLang="en-US" sz="700" b="1" i="0" u="none" strike="noStrike" dirty="0" smtClean="0">
                          <a:solidFill>
                            <a:schemeClr val="tx1"/>
                          </a:solidFill>
                          <a:latin typeface="微软雅黑" panose="020B0503020204020204" pitchFamily="34" charset="-122"/>
                          <a:ea typeface="微软雅黑" panose="020B0503020204020204" pitchFamily="34" charset="-122"/>
                        </a:rPr>
                        <a:t>主要参数：</a:t>
                      </a:r>
                      <a:endParaRPr lang="zh-CN" altLang="en-US" sz="700" b="1"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endParaRPr 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55618">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型号</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smtClean="0">
                          <a:solidFill>
                            <a:schemeClr val="tx1"/>
                          </a:solidFill>
                          <a:latin typeface="微软雅黑" panose="020B0503020204020204" pitchFamily="34" charset="-122"/>
                          <a:ea typeface="微软雅黑" panose="020B0503020204020204" pitchFamily="34" charset="-122"/>
                        </a:rPr>
                        <a:t>W160</a:t>
                      </a:r>
                      <a:endParaRPr 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52720">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颜色</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黑色</a:t>
                      </a:r>
                      <a:endParaRPr lang="zh-CN" alt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22630">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尺寸</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smtClean="0">
                          <a:solidFill>
                            <a:schemeClr val="tx1"/>
                          </a:solidFill>
                          <a:latin typeface="微软雅黑" panose="020B0503020204020204" pitchFamily="34" charset="-122"/>
                          <a:ea typeface="微软雅黑" panose="020B0503020204020204" pitchFamily="34" charset="-122"/>
                        </a:rPr>
                        <a:t>197*75*25MM</a:t>
                      </a:r>
                      <a:endParaRPr 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en-US" sz="600" b="0" i="0" u="none" strike="noStrike" dirty="0">
                          <a:solidFill>
                            <a:schemeClr val="tx1"/>
                          </a:solidFill>
                          <a:latin typeface="微软雅黑" panose="020B0503020204020204" pitchFamily="34" charset="-122"/>
                          <a:ea typeface="微软雅黑" panose="020B0503020204020204" pitchFamily="34" charset="-122"/>
                        </a:rPr>
                        <a:t>CPU</a:t>
                      </a:r>
                      <a:endParaRPr 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八</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核</a:t>
                      </a:r>
                      <a:r>
                        <a:rPr lang="zh-CN" altLang="en-US" sz="600" b="0" i="0" u="none" strike="noStrike" dirty="0">
                          <a:solidFill>
                            <a:schemeClr val="tx1"/>
                          </a:solidFill>
                          <a:latin typeface="微软雅黑" panose="020B0503020204020204" pitchFamily="34" charset="-122"/>
                          <a:ea typeface="微软雅黑" panose="020B0503020204020204" pitchFamily="34" charset="-122"/>
                        </a:rPr>
                        <a:t>处理器</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72769">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操作系统</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smtClean="0">
                          <a:solidFill>
                            <a:schemeClr val="tx1"/>
                          </a:solidFill>
                          <a:latin typeface="微软雅黑" panose="020B0503020204020204" pitchFamily="34" charset="-122"/>
                          <a:ea typeface="微软雅黑" panose="020B0503020204020204" pitchFamily="34" charset="-122"/>
                        </a:rPr>
                        <a:t>Android6.0</a:t>
                      </a:r>
                      <a:endParaRPr 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网络</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移动</a:t>
                      </a:r>
                      <a:r>
                        <a:rPr lang="en-US" altLang="zh-CN" sz="600" b="0" i="0" u="none" strike="noStrike" dirty="0" smtClean="0">
                          <a:solidFill>
                            <a:srgbClr val="000000"/>
                          </a:solidFill>
                          <a:latin typeface="微软雅黑" panose="020B0503020204020204" pitchFamily="34" charset="-122"/>
                          <a:ea typeface="微软雅黑" panose="020B0503020204020204" pitchFamily="34" charset="-122"/>
                        </a:rPr>
                        <a:t>/</a:t>
                      </a: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联通</a:t>
                      </a:r>
                      <a:r>
                        <a:rPr lang="en-US" altLang="zh-CN" sz="600" b="0" i="0" u="none" strike="noStrike" dirty="0" smtClean="0">
                          <a:solidFill>
                            <a:srgbClr val="000000"/>
                          </a:solidFill>
                          <a:latin typeface="微软雅黑" panose="020B0503020204020204" pitchFamily="34" charset="-122"/>
                          <a:ea typeface="微软雅黑" panose="020B0503020204020204" pitchFamily="34" charset="-122"/>
                        </a:rPr>
                        <a:t>/</a:t>
                      </a: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电信</a:t>
                      </a:r>
                      <a:r>
                        <a:rPr lang="zh-CN" altLang="en-US" sz="600" b="0" i="0" u="none" strike="noStrike" baseline="0" dirty="0" smtClean="0">
                          <a:solidFill>
                            <a:srgbClr val="000000"/>
                          </a:solidFill>
                          <a:latin typeface="微软雅黑" panose="020B0503020204020204" pitchFamily="34" charset="-122"/>
                          <a:ea typeface="微软雅黑" panose="020B0503020204020204" pitchFamily="34" charset="-122"/>
                        </a:rPr>
                        <a:t> </a:t>
                      </a:r>
                      <a:r>
                        <a:rPr lang="en-US" altLang="zh-CN" sz="600" b="0" i="0" u="none" strike="noStrike" baseline="0" dirty="0" smtClean="0">
                          <a:solidFill>
                            <a:srgbClr val="000000"/>
                          </a:solidFill>
                          <a:latin typeface="微软雅黑" panose="020B0503020204020204" pitchFamily="34" charset="-122"/>
                          <a:ea typeface="微软雅黑" panose="020B0503020204020204" pitchFamily="34" charset="-122"/>
                        </a:rPr>
                        <a:t>4G</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91436">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输入方式</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触</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控</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按键</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32177">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导航方式</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北斗</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/GPS</a:t>
                      </a:r>
                      <a:endParaRPr lang="en-US" altLang="zh-CN"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外接接口</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M6</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接口</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/Micro</a:t>
                      </a:r>
                      <a:r>
                        <a:rPr lang="en-US" altLang="zh-CN" sz="600" b="0" i="0" u="none" strike="noStrike" baseline="0" dirty="0" smtClean="0">
                          <a:solidFill>
                            <a:schemeClr val="tx1"/>
                          </a:solidFill>
                          <a:latin typeface="微软雅黑" panose="020B0503020204020204" pitchFamily="34" charset="-122"/>
                          <a:ea typeface="微软雅黑" panose="020B0503020204020204" pitchFamily="34" charset="-122"/>
                        </a:rPr>
                        <a:t> </a:t>
                      </a:r>
                      <a:r>
                        <a:rPr lang="en-US" altLang="zh-CN" sz="600" b="0" i="0" u="none" strike="noStrike" baseline="0" dirty="0" err="1" smtClean="0">
                          <a:solidFill>
                            <a:schemeClr val="tx1"/>
                          </a:solidFill>
                          <a:latin typeface="微软雅黑" panose="020B0503020204020204" pitchFamily="34" charset="-122"/>
                          <a:ea typeface="微软雅黑" panose="020B0503020204020204" pitchFamily="34" charset="-122"/>
                        </a:rPr>
                        <a:t>usb</a:t>
                      </a:r>
                      <a:endParaRPr lang="en-US" altLang="zh-CN" sz="600" b="0" i="0" u="none" strike="noStrike" baseline="0" dirty="0" err="1"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34157">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NFC</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baseline="0" dirty="0" smtClean="0">
                          <a:solidFill>
                            <a:schemeClr val="tx1"/>
                          </a:solidFill>
                          <a:latin typeface="微软雅黑" panose="020B0503020204020204" pitchFamily="34" charset="-122"/>
                          <a:ea typeface="微软雅黑" panose="020B0503020204020204" pitchFamily="34" charset="-122"/>
                        </a:rPr>
                        <a:t>支持</a:t>
                      </a:r>
                      <a:endParaRPr lang="zh-CN" altLang="en-US" sz="600" b="0" i="0" u="none" strike="noStrike" baseline="0"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73831">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LCD</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尺寸</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4.0</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寸</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/480*800</a:t>
                      </a:r>
                      <a:endParaRPr lang="zh-CN" alt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摄像头</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前</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200W/</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后</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1300W</a:t>
                      </a:r>
                      <a:endParaRPr lang="en-US" altLang="zh-CN"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53879">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电池容量</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3.75V/6000mah</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 </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防护等级</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a:solidFill>
                            <a:schemeClr val="tx1"/>
                          </a:solidFill>
                          <a:latin typeface="微软雅黑" panose="020B0503020204020204" pitchFamily="34" charset="-122"/>
                          <a:ea typeface="微软雅黑" panose="020B0503020204020204" pitchFamily="34" charset="-122"/>
                        </a:rPr>
                        <a:t>IP68</a:t>
                      </a:r>
                      <a:endParaRPr 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bl>
          </a:graphicData>
        </a:graphic>
      </p:graphicFrame>
      <p:sp>
        <p:nvSpPr>
          <p:cNvPr id="9" name="矩形 8"/>
          <p:cNvSpPr/>
          <p:nvPr/>
        </p:nvSpPr>
        <p:spPr>
          <a:xfrm>
            <a:off x="2647804" y="93061"/>
            <a:ext cx="1184940" cy="184666"/>
          </a:xfrm>
          <a:prstGeom prst="rect">
            <a:avLst/>
          </a:prstGeom>
          <a:noFill/>
          <a:ln>
            <a:noFill/>
          </a:ln>
        </p:spPr>
        <p:txBody>
          <a:bodyPr wrap="none" rtlCol="0" anchor="t">
            <a:spAutoFit/>
          </a:bodyPr>
          <a:lstStyle/>
          <a:p>
            <a:pPr algn="ctr"/>
            <a:r>
              <a:rPr lang="zh-CN" altLang="en-US" sz="600" i="1" dirty="0" smtClean="0">
                <a:latin typeface="微软雅黑" panose="020B0503020204020204" pitchFamily="34" charset="-122"/>
                <a:ea typeface="微软雅黑" panose="020B0503020204020204" pitchFamily="34" charset="-122"/>
              </a:rPr>
              <a:t>以质量求生存，以创新求发展</a:t>
            </a:r>
            <a:endParaRPr lang="zh-CN" altLang="en-US" sz="600" i="1" dirty="0">
              <a:latin typeface="微软雅黑" panose="020B0503020204020204" pitchFamily="34" charset="-122"/>
              <a:ea typeface="微软雅黑" panose="020B0503020204020204" pitchFamily="34" charset="-122"/>
            </a:endParaRPr>
          </a:p>
        </p:txBody>
      </p:sp>
      <p:sp>
        <p:nvSpPr>
          <p:cNvPr id="10" name="文本框 5"/>
          <p:cNvSpPr txBox="1"/>
          <p:nvPr/>
        </p:nvSpPr>
        <p:spPr>
          <a:xfrm>
            <a:off x="182952" y="384243"/>
            <a:ext cx="2520737" cy="246221"/>
          </a:xfrm>
          <a:prstGeom prst="rect">
            <a:avLst/>
          </a:prstGeom>
          <a:noFill/>
        </p:spPr>
        <p:txBody>
          <a:bodyPr wrap="square" rtlCol="0">
            <a:spAutoFit/>
          </a:bodyPr>
          <a:lstStyle/>
          <a:p>
            <a:r>
              <a:rPr lang="zh-CN" altLang="en-US" sz="10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北斗定位手持系列</a:t>
            </a:r>
            <a:r>
              <a:rPr lang="en-US" altLang="zh-CN" sz="10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en-US" altLang="zh-CN" sz="1000" dirty="0" smtClean="0">
                <a:latin typeface="微软雅黑" panose="020B0503020204020204" pitchFamily="34" charset="-122"/>
                <a:ea typeface="微软雅黑" panose="020B0503020204020204" pitchFamily="34" charset="-122"/>
              </a:rPr>
              <a:t>W160</a:t>
            </a:r>
            <a:r>
              <a:rPr lang="zh-CN" altLang="en-US" sz="1000" dirty="0" smtClean="0">
                <a:latin typeface="微软雅黑" panose="020B0503020204020204" pitchFamily="34" charset="-122"/>
                <a:ea typeface="微软雅黑" panose="020B0503020204020204" pitchFamily="34" charset="-122"/>
              </a:rPr>
              <a:t>身份识别终端</a:t>
            </a:r>
            <a:endParaRPr lang="en-US" altLang="en-US" sz="1000" dirty="0">
              <a:latin typeface="微软雅黑" panose="020B0503020204020204" pitchFamily="34" charset="-122"/>
              <a:ea typeface="微软雅黑" panose="020B0503020204020204" pitchFamily="34" charset="-122"/>
            </a:endParaRPr>
          </a:p>
        </p:txBody>
      </p:sp>
      <p:sp>
        <p:nvSpPr>
          <p:cNvPr id="11" name="矩形 2"/>
          <p:cNvSpPr/>
          <p:nvPr/>
        </p:nvSpPr>
        <p:spPr>
          <a:xfrm>
            <a:off x="186266" y="1687695"/>
            <a:ext cx="1450623" cy="1101195"/>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lnSpc>
                <a:spcPts val="900"/>
              </a:lnSpc>
            </a:pPr>
            <a:r>
              <a:rPr lang="zh-CN" altLang="en-US" sz="700" b="1" dirty="0">
                <a:solidFill>
                  <a:schemeClr val="tx1"/>
                </a:solidFill>
                <a:latin typeface="微软雅黑" panose="020B0503020204020204" pitchFamily="34" charset="-122"/>
                <a:ea typeface="微软雅黑" panose="020B0503020204020204" pitchFamily="34" charset="-122"/>
                <a:sym typeface="+mn-ea"/>
              </a:rPr>
              <a:t>产品特点：</a:t>
            </a:r>
            <a:endParaRPr lang="zh-CN" altLang="en-US" sz="700" b="1" dirty="0">
              <a:solidFill>
                <a:schemeClr val="tx1"/>
              </a:solidFill>
              <a:latin typeface="微软雅黑" panose="020B0503020204020204" pitchFamily="34" charset="-122"/>
              <a:ea typeface="微软雅黑" panose="020B0503020204020204" pitchFamily="34" charset="-122"/>
              <a:sym typeface="+mn-ea"/>
            </a:endParaRPr>
          </a:p>
          <a:p>
            <a:pPr>
              <a:lnSpc>
                <a:spcPts val="900"/>
              </a:lnSpc>
              <a:buFont typeface="Wingdings" panose="05000000000000000000" pitchFamily="2" charset="2"/>
              <a:buChar char="u"/>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 指纹扫描</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buFont typeface="Wingdings" panose="05000000000000000000" pitchFamily="2" charset="2"/>
              <a:buChar char="u"/>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 身份证识别</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 支持北斗</a:t>
            </a:r>
            <a:r>
              <a:rPr lang="en-US" altLang="zh-CN" sz="600" dirty="0" smtClean="0">
                <a:solidFill>
                  <a:schemeClr val="tx1"/>
                </a:solidFill>
                <a:latin typeface="微软雅黑" panose="020B0503020204020204" pitchFamily="34" charset="-122"/>
                <a:ea typeface="微软雅黑" panose="020B0503020204020204" pitchFamily="34" charset="-122"/>
                <a:sym typeface="+mn-ea"/>
              </a:rPr>
              <a:t>/GPS</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定位</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超高</a:t>
            </a:r>
            <a:r>
              <a:rPr lang="zh-CN" altLang="en-US" sz="600" dirty="0">
                <a:solidFill>
                  <a:schemeClr val="tx1"/>
                </a:solidFill>
                <a:latin typeface="微软雅黑" panose="020B0503020204020204" pitchFamily="34" charset="-122"/>
                <a:ea typeface="微软雅黑" panose="020B0503020204020204" pitchFamily="34" charset="-122"/>
                <a:sym typeface="+mn-ea"/>
              </a:rPr>
              <a:t>清大</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屏</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超</a:t>
            </a:r>
            <a:r>
              <a:rPr lang="zh-CN" altLang="en-US" sz="600" dirty="0">
                <a:solidFill>
                  <a:schemeClr val="tx1"/>
                </a:solidFill>
                <a:latin typeface="微软雅黑" panose="020B0503020204020204" pitchFamily="34" charset="-122"/>
                <a:ea typeface="微软雅黑" panose="020B0503020204020204" pitchFamily="34" charset="-122"/>
                <a:sym typeface="+mn-ea"/>
              </a:rPr>
              <a:t>长待机</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时间</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全网通</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buFont typeface="Wingdings" panose="05000000000000000000" pitchFamily="2" charset="2"/>
              <a:buChar char="u"/>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 可外接热敏打印机，外接摄像头</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IP68</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设计</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12" name="矩形 2"/>
          <p:cNvSpPr/>
          <p:nvPr/>
        </p:nvSpPr>
        <p:spPr>
          <a:xfrm>
            <a:off x="1664898" y="1704627"/>
            <a:ext cx="722701" cy="1084263"/>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lnSpc>
                <a:spcPts val="900"/>
              </a:lnSpc>
            </a:pPr>
            <a:r>
              <a:rPr lang="zh-CN" altLang="en-US" sz="700" b="1" dirty="0">
                <a:solidFill>
                  <a:schemeClr val="tx1"/>
                </a:solidFill>
                <a:latin typeface="微软雅黑" panose="020B0503020204020204" pitchFamily="34" charset="-122"/>
                <a:ea typeface="微软雅黑" panose="020B0503020204020204" pitchFamily="34" charset="-122"/>
              </a:rPr>
              <a:t>应用方向</a:t>
            </a:r>
            <a:r>
              <a:rPr lang="zh-CN" altLang="en-US" sz="700" b="1" dirty="0" smtClean="0">
                <a:solidFill>
                  <a:schemeClr val="tx1"/>
                </a:solidFill>
                <a:latin typeface="微软雅黑" panose="020B0503020204020204" pitchFamily="34" charset="-122"/>
                <a:ea typeface="微软雅黑" panose="020B0503020204020204" pitchFamily="34" charset="-122"/>
              </a:rPr>
              <a:t>：</a:t>
            </a:r>
            <a:endParaRPr lang="en-US" altLang="zh-CN" sz="700" b="1" dirty="0" smtClean="0">
              <a:solidFill>
                <a:schemeClr val="tx1"/>
              </a:solidFill>
              <a:latin typeface="微软雅黑" panose="020B0503020204020204" pitchFamily="34" charset="-122"/>
              <a:ea typeface="微软雅黑" panose="020B0503020204020204" pitchFamily="34" charset="-122"/>
            </a:endParaRPr>
          </a:p>
          <a:p>
            <a:pPr>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公安手持终端</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物流手持终端</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测绘手持终端</a:t>
            </a:r>
            <a:endParaRPr lang="zh-CN" altLang="en-US" sz="600" dirty="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nvGraphicFramePr>
        <p:xfrm>
          <a:off x="2451101" y="615948"/>
          <a:ext cx="1593850" cy="2082802"/>
        </p:xfrm>
        <a:graphic>
          <a:graphicData uri="http://schemas.openxmlformats.org/drawingml/2006/table">
            <a:tbl>
              <a:tblPr/>
              <a:tblGrid>
                <a:gridCol w="598212"/>
                <a:gridCol w="995638"/>
              </a:tblGrid>
              <a:tr h="154309">
                <a:tc>
                  <a:txBody>
                    <a:bodyPr/>
                    <a:lstStyle/>
                    <a:p>
                      <a:pPr algn="l" fontAlgn="ctr"/>
                      <a:r>
                        <a:rPr lang="zh-CN" altLang="en-US" sz="700" b="1" i="0" u="none" strike="noStrike" dirty="0" smtClean="0">
                          <a:solidFill>
                            <a:schemeClr val="tx1"/>
                          </a:solidFill>
                          <a:latin typeface="微软雅黑" panose="020B0503020204020204" pitchFamily="34" charset="-122"/>
                          <a:ea typeface="微软雅黑" panose="020B0503020204020204" pitchFamily="34" charset="-122"/>
                        </a:rPr>
                        <a:t>主要参数：</a:t>
                      </a:r>
                      <a:endParaRPr lang="zh-CN" altLang="en-US" sz="700" b="1"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endParaRPr 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54309">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型号</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smtClean="0">
                          <a:solidFill>
                            <a:schemeClr val="tx1"/>
                          </a:solidFill>
                          <a:latin typeface="微软雅黑" panose="020B0503020204020204" pitchFamily="34" charset="-122"/>
                          <a:ea typeface="微软雅黑" panose="020B0503020204020204" pitchFamily="34" charset="-122"/>
                        </a:rPr>
                        <a:t>W113</a:t>
                      </a:r>
                      <a:endParaRPr 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47867">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颜色</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黑</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白</a:t>
                      </a:r>
                      <a:endParaRPr lang="zh-CN" alt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18734">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尺寸</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smtClean="0">
                          <a:solidFill>
                            <a:schemeClr val="tx1"/>
                          </a:solidFill>
                          <a:latin typeface="微软雅黑" panose="020B0503020204020204" pitchFamily="34" charset="-122"/>
                          <a:ea typeface="微软雅黑" panose="020B0503020204020204" pitchFamily="34" charset="-122"/>
                        </a:rPr>
                        <a:t>149.8* 72*14mm</a:t>
                      </a:r>
                      <a:endParaRPr 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外观设计</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a:solidFill>
                            <a:schemeClr val="tx1"/>
                          </a:solidFill>
                          <a:latin typeface="微软雅黑" panose="020B0503020204020204" pitchFamily="34" charset="-122"/>
                          <a:ea typeface="微软雅黑" panose="020B0503020204020204" pitchFamily="34" charset="-122"/>
                        </a:rPr>
                        <a:t>直板</a:t>
                      </a:r>
                      <a:endParaRPr lang="zh-CN" altLang="en-US" sz="600" b="0" i="0" u="none" strike="noStrike">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67278">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操作系统</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a:solidFill>
                            <a:schemeClr val="tx1"/>
                          </a:solidFill>
                          <a:latin typeface="微软雅黑" panose="020B0503020204020204" pitchFamily="34" charset="-122"/>
                          <a:ea typeface="微软雅黑" panose="020B0503020204020204" pitchFamily="34" charset="-122"/>
                        </a:rPr>
                        <a:t>android5.1</a:t>
                      </a:r>
                      <a:endParaRPr lang="en-US" sz="600" b="0" i="0" u="none" strike="noStrike">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网络支持</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移动</a:t>
                      </a:r>
                      <a:r>
                        <a:rPr lang="zh-CN" altLang="en-US" sz="600" b="0" i="0" u="none" strike="noStrike" baseline="0" dirty="0" smtClean="0">
                          <a:solidFill>
                            <a:srgbClr val="000000"/>
                          </a:solidFill>
                          <a:latin typeface="微软雅黑" panose="020B0503020204020204" pitchFamily="34" charset="-122"/>
                          <a:ea typeface="微软雅黑" panose="020B0503020204020204" pitchFamily="34" charset="-122"/>
                        </a:rPr>
                        <a:t> </a:t>
                      </a:r>
                      <a:r>
                        <a:rPr lang="en-US" altLang="zh-CN" sz="600" b="0" i="0" u="none" strike="noStrike" baseline="0" dirty="0" smtClean="0">
                          <a:solidFill>
                            <a:srgbClr val="000000"/>
                          </a:solidFill>
                          <a:latin typeface="微软雅黑" panose="020B0503020204020204" pitchFamily="34" charset="-122"/>
                          <a:ea typeface="微软雅黑" panose="020B0503020204020204" pitchFamily="34" charset="-122"/>
                        </a:rPr>
                        <a:t>4G </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85352">
                <a:tc>
                  <a:txBody>
                    <a:bodyPr/>
                    <a:lstStyle/>
                    <a:p>
                      <a:pPr algn="l" fontAlgn="ctr"/>
                      <a:r>
                        <a:rPr lang="en-US" altLang="zh-CN" sz="600" b="0" i="0" u="none" strike="noStrike" dirty="0" smtClean="0">
                          <a:solidFill>
                            <a:srgbClr val="000000"/>
                          </a:solidFill>
                          <a:latin typeface="微软雅黑" panose="020B0503020204020204" pitchFamily="34" charset="-122"/>
                          <a:ea typeface="微软雅黑" panose="020B0503020204020204" pitchFamily="34" charset="-122"/>
                        </a:rPr>
                        <a:t>RFID</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smtClean="0">
                          <a:solidFill>
                            <a:srgbClr val="000000"/>
                          </a:solidFill>
                          <a:latin typeface="微软雅黑" panose="020B0503020204020204" pitchFamily="34" charset="-122"/>
                          <a:ea typeface="微软雅黑" panose="020B0503020204020204" pitchFamily="34" charset="-122"/>
                        </a:rPr>
                        <a:t>2.4G RFID</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27978">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导航方式</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a:solidFill>
                            <a:schemeClr val="tx1"/>
                          </a:solidFill>
                          <a:latin typeface="微软雅黑" panose="020B0503020204020204" pitchFamily="34" charset="-122"/>
                          <a:ea typeface="微软雅黑" panose="020B0503020204020204" pitchFamily="34" charset="-122"/>
                        </a:rPr>
                        <a:t>GPS/</a:t>
                      </a:r>
                      <a:r>
                        <a:rPr lang="zh-CN" altLang="en-US" sz="600" b="0" i="0" u="none" strike="noStrike" dirty="0">
                          <a:solidFill>
                            <a:schemeClr val="tx1"/>
                          </a:solidFill>
                          <a:latin typeface="微软雅黑" panose="020B0503020204020204" pitchFamily="34" charset="-122"/>
                          <a:ea typeface="微软雅黑" panose="020B0503020204020204" pitchFamily="34" charset="-122"/>
                        </a:rPr>
                        <a:t>北斗</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53066">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充电方式</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err="1" smtClean="0">
                          <a:solidFill>
                            <a:schemeClr val="tx1"/>
                          </a:solidFill>
                          <a:latin typeface="微软雅黑" panose="020B0503020204020204" pitchFamily="34" charset="-122"/>
                          <a:ea typeface="微软雅黑" panose="020B0503020204020204" pitchFamily="34" charset="-122"/>
                        </a:rPr>
                        <a:t>usb</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充电</a:t>
                      </a:r>
                      <a:endParaRPr lang="zh-CN" alt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接口</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Micro</a:t>
                      </a:r>
                      <a:r>
                        <a:rPr lang="en-US" altLang="zh-CN" sz="600" b="0" i="0" u="none" strike="noStrike" baseline="0" dirty="0" smtClean="0">
                          <a:solidFill>
                            <a:schemeClr val="tx1"/>
                          </a:solidFill>
                          <a:latin typeface="微软雅黑" panose="020B0503020204020204" pitchFamily="34" charset="-122"/>
                          <a:ea typeface="微软雅黑" panose="020B0503020204020204" pitchFamily="34" charset="-122"/>
                        </a:rPr>
                        <a:t> </a:t>
                      </a:r>
                      <a:r>
                        <a:rPr lang="en-US" altLang="zh-CN" sz="600" b="0" i="0" u="none" strike="noStrike" baseline="0" dirty="0" err="1" smtClean="0">
                          <a:solidFill>
                            <a:schemeClr val="tx1"/>
                          </a:solidFill>
                          <a:latin typeface="微软雅黑" panose="020B0503020204020204" pitchFamily="34" charset="-122"/>
                          <a:ea typeface="微软雅黑" panose="020B0503020204020204" pitchFamily="34" charset="-122"/>
                        </a:rPr>
                        <a:t>usb</a:t>
                      </a:r>
                      <a:r>
                        <a:rPr lang="zh-CN" altLang="en-US" sz="600" b="0" i="0" u="none" strike="noStrike" baseline="0" dirty="0" smtClean="0">
                          <a:solidFill>
                            <a:schemeClr val="tx1"/>
                          </a:solidFill>
                          <a:latin typeface="微软雅黑" panose="020B0503020204020204" pitchFamily="34" charset="-122"/>
                          <a:ea typeface="微软雅黑" panose="020B0503020204020204" pitchFamily="34" charset="-122"/>
                        </a:rPr>
                        <a:t>，</a:t>
                      </a:r>
                      <a:r>
                        <a:rPr lang="en-US" altLang="zh-CN" sz="600" b="0" i="0" u="none" strike="noStrike" baseline="0" dirty="0" smtClean="0">
                          <a:solidFill>
                            <a:schemeClr val="tx1"/>
                          </a:solidFill>
                          <a:latin typeface="微软雅黑" panose="020B0503020204020204" pitchFamily="34" charset="-122"/>
                          <a:ea typeface="微软雅黑" panose="020B0503020204020204" pitchFamily="34" charset="-122"/>
                        </a:rPr>
                        <a:t>3.5</a:t>
                      </a:r>
                      <a:r>
                        <a:rPr lang="zh-CN" altLang="en-US" sz="600" b="0" i="0" u="none" strike="noStrike" baseline="0" dirty="0" smtClean="0">
                          <a:solidFill>
                            <a:schemeClr val="tx1"/>
                          </a:solidFill>
                          <a:latin typeface="微软雅黑" panose="020B0503020204020204" pitchFamily="34" charset="-122"/>
                          <a:ea typeface="微软雅黑" panose="020B0503020204020204" pitchFamily="34" charset="-122"/>
                        </a:rPr>
                        <a:t>耳机口</a:t>
                      </a:r>
                      <a:endParaRPr lang="zh-CN" altLang="en-US" sz="600" b="0" i="0" u="none" strike="noStrike" baseline="0"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68306">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LCD</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尺寸</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4.5</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寸</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/480*854</a:t>
                      </a:r>
                      <a:endParaRPr lang="zh-CN" alt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摄像头</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前</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200W</a:t>
                      </a:r>
                      <a:endParaRPr lang="en-US" altLang="zh-CN"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48988">
                <a:tc>
                  <a:txBody>
                    <a:bodyPr/>
                    <a:lstStyle/>
                    <a:p>
                      <a:pPr algn="l" fontAlgn="ctr"/>
                      <a:r>
                        <a:rPr lang="zh-CN" altLang="en-US" sz="600" b="0" i="0" u="none" strike="noStrike">
                          <a:solidFill>
                            <a:schemeClr val="tx1"/>
                          </a:solidFill>
                          <a:latin typeface="微软雅黑" panose="020B0503020204020204" pitchFamily="34" charset="-122"/>
                          <a:ea typeface="微软雅黑" panose="020B0503020204020204" pitchFamily="34" charset="-122"/>
                        </a:rPr>
                        <a:t>电池容量</a:t>
                      </a:r>
                      <a:endParaRPr lang="zh-CN" altLang="en-US" sz="600" b="0" i="0" u="none" strike="noStrike">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3200mah</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 </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31643">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输入方式</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触控</a:t>
                      </a:r>
                      <a:endParaRPr 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bl>
          </a:graphicData>
        </a:graphic>
      </p:graphicFrame>
      <p:sp>
        <p:nvSpPr>
          <p:cNvPr id="9" name="矩形 8"/>
          <p:cNvSpPr/>
          <p:nvPr/>
        </p:nvSpPr>
        <p:spPr>
          <a:xfrm>
            <a:off x="2647804" y="93061"/>
            <a:ext cx="1184940" cy="184666"/>
          </a:xfrm>
          <a:prstGeom prst="rect">
            <a:avLst/>
          </a:prstGeom>
          <a:noFill/>
          <a:ln>
            <a:noFill/>
          </a:ln>
        </p:spPr>
        <p:txBody>
          <a:bodyPr wrap="none" rtlCol="0" anchor="t">
            <a:spAutoFit/>
          </a:bodyPr>
          <a:lstStyle/>
          <a:p>
            <a:pPr algn="ctr"/>
            <a:r>
              <a:rPr lang="zh-CN" altLang="en-US" sz="600" i="1" dirty="0" smtClean="0">
                <a:latin typeface="微软雅黑" panose="020B0503020204020204" pitchFamily="34" charset="-122"/>
                <a:ea typeface="微软雅黑" panose="020B0503020204020204" pitchFamily="34" charset="-122"/>
              </a:rPr>
              <a:t>以质量求生存，以创新求发展</a:t>
            </a:r>
            <a:endParaRPr lang="zh-CN" altLang="en-US" sz="600" i="1" dirty="0">
              <a:latin typeface="微软雅黑" panose="020B0503020204020204" pitchFamily="34" charset="-122"/>
              <a:ea typeface="微软雅黑" panose="020B0503020204020204" pitchFamily="34" charset="-122"/>
            </a:endParaRPr>
          </a:p>
        </p:txBody>
      </p:sp>
      <p:sp>
        <p:nvSpPr>
          <p:cNvPr id="10" name="文本框 5"/>
          <p:cNvSpPr txBox="1"/>
          <p:nvPr/>
        </p:nvSpPr>
        <p:spPr>
          <a:xfrm>
            <a:off x="182953" y="384243"/>
            <a:ext cx="2170780" cy="246221"/>
          </a:xfrm>
          <a:prstGeom prst="rect">
            <a:avLst/>
          </a:prstGeom>
          <a:noFill/>
        </p:spPr>
        <p:txBody>
          <a:bodyPr wrap="square" rtlCol="0">
            <a:spAutoFit/>
          </a:bodyPr>
          <a:lstStyle/>
          <a:p>
            <a:r>
              <a:rPr lang="zh-CN" altLang="en-US" sz="10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北斗定位手持系列</a:t>
            </a:r>
            <a:r>
              <a:rPr lang="en-US" altLang="zh-CN" sz="10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en-US" altLang="zh-CN" sz="1000" dirty="0" smtClean="0">
                <a:latin typeface="微软雅黑" panose="020B0503020204020204" pitchFamily="34" charset="-122"/>
                <a:ea typeface="微软雅黑" panose="020B0503020204020204" pitchFamily="34" charset="-122"/>
              </a:rPr>
              <a:t>W113</a:t>
            </a:r>
            <a:r>
              <a:rPr lang="zh-CN" altLang="en-US" sz="1000" dirty="0" smtClean="0">
                <a:latin typeface="微软雅黑" panose="020B0503020204020204" pitchFamily="34" charset="-122"/>
                <a:ea typeface="微软雅黑" panose="020B0503020204020204" pitchFamily="34" charset="-122"/>
              </a:rPr>
              <a:t>司法终端</a:t>
            </a:r>
            <a:endParaRPr lang="en-US" altLang="en-US" sz="1000" dirty="0">
              <a:latin typeface="微软雅黑" panose="020B0503020204020204" pitchFamily="34" charset="-122"/>
              <a:ea typeface="微软雅黑" panose="020B0503020204020204" pitchFamily="34" charset="-122"/>
            </a:endParaRPr>
          </a:p>
        </p:txBody>
      </p:sp>
      <p:pic>
        <p:nvPicPr>
          <p:cNvPr id="5122" name="Picture 2"/>
          <p:cNvPicPr>
            <a:picLocks noChangeAspect="1" noChangeArrowheads="1"/>
          </p:cNvPicPr>
          <p:nvPr/>
        </p:nvPicPr>
        <p:blipFill>
          <a:blip r:embed="rId1" cstate="print"/>
          <a:srcRect/>
          <a:stretch>
            <a:fillRect/>
          </a:stretch>
        </p:blipFill>
        <p:spPr bwMode="auto">
          <a:xfrm>
            <a:off x="372533" y="692150"/>
            <a:ext cx="1729404" cy="1140800"/>
          </a:xfrm>
          <a:prstGeom prst="rect">
            <a:avLst/>
          </a:prstGeom>
          <a:noFill/>
          <a:ln w="9525">
            <a:noFill/>
            <a:miter lim="800000"/>
            <a:headEnd/>
            <a:tailEnd/>
          </a:ln>
          <a:effectLst/>
        </p:spPr>
      </p:pic>
      <p:sp>
        <p:nvSpPr>
          <p:cNvPr id="11" name="矩形 2"/>
          <p:cNvSpPr/>
          <p:nvPr/>
        </p:nvSpPr>
        <p:spPr>
          <a:xfrm>
            <a:off x="186267" y="1885950"/>
            <a:ext cx="1055512" cy="845961"/>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lnSpc>
                <a:spcPts val="900"/>
              </a:lnSpc>
            </a:pPr>
            <a:r>
              <a:rPr lang="zh-CN" altLang="en-US" sz="700" b="1" dirty="0">
                <a:solidFill>
                  <a:schemeClr val="tx1"/>
                </a:solidFill>
                <a:latin typeface="微软雅黑" panose="020B0503020204020204" pitchFamily="34" charset="-122"/>
                <a:ea typeface="微软雅黑" panose="020B0503020204020204" pitchFamily="34" charset="-122"/>
                <a:sym typeface="+mn-ea"/>
              </a:rPr>
              <a:t>产品特点：</a:t>
            </a:r>
            <a:endParaRPr lang="zh-CN" altLang="en-US" sz="700" b="1" dirty="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支持北斗</a:t>
            </a:r>
            <a:r>
              <a:rPr lang="en-US" altLang="zh-CN" sz="600" dirty="0" smtClean="0">
                <a:solidFill>
                  <a:schemeClr val="tx1"/>
                </a:solidFill>
                <a:latin typeface="微软雅黑" panose="020B0503020204020204" pitchFamily="34" charset="-122"/>
                <a:ea typeface="微软雅黑" panose="020B0503020204020204" pitchFamily="34" charset="-122"/>
                <a:sym typeface="+mn-ea"/>
              </a:rPr>
              <a:t>/GPS</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定位</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双北斗天线陶瓷设计</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通过</a:t>
            </a:r>
            <a:r>
              <a:rPr lang="en-US" altLang="zh-CN" sz="600" dirty="0" smtClean="0">
                <a:solidFill>
                  <a:schemeClr val="tx1"/>
                </a:solidFill>
                <a:latin typeface="微软雅黑" panose="020B0503020204020204" pitchFamily="34" charset="-122"/>
                <a:ea typeface="微软雅黑" panose="020B0503020204020204" pitchFamily="34" charset="-122"/>
                <a:sym typeface="+mn-ea"/>
              </a:rPr>
              <a:t>RFID</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连接腕表</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12" name="矩形 2"/>
          <p:cNvSpPr/>
          <p:nvPr/>
        </p:nvSpPr>
        <p:spPr>
          <a:xfrm>
            <a:off x="1388533" y="1885244"/>
            <a:ext cx="852311" cy="818446"/>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lnSpc>
                <a:spcPts val="900"/>
              </a:lnSpc>
            </a:pPr>
            <a:r>
              <a:rPr lang="zh-CN" altLang="en-US" sz="700" b="1" dirty="0">
                <a:solidFill>
                  <a:schemeClr val="tx1"/>
                </a:solidFill>
                <a:latin typeface="微软雅黑" panose="020B0503020204020204" pitchFamily="34" charset="-122"/>
                <a:ea typeface="微软雅黑" panose="020B0503020204020204" pitchFamily="34" charset="-122"/>
              </a:rPr>
              <a:t>应用方向</a:t>
            </a:r>
            <a:r>
              <a:rPr lang="zh-CN" altLang="en-US" sz="700" b="1" dirty="0" smtClean="0">
                <a:solidFill>
                  <a:schemeClr val="tx1"/>
                </a:solidFill>
                <a:latin typeface="微软雅黑" panose="020B0503020204020204" pitchFamily="34" charset="-122"/>
                <a:ea typeface="微软雅黑" panose="020B0503020204020204" pitchFamily="34" charset="-122"/>
              </a:rPr>
              <a:t>：</a:t>
            </a:r>
            <a:endParaRPr lang="en-US" altLang="zh-CN" sz="700" b="1" dirty="0" smtClean="0">
              <a:solidFill>
                <a:schemeClr val="tx1"/>
              </a:solidFill>
              <a:latin typeface="微软雅黑" panose="020B0503020204020204" pitchFamily="34" charset="-122"/>
              <a:ea typeface="微软雅黑" panose="020B0503020204020204" pitchFamily="34" charset="-122"/>
            </a:endParaRPr>
          </a:p>
          <a:p>
            <a:pPr algn="l">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社区矫正</a:t>
            </a:r>
            <a:endParaRPr lang="zh-CN" altLang="en-US" sz="600" dirty="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p:cNvSpPr/>
          <p:nvPr/>
        </p:nvSpPr>
        <p:spPr>
          <a:xfrm>
            <a:off x="326390" y="541020"/>
            <a:ext cx="1459230" cy="1398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endParaRPr lang="zh-CN" altLang="en-US" sz="900">
              <a:solidFill>
                <a:srgbClr val="403CF5"/>
              </a:solidFill>
              <a:latin typeface="+mj-ea"/>
              <a:ea typeface="+mj-ea"/>
              <a:sym typeface="+mn-ea"/>
            </a:endParaRPr>
          </a:p>
        </p:txBody>
      </p:sp>
      <p:pic>
        <p:nvPicPr>
          <p:cNvPr id="1027" name="Picture 1"/>
          <p:cNvPicPr>
            <a:picLocks noChangeAspect="1"/>
          </p:cNvPicPr>
          <p:nvPr/>
        </p:nvPicPr>
        <p:blipFill>
          <a:blip r:embed="rId1" cstate="print"/>
          <a:srcRect l="7013" t="1778" r="5666"/>
          <a:stretch>
            <a:fillRect/>
          </a:stretch>
        </p:blipFill>
        <p:spPr>
          <a:xfrm>
            <a:off x="158750" y="640991"/>
            <a:ext cx="2064580" cy="1229690"/>
          </a:xfrm>
          <a:prstGeom prst="rect">
            <a:avLst/>
          </a:prstGeom>
          <a:noFill/>
          <a:ln w="1">
            <a:noFill/>
          </a:ln>
        </p:spPr>
      </p:pic>
      <p:graphicFrame>
        <p:nvGraphicFramePr>
          <p:cNvPr id="8" name="表格 7"/>
          <p:cNvGraphicFramePr>
            <a:graphicFrameLocks noGrp="1"/>
          </p:cNvGraphicFramePr>
          <p:nvPr/>
        </p:nvGraphicFramePr>
        <p:xfrm>
          <a:off x="2419350" y="577849"/>
          <a:ext cx="1644650" cy="2070760"/>
        </p:xfrm>
        <a:graphic>
          <a:graphicData uri="http://schemas.openxmlformats.org/drawingml/2006/table">
            <a:tbl>
              <a:tblPr/>
              <a:tblGrid>
                <a:gridCol w="660594"/>
                <a:gridCol w="984056"/>
              </a:tblGrid>
              <a:tr h="157252">
                <a:tc>
                  <a:txBody>
                    <a:bodyPr/>
                    <a:lstStyle/>
                    <a:p>
                      <a:pPr algn="l" fontAlgn="ctr"/>
                      <a:r>
                        <a:rPr lang="zh-CN" altLang="en-US" sz="700" b="1" i="0" u="none" strike="noStrike" dirty="0" smtClean="0">
                          <a:solidFill>
                            <a:schemeClr val="tx1"/>
                          </a:solidFill>
                          <a:latin typeface="微软雅黑" panose="020B0503020204020204" pitchFamily="34" charset="-122"/>
                          <a:ea typeface="微软雅黑" panose="020B0503020204020204" pitchFamily="34" charset="-122"/>
                        </a:rPr>
                        <a:t>主要参数：</a:t>
                      </a:r>
                      <a:endParaRPr lang="zh-CN" altLang="en-US" sz="700" b="1"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endParaRPr 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57252">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型号</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smtClean="0">
                          <a:solidFill>
                            <a:schemeClr val="tx1"/>
                          </a:solidFill>
                          <a:latin typeface="微软雅黑" panose="020B0503020204020204" pitchFamily="34" charset="-122"/>
                          <a:ea typeface="微软雅黑" panose="020B0503020204020204" pitchFamily="34" charset="-122"/>
                        </a:rPr>
                        <a:t>W119</a:t>
                      </a:r>
                      <a:endParaRPr 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54027">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颜色</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黑</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白</a:t>
                      </a:r>
                      <a:endParaRPr lang="zh-CN" alt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23679">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尺寸</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smtClean="0">
                          <a:solidFill>
                            <a:schemeClr val="tx1"/>
                          </a:solidFill>
                          <a:latin typeface="微软雅黑" panose="020B0503020204020204" pitchFamily="34" charset="-122"/>
                          <a:ea typeface="微软雅黑" panose="020B0503020204020204" pitchFamily="34" charset="-122"/>
                        </a:rPr>
                        <a:t>155*75*14MM</a:t>
                      </a:r>
                      <a:endParaRPr 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外观设计</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直板</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74247">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操作系统</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smtClean="0">
                          <a:solidFill>
                            <a:schemeClr val="tx1"/>
                          </a:solidFill>
                          <a:latin typeface="微软雅黑" panose="020B0503020204020204" pitchFamily="34" charset="-122"/>
                          <a:ea typeface="微软雅黑" panose="020B0503020204020204" pitchFamily="34" charset="-122"/>
                        </a:rPr>
                        <a:t>Android5.1</a:t>
                      </a:r>
                      <a:endParaRPr 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网络支持</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移动</a:t>
                      </a:r>
                      <a:r>
                        <a:rPr lang="en-US" altLang="zh-CN" sz="600" b="0" i="0" u="none" strike="noStrike" dirty="0" smtClean="0">
                          <a:solidFill>
                            <a:srgbClr val="000000"/>
                          </a:solidFill>
                          <a:latin typeface="微软雅黑" panose="020B0503020204020204" pitchFamily="34" charset="-122"/>
                          <a:ea typeface="微软雅黑" panose="020B0503020204020204" pitchFamily="34" charset="-122"/>
                        </a:rPr>
                        <a:t>/</a:t>
                      </a: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联通</a:t>
                      </a:r>
                      <a:r>
                        <a:rPr lang="en-US" altLang="zh-CN" sz="600" b="0" i="0" u="none" strike="noStrike" dirty="0" smtClean="0">
                          <a:solidFill>
                            <a:srgbClr val="000000"/>
                          </a:solidFill>
                          <a:latin typeface="微软雅黑" panose="020B0503020204020204" pitchFamily="34" charset="-122"/>
                          <a:ea typeface="微软雅黑" panose="020B0503020204020204" pitchFamily="34" charset="-122"/>
                        </a:rPr>
                        <a:t>/</a:t>
                      </a: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电信</a:t>
                      </a:r>
                      <a:r>
                        <a:rPr lang="zh-CN" altLang="en-US" sz="600" b="0" i="0" u="none" strike="noStrike" baseline="0" dirty="0" smtClean="0">
                          <a:solidFill>
                            <a:srgbClr val="000000"/>
                          </a:solidFill>
                          <a:latin typeface="微软雅黑" panose="020B0503020204020204" pitchFamily="34" charset="-122"/>
                          <a:ea typeface="微软雅黑" panose="020B0503020204020204" pitchFamily="34" charset="-122"/>
                        </a:rPr>
                        <a:t> </a:t>
                      </a:r>
                      <a:r>
                        <a:rPr lang="en-US" altLang="zh-CN" sz="600" b="0" i="0" u="none" strike="noStrike" baseline="0" dirty="0" smtClean="0">
                          <a:solidFill>
                            <a:srgbClr val="000000"/>
                          </a:solidFill>
                          <a:latin typeface="微软雅黑" panose="020B0503020204020204" pitchFamily="34" charset="-122"/>
                          <a:ea typeface="微软雅黑" panose="020B0503020204020204" pitchFamily="34" charset="-122"/>
                        </a:rPr>
                        <a:t>4G</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93074">
                <a:tc>
                  <a:txBody>
                    <a:bodyPr/>
                    <a:lstStyle/>
                    <a:p>
                      <a:pPr algn="l" fontAlgn="ctr"/>
                      <a:r>
                        <a:rPr lang="en-US" altLang="zh-CN" sz="600" b="0" i="0" u="none" strike="noStrike" dirty="0" smtClean="0">
                          <a:solidFill>
                            <a:srgbClr val="000000"/>
                          </a:solidFill>
                          <a:latin typeface="微软雅黑" panose="020B0503020204020204" pitchFamily="34" charset="-122"/>
                          <a:ea typeface="微软雅黑" panose="020B0503020204020204" pitchFamily="34" charset="-122"/>
                        </a:rPr>
                        <a:t>RFID</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smtClean="0">
                          <a:solidFill>
                            <a:srgbClr val="000000"/>
                          </a:solidFill>
                          <a:latin typeface="微软雅黑" panose="020B0503020204020204" pitchFamily="34" charset="-122"/>
                          <a:ea typeface="微软雅黑" panose="020B0503020204020204" pitchFamily="34" charset="-122"/>
                        </a:rPr>
                        <a:t>2.4G/900M RFID</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33309">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导航方式</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北斗</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a:t>
                      </a:r>
                      <a:r>
                        <a:rPr lang="en-US" sz="600" b="0" i="0" u="none" strike="noStrike" dirty="0" smtClean="0">
                          <a:solidFill>
                            <a:schemeClr val="tx1"/>
                          </a:solidFill>
                          <a:latin typeface="微软雅黑" panose="020B0503020204020204" pitchFamily="34" charset="-122"/>
                          <a:ea typeface="微软雅黑" panose="020B0503020204020204" pitchFamily="34" charset="-122"/>
                        </a:rPr>
                        <a:t>GPS</a:t>
                      </a:r>
                      <a:endParaRPr lang="en-US" alt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59442">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充电方式</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err="1" smtClean="0">
                          <a:solidFill>
                            <a:schemeClr val="tx1"/>
                          </a:solidFill>
                          <a:latin typeface="微软雅黑" panose="020B0503020204020204" pitchFamily="34" charset="-122"/>
                          <a:ea typeface="微软雅黑" panose="020B0503020204020204" pitchFamily="34" charset="-122"/>
                        </a:rPr>
                        <a:t>usb</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充电</a:t>
                      </a:r>
                      <a:endParaRPr lang="zh-CN" alt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接口</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Micro</a:t>
                      </a:r>
                      <a:r>
                        <a:rPr lang="en-US" altLang="zh-CN" sz="600" b="0" i="0" u="none" strike="noStrike" baseline="0" dirty="0" smtClean="0">
                          <a:solidFill>
                            <a:schemeClr val="tx1"/>
                          </a:solidFill>
                          <a:latin typeface="微软雅黑" panose="020B0503020204020204" pitchFamily="34" charset="-122"/>
                          <a:ea typeface="微软雅黑" panose="020B0503020204020204" pitchFamily="34" charset="-122"/>
                        </a:rPr>
                        <a:t> </a:t>
                      </a:r>
                      <a:r>
                        <a:rPr lang="en-US" altLang="zh-CN" sz="600" b="0" i="0" u="none" strike="noStrike" baseline="0" dirty="0" err="1" smtClean="0">
                          <a:solidFill>
                            <a:schemeClr val="tx1"/>
                          </a:solidFill>
                          <a:latin typeface="微软雅黑" panose="020B0503020204020204" pitchFamily="34" charset="-122"/>
                          <a:ea typeface="微软雅黑" panose="020B0503020204020204" pitchFamily="34" charset="-122"/>
                        </a:rPr>
                        <a:t>usb</a:t>
                      </a:r>
                      <a:r>
                        <a:rPr lang="zh-CN" altLang="en-US" sz="600" b="0" i="0" u="none" strike="noStrike" baseline="0" dirty="0" smtClean="0">
                          <a:solidFill>
                            <a:schemeClr val="tx1"/>
                          </a:solidFill>
                          <a:latin typeface="微软雅黑" panose="020B0503020204020204" pitchFamily="34" charset="-122"/>
                          <a:ea typeface="微软雅黑" panose="020B0503020204020204" pitchFamily="34" charset="-122"/>
                        </a:rPr>
                        <a:t>，</a:t>
                      </a:r>
                      <a:r>
                        <a:rPr lang="en-US" altLang="zh-CN" sz="600" b="0" i="0" u="none" strike="noStrike" baseline="0" dirty="0" smtClean="0">
                          <a:solidFill>
                            <a:schemeClr val="tx1"/>
                          </a:solidFill>
                          <a:latin typeface="微软雅黑" panose="020B0503020204020204" pitchFamily="34" charset="-122"/>
                          <a:ea typeface="微软雅黑" panose="020B0503020204020204" pitchFamily="34" charset="-122"/>
                        </a:rPr>
                        <a:t>3.5</a:t>
                      </a:r>
                      <a:r>
                        <a:rPr lang="zh-CN" altLang="en-US" sz="600" b="0" i="0" u="none" strike="noStrike" baseline="0" dirty="0" smtClean="0">
                          <a:solidFill>
                            <a:schemeClr val="tx1"/>
                          </a:solidFill>
                          <a:latin typeface="微软雅黑" panose="020B0503020204020204" pitchFamily="34" charset="-122"/>
                          <a:ea typeface="微软雅黑" panose="020B0503020204020204" pitchFamily="34" charset="-122"/>
                        </a:rPr>
                        <a:t>耳机口</a:t>
                      </a:r>
                      <a:endParaRPr lang="zh-CN" altLang="en-US" sz="600" b="0" i="0" u="none" strike="noStrike" baseline="0"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75318">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LCD</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尺寸</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5</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寸</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/1280*720</a:t>
                      </a:r>
                      <a:endParaRPr lang="zh-CN" alt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摄像头</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前</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200W/</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后</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1300W</a:t>
                      </a:r>
                      <a:endParaRPr lang="en-US" altLang="zh-CN"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55195">
                <a:tc>
                  <a:txBody>
                    <a:bodyPr/>
                    <a:lstStyle/>
                    <a:p>
                      <a:pPr algn="l" fontAlgn="ctr"/>
                      <a:r>
                        <a:rPr lang="zh-CN" altLang="en-US" sz="600" b="0" i="0" u="none" strike="noStrike">
                          <a:solidFill>
                            <a:schemeClr val="tx1"/>
                          </a:solidFill>
                          <a:latin typeface="微软雅黑" panose="020B0503020204020204" pitchFamily="34" charset="-122"/>
                          <a:ea typeface="微软雅黑" panose="020B0503020204020204" pitchFamily="34" charset="-122"/>
                        </a:rPr>
                        <a:t>电池容量</a:t>
                      </a:r>
                      <a:endParaRPr lang="zh-CN" altLang="en-US" sz="600" b="0" i="0" u="none" strike="noStrike">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3500mah</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 </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输入方式</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触控</a:t>
                      </a:r>
                      <a:endParaRPr 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bl>
          </a:graphicData>
        </a:graphic>
      </p:graphicFrame>
      <p:sp>
        <p:nvSpPr>
          <p:cNvPr id="9" name="矩形 8"/>
          <p:cNvSpPr/>
          <p:nvPr/>
        </p:nvSpPr>
        <p:spPr>
          <a:xfrm>
            <a:off x="2647804" y="93061"/>
            <a:ext cx="1184940" cy="184666"/>
          </a:xfrm>
          <a:prstGeom prst="rect">
            <a:avLst/>
          </a:prstGeom>
          <a:noFill/>
          <a:ln>
            <a:noFill/>
          </a:ln>
        </p:spPr>
        <p:txBody>
          <a:bodyPr wrap="none" rtlCol="0" anchor="t">
            <a:spAutoFit/>
          </a:bodyPr>
          <a:lstStyle/>
          <a:p>
            <a:pPr algn="ctr"/>
            <a:r>
              <a:rPr lang="zh-CN" altLang="en-US" sz="600" i="1" dirty="0" smtClean="0">
                <a:latin typeface="微软雅黑" panose="020B0503020204020204" pitchFamily="34" charset="-122"/>
                <a:ea typeface="微软雅黑" panose="020B0503020204020204" pitchFamily="34" charset="-122"/>
              </a:rPr>
              <a:t>以质量求生存，以创新求发展</a:t>
            </a:r>
            <a:endParaRPr lang="zh-CN" altLang="en-US" sz="600" i="1" dirty="0">
              <a:latin typeface="微软雅黑" panose="020B0503020204020204" pitchFamily="34" charset="-122"/>
              <a:ea typeface="微软雅黑" panose="020B0503020204020204" pitchFamily="34" charset="-122"/>
            </a:endParaRPr>
          </a:p>
        </p:txBody>
      </p:sp>
      <p:sp>
        <p:nvSpPr>
          <p:cNvPr id="10" name="文本框 5"/>
          <p:cNvSpPr txBox="1"/>
          <p:nvPr/>
        </p:nvSpPr>
        <p:spPr>
          <a:xfrm>
            <a:off x="182953" y="384243"/>
            <a:ext cx="2187714" cy="246221"/>
          </a:xfrm>
          <a:prstGeom prst="rect">
            <a:avLst/>
          </a:prstGeom>
          <a:noFill/>
        </p:spPr>
        <p:txBody>
          <a:bodyPr wrap="square" rtlCol="0">
            <a:spAutoFit/>
          </a:bodyPr>
          <a:lstStyle/>
          <a:p>
            <a:r>
              <a:rPr lang="zh-CN" altLang="en-US" sz="10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北斗定位手持系列</a:t>
            </a:r>
            <a:r>
              <a:rPr lang="en-US" altLang="zh-CN" sz="10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en-US" altLang="zh-CN" sz="1000" dirty="0" smtClean="0">
                <a:latin typeface="微软雅黑" panose="020B0503020204020204" pitchFamily="34" charset="-122"/>
                <a:ea typeface="微软雅黑" panose="020B0503020204020204" pitchFamily="34" charset="-122"/>
              </a:rPr>
              <a:t>W119</a:t>
            </a:r>
            <a:r>
              <a:rPr lang="zh-CN" altLang="en-US" sz="1000" dirty="0" smtClean="0">
                <a:latin typeface="微软雅黑" panose="020B0503020204020204" pitchFamily="34" charset="-122"/>
                <a:ea typeface="微软雅黑" panose="020B0503020204020204" pitchFamily="34" charset="-122"/>
              </a:rPr>
              <a:t>司法终端</a:t>
            </a:r>
            <a:endParaRPr lang="en-US" altLang="en-US" sz="1000" dirty="0">
              <a:latin typeface="微软雅黑" panose="020B0503020204020204" pitchFamily="34" charset="-122"/>
              <a:ea typeface="微软雅黑" panose="020B0503020204020204" pitchFamily="34" charset="-122"/>
            </a:endParaRPr>
          </a:p>
        </p:txBody>
      </p:sp>
      <p:sp>
        <p:nvSpPr>
          <p:cNvPr id="11" name="矩形 2"/>
          <p:cNvSpPr/>
          <p:nvPr/>
        </p:nvSpPr>
        <p:spPr>
          <a:xfrm>
            <a:off x="186267" y="1885950"/>
            <a:ext cx="1055512" cy="831849"/>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lnSpc>
                <a:spcPts val="900"/>
              </a:lnSpc>
            </a:pPr>
            <a:r>
              <a:rPr lang="zh-CN" altLang="en-US" sz="700" b="1" dirty="0">
                <a:solidFill>
                  <a:schemeClr val="tx1"/>
                </a:solidFill>
                <a:latin typeface="微软雅黑" panose="020B0503020204020204" pitchFamily="34" charset="-122"/>
                <a:ea typeface="微软雅黑" panose="020B0503020204020204" pitchFamily="34" charset="-122"/>
                <a:sym typeface="+mn-ea"/>
              </a:rPr>
              <a:t>产品特点：</a:t>
            </a:r>
            <a:endParaRPr lang="zh-CN" altLang="en-US" sz="700" b="1" dirty="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支持北斗</a:t>
            </a:r>
            <a:r>
              <a:rPr lang="en-US" altLang="zh-CN" sz="600" dirty="0" smtClean="0">
                <a:solidFill>
                  <a:schemeClr val="tx1"/>
                </a:solidFill>
                <a:latin typeface="微软雅黑" panose="020B0503020204020204" pitchFamily="34" charset="-122"/>
                <a:ea typeface="微软雅黑" panose="020B0503020204020204" pitchFamily="34" charset="-122"/>
                <a:sym typeface="+mn-ea"/>
              </a:rPr>
              <a:t>/GPS</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定位</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全网通</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通过</a:t>
            </a:r>
            <a:r>
              <a:rPr lang="en-US" altLang="zh-CN" sz="600" dirty="0" smtClean="0">
                <a:solidFill>
                  <a:schemeClr val="tx1"/>
                </a:solidFill>
                <a:latin typeface="微软雅黑" panose="020B0503020204020204" pitchFamily="34" charset="-122"/>
                <a:ea typeface="微软雅黑" panose="020B0503020204020204" pitchFamily="34" charset="-122"/>
                <a:sym typeface="+mn-ea"/>
              </a:rPr>
              <a:t>RFID</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连接手表</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高清大屏</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12" name="矩形 2"/>
          <p:cNvSpPr/>
          <p:nvPr/>
        </p:nvSpPr>
        <p:spPr>
          <a:xfrm>
            <a:off x="1388533" y="1885244"/>
            <a:ext cx="852311" cy="818446"/>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lnSpc>
                <a:spcPts val="900"/>
              </a:lnSpc>
            </a:pPr>
            <a:r>
              <a:rPr lang="zh-CN" altLang="en-US" sz="700" b="1" dirty="0">
                <a:solidFill>
                  <a:schemeClr val="tx1"/>
                </a:solidFill>
                <a:latin typeface="微软雅黑" panose="020B0503020204020204" pitchFamily="34" charset="-122"/>
                <a:ea typeface="微软雅黑" panose="020B0503020204020204" pitchFamily="34" charset="-122"/>
              </a:rPr>
              <a:t>应用方向</a:t>
            </a:r>
            <a:r>
              <a:rPr lang="zh-CN" altLang="en-US" sz="700" b="1" dirty="0" smtClean="0">
                <a:solidFill>
                  <a:schemeClr val="tx1"/>
                </a:solidFill>
                <a:latin typeface="微软雅黑" panose="020B0503020204020204" pitchFamily="34" charset="-122"/>
                <a:ea typeface="微软雅黑" panose="020B0503020204020204" pitchFamily="34" charset="-122"/>
              </a:rPr>
              <a:t>：</a:t>
            </a:r>
            <a:endParaRPr lang="en-US" altLang="zh-CN" sz="700" b="1" dirty="0" smtClean="0">
              <a:solidFill>
                <a:schemeClr val="tx1"/>
              </a:solidFill>
              <a:latin typeface="微软雅黑" panose="020B0503020204020204" pitchFamily="34" charset="-122"/>
              <a:ea typeface="微软雅黑" panose="020B0503020204020204" pitchFamily="34" charset="-122"/>
            </a:endParaRPr>
          </a:p>
          <a:p>
            <a:pPr algn="l">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社区矫正</a:t>
            </a:r>
            <a:endParaRPr lang="zh-CN" altLang="en-US" sz="600" dirty="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p:cNvSpPr/>
          <p:nvPr/>
        </p:nvSpPr>
        <p:spPr>
          <a:xfrm>
            <a:off x="326390" y="541020"/>
            <a:ext cx="1459230" cy="1398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endParaRPr lang="zh-CN" altLang="en-US" sz="900">
              <a:solidFill>
                <a:srgbClr val="403CF5"/>
              </a:solidFill>
              <a:latin typeface="+mj-ea"/>
              <a:ea typeface="+mj-ea"/>
              <a:sym typeface="+mn-ea"/>
            </a:endParaRPr>
          </a:p>
        </p:txBody>
      </p:sp>
      <p:pic>
        <p:nvPicPr>
          <p:cNvPr id="1026" name="Picture 1"/>
          <p:cNvPicPr>
            <a:picLocks noChangeAspect="1"/>
          </p:cNvPicPr>
          <p:nvPr/>
        </p:nvPicPr>
        <p:blipFill>
          <a:blip r:embed="rId1" cstate="print"/>
          <a:stretch>
            <a:fillRect/>
          </a:stretch>
        </p:blipFill>
        <p:spPr>
          <a:xfrm>
            <a:off x="270933" y="610822"/>
            <a:ext cx="1780818" cy="1285712"/>
          </a:xfrm>
          <a:prstGeom prst="rect">
            <a:avLst/>
          </a:prstGeom>
          <a:noFill/>
          <a:ln w="1">
            <a:noFill/>
          </a:ln>
        </p:spPr>
      </p:pic>
      <p:graphicFrame>
        <p:nvGraphicFramePr>
          <p:cNvPr id="8" name="表格 7"/>
          <p:cNvGraphicFramePr>
            <a:graphicFrameLocks noGrp="1"/>
          </p:cNvGraphicFramePr>
          <p:nvPr/>
        </p:nvGraphicFramePr>
        <p:xfrm>
          <a:off x="2410178" y="660400"/>
          <a:ext cx="1625601" cy="2026356"/>
        </p:xfrm>
        <a:graphic>
          <a:graphicData uri="http://schemas.openxmlformats.org/drawingml/2006/table">
            <a:tbl>
              <a:tblPr/>
              <a:tblGrid>
                <a:gridCol w="623254"/>
                <a:gridCol w="1002347"/>
              </a:tblGrid>
              <a:tr h="143043">
                <a:tc>
                  <a:txBody>
                    <a:bodyPr/>
                    <a:lstStyle/>
                    <a:p>
                      <a:pPr algn="l" fontAlgn="ctr"/>
                      <a:r>
                        <a:rPr lang="zh-CN" altLang="en-US" sz="700" b="1" i="0" u="none" strike="noStrike" dirty="0" smtClean="0">
                          <a:solidFill>
                            <a:srgbClr val="000000"/>
                          </a:solidFill>
                          <a:latin typeface="微软雅黑" panose="020B0503020204020204" pitchFamily="34" charset="-122"/>
                          <a:ea typeface="微软雅黑" panose="020B0503020204020204" pitchFamily="34" charset="-122"/>
                        </a:rPr>
                        <a:t>主要参数：</a:t>
                      </a:r>
                      <a:endParaRPr lang="zh-CN" altLang="en-US" sz="700" b="1"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endParaRPr 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43043">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型号</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smtClean="0">
                          <a:solidFill>
                            <a:srgbClr val="000000"/>
                          </a:solidFill>
                          <a:latin typeface="微软雅黑" panose="020B0503020204020204" pitchFamily="34" charset="-122"/>
                          <a:ea typeface="微软雅黑" panose="020B0503020204020204" pitchFamily="34" charset="-122"/>
                        </a:rPr>
                        <a:t>W116</a:t>
                      </a:r>
                      <a:endParaRPr 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40109">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颜色</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黄</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尺寸</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smtClean="0">
                          <a:solidFill>
                            <a:srgbClr val="000000"/>
                          </a:solidFill>
                          <a:latin typeface="微软雅黑" panose="020B0503020204020204" pitchFamily="34" charset="-122"/>
                          <a:ea typeface="微软雅黑" panose="020B0503020204020204" pitchFamily="34" charset="-122"/>
                        </a:rPr>
                        <a:t>154.5X 70X25.6MM</a:t>
                      </a:r>
                      <a:endParaRPr 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输入方式</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触</a:t>
                      </a: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控</a:t>
                      </a:r>
                      <a:r>
                        <a:rPr lang="en-US" altLang="zh-CN" sz="600" b="0" i="0" u="none" strike="noStrike" dirty="0" smtClean="0">
                          <a:solidFill>
                            <a:srgbClr val="000000"/>
                          </a:solidFill>
                          <a:latin typeface="微软雅黑" panose="020B0503020204020204" pitchFamily="34" charset="-122"/>
                          <a:ea typeface="微软雅黑" panose="020B0503020204020204" pitchFamily="34" charset="-122"/>
                        </a:rPr>
                        <a:t>/</a:t>
                      </a: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按键</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58503">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操作系统</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smtClean="0">
                          <a:solidFill>
                            <a:srgbClr val="000000"/>
                          </a:solidFill>
                          <a:latin typeface="微软雅黑" panose="020B0503020204020204" pitchFamily="34" charset="-122"/>
                          <a:ea typeface="微软雅黑" panose="020B0503020204020204" pitchFamily="34" charset="-122"/>
                        </a:rPr>
                        <a:t>Android5.1</a:t>
                      </a:r>
                      <a:endParaRPr 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网络支持</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移动</a:t>
                      </a:r>
                      <a:r>
                        <a:rPr lang="en-US" altLang="zh-CN" sz="600" b="0" i="0" u="none" strike="noStrike" dirty="0" smtClean="0">
                          <a:solidFill>
                            <a:srgbClr val="000000"/>
                          </a:solidFill>
                          <a:latin typeface="微软雅黑" panose="020B0503020204020204" pitchFamily="34" charset="-122"/>
                          <a:ea typeface="微软雅黑" panose="020B0503020204020204" pitchFamily="34" charset="-122"/>
                        </a:rPr>
                        <a:t>/</a:t>
                      </a: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联通</a:t>
                      </a:r>
                      <a:r>
                        <a:rPr lang="zh-CN" altLang="en-US" sz="600" b="0" i="0" u="none" strike="noStrike" baseline="0" dirty="0" smtClean="0">
                          <a:solidFill>
                            <a:srgbClr val="000000"/>
                          </a:solidFill>
                          <a:latin typeface="微软雅黑" panose="020B0503020204020204" pitchFamily="34" charset="-122"/>
                          <a:ea typeface="微软雅黑" panose="020B0503020204020204" pitchFamily="34" charset="-122"/>
                        </a:rPr>
                        <a:t> </a:t>
                      </a:r>
                      <a:r>
                        <a:rPr lang="en-US" altLang="zh-CN" sz="600" b="0" i="0" u="none" strike="noStrike" baseline="0" dirty="0" smtClean="0">
                          <a:solidFill>
                            <a:srgbClr val="000000"/>
                          </a:solidFill>
                          <a:latin typeface="微软雅黑" panose="020B0503020204020204" pitchFamily="34" charset="-122"/>
                          <a:ea typeface="微软雅黑" panose="020B0503020204020204" pitchFamily="34" charset="-122"/>
                        </a:rPr>
                        <a:t>4G</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75628">
                <a:tc>
                  <a:txBody>
                    <a:bodyPr/>
                    <a:lstStyle/>
                    <a:p>
                      <a:pPr algn="l" fontAlgn="ctr"/>
                      <a:r>
                        <a:rPr lang="en-US" altLang="zh-CN" sz="600" b="0" i="0" u="none" strike="noStrike" dirty="0" smtClean="0">
                          <a:solidFill>
                            <a:srgbClr val="000000"/>
                          </a:solidFill>
                          <a:latin typeface="微软雅黑" panose="020B0503020204020204" pitchFamily="34" charset="-122"/>
                          <a:ea typeface="微软雅黑" panose="020B0503020204020204" pitchFamily="34" charset="-122"/>
                        </a:rPr>
                        <a:t>NFC</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支持（选配）</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21263">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导航方式</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smtClean="0">
                          <a:solidFill>
                            <a:srgbClr val="000000"/>
                          </a:solidFill>
                          <a:latin typeface="微软雅黑" panose="020B0503020204020204" pitchFamily="34" charset="-122"/>
                          <a:ea typeface="微软雅黑" panose="020B0503020204020204" pitchFamily="34" charset="-122"/>
                        </a:rPr>
                        <a:t>GPS/</a:t>
                      </a: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北斗</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45035">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手电灯</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顶部高亮灯</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接口</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Micro</a:t>
                      </a:r>
                      <a:r>
                        <a:rPr lang="en-US" altLang="zh-CN" sz="600" b="0" i="0" u="none" strike="noStrike" baseline="0" dirty="0" smtClean="0">
                          <a:solidFill>
                            <a:schemeClr val="tx1"/>
                          </a:solidFill>
                          <a:latin typeface="微软雅黑" panose="020B0503020204020204" pitchFamily="34" charset="-122"/>
                          <a:ea typeface="微软雅黑" panose="020B0503020204020204" pitchFamily="34" charset="-122"/>
                        </a:rPr>
                        <a:t> </a:t>
                      </a:r>
                      <a:r>
                        <a:rPr lang="en-US" altLang="zh-CN" sz="600" b="0" i="0" u="none" strike="noStrike" baseline="0" dirty="0" err="1" smtClean="0">
                          <a:solidFill>
                            <a:schemeClr val="tx1"/>
                          </a:solidFill>
                          <a:latin typeface="微软雅黑" panose="020B0503020204020204" pitchFamily="34" charset="-122"/>
                          <a:ea typeface="微软雅黑" panose="020B0503020204020204" pitchFamily="34" charset="-122"/>
                        </a:rPr>
                        <a:t>usb</a:t>
                      </a:r>
                      <a:r>
                        <a:rPr lang="zh-CN" altLang="en-US" sz="600" b="0" i="0" u="none" strike="noStrike" baseline="0" dirty="0" smtClean="0">
                          <a:solidFill>
                            <a:schemeClr val="tx1"/>
                          </a:solidFill>
                          <a:latin typeface="微软雅黑" panose="020B0503020204020204" pitchFamily="34" charset="-122"/>
                          <a:ea typeface="微软雅黑" panose="020B0503020204020204" pitchFamily="34" charset="-122"/>
                        </a:rPr>
                        <a:t>，</a:t>
                      </a:r>
                      <a:r>
                        <a:rPr lang="en-US" altLang="zh-CN" sz="600" b="0" i="0" u="none" strike="noStrike" baseline="0" dirty="0" smtClean="0">
                          <a:solidFill>
                            <a:schemeClr val="tx1"/>
                          </a:solidFill>
                          <a:latin typeface="微软雅黑" panose="020B0503020204020204" pitchFamily="34" charset="-122"/>
                          <a:ea typeface="微软雅黑" panose="020B0503020204020204" pitchFamily="34" charset="-122"/>
                        </a:rPr>
                        <a:t>3.5</a:t>
                      </a:r>
                      <a:r>
                        <a:rPr lang="zh-CN" altLang="en-US" sz="600" b="0" i="0" u="none" strike="noStrike" baseline="0" dirty="0" smtClean="0">
                          <a:solidFill>
                            <a:schemeClr val="tx1"/>
                          </a:solidFill>
                          <a:latin typeface="微软雅黑" panose="020B0503020204020204" pitchFamily="34" charset="-122"/>
                          <a:ea typeface="微软雅黑" panose="020B0503020204020204" pitchFamily="34" charset="-122"/>
                        </a:rPr>
                        <a:t>耳机口</a:t>
                      </a:r>
                      <a:endParaRPr lang="zh-CN" altLang="en-US" sz="600" b="0" i="0" u="none" strike="noStrike" baseline="0"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59477">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LCD</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尺寸</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3.2</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寸</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/480*854</a:t>
                      </a:r>
                      <a:endParaRPr lang="zh-CN" alt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摄像头</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前</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200W/</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后</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1300W</a:t>
                      </a:r>
                      <a:endParaRPr lang="en-US" altLang="zh-CN"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41172">
                <a:tc>
                  <a:txBody>
                    <a:bodyPr/>
                    <a:lstStyle/>
                    <a:p>
                      <a:pPr algn="l" fontAlgn="ctr"/>
                      <a:r>
                        <a:rPr lang="zh-CN" altLang="en-US" sz="600" b="0" i="0" u="none" strike="noStrike">
                          <a:solidFill>
                            <a:srgbClr val="000000"/>
                          </a:solidFill>
                          <a:latin typeface="微软雅黑" panose="020B0503020204020204" pitchFamily="34" charset="-122"/>
                          <a:ea typeface="微软雅黑" panose="020B0503020204020204" pitchFamily="34" charset="-122"/>
                        </a:rPr>
                        <a:t>电池容量</a:t>
                      </a:r>
                      <a:endParaRPr lang="zh-CN" altLang="en-US" sz="600" b="0" i="0" u="none" strike="noStrike">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smtClean="0">
                          <a:solidFill>
                            <a:srgbClr val="000000"/>
                          </a:solidFill>
                          <a:latin typeface="微软雅黑" panose="020B0503020204020204" pitchFamily="34" charset="-122"/>
                          <a:ea typeface="微软雅黑" panose="020B0503020204020204" pitchFamily="34" charset="-122"/>
                        </a:rPr>
                        <a:t>6000mah</a:t>
                      </a: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 </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83903">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防护等级</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smtClean="0">
                          <a:solidFill>
                            <a:srgbClr val="000000"/>
                          </a:solidFill>
                          <a:latin typeface="微软雅黑" panose="020B0503020204020204" pitchFamily="34" charset="-122"/>
                          <a:ea typeface="微软雅黑" panose="020B0503020204020204" pitchFamily="34" charset="-122"/>
                        </a:rPr>
                        <a:t>IP67</a:t>
                      </a:r>
                      <a:endParaRPr 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bl>
          </a:graphicData>
        </a:graphic>
      </p:graphicFrame>
      <p:sp>
        <p:nvSpPr>
          <p:cNvPr id="9" name="矩形 8"/>
          <p:cNvSpPr/>
          <p:nvPr/>
        </p:nvSpPr>
        <p:spPr>
          <a:xfrm>
            <a:off x="2647804" y="93061"/>
            <a:ext cx="1184940" cy="184666"/>
          </a:xfrm>
          <a:prstGeom prst="rect">
            <a:avLst/>
          </a:prstGeom>
          <a:noFill/>
          <a:ln>
            <a:noFill/>
          </a:ln>
        </p:spPr>
        <p:txBody>
          <a:bodyPr wrap="none" rtlCol="0" anchor="t">
            <a:spAutoFit/>
          </a:bodyPr>
          <a:lstStyle/>
          <a:p>
            <a:pPr algn="ctr"/>
            <a:r>
              <a:rPr lang="zh-CN" altLang="en-US" sz="600" i="1" dirty="0" smtClean="0">
                <a:latin typeface="微软雅黑" panose="020B0503020204020204" pitchFamily="34" charset="-122"/>
                <a:ea typeface="微软雅黑" panose="020B0503020204020204" pitchFamily="34" charset="-122"/>
              </a:rPr>
              <a:t>以质量求生存，以创新求发展</a:t>
            </a:r>
            <a:endParaRPr lang="zh-CN" altLang="en-US" sz="600" i="1" dirty="0">
              <a:latin typeface="微软雅黑" panose="020B0503020204020204" pitchFamily="34" charset="-122"/>
              <a:ea typeface="微软雅黑" panose="020B0503020204020204" pitchFamily="34" charset="-122"/>
            </a:endParaRPr>
          </a:p>
        </p:txBody>
      </p:sp>
      <p:sp>
        <p:nvSpPr>
          <p:cNvPr id="10" name="文本框 5"/>
          <p:cNvSpPr txBox="1"/>
          <p:nvPr/>
        </p:nvSpPr>
        <p:spPr>
          <a:xfrm>
            <a:off x="182952" y="384243"/>
            <a:ext cx="2407848" cy="246221"/>
          </a:xfrm>
          <a:prstGeom prst="rect">
            <a:avLst/>
          </a:prstGeom>
          <a:noFill/>
        </p:spPr>
        <p:txBody>
          <a:bodyPr wrap="square" rtlCol="0">
            <a:spAutoFit/>
          </a:bodyPr>
          <a:lstStyle/>
          <a:p>
            <a:r>
              <a:rPr lang="zh-CN" altLang="en-US" sz="10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北斗定位手持系列</a:t>
            </a:r>
            <a:r>
              <a:rPr lang="en-US" altLang="zh-CN" sz="10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en-US" altLang="zh-CN" sz="1000" dirty="0" smtClean="0">
                <a:latin typeface="微软雅黑" panose="020B0503020204020204" pitchFamily="34" charset="-122"/>
                <a:ea typeface="微软雅黑" panose="020B0503020204020204" pitchFamily="34" charset="-122"/>
              </a:rPr>
              <a:t>W116</a:t>
            </a:r>
            <a:r>
              <a:rPr lang="zh-CN" altLang="en-US" sz="1000" dirty="0" smtClean="0">
                <a:latin typeface="微软雅黑" panose="020B0503020204020204" pitchFamily="34" charset="-122"/>
                <a:ea typeface="微软雅黑" panose="020B0503020204020204" pitchFamily="34" charset="-122"/>
              </a:rPr>
              <a:t>铁路巡检终端</a:t>
            </a:r>
            <a:endParaRPr lang="en-US" altLang="en-US" sz="1000" dirty="0">
              <a:latin typeface="微软雅黑" panose="020B0503020204020204" pitchFamily="34" charset="-122"/>
              <a:ea typeface="微软雅黑" panose="020B0503020204020204" pitchFamily="34" charset="-122"/>
            </a:endParaRPr>
          </a:p>
        </p:txBody>
      </p:sp>
      <p:sp>
        <p:nvSpPr>
          <p:cNvPr id="11" name="矩形 2"/>
          <p:cNvSpPr/>
          <p:nvPr/>
        </p:nvSpPr>
        <p:spPr>
          <a:xfrm>
            <a:off x="186267" y="1885950"/>
            <a:ext cx="1055512" cy="845961"/>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lnSpc>
                <a:spcPts val="900"/>
              </a:lnSpc>
            </a:pPr>
            <a:r>
              <a:rPr lang="zh-CN" altLang="en-US" sz="700" b="1" dirty="0">
                <a:solidFill>
                  <a:schemeClr val="tx1"/>
                </a:solidFill>
                <a:latin typeface="微软雅黑" panose="020B0503020204020204" pitchFamily="34" charset="-122"/>
                <a:ea typeface="微软雅黑" panose="020B0503020204020204" pitchFamily="34" charset="-122"/>
                <a:sym typeface="+mn-ea"/>
              </a:rPr>
              <a:t>产品特点：</a:t>
            </a:r>
            <a:endParaRPr lang="zh-CN" altLang="en-US" sz="700" b="1" dirty="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IP67</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设计</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 支持北斗</a:t>
            </a:r>
            <a:r>
              <a:rPr lang="en-US" altLang="zh-CN" sz="600" dirty="0" smtClean="0">
                <a:solidFill>
                  <a:schemeClr val="tx1"/>
                </a:solidFill>
                <a:latin typeface="微软雅黑" panose="020B0503020204020204" pitchFamily="34" charset="-122"/>
                <a:ea typeface="微软雅黑" panose="020B0503020204020204" pitchFamily="34" charset="-122"/>
                <a:sym typeface="+mn-ea"/>
              </a:rPr>
              <a:t>/GPS</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定位</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buFont typeface="Wingdings" panose="05000000000000000000" pitchFamily="2" charset="2"/>
              <a:buChar char="u"/>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 多功能按键</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buFont typeface="Wingdings" panose="05000000000000000000" pitchFamily="2" charset="2"/>
              <a:buChar char="u"/>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 顶部超亮手电灯</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双摄像头同时摄录</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顶部摄像头</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12" name="矩形 2"/>
          <p:cNvSpPr/>
          <p:nvPr/>
        </p:nvSpPr>
        <p:spPr>
          <a:xfrm>
            <a:off x="1388533" y="1885244"/>
            <a:ext cx="852311" cy="818446"/>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lnSpc>
                <a:spcPts val="900"/>
              </a:lnSpc>
            </a:pPr>
            <a:r>
              <a:rPr lang="zh-CN" altLang="en-US" sz="700" b="1" dirty="0">
                <a:solidFill>
                  <a:schemeClr val="tx1"/>
                </a:solidFill>
                <a:latin typeface="微软雅黑" panose="020B0503020204020204" pitchFamily="34" charset="-122"/>
                <a:ea typeface="微软雅黑" panose="020B0503020204020204" pitchFamily="34" charset="-122"/>
              </a:rPr>
              <a:t>应用方向</a:t>
            </a:r>
            <a:r>
              <a:rPr lang="zh-CN" altLang="en-US" sz="700" b="1" dirty="0" smtClean="0">
                <a:solidFill>
                  <a:schemeClr val="tx1"/>
                </a:solidFill>
                <a:latin typeface="微软雅黑" panose="020B0503020204020204" pitchFamily="34" charset="-122"/>
                <a:ea typeface="微软雅黑" panose="020B0503020204020204" pitchFamily="34" charset="-122"/>
              </a:rPr>
              <a:t>：</a:t>
            </a:r>
            <a:endParaRPr lang="en-US" altLang="zh-CN" sz="700" b="1" dirty="0" smtClean="0">
              <a:solidFill>
                <a:schemeClr val="tx1"/>
              </a:solidFill>
              <a:latin typeface="微软雅黑" panose="020B0503020204020204" pitchFamily="34" charset="-122"/>
              <a:ea typeface="微软雅黑" panose="020B0503020204020204" pitchFamily="34" charset="-122"/>
            </a:endParaRPr>
          </a:p>
          <a:p>
            <a:pPr>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铁路</a:t>
            </a:r>
            <a:r>
              <a:rPr lang="en-US" altLang="zh-CN" sz="600" dirty="0" smtClean="0">
                <a:solidFill>
                  <a:schemeClr val="tx1"/>
                </a:solidFill>
                <a:latin typeface="微软雅黑" panose="020B0503020204020204" pitchFamily="34" charset="-122"/>
                <a:ea typeface="微软雅黑" panose="020B0503020204020204" pitchFamily="34" charset="-122"/>
                <a:sym typeface="+mn-ea"/>
              </a:rPr>
              <a:t>/</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地铁车辆巡查</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pPr>
            <a:endParaRPr lang="zh-CN" altLang="en-US" sz="700" dirty="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p:cNvSpPr/>
          <p:nvPr/>
        </p:nvSpPr>
        <p:spPr>
          <a:xfrm>
            <a:off x="326390" y="541020"/>
            <a:ext cx="1459230" cy="1398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endParaRPr lang="zh-CN" altLang="en-US" sz="900">
              <a:solidFill>
                <a:srgbClr val="403CF5"/>
              </a:solidFill>
              <a:latin typeface="+mj-ea"/>
              <a:ea typeface="+mj-ea"/>
              <a:sym typeface="+mn-ea"/>
            </a:endParaRPr>
          </a:p>
        </p:txBody>
      </p:sp>
      <p:pic>
        <p:nvPicPr>
          <p:cNvPr id="1038" name="Picture 6"/>
          <p:cNvPicPr>
            <a:picLocks noChangeAspect="1"/>
          </p:cNvPicPr>
          <p:nvPr/>
        </p:nvPicPr>
        <p:blipFill>
          <a:blip r:embed="rId1" cstate="print"/>
          <a:stretch>
            <a:fillRect/>
          </a:stretch>
        </p:blipFill>
        <p:spPr>
          <a:xfrm>
            <a:off x="175595" y="614587"/>
            <a:ext cx="1855381" cy="1311934"/>
          </a:xfrm>
          <a:prstGeom prst="rect">
            <a:avLst/>
          </a:prstGeom>
          <a:noFill/>
          <a:ln w="1">
            <a:noFill/>
          </a:ln>
        </p:spPr>
      </p:pic>
      <p:graphicFrame>
        <p:nvGraphicFramePr>
          <p:cNvPr id="8" name="表格 7"/>
          <p:cNvGraphicFramePr>
            <a:graphicFrameLocks noGrp="1"/>
          </p:cNvGraphicFramePr>
          <p:nvPr/>
        </p:nvGraphicFramePr>
        <p:xfrm>
          <a:off x="2346307" y="548005"/>
          <a:ext cx="1696322" cy="2101714"/>
        </p:xfrm>
        <a:graphic>
          <a:graphicData uri="http://schemas.openxmlformats.org/drawingml/2006/table">
            <a:tbl>
              <a:tblPr/>
              <a:tblGrid>
                <a:gridCol w="711976"/>
                <a:gridCol w="984346"/>
              </a:tblGrid>
              <a:tr h="160327">
                <a:tc>
                  <a:txBody>
                    <a:bodyPr/>
                    <a:lstStyle/>
                    <a:p>
                      <a:pPr algn="l" fontAlgn="ctr"/>
                      <a:r>
                        <a:rPr lang="zh-CN" altLang="en-US" sz="600" b="1" i="0" u="none" strike="noStrike" dirty="0" smtClean="0">
                          <a:solidFill>
                            <a:srgbClr val="000000"/>
                          </a:solidFill>
                          <a:latin typeface="微软雅黑" panose="020B0503020204020204" pitchFamily="34" charset="-122"/>
                          <a:ea typeface="微软雅黑" panose="020B0503020204020204" pitchFamily="34" charset="-122"/>
                        </a:rPr>
                        <a:t>主要参数：</a:t>
                      </a:r>
                      <a:endParaRPr lang="zh-CN" altLang="en-US" sz="600" b="1"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endParaRPr 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60327">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型号</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smtClean="0">
                          <a:solidFill>
                            <a:srgbClr val="000000"/>
                          </a:solidFill>
                          <a:latin typeface="微软雅黑" panose="020B0503020204020204" pitchFamily="34" charset="-122"/>
                          <a:ea typeface="微软雅黑" panose="020B0503020204020204" pitchFamily="34" charset="-122"/>
                        </a:rPr>
                        <a:t>W131</a:t>
                      </a:r>
                      <a:endParaRPr 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57039">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颜色</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军绿色</a:t>
                      </a:r>
                      <a:endParaRPr lang="zh-CN" alt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26098">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尺寸</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smtClean="0">
                          <a:solidFill>
                            <a:schemeClr val="tx1"/>
                          </a:solidFill>
                          <a:latin typeface="微软雅黑" panose="020B0503020204020204" pitchFamily="34" charset="-122"/>
                          <a:ea typeface="微软雅黑" panose="020B0503020204020204" pitchFamily="34" charset="-122"/>
                        </a:rPr>
                        <a:t>181*82*25MM</a:t>
                      </a:r>
                      <a:endParaRPr 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外观设计</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直板</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77655">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操作系统</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a:solidFill>
                            <a:schemeClr val="tx1"/>
                          </a:solidFill>
                          <a:latin typeface="微软雅黑" panose="020B0503020204020204" pitchFamily="34" charset="-122"/>
                          <a:ea typeface="微软雅黑" panose="020B0503020204020204" pitchFamily="34" charset="-122"/>
                        </a:rPr>
                        <a:t>android5.1</a:t>
                      </a:r>
                      <a:endParaRPr 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en-US" sz="600" b="0" i="0" u="none" strike="noStrike" dirty="0">
                          <a:solidFill>
                            <a:srgbClr val="000000"/>
                          </a:solidFill>
                          <a:latin typeface="微软雅黑" panose="020B0503020204020204" pitchFamily="34" charset="-122"/>
                          <a:ea typeface="微软雅黑" panose="020B0503020204020204" pitchFamily="34" charset="-122"/>
                        </a:rPr>
                        <a:t>CPU</a:t>
                      </a:r>
                      <a:endParaRPr 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八</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核</a:t>
                      </a:r>
                      <a:r>
                        <a:rPr lang="zh-CN" altLang="en-US" sz="600" b="0" i="0" u="none" strike="noStrike" dirty="0">
                          <a:solidFill>
                            <a:schemeClr val="tx1"/>
                          </a:solidFill>
                          <a:latin typeface="微软雅黑" panose="020B0503020204020204" pitchFamily="34" charset="-122"/>
                          <a:ea typeface="微软雅黑" panose="020B0503020204020204" pitchFamily="34" charset="-122"/>
                        </a:rPr>
                        <a:t>处理器</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96850">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网络支持</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移动</a:t>
                      </a:r>
                      <a:r>
                        <a:rPr lang="zh-CN" altLang="en-US" sz="600" b="0" i="0" u="none" strike="noStrike" baseline="0" dirty="0" smtClean="0">
                          <a:solidFill>
                            <a:srgbClr val="000000"/>
                          </a:solidFill>
                          <a:latin typeface="微软雅黑" panose="020B0503020204020204" pitchFamily="34" charset="-122"/>
                          <a:ea typeface="微软雅黑" panose="020B0503020204020204" pitchFamily="34" charset="-122"/>
                        </a:rPr>
                        <a:t> </a:t>
                      </a:r>
                      <a:r>
                        <a:rPr lang="en-US" altLang="zh-CN" sz="600" b="0" i="0" u="none" strike="noStrike" baseline="0" dirty="0" smtClean="0">
                          <a:solidFill>
                            <a:srgbClr val="000000"/>
                          </a:solidFill>
                          <a:latin typeface="微软雅黑" panose="020B0503020204020204" pitchFamily="34" charset="-122"/>
                          <a:ea typeface="微软雅黑" panose="020B0503020204020204" pitchFamily="34" charset="-122"/>
                        </a:rPr>
                        <a:t>4G</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35916">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导航方式</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北斗 </a:t>
                      </a:r>
                      <a:r>
                        <a:rPr lang="en-US" altLang="zh-CN" sz="600" b="0" i="0" u="none" strike="noStrike" dirty="0" smtClean="0">
                          <a:solidFill>
                            <a:srgbClr val="000000"/>
                          </a:solidFill>
                          <a:latin typeface="微软雅黑" panose="020B0503020204020204" pitchFamily="34" charset="-122"/>
                          <a:ea typeface="微软雅黑" panose="020B0503020204020204" pitchFamily="34" charset="-122"/>
                        </a:rPr>
                        <a:t>B3</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62560">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卫星通讯方式</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北斗一代短报文通讯</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接口</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Micro</a:t>
                      </a:r>
                      <a:r>
                        <a:rPr lang="en-US" altLang="zh-CN" sz="600" b="0" i="0" u="none" strike="noStrike" baseline="0" dirty="0" smtClean="0">
                          <a:solidFill>
                            <a:schemeClr val="tx1"/>
                          </a:solidFill>
                          <a:latin typeface="微软雅黑" panose="020B0503020204020204" pitchFamily="34" charset="-122"/>
                          <a:ea typeface="微软雅黑" panose="020B0503020204020204" pitchFamily="34" charset="-122"/>
                        </a:rPr>
                        <a:t> </a:t>
                      </a:r>
                      <a:r>
                        <a:rPr lang="en-US" altLang="zh-CN" sz="600" b="0" i="0" u="none" strike="noStrike" baseline="0" dirty="0" err="1" smtClean="0">
                          <a:solidFill>
                            <a:schemeClr val="tx1"/>
                          </a:solidFill>
                          <a:latin typeface="微软雅黑" panose="020B0503020204020204" pitchFamily="34" charset="-122"/>
                          <a:ea typeface="微软雅黑" panose="020B0503020204020204" pitchFamily="34" charset="-122"/>
                        </a:rPr>
                        <a:t>usb</a:t>
                      </a:r>
                      <a:r>
                        <a:rPr lang="zh-CN" altLang="en-US" sz="600" b="0" i="0" u="none" strike="noStrike" baseline="0" dirty="0" smtClean="0">
                          <a:solidFill>
                            <a:schemeClr val="tx1"/>
                          </a:solidFill>
                          <a:latin typeface="微软雅黑" panose="020B0503020204020204" pitchFamily="34" charset="-122"/>
                          <a:ea typeface="微软雅黑" panose="020B0503020204020204" pitchFamily="34" charset="-122"/>
                        </a:rPr>
                        <a:t>，</a:t>
                      </a:r>
                      <a:r>
                        <a:rPr lang="en-US" altLang="zh-CN" sz="600" b="0" i="0" u="none" strike="noStrike" baseline="0" dirty="0" smtClean="0">
                          <a:solidFill>
                            <a:schemeClr val="tx1"/>
                          </a:solidFill>
                          <a:latin typeface="微软雅黑" panose="020B0503020204020204" pitchFamily="34" charset="-122"/>
                          <a:ea typeface="微软雅黑" panose="020B0503020204020204" pitchFamily="34" charset="-122"/>
                        </a:rPr>
                        <a:t>3.5</a:t>
                      </a:r>
                      <a:r>
                        <a:rPr lang="zh-CN" altLang="en-US" sz="600" b="0" i="0" u="none" strike="noStrike" baseline="0" dirty="0" smtClean="0">
                          <a:solidFill>
                            <a:schemeClr val="tx1"/>
                          </a:solidFill>
                          <a:latin typeface="微软雅黑" panose="020B0503020204020204" pitchFamily="34" charset="-122"/>
                          <a:ea typeface="微软雅黑" panose="020B0503020204020204" pitchFamily="34" charset="-122"/>
                        </a:rPr>
                        <a:t>耳机口</a:t>
                      </a:r>
                      <a:endParaRPr lang="zh-CN" altLang="en-US" sz="600" b="0" i="0" u="none" strike="noStrike" baseline="0"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78747">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LCD</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尺寸</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5.0</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寸</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/1920*1080</a:t>
                      </a:r>
                      <a:endParaRPr lang="zh-CN" alt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摄像头</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前</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500W/</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后</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1300W</a:t>
                      </a:r>
                      <a:endParaRPr lang="en-US" altLang="zh-CN"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58230">
                <a:tc>
                  <a:txBody>
                    <a:bodyPr/>
                    <a:lstStyle/>
                    <a:p>
                      <a:pPr algn="l" fontAlgn="ctr"/>
                      <a:r>
                        <a:rPr lang="zh-CN" altLang="en-US" sz="600" b="0" i="0" u="none" strike="noStrike">
                          <a:solidFill>
                            <a:srgbClr val="000000"/>
                          </a:solidFill>
                          <a:latin typeface="微软雅黑" panose="020B0503020204020204" pitchFamily="34" charset="-122"/>
                          <a:ea typeface="微软雅黑" panose="020B0503020204020204" pitchFamily="34" charset="-122"/>
                        </a:rPr>
                        <a:t>电池容量</a:t>
                      </a:r>
                      <a:endParaRPr lang="zh-CN" altLang="en-US" sz="600" b="0" i="0" u="none" strike="noStrike">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smtClean="0">
                          <a:solidFill>
                            <a:srgbClr val="000000"/>
                          </a:solidFill>
                          <a:latin typeface="微软雅黑" panose="020B0503020204020204" pitchFamily="34" charset="-122"/>
                          <a:ea typeface="微软雅黑" panose="020B0503020204020204" pitchFamily="34" charset="-122"/>
                        </a:rPr>
                        <a:t>6500mah</a:t>
                      </a: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 </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防护等级</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a:solidFill>
                            <a:srgbClr val="000000"/>
                          </a:solidFill>
                          <a:latin typeface="微软雅黑" panose="020B0503020204020204" pitchFamily="34" charset="-122"/>
                          <a:ea typeface="微软雅黑" panose="020B0503020204020204" pitchFamily="34" charset="-122"/>
                        </a:rPr>
                        <a:t>IP68</a:t>
                      </a:r>
                      <a:endParaRPr 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bl>
          </a:graphicData>
        </a:graphic>
      </p:graphicFrame>
      <p:sp>
        <p:nvSpPr>
          <p:cNvPr id="9" name="矩形 8"/>
          <p:cNvSpPr/>
          <p:nvPr/>
        </p:nvSpPr>
        <p:spPr>
          <a:xfrm>
            <a:off x="2647804" y="93061"/>
            <a:ext cx="1184940" cy="184666"/>
          </a:xfrm>
          <a:prstGeom prst="rect">
            <a:avLst/>
          </a:prstGeom>
          <a:noFill/>
          <a:ln>
            <a:noFill/>
          </a:ln>
        </p:spPr>
        <p:txBody>
          <a:bodyPr wrap="none" rtlCol="0" anchor="t">
            <a:spAutoFit/>
          </a:bodyPr>
          <a:lstStyle/>
          <a:p>
            <a:pPr algn="ctr"/>
            <a:r>
              <a:rPr lang="zh-CN" altLang="en-US" sz="600" i="1" dirty="0" smtClean="0">
                <a:latin typeface="微软雅黑" panose="020B0503020204020204" pitchFamily="34" charset="-122"/>
                <a:ea typeface="微软雅黑" panose="020B0503020204020204" pitchFamily="34" charset="-122"/>
              </a:rPr>
              <a:t>以质量求生存，以创新求发展</a:t>
            </a:r>
            <a:endParaRPr lang="zh-CN" altLang="en-US" sz="600" i="1" dirty="0">
              <a:latin typeface="微软雅黑" panose="020B0503020204020204" pitchFamily="34" charset="-122"/>
              <a:ea typeface="微软雅黑" panose="020B0503020204020204" pitchFamily="34" charset="-122"/>
            </a:endParaRPr>
          </a:p>
        </p:txBody>
      </p:sp>
      <p:sp>
        <p:nvSpPr>
          <p:cNvPr id="10" name="文本框 5"/>
          <p:cNvSpPr txBox="1"/>
          <p:nvPr/>
        </p:nvSpPr>
        <p:spPr>
          <a:xfrm>
            <a:off x="182952" y="384243"/>
            <a:ext cx="2148203" cy="246221"/>
          </a:xfrm>
          <a:prstGeom prst="rect">
            <a:avLst/>
          </a:prstGeom>
          <a:noFill/>
        </p:spPr>
        <p:txBody>
          <a:bodyPr wrap="square" rtlCol="0">
            <a:spAutoFit/>
          </a:bodyPr>
          <a:lstStyle/>
          <a:p>
            <a:r>
              <a:rPr lang="zh-CN" altLang="en-US" sz="10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北斗定位手持系列</a:t>
            </a:r>
            <a:r>
              <a:rPr lang="en-US" altLang="zh-CN" sz="10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en-US" altLang="zh-CN" sz="1000" dirty="0" smtClean="0">
                <a:latin typeface="微软雅黑" panose="020B0503020204020204" pitchFamily="34" charset="-122"/>
                <a:ea typeface="微软雅黑" panose="020B0503020204020204" pitchFamily="34" charset="-122"/>
              </a:rPr>
              <a:t>W131</a:t>
            </a:r>
            <a:endParaRPr lang="en-US" altLang="en-US" sz="1000" dirty="0">
              <a:latin typeface="微软雅黑" panose="020B0503020204020204" pitchFamily="34" charset="-122"/>
              <a:ea typeface="微软雅黑" panose="020B0503020204020204" pitchFamily="34" charset="-122"/>
            </a:endParaRPr>
          </a:p>
        </p:txBody>
      </p:sp>
      <p:sp>
        <p:nvSpPr>
          <p:cNvPr id="11" name="矩形 2"/>
          <p:cNvSpPr/>
          <p:nvPr/>
        </p:nvSpPr>
        <p:spPr>
          <a:xfrm>
            <a:off x="186267" y="1885950"/>
            <a:ext cx="1055512" cy="831849"/>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lnSpc>
                <a:spcPts val="900"/>
              </a:lnSpc>
            </a:pPr>
            <a:r>
              <a:rPr lang="zh-CN" altLang="en-US" sz="700" b="1" dirty="0">
                <a:solidFill>
                  <a:schemeClr val="tx1"/>
                </a:solidFill>
                <a:latin typeface="微软雅黑" panose="020B0503020204020204" pitchFamily="34" charset="-122"/>
                <a:ea typeface="微软雅黑" panose="020B0503020204020204" pitchFamily="34" charset="-122"/>
                <a:sym typeface="+mn-ea"/>
              </a:rPr>
              <a:t>产品特点：</a:t>
            </a:r>
            <a:endParaRPr lang="zh-CN" altLang="en-US" sz="700" b="1" dirty="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支持北斗</a:t>
            </a:r>
            <a:r>
              <a:rPr lang="en-US" altLang="zh-CN" sz="600" dirty="0" smtClean="0">
                <a:solidFill>
                  <a:schemeClr val="tx1"/>
                </a:solidFill>
                <a:latin typeface="微软雅黑" panose="020B0503020204020204" pitchFamily="34" charset="-122"/>
                <a:ea typeface="微软雅黑" panose="020B0503020204020204" pitchFamily="34" charset="-122"/>
                <a:sym typeface="+mn-ea"/>
              </a:rPr>
              <a:t> B3</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定位</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IP68</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 高清大屏</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12" name="矩形 2"/>
          <p:cNvSpPr/>
          <p:nvPr/>
        </p:nvSpPr>
        <p:spPr>
          <a:xfrm>
            <a:off x="1388533" y="1885244"/>
            <a:ext cx="852311" cy="818446"/>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lnSpc>
                <a:spcPts val="900"/>
              </a:lnSpc>
            </a:pPr>
            <a:r>
              <a:rPr lang="zh-CN" altLang="en-US" sz="700" b="1" dirty="0">
                <a:solidFill>
                  <a:schemeClr val="tx1"/>
                </a:solidFill>
                <a:latin typeface="微软雅黑" panose="020B0503020204020204" pitchFamily="34" charset="-122"/>
                <a:ea typeface="微软雅黑" panose="020B0503020204020204" pitchFamily="34" charset="-122"/>
              </a:rPr>
              <a:t>应用方向</a:t>
            </a:r>
            <a:r>
              <a:rPr lang="zh-CN" altLang="en-US" sz="700" b="1" dirty="0" smtClean="0">
                <a:solidFill>
                  <a:schemeClr val="tx1"/>
                </a:solidFill>
                <a:latin typeface="微软雅黑" panose="020B0503020204020204" pitchFamily="34" charset="-122"/>
                <a:ea typeface="微软雅黑" panose="020B0503020204020204" pitchFamily="34" charset="-122"/>
              </a:rPr>
              <a:t>：</a:t>
            </a:r>
            <a:endParaRPr lang="en-US" altLang="zh-CN" sz="700" b="1" dirty="0" smtClean="0">
              <a:solidFill>
                <a:schemeClr val="tx1"/>
              </a:solidFill>
              <a:latin typeface="微软雅黑" panose="020B0503020204020204" pitchFamily="34" charset="-122"/>
              <a:ea typeface="微软雅黑" panose="020B0503020204020204" pitchFamily="34" charset="-122"/>
            </a:endParaRPr>
          </a:p>
          <a:p>
            <a:pPr>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武警、公安、军队单兵手持终端</a:t>
            </a:r>
            <a:endParaRPr lang="zh-CN" altLang="en-US" sz="600" dirty="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p:cNvPicPr>
            <a:picLocks noChangeAspect="1"/>
          </p:cNvPicPr>
          <p:nvPr/>
        </p:nvPicPr>
        <p:blipFill>
          <a:blip r:embed="rId1" cstate="print"/>
          <a:stretch>
            <a:fillRect/>
          </a:stretch>
        </p:blipFill>
        <p:spPr>
          <a:xfrm>
            <a:off x="196128" y="575730"/>
            <a:ext cx="1751206" cy="1345239"/>
          </a:xfrm>
          <a:prstGeom prst="rect">
            <a:avLst/>
          </a:prstGeom>
          <a:noFill/>
          <a:ln w="1">
            <a:noFill/>
          </a:ln>
        </p:spPr>
      </p:pic>
      <p:sp>
        <p:nvSpPr>
          <p:cNvPr id="4" name="矩形 2"/>
          <p:cNvSpPr/>
          <p:nvPr/>
        </p:nvSpPr>
        <p:spPr>
          <a:xfrm>
            <a:off x="326390" y="541020"/>
            <a:ext cx="1459230" cy="1398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endParaRPr lang="zh-CN" altLang="en-US" sz="900">
              <a:solidFill>
                <a:srgbClr val="403CF5"/>
              </a:solidFill>
              <a:latin typeface="+mj-ea"/>
              <a:ea typeface="+mj-ea"/>
              <a:sym typeface="+mn-ea"/>
            </a:endParaRPr>
          </a:p>
        </p:txBody>
      </p:sp>
      <p:graphicFrame>
        <p:nvGraphicFramePr>
          <p:cNvPr id="8" name="表格 7"/>
          <p:cNvGraphicFramePr>
            <a:graphicFrameLocks noGrp="1"/>
          </p:cNvGraphicFramePr>
          <p:nvPr/>
        </p:nvGraphicFramePr>
        <p:xfrm>
          <a:off x="2499870" y="587023"/>
          <a:ext cx="1535908" cy="2094088"/>
        </p:xfrm>
        <a:graphic>
          <a:graphicData uri="http://schemas.openxmlformats.org/drawingml/2006/table">
            <a:tbl>
              <a:tblPr/>
              <a:tblGrid>
                <a:gridCol w="620817"/>
                <a:gridCol w="915091"/>
              </a:tblGrid>
              <a:tr h="152769">
                <a:tc>
                  <a:txBody>
                    <a:bodyPr/>
                    <a:lstStyle/>
                    <a:p>
                      <a:pPr algn="l" fontAlgn="ctr"/>
                      <a:r>
                        <a:rPr lang="zh-CN" altLang="en-US" sz="700" b="1" i="0" u="none" strike="noStrike" dirty="0" smtClean="0">
                          <a:solidFill>
                            <a:schemeClr val="tx1"/>
                          </a:solidFill>
                          <a:latin typeface="微软雅黑" panose="020B0503020204020204" pitchFamily="34" charset="-122"/>
                          <a:ea typeface="微软雅黑" panose="020B0503020204020204" pitchFamily="34" charset="-122"/>
                        </a:rPr>
                        <a:t>主要参数：</a:t>
                      </a:r>
                      <a:endParaRPr lang="zh-CN" altLang="en-US" sz="700" b="1"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endParaRPr 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52769">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型号</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smtClean="0">
                          <a:solidFill>
                            <a:schemeClr val="tx1"/>
                          </a:solidFill>
                          <a:latin typeface="微软雅黑" panose="020B0503020204020204" pitchFamily="34" charset="-122"/>
                          <a:ea typeface="微软雅黑" panose="020B0503020204020204" pitchFamily="34" charset="-122"/>
                        </a:rPr>
                        <a:t>W162</a:t>
                      </a:r>
                      <a:endParaRPr 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49923">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颜色</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黑色</a:t>
                      </a:r>
                      <a:endParaRPr lang="zh-CN" alt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20384">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尺寸</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smtClean="0">
                          <a:solidFill>
                            <a:schemeClr val="tx1"/>
                          </a:solidFill>
                          <a:latin typeface="微软雅黑" panose="020B0503020204020204" pitchFamily="34" charset="-122"/>
                          <a:ea typeface="微软雅黑" panose="020B0503020204020204" pitchFamily="34" charset="-122"/>
                        </a:rPr>
                        <a:t>182*82*29MM</a:t>
                      </a:r>
                      <a:endParaRPr 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外观设计</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直板</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69604">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操作系统</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a:solidFill>
                            <a:schemeClr val="tx1"/>
                          </a:solidFill>
                          <a:latin typeface="微软雅黑" panose="020B0503020204020204" pitchFamily="34" charset="-122"/>
                          <a:ea typeface="微软雅黑" panose="020B0503020204020204" pitchFamily="34" charset="-122"/>
                        </a:rPr>
                        <a:t>android5.1</a:t>
                      </a:r>
                      <a:endParaRPr lang="en-US" sz="600" b="0" i="0" u="none" strike="noStrike">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en-US" sz="600" b="0" i="0" u="none" strike="noStrike" dirty="0">
                          <a:solidFill>
                            <a:schemeClr val="tx1"/>
                          </a:solidFill>
                          <a:latin typeface="微软雅黑" panose="020B0503020204020204" pitchFamily="34" charset="-122"/>
                          <a:ea typeface="微软雅黑" panose="020B0503020204020204" pitchFamily="34" charset="-122"/>
                        </a:rPr>
                        <a:t>CPU</a:t>
                      </a:r>
                      <a:endParaRPr 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八</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核</a:t>
                      </a:r>
                      <a:r>
                        <a:rPr lang="zh-CN" altLang="en-US" sz="600" b="0" i="0" u="none" strike="noStrike" dirty="0">
                          <a:solidFill>
                            <a:schemeClr val="tx1"/>
                          </a:solidFill>
                          <a:latin typeface="微软雅黑" panose="020B0503020204020204" pitchFamily="34" charset="-122"/>
                          <a:ea typeface="微软雅黑" panose="020B0503020204020204" pitchFamily="34" charset="-122"/>
                        </a:rPr>
                        <a:t>处理器</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87929">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网络支持</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移动</a:t>
                      </a:r>
                      <a:r>
                        <a:rPr lang="en-US" altLang="zh-CN" sz="600" b="0" i="0" u="none" strike="noStrike" dirty="0" smtClean="0">
                          <a:solidFill>
                            <a:srgbClr val="000000"/>
                          </a:solidFill>
                          <a:latin typeface="微软雅黑" panose="020B0503020204020204" pitchFamily="34" charset="-122"/>
                          <a:ea typeface="微软雅黑" panose="020B0503020204020204" pitchFamily="34" charset="-122"/>
                        </a:rPr>
                        <a:t>/</a:t>
                      </a: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联通</a:t>
                      </a:r>
                      <a:r>
                        <a:rPr lang="en-US" altLang="zh-CN" sz="600" b="0" i="0" u="none" strike="noStrike" dirty="0" smtClean="0">
                          <a:solidFill>
                            <a:srgbClr val="000000"/>
                          </a:solidFill>
                          <a:latin typeface="微软雅黑" panose="020B0503020204020204" pitchFamily="34" charset="-122"/>
                          <a:ea typeface="微软雅黑" panose="020B0503020204020204" pitchFamily="34" charset="-122"/>
                        </a:rPr>
                        <a:t>/</a:t>
                      </a: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电信</a:t>
                      </a:r>
                      <a:r>
                        <a:rPr lang="zh-CN" altLang="en-US" sz="600" b="0" i="0" u="none" strike="noStrike" baseline="0" dirty="0" smtClean="0">
                          <a:solidFill>
                            <a:srgbClr val="000000"/>
                          </a:solidFill>
                          <a:latin typeface="微软雅黑" panose="020B0503020204020204" pitchFamily="34" charset="-122"/>
                          <a:ea typeface="微软雅黑" panose="020B0503020204020204" pitchFamily="34" charset="-122"/>
                        </a:rPr>
                        <a:t> </a:t>
                      </a:r>
                      <a:r>
                        <a:rPr lang="en-US" altLang="zh-CN" sz="600" b="0" i="0" u="none" strike="noStrike" baseline="0" dirty="0" smtClean="0">
                          <a:solidFill>
                            <a:srgbClr val="000000"/>
                          </a:solidFill>
                          <a:latin typeface="微软雅黑" panose="020B0503020204020204" pitchFamily="34" charset="-122"/>
                          <a:ea typeface="微软雅黑" panose="020B0503020204020204" pitchFamily="34" charset="-122"/>
                        </a:rPr>
                        <a:t>4G</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29757">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导航方式</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北斗</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B3</a:t>
                      </a:r>
                      <a:endParaRPr lang="en-US" altLang="zh-CN"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卫星通讯方式</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北斗一代短报文通讯</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70647">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接口</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航空插头接口</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/TYPE-C</a:t>
                      </a:r>
                      <a:endParaRPr lang="en-US" altLang="zh-CN" sz="600" b="0" i="0" u="none" strike="noStrike" baseline="0"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70647">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LCD</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尺寸</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5.0</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寸</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/1920*1080</a:t>
                      </a:r>
                      <a:endParaRPr lang="zh-CN" alt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摄像头</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前</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200W/</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后</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1300W</a:t>
                      </a:r>
                      <a:endParaRPr lang="en-US" altLang="zh-CN"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51059">
                <a:tc>
                  <a:txBody>
                    <a:bodyPr/>
                    <a:lstStyle/>
                    <a:p>
                      <a:pPr algn="l" fontAlgn="ctr"/>
                      <a:r>
                        <a:rPr lang="zh-CN" altLang="en-US" sz="600" b="0" i="0" u="none" strike="noStrike">
                          <a:solidFill>
                            <a:schemeClr val="tx1"/>
                          </a:solidFill>
                          <a:latin typeface="微软雅黑" panose="020B0503020204020204" pitchFamily="34" charset="-122"/>
                          <a:ea typeface="微软雅黑" panose="020B0503020204020204" pitchFamily="34" charset="-122"/>
                        </a:rPr>
                        <a:t>电池容量</a:t>
                      </a:r>
                      <a:endParaRPr lang="zh-CN" altLang="en-US" sz="600" b="0" i="0" u="none" strike="noStrike">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3.75V/6000mah</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 </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防护等级</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a:solidFill>
                            <a:schemeClr val="tx1"/>
                          </a:solidFill>
                          <a:latin typeface="微软雅黑" panose="020B0503020204020204" pitchFamily="34" charset="-122"/>
                          <a:ea typeface="微软雅黑" panose="020B0503020204020204" pitchFamily="34" charset="-122"/>
                        </a:rPr>
                        <a:t>IP68</a:t>
                      </a:r>
                      <a:endParaRPr 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bl>
          </a:graphicData>
        </a:graphic>
      </p:graphicFrame>
      <p:sp>
        <p:nvSpPr>
          <p:cNvPr id="9" name="矩形 8"/>
          <p:cNvSpPr/>
          <p:nvPr/>
        </p:nvSpPr>
        <p:spPr>
          <a:xfrm>
            <a:off x="2647804" y="93061"/>
            <a:ext cx="1184940" cy="184666"/>
          </a:xfrm>
          <a:prstGeom prst="rect">
            <a:avLst/>
          </a:prstGeom>
          <a:noFill/>
          <a:ln>
            <a:noFill/>
          </a:ln>
        </p:spPr>
        <p:txBody>
          <a:bodyPr wrap="none" rtlCol="0" anchor="t">
            <a:spAutoFit/>
          </a:bodyPr>
          <a:lstStyle/>
          <a:p>
            <a:pPr algn="ctr"/>
            <a:r>
              <a:rPr lang="zh-CN" altLang="en-US" sz="600" i="1" dirty="0" smtClean="0">
                <a:latin typeface="微软雅黑" panose="020B0503020204020204" pitchFamily="34" charset="-122"/>
                <a:ea typeface="微软雅黑" panose="020B0503020204020204" pitchFamily="34" charset="-122"/>
              </a:rPr>
              <a:t>以质量求生存，以创新求发展</a:t>
            </a:r>
            <a:endParaRPr lang="zh-CN" altLang="en-US" sz="600" i="1" dirty="0">
              <a:latin typeface="微软雅黑" panose="020B0503020204020204" pitchFamily="34" charset="-122"/>
              <a:ea typeface="微软雅黑" panose="020B0503020204020204" pitchFamily="34" charset="-122"/>
            </a:endParaRPr>
          </a:p>
        </p:txBody>
      </p:sp>
      <p:sp>
        <p:nvSpPr>
          <p:cNvPr id="10" name="文本框 5"/>
          <p:cNvSpPr txBox="1"/>
          <p:nvPr/>
        </p:nvSpPr>
        <p:spPr>
          <a:xfrm>
            <a:off x="182952" y="384243"/>
            <a:ext cx="2148203" cy="246221"/>
          </a:xfrm>
          <a:prstGeom prst="rect">
            <a:avLst/>
          </a:prstGeom>
          <a:noFill/>
        </p:spPr>
        <p:txBody>
          <a:bodyPr wrap="square" rtlCol="0">
            <a:spAutoFit/>
          </a:bodyPr>
          <a:lstStyle/>
          <a:p>
            <a:r>
              <a:rPr lang="zh-CN" altLang="en-US" sz="10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北斗定位手持系列</a:t>
            </a:r>
            <a:r>
              <a:rPr lang="en-US" altLang="zh-CN" sz="10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en-US" altLang="zh-CN" sz="1000" dirty="0" smtClean="0">
                <a:latin typeface="微软雅黑" panose="020B0503020204020204" pitchFamily="34" charset="-122"/>
                <a:ea typeface="微软雅黑" panose="020B0503020204020204" pitchFamily="34" charset="-122"/>
              </a:rPr>
              <a:t>W162</a:t>
            </a:r>
            <a:endParaRPr lang="en-US" altLang="en-US" sz="1000" dirty="0">
              <a:latin typeface="微软雅黑" panose="020B0503020204020204" pitchFamily="34" charset="-122"/>
              <a:ea typeface="微软雅黑" panose="020B0503020204020204" pitchFamily="34" charset="-122"/>
            </a:endParaRPr>
          </a:p>
        </p:txBody>
      </p:sp>
      <p:sp>
        <p:nvSpPr>
          <p:cNvPr id="11" name="矩形 2"/>
          <p:cNvSpPr/>
          <p:nvPr/>
        </p:nvSpPr>
        <p:spPr>
          <a:xfrm>
            <a:off x="186267" y="1885950"/>
            <a:ext cx="1055512" cy="831849"/>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lnSpc>
                <a:spcPts val="900"/>
              </a:lnSpc>
            </a:pPr>
            <a:r>
              <a:rPr lang="zh-CN" altLang="en-US" sz="700" b="1" dirty="0">
                <a:solidFill>
                  <a:schemeClr val="tx1"/>
                </a:solidFill>
                <a:latin typeface="微软雅黑" panose="020B0503020204020204" pitchFamily="34" charset="-122"/>
                <a:ea typeface="微软雅黑" panose="020B0503020204020204" pitchFamily="34" charset="-122"/>
                <a:sym typeface="+mn-ea"/>
              </a:rPr>
              <a:t>产品特点：</a:t>
            </a:r>
            <a:endParaRPr lang="zh-CN" altLang="en-US" sz="700" b="1" dirty="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支持北斗</a:t>
            </a:r>
            <a:r>
              <a:rPr lang="en-US" altLang="zh-CN" sz="600" dirty="0" smtClean="0">
                <a:solidFill>
                  <a:schemeClr val="tx1"/>
                </a:solidFill>
                <a:latin typeface="微软雅黑" panose="020B0503020204020204" pitchFamily="34" charset="-122"/>
                <a:ea typeface="微软雅黑" panose="020B0503020204020204" pitchFamily="34" charset="-122"/>
                <a:sym typeface="+mn-ea"/>
              </a:rPr>
              <a:t> B3</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定位</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IP68</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 高清大屏</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全网通</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buFont typeface="Wingdings" panose="05000000000000000000" pitchFamily="2" charset="2"/>
              <a:buChar char="u"/>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 金属机身</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12" name="矩形 2"/>
          <p:cNvSpPr/>
          <p:nvPr/>
        </p:nvSpPr>
        <p:spPr>
          <a:xfrm>
            <a:off x="1388533" y="1885244"/>
            <a:ext cx="852311" cy="818446"/>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lnSpc>
                <a:spcPts val="900"/>
              </a:lnSpc>
            </a:pPr>
            <a:r>
              <a:rPr lang="zh-CN" altLang="en-US" sz="700" b="1" dirty="0">
                <a:solidFill>
                  <a:schemeClr val="tx1"/>
                </a:solidFill>
                <a:latin typeface="微软雅黑" panose="020B0503020204020204" pitchFamily="34" charset="-122"/>
                <a:ea typeface="微软雅黑" panose="020B0503020204020204" pitchFamily="34" charset="-122"/>
              </a:rPr>
              <a:t>应用方向</a:t>
            </a:r>
            <a:r>
              <a:rPr lang="zh-CN" altLang="en-US" sz="700" b="1" dirty="0" smtClean="0">
                <a:solidFill>
                  <a:schemeClr val="tx1"/>
                </a:solidFill>
                <a:latin typeface="微软雅黑" panose="020B0503020204020204" pitchFamily="34" charset="-122"/>
                <a:ea typeface="微软雅黑" panose="020B0503020204020204" pitchFamily="34" charset="-122"/>
              </a:rPr>
              <a:t>：</a:t>
            </a:r>
            <a:endParaRPr lang="en-US" altLang="zh-CN" sz="700" b="1" dirty="0" smtClean="0">
              <a:solidFill>
                <a:schemeClr val="tx1"/>
              </a:solidFill>
              <a:latin typeface="微软雅黑" panose="020B0503020204020204" pitchFamily="34" charset="-122"/>
              <a:ea typeface="微软雅黑" panose="020B0503020204020204" pitchFamily="34" charset="-122"/>
            </a:endParaRPr>
          </a:p>
          <a:p>
            <a:pPr>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武警、公安、军队单兵手持终端</a:t>
            </a:r>
            <a:endParaRPr lang="zh-CN" altLang="en-US" sz="600" dirty="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p:cNvSpPr/>
          <p:nvPr/>
        </p:nvSpPr>
        <p:spPr>
          <a:xfrm>
            <a:off x="326390" y="541020"/>
            <a:ext cx="1459230" cy="1398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endParaRPr lang="zh-CN" altLang="en-US" sz="900">
              <a:solidFill>
                <a:srgbClr val="403CF5"/>
              </a:solidFill>
              <a:latin typeface="+mj-ea"/>
              <a:ea typeface="+mj-ea"/>
              <a:sym typeface="+mn-ea"/>
            </a:endParaRPr>
          </a:p>
        </p:txBody>
      </p:sp>
      <p:graphicFrame>
        <p:nvGraphicFramePr>
          <p:cNvPr id="8" name="表格 7"/>
          <p:cNvGraphicFramePr>
            <a:graphicFrameLocks noGrp="1"/>
          </p:cNvGraphicFramePr>
          <p:nvPr/>
        </p:nvGraphicFramePr>
        <p:xfrm>
          <a:off x="2579511" y="626533"/>
          <a:ext cx="1490133" cy="2054579"/>
        </p:xfrm>
        <a:graphic>
          <a:graphicData uri="http://schemas.openxmlformats.org/drawingml/2006/table">
            <a:tbl>
              <a:tblPr/>
              <a:tblGrid>
                <a:gridCol w="667340"/>
                <a:gridCol w="822793"/>
              </a:tblGrid>
              <a:tr h="144660">
                <a:tc>
                  <a:txBody>
                    <a:bodyPr/>
                    <a:lstStyle/>
                    <a:p>
                      <a:pPr algn="l" fontAlgn="ctr"/>
                      <a:r>
                        <a:rPr lang="zh-CN" altLang="en-US" sz="700" b="1" i="0" u="none" strike="noStrike" dirty="0" smtClean="0">
                          <a:solidFill>
                            <a:schemeClr val="tx1"/>
                          </a:solidFill>
                          <a:latin typeface="微软雅黑" panose="020B0503020204020204" pitchFamily="34" charset="-122"/>
                          <a:ea typeface="微软雅黑" panose="020B0503020204020204" pitchFamily="34" charset="-122"/>
                        </a:rPr>
                        <a:t>主要参数：</a:t>
                      </a:r>
                      <a:endParaRPr lang="zh-CN" altLang="en-US" sz="700" b="1"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endParaRPr 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44660">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型号</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smtClean="0">
                          <a:solidFill>
                            <a:schemeClr val="tx1"/>
                          </a:solidFill>
                          <a:latin typeface="微软雅黑" panose="020B0503020204020204" pitchFamily="34" charset="-122"/>
                          <a:ea typeface="微软雅黑" panose="020B0503020204020204" pitchFamily="34" charset="-122"/>
                        </a:rPr>
                        <a:t>W161</a:t>
                      </a:r>
                      <a:endParaRPr 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63264">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颜色</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军绿</a:t>
                      </a:r>
                      <a:endParaRPr lang="zh-CN" alt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31098">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尺寸</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smtClean="0">
                          <a:solidFill>
                            <a:schemeClr val="tx1"/>
                          </a:solidFill>
                          <a:latin typeface="微软雅黑" panose="020B0503020204020204" pitchFamily="34" charset="-122"/>
                          <a:ea typeface="微软雅黑" panose="020B0503020204020204" pitchFamily="34" charset="-122"/>
                        </a:rPr>
                        <a:t>172*78*23MM</a:t>
                      </a:r>
                      <a:endParaRPr 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17981">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外观设计</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直板</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84699">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操作系统</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a:solidFill>
                            <a:schemeClr val="tx1"/>
                          </a:solidFill>
                          <a:latin typeface="微软雅黑" panose="020B0503020204020204" pitchFamily="34" charset="-122"/>
                          <a:ea typeface="微软雅黑" panose="020B0503020204020204" pitchFamily="34" charset="-122"/>
                        </a:rPr>
                        <a:t>android5.1</a:t>
                      </a:r>
                      <a:endParaRPr lang="en-US" sz="600" b="0" i="0" u="none" strike="noStrike">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17981">
                <a:tc>
                  <a:txBody>
                    <a:bodyPr/>
                    <a:lstStyle/>
                    <a:p>
                      <a:pPr algn="l" fontAlgn="ctr"/>
                      <a:r>
                        <a:rPr lang="en-US" sz="600" b="0" i="0" u="none" strike="noStrike" dirty="0">
                          <a:solidFill>
                            <a:schemeClr val="tx1"/>
                          </a:solidFill>
                          <a:latin typeface="微软雅黑" panose="020B0503020204020204" pitchFamily="34" charset="-122"/>
                          <a:ea typeface="微软雅黑" panose="020B0503020204020204" pitchFamily="34" charset="-122"/>
                        </a:rPr>
                        <a:t>CPU</a:t>
                      </a:r>
                      <a:endParaRPr 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八</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核</a:t>
                      </a:r>
                      <a:r>
                        <a:rPr lang="zh-CN" altLang="en-US" sz="600" b="0" i="0" u="none" strike="noStrike" dirty="0">
                          <a:solidFill>
                            <a:schemeClr val="tx1"/>
                          </a:solidFill>
                          <a:latin typeface="微软雅黑" panose="020B0503020204020204" pitchFamily="34" charset="-122"/>
                          <a:ea typeface="微软雅黑" panose="020B0503020204020204" pitchFamily="34" charset="-122"/>
                        </a:rPr>
                        <a:t>处理器</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204654">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输入方式</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触控</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41303">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导航方式</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北斗</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B3</a:t>
                      </a:r>
                      <a:endParaRPr lang="en-US" altLang="zh-CN"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17981">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接口</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航空插头</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/TYPE-C</a:t>
                      </a:r>
                      <a:endParaRPr lang="en-US" altLang="zh-CN" sz="600" b="0" i="0" u="none" strike="noStrike" baseline="0"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85833">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LCD</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尺寸</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4.0</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寸</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/480*800</a:t>
                      </a:r>
                      <a:endParaRPr lang="zh-CN" alt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17981">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摄像头</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侧</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1300W</a:t>
                      </a:r>
                      <a:endParaRPr lang="en-US" altLang="zh-CN"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64503">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电池容量</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3.75V/6000mah</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 </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17981">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防护等级</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a:solidFill>
                            <a:schemeClr val="tx1"/>
                          </a:solidFill>
                          <a:latin typeface="微软雅黑" panose="020B0503020204020204" pitchFamily="34" charset="-122"/>
                          <a:ea typeface="微软雅黑" panose="020B0503020204020204" pitchFamily="34" charset="-122"/>
                        </a:rPr>
                        <a:t>IP68</a:t>
                      </a:r>
                      <a:endParaRPr 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bl>
          </a:graphicData>
        </a:graphic>
      </p:graphicFrame>
      <p:sp>
        <p:nvSpPr>
          <p:cNvPr id="9" name="矩形 8"/>
          <p:cNvSpPr/>
          <p:nvPr/>
        </p:nvSpPr>
        <p:spPr>
          <a:xfrm>
            <a:off x="2647804" y="93061"/>
            <a:ext cx="1184940" cy="184666"/>
          </a:xfrm>
          <a:prstGeom prst="rect">
            <a:avLst/>
          </a:prstGeom>
          <a:noFill/>
          <a:ln>
            <a:noFill/>
          </a:ln>
        </p:spPr>
        <p:txBody>
          <a:bodyPr wrap="none" rtlCol="0" anchor="t">
            <a:spAutoFit/>
          </a:bodyPr>
          <a:lstStyle/>
          <a:p>
            <a:pPr algn="ctr"/>
            <a:r>
              <a:rPr lang="zh-CN" altLang="en-US" sz="600" i="1" dirty="0" smtClean="0">
                <a:latin typeface="微软雅黑" panose="020B0503020204020204" pitchFamily="34" charset="-122"/>
                <a:ea typeface="微软雅黑" panose="020B0503020204020204" pitchFamily="34" charset="-122"/>
              </a:rPr>
              <a:t>以质量求生存，以创新求发展</a:t>
            </a:r>
            <a:endParaRPr lang="zh-CN" altLang="en-US" sz="600" i="1" dirty="0">
              <a:latin typeface="微软雅黑" panose="020B0503020204020204" pitchFamily="34" charset="-122"/>
              <a:ea typeface="微软雅黑" panose="020B0503020204020204" pitchFamily="34" charset="-122"/>
            </a:endParaRPr>
          </a:p>
        </p:txBody>
      </p:sp>
      <p:sp>
        <p:nvSpPr>
          <p:cNvPr id="10" name="文本框 5"/>
          <p:cNvSpPr txBox="1"/>
          <p:nvPr/>
        </p:nvSpPr>
        <p:spPr>
          <a:xfrm>
            <a:off x="182952" y="384243"/>
            <a:ext cx="2148203" cy="246221"/>
          </a:xfrm>
          <a:prstGeom prst="rect">
            <a:avLst/>
          </a:prstGeom>
          <a:noFill/>
        </p:spPr>
        <p:txBody>
          <a:bodyPr wrap="square" rtlCol="0">
            <a:spAutoFit/>
          </a:bodyPr>
          <a:lstStyle/>
          <a:p>
            <a:r>
              <a:rPr lang="zh-CN" altLang="en-US" sz="10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北斗定位手持系列</a:t>
            </a:r>
            <a:r>
              <a:rPr lang="en-US" altLang="zh-CN" sz="10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en-US" altLang="zh-CN" sz="1000" dirty="0" smtClean="0">
                <a:latin typeface="微软雅黑" panose="020B0503020204020204" pitchFamily="34" charset="-122"/>
                <a:ea typeface="微软雅黑" panose="020B0503020204020204" pitchFamily="34" charset="-122"/>
              </a:rPr>
              <a:t>W161</a:t>
            </a:r>
            <a:endParaRPr lang="en-US" altLang="en-US" sz="1000" dirty="0">
              <a:latin typeface="微软雅黑" panose="020B0503020204020204" pitchFamily="34" charset="-122"/>
              <a:ea typeface="微软雅黑" panose="020B0503020204020204" pitchFamily="34" charset="-122"/>
            </a:endParaRPr>
          </a:p>
        </p:txBody>
      </p:sp>
      <p:pic>
        <p:nvPicPr>
          <p:cNvPr id="6146" name="Picture 2"/>
          <p:cNvPicPr>
            <a:picLocks noChangeAspect="1" noChangeArrowheads="1"/>
          </p:cNvPicPr>
          <p:nvPr/>
        </p:nvPicPr>
        <p:blipFill>
          <a:blip r:embed="rId1" cstate="print"/>
          <a:srcRect/>
          <a:stretch>
            <a:fillRect/>
          </a:stretch>
        </p:blipFill>
        <p:spPr bwMode="auto">
          <a:xfrm>
            <a:off x="282575" y="634050"/>
            <a:ext cx="1878620" cy="1115728"/>
          </a:xfrm>
          <a:prstGeom prst="rect">
            <a:avLst/>
          </a:prstGeom>
          <a:noFill/>
          <a:ln w="9525">
            <a:noFill/>
            <a:miter lim="800000"/>
            <a:headEnd/>
            <a:tailEnd/>
          </a:ln>
          <a:effectLst/>
        </p:spPr>
      </p:pic>
      <p:sp>
        <p:nvSpPr>
          <p:cNvPr id="11" name="矩形 2"/>
          <p:cNvSpPr/>
          <p:nvPr/>
        </p:nvSpPr>
        <p:spPr>
          <a:xfrm>
            <a:off x="186267" y="1885950"/>
            <a:ext cx="1055512" cy="831849"/>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lnSpc>
                <a:spcPts val="900"/>
              </a:lnSpc>
            </a:pPr>
            <a:r>
              <a:rPr lang="zh-CN" altLang="en-US" sz="700" b="1" dirty="0">
                <a:solidFill>
                  <a:schemeClr val="tx1"/>
                </a:solidFill>
                <a:latin typeface="微软雅黑" panose="020B0503020204020204" pitchFamily="34" charset="-122"/>
                <a:ea typeface="微软雅黑" panose="020B0503020204020204" pitchFamily="34" charset="-122"/>
                <a:sym typeface="+mn-ea"/>
              </a:rPr>
              <a:t>产品特点：</a:t>
            </a:r>
            <a:endParaRPr lang="zh-CN" altLang="en-US" sz="700" b="1" dirty="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支持北斗</a:t>
            </a:r>
            <a:r>
              <a:rPr lang="en-US" altLang="zh-CN" sz="600" dirty="0" smtClean="0">
                <a:solidFill>
                  <a:schemeClr val="tx1"/>
                </a:solidFill>
                <a:latin typeface="微软雅黑" panose="020B0503020204020204" pitchFamily="34" charset="-122"/>
                <a:ea typeface="微软雅黑" panose="020B0503020204020204" pitchFamily="34" charset="-122"/>
                <a:sym typeface="+mn-ea"/>
              </a:rPr>
              <a:t> B3</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定位</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IP68</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buFont typeface="Wingdings" panose="05000000000000000000" pitchFamily="2" charset="2"/>
              <a:buChar char="u"/>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 支持数据加密</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buFont typeface="Wingdings" panose="05000000000000000000" pitchFamily="2" charset="2"/>
              <a:buChar char="u"/>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 支持一键自毁</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12" name="矩形 2"/>
          <p:cNvSpPr/>
          <p:nvPr/>
        </p:nvSpPr>
        <p:spPr>
          <a:xfrm>
            <a:off x="1388533" y="1885244"/>
            <a:ext cx="852311" cy="818446"/>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lnSpc>
                <a:spcPts val="900"/>
              </a:lnSpc>
            </a:pPr>
            <a:r>
              <a:rPr lang="zh-CN" altLang="en-US" sz="700" b="1" dirty="0">
                <a:solidFill>
                  <a:schemeClr val="tx1"/>
                </a:solidFill>
                <a:latin typeface="微软雅黑" panose="020B0503020204020204" pitchFamily="34" charset="-122"/>
                <a:ea typeface="微软雅黑" panose="020B0503020204020204" pitchFamily="34" charset="-122"/>
              </a:rPr>
              <a:t>应用方向</a:t>
            </a:r>
            <a:r>
              <a:rPr lang="zh-CN" altLang="en-US" sz="700" b="1" dirty="0" smtClean="0">
                <a:solidFill>
                  <a:schemeClr val="tx1"/>
                </a:solidFill>
                <a:latin typeface="微软雅黑" panose="020B0503020204020204" pitchFamily="34" charset="-122"/>
                <a:ea typeface="微软雅黑" panose="020B0503020204020204" pitchFamily="34" charset="-122"/>
              </a:rPr>
              <a:t>：</a:t>
            </a:r>
            <a:endParaRPr lang="en-US" altLang="zh-CN" sz="700" b="1" dirty="0" smtClean="0">
              <a:solidFill>
                <a:schemeClr val="tx1"/>
              </a:solidFill>
              <a:latin typeface="微软雅黑" panose="020B0503020204020204" pitchFamily="34" charset="-122"/>
              <a:ea typeface="微软雅黑" panose="020B0503020204020204" pitchFamily="34" charset="-122"/>
            </a:endParaRPr>
          </a:p>
          <a:p>
            <a:pPr>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武警、公安、军队单兵手持终端</a:t>
            </a:r>
            <a:endParaRPr lang="zh-CN" altLang="en-US" sz="600" dirty="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p:cNvSpPr/>
          <p:nvPr/>
        </p:nvSpPr>
        <p:spPr>
          <a:xfrm>
            <a:off x="326390" y="541020"/>
            <a:ext cx="1459230" cy="1398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endParaRPr lang="zh-CN" altLang="en-US" sz="900">
              <a:solidFill>
                <a:srgbClr val="403CF5"/>
              </a:solidFill>
              <a:latin typeface="+mj-ea"/>
              <a:ea typeface="+mj-ea"/>
              <a:sym typeface="+mn-ea"/>
            </a:endParaRPr>
          </a:p>
        </p:txBody>
      </p:sp>
      <p:pic>
        <p:nvPicPr>
          <p:cNvPr id="2670" name="Picture 619"/>
          <p:cNvPicPr>
            <a:picLocks noChangeAspect="1"/>
          </p:cNvPicPr>
          <p:nvPr/>
        </p:nvPicPr>
        <p:blipFill>
          <a:blip r:embed="rId1" cstate="print"/>
          <a:srcRect l="1553" t="2027" r="3263" b="4561"/>
          <a:stretch>
            <a:fillRect/>
          </a:stretch>
        </p:blipFill>
        <p:spPr>
          <a:xfrm>
            <a:off x="299156" y="643006"/>
            <a:ext cx="1738488" cy="1168861"/>
          </a:xfrm>
          <a:prstGeom prst="rect">
            <a:avLst/>
          </a:prstGeom>
          <a:noFill/>
          <a:ln w="1">
            <a:noFill/>
          </a:ln>
        </p:spPr>
      </p:pic>
      <p:graphicFrame>
        <p:nvGraphicFramePr>
          <p:cNvPr id="8" name="表格 7"/>
          <p:cNvGraphicFramePr>
            <a:graphicFrameLocks noGrp="1"/>
          </p:cNvGraphicFramePr>
          <p:nvPr/>
        </p:nvGraphicFramePr>
        <p:xfrm>
          <a:off x="2511778" y="598307"/>
          <a:ext cx="1540933" cy="2150541"/>
        </p:xfrm>
        <a:graphic>
          <a:graphicData uri="http://schemas.openxmlformats.org/drawingml/2006/table">
            <a:tbl>
              <a:tblPr/>
              <a:tblGrid>
                <a:gridCol w="604413"/>
                <a:gridCol w="936520"/>
              </a:tblGrid>
              <a:tr h="158313">
                <a:tc>
                  <a:txBody>
                    <a:bodyPr/>
                    <a:lstStyle/>
                    <a:p>
                      <a:pPr algn="l" fontAlgn="ctr"/>
                      <a:r>
                        <a:rPr lang="zh-CN" altLang="en-US" sz="700" b="1" i="0" u="none" strike="noStrike" dirty="0" smtClean="0">
                          <a:solidFill>
                            <a:schemeClr val="tx1"/>
                          </a:solidFill>
                          <a:latin typeface="微软雅黑" panose="020B0503020204020204" pitchFamily="34" charset="-122"/>
                          <a:ea typeface="微软雅黑" panose="020B0503020204020204" pitchFamily="34" charset="-122"/>
                        </a:rPr>
                        <a:t>主要参数：</a:t>
                      </a:r>
                      <a:endParaRPr lang="zh-CN" altLang="en-US" sz="700" b="1"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endParaRPr 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58313">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型号</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smtClean="0">
                          <a:solidFill>
                            <a:schemeClr val="tx1"/>
                          </a:solidFill>
                          <a:latin typeface="微软雅黑" panose="020B0503020204020204" pitchFamily="34" charset="-122"/>
                          <a:ea typeface="微软雅黑" panose="020B0503020204020204" pitchFamily="34" charset="-122"/>
                        </a:rPr>
                        <a:t>W133</a:t>
                      </a:r>
                      <a:endParaRPr 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55066">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颜色</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黑黄</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军绿色</a:t>
                      </a:r>
                      <a:endParaRPr lang="zh-CN" alt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24514">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尺寸</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smtClean="0">
                          <a:solidFill>
                            <a:schemeClr val="tx1"/>
                          </a:solidFill>
                          <a:latin typeface="微软雅黑" panose="020B0503020204020204" pitchFamily="34" charset="-122"/>
                          <a:ea typeface="微软雅黑" panose="020B0503020204020204" pitchFamily="34" charset="-122"/>
                        </a:rPr>
                        <a:t>140*60*27mm</a:t>
                      </a:r>
                      <a:endParaRPr 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外观设计</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a:solidFill>
                            <a:schemeClr val="tx1"/>
                          </a:solidFill>
                          <a:latin typeface="微软雅黑" panose="020B0503020204020204" pitchFamily="34" charset="-122"/>
                          <a:ea typeface="微软雅黑" panose="020B0503020204020204" pitchFamily="34" charset="-122"/>
                        </a:rPr>
                        <a:t>直板</a:t>
                      </a:r>
                      <a:endParaRPr lang="zh-CN" altLang="en-US" sz="600" b="0" i="0" u="none" strike="noStrike">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75422">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输入方式</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按键</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卫星通讯方式</a:t>
                      </a:r>
                      <a:endParaRPr 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天通卫星通讯</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94376">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GSM</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通讯</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支持（可选）</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34208">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导航方式</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smtClean="0">
                          <a:solidFill>
                            <a:schemeClr val="tx1"/>
                          </a:solidFill>
                          <a:latin typeface="微软雅黑" panose="020B0503020204020204" pitchFamily="34" charset="-122"/>
                          <a:ea typeface="微软雅黑" panose="020B0503020204020204" pitchFamily="34" charset="-122"/>
                        </a:rPr>
                        <a:t>GPS/</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北斗</a:t>
                      </a:r>
                      <a:endParaRPr lang="en-US" alt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60516">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充电方式</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err="1" smtClean="0">
                          <a:solidFill>
                            <a:schemeClr val="tx1"/>
                          </a:solidFill>
                          <a:latin typeface="微软雅黑" panose="020B0503020204020204" pitchFamily="34" charset="-122"/>
                          <a:ea typeface="微软雅黑" panose="020B0503020204020204" pitchFamily="34" charset="-122"/>
                        </a:rPr>
                        <a:t>usb</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充电</a:t>
                      </a:r>
                      <a:endParaRPr lang="zh-CN" alt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接口</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Micro</a:t>
                      </a:r>
                      <a:r>
                        <a:rPr lang="en-US" altLang="zh-CN" sz="600" b="0" i="0" u="none" strike="noStrike" baseline="0" dirty="0" smtClean="0">
                          <a:solidFill>
                            <a:schemeClr val="tx1"/>
                          </a:solidFill>
                          <a:latin typeface="微软雅黑" panose="020B0503020204020204" pitchFamily="34" charset="-122"/>
                          <a:ea typeface="微软雅黑" panose="020B0503020204020204" pitchFamily="34" charset="-122"/>
                        </a:rPr>
                        <a:t> </a:t>
                      </a:r>
                      <a:r>
                        <a:rPr lang="en-US" altLang="zh-CN" sz="600" b="0" i="0" u="none" strike="noStrike" baseline="0" dirty="0" err="1" smtClean="0">
                          <a:solidFill>
                            <a:schemeClr val="tx1"/>
                          </a:solidFill>
                          <a:latin typeface="微软雅黑" panose="020B0503020204020204" pitchFamily="34" charset="-122"/>
                          <a:ea typeface="微软雅黑" panose="020B0503020204020204" pitchFamily="34" charset="-122"/>
                        </a:rPr>
                        <a:t>usb</a:t>
                      </a:r>
                      <a:r>
                        <a:rPr lang="zh-CN" altLang="en-US" sz="600" b="0" i="0" u="none" strike="noStrike" baseline="0" dirty="0" smtClean="0">
                          <a:solidFill>
                            <a:schemeClr val="tx1"/>
                          </a:solidFill>
                          <a:latin typeface="微软雅黑" panose="020B0503020204020204" pitchFamily="34" charset="-122"/>
                          <a:ea typeface="微软雅黑" panose="020B0503020204020204" pitchFamily="34" charset="-122"/>
                        </a:rPr>
                        <a:t>，</a:t>
                      </a:r>
                      <a:r>
                        <a:rPr lang="en-US" altLang="zh-CN" sz="600" b="0" i="0" u="none" strike="noStrike" baseline="0" dirty="0" smtClean="0">
                          <a:solidFill>
                            <a:schemeClr val="tx1"/>
                          </a:solidFill>
                          <a:latin typeface="微软雅黑" panose="020B0503020204020204" pitchFamily="34" charset="-122"/>
                          <a:ea typeface="微软雅黑" panose="020B0503020204020204" pitchFamily="34" charset="-122"/>
                        </a:rPr>
                        <a:t>3.5</a:t>
                      </a:r>
                      <a:r>
                        <a:rPr lang="zh-CN" altLang="en-US" sz="600" b="0" i="0" u="none" strike="noStrike" baseline="0" dirty="0" smtClean="0">
                          <a:solidFill>
                            <a:schemeClr val="tx1"/>
                          </a:solidFill>
                          <a:latin typeface="微软雅黑" panose="020B0503020204020204" pitchFamily="34" charset="-122"/>
                          <a:ea typeface="微软雅黑" panose="020B0503020204020204" pitchFamily="34" charset="-122"/>
                        </a:rPr>
                        <a:t>耳机</a:t>
                      </a:r>
                      <a:endParaRPr lang="zh-CN" altLang="en-US" sz="600" b="0" i="0" u="none" strike="noStrike" baseline="0"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76501">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LCD</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尺寸</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2.4</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寸</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/240*320</a:t>
                      </a:r>
                      <a:endParaRPr lang="zh-CN" alt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摄像头</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后</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200W</a:t>
                      </a:r>
                      <a:endParaRPr lang="en-US" altLang="zh-CN"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56242">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电池容量</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3000mah</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 </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防护等级</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smtClean="0">
                          <a:solidFill>
                            <a:schemeClr val="tx1"/>
                          </a:solidFill>
                          <a:latin typeface="微软雅黑" panose="020B0503020204020204" pitchFamily="34" charset="-122"/>
                          <a:ea typeface="微软雅黑" panose="020B0503020204020204" pitchFamily="34" charset="-122"/>
                        </a:rPr>
                        <a:t>IP67</a:t>
                      </a:r>
                      <a:endParaRPr 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bl>
          </a:graphicData>
        </a:graphic>
      </p:graphicFrame>
      <p:sp>
        <p:nvSpPr>
          <p:cNvPr id="9" name="矩形 8"/>
          <p:cNvSpPr/>
          <p:nvPr/>
        </p:nvSpPr>
        <p:spPr>
          <a:xfrm>
            <a:off x="2647804" y="93061"/>
            <a:ext cx="1184940" cy="184666"/>
          </a:xfrm>
          <a:prstGeom prst="rect">
            <a:avLst/>
          </a:prstGeom>
          <a:noFill/>
          <a:ln>
            <a:noFill/>
          </a:ln>
        </p:spPr>
        <p:txBody>
          <a:bodyPr wrap="none" rtlCol="0" anchor="t">
            <a:spAutoFit/>
          </a:bodyPr>
          <a:lstStyle/>
          <a:p>
            <a:pPr algn="ctr"/>
            <a:r>
              <a:rPr lang="zh-CN" altLang="en-US" sz="600" i="1" dirty="0" smtClean="0">
                <a:latin typeface="微软雅黑" panose="020B0503020204020204" pitchFamily="34" charset="-122"/>
                <a:ea typeface="微软雅黑" panose="020B0503020204020204" pitchFamily="34" charset="-122"/>
              </a:rPr>
              <a:t>以质量求生存，以创新求发展</a:t>
            </a:r>
            <a:endParaRPr lang="zh-CN" altLang="en-US" sz="600" i="1" dirty="0">
              <a:latin typeface="微软雅黑" panose="020B0503020204020204" pitchFamily="34" charset="-122"/>
              <a:ea typeface="微软雅黑" panose="020B0503020204020204" pitchFamily="34" charset="-122"/>
            </a:endParaRPr>
          </a:p>
        </p:txBody>
      </p:sp>
      <p:sp>
        <p:nvSpPr>
          <p:cNvPr id="10" name="文本框 5"/>
          <p:cNvSpPr txBox="1"/>
          <p:nvPr/>
        </p:nvSpPr>
        <p:spPr>
          <a:xfrm>
            <a:off x="182952" y="384243"/>
            <a:ext cx="2148203" cy="246221"/>
          </a:xfrm>
          <a:prstGeom prst="rect">
            <a:avLst/>
          </a:prstGeom>
          <a:noFill/>
        </p:spPr>
        <p:txBody>
          <a:bodyPr wrap="square" rtlCol="0">
            <a:spAutoFit/>
          </a:bodyPr>
          <a:lstStyle/>
          <a:p>
            <a:r>
              <a:rPr lang="zh-CN" altLang="en-US" sz="10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天通卫星电话系列</a:t>
            </a:r>
            <a:r>
              <a:rPr lang="en-US" altLang="zh-CN" sz="10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en-US" altLang="zh-CN" sz="1000" dirty="0" smtClean="0">
                <a:latin typeface="微软雅黑" panose="020B0503020204020204" pitchFamily="34" charset="-122"/>
                <a:ea typeface="微软雅黑" panose="020B0503020204020204" pitchFamily="34" charset="-122"/>
              </a:rPr>
              <a:t>W133</a:t>
            </a:r>
            <a:endParaRPr lang="en-US" altLang="en-US" sz="1000" dirty="0">
              <a:latin typeface="微软雅黑" panose="020B0503020204020204" pitchFamily="34" charset="-122"/>
              <a:ea typeface="微软雅黑" panose="020B0503020204020204" pitchFamily="34" charset="-122"/>
            </a:endParaRPr>
          </a:p>
        </p:txBody>
      </p:sp>
      <p:sp>
        <p:nvSpPr>
          <p:cNvPr id="11" name="矩形 2"/>
          <p:cNvSpPr/>
          <p:nvPr/>
        </p:nvSpPr>
        <p:spPr>
          <a:xfrm>
            <a:off x="186266" y="1885951"/>
            <a:ext cx="1450623" cy="845960"/>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lnSpc>
                <a:spcPts val="900"/>
              </a:lnSpc>
            </a:pPr>
            <a:r>
              <a:rPr lang="zh-CN" altLang="en-US" sz="700" b="1" dirty="0">
                <a:solidFill>
                  <a:schemeClr val="tx1"/>
                </a:solidFill>
                <a:latin typeface="微软雅黑" panose="020B0503020204020204" pitchFamily="34" charset="-122"/>
                <a:ea typeface="微软雅黑" panose="020B0503020204020204" pitchFamily="34" charset="-122"/>
                <a:sym typeface="+mn-ea"/>
              </a:rPr>
              <a:t>产品特点：</a:t>
            </a:r>
            <a:endParaRPr lang="zh-CN" altLang="en-US" sz="700" b="1" dirty="0">
              <a:solidFill>
                <a:schemeClr val="tx1"/>
              </a:solidFill>
              <a:latin typeface="微软雅黑" panose="020B0503020204020204" pitchFamily="34" charset="-122"/>
              <a:ea typeface="微软雅黑" panose="020B0503020204020204" pitchFamily="34" charset="-122"/>
              <a:sym typeface="+mn-ea"/>
            </a:endParaRPr>
          </a:p>
          <a:p>
            <a:pPr>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支持天通卫星电话通讯</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支持</a:t>
            </a:r>
            <a:r>
              <a:rPr lang="en-US" altLang="zh-CN" sz="600" dirty="0" smtClean="0">
                <a:solidFill>
                  <a:schemeClr val="tx1"/>
                </a:solidFill>
                <a:latin typeface="微软雅黑" panose="020B0503020204020204" pitchFamily="34" charset="-122"/>
                <a:ea typeface="微软雅黑" panose="020B0503020204020204" pitchFamily="34" charset="-122"/>
                <a:sym typeface="+mn-ea"/>
              </a:rPr>
              <a:t>GSM</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及卫星电话通讯（可选）</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IP67</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设计</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 支持</a:t>
            </a:r>
            <a:r>
              <a:rPr lang="en-US" altLang="zh-CN" sz="600" dirty="0" smtClean="0">
                <a:solidFill>
                  <a:schemeClr val="tx1"/>
                </a:solidFill>
                <a:latin typeface="微软雅黑" panose="020B0503020204020204" pitchFamily="34" charset="-122"/>
                <a:ea typeface="微软雅黑" panose="020B0503020204020204" pitchFamily="34" charset="-122"/>
                <a:sym typeface="+mn-ea"/>
              </a:rPr>
              <a:t>GPS/</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北斗定位</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 超</a:t>
            </a:r>
            <a:r>
              <a:rPr lang="zh-CN" altLang="en-US" sz="600" dirty="0">
                <a:solidFill>
                  <a:schemeClr val="tx1"/>
                </a:solidFill>
                <a:latin typeface="微软雅黑" panose="020B0503020204020204" pitchFamily="34" charset="-122"/>
                <a:ea typeface="微软雅黑" panose="020B0503020204020204" pitchFamily="34" charset="-122"/>
                <a:sym typeface="+mn-ea"/>
              </a:rPr>
              <a:t>长待机</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时间</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en-US" altLang="zh-CN" sz="600" dirty="0">
                <a:solidFill>
                  <a:schemeClr val="tx1"/>
                </a:solidFill>
                <a:latin typeface="微软雅黑" panose="020B0503020204020204" pitchFamily="34" charset="-122"/>
                <a:ea typeface="微软雅黑" panose="020B0503020204020204" pitchFamily="34" charset="-122"/>
                <a:sym typeface="+mn-ea"/>
              </a:rPr>
              <a:t>20°</a:t>
            </a:r>
            <a:r>
              <a:rPr lang="zh-CN" altLang="en-US" sz="600" dirty="0">
                <a:solidFill>
                  <a:schemeClr val="tx1"/>
                </a:solidFill>
                <a:latin typeface="微软雅黑" panose="020B0503020204020204" pitchFamily="34" charset="-122"/>
                <a:ea typeface="微软雅黑" panose="020B0503020204020204" pitchFamily="34" charset="-122"/>
                <a:sym typeface="+mn-ea"/>
              </a:rPr>
              <a:t>低温</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工作</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12" name="矩形 2"/>
          <p:cNvSpPr/>
          <p:nvPr/>
        </p:nvSpPr>
        <p:spPr>
          <a:xfrm>
            <a:off x="1659255" y="1879600"/>
            <a:ext cx="773501" cy="857956"/>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lnSpc>
                <a:spcPts val="900"/>
              </a:lnSpc>
            </a:pPr>
            <a:r>
              <a:rPr lang="zh-CN" altLang="en-US" sz="700" b="1" dirty="0">
                <a:solidFill>
                  <a:schemeClr val="tx1"/>
                </a:solidFill>
                <a:latin typeface="微软雅黑" panose="020B0503020204020204" pitchFamily="34" charset="-122"/>
                <a:ea typeface="微软雅黑" panose="020B0503020204020204" pitchFamily="34" charset="-122"/>
              </a:rPr>
              <a:t>应用方向</a:t>
            </a:r>
            <a:r>
              <a:rPr lang="zh-CN" altLang="en-US" sz="700" b="1" dirty="0" smtClean="0">
                <a:solidFill>
                  <a:schemeClr val="tx1"/>
                </a:solidFill>
                <a:latin typeface="微软雅黑" panose="020B0503020204020204" pitchFamily="34" charset="-122"/>
                <a:ea typeface="微软雅黑" panose="020B0503020204020204" pitchFamily="34" charset="-122"/>
              </a:rPr>
              <a:t>：</a:t>
            </a:r>
            <a:endParaRPr lang="en-US" altLang="zh-CN" sz="700" b="1" dirty="0" smtClean="0">
              <a:solidFill>
                <a:schemeClr val="tx1"/>
              </a:solidFill>
              <a:latin typeface="微软雅黑" panose="020B0503020204020204" pitchFamily="34" charset="-122"/>
              <a:ea typeface="微软雅黑" panose="020B0503020204020204" pitchFamily="34" charset="-122"/>
            </a:endParaRPr>
          </a:p>
          <a:p>
            <a:pPr>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民政救灾</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林业巡检</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矿业探测</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海洋渔业</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户外旅游</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pPr>
            <a:endParaRPr lang="zh-CN" altLang="en-US" sz="600" dirty="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nvGraphicFramePr>
        <p:xfrm>
          <a:off x="2511778" y="576250"/>
          <a:ext cx="1546579" cy="2150016"/>
        </p:xfrm>
        <a:graphic>
          <a:graphicData uri="http://schemas.openxmlformats.org/drawingml/2006/table">
            <a:tbl>
              <a:tblPr/>
              <a:tblGrid>
                <a:gridCol w="607396"/>
                <a:gridCol w="939183"/>
              </a:tblGrid>
              <a:tr h="151538">
                <a:tc>
                  <a:txBody>
                    <a:bodyPr/>
                    <a:lstStyle/>
                    <a:p>
                      <a:pPr algn="l" fontAlgn="ctr"/>
                      <a:r>
                        <a:rPr lang="zh-CN" altLang="en-US" sz="700" b="1" i="0" u="none" strike="noStrike" dirty="0" smtClean="0">
                          <a:solidFill>
                            <a:srgbClr val="000000"/>
                          </a:solidFill>
                          <a:latin typeface="微软雅黑" panose="020B0503020204020204" pitchFamily="34" charset="-122"/>
                          <a:ea typeface="微软雅黑" panose="020B0503020204020204" pitchFamily="34" charset="-122"/>
                        </a:rPr>
                        <a:t>主要参数：</a:t>
                      </a:r>
                      <a:endParaRPr lang="zh-CN" altLang="en-US" sz="700" b="1"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endParaRPr 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51538">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型号</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smtClean="0">
                          <a:solidFill>
                            <a:srgbClr val="000000"/>
                          </a:solidFill>
                          <a:latin typeface="微软雅黑" panose="020B0503020204020204" pitchFamily="34" charset="-122"/>
                          <a:ea typeface="微软雅黑" panose="020B0503020204020204" pitchFamily="34" charset="-122"/>
                        </a:rPr>
                        <a:t>W69 3G/4G</a:t>
                      </a:r>
                      <a:endParaRPr 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48430">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颜色</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黄</a:t>
                      </a:r>
                      <a:r>
                        <a:rPr lang="en-US" altLang="zh-CN" sz="600" b="0" i="0" u="none" strike="noStrike" dirty="0" smtClean="0">
                          <a:solidFill>
                            <a:srgbClr val="000000"/>
                          </a:solidFill>
                          <a:latin typeface="微软雅黑" panose="020B0503020204020204" pitchFamily="34" charset="-122"/>
                          <a:ea typeface="微软雅黑" panose="020B0503020204020204" pitchFamily="34" charset="-122"/>
                        </a:rPr>
                        <a:t>/</a:t>
                      </a: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黑</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19185">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尺寸</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smtClean="0">
                          <a:solidFill>
                            <a:srgbClr val="000000"/>
                          </a:solidFill>
                          <a:latin typeface="微软雅黑" panose="020B0503020204020204" pitchFamily="34" charset="-122"/>
                          <a:ea typeface="微软雅黑" panose="020B0503020204020204" pitchFamily="34" charset="-122"/>
                        </a:rPr>
                        <a:t>240.2*178.8*20MM</a:t>
                      </a:r>
                      <a:endParaRPr 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en-US" sz="600" b="0" i="0" u="none" strike="noStrike" dirty="0">
                          <a:solidFill>
                            <a:srgbClr val="000000"/>
                          </a:solidFill>
                          <a:latin typeface="微软雅黑" panose="020B0503020204020204" pitchFamily="34" charset="-122"/>
                          <a:ea typeface="微软雅黑" panose="020B0503020204020204" pitchFamily="34" charset="-122"/>
                        </a:rPr>
                        <a:t>CPU</a:t>
                      </a:r>
                      <a:endParaRPr 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四核处理器</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67915">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操作系统</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smtClean="0">
                          <a:solidFill>
                            <a:srgbClr val="000000"/>
                          </a:solidFill>
                          <a:latin typeface="微软雅黑" panose="020B0503020204020204" pitchFamily="34" charset="-122"/>
                          <a:ea typeface="微软雅黑" panose="020B0503020204020204" pitchFamily="34" charset="-122"/>
                        </a:rPr>
                        <a:t>Android4.4/5.1</a:t>
                      </a:r>
                      <a:endParaRPr 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网络支持</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移动</a:t>
                      </a:r>
                      <a:r>
                        <a:rPr lang="en-US" altLang="zh-CN" sz="600" b="0" i="0" u="none" strike="noStrike" dirty="0" smtClean="0">
                          <a:solidFill>
                            <a:srgbClr val="000000"/>
                          </a:solidFill>
                          <a:latin typeface="微软雅黑" panose="020B0503020204020204" pitchFamily="34" charset="-122"/>
                          <a:ea typeface="微软雅黑" panose="020B0503020204020204" pitchFamily="34" charset="-122"/>
                        </a:rPr>
                        <a:t>/</a:t>
                      </a: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联通</a:t>
                      </a:r>
                      <a:r>
                        <a:rPr lang="en-US" altLang="zh-CN" sz="600" b="0" i="0" u="none" strike="noStrike" dirty="0" smtClean="0">
                          <a:solidFill>
                            <a:srgbClr val="000000"/>
                          </a:solidFill>
                          <a:latin typeface="微软雅黑" panose="020B0503020204020204" pitchFamily="34" charset="-122"/>
                          <a:ea typeface="微软雅黑" panose="020B0503020204020204" pitchFamily="34" charset="-122"/>
                        </a:rPr>
                        <a:t>/</a:t>
                      </a: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电信</a:t>
                      </a:r>
                      <a:r>
                        <a:rPr lang="zh-CN" altLang="en-US" sz="600" b="0" i="0" u="none" strike="noStrike" baseline="0" dirty="0" smtClean="0">
                          <a:solidFill>
                            <a:srgbClr val="000000"/>
                          </a:solidFill>
                          <a:latin typeface="微软雅黑" panose="020B0503020204020204" pitchFamily="34" charset="-122"/>
                          <a:ea typeface="微软雅黑" panose="020B0503020204020204" pitchFamily="34" charset="-122"/>
                        </a:rPr>
                        <a:t> </a:t>
                      </a:r>
                      <a:r>
                        <a:rPr lang="en-US" altLang="zh-CN" sz="600" b="0" i="0" u="none" strike="noStrike" baseline="0" dirty="0" smtClean="0">
                          <a:solidFill>
                            <a:srgbClr val="000000"/>
                          </a:solidFill>
                          <a:latin typeface="微软雅黑" panose="020B0503020204020204" pitchFamily="34" charset="-122"/>
                          <a:ea typeface="微软雅黑" panose="020B0503020204020204" pitchFamily="34" charset="-122"/>
                        </a:rPr>
                        <a:t>4G</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86058">
                <a:tc>
                  <a:txBody>
                    <a:bodyPr/>
                    <a:lstStyle/>
                    <a:p>
                      <a:pPr algn="l" fontAlgn="ctr"/>
                      <a:r>
                        <a:rPr lang="en-US" altLang="zh-CN" sz="600" b="0" i="0" u="none" strike="noStrike" dirty="0" smtClean="0">
                          <a:solidFill>
                            <a:srgbClr val="000000"/>
                          </a:solidFill>
                          <a:latin typeface="微软雅黑" panose="020B0503020204020204" pitchFamily="34" charset="-122"/>
                          <a:ea typeface="微软雅黑" panose="020B0503020204020204" pitchFamily="34" charset="-122"/>
                        </a:rPr>
                        <a:t>NFC/RFID</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支持（选配）</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28465">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导航方式</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a:solidFill>
                            <a:srgbClr val="000000"/>
                          </a:solidFill>
                          <a:latin typeface="微软雅黑" panose="020B0503020204020204" pitchFamily="34" charset="-122"/>
                          <a:ea typeface="微软雅黑" panose="020B0503020204020204" pitchFamily="34" charset="-122"/>
                        </a:rPr>
                        <a:t>GPS/</a:t>
                      </a:r>
                      <a:r>
                        <a:rPr lang="zh-CN" altLang="en-US" sz="600" b="0" i="0" u="none" strike="noStrike" dirty="0">
                          <a:solidFill>
                            <a:srgbClr val="000000"/>
                          </a:solidFill>
                          <a:latin typeface="微软雅黑" panose="020B0503020204020204" pitchFamily="34" charset="-122"/>
                          <a:ea typeface="微软雅黑" panose="020B0503020204020204" pitchFamily="34" charset="-122"/>
                        </a:rPr>
                        <a:t>北斗</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264189">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接口</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航空插头</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,Micro</a:t>
                      </a:r>
                      <a:r>
                        <a:rPr lang="en-US" altLang="zh-CN" sz="600" b="0" i="0" u="none" strike="noStrike" baseline="0" dirty="0" smtClean="0">
                          <a:solidFill>
                            <a:schemeClr val="tx1"/>
                          </a:solidFill>
                          <a:latin typeface="微软雅黑" panose="020B0503020204020204" pitchFamily="34" charset="-122"/>
                          <a:ea typeface="微软雅黑" panose="020B0503020204020204" pitchFamily="34" charset="-122"/>
                        </a:rPr>
                        <a:t> </a:t>
                      </a:r>
                      <a:r>
                        <a:rPr lang="en-US" altLang="zh-CN" sz="600" b="0" i="0" u="none" strike="noStrike" baseline="0" dirty="0" err="1" smtClean="0">
                          <a:solidFill>
                            <a:schemeClr val="tx1"/>
                          </a:solidFill>
                          <a:latin typeface="微软雅黑" panose="020B0503020204020204" pitchFamily="34" charset="-122"/>
                          <a:ea typeface="微软雅黑" panose="020B0503020204020204" pitchFamily="34" charset="-122"/>
                        </a:rPr>
                        <a:t>usb</a:t>
                      </a:r>
                      <a:r>
                        <a:rPr lang="zh-CN" altLang="en-US" sz="600" b="0" i="0" u="none" strike="noStrike" baseline="0" dirty="0" smtClean="0">
                          <a:solidFill>
                            <a:schemeClr val="tx1"/>
                          </a:solidFill>
                          <a:latin typeface="微软雅黑" panose="020B0503020204020204" pitchFamily="34" charset="-122"/>
                          <a:ea typeface="微软雅黑" panose="020B0503020204020204" pitchFamily="34" charset="-122"/>
                        </a:rPr>
                        <a:t>，</a:t>
                      </a:r>
                      <a:r>
                        <a:rPr lang="en-US" altLang="zh-CN" sz="600" b="0" i="0" u="none" strike="noStrike" baseline="0" dirty="0" smtClean="0">
                          <a:solidFill>
                            <a:schemeClr val="tx1"/>
                          </a:solidFill>
                          <a:latin typeface="微软雅黑" panose="020B0503020204020204" pitchFamily="34" charset="-122"/>
                          <a:ea typeface="微软雅黑" panose="020B0503020204020204" pitchFamily="34" charset="-122"/>
                        </a:rPr>
                        <a:t>HDMI, 3.5</a:t>
                      </a:r>
                      <a:r>
                        <a:rPr lang="zh-CN" altLang="en-US" sz="600" b="0" i="0" u="none" strike="noStrike" baseline="0" dirty="0" smtClean="0">
                          <a:solidFill>
                            <a:schemeClr val="tx1"/>
                          </a:solidFill>
                          <a:latin typeface="微软雅黑" panose="020B0503020204020204" pitchFamily="34" charset="-122"/>
                          <a:ea typeface="微软雅黑" panose="020B0503020204020204" pitchFamily="34" charset="-122"/>
                        </a:rPr>
                        <a:t>耳机口</a:t>
                      </a:r>
                      <a:endParaRPr lang="zh-CN" altLang="en-US" sz="600" b="0" i="0" u="none" strike="noStrike" baseline="0"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LCD</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尺寸</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7.85</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寸</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/1024*768</a:t>
                      </a:r>
                      <a:endParaRPr lang="zh-CN" alt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68948">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摄像头</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前</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200W/</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后</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1300W</a:t>
                      </a:r>
                      <a:endParaRPr lang="en-US" altLang="zh-CN"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对讲</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支持</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2W</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模拟</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数字对讲</a:t>
                      </a:r>
                      <a:endParaRPr lang="en-US" altLang="zh-CN"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49555">
                <a:tc>
                  <a:txBody>
                    <a:bodyPr/>
                    <a:lstStyle/>
                    <a:p>
                      <a:pPr algn="l" fontAlgn="ctr"/>
                      <a:r>
                        <a:rPr lang="zh-CN" altLang="en-US" sz="600" b="0" i="0" u="none" strike="noStrike">
                          <a:solidFill>
                            <a:srgbClr val="000000"/>
                          </a:solidFill>
                          <a:latin typeface="微软雅黑" panose="020B0503020204020204" pitchFamily="34" charset="-122"/>
                          <a:ea typeface="微软雅黑" panose="020B0503020204020204" pitchFamily="34" charset="-122"/>
                        </a:rPr>
                        <a:t>电池容量</a:t>
                      </a:r>
                      <a:endParaRPr lang="zh-CN" altLang="en-US" sz="600" b="0" i="0" u="none" strike="noStrike">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smtClean="0">
                          <a:solidFill>
                            <a:srgbClr val="000000"/>
                          </a:solidFill>
                          <a:latin typeface="微软雅黑" panose="020B0503020204020204" pitchFamily="34" charset="-122"/>
                          <a:ea typeface="微软雅黑" panose="020B0503020204020204" pitchFamily="34" charset="-122"/>
                        </a:rPr>
                        <a:t>15000mah</a:t>
                      </a:r>
                      <a:r>
                        <a:rPr lang="zh-CN" altLang="en-US" sz="600" b="0" i="0" u="none" strike="noStrike" dirty="0" smtClean="0">
                          <a:solidFill>
                            <a:srgbClr val="000000"/>
                          </a:solidFill>
                          <a:latin typeface="微软雅黑" panose="020B0503020204020204" pitchFamily="34" charset="-122"/>
                          <a:ea typeface="微软雅黑" panose="020B0503020204020204" pitchFamily="34" charset="-122"/>
                        </a:rPr>
                        <a:t> </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a:solidFill>
                            <a:srgbClr val="000000"/>
                          </a:solidFill>
                          <a:latin typeface="微软雅黑" panose="020B0503020204020204" pitchFamily="34" charset="-122"/>
                          <a:ea typeface="微软雅黑" panose="020B0503020204020204" pitchFamily="34" charset="-122"/>
                        </a:rPr>
                        <a:t>防护等级</a:t>
                      </a:r>
                      <a:endParaRPr lang="zh-CN" alt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smtClean="0">
                          <a:solidFill>
                            <a:srgbClr val="000000"/>
                          </a:solidFill>
                          <a:latin typeface="微软雅黑" panose="020B0503020204020204" pitchFamily="34" charset="-122"/>
                          <a:ea typeface="微软雅黑" panose="020B0503020204020204" pitchFamily="34" charset="-122"/>
                        </a:rPr>
                        <a:t>IP68</a:t>
                      </a:r>
                      <a:endParaRPr lang="en-US" sz="600" b="0" i="0" u="none" strike="noStrike" dirty="0">
                        <a:solidFill>
                          <a:srgbClr val="000000"/>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bl>
          </a:graphicData>
        </a:graphic>
      </p:graphicFrame>
      <p:sp>
        <p:nvSpPr>
          <p:cNvPr id="8" name="矩形 7"/>
          <p:cNvSpPr/>
          <p:nvPr/>
        </p:nvSpPr>
        <p:spPr>
          <a:xfrm>
            <a:off x="2647804" y="93061"/>
            <a:ext cx="1184940" cy="184666"/>
          </a:xfrm>
          <a:prstGeom prst="rect">
            <a:avLst/>
          </a:prstGeom>
          <a:noFill/>
          <a:ln>
            <a:noFill/>
          </a:ln>
        </p:spPr>
        <p:txBody>
          <a:bodyPr wrap="none" rtlCol="0" anchor="t">
            <a:spAutoFit/>
          </a:bodyPr>
          <a:lstStyle/>
          <a:p>
            <a:pPr algn="ctr"/>
            <a:r>
              <a:rPr lang="zh-CN" altLang="en-US" sz="600" i="1" dirty="0" smtClean="0">
                <a:latin typeface="微软雅黑" panose="020B0503020204020204" pitchFamily="34" charset="-122"/>
                <a:ea typeface="微软雅黑" panose="020B0503020204020204" pitchFamily="34" charset="-122"/>
              </a:rPr>
              <a:t>以质量求生存，以创新求发展</a:t>
            </a:r>
            <a:endParaRPr lang="zh-CN" altLang="en-US" sz="600" i="1" dirty="0">
              <a:latin typeface="微软雅黑" panose="020B0503020204020204" pitchFamily="34" charset="-122"/>
              <a:ea typeface="微软雅黑" panose="020B0503020204020204" pitchFamily="34" charset="-122"/>
            </a:endParaRPr>
          </a:p>
        </p:txBody>
      </p:sp>
      <p:pic>
        <p:nvPicPr>
          <p:cNvPr id="7170" name="Picture 2"/>
          <p:cNvPicPr>
            <a:picLocks noChangeAspect="1" noChangeArrowheads="1"/>
          </p:cNvPicPr>
          <p:nvPr/>
        </p:nvPicPr>
        <p:blipFill>
          <a:blip r:embed="rId1" cstate="print"/>
          <a:srcRect/>
          <a:stretch>
            <a:fillRect/>
          </a:stretch>
        </p:blipFill>
        <p:spPr bwMode="auto">
          <a:xfrm>
            <a:off x="412044" y="609600"/>
            <a:ext cx="1631181" cy="1174045"/>
          </a:xfrm>
          <a:prstGeom prst="rect">
            <a:avLst/>
          </a:prstGeom>
          <a:noFill/>
          <a:ln w="9525">
            <a:noFill/>
            <a:miter lim="800000"/>
            <a:headEnd/>
            <a:tailEnd/>
          </a:ln>
          <a:effectLst/>
        </p:spPr>
      </p:pic>
      <p:sp>
        <p:nvSpPr>
          <p:cNvPr id="9" name="文本框 5"/>
          <p:cNvSpPr txBox="1"/>
          <p:nvPr/>
        </p:nvSpPr>
        <p:spPr>
          <a:xfrm>
            <a:off x="182952" y="384243"/>
            <a:ext cx="2148203" cy="246221"/>
          </a:xfrm>
          <a:prstGeom prst="rect">
            <a:avLst/>
          </a:prstGeom>
          <a:noFill/>
        </p:spPr>
        <p:txBody>
          <a:bodyPr wrap="square" rtlCol="0">
            <a:spAutoFit/>
          </a:bodyPr>
          <a:lstStyle/>
          <a:p>
            <a:r>
              <a:rPr lang="zh-CN" altLang="en-US" sz="10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北斗平板系列</a:t>
            </a:r>
            <a:r>
              <a:rPr lang="en-US" altLang="zh-CN" sz="10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en-US" altLang="zh-CN" sz="1000" dirty="0" smtClean="0">
                <a:latin typeface="微软雅黑" panose="020B0503020204020204" pitchFamily="34" charset="-122"/>
                <a:ea typeface="微软雅黑" panose="020B0503020204020204" pitchFamily="34" charset="-122"/>
              </a:rPr>
              <a:t>W69</a:t>
            </a:r>
            <a:endParaRPr lang="en-US" altLang="en-US" sz="1000" dirty="0">
              <a:latin typeface="微软雅黑" panose="020B0503020204020204" pitchFamily="34" charset="-122"/>
              <a:ea typeface="微软雅黑" panose="020B0503020204020204" pitchFamily="34" charset="-122"/>
            </a:endParaRPr>
          </a:p>
        </p:txBody>
      </p:sp>
      <p:sp>
        <p:nvSpPr>
          <p:cNvPr id="10" name="矩形 2"/>
          <p:cNvSpPr/>
          <p:nvPr/>
        </p:nvSpPr>
        <p:spPr>
          <a:xfrm>
            <a:off x="186266" y="1778000"/>
            <a:ext cx="1450623" cy="953911"/>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lnSpc>
                <a:spcPts val="900"/>
              </a:lnSpc>
            </a:pPr>
            <a:r>
              <a:rPr lang="zh-CN" altLang="en-US" sz="700" b="1" dirty="0">
                <a:solidFill>
                  <a:schemeClr val="tx1"/>
                </a:solidFill>
                <a:latin typeface="微软雅黑" panose="020B0503020204020204" pitchFamily="34" charset="-122"/>
                <a:ea typeface="微软雅黑" panose="020B0503020204020204" pitchFamily="34" charset="-122"/>
                <a:sym typeface="+mn-ea"/>
              </a:rPr>
              <a:t>产品特点：</a:t>
            </a:r>
            <a:endParaRPr lang="zh-CN" altLang="en-US" sz="700" b="1" dirty="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IP68</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设计</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 支持北斗</a:t>
            </a:r>
            <a:r>
              <a:rPr lang="en-US" altLang="zh-CN" sz="600" dirty="0" smtClean="0">
                <a:solidFill>
                  <a:schemeClr val="tx1"/>
                </a:solidFill>
                <a:latin typeface="微软雅黑" panose="020B0503020204020204" pitchFamily="34" charset="-122"/>
                <a:ea typeface="微软雅黑" panose="020B0503020204020204" pitchFamily="34" charset="-122"/>
                <a:sym typeface="+mn-ea"/>
              </a:rPr>
              <a:t>/GPS</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定位</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八寸大屏</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超</a:t>
            </a:r>
            <a:r>
              <a:rPr lang="zh-CN" altLang="en-US" sz="600" dirty="0">
                <a:solidFill>
                  <a:schemeClr val="tx1"/>
                </a:solidFill>
                <a:latin typeface="微软雅黑" panose="020B0503020204020204" pitchFamily="34" charset="-122"/>
                <a:ea typeface="微软雅黑" panose="020B0503020204020204" pitchFamily="34" charset="-122"/>
                <a:sym typeface="+mn-ea"/>
              </a:rPr>
              <a:t>长待机</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时间</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全网通</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支持</a:t>
            </a:r>
            <a:r>
              <a:rPr lang="en-US" altLang="zh-CN" sz="600" dirty="0" smtClean="0">
                <a:solidFill>
                  <a:schemeClr val="tx1"/>
                </a:solidFill>
                <a:latin typeface="微软雅黑" panose="020B0503020204020204" pitchFamily="34" charset="-122"/>
                <a:ea typeface="微软雅黑" panose="020B0503020204020204" pitchFamily="34" charset="-122"/>
                <a:sym typeface="+mn-ea"/>
              </a:rPr>
              <a:t>900M/2.4G RFID</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 可选航空插头</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11" name="矩形 2"/>
          <p:cNvSpPr/>
          <p:nvPr/>
        </p:nvSpPr>
        <p:spPr>
          <a:xfrm>
            <a:off x="1659255" y="1789289"/>
            <a:ext cx="688834" cy="959555"/>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lnSpc>
                <a:spcPts val="900"/>
              </a:lnSpc>
            </a:pPr>
            <a:r>
              <a:rPr lang="zh-CN" altLang="en-US" sz="700" b="1" dirty="0">
                <a:solidFill>
                  <a:schemeClr val="tx1"/>
                </a:solidFill>
                <a:latin typeface="微软雅黑" panose="020B0503020204020204" pitchFamily="34" charset="-122"/>
                <a:ea typeface="微软雅黑" panose="020B0503020204020204" pitchFamily="34" charset="-122"/>
              </a:rPr>
              <a:t>应用方向</a:t>
            </a:r>
            <a:r>
              <a:rPr lang="zh-CN" altLang="en-US" sz="700" b="1" dirty="0" smtClean="0">
                <a:solidFill>
                  <a:schemeClr val="tx1"/>
                </a:solidFill>
                <a:latin typeface="微软雅黑" panose="020B0503020204020204" pitchFamily="34" charset="-122"/>
                <a:ea typeface="微软雅黑" panose="020B0503020204020204" pitchFamily="34" charset="-122"/>
              </a:rPr>
              <a:t>：</a:t>
            </a:r>
            <a:endParaRPr lang="en-US" altLang="zh-CN" sz="700" b="1" dirty="0" smtClean="0">
              <a:solidFill>
                <a:schemeClr val="tx1"/>
              </a:solidFill>
              <a:latin typeface="微软雅黑" panose="020B0503020204020204" pitchFamily="34" charset="-122"/>
              <a:ea typeface="微软雅黑" panose="020B0503020204020204" pitchFamily="34" charset="-122"/>
            </a:endParaRPr>
          </a:p>
          <a:p>
            <a:pPr>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精准农业</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电力管理</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户外旅游</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物流仓储</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车载显控</a:t>
            </a:r>
            <a:endParaRPr lang="zh-CN" altLang="en-US" sz="600" dirty="0">
              <a:solidFill>
                <a:schemeClr val="tx1"/>
              </a:solidFill>
              <a:latin typeface="微软雅黑" panose="020B0503020204020204" pitchFamily="34" charset="-122"/>
              <a:ea typeface="微软雅黑" panose="020B0503020204020204" pitchFamily="34" charset="-122"/>
            </a:endParaRPr>
          </a:p>
          <a:p>
            <a:pPr algn="l">
              <a:lnSpc>
                <a:spcPts val="900"/>
              </a:lnSpc>
            </a:pPr>
            <a:endParaRPr lang="zh-CN" altLang="en-US" sz="700" dirty="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298559" y="417243"/>
            <a:ext cx="979170" cy="222885"/>
          </a:xfrm>
          <a:prstGeom prst="roundRect">
            <a:avLst/>
          </a:prstGeom>
          <a:noFill/>
          <a:ln w="12700" cmpd="sng">
            <a:noFill/>
            <a:prstDash val="solid"/>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zh-CN" altLang="en-US" sz="1000" dirty="0" smtClean="0">
                <a:solidFill>
                  <a:schemeClr val="tx1"/>
                </a:solidFill>
                <a:effectLst>
                  <a:outerShdw blurRad="38100" dist="19050" dir="2700000" algn="tl" rotWithShape="0">
                    <a:schemeClr val="dk1">
                      <a:alpha val="40000"/>
                    </a:schemeClr>
                  </a:outerShdw>
                </a:effectLst>
                <a:latin typeface="隶书" panose="02010509060101010101" pitchFamily="49" charset="-122"/>
                <a:ea typeface="隶书" panose="02010509060101010101" pitchFamily="49" charset="-122"/>
              </a:rPr>
              <a:t>关于首欣通达</a:t>
            </a:r>
            <a:endParaRPr lang="zh-CN" altLang="en-US" sz="1000" dirty="0" smtClean="0">
              <a:solidFill>
                <a:schemeClr val="tx1"/>
              </a:solidFill>
              <a:effectLst>
                <a:outerShdw blurRad="38100" dist="19050" dir="2700000" algn="tl" rotWithShape="0">
                  <a:schemeClr val="dk1">
                    <a:alpha val="40000"/>
                  </a:schemeClr>
                </a:outerShdw>
              </a:effectLst>
              <a:latin typeface="隶书" panose="02010509060101010101" pitchFamily="49" charset="-122"/>
              <a:ea typeface="隶书" panose="02010509060101010101" pitchFamily="49" charset="-122"/>
            </a:endParaRPr>
          </a:p>
        </p:txBody>
      </p:sp>
      <p:grpSp>
        <p:nvGrpSpPr>
          <p:cNvPr id="133" name="组合 132"/>
          <p:cNvGrpSpPr/>
          <p:nvPr/>
        </p:nvGrpSpPr>
        <p:grpSpPr>
          <a:xfrm>
            <a:off x="373358" y="1937430"/>
            <a:ext cx="3429848" cy="182880"/>
            <a:chOff x="1561443" y="3254009"/>
            <a:chExt cx="3429848" cy="182880"/>
          </a:xfrm>
        </p:grpSpPr>
        <p:sp>
          <p:nvSpPr>
            <p:cNvPr id="93" name="TextBox 92"/>
            <p:cNvSpPr txBox="1"/>
            <p:nvPr/>
          </p:nvSpPr>
          <p:spPr>
            <a:xfrm>
              <a:off x="1677437" y="3254009"/>
              <a:ext cx="3313854" cy="182880"/>
            </a:xfrm>
            <a:prstGeom prst="rect">
              <a:avLst/>
            </a:prstGeom>
            <a:noFill/>
          </p:spPr>
          <p:txBody>
            <a:bodyPr wrap="square" rtlCol="0">
              <a:spAutoFit/>
            </a:bodyPr>
            <a:lstStyle/>
            <a:p>
              <a:r>
                <a:rPr lang="zh-CN" altLang="en-US" sz="600" dirty="0" smtClean="0">
                  <a:latin typeface="+mn-ea"/>
                </a:rPr>
                <a:t>首欣通达成立于</a:t>
              </a:r>
              <a:r>
                <a:rPr lang="en-US" altLang="zh-CN" sz="600" dirty="0" smtClean="0">
                  <a:latin typeface="+mn-ea"/>
                </a:rPr>
                <a:t>2011</a:t>
              </a:r>
              <a:r>
                <a:rPr lang="zh-CN" altLang="en-US" sz="600" dirty="0" smtClean="0">
                  <a:latin typeface="+mn-ea"/>
                </a:rPr>
                <a:t>年，是一家集设计、制造、销售为一体的高科技公司</a:t>
              </a:r>
              <a:endParaRPr lang="en-US" altLang="zh-CN" sz="600" dirty="0">
                <a:latin typeface="+mn-ea"/>
              </a:endParaRPr>
            </a:p>
          </p:txBody>
        </p:sp>
        <p:sp>
          <p:nvSpPr>
            <p:cNvPr id="126" name="矩形 125"/>
            <p:cNvSpPr/>
            <p:nvPr/>
          </p:nvSpPr>
          <p:spPr>
            <a:xfrm>
              <a:off x="1561443" y="3292778"/>
              <a:ext cx="109909" cy="84184"/>
            </a:xfrm>
            <a:custGeom>
              <a:avLst/>
              <a:gdLst/>
              <a:ahLst/>
              <a:cxnLst/>
              <a:rect l="l" t="t" r="r" b="b"/>
              <a:pathLst>
                <a:path w="109909" h="84184">
                  <a:moveTo>
                    <a:pt x="0" y="0"/>
                  </a:moveTo>
                  <a:lnTo>
                    <a:pt x="84184" y="0"/>
                  </a:lnTo>
                  <a:lnTo>
                    <a:pt x="84184" y="20972"/>
                  </a:lnTo>
                  <a:lnTo>
                    <a:pt x="109909" y="42101"/>
                  </a:lnTo>
                  <a:lnTo>
                    <a:pt x="84184" y="63229"/>
                  </a:lnTo>
                  <a:lnTo>
                    <a:pt x="84184" y="84184"/>
                  </a:lnTo>
                  <a:lnTo>
                    <a:pt x="0" y="8418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solidFill>
                  <a:schemeClr val="tx1"/>
                </a:solidFill>
                <a:latin typeface="+mn-ea"/>
              </a:endParaRPr>
            </a:p>
          </p:txBody>
        </p:sp>
      </p:grpSp>
      <p:grpSp>
        <p:nvGrpSpPr>
          <p:cNvPr id="135" name="组合 134"/>
          <p:cNvGrpSpPr/>
          <p:nvPr/>
        </p:nvGrpSpPr>
        <p:grpSpPr>
          <a:xfrm>
            <a:off x="372722" y="2049331"/>
            <a:ext cx="3035537" cy="228600"/>
            <a:chOff x="1561442" y="3865328"/>
            <a:chExt cx="4301923" cy="228600"/>
          </a:xfrm>
        </p:grpSpPr>
        <p:sp>
          <p:nvSpPr>
            <p:cNvPr id="102" name="TextBox 101"/>
            <p:cNvSpPr txBox="1"/>
            <p:nvPr/>
          </p:nvSpPr>
          <p:spPr>
            <a:xfrm>
              <a:off x="1671087" y="3865328"/>
              <a:ext cx="4192278" cy="228600"/>
            </a:xfrm>
            <a:prstGeom prst="rect">
              <a:avLst/>
            </a:prstGeom>
            <a:noFill/>
          </p:spPr>
          <p:txBody>
            <a:bodyPr wrap="square" rtlCol="0">
              <a:spAutoFit/>
            </a:bodyPr>
            <a:lstStyle/>
            <a:p>
              <a:pPr fontAlgn="auto">
                <a:lnSpc>
                  <a:spcPct val="150000"/>
                </a:lnSpc>
                <a:spcBef>
                  <a:spcPts val="0"/>
                </a:spcBef>
                <a:spcAft>
                  <a:spcPts val="0"/>
                </a:spcAft>
                <a:defRPr/>
              </a:pPr>
              <a:r>
                <a:rPr lang="zh-CN" altLang="en-US" sz="600" dirty="0" smtClean="0">
                  <a:latin typeface="+mn-ea"/>
                  <a:sym typeface="+mn-ea"/>
                </a:rPr>
                <a:t> 公司主营业务为卫星应用终端及卫星应用解决方案，重点发展北斗军民应用业务</a:t>
              </a:r>
              <a:endParaRPr lang="en-US" altLang="zh-CN" sz="600" dirty="0" smtClean="0">
                <a:latin typeface="+mn-ea"/>
              </a:endParaRPr>
            </a:p>
          </p:txBody>
        </p:sp>
        <p:sp>
          <p:nvSpPr>
            <p:cNvPr id="129" name="矩形 125"/>
            <p:cNvSpPr/>
            <p:nvPr/>
          </p:nvSpPr>
          <p:spPr>
            <a:xfrm>
              <a:off x="1561442" y="3960612"/>
              <a:ext cx="132100" cy="62758"/>
            </a:xfrm>
            <a:custGeom>
              <a:avLst/>
              <a:gdLst/>
              <a:ahLst/>
              <a:cxnLst/>
              <a:rect l="l" t="t" r="r" b="b"/>
              <a:pathLst>
                <a:path w="109909" h="84184">
                  <a:moveTo>
                    <a:pt x="0" y="0"/>
                  </a:moveTo>
                  <a:lnTo>
                    <a:pt x="84184" y="0"/>
                  </a:lnTo>
                  <a:lnTo>
                    <a:pt x="84184" y="20972"/>
                  </a:lnTo>
                  <a:lnTo>
                    <a:pt x="109909" y="42101"/>
                  </a:lnTo>
                  <a:lnTo>
                    <a:pt x="84184" y="63229"/>
                  </a:lnTo>
                  <a:lnTo>
                    <a:pt x="84184" y="84184"/>
                  </a:lnTo>
                  <a:lnTo>
                    <a:pt x="0" y="8418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latin typeface="+mn-ea"/>
              </a:endParaRPr>
            </a:p>
          </p:txBody>
        </p:sp>
      </p:grpSp>
      <p:grpSp>
        <p:nvGrpSpPr>
          <p:cNvPr id="136" name="组合 135"/>
          <p:cNvGrpSpPr/>
          <p:nvPr/>
        </p:nvGrpSpPr>
        <p:grpSpPr>
          <a:xfrm>
            <a:off x="368912" y="2360059"/>
            <a:ext cx="3871107" cy="276999"/>
            <a:chOff x="1561442" y="4246233"/>
            <a:chExt cx="5486082" cy="276999"/>
          </a:xfrm>
        </p:grpSpPr>
        <p:sp>
          <p:nvSpPr>
            <p:cNvPr id="107" name="TextBox 106"/>
            <p:cNvSpPr txBox="1"/>
            <p:nvPr/>
          </p:nvSpPr>
          <p:spPr>
            <a:xfrm>
              <a:off x="1668544" y="4246233"/>
              <a:ext cx="5378980" cy="276999"/>
            </a:xfrm>
            <a:prstGeom prst="rect">
              <a:avLst/>
            </a:prstGeom>
            <a:noFill/>
          </p:spPr>
          <p:txBody>
            <a:bodyPr wrap="square" rtlCol="0">
              <a:spAutoFit/>
            </a:bodyPr>
            <a:lstStyle/>
            <a:p>
              <a:pPr fontAlgn="auto">
                <a:lnSpc>
                  <a:spcPct val="100000"/>
                </a:lnSpc>
                <a:spcBef>
                  <a:spcPts val="0"/>
                </a:spcBef>
                <a:spcAft>
                  <a:spcPts val="0"/>
                </a:spcAft>
                <a:defRPr/>
              </a:pPr>
              <a:r>
                <a:rPr lang="zh-CN" altLang="en-US" sz="600" dirty="0" smtClean="0">
                  <a:latin typeface="+mn-ea"/>
                  <a:sym typeface="+mn-ea"/>
                </a:rPr>
                <a:t> </a:t>
              </a:r>
              <a:r>
                <a:rPr lang="zh-CN" altLang="en-US" sz="600" dirty="0" smtClean="0">
                  <a:solidFill>
                    <a:srgbClr val="FF0000"/>
                  </a:solidFill>
                  <a:latin typeface="+mn-ea"/>
                  <a:sym typeface="+mn-ea"/>
                </a:rPr>
                <a:t>公司产品主要应用方向：海洋渔业、减灾救灾、林业巡检、铁路地铁巡检、电力巡检、精准</a:t>
              </a:r>
              <a:endParaRPr lang="zh-CN" altLang="en-US" sz="600" dirty="0" smtClean="0">
                <a:solidFill>
                  <a:srgbClr val="FF0000"/>
                </a:solidFill>
                <a:latin typeface="+mn-ea"/>
                <a:sym typeface="+mn-ea"/>
              </a:endParaRPr>
            </a:p>
            <a:p>
              <a:pPr fontAlgn="auto">
                <a:lnSpc>
                  <a:spcPct val="100000"/>
                </a:lnSpc>
                <a:spcBef>
                  <a:spcPts val="0"/>
                </a:spcBef>
                <a:spcAft>
                  <a:spcPts val="0"/>
                </a:spcAft>
                <a:defRPr/>
              </a:pPr>
              <a:r>
                <a:rPr lang="zh-CN" altLang="en-US" sz="600" dirty="0" smtClean="0">
                  <a:solidFill>
                    <a:srgbClr val="FF0000"/>
                  </a:solidFill>
                  <a:latin typeface="+mn-ea"/>
                  <a:sym typeface="+mn-ea"/>
                </a:rPr>
                <a:t> 农业、智慧养老、智慧停车场、公安武警、高精度测绘</a:t>
              </a:r>
              <a:endParaRPr lang="en-US" altLang="zh-CN" sz="600" dirty="0" smtClean="0">
                <a:solidFill>
                  <a:srgbClr val="FF0000"/>
                </a:solidFill>
                <a:latin typeface="+mn-ea"/>
              </a:endParaRPr>
            </a:p>
          </p:txBody>
        </p:sp>
        <p:sp>
          <p:nvSpPr>
            <p:cNvPr id="130" name="矩形 125"/>
            <p:cNvSpPr/>
            <p:nvPr/>
          </p:nvSpPr>
          <p:spPr>
            <a:xfrm>
              <a:off x="1561442" y="4320564"/>
              <a:ext cx="137500" cy="93314"/>
            </a:xfrm>
            <a:custGeom>
              <a:avLst/>
              <a:gdLst/>
              <a:ahLst/>
              <a:cxnLst/>
              <a:rect l="l" t="t" r="r" b="b"/>
              <a:pathLst>
                <a:path w="109909" h="84184">
                  <a:moveTo>
                    <a:pt x="0" y="0"/>
                  </a:moveTo>
                  <a:lnTo>
                    <a:pt x="84184" y="0"/>
                  </a:lnTo>
                  <a:lnTo>
                    <a:pt x="84184" y="20972"/>
                  </a:lnTo>
                  <a:lnTo>
                    <a:pt x="109909" y="42101"/>
                  </a:lnTo>
                  <a:lnTo>
                    <a:pt x="84184" y="63229"/>
                  </a:lnTo>
                  <a:lnTo>
                    <a:pt x="84184" y="84184"/>
                  </a:lnTo>
                  <a:lnTo>
                    <a:pt x="0" y="8418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latin typeface="+mn-ea"/>
              </a:endParaRPr>
            </a:p>
          </p:txBody>
        </p:sp>
      </p:grpSp>
      <p:grpSp>
        <p:nvGrpSpPr>
          <p:cNvPr id="137" name="组合 136"/>
          <p:cNvGrpSpPr/>
          <p:nvPr/>
        </p:nvGrpSpPr>
        <p:grpSpPr>
          <a:xfrm>
            <a:off x="368913" y="2223332"/>
            <a:ext cx="3277039" cy="182880"/>
            <a:chOff x="1561443" y="4631585"/>
            <a:chExt cx="3277039" cy="182880"/>
          </a:xfrm>
        </p:grpSpPr>
        <p:sp>
          <p:nvSpPr>
            <p:cNvPr id="112" name="TextBox 111"/>
            <p:cNvSpPr txBox="1"/>
            <p:nvPr/>
          </p:nvSpPr>
          <p:spPr>
            <a:xfrm>
              <a:off x="1677436" y="4631585"/>
              <a:ext cx="3161046" cy="182880"/>
            </a:xfrm>
            <a:prstGeom prst="rect">
              <a:avLst/>
            </a:prstGeom>
            <a:noFill/>
          </p:spPr>
          <p:txBody>
            <a:bodyPr wrap="square" rtlCol="0">
              <a:spAutoFit/>
            </a:bodyPr>
            <a:lstStyle/>
            <a:p>
              <a:r>
                <a:rPr lang="zh-CN" altLang="en-US" sz="600" dirty="0" smtClean="0">
                  <a:latin typeface="+mn-ea"/>
                  <a:sym typeface="+mn-ea"/>
                </a:rPr>
                <a:t>公司是国内首批手持北斗终端生产厂商</a:t>
              </a:r>
              <a:endParaRPr lang="zh-CN" altLang="en-US" sz="600" dirty="0" smtClean="0">
                <a:latin typeface="+mn-ea"/>
              </a:endParaRPr>
            </a:p>
          </p:txBody>
        </p:sp>
        <p:sp>
          <p:nvSpPr>
            <p:cNvPr id="131" name="矩形 125"/>
            <p:cNvSpPr/>
            <p:nvPr/>
          </p:nvSpPr>
          <p:spPr>
            <a:xfrm>
              <a:off x="1561443" y="4680516"/>
              <a:ext cx="109909" cy="84184"/>
            </a:xfrm>
            <a:custGeom>
              <a:avLst/>
              <a:gdLst/>
              <a:ahLst/>
              <a:cxnLst/>
              <a:rect l="l" t="t" r="r" b="b"/>
              <a:pathLst>
                <a:path w="109909" h="84184">
                  <a:moveTo>
                    <a:pt x="0" y="0"/>
                  </a:moveTo>
                  <a:lnTo>
                    <a:pt x="84184" y="0"/>
                  </a:lnTo>
                  <a:lnTo>
                    <a:pt x="84184" y="20972"/>
                  </a:lnTo>
                  <a:lnTo>
                    <a:pt x="109909" y="42101"/>
                  </a:lnTo>
                  <a:lnTo>
                    <a:pt x="84184" y="63229"/>
                  </a:lnTo>
                  <a:lnTo>
                    <a:pt x="84184" y="84184"/>
                  </a:lnTo>
                  <a:lnTo>
                    <a:pt x="0" y="8418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latin typeface="微软雅黑" panose="020B0503020204020204" pitchFamily="34" charset="-122"/>
                <a:ea typeface="微软雅黑" panose="020B0503020204020204" pitchFamily="34" charset="-122"/>
              </a:endParaRPr>
            </a:p>
          </p:txBody>
        </p:sp>
      </p:grpSp>
      <p:grpSp>
        <p:nvGrpSpPr>
          <p:cNvPr id="138" name="组合 137"/>
          <p:cNvGrpSpPr/>
          <p:nvPr/>
        </p:nvGrpSpPr>
        <p:grpSpPr>
          <a:xfrm>
            <a:off x="364468" y="2550066"/>
            <a:ext cx="6826154" cy="209224"/>
            <a:chOff x="1561443" y="4956613"/>
            <a:chExt cx="6826154" cy="209224"/>
          </a:xfrm>
        </p:grpSpPr>
        <p:sp>
          <p:nvSpPr>
            <p:cNvPr id="117" name="TextBox 116"/>
            <p:cNvSpPr txBox="1"/>
            <p:nvPr/>
          </p:nvSpPr>
          <p:spPr>
            <a:xfrm>
              <a:off x="1672990" y="4956613"/>
              <a:ext cx="6714607" cy="209224"/>
            </a:xfrm>
            <a:prstGeom prst="rect">
              <a:avLst/>
            </a:prstGeom>
            <a:noFill/>
          </p:spPr>
          <p:txBody>
            <a:bodyPr wrap="square" rtlCol="0">
              <a:spAutoFit/>
            </a:bodyPr>
            <a:lstStyle/>
            <a:p>
              <a:pPr fontAlgn="auto">
                <a:lnSpc>
                  <a:spcPct val="150000"/>
                </a:lnSpc>
                <a:spcBef>
                  <a:spcPts val="0"/>
                </a:spcBef>
                <a:spcAft>
                  <a:spcPts val="0"/>
                </a:spcAft>
                <a:defRPr/>
              </a:pPr>
              <a:r>
                <a:rPr lang="zh-CN" altLang="en-US" sz="600" dirty="0" smtClean="0">
                  <a:latin typeface="+mn-ea"/>
                  <a:sym typeface="+mn-ea"/>
                </a:rPr>
                <a:t>公司主要资质：</a:t>
              </a:r>
              <a:r>
                <a:rPr lang="en-US" altLang="zh-CN" sz="600" dirty="0" smtClean="0">
                  <a:latin typeface="+mn-ea"/>
                  <a:sym typeface="+mn-ea"/>
                </a:rPr>
                <a:t>ISO9001</a:t>
              </a:r>
              <a:r>
                <a:rPr lang="zh-CN" altLang="en-US" sz="600" dirty="0" smtClean="0">
                  <a:latin typeface="+mn-ea"/>
                  <a:sym typeface="+mn-ea"/>
                </a:rPr>
                <a:t>、</a:t>
              </a:r>
              <a:r>
                <a:rPr lang="en-US" altLang="zh-CN" sz="600" dirty="0" smtClean="0">
                  <a:latin typeface="+mn-ea"/>
                  <a:sym typeface="+mn-ea"/>
                </a:rPr>
                <a:t>GJB9001</a:t>
              </a:r>
              <a:r>
                <a:rPr lang="zh-CN" altLang="en-US" sz="600" dirty="0" smtClean="0">
                  <a:latin typeface="+mn-ea"/>
                  <a:sym typeface="+mn-ea"/>
                </a:rPr>
                <a:t>国军标、二级保密资质、国家高新技术企业、深圳市双软企业</a:t>
              </a:r>
              <a:endParaRPr lang="zh-CN" altLang="en-US" sz="600" dirty="0" smtClean="0">
                <a:latin typeface="+mn-ea"/>
              </a:endParaRPr>
            </a:p>
          </p:txBody>
        </p:sp>
        <p:sp>
          <p:nvSpPr>
            <p:cNvPr id="132" name="矩形 125"/>
            <p:cNvSpPr/>
            <p:nvPr/>
          </p:nvSpPr>
          <p:spPr>
            <a:xfrm>
              <a:off x="1561443" y="5040469"/>
              <a:ext cx="109909" cy="84184"/>
            </a:xfrm>
            <a:custGeom>
              <a:avLst/>
              <a:gdLst/>
              <a:ahLst/>
              <a:cxnLst/>
              <a:rect l="l" t="t" r="r" b="b"/>
              <a:pathLst>
                <a:path w="109909" h="84184">
                  <a:moveTo>
                    <a:pt x="0" y="0"/>
                  </a:moveTo>
                  <a:lnTo>
                    <a:pt x="84184" y="0"/>
                  </a:lnTo>
                  <a:lnTo>
                    <a:pt x="84184" y="20972"/>
                  </a:lnTo>
                  <a:lnTo>
                    <a:pt x="109909" y="42101"/>
                  </a:lnTo>
                  <a:lnTo>
                    <a:pt x="84184" y="63229"/>
                  </a:lnTo>
                  <a:lnTo>
                    <a:pt x="84184" y="84184"/>
                  </a:lnTo>
                  <a:lnTo>
                    <a:pt x="0" y="8418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355275" y="629014"/>
            <a:ext cx="3630511" cy="1107565"/>
            <a:chOff x="355275" y="629014"/>
            <a:chExt cx="3630511" cy="1107565"/>
          </a:xfrm>
        </p:grpSpPr>
        <p:pic>
          <p:nvPicPr>
            <p:cNvPr id="3" name="图片 2"/>
            <p:cNvPicPr>
              <a:picLocks noChangeAspect="1"/>
            </p:cNvPicPr>
            <p:nvPr/>
          </p:nvPicPr>
          <p:blipFill>
            <a:blip r:embed="rId1" cstate="print"/>
            <a:stretch>
              <a:fillRect/>
            </a:stretch>
          </p:blipFill>
          <p:spPr>
            <a:xfrm>
              <a:off x="355275" y="629014"/>
              <a:ext cx="2179009" cy="1106599"/>
            </a:xfrm>
            <a:prstGeom prst="rect">
              <a:avLst/>
            </a:prstGeom>
          </p:spPr>
        </p:pic>
        <p:pic>
          <p:nvPicPr>
            <p:cNvPr id="2" name="图片 1"/>
            <p:cNvPicPr>
              <a:picLocks noChangeAspect="1"/>
            </p:cNvPicPr>
            <p:nvPr/>
          </p:nvPicPr>
          <p:blipFill>
            <a:blip r:embed="rId2" cstate="print"/>
            <a:stretch>
              <a:fillRect/>
            </a:stretch>
          </p:blipFill>
          <p:spPr>
            <a:xfrm>
              <a:off x="2631966" y="663959"/>
              <a:ext cx="1353820" cy="508849"/>
            </a:xfrm>
            <a:prstGeom prst="rect">
              <a:avLst/>
            </a:prstGeom>
          </p:spPr>
        </p:pic>
        <p:pic>
          <p:nvPicPr>
            <p:cNvPr id="6" name="图片 5"/>
            <p:cNvPicPr>
              <a:picLocks noChangeAspect="1"/>
            </p:cNvPicPr>
            <p:nvPr/>
          </p:nvPicPr>
          <p:blipFill>
            <a:blip r:embed="rId3" cstate="print"/>
            <a:stretch>
              <a:fillRect/>
            </a:stretch>
          </p:blipFill>
          <p:spPr>
            <a:xfrm>
              <a:off x="2620318" y="1222864"/>
              <a:ext cx="1353820" cy="513715"/>
            </a:xfrm>
            <a:prstGeom prst="rect">
              <a:avLst/>
            </a:prstGeom>
          </p:spPr>
        </p:pic>
      </p:grpSp>
      <p:sp>
        <p:nvSpPr>
          <p:cNvPr id="22" name="矩形 21"/>
          <p:cNvSpPr/>
          <p:nvPr/>
        </p:nvSpPr>
        <p:spPr>
          <a:xfrm>
            <a:off x="2647804" y="93061"/>
            <a:ext cx="1184940" cy="184666"/>
          </a:xfrm>
          <a:prstGeom prst="rect">
            <a:avLst/>
          </a:prstGeom>
          <a:noFill/>
          <a:ln>
            <a:noFill/>
          </a:ln>
        </p:spPr>
        <p:txBody>
          <a:bodyPr wrap="none" rtlCol="0" anchor="t">
            <a:spAutoFit/>
          </a:bodyPr>
          <a:lstStyle/>
          <a:p>
            <a:pPr algn="ctr"/>
            <a:r>
              <a:rPr lang="zh-CN" altLang="en-US" sz="600" i="1" dirty="0" smtClean="0">
                <a:latin typeface="微软雅黑" panose="020B0503020204020204" pitchFamily="34" charset="-122"/>
                <a:ea typeface="微软雅黑" panose="020B0503020204020204" pitchFamily="34" charset="-122"/>
              </a:rPr>
              <a:t>以质量求生存，以创新求发展</a:t>
            </a:r>
            <a:endParaRPr lang="zh-CN" altLang="en-US" sz="600" i="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p:cNvSpPr/>
          <p:nvPr/>
        </p:nvSpPr>
        <p:spPr>
          <a:xfrm>
            <a:off x="326390" y="541020"/>
            <a:ext cx="1459230" cy="1398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endParaRPr lang="zh-CN" altLang="en-US" sz="900">
              <a:solidFill>
                <a:srgbClr val="403CF5"/>
              </a:solidFill>
              <a:latin typeface="+mj-ea"/>
              <a:ea typeface="+mj-ea"/>
              <a:sym typeface="+mn-ea"/>
            </a:endParaRPr>
          </a:p>
        </p:txBody>
      </p:sp>
      <p:pic>
        <p:nvPicPr>
          <p:cNvPr id="1035" name="Picture 1"/>
          <p:cNvPicPr>
            <a:picLocks noChangeAspect="1"/>
          </p:cNvPicPr>
          <p:nvPr/>
        </p:nvPicPr>
        <p:blipFill>
          <a:blip r:embed="rId1" cstate="print"/>
          <a:stretch>
            <a:fillRect/>
          </a:stretch>
        </p:blipFill>
        <p:spPr>
          <a:xfrm>
            <a:off x="225171" y="613984"/>
            <a:ext cx="1713780" cy="1180949"/>
          </a:xfrm>
          <a:prstGeom prst="rect">
            <a:avLst/>
          </a:prstGeom>
          <a:noFill/>
          <a:ln w="1">
            <a:noFill/>
          </a:ln>
        </p:spPr>
      </p:pic>
      <p:graphicFrame>
        <p:nvGraphicFramePr>
          <p:cNvPr id="8" name="表格 7"/>
          <p:cNvGraphicFramePr>
            <a:graphicFrameLocks noGrp="1"/>
          </p:cNvGraphicFramePr>
          <p:nvPr/>
        </p:nvGraphicFramePr>
        <p:xfrm>
          <a:off x="2517423" y="575732"/>
          <a:ext cx="1586908" cy="2003617"/>
        </p:xfrm>
        <a:graphic>
          <a:graphicData uri="http://schemas.openxmlformats.org/drawingml/2006/table">
            <a:tbl>
              <a:tblPr/>
              <a:tblGrid>
                <a:gridCol w="686231"/>
                <a:gridCol w="900677"/>
              </a:tblGrid>
              <a:tr h="189643">
                <a:tc>
                  <a:txBody>
                    <a:bodyPr/>
                    <a:lstStyle/>
                    <a:p>
                      <a:pPr marL="0" marR="0" indent="0" algn="just" defTabSz="381635" rtl="0" eaLnBrk="1" fontAlgn="ctr" latinLnBrk="0" hangingPunct="1">
                        <a:lnSpc>
                          <a:spcPct val="100000"/>
                        </a:lnSpc>
                        <a:spcBef>
                          <a:spcPts val="0"/>
                        </a:spcBef>
                        <a:spcAft>
                          <a:spcPts val="0"/>
                        </a:spcAft>
                        <a:buClrTx/>
                        <a:buSzTx/>
                        <a:buFontTx/>
                        <a:buNone/>
                        <a:defRPr/>
                      </a:pPr>
                      <a:r>
                        <a:rPr lang="zh-CN" altLang="en-US" sz="700" b="1" i="0" u="none" strike="noStrike" dirty="0" smtClean="0">
                          <a:solidFill>
                            <a:srgbClr val="000000"/>
                          </a:solidFill>
                          <a:latin typeface="微软雅黑" panose="020B0503020204020204" pitchFamily="34" charset="-122"/>
                          <a:ea typeface="微软雅黑" panose="020B0503020204020204" pitchFamily="34" charset="-122"/>
                        </a:rPr>
                        <a:t>主要参数：</a:t>
                      </a:r>
                      <a:endParaRPr lang="zh-CN" altLang="en-US" sz="700" b="1" i="0" u="none" strike="noStrike" dirty="0" smtClean="0">
                        <a:solidFill>
                          <a:srgbClr val="000000"/>
                        </a:solidFill>
                        <a:latin typeface="微软雅黑" panose="020B0503020204020204" pitchFamily="34" charset="-122"/>
                        <a:ea typeface="微软雅黑" panose="020B0503020204020204" pitchFamily="34" charset="-122"/>
                      </a:endParaRPr>
                    </a:p>
                    <a:p>
                      <a:pPr algn="l" fontAlgn="ct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endParaRPr 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41207">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型号</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smtClean="0">
                          <a:solidFill>
                            <a:schemeClr val="tx1"/>
                          </a:solidFill>
                          <a:latin typeface="微软雅黑" panose="020B0503020204020204" pitchFamily="34" charset="-122"/>
                          <a:ea typeface="微软雅黑" panose="020B0503020204020204" pitchFamily="34" charset="-122"/>
                        </a:rPr>
                        <a:t>W151</a:t>
                      </a:r>
                      <a:endParaRPr 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38310">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颜色</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黑色</a:t>
                      </a:r>
                      <a:endParaRPr lang="zh-CN" alt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尺寸</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smtClean="0">
                          <a:solidFill>
                            <a:schemeClr val="tx1"/>
                          </a:solidFill>
                          <a:latin typeface="微软雅黑" panose="020B0503020204020204" pitchFamily="34" charset="-122"/>
                          <a:ea typeface="微软雅黑" panose="020B0503020204020204" pitchFamily="34" charset="-122"/>
                        </a:rPr>
                        <a:t>222*130*27.5mm</a:t>
                      </a:r>
                      <a:endParaRPr 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en-US" sz="600" b="0" i="0" u="none" strike="noStrike" dirty="0">
                          <a:solidFill>
                            <a:schemeClr val="tx1"/>
                          </a:solidFill>
                          <a:latin typeface="微软雅黑" panose="020B0503020204020204" pitchFamily="34" charset="-122"/>
                          <a:ea typeface="微软雅黑" panose="020B0503020204020204" pitchFamily="34" charset="-122"/>
                        </a:rPr>
                        <a:t>CPU</a:t>
                      </a:r>
                      <a:endParaRPr 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四核</a:t>
                      </a:r>
                      <a:r>
                        <a:rPr lang="zh-CN" altLang="en-US" sz="600" b="0" i="0" u="none" strike="noStrike" dirty="0">
                          <a:solidFill>
                            <a:schemeClr val="tx1"/>
                          </a:solidFill>
                          <a:latin typeface="微软雅黑" panose="020B0503020204020204" pitchFamily="34" charset="-122"/>
                          <a:ea typeface="微软雅黑" panose="020B0503020204020204" pitchFamily="34" charset="-122"/>
                        </a:rPr>
                        <a:t>处理器</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56468">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操作系统</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smtClean="0">
                          <a:solidFill>
                            <a:schemeClr val="tx1"/>
                          </a:solidFill>
                          <a:latin typeface="微软雅黑" panose="020B0503020204020204" pitchFamily="34" charset="-122"/>
                          <a:ea typeface="微软雅黑" panose="020B0503020204020204" pitchFamily="34" charset="-122"/>
                        </a:rPr>
                        <a:t>Android4.4</a:t>
                      </a:r>
                      <a:endParaRPr 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网络支持</a:t>
                      </a:r>
                      <a:endParaRPr 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WCDMA</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73374">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NFC</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支持（选配）</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19707">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导航方式</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北斗</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/GPS</a:t>
                      </a:r>
                      <a:endParaRPr lang="en-US" altLang="zh-CN"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93334">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接口</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Micro</a:t>
                      </a:r>
                      <a:r>
                        <a:rPr lang="en-US" altLang="zh-CN" sz="600" b="0" i="0" u="none" strike="noStrike" baseline="0" dirty="0" smtClean="0">
                          <a:solidFill>
                            <a:schemeClr val="tx1"/>
                          </a:solidFill>
                          <a:latin typeface="微软雅黑" panose="020B0503020204020204" pitchFamily="34" charset="-122"/>
                          <a:ea typeface="微软雅黑" panose="020B0503020204020204" pitchFamily="34" charset="-122"/>
                        </a:rPr>
                        <a:t> </a:t>
                      </a:r>
                      <a:r>
                        <a:rPr lang="en-US" altLang="zh-CN" sz="600" b="0" i="0" u="none" strike="noStrike" baseline="0" dirty="0" err="1" smtClean="0">
                          <a:solidFill>
                            <a:schemeClr val="tx1"/>
                          </a:solidFill>
                          <a:latin typeface="微软雅黑" panose="020B0503020204020204" pitchFamily="34" charset="-122"/>
                          <a:ea typeface="微软雅黑" panose="020B0503020204020204" pitchFamily="34" charset="-122"/>
                        </a:rPr>
                        <a:t>usb</a:t>
                      </a:r>
                      <a:r>
                        <a:rPr lang="zh-CN" altLang="en-US" sz="600" b="0" i="0" u="none" strike="noStrike" baseline="0" dirty="0" smtClean="0">
                          <a:solidFill>
                            <a:schemeClr val="tx1"/>
                          </a:solidFill>
                          <a:latin typeface="微软雅黑" panose="020B0503020204020204" pitchFamily="34" charset="-122"/>
                          <a:ea typeface="微软雅黑" panose="020B0503020204020204" pitchFamily="34" charset="-122"/>
                        </a:rPr>
                        <a:t>，</a:t>
                      </a:r>
                      <a:r>
                        <a:rPr lang="en-US" altLang="zh-CN" sz="600" b="0" i="0" u="none" strike="noStrike" baseline="0" dirty="0" smtClean="0">
                          <a:solidFill>
                            <a:schemeClr val="tx1"/>
                          </a:solidFill>
                          <a:latin typeface="微软雅黑" panose="020B0503020204020204" pitchFamily="34" charset="-122"/>
                          <a:ea typeface="微软雅黑" panose="020B0503020204020204" pitchFamily="34" charset="-122"/>
                        </a:rPr>
                        <a:t>3.5</a:t>
                      </a:r>
                      <a:r>
                        <a:rPr lang="zh-CN" altLang="en-US" sz="600" b="0" i="0" u="none" strike="noStrike" baseline="0" dirty="0" smtClean="0">
                          <a:solidFill>
                            <a:schemeClr val="tx1"/>
                          </a:solidFill>
                          <a:latin typeface="微软雅黑" panose="020B0503020204020204" pitchFamily="34" charset="-122"/>
                          <a:ea typeface="微软雅黑" panose="020B0503020204020204" pitchFamily="34" charset="-122"/>
                        </a:rPr>
                        <a:t>耳机口</a:t>
                      </a:r>
                      <a:endParaRPr lang="zh-CN" altLang="en-US" sz="600" b="0" i="0" u="none" strike="noStrike" baseline="0"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57430">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LCD</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尺寸</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7</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寸</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/1280*720</a:t>
                      </a:r>
                      <a:endParaRPr lang="zh-CN" alt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摄像头</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前</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200W/</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后</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1300W</a:t>
                      </a:r>
                      <a:endParaRPr lang="en-US" altLang="zh-CN"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210946">
                <a:tc>
                  <a:txBody>
                    <a:bodyPr/>
                    <a:lstStyle/>
                    <a:p>
                      <a:pPr algn="l" fontAlgn="ctr"/>
                      <a:r>
                        <a:rPr lang="zh-CN" altLang="en-US" sz="600" b="0" i="0" u="none" strike="noStrike">
                          <a:solidFill>
                            <a:schemeClr val="tx1"/>
                          </a:solidFill>
                          <a:latin typeface="微软雅黑" panose="020B0503020204020204" pitchFamily="34" charset="-122"/>
                          <a:ea typeface="微软雅黑" panose="020B0503020204020204" pitchFamily="34" charset="-122"/>
                        </a:rPr>
                        <a:t>电池容量</a:t>
                      </a:r>
                      <a:endParaRPr lang="zh-CN" altLang="en-US" sz="600" b="0" i="0" u="none" strike="noStrike">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7600mah</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 </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防护等级</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smtClean="0">
                          <a:solidFill>
                            <a:schemeClr val="tx1"/>
                          </a:solidFill>
                          <a:latin typeface="微软雅黑" panose="020B0503020204020204" pitchFamily="34" charset="-122"/>
                          <a:ea typeface="微软雅黑" panose="020B0503020204020204" pitchFamily="34" charset="-122"/>
                        </a:rPr>
                        <a:t>IP67</a:t>
                      </a:r>
                      <a:endParaRPr 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bl>
          </a:graphicData>
        </a:graphic>
      </p:graphicFrame>
      <p:sp>
        <p:nvSpPr>
          <p:cNvPr id="9" name="矩形 8"/>
          <p:cNvSpPr/>
          <p:nvPr/>
        </p:nvSpPr>
        <p:spPr>
          <a:xfrm>
            <a:off x="2647804" y="93061"/>
            <a:ext cx="1184940" cy="184666"/>
          </a:xfrm>
          <a:prstGeom prst="rect">
            <a:avLst/>
          </a:prstGeom>
          <a:noFill/>
          <a:ln>
            <a:noFill/>
          </a:ln>
        </p:spPr>
        <p:txBody>
          <a:bodyPr wrap="none" rtlCol="0" anchor="t">
            <a:spAutoFit/>
          </a:bodyPr>
          <a:lstStyle/>
          <a:p>
            <a:pPr algn="ctr"/>
            <a:r>
              <a:rPr lang="zh-CN" altLang="en-US" sz="600" i="1" dirty="0" smtClean="0">
                <a:latin typeface="微软雅黑" panose="020B0503020204020204" pitchFamily="34" charset="-122"/>
                <a:ea typeface="微软雅黑" panose="020B0503020204020204" pitchFamily="34" charset="-122"/>
              </a:rPr>
              <a:t>以质量求生存，以创新求发展</a:t>
            </a:r>
            <a:endParaRPr lang="zh-CN" altLang="en-US" sz="600" i="1" dirty="0">
              <a:latin typeface="微软雅黑" panose="020B0503020204020204" pitchFamily="34" charset="-122"/>
              <a:ea typeface="微软雅黑" panose="020B0503020204020204" pitchFamily="34" charset="-122"/>
            </a:endParaRPr>
          </a:p>
        </p:txBody>
      </p:sp>
      <p:sp>
        <p:nvSpPr>
          <p:cNvPr id="10" name="文本框 5"/>
          <p:cNvSpPr txBox="1"/>
          <p:nvPr/>
        </p:nvSpPr>
        <p:spPr>
          <a:xfrm>
            <a:off x="182952" y="384243"/>
            <a:ext cx="2148203" cy="246221"/>
          </a:xfrm>
          <a:prstGeom prst="rect">
            <a:avLst/>
          </a:prstGeom>
          <a:noFill/>
        </p:spPr>
        <p:txBody>
          <a:bodyPr wrap="square" rtlCol="0">
            <a:spAutoFit/>
          </a:bodyPr>
          <a:lstStyle/>
          <a:p>
            <a:r>
              <a:rPr lang="zh-CN" altLang="en-US" sz="10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北斗平板系列</a:t>
            </a:r>
            <a:r>
              <a:rPr lang="en-US" altLang="zh-CN" sz="10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en-US" altLang="zh-CN" sz="1000" dirty="0" smtClean="0">
                <a:latin typeface="微软雅黑" panose="020B0503020204020204" pitchFamily="34" charset="-122"/>
                <a:ea typeface="微软雅黑" panose="020B0503020204020204" pitchFamily="34" charset="-122"/>
              </a:rPr>
              <a:t>W151</a:t>
            </a:r>
            <a:endParaRPr lang="en-US" altLang="en-US" sz="1000" dirty="0">
              <a:latin typeface="微软雅黑" panose="020B0503020204020204" pitchFamily="34" charset="-122"/>
              <a:ea typeface="微软雅黑" panose="020B0503020204020204" pitchFamily="34" charset="-122"/>
            </a:endParaRPr>
          </a:p>
        </p:txBody>
      </p:sp>
      <p:sp>
        <p:nvSpPr>
          <p:cNvPr id="11" name="矩形 2"/>
          <p:cNvSpPr/>
          <p:nvPr/>
        </p:nvSpPr>
        <p:spPr>
          <a:xfrm>
            <a:off x="186266" y="1778000"/>
            <a:ext cx="1450623" cy="953911"/>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lnSpc>
                <a:spcPts val="900"/>
              </a:lnSpc>
            </a:pPr>
            <a:r>
              <a:rPr lang="zh-CN" altLang="en-US" sz="700" b="1" dirty="0">
                <a:solidFill>
                  <a:schemeClr val="tx1"/>
                </a:solidFill>
                <a:latin typeface="微软雅黑" panose="020B0503020204020204" pitchFamily="34" charset="-122"/>
                <a:ea typeface="微软雅黑" panose="020B0503020204020204" pitchFamily="34" charset="-122"/>
                <a:sym typeface="+mn-ea"/>
              </a:rPr>
              <a:t>产品特点：</a:t>
            </a:r>
            <a:endParaRPr lang="zh-CN" altLang="en-US" sz="700" b="1" dirty="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IP67</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设计</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 支持北斗</a:t>
            </a:r>
            <a:r>
              <a:rPr lang="en-US" altLang="zh-CN" sz="600" dirty="0" smtClean="0">
                <a:solidFill>
                  <a:schemeClr val="tx1"/>
                </a:solidFill>
                <a:latin typeface="微软雅黑" panose="020B0503020204020204" pitchFamily="34" charset="-122"/>
                <a:ea typeface="微软雅黑" panose="020B0503020204020204" pitchFamily="34" charset="-122"/>
                <a:sym typeface="+mn-ea"/>
              </a:rPr>
              <a:t>/GPS</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定位</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七寸高清大屏</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超</a:t>
            </a:r>
            <a:r>
              <a:rPr lang="zh-CN" altLang="en-US" sz="600" dirty="0">
                <a:solidFill>
                  <a:schemeClr val="tx1"/>
                </a:solidFill>
                <a:latin typeface="微软雅黑" panose="020B0503020204020204" pitchFamily="34" charset="-122"/>
                <a:ea typeface="微软雅黑" panose="020B0503020204020204" pitchFamily="34" charset="-122"/>
                <a:sym typeface="+mn-ea"/>
              </a:rPr>
              <a:t>长待机</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时间</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12" name="矩形 2"/>
          <p:cNvSpPr/>
          <p:nvPr/>
        </p:nvSpPr>
        <p:spPr>
          <a:xfrm>
            <a:off x="1659255" y="1789289"/>
            <a:ext cx="688834" cy="959555"/>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lnSpc>
                <a:spcPts val="900"/>
              </a:lnSpc>
            </a:pPr>
            <a:r>
              <a:rPr lang="zh-CN" altLang="en-US" sz="700" b="1" dirty="0">
                <a:solidFill>
                  <a:schemeClr val="tx1"/>
                </a:solidFill>
                <a:latin typeface="微软雅黑" panose="020B0503020204020204" pitchFamily="34" charset="-122"/>
                <a:ea typeface="微软雅黑" panose="020B0503020204020204" pitchFamily="34" charset="-122"/>
              </a:rPr>
              <a:t>应用方向</a:t>
            </a:r>
            <a:r>
              <a:rPr lang="zh-CN" altLang="en-US" sz="700" b="1" dirty="0" smtClean="0">
                <a:solidFill>
                  <a:schemeClr val="tx1"/>
                </a:solidFill>
                <a:latin typeface="微软雅黑" panose="020B0503020204020204" pitchFamily="34" charset="-122"/>
                <a:ea typeface="微软雅黑" panose="020B0503020204020204" pitchFamily="34" charset="-122"/>
              </a:rPr>
              <a:t>：</a:t>
            </a:r>
            <a:endParaRPr lang="en-US" altLang="zh-CN" sz="700" b="1" dirty="0" smtClean="0">
              <a:solidFill>
                <a:schemeClr val="tx1"/>
              </a:solidFill>
              <a:latin typeface="微软雅黑" panose="020B0503020204020204" pitchFamily="34" charset="-122"/>
              <a:ea typeface="微软雅黑" panose="020B0503020204020204" pitchFamily="34" charset="-122"/>
            </a:endParaRPr>
          </a:p>
          <a:p>
            <a:pPr>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车载显控</a:t>
            </a:r>
            <a:endParaRPr lang="zh-CN" altLang="en-US" sz="600" dirty="0">
              <a:solidFill>
                <a:schemeClr val="tx1"/>
              </a:solidFill>
              <a:latin typeface="微软雅黑" panose="020B0503020204020204" pitchFamily="34" charset="-122"/>
              <a:ea typeface="微软雅黑" panose="020B0503020204020204" pitchFamily="34" charset="-122"/>
            </a:endParaRPr>
          </a:p>
          <a:p>
            <a:pPr>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户外旅游</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物流仓储</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pPr>
            <a:endParaRPr lang="zh-CN" altLang="en-US" sz="700" dirty="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41931" y="1722717"/>
            <a:ext cx="394786" cy="200055"/>
          </a:xfrm>
          <a:prstGeom prst="rect">
            <a:avLst/>
          </a:prstGeom>
          <a:noFill/>
          <a:ln>
            <a:noFill/>
          </a:ln>
        </p:spPr>
        <p:txBody>
          <a:bodyPr wrap="square" rtlCol="0" anchor="t">
            <a:spAutoFit/>
            <a:scene3d>
              <a:camera prst="orthographicFront"/>
              <a:lightRig rig="threePt" dir="t"/>
            </a:scene3d>
          </a:bodyPr>
          <a:lstStyle/>
          <a:p>
            <a:pPr algn="l"/>
            <a:r>
              <a:rPr lang="en-US" altLang="zh-CN" sz="7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D1</a:t>
            </a:r>
            <a:endParaRPr lang="en-US" altLang="zh-CN" sz="7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pic>
        <p:nvPicPr>
          <p:cNvPr id="2313" name="Picture 258"/>
          <p:cNvPicPr>
            <a:picLocks noChangeAspect="1"/>
          </p:cNvPicPr>
          <p:nvPr/>
        </p:nvPicPr>
        <p:blipFill>
          <a:blip r:embed="rId1" cstate="print"/>
          <a:stretch>
            <a:fillRect/>
          </a:stretch>
        </p:blipFill>
        <p:spPr>
          <a:xfrm>
            <a:off x="343242" y="711493"/>
            <a:ext cx="1414058" cy="1027988"/>
          </a:xfrm>
          <a:prstGeom prst="rect">
            <a:avLst/>
          </a:prstGeom>
          <a:noFill/>
          <a:ln w="1">
            <a:noFill/>
          </a:ln>
        </p:spPr>
      </p:pic>
      <p:pic>
        <p:nvPicPr>
          <p:cNvPr id="1028" name="Picture 4"/>
          <p:cNvPicPr>
            <a:picLocks noChangeAspect="1" noChangeArrowheads="1"/>
          </p:cNvPicPr>
          <p:nvPr/>
        </p:nvPicPr>
        <p:blipFill>
          <a:blip r:embed="rId2" cstate="print"/>
          <a:srcRect/>
          <a:stretch>
            <a:fillRect/>
          </a:stretch>
        </p:blipFill>
        <p:spPr bwMode="auto">
          <a:xfrm>
            <a:off x="2134162" y="812597"/>
            <a:ext cx="1562950" cy="814682"/>
          </a:xfrm>
          <a:prstGeom prst="rect">
            <a:avLst/>
          </a:prstGeom>
          <a:noFill/>
          <a:ln w="9525">
            <a:noFill/>
            <a:miter lim="800000"/>
            <a:headEnd/>
            <a:tailEnd/>
          </a:ln>
          <a:effectLst/>
        </p:spPr>
      </p:pic>
      <p:sp>
        <p:nvSpPr>
          <p:cNvPr id="12" name="矩形 11"/>
          <p:cNvSpPr/>
          <p:nvPr/>
        </p:nvSpPr>
        <p:spPr>
          <a:xfrm>
            <a:off x="2623302" y="1727500"/>
            <a:ext cx="394786" cy="200055"/>
          </a:xfrm>
          <a:prstGeom prst="rect">
            <a:avLst/>
          </a:prstGeom>
          <a:noFill/>
          <a:ln>
            <a:noFill/>
          </a:ln>
        </p:spPr>
        <p:txBody>
          <a:bodyPr wrap="square" rtlCol="0" anchor="t">
            <a:spAutoFit/>
            <a:scene3d>
              <a:camera prst="orthographicFront"/>
              <a:lightRig rig="threePt" dir="t"/>
            </a:scene3d>
          </a:bodyPr>
          <a:lstStyle/>
          <a:p>
            <a:pPr algn="l"/>
            <a:r>
              <a:rPr lang="en-US" altLang="zh-CN" sz="700" b="1"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D2</a:t>
            </a:r>
            <a:endParaRPr lang="en-US" altLang="zh-CN" sz="7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4" name="矩形 13"/>
          <p:cNvSpPr/>
          <p:nvPr/>
        </p:nvSpPr>
        <p:spPr>
          <a:xfrm>
            <a:off x="2647804" y="93061"/>
            <a:ext cx="1184940" cy="184666"/>
          </a:xfrm>
          <a:prstGeom prst="rect">
            <a:avLst/>
          </a:prstGeom>
          <a:noFill/>
          <a:ln>
            <a:noFill/>
          </a:ln>
        </p:spPr>
        <p:txBody>
          <a:bodyPr wrap="none" rtlCol="0" anchor="t">
            <a:spAutoFit/>
          </a:bodyPr>
          <a:lstStyle/>
          <a:p>
            <a:pPr algn="ctr"/>
            <a:r>
              <a:rPr lang="zh-CN" altLang="en-US" sz="600" i="1" dirty="0" smtClean="0">
                <a:latin typeface="微软雅黑" panose="020B0503020204020204" pitchFamily="34" charset="-122"/>
                <a:ea typeface="微软雅黑" panose="020B0503020204020204" pitchFamily="34" charset="-122"/>
              </a:rPr>
              <a:t>以质量求生存，以创新求发展</a:t>
            </a:r>
            <a:endParaRPr lang="zh-CN" altLang="en-US" sz="600" i="1" dirty="0">
              <a:latin typeface="微软雅黑" panose="020B0503020204020204" pitchFamily="34" charset="-122"/>
              <a:ea typeface="微软雅黑" panose="020B0503020204020204" pitchFamily="34" charset="-122"/>
            </a:endParaRPr>
          </a:p>
        </p:txBody>
      </p:sp>
      <p:sp>
        <p:nvSpPr>
          <p:cNvPr id="15" name="矩形 2"/>
          <p:cNvSpPr/>
          <p:nvPr/>
        </p:nvSpPr>
        <p:spPr>
          <a:xfrm>
            <a:off x="355601" y="1902710"/>
            <a:ext cx="1382888" cy="846133"/>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lnSpc>
                <a:spcPts val="900"/>
              </a:lnSpc>
            </a:pPr>
            <a:r>
              <a:rPr lang="zh-CN" altLang="en-US" sz="700" b="1" dirty="0">
                <a:solidFill>
                  <a:schemeClr val="tx1"/>
                </a:solidFill>
                <a:latin typeface="微软雅黑" panose="020B0503020204020204" pitchFamily="34" charset="-122"/>
                <a:ea typeface="微软雅黑" panose="020B0503020204020204" pitchFamily="34" charset="-122"/>
                <a:sym typeface="+mn-ea"/>
              </a:rPr>
              <a:t>产品</a:t>
            </a:r>
            <a:r>
              <a:rPr lang="zh-CN" altLang="en-US" sz="700" b="1" dirty="0" smtClean="0">
                <a:solidFill>
                  <a:schemeClr val="tx1"/>
                </a:solidFill>
                <a:latin typeface="微软雅黑" panose="020B0503020204020204" pitchFamily="34" charset="-122"/>
                <a:ea typeface="微软雅黑" panose="020B0503020204020204" pitchFamily="34" charset="-122"/>
                <a:sym typeface="+mn-ea"/>
              </a:rPr>
              <a:t>特点及应用：</a:t>
            </a:r>
            <a:endParaRPr lang="zh-CN" altLang="en-US" sz="700" b="1" dirty="0">
              <a:solidFill>
                <a:schemeClr val="tx1"/>
              </a:solidFill>
              <a:latin typeface="微软雅黑" panose="020B0503020204020204" pitchFamily="34" charset="-122"/>
              <a:ea typeface="微软雅黑" panose="020B0503020204020204" pitchFamily="34" charset="-122"/>
              <a:sym typeface="+mn-ea"/>
            </a:endParaRPr>
          </a:p>
          <a:p>
            <a:pPr>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IP54</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防水</a:t>
            </a:r>
            <a:r>
              <a:rPr lang="en-US" altLang="zh-CN" sz="600" dirty="0" smtClean="0">
                <a:solidFill>
                  <a:schemeClr val="tx1"/>
                </a:solidFill>
                <a:latin typeface="微软雅黑" panose="020B0503020204020204" pitchFamily="34" charset="-122"/>
                <a:ea typeface="微软雅黑" panose="020B0503020204020204" pitchFamily="34" charset="-122"/>
                <a:sym typeface="+mn-ea"/>
              </a:rPr>
              <a:t>/</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防尘设计</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北斗</a:t>
            </a:r>
            <a:r>
              <a:rPr lang="en-US" altLang="zh-CN" sz="600" dirty="0" smtClean="0">
                <a:solidFill>
                  <a:schemeClr val="tx1"/>
                </a:solidFill>
                <a:latin typeface="微软雅黑" panose="020B0503020204020204" pitchFamily="34" charset="-122"/>
                <a:ea typeface="微软雅黑" panose="020B0503020204020204" pitchFamily="34" charset="-122"/>
                <a:sym typeface="+mn-ea"/>
              </a:rPr>
              <a:t>/GPS/</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基站多重定位</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buFont typeface="Wingdings" panose="05000000000000000000" pitchFamily="2" charset="2"/>
              <a:buChar char="u"/>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 远程启动定位</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buFont typeface="Wingdings" panose="05000000000000000000" pitchFamily="2" charset="2"/>
              <a:buChar char="u"/>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 电子围栏</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buFont typeface="Wingdings" panose="05000000000000000000" pitchFamily="2" charset="2"/>
              <a:buChar char="u"/>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 远程熄火控制</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用于电动车定位管理</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17" name="矩形 2"/>
          <p:cNvSpPr/>
          <p:nvPr/>
        </p:nvSpPr>
        <p:spPr>
          <a:xfrm>
            <a:off x="2093969" y="1914010"/>
            <a:ext cx="1580564" cy="846133"/>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lnSpc>
                <a:spcPts val="900"/>
              </a:lnSpc>
            </a:pPr>
            <a:r>
              <a:rPr lang="zh-CN" altLang="en-US" sz="700" b="1" dirty="0">
                <a:solidFill>
                  <a:schemeClr val="tx1"/>
                </a:solidFill>
                <a:latin typeface="微软雅黑" panose="020B0503020204020204" pitchFamily="34" charset="-122"/>
                <a:ea typeface="微软雅黑" panose="020B0503020204020204" pitchFamily="34" charset="-122"/>
                <a:sym typeface="+mn-ea"/>
              </a:rPr>
              <a:t>产品</a:t>
            </a:r>
            <a:r>
              <a:rPr lang="zh-CN" altLang="en-US" sz="700" b="1" dirty="0" smtClean="0">
                <a:solidFill>
                  <a:schemeClr val="tx1"/>
                </a:solidFill>
                <a:latin typeface="微软雅黑" panose="020B0503020204020204" pitchFamily="34" charset="-122"/>
                <a:ea typeface="微软雅黑" panose="020B0503020204020204" pitchFamily="34" charset="-122"/>
                <a:sym typeface="+mn-ea"/>
              </a:rPr>
              <a:t>特点及应用：</a:t>
            </a:r>
            <a:endParaRPr lang="zh-CN" altLang="en-US" sz="700" b="1" dirty="0">
              <a:solidFill>
                <a:schemeClr val="tx1"/>
              </a:solidFill>
              <a:latin typeface="微软雅黑" panose="020B0503020204020204" pitchFamily="34" charset="-122"/>
              <a:ea typeface="微软雅黑" panose="020B0503020204020204" pitchFamily="34" charset="-122"/>
              <a:sym typeface="+mn-ea"/>
            </a:endParaRPr>
          </a:p>
          <a:p>
            <a:pPr>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IP67</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防水</a:t>
            </a:r>
            <a:r>
              <a:rPr lang="en-US" altLang="zh-CN" sz="600" dirty="0" smtClean="0">
                <a:solidFill>
                  <a:schemeClr val="tx1"/>
                </a:solidFill>
                <a:latin typeface="微软雅黑" panose="020B0503020204020204" pitchFamily="34" charset="-122"/>
                <a:ea typeface="微软雅黑" panose="020B0503020204020204" pitchFamily="34" charset="-122"/>
                <a:sym typeface="+mn-ea"/>
              </a:rPr>
              <a:t>/</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防尘设计</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北斗</a:t>
            </a:r>
            <a:r>
              <a:rPr lang="en-US" altLang="zh-CN" sz="600" dirty="0" smtClean="0">
                <a:solidFill>
                  <a:schemeClr val="tx1"/>
                </a:solidFill>
                <a:latin typeface="微软雅黑" panose="020B0503020204020204" pitchFamily="34" charset="-122"/>
                <a:ea typeface="微软雅黑" panose="020B0503020204020204" pitchFamily="34" charset="-122"/>
                <a:sym typeface="+mn-ea"/>
              </a:rPr>
              <a:t>/GPS/</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基站多重定位</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buFont typeface="Wingdings" panose="05000000000000000000" pitchFamily="2" charset="2"/>
              <a:buChar char="u"/>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 可连续工作</a:t>
            </a:r>
            <a:r>
              <a:rPr lang="en-US" altLang="zh-CN" sz="600" dirty="0" smtClean="0">
                <a:solidFill>
                  <a:schemeClr val="tx1"/>
                </a:solidFill>
                <a:latin typeface="微软雅黑" panose="020B0503020204020204" pitchFamily="34" charset="-122"/>
                <a:ea typeface="微软雅黑" panose="020B0503020204020204" pitchFamily="34" charset="-122"/>
                <a:sym typeface="+mn-ea"/>
              </a:rPr>
              <a:t>2</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年（</a:t>
            </a:r>
            <a:r>
              <a:rPr lang="en-US" altLang="zh-CN" sz="600" dirty="0" smtClean="0">
                <a:solidFill>
                  <a:schemeClr val="tx1"/>
                </a:solidFill>
                <a:latin typeface="微软雅黑" panose="020B0503020204020204" pitchFamily="34" charset="-122"/>
                <a:ea typeface="微软雅黑" panose="020B0503020204020204" pitchFamily="34" charset="-122"/>
                <a:sym typeface="+mn-ea"/>
              </a:rPr>
              <a:t>1</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天上报</a:t>
            </a:r>
            <a:r>
              <a:rPr lang="en-US" altLang="zh-CN" sz="600" dirty="0" smtClean="0">
                <a:solidFill>
                  <a:schemeClr val="tx1"/>
                </a:solidFill>
                <a:latin typeface="微软雅黑" panose="020B0503020204020204" pitchFamily="34" charset="-122"/>
                <a:ea typeface="微软雅黑" panose="020B0503020204020204" pitchFamily="34" charset="-122"/>
                <a:sym typeface="+mn-ea"/>
              </a:rPr>
              <a:t>1</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次位置）</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buFont typeface="Wingdings" panose="05000000000000000000" pitchFamily="2" charset="2"/>
              <a:buChar char="u"/>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 电子围栏</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buFont typeface="Wingdings" panose="05000000000000000000" pitchFamily="2" charset="2"/>
              <a:buChar char="u"/>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 用于汽车定位管理</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18" name="文本框 5"/>
          <p:cNvSpPr txBox="1"/>
          <p:nvPr/>
        </p:nvSpPr>
        <p:spPr>
          <a:xfrm>
            <a:off x="182952" y="384243"/>
            <a:ext cx="2148203" cy="246221"/>
          </a:xfrm>
          <a:prstGeom prst="rect">
            <a:avLst/>
          </a:prstGeom>
          <a:noFill/>
        </p:spPr>
        <p:txBody>
          <a:bodyPr wrap="square" rtlCol="0">
            <a:spAutoFit/>
          </a:bodyPr>
          <a:lstStyle/>
          <a:p>
            <a:r>
              <a:rPr lang="zh-CN" altLang="en-US" sz="10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定位器系列</a:t>
            </a:r>
            <a:r>
              <a:rPr lang="en-US" altLang="zh-CN" sz="10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en-US" altLang="zh-CN" sz="1000" dirty="0" smtClean="0">
                <a:latin typeface="微软雅黑" panose="020B0503020204020204" pitchFamily="34" charset="-122"/>
                <a:ea typeface="微软雅黑" panose="020B0503020204020204" pitchFamily="34" charset="-122"/>
              </a:rPr>
              <a:t>D1 &amp; D2 </a:t>
            </a:r>
            <a:r>
              <a:rPr lang="zh-CN" altLang="en-US" sz="1000" dirty="0" smtClean="0">
                <a:latin typeface="微软雅黑" panose="020B0503020204020204" pitchFamily="34" charset="-122"/>
                <a:ea typeface="微软雅黑" panose="020B0503020204020204" pitchFamily="34" charset="-122"/>
              </a:rPr>
              <a:t>车载定位器</a:t>
            </a:r>
            <a:endParaRPr lang="en-US" altLang="en-US" sz="10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print"/>
          <a:stretch>
            <a:fillRect/>
          </a:stretch>
        </p:blipFill>
        <p:spPr>
          <a:xfrm>
            <a:off x="2021699" y="795867"/>
            <a:ext cx="1626743" cy="1379643"/>
          </a:xfrm>
          <a:prstGeom prst="rect">
            <a:avLst/>
          </a:prstGeom>
        </p:spPr>
      </p:pic>
      <p:sp>
        <p:nvSpPr>
          <p:cNvPr id="7" name="矩形 6"/>
          <p:cNvSpPr/>
          <p:nvPr/>
        </p:nvSpPr>
        <p:spPr>
          <a:xfrm>
            <a:off x="2647804" y="93061"/>
            <a:ext cx="1184940" cy="184666"/>
          </a:xfrm>
          <a:prstGeom prst="rect">
            <a:avLst/>
          </a:prstGeom>
          <a:noFill/>
          <a:ln>
            <a:noFill/>
          </a:ln>
        </p:spPr>
        <p:txBody>
          <a:bodyPr wrap="none" rtlCol="0" anchor="t">
            <a:spAutoFit/>
          </a:bodyPr>
          <a:lstStyle/>
          <a:p>
            <a:pPr algn="ctr"/>
            <a:r>
              <a:rPr lang="zh-CN" altLang="en-US" sz="600" i="1" dirty="0" smtClean="0">
                <a:latin typeface="微软雅黑" panose="020B0503020204020204" pitchFamily="34" charset="-122"/>
                <a:ea typeface="微软雅黑" panose="020B0503020204020204" pitchFamily="34" charset="-122"/>
              </a:rPr>
              <a:t>以质量求生存，以创新求发展</a:t>
            </a:r>
            <a:endParaRPr lang="zh-CN" altLang="en-US" sz="600" i="1" dirty="0">
              <a:latin typeface="微软雅黑" panose="020B0503020204020204" pitchFamily="34" charset="-122"/>
              <a:ea typeface="微软雅黑" panose="020B0503020204020204" pitchFamily="34" charset="-122"/>
            </a:endParaRPr>
          </a:p>
        </p:txBody>
      </p:sp>
      <p:sp>
        <p:nvSpPr>
          <p:cNvPr id="8" name="文本框 5"/>
          <p:cNvSpPr txBox="1"/>
          <p:nvPr/>
        </p:nvSpPr>
        <p:spPr>
          <a:xfrm>
            <a:off x="182952" y="384243"/>
            <a:ext cx="2148203" cy="246221"/>
          </a:xfrm>
          <a:prstGeom prst="rect">
            <a:avLst/>
          </a:prstGeom>
          <a:noFill/>
        </p:spPr>
        <p:txBody>
          <a:bodyPr wrap="square" rtlCol="0">
            <a:spAutoFit/>
          </a:bodyPr>
          <a:lstStyle/>
          <a:p>
            <a:r>
              <a:rPr lang="zh-CN" altLang="en-US" sz="10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定位器系列</a:t>
            </a:r>
            <a:r>
              <a:rPr lang="en-US" altLang="zh-CN" sz="10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en-US" altLang="zh-CN" sz="1000" dirty="0" smtClean="0">
                <a:latin typeface="微软雅黑" panose="020B0503020204020204" pitchFamily="34" charset="-122"/>
                <a:ea typeface="微软雅黑" panose="020B0503020204020204" pitchFamily="34" charset="-122"/>
              </a:rPr>
              <a:t>D6</a:t>
            </a:r>
            <a:r>
              <a:rPr lang="zh-CN" altLang="en-US" sz="1000" dirty="0" smtClean="0">
                <a:latin typeface="微软雅黑" panose="020B0503020204020204" pitchFamily="34" charset="-122"/>
                <a:ea typeface="微软雅黑" panose="020B0503020204020204" pitchFamily="34" charset="-122"/>
              </a:rPr>
              <a:t>定位安全帽</a:t>
            </a:r>
            <a:endParaRPr lang="en-US" altLang="en-US" sz="1000" dirty="0">
              <a:latin typeface="微软雅黑" panose="020B0503020204020204" pitchFamily="34" charset="-122"/>
              <a:ea typeface="微软雅黑" panose="020B0503020204020204" pitchFamily="34" charset="-122"/>
            </a:endParaRPr>
          </a:p>
        </p:txBody>
      </p:sp>
      <p:sp>
        <p:nvSpPr>
          <p:cNvPr id="9" name="矩形 2"/>
          <p:cNvSpPr/>
          <p:nvPr/>
        </p:nvSpPr>
        <p:spPr>
          <a:xfrm>
            <a:off x="304801" y="694267"/>
            <a:ext cx="1382888" cy="1591733"/>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lnSpc>
                <a:spcPct val="150000"/>
              </a:lnSpc>
            </a:pPr>
            <a:r>
              <a:rPr lang="zh-CN" altLang="en-US" sz="700" b="1" dirty="0">
                <a:solidFill>
                  <a:schemeClr val="tx1"/>
                </a:solidFill>
                <a:latin typeface="微软雅黑" panose="020B0503020204020204" pitchFamily="34" charset="-122"/>
                <a:ea typeface="微软雅黑" panose="020B0503020204020204" pitchFamily="34" charset="-122"/>
                <a:sym typeface="+mn-ea"/>
              </a:rPr>
              <a:t>产品</a:t>
            </a:r>
            <a:r>
              <a:rPr lang="zh-CN" altLang="en-US" sz="700" b="1" dirty="0" smtClean="0">
                <a:solidFill>
                  <a:schemeClr val="tx1"/>
                </a:solidFill>
                <a:latin typeface="微软雅黑" panose="020B0503020204020204" pitchFamily="34" charset="-122"/>
                <a:ea typeface="微软雅黑" panose="020B0503020204020204" pitchFamily="34" charset="-122"/>
                <a:sym typeface="+mn-ea"/>
              </a:rPr>
              <a:t>特点及应用：</a:t>
            </a:r>
            <a:endParaRPr lang="zh-CN" altLang="en-US" sz="700" b="1" dirty="0">
              <a:solidFill>
                <a:schemeClr val="tx1"/>
              </a:solidFill>
              <a:latin typeface="微软雅黑" panose="020B0503020204020204" pitchFamily="34" charset="-122"/>
              <a:ea typeface="微软雅黑" panose="020B0503020204020204" pitchFamily="34" charset="-122"/>
              <a:sym typeface="+mn-ea"/>
            </a:endParaRPr>
          </a:p>
          <a:p>
            <a:pPr>
              <a:lnSpc>
                <a:spcPct val="1500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IP54</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防水</a:t>
            </a:r>
            <a:r>
              <a:rPr lang="en-US" altLang="zh-CN" sz="600" dirty="0" smtClean="0">
                <a:solidFill>
                  <a:schemeClr val="tx1"/>
                </a:solidFill>
                <a:latin typeface="微软雅黑" panose="020B0503020204020204" pitchFamily="34" charset="-122"/>
                <a:ea typeface="微软雅黑" panose="020B0503020204020204" pitchFamily="34" charset="-122"/>
                <a:sym typeface="+mn-ea"/>
              </a:rPr>
              <a:t>/</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防尘设计</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ct val="1500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北斗</a:t>
            </a:r>
            <a:r>
              <a:rPr lang="en-US" altLang="zh-CN" sz="600" dirty="0" smtClean="0">
                <a:solidFill>
                  <a:schemeClr val="tx1"/>
                </a:solidFill>
                <a:latin typeface="微软雅黑" panose="020B0503020204020204" pitchFamily="34" charset="-122"/>
                <a:ea typeface="微软雅黑" panose="020B0503020204020204" pitchFamily="34" charset="-122"/>
                <a:sym typeface="+mn-ea"/>
              </a:rPr>
              <a:t>/GPS/</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基站</a:t>
            </a:r>
            <a:r>
              <a:rPr lang="en-US" altLang="zh-CN" sz="600" dirty="0" smtClean="0">
                <a:solidFill>
                  <a:schemeClr val="tx1"/>
                </a:solidFill>
                <a:latin typeface="微软雅黑" panose="020B0503020204020204" pitchFamily="34" charset="-122"/>
                <a:ea typeface="微软雅黑" panose="020B0503020204020204" pitchFamily="34" charset="-122"/>
                <a:sym typeface="+mn-ea"/>
              </a:rPr>
              <a:t>/</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室内蓝牙多重定位</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ct val="150000"/>
              </a:lnSpc>
              <a:buFont typeface="Wingdings" panose="05000000000000000000" pitchFamily="2" charset="2"/>
              <a:buChar char="u"/>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 超长待机</a:t>
            </a:r>
            <a:r>
              <a:rPr lang="en-US" altLang="zh-CN" sz="600" dirty="0" smtClean="0">
                <a:solidFill>
                  <a:schemeClr val="tx1"/>
                </a:solidFill>
                <a:latin typeface="微软雅黑" panose="020B0503020204020204" pitchFamily="34" charset="-122"/>
                <a:ea typeface="微软雅黑" panose="020B0503020204020204" pitchFamily="34" charset="-122"/>
                <a:sym typeface="+mn-ea"/>
              </a:rPr>
              <a:t>/1500mah</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ct val="1500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ZIGBEE/GPRS</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数据通信</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ct val="150000"/>
              </a:lnSpc>
              <a:buFont typeface="Wingdings" panose="05000000000000000000" pitchFamily="2" charset="2"/>
              <a:buChar char="u"/>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 支持被砸报警</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ct val="1500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支持摔倒报警</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ct val="1500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支持</a:t>
            </a:r>
            <a:r>
              <a:rPr lang="en-US" altLang="zh-CN" sz="600" dirty="0" smtClean="0">
                <a:solidFill>
                  <a:schemeClr val="tx1"/>
                </a:solidFill>
                <a:latin typeface="微软雅黑" panose="020B0503020204020204" pitchFamily="34" charset="-122"/>
                <a:ea typeface="微软雅黑" panose="020B0503020204020204" pitchFamily="34" charset="-122"/>
                <a:sym typeface="+mn-ea"/>
              </a:rPr>
              <a:t>433M RFID</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，支持被埋探测</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ct val="1500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应用于智慧隧道和各类厂矿工作</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p:cNvSpPr/>
          <p:nvPr/>
        </p:nvSpPr>
        <p:spPr>
          <a:xfrm>
            <a:off x="326390" y="541020"/>
            <a:ext cx="1459230" cy="13982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endParaRPr lang="zh-CN" altLang="en-US" sz="900">
              <a:solidFill>
                <a:srgbClr val="403CF5"/>
              </a:solidFill>
              <a:latin typeface="+mj-ea"/>
              <a:ea typeface="+mj-ea"/>
              <a:sym typeface="+mn-ea"/>
            </a:endParaRPr>
          </a:p>
        </p:txBody>
      </p:sp>
      <p:pic>
        <p:nvPicPr>
          <p:cNvPr id="1039" name="Picture 5"/>
          <p:cNvPicPr>
            <a:picLocks noChangeAspect="1"/>
          </p:cNvPicPr>
          <p:nvPr/>
        </p:nvPicPr>
        <p:blipFill>
          <a:blip r:embed="rId1" cstate="print"/>
          <a:srcRect l="4969" t="1187" r="4629"/>
          <a:stretch>
            <a:fillRect/>
          </a:stretch>
        </p:blipFill>
        <p:spPr>
          <a:xfrm>
            <a:off x="338667" y="655892"/>
            <a:ext cx="1783644" cy="1143190"/>
          </a:xfrm>
          <a:prstGeom prst="rect">
            <a:avLst/>
          </a:prstGeom>
          <a:noFill/>
          <a:ln w="1">
            <a:noFill/>
          </a:ln>
        </p:spPr>
      </p:pic>
      <p:graphicFrame>
        <p:nvGraphicFramePr>
          <p:cNvPr id="8" name="表格 7"/>
          <p:cNvGraphicFramePr>
            <a:graphicFrameLocks noGrp="1"/>
          </p:cNvGraphicFramePr>
          <p:nvPr/>
        </p:nvGraphicFramePr>
        <p:xfrm>
          <a:off x="2587466" y="607486"/>
          <a:ext cx="1284623" cy="2022824"/>
        </p:xfrm>
        <a:graphic>
          <a:graphicData uri="http://schemas.openxmlformats.org/drawingml/2006/table">
            <a:tbl>
              <a:tblPr/>
              <a:tblGrid>
                <a:gridCol w="649548"/>
                <a:gridCol w="635075"/>
              </a:tblGrid>
              <a:tr h="160661">
                <a:tc>
                  <a:txBody>
                    <a:bodyPr/>
                    <a:lstStyle/>
                    <a:p>
                      <a:pPr algn="l" fontAlgn="ctr"/>
                      <a:r>
                        <a:rPr lang="zh-CN" altLang="en-US" sz="700" b="1" i="0" u="none" strike="noStrike" dirty="0" smtClean="0">
                          <a:solidFill>
                            <a:schemeClr val="tx1"/>
                          </a:solidFill>
                          <a:latin typeface="微软雅黑" panose="020B0503020204020204" pitchFamily="34" charset="-122"/>
                          <a:ea typeface="微软雅黑" panose="020B0503020204020204" pitchFamily="34" charset="-122"/>
                        </a:rPr>
                        <a:t>主要参数：</a:t>
                      </a:r>
                      <a:endParaRPr lang="zh-CN" altLang="en-US" sz="700" b="1"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endParaRPr 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60661">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型号</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smtClean="0">
                          <a:solidFill>
                            <a:schemeClr val="tx1"/>
                          </a:solidFill>
                          <a:latin typeface="微软雅黑" panose="020B0503020204020204" pitchFamily="34" charset="-122"/>
                          <a:ea typeface="微软雅黑" panose="020B0503020204020204" pitchFamily="34" charset="-122"/>
                        </a:rPr>
                        <a:t>W163</a:t>
                      </a:r>
                      <a:endParaRPr 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57669">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颜色</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黑色</a:t>
                      </a:r>
                      <a:endParaRPr lang="zh-CN" alt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26604">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尺寸</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smtClean="0">
                          <a:solidFill>
                            <a:schemeClr val="tx1"/>
                          </a:solidFill>
                          <a:latin typeface="微软雅黑" panose="020B0503020204020204" pitchFamily="34" charset="-122"/>
                          <a:ea typeface="微软雅黑" panose="020B0503020204020204" pitchFamily="34" charset="-122"/>
                        </a:rPr>
                        <a:t>178*76*23MM</a:t>
                      </a:r>
                      <a:endParaRPr 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外观设计</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直板</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78368">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操作系统</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无</a:t>
                      </a:r>
                      <a:endParaRPr 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连接方式</a:t>
                      </a:r>
                      <a:endParaRPr 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蓝牙</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97640">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扩展</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1</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二代身份证扫描</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36462">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扩展</a:t>
                      </a: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2</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一维码扫描</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接口</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Micro</a:t>
                      </a:r>
                      <a:r>
                        <a:rPr lang="en-US" altLang="zh-CN" sz="600" b="0" i="0" u="none" strike="noStrike" baseline="0" dirty="0" smtClean="0">
                          <a:solidFill>
                            <a:schemeClr val="tx1"/>
                          </a:solidFill>
                          <a:latin typeface="微软雅黑" panose="020B0503020204020204" pitchFamily="34" charset="-122"/>
                          <a:ea typeface="微软雅黑" panose="020B0503020204020204" pitchFamily="34" charset="-122"/>
                        </a:rPr>
                        <a:t> </a:t>
                      </a:r>
                      <a:r>
                        <a:rPr lang="en-US" altLang="zh-CN" sz="600" b="0" i="0" u="none" strike="noStrike" baseline="0" dirty="0" err="1" smtClean="0">
                          <a:solidFill>
                            <a:schemeClr val="tx1"/>
                          </a:solidFill>
                          <a:latin typeface="微软雅黑" panose="020B0503020204020204" pitchFamily="34" charset="-122"/>
                          <a:ea typeface="微软雅黑" panose="020B0503020204020204" pitchFamily="34" charset="-122"/>
                        </a:rPr>
                        <a:t>usb</a:t>
                      </a:r>
                      <a:endParaRPr lang="en-US" altLang="zh-CN" sz="600" b="0" i="0" u="none" strike="noStrike" baseline="0"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79464">
                <a:tc>
                  <a:txBody>
                    <a:bodyPr/>
                    <a:lstStyle/>
                    <a:p>
                      <a:pPr algn="l" fontAlgn="ct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工作时间</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24</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小时</a:t>
                      </a:r>
                      <a:endParaRPr lang="zh-CN" alt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待机时间 </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500</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小时</a:t>
                      </a:r>
                      <a:endParaRPr lang="zh-CN" altLang="en-US" sz="600" b="0" i="0" u="none" strike="noStrike" dirty="0" smtClean="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158865">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电池容量</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altLang="zh-CN" sz="600" b="0" i="0" u="none" strike="noStrike" dirty="0" smtClean="0">
                          <a:solidFill>
                            <a:schemeClr val="tx1"/>
                          </a:solidFill>
                          <a:latin typeface="微软雅黑" panose="020B0503020204020204" pitchFamily="34" charset="-122"/>
                          <a:ea typeface="微软雅黑" panose="020B0503020204020204" pitchFamily="34" charset="-122"/>
                        </a:rPr>
                        <a:t>2000mah</a:t>
                      </a:r>
                      <a:r>
                        <a:rPr lang="zh-CN" altLang="en-US" sz="600" b="0" i="0" u="none" strike="noStrike" dirty="0" smtClean="0">
                          <a:solidFill>
                            <a:schemeClr val="tx1"/>
                          </a:solidFill>
                          <a:latin typeface="微软雅黑" panose="020B0503020204020204" pitchFamily="34" charset="-122"/>
                          <a:ea typeface="微软雅黑" panose="020B0503020204020204" pitchFamily="34" charset="-122"/>
                        </a:rPr>
                        <a:t> </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r h="0">
                <a:tc>
                  <a:txBody>
                    <a:bodyPr/>
                    <a:lstStyle/>
                    <a:p>
                      <a:pPr algn="l" fontAlgn="ctr"/>
                      <a:r>
                        <a:rPr lang="zh-CN" altLang="en-US" sz="600" b="0" i="0" u="none" strike="noStrike" dirty="0">
                          <a:solidFill>
                            <a:schemeClr val="tx1"/>
                          </a:solidFill>
                          <a:latin typeface="微软雅黑" panose="020B0503020204020204" pitchFamily="34" charset="-122"/>
                          <a:ea typeface="微软雅黑" panose="020B0503020204020204" pitchFamily="34" charset="-122"/>
                        </a:rPr>
                        <a:t>防护等级</a:t>
                      </a:r>
                      <a:endParaRPr lang="zh-CN" alt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c>
                  <a:txBody>
                    <a:bodyPr/>
                    <a:lstStyle/>
                    <a:p>
                      <a:pPr algn="l" fontAlgn="ctr"/>
                      <a:r>
                        <a:rPr lang="en-US" sz="600" b="0" i="0" u="none" strike="noStrike" dirty="0" smtClean="0">
                          <a:solidFill>
                            <a:schemeClr val="tx1"/>
                          </a:solidFill>
                          <a:latin typeface="微软雅黑" panose="020B0503020204020204" pitchFamily="34" charset="-122"/>
                          <a:ea typeface="微软雅黑" panose="020B0503020204020204" pitchFamily="34" charset="-122"/>
                        </a:rPr>
                        <a:t>IP67</a:t>
                      </a:r>
                      <a:endParaRPr lang="en-US" sz="600" b="0" i="0" u="none" strike="noStrike" dirty="0">
                        <a:solidFill>
                          <a:schemeClr val="tx1"/>
                        </a:solidFill>
                        <a:latin typeface="微软雅黑" panose="020B0503020204020204" pitchFamily="34" charset="-122"/>
                        <a:ea typeface="微软雅黑" panose="020B0503020204020204" pitchFamily="34" charset="-122"/>
                      </a:endParaRPr>
                    </a:p>
                  </a:txBody>
                  <a:tcPr marL="6153" marR="6153" marT="6153" marB="0" anchor="ctr">
                    <a:lnL>
                      <a:noFill/>
                    </a:lnL>
                    <a:lnR>
                      <a:noFill/>
                    </a:lnR>
                    <a:lnT>
                      <a:noFill/>
                    </a:lnT>
                    <a:lnB>
                      <a:noFill/>
                    </a:lnB>
                    <a:solidFill>
                      <a:srgbClr val="FAFAFA"/>
                    </a:solidFill>
                  </a:tcPr>
                </a:tc>
              </a:tr>
            </a:tbl>
          </a:graphicData>
        </a:graphic>
      </p:graphicFrame>
      <p:sp>
        <p:nvSpPr>
          <p:cNvPr id="9" name="矩形 8"/>
          <p:cNvSpPr/>
          <p:nvPr/>
        </p:nvSpPr>
        <p:spPr>
          <a:xfrm>
            <a:off x="2647804" y="93061"/>
            <a:ext cx="1184940" cy="184666"/>
          </a:xfrm>
          <a:prstGeom prst="rect">
            <a:avLst/>
          </a:prstGeom>
          <a:noFill/>
          <a:ln>
            <a:noFill/>
          </a:ln>
        </p:spPr>
        <p:txBody>
          <a:bodyPr wrap="none" rtlCol="0" anchor="t">
            <a:spAutoFit/>
          </a:bodyPr>
          <a:lstStyle/>
          <a:p>
            <a:pPr algn="ctr"/>
            <a:r>
              <a:rPr lang="zh-CN" altLang="en-US" sz="600" i="1" dirty="0" smtClean="0">
                <a:latin typeface="微软雅黑" panose="020B0503020204020204" pitchFamily="34" charset="-122"/>
                <a:ea typeface="微软雅黑" panose="020B0503020204020204" pitchFamily="34" charset="-122"/>
              </a:rPr>
              <a:t>以质量求生存，以创新求发展</a:t>
            </a:r>
            <a:endParaRPr lang="zh-CN" altLang="en-US" sz="600" i="1" dirty="0">
              <a:latin typeface="微软雅黑" panose="020B0503020204020204" pitchFamily="34" charset="-122"/>
              <a:ea typeface="微软雅黑" panose="020B0503020204020204" pitchFamily="34" charset="-122"/>
            </a:endParaRPr>
          </a:p>
        </p:txBody>
      </p:sp>
      <p:sp>
        <p:nvSpPr>
          <p:cNvPr id="10" name="文本框 5"/>
          <p:cNvSpPr txBox="1"/>
          <p:nvPr/>
        </p:nvSpPr>
        <p:spPr>
          <a:xfrm>
            <a:off x="182952" y="384243"/>
            <a:ext cx="2148203" cy="246221"/>
          </a:xfrm>
          <a:prstGeom prst="rect">
            <a:avLst/>
          </a:prstGeom>
          <a:noFill/>
        </p:spPr>
        <p:txBody>
          <a:bodyPr wrap="square" rtlCol="0">
            <a:spAutoFit/>
          </a:bodyPr>
          <a:lstStyle/>
          <a:p>
            <a:r>
              <a:rPr lang="zh-CN" altLang="en-US" sz="10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物流扫描机系列</a:t>
            </a:r>
            <a:r>
              <a:rPr lang="en-US" altLang="zh-CN" sz="1000" dirty="0" smtClean="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en-US" altLang="zh-CN" sz="1000" dirty="0" smtClean="0">
                <a:latin typeface="微软雅黑" panose="020B0503020204020204" pitchFamily="34" charset="-122"/>
                <a:ea typeface="微软雅黑" panose="020B0503020204020204" pitchFamily="34" charset="-122"/>
              </a:rPr>
              <a:t>W163</a:t>
            </a:r>
            <a:endParaRPr lang="en-US" altLang="en-US" sz="1000" dirty="0">
              <a:latin typeface="微软雅黑" panose="020B0503020204020204" pitchFamily="34" charset="-122"/>
              <a:ea typeface="微软雅黑" panose="020B0503020204020204" pitchFamily="34" charset="-122"/>
            </a:endParaRPr>
          </a:p>
        </p:txBody>
      </p:sp>
      <p:sp>
        <p:nvSpPr>
          <p:cNvPr id="11" name="矩形 2"/>
          <p:cNvSpPr/>
          <p:nvPr/>
        </p:nvSpPr>
        <p:spPr>
          <a:xfrm>
            <a:off x="186266" y="1907822"/>
            <a:ext cx="1450623" cy="778934"/>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lnSpc>
                <a:spcPts val="900"/>
              </a:lnSpc>
            </a:pPr>
            <a:r>
              <a:rPr lang="zh-CN" altLang="en-US" sz="700" b="1" dirty="0">
                <a:solidFill>
                  <a:schemeClr val="tx1"/>
                </a:solidFill>
                <a:latin typeface="微软雅黑" panose="020B0503020204020204" pitchFamily="34" charset="-122"/>
                <a:ea typeface="微软雅黑" panose="020B0503020204020204" pitchFamily="34" charset="-122"/>
                <a:sym typeface="+mn-ea"/>
              </a:rPr>
              <a:t>产品特点：</a:t>
            </a:r>
            <a:endParaRPr lang="zh-CN" altLang="en-US" sz="700" b="1" dirty="0">
              <a:solidFill>
                <a:schemeClr val="tx1"/>
              </a:solidFill>
              <a:latin typeface="微软雅黑" panose="020B0503020204020204" pitchFamily="34" charset="-122"/>
              <a:ea typeface="微软雅黑" panose="020B0503020204020204" pitchFamily="34" charset="-122"/>
              <a:sym typeface="+mn-ea"/>
            </a:endParaRPr>
          </a:p>
          <a:p>
            <a:pPr>
              <a:lnSpc>
                <a:spcPts val="900"/>
              </a:lnSpc>
              <a:buFont typeface="Wingdings" panose="05000000000000000000" pitchFamily="2" charset="2"/>
              <a:buChar char="u"/>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 可支持条码扫描</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nSpc>
                <a:spcPts val="900"/>
              </a:lnSpc>
              <a:buFont typeface="Wingdings" panose="05000000000000000000" pitchFamily="2" charset="2"/>
              <a:buChar char="u"/>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 可支持身份证识别</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a:p>
            <a:pPr algn="l">
              <a:lnSpc>
                <a:spcPts val="900"/>
              </a:lnSpc>
              <a:buFont typeface="Wingdings" panose="05000000000000000000" pitchFamily="2" charset="2"/>
              <a:buChar char="u"/>
            </a:pPr>
            <a:r>
              <a:rPr lang="en-US" altLang="zh-CN" sz="600" dirty="0" smtClean="0">
                <a:solidFill>
                  <a:schemeClr val="tx1"/>
                </a:solidFill>
                <a:latin typeface="微软雅黑" panose="020B0503020204020204" pitchFamily="34" charset="-122"/>
                <a:ea typeface="微软雅黑" panose="020B0503020204020204" pitchFamily="34" charset="-122"/>
                <a:sym typeface="+mn-ea"/>
              </a:rPr>
              <a:t> IP67</a:t>
            </a:r>
            <a:r>
              <a:rPr lang="zh-CN" altLang="en-US" sz="600" dirty="0" smtClean="0">
                <a:solidFill>
                  <a:schemeClr val="tx1"/>
                </a:solidFill>
                <a:latin typeface="微软雅黑" panose="020B0503020204020204" pitchFamily="34" charset="-122"/>
                <a:ea typeface="微软雅黑" panose="020B0503020204020204" pitchFamily="34" charset="-122"/>
                <a:sym typeface="+mn-ea"/>
              </a:rPr>
              <a:t>设计</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p:txBody>
      </p:sp>
      <p:sp>
        <p:nvSpPr>
          <p:cNvPr id="12" name="矩形 2"/>
          <p:cNvSpPr/>
          <p:nvPr/>
        </p:nvSpPr>
        <p:spPr>
          <a:xfrm>
            <a:off x="1664898" y="1919111"/>
            <a:ext cx="722701" cy="745067"/>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zh-CN">
                <a:solidFill>
                  <a:schemeClr val="lt1"/>
                </a:solidFill>
              </a:defRPr>
            </a:defPPr>
            <a:lvl1pPr marL="0" algn="l" defTabSz="914400" rtl="0" eaLnBrk="1" latinLnBrk="0" hangingPunct="1">
              <a:defRPr sz="1100">
                <a:solidFill>
                  <a:schemeClr val="lt1"/>
                </a:solidFill>
                <a:latin typeface="+mn-lt"/>
                <a:ea typeface="+mn-ea"/>
                <a:cs typeface="+mn-cs"/>
              </a:defRPr>
            </a:lvl1pPr>
            <a:lvl2pPr marL="457200" algn="l" defTabSz="914400" rtl="0" eaLnBrk="1" latinLnBrk="0" hangingPunct="1">
              <a:defRPr sz="1100">
                <a:solidFill>
                  <a:schemeClr val="lt1"/>
                </a:solidFill>
                <a:latin typeface="+mn-lt"/>
                <a:ea typeface="+mn-ea"/>
                <a:cs typeface="+mn-cs"/>
              </a:defRPr>
            </a:lvl2pPr>
            <a:lvl3pPr marL="914400" algn="l" defTabSz="914400" rtl="0" eaLnBrk="1" latinLnBrk="0" hangingPunct="1">
              <a:defRPr sz="1100">
                <a:solidFill>
                  <a:schemeClr val="lt1"/>
                </a:solidFill>
                <a:latin typeface="+mn-lt"/>
                <a:ea typeface="+mn-ea"/>
                <a:cs typeface="+mn-cs"/>
              </a:defRPr>
            </a:lvl3pPr>
            <a:lvl4pPr marL="1371600" algn="l" defTabSz="914400" rtl="0" eaLnBrk="1" latinLnBrk="0" hangingPunct="1">
              <a:defRPr sz="1100">
                <a:solidFill>
                  <a:schemeClr val="lt1"/>
                </a:solidFill>
                <a:latin typeface="+mn-lt"/>
                <a:ea typeface="+mn-ea"/>
                <a:cs typeface="+mn-cs"/>
              </a:defRPr>
            </a:lvl4pPr>
            <a:lvl5pPr marL="1828800" algn="l" defTabSz="914400" rtl="0" eaLnBrk="1" latinLnBrk="0" hangingPunct="1">
              <a:defRPr sz="1100">
                <a:solidFill>
                  <a:schemeClr val="lt1"/>
                </a:solidFill>
                <a:latin typeface="+mn-lt"/>
                <a:ea typeface="+mn-ea"/>
                <a:cs typeface="+mn-cs"/>
              </a:defRPr>
            </a:lvl5pPr>
            <a:lvl6pPr marL="2286000" algn="l" defTabSz="914400" rtl="0" eaLnBrk="1" latinLnBrk="0" hangingPunct="1">
              <a:defRPr sz="1100">
                <a:solidFill>
                  <a:schemeClr val="lt1"/>
                </a:solidFill>
                <a:latin typeface="+mn-lt"/>
                <a:ea typeface="+mn-ea"/>
                <a:cs typeface="+mn-cs"/>
              </a:defRPr>
            </a:lvl6pPr>
            <a:lvl7pPr marL="2743200" algn="l" defTabSz="914400" rtl="0" eaLnBrk="1" latinLnBrk="0" hangingPunct="1">
              <a:defRPr sz="1100">
                <a:solidFill>
                  <a:schemeClr val="lt1"/>
                </a:solidFill>
                <a:latin typeface="+mn-lt"/>
                <a:ea typeface="+mn-ea"/>
                <a:cs typeface="+mn-cs"/>
              </a:defRPr>
            </a:lvl7pPr>
            <a:lvl8pPr marL="3200400" algn="l" defTabSz="914400" rtl="0" eaLnBrk="1" latinLnBrk="0" hangingPunct="1">
              <a:defRPr sz="1100">
                <a:solidFill>
                  <a:schemeClr val="lt1"/>
                </a:solidFill>
                <a:latin typeface="+mn-lt"/>
                <a:ea typeface="+mn-ea"/>
                <a:cs typeface="+mn-cs"/>
              </a:defRPr>
            </a:lvl8pPr>
            <a:lvl9pPr marL="3657600" algn="l" defTabSz="914400" rtl="0" eaLnBrk="1" latinLnBrk="0" hangingPunct="1">
              <a:defRPr sz="1100">
                <a:solidFill>
                  <a:schemeClr val="lt1"/>
                </a:solidFill>
                <a:latin typeface="+mn-lt"/>
                <a:ea typeface="+mn-ea"/>
                <a:cs typeface="+mn-cs"/>
              </a:defRPr>
            </a:lvl9pPr>
          </a:lstStyle>
          <a:p>
            <a:pPr algn="l">
              <a:lnSpc>
                <a:spcPts val="900"/>
              </a:lnSpc>
            </a:pPr>
            <a:r>
              <a:rPr lang="zh-CN" altLang="en-US" sz="700" b="1" dirty="0">
                <a:solidFill>
                  <a:schemeClr val="tx1"/>
                </a:solidFill>
                <a:latin typeface="微软雅黑" panose="020B0503020204020204" pitchFamily="34" charset="-122"/>
                <a:ea typeface="微软雅黑" panose="020B0503020204020204" pitchFamily="34" charset="-122"/>
              </a:rPr>
              <a:t>应用方向</a:t>
            </a:r>
            <a:r>
              <a:rPr lang="zh-CN" altLang="en-US" sz="700" b="1" dirty="0" smtClean="0">
                <a:solidFill>
                  <a:schemeClr val="tx1"/>
                </a:solidFill>
                <a:latin typeface="微软雅黑" panose="020B0503020204020204" pitchFamily="34" charset="-122"/>
                <a:ea typeface="微软雅黑" panose="020B0503020204020204" pitchFamily="34" charset="-122"/>
              </a:rPr>
              <a:t>：</a:t>
            </a:r>
            <a:endParaRPr lang="en-US" altLang="zh-CN" sz="700" b="1" dirty="0" smtClean="0">
              <a:solidFill>
                <a:schemeClr val="tx1"/>
              </a:solidFill>
              <a:latin typeface="微软雅黑" panose="020B0503020204020204" pitchFamily="34" charset="-122"/>
              <a:ea typeface="微软雅黑" panose="020B0503020204020204" pitchFamily="34" charset="-122"/>
            </a:endParaRPr>
          </a:p>
          <a:p>
            <a:pPr>
              <a:lnSpc>
                <a:spcPts val="900"/>
              </a:lnSpc>
            </a:pPr>
            <a:r>
              <a:rPr lang="zh-CN" altLang="en-US" sz="600" dirty="0" smtClean="0">
                <a:solidFill>
                  <a:schemeClr val="tx1"/>
                </a:solidFill>
                <a:latin typeface="微软雅黑" panose="020B0503020204020204" pitchFamily="34" charset="-122"/>
                <a:ea typeface="微软雅黑" panose="020B0503020204020204" pitchFamily="34" charset="-122"/>
                <a:sym typeface="+mn-ea"/>
              </a:rPr>
              <a:t>仓储、物流</a:t>
            </a:r>
            <a:endParaRPr lang="en-US" altLang="zh-CN" sz="600" dirty="0" smtClean="0">
              <a:solidFill>
                <a:schemeClr val="tx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26"/>
          <p:cNvSpPr txBox="1"/>
          <p:nvPr/>
        </p:nvSpPr>
        <p:spPr>
          <a:xfrm>
            <a:off x="327660" y="504190"/>
            <a:ext cx="2270125" cy="254635"/>
          </a:xfrm>
          <a:prstGeom prst="rect">
            <a:avLst/>
          </a:prstGeom>
          <a:noFill/>
        </p:spPr>
        <p:txBody>
          <a:bodyPr wrap="square" rtlCol="0">
            <a:spAutoFit/>
          </a:bodyPr>
          <a:lstStyle/>
          <a:p>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目  录 </a:t>
            </a:r>
            <a:r>
              <a:rPr lang="en-US" altLang="zh-CN" sz="1000" dirty="0" smtClean="0">
                <a:solidFill>
                  <a:schemeClr val="bg1">
                    <a:lumMod val="65000"/>
                  </a:schemeClr>
                </a:solidFill>
                <a:latin typeface="微软雅黑" panose="020B0503020204020204" pitchFamily="34" charset="-122"/>
                <a:ea typeface="微软雅黑" panose="020B0503020204020204" pitchFamily="34" charset="-122"/>
              </a:rPr>
              <a:t>/ </a:t>
            </a:r>
            <a:r>
              <a:rPr lang="en-US" altLang="zh-CN" sz="1000" dirty="0" smtClean="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CONTENTS</a:t>
            </a:r>
            <a:endParaRPr lang="zh-CN" altLang="en-US" sz="1000" dirty="0" smtClean="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7" name="椭圆 56"/>
          <p:cNvSpPr/>
          <p:nvPr/>
        </p:nvSpPr>
        <p:spPr>
          <a:xfrm>
            <a:off x="394336" y="959278"/>
            <a:ext cx="206428" cy="206458"/>
          </a:xfrm>
          <a:prstGeom prst="ellipse">
            <a:avLst/>
          </a:prstGeom>
          <a:solidFill>
            <a:schemeClr val="bg1">
              <a:lumMod val="65000"/>
            </a:schemeClr>
          </a:solidFill>
          <a:ln>
            <a:noFill/>
          </a:ln>
        </p:spPr>
        <p:txBody>
          <a:bodyPr vert="horz" wrap="square" lIns="91440" tIns="45720" rIns="91440" bIns="45720" numCol="1" anchor="ctr" anchorCtr="0" compatLnSpc="1"/>
          <a:lstStyle/>
          <a:p>
            <a:pPr algn="ctr"/>
            <a:r>
              <a:rPr lang="en-US" altLang="zh-CN" sz="8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endParaRPr lang="en-US" altLang="zh-CN" sz="8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4" name="组合 57"/>
          <p:cNvGrpSpPr/>
          <p:nvPr/>
        </p:nvGrpSpPr>
        <p:grpSpPr>
          <a:xfrm>
            <a:off x="670485" y="907418"/>
            <a:ext cx="1245854" cy="350812"/>
            <a:chOff x="6940825" y="1996398"/>
            <a:chExt cx="1178075" cy="331676"/>
          </a:xfrm>
        </p:grpSpPr>
        <p:sp>
          <p:nvSpPr>
            <p:cNvPr id="59" name="矩形 58"/>
            <p:cNvSpPr/>
            <p:nvPr/>
          </p:nvSpPr>
          <p:spPr>
            <a:xfrm>
              <a:off x="6994799" y="1996398"/>
              <a:ext cx="557221" cy="210127"/>
            </a:xfrm>
            <a:prstGeom prst="rect">
              <a:avLst/>
            </a:prstGeom>
            <a:noFill/>
            <a:ln>
              <a:noFill/>
            </a:ln>
          </p:spPr>
          <p:txBody>
            <a:bodyPr vert="horz" wrap="square" lIns="91440" tIns="45720" rIns="91440" bIns="45720" numCol="1" anchor="ctr" anchorCtr="0" compatLnSpc="1"/>
            <a:lstStyle/>
            <a:p>
              <a:pPr algn="ctr"/>
              <a:r>
                <a:rPr lang="zh-CN" altLang="en-US" sz="800" dirty="0" smtClean="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公司介绍</a:t>
              </a:r>
              <a:endParaRPr lang="zh-CN" altLang="en-US" sz="800" dirty="0" smtClean="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60" name="矩形 59"/>
            <p:cNvSpPr/>
            <p:nvPr/>
          </p:nvSpPr>
          <p:spPr>
            <a:xfrm>
              <a:off x="6940825" y="2124382"/>
              <a:ext cx="1178075" cy="203692"/>
            </a:xfrm>
            <a:prstGeom prst="rect">
              <a:avLst/>
            </a:prstGeom>
            <a:noFill/>
            <a:ln>
              <a:noFill/>
            </a:ln>
          </p:spPr>
          <p:txBody>
            <a:bodyPr vert="horz" wrap="square" lIns="91440" tIns="45720" rIns="91440" bIns="45720" numCol="1" anchor="ctr" anchorCtr="0" compatLnSpc="1"/>
            <a:lstStyle/>
            <a:p>
              <a:pPr algn="ctr"/>
              <a:r>
                <a:rPr lang="en-US" altLang="zh-CN" sz="800" dirty="0" smtClean="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Company Description</a:t>
              </a:r>
              <a:endParaRPr lang="en-US" altLang="zh-CN" sz="800" dirty="0" smtClean="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62" name="椭圆 61"/>
          <p:cNvSpPr/>
          <p:nvPr/>
        </p:nvSpPr>
        <p:spPr>
          <a:xfrm>
            <a:off x="388691" y="1361092"/>
            <a:ext cx="206428" cy="206458"/>
          </a:xfrm>
          <a:prstGeom prst="ellipse">
            <a:avLst/>
          </a:prstGeom>
          <a:solidFill>
            <a:schemeClr val="bg1">
              <a:lumMod val="65000"/>
            </a:schemeClr>
          </a:solidFill>
          <a:ln>
            <a:noFill/>
          </a:ln>
        </p:spPr>
        <p:txBody>
          <a:bodyPr vert="horz" wrap="square" lIns="91440" tIns="45720" rIns="91440" bIns="45720" numCol="1" anchor="ctr" anchorCtr="0" compatLnSpc="1"/>
          <a:lstStyle/>
          <a:p>
            <a:pPr algn="ctr"/>
            <a:r>
              <a:rPr lang="en-US" altLang="zh-CN" sz="8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endParaRPr lang="en-US" altLang="zh-CN" sz="8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6" name="组合 62"/>
          <p:cNvGrpSpPr/>
          <p:nvPr/>
        </p:nvGrpSpPr>
        <p:grpSpPr>
          <a:xfrm>
            <a:off x="558798" y="1263512"/>
            <a:ext cx="1405768" cy="388279"/>
            <a:chOff x="6840551" y="1996398"/>
            <a:chExt cx="1329290" cy="367099"/>
          </a:xfrm>
        </p:grpSpPr>
        <p:sp>
          <p:nvSpPr>
            <p:cNvPr id="64" name="矩形 63"/>
            <p:cNvSpPr/>
            <p:nvPr/>
          </p:nvSpPr>
          <p:spPr>
            <a:xfrm>
              <a:off x="6994799" y="1996398"/>
              <a:ext cx="562663" cy="203692"/>
            </a:xfrm>
            <a:prstGeom prst="rect">
              <a:avLst/>
            </a:prstGeom>
            <a:noFill/>
            <a:ln>
              <a:noFill/>
            </a:ln>
          </p:spPr>
          <p:txBody>
            <a:bodyPr vert="horz" wrap="square" lIns="91440" tIns="45720" rIns="91440" bIns="45720" numCol="1" anchor="ctr" anchorCtr="0" compatLnSpc="1"/>
            <a:lstStyle/>
            <a:p>
              <a:pPr algn="ctr"/>
              <a:r>
                <a:rPr lang="zh-CN" altLang="en-US" sz="800" dirty="0" smtClean="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产品介绍</a:t>
              </a:r>
              <a:endParaRPr lang="zh-CN" altLang="en-US" sz="800" dirty="0" smtClean="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65" name="矩形 64"/>
            <p:cNvSpPr/>
            <p:nvPr/>
          </p:nvSpPr>
          <p:spPr>
            <a:xfrm>
              <a:off x="6840551" y="2159805"/>
              <a:ext cx="1329290" cy="203692"/>
            </a:xfrm>
            <a:prstGeom prst="rect">
              <a:avLst/>
            </a:prstGeom>
            <a:noFill/>
            <a:ln>
              <a:noFill/>
            </a:ln>
          </p:spPr>
          <p:txBody>
            <a:bodyPr vert="horz" wrap="square" lIns="91440" tIns="45720" rIns="91440" bIns="45720" numCol="1" anchor="ctr" anchorCtr="0" compatLnSpc="1"/>
            <a:lstStyle/>
            <a:p>
              <a:pPr algn="ctr"/>
              <a:r>
                <a:rPr lang="en-US" altLang="zh-CN" sz="800" dirty="0" smtClean="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Product Introduction</a:t>
              </a:r>
              <a:endParaRPr lang="en-US" altLang="zh-CN" sz="800" dirty="0" smtClean="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7" name="组合 65"/>
          <p:cNvGrpSpPr/>
          <p:nvPr/>
        </p:nvGrpSpPr>
        <p:grpSpPr>
          <a:xfrm>
            <a:off x="383048" y="2036516"/>
            <a:ext cx="1471775" cy="348731"/>
            <a:chOff x="6646073" y="1996398"/>
            <a:chExt cx="1391742" cy="329709"/>
          </a:xfrm>
        </p:grpSpPr>
        <p:sp>
          <p:nvSpPr>
            <p:cNvPr id="67" name="椭圆 66"/>
            <p:cNvSpPr/>
            <p:nvPr/>
          </p:nvSpPr>
          <p:spPr>
            <a:xfrm>
              <a:off x="6646073" y="2065374"/>
              <a:ext cx="195198" cy="195196"/>
            </a:xfrm>
            <a:prstGeom prst="ellipse">
              <a:avLst/>
            </a:prstGeom>
            <a:solidFill>
              <a:schemeClr val="bg1">
                <a:lumMod val="65000"/>
              </a:schemeClr>
            </a:solidFill>
            <a:ln>
              <a:noFill/>
            </a:ln>
          </p:spPr>
          <p:txBody>
            <a:bodyPr vert="horz" wrap="square" lIns="91440" tIns="45720" rIns="91440" bIns="45720" numCol="1" anchor="ctr" anchorCtr="0" compatLnSpc="1"/>
            <a:lstStyle/>
            <a:p>
              <a:pPr algn="ctr"/>
              <a:r>
                <a:rPr lang="en-US" altLang="zh-CN" sz="8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endParaRPr lang="en-US" altLang="zh-CN" sz="8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8" name="组合 67"/>
            <p:cNvGrpSpPr/>
            <p:nvPr/>
          </p:nvGrpSpPr>
          <p:grpSpPr>
            <a:xfrm>
              <a:off x="6993743" y="1996398"/>
              <a:ext cx="1044072" cy="329709"/>
              <a:chOff x="6993743" y="1996398"/>
              <a:chExt cx="1044072" cy="329709"/>
            </a:xfrm>
          </p:grpSpPr>
          <p:sp>
            <p:nvSpPr>
              <p:cNvPr id="69" name="矩形 68"/>
              <p:cNvSpPr/>
              <p:nvPr/>
            </p:nvSpPr>
            <p:spPr>
              <a:xfrm>
                <a:off x="6993743" y="1996398"/>
                <a:ext cx="558292" cy="210127"/>
              </a:xfrm>
              <a:prstGeom prst="rect">
                <a:avLst/>
              </a:prstGeom>
              <a:noFill/>
            </p:spPr>
            <p:txBody>
              <a:bodyPr wrap="square" lIns="91440" tIns="45720" rIns="91440" bIns="45720">
                <a:spAutoFit/>
              </a:bodyPr>
              <a:lstStyle/>
              <a:p>
                <a:r>
                  <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rPr>
                  <a:t>未来发展</a:t>
                </a:r>
                <a:endParaRPr lang="zh-CN" altLang="en-US" sz="8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0" name="矩形 69"/>
              <p:cNvSpPr/>
              <p:nvPr/>
            </p:nvSpPr>
            <p:spPr>
              <a:xfrm>
                <a:off x="6994799" y="2124385"/>
                <a:ext cx="1043016" cy="201722"/>
              </a:xfrm>
              <a:prstGeom prst="rect">
                <a:avLst/>
              </a:prstGeom>
              <a:noFill/>
            </p:spPr>
            <p:txBody>
              <a:bodyPr wrap="none" lIns="91440" tIns="45720" rIns="91440" bIns="45720">
                <a:spAutoFit/>
              </a:bodyPr>
              <a:lstStyle/>
              <a:p>
                <a:r>
                  <a:rPr lang="en-US" altLang="zh-CN" sz="8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Future Development</a:t>
                </a:r>
                <a:endParaRPr lang="en-US" altLang="zh-CN" sz="800" dirty="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sp>
        <p:nvSpPr>
          <p:cNvPr id="20" name="椭圆 19"/>
          <p:cNvSpPr/>
          <p:nvPr/>
        </p:nvSpPr>
        <p:spPr>
          <a:xfrm>
            <a:off x="388698" y="1756200"/>
            <a:ext cx="206429" cy="206458"/>
          </a:xfrm>
          <a:prstGeom prst="ellipse">
            <a:avLst/>
          </a:prstGeom>
          <a:solidFill>
            <a:srgbClr val="E60021"/>
          </a:solidFill>
          <a:ln>
            <a:noFill/>
          </a:ln>
        </p:spPr>
        <p:txBody>
          <a:bodyPr vert="horz" wrap="square" lIns="91440" tIns="45720" rIns="91440" bIns="45720" numCol="1" anchor="ctr" anchorCtr="0" compatLnSpc="1"/>
          <a:lstStyle/>
          <a:p>
            <a:pPr algn="ctr"/>
            <a:r>
              <a:rPr lang="en-US" altLang="zh-CN" sz="8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endParaRPr lang="en-US" altLang="zh-CN" sz="8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10" name="组合 20"/>
          <p:cNvGrpSpPr/>
          <p:nvPr/>
        </p:nvGrpSpPr>
        <p:grpSpPr>
          <a:xfrm>
            <a:off x="721919" y="1658620"/>
            <a:ext cx="1183337" cy="388278"/>
            <a:chOff x="6994790" y="1996398"/>
            <a:chExt cx="1118959" cy="367098"/>
          </a:xfrm>
        </p:grpSpPr>
        <p:sp>
          <p:nvSpPr>
            <p:cNvPr id="22" name="矩形 21"/>
            <p:cNvSpPr/>
            <p:nvPr/>
          </p:nvSpPr>
          <p:spPr>
            <a:xfrm>
              <a:off x="6994799" y="1996398"/>
              <a:ext cx="562663" cy="203692"/>
            </a:xfrm>
            <a:prstGeom prst="rect">
              <a:avLst/>
            </a:prstGeom>
            <a:noFill/>
          </p:spPr>
          <p:txBody>
            <a:bodyPr wrap="none" lIns="91440" tIns="45720" rIns="91440" bIns="45720">
              <a:spAutoFit/>
            </a:bodyPr>
            <a:lstStyle/>
            <a:p>
              <a:r>
                <a:rPr lang="zh-CN" altLang="en-US" sz="800" dirty="0" smtClean="0">
                  <a:solidFill>
                    <a:srgbClr val="FF0000"/>
                  </a:solidFill>
                  <a:latin typeface="微软雅黑" panose="020B0503020204020204" pitchFamily="34" charset="-122"/>
                  <a:ea typeface="微软雅黑" panose="020B0503020204020204" pitchFamily="34" charset="-122"/>
                </a:rPr>
                <a:t>解决方案</a:t>
              </a:r>
              <a:endParaRPr lang="zh-CN" altLang="en-US" sz="800" dirty="0" smtClean="0">
                <a:solidFill>
                  <a:srgbClr val="FF0000"/>
                </a:solidFill>
                <a:latin typeface="微软雅黑" panose="020B0503020204020204" pitchFamily="34" charset="-122"/>
                <a:ea typeface="微软雅黑" panose="020B0503020204020204" pitchFamily="34" charset="-122"/>
              </a:endParaRPr>
            </a:p>
          </p:txBody>
        </p:sp>
        <p:sp>
          <p:nvSpPr>
            <p:cNvPr id="23" name="矩形 22"/>
            <p:cNvSpPr/>
            <p:nvPr/>
          </p:nvSpPr>
          <p:spPr>
            <a:xfrm>
              <a:off x="6994790" y="2159804"/>
              <a:ext cx="1118959" cy="203692"/>
            </a:xfrm>
            <a:prstGeom prst="rect">
              <a:avLst/>
            </a:prstGeom>
            <a:noFill/>
          </p:spPr>
          <p:txBody>
            <a:bodyPr wrap="none" lIns="91440" tIns="45720" rIns="91440" bIns="45720">
              <a:spAutoFit/>
            </a:bodyPr>
            <a:lstStyle/>
            <a:p>
              <a:r>
                <a:rPr lang="en-US" altLang="zh-CN" sz="800" dirty="0" smtClean="0">
                  <a:solidFill>
                    <a:srgbClr val="FF0000"/>
                  </a:solidFill>
                  <a:latin typeface="微软雅黑" panose="020B0503020204020204" pitchFamily="34" charset="-122"/>
                  <a:ea typeface="微软雅黑" panose="020B0503020204020204" pitchFamily="34" charset="-122"/>
                </a:rPr>
                <a:t>Application Solution</a:t>
              </a:r>
              <a:endParaRPr lang="en-US" altLang="zh-CN" sz="800" dirty="0" smtClean="0">
                <a:solidFill>
                  <a:srgbClr val="FF0000"/>
                </a:solidFill>
                <a:latin typeface="微软雅黑" panose="020B0503020204020204" pitchFamily="34" charset="-122"/>
                <a:ea typeface="微软雅黑" panose="020B0503020204020204" pitchFamily="34" charset="-122"/>
              </a:endParaRPr>
            </a:p>
          </p:txBody>
        </p:sp>
      </p:grpSp>
      <p:sp>
        <p:nvSpPr>
          <p:cNvPr id="21" name="矩形 20"/>
          <p:cNvSpPr/>
          <p:nvPr/>
        </p:nvSpPr>
        <p:spPr>
          <a:xfrm>
            <a:off x="2647804" y="93061"/>
            <a:ext cx="1184940" cy="184666"/>
          </a:xfrm>
          <a:prstGeom prst="rect">
            <a:avLst/>
          </a:prstGeom>
          <a:noFill/>
          <a:ln>
            <a:noFill/>
          </a:ln>
        </p:spPr>
        <p:txBody>
          <a:bodyPr wrap="none" rtlCol="0" anchor="t">
            <a:spAutoFit/>
          </a:bodyPr>
          <a:lstStyle/>
          <a:p>
            <a:pPr algn="ctr"/>
            <a:r>
              <a:rPr lang="zh-CN" altLang="en-US" sz="600" i="1" dirty="0" smtClean="0">
                <a:latin typeface="微软雅黑" panose="020B0503020204020204" pitchFamily="34" charset="-122"/>
                <a:ea typeface="微软雅黑" panose="020B0503020204020204" pitchFamily="34" charset="-122"/>
              </a:rPr>
              <a:t>以质量求生存，以创新求发展</a:t>
            </a:r>
            <a:endParaRPr lang="zh-CN" altLang="en-US" sz="600" i="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86315" y="390243"/>
            <a:ext cx="1553774" cy="222885"/>
          </a:xfrm>
          <a:prstGeom prst="roundRect">
            <a:avLst/>
          </a:prstGeom>
          <a:noFill/>
          <a:ln w="12700" cmpd="sng">
            <a:noFill/>
            <a:prstDash val="solid"/>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0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天通船舶动态管理平台</a:t>
            </a:r>
            <a:endParaRPr lang="zh-CN" altLang="en-US" sz="10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0244" name="Rectangle 4"/>
          <p:cNvSpPr>
            <a:spLocks noChangeArrowheads="1"/>
          </p:cNvSpPr>
          <p:nvPr/>
        </p:nvSpPr>
        <p:spPr bwMode="auto">
          <a:xfrm>
            <a:off x="0" y="0"/>
            <a:ext cx="4319588" cy="45720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0245" name="Rectangle 5"/>
          <p:cNvSpPr>
            <a:spLocks noChangeArrowheads="1"/>
          </p:cNvSpPr>
          <p:nvPr/>
        </p:nvSpPr>
        <p:spPr bwMode="auto">
          <a:xfrm>
            <a:off x="0" y="2266950"/>
            <a:ext cx="4319588"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 </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0246" name="Rectangle 6"/>
          <p:cNvSpPr>
            <a:spLocks noChangeArrowheads="1"/>
          </p:cNvSpPr>
          <p:nvPr/>
        </p:nvSpPr>
        <p:spPr bwMode="auto">
          <a:xfrm>
            <a:off x="0" y="4038600"/>
            <a:ext cx="4319588"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 </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4" name="矩形 13"/>
          <p:cNvSpPr/>
          <p:nvPr/>
        </p:nvSpPr>
        <p:spPr>
          <a:xfrm>
            <a:off x="306210" y="708689"/>
            <a:ext cx="3729567" cy="630942"/>
          </a:xfrm>
          <a:prstGeom prst="rect">
            <a:avLst/>
          </a:prstGeom>
        </p:spPr>
        <p:txBody>
          <a:bodyPr wrap="square">
            <a:spAutoFit/>
          </a:bodyPr>
          <a:lstStyle/>
          <a:p>
            <a:r>
              <a:rPr lang="zh-CN" altLang="en-US" sz="700" dirty="0" smtClean="0">
                <a:latin typeface="微软雅黑" panose="020B0503020204020204" pitchFamily="34" charset="-122"/>
                <a:ea typeface="微软雅黑" panose="020B0503020204020204" pitchFamily="34" charset="-122"/>
              </a:rPr>
              <a:t>天通船载信息服务终端依托北斗卫星定位及天通卫星通信技术，具有全天候、全方位的通信和位置上报能力，并且在船只遭遇紧急情况时，可以直接向指挥中心报警，指挥中心立即定位，展开救助。可根据客户需求进行安装与设置，作为船舶监控、海陆通信的管理平台，为海上船舶活动提供电子导航、渔汛播报、军事演习通知、台风预警等多项有效的支撑服务</a:t>
            </a:r>
            <a:endParaRPr lang="zh-CN" altLang="en-US" sz="700" dirty="0">
              <a:latin typeface="微软雅黑" panose="020B0503020204020204" pitchFamily="34" charset="-122"/>
              <a:ea typeface="微软雅黑" panose="020B0503020204020204" pitchFamily="34" charset="-122"/>
            </a:endParaRPr>
          </a:p>
        </p:txBody>
      </p:sp>
      <p:sp>
        <p:nvSpPr>
          <p:cNvPr id="11" name="矩形 10"/>
          <p:cNvSpPr/>
          <p:nvPr/>
        </p:nvSpPr>
        <p:spPr>
          <a:xfrm>
            <a:off x="2647804" y="93061"/>
            <a:ext cx="1184940" cy="184666"/>
          </a:xfrm>
          <a:prstGeom prst="rect">
            <a:avLst/>
          </a:prstGeom>
          <a:noFill/>
          <a:ln>
            <a:noFill/>
          </a:ln>
        </p:spPr>
        <p:txBody>
          <a:bodyPr wrap="none" rtlCol="0" anchor="t">
            <a:spAutoFit/>
          </a:bodyPr>
          <a:lstStyle/>
          <a:p>
            <a:pPr algn="ctr"/>
            <a:r>
              <a:rPr lang="zh-CN" altLang="en-US" sz="600" i="1" dirty="0" smtClean="0">
                <a:latin typeface="微软雅黑" panose="020B0503020204020204" pitchFamily="34" charset="-122"/>
                <a:ea typeface="微软雅黑" panose="020B0503020204020204" pitchFamily="34" charset="-122"/>
              </a:rPr>
              <a:t>以质量求生存，以创新求发展</a:t>
            </a:r>
            <a:endParaRPr lang="zh-CN" altLang="en-US" sz="600" i="1" dirty="0">
              <a:latin typeface="微软雅黑" panose="020B0503020204020204" pitchFamily="34" charset="-122"/>
              <a:ea typeface="微软雅黑" panose="020B0503020204020204" pitchFamily="34" charset="-122"/>
            </a:endParaRPr>
          </a:p>
        </p:txBody>
      </p:sp>
      <p:pic>
        <p:nvPicPr>
          <p:cNvPr id="2050" name="Picture 2"/>
          <p:cNvPicPr>
            <a:picLocks noChangeAspect="1" noChangeArrowheads="1"/>
          </p:cNvPicPr>
          <p:nvPr/>
        </p:nvPicPr>
        <p:blipFill>
          <a:blip r:embed="rId1" cstate="print"/>
          <a:srcRect/>
          <a:stretch>
            <a:fillRect/>
          </a:stretch>
        </p:blipFill>
        <p:spPr bwMode="auto">
          <a:xfrm>
            <a:off x="389467" y="1512731"/>
            <a:ext cx="1772355" cy="904169"/>
          </a:xfrm>
          <a:prstGeom prst="rect">
            <a:avLst/>
          </a:prstGeom>
          <a:noFill/>
          <a:ln w="9525">
            <a:noFill/>
            <a:miter lim="800000"/>
            <a:headEnd/>
            <a:tailEnd/>
          </a:ln>
          <a:effectLst/>
        </p:spPr>
      </p:pic>
      <p:pic>
        <p:nvPicPr>
          <p:cNvPr id="2051" name="Picture 3"/>
          <p:cNvPicPr>
            <a:picLocks noChangeAspect="1" noChangeArrowheads="1"/>
          </p:cNvPicPr>
          <p:nvPr/>
        </p:nvPicPr>
        <p:blipFill>
          <a:blip r:embed="rId2" cstate="print"/>
          <a:srcRect/>
          <a:stretch>
            <a:fillRect/>
          </a:stretch>
        </p:blipFill>
        <p:spPr bwMode="auto">
          <a:xfrm>
            <a:off x="2218266" y="1535308"/>
            <a:ext cx="1642533" cy="8840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86315" y="390243"/>
            <a:ext cx="1553774" cy="222885"/>
          </a:xfrm>
          <a:prstGeom prst="roundRect">
            <a:avLst/>
          </a:prstGeom>
          <a:noFill/>
          <a:ln w="12700" cmpd="sng">
            <a:noFill/>
            <a:prstDash val="solid"/>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9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海产品实时交易平台</a:t>
            </a:r>
            <a:endParaRPr lang="zh-CN" altLang="en-US" sz="9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0244" name="Rectangle 4"/>
          <p:cNvSpPr>
            <a:spLocks noChangeArrowheads="1"/>
          </p:cNvSpPr>
          <p:nvPr/>
        </p:nvSpPr>
        <p:spPr bwMode="auto">
          <a:xfrm>
            <a:off x="0" y="0"/>
            <a:ext cx="4319588" cy="45720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0245" name="Rectangle 5"/>
          <p:cNvSpPr>
            <a:spLocks noChangeArrowheads="1"/>
          </p:cNvSpPr>
          <p:nvPr/>
        </p:nvSpPr>
        <p:spPr bwMode="auto">
          <a:xfrm>
            <a:off x="0" y="2266950"/>
            <a:ext cx="4319588"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 </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0246" name="Rectangle 6"/>
          <p:cNvSpPr>
            <a:spLocks noChangeArrowheads="1"/>
          </p:cNvSpPr>
          <p:nvPr/>
        </p:nvSpPr>
        <p:spPr bwMode="auto">
          <a:xfrm>
            <a:off x="0" y="4038600"/>
            <a:ext cx="4319588"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 </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4" name="矩形 13"/>
          <p:cNvSpPr/>
          <p:nvPr/>
        </p:nvSpPr>
        <p:spPr>
          <a:xfrm>
            <a:off x="306210" y="708689"/>
            <a:ext cx="3729567" cy="523220"/>
          </a:xfrm>
          <a:prstGeom prst="rect">
            <a:avLst/>
          </a:prstGeom>
        </p:spPr>
        <p:txBody>
          <a:bodyPr wrap="square">
            <a:spAutoFit/>
          </a:bodyPr>
          <a:lstStyle/>
          <a:p>
            <a:r>
              <a:rPr lang="zh-CN" altLang="en-US" sz="700" dirty="0" smtClean="0">
                <a:latin typeface="微软雅黑" panose="020B0503020204020204" pitchFamily="34" charset="-122"/>
                <a:ea typeface="微软雅黑" panose="020B0503020204020204" pitchFamily="34" charset="-122"/>
              </a:rPr>
              <a:t>随着互联网的发展，渔业与电子商务结合是大势所趋。本海产品实时交易平台是行业领先的电子商务平台，利用了北斗卫星定位及天通卫星数据通信技术，通过平台汇集海量供求信息与行业资讯，旨在帮助渔民坐到从鱼起网就能够销售，渔船到岸就能够点到点的把海产品送到百姓餐桌。</a:t>
            </a:r>
            <a:endParaRPr lang="zh-CN" altLang="en-US" sz="700" dirty="0">
              <a:latin typeface="微软雅黑" panose="020B0503020204020204" pitchFamily="34" charset="-122"/>
              <a:ea typeface="微软雅黑" panose="020B0503020204020204" pitchFamily="34" charset="-122"/>
            </a:endParaRPr>
          </a:p>
        </p:txBody>
      </p:sp>
      <p:sp>
        <p:nvSpPr>
          <p:cNvPr id="11" name="矩形 10"/>
          <p:cNvSpPr/>
          <p:nvPr/>
        </p:nvSpPr>
        <p:spPr>
          <a:xfrm>
            <a:off x="2647804" y="93061"/>
            <a:ext cx="1184940" cy="184666"/>
          </a:xfrm>
          <a:prstGeom prst="rect">
            <a:avLst/>
          </a:prstGeom>
          <a:noFill/>
          <a:ln>
            <a:noFill/>
          </a:ln>
        </p:spPr>
        <p:txBody>
          <a:bodyPr wrap="none" rtlCol="0" anchor="t">
            <a:spAutoFit/>
          </a:bodyPr>
          <a:lstStyle/>
          <a:p>
            <a:pPr algn="ctr"/>
            <a:r>
              <a:rPr lang="zh-CN" altLang="en-US" sz="600" i="1" dirty="0" smtClean="0">
                <a:latin typeface="微软雅黑" panose="020B0503020204020204" pitchFamily="34" charset="-122"/>
                <a:ea typeface="微软雅黑" panose="020B0503020204020204" pitchFamily="34" charset="-122"/>
              </a:rPr>
              <a:t>以质量求生存，以创新求发展</a:t>
            </a:r>
            <a:endParaRPr lang="zh-CN" altLang="en-US" sz="600" i="1" dirty="0">
              <a:latin typeface="微软雅黑" panose="020B0503020204020204" pitchFamily="34" charset="-122"/>
              <a:ea typeface="微软雅黑" panose="020B0503020204020204" pitchFamily="34" charset="-122"/>
            </a:endParaRPr>
          </a:p>
        </p:txBody>
      </p:sp>
      <p:pic>
        <p:nvPicPr>
          <p:cNvPr id="3074" name="Picture 2"/>
          <p:cNvPicPr>
            <a:picLocks noChangeAspect="1" noChangeArrowheads="1"/>
          </p:cNvPicPr>
          <p:nvPr/>
        </p:nvPicPr>
        <p:blipFill>
          <a:blip r:embed="rId1" cstate="print"/>
          <a:srcRect/>
          <a:stretch>
            <a:fillRect/>
          </a:stretch>
        </p:blipFill>
        <p:spPr bwMode="auto">
          <a:xfrm>
            <a:off x="406400" y="1482522"/>
            <a:ext cx="3429000" cy="98286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86315" y="390243"/>
            <a:ext cx="1553774" cy="222885"/>
          </a:xfrm>
          <a:prstGeom prst="roundRect">
            <a:avLst/>
          </a:prstGeom>
          <a:noFill/>
          <a:ln w="12700" cmpd="sng">
            <a:noFill/>
            <a:prstDash val="solid"/>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0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冷链物流监控平台</a:t>
            </a:r>
            <a:endParaRPr lang="zh-CN" altLang="en-US" sz="10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0244" name="Rectangle 4"/>
          <p:cNvSpPr>
            <a:spLocks noChangeArrowheads="1"/>
          </p:cNvSpPr>
          <p:nvPr/>
        </p:nvSpPr>
        <p:spPr bwMode="auto">
          <a:xfrm>
            <a:off x="0" y="0"/>
            <a:ext cx="4319588" cy="45720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0245" name="Rectangle 5"/>
          <p:cNvSpPr>
            <a:spLocks noChangeArrowheads="1"/>
          </p:cNvSpPr>
          <p:nvPr/>
        </p:nvSpPr>
        <p:spPr bwMode="auto">
          <a:xfrm>
            <a:off x="0" y="2266950"/>
            <a:ext cx="4319588"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 </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0246" name="Rectangle 6"/>
          <p:cNvSpPr>
            <a:spLocks noChangeArrowheads="1"/>
          </p:cNvSpPr>
          <p:nvPr/>
        </p:nvSpPr>
        <p:spPr bwMode="auto">
          <a:xfrm>
            <a:off x="0" y="4038600"/>
            <a:ext cx="4319588"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 </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4" name="矩形 13"/>
          <p:cNvSpPr/>
          <p:nvPr/>
        </p:nvSpPr>
        <p:spPr>
          <a:xfrm>
            <a:off x="306210" y="708689"/>
            <a:ext cx="3729567" cy="630942"/>
          </a:xfrm>
          <a:prstGeom prst="rect">
            <a:avLst/>
          </a:prstGeom>
        </p:spPr>
        <p:txBody>
          <a:bodyPr wrap="square">
            <a:spAutoFit/>
          </a:bodyPr>
          <a:lstStyle/>
          <a:p>
            <a:r>
              <a:rPr lang="zh-CN" altLang="en-US" sz="700" dirty="0" smtClean="0">
                <a:latin typeface="微软雅黑" panose="020B0503020204020204" pitchFamily="34" charset="-122"/>
                <a:ea typeface="微软雅黑" panose="020B0503020204020204" pitchFamily="34" charset="-122"/>
              </a:rPr>
              <a:t>利用</a:t>
            </a:r>
            <a:r>
              <a:rPr lang="en-US" altLang="zh-CN" sz="700" dirty="0" smtClean="0">
                <a:latin typeface="微软雅黑" panose="020B0503020204020204" pitchFamily="34" charset="-122"/>
                <a:ea typeface="微软雅黑" panose="020B0503020204020204" pitchFamily="34" charset="-122"/>
              </a:rPr>
              <a:t>RFID</a:t>
            </a:r>
            <a:r>
              <a:rPr lang="zh-CN" altLang="en-US" sz="700" dirty="0" smtClean="0">
                <a:latin typeface="微软雅黑" panose="020B0503020204020204" pitchFamily="34" charset="-122"/>
                <a:ea typeface="微软雅黑" panose="020B0503020204020204" pitchFamily="34" charset="-122"/>
              </a:rPr>
              <a:t>技术、北斗卫星定位及通讯技术、全网通移动通讯技术、传感器技术，建立覆盖多区域的现代冷链物流体系，以促进异地交收。在电子商务平台发生的订单，通过物流配送的方式，用专用的海产品包装及专业的海产品运输完成电子商务交易和补给配送，把所有配送的货物送到客户端。同时，我们还将不断完善交易监管及海产品安全追溯制度，旨在称谓海洋食品安全追溯的领航者。</a:t>
            </a:r>
            <a:endParaRPr lang="zh-CN" altLang="en-US" sz="700" dirty="0">
              <a:latin typeface="微软雅黑" panose="020B0503020204020204" pitchFamily="34" charset="-122"/>
              <a:ea typeface="微软雅黑" panose="020B0503020204020204" pitchFamily="34" charset="-122"/>
            </a:endParaRPr>
          </a:p>
        </p:txBody>
      </p:sp>
      <p:sp>
        <p:nvSpPr>
          <p:cNvPr id="11" name="矩形 10"/>
          <p:cNvSpPr/>
          <p:nvPr/>
        </p:nvSpPr>
        <p:spPr>
          <a:xfrm>
            <a:off x="2647804" y="93061"/>
            <a:ext cx="1184940" cy="184666"/>
          </a:xfrm>
          <a:prstGeom prst="rect">
            <a:avLst/>
          </a:prstGeom>
          <a:noFill/>
          <a:ln>
            <a:noFill/>
          </a:ln>
        </p:spPr>
        <p:txBody>
          <a:bodyPr wrap="none" rtlCol="0" anchor="t">
            <a:spAutoFit/>
          </a:bodyPr>
          <a:lstStyle/>
          <a:p>
            <a:pPr algn="ctr"/>
            <a:r>
              <a:rPr lang="zh-CN" altLang="en-US" sz="600" i="1" dirty="0" smtClean="0">
                <a:latin typeface="微软雅黑" panose="020B0503020204020204" pitchFamily="34" charset="-122"/>
                <a:ea typeface="微软雅黑" panose="020B0503020204020204" pitchFamily="34" charset="-122"/>
              </a:rPr>
              <a:t>以质量求生存，以创新求发展</a:t>
            </a:r>
            <a:endParaRPr lang="zh-CN" altLang="en-US" sz="600" i="1" dirty="0">
              <a:latin typeface="微软雅黑" panose="020B0503020204020204" pitchFamily="34" charset="-122"/>
              <a:ea typeface="微软雅黑" panose="020B0503020204020204" pitchFamily="34" charset="-122"/>
            </a:endParaRPr>
          </a:p>
        </p:txBody>
      </p:sp>
      <p:pic>
        <p:nvPicPr>
          <p:cNvPr id="4098" name="Picture 2"/>
          <p:cNvPicPr>
            <a:picLocks noChangeAspect="1" noChangeArrowheads="1"/>
          </p:cNvPicPr>
          <p:nvPr/>
        </p:nvPicPr>
        <p:blipFill>
          <a:blip r:embed="rId1" cstate="print"/>
          <a:srcRect/>
          <a:stretch>
            <a:fillRect/>
          </a:stretch>
        </p:blipFill>
        <p:spPr bwMode="auto">
          <a:xfrm>
            <a:off x="396639" y="1608667"/>
            <a:ext cx="3479054" cy="8868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86315" y="390243"/>
            <a:ext cx="1553774" cy="222885"/>
          </a:xfrm>
          <a:prstGeom prst="roundRect">
            <a:avLst/>
          </a:prstGeom>
          <a:noFill/>
          <a:ln w="12700" cmpd="sng">
            <a:noFill/>
            <a:prstDash val="solid"/>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0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民政救灾</a:t>
            </a:r>
            <a:endParaRPr lang="zh-CN" altLang="en-US" sz="10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0244" name="Rectangle 4"/>
          <p:cNvSpPr>
            <a:spLocks noChangeArrowheads="1"/>
          </p:cNvSpPr>
          <p:nvPr/>
        </p:nvSpPr>
        <p:spPr bwMode="auto">
          <a:xfrm>
            <a:off x="0" y="0"/>
            <a:ext cx="4319588" cy="45720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0245" name="Rectangle 5"/>
          <p:cNvSpPr>
            <a:spLocks noChangeArrowheads="1"/>
          </p:cNvSpPr>
          <p:nvPr/>
        </p:nvSpPr>
        <p:spPr bwMode="auto">
          <a:xfrm>
            <a:off x="0" y="2266950"/>
            <a:ext cx="4319588"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 </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0246" name="Rectangle 6"/>
          <p:cNvSpPr>
            <a:spLocks noChangeArrowheads="1"/>
          </p:cNvSpPr>
          <p:nvPr/>
        </p:nvSpPr>
        <p:spPr bwMode="auto">
          <a:xfrm>
            <a:off x="0" y="4038600"/>
            <a:ext cx="4319588"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 </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4" name="矩形 13"/>
          <p:cNvSpPr/>
          <p:nvPr/>
        </p:nvSpPr>
        <p:spPr>
          <a:xfrm>
            <a:off x="306210" y="556301"/>
            <a:ext cx="3729567" cy="1169551"/>
          </a:xfrm>
          <a:prstGeom prst="rect">
            <a:avLst/>
          </a:prstGeom>
        </p:spPr>
        <p:txBody>
          <a:bodyPr wrap="square">
            <a:spAutoFit/>
          </a:bodyPr>
          <a:lstStyle/>
          <a:p>
            <a:r>
              <a:rPr lang="zh-CN" altLang="en-US" sz="700" dirty="0" smtClean="0">
                <a:latin typeface="微软雅黑" panose="020B0503020204020204" pitchFamily="34" charset="-122"/>
                <a:ea typeface="微软雅黑" panose="020B0503020204020204" pitchFamily="34" charset="-122"/>
              </a:rPr>
              <a:t>北斗目前已广泛应用于基础测绘、电力、交通运输、渔业生产、环境监测、森林防火灭火、减灾救灾和国家安全等诸多领域。</a:t>
            </a:r>
            <a:endParaRPr lang="zh-CN" altLang="en-US" sz="700" dirty="0" smtClean="0">
              <a:latin typeface="微软雅黑" panose="020B0503020204020204" pitchFamily="34" charset="-122"/>
              <a:ea typeface="微软雅黑" panose="020B0503020204020204" pitchFamily="34" charset="-122"/>
            </a:endParaRPr>
          </a:p>
          <a:p>
            <a:r>
              <a:rPr lang="zh-CN" altLang="en-US" sz="700" dirty="0" smtClean="0">
                <a:latin typeface="微软雅黑" panose="020B0503020204020204" pitchFamily="34" charset="-122"/>
                <a:ea typeface="微软雅黑" panose="020B0503020204020204" pitchFamily="34" charset="-122"/>
              </a:rPr>
              <a:t>首欣通达设计并生产的北斗救灾终端有如下特点：</a:t>
            </a:r>
            <a:endParaRPr lang="zh-CN" altLang="en-US" sz="700" dirty="0" smtClean="0">
              <a:latin typeface="微软雅黑" panose="020B0503020204020204" pitchFamily="34" charset="-122"/>
              <a:ea typeface="微软雅黑" panose="020B0503020204020204" pitchFamily="34" charset="-122"/>
            </a:endParaRPr>
          </a:p>
          <a:p>
            <a:r>
              <a:rPr lang="en-US" altLang="zh-CN" sz="700" dirty="0" smtClean="0">
                <a:latin typeface="微软雅黑" panose="020B0503020204020204" pitchFamily="34" charset="-122"/>
                <a:ea typeface="微软雅黑" panose="020B0503020204020204" pitchFamily="34" charset="-122"/>
              </a:rPr>
              <a:t>1) </a:t>
            </a:r>
            <a:r>
              <a:rPr lang="zh-CN" altLang="en-US" sz="700" dirty="0" smtClean="0">
                <a:latin typeface="微软雅黑" panose="020B0503020204020204" pitchFamily="34" charset="-122"/>
                <a:ea typeface="微软雅黑" panose="020B0503020204020204" pitchFamily="34" charset="-122"/>
              </a:rPr>
              <a:t>支持北斗</a:t>
            </a:r>
            <a:r>
              <a:rPr lang="en-US" altLang="zh-CN" sz="700" dirty="0" smtClean="0">
                <a:latin typeface="微软雅黑" panose="020B0503020204020204" pitchFamily="34" charset="-122"/>
                <a:ea typeface="微软雅黑" panose="020B0503020204020204" pitchFamily="34" charset="-122"/>
              </a:rPr>
              <a:t>/GPS</a:t>
            </a:r>
            <a:r>
              <a:rPr lang="zh-CN" altLang="en-US" sz="700" dirty="0" smtClean="0">
                <a:latin typeface="微软雅黑" panose="020B0503020204020204" pitchFamily="34" charset="-122"/>
                <a:ea typeface="微软雅黑" panose="020B0503020204020204" pitchFamily="34" charset="-122"/>
              </a:rPr>
              <a:t>组合定位、</a:t>
            </a:r>
            <a:r>
              <a:rPr lang="en-US" altLang="zh-CN" sz="700" dirty="0" smtClean="0">
                <a:latin typeface="微软雅黑" panose="020B0503020204020204" pitchFamily="34" charset="-122"/>
                <a:ea typeface="微软雅黑" panose="020B0503020204020204" pitchFamily="34" charset="-122"/>
              </a:rPr>
              <a:t>GPS</a:t>
            </a:r>
            <a:r>
              <a:rPr lang="zh-CN" altLang="en-US" sz="700" dirty="0" smtClean="0">
                <a:latin typeface="微软雅黑" panose="020B0503020204020204" pitchFamily="34" charset="-122"/>
                <a:ea typeface="微软雅黑" panose="020B0503020204020204" pitchFamily="34" charset="-122"/>
              </a:rPr>
              <a:t>单模定位和北斗单模无源定位</a:t>
            </a:r>
            <a:endParaRPr lang="zh-CN" altLang="en-US" sz="700" dirty="0" smtClean="0">
              <a:latin typeface="微软雅黑" panose="020B0503020204020204" pitchFamily="34" charset="-122"/>
              <a:ea typeface="微软雅黑" panose="020B0503020204020204" pitchFamily="34" charset="-122"/>
            </a:endParaRPr>
          </a:p>
          <a:p>
            <a:r>
              <a:rPr lang="en-US" altLang="zh-CN" sz="700" dirty="0" smtClean="0">
                <a:latin typeface="微软雅黑" panose="020B0503020204020204" pitchFamily="34" charset="-122"/>
                <a:ea typeface="微软雅黑" panose="020B0503020204020204" pitchFamily="34" charset="-122"/>
              </a:rPr>
              <a:t>2)</a:t>
            </a:r>
            <a:r>
              <a:rPr lang="zh-CN" altLang="en-US" sz="700" dirty="0" smtClean="0">
                <a:latin typeface="微软雅黑" panose="020B0503020204020204" pitchFamily="34" charset="-122"/>
                <a:ea typeface="微软雅黑" panose="020B0503020204020204" pitchFamily="34" charset="-122"/>
              </a:rPr>
              <a:t>水平定位精度优于</a:t>
            </a:r>
            <a:r>
              <a:rPr lang="en-US" altLang="zh-CN" sz="700" dirty="0" smtClean="0">
                <a:latin typeface="微软雅黑" panose="020B0503020204020204" pitchFamily="34" charset="-122"/>
                <a:ea typeface="微软雅黑" panose="020B0503020204020204" pitchFamily="34" charset="-122"/>
              </a:rPr>
              <a:t>5m</a:t>
            </a:r>
            <a:r>
              <a:rPr lang="zh-CN" altLang="en-US" sz="700" dirty="0" smtClean="0">
                <a:latin typeface="微软雅黑" panose="020B0503020204020204" pitchFamily="34" charset="-122"/>
                <a:ea typeface="微软雅黑" panose="020B0503020204020204" pitchFamily="34" charset="-122"/>
              </a:rPr>
              <a:t>，垂直定位精度优于</a:t>
            </a:r>
            <a:r>
              <a:rPr lang="en-US" altLang="zh-CN" sz="700" dirty="0" smtClean="0">
                <a:latin typeface="微软雅黑" panose="020B0503020204020204" pitchFamily="34" charset="-122"/>
                <a:ea typeface="微软雅黑" panose="020B0503020204020204" pitchFamily="34" charset="-122"/>
              </a:rPr>
              <a:t>5m</a:t>
            </a:r>
            <a:r>
              <a:rPr lang="zh-CN" altLang="en-US" sz="700" dirty="0" smtClean="0">
                <a:latin typeface="微软雅黑" panose="020B0503020204020204" pitchFamily="34" charset="-122"/>
                <a:ea typeface="微软雅黑" panose="020B0503020204020204" pitchFamily="34" charset="-122"/>
              </a:rPr>
              <a:t>，速度精度优于</a:t>
            </a:r>
            <a:r>
              <a:rPr lang="en-US" altLang="zh-CN" sz="700" dirty="0" smtClean="0">
                <a:latin typeface="微软雅黑" panose="020B0503020204020204" pitchFamily="34" charset="-122"/>
                <a:ea typeface="微软雅黑" panose="020B0503020204020204" pitchFamily="34" charset="-122"/>
              </a:rPr>
              <a:t>0.2m/s</a:t>
            </a:r>
            <a:r>
              <a:rPr lang="zh-CN" altLang="en-US" sz="700" dirty="0" smtClean="0">
                <a:latin typeface="微软雅黑" panose="020B0503020204020204" pitchFamily="34" charset="-122"/>
                <a:ea typeface="微软雅黑" panose="020B0503020204020204" pitchFamily="34" charset="-122"/>
              </a:rPr>
              <a:t>；</a:t>
            </a:r>
            <a:endParaRPr lang="zh-CN" altLang="en-US" sz="700" dirty="0" smtClean="0">
              <a:latin typeface="微软雅黑" panose="020B0503020204020204" pitchFamily="34" charset="-122"/>
              <a:ea typeface="微软雅黑" panose="020B0503020204020204" pitchFamily="34" charset="-122"/>
            </a:endParaRPr>
          </a:p>
          <a:p>
            <a:r>
              <a:rPr lang="en-US" altLang="zh-CN" sz="700" dirty="0" smtClean="0">
                <a:latin typeface="微软雅黑" panose="020B0503020204020204" pitchFamily="34" charset="-122"/>
                <a:ea typeface="微软雅黑" panose="020B0503020204020204" pitchFamily="34" charset="-122"/>
              </a:rPr>
              <a:t>3)</a:t>
            </a:r>
            <a:r>
              <a:rPr lang="zh-CN" altLang="en-US" sz="700" dirty="0" smtClean="0">
                <a:latin typeface="微软雅黑" panose="020B0503020204020204" pitchFamily="34" charset="-122"/>
                <a:ea typeface="微软雅黑" panose="020B0503020204020204" pitchFamily="34" charset="-122"/>
              </a:rPr>
              <a:t>三防能力：防水防尘能力达到国际标准</a:t>
            </a:r>
            <a:r>
              <a:rPr lang="en-US" altLang="zh-CN" sz="700" dirty="0" smtClean="0">
                <a:latin typeface="微软雅黑" panose="020B0503020204020204" pitchFamily="34" charset="-122"/>
                <a:ea typeface="微软雅黑" panose="020B0503020204020204" pitchFamily="34" charset="-122"/>
              </a:rPr>
              <a:t>IP67</a:t>
            </a:r>
            <a:r>
              <a:rPr lang="zh-CN" altLang="en-US" sz="700" dirty="0" smtClean="0">
                <a:latin typeface="微软雅黑" panose="020B0503020204020204" pitchFamily="34" charset="-122"/>
                <a:ea typeface="微软雅黑" panose="020B0503020204020204" pitchFamily="34" charset="-122"/>
              </a:rPr>
              <a:t>级以上</a:t>
            </a:r>
            <a:endParaRPr lang="zh-CN" altLang="en-US" sz="700" dirty="0" smtClean="0">
              <a:latin typeface="微软雅黑" panose="020B0503020204020204" pitchFamily="34" charset="-122"/>
              <a:ea typeface="微软雅黑" panose="020B0503020204020204" pitchFamily="34" charset="-122"/>
            </a:endParaRPr>
          </a:p>
          <a:p>
            <a:r>
              <a:rPr lang="en-US" altLang="zh-CN" sz="700" dirty="0" smtClean="0">
                <a:latin typeface="微软雅黑" panose="020B0503020204020204" pitchFamily="34" charset="-122"/>
                <a:ea typeface="微软雅黑" panose="020B0503020204020204" pitchFamily="34" charset="-122"/>
              </a:rPr>
              <a:t>4)</a:t>
            </a:r>
            <a:r>
              <a:rPr lang="zh-CN" altLang="en-US" sz="700" dirty="0" smtClean="0">
                <a:latin typeface="微软雅黑" panose="020B0503020204020204" pitchFamily="34" charset="-122"/>
                <a:ea typeface="微软雅黑" panose="020B0503020204020204" pitchFamily="34" charset="-122"/>
              </a:rPr>
              <a:t>集成北斗短报文模块，实际对天测试的通信成功率≥</a:t>
            </a:r>
            <a:r>
              <a:rPr lang="en-US" altLang="zh-CN" sz="700" dirty="0" smtClean="0">
                <a:latin typeface="微软雅黑" panose="020B0503020204020204" pitchFamily="34" charset="-122"/>
                <a:ea typeface="微软雅黑" panose="020B0503020204020204" pitchFamily="34" charset="-122"/>
              </a:rPr>
              <a:t>97%</a:t>
            </a:r>
            <a:endParaRPr lang="en-US" altLang="zh-CN" sz="700" dirty="0" smtClean="0">
              <a:latin typeface="微软雅黑" panose="020B0503020204020204" pitchFamily="34" charset="-122"/>
              <a:ea typeface="微软雅黑" panose="020B0503020204020204" pitchFamily="34" charset="-122"/>
            </a:endParaRPr>
          </a:p>
          <a:p>
            <a:r>
              <a:rPr lang="en-US" altLang="zh-CN" sz="700" dirty="0" smtClean="0">
                <a:latin typeface="微软雅黑" panose="020B0503020204020204" pitchFamily="34" charset="-122"/>
                <a:ea typeface="微软雅黑" panose="020B0503020204020204" pitchFamily="34" charset="-122"/>
              </a:rPr>
              <a:t>5)</a:t>
            </a:r>
            <a:r>
              <a:rPr lang="zh-CN" altLang="en-US" sz="700" dirty="0" smtClean="0">
                <a:latin typeface="微软雅黑" panose="020B0503020204020204" pitchFamily="34" charset="-122"/>
                <a:ea typeface="微软雅黑" panose="020B0503020204020204" pitchFamily="34" charset="-122"/>
              </a:rPr>
              <a:t>显示单元支持强光可读</a:t>
            </a:r>
            <a:endParaRPr lang="zh-CN" altLang="en-US" sz="700" dirty="0" smtClean="0">
              <a:latin typeface="微软雅黑" panose="020B0503020204020204" pitchFamily="34" charset="-122"/>
              <a:ea typeface="微软雅黑" panose="020B0503020204020204" pitchFamily="34" charset="-122"/>
            </a:endParaRPr>
          </a:p>
          <a:p>
            <a:r>
              <a:rPr lang="en-US" altLang="zh-CN" sz="700" dirty="0" smtClean="0">
                <a:latin typeface="微软雅黑" panose="020B0503020204020204" pitchFamily="34" charset="-122"/>
                <a:ea typeface="微软雅黑" panose="020B0503020204020204" pitchFamily="34" charset="-122"/>
              </a:rPr>
              <a:t>6)</a:t>
            </a:r>
            <a:r>
              <a:rPr lang="zh-CN" altLang="en-US" sz="700" dirty="0" smtClean="0">
                <a:latin typeface="微软雅黑" panose="020B0503020204020204" pitchFamily="34" charset="-122"/>
                <a:ea typeface="微软雅黑" panose="020B0503020204020204" pitchFamily="34" charset="-122"/>
              </a:rPr>
              <a:t>续航能力：待机时间≥</a:t>
            </a:r>
            <a:r>
              <a:rPr lang="en-US" altLang="zh-CN" sz="700" dirty="0" smtClean="0">
                <a:latin typeface="微软雅黑" panose="020B0503020204020204" pitchFamily="34" charset="-122"/>
                <a:ea typeface="微软雅黑" panose="020B0503020204020204" pitchFamily="34" charset="-122"/>
              </a:rPr>
              <a:t>100</a:t>
            </a:r>
            <a:r>
              <a:rPr lang="zh-CN" altLang="en-US" sz="700" dirty="0" smtClean="0">
                <a:latin typeface="微软雅黑" panose="020B0503020204020204" pitchFamily="34" charset="-122"/>
                <a:ea typeface="微软雅黑" panose="020B0503020204020204" pitchFamily="34" charset="-122"/>
              </a:rPr>
              <a:t>小时，采集传输时间达到</a:t>
            </a:r>
            <a:r>
              <a:rPr lang="en-US" altLang="zh-CN" sz="700" dirty="0" smtClean="0">
                <a:latin typeface="微软雅黑" panose="020B0503020204020204" pitchFamily="34" charset="-122"/>
                <a:ea typeface="微软雅黑" panose="020B0503020204020204" pitchFamily="34" charset="-122"/>
              </a:rPr>
              <a:t>8</a:t>
            </a:r>
            <a:r>
              <a:rPr lang="zh-CN" altLang="en-US" sz="700" dirty="0" smtClean="0">
                <a:latin typeface="微软雅黑" panose="020B0503020204020204" pitchFamily="34" charset="-122"/>
                <a:ea typeface="微软雅黑" panose="020B0503020204020204" pitchFamily="34" charset="-122"/>
              </a:rPr>
              <a:t>小时</a:t>
            </a:r>
            <a:endParaRPr lang="zh-CN" altLang="en-US" sz="700" dirty="0" smtClean="0">
              <a:latin typeface="微软雅黑" panose="020B0503020204020204" pitchFamily="34" charset="-122"/>
              <a:ea typeface="微软雅黑" panose="020B0503020204020204" pitchFamily="34" charset="-122"/>
            </a:endParaRPr>
          </a:p>
          <a:p>
            <a:r>
              <a:rPr lang="en-US" altLang="zh-CN" sz="700" dirty="0" smtClean="0">
                <a:latin typeface="微软雅黑" panose="020B0503020204020204" pitchFamily="34" charset="-122"/>
                <a:ea typeface="微软雅黑" panose="020B0503020204020204" pitchFamily="34" charset="-122"/>
              </a:rPr>
              <a:t>7)</a:t>
            </a:r>
            <a:r>
              <a:rPr lang="zh-CN" altLang="en-US" sz="700" dirty="0" smtClean="0">
                <a:latin typeface="微软雅黑" panose="020B0503020204020204" pitchFamily="34" charset="-122"/>
                <a:ea typeface="微软雅黑" panose="020B0503020204020204" pitchFamily="34" charset="-122"/>
              </a:rPr>
              <a:t>体积较小，相比大型设备采集终端，更方便携带</a:t>
            </a:r>
            <a:endParaRPr lang="zh-CN" altLang="en-US" sz="700" dirty="0">
              <a:latin typeface="微软雅黑" panose="020B0503020204020204" pitchFamily="34" charset="-122"/>
              <a:ea typeface="微软雅黑" panose="020B0503020204020204" pitchFamily="34" charset="-122"/>
            </a:endParaRPr>
          </a:p>
        </p:txBody>
      </p:sp>
      <p:sp>
        <p:nvSpPr>
          <p:cNvPr id="10247" name="Rectangle 7"/>
          <p:cNvSpPr>
            <a:spLocks noChangeArrowheads="1"/>
          </p:cNvSpPr>
          <p:nvPr/>
        </p:nvSpPr>
        <p:spPr bwMode="auto">
          <a:xfrm>
            <a:off x="2914121" y="1772356"/>
            <a:ext cx="1189390" cy="738664"/>
          </a:xfrm>
          <a:prstGeom prst="rect">
            <a:avLst/>
          </a:prstGeom>
          <a:noFill/>
          <a:ln w="3175">
            <a:solidFill>
              <a:schemeClr val="tx1"/>
            </a:solidFill>
            <a:prstDash val="dash"/>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pPr>
            <a:r>
              <a:rPr kumimoji="0" lang="en-US" altLang="zh-CN" sz="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kumimoji="0" lang="zh-CN" sz="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推荐产品</a:t>
            </a:r>
            <a:endParaRPr kumimoji="0" lang="en-US" altLang="zh-CN" sz="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pPr>
            <a:endParaRPr lang="en-US" altLang="zh-CN" sz="600" dirty="0" smtClean="0">
              <a:latin typeface="微软雅黑" panose="020B0503020204020204" pitchFamily="34" charset="-122"/>
              <a:ea typeface="微软雅黑" panose="020B0503020204020204" pitchFamily="34" charset="-122"/>
              <a:cs typeface="Times New Roman" panose="02020603050405020304" pitchFamily="18" charset="0"/>
            </a:endParaRPr>
          </a:p>
          <a:p>
            <a:pPr lvl="0" fontAlgn="base">
              <a:spcBef>
                <a:spcPct val="0"/>
              </a:spcBef>
              <a:spcAft>
                <a:spcPct val="0"/>
              </a:spcAft>
            </a:pPr>
            <a:r>
              <a:rPr lang="zh-CN" altLang="en-US" sz="600" dirty="0" smtClean="0">
                <a:latin typeface="微软雅黑" panose="020B0503020204020204" pitchFamily="34" charset="-122"/>
                <a:ea typeface="微软雅黑" panose="020B0503020204020204" pitchFamily="34" charset="-122"/>
                <a:cs typeface="Times New Roman" panose="02020603050405020304" pitchFamily="18" charset="0"/>
              </a:rPr>
              <a:t>救灾终端</a:t>
            </a:r>
            <a:r>
              <a:rPr lang="en-US" altLang="zh-CN" sz="600" dirty="0" smtClean="0">
                <a:latin typeface="微软雅黑" panose="020B0503020204020204" pitchFamily="34" charset="-122"/>
                <a:ea typeface="微软雅黑" panose="020B0503020204020204" pitchFamily="34" charset="-122"/>
                <a:cs typeface="Times New Roman" panose="02020603050405020304" pitchFamily="18" charset="0"/>
              </a:rPr>
              <a:t>W97</a:t>
            </a:r>
            <a:r>
              <a:rPr lang="zh-CN" altLang="en-US" sz="6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600" dirty="0" smtClean="0">
                <a:latin typeface="微软雅黑" panose="020B0503020204020204" pitchFamily="34" charset="-122"/>
                <a:ea typeface="微软雅黑" panose="020B0503020204020204" pitchFamily="34" charset="-122"/>
                <a:cs typeface="Times New Roman" panose="02020603050405020304" pitchFamily="18" charset="0"/>
              </a:rPr>
              <a:t>W126</a:t>
            </a:r>
            <a:r>
              <a:rPr lang="zh-CN" altLang="en-US" sz="6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600" dirty="0" smtClean="0">
                <a:latin typeface="微软雅黑" panose="020B0503020204020204" pitchFamily="34" charset="-122"/>
                <a:ea typeface="微软雅黑" panose="020B0503020204020204" pitchFamily="34" charset="-122"/>
                <a:cs typeface="Times New Roman" panose="02020603050405020304" pitchFamily="18" charset="0"/>
              </a:rPr>
              <a:t>W135</a:t>
            </a:r>
            <a:endParaRPr lang="en-US" altLang="zh-CN" sz="600" dirty="0" smtClean="0">
              <a:latin typeface="微软雅黑" panose="020B0503020204020204" pitchFamily="34" charset="-122"/>
              <a:ea typeface="微软雅黑" panose="020B0503020204020204" pitchFamily="34" charset="-122"/>
              <a:cs typeface="Times New Roman" panose="02020603050405020304" pitchFamily="18" charset="0"/>
            </a:endParaRPr>
          </a:p>
          <a:p>
            <a:pPr lvl="0" fontAlgn="base">
              <a:spcBef>
                <a:spcPct val="0"/>
              </a:spcBef>
              <a:spcAft>
                <a:spcPct val="0"/>
              </a:spcAft>
            </a:pPr>
            <a:endParaRPr lang="en-US" altLang="zh-CN" sz="600" dirty="0" smtClean="0">
              <a:latin typeface="微软雅黑" panose="020B0503020204020204" pitchFamily="34" charset="-122"/>
              <a:ea typeface="微软雅黑" panose="020B0503020204020204" pitchFamily="34" charset="-122"/>
              <a:cs typeface="Times New Roman" panose="02020603050405020304" pitchFamily="18" charset="0"/>
            </a:endParaRPr>
          </a:p>
          <a:p>
            <a:pPr lvl="0" fontAlgn="base">
              <a:spcBef>
                <a:spcPct val="0"/>
              </a:spcBef>
              <a:spcAft>
                <a:spcPct val="0"/>
              </a:spcAft>
            </a:pPr>
            <a:r>
              <a:rPr kumimoji="0" lang="en-US" altLang="zh-CN" sz="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W126</a:t>
            </a:r>
            <a:r>
              <a:rPr lang="zh-CN" altLang="en-US" sz="600" dirty="0" smtClean="0">
                <a:latin typeface="微软雅黑" panose="020B0503020204020204" pitchFamily="34" charset="-122"/>
                <a:ea typeface="微软雅黑" panose="020B0503020204020204" pitchFamily="34" charset="-122"/>
                <a:cs typeface="Times New Roman" panose="02020603050405020304" pitchFamily="18" charset="0"/>
              </a:rPr>
              <a:t>大批量应用于民政救灾应用示范项目</a:t>
            </a:r>
            <a:endParaRPr kumimoji="0" lang="zh-CN" altLang="en-US" sz="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p:txBody>
      </p:sp>
      <p:pic>
        <p:nvPicPr>
          <p:cNvPr id="12" name="图片 11"/>
          <p:cNvPicPr/>
          <p:nvPr/>
        </p:nvPicPr>
        <p:blipFill>
          <a:blip r:embed="rId1" cstate="print"/>
          <a:srcRect/>
          <a:stretch>
            <a:fillRect/>
          </a:stretch>
        </p:blipFill>
        <p:spPr bwMode="auto">
          <a:xfrm>
            <a:off x="1625600" y="1780407"/>
            <a:ext cx="1171316" cy="835606"/>
          </a:xfrm>
          <a:prstGeom prst="rect">
            <a:avLst/>
          </a:prstGeom>
          <a:noFill/>
          <a:ln w="9525">
            <a:noFill/>
            <a:miter lim="800000"/>
            <a:headEnd/>
            <a:tailEnd/>
          </a:ln>
        </p:spPr>
      </p:pic>
      <p:pic>
        <p:nvPicPr>
          <p:cNvPr id="13" name="图片 12"/>
          <p:cNvPicPr/>
          <p:nvPr/>
        </p:nvPicPr>
        <p:blipFill>
          <a:blip r:embed="rId2" cstate="print"/>
          <a:srcRect/>
          <a:stretch>
            <a:fillRect/>
          </a:stretch>
        </p:blipFill>
        <p:spPr bwMode="auto">
          <a:xfrm>
            <a:off x="414803" y="1783643"/>
            <a:ext cx="1099352" cy="809791"/>
          </a:xfrm>
          <a:prstGeom prst="rect">
            <a:avLst/>
          </a:prstGeom>
          <a:noFill/>
          <a:ln w="9525">
            <a:noFill/>
            <a:miter lim="800000"/>
            <a:headEnd/>
            <a:tailEnd/>
          </a:ln>
        </p:spPr>
      </p:pic>
      <p:sp>
        <p:nvSpPr>
          <p:cNvPr id="11" name="矩形 10"/>
          <p:cNvSpPr/>
          <p:nvPr/>
        </p:nvSpPr>
        <p:spPr>
          <a:xfrm>
            <a:off x="2647804" y="93061"/>
            <a:ext cx="1184940" cy="184666"/>
          </a:xfrm>
          <a:prstGeom prst="rect">
            <a:avLst/>
          </a:prstGeom>
          <a:noFill/>
          <a:ln>
            <a:noFill/>
          </a:ln>
        </p:spPr>
        <p:txBody>
          <a:bodyPr wrap="none" rtlCol="0" anchor="t">
            <a:spAutoFit/>
          </a:bodyPr>
          <a:lstStyle/>
          <a:p>
            <a:pPr algn="ctr"/>
            <a:r>
              <a:rPr lang="zh-CN" altLang="en-US" sz="600" i="1" dirty="0" smtClean="0">
                <a:latin typeface="微软雅黑" panose="020B0503020204020204" pitchFamily="34" charset="-122"/>
                <a:ea typeface="微软雅黑" panose="020B0503020204020204" pitchFamily="34" charset="-122"/>
              </a:rPr>
              <a:t>以质量求生存，以创新求发展</a:t>
            </a:r>
            <a:endParaRPr lang="zh-CN" altLang="en-US" sz="600" i="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86315" y="390243"/>
            <a:ext cx="1553774" cy="222885"/>
          </a:xfrm>
          <a:prstGeom prst="roundRect">
            <a:avLst/>
          </a:prstGeom>
          <a:noFill/>
          <a:ln w="12700" cmpd="sng">
            <a:noFill/>
            <a:prstDash val="solid"/>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0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森林防火</a:t>
            </a:r>
            <a:endParaRPr lang="zh-CN" altLang="en-US" sz="10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0244" name="Rectangle 4"/>
          <p:cNvSpPr>
            <a:spLocks noChangeArrowheads="1"/>
          </p:cNvSpPr>
          <p:nvPr/>
        </p:nvSpPr>
        <p:spPr bwMode="auto">
          <a:xfrm>
            <a:off x="0" y="0"/>
            <a:ext cx="4319588" cy="45720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0245" name="Rectangle 5"/>
          <p:cNvSpPr>
            <a:spLocks noChangeArrowheads="1"/>
          </p:cNvSpPr>
          <p:nvPr/>
        </p:nvSpPr>
        <p:spPr bwMode="auto">
          <a:xfrm>
            <a:off x="0" y="2266950"/>
            <a:ext cx="4319588"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 </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0246" name="Rectangle 6"/>
          <p:cNvSpPr>
            <a:spLocks noChangeArrowheads="1"/>
          </p:cNvSpPr>
          <p:nvPr/>
        </p:nvSpPr>
        <p:spPr bwMode="auto">
          <a:xfrm>
            <a:off x="0" y="4038600"/>
            <a:ext cx="4319588"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 </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4" name="矩形 13"/>
          <p:cNvSpPr/>
          <p:nvPr/>
        </p:nvSpPr>
        <p:spPr>
          <a:xfrm>
            <a:off x="306209" y="556301"/>
            <a:ext cx="3769079" cy="830997"/>
          </a:xfrm>
          <a:prstGeom prst="rect">
            <a:avLst/>
          </a:prstGeom>
        </p:spPr>
        <p:txBody>
          <a:bodyPr wrap="square">
            <a:spAutoFit/>
          </a:bodyPr>
          <a:lstStyle/>
          <a:p>
            <a:r>
              <a:rPr lang="zh-CN" altLang="en-US" sz="600" dirty="0" smtClean="0">
                <a:latin typeface="微软雅黑" panose="020B0503020204020204" pitchFamily="34" charset="-122"/>
                <a:ea typeface="微软雅黑" panose="020B0503020204020204" pitchFamily="34" charset="-122"/>
              </a:rPr>
              <a:t>北斗森林防护系统主要分为指挥系统和用户终端系统：  </a:t>
            </a:r>
            <a:endParaRPr lang="zh-CN" altLang="en-US" sz="600"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Ø"/>
            </a:pPr>
            <a:r>
              <a:rPr lang="zh-CN" altLang="en-US" sz="600" dirty="0" smtClean="0">
                <a:latin typeface="微软雅黑" panose="020B0503020204020204" pitchFamily="34" charset="-122"/>
                <a:ea typeface="微软雅黑" panose="020B0503020204020204" pitchFamily="34" charset="-122"/>
              </a:rPr>
              <a:t> 指挥系统须部署指挥机，用于接收管辖区域内所有用户终端的信息数据；汇总下属子单位指挥系统信息数据；结合现有地理信息系统，基于地理信息系统，将森林火警、火情、森警调度信息、森警位置信息在监控系统中实时显示。</a:t>
            </a:r>
            <a:endParaRPr lang="zh-CN" altLang="en-US" sz="600" dirty="0" smtClean="0">
              <a:latin typeface="微软雅黑" panose="020B0503020204020204" pitchFamily="34" charset="-122"/>
              <a:ea typeface="微软雅黑" panose="020B0503020204020204" pitchFamily="34" charset="-122"/>
            </a:endParaRPr>
          </a:p>
          <a:p>
            <a:pPr>
              <a:buFont typeface="Wingdings" panose="05000000000000000000" pitchFamily="2" charset="2"/>
              <a:buChar char="Ø"/>
            </a:pPr>
            <a:r>
              <a:rPr lang="zh-CN" altLang="en-US" sz="600" dirty="0" smtClean="0">
                <a:latin typeface="微软雅黑" panose="020B0503020204020204" pitchFamily="34" charset="-122"/>
                <a:ea typeface="微软雅黑" panose="020B0503020204020204" pitchFamily="34" charset="-122"/>
              </a:rPr>
              <a:t> 用户终端系统为森林警察配备北斗用户终端。该终端可发送北斗短报文、基于电信</a:t>
            </a:r>
            <a:r>
              <a:rPr lang="en-US" altLang="zh-CN" sz="600" dirty="0" smtClean="0">
                <a:latin typeface="微软雅黑" panose="020B0503020204020204" pitchFamily="34" charset="-122"/>
                <a:ea typeface="微软雅黑" panose="020B0503020204020204" pitchFamily="34" charset="-122"/>
              </a:rPr>
              <a:t>/</a:t>
            </a:r>
            <a:r>
              <a:rPr lang="zh-CN" altLang="en-US" sz="600" dirty="0" smtClean="0">
                <a:latin typeface="微软雅黑" panose="020B0503020204020204" pitchFamily="34" charset="-122"/>
                <a:ea typeface="微软雅黑" panose="020B0503020204020204" pitchFamily="34" charset="-122"/>
              </a:rPr>
              <a:t>联通</a:t>
            </a:r>
            <a:r>
              <a:rPr lang="en-US" altLang="zh-CN" sz="600" dirty="0" smtClean="0">
                <a:latin typeface="微软雅黑" panose="020B0503020204020204" pitchFamily="34" charset="-122"/>
                <a:ea typeface="微软雅黑" panose="020B0503020204020204" pitchFamily="34" charset="-122"/>
              </a:rPr>
              <a:t>/</a:t>
            </a:r>
            <a:r>
              <a:rPr lang="zh-CN" altLang="en-US" sz="600" dirty="0" smtClean="0">
                <a:latin typeface="微软雅黑" panose="020B0503020204020204" pitchFamily="34" charset="-122"/>
                <a:ea typeface="微软雅黑" panose="020B0503020204020204" pitchFamily="34" charset="-122"/>
              </a:rPr>
              <a:t>移动通信网络实现语音通话和短信息通讯，从而实现全天候、无障碍信息通讯。森林武警战士通过该终端系统，接收来自各总队、支队的森林火情、火警处置指挥命令；向总队、支队指挥系统发送火情、火警实时信息；自动上报森林武警战士位置信息，确保武警战士的人身安全；森警战士之间通过该终端实现无障碍信息通讯。</a:t>
            </a:r>
            <a:endParaRPr lang="zh-CN" altLang="en-US" sz="600" dirty="0">
              <a:latin typeface="微软雅黑" panose="020B0503020204020204" pitchFamily="34" charset="-122"/>
              <a:ea typeface="微软雅黑" panose="020B0503020204020204" pitchFamily="34" charset="-122"/>
            </a:endParaRPr>
          </a:p>
        </p:txBody>
      </p:sp>
      <p:sp>
        <p:nvSpPr>
          <p:cNvPr id="10247" name="Rectangle 7"/>
          <p:cNvSpPr>
            <a:spLocks noChangeArrowheads="1"/>
          </p:cNvSpPr>
          <p:nvPr/>
        </p:nvSpPr>
        <p:spPr bwMode="auto">
          <a:xfrm>
            <a:off x="2739142" y="1422401"/>
            <a:ext cx="1245836" cy="461665"/>
          </a:xfrm>
          <a:prstGeom prst="rect">
            <a:avLst/>
          </a:prstGeom>
          <a:noFill/>
          <a:ln w="3175">
            <a:solidFill>
              <a:schemeClr val="tx1"/>
            </a:solidFill>
            <a:prstDash val="dash"/>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pPr>
            <a:r>
              <a:rPr kumimoji="0" lang="en-US" altLang="zh-CN" sz="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kumimoji="0" lang="zh-CN" sz="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推荐产品</a:t>
            </a:r>
            <a:endParaRPr kumimoji="0" lang="en-US" altLang="zh-CN" sz="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pPr>
            <a:endParaRPr lang="en-US" altLang="zh-CN" sz="600" dirty="0" smtClean="0">
              <a:latin typeface="微软雅黑" panose="020B0503020204020204" pitchFamily="34" charset="-122"/>
              <a:ea typeface="微软雅黑" panose="020B0503020204020204" pitchFamily="34" charset="-122"/>
              <a:cs typeface="Times New Roman" panose="02020603050405020304" pitchFamily="18" charset="0"/>
            </a:endParaRPr>
          </a:p>
          <a:p>
            <a:pPr lvl="0" fontAlgn="base">
              <a:spcBef>
                <a:spcPct val="0"/>
              </a:spcBef>
              <a:spcAft>
                <a:spcPct val="0"/>
              </a:spcAft>
            </a:pPr>
            <a:r>
              <a:rPr lang="zh-CN" altLang="en-US" sz="600" dirty="0" smtClean="0">
                <a:latin typeface="微软雅黑" panose="020B0503020204020204" pitchFamily="34" charset="-122"/>
                <a:ea typeface="微软雅黑" panose="020B0503020204020204" pitchFamily="34" charset="-122"/>
                <a:cs typeface="Times New Roman" panose="02020603050405020304" pitchFamily="18" charset="0"/>
              </a:rPr>
              <a:t>北斗救灾终端</a:t>
            </a:r>
            <a:r>
              <a:rPr lang="en-US" altLang="zh-CN" sz="600" dirty="0" smtClean="0">
                <a:latin typeface="微软雅黑" panose="020B0503020204020204" pitchFamily="34" charset="-122"/>
                <a:ea typeface="微软雅黑" panose="020B0503020204020204" pitchFamily="34" charset="-122"/>
                <a:cs typeface="Times New Roman" panose="02020603050405020304" pitchFamily="18" charset="0"/>
              </a:rPr>
              <a:t>W97</a:t>
            </a:r>
            <a:r>
              <a:rPr lang="zh-CN" altLang="en-US" sz="6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600" dirty="0" smtClean="0">
                <a:latin typeface="微软雅黑" panose="020B0503020204020204" pitchFamily="34" charset="-122"/>
                <a:ea typeface="微软雅黑" panose="020B0503020204020204" pitchFamily="34" charset="-122"/>
                <a:cs typeface="Times New Roman" panose="02020603050405020304" pitchFamily="18" charset="0"/>
              </a:rPr>
              <a:t>W135</a:t>
            </a:r>
            <a:r>
              <a:rPr lang="zh-CN" altLang="en-US" sz="600" dirty="0" smtClean="0">
                <a:latin typeface="微软雅黑" panose="020B0503020204020204" pitchFamily="34" charset="-122"/>
                <a:ea typeface="微软雅黑" panose="020B0503020204020204" pitchFamily="34" charset="-122"/>
                <a:cs typeface="Times New Roman" panose="02020603050405020304" pitchFamily="18" charset="0"/>
              </a:rPr>
              <a:t>及其森林防火应用系统</a:t>
            </a:r>
            <a:endParaRPr kumimoji="0" lang="zh-CN" altLang="en-US" sz="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p:txBody>
      </p:sp>
      <p:pic>
        <p:nvPicPr>
          <p:cNvPr id="11" name="图片 10"/>
          <p:cNvPicPr/>
          <p:nvPr/>
        </p:nvPicPr>
        <p:blipFill>
          <a:blip r:embed="rId1" cstate="print"/>
          <a:srcRect/>
          <a:stretch>
            <a:fillRect/>
          </a:stretch>
        </p:blipFill>
        <p:spPr bwMode="auto">
          <a:xfrm>
            <a:off x="2720894" y="1919110"/>
            <a:ext cx="1267590" cy="848941"/>
          </a:xfrm>
          <a:prstGeom prst="rect">
            <a:avLst/>
          </a:prstGeom>
          <a:noFill/>
          <a:ln w="9525">
            <a:noFill/>
            <a:miter lim="800000"/>
            <a:headEnd/>
            <a:tailEnd/>
          </a:ln>
        </p:spPr>
      </p:pic>
      <p:pic>
        <p:nvPicPr>
          <p:cNvPr id="15" name="图片 14"/>
          <p:cNvPicPr/>
          <p:nvPr/>
        </p:nvPicPr>
        <p:blipFill>
          <a:blip r:embed="rId2" cstate="print"/>
          <a:srcRect/>
          <a:stretch>
            <a:fillRect/>
          </a:stretch>
        </p:blipFill>
        <p:spPr bwMode="auto">
          <a:xfrm>
            <a:off x="428978" y="1354667"/>
            <a:ext cx="2161821" cy="1315158"/>
          </a:xfrm>
          <a:prstGeom prst="rect">
            <a:avLst/>
          </a:prstGeom>
          <a:noFill/>
          <a:ln w="9525">
            <a:noFill/>
            <a:miter lim="800000"/>
            <a:headEnd/>
            <a:tailEnd/>
          </a:ln>
        </p:spPr>
      </p:pic>
      <p:sp>
        <p:nvSpPr>
          <p:cNvPr id="12" name="矩形 11"/>
          <p:cNvSpPr/>
          <p:nvPr/>
        </p:nvSpPr>
        <p:spPr>
          <a:xfrm>
            <a:off x="2647804" y="93061"/>
            <a:ext cx="1184940" cy="184666"/>
          </a:xfrm>
          <a:prstGeom prst="rect">
            <a:avLst/>
          </a:prstGeom>
          <a:noFill/>
          <a:ln>
            <a:noFill/>
          </a:ln>
        </p:spPr>
        <p:txBody>
          <a:bodyPr wrap="none" rtlCol="0" anchor="t">
            <a:spAutoFit/>
          </a:bodyPr>
          <a:lstStyle/>
          <a:p>
            <a:pPr algn="ctr"/>
            <a:r>
              <a:rPr lang="zh-CN" altLang="en-US" sz="600" i="1" dirty="0" smtClean="0">
                <a:latin typeface="微软雅黑" panose="020B0503020204020204" pitchFamily="34" charset="-122"/>
                <a:ea typeface="微软雅黑" panose="020B0503020204020204" pitchFamily="34" charset="-122"/>
              </a:rPr>
              <a:t>以质量求生存，以创新求发展</a:t>
            </a:r>
            <a:endParaRPr lang="zh-CN" altLang="en-US" sz="600" i="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p:nvPr/>
        </p:nvGrpSpPr>
        <p:grpSpPr bwMode="auto">
          <a:xfrm>
            <a:off x="408875" y="552914"/>
            <a:ext cx="3187334" cy="2162553"/>
            <a:chOff x="0" y="0"/>
            <a:chExt cx="12027" cy="10830"/>
          </a:xfrm>
        </p:grpSpPr>
        <p:pic>
          <p:nvPicPr>
            <p:cNvPr id="5" name="Freeform 7"/>
            <p:cNvPicPr>
              <a:picLocks noChangeArrowheads="1"/>
            </p:cNvPicPr>
            <p:nvPr/>
          </p:nvPicPr>
          <p:blipFill>
            <a:blip r:embed="rId1" cstate="print"/>
            <a:srcRect/>
            <a:stretch>
              <a:fillRect/>
            </a:stretch>
          </p:blipFill>
          <p:spPr bwMode="auto">
            <a:xfrm>
              <a:off x="0" y="0"/>
              <a:ext cx="12027" cy="8572"/>
            </a:xfrm>
            <a:prstGeom prst="rect">
              <a:avLst/>
            </a:prstGeom>
            <a:noFill/>
            <a:ln w="9525">
              <a:noFill/>
              <a:miter lim="800000"/>
              <a:headEnd/>
              <a:tailEnd/>
            </a:ln>
            <a:effectLst/>
          </p:spPr>
        </p:pic>
        <p:grpSp>
          <p:nvGrpSpPr>
            <p:cNvPr id="6" name="Group 4"/>
            <p:cNvGrpSpPr/>
            <p:nvPr/>
          </p:nvGrpSpPr>
          <p:grpSpPr bwMode="auto">
            <a:xfrm>
              <a:off x="855" y="6525"/>
              <a:ext cx="2124" cy="913"/>
              <a:chOff x="-123748" y="0"/>
              <a:chExt cx="1348047" cy="580574"/>
            </a:xfrm>
          </p:grpSpPr>
          <p:sp>
            <p:nvSpPr>
              <p:cNvPr id="20" name="矩形 8"/>
              <p:cNvSpPr>
                <a:spLocks noChangeArrowheads="1"/>
              </p:cNvSpPr>
              <p:nvPr/>
            </p:nvSpPr>
            <p:spPr bwMode="auto">
              <a:xfrm>
                <a:off x="-123748" y="0"/>
                <a:ext cx="1348047" cy="580574"/>
              </a:xfrm>
              <a:prstGeom prst="rect">
                <a:avLst/>
              </a:prstGeom>
              <a:noFill/>
              <a:ln w="9525">
                <a:noFill/>
                <a:miter lim="800000"/>
              </a:ln>
              <a:effectLst/>
            </p:spPr>
            <p:txBody>
              <a:bodyPr wrap="none">
                <a:spAutoFit/>
              </a:bodyPr>
              <a:lstStyle/>
              <a:p>
                <a:pPr algn="ctr"/>
                <a:r>
                  <a:rPr lang="en-US" altLang="zh-CN" sz="585" dirty="0" smtClean="0">
                    <a:latin typeface="微软雅黑" panose="020B0503020204020204" pitchFamily="34" charset="-122"/>
                    <a:ea typeface="微软雅黑" panose="020B0503020204020204" pitchFamily="34" charset="-122"/>
                  </a:rPr>
                  <a:t>2005-2010</a:t>
                </a:r>
                <a:endParaRPr lang="zh-CN" altLang="en-US" sz="750" dirty="0">
                  <a:latin typeface="Calibri" panose="020F0502020204030204" charset="0"/>
                  <a:ea typeface="微软雅黑" panose="020B0503020204020204" pitchFamily="34" charset="-122"/>
                </a:endParaRPr>
              </a:p>
            </p:txBody>
          </p:sp>
          <p:pic>
            <p:nvPicPr>
              <p:cNvPr id="21" name="直接连接符 6"/>
              <p:cNvPicPr>
                <a:picLocks noChangeArrowheads="1"/>
              </p:cNvPicPr>
              <p:nvPr/>
            </p:nvPicPr>
            <p:blipFill>
              <a:blip r:embed="rId2" cstate="print"/>
              <a:srcRect/>
              <a:stretch>
                <a:fillRect/>
              </a:stretch>
            </p:blipFill>
            <p:spPr bwMode="auto">
              <a:xfrm>
                <a:off x="-21130" y="355684"/>
                <a:ext cx="1169524" cy="188987"/>
              </a:xfrm>
              <a:prstGeom prst="rect">
                <a:avLst/>
              </a:prstGeom>
              <a:noFill/>
              <a:ln w="9525">
                <a:noFill/>
                <a:miter lim="800000"/>
                <a:headEnd/>
                <a:tailEnd/>
              </a:ln>
              <a:effectLst/>
            </p:spPr>
          </p:pic>
        </p:grpSp>
        <p:grpSp>
          <p:nvGrpSpPr>
            <p:cNvPr id="7" name="Group 7"/>
            <p:cNvGrpSpPr/>
            <p:nvPr/>
          </p:nvGrpSpPr>
          <p:grpSpPr bwMode="auto">
            <a:xfrm>
              <a:off x="2885" y="4792"/>
              <a:ext cx="2124" cy="913"/>
              <a:chOff x="-122024" y="0"/>
              <a:chExt cx="1348547" cy="579646"/>
            </a:xfrm>
          </p:grpSpPr>
          <p:sp>
            <p:nvSpPr>
              <p:cNvPr id="18" name="矩形 9"/>
              <p:cNvSpPr>
                <a:spLocks noChangeArrowheads="1"/>
              </p:cNvSpPr>
              <p:nvPr/>
            </p:nvSpPr>
            <p:spPr bwMode="auto">
              <a:xfrm>
                <a:off x="-122024" y="0"/>
                <a:ext cx="1348547" cy="579646"/>
              </a:xfrm>
              <a:prstGeom prst="rect">
                <a:avLst/>
              </a:prstGeom>
              <a:noFill/>
              <a:ln w="9525">
                <a:noFill/>
                <a:miter lim="800000"/>
              </a:ln>
              <a:effectLst/>
            </p:spPr>
            <p:txBody>
              <a:bodyPr wrap="none">
                <a:spAutoFit/>
              </a:bodyPr>
              <a:lstStyle/>
              <a:p>
                <a:pPr algn="ctr" latinLnBrk="1">
                  <a:buClr>
                    <a:srgbClr val="FF0000"/>
                  </a:buClr>
                  <a:buSzPct val="70000"/>
                </a:pPr>
                <a:r>
                  <a:rPr lang="en-US" sz="585" dirty="0" smtClean="0">
                    <a:latin typeface="微软雅黑" panose="020B0503020204020204" pitchFamily="34" charset="-122"/>
                    <a:ea typeface="微软雅黑" panose="020B0503020204020204" pitchFamily="34" charset="-122"/>
                  </a:rPr>
                  <a:t>2011-2013</a:t>
                </a:r>
                <a:endParaRPr lang="zh-CN" altLang="en-US" sz="585" dirty="0">
                  <a:latin typeface="微软雅黑" panose="020B0503020204020204" pitchFamily="34" charset="-122"/>
                  <a:ea typeface="微软雅黑" panose="020B0503020204020204" pitchFamily="34" charset="-122"/>
                </a:endParaRPr>
              </a:p>
            </p:txBody>
          </p:sp>
          <p:pic>
            <p:nvPicPr>
              <p:cNvPr id="19" name="直接连接符 9"/>
              <p:cNvPicPr>
                <a:picLocks noChangeArrowheads="1"/>
              </p:cNvPicPr>
              <p:nvPr/>
            </p:nvPicPr>
            <p:blipFill>
              <a:blip r:embed="rId3" cstate="print"/>
              <a:srcRect/>
              <a:stretch>
                <a:fillRect/>
              </a:stretch>
            </p:blipFill>
            <p:spPr bwMode="auto">
              <a:xfrm>
                <a:off x="-34525" y="346302"/>
                <a:ext cx="1169788" cy="188961"/>
              </a:xfrm>
              <a:prstGeom prst="rect">
                <a:avLst/>
              </a:prstGeom>
              <a:noFill/>
              <a:ln w="9525">
                <a:noFill/>
                <a:miter lim="800000"/>
                <a:headEnd/>
                <a:tailEnd/>
              </a:ln>
              <a:effectLst/>
            </p:spPr>
          </p:pic>
        </p:grpSp>
        <p:grpSp>
          <p:nvGrpSpPr>
            <p:cNvPr id="8" name="Group 10"/>
            <p:cNvGrpSpPr/>
            <p:nvPr/>
          </p:nvGrpSpPr>
          <p:grpSpPr bwMode="auto">
            <a:xfrm>
              <a:off x="4858" y="3037"/>
              <a:ext cx="2124" cy="913"/>
              <a:chOff x="-108134" y="0"/>
              <a:chExt cx="1349475" cy="580172"/>
            </a:xfrm>
          </p:grpSpPr>
          <p:sp>
            <p:nvSpPr>
              <p:cNvPr id="16" name="矩形 10"/>
              <p:cNvSpPr>
                <a:spLocks noChangeArrowheads="1"/>
              </p:cNvSpPr>
              <p:nvPr/>
            </p:nvSpPr>
            <p:spPr bwMode="auto">
              <a:xfrm>
                <a:off x="-108134" y="0"/>
                <a:ext cx="1349475" cy="580172"/>
              </a:xfrm>
              <a:prstGeom prst="rect">
                <a:avLst/>
              </a:prstGeom>
              <a:noFill/>
              <a:ln w="9525">
                <a:noFill/>
                <a:miter lim="800000"/>
              </a:ln>
              <a:effectLst/>
            </p:spPr>
            <p:txBody>
              <a:bodyPr wrap="none">
                <a:spAutoFit/>
              </a:bodyPr>
              <a:lstStyle/>
              <a:p>
                <a:pPr algn="ctr" latinLnBrk="1">
                  <a:buClr>
                    <a:srgbClr val="FF0000"/>
                  </a:buClr>
                  <a:buSzPct val="70000"/>
                </a:pPr>
                <a:r>
                  <a:rPr lang="en-US" sz="585" dirty="0" smtClean="0">
                    <a:latin typeface="微软雅黑" panose="020B0503020204020204" pitchFamily="34" charset="-122"/>
                    <a:ea typeface="微软雅黑" panose="020B0503020204020204" pitchFamily="34" charset="-122"/>
                  </a:rPr>
                  <a:t>2014-2017</a:t>
                </a:r>
                <a:endParaRPr lang="zh-CN" altLang="en-US" sz="585" dirty="0">
                  <a:latin typeface="微软雅黑" panose="020B0503020204020204" pitchFamily="34" charset="-122"/>
                  <a:ea typeface="微软雅黑" panose="020B0503020204020204" pitchFamily="34" charset="-122"/>
                </a:endParaRPr>
              </a:p>
            </p:txBody>
          </p:sp>
          <p:pic>
            <p:nvPicPr>
              <p:cNvPr id="17" name="直接连接符 12"/>
              <p:cNvPicPr>
                <a:picLocks noChangeArrowheads="1"/>
              </p:cNvPicPr>
              <p:nvPr/>
            </p:nvPicPr>
            <p:blipFill>
              <a:blip r:embed="rId4" cstate="print"/>
              <a:srcRect/>
              <a:stretch>
                <a:fillRect/>
              </a:stretch>
            </p:blipFill>
            <p:spPr bwMode="auto">
              <a:xfrm>
                <a:off x="-35287" y="345206"/>
                <a:ext cx="1169788" cy="188987"/>
              </a:xfrm>
              <a:prstGeom prst="rect">
                <a:avLst/>
              </a:prstGeom>
              <a:noFill/>
              <a:ln w="9525">
                <a:noFill/>
                <a:miter lim="800000"/>
                <a:headEnd/>
                <a:tailEnd/>
              </a:ln>
              <a:effectLst/>
            </p:spPr>
          </p:pic>
        </p:grpSp>
        <p:grpSp>
          <p:nvGrpSpPr>
            <p:cNvPr id="9" name="Group 13"/>
            <p:cNvGrpSpPr/>
            <p:nvPr/>
          </p:nvGrpSpPr>
          <p:grpSpPr bwMode="auto">
            <a:xfrm>
              <a:off x="6904" y="1305"/>
              <a:ext cx="1909" cy="913"/>
              <a:chOff x="-78429" y="0"/>
              <a:chExt cx="1210900" cy="580657"/>
            </a:xfrm>
          </p:grpSpPr>
          <p:sp>
            <p:nvSpPr>
              <p:cNvPr id="14" name="矩形 11"/>
              <p:cNvSpPr>
                <a:spLocks noChangeArrowheads="1"/>
              </p:cNvSpPr>
              <p:nvPr/>
            </p:nvSpPr>
            <p:spPr bwMode="auto">
              <a:xfrm>
                <a:off x="-78429" y="0"/>
                <a:ext cx="933198" cy="580657"/>
              </a:xfrm>
              <a:prstGeom prst="rect">
                <a:avLst/>
              </a:prstGeom>
              <a:noFill/>
              <a:ln w="9525">
                <a:noFill/>
                <a:miter lim="800000"/>
              </a:ln>
              <a:effectLst/>
            </p:spPr>
            <p:txBody>
              <a:bodyPr wrap="none">
                <a:spAutoFit/>
              </a:bodyPr>
              <a:lstStyle/>
              <a:p>
                <a:pPr algn="ctr" latinLnBrk="1">
                  <a:buClr>
                    <a:srgbClr val="FF0000"/>
                  </a:buClr>
                  <a:buSzPct val="70000"/>
                  <a:buFont typeface="Wingdings" panose="05000000000000000000" pitchFamily="2" charset="2"/>
                  <a:buNone/>
                </a:pPr>
                <a:r>
                  <a:rPr lang="en-US" sz="585" dirty="0" smtClean="0">
                    <a:latin typeface="微软雅黑" panose="020B0503020204020204" pitchFamily="34" charset="-122"/>
                    <a:ea typeface="微软雅黑" panose="020B0503020204020204" pitchFamily="34" charset="-122"/>
                  </a:rPr>
                  <a:t>2018-</a:t>
                </a:r>
                <a:endParaRPr lang="zh-CN" altLang="en-US" sz="585" dirty="0">
                  <a:latin typeface="微软雅黑" panose="020B0503020204020204" pitchFamily="34" charset="-122"/>
                  <a:ea typeface="微软雅黑" panose="020B0503020204020204" pitchFamily="34" charset="-122"/>
                </a:endParaRPr>
              </a:p>
            </p:txBody>
          </p:sp>
          <p:pic>
            <p:nvPicPr>
              <p:cNvPr id="15" name="直接连接符 15"/>
              <p:cNvPicPr>
                <a:picLocks noChangeArrowheads="1"/>
              </p:cNvPicPr>
              <p:nvPr/>
            </p:nvPicPr>
            <p:blipFill>
              <a:blip r:embed="rId5" cstate="print"/>
              <a:srcRect/>
              <a:stretch>
                <a:fillRect/>
              </a:stretch>
            </p:blipFill>
            <p:spPr bwMode="auto">
              <a:xfrm>
                <a:off x="-37317" y="348016"/>
                <a:ext cx="1169788" cy="188962"/>
              </a:xfrm>
              <a:prstGeom prst="rect">
                <a:avLst/>
              </a:prstGeom>
              <a:noFill/>
              <a:ln w="9525">
                <a:noFill/>
                <a:miter lim="800000"/>
                <a:headEnd/>
                <a:tailEnd/>
              </a:ln>
              <a:effectLst/>
            </p:spPr>
          </p:pic>
        </p:grpSp>
        <p:sp>
          <p:nvSpPr>
            <p:cNvPr id="11" name="Text Box 17"/>
            <p:cNvSpPr txBox="1">
              <a:spLocks noChangeArrowheads="1"/>
            </p:cNvSpPr>
            <p:nvPr/>
          </p:nvSpPr>
          <p:spPr bwMode="auto">
            <a:xfrm>
              <a:off x="5639" y="4588"/>
              <a:ext cx="4387" cy="6242"/>
            </a:xfrm>
            <a:prstGeom prst="rect">
              <a:avLst/>
            </a:prstGeom>
            <a:noFill/>
            <a:ln w="9525">
              <a:noFill/>
              <a:miter lim="800000"/>
            </a:ln>
            <a:effectLst/>
          </p:spPr>
          <p:txBody>
            <a:bodyPr wrap="square">
              <a:spAutoFit/>
            </a:bodyPr>
            <a:lstStyle/>
            <a:p>
              <a:r>
                <a:rPr lang="zh-CN" altLang="en-US" sz="750" dirty="0" smtClean="0">
                  <a:latin typeface="华文楷体" panose="02010600040101010101" charset="-122"/>
                  <a:ea typeface="华文楷体" panose="02010600040101010101" charset="-122"/>
                </a:rPr>
                <a:t>转型升级阶段</a:t>
              </a:r>
              <a:endParaRPr lang="en-US" altLang="zh-CN" sz="750" dirty="0" smtClean="0">
                <a:latin typeface="华文楷体" panose="02010600040101010101" charset="-122"/>
                <a:ea typeface="华文楷体" panose="02010600040101010101" charset="-122"/>
              </a:endParaRPr>
            </a:p>
            <a:p>
              <a:pPr marL="171450" indent="-171450">
                <a:buFont typeface="Arial" panose="020B0604020202020204" pitchFamily="34" charset="0"/>
                <a:buChar char="•"/>
              </a:pPr>
              <a:r>
                <a:rPr lang="zh-CN" altLang="en-US" sz="750" dirty="0" smtClean="0">
                  <a:latin typeface="华文楷体" panose="02010600040101010101" charset="-122"/>
                  <a:ea typeface="华文楷体" panose="02010600040101010101" charset="-122"/>
                </a:rPr>
                <a:t>北斗终端</a:t>
              </a:r>
              <a:endParaRPr lang="en-US" altLang="zh-CN" sz="750" dirty="0" smtClean="0">
                <a:latin typeface="华文楷体" panose="02010600040101010101" charset="-122"/>
                <a:ea typeface="华文楷体" panose="02010600040101010101" charset="-122"/>
              </a:endParaRPr>
            </a:p>
            <a:p>
              <a:pPr marL="171450" indent="-171450" algn="l">
                <a:buFont typeface="Arial" panose="020B0604020202020204" pitchFamily="34" charset="0"/>
                <a:buChar char="•"/>
              </a:pPr>
              <a:r>
                <a:rPr lang="zh-CN" altLang="en-US" sz="750" dirty="0" smtClean="0">
                  <a:solidFill>
                    <a:srgbClr val="FF0000"/>
                  </a:solidFill>
                  <a:latin typeface="华文楷体" panose="02010600040101010101" charset="-122"/>
                  <a:ea typeface="华文楷体" panose="02010600040101010101" charset="-122"/>
                </a:rPr>
                <a:t>天通卫星终端</a:t>
              </a:r>
              <a:endParaRPr lang="en-US" altLang="zh-CN" sz="750" dirty="0" smtClean="0">
                <a:solidFill>
                  <a:srgbClr val="FF0000"/>
                </a:solidFill>
                <a:latin typeface="华文楷体" panose="02010600040101010101" charset="-122"/>
                <a:ea typeface="华文楷体" panose="02010600040101010101" charset="-122"/>
              </a:endParaRPr>
            </a:p>
            <a:p>
              <a:pPr marL="171450" indent="-171450">
                <a:buFont typeface="Arial" panose="020B0604020202020204" pitchFamily="34" charset="0"/>
                <a:buChar char="•"/>
              </a:pPr>
              <a:r>
                <a:rPr lang="zh-CN" altLang="en-US" sz="750" dirty="0" smtClean="0">
                  <a:solidFill>
                    <a:srgbClr val="FF0000"/>
                  </a:solidFill>
                  <a:latin typeface="华文楷体" panose="02010600040101010101" charset="-122"/>
                  <a:ea typeface="华文楷体" panose="02010600040101010101" charset="-122"/>
                </a:rPr>
                <a:t>室内定位</a:t>
              </a:r>
              <a:endParaRPr lang="en-US" altLang="zh-CN" sz="750" dirty="0" smtClean="0">
                <a:latin typeface="华文楷体" panose="02010600040101010101" charset="-122"/>
                <a:ea typeface="华文楷体" panose="02010600040101010101" charset="-122"/>
              </a:endParaRPr>
            </a:p>
            <a:p>
              <a:pPr marL="171450" indent="-171450" algn="l">
                <a:buFont typeface="Arial" panose="020B0604020202020204" pitchFamily="34" charset="0"/>
                <a:buChar char="•"/>
              </a:pPr>
              <a:r>
                <a:rPr lang="zh-CN" altLang="en-US" sz="750" dirty="0" smtClean="0">
                  <a:solidFill>
                    <a:srgbClr val="FF0000"/>
                  </a:solidFill>
                  <a:latin typeface="华文楷体" panose="02010600040101010101" charset="-122"/>
                  <a:ea typeface="华文楷体" panose="02010600040101010101" charset="-122"/>
                </a:rPr>
                <a:t>智慧渔业</a:t>
              </a:r>
              <a:endParaRPr lang="en-US" altLang="zh-CN" sz="750" dirty="0" smtClean="0">
                <a:solidFill>
                  <a:srgbClr val="FF0000"/>
                </a:solidFill>
                <a:latin typeface="华文楷体" panose="02010600040101010101" charset="-122"/>
                <a:ea typeface="华文楷体" panose="02010600040101010101" charset="-122"/>
              </a:endParaRPr>
            </a:p>
            <a:p>
              <a:pPr marL="171450" indent="-171450" algn="l">
                <a:buFont typeface="Arial" panose="020B0604020202020204" pitchFamily="34" charset="0"/>
                <a:buChar char="•"/>
              </a:pPr>
              <a:r>
                <a:rPr lang="zh-CN" altLang="en-US" sz="750" dirty="0" smtClean="0">
                  <a:solidFill>
                    <a:srgbClr val="FF0000"/>
                  </a:solidFill>
                  <a:latin typeface="华文楷体" panose="02010600040101010101" charset="-122"/>
                  <a:ea typeface="华文楷体" panose="02010600040101010101" charset="-122"/>
                </a:rPr>
                <a:t>冷链平台</a:t>
              </a:r>
              <a:endParaRPr lang="en-US" altLang="zh-CN" sz="750" dirty="0" smtClean="0">
                <a:solidFill>
                  <a:srgbClr val="FF0000"/>
                </a:solidFill>
                <a:latin typeface="华文楷体" panose="02010600040101010101" charset="-122"/>
                <a:ea typeface="华文楷体" panose="02010600040101010101" charset="-122"/>
              </a:endParaRPr>
            </a:p>
            <a:p>
              <a:pPr marL="171450" indent="-171450" algn="l">
                <a:buFont typeface="Arial" panose="020B0604020202020204" pitchFamily="34" charset="0"/>
                <a:buChar char="•"/>
              </a:pPr>
              <a:r>
                <a:rPr lang="zh-CN" altLang="en-US" sz="750" dirty="0" smtClean="0">
                  <a:solidFill>
                    <a:srgbClr val="FF0000"/>
                  </a:solidFill>
                  <a:latin typeface="华文楷体" panose="02010600040101010101" charset="-122"/>
                  <a:ea typeface="华文楷体" panose="02010600040101010101" charset="-122"/>
                </a:rPr>
                <a:t>智慧物流</a:t>
              </a:r>
              <a:endParaRPr lang="en-US" altLang="zh-CN" sz="750" dirty="0" smtClean="0">
                <a:solidFill>
                  <a:srgbClr val="FF0000"/>
                </a:solidFill>
                <a:latin typeface="华文楷体" panose="02010600040101010101" charset="-122"/>
                <a:ea typeface="华文楷体" panose="02010600040101010101" charset="-122"/>
              </a:endParaRPr>
            </a:p>
            <a:p>
              <a:pPr marL="171450" indent="-171450" algn="l">
                <a:buFont typeface="Arial" panose="020B0604020202020204" pitchFamily="34" charset="0"/>
                <a:buChar char="•"/>
              </a:pPr>
              <a:r>
                <a:rPr lang="zh-CN" altLang="en-US" sz="750" dirty="0" smtClean="0">
                  <a:solidFill>
                    <a:srgbClr val="FF0000"/>
                  </a:solidFill>
                  <a:latin typeface="华文楷体" panose="02010600040101010101" charset="-122"/>
                  <a:ea typeface="华文楷体" panose="02010600040101010101" charset="-122"/>
                </a:rPr>
                <a:t>智慧电网</a:t>
              </a:r>
              <a:endParaRPr lang="en-US" altLang="zh-CN" sz="750" dirty="0" smtClean="0">
                <a:solidFill>
                  <a:srgbClr val="FF0000"/>
                </a:solidFill>
                <a:latin typeface="华文楷体" panose="02010600040101010101" charset="-122"/>
                <a:ea typeface="华文楷体" panose="02010600040101010101" charset="-122"/>
              </a:endParaRPr>
            </a:p>
            <a:p>
              <a:pPr marL="171450" indent="-171450" algn="l">
                <a:buFont typeface="Arial" panose="020B0604020202020204" pitchFamily="34" charset="0"/>
                <a:buChar char="•"/>
              </a:pPr>
              <a:r>
                <a:rPr lang="zh-CN" altLang="en-US" sz="750" dirty="0" smtClean="0">
                  <a:solidFill>
                    <a:srgbClr val="FF0000"/>
                  </a:solidFill>
                  <a:latin typeface="华文楷体" panose="02010600040101010101" charset="-122"/>
                  <a:ea typeface="华文楷体" panose="02010600040101010101" charset="-122"/>
                </a:rPr>
                <a:t>高精度</a:t>
              </a:r>
              <a:endParaRPr lang="en-US" altLang="zh-CN" sz="750" dirty="0" smtClean="0">
                <a:solidFill>
                  <a:srgbClr val="FF0000"/>
                </a:solidFill>
                <a:latin typeface="华文楷体" panose="02010600040101010101" charset="-122"/>
                <a:ea typeface="华文楷体" panose="02010600040101010101" charset="-122"/>
              </a:endParaRPr>
            </a:p>
            <a:p>
              <a:pPr marL="171450" indent="-171450" algn="l">
                <a:buFont typeface="Arial" panose="020B0604020202020204" pitchFamily="34" charset="0"/>
                <a:buChar char="•"/>
              </a:pPr>
              <a:endParaRPr lang="en-US" altLang="zh-CN" sz="750" dirty="0" smtClean="0">
                <a:solidFill>
                  <a:srgbClr val="FF0000"/>
                </a:solidFill>
                <a:latin typeface="华文楷体" panose="02010600040101010101" charset="-122"/>
                <a:ea typeface="华文楷体" panose="02010600040101010101" charset="-122"/>
              </a:endParaRPr>
            </a:p>
          </p:txBody>
        </p:sp>
      </p:grpSp>
      <p:sp>
        <p:nvSpPr>
          <p:cNvPr id="28" name="Text Box 17"/>
          <p:cNvSpPr txBox="1">
            <a:spLocks noChangeArrowheads="1"/>
          </p:cNvSpPr>
          <p:nvPr/>
        </p:nvSpPr>
        <p:spPr bwMode="auto">
          <a:xfrm>
            <a:off x="1328469" y="1829487"/>
            <a:ext cx="833755" cy="669414"/>
          </a:xfrm>
          <a:prstGeom prst="rect">
            <a:avLst/>
          </a:prstGeom>
          <a:noFill/>
          <a:ln w="9525">
            <a:noFill/>
            <a:miter lim="800000"/>
          </a:ln>
          <a:effectLst/>
        </p:spPr>
        <p:txBody>
          <a:bodyPr wrap="square">
            <a:spAutoFit/>
          </a:bodyPr>
          <a:lstStyle/>
          <a:p>
            <a:pPr algn="l"/>
            <a:r>
              <a:rPr lang="zh-CN" altLang="en-US" sz="750" dirty="0" smtClean="0">
                <a:latin typeface="华文楷体" panose="02010600040101010101" charset="-122"/>
                <a:ea typeface="华文楷体" panose="02010600040101010101" charset="-122"/>
              </a:rPr>
              <a:t>初创阶段</a:t>
            </a:r>
            <a:endParaRPr lang="en-US" altLang="zh-CN" sz="750" dirty="0" smtClean="0">
              <a:latin typeface="华文楷体" panose="02010600040101010101" charset="-122"/>
              <a:ea typeface="华文楷体" panose="02010600040101010101" charset="-122"/>
            </a:endParaRPr>
          </a:p>
          <a:p>
            <a:pPr marL="171450" indent="-171450" algn="l">
              <a:buFont typeface="Arial" panose="020B0604020202020204" pitchFamily="34" charset="0"/>
              <a:buChar char="•"/>
            </a:pPr>
            <a:r>
              <a:rPr lang="zh-CN" altLang="en-US" sz="750" dirty="0" smtClean="0">
                <a:latin typeface="华文楷体" panose="02010600040101010101" charset="-122"/>
                <a:ea typeface="华文楷体" panose="02010600040101010101" charset="-122"/>
              </a:rPr>
              <a:t>功能机</a:t>
            </a:r>
            <a:endParaRPr lang="en-US" altLang="zh-CN" sz="750" dirty="0" smtClean="0">
              <a:latin typeface="华文楷体" panose="02010600040101010101" charset="-122"/>
              <a:ea typeface="华文楷体" panose="02010600040101010101" charset="-122"/>
            </a:endParaRPr>
          </a:p>
          <a:p>
            <a:pPr marL="171450" indent="-171450" algn="l">
              <a:buFont typeface="Arial" panose="020B0604020202020204" pitchFamily="34" charset="0"/>
              <a:buChar char="•"/>
            </a:pPr>
            <a:r>
              <a:rPr lang="zh-CN" altLang="en-US" sz="750" dirty="0" smtClean="0">
                <a:latin typeface="华文楷体" panose="02010600040101010101" charset="-122"/>
                <a:ea typeface="华文楷体" panose="02010600040101010101" charset="-122"/>
              </a:rPr>
              <a:t>老人机</a:t>
            </a:r>
            <a:endParaRPr lang="en-US" altLang="zh-CN" sz="750" dirty="0" smtClean="0">
              <a:latin typeface="华文楷体" panose="02010600040101010101" charset="-122"/>
              <a:ea typeface="华文楷体" panose="02010600040101010101" charset="-122"/>
            </a:endParaRPr>
          </a:p>
          <a:p>
            <a:pPr marL="171450" indent="-171450" algn="l">
              <a:buFont typeface="Arial" panose="020B0604020202020204" pitchFamily="34" charset="0"/>
              <a:buChar char="•"/>
            </a:pPr>
            <a:r>
              <a:rPr lang="zh-CN" altLang="en-US" sz="750" dirty="0" smtClean="0">
                <a:solidFill>
                  <a:srgbClr val="FF0000"/>
                </a:solidFill>
                <a:latin typeface="华文楷体" panose="02010600040101010101" charset="-122"/>
                <a:ea typeface="华文楷体" panose="02010600040101010101" charset="-122"/>
              </a:rPr>
              <a:t>三防机</a:t>
            </a:r>
            <a:endParaRPr lang="en-US" altLang="zh-CN" sz="750" dirty="0" smtClean="0">
              <a:solidFill>
                <a:srgbClr val="FF0000"/>
              </a:solidFill>
              <a:latin typeface="华文楷体" panose="02010600040101010101" charset="-122"/>
              <a:ea typeface="华文楷体" panose="02010600040101010101" charset="-122"/>
            </a:endParaRPr>
          </a:p>
          <a:p>
            <a:pPr marL="171450" indent="-171450" algn="l">
              <a:buFont typeface="Arial" panose="020B0604020202020204" pitchFamily="34" charset="0"/>
              <a:buChar char="•"/>
            </a:pPr>
            <a:r>
              <a:rPr lang="zh-CN" altLang="en-US" sz="750" dirty="0" smtClean="0">
                <a:solidFill>
                  <a:srgbClr val="FF0000"/>
                </a:solidFill>
                <a:latin typeface="华文楷体" panose="02010600040101010101" charset="-122"/>
                <a:ea typeface="华文楷体" panose="02010600040101010101" charset="-122"/>
              </a:rPr>
              <a:t>北斗终端</a:t>
            </a:r>
            <a:endParaRPr lang="zh-CN" altLang="en-US" sz="750" dirty="0">
              <a:solidFill>
                <a:srgbClr val="FF0000"/>
              </a:solidFill>
              <a:latin typeface="华文楷体" panose="02010600040101010101" charset="-122"/>
              <a:ea typeface="华文楷体" panose="02010600040101010101" charset="-122"/>
            </a:endParaRPr>
          </a:p>
        </p:txBody>
      </p:sp>
      <p:sp>
        <p:nvSpPr>
          <p:cNvPr id="29" name="Text Box 17"/>
          <p:cNvSpPr txBox="1">
            <a:spLocks noChangeArrowheads="1"/>
          </p:cNvSpPr>
          <p:nvPr/>
        </p:nvSpPr>
        <p:spPr bwMode="auto">
          <a:xfrm>
            <a:off x="688177" y="2176035"/>
            <a:ext cx="794425" cy="434340"/>
          </a:xfrm>
          <a:prstGeom prst="rect">
            <a:avLst/>
          </a:prstGeom>
          <a:noFill/>
          <a:ln w="9525">
            <a:noFill/>
            <a:miter lim="800000"/>
          </a:ln>
          <a:effectLst/>
        </p:spPr>
        <p:txBody>
          <a:bodyPr wrap="square">
            <a:spAutoFit/>
          </a:bodyPr>
          <a:lstStyle/>
          <a:p>
            <a:r>
              <a:rPr lang="zh-CN" altLang="en-US" sz="750" dirty="0" smtClean="0">
                <a:latin typeface="华文楷体" panose="02010600040101010101" charset="-122"/>
                <a:ea typeface="华文楷体" panose="02010600040101010101" charset="-122"/>
              </a:rPr>
              <a:t>筹备阶段</a:t>
            </a:r>
            <a:endParaRPr lang="en-US" altLang="zh-CN" sz="750" dirty="0" smtClean="0">
              <a:latin typeface="华文楷体" panose="02010600040101010101" charset="-122"/>
              <a:ea typeface="华文楷体" panose="02010600040101010101" charset="-122"/>
            </a:endParaRPr>
          </a:p>
          <a:p>
            <a:pPr marL="171450" indent="-171450">
              <a:buFont typeface="Arial" panose="020B0604020202020204" pitchFamily="34" charset="0"/>
              <a:buChar char="•"/>
            </a:pPr>
            <a:r>
              <a:rPr lang="zh-CN" altLang="en-US" sz="750" dirty="0" smtClean="0">
                <a:latin typeface="华文楷体" panose="02010600040101010101" charset="-122"/>
                <a:ea typeface="华文楷体" panose="02010600040101010101" charset="-122"/>
              </a:rPr>
              <a:t>功能机</a:t>
            </a:r>
            <a:endParaRPr lang="en-US" altLang="zh-CN" sz="750" dirty="0" smtClean="0">
              <a:latin typeface="华文楷体" panose="02010600040101010101" charset="-122"/>
              <a:ea typeface="华文楷体" panose="02010600040101010101" charset="-122"/>
            </a:endParaRPr>
          </a:p>
          <a:p>
            <a:pPr marL="171450" indent="-171450">
              <a:buFont typeface="Arial" panose="020B0604020202020204" pitchFamily="34" charset="0"/>
              <a:buChar char="•"/>
            </a:pPr>
            <a:r>
              <a:rPr lang="zh-CN" altLang="en-US" sz="750" dirty="0" smtClean="0">
                <a:latin typeface="华文楷体" panose="02010600040101010101" charset="-122"/>
                <a:ea typeface="华文楷体" panose="02010600040101010101" charset="-122"/>
              </a:rPr>
              <a:t>老人机</a:t>
            </a:r>
            <a:endParaRPr lang="en-US" altLang="zh-CN" sz="750" dirty="0" smtClean="0">
              <a:latin typeface="华文楷体" panose="02010600040101010101" charset="-122"/>
              <a:ea typeface="华文楷体" panose="02010600040101010101" charset="-122"/>
            </a:endParaRPr>
          </a:p>
        </p:txBody>
      </p:sp>
      <p:cxnSp>
        <p:nvCxnSpPr>
          <p:cNvPr id="37" name="直接箭头连接符 36"/>
          <p:cNvCxnSpPr/>
          <p:nvPr/>
        </p:nvCxnSpPr>
        <p:spPr>
          <a:xfrm rot="5400000" flipH="1" flipV="1">
            <a:off x="1234417" y="1379135"/>
            <a:ext cx="298453" cy="331"/>
          </a:xfrm>
          <a:prstGeom prst="straightConnector1">
            <a:avLst/>
          </a:prstGeom>
          <a:ln>
            <a:prstDash val="sysDash"/>
            <a:tailEnd type="arrow"/>
          </a:ln>
        </p:spPr>
        <p:style>
          <a:lnRef idx="2">
            <a:schemeClr val="accent2"/>
          </a:lnRef>
          <a:fillRef idx="0">
            <a:schemeClr val="accent2"/>
          </a:fillRef>
          <a:effectRef idx="1">
            <a:schemeClr val="accent2"/>
          </a:effectRef>
          <a:fontRef idx="minor">
            <a:schemeClr val="tx1"/>
          </a:fontRef>
        </p:style>
      </p:cxnSp>
      <p:sp>
        <p:nvSpPr>
          <p:cNvPr id="39" name="TextBox 38"/>
          <p:cNvSpPr txBox="1"/>
          <p:nvPr/>
        </p:nvSpPr>
        <p:spPr>
          <a:xfrm>
            <a:off x="782355" y="1013861"/>
            <a:ext cx="1063112" cy="195438"/>
          </a:xfrm>
          <a:prstGeom prst="rect">
            <a:avLst/>
          </a:prstGeom>
          <a:noFill/>
        </p:spPr>
        <p:txBody>
          <a:bodyPr wrap="none" rtlCol="0">
            <a:spAutoFit/>
          </a:bodyPr>
          <a:lstStyle/>
          <a:p>
            <a:r>
              <a:rPr lang="en-US" altLang="zh-CN" sz="670" dirty="0" smtClean="0">
                <a:latin typeface="华文楷体" panose="02010600040101010101" charset="-122"/>
                <a:ea typeface="华文楷体" panose="02010600040101010101" charset="-122"/>
              </a:rPr>
              <a:t>2011.3.16</a:t>
            </a:r>
            <a:r>
              <a:rPr lang="zh-CN" altLang="en-US" sz="670" dirty="0" smtClean="0">
                <a:latin typeface="华文楷体" panose="02010600040101010101" charset="-122"/>
                <a:ea typeface="华文楷体" panose="02010600040101010101" charset="-122"/>
              </a:rPr>
              <a:t>首欣通达成立</a:t>
            </a:r>
            <a:endParaRPr lang="zh-CN" altLang="en-US" sz="670" dirty="0">
              <a:latin typeface="华文楷体" panose="02010600040101010101" charset="-122"/>
              <a:ea typeface="华文楷体" panose="02010600040101010101" charset="-122"/>
            </a:endParaRPr>
          </a:p>
        </p:txBody>
      </p:sp>
      <p:sp>
        <p:nvSpPr>
          <p:cNvPr id="40" name="Text Box 17"/>
          <p:cNvSpPr txBox="1">
            <a:spLocks noChangeArrowheads="1"/>
          </p:cNvSpPr>
          <p:nvPr/>
        </p:nvSpPr>
        <p:spPr bwMode="auto">
          <a:xfrm>
            <a:off x="2668113" y="1118527"/>
            <a:ext cx="1162620" cy="1131079"/>
          </a:xfrm>
          <a:prstGeom prst="rect">
            <a:avLst/>
          </a:prstGeom>
          <a:noFill/>
          <a:ln w="9525">
            <a:noFill/>
            <a:miter lim="800000"/>
          </a:ln>
          <a:effectLst/>
        </p:spPr>
        <p:txBody>
          <a:bodyPr wrap="square">
            <a:spAutoFit/>
          </a:bodyPr>
          <a:lstStyle/>
          <a:p>
            <a:r>
              <a:rPr lang="zh-CN" altLang="en-US" sz="750" dirty="0" smtClean="0">
                <a:latin typeface="华文楷体" panose="02010600040101010101" charset="-122"/>
                <a:ea typeface="华文楷体" panose="02010600040101010101" charset="-122"/>
              </a:rPr>
              <a:t>快速发展阶段</a:t>
            </a:r>
            <a:endParaRPr lang="en-US" altLang="zh-CN" sz="750" dirty="0" smtClean="0">
              <a:latin typeface="华文楷体" panose="02010600040101010101" charset="-122"/>
              <a:ea typeface="华文楷体" panose="02010600040101010101" charset="-122"/>
            </a:endParaRPr>
          </a:p>
          <a:p>
            <a:pPr marL="171450" indent="-171450">
              <a:buFont typeface="Arial" panose="020B0604020202020204" pitchFamily="34" charset="0"/>
              <a:buChar char="•"/>
            </a:pPr>
            <a:r>
              <a:rPr lang="zh-CN" altLang="en-US" sz="750" dirty="0" smtClean="0">
                <a:latin typeface="华文楷体" panose="02010600040101010101" charset="-122"/>
                <a:ea typeface="华文楷体" panose="02010600040101010101" charset="-122"/>
              </a:rPr>
              <a:t>北斗终端</a:t>
            </a:r>
            <a:endParaRPr lang="en-US" altLang="zh-CN" sz="750" dirty="0" smtClean="0">
              <a:latin typeface="华文楷体" panose="02010600040101010101" charset="-122"/>
              <a:ea typeface="华文楷体" panose="02010600040101010101" charset="-122"/>
            </a:endParaRPr>
          </a:p>
          <a:p>
            <a:pPr marL="171450" indent="-171450">
              <a:buFont typeface="Arial" panose="020B0604020202020204" pitchFamily="34" charset="0"/>
              <a:buChar char="•"/>
            </a:pPr>
            <a:r>
              <a:rPr lang="zh-CN" altLang="en-US" sz="750" dirty="0" smtClean="0">
                <a:latin typeface="华文楷体" panose="02010600040101010101" charset="-122"/>
                <a:ea typeface="华文楷体" panose="02010600040101010101" charset="-122"/>
              </a:rPr>
              <a:t>天通卫星终端</a:t>
            </a:r>
            <a:endParaRPr lang="en-US" altLang="zh-CN" sz="750" dirty="0" smtClean="0">
              <a:latin typeface="华文楷体" panose="02010600040101010101" charset="-122"/>
              <a:ea typeface="华文楷体" panose="02010600040101010101" charset="-122"/>
            </a:endParaRPr>
          </a:p>
          <a:p>
            <a:pPr marL="171450" indent="-171450">
              <a:buFont typeface="Arial" panose="020B0604020202020204" pitchFamily="34" charset="0"/>
              <a:buChar char="•"/>
            </a:pPr>
            <a:r>
              <a:rPr lang="zh-CN" altLang="en-US" sz="750" dirty="0" smtClean="0">
                <a:latin typeface="华文楷体" panose="02010600040101010101" charset="-122"/>
                <a:ea typeface="华文楷体" panose="02010600040101010101" charset="-122"/>
              </a:rPr>
              <a:t>室内定位</a:t>
            </a:r>
            <a:endParaRPr lang="en-US" altLang="zh-CN" sz="750" dirty="0" smtClean="0">
              <a:latin typeface="华文楷体" panose="02010600040101010101" charset="-122"/>
              <a:ea typeface="华文楷体" panose="02010600040101010101" charset="-122"/>
            </a:endParaRPr>
          </a:p>
          <a:p>
            <a:pPr marL="171450" indent="-171450">
              <a:buFont typeface="Arial" panose="020B0604020202020204" pitchFamily="34" charset="0"/>
              <a:buChar char="•"/>
            </a:pPr>
            <a:r>
              <a:rPr lang="zh-CN" altLang="en-US" sz="750" dirty="0" smtClean="0">
                <a:latin typeface="华文楷体" panose="02010600040101010101" charset="-122"/>
                <a:ea typeface="华文楷体" panose="02010600040101010101" charset="-122"/>
              </a:rPr>
              <a:t>智慧渔业</a:t>
            </a:r>
            <a:endParaRPr lang="en-US" altLang="zh-CN" sz="750" dirty="0" smtClean="0">
              <a:latin typeface="华文楷体" panose="02010600040101010101" charset="-122"/>
              <a:ea typeface="华文楷体" panose="02010600040101010101" charset="-122"/>
            </a:endParaRPr>
          </a:p>
          <a:p>
            <a:pPr marL="171450" indent="-171450">
              <a:buFont typeface="Arial" panose="020B0604020202020204" pitchFamily="34" charset="0"/>
              <a:buChar char="•"/>
            </a:pPr>
            <a:r>
              <a:rPr lang="zh-CN" altLang="en-US" sz="750" dirty="0" smtClean="0">
                <a:latin typeface="华文楷体" panose="02010600040101010101" charset="-122"/>
                <a:ea typeface="华文楷体" panose="02010600040101010101" charset="-122"/>
              </a:rPr>
              <a:t>冷链平台</a:t>
            </a:r>
            <a:endParaRPr lang="en-US" altLang="zh-CN" sz="750" dirty="0" smtClean="0">
              <a:latin typeface="华文楷体" panose="02010600040101010101" charset="-122"/>
              <a:ea typeface="华文楷体" panose="02010600040101010101" charset="-122"/>
            </a:endParaRPr>
          </a:p>
          <a:p>
            <a:pPr marL="171450" indent="-171450">
              <a:buFont typeface="Arial" panose="020B0604020202020204" pitchFamily="34" charset="0"/>
              <a:buChar char="•"/>
            </a:pPr>
            <a:r>
              <a:rPr lang="zh-CN" altLang="en-US" sz="750" dirty="0" smtClean="0">
                <a:latin typeface="华文楷体" panose="02010600040101010101" charset="-122"/>
                <a:ea typeface="华文楷体" panose="02010600040101010101" charset="-122"/>
              </a:rPr>
              <a:t>智慧物流</a:t>
            </a:r>
            <a:endParaRPr lang="en-US" altLang="zh-CN" sz="750" dirty="0" smtClean="0">
              <a:latin typeface="华文楷体" panose="02010600040101010101" charset="-122"/>
              <a:ea typeface="华文楷体" panose="02010600040101010101" charset="-122"/>
            </a:endParaRPr>
          </a:p>
          <a:p>
            <a:pPr marL="171450" indent="-171450">
              <a:buFont typeface="Arial" panose="020B0604020202020204" pitchFamily="34" charset="0"/>
              <a:buChar char="•"/>
            </a:pPr>
            <a:r>
              <a:rPr lang="zh-CN" altLang="en-US" sz="750" dirty="0" smtClean="0">
                <a:latin typeface="华文楷体" panose="02010600040101010101" charset="-122"/>
                <a:ea typeface="华文楷体" panose="02010600040101010101" charset="-122"/>
              </a:rPr>
              <a:t>智慧电网</a:t>
            </a:r>
            <a:endParaRPr lang="en-US" altLang="zh-CN" sz="750" dirty="0" smtClean="0">
              <a:latin typeface="华文楷体" panose="02010600040101010101" charset="-122"/>
              <a:ea typeface="华文楷体" panose="02010600040101010101" charset="-122"/>
            </a:endParaRPr>
          </a:p>
          <a:p>
            <a:pPr marL="171450" indent="-171450">
              <a:buFont typeface="Arial" panose="020B0604020202020204" pitchFamily="34" charset="0"/>
              <a:buChar char="•"/>
            </a:pPr>
            <a:r>
              <a:rPr lang="zh-CN" altLang="en-US" sz="750" dirty="0" smtClean="0">
                <a:solidFill>
                  <a:srgbClr val="FF0000"/>
                </a:solidFill>
                <a:latin typeface="华文楷体" panose="02010600040101010101" charset="-122"/>
                <a:ea typeface="华文楷体" panose="02010600040101010101" charset="-122"/>
              </a:rPr>
              <a:t>运营服务、云服务</a:t>
            </a:r>
            <a:endParaRPr lang="zh-CN" altLang="en-US" sz="750" dirty="0">
              <a:solidFill>
                <a:srgbClr val="FF0000"/>
              </a:solidFill>
              <a:latin typeface="华文楷体" panose="02010600040101010101" charset="-122"/>
              <a:ea typeface="华文楷体" panose="02010600040101010101" charset="-122"/>
            </a:endParaRPr>
          </a:p>
        </p:txBody>
      </p:sp>
      <p:sp>
        <p:nvSpPr>
          <p:cNvPr id="26" name="圆角矩形 25"/>
          <p:cNvSpPr/>
          <p:nvPr/>
        </p:nvSpPr>
        <p:spPr>
          <a:xfrm>
            <a:off x="288290" y="436746"/>
            <a:ext cx="727075" cy="222885"/>
          </a:xfrm>
          <a:prstGeom prst="roundRect">
            <a:avLst/>
          </a:prstGeom>
          <a:noFill/>
          <a:ln w="12700" cmpd="sng">
            <a:noFill/>
            <a:prstDash val="solid"/>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zh-CN" altLang="en-US" sz="1000" dirty="0" smtClean="0">
                <a:solidFill>
                  <a:schemeClr val="tx1"/>
                </a:solidFill>
                <a:effectLst>
                  <a:outerShdw blurRad="38100" dist="19050" dir="2700000" algn="tl" rotWithShape="0">
                    <a:schemeClr val="dk1">
                      <a:alpha val="40000"/>
                    </a:schemeClr>
                  </a:outerShdw>
                </a:effectLst>
                <a:latin typeface="隶书" panose="02010509060101010101" pitchFamily="49" charset="-122"/>
                <a:ea typeface="隶书" panose="02010509060101010101" pitchFamily="49" charset="-122"/>
              </a:rPr>
              <a:t>公司历程</a:t>
            </a:r>
            <a:endParaRPr lang="zh-CN" altLang="en-US" sz="1000" dirty="0" smtClean="0">
              <a:solidFill>
                <a:schemeClr val="tx1"/>
              </a:solidFill>
              <a:effectLst>
                <a:outerShdw blurRad="38100" dist="19050" dir="2700000" algn="tl" rotWithShape="0">
                  <a:schemeClr val="dk1">
                    <a:alpha val="40000"/>
                  </a:schemeClr>
                </a:outerShdw>
              </a:effectLst>
              <a:latin typeface="隶书" panose="02010509060101010101" pitchFamily="49" charset="-122"/>
              <a:ea typeface="隶书" panose="02010509060101010101" pitchFamily="49" charset="-122"/>
            </a:endParaRPr>
          </a:p>
        </p:txBody>
      </p:sp>
      <p:sp>
        <p:nvSpPr>
          <p:cNvPr id="24" name="矩形 23"/>
          <p:cNvSpPr/>
          <p:nvPr/>
        </p:nvSpPr>
        <p:spPr>
          <a:xfrm>
            <a:off x="2647804" y="93061"/>
            <a:ext cx="1184940" cy="184666"/>
          </a:xfrm>
          <a:prstGeom prst="rect">
            <a:avLst/>
          </a:prstGeom>
          <a:noFill/>
          <a:ln>
            <a:noFill/>
          </a:ln>
        </p:spPr>
        <p:txBody>
          <a:bodyPr wrap="none" rtlCol="0" anchor="t">
            <a:spAutoFit/>
          </a:bodyPr>
          <a:lstStyle/>
          <a:p>
            <a:pPr algn="ctr"/>
            <a:r>
              <a:rPr lang="zh-CN" altLang="en-US" sz="600" i="1" dirty="0" smtClean="0">
                <a:latin typeface="微软雅黑" panose="020B0503020204020204" pitchFamily="34" charset="-122"/>
                <a:ea typeface="微软雅黑" panose="020B0503020204020204" pitchFamily="34" charset="-122"/>
              </a:rPr>
              <a:t>以质量求生存，以创新求发展</a:t>
            </a:r>
            <a:endParaRPr lang="zh-CN" altLang="en-US" sz="600" i="1" dirty="0">
              <a:latin typeface="微软雅黑" panose="020B0503020204020204" pitchFamily="34" charset="-122"/>
              <a:ea typeface="微软雅黑" panose="020B0503020204020204" pitchFamily="34" charset="-122"/>
            </a:endParaRPr>
          </a:p>
        </p:txBody>
      </p:sp>
      <p:cxnSp>
        <p:nvCxnSpPr>
          <p:cNvPr id="25" name="直接箭头连接符 24"/>
          <p:cNvCxnSpPr/>
          <p:nvPr/>
        </p:nvCxnSpPr>
        <p:spPr>
          <a:xfrm rot="5400000" flipH="1" flipV="1">
            <a:off x="2425395" y="769535"/>
            <a:ext cx="298453" cy="331"/>
          </a:xfrm>
          <a:prstGeom prst="straightConnector1">
            <a:avLst/>
          </a:prstGeom>
          <a:ln>
            <a:prstDash val="sysDash"/>
            <a:tailEnd type="arrow"/>
          </a:ln>
        </p:spPr>
        <p:style>
          <a:lnRef idx="2">
            <a:schemeClr val="accent2"/>
          </a:lnRef>
          <a:fillRef idx="0">
            <a:schemeClr val="accent2"/>
          </a:fillRef>
          <a:effectRef idx="1">
            <a:schemeClr val="accent2"/>
          </a:effectRef>
          <a:fontRef idx="minor">
            <a:schemeClr val="tx1"/>
          </a:fontRef>
        </p:style>
      </p:cxnSp>
      <p:sp>
        <p:nvSpPr>
          <p:cNvPr id="27" name="TextBox 26"/>
          <p:cNvSpPr txBox="1"/>
          <p:nvPr/>
        </p:nvSpPr>
        <p:spPr>
          <a:xfrm>
            <a:off x="2187805" y="404261"/>
            <a:ext cx="750526" cy="195438"/>
          </a:xfrm>
          <a:prstGeom prst="rect">
            <a:avLst/>
          </a:prstGeom>
          <a:noFill/>
        </p:spPr>
        <p:txBody>
          <a:bodyPr wrap="none" rtlCol="0">
            <a:spAutoFit/>
          </a:bodyPr>
          <a:lstStyle/>
          <a:p>
            <a:r>
              <a:rPr lang="zh-CN" altLang="en-US" sz="670" dirty="0" smtClean="0">
                <a:latin typeface="华文楷体" panose="02010600040101010101" charset="-122"/>
                <a:ea typeface="华文楷体" panose="02010600040101010101" charset="-122"/>
              </a:rPr>
              <a:t>预计</a:t>
            </a:r>
            <a:r>
              <a:rPr lang="en-US" altLang="zh-CN" sz="670" dirty="0" smtClean="0">
                <a:latin typeface="华文楷体" panose="02010600040101010101" charset="-122"/>
                <a:ea typeface="华文楷体" panose="02010600040101010101" charset="-122"/>
              </a:rPr>
              <a:t>2020</a:t>
            </a:r>
            <a:r>
              <a:rPr lang="zh-CN" altLang="en-US" sz="670" dirty="0" smtClean="0">
                <a:latin typeface="华文楷体" panose="02010600040101010101" charset="-122"/>
                <a:ea typeface="华文楷体" panose="02010600040101010101" charset="-122"/>
              </a:rPr>
              <a:t>年</a:t>
            </a:r>
            <a:r>
              <a:rPr lang="en-US" altLang="zh-CN" sz="670" dirty="0" smtClean="0">
                <a:latin typeface="华文楷体" panose="02010600040101010101" charset="-122"/>
                <a:ea typeface="华文楷体" panose="02010600040101010101" charset="-122"/>
              </a:rPr>
              <a:t>IPO</a:t>
            </a:r>
            <a:endParaRPr lang="zh-CN" altLang="en-US" sz="670" dirty="0">
              <a:latin typeface="华文楷体" panose="02010600040101010101" charset="-122"/>
              <a:ea typeface="华文楷体" panose="02010600040101010101"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86315" y="390243"/>
            <a:ext cx="1553774" cy="222885"/>
          </a:xfrm>
          <a:prstGeom prst="roundRect">
            <a:avLst/>
          </a:prstGeom>
          <a:noFill/>
          <a:ln w="12700" cmpd="sng">
            <a:noFill/>
            <a:prstDash val="solid"/>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0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精准农业</a:t>
            </a:r>
            <a:endParaRPr lang="zh-CN" altLang="en-US" sz="10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0244" name="Rectangle 4"/>
          <p:cNvSpPr>
            <a:spLocks noChangeArrowheads="1"/>
          </p:cNvSpPr>
          <p:nvPr/>
        </p:nvSpPr>
        <p:spPr bwMode="auto">
          <a:xfrm>
            <a:off x="0" y="0"/>
            <a:ext cx="4319588" cy="45720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0245" name="Rectangle 5"/>
          <p:cNvSpPr>
            <a:spLocks noChangeArrowheads="1"/>
          </p:cNvSpPr>
          <p:nvPr/>
        </p:nvSpPr>
        <p:spPr bwMode="auto">
          <a:xfrm>
            <a:off x="0" y="2266950"/>
            <a:ext cx="4319588"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 </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0246" name="Rectangle 6"/>
          <p:cNvSpPr>
            <a:spLocks noChangeArrowheads="1"/>
          </p:cNvSpPr>
          <p:nvPr/>
        </p:nvSpPr>
        <p:spPr bwMode="auto">
          <a:xfrm>
            <a:off x="0" y="4038600"/>
            <a:ext cx="4319588"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 </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4" name="矩形 13"/>
          <p:cNvSpPr/>
          <p:nvPr/>
        </p:nvSpPr>
        <p:spPr>
          <a:xfrm>
            <a:off x="306211" y="1670755"/>
            <a:ext cx="3723922" cy="630942"/>
          </a:xfrm>
          <a:prstGeom prst="rect">
            <a:avLst/>
          </a:prstGeom>
        </p:spPr>
        <p:txBody>
          <a:bodyPr wrap="square">
            <a:spAutoFit/>
          </a:bodyPr>
          <a:lstStyle/>
          <a:p>
            <a:r>
              <a:rPr lang="zh-CN" altLang="en-US" sz="700" dirty="0" smtClean="0">
                <a:latin typeface="微软雅黑" panose="020B0503020204020204" pitchFamily="34" charset="-122"/>
                <a:ea typeface="微软雅黑" panose="020B0503020204020204" pitchFamily="34" charset="-122"/>
              </a:rPr>
              <a:t>农机自动导航系统利用高精度的卫星导航定位信息，由控制器对农机的行驶方向、油门进行控制，农机按照设定的路线（直线或曲线）自动行驶，减少作业的遗漏和重叠，提高农机作业质量。农机自动导航系统还可以在夜间和复杂气象条件下作业，提高农机作业效率，降低对机手的技能要求和减轻劳动强度，该系统在起垄、播种、喷药、收获等农田作业时都可以使用，可以提高农业作业精度，提高农产品质量。</a:t>
            </a:r>
            <a:endParaRPr lang="zh-CN" altLang="en-US" sz="700" dirty="0">
              <a:latin typeface="微软雅黑" panose="020B0503020204020204" pitchFamily="34" charset="-122"/>
              <a:ea typeface="微软雅黑" panose="020B0503020204020204" pitchFamily="34" charset="-122"/>
            </a:endParaRPr>
          </a:p>
        </p:txBody>
      </p:sp>
      <p:sp>
        <p:nvSpPr>
          <p:cNvPr id="10247" name="Rectangle 7"/>
          <p:cNvSpPr>
            <a:spLocks noChangeArrowheads="1"/>
          </p:cNvSpPr>
          <p:nvPr/>
        </p:nvSpPr>
        <p:spPr bwMode="auto">
          <a:xfrm>
            <a:off x="3149598" y="936978"/>
            <a:ext cx="886180" cy="369332"/>
          </a:xfrm>
          <a:prstGeom prst="rect">
            <a:avLst/>
          </a:prstGeom>
          <a:noFill/>
          <a:ln w="3175">
            <a:solidFill>
              <a:schemeClr val="tx1"/>
            </a:solidFill>
            <a:prstDash val="dash"/>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pPr>
            <a:r>
              <a:rPr kumimoji="0" lang="en-US" altLang="zh-CN" sz="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kumimoji="0" lang="zh-CN" sz="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推荐产品</a:t>
            </a:r>
            <a:endParaRPr kumimoji="0" lang="en-US" altLang="zh-CN" sz="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pPr>
            <a:endParaRPr lang="en-US" altLang="zh-CN" sz="600" dirty="0" smtClean="0">
              <a:latin typeface="微软雅黑" panose="020B0503020204020204" pitchFamily="34" charset="-122"/>
              <a:ea typeface="微软雅黑" panose="020B0503020204020204" pitchFamily="34" charset="-122"/>
              <a:cs typeface="Times New Roman" panose="02020603050405020304" pitchFamily="18" charset="0"/>
            </a:endParaRPr>
          </a:p>
          <a:p>
            <a:pPr lvl="0" fontAlgn="base">
              <a:spcBef>
                <a:spcPct val="0"/>
              </a:spcBef>
              <a:spcAft>
                <a:spcPct val="0"/>
              </a:spcAft>
            </a:pPr>
            <a:r>
              <a:rPr lang="en-US" altLang="zh-CN" sz="600" dirty="0" smtClean="0">
                <a:latin typeface="微软雅黑" panose="020B0503020204020204" pitchFamily="34" charset="-122"/>
                <a:ea typeface="微软雅黑" panose="020B0503020204020204" pitchFamily="34" charset="-122"/>
                <a:cs typeface="Times New Roman" panose="02020603050405020304" pitchFamily="18" charset="0"/>
              </a:rPr>
              <a:t>W69</a:t>
            </a:r>
            <a:r>
              <a:rPr lang="zh-CN" altLang="en-US" sz="600" dirty="0" smtClean="0">
                <a:latin typeface="微软雅黑" panose="020B0503020204020204" pitchFamily="34" charset="-122"/>
                <a:ea typeface="微软雅黑" panose="020B0503020204020204" pitchFamily="34" charset="-122"/>
                <a:cs typeface="Times New Roman" panose="02020603050405020304" pitchFamily="18" charset="0"/>
              </a:rPr>
              <a:t>农用平板显控</a:t>
            </a:r>
            <a:endParaRPr lang="zh-CN" altLang="en-US" sz="600" dirty="0" smtClean="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2" name="图片 11"/>
          <p:cNvPicPr/>
          <p:nvPr/>
        </p:nvPicPr>
        <p:blipFill>
          <a:blip r:embed="rId1" cstate="print"/>
          <a:srcRect/>
          <a:stretch>
            <a:fillRect/>
          </a:stretch>
        </p:blipFill>
        <p:spPr bwMode="auto">
          <a:xfrm>
            <a:off x="395199" y="609596"/>
            <a:ext cx="2658445" cy="1021645"/>
          </a:xfrm>
          <a:prstGeom prst="rect">
            <a:avLst/>
          </a:prstGeom>
          <a:noFill/>
          <a:ln w="9525">
            <a:noFill/>
            <a:miter lim="800000"/>
            <a:headEnd/>
            <a:tailEnd/>
          </a:ln>
        </p:spPr>
      </p:pic>
      <p:sp>
        <p:nvSpPr>
          <p:cNvPr id="10" name="矩形 9"/>
          <p:cNvSpPr/>
          <p:nvPr/>
        </p:nvSpPr>
        <p:spPr>
          <a:xfrm>
            <a:off x="2647804" y="93061"/>
            <a:ext cx="1184940" cy="184666"/>
          </a:xfrm>
          <a:prstGeom prst="rect">
            <a:avLst/>
          </a:prstGeom>
          <a:noFill/>
          <a:ln>
            <a:noFill/>
          </a:ln>
        </p:spPr>
        <p:txBody>
          <a:bodyPr wrap="none" rtlCol="0" anchor="t">
            <a:spAutoFit/>
          </a:bodyPr>
          <a:lstStyle/>
          <a:p>
            <a:pPr algn="ctr"/>
            <a:r>
              <a:rPr lang="zh-CN" altLang="en-US" sz="600" i="1" dirty="0" smtClean="0">
                <a:latin typeface="微软雅黑" panose="020B0503020204020204" pitchFamily="34" charset="-122"/>
                <a:ea typeface="微软雅黑" panose="020B0503020204020204" pitchFamily="34" charset="-122"/>
              </a:rPr>
              <a:t>以质量求生存，以创新求发展</a:t>
            </a:r>
            <a:endParaRPr lang="zh-CN" altLang="en-US" sz="600" i="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86315" y="390243"/>
            <a:ext cx="1553774" cy="222885"/>
          </a:xfrm>
          <a:prstGeom prst="roundRect">
            <a:avLst/>
          </a:prstGeom>
          <a:noFill/>
          <a:ln w="12700" cmpd="sng">
            <a:noFill/>
            <a:prstDash val="solid"/>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0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智慧停车场</a:t>
            </a:r>
            <a:endParaRPr lang="zh-CN" altLang="en-US" sz="10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0244" name="Rectangle 4"/>
          <p:cNvSpPr>
            <a:spLocks noChangeArrowheads="1"/>
          </p:cNvSpPr>
          <p:nvPr/>
        </p:nvSpPr>
        <p:spPr bwMode="auto">
          <a:xfrm>
            <a:off x="0" y="0"/>
            <a:ext cx="4319588" cy="45720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0245" name="Rectangle 5"/>
          <p:cNvSpPr>
            <a:spLocks noChangeArrowheads="1"/>
          </p:cNvSpPr>
          <p:nvPr/>
        </p:nvSpPr>
        <p:spPr bwMode="auto">
          <a:xfrm>
            <a:off x="0" y="2266950"/>
            <a:ext cx="4319588"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 </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0246" name="Rectangle 6"/>
          <p:cNvSpPr>
            <a:spLocks noChangeArrowheads="1"/>
          </p:cNvSpPr>
          <p:nvPr/>
        </p:nvSpPr>
        <p:spPr bwMode="auto">
          <a:xfrm>
            <a:off x="0" y="4038600"/>
            <a:ext cx="4319588"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 </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pic>
        <p:nvPicPr>
          <p:cNvPr id="10" name="图片 9"/>
          <p:cNvPicPr/>
          <p:nvPr/>
        </p:nvPicPr>
        <p:blipFill>
          <a:blip r:embed="rId1" cstate="print"/>
          <a:srcRect/>
          <a:stretch>
            <a:fillRect/>
          </a:stretch>
        </p:blipFill>
        <p:spPr bwMode="auto">
          <a:xfrm>
            <a:off x="1569156" y="1004718"/>
            <a:ext cx="1111955" cy="857720"/>
          </a:xfrm>
          <a:prstGeom prst="rect">
            <a:avLst/>
          </a:prstGeom>
          <a:noFill/>
          <a:ln w="9525">
            <a:noFill/>
            <a:miter lim="800000"/>
            <a:headEnd/>
            <a:tailEnd/>
          </a:ln>
        </p:spPr>
      </p:pic>
      <p:sp>
        <p:nvSpPr>
          <p:cNvPr id="11" name="矩形 10"/>
          <p:cNvSpPr/>
          <p:nvPr/>
        </p:nvSpPr>
        <p:spPr>
          <a:xfrm>
            <a:off x="373943" y="710379"/>
            <a:ext cx="1889478" cy="738664"/>
          </a:xfrm>
          <a:prstGeom prst="rect">
            <a:avLst/>
          </a:prstGeom>
        </p:spPr>
        <p:txBody>
          <a:bodyPr wrap="square">
            <a:spAutoFit/>
          </a:bodyPr>
          <a:lstStyle/>
          <a:p>
            <a:r>
              <a:rPr lang="zh-CN" altLang="en-US" sz="600" b="1" dirty="0" smtClean="0">
                <a:latin typeface="微软雅黑" panose="020B0503020204020204" pitchFamily="34" charset="-122"/>
                <a:ea typeface="微软雅黑" panose="020B0503020204020204" pitchFamily="34" charset="-122"/>
              </a:rPr>
              <a:t>传感网：</a:t>
            </a:r>
            <a:endParaRPr lang="en-US" altLang="zh-CN" sz="600" b="1" dirty="0" smtClean="0">
              <a:latin typeface="微软雅黑" panose="020B0503020204020204" pitchFamily="34" charset="-122"/>
              <a:ea typeface="微软雅黑" panose="020B0503020204020204" pitchFamily="34" charset="-122"/>
            </a:endParaRPr>
          </a:p>
          <a:p>
            <a:r>
              <a:rPr lang="zh-CN" altLang="en-US" sz="600" dirty="0" smtClean="0">
                <a:latin typeface="微软雅黑" panose="020B0503020204020204" pitchFamily="34" charset="-122"/>
                <a:ea typeface="微软雅黑" panose="020B0503020204020204" pitchFamily="34" charset="-122"/>
              </a:rPr>
              <a:t>用于车辆室内定位、停车入位识别、车牌识别入场和出场计时以及视频监控，包括：</a:t>
            </a:r>
            <a:endParaRPr lang="zh-CN" altLang="en-US" sz="600" dirty="0" smtClean="0">
              <a:latin typeface="微软雅黑" panose="020B0503020204020204" pitchFamily="34" charset="-122"/>
              <a:ea typeface="微软雅黑" panose="020B0503020204020204" pitchFamily="34" charset="-122"/>
            </a:endParaRPr>
          </a:p>
          <a:p>
            <a:r>
              <a:rPr lang="en-US" altLang="zh-CN" sz="600" dirty="0" smtClean="0">
                <a:latin typeface="微软雅黑" panose="020B0503020204020204" pitchFamily="34" charset="-122"/>
                <a:ea typeface="微软雅黑" panose="020B0503020204020204" pitchFamily="34" charset="-122"/>
              </a:rPr>
              <a:t>1</a:t>
            </a:r>
            <a:r>
              <a:rPr lang="zh-CN" altLang="en-US" sz="600" dirty="0" smtClean="0">
                <a:latin typeface="微软雅黑" panose="020B0503020204020204" pitchFamily="34" charset="-122"/>
                <a:ea typeface="微软雅黑" panose="020B0503020204020204" pitchFamily="34" charset="-122"/>
              </a:rPr>
              <a:t>、道钉蓝牙信标设备</a:t>
            </a:r>
            <a:endParaRPr lang="zh-CN" altLang="en-US" sz="600" dirty="0" smtClean="0">
              <a:latin typeface="微软雅黑" panose="020B0503020204020204" pitchFamily="34" charset="-122"/>
              <a:ea typeface="微软雅黑" panose="020B0503020204020204" pitchFamily="34" charset="-122"/>
            </a:endParaRPr>
          </a:p>
          <a:p>
            <a:r>
              <a:rPr lang="en-US" altLang="zh-CN" sz="600" dirty="0" smtClean="0">
                <a:latin typeface="微软雅黑" panose="020B0503020204020204" pitchFamily="34" charset="-122"/>
                <a:ea typeface="微软雅黑" panose="020B0503020204020204" pitchFamily="34" charset="-122"/>
              </a:rPr>
              <a:t>2</a:t>
            </a:r>
            <a:r>
              <a:rPr lang="zh-CN" altLang="en-US" sz="600" dirty="0" smtClean="0">
                <a:latin typeface="微软雅黑" panose="020B0503020204020204" pitchFamily="34" charset="-122"/>
                <a:ea typeface="微软雅黑" panose="020B0503020204020204" pitchFamily="34" charset="-122"/>
              </a:rPr>
              <a:t>、地磁车辆传感器</a:t>
            </a:r>
            <a:endParaRPr lang="zh-CN" altLang="en-US" sz="600" dirty="0" smtClean="0">
              <a:latin typeface="微软雅黑" panose="020B0503020204020204" pitchFamily="34" charset="-122"/>
              <a:ea typeface="微软雅黑" panose="020B0503020204020204" pitchFamily="34" charset="-122"/>
            </a:endParaRPr>
          </a:p>
          <a:p>
            <a:r>
              <a:rPr lang="en-US" altLang="zh-CN" sz="600" dirty="0" smtClean="0">
                <a:latin typeface="微软雅黑" panose="020B0503020204020204" pitchFamily="34" charset="-122"/>
                <a:ea typeface="微软雅黑" panose="020B0503020204020204" pitchFamily="34" charset="-122"/>
              </a:rPr>
              <a:t>3</a:t>
            </a:r>
            <a:r>
              <a:rPr lang="zh-CN" altLang="en-US" sz="600" dirty="0" smtClean="0">
                <a:latin typeface="微软雅黑" panose="020B0503020204020204" pitchFamily="34" charset="-122"/>
                <a:ea typeface="微软雅黑" panose="020B0503020204020204" pitchFamily="34" charset="-122"/>
              </a:rPr>
              <a:t>、车牌识别系统</a:t>
            </a:r>
            <a:endParaRPr lang="zh-CN" altLang="en-US" sz="600" dirty="0" smtClean="0">
              <a:latin typeface="微软雅黑" panose="020B0503020204020204" pitchFamily="34" charset="-122"/>
              <a:ea typeface="微软雅黑" panose="020B0503020204020204" pitchFamily="34" charset="-122"/>
            </a:endParaRPr>
          </a:p>
          <a:p>
            <a:r>
              <a:rPr lang="en-US" altLang="zh-CN" sz="600" dirty="0" smtClean="0">
                <a:latin typeface="微软雅黑" panose="020B0503020204020204" pitchFamily="34" charset="-122"/>
                <a:ea typeface="微软雅黑" panose="020B0503020204020204" pitchFamily="34" charset="-122"/>
              </a:rPr>
              <a:t>4</a:t>
            </a:r>
            <a:r>
              <a:rPr lang="zh-CN" altLang="en-US" sz="600" dirty="0" smtClean="0">
                <a:latin typeface="微软雅黑" panose="020B0503020204020204" pitchFamily="34" charset="-122"/>
                <a:ea typeface="微软雅黑" panose="020B0503020204020204" pitchFamily="34" charset="-122"/>
              </a:rPr>
              <a:t>、视频监控系统</a:t>
            </a:r>
            <a:endParaRPr lang="zh-CN" altLang="en-US" sz="600" dirty="0">
              <a:latin typeface="微软雅黑" panose="020B0503020204020204" pitchFamily="34" charset="-122"/>
              <a:ea typeface="微软雅黑" panose="020B0503020204020204" pitchFamily="34" charset="-122"/>
            </a:endParaRPr>
          </a:p>
        </p:txBody>
      </p:sp>
      <p:sp>
        <p:nvSpPr>
          <p:cNvPr id="15" name="矩形 14"/>
          <p:cNvSpPr/>
          <p:nvPr/>
        </p:nvSpPr>
        <p:spPr>
          <a:xfrm>
            <a:off x="368300" y="1658650"/>
            <a:ext cx="1928989" cy="830997"/>
          </a:xfrm>
          <a:prstGeom prst="rect">
            <a:avLst/>
          </a:prstGeom>
        </p:spPr>
        <p:txBody>
          <a:bodyPr wrap="square">
            <a:spAutoFit/>
          </a:bodyPr>
          <a:lstStyle/>
          <a:p>
            <a:r>
              <a:rPr lang="zh-CN" altLang="en-US" sz="600" b="1" dirty="0" smtClean="0">
                <a:latin typeface="微软雅黑" panose="020B0503020204020204" pitchFamily="34" charset="-122"/>
                <a:ea typeface="微软雅黑" panose="020B0503020204020204" pitchFamily="34" charset="-122"/>
              </a:rPr>
              <a:t>通信网：</a:t>
            </a:r>
            <a:endParaRPr lang="en-US" altLang="zh-CN" sz="600" b="1" dirty="0" smtClean="0">
              <a:latin typeface="微软雅黑" panose="020B0503020204020204" pitchFamily="34" charset="-122"/>
              <a:ea typeface="微软雅黑" panose="020B0503020204020204" pitchFamily="34" charset="-122"/>
            </a:endParaRPr>
          </a:p>
          <a:p>
            <a:r>
              <a:rPr lang="zh-CN" altLang="en-US" sz="600" dirty="0" smtClean="0">
                <a:latin typeface="微软雅黑" panose="020B0503020204020204" pitchFamily="34" charset="-122"/>
                <a:ea typeface="微软雅黑" panose="020B0503020204020204" pitchFamily="34" charset="-122"/>
              </a:rPr>
              <a:t>包括运营商的有线和无线网络（</a:t>
            </a:r>
            <a:r>
              <a:rPr lang="en-US" altLang="zh-CN" sz="600" dirty="0" smtClean="0">
                <a:latin typeface="微软雅黑" panose="020B0503020204020204" pitchFamily="34" charset="-122"/>
                <a:ea typeface="微软雅黑" panose="020B0503020204020204" pitchFamily="34" charset="-122"/>
              </a:rPr>
              <a:t>4G/3G/2.5G</a:t>
            </a:r>
            <a:r>
              <a:rPr lang="zh-CN" altLang="en-US" sz="600" dirty="0" smtClean="0">
                <a:latin typeface="微软雅黑" panose="020B0503020204020204" pitchFamily="34" charset="-122"/>
                <a:ea typeface="微软雅黑" panose="020B0503020204020204" pitchFamily="34" charset="-122"/>
              </a:rPr>
              <a:t>）、</a:t>
            </a:r>
            <a:r>
              <a:rPr lang="en-US" altLang="zh-CN" sz="600" dirty="0" err="1" smtClean="0">
                <a:latin typeface="微软雅黑" panose="020B0503020204020204" pitchFamily="34" charset="-122"/>
                <a:ea typeface="微软雅黑" panose="020B0503020204020204" pitchFamily="34" charset="-122"/>
              </a:rPr>
              <a:t>WiFi</a:t>
            </a:r>
            <a:r>
              <a:rPr lang="zh-CN" altLang="en-US" sz="600" dirty="0" smtClean="0">
                <a:latin typeface="微软雅黑" panose="020B0503020204020204" pitchFamily="34" charset="-122"/>
                <a:ea typeface="微软雅黑" panose="020B0503020204020204" pitchFamily="34" charset="-122"/>
              </a:rPr>
              <a:t>、数传电台和小基站，根据停车场的条件选用不同组合；</a:t>
            </a:r>
            <a:endParaRPr lang="zh-CN" altLang="en-US" sz="600" dirty="0" smtClean="0">
              <a:latin typeface="微软雅黑" panose="020B0503020204020204" pitchFamily="34" charset="-122"/>
              <a:ea typeface="微软雅黑" panose="020B0503020204020204" pitchFamily="34" charset="-122"/>
            </a:endParaRPr>
          </a:p>
          <a:p>
            <a:r>
              <a:rPr lang="en-US" altLang="zh-CN" sz="600" dirty="0" smtClean="0">
                <a:latin typeface="微软雅黑" panose="020B0503020204020204" pitchFamily="34" charset="-122"/>
                <a:ea typeface="微软雅黑" panose="020B0503020204020204" pitchFamily="34" charset="-122"/>
              </a:rPr>
              <a:t>1</a:t>
            </a:r>
            <a:r>
              <a:rPr lang="zh-CN" altLang="en-US" sz="600" dirty="0" smtClean="0">
                <a:latin typeface="微软雅黑" panose="020B0503020204020204" pitchFamily="34" charset="-122"/>
                <a:ea typeface="微软雅黑" panose="020B0503020204020204" pitchFamily="34" charset="-122"/>
              </a:rPr>
              <a:t>、有条件的场地优先选用有线网络和无线公网</a:t>
            </a:r>
            <a:endParaRPr lang="zh-CN" altLang="en-US" sz="600" dirty="0" smtClean="0">
              <a:latin typeface="微软雅黑" panose="020B0503020204020204" pitchFamily="34" charset="-122"/>
              <a:ea typeface="微软雅黑" panose="020B0503020204020204" pitchFamily="34" charset="-122"/>
            </a:endParaRPr>
          </a:p>
          <a:p>
            <a:r>
              <a:rPr lang="en-US" altLang="zh-CN" sz="600" dirty="0" smtClean="0">
                <a:latin typeface="微软雅黑" panose="020B0503020204020204" pitchFamily="34" charset="-122"/>
                <a:ea typeface="微软雅黑" panose="020B0503020204020204" pitchFamily="34" charset="-122"/>
              </a:rPr>
              <a:t>2</a:t>
            </a:r>
            <a:r>
              <a:rPr lang="zh-CN" altLang="en-US" sz="600" dirty="0" smtClean="0">
                <a:latin typeface="微软雅黑" panose="020B0503020204020204" pitchFamily="34" charset="-122"/>
                <a:ea typeface="微软雅黑" panose="020B0503020204020204" pitchFamily="34" charset="-122"/>
              </a:rPr>
              <a:t>、地下停车场可通过</a:t>
            </a:r>
            <a:r>
              <a:rPr lang="en-US" altLang="zh-CN" sz="600" dirty="0" err="1" smtClean="0">
                <a:latin typeface="微软雅黑" panose="020B0503020204020204" pitchFamily="34" charset="-122"/>
                <a:ea typeface="微软雅黑" panose="020B0503020204020204" pitchFamily="34" charset="-122"/>
              </a:rPr>
              <a:t>WiFi</a:t>
            </a:r>
            <a:r>
              <a:rPr lang="zh-CN" altLang="en-US" sz="600" dirty="0" smtClean="0">
                <a:latin typeface="微软雅黑" panose="020B0503020204020204" pitchFamily="34" charset="-122"/>
                <a:ea typeface="微软雅黑" panose="020B0503020204020204" pitchFamily="34" charset="-122"/>
              </a:rPr>
              <a:t>连接到运营商网络</a:t>
            </a:r>
            <a:endParaRPr lang="zh-CN" altLang="en-US" sz="600" dirty="0" smtClean="0">
              <a:latin typeface="微软雅黑" panose="020B0503020204020204" pitchFamily="34" charset="-122"/>
              <a:ea typeface="微软雅黑" panose="020B0503020204020204" pitchFamily="34" charset="-122"/>
            </a:endParaRPr>
          </a:p>
          <a:p>
            <a:r>
              <a:rPr lang="en-US" altLang="zh-CN" sz="600" dirty="0" smtClean="0">
                <a:latin typeface="微软雅黑" panose="020B0503020204020204" pitchFamily="34" charset="-122"/>
                <a:ea typeface="微软雅黑" panose="020B0503020204020204" pitchFamily="34" charset="-122"/>
              </a:rPr>
              <a:t>3</a:t>
            </a:r>
            <a:r>
              <a:rPr lang="zh-CN" altLang="en-US" sz="600" dirty="0" smtClean="0">
                <a:latin typeface="微软雅黑" panose="020B0503020204020204" pitchFamily="34" charset="-122"/>
                <a:ea typeface="微软雅黑" panose="020B0503020204020204" pitchFamily="34" charset="-122"/>
              </a:rPr>
              <a:t>、偏远地区可通过数传电台或小基站连接到运营商网络</a:t>
            </a:r>
            <a:endParaRPr lang="zh-CN" altLang="en-US" sz="600" dirty="0">
              <a:latin typeface="微软雅黑" panose="020B0503020204020204" pitchFamily="34" charset="-122"/>
              <a:ea typeface="微软雅黑" panose="020B0503020204020204" pitchFamily="34" charset="-122"/>
            </a:endParaRPr>
          </a:p>
        </p:txBody>
      </p:sp>
      <p:sp>
        <p:nvSpPr>
          <p:cNvPr id="17" name="矩形 16"/>
          <p:cNvSpPr/>
          <p:nvPr/>
        </p:nvSpPr>
        <p:spPr>
          <a:xfrm>
            <a:off x="2716377" y="738607"/>
            <a:ext cx="1121834" cy="830997"/>
          </a:xfrm>
          <a:prstGeom prst="rect">
            <a:avLst/>
          </a:prstGeom>
        </p:spPr>
        <p:txBody>
          <a:bodyPr wrap="square">
            <a:spAutoFit/>
          </a:bodyPr>
          <a:lstStyle/>
          <a:p>
            <a:r>
              <a:rPr lang="zh-CN" altLang="en-US" sz="600" b="1" dirty="0" smtClean="0">
                <a:latin typeface="微软雅黑" panose="020B0503020204020204" pitchFamily="34" charset="-122"/>
                <a:ea typeface="微软雅黑" panose="020B0503020204020204" pitchFamily="34" charset="-122"/>
              </a:rPr>
              <a:t>用户</a:t>
            </a:r>
            <a:r>
              <a:rPr lang="en-US" altLang="zh-CN" sz="600" b="1" dirty="0" smtClean="0">
                <a:latin typeface="微软雅黑" panose="020B0503020204020204" pitchFamily="34" charset="-122"/>
                <a:ea typeface="微软雅黑" panose="020B0503020204020204" pitchFamily="34" charset="-122"/>
              </a:rPr>
              <a:t>APP</a:t>
            </a:r>
            <a:r>
              <a:rPr lang="zh-CN" altLang="en-US" sz="600" b="1" dirty="0" smtClean="0">
                <a:latin typeface="微软雅黑" panose="020B0503020204020204" pitchFamily="34" charset="-122"/>
                <a:ea typeface="微软雅黑" panose="020B0503020204020204" pitchFamily="34" charset="-122"/>
              </a:rPr>
              <a:t>：</a:t>
            </a:r>
            <a:endParaRPr lang="zh-CN" altLang="en-US" sz="600" b="1" dirty="0" smtClean="0">
              <a:latin typeface="微软雅黑" panose="020B0503020204020204" pitchFamily="34" charset="-122"/>
              <a:ea typeface="微软雅黑" panose="020B0503020204020204" pitchFamily="34" charset="-122"/>
            </a:endParaRPr>
          </a:p>
          <a:p>
            <a:r>
              <a:rPr lang="en-US" altLang="zh-CN" sz="600" dirty="0" smtClean="0">
                <a:latin typeface="微软雅黑" panose="020B0503020204020204" pitchFamily="34" charset="-122"/>
                <a:ea typeface="微软雅黑" panose="020B0503020204020204" pitchFamily="34" charset="-122"/>
              </a:rPr>
              <a:t>1</a:t>
            </a:r>
            <a:r>
              <a:rPr lang="zh-CN" altLang="en-US" sz="600" dirty="0" smtClean="0">
                <a:latin typeface="微软雅黑" panose="020B0503020204020204" pitchFamily="34" charset="-122"/>
                <a:ea typeface="微软雅黑" panose="020B0503020204020204" pitchFamily="34" charset="-122"/>
              </a:rPr>
              <a:t>、查询停车位</a:t>
            </a:r>
            <a:r>
              <a:rPr lang="en-US" altLang="zh-CN" sz="600" dirty="0" smtClean="0">
                <a:latin typeface="微软雅黑" panose="020B0503020204020204" pitchFamily="34" charset="-122"/>
                <a:ea typeface="微软雅黑" panose="020B0503020204020204" pitchFamily="34" charset="-122"/>
              </a:rPr>
              <a:t>/</a:t>
            </a:r>
            <a:r>
              <a:rPr lang="zh-CN" altLang="en-US" sz="600" dirty="0" smtClean="0">
                <a:latin typeface="微软雅黑" panose="020B0503020204020204" pitchFamily="34" charset="-122"/>
                <a:ea typeface="微软雅黑" panose="020B0503020204020204" pitchFamily="34" charset="-122"/>
              </a:rPr>
              <a:t>充电位信息</a:t>
            </a:r>
            <a:endParaRPr lang="zh-CN" altLang="en-US" sz="600" dirty="0" smtClean="0">
              <a:latin typeface="微软雅黑" panose="020B0503020204020204" pitchFamily="34" charset="-122"/>
              <a:ea typeface="微软雅黑" panose="020B0503020204020204" pitchFamily="34" charset="-122"/>
            </a:endParaRPr>
          </a:p>
          <a:p>
            <a:r>
              <a:rPr lang="en-US" altLang="zh-CN" sz="600" dirty="0" smtClean="0">
                <a:latin typeface="微软雅黑" panose="020B0503020204020204" pitchFamily="34" charset="-122"/>
                <a:ea typeface="微软雅黑" panose="020B0503020204020204" pitchFamily="34" charset="-122"/>
              </a:rPr>
              <a:t>2</a:t>
            </a:r>
            <a:r>
              <a:rPr lang="zh-CN" altLang="en-US" sz="600" dirty="0" smtClean="0">
                <a:latin typeface="微软雅黑" panose="020B0503020204020204" pitchFamily="34" charset="-122"/>
                <a:ea typeface="微软雅黑" panose="020B0503020204020204" pitchFamily="34" charset="-122"/>
              </a:rPr>
              <a:t>、推荐合适的场位信息</a:t>
            </a:r>
            <a:endParaRPr lang="zh-CN" altLang="en-US" sz="600" dirty="0" smtClean="0">
              <a:latin typeface="微软雅黑" panose="020B0503020204020204" pitchFamily="34" charset="-122"/>
              <a:ea typeface="微软雅黑" panose="020B0503020204020204" pitchFamily="34" charset="-122"/>
            </a:endParaRPr>
          </a:p>
          <a:p>
            <a:r>
              <a:rPr lang="en-US" altLang="zh-CN" sz="600" dirty="0" smtClean="0">
                <a:latin typeface="微软雅黑" panose="020B0503020204020204" pitchFamily="34" charset="-122"/>
                <a:ea typeface="微软雅黑" panose="020B0503020204020204" pitchFamily="34" charset="-122"/>
              </a:rPr>
              <a:t>3</a:t>
            </a:r>
            <a:r>
              <a:rPr lang="zh-CN" altLang="en-US" sz="600" dirty="0" smtClean="0">
                <a:latin typeface="微软雅黑" panose="020B0503020204020204" pitchFamily="34" charset="-122"/>
                <a:ea typeface="微软雅黑" panose="020B0503020204020204" pitchFamily="34" charset="-122"/>
              </a:rPr>
              <a:t>、车位导引</a:t>
            </a:r>
            <a:endParaRPr lang="zh-CN" altLang="en-US" sz="600" dirty="0" smtClean="0">
              <a:latin typeface="微软雅黑" panose="020B0503020204020204" pitchFamily="34" charset="-122"/>
              <a:ea typeface="微软雅黑" panose="020B0503020204020204" pitchFamily="34" charset="-122"/>
            </a:endParaRPr>
          </a:p>
          <a:p>
            <a:r>
              <a:rPr lang="en-US" altLang="zh-CN" sz="600" dirty="0" smtClean="0">
                <a:latin typeface="微软雅黑" panose="020B0503020204020204" pitchFamily="34" charset="-122"/>
                <a:ea typeface="微软雅黑" panose="020B0503020204020204" pitchFamily="34" charset="-122"/>
              </a:rPr>
              <a:t>4</a:t>
            </a:r>
            <a:r>
              <a:rPr lang="zh-CN" altLang="en-US" sz="600" dirty="0" smtClean="0">
                <a:latin typeface="微软雅黑" panose="020B0503020204020204" pitchFamily="34" charset="-122"/>
                <a:ea typeface="微软雅黑" panose="020B0503020204020204" pitchFamily="34" charset="-122"/>
              </a:rPr>
              <a:t>、车位预定</a:t>
            </a:r>
            <a:endParaRPr lang="zh-CN" altLang="en-US" sz="600" dirty="0" smtClean="0">
              <a:latin typeface="微软雅黑" panose="020B0503020204020204" pitchFamily="34" charset="-122"/>
              <a:ea typeface="微软雅黑" panose="020B0503020204020204" pitchFamily="34" charset="-122"/>
            </a:endParaRPr>
          </a:p>
          <a:p>
            <a:r>
              <a:rPr lang="en-US" altLang="zh-CN" sz="600" dirty="0" smtClean="0">
                <a:latin typeface="微软雅黑" panose="020B0503020204020204" pitchFamily="34" charset="-122"/>
                <a:ea typeface="微软雅黑" panose="020B0503020204020204" pitchFamily="34" charset="-122"/>
              </a:rPr>
              <a:t>5</a:t>
            </a:r>
            <a:r>
              <a:rPr lang="zh-CN" altLang="en-US" sz="600" dirty="0" smtClean="0">
                <a:latin typeface="微软雅黑" panose="020B0503020204020204" pitchFamily="34" charset="-122"/>
                <a:ea typeface="微软雅黑" panose="020B0503020204020204" pitchFamily="34" charset="-122"/>
              </a:rPr>
              <a:t>、反向寻车，</a:t>
            </a:r>
            <a:endParaRPr lang="zh-CN" altLang="en-US" sz="600" dirty="0" smtClean="0">
              <a:latin typeface="微软雅黑" panose="020B0503020204020204" pitchFamily="34" charset="-122"/>
              <a:ea typeface="微软雅黑" panose="020B0503020204020204" pitchFamily="34" charset="-122"/>
            </a:endParaRPr>
          </a:p>
          <a:p>
            <a:r>
              <a:rPr lang="en-US" altLang="zh-CN" sz="600" dirty="0" smtClean="0">
                <a:latin typeface="微软雅黑" panose="020B0503020204020204" pitchFamily="34" charset="-122"/>
                <a:ea typeface="微软雅黑" panose="020B0503020204020204" pitchFamily="34" charset="-122"/>
              </a:rPr>
              <a:t>6</a:t>
            </a:r>
            <a:r>
              <a:rPr lang="zh-CN" altLang="en-US" sz="600" dirty="0" smtClean="0">
                <a:latin typeface="微软雅黑" panose="020B0503020204020204" pitchFamily="34" charset="-122"/>
                <a:ea typeface="微软雅黑" panose="020B0503020204020204" pitchFamily="34" charset="-122"/>
              </a:rPr>
              <a:t>、车位分时出租</a:t>
            </a:r>
            <a:endParaRPr lang="zh-CN" altLang="en-US" sz="600" dirty="0" smtClean="0">
              <a:latin typeface="微软雅黑" panose="020B0503020204020204" pitchFamily="34" charset="-122"/>
              <a:ea typeface="微软雅黑" panose="020B0503020204020204" pitchFamily="34" charset="-122"/>
            </a:endParaRPr>
          </a:p>
          <a:p>
            <a:r>
              <a:rPr lang="en-US" altLang="zh-CN" sz="600" dirty="0" smtClean="0">
                <a:latin typeface="微软雅黑" panose="020B0503020204020204" pitchFamily="34" charset="-122"/>
                <a:ea typeface="微软雅黑" panose="020B0503020204020204" pitchFamily="34" charset="-122"/>
              </a:rPr>
              <a:t>7</a:t>
            </a:r>
            <a:r>
              <a:rPr lang="zh-CN" altLang="en-US" sz="600" dirty="0" smtClean="0">
                <a:latin typeface="微软雅黑" panose="020B0503020204020204" pitchFamily="34" charset="-122"/>
                <a:ea typeface="微软雅黑" panose="020B0503020204020204" pitchFamily="34" charset="-122"/>
              </a:rPr>
              <a:t>、计费确认</a:t>
            </a:r>
            <a:endParaRPr lang="zh-CN" altLang="en-US" sz="600" dirty="0">
              <a:latin typeface="微软雅黑" panose="020B0503020204020204" pitchFamily="34" charset="-122"/>
              <a:ea typeface="微软雅黑" panose="020B0503020204020204" pitchFamily="34" charset="-122"/>
            </a:endParaRPr>
          </a:p>
        </p:txBody>
      </p:sp>
      <p:sp>
        <p:nvSpPr>
          <p:cNvPr id="18" name="矩形 17"/>
          <p:cNvSpPr/>
          <p:nvPr/>
        </p:nvSpPr>
        <p:spPr>
          <a:xfrm>
            <a:off x="2738956" y="1681223"/>
            <a:ext cx="1121834" cy="553998"/>
          </a:xfrm>
          <a:prstGeom prst="rect">
            <a:avLst/>
          </a:prstGeom>
        </p:spPr>
        <p:txBody>
          <a:bodyPr wrap="square">
            <a:spAutoFit/>
          </a:bodyPr>
          <a:lstStyle/>
          <a:p>
            <a:r>
              <a:rPr lang="zh-CN" altLang="en-US" sz="600" b="1" dirty="0" smtClean="0">
                <a:latin typeface="微软雅黑" panose="020B0503020204020204" pitchFamily="34" charset="-122"/>
                <a:ea typeface="微软雅黑" panose="020B0503020204020204" pitchFamily="34" charset="-122"/>
              </a:rPr>
              <a:t>后台软件：</a:t>
            </a:r>
            <a:endParaRPr lang="zh-CN" altLang="en-US" sz="600" b="1" dirty="0" smtClean="0">
              <a:latin typeface="微软雅黑" panose="020B0503020204020204" pitchFamily="34" charset="-122"/>
              <a:ea typeface="微软雅黑" panose="020B0503020204020204" pitchFamily="34" charset="-122"/>
            </a:endParaRPr>
          </a:p>
          <a:p>
            <a:r>
              <a:rPr lang="en-US" altLang="zh-CN" sz="600" dirty="0" smtClean="0">
                <a:latin typeface="微软雅黑" panose="020B0503020204020204" pitchFamily="34" charset="-122"/>
                <a:ea typeface="微软雅黑" panose="020B0503020204020204" pitchFamily="34" charset="-122"/>
              </a:rPr>
              <a:t>1</a:t>
            </a:r>
            <a:r>
              <a:rPr lang="zh-CN" altLang="en-US" sz="600" dirty="0" smtClean="0">
                <a:latin typeface="微软雅黑" panose="020B0503020204020204" pitchFamily="34" charset="-122"/>
                <a:ea typeface="微软雅黑" panose="020B0503020204020204" pitchFamily="34" charset="-122"/>
              </a:rPr>
              <a:t>、泊位信息管理</a:t>
            </a:r>
            <a:endParaRPr lang="zh-CN" altLang="en-US" sz="600" dirty="0" smtClean="0">
              <a:latin typeface="微软雅黑" panose="020B0503020204020204" pitchFamily="34" charset="-122"/>
              <a:ea typeface="微软雅黑" panose="020B0503020204020204" pitchFamily="34" charset="-122"/>
            </a:endParaRPr>
          </a:p>
          <a:p>
            <a:r>
              <a:rPr lang="en-US" altLang="zh-CN" sz="600" dirty="0" smtClean="0">
                <a:latin typeface="微软雅黑" panose="020B0503020204020204" pitchFamily="34" charset="-122"/>
                <a:ea typeface="微软雅黑" panose="020B0503020204020204" pitchFamily="34" charset="-122"/>
              </a:rPr>
              <a:t>2</a:t>
            </a:r>
            <a:r>
              <a:rPr lang="zh-CN" altLang="en-US" sz="600" dirty="0" smtClean="0">
                <a:latin typeface="微软雅黑" panose="020B0503020204020204" pitchFamily="34" charset="-122"/>
                <a:ea typeface="微软雅黑" panose="020B0503020204020204" pitchFamily="34" charset="-122"/>
              </a:rPr>
              <a:t>、用户信息管理</a:t>
            </a:r>
            <a:endParaRPr lang="zh-CN" altLang="en-US" sz="600" dirty="0" smtClean="0">
              <a:latin typeface="微软雅黑" panose="020B0503020204020204" pitchFamily="34" charset="-122"/>
              <a:ea typeface="微软雅黑" panose="020B0503020204020204" pitchFamily="34" charset="-122"/>
            </a:endParaRPr>
          </a:p>
          <a:p>
            <a:r>
              <a:rPr lang="en-US" altLang="zh-CN" sz="600" dirty="0" smtClean="0">
                <a:latin typeface="微软雅黑" panose="020B0503020204020204" pitchFamily="34" charset="-122"/>
                <a:ea typeface="微软雅黑" panose="020B0503020204020204" pitchFamily="34" charset="-122"/>
              </a:rPr>
              <a:t>3</a:t>
            </a:r>
            <a:r>
              <a:rPr lang="zh-CN" altLang="en-US" sz="600" dirty="0" smtClean="0">
                <a:latin typeface="微软雅黑" panose="020B0503020204020204" pitchFamily="34" charset="-122"/>
                <a:ea typeface="微软雅黑" panose="020B0503020204020204" pitchFamily="34" charset="-122"/>
              </a:rPr>
              <a:t>、支付信息管理</a:t>
            </a:r>
            <a:endParaRPr lang="zh-CN" altLang="en-US" sz="600" dirty="0" smtClean="0">
              <a:latin typeface="微软雅黑" panose="020B0503020204020204" pitchFamily="34" charset="-122"/>
              <a:ea typeface="微软雅黑" panose="020B0503020204020204" pitchFamily="34" charset="-122"/>
            </a:endParaRPr>
          </a:p>
          <a:p>
            <a:r>
              <a:rPr lang="en-US" altLang="zh-CN" sz="600" dirty="0" smtClean="0">
                <a:latin typeface="微软雅黑" panose="020B0503020204020204" pitchFamily="34" charset="-122"/>
                <a:ea typeface="微软雅黑" panose="020B0503020204020204" pitchFamily="34" charset="-122"/>
              </a:rPr>
              <a:t>4</a:t>
            </a:r>
            <a:r>
              <a:rPr lang="zh-CN" altLang="en-US" sz="600" dirty="0" smtClean="0">
                <a:latin typeface="微软雅黑" panose="020B0503020204020204" pitchFamily="34" charset="-122"/>
                <a:ea typeface="微软雅黑" panose="020B0503020204020204" pitchFamily="34" charset="-122"/>
              </a:rPr>
              <a:t>、位置服务</a:t>
            </a:r>
            <a:endParaRPr lang="zh-CN" altLang="en-US" sz="600" dirty="0">
              <a:latin typeface="微软雅黑" panose="020B0503020204020204" pitchFamily="34" charset="-122"/>
              <a:ea typeface="微软雅黑" panose="020B0503020204020204" pitchFamily="34" charset="-122"/>
            </a:endParaRPr>
          </a:p>
        </p:txBody>
      </p:sp>
      <p:sp>
        <p:nvSpPr>
          <p:cNvPr id="12" name="矩形 11"/>
          <p:cNvSpPr/>
          <p:nvPr/>
        </p:nvSpPr>
        <p:spPr>
          <a:xfrm>
            <a:off x="2647804" y="93061"/>
            <a:ext cx="1184940" cy="184666"/>
          </a:xfrm>
          <a:prstGeom prst="rect">
            <a:avLst/>
          </a:prstGeom>
          <a:noFill/>
          <a:ln>
            <a:noFill/>
          </a:ln>
        </p:spPr>
        <p:txBody>
          <a:bodyPr wrap="none" rtlCol="0" anchor="t">
            <a:spAutoFit/>
          </a:bodyPr>
          <a:lstStyle/>
          <a:p>
            <a:pPr algn="ctr"/>
            <a:r>
              <a:rPr lang="zh-CN" altLang="en-US" sz="600" i="1" dirty="0" smtClean="0">
                <a:latin typeface="微软雅黑" panose="020B0503020204020204" pitchFamily="34" charset="-122"/>
                <a:ea typeface="微软雅黑" panose="020B0503020204020204" pitchFamily="34" charset="-122"/>
              </a:rPr>
              <a:t>以质量求生存，以创新求发展</a:t>
            </a:r>
            <a:endParaRPr lang="zh-CN" altLang="en-US" sz="600" i="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86315" y="390243"/>
            <a:ext cx="1553774" cy="222885"/>
          </a:xfrm>
          <a:prstGeom prst="roundRect">
            <a:avLst/>
          </a:prstGeom>
          <a:noFill/>
          <a:ln w="12700" cmpd="sng">
            <a:noFill/>
            <a:prstDash val="solid"/>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0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智慧隧道</a:t>
            </a:r>
            <a:endParaRPr lang="zh-CN" altLang="en-US" sz="10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0244" name="Rectangle 4"/>
          <p:cNvSpPr>
            <a:spLocks noChangeArrowheads="1"/>
          </p:cNvSpPr>
          <p:nvPr/>
        </p:nvSpPr>
        <p:spPr bwMode="auto">
          <a:xfrm>
            <a:off x="0" y="0"/>
            <a:ext cx="4319588" cy="45720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0245" name="Rectangle 5"/>
          <p:cNvSpPr>
            <a:spLocks noChangeArrowheads="1"/>
          </p:cNvSpPr>
          <p:nvPr/>
        </p:nvSpPr>
        <p:spPr bwMode="auto">
          <a:xfrm>
            <a:off x="0" y="2266950"/>
            <a:ext cx="4319588"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 </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0246" name="Rectangle 6"/>
          <p:cNvSpPr>
            <a:spLocks noChangeArrowheads="1"/>
          </p:cNvSpPr>
          <p:nvPr/>
        </p:nvSpPr>
        <p:spPr bwMode="auto">
          <a:xfrm>
            <a:off x="0" y="4038600"/>
            <a:ext cx="4319588"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 </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4" name="矩形 13"/>
          <p:cNvSpPr/>
          <p:nvPr/>
        </p:nvSpPr>
        <p:spPr>
          <a:xfrm>
            <a:off x="306211" y="663537"/>
            <a:ext cx="2792589" cy="707886"/>
          </a:xfrm>
          <a:prstGeom prst="rect">
            <a:avLst/>
          </a:prstGeom>
        </p:spPr>
        <p:txBody>
          <a:bodyPr wrap="square">
            <a:spAutoFit/>
          </a:bodyPr>
          <a:lstStyle/>
          <a:p>
            <a:r>
              <a:rPr lang="zh-CN" altLang="en-US" sz="800" dirty="0" smtClean="0">
                <a:latin typeface="微软雅黑" panose="020B0503020204020204" pitchFamily="34" charset="-122"/>
                <a:ea typeface="微软雅黑" panose="020B0503020204020204" pitchFamily="34" charset="-122"/>
              </a:rPr>
              <a:t>智慧隧道支持中国北斗卫星导航系统、全球定位系统的位置数据信息标准，融合卫星、移动互联、因特网等网络，结合多种传感器技术、报警器技术、电子芯片技术、地理信息系统技术等技术实现室内外实时位置定位、突发情况报警、紧急人员搜救及日常人员管理等功能。</a:t>
            </a:r>
            <a:endParaRPr lang="zh-CN" altLang="en-US" sz="800" dirty="0">
              <a:latin typeface="微软雅黑" panose="020B0503020204020204" pitchFamily="34" charset="-122"/>
              <a:ea typeface="微软雅黑" panose="020B0503020204020204" pitchFamily="34" charset="-122"/>
            </a:endParaRPr>
          </a:p>
        </p:txBody>
      </p:sp>
      <p:sp>
        <p:nvSpPr>
          <p:cNvPr id="10247" name="Rectangle 7"/>
          <p:cNvSpPr>
            <a:spLocks noChangeArrowheads="1"/>
          </p:cNvSpPr>
          <p:nvPr/>
        </p:nvSpPr>
        <p:spPr bwMode="auto">
          <a:xfrm>
            <a:off x="3053644" y="750711"/>
            <a:ext cx="880534" cy="461665"/>
          </a:xfrm>
          <a:prstGeom prst="rect">
            <a:avLst/>
          </a:prstGeom>
          <a:noFill/>
          <a:ln w="3175">
            <a:solidFill>
              <a:schemeClr val="tx1"/>
            </a:solidFill>
            <a:prstDash val="dash"/>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pPr>
            <a:r>
              <a:rPr kumimoji="0" lang="en-US" altLang="zh-CN" sz="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kumimoji="0" lang="zh-CN" sz="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推荐产品</a:t>
            </a:r>
            <a:endParaRPr kumimoji="0" lang="en-US" altLang="zh-CN" sz="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pPr>
            <a:endParaRPr lang="en-US" altLang="zh-CN" sz="600" dirty="0" smtClean="0">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pPr>
            <a:r>
              <a:rPr kumimoji="0" lang="zh-CN" sz="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智能平安带</a:t>
            </a:r>
            <a:r>
              <a:rPr kumimoji="0" lang="en-US" altLang="zh-CN" sz="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D6</a:t>
            </a:r>
            <a:r>
              <a:rPr kumimoji="0" lang="zh-CN" altLang="en-US" sz="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及其应用服务后台系统</a:t>
            </a:r>
            <a:endParaRPr kumimoji="0" lang="zh-CN" altLang="en-US" sz="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12" name="矩形 11"/>
          <p:cNvSpPr/>
          <p:nvPr/>
        </p:nvSpPr>
        <p:spPr>
          <a:xfrm>
            <a:off x="424745" y="1400684"/>
            <a:ext cx="1093611" cy="184666"/>
          </a:xfrm>
          <a:prstGeom prst="rect">
            <a:avLst/>
          </a:prstGeom>
        </p:spPr>
        <p:txBody>
          <a:bodyPr wrap="square">
            <a:spAutoFit/>
          </a:bodyPr>
          <a:lstStyle/>
          <a:p>
            <a:pPr algn="ctr"/>
            <a:r>
              <a:rPr lang="zh-CN" altLang="en-US" sz="600" dirty="0" smtClean="0">
                <a:latin typeface="微软雅黑" panose="020B0503020204020204" pitchFamily="34" charset="-122"/>
                <a:ea typeface="微软雅黑" panose="020B0503020204020204" pitchFamily="34" charset="-122"/>
              </a:rPr>
              <a:t>室内网络拓扑图</a:t>
            </a:r>
            <a:endParaRPr lang="zh-CN" altLang="en-US" sz="600" dirty="0">
              <a:latin typeface="微软雅黑" panose="020B0503020204020204" pitchFamily="34" charset="-122"/>
              <a:ea typeface="微软雅黑" panose="020B0503020204020204" pitchFamily="34" charset="-122"/>
            </a:endParaRPr>
          </a:p>
        </p:txBody>
      </p:sp>
      <p:sp>
        <p:nvSpPr>
          <p:cNvPr id="13" name="矩形 12"/>
          <p:cNvSpPr/>
          <p:nvPr/>
        </p:nvSpPr>
        <p:spPr>
          <a:xfrm>
            <a:off x="2321279" y="1395040"/>
            <a:ext cx="1093611" cy="184666"/>
          </a:xfrm>
          <a:prstGeom prst="rect">
            <a:avLst/>
          </a:prstGeom>
        </p:spPr>
        <p:txBody>
          <a:bodyPr wrap="square">
            <a:spAutoFit/>
          </a:bodyPr>
          <a:lstStyle/>
          <a:p>
            <a:pPr algn="ctr"/>
            <a:r>
              <a:rPr lang="zh-CN" altLang="en-US" sz="600" dirty="0" smtClean="0">
                <a:latin typeface="微软雅黑" panose="020B0503020204020204" pitchFamily="34" charset="-122"/>
                <a:ea typeface="微软雅黑" panose="020B0503020204020204" pitchFamily="34" charset="-122"/>
              </a:rPr>
              <a:t>室外网络拓扑图</a:t>
            </a:r>
            <a:endParaRPr lang="zh-CN" altLang="en-US" sz="600" dirty="0">
              <a:latin typeface="微软雅黑" panose="020B0503020204020204" pitchFamily="34" charset="-122"/>
              <a:ea typeface="微软雅黑" panose="020B0503020204020204" pitchFamily="34" charset="-122"/>
            </a:endParaRPr>
          </a:p>
        </p:txBody>
      </p:sp>
      <p:pic>
        <p:nvPicPr>
          <p:cNvPr id="15" name="图片 14"/>
          <p:cNvPicPr/>
          <p:nvPr/>
        </p:nvPicPr>
        <p:blipFill>
          <a:blip r:embed="rId1" cstate="print"/>
          <a:srcRect/>
          <a:stretch>
            <a:fillRect/>
          </a:stretch>
        </p:blipFill>
        <p:spPr bwMode="auto">
          <a:xfrm>
            <a:off x="350090" y="1541088"/>
            <a:ext cx="1699875" cy="1061001"/>
          </a:xfrm>
          <a:prstGeom prst="rect">
            <a:avLst/>
          </a:prstGeom>
          <a:noFill/>
          <a:ln w="9525">
            <a:noFill/>
            <a:miter lim="800000"/>
            <a:headEnd/>
            <a:tailEnd/>
          </a:ln>
        </p:spPr>
      </p:pic>
      <p:pic>
        <p:nvPicPr>
          <p:cNvPr id="18" name="图片 17"/>
          <p:cNvPicPr/>
          <p:nvPr/>
        </p:nvPicPr>
        <p:blipFill>
          <a:blip r:embed="rId2" cstate="print"/>
          <a:srcRect/>
          <a:stretch>
            <a:fillRect/>
          </a:stretch>
        </p:blipFill>
        <p:spPr bwMode="auto">
          <a:xfrm>
            <a:off x="2156177" y="1618956"/>
            <a:ext cx="1593940" cy="1007217"/>
          </a:xfrm>
          <a:prstGeom prst="rect">
            <a:avLst/>
          </a:prstGeom>
          <a:noFill/>
          <a:ln w="9525">
            <a:noFill/>
            <a:miter lim="800000"/>
            <a:headEnd/>
            <a:tailEnd/>
          </a:ln>
        </p:spPr>
      </p:pic>
      <p:sp>
        <p:nvSpPr>
          <p:cNvPr id="16" name="矩形 15"/>
          <p:cNvSpPr/>
          <p:nvPr/>
        </p:nvSpPr>
        <p:spPr>
          <a:xfrm>
            <a:off x="2647804" y="93061"/>
            <a:ext cx="1184940" cy="184666"/>
          </a:xfrm>
          <a:prstGeom prst="rect">
            <a:avLst/>
          </a:prstGeom>
          <a:noFill/>
          <a:ln>
            <a:noFill/>
          </a:ln>
        </p:spPr>
        <p:txBody>
          <a:bodyPr wrap="none" rtlCol="0" anchor="t">
            <a:spAutoFit/>
          </a:bodyPr>
          <a:lstStyle/>
          <a:p>
            <a:pPr algn="ctr"/>
            <a:r>
              <a:rPr lang="zh-CN" altLang="en-US" sz="600" i="1" dirty="0" smtClean="0">
                <a:latin typeface="微软雅黑" panose="020B0503020204020204" pitchFamily="34" charset="-122"/>
                <a:ea typeface="微软雅黑" panose="020B0503020204020204" pitchFamily="34" charset="-122"/>
              </a:rPr>
              <a:t>以质量求生存，以创新求发展</a:t>
            </a:r>
            <a:endParaRPr lang="zh-CN" altLang="en-US" sz="600" i="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86315" y="390243"/>
            <a:ext cx="1553774" cy="222885"/>
          </a:xfrm>
          <a:prstGeom prst="roundRect">
            <a:avLst/>
          </a:prstGeom>
          <a:noFill/>
          <a:ln w="12700" cmpd="sng">
            <a:noFill/>
            <a:prstDash val="solid"/>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0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铁路巡检</a:t>
            </a:r>
            <a:endParaRPr lang="zh-CN" altLang="en-US" sz="10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0244" name="Rectangle 4"/>
          <p:cNvSpPr>
            <a:spLocks noChangeArrowheads="1"/>
          </p:cNvSpPr>
          <p:nvPr/>
        </p:nvSpPr>
        <p:spPr bwMode="auto">
          <a:xfrm>
            <a:off x="0" y="0"/>
            <a:ext cx="4319588" cy="45720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0245" name="Rectangle 5"/>
          <p:cNvSpPr>
            <a:spLocks noChangeArrowheads="1"/>
          </p:cNvSpPr>
          <p:nvPr/>
        </p:nvSpPr>
        <p:spPr bwMode="auto">
          <a:xfrm>
            <a:off x="0" y="2266950"/>
            <a:ext cx="4319588"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 </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0246" name="Rectangle 6"/>
          <p:cNvSpPr>
            <a:spLocks noChangeArrowheads="1"/>
          </p:cNvSpPr>
          <p:nvPr/>
        </p:nvSpPr>
        <p:spPr bwMode="auto">
          <a:xfrm>
            <a:off x="0" y="4038600"/>
            <a:ext cx="4319588" cy="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000" b="0" i="0" u="none" strike="noStrike" cap="none" normalizeH="0" baseline="0" smtClean="0">
                <a:ln>
                  <a:noFill/>
                </a:ln>
                <a:solidFill>
                  <a:schemeClr val="tx1"/>
                </a:solidFill>
                <a:effectLst/>
                <a:latin typeface="Calibri" panose="020F0502020204030204" charset="0"/>
                <a:ea typeface="宋体" panose="02010600030101010101" pitchFamily="2" charset="-122"/>
                <a:cs typeface="Times New Roman" panose="02020603050405020304" pitchFamily="18" charset="0"/>
              </a:rPr>
              <a:t> </a:t>
            </a:r>
            <a:endParaRPr kumimoji="0" lang="en-US"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4" name="矩形 13"/>
          <p:cNvSpPr/>
          <p:nvPr/>
        </p:nvSpPr>
        <p:spPr>
          <a:xfrm>
            <a:off x="306209" y="556300"/>
            <a:ext cx="3769079" cy="523220"/>
          </a:xfrm>
          <a:prstGeom prst="rect">
            <a:avLst/>
          </a:prstGeom>
        </p:spPr>
        <p:txBody>
          <a:bodyPr wrap="square">
            <a:spAutoFit/>
          </a:bodyPr>
          <a:lstStyle/>
          <a:p>
            <a:r>
              <a:rPr lang="zh-CN" altLang="en-US" sz="700" dirty="0" smtClean="0">
                <a:latin typeface="微软雅黑" panose="020B0503020204020204" pitchFamily="34" charset="-122"/>
                <a:ea typeface="微软雅黑" panose="020B0503020204020204" pitchFamily="34" charset="-122"/>
              </a:rPr>
              <a:t>首欣通达研制的铁路地铁巡检设备包括巡检人员专用通讯设备、巡检管理人员专用设备。巡检人员专用通讯设备拥有大容量电池、高亮手电筒、丰富的按键和快捷功能键、高清摄像头、</a:t>
            </a:r>
            <a:r>
              <a:rPr lang="en-US" altLang="zh-CN" sz="700" dirty="0" smtClean="0">
                <a:latin typeface="微软雅黑" panose="020B0503020204020204" pitchFamily="34" charset="-122"/>
                <a:ea typeface="微软雅黑" panose="020B0503020204020204" pitchFamily="34" charset="-122"/>
              </a:rPr>
              <a:t>4G</a:t>
            </a:r>
            <a:r>
              <a:rPr lang="zh-CN" altLang="en-US" sz="700" dirty="0" smtClean="0">
                <a:latin typeface="微软雅黑" panose="020B0503020204020204" pitchFamily="34" charset="-122"/>
                <a:ea typeface="微软雅黑" panose="020B0503020204020204" pitchFamily="34" charset="-122"/>
              </a:rPr>
              <a:t>高速数据传输功能、维修人员专用</a:t>
            </a:r>
            <a:r>
              <a:rPr lang="en-US" altLang="zh-CN" sz="700" dirty="0" smtClean="0">
                <a:latin typeface="微软雅黑" panose="020B0503020204020204" pitchFamily="34" charset="-122"/>
                <a:ea typeface="微软雅黑" panose="020B0503020204020204" pitchFamily="34" charset="-122"/>
              </a:rPr>
              <a:t>APP</a:t>
            </a:r>
            <a:r>
              <a:rPr lang="zh-CN" altLang="en-US" sz="700" dirty="0" smtClean="0">
                <a:latin typeface="微软雅黑" panose="020B0503020204020204" pitchFamily="34" charset="-122"/>
                <a:ea typeface="微软雅黑" panose="020B0503020204020204" pitchFamily="34" charset="-122"/>
              </a:rPr>
              <a:t>；巡检管理人员专用设备拥有大容量电池、高清摄像头、</a:t>
            </a:r>
            <a:r>
              <a:rPr lang="en-US" altLang="zh-CN" sz="700" dirty="0" smtClean="0">
                <a:latin typeface="微软雅黑" panose="020B0503020204020204" pitchFamily="34" charset="-122"/>
                <a:ea typeface="微软雅黑" panose="020B0503020204020204" pitchFamily="34" charset="-122"/>
              </a:rPr>
              <a:t>4G</a:t>
            </a:r>
            <a:r>
              <a:rPr lang="zh-CN" altLang="en-US" sz="700" dirty="0" smtClean="0">
                <a:latin typeface="微软雅黑" panose="020B0503020204020204" pitchFamily="34" charset="-122"/>
                <a:ea typeface="微软雅黑" panose="020B0503020204020204" pitchFamily="34" charset="-122"/>
              </a:rPr>
              <a:t>全网通数据传输功能、管理人员专用</a:t>
            </a:r>
            <a:r>
              <a:rPr lang="en-US" altLang="zh-CN" sz="700" dirty="0" smtClean="0">
                <a:latin typeface="微软雅黑" panose="020B0503020204020204" pitchFamily="34" charset="-122"/>
                <a:ea typeface="微软雅黑" panose="020B0503020204020204" pitchFamily="34" charset="-122"/>
              </a:rPr>
              <a:t>APP</a:t>
            </a:r>
            <a:r>
              <a:rPr lang="zh-CN" altLang="en-US" sz="700" dirty="0" smtClean="0">
                <a:latin typeface="微软雅黑" panose="020B0503020204020204" pitchFamily="34" charset="-122"/>
                <a:ea typeface="微软雅黑" panose="020B0503020204020204" pitchFamily="34" charset="-122"/>
              </a:rPr>
              <a:t>。</a:t>
            </a:r>
            <a:endParaRPr lang="zh-CN" altLang="en-US" sz="700" dirty="0">
              <a:latin typeface="微软雅黑" panose="020B0503020204020204" pitchFamily="34" charset="-122"/>
              <a:ea typeface="微软雅黑" panose="020B0503020204020204" pitchFamily="34" charset="-122"/>
            </a:endParaRPr>
          </a:p>
        </p:txBody>
      </p:sp>
      <p:sp>
        <p:nvSpPr>
          <p:cNvPr id="10247" name="Rectangle 7"/>
          <p:cNvSpPr>
            <a:spLocks noChangeArrowheads="1"/>
          </p:cNvSpPr>
          <p:nvPr/>
        </p:nvSpPr>
        <p:spPr bwMode="auto">
          <a:xfrm>
            <a:off x="2315809" y="1298224"/>
            <a:ext cx="1245836" cy="461665"/>
          </a:xfrm>
          <a:prstGeom prst="rect">
            <a:avLst/>
          </a:prstGeom>
          <a:noFill/>
          <a:ln w="3175">
            <a:solidFill>
              <a:schemeClr val="tx1"/>
            </a:solidFill>
            <a:prstDash val="dash"/>
            <a:miter lim="800000"/>
          </a:ln>
          <a:effectLst/>
        </p:spPr>
        <p:txBody>
          <a:bodyPr vert="horz" wrap="squar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pPr>
            <a:r>
              <a:rPr kumimoji="0" lang="en-US" altLang="zh-CN" sz="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kumimoji="0" lang="zh-CN" sz="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推荐产品</a:t>
            </a:r>
            <a:endParaRPr kumimoji="0" lang="en-US" altLang="zh-CN" sz="600"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pPr>
            <a:endParaRPr lang="en-US" altLang="zh-CN" sz="600" dirty="0" smtClean="0">
              <a:latin typeface="微软雅黑" panose="020B0503020204020204" pitchFamily="34" charset="-122"/>
              <a:ea typeface="微软雅黑" panose="020B0503020204020204" pitchFamily="34" charset="-122"/>
              <a:cs typeface="Times New Roman" panose="02020603050405020304" pitchFamily="18" charset="0"/>
            </a:endParaRPr>
          </a:p>
          <a:p>
            <a:pPr lvl="0" fontAlgn="base">
              <a:spcBef>
                <a:spcPct val="0"/>
              </a:spcBef>
              <a:spcAft>
                <a:spcPct val="0"/>
              </a:spcAft>
            </a:pPr>
            <a:r>
              <a:rPr lang="en-US" altLang="zh-CN" sz="600" dirty="0" smtClean="0">
                <a:latin typeface="微软雅黑" panose="020B0503020204020204" pitchFamily="34" charset="-122"/>
                <a:ea typeface="微软雅黑" panose="020B0503020204020204" pitchFamily="34" charset="-122"/>
                <a:cs typeface="Times New Roman" panose="02020603050405020304" pitchFamily="18" charset="0"/>
              </a:rPr>
              <a:t>W116</a:t>
            </a:r>
            <a:r>
              <a:rPr lang="zh-CN" altLang="en-US" sz="600" dirty="0" smtClean="0">
                <a:latin typeface="微软雅黑" panose="020B0503020204020204" pitchFamily="34" charset="-122"/>
                <a:ea typeface="微软雅黑" panose="020B0503020204020204" pitchFamily="34" charset="-122"/>
                <a:cs typeface="Times New Roman" panose="02020603050405020304" pitchFamily="18" charset="0"/>
              </a:rPr>
              <a:t>巡检人员专用智能设备</a:t>
            </a:r>
            <a:r>
              <a:rPr lang="en-US" altLang="zh-CN" sz="600" dirty="0" smtClean="0">
                <a:latin typeface="微软雅黑" panose="020B0503020204020204" pitchFamily="34" charset="-122"/>
                <a:ea typeface="微软雅黑" panose="020B0503020204020204" pitchFamily="34" charset="-122"/>
                <a:cs typeface="Times New Roman" panose="02020603050405020304" pitchFamily="18" charset="0"/>
              </a:rPr>
              <a:t>W101</a:t>
            </a:r>
            <a:r>
              <a:rPr lang="zh-CN" altLang="en-US" sz="600" dirty="0" smtClean="0">
                <a:latin typeface="微软雅黑" panose="020B0503020204020204" pitchFamily="34" charset="-122"/>
                <a:ea typeface="微软雅黑" panose="020B0503020204020204" pitchFamily="34" charset="-122"/>
                <a:cs typeface="Times New Roman" panose="02020603050405020304" pitchFamily="18" charset="0"/>
              </a:rPr>
              <a:t>巡检管理人员专用设备</a:t>
            </a:r>
            <a:endParaRPr kumimoji="0" lang="zh-CN" altLang="en-US" sz="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p:txBody>
      </p:sp>
      <p:pic>
        <p:nvPicPr>
          <p:cNvPr id="12" name="图片 11"/>
          <p:cNvPicPr/>
          <p:nvPr/>
        </p:nvPicPr>
        <p:blipFill>
          <a:blip r:embed="rId1" cstate="print"/>
          <a:srcRect/>
          <a:stretch>
            <a:fillRect/>
          </a:stretch>
        </p:blipFill>
        <p:spPr bwMode="auto">
          <a:xfrm>
            <a:off x="423332" y="1135814"/>
            <a:ext cx="1326445" cy="742783"/>
          </a:xfrm>
          <a:prstGeom prst="rect">
            <a:avLst/>
          </a:prstGeom>
          <a:noFill/>
          <a:ln w="9525">
            <a:noFill/>
            <a:miter lim="800000"/>
            <a:headEnd/>
            <a:tailEnd/>
          </a:ln>
        </p:spPr>
      </p:pic>
      <p:pic>
        <p:nvPicPr>
          <p:cNvPr id="13" name="图片 12"/>
          <p:cNvPicPr/>
          <p:nvPr/>
        </p:nvPicPr>
        <p:blipFill>
          <a:blip r:embed="rId2" cstate="print"/>
          <a:srcRect/>
          <a:stretch>
            <a:fillRect/>
          </a:stretch>
        </p:blipFill>
        <p:spPr bwMode="auto">
          <a:xfrm>
            <a:off x="428978" y="1958237"/>
            <a:ext cx="1292854" cy="782372"/>
          </a:xfrm>
          <a:prstGeom prst="rect">
            <a:avLst/>
          </a:prstGeom>
          <a:noFill/>
          <a:ln w="9525">
            <a:noFill/>
            <a:miter lim="800000"/>
            <a:headEnd/>
            <a:tailEnd/>
          </a:ln>
        </p:spPr>
      </p:pic>
      <p:pic>
        <p:nvPicPr>
          <p:cNvPr id="17" name="图片 16"/>
          <p:cNvPicPr/>
          <p:nvPr/>
        </p:nvPicPr>
        <p:blipFill>
          <a:blip r:embed="rId3" cstate="print"/>
          <a:srcRect/>
          <a:stretch>
            <a:fillRect/>
          </a:stretch>
        </p:blipFill>
        <p:spPr bwMode="auto">
          <a:xfrm>
            <a:off x="2286000" y="1941688"/>
            <a:ext cx="1329775" cy="785045"/>
          </a:xfrm>
          <a:prstGeom prst="rect">
            <a:avLst/>
          </a:prstGeom>
          <a:noFill/>
          <a:ln w="9525">
            <a:noFill/>
            <a:miter lim="800000"/>
            <a:headEnd/>
            <a:tailEnd/>
          </a:ln>
        </p:spPr>
      </p:pic>
      <p:sp>
        <p:nvSpPr>
          <p:cNvPr id="15" name="矩形 14"/>
          <p:cNvSpPr/>
          <p:nvPr/>
        </p:nvSpPr>
        <p:spPr>
          <a:xfrm>
            <a:off x="2647804" y="93061"/>
            <a:ext cx="1184940" cy="184666"/>
          </a:xfrm>
          <a:prstGeom prst="rect">
            <a:avLst/>
          </a:prstGeom>
          <a:noFill/>
          <a:ln>
            <a:noFill/>
          </a:ln>
        </p:spPr>
        <p:txBody>
          <a:bodyPr wrap="none" rtlCol="0" anchor="t">
            <a:spAutoFit/>
          </a:bodyPr>
          <a:lstStyle/>
          <a:p>
            <a:pPr algn="ctr"/>
            <a:r>
              <a:rPr lang="zh-CN" altLang="en-US" sz="600" i="1" dirty="0" smtClean="0">
                <a:latin typeface="微软雅黑" panose="020B0503020204020204" pitchFamily="34" charset="-122"/>
                <a:ea typeface="微软雅黑" panose="020B0503020204020204" pitchFamily="34" charset="-122"/>
              </a:rPr>
              <a:t>以质量求生存，以创新求发展</a:t>
            </a:r>
            <a:endParaRPr lang="zh-CN" altLang="en-US" sz="600" i="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文本框 26"/>
          <p:cNvSpPr txBox="1"/>
          <p:nvPr/>
        </p:nvSpPr>
        <p:spPr>
          <a:xfrm>
            <a:off x="327660" y="504190"/>
            <a:ext cx="2270125" cy="254635"/>
          </a:xfrm>
          <a:prstGeom prst="rect">
            <a:avLst/>
          </a:prstGeom>
          <a:noFill/>
        </p:spPr>
        <p:txBody>
          <a:bodyPr wrap="square" rtlCol="0">
            <a:spAutoFit/>
          </a:bodyPr>
          <a:lstStyle/>
          <a:p>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目  录 </a:t>
            </a:r>
            <a:r>
              <a:rPr lang="en-US" altLang="zh-CN" sz="1000" dirty="0" smtClean="0">
                <a:solidFill>
                  <a:schemeClr val="bg1">
                    <a:lumMod val="65000"/>
                  </a:schemeClr>
                </a:solidFill>
                <a:latin typeface="微软雅黑" panose="020B0503020204020204" pitchFamily="34" charset="-122"/>
                <a:ea typeface="微软雅黑" panose="020B0503020204020204" pitchFamily="34" charset="-122"/>
              </a:rPr>
              <a:t>/ </a:t>
            </a:r>
            <a:r>
              <a:rPr lang="en-US" altLang="zh-CN" sz="1000" dirty="0" smtClean="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CONTENTS</a:t>
            </a:r>
            <a:endParaRPr lang="zh-CN" altLang="en-US" sz="1000" dirty="0" smtClean="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7" name="椭圆 56"/>
          <p:cNvSpPr/>
          <p:nvPr/>
        </p:nvSpPr>
        <p:spPr>
          <a:xfrm>
            <a:off x="394336" y="959278"/>
            <a:ext cx="206428" cy="206458"/>
          </a:xfrm>
          <a:prstGeom prst="ellipse">
            <a:avLst/>
          </a:prstGeom>
          <a:solidFill>
            <a:schemeClr val="bg1">
              <a:lumMod val="65000"/>
            </a:schemeClr>
          </a:solidFill>
          <a:ln>
            <a:noFill/>
          </a:ln>
        </p:spPr>
        <p:txBody>
          <a:bodyPr vert="horz" wrap="square" lIns="91440" tIns="45720" rIns="91440" bIns="45720" numCol="1" anchor="ctr" anchorCtr="0" compatLnSpc="1"/>
          <a:lstStyle/>
          <a:p>
            <a:pPr algn="ctr"/>
            <a:r>
              <a:rPr lang="en-US" altLang="zh-CN" sz="8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a:t>
            </a:r>
            <a:endParaRPr lang="en-US" altLang="zh-CN" sz="8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3" name="组合 57"/>
          <p:cNvGrpSpPr/>
          <p:nvPr/>
        </p:nvGrpSpPr>
        <p:grpSpPr>
          <a:xfrm>
            <a:off x="670485" y="907418"/>
            <a:ext cx="1245854" cy="350812"/>
            <a:chOff x="6940825" y="1996398"/>
            <a:chExt cx="1178075" cy="331676"/>
          </a:xfrm>
        </p:grpSpPr>
        <p:sp>
          <p:nvSpPr>
            <p:cNvPr id="59" name="矩形 58"/>
            <p:cNvSpPr/>
            <p:nvPr/>
          </p:nvSpPr>
          <p:spPr>
            <a:xfrm>
              <a:off x="6994799" y="1996398"/>
              <a:ext cx="557221" cy="210127"/>
            </a:xfrm>
            <a:prstGeom prst="rect">
              <a:avLst/>
            </a:prstGeom>
            <a:noFill/>
            <a:ln>
              <a:noFill/>
            </a:ln>
          </p:spPr>
          <p:txBody>
            <a:bodyPr vert="horz" wrap="square" lIns="91440" tIns="45720" rIns="91440" bIns="45720" numCol="1" anchor="ctr" anchorCtr="0" compatLnSpc="1"/>
            <a:lstStyle/>
            <a:p>
              <a:pPr algn="ctr"/>
              <a:r>
                <a:rPr lang="zh-CN" altLang="en-US" sz="800" dirty="0" smtClean="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公司介绍</a:t>
              </a:r>
              <a:endParaRPr lang="zh-CN" altLang="en-US" sz="800" dirty="0" smtClean="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60" name="矩形 59"/>
            <p:cNvSpPr/>
            <p:nvPr/>
          </p:nvSpPr>
          <p:spPr>
            <a:xfrm>
              <a:off x="6940825" y="2124382"/>
              <a:ext cx="1178075" cy="203692"/>
            </a:xfrm>
            <a:prstGeom prst="rect">
              <a:avLst/>
            </a:prstGeom>
            <a:noFill/>
            <a:ln>
              <a:noFill/>
            </a:ln>
          </p:spPr>
          <p:txBody>
            <a:bodyPr vert="horz" wrap="square" lIns="91440" tIns="45720" rIns="91440" bIns="45720" numCol="1" anchor="ctr" anchorCtr="0" compatLnSpc="1"/>
            <a:lstStyle/>
            <a:p>
              <a:pPr algn="ctr"/>
              <a:r>
                <a:rPr lang="en-US" altLang="zh-CN" sz="800" dirty="0" smtClean="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Company Description</a:t>
              </a:r>
              <a:endParaRPr lang="en-US" altLang="zh-CN" sz="800" dirty="0" smtClean="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62" name="椭圆 61"/>
          <p:cNvSpPr/>
          <p:nvPr/>
        </p:nvSpPr>
        <p:spPr>
          <a:xfrm>
            <a:off x="388691" y="1361092"/>
            <a:ext cx="206428" cy="206458"/>
          </a:xfrm>
          <a:prstGeom prst="ellipse">
            <a:avLst/>
          </a:prstGeom>
          <a:solidFill>
            <a:schemeClr val="bg1">
              <a:lumMod val="65000"/>
            </a:schemeClr>
          </a:solidFill>
          <a:ln>
            <a:noFill/>
          </a:ln>
        </p:spPr>
        <p:txBody>
          <a:bodyPr vert="horz" wrap="square" lIns="91440" tIns="45720" rIns="91440" bIns="45720" numCol="1" anchor="ctr" anchorCtr="0" compatLnSpc="1"/>
          <a:lstStyle/>
          <a:p>
            <a:pPr algn="ctr"/>
            <a:r>
              <a:rPr lang="en-US" altLang="zh-CN" sz="8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endParaRPr lang="en-US" altLang="zh-CN" sz="8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4" name="组合 62"/>
          <p:cNvGrpSpPr/>
          <p:nvPr/>
        </p:nvGrpSpPr>
        <p:grpSpPr>
          <a:xfrm>
            <a:off x="558798" y="1263512"/>
            <a:ext cx="1405768" cy="388279"/>
            <a:chOff x="6840551" y="1996398"/>
            <a:chExt cx="1329290" cy="367099"/>
          </a:xfrm>
        </p:grpSpPr>
        <p:sp>
          <p:nvSpPr>
            <p:cNvPr id="64" name="矩形 63"/>
            <p:cNvSpPr/>
            <p:nvPr/>
          </p:nvSpPr>
          <p:spPr>
            <a:xfrm>
              <a:off x="6994799" y="1996398"/>
              <a:ext cx="562663" cy="203692"/>
            </a:xfrm>
            <a:prstGeom prst="rect">
              <a:avLst/>
            </a:prstGeom>
            <a:noFill/>
            <a:ln>
              <a:noFill/>
            </a:ln>
          </p:spPr>
          <p:txBody>
            <a:bodyPr vert="horz" wrap="square" lIns="91440" tIns="45720" rIns="91440" bIns="45720" numCol="1" anchor="ctr" anchorCtr="0" compatLnSpc="1"/>
            <a:lstStyle/>
            <a:p>
              <a:pPr algn="ctr"/>
              <a:r>
                <a:rPr lang="zh-CN" altLang="en-US" sz="800" dirty="0" smtClean="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产品介绍</a:t>
              </a:r>
              <a:endParaRPr lang="zh-CN" altLang="en-US" sz="800" dirty="0" smtClean="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65" name="矩形 64"/>
            <p:cNvSpPr/>
            <p:nvPr/>
          </p:nvSpPr>
          <p:spPr>
            <a:xfrm>
              <a:off x="6840551" y="2159805"/>
              <a:ext cx="1329290" cy="203692"/>
            </a:xfrm>
            <a:prstGeom prst="rect">
              <a:avLst/>
            </a:prstGeom>
            <a:noFill/>
            <a:ln>
              <a:noFill/>
            </a:ln>
          </p:spPr>
          <p:txBody>
            <a:bodyPr vert="horz" wrap="square" lIns="91440" tIns="45720" rIns="91440" bIns="45720" numCol="1" anchor="ctr" anchorCtr="0" compatLnSpc="1"/>
            <a:lstStyle/>
            <a:p>
              <a:pPr algn="ctr"/>
              <a:r>
                <a:rPr lang="en-US" altLang="zh-CN" sz="800" dirty="0" smtClean="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Product Introduction</a:t>
              </a:r>
              <a:endParaRPr lang="en-US" altLang="zh-CN" sz="800" dirty="0" smtClean="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67" name="椭圆 66"/>
          <p:cNvSpPr/>
          <p:nvPr/>
        </p:nvSpPr>
        <p:spPr>
          <a:xfrm>
            <a:off x="383048" y="2109471"/>
            <a:ext cx="206423" cy="206458"/>
          </a:xfrm>
          <a:prstGeom prst="ellipse">
            <a:avLst/>
          </a:prstGeom>
          <a:solidFill>
            <a:srgbClr val="E60021"/>
          </a:solidFill>
          <a:ln>
            <a:noFill/>
          </a:ln>
        </p:spPr>
        <p:txBody>
          <a:bodyPr vert="horz" wrap="square" lIns="91440" tIns="45720" rIns="91440" bIns="45720" numCol="1" anchor="ctr" anchorCtr="0" compatLnSpc="1"/>
          <a:lstStyle/>
          <a:p>
            <a:pPr algn="ctr"/>
            <a:r>
              <a:rPr lang="en-US" altLang="zh-CN" sz="8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4</a:t>
            </a:r>
            <a:endParaRPr lang="en-US" altLang="zh-CN" sz="8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6" name="组合 67"/>
          <p:cNvGrpSpPr/>
          <p:nvPr/>
        </p:nvGrpSpPr>
        <p:grpSpPr>
          <a:xfrm>
            <a:off x="729253" y="2036518"/>
            <a:ext cx="1191352" cy="350815"/>
            <a:chOff x="6994799" y="1996398"/>
            <a:chExt cx="1126568" cy="331679"/>
          </a:xfrm>
        </p:grpSpPr>
        <p:sp>
          <p:nvSpPr>
            <p:cNvPr id="69" name="矩形 68"/>
            <p:cNvSpPr/>
            <p:nvPr/>
          </p:nvSpPr>
          <p:spPr>
            <a:xfrm>
              <a:off x="6994799" y="1996398"/>
              <a:ext cx="557236" cy="210127"/>
            </a:xfrm>
            <a:prstGeom prst="rect">
              <a:avLst/>
            </a:prstGeom>
            <a:noFill/>
          </p:spPr>
          <p:txBody>
            <a:bodyPr wrap="none" lIns="91440" tIns="45720" rIns="91440" bIns="45720">
              <a:spAutoFit/>
            </a:bodyPr>
            <a:lstStyle/>
            <a:p>
              <a:r>
                <a:rPr lang="zh-CN" altLang="en-US" sz="800" dirty="0" smtClean="0">
                  <a:solidFill>
                    <a:srgbClr val="FF0000"/>
                  </a:solidFill>
                  <a:latin typeface="微软雅黑" panose="020B0503020204020204" pitchFamily="34" charset="-122"/>
                  <a:ea typeface="微软雅黑" panose="020B0503020204020204" pitchFamily="34" charset="-122"/>
                </a:rPr>
                <a:t>未来发展</a:t>
              </a:r>
              <a:endParaRPr lang="zh-CN" altLang="en-US" sz="800" dirty="0" smtClean="0">
                <a:solidFill>
                  <a:srgbClr val="FF0000"/>
                </a:solidFill>
                <a:latin typeface="微软雅黑" panose="020B0503020204020204" pitchFamily="34" charset="-122"/>
                <a:ea typeface="微软雅黑" panose="020B0503020204020204" pitchFamily="34" charset="-122"/>
              </a:endParaRPr>
            </a:p>
          </p:txBody>
        </p:sp>
        <p:sp>
          <p:nvSpPr>
            <p:cNvPr id="70" name="矩形 69"/>
            <p:cNvSpPr/>
            <p:nvPr/>
          </p:nvSpPr>
          <p:spPr>
            <a:xfrm>
              <a:off x="6994799" y="2124385"/>
              <a:ext cx="1126568" cy="203692"/>
            </a:xfrm>
            <a:prstGeom prst="rect">
              <a:avLst/>
            </a:prstGeom>
            <a:noFill/>
          </p:spPr>
          <p:txBody>
            <a:bodyPr wrap="none" lIns="91440" tIns="45720" rIns="91440" bIns="45720">
              <a:spAutoFit/>
            </a:bodyPr>
            <a:lstStyle/>
            <a:p>
              <a:r>
                <a:rPr lang="en-US" altLang="zh-CN" sz="800" dirty="0">
                  <a:solidFill>
                    <a:srgbClr val="FF0000"/>
                  </a:solidFill>
                  <a:latin typeface="微软雅黑" panose="020B0503020204020204" pitchFamily="34" charset="-122"/>
                  <a:ea typeface="微软雅黑" panose="020B0503020204020204" pitchFamily="34" charset="-122"/>
                </a:rPr>
                <a:t>Future Development</a:t>
              </a:r>
              <a:endParaRPr lang="en-US" altLang="zh-CN" sz="800" dirty="0">
                <a:solidFill>
                  <a:srgbClr val="FF0000"/>
                </a:solidFill>
                <a:latin typeface="微软雅黑" panose="020B0503020204020204" pitchFamily="34" charset="-122"/>
                <a:ea typeface="微软雅黑" panose="020B0503020204020204" pitchFamily="34" charset="-122"/>
              </a:endParaRPr>
            </a:p>
          </p:txBody>
        </p:sp>
      </p:grpSp>
      <p:sp>
        <p:nvSpPr>
          <p:cNvPr id="20" name="椭圆 19"/>
          <p:cNvSpPr/>
          <p:nvPr/>
        </p:nvSpPr>
        <p:spPr>
          <a:xfrm>
            <a:off x="388698" y="1756200"/>
            <a:ext cx="206429" cy="206458"/>
          </a:xfrm>
          <a:prstGeom prst="ellipse">
            <a:avLst/>
          </a:prstGeom>
          <a:solidFill>
            <a:schemeClr val="bg1">
              <a:lumMod val="65000"/>
            </a:schemeClr>
          </a:solidFill>
          <a:ln>
            <a:noFill/>
          </a:ln>
        </p:spPr>
        <p:txBody>
          <a:bodyPr vert="horz" wrap="square" lIns="91440" tIns="45720" rIns="91440" bIns="45720" numCol="1" anchor="ctr" anchorCtr="0" compatLnSpc="1"/>
          <a:lstStyle/>
          <a:p>
            <a:pPr algn="ctr"/>
            <a:r>
              <a:rPr lang="en-US" altLang="zh-CN" sz="8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a:t>
            </a:r>
            <a:endParaRPr lang="en-US" altLang="zh-CN" sz="8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7" name="组合 20"/>
          <p:cNvGrpSpPr/>
          <p:nvPr/>
        </p:nvGrpSpPr>
        <p:grpSpPr>
          <a:xfrm>
            <a:off x="721918" y="1658620"/>
            <a:ext cx="1091966" cy="388278"/>
            <a:chOff x="6994790" y="1996398"/>
            <a:chExt cx="1032559" cy="367098"/>
          </a:xfrm>
        </p:grpSpPr>
        <p:sp>
          <p:nvSpPr>
            <p:cNvPr id="22" name="矩形 21"/>
            <p:cNvSpPr/>
            <p:nvPr/>
          </p:nvSpPr>
          <p:spPr>
            <a:xfrm>
              <a:off x="6994799" y="1996398"/>
              <a:ext cx="562663" cy="203692"/>
            </a:xfrm>
            <a:prstGeom prst="rect">
              <a:avLst/>
            </a:prstGeom>
            <a:noFill/>
          </p:spPr>
          <p:txBody>
            <a:bodyPr wrap="none" lIns="91440" tIns="45720" rIns="91440" bIns="45720">
              <a:spAutoFit/>
            </a:bodyPr>
            <a:lstStyle/>
            <a:p>
              <a:r>
                <a:rPr lang="zh-CN" altLang="en-US" sz="800" dirty="0" smtClean="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解决方案</a:t>
              </a:r>
              <a:endParaRPr lang="zh-CN" altLang="en-US" sz="800" dirty="0" smtClean="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3" name="矩形 22"/>
            <p:cNvSpPr/>
            <p:nvPr/>
          </p:nvSpPr>
          <p:spPr>
            <a:xfrm>
              <a:off x="6994790" y="2159804"/>
              <a:ext cx="1032559" cy="203692"/>
            </a:xfrm>
            <a:prstGeom prst="rect">
              <a:avLst/>
            </a:prstGeom>
            <a:noFill/>
          </p:spPr>
          <p:txBody>
            <a:bodyPr wrap="none" lIns="91440" tIns="45720" rIns="91440" bIns="45720">
              <a:spAutoFit/>
            </a:bodyPr>
            <a:lstStyle/>
            <a:p>
              <a:r>
                <a:rPr lang="en-US" altLang="zh-CN" sz="800" dirty="0" smtClean="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rPr>
                <a:t>Application Solution</a:t>
              </a:r>
              <a:endParaRPr lang="en-US" altLang="zh-CN" sz="800" dirty="0" smtClean="0">
                <a:solidFill>
                  <a:schemeClr val="tx1">
                    <a:lumMod val="50000"/>
                    <a:lumOff val="50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21" name="矩形 20"/>
          <p:cNvSpPr/>
          <p:nvPr/>
        </p:nvSpPr>
        <p:spPr>
          <a:xfrm>
            <a:off x="2647804" y="93061"/>
            <a:ext cx="1184940" cy="184666"/>
          </a:xfrm>
          <a:prstGeom prst="rect">
            <a:avLst/>
          </a:prstGeom>
          <a:noFill/>
          <a:ln>
            <a:noFill/>
          </a:ln>
        </p:spPr>
        <p:txBody>
          <a:bodyPr wrap="none" rtlCol="0" anchor="t">
            <a:spAutoFit/>
          </a:bodyPr>
          <a:lstStyle/>
          <a:p>
            <a:pPr algn="ctr"/>
            <a:r>
              <a:rPr lang="zh-CN" altLang="en-US" sz="600" i="1" dirty="0" smtClean="0">
                <a:latin typeface="微软雅黑" panose="020B0503020204020204" pitchFamily="34" charset="-122"/>
                <a:ea typeface="微软雅黑" panose="020B0503020204020204" pitchFamily="34" charset="-122"/>
              </a:rPr>
              <a:t>以质量求生存，以创新求发展</a:t>
            </a:r>
            <a:endParaRPr lang="zh-CN" altLang="en-US" sz="600" i="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80670" y="409409"/>
            <a:ext cx="727075" cy="222885"/>
          </a:xfrm>
          <a:prstGeom prst="roundRect">
            <a:avLst/>
          </a:prstGeom>
          <a:noFill/>
          <a:ln w="12700" cmpd="sng">
            <a:noFill/>
            <a:prstDash val="solid"/>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zh-CN" altLang="en-US" sz="10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发展策略</a:t>
            </a:r>
            <a:endParaRPr lang="zh-CN" altLang="en-US" sz="1000" dirty="0" smtClean="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cxnSp>
        <p:nvCxnSpPr>
          <p:cNvPr id="10" name="直接连接符 9"/>
          <p:cNvCxnSpPr/>
          <p:nvPr/>
        </p:nvCxnSpPr>
        <p:spPr>
          <a:xfrm rot="10800000" flipV="1">
            <a:off x="6451213" y="4748978"/>
            <a:ext cx="1885358" cy="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1196229" y="825276"/>
            <a:ext cx="1677277" cy="1596519"/>
            <a:chOff x="2238" y="3673"/>
            <a:chExt cx="5746" cy="5469"/>
          </a:xfrm>
        </p:grpSpPr>
        <p:sp>
          <p:nvSpPr>
            <p:cNvPr id="38" name="等腰三角形 37"/>
            <p:cNvSpPr/>
            <p:nvPr/>
          </p:nvSpPr>
          <p:spPr>
            <a:xfrm>
              <a:off x="2752" y="4397"/>
              <a:ext cx="4697" cy="4049"/>
            </a:xfrm>
            <a:prstGeom prst="triangle">
              <a:avLst/>
            </a:prstGeom>
            <a:solidFill>
              <a:srgbClr val="00206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ea typeface="苹方 细体"/>
              </a:endParaRPr>
            </a:p>
          </p:txBody>
        </p:sp>
        <p:sp>
          <p:nvSpPr>
            <p:cNvPr id="39" name="椭圆 38"/>
            <p:cNvSpPr/>
            <p:nvPr/>
          </p:nvSpPr>
          <p:spPr>
            <a:xfrm>
              <a:off x="4167" y="3673"/>
              <a:ext cx="1909" cy="1909"/>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ea typeface="苹方 细体"/>
              </a:endParaRPr>
            </a:p>
          </p:txBody>
        </p:sp>
        <p:sp>
          <p:nvSpPr>
            <p:cNvPr id="40" name="椭圆 39"/>
            <p:cNvSpPr/>
            <p:nvPr/>
          </p:nvSpPr>
          <p:spPr>
            <a:xfrm>
              <a:off x="2258" y="7233"/>
              <a:ext cx="1909" cy="1909"/>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ea typeface="苹方 细体"/>
              </a:endParaRPr>
            </a:p>
          </p:txBody>
        </p:sp>
        <p:sp>
          <p:nvSpPr>
            <p:cNvPr id="41" name="椭圆 40"/>
            <p:cNvSpPr/>
            <p:nvPr/>
          </p:nvSpPr>
          <p:spPr>
            <a:xfrm>
              <a:off x="6075" y="7233"/>
              <a:ext cx="1909" cy="1909"/>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ea typeface="苹方 细体"/>
              </a:endParaRPr>
            </a:p>
          </p:txBody>
        </p:sp>
        <p:sp>
          <p:nvSpPr>
            <p:cNvPr id="42" name="矩形 41"/>
            <p:cNvSpPr/>
            <p:nvPr/>
          </p:nvSpPr>
          <p:spPr>
            <a:xfrm>
              <a:off x="4213" y="4107"/>
              <a:ext cx="1935" cy="896"/>
            </a:xfrm>
            <a:prstGeom prst="rect">
              <a:avLst/>
            </a:prstGeom>
            <a:noFill/>
          </p:spPr>
          <p:txBody>
            <a:bodyPr wrap="square">
              <a:spAutoFit/>
            </a:bodyPr>
            <a:lstStyle/>
            <a:p>
              <a:pPr algn="ctr"/>
              <a:r>
                <a:rPr lang="zh-CN" altLang="en-US" sz="1100" dirty="0">
                  <a:solidFill>
                    <a:schemeClr val="bg1"/>
                  </a:solidFill>
                  <a:latin typeface="苹方 细体" panose="020B0200000000000000" pitchFamily="34" charset="-122"/>
                  <a:ea typeface="苹方 细体"/>
                </a:rPr>
                <a:t>融合</a:t>
              </a:r>
              <a:endParaRPr lang="zh-CN" altLang="en-US" sz="1100" dirty="0">
                <a:solidFill>
                  <a:schemeClr val="bg1"/>
                </a:solidFill>
                <a:latin typeface="苹方 细体" panose="020B0200000000000000" pitchFamily="34" charset="-122"/>
                <a:ea typeface="苹方 细体"/>
              </a:endParaRPr>
            </a:p>
          </p:txBody>
        </p:sp>
        <p:sp>
          <p:nvSpPr>
            <p:cNvPr id="43" name="矩形 42"/>
            <p:cNvSpPr/>
            <p:nvPr/>
          </p:nvSpPr>
          <p:spPr>
            <a:xfrm>
              <a:off x="2238" y="7759"/>
              <a:ext cx="1756" cy="896"/>
            </a:xfrm>
            <a:prstGeom prst="rect">
              <a:avLst/>
            </a:prstGeom>
            <a:noFill/>
          </p:spPr>
          <p:txBody>
            <a:bodyPr wrap="square">
              <a:spAutoFit/>
            </a:bodyPr>
            <a:lstStyle/>
            <a:p>
              <a:pPr algn="ctr"/>
              <a:r>
                <a:rPr lang="zh-CN" altLang="en-US" sz="1100" dirty="0">
                  <a:solidFill>
                    <a:schemeClr val="bg1"/>
                  </a:solidFill>
                  <a:latin typeface="苹方 细体" panose="020B0200000000000000" pitchFamily="34" charset="-122"/>
                  <a:ea typeface="苹方 细体"/>
                </a:rPr>
                <a:t>内生</a:t>
              </a:r>
              <a:endParaRPr lang="zh-CN" altLang="en-US" sz="1100" dirty="0">
                <a:solidFill>
                  <a:schemeClr val="bg1"/>
                </a:solidFill>
                <a:latin typeface="苹方 细体" panose="020B0200000000000000" pitchFamily="34" charset="-122"/>
                <a:ea typeface="苹方 细体"/>
              </a:endParaRPr>
            </a:p>
          </p:txBody>
        </p:sp>
        <p:sp>
          <p:nvSpPr>
            <p:cNvPr id="44" name="矩形 43"/>
            <p:cNvSpPr/>
            <p:nvPr/>
          </p:nvSpPr>
          <p:spPr>
            <a:xfrm>
              <a:off x="6288" y="7755"/>
              <a:ext cx="1602" cy="896"/>
            </a:xfrm>
            <a:prstGeom prst="rect">
              <a:avLst/>
            </a:prstGeom>
            <a:noFill/>
          </p:spPr>
          <p:txBody>
            <a:bodyPr wrap="square">
              <a:spAutoFit/>
            </a:bodyPr>
            <a:lstStyle/>
            <a:p>
              <a:pPr algn="ctr"/>
              <a:r>
                <a:rPr lang="zh-CN" altLang="en-US" sz="1100" dirty="0">
                  <a:solidFill>
                    <a:schemeClr val="bg1"/>
                  </a:solidFill>
                  <a:latin typeface="苹方 细体" panose="020B0200000000000000" pitchFamily="34" charset="-122"/>
                  <a:ea typeface="苹方 细体"/>
                </a:rPr>
                <a:t>外长</a:t>
              </a:r>
              <a:endParaRPr lang="zh-CN" altLang="en-US" sz="1100" dirty="0">
                <a:solidFill>
                  <a:schemeClr val="bg1"/>
                </a:solidFill>
                <a:latin typeface="苹方 细体" panose="020B0200000000000000" pitchFamily="34" charset="-122"/>
                <a:ea typeface="苹方 细体"/>
              </a:endParaRPr>
            </a:p>
          </p:txBody>
        </p:sp>
        <p:sp>
          <p:nvSpPr>
            <p:cNvPr id="45" name="等腰三角形 44"/>
            <p:cNvSpPr/>
            <p:nvPr/>
          </p:nvSpPr>
          <p:spPr>
            <a:xfrm>
              <a:off x="3610" y="5383"/>
              <a:ext cx="2974" cy="2564"/>
            </a:xfrm>
            <a:prstGeom prst="triangle">
              <a:avLst/>
            </a:prstGeom>
            <a:solidFill>
              <a:srgbClr val="00206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ea typeface="苹方 细体"/>
              </a:endParaRPr>
            </a:p>
          </p:txBody>
        </p:sp>
        <p:sp>
          <p:nvSpPr>
            <p:cNvPr id="46" name="等腰三角形 45"/>
            <p:cNvSpPr/>
            <p:nvPr/>
          </p:nvSpPr>
          <p:spPr>
            <a:xfrm>
              <a:off x="4505" y="6368"/>
              <a:ext cx="1184" cy="1020"/>
            </a:xfrm>
            <a:prstGeom prst="triangle">
              <a:avLst/>
            </a:prstGeom>
            <a:solidFill>
              <a:srgbClr val="00206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ea typeface="苹方 细体"/>
              </a:endParaRPr>
            </a:p>
          </p:txBody>
        </p:sp>
      </p:grpSp>
      <p:grpSp>
        <p:nvGrpSpPr>
          <p:cNvPr id="57" name="组合 56"/>
          <p:cNvGrpSpPr/>
          <p:nvPr/>
        </p:nvGrpSpPr>
        <p:grpSpPr>
          <a:xfrm>
            <a:off x="311109" y="1226953"/>
            <a:ext cx="1372085" cy="744083"/>
            <a:chOff x="1375607" y="3138734"/>
            <a:chExt cx="3333751" cy="472379"/>
          </a:xfrm>
        </p:grpSpPr>
        <p:sp>
          <p:nvSpPr>
            <p:cNvPr id="58" name="TextBox 18"/>
            <p:cNvSpPr txBox="1"/>
            <p:nvPr/>
          </p:nvSpPr>
          <p:spPr>
            <a:xfrm>
              <a:off x="1375607" y="3247686"/>
              <a:ext cx="3333751" cy="363427"/>
            </a:xfrm>
            <a:prstGeom prst="rect">
              <a:avLst/>
            </a:prstGeom>
            <a:noFill/>
          </p:spPr>
          <p:txBody>
            <a:bodyPr wrap="square" rtlCol="0">
              <a:spAutoFit/>
            </a:bodyPr>
            <a:lstStyle/>
            <a:p>
              <a:pPr algn="l">
                <a:lnSpc>
                  <a:spcPct val="130000"/>
                </a:lnSpc>
              </a:pPr>
              <a:r>
                <a:rPr lang="zh-CN" altLang="en-US" sz="600" dirty="0">
                  <a:solidFill>
                    <a:schemeClr val="tx1">
                      <a:lumMod val="75000"/>
                      <a:lumOff val="25000"/>
                    </a:schemeClr>
                  </a:solidFill>
                  <a:latin typeface="微软雅黑" panose="020B0503020204020204" pitchFamily="34" charset="-122"/>
                  <a:ea typeface="微软雅黑" panose="020B0503020204020204" pitchFamily="34" charset="-122"/>
                  <a:sym typeface="+mn-ea"/>
                </a:rPr>
                <a:t>持续进行技术创新和管理改进，为用户提供高质量的产品、解决方案和服务，拓展用户应用领域，扩大业务规模，支持公司稳健发展</a:t>
              </a:r>
              <a:endParaRPr lang="zh-CN" altLang="en-US" sz="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文本框 30"/>
            <p:cNvSpPr txBox="1"/>
            <p:nvPr/>
          </p:nvSpPr>
          <p:spPr>
            <a:xfrm>
              <a:off x="1416440" y="3138734"/>
              <a:ext cx="3141598" cy="136774"/>
            </a:xfrm>
            <a:prstGeom prst="rect">
              <a:avLst/>
            </a:prstGeom>
            <a:noFill/>
          </p:spPr>
          <p:txBody>
            <a:bodyPr wrap="square" rtlCol="0">
              <a:spAutoFit/>
            </a:bodyPr>
            <a:lstStyle/>
            <a:p>
              <a:pPr marL="342900" indent="-342900" algn="l">
                <a:buFont typeface="Wingdings" panose="05000000000000000000" charset="0"/>
                <a:buChar char="n"/>
              </a:pPr>
              <a:r>
                <a:rPr lang="zh-CN" altLang="en-US" sz="800" b="1" dirty="0" smtClean="0">
                  <a:solidFill>
                    <a:schemeClr val="tx1">
                      <a:lumMod val="75000"/>
                      <a:lumOff val="25000"/>
                    </a:schemeClr>
                  </a:solidFill>
                  <a:latin typeface="微软雅黑" panose="020B0503020204020204" pitchFamily="34" charset="-122"/>
                  <a:ea typeface="微软雅黑" panose="020B0503020204020204" pitchFamily="34" charset="-122"/>
                </a:rPr>
                <a:t>内生</a:t>
              </a:r>
              <a:endParaRPr lang="zh-CN" altLang="en-US" sz="8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2293232" y="720878"/>
            <a:ext cx="1579864" cy="854434"/>
            <a:chOff x="1375607" y="3138734"/>
            <a:chExt cx="3333751" cy="542435"/>
          </a:xfrm>
        </p:grpSpPr>
        <p:sp>
          <p:nvSpPr>
            <p:cNvPr id="61" name="TextBox 18"/>
            <p:cNvSpPr txBox="1"/>
            <p:nvPr/>
          </p:nvSpPr>
          <p:spPr>
            <a:xfrm>
              <a:off x="1375607" y="3247685"/>
              <a:ext cx="3333751" cy="433484"/>
            </a:xfrm>
            <a:prstGeom prst="rect">
              <a:avLst/>
            </a:prstGeom>
            <a:noFill/>
          </p:spPr>
          <p:txBody>
            <a:bodyPr wrap="square" rtlCol="0">
              <a:spAutoFit/>
            </a:bodyPr>
            <a:lstStyle/>
            <a:p>
              <a:pPr>
                <a:lnSpc>
                  <a:spcPct val="130000"/>
                </a:lnSpc>
              </a:pPr>
              <a:r>
                <a:rPr lang="zh-CN" altLang="en-US" sz="600" dirty="0" smtClean="0">
                  <a:solidFill>
                    <a:schemeClr val="tx1">
                      <a:lumMod val="75000"/>
                      <a:lumOff val="25000"/>
                    </a:schemeClr>
                  </a:solidFill>
                  <a:sym typeface="+mn-ea"/>
                </a:rPr>
                <a:t>以军民融合、技术融合、国内国际融合为手段，消化吸收最新前沿技术，吸引优秀人才，支持公司全面长远发展</a:t>
              </a:r>
              <a:endParaRPr lang="zh-CN" altLang="en-US" sz="600" dirty="0" smtClean="0">
                <a:solidFill>
                  <a:schemeClr val="tx1">
                    <a:lumMod val="75000"/>
                    <a:lumOff val="25000"/>
                  </a:schemeClr>
                </a:solidFill>
                <a:sym typeface="+mn-ea"/>
              </a:endParaRPr>
            </a:p>
            <a:p>
              <a:pPr algn="l">
                <a:lnSpc>
                  <a:spcPct val="130000"/>
                </a:lnSpc>
              </a:pPr>
              <a:endParaRPr lang="zh-CN" altLang="en-US" sz="600" dirty="0">
                <a:solidFill>
                  <a:schemeClr val="tx1">
                    <a:lumMod val="75000"/>
                    <a:lumOff val="25000"/>
                  </a:schemeClr>
                </a:solidFill>
              </a:endParaRPr>
            </a:p>
          </p:txBody>
        </p:sp>
        <p:sp>
          <p:nvSpPr>
            <p:cNvPr id="62" name="文本框 30"/>
            <p:cNvSpPr txBox="1"/>
            <p:nvPr/>
          </p:nvSpPr>
          <p:spPr>
            <a:xfrm>
              <a:off x="1416441" y="3138734"/>
              <a:ext cx="3141599" cy="136774"/>
            </a:xfrm>
            <a:prstGeom prst="rect">
              <a:avLst/>
            </a:prstGeom>
            <a:noFill/>
          </p:spPr>
          <p:txBody>
            <a:bodyPr wrap="square" rtlCol="0">
              <a:spAutoFit/>
            </a:bodyPr>
            <a:lstStyle/>
            <a:p>
              <a:pPr marL="342900" indent="-342900" algn="l">
                <a:buFont typeface="Wingdings" panose="05000000000000000000" charset="0"/>
                <a:buChar char="n"/>
              </a:pPr>
              <a:r>
                <a:rPr lang="zh-CN" altLang="en-US" sz="800" b="1" dirty="0" smtClean="0">
                  <a:solidFill>
                    <a:schemeClr val="tx1">
                      <a:lumMod val="75000"/>
                      <a:lumOff val="25000"/>
                    </a:schemeClr>
                  </a:solidFill>
                  <a:latin typeface="苹方 细体" panose="020B0200000000000000" pitchFamily="34" charset="-122"/>
                  <a:ea typeface="苹方 细体" panose="020B0200000000000000" pitchFamily="34" charset="-122"/>
                </a:rPr>
                <a:t>融合</a:t>
              </a:r>
              <a:endParaRPr lang="zh-CN" altLang="en-US" sz="800" b="1" dirty="0" smtClean="0">
                <a:solidFill>
                  <a:schemeClr val="tx1">
                    <a:lumMod val="75000"/>
                    <a:lumOff val="25000"/>
                  </a:schemeClr>
                </a:solidFill>
                <a:latin typeface="苹方 细体" panose="020B0200000000000000" pitchFamily="34" charset="-122"/>
                <a:ea typeface="苹方 细体" panose="020B0200000000000000" pitchFamily="34" charset="-122"/>
              </a:endParaRPr>
            </a:p>
          </p:txBody>
        </p:sp>
      </p:grpSp>
      <p:grpSp>
        <p:nvGrpSpPr>
          <p:cNvPr id="63" name="组合 62"/>
          <p:cNvGrpSpPr/>
          <p:nvPr/>
        </p:nvGrpSpPr>
        <p:grpSpPr>
          <a:xfrm>
            <a:off x="2813140" y="1639795"/>
            <a:ext cx="1287101" cy="624045"/>
            <a:chOff x="1375607" y="3138734"/>
            <a:chExt cx="3526672" cy="396173"/>
          </a:xfrm>
        </p:grpSpPr>
        <p:sp>
          <p:nvSpPr>
            <p:cNvPr id="64" name="TextBox 18"/>
            <p:cNvSpPr txBox="1"/>
            <p:nvPr/>
          </p:nvSpPr>
          <p:spPr>
            <a:xfrm>
              <a:off x="1375607" y="3247682"/>
              <a:ext cx="3526672" cy="287225"/>
            </a:xfrm>
            <a:prstGeom prst="rect">
              <a:avLst/>
            </a:prstGeom>
            <a:noFill/>
          </p:spPr>
          <p:txBody>
            <a:bodyPr wrap="square" rtlCol="0">
              <a:spAutoFit/>
            </a:bodyPr>
            <a:lstStyle/>
            <a:p>
              <a:pPr>
                <a:lnSpc>
                  <a:spcPct val="130000"/>
                </a:lnSpc>
              </a:pPr>
              <a:r>
                <a:rPr lang="zh-CN" altLang="en-US" sz="600" dirty="0" smtClean="0">
                  <a:solidFill>
                    <a:schemeClr val="tx1">
                      <a:lumMod val="75000"/>
                      <a:lumOff val="25000"/>
                    </a:schemeClr>
                  </a:solidFill>
                  <a:sym typeface="+mn-ea"/>
                </a:rPr>
                <a:t>充分利用公司对行业的深度理解和认识，导入资本运作，实现快速发展</a:t>
              </a:r>
              <a:endParaRPr lang="zh-CN" altLang="en-US" sz="600" dirty="0">
                <a:solidFill>
                  <a:schemeClr val="tx1">
                    <a:lumMod val="75000"/>
                    <a:lumOff val="25000"/>
                  </a:schemeClr>
                </a:solidFill>
              </a:endParaRPr>
            </a:p>
          </p:txBody>
        </p:sp>
        <p:sp>
          <p:nvSpPr>
            <p:cNvPr id="65" name="文本框 30"/>
            <p:cNvSpPr txBox="1"/>
            <p:nvPr/>
          </p:nvSpPr>
          <p:spPr>
            <a:xfrm>
              <a:off x="1416441" y="3138734"/>
              <a:ext cx="3141599" cy="136774"/>
            </a:xfrm>
            <a:prstGeom prst="rect">
              <a:avLst/>
            </a:prstGeom>
            <a:noFill/>
          </p:spPr>
          <p:txBody>
            <a:bodyPr wrap="square" rtlCol="0">
              <a:spAutoFit/>
            </a:bodyPr>
            <a:lstStyle/>
            <a:p>
              <a:pPr marL="342900" indent="-342900" algn="l">
                <a:buFont typeface="Wingdings" panose="05000000000000000000" charset="0"/>
                <a:buChar char="n"/>
              </a:pPr>
              <a:r>
                <a:rPr lang="zh-CN" altLang="en-US" sz="800" b="1" dirty="0" smtClean="0">
                  <a:solidFill>
                    <a:schemeClr val="tx1">
                      <a:lumMod val="75000"/>
                      <a:lumOff val="25000"/>
                    </a:schemeClr>
                  </a:solidFill>
                  <a:latin typeface="苹方 细体" panose="020B0200000000000000" pitchFamily="34" charset="-122"/>
                  <a:ea typeface="苹方 细体" panose="020B0200000000000000" pitchFamily="34" charset="-122"/>
                </a:rPr>
                <a:t>外长</a:t>
              </a:r>
              <a:endParaRPr lang="zh-CN" altLang="en-US" sz="800" b="1" dirty="0" smtClean="0">
                <a:solidFill>
                  <a:schemeClr val="tx1">
                    <a:lumMod val="75000"/>
                    <a:lumOff val="25000"/>
                  </a:schemeClr>
                </a:solidFill>
                <a:latin typeface="苹方 细体" panose="020B0200000000000000" pitchFamily="34" charset="-122"/>
                <a:ea typeface="苹方 细体" panose="020B0200000000000000" pitchFamily="34" charset="-122"/>
              </a:endParaRPr>
            </a:p>
          </p:txBody>
        </p:sp>
      </p:grpSp>
      <p:sp>
        <p:nvSpPr>
          <p:cNvPr id="24" name="矩形 23"/>
          <p:cNvSpPr/>
          <p:nvPr/>
        </p:nvSpPr>
        <p:spPr>
          <a:xfrm>
            <a:off x="2647804" y="93061"/>
            <a:ext cx="1184940" cy="184666"/>
          </a:xfrm>
          <a:prstGeom prst="rect">
            <a:avLst/>
          </a:prstGeom>
          <a:noFill/>
          <a:ln>
            <a:noFill/>
          </a:ln>
        </p:spPr>
        <p:txBody>
          <a:bodyPr wrap="none" rtlCol="0" anchor="t">
            <a:spAutoFit/>
          </a:bodyPr>
          <a:lstStyle/>
          <a:p>
            <a:pPr algn="ctr"/>
            <a:r>
              <a:rPr lang="zh-CN" altLang="en-US" sz="600" i="1" dirty="0" smtClean="0">
                <a:latin typeface="微软雅黑" panose="020B0503020204020204" pitchFamily="34" charset="-122"/>
                <a:ea typeface="微软雅黑" panose="020B0503020204020204" pitchFamily="34" charset="-122"/>
              </a:rPr>
              <a:t>以质量求生存，以创新求发展</a:t>
            </a:r>
            <a:endParaRPr lang="zh-CN" altLang="en-US" sz="600" i="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80670" y="367677"/>
            <a:ext cx="727075" cy="222885"/>
          </a:xfrm>
          <a:prstGeom prst="roundRect">
            <a:avLst/>
          </a:prstGeom>
          <a:noFill/>
          <a:ln w="12700" cmpd="sng">
            <a:noFill/>
            <a:prstDash val="solid"/>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zh-CN" altLang="en-US" sz="1000" dirty="0" smtClean="0">
                <a:solidFill>
                  <a:schemeClr val="tx1"/>
                </a:solidFill>
                <a:effectLst>
                  <a:outerShdw blurRad="38100" dist="19050" dir="2700000" algn="tl" rotWithShape="0">
                    <a:schemeClr val="dk1">
                      <a:alpha val="40000"/>
                    </a:schemeClr>
                  </a:outerShdw>
                </a:effectLst>
                <a:latin typeface="隶书" panose="02010509060101010101" pitchFamily="49" charset="-122"/>
                <a:ea typeface="隶书" panose="02010509060101010101" pitchFamily="49" charset="-122"/>
              </a:rPr>
              <a:t>愿景目标</a:t>
            </a:r>
            <a:endParaRPr lang="zh-CN" altLang="en-US" sz="1000" dirty="0" smtClean="0">
              <a:solidFill>
                <a:schemeClr val="tx1"/>
              </a:solidFill>
              <a:effectLst>
                <a:outerShdw blurRad="38100" dist="19050" dir="2700000" algn="tl" rotWithShape="0">
                  <a:schemeClr val="dk1">
                    <a:alpha val="40000"/>
                  </a:schemeClr>
                </a:outerShdw>
              </a:effectLst>
              <a:latin typeface="隶书" panose="02010509060101010101" pitchFamily="49" charset="-122"/>
              <a:ea typeface="隶书" panose="02010509060101010101" pitchFamily="49" charset="-122"/>
            </a:endParaRPr>
          </a:p>
        </p:txBody>
      </p:sp>
      <p:sp>
        <p:nvSpPr>
          <p:cNvPr id="6" name="TextBox 134"/>
          <p:cNvSpPr txBox="1"/>
          <p:nvPr/>
        </p:nvSpPr>
        <p:spPr>
          <a:xfrm>
            <a:off x="422839" y="582307"/>
            <a:ext cx="3607293" cy="200055"/>
          </a:xfrm>
          <a:prstGeom prst="rect">
            <a:avLst/>
          </a:prstGeom>
          <a:noFill/>
        </p:spPr>
        <p:txBody>
          <a:bodyPr wrap="square" rtlCol="0">
            <a:spAutoFit/>
          </a:bodyPr>
          <a:lstStyle/>
          <a:p>
            <a:r>
              <a:rPr lang="zh-CN" altLang="en-US" sz="700" dirty="0" smtClean="0">
                <a:latin typeface="微软雅黑" panose="020B0503020204020204" pitchFamily="34" charset="-122"/>
                <a:ea typeface="苹方 细体"/>
              </a:rPr>
              <a:t>愿景：与公司员工，合作伙伴，客户共同创造卫星应用事业的美好未来！</a:t>
            </a:r>
            <a:endParaRPr lang="zh-CN" altLang="en-US" sz="700" dirty="0">
              <a:latin typeface="微软雅黑" panose="020B0503020204020204" pitchFamily="34" charset="-122"/>
              <a:ea typeface="苹方 细体"/>
            </a:endParaRPr>
          </a:p>
        </p:txBody>
      </p:sp>
      <p:sp>
        <p:nvSpPr>
          <p:cNvPr id="8" name="矩形 7"/>
          <p:cNvSpPr/>
          <p:nvPr/>
        </p:nvSpPr>
        <p:spPr>
          <a:xfrm>
            <a:off x="2647804" y="93061"/>
            <a:ext cx="1184940" cy="184666"/>
          </a:xfrm>
          <a:prstGeom prst="rect">
            <a:avLst/>
          </a:prstGeom>
          <a:noFill/>
          <a:ln>
            <a:noFill/>
          </a:ln>
        </p:spPr>
        <p:txBody>
          <a:bodyPr wrap="none" rtlCol="0" anchor="t">
            <a:spAutoFit/>
          </a:bodyPr>
          <a:lstStyle/>
          <a:p>
            <a:pPr algn="ctr"/>
            <a:r>
              <a:rPr lang="zh-CN" altLang="en-US" sz="600" i="1" dirty="0" smtClean="0">
                <a:latin typeface="微软雅黑" panose="020B0503020204020204" pitchFamily="34" charset="-122"/>
                <a:ea typeface="微软雅黑" panose="020B0503020204020204" pitchFamily="34" charset="-122"/>
              </a:rPr>
              <a:t>以质量求生存，以创新求发展</a:t>
            </a:r>
            <a:endParaRPr lang="zh-CN" altLang="en-US" sz="600" i="1" dirty="0">
              <a:latin typeface="微软雅黑" panose="020B0503020204020204" pitchFamily="34" charset="-122"/>
              <a:ea typeface="微软雅黑" panose="020B0503020204020204" pitchFamily="34" charset="-122"/>
            </a:endParaRPr>
          </a:p>
        </p:txBody>
      </p:sp>
      <p:graphicFrame>
        <p:nvGraphicFramePr>
          <p:cNvPr id="2" name="图表 1"/>
          <p:cNvGraphicFramePr/>
          <p:nvPr/>
        </p:nvGraphicFramePr>
        <p:xfrm>
          <a:off x="481965" y="882015"/>
          <a:ext cx="2959735" cy="1544320"/>
        </p:xfrm>
        <a:graphic>
          <a:graphicData uri="http://schemas.openxmlformats.org/drawingml/2006/chart">
            <c:chart xmlns:c="http://schemas.openxmlformats.org/drawingml/2006/chart" xmlns:r="http://schemas.openxmlformats.org/officeDocument/2006/relationships" r:id="rId1"/>
          </a:graphicData>
        </a:graphic>
      </p:graphicFrame>
      <p:pic>
        <p:nvPicPr>
          <p:cNvPr id="4" name="图片 3"/>
          <p:cNvPicPr>
            <a:picLocks noChangeAspect="1"/>
          </p:cNvPicPr>
          <p:nvPr/>
        </p:nvPicPr>
        <p:blipFill>
          <a:blip r:embed="rId2" cstate="print"/>
          <a:srcRect l="4301" b="-1878"/>
          <a:stretch>
            <a:fillRect/>
          </a:stretch>
        </p:blipFill>
        <p:spPr>
          <a:xfrm rot="20674099">
            <a:off x="861814" y="1128703"/>
            <a:ext cx="2212975" cy="460291"/>
          </a:xfrm>
          <a:prstGeom prst="rect">
            <a:avLst/>
          </a:prstGeom>
          <a:noFill/>
          <a:ln w="9525">
            <a:noFill/>
          </a:ln>
        </p:spPr>
      </p:pic>
      <p:sp>
        <p:nvSpPr>
          <p:cNvPr id="5" name="文本框 4"/>
          <p:cNvSpPr txBox="1"/>
          <p:nvPr/>
        </p:nvSpPr>
        <p:spPr>
          <a:xfrm>
            <a:off x="481965" y="906780"/>
            <a:ext cx="1350010" cy="163195"/>
          </a:xfrm>
          <a:prstGeom prst="rect">
            <a:avLst/>
          </a:prstGeom>
        </p:spPr>
        <p:txBody>
          <a:bodyPr vertOverflow="clip" horzOverflow="clip" wrap="square" rtlCol="0" anchor="t"/>
          <a:lstStyle>
            <a:defPPr>
              <a:defRPr lang="zh-CN"/>
            </a:defPPr>
            <a:lvl1pPr marL="0" algn="l" defTabSz="914400" rtl="0" eaLnBrk="1" latinLnBrk="0" hangingPunct="1">
              <a:defRPr sz="1100">
                <a:latin typeface="+mn-lt"/>
                <a:ea typeface="+mn-ea"/>
                <a:cs typeface="+mn-cs"/>
              </a:defRPr>
            </a:lvl1pPr>
            <a:lvl2pPr marL="457200" algn="l" defTabSz="914400" rtl="0" eaLnBrk="1" latinLnBrk="0" hangingPunct="1">
              <a:defRPr sz="1100">
                <a:latin typeface="+mn-lt"/>
                <a:ea typeface="+mn-ea"/>
                <a:cs typeface="+mn-cs"/>
              </a:defRPr>
            </a:lvl2pPr>
            <a:lvl3pPr marL="914400" algn="l" defTabSz="914400" rtl="0" eaLnBrk="1" latinLnBrk="0" hangingPunct="1">
              <a:defRPr sz="1100">
                <a:latin typeface="+mn-lt"/>
                <a:ea typeface="+mn-ea"/>
                <a:cs typeface="+mn-cs"/>
              </a:defRPr>
            </a:lvl3pPr>
            <a:lvl4pPr marL="1371600" algn="l" defTabSz="914400" rtl="0" eaLnBrk="1" latinLnBrk="0" hangingPunct="1">
              <a:defRPr sz="1100">
                <a:latin typeface="+mn-lt"/>
                <a:ea typeface="+mn-ea"/>
                <a:cs typeface="+mn-cs"/>
              </a:defRPr>
            </a:lvl4pPr>
            <a:lvl5pPr marL="1828800" algn="l" defTabSz="914400" rtl="0" eaLnBrk="1" latinLnBrk="0" hangingPunct="1">
              <a:defRPr sz="1100">
                <a:latin typeface="+mn-lt"/>
                <a:ea typeface="+mn-ea"/>
                <a:cs typeface="+mn-cs"/>
              </a:defRPr>
            </a:lvl5pPr>
            <a:lvl6pPr marL="2286000" algn="l" defTabSz="914400" rtl="0" eaLnBrk="1" latinLnBrk="0" hangingPunct="1">
              <a:defRPr sz="1100">
                <a:latin typeface="+mn-lt"/>
                <a:ea typeface="+mn-ea"/>
                <a:cs typeface="+mn-cs"/>
              </a:defRPr>
            </a:lvl6pPr>
            <a:lvl7pPr marL="2743200" algn="l" defTabSz="914400" rtl="0" eaLnBrk="1" latinLnBrk="0" hangingPunct="1">
              <a:defRPr sz="1100">
                <a:latin typeface="+mn-lt"/>
                <a:ea typeface="+mn-ea"/>
                <a:cs typeface="+mn-cs"/>
              </a:defRPr>
            </a:lvl7pPr>
            <a:lvl8pPr marL="3200400" algn="l" defTabSz="914400" rtl="0" eaLnBrk="1" latinLnBrk="0" hangingPunct="1">
              <a:defRPr sz="1100">
                <a:latin typeface="+mn-lt"/>
                <a:ea typeface="+mn-ea"/>
                <a:cs typeface="+mn-cs"/>
              </a:defRPr>
            </a:lvl8pPr>
            <a:lvl9pPr marL="3657600" algn="l" defTabSz="914400" rtl="0" eaLnBrk="1" latinLnBrk="0" hangingPunct="1">
              <a:defRPr sz="1100">
                <a:latin typeface="+mn-lt"/>
                <a:ea typeface="+mn-ea"/>
                <a:cs typeface="+mn-cs"/>
              </a:defRPr>
            </a:lvl9pPr>
          </a:lstStyle>
          <a:p>
            <a:r>
              <a:rPr lang="zh-CN" altLang="en-US" sz="600"/>
              <a:t>营业额：亿元</a:t>
            </a:r>
            <a:endParaRPr lang="zh-CN" altLang="en-US" sz="60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2" cstate="print"/>
          <a:stretch>
            <a:fillRect/>
          </a:stretch>
        </p:blipFill>
        <p:spPr>
          <a:xfrm>
            <a:off x="1473907" y="1875649"/>
            <a:ext cx="611505" cy="608965"/>
          </a:xfrm>
          <a:prstGeom prst="rect">
            <a:avLst/>
          </a:prstGeom>
        </p:spPr>
      </p:pic>
      <p:sp>
        <p:nvSpPr>
          <p:cNvPr id="4" name="文本框 3"/>
          <p:cNvSpPr txBox="1"/>
          <p:nvPr/>
        </p:nvSpPr>
        <p:spPr>
          <a:xfrm>
            <a:off x="2402205" y="2243455"/>
            <a:ext cx="2047875" cy="222250"/>
          </a:xfrm>
          <a:prstGeom prst="rect">
            <a:avLst/>
          </a:prstGeom>
          <a:noFill/>
        </p:spPr>
        <p:txBody>
          <a:bodyPr wrap="square" rtlCol="0">
            <a:spAutoFit/>
          </a:bodyPr>
          <a:lstStyle/>
          <a:p>
            <a:r>
              <a:rPr lang="zh-CN" altLang="en-US" sz="800" b="1" dirty="0">
                <a:solidFill>
                  <a:srgbClr val="01326C"/>
                </a:solidFill>
                <a:latin typeface="微软雅黑" panose="020B0503020204020204" pitchFamily="34" charset="-122"/>
                <a:ea typeface="微软雅黑" panose="020B0503020204020204" pitchFamily="34" charset="-122"/>
              </a:rPr>
              <a:t>深圳市首欣通达科技有限公司</a:t>
            </a:r>
            <a:endParaRPr lang="zh-CN" altLang="en-US" sz="800" b="1" dirty="0">
              <a:solidFill>
                <a:srgbClr val="01326C"/>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411095" y="2435225"/>
            <a:ext cx="2190750" cy="173355"/>
          </a:xfrm>
          <a:prstGeom prst="rect">
            <a:avLst/>
          </a:prstGeom>
          <a:noFill/>
        </p:spPr>
        <p:txBody>
          <a:bodyPr wrap="square" rtlCol="0">
            <a:spAutoFit/>
          </a:bodyPr>
          <a:lstStyle/>
          <a:p>
            <a:r>
              <a:rPr lang="en-US" altLang="zh-CN" sz="500">
                <a:solidFill>
                  <a:srgbClr val="01326C"/>
                </a:solidFill>
                <a:latin typeface="微软雅黑" panose="020B0503020204020204" pitchFamily="34" charset="-122"/>
                <a:ea typeface="微软雅黑" panose="020B0503020204020204" pitchFamily="34" charset="-122"/>
              </a:rPr>
              <a:t>Shenzhen Sxtechs Science And Technology Co.,Ltd</a:t>
            </a:r>
            <a:endParaRPr lang="en-US" altLang="zh-CN" sz="500">
              <a:solidFill>
                <a:srgbClr val="01326C"/>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2402840" y="1722120"/>
            <a:ext cx="1012825" cy="287020"/>
          </a:xfrm>
          <a:prstGeom prst="rect">
            <a:avLst/>
          </a:prstGeom>
          <a:noFill/>
        </p:spPr>
        <p:txBody>
          <a:bodyPr wrap="square" rtlCol="0">
            <a:spAutoFit/>
          </a:bodyPr>
          <a:lstStyle/>
          <a:p>
            <a:r>
              <a:rPr lang="zh-CN" altLang="en-US" sz="1200" b="1" dirty="0">
                <a:solidFill>
                  <a:srgbClr val="01326C"/>
                </a:solidFill>
                <a:latin typeface="微软雅黑" panose="020B0503020204020204" pitchFamily="34" charset="-122"/>
                <a:ea typeface="微软雅黑" panose="020B0503020204020204" pitchFamily="34" charset="-122"/>
              </a:rPr>
              <a:t>感谢观看！</a:t>
            </a:r>
            <a:endParaRPr lang="zh-CN" altLang="en-US" sz="1200" b="1" dirty="0">
              <a:solidFill>
                <a:srgbClr val="01326C"/>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2402840" y="1964690"/>
            <a:ext cx="1832610" cy="198755"/>
          </a:xfrm>
          <a:prstGeom prst="rect">
            <a:avLst/>
          </a:prstGeom>
          <a:noFill/>
        </p:spPr>
        <p:txBody>
          <a:bodyPr wrap="square" rtlCol="0">
            <a:spAutoFit/>
          </a:bodyPr>
          <a:lstStyle/>
          <a:p>
            <a:r>
              <a:rPr lang="en-US" altLang="zh-CN" sz="700" dirty="0">
                <a:solidFill>
                  <a:srgbClr val="01326C"/>
                </a:solidFill>
                <a:latin typeface="Verdana" panose="020B0604030504040204" charset="0"/>
                <a:ea typeface="微软雅黑" panose="020B0503020204020204" pitchFamily="34" charset="-122"/>
              </a:rPr>
              <a:t>THANK YOU FOR WATCHING!</a:t>
            </a:r>
            <a:endParaRPr lang="en-US" altLang="zh-CN" sz="700" dirty="0">
              <a:solidFill>
                <a:srgbClr val="01326C"/>
              </a:solidFill>
              <a:latin typeface="Verdana" panose="020B0604030504040204" charset="0"/>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箭头连接符 4"/>
          <p:cNvCxnSpPr/>
          <p:nvPr/>
        </p:nvCxnSpPr>
        <p:spPr>
          <a:xfrm>
            <a:off x="482444" y="1480991"/>
            <a:ext cx="3584673"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719573" y="1019345"/>
            <a:ext cx="239358" cy="456547"/>
            <a:chOff x="4017564" y="3261287"/>
            <a:chExt cx="441917" cy="842904"/>
          </a:xfrm>
        </p:grpSpPr>
        <p:cxnSp>
          <p:nvCxnSpPr>
            <p:cNvPr id="21" name="直接连接符 20"/>
            <p:cNvCxnSpPr/>
            <p:nvPr/>
          </p:nvCxnSpPr>
          <p:spPr>
            <a:xfrm flipV="1">
              <a:off x="4017564" y="3714053"/>
              <a:ext cx="441917" cy="390138"/>
            </a:xfrm>
            <a:prstGeom prst="line">
              <a:avLst/>
            </a:prstGeom>
            <a:noFill/>
            <a:ln>
              <a:solidFill>
                <a:srgbClr val="002060"/>
              </a:solidFill>
            </a:ln>
          </p:spPr>
        </p:cxnSp>
        <p:cxnSp>
          <p:nvCxnSpPr>
            <p:cNvPr id="22" name="直接连接符 21"/>
            <p:cNvCxnSpPr/>
            <p:nvPr/>
          </p:nvCxnSpPr>
          <p:spPr>
            <a:xfrm flipV="1">
              <a:off x="4459481" y="3261287"/>
              <a:ext cx="0" cy="452768"/>
            </a:xfrm>
            <a:prstGeom prst="line">
              <a:avLst/>
            </a:prstGeom>
            <a:noFill/>
            <a:ln>
              <a:solidFill>
                <a:srgbClr val="002060"/>
              </a:solidFill>
            </a:ln>
          </p:spPr>
        </p:cxnSp>
      </p:grpSp>
      <p:sp>
        <p:nvSpPr>
          <p:cNvPr id="23" name="矩形 22"/>
          <p:cNvSpPr/>
          <p:nvPr/>
        </p:nvSpPr>
        <p:spPr>
          <a:xfrm>
            <a:off x="966127" y="796165"/>
            <a:ext cx="813803" cy="307777"/>
          </a:xfrm>
          <a:prstGeom prst="rect">
            <a:avLst/>
          </a:prstGeom>
        </p:spPr>
        <p:txBody>
          <a:bodyPr wrap="square">
            <a:spAutoFit/>
          </a:bodyPr>
          <a:lstStyle/>
          <a:p>
            <a:r>
              <a:rPr lang="en-US" altLang="zh-CN" sz="800" dirty="0" smtClean="0">
                <a:solidFill>
                  <a:srgbClr val="002060"/>
                </a:solidFill>
                <a:latin typeface="微软雅黑" panose="020B0503020204020204" pitchFamily="34" charset="-122"/>
                <a:ea typeface="微软雅黑" panose="020B0503020204020204" pitchFamily="34" charset="-122"/>
              </a:rPr>
              <a:t>2011</a:t>
            </a:r>
            <a:r>
              <a:rPr lang="zh-CN" altLang="zh-CN" sz="800" dirty="0" smtClean="0">
                <a:solidFill>
                  <a:srgbClr val="002060"/>
                </a:solidFill>
                <a:latin typeface="微软雅黑" panose="020B0503020204020204" pitchFamily="34" charset="-122"/>
                <a:ea typeface="微软雅黑" panose="020B0503020204020204" pitchFamily="34" charset="-122"/>
              </a:rPr>
              <a:t>年</a:t>
            </a:r>
            <a:endParaRPr lang="en-US" altLang="zh-CN" sz="800" dirty="0">
              <a:solidFill>
                <a:srgbClr val="002060"/>
              </a:solidFill>
              <a:latin typeface="微软雅黑" panose="020B0503020204020204" pitchFamily="34" charset="-122"/>
              <a:ea typeface="微软雅黑" panose="020B0503020204020204" pitchFamily="34" charset="-122"/>
            </a:endParaRPr>
          </a:p>
          <a:p>
            <a:r>
              <a:rPr lang="zh-CN" altLang="en-US" sz="600" dirty="0" smtClean="0">
                <a:latin typeface="微软雅黑" panose="020B0503020204020204" pitchFamily="34" charset="-122"/>
                <a:ea typeface="微软雅黑" panose="020B0503020204020204" pitchFamily="34" charset="-122"/>
              </a:rPr>
              <a:t>成立于深圳福田区</a:t>
            </a:r>
            <a:endParaRPr lang="zh-CN" altLang="en-US" sz="600" dirty="0">
              <a:latin typeface="微软雅黑" panose="020B0503020204020204" pitchFamily="34" charset="-122"/>
              <a:ea typeface="微软雅黑" panose="020B0503020204020204" pitchFamily="34" charset="-122"/>
            </a:endParaRPr>
          </a:p>
        </p:txBody>
      </p:sp>
      <p:grpSp>
        <p:nvGrpSpPr>
          <p:cNvPr id="24" name="组合 23"/>
          <p:cNvGrpSpPr/>
          <p:nvPr/>
        </p:nvGrpSpPr>
        <p:grpSpPr>
          <a:xfrm rot="10800000" flipH="1">
            <a:off x="730783" y="1490145"/>
            <a:ext cx="239357" cy="456546"/>
            <a:chOff x="4017564" y="3261287"/>
            <a:chExt cx="441917" cy="842904"/>
          </a:xfrm>
        </p:grpSpPr>
        <p:cxnSp>
          <p:nvCxnSpPr>
            <p:cNvPr id="25" name="直接连接符 24"/>
            <p:cNvCxnSpPr/>
            <p:nvPr/>
          </p:nvCxnSpPr>
          <p:spPr>
            <a:xfrm flipV="1">
              <a:off x="4017564" y="3714053"/>
              <a:ext cx="441917" cy="390138"/>
            </a:xfrm>
            <a:prstGeom prst="line">
              <a:avLst/>
            </a:prstGeom>
            <a:noFill/>
            <a:ln>
              <a:solidFill>
                <a:srgbClr val="002060"/>
              </a:solidFill>
            </a:ln>
          </p:spPr>
        </p:cxnSp>
        <p:cxnSp>
          <p:nvCxnSpPr>
            <p:cNvPr id="26" name="直接连接符 25"/>
            <p:cNvCxnSpPr/>
            <p:nvPr/>
          </p:nvCxnSpPr>
          <p:spPr>
            <a:xfrm flipV="1">
              <a:off x="4459481" y="3261287"/>
              <a:ext cx="0" cy="452768"/>
            </a:xfrm>
            <a:prstGeom prst="line">
              <a:avLst/>
            </a:prstGeom>
            <a:noFill/>
            <a:ln>
              <a:solidFill>
                <a:srgbClr val="002060"/>
              </a:solidFill>
            </a:ln>
          </p:spPr>
        </p:cxnSp>
      </p:grpSp>
      <p:sp>
        <p:nvSpPr>
          <p:cNvPr id="27" name="TextBox 154"/>
          <p:cNvSpPr txBox="1"/>
          <p:nvPr/>
        </p:nvSpPr>
        <p:spPr>
          <a:xfrm>
            <a:off x="972382" y="1595983"/>
            <a:ext cx="847837" cy="400110"/>
          </a:xfrm>
          <a:prstGeom prst="rect">
            <a:avLst/>
          </a:prstGeom>
          <a:noFill/>
        </p:spPr>
        <p:txBody>
          <a:bodyPr wrap="square" rtlCol="0">
            <a:spAutoFit/>
          </a:bodyPr>
          <a:lstStyle/>
          <a:p>
            <a:r>
              <a:rPr lang="en-US" altLang="zh-CN" sz="800" dirty="0" smtClean="0">
                <a:solidFill>
                  <a:srgbClr val="002060"/>
                </a:solidFill>
                <a:latin typeface="微软雅黑" panose="020B0503020204020204" pitchFamily="34" charset="-122"/>
                <a:ea typeface="微软雅黑" panose="020B0503020204020204" pitchFamily="34" charset="-122"/>
              </a:rPr>
              <a:t>2012</a:t>
            </a:r>
            <a:r>
              <a:rPr lang="zh-CN" altLang="zh-CN" sz="800" dirty="0" smtClean="0">
                <a:solidFill>
                  <a:srgbClr val="002060"/>
                </a:solidFill>
                <a:latin typeface="微软雅黑" panose="020B0503020204020204" pitchFamily="34" charset="-122"/>
                <a:ea typeface="微软雅黑" panose="020B0503020204020204" pitchFamily="34" charset="-122"/>
              </a:rPr>
              <a:t>年</a:t>
            </a:r>
            <a:endParaRPr lang="zh-CN" altLang="zh-CN" sz="800" dirty="0">
              <a:solidFill>
                <a:srgbClr val="002060"/>
              </a:solidFill>
              <a:latin typeface="微软雅黑" panose="020B0503020204020204" pitchFamily="34" charset="-122"/>
              <a:ea typeface="微软雅黑" panose="020B0503020204020204" pitchFamily="34" charset="-122"/>
            </a:endParaRPr>
          </a:p>
          <a:p>
            <a:r>
              <a:rPr lang="zh-CN" altLang="en-US" sz="600" dirty="0" smtClean="0">
                <a:latin typeface="微软雅黑" panose="020B0503020204020204" pitchFamily="34" charset="-122"/>
                <a:ea typeface="微软雅黑" panose="020B0503020204020204" pitchFamily="34" charset="-122"/>
              </a:rPr>
              <a:t>给俄罗斯第一品牌</a:t>
            </a:r>
            <a:r>
              <a:rPr lang="en-US" altLang="zh-CN" sz="600" dirty="0" smtClean="0">
                <a:latin typeface="微软雅黑" panose="020B0503020204020204" pitchFamily="34" charset="-122"/>
                <a:ea typeface="微软雅黑" panose="020B0503020204020204" pitchFamily="34" charset="-122"/>
              </a:rPr>
              <a:t>FLY</a:t>
            </a:r>
            <a:r>
              <a:rPr lang="zh-CN" altLang="en-US" sz="600" dirty="0" smtClean="0">
                <a:latin typeface="微软雅黑" panose="020B0503020204020204" pitchFamily="34" charset="-122"/>
                <a:ea typeface="微软雅黑" panose="020B0503020204020204" pitchFamily="34" charset="-122"/>
              </a:rPr>
              <a:t>供货老人手机</a:t>
            </a:r>
            <a:endParaRPr lang="zh-CN" altLang="en-US" sz="600" dirty="0">
              <a:latin typeface="微软雅黑" panose="020B0503020204020204" pitchFamily="34" charset="-122"/>
              <a:ea typeface="微软雅黑" panose="020B0503020204020204" pitchFamily="34" charset="-122"/>
            </a:endParaRPr>
          </a:p>
        </p:txBody>
      </p:sp>
      <p:grpSp>
        <p:nvGrpSpPr>
          <p:cNvPr id="28" name="组合 27"/>
          <p:cNvGrpSpPr/>
          <p:nvPr/>
        </p:nvGrpSpPr>
        <p:grpSpPr>
          <a:xfrm>
            <a:off x="1724284" y="1013701"/>
            <a:ext cx="239358" cy="456547"/>
            <a:chOff x="4017564" y="3261287"/>
            <a:chExt cx="441917" cy="842904"/>
          </a:xfrm>
        </p:grpSpPr>
        <p:cxnSp>
          <p:nvCxnSpPr>
            <p:cNvPr id="29" name="直接连接符 28"/>
            <p:cNvCxnSpPr/>
            <p:nvPr/>
          </p:nvCxnSpPr>
          <p:spPr>
            <a:xfrm flipV="1">
              <a:off x="4017564" y="3714053"/>
              <a:ext cx="441917" cy="390138"/>
            </a:xfrm>
            <a:prstGeom prst="line">
              <a:avLst/>
            </a:prstGeom>
            <a:noFill/>
            <a:ln>
              <a:solidFill>
                <a:srgbClr val="002060"/>
              </a:solidFill>
            </a:ln>
          </p:spPr>
        </p:cxnSp>
        <p:cxnSp>
          <p:nvCxnSpPr>
            <p:cNvPr id="30" name="直接连接符 29"/>
            <p:cNvCxnSpPr/>
            <p:nvPr/>
          </p:nvCxnSpPr>
          <p:spPr>
            <a:xfrm flipV="1">
              <a:off x="4459481" y="3261287"/>
              <a:ext cx="0" cy="452768"/>
            </a:xfrm>
            <a:prstGeom prst="line">
              <a:avLst/>
            </a:prstGeom>
            <a:noFill/>
            <a:ln>
              <a:solidFill>
                <a:srgbClr val="002060"/>
              </a:solidFill>
            </a:ln>
          </p:spPr>
        </p:cxnSp>
      </p:grpSp>
      <p:sp>
        <p:nvSpPr>
          <p:cNvPr id="31" name="矩形 30"/>
          <p:cNvSpPr/>
          <p:nvPr/>
        </p:nvSpPr>
        <p:spPr>
          <a:xfrm>
            <a:off x="1970838" y="790521"/>
            <a:ext cx="813803" cy="584775"/>
          </a:xfrm>
          <a:prstGeom prst="rect">
            <a:avLst/>
          </a:prstGeom>
        </p:spPr>
        <p:txBody>
          <a:bodyPr wrap="square">
            <a:spAutoFit/>
          </a:bodyPr>
          <a:lstStyle/>
          <a:p>
            <a:r>
              <a:rPr lang="en-US" altLang="zh-CN" sz="800" dirty="0" smtClean="0">
                <a:solidFill>
                  <a:srgbClr val="002060"/>
                </a:solidFill>
                <a:latin typeface="微软雅黑" panose="020B0503020204020204" pitchFamily="34" charset="-122"/>
                <a:ea typeface="微软雅黑" panose="020B0503020204020204" pitchFamily="34" charset="-122"/>
              </a:rPr>
              <a:t>2013</a:t>
            </a:r>
            <a:r>
              <a:rPr lang="zh-CN" altLang="zh-CN" sz="800" dirty="0" smtClean="0">
                <a:solidFill>
                  <a:srgbClr val="002060"/>
                </a:solidFill>
                <a:latin typeface="微软雅黑" panose="020B0503020204020204" pitchFamily="34" charset="-122"/>
                <a:ea typeface="微软雅黑" panose="020B0503020204020204" pitchFamily="34" charset="-122"/>
              </a:rPr>
              <a:t>年</a:t>
            </a:r>
            <a:endParaRPr lang="en-US" altLang="zh-CN" sz="800" dirty="0">
              <a:solidFill>
                <a:srgbClr val="002060"/>
              </a:solidFill>
              <a:latin typeface="微软雅黑" panose="020B0503020204020204" pitchFamily="34" charset="-122"/>
              <a:ea typeface="微软雅黑" panose="020B0503020204020204" pitchFamily="34" charset="-122"/>
            </a:endParaRPr>
          </a:p>
          <a:p>
            <a:r>
              <a:rPr lang="en-US" altLang="zh-CN" sz="600" dirty="0" smtClean="0">
                <a:latin typeface="微软雅黑" panose="020B0503020204020204" pitchFamily="34" charset="-122"/>
                <a:ea typeface="微软雅黑" panose="020B0503020204020204" pitchFamily="34" charset="-122"/>
              </a:rPr>
              <a:t>a.</a:t>
            </a:r>
            <a:r>
              <a:rPr lang="zh-CN" altLang="en-US" sz="600" dirty="0" smtClean="0">
                <a:latin typeface="微软雅黑" panose="020B0503020204020204" pitchFamily="34" charset="-122"/>
                <a:ea typeface="微软雅黑" panose="020B0503020204020204" pitchFamily="34" charset="-122"/>
              </a:rPr>
              <a:t>第一款三防智能机销往南美</a:t>
            </a:r>
            <a:endParaRPr lang="en-US" altLang="zh-CN" sz="600" dirty="0" smtClean="0">
              <a:latin typeface="微软雅黑" panose="020B0503020204020204" pitchFamily="34" charset="-122"/>
              <a:ea typeface="微软雅黑" panose="020B0503020204020204" pitchFamily="34" charset="-122"/>
            </a:endParaRPr>
          </a:p>
          <a:p>
            <a:r>
              <a:rPr lang="en-US" altLang="zh-CN" sz="600" dirty="0" smtClean="0">
                <a:latin typeface="微软雅黑" panose="020B0503020204020204" pitchFamily="34" charset="-122"/>
                <a:ea typeface="微软雅黑" panose="020B0503020204020204" pitchFamily="34" charset="-122"/>
              </a:rPr>
              <a:t>b.</a:t>
            </a:r>
            <a:r>
              <a:rPr lang="zh-CN" altLang="en-US" sz="600" dirty="0" smtClean="0">
                <a:latin typeface="微软雅黑" panose="020B0503020204020204" pitchFamily="34" charset="-122"/>
                <a:ea typeface="微软雅黑" panose="020B0503020204020204" pitchFamily="34" charset="-122"/>
              </a:rPr>
              <a:t>为台湾中华电信等运营商提供产品</a:t>
            </a:r>
            <a:endParaRPr lang="zh-CN" altLang="en-US" sz="600" dirty="0">
              <a:latin typeface="微软雅黑" panose="020B0503020204020204" pitchFamily="34" charset="-122"/>
              <a:ea typeface="微软雅黑" panose="020B0503020204020204" pitchFamily="34" charset="-122"/>
            </a:endParaRPr>
          </a:p>
        </p:txBody>
      </p:sp>
      <p:grpSp>
        <p:nvGrpSpPr>
          <p:cNvPr id="32" name="组合 31"/>
          <p:cNvGrpSpPr/>
          <p:nvPr/>
        </p:nvGrpSpPr>
        <p:grpSpPr>
          <a:xfrm rot="10800000" flipH="1">
            <a:off x="1735494" y="1484501"/>
            <a:ext cx="239357" cy="456546"/>
            <a:chOff x="4017564" y="3261287"/>
            <a:chExt cx="441917" cy="842904"/>
          </a:xfrm>
        </p:grpSpPr>
        <p:cxnSp>
          <p:nvCxnSpPr>
            <p:cNvPr id="33" name="直接连接符 32"/>
            <p:cNvCxnSpPr/>
            <p:nvPr/>
          </p:nvCxnSpPr>
          <p:spPr>
            <a:xfrm flipV="1">
              <a:off x="4017564" y="3714053"/>
              <a:ext cx="441917" cy="390138"/>
            </a:xfrm>
            <a:prstGeom prst="line">
              <a:avLst/>
            </a:prstGeom>
            <a:noFill/>
            <a:ln>
              <a:solidFill>
                <a:srgbClr val="002060"/>
              </a:solidFill>
            </a:ln>
          </p:spPr>
        </p:cxnSp>
        <p:cxnSp>
          <p:nvCxnSpPr>
            <p:cNvPr id="34" name="直接连接符 33"/>
            <p:cNvCxnSpPr/>
            <p:nvPr/>
          </p:nvCxnSpPr>
          <p:spPr>
            <a:xfrm flipV="1">
              <a:off x="4459481" y="3261287"/>
              <a:ext cx="0" cy="452768"/>
            </a:xfrm>
            <a:prstGeom prst="line">
              <a:avLst/>
            </a:prstGeom>
            <a:noFill/>
            <a:ln>
              <a:solidFill>
                <a:srgbClr val="002060"/>
              </a:solidFill>
            </a:ln>
          </p:spPr>
        </p:cxnSp>
      </p:grpSp>
      <p:sp>
        <p:nvSpPr>
          <p:cNvPr id="35" name="TextBox 154"/>
          <p:cNvSpPr txBox="1"/>
          <p:nvPr/>
        </p:nvSpPr>
        <p:spPr>
          <a:xfrm>
            <a:off x="1977093" y="1590339"/>
            <a:ext cx="847837" cy="492443"/>
          </a:xfrm>
          <a:prstGeom prst="rect">
            <a:avLst/>
          </a:prstGeom>
          <a:noFill/>
        </p:spPr>
        <p:txBody>
          <a:bodyPr wrap="square" rtlCol="0">
            <a:spAutoFit/>
          </a:bodyPr>
          <a:lstStyle/>
          <a:p>
            <a:r>
              <a:rPr lang="en-US" altLang="zh-CN" sz="800" dirty="0" smtClean="0">
                <a:solidFill>
                  <a:srgbClr val="002060"/>
                </a:solidFill>
                <a:latin typeface="微软雅黑" panose="020B0503020204020204" pitchFamily="34" charset="-122"/>
                <a:ea typeface="微软雅黑" panose="020B0503020204020204" pitchFamily="34" charset="-122"/>
              </a:rPr>
              <a:t>2014</a:t>
            </a:r>
            <a:r>
              <a:rPr lang="zh-CN" altLang="zh-CN" sz="800" dirty="0" smtClean="0">
                <a:solidFill>
                  <a:srgbClr val="002060"/>
                </a:solidFill>
                <a:latin typeface="微软雅黑" panose="020B0503020204020204" pitchFamily="34" charset="-122"/>
                <a:ea typeface="微软雅黑" panose="020B0503020204020204" pitchFamily="34" charset="-122"/>
              </a:rPr>
              <a:t>年</a:t>
            </a:r>
            <a:endParaRPr lang="zh-CN" altLang="zh-CN" sz="800" dirty="0">
              <a:solidFill>
                <a:srgbClr val="002060"/>
              </a:solidFill>
              <a:latin typeface="微软雅黑" panose="020B0503020204020204" pitchFamily="34" charset="-122"/>
              <a:ea typeface="微软雅黑" panose="020B0503020204020204" pitchFamily="34" charset="-122"/>
            </a:endParaRPr>
          </a:p>
          <a:p>
            <a:r>
              <a:rPr lang="en-US" altLang="zh-CN" sz="600" dirty="0" smtClean="0">
                <a:latin typeface="微软雅黑" panose="020B0503020204020204" pitchFamily="34" charset="-122"/>
                <a:ea typeface="微软雅黑" panose="020B0503020204020204" pitchFamily="34" charset="-122"/>
              </a:rPr>
              <a:t> </a:t>
            </a:r>
            <a:r>
              <a:rPr lang="zh-CN" altLang="en-US" sz="600" dirty="0" smtClean="0">
                <a:latin typeface="微软雅黑" panose="020B0503020204020204" pitchFamily="34" charset="-122"/>
                <a:ea typeface="微软雅黑" panose="020B0503020204020204" pitchFamily="34" charset="-122"/>
              </a:rPr>
              <a:t>开始北斗产品的研制，并推出第一代北斗产品</a:t>
            </a:r>
            <a:endParaRPr lang="zh-CN" altLang="en-US" sz="600" dirty="0">
              <a:latin typeface="微软雅黑" panose="020B0503020204020204" pitchFamily="34" charset="-122"/>
              <a:ea typeface="微软雅黑" panose="020B0503020204020204" pitchFamily="34" charset="-122"/>
            </a:endParaRPr>
          </a:p>
        </p:txBody>
      </p:sp>
      <p:grpSp>
        <p:nvGrpSpPr>
          <p:cNvPr id="36" name="组合 35"/>
          <p:cNvGrpSpPr/>
          <p:nvPr/>
        </p:nvGrpSpPr>
        <p:grpSpPr>
          <a:xfrm>
            <a:off x="2700772" y="1019345"/>
            <a:ext cx="239358" cy="456547"/>
            <a:chOff x="4017564" y="3261287"/>
            <a:chExt cx="441917" cy="842904"/>
          </a:xfrm>
        </p:grpSpPr>
        <p:cxnSp>
          <p:nvCxnSpPr>
            <p:cNvPr id="37" name="直接连接符 36"/>
            <p:cNvCxnSpPr/>
            <p:nvPr/>
          </p:nvCxnSpPr>
          <p:spPr>
            <a:xfrm flipV="1">
              <a:off x="4017564" y="3714053"/>
              <a:ext cx="441917" cy="390138"/>
            </a:xfrm>
            <a:prstGeom prst="line">
              <a:avLst/>
            </a:prstGeom>
            <a:noFill/>
            <a:ln>
              <a:solidFill>
                <a:srgbClr val="002060"/>
              </a:solidFill>
            </a:ln>
          </p:spPr>
        </p:cxnSp>
        <p:cxnSp>
          <p:nvCxnSpPr>
            <p:cNvPr id="38" name="直接连接符 37"/>
            <p:cNvCxnSpPr/>
            <p:nvPr/>
          </p:nvCxnSpPr>
          <p:spPr>
            <a:xfrm flipV="1">
              <a:off x="4459481" y="3261287"/>
              <a:ext cx="0" cy="452768"/>
            </a:xfrm>
            <a:prstGeom prst="line">
              <a:avLst/>
            </a:prstGeom>
            <a:noFill/>
            <a:ln>
              <a:solidFill>
                <a:srgbClr val="002060"/>
              </a:solidFill>
            </a:ln>
          </p:spPr>
        </p:cxnSp>
      </p:grpSp>
      <p:sp>
        <p:nvSpPr>
          <p:cNvPr id="39" name="矩形 38"/>
          <p:cNvSpPr/>
          <p:nvPr/>
        </p:nvSpPr>
        <p:spPr>
          <a:xfrm>
            <a:off x="2947326" y="796165"/>
            <a:ext cx="998141" cy="584775"/>
          </a:xfrm>
          <a:prstGeom prst="rect">
            <a:avLst/>
          </a:prstGeom>
        </p:spPr>
        <p:txBody>
          <a:bodyPr wrap="square">
            <a:spAutoFit/>
          </a:bodyPr>
          <a:lstStyle/>
          <a:p>
            <a:r>
              <a:rPr lang="en-US" altLang="zh-CN" sz="800" dirty="0" smtClean="0">
                <a:solidFill>
                  <a:srgbClr val="002060"/>
                </a:solidFill>
                <a:latin typeface="微软雅黑" panose="020B0503020204020204" pitchFamily="34" charset="-122"/>
                <a:ea typeface="微软雅黑" panose="020B0503020204020204" pitchFamily="34" charset="-122"/>
              </a:rPr>
              <a:t>2015</a:t>
            </a:r>
            <a:r>
              <a:rPr lang="zh-CN" altLang="zh-CN" sz="800" dirty="0" smtClean="0">
                <a:solidFill>
                  <a:srgbClr val="002060"/>
                </a:solidFill>
                <a:latin typeface="微软雅黑" panose="020B0503020204020204" pitchFamily="34" charset="-122"/>
                <a:ea typeface="微软雅黑" panose="020B0503020204020204" pitchFamily="34" charset="-122"/>
              </a:rPr>
              <a:t>年</a:t>
            </a:r>
            <a:endParaRPr lang="en-US" altLang="zh-CN" sz="800" dirty="0">
              <a:solidFill>
                <a:srgbClr val="002060"/>
              </a:solidFill>
              <a:latin typeface="微软雅黑" panose="020B0503020204020204" pitchFamily="34" charset="-122"/>
              <a:ea typeface="微软雅黑" panose="020B0503020204020204" pitchFamily="34" charset="-122"/>
            </a:endParaRPr>
          </a:p>
          <a:p>
            <a:r>
              <a:rPr lang="en-US" altLang="zh-CN" sz="600" dirty="0" smtClean="0">
                <a:latin typeface="微软雅黑" panose="020B0503020204020204" pitchFamily="34" charset="-122"/>
                <a:ea typeface="微软雅黑" panose="020B0503020204020204" pitchFamily="34" charset="-122"/>
              </a:rPr>
              <a:t>a.</a:t>
            </a:r>
            <a:r>
              <a:rPr lang="zh-CN" altLang="en-US" sz="600" dirty="0" smtClean="0">
                <a:latin typeface="微软雅黑" panose="020B0503020204020204" pitchFamily="34" charset="-122"/>
                <a:ea typeface="微软雅黑" panose="020B0503020204020204" pitchFamily="34" charset="-122"/>
              </a:rPr>
              <a:t>获广东及福建渔业北斗终端订单</a:t>
            </a:r>
            <a:endParaRPr lang="en-US" altLang="zh-CN" sz="600" dirty="0" smtClean="0">
              <a:latin typeface="微软雅黑" panose="020B0503020204020204" pitchFamily="34" charset="-122"/>
              <a:ea typeface="微软雅黑" panose="020B0503020204020204" pitchFamily="34" charset="-122"/>
            </a:endParaRPr>
          </a:p>
          <a:p>
            <a:r>
              <a:rPr lang="en-US" altLang="zh-CN" sz="600" dirty="0" smtClean="0">
                <a:latin typeface="微软雅黑" panose="020B0503020204020204" pitchFamily="34" charset="-122"/>
                <a:ea typeface="微软雅黑" panose="020B0503020204020204" pitchFamily="34" charset="-122"/>
              </a:rPr>
              <a:t>b.</a:t>
            </a:r>
            <a:r>
              <a:rPr lang="zh-CN" altLang="en-US" sz="600" dirty="0" smtClean="0">
                <a:latin typeface="微软雅黑" panose="020B0503020204020204" pitchFamily="34" charset="-122"/>
                <a:ea typeface="微软雅黑" panose="020B0503020204020204" pitchFamily="34" charset="-122"/>
              </a:rPr>
              <a:t>获中国交建一带一路应急通信北斗订单</a:t>
            </a:r>
            <a:endParaRPr lang="zh-CN" altLang="en-US" sz="600" dirty="0">
              <a:latin typeface="微软雅黑" panose="020B0503020204020204" pitchFamily="34" charset="-122"/>
              <a:ea typeface="微软雅黑" panose="020B0503020204020204" pitchFamily="34" charset="-122"/>
            </a:endParaRPr>
          </a:p>
        </p:txBody>
      </p:sp>
      <p:grpSp>
        <p:nvGrpSpPr>
          <p:cNvPr id="40" name="组合 39"/>
          <p:cNvGrpSpPr/>
          <p:nvPr/>
        </p:nvGrpSpPr>
        <p:grpSpPr>
          <a:xfrm rot="10800000" flipH="1">
            <a:off x="2711982" y="1490145"/>
            <a:ext cx="239357" cy="456546"/>
            <a:chOff x="4017564" y="3261287"/>
            <a:chExt cx="441917" cy="842904"/>
          </a:xfrm>
        </p:grpSpPr>
        <p:cxnSp>
          <p:nvCxnSpPr>
            <p:cNvPr id="41" name="直接连接符 40"/>
            <p:cNvCxnSpPr/>
            <p:nvPr/>
          </p:nvCxnSpPr>
          <p:spPr>
            <a:xfrm flipV="1">
              <a:off x="4017564" y="3714053"/>
              <a:ext cx="441917" cy="390138"/>
            </a:xfrm>
            <a:prstGeom prst="line">
              <a:avLst/>
            </a:prstGeom>
            <a:noFill/>
            <a:ln>
              <a:solidFill>
                <a:srgbClr val="002060"/>
              </a:solidFill>
            </a:ln>
          </p:spPr>
        </p:cxnSp>
        <p:cxnSp>
          <p:nvCxnSpPr>
            <p:cNvPr id="42" name="直接连接符 41"/>
            <p:cNvCxnSpPr/>
            <p:nvPr/>
          </p:nvCxnSpPr>
          <p:spPr>
            <a:xfrm flipV="1">
              <a:off x="4459481" y="3261287"/>
              <a:ext cx="0" cy="452768"/>
            </a:xfrm>
            <a:prstGeom prst="line">
              <a:avLst/>
            </a:prstGeom>
            <a:noFill/>
            <a:ln>
              <a:solidFill>
                <a:srgbClr val="002060"/>
              </a:solidFill>
            </a:ln>
          </p:spPr>
        </p:cxnSp>
      </p:grpSp>
      <p:sp>
        <p:nvSpPr>
          <p:cNvPr id="43" name="TextBox 154"/>
          <p:cNvSpPr txBox="1"/>
          <p:nvPr/>
        </p:nvSpPr>
        <p:spPr>
          <a:xfrm>
            <a:off x="2953581" y="1595983"/>
            <a:ext cx="1093486" cy="769441"/>
          </a:xfrm>
          <a:prstGeom prst="rect">
            <a:avLst/>
          </a:prstGeom>
          <a:noFill/>
        </p:spPr>
        <p:txBody>
          <a:bodyPr wrap="square" rtlCol="0">
            <a:spAutoFit/>
          </a:bodyPr>
          <a:lstStyle/>
          <a:p>
            <a:r>
              <a:rPr lang="en-US" altLang="zh-CN" sz="800" dirty="0" smtClean="0">
                <a:solidFill>
                  <a:srgbClr val="002060"/>
                </a:solidFill>
                <a:latin typeface="微软雅黑" panose="020B0503020204020204" pitchFamily="34" charset="-122"/>
                <a:ea typeface="微软雅黑" panose="020B0503020204020204" pitchFamily="34" charset="-122"/>
              </a:rPr>
              <a:t>2016</a:t>
            </a:r>
            <a:r>
              <a:rPr lang="zh-CN" altLang="zh-CN" sz="800" dirty="0" smtClean="0">
                <a:solidFill>
                  <a:srgbClr val="002060"/>
                </a:solidFill>
                <a:latin typeface="微软雅黑" panose="020B0503020204020204" pitchFamily="34" charset="-122"/>
                <a:ea typeface="微软雅黑" panose="020B0503020204020204" pitchFamily="34" charset="-122"/>
              </a:rPr>
              <a:t>年</a:t>
            </a:r>
            <a:endParaRPr lang="zh-CN" altLang="zh-CN" sz="800" dirty="0">
              <a:solidFill>
                <a:srgbClr val="002060"/>
              </a:solidFill>
              <a:latin typeface="微软雅黑" panose="020B0503020204020204" pitchFamily="34" charset="-122"/>
              <a:ea typeface="微软雅黑" panose="020B0503020204020204" pitchFamily="34" charset="-122"/>
            </a:endParaRPr>
          </a:p>
          <a:p>
            <a:r>
              <a:rPr lang="en-US" altLang="zh-CN" sz="600" dirty="0" smtClean="0">
                <a:latin typeface="微软雅黑" panose="020B0503020204020204" pitchFamily="34" charset="-122"/>
                <a:ea typeface="微软雅黑" panose="020B0503020204020204" pitchFamily="34" charset="-122"/>
              </a:rPr>
              <a:t>a.</a:t>
            </a:r>
            <a:r>
              <a:rPr lang="zh-CN" altLang="en-US" sz="600" dirty="0" smtClean="0">
                <a:latin typeface="微软雅黑" panose="020B0503020204020204" pitchFamily="34" charset="-122"/>
                <a:ea typeface="微软雅黑" panose="020B0503020204020204" pitchFamily="34" charset="-122"/>
              </a:rPr>
              <a:t>获民政北斗救灾终端订单</a:t>
            </a:r>
            <a:endParaRPr lang="zh-CN" altLang="en-US" sz="600" dirty="0" smtClean="0">
              <a:latin typeface="微软雅黑" panose="020B0503020204020204" pitchFamily="34" charset="-122"/>
              <a:ea typeface="微软雅黑" panose="020B0503020204020204" pitchFamily="34" charset="-122"/>
            </a:endParaRPr>
          </a:p>
          <a:p>
            <a:r>
              <a:rPr lang="en-US" altLang="zh-CN" sz="600" dirty="0" smtClean="0">
                <a:latin typeface="微软雅黑" panose="020B0503020204020204" pitchFamily="34" charset="-122"/>
                <a:ea typeface="微软雅黑" panose="020B0503020204020204" pitchFamily="34" charset="-122"/>
              </a:rPr>
              <a:t>b.</a:t>
            </a:r>
            <a:r>
              <a:rPr lang="zh-CN" altLang="en-US" sz="600" dirty="0" smtClean="0">
                <a:latin typeface="微软雅黑" panose="020B0503020204020204" pitchFamily="34" charset="-122"/>
                <a:ea typeface="微软雅黑" panose="020B0503020204020204" pitchFamily="34" charset="-122"/>
              </a:rPr>
              <a:t>通过国军标及军工二级保密认证</a:t>
            </a:r>
            <a:endParaRPr lang="en-US" altLang="zh-CN" sz="600" dirty="0" smtClean="0">
              <a:latin typeface="微软雅黑" panose="020B0503020204020204" pitchFamily="34" charset="-122"/>
              <a:ea typeface="微软雅黑" panose="020B0503020204020204" pitchFamily="34" charset="-122"/>
            </a:endParaRPr>
          </a:p>
          <a:p>
            <a:r>
              <a:rPr lang="en-US" altLang="zh-CN" sz="600" dirty="0" smtClean="0">
                <a:latin typeface="微软雅黑" panose="020B0503020204020204" pitchFamily="34" charset="-122"/>
                <a:ea typeface="微软雅黑" panose="020B0503020204020204" pitchFamily="34" charset="-122"/>
              </a:rPr>
              <a:t>c.</a:t>
            </a:r>
            <a:r>
              <a:rPr lang="zh-CN" altLang="en-US" sz="600" dirty="0" smtClean="0">
                <a:latin typeface="微软雅黑" panose="020B0503020204020204" pitchFamily="34" charset="-122"/>
                <a:ea typeface="微软雅黑" panose="020B0503020204020204" pitchFamily="34" charset="-122"/>
              </a:rPr>
              <a:t>获海格、九州电器、东部战区军用终端研究项目</a:t>
            </a:r>
            <a:endParaRPr lang="en-US" altLang="zh-CN" sz="600" dirty="0" smtClean="0">
              <a:latin typeface="微软雅黑" panose="020B0503020204020204" pitchFamily="34" charset="-122"/>
              <a:ea typeface="微软雅黑" panose="020B0503020204020204" pitchFamily="34" charset="-122"/>
            </a:endParaRPr>
          </a:p>
          <a:p>
            <a:r>
              <a:rPr lang="en-US" altLang="zh-CN" sz="600" dirty="0" smtClean="0">
                <a:latin typeface="微软雅黑" panose="020B0503020204020204" pitchFamily="34" charset="-122"/>
                <a:ea typeface="微软雅黑" panose="020B0503020204020204" pitchFamily="34" charset="-122"/>
              </a:rPr>
              <a:t>d.</a:t>
            </a:r>
            <a:r>
              <a:rPr lang="zh-CN" altLang="en-US" sz="600" dirty="0" smtClean="0">
                <a:latin typeface="微软雅黑" panose="020B0503020204020204" pitchFamily="34" charset="-122"/>
                <a:ea typeface="微软雅黑" panose="020B0503020204020204" pitchFamily="34" charset="-122"/>
              </a:rPr>
              <a:t>研制中国天通卫星电话</a:t>
            </a:r>
            <a:endParaRPr lang="en-US" altLang="zh-CN" sz="600" dirty="0" smtClean="0">
              <a:latin typeface="微软雅黑" panose="020B0503020204020204" pitchFamily="34" charset="-122"/>
              <a:ea typeface="微软雅黑" panose="020B0503020204020204" pitchFamily="34" charset="-122"/>
            </a:endParaRPr>
          </a:p>
        </p:txBody>
      </p:sp>
      <p:sp>
        <p:nvSpPr>
          <p:cNvPr id="44" name="圆角矩形 43"/>
          <p:cNvSpPr/>
          <p:nvPr/>
        </p:nvSpPr>
        <p:spPr>
          <a:xfrm>
            <a:off x="288290" y="448034"/>
            <a:ext cx="905180" cy="222885"/>
          </a:xfrm>
          <a:prstGeom prst="roundRect">
            <a:avLst/>
          </a:prstGeom>
          <a:noFill/>
          <a:ln w="12700" cmpd="sng">
            <a:noFill/>
            <a:prstDash val="solid"/>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zh-CN" altLang="en-US" sz="1000" dirty="0" smtClean="0">
                <a:solidFill>
                  <a:schemeClr val="tx1"/>
                </a:solidFill>
                <a:effectLst>
                  <a:outerShdw blurRad="38100" dist="19050" dir="2700000" algn="tl" rotWithShape="0">
                    <a:schemeClr val="dk1">
                      <a:alpha val="40000"/>
                    </a:schemeClr>
                  </a:outerShdw>
                </a:effectLst>
                <a:latin typeface="隶书" panose="02010509060101010101" pitchFamily="49" charset="-122"/>
                <a:ea typeface="隶书" panose="02010509060101010101" pitchFamily="49" charset="-122"/>
              </a:rPr>
              <a:t>重要里程碑</a:t>
            </a:r>
            <a:endParaRPr lang="zh-CN" altLang="en-US" sz="1000" dirty="0" smtClean="0">
              <a:solidFill>
                <a:schemeClr val="tx1"/>
              </a:solidFill>
              <a:effectLst>
                <a:outerShdw blurRad="38100" dist="19050" dir="2700000" algn="tl" rotWithShape="0">
                  <a:schemeClr val="dk1">
                    <a:alpha val="40000"/>
                  </a:schemeClr>
                </a:outerShdw>
              </a:effectLst>
              <a:latin typeface="隶书" panose="02010509060101010101" pitchFamily="49" charset="-122"/>
              <a:ea typeface="隶书" panose="02010509060101010101" pitchFamily="49" charset="-122"/>
            </a:endParaRPr>
          </a:p>
        </p:txBody>
      </p:sp>
      <p:sp>
        <p:nvSpPr>
          <p:cNvPr id="46" name="矩形 45"/>
          <p:cNvSpPr/>
          <p:nvPr/>
        </p:nvSpPr>
        <p:spPr>
          <a:xfrm>
            <a:off x="2647804" y="93061"/>
            <a:ext cx="1184940" cy="184666"/>
          </a:xfrm>
          <a:prstGeom prst="rect">
            <a:avLst/>
          </a:prstGeom>
          <a:noFill/>
          <a:ln>
            <a:noFill/>
          </a:ln>
        </p:spPr>
        <p:txBody>
          <a:bodyPr wrap="none" rtlCol="0" anchor="t">
            <a:spAutoFit/>
          </a:bodyPr>
          <a:lstStyle/>
          <a:p>
            <a:pPr algn="ctr"/>
            <a:r>
              <a:rPr lang="zh-CN" altLang="en-US" sz="600" i="1" dirty="0" smtClean="0">
                <a:latin typeface="微软雅黑" panose="020B0503020204020204" pitchFamily="34" charset="-122"/>
                <a:ea typeface="微软雅黑" panose="020B0503020204020204" pitchFamily="34" charset="-122"/>
              </a:rPr>
              <a:t>以质量求生存，以创新求发展</a:t>
            </a:r>
            <a:endParaRPr lang="zh-CN" altLang="en-US" sz="600" i="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cstate="print"/>
          <a:stretch>
            <a:fillRect/>
          </a:stretch>
        </p:blipFill>
        <p:spPr>
          <a:xfrm rot="10800000">
            <a:off x="2636979" y="1663630"/>
            <a:ext cx="1315720" cy="869950"/>
          </a:xfrm>
          <a:prstGeom prst="rect">
            <a:avLst/>
          </a:prstGeom>
          <a:noFill/>
          <a:ln w="9525">
            <a:noFill/>
          </a:ln>
        </p:spPr>
      </p:pic>
      <p:sp>
        <p:nvSpPr>
          <p:cNvPr id="7" name="圆角矩形 6"/>
          <p:cNvSpPr/>
          <p:nvPr/>
        </p:nvSpPr>
        <p:spPr>
          <a:xfrm>
            <a:off x="262255" y="405130"/>
            <a:ext cx="727075" cy="222885"/>
          </a:xfrm>
          <a:prstGeom prst="roundRect">
            <a:avLst/>
          </a:prstGeom>
          <a:noFill/>
          <a:ln w="12700" cmpd="sng">
            <a:noFill/>
            <a:prstDash val="solid"/>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zh-CN" altLang="en-US" sz="1000" dirty="0" smtClean="0">
                <a:solidFill>
                  <a:schemeClr val="tx1"/>
                </a:solidFill>
                <a:effectLst>
                  <a:outerShdw blurRad="38100" dist="19050" dir="2700000" algn="tl" rotWithShape="0">
                    <a:schemeClr val="dk1">
                      <a:alpha val="40000"/>
                    </a:schemeClr>
                  </a:outerShdw>
                </a:effectLst>
                <a:latin typeface="隶书" panose="02010509060101010101" pitchFamily="49" charset="-122"/>
                <a:ea typeface="隶书" panose="02010509060101010101" pitchFamily="49" charset="-122"/>
              </a:rPr>
              <a:t>企业资质</a:t>
            </a:r>
            <a:endParaRPr lang="zh-CN" altLang="en-US" sz="1000" dirty="0" smtClean="0">
              <a:solidFill>
                <a:schemeClr val="tx1"/>
              </a:solidFill>
              <a:effectLst>
                <a:outerShdw blurRad="38100" dist="19050" dir="2700000" algn="tl" rotWithShape="0">
                  <a:schemeClr val="dk1">
                    <a:alpha val="40000"/>
                  </a:schemeClr>
                </a:outerShdw>
              </a:effectLst>
              <a:latin typeface="隶书" panose="02010509060101010101" pitchFamily="49" charset="-122"/>
              <a:ea typeface="隶书" panose="02010509060101010101" pitchFamily="49" charset="-122"/>
            </a:endParaRPr>
          </a:p>
        </p:txBody>
      </p:sp>
      <p:grpSp>
        <p:nvGrpSpPr>
          <p:cNvPr id="12" name="组合 11"/>
          <p:cNvGrpSpPr/>
          <p:nvPr/>
        </p:nvGrpSpPr>
        <p:grpSpPr>
          <a:xfrm>
            <a:off x="321670" y="627854"/>
            <a:ext cx="3920573" cy="189230"/>
            <a:chOff x="914844" y="1807453"/>
            <a:chExt cx="3920573" cy="189230"/>
          </a:xfrm>
        </p:grpSpPr>
        <p:sp>
          <p:nvSpPr>
            <p:cNvPr id="13" name="矩形 12"/>
            <p:cNvSpPr/>
            <p:nvPr/>
          </p:nvSpPr>
          <p:spPr>
            <a:xfrm>
              <a:off x="1024765" y="1807453"/>
              <a:ext cx="3810652" cy="189230"/>
            </a:xfrm>
            <a:prstGeom prst="rect">
              <a:avLst/>
            </a:prstGeom>
          </p:spPr>
          <p:txBody>
            <a:bodyPr wrap="square">
              <a:spAutoFit/>
            </a:bodyPr>
            <a:lstStyle/>
            <a:p>
              <a:r>
                <a:rPr lang="zh-CN" altLang="en-US" sz="600" dirty="0">
                  <a:latin typeface="微软雅黑" panose="020B0503020204020204" pitchFamily="34" charset="-122"/>
                  <a:ea typeface="微软雅黑" panose="020B0503020204020204" pitchFamily="34" charset="-122"/>
                </a:rPr>
                <a:t>质量管理体系认证</a:t>
              </a:r>
              <a:endParaRPr lang="zh-CN" altLang="en-US" sz="600" dirty="0">
                <a:latin typeface="微软雅黑" panose="020B0503020204020204" pitchFamily="34" charset="-122"/>
                <a:ea typeface="微软雅黑" panose="020B0503020204020204" pitchFamily="34" charset="-122"/>
              </a:endParaRPr>
            </a:p>
          </p:txBody>
        </p:sp>
        <p:sp>
          <p:nvSpPr>
            <p:cNvPr id="14" name="矩形 125"/>
            <p:cNvSpPr/>
            <p:nvPr/>
          </p:nvSpPr>
          <p:spPr>
            <a:xfrm>
              <a:off x="914844" y="1859559"/>
              <a:ext cx="109909" cy="84184"/>
            </a:xfrm>
            <a:custGeom>
              <a:avLst/>
              <a:gdLst/>
              <a:ahLst/>
              <a:cxnLst/>
              <a:rect l="l" t="t" r="r" b="b"/>
              <a:pathLst>
                <a:path w="109909" h="84184">
                  <a:moveTo>
                    <a:pt x="0" y="0"/>
                  </a:moveTo>
                  <a:lnTo>
                    <a:pt x="84184" y="0"/>
                  </a:lnTo>
                  <a:lnTo>
                    <a:pt x="84184" y="20972"/>
                  </a:lnTo>
                  <a:lnTo>
                    <a:pt x="109909" y="42101"/>
                  </a:lnTo>
                  <a:lnTo>
                    <a:pt x="84184" y="63229"/>
                  </a:lnTo>
                  <a:lnTo>
                    <a:pt x="84184" y="84184"/>
                  </a:lnTo>
                  <a:lnTo>
                    <a:pt x="0" y="8418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321670" y="764818"/>
            <a:ext cx="3920573" cy="189230"/>
            <a:chOff x="914844" y="1695058"/>
            <a:chExt cx="3920573" cy="189230"/>
          </a:xfrm>
        </p:grpSpPr>
        <p:sp>
          <p:nvSpPr>
            <p:cNvPr id="16" name="矩形 15"/>
            <p:cNvSpPr/>
            <p:nvPr/>
          </p:nvSpPr>
          <p:spPr>
            <a:xfrm>
              <a:off x="1024765" y="1695058"/>
              <a:ext cx="3810652" cy="189230"/>
            </a:xfrm>
            <a:prstGeom prst="rect">
              <a:avLst/>
            </a:prstGeom>
          </p:spPr>
          <p:txBody>
            <a:bodyPr wrap="square">
              <a:spAutoFit/>
            </a:bodyPr>
            <a:lstStyle/>
            <a:p>
              <a:r>
                <a:rPr lang="zh-CN" altLang="en-US" sz="600" dirty="0">
                  <a:latin typeface="微软雅黑" panose="020B0503020204020204" pitchFamily="34" charset="-122"/>
                  <a:ea typeface="微软雅黑" panose="020B0503020204020204" pitchFamily="34" charset="-122"/>
                </a:rPr>
                <a:t>高新技术企业</a:t>
              </a:r>
              <a:endParaRPr lang="zh-CN" altLang="en-US" sz="600" dirty="0">
                <a:latin typeface="微软雅黑" panose="020B0503020204020204" pitchFamily="34" charset="-122"/>
                <a:ea typeface="微软雅黑" panose="020B0503020204020204" pitchFamily="34" charset="-122"/>
              </a:endParaRPr>
            </a:p>
          </p:txBody>
        </p:sp>
        <p:sp>
          <p:nvSpPr>
            <p:cNvPr id="17" name="矩形 125"/>
            <p:cNvSpPr/>
            <p:nvPr/>
          </p:nvSpPr>
          <p:spPr>
            <a:xfrm>
              <a:off x="914844" y="1747799"/>
              <a:ext cx="109909" cy="84184"/>
            </a:xfrm>
            <a:custGeom>
              <a:avLst/>
              <a:gdLst/>
              <a:ahLst/>
              <a:cxnLst/>
              <a:rect l="l" t="t" r="r" b="b"/>
              <a:pathLst>
                <a:path w="109909" h="84184">
                  <a:moveTo>
                    <a:pt x="0" y="0"/>
                  </a:moveTo>
                  <a:lnTo>
                    <a:pt x="84184" y="0"/>
                  </a:lnTo>
                  <a:lnTo>
                    <a:pt x="84184" y="20972"/>
                  </a:lnTo>
                  <a:lnTo>
                    <a:pt x="109909" y="42101"/>
                  </a:lnTo>
                  <a:lnTo>
                    <a:pt x="84184" y="63229"/>
                  </a:lnTo>
                  <a:lnTo>
                    <a:pt x="84184" y="84184"/>
                  </a:lnTo>
                  <a:lnTo>
                    <a:pt x="0" y="8418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321670" y="870667"/>
            <a:ext cx="3935813" cy="228600"/>
            <a:chOff x="914844" y="1747763"/>
            <a:chExt cx="3935813" cy="228600"/>
          </a:xfrm>
        </p:grpSpPr>
        <p:sp>
          <p:nvSpPr>
            <p:cNvPr id="19" name="矩形 18"/>
            <p:cNvSpPr/>
            <p:nvPr/>
          </p:nvSpPr>
          <p:spPr>
            <a:xfrm>
              <a:off x="1040005" y="1747763"/>
              <a:ext cx="3810652" cy="189230"/>
            </a:xfrm>
            <a:prstGeom prst="rect">
              <a:avLst/>
            </a:prstGeom>
          </p:spPr>
          <p:txBody>
            <a:bodyPr wrap="square">
              <a:spAutoFit/>
            </a:bodyPr>
            <a:lstStyle/>
            <a:p>
              <a:endParaRPr lang="zh-CN" altLang="en-US" sz="600" dirty="0">
                <a:latin typeface="微软雅黑" panose="020B0503020204020204" pitchFamily="34" charset="-122"/>
                <a:ea typeface="微软雅黑" panose="020B0503020204020204" pitchFamily="34" charset="-122"/>
              </a:endParaRPr>
            </a:p>
          </p:txBody>
        </p:sp>
        <p:sp>
          <p:nvSpPr>
            <p:cNvPr id="20" name="矩形 125"/>
            <p:cNvSpPr/>
            <p:nvPr/>
          </p:nvSpPr>
          <p:spPr>
            <a:xfrm>
              <a:off x="914844" y="1837334"/>
              <a:ext cx="109909" cy="84184"/>
            </a:xfrm>
            <a:custGeom>
              <a:avLst/>
              <a:gdLst/>
              <a:ahLst/>
              <a:cxnLst/>
              <a:rect l="l" t="t" r="r" b="b"/>
              <a:pathLst>
                <a:path w="109909" h="84184">
                  <a:moveTo>
                    <a:pt x="0" y="0"/>
                  </a:moveTo>
                  <a:lnTo>
                    <a:pt x="84184" y="0"/>
                  </a:lnTo>
                  <a:lnTo>
                    <a:pt x="84184" y="20972"/>
                  </a:lnTo>
                  <a:lnTo>
                    <a:pt x="109909" y="42101"/>
                  </a:lnTo>
                  <a:lnTo>
                    <a:pt x="84184" y="63229"/>
                  </a:lnTo>
                  <a:lnTo>
                    <a:pt x="84184" y="84184"/>
                  </a:lnTo>
                  <a:lnTo>
                    <a:pt x="0" y="8418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latin typeface="微软雅黑" panose="020B0503020204020204" pitchFamily="34" charset="-122"/>
                <a:ea typeface="微软雅黑" panose="020B0503020204020204" pitchFamily="34" charset="-122"/>
              </a:endParaRPr>
            </a:p>
          </p:txBody>
        </p:sp>
        <p:sp>
          <p:nvSpPr>
            <p:cNvPr id="27" name="矩形 26"/>
            <p:cNvSpPr/>
            <p:nvPr/>
          </p:nvSpPr>
          <p:spPr>
            <a:xfrm>
              <a:off x="1024765" y="1787133"/>
              <a:ext cx="3810652" cy="189230"/>
            </a:xfrm>
            <a:prstGeom prst="rect">
              <a:avLst/>
            </a:prstGeom>
          </p:spPr>
          <p:txBody>
            <a:bodyPr wrap="square">
              <a:spAutoFit/>
            </a:bodyPr>
            <a:lstStyle/>
            <a:p>
              <a:r>
                <a:rPr lang="zh-CN" altLang="en-US" sz="600" dirty="0">
                  <a:latin typeface="微软雅黑" panose="020B0503020204020204" pitchFamily="34" charset="-122"/>
                  <a:ea typeface="微软雅黑" panose="020B0503020204020204" pitchFamily="34" charset="-122"/>
                </a:rPr>
                <a:t>常务副理事长单位</a:t>
              </a:r>
              <a:endParaRPr lang="zh-CN" altLang="en-US" sz="600" dirty="0">
                <a:latin typeface="微软雅黑" panose="020B0503020204020204" pitchFamily="34" charset="-122"/>
                <a:ea typeface="微软雅黑" panose="020B0503020204020204" pitchFamily="34" charset="-122"/>
              </a:endParaRPr>
            </a:p>
          </p:txBody>
        </p:sp>
      </p:grpSp>
      <p:sp>
        <p:nvSpPr>
          <p:cNvPr id="23" name="矩形 125"/>
          <p:cNvSpPr/>
          <p:nvPr/>
        </p:nvSpPr>
        <p:spPr>
          <a:xfrm>
            <a:off x="321945" y="1102360"/>
            <a:ext cx="109855" cy="84455"/>
          </a:xfrm>
          <a:custGeom>
            <a:avLst/>
            <a:gdLst/>
            <a:ahLst/>
            <a:cxnLst/>
            <a:rect l="l" t="t" r="r" b="b"/>
            <a:pathLst>
              <a:path w="109909" h="84184">
                <a:moveTo>
                  <a:pt x="0" y="0"/>
                </a:moveTo>
                <a:lnTo>
                  <a:pt x="84184" y="0"/>
                </a:lnTo>
                <a:lnTo>
                  <a:pt x="84184" y="20972"/>
                </a:lnTo>
                <a:lnTo>
                  <a:pt x="109909" y="42101"/>
                </a:lnTo>
                <a:lnTo>
                  <a:pt x="84184" y="63229"/>
                </a:lnTo>
                <a:lnTo>
                  <a:pt x="84184" y="84184"/>
                </a:lnTo>
                <a:lnTo>
                  <a:pt x="0" y="8418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latin typeface="微软雅黑" panose="020B0503020204020204" pitchFamily="34" charset="-122"/>
              <a:ea typeface="微软雅黑" panose="020B0503020204020204" pitchFamily="34" charset="-122"/>
            </a:endParaRPr>
          </a:p>
        </p:txBody>
      </p:sp>
      <p:grpSp>
        <p:nvGrpSpPr>
          <p:cNvPr id="34" name="组合 33"/>
          <p:cNvGrpSpPr/>
          <p:nvPr/>
        </p:nvGrpSpPr>
        <p:grpSpPr>
          <a:xfrm>
            <a:off x="321670" y="1191146"/>
            <a:ext cx="3925018" cy="189230"/>
            <a:chOff x="905954" y="1872858"/>
            <a:chExt cx="3925018" cy="189230"/>
          </a:xfrm>
        </p:grpSpPr>
        <p:sp>
          <p:nvSpPr>
            <p:cNvPr id="35" name="矩形 34"/>
            <p:cNvSpPr/>
            <p:nvPr/>
          </p:nvSpPr>
          <p:spPr>
            <a:xfrm>
              <a:off x="1020320" y="1872858"/>
              <a:ext cx="3810652" cy="189230"/>
            </a:xfrm>
            <a:prstGeom prst="rect">
              <a:avLst/>
            </a:prstGeom>
          </p:spPr>
          <p:txBody>
            <a:bodyPr wrap="square">
              <a:spAutoFit/>
            </a:bodyPr>
            <a:lstStyle/>
            <a:p>
              <a:r>
                <a:rPr lang="zh-CN" altLang="en-US" sz="600" dirty="0">
                  <a:latin typeface="微软雅黑" panose="020B0503020204020204" pitchFamily="34" charset="-122"/>
                  <a:ea typeface="微软雅黑" panose="020B0503020204020204" pitchFamily="34" charset="-122"/>
                </a:rPr>
                <a:t>双软企业</a:t>
              </a:r>
              <a:endParaRPr lang="zh-CN" altLang="en-US" sz="600" dirty="0">
                <a:latin typeface="微软雅黑" panose="020B0503020204020204" pitchFamily="34" charset="-122"/>
                <a:ea typeface="微软雅黑" panose="020B0503020204020204" pitchFamily="34" charset="-122"/>
              </a:endParaRPr>
            </a:p>
          </p:txBody>
        </p:sp>
        <p:sp>
          <p:nvSpPr>
            <p:cNvPr id="36" name="矩形 125"/>
            <p:cNvSpPr/>
            <p:nvPr/>
          </p:nvSpPr>
          <p:spPr>
            <a:xfrm>
              <a:off x="905954" y="1917344"/>
              <a:ext cx="109909" cy="84184"/>
            </a:xfrm>
            <a:custGeom>
              <a:avLst/>
              <a:gdLst/>
              <a:ahLst/>
              <a:cxnLst/>
              <a:rect l="l" t="t" r="r" b="b"/>
              <a:pathLst>
                <a:path w="109909" h="84184">
                  <a:moveTo>
                    <a:pt x="0" y="0"/>
                  </a:moveTo>
                  <a:lnTo>
                    <a:pt x="84184" y="0"/>
                  </a:lnTo>
                  <a:lnTo>
                    <a:pt x="84184" y="20972"/>
                  </a:lnTo>
                  <a:lnTo>
                    <a:pt x="109909" y="42101"/>
                  </a:lnTo>
                  <a:lnTo>
                    <a:pt x="84184" y="63229"/>
                  </a:lnTo>
                  <a:lnTo>
                    <a:pt x="84184" y="84184"/>
                  </a:lnTo>
                  <a:lnTo>
                    <a:pt x="0" y="8418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latin typeface="微软雅黑" panose="020B0503020204020204" pitchFamily="34" charset="-122"/>
                <a:ea typeface="微软雅黑" panose="020B0503020204020204" pitchFamily="34" charset="-122"/>
              </a:endParaRPr>
            </a:p>
          </p:txBody>
        </p:sp>
      </p:grpSp>
      <p:pic>
        <p:nvPicPr>
          <p:cNvPr id="8" name="图片 7"/>
          <p:cNvPicPr>
            <a:picLocks noChangeAspect="1"/>
          </p:cNvPicPr>
          <p:nvPr/>
        </p:nvPicPr>
        <p:blipFill>
          <a:blip r:embed="rId2" cstate="print"/>
          <a:stretch>
            <a:fillRect/>
          </a:stretch>
        </p:blipFill>
        <p:spPr>
          <a:xfrm>
            <a:off x="476923" y="1576317"/>
            <a:ext cx="756812" cy="1116083"/>
          </a:xfrm>
          <a:prstGeom prst="rect">
            <a:avLst/>
          </a:prstGeom>
          <a:noFill/>
          <a:ln w="9525">
            <a:noFill/>
          </a:ln>
        </p:spPr>
      </p:pic>
      <p:grpSp>
        <p:nvGrpSpPr>
          <p:cNvPr id="82" name="组合 81"/>
          <p:cNvGrpSpPr/>
          <p:nvPr/>
        </p:nvGrpSpPr>
        <p:grpSpPr>
          <a:xfrm>
            <a:off x="320303" y="1321566"/>
            <a:ext cx="3914858" cy="189230"/>
            <a:chOff x="919289" y="1808723"/>
            <a:chExt cx="3914858" cy="189230"/>
          </a:xfrm>
        </p:grpSpPr>
        <p:sp>
          <p:nvSpPr>
            <p:cNvPr id="83" name="矩形 82"/>
            <p:cNvSpPr/>
            <p:nvPr/>
          </p:nvSpPr>
          <p:spPr>
            <a:xfrm>
              <a:off x="1023495" y="1808723"/>
              <a:ext cx="3810652" cy="189230"/>
            </a:xfrm>
            <a:prstGeom prst="rect">
              <a:avLst/>
            </a:prstGeom>
          </p:spPr>
          <p:txBody>
            <a:bodyPr wrap="square">
              <a:spAutoFit/>
            </a:bodyPr>
            <a:lstStyle/>
            <a:p>
              <a:r>
                <a:rPr lang="zh-CN" altLang="en-US" sz="600" dirty="0">
                  <a:latin typeface="微软雅黑" panose="020B0503020204020204" pitchFamily="34" charset="-122"/>
                  <a:ea typeface="微软雅黑" panose="020B0503020204020204" pitchFamily="34" charset="-122"/>
                </a:rPr>
                <a:t>二级保密资格</a:t>
              </a:r>
              <a:r>
                <a:rPr lang="zh-CN" altLang="en-US" sz="600" dirty="0" smtClean="0">
                  <a:latin typeface="微软雅黑" panose="020B0503020204020204" pitchFamily="34" charset="-122"/>
                  <a:ea typeface="微软雅黑" panose="020B0503020204020204" pitchFamily="34" charset="-122"/>
                </a:rPr>
                <a:t>认证</a:t>
              </a:r>
              <a:endParaRPr lang="zh-CN" altLang="en-US" sz="600" dirty="0">
                <a:latin typeface="微软雅黑" panose="020B0503020204020204" pitchFamily="34" charset="-122"/>
                <a:ea typeface="微软雅黑" panose="020B0503020204020204" pitchFamily="34" charset="-122"/>
              </a:endParaRPr>
            </a:p>
          </p:txBody>
        </p:sp>
        <p:sp>
          <p:nvSpPr>
            <p:cNvPr id="84" name="矩形 125"/>
            <p:cNvSpPr/>
            <p:nvPr/>
          </p:nvSpPr>
          <p:spPr>
            <a:xfrm>
              <a:off x="919289" y="1855114"/>
              <a:ext cx="109909" cy="84184"/>
            </a:xfrm>
            <a:custGeom>
              <a:avLst/>
              <a:gdLst/>
              <a:ahLst/>
              <a:cxnLst/>
              <a:rect l="l" t="t" r="r" b="b"/>
              <a:pathLst>
                <a:path w="109909" h="84184">
                  <a:moveTo>
                    <a:pt x="0" y="0"/>
                  </a:moveTo>
                  <a:lnTo>
                    <a:pt x="84184" y="0"/>
                  </a:lnTo>
                  <a:lnTo>
                    <a:pt x="84184" y="20972"/>
                  </a:lnTo>
                  <a:lnTo>
                    <a:pt x="109909" y="42101"/>
                  </a:lnTo>
                  <a:lnTo>
                    <a:pt x="84184" y="63229"/>
                  </a:lnTo>
                  <a:lnTo>
                    <a:pt x="84184" y="84184"/>
                  </a:lnTo>
                  <a:lnTo>
                    <a:pt x="0" y="8418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grpSp>
      <p:pic>
        <p:nvPicPr>
          <p:cNvPr id="37" name="图片 36"/>
          <p:cNvPicPr>
            <a:picLocks noChangeAspect="1"/>
          </p:cNvPicPr>
          <p:nvPr/>
        </p:nvPicPr>
        <p:blipFill>
          <a:blip r:embed="rId3" cstate="print"/>
          <a:stretch>
            <a:fillRect/>
          </a:stretch>
        </p:blipFill>
        <p:spPr>
          <a:xfrm>
            <a:off x="1605914" y="1614310"/>
            <a:ext cx="742106" cy="1038579"/>
          </a:xfrm>
          <a:prstGeom prst="rect">
            <a:avLst/>
          </a:prstGeom>
        </p:spPr>
      </p:pic>
      <p:pic>
        <p:nvPicPr>
          <p:cNvPr id="10" name="图片 9"/>
          <p:cNvPicPr>
            <a:picLocks noChangeAspect="1"/>
          </p:cNvPicPr>
          <p:nvPr/>
        </p:nvPicPr>
        <p:blipFill>
          <a:blip r:embed="rId4" cstate="print"/>
          <a:stretch>
            <a:fillRect/>
          </a:stretch>
        </p:blipFill>
        <p:spPr>
          <a:xfrm>
            <a:off x="2184401" y="655907"/>
            <a:ext cx="1132346" cy="816869"/>
          </a:xfrm>
          <a:prstGeom prst="rect">
            <a:avLst/>
          </a:prstGeom>
          <a:noFill/>
          <a:ln w="9525">
            <a:noFill/>
          </a:ln>
        </p:spPr>
      </p:pic>
      <p:sp>
        <p:nvSpPr>
          <p:cNvPr id="5" name="矩形 4"/>
          <p:cNvSpPr/>
          <p:nvPr/>
        </p:nvSpPr>
        <p:spPr>
          <a:xfrm>
            <a:off x="424815" y="1050925"/>
            <a:ext cx="1181735" cy="189230"/>
          </a:xfrm>
          <a:prstGeom prst="rect">
            <a:avLst/>
          </a:prstGeom>
        </p:spPr>
        <p:txBody>
          <a:bodyPr wrap="square">
            <a:spAutoFit/>
          </a:bodyPr>
          <a:lstStyle/>
          <a:p>
            <a:r>
              <a:rPr lang="zh-CN" altLang="en-US" sz="600" dirty="0">
                <a:latin typeface="微软雅黑" panose="020B0503020204020204" pitchFamily="34" charset="-122"/>
                <a:ea typeface="微软雅黑" panose="020B0503020204020204" pitchFamily="34" charset="-122"/>
              </a:rPr>
              <a:t>武器装备质量管理体系认证</a:t>
            </a:r>
            <a:endParaRPr lang="zh-CN" altLang="en-US" sz="600" dirty="0">
              <a:latin typeface="微软雅黑" panose="020B0503020204020204" pitchFamily="34" charset="-122"/>
              <a:ea typeface="微软雅黑" panose="020B0503020204020204" pitchFamily="34" charset="-122"/>
            </a:endParaRPr>
          </a:p>
        </p:txBody>
      </p:sp>
      <p:sp>
        <p:nvSpPr>
          <p:cNvPr id="30" name="矩形 29"/>
          <p:cNvSpPr/>
          <p:nvPr/>
        </p:nvSpPr>
        <p:spPr>
          <a:xfrm>
            <a:off x="2647804" y="93061"/>
            <a:ext cx="1184940" cy="184666"/>
          </a:xfrm>
          <a:prstGeom prst="rect">
            <a:avLst/>
          </a:prstGeom>
          <a:noFill/>
          <a:ln>
            <a:noFill/>
          </a:ln>
        </p:spPr>
        <p:txBody>
          <a:bodyPr wrap="none" rtlCol="0" anchor="t">
            <a:spAutoFit/>
          </a:bodyPr>
          <a:lstStyle/>
          <a:p>
            <a:pPr algn="ctr"/>
            <a:r>
              <a:rPr lang="zh-CN" altLang="en-US" sz="600" i="1" dirty="0" smtClean="0">
                <a:latin typeface="微软雅黑" panose="020B0503020204020204" pitchFamily="34" charset="-122"/>
                <a:ea typeface="微软雅黑" panose="020B0503020204020204" pitchFamily="34" charset="-122"/>
              </a:rPr>
              <a:t>以质量求生存，以创新求发展</a:t>
            </a:r>
            <a:endParaRPr lang="zh-CN" altLang="en-US" sz="600" i="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cstate="print"/>
          <a:stretch>
            <a:fillRect/>
          </a:stretch>
        </p:blipFill>
        <p:spPr>
          <a:xfrm>
            <a:off x="3279357" y="536222"/>
            <a:ext cx="863351" cy="1192247"/>
          </a:xfrm>
          <a:prstGeom prst="rect">
            <a:avLst/>
          </a:prstGeom>
        </p:spPr>
      </p:pic>
      <p:sp>
        <p:nvSpPr>
          <p:cNvPr id="7" name="圆角矩形 6"/>
          <p:cNvSpPr/>
          <p:nvPr/>
        </p:nvSpPr>
        <p:spPr>
          <a:xfrm>
            <a:off x="276225" y="414655"/>
            <a:ext cx="727075" cy="222885"/>
          </a:xfrm>
          <a:prstGeom prst="roundRect">
            <a:avLst/>
          </a:prstGeom>
          <a:noFill/>
          <a:ln w="12700" cmpd="sng">
            <a:noFill/>
            <a:prstDash val="solid"/>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r>
              <a:rPr lang="zh-CN" altLang="en-US" sz="1000" dirty="0" smtClean="0">
                <a:solidFill>
                  <a:schemeClr val="tx1"/>
                </a:solidFill>
                <a:effectLst>
                  <a:outerShdw blurRad="38100" dist="19050" dir="2700000" algn="tl" rotWithShape="0">
                    <a:schemeClr val="dk1">
                      <a:alpha val="40000"/>
                    </a:schemeClr>
                  </a:outerShdw>
                </a:effectLst>
                <a:latin typeface="隶书" panose="02010509060101010101" pitchFamily="49" charset="-122"/>
                <a:ea typeface="隶书" panose="02010509060101010101" pitchFamily="49" charset="-122"/>
              </a:rPr>
              <a:t>技术资质</a:t>
            </a:r>
            <a:endParaRPr lang="zh-CN" altLang="en-US" sz="1000" dirty="0" smtClean="0">
              <a:solidFill>
                <a:schemeClr val="tx1"/>
              </a:solidFill>
              <a:effectLst>
                <a:outerShdw blurRad="38100" dist="19050" dir="2700000" algn="tl" rotWithShape="0">
                  <a:schemeClr val="dk1">
                    <a:alpha val="40000"/>
                  </a:schemeClr>
                </a:outerShdw>
              </a:effectLst>
              <a:latin typeface="隶书" panose="02010509060101010101" pitchFamily="49" charset="-122"/>
              <a:ea typeface="隶书" panose="02010509060101010101" pitchFamily="49" charset="-122"/>
            </a:endParaRPr>
          </a:p>
        </p:txBody>
      </p:sp>
      <p:grpSp>
        <p:nvGrpSpPr>
          <p:cNvPr id="12" name="组合 11"/>
          <p:cNvGrpSpPr/>
          <p:nvPr/>
        </p:nvGrpSpPr>
        <p:grpSpPr>
          <a:xfrm>
            <a:off x="317225" y="627854"/>
            <a:ext cx="3920573" cy="189230"/>
            <a:chOff x="914844" y="1807453"/>
            <a:chExt cx="3920573" cy="189230"/>
          </a:xfrm>
        </p:grpSpPr>
        <p:sp>
          <p:nvSpPr>
            <p:cNvPr id="13" name="矩形 12"/>
            <p:cNvSpPr/>
            <p:nvPr/>
          </p:nvSpPr>
          <p:spPr>
            <a:xfrm>
              <a:off x="1024765" y="1807453"/>
              <a:ext cx="3810652" cy="189230"/>
            </a:xfrm>
            <a:prstGeom prst="rect">
              <a:avLst/>
            </a:prstGeom>
          </p:spPr>
          <p:txBody>
            <a:bodyPr wrap="square">
              <a:spAutoFit/>
            </a:bodyPr>
            <a:lstStyle/>
            <a:p>
              <a:r>
                <a:rPr lang="zh-CN" altLang="en-US" sz="600" dirty="0">
                  <a:latin typeface="微软雅黑" panose="020B0503020204020204" pitchFamily="34" charset="-122"/>
                  <a:ea typeface="微软雅黑" panose="020B0503020204020204" pitchFamily="34" charset="-122"/>
                </a:rPr>
                <a:t>中国国家强制性产品认证证书</a:t>
              </a:r>
              <a:endParaRPr lang="zh-CN" altLang="en-US" sz="600" dirty="0">
                <a:latin typeface="微软雅黑" panose="020B0503020204020204" pitchFamily="34" charset="-122"/>
                <a:ea typeface="微软雅黑" panose="020B0503020204020204" pitchFamily="34" charset="-122"/>
              </a:endParaRPr>
            </a:p>
          </p:txBody>
        </p:sp>
        <p:sp>
          <p:nvSpPr>
            <p:cNvPr id="2" name="矩形 125"/>
            <p:cNvSpPr/>
            <p:nvPr/>
          </p:nvSpPr>
          <p:spPr>
            <a:xfrm>
              <a:off x="914844" y="1859559"/>
              <a:ext cx="109909" cy="84184"/>
            </a:xfrm>
            <a:custGeom>
              <a:avLst/>
              <a:gdLst/>
              <a:ahLst/>
              <a:cxnLst/>
              <a:rect l="l" t="t" r="r" b="b"/>
              <a:pathLst>
                <a:path w="109909" h="84184">
                  <a:moveTo>
                    <a:pt x="0" y="0"/>
                  </a:moveTo>
                  <a:lnTo>
                    <a:pt x="84184" y="0"/>
                  </a:lnTo>
                  <a:lnTo>
                    <a:pt x="84184" y="20972"/>
                  </a:lnTo>
                  <a:lnTo>
                    <a:pt x="109909" y="42101"/>
                  </a:lnTo>
                  <a:lnTo>
                    <a:pt x="84184" y="63229"/>
                  </a:lnTo>
                  <a:lnTo>
                    <a:pt x="84184" y="84184"/>
                  </a:lnTo>
                  <a:lnTo>
                    <a:pt x="0" y="8418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317225" y="764379"/>
            <a:ext cx="1263015" cy="189230"/>
            <a:chOff x="914844" y="1807453"/>
            <a:chExt cx="1263015" cy="189230"/>
          </a:xfrm>
        </p:grpSpPr>
        <p:sp>
          <p:nvSpPr>
            <p:cNvPr id="5" name="矩形 4"/>
            <p:cNvSpPr/>
            <p:nvPr/>
          </p:nvSpPr>
          <p:spPr>
            <a:xfrm>
              <a:off x="1024699" y="1807453"/>
              <a:ext cx="1153160" cy="189230"/>
            </a:xfrm>
            <a:prstGeom prst="rect">
              <a:avLst/>
            </a:prstGeom>
          </p:spPr>
          <p:txBody>
            <a:bodyPr wrap="square">
              <a:spAutoFit/>
            </a:bodyPr>
            <a:lstStyle/>
            <a:p>
              <a:r>
                <a:rPr lang="zh-CN" altLang="en-US" sz="600" dirty="0">
                  <a:latin typeface="微软雅黑" panose="020B0503020204020204" pitchFamily="34" charset="-122"/>
                  <a:ea typeface="微软雅黑" panose="020B0503020204020204" pitchFamily="34" charset="-122"/>
                </a:rPr>
                <a:t>无线电发射设备型号核准证</a:t>
              </a:r>
              <a:endParaRPr lang="zh-CN" altLang="en-US" sz="600" dirty="0">
                <a:latin typeface="微软雅黑" panose="020B0503020204020204" pitchFamily="34" charset="-122"/>
                <a:ea typeface="微软雅黑" panose="020B0503020204020204" pitchFamily="34" charset="-122"/>
              </a:endParaRPr>
            </a:p>
          </p:txBody>
        </p:sp>
        <p:sp>
          <p:nvSpPr>
            <p:cNvPr id="10" name="矩形 125"/>
            <p:cNvSpPr/>
            <p:nvPr/>
          </p:nvSpPr>
          <p:spPr>
            <a:xfrm>
              <a:off x="914844" y="1859559"/>
              <a:ext cx="109909" cy="84184"/>
            </a:xfrm>
            <a:custGeom>
              <a:avLst/>
              <a:gdLst/>
              <a:ahLst/>
              <a:cxnLst/>
              <a:rect l="l" t="t" r="r" b="b"/>
              <a:pathLst>
                <a:path w="109909" h="84184">
                  <a:moveTo>
                    <a:pt x="0" y="0"/>
                  </a:moveTo>
                  <a:lnTo>
                    <a:pt x="84184" y="0"/>
                  </a:lnTo>
                  <a:lnTo>
                    <a:pt x="84184" y="20972"/>
                  </a:lnTo>
                  <a:lnTo>
                    <a:pt x="109909" y="42101"/>
                  </a:lnTo>
                  <a:lnTo>
                    <a:pt x="84184" y="63229"/>
                  </a:lnTo>
                  <a:lnTo>
                    <a:pt x="84184" y="84184"/>
                  </a:lnTo>
                  <a:lnTo>
                    <a:pt x="0" y="8418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316590" y="1313019"/>
            <a:ext cx="3920573" cy="189230"/>
            <a:chOff x="914844" y="1807453"/>
            <a:chExt cx="3920573" cy="189230"/>
          </a:xfrm>
        </p:grpSpPr>
        <p:sp>
          <p:nvSpPr>
            <p:cNvPr id="23" name="矩形 22"/>
            <p:cNvSpPr/>
            <p:nvPr/>
          </p:nvSpPr>
          <p:spPr>
            <a:xfrm>
              <a:off x="1024765" y="1807453"/>
              <a:ext cx="3810652" cy="189230"/>
            </a:xfrm>
            <a:prstGeom prst="rect">
              <a:avLst/>
            </a:prstGeom>
          </p:spPr>
          <p:txBody>
            <a:bodyPr wrap="square">
              <a:spAutoFit/>
            </a:bodyPr>
            <a:lstStyle/>
            <a:p>
              <a:r>
                <a:rPr lang="en-US" altLang="zh-CN" sz="600" dirty="0" smtClean="0">
                  <a:latin typeface="微软雅黑" panose="020B0503020204020204" pitchFamily="34" charset="-122"/>
                  <a:ea typeface="微软雅黑" panose="020B0503020204020204" pitchFamily="34" charset="-122"/>
                </a:rPr>
                <a:t>ROHS</a:t>
              </a:r>
              <a:endParaRPr lang="en-US" altLang="zh-CN" sz="600" dirty="0">
                <a:latin typeface="微软雅黑" panose="020B0503020204020204" pitchFamily="34" charset="-122"/>
                <a:ea typeface="微软雅黑" panose="020B0503020204020204" pitchFamily="34" charset="-122"/>
              </a:endParaRPr>
            </a:p>
          </p:txBody>
        </p:sp>
        <p:sp>
          <p:nvSpPr>
            <p:cNvPr id="24" name="矩形 125"/>
            <p:cNvSpPr/>
            <p:nvPr/>
          </p:nvSpPr>
          <p:spPr>
            <a:xfrm>
              <a:off x="914844" y="1859559"/>
              <a:ext cx="109909" cy="84184"/>
            </a:xfrm>
            <a:custGeom>
              <a:avLst/>
              <a:gdLst/>
              <a:ahLst/>
              <a:cxnLst/>
              <a:rect l="l" t="t" r="r" b="b"/>
              <a:pathLst>
                <a:path w="109909" h="84184">
                  <a:moveTo>
                    <a:pt x="0" y="0"/>
                  </a:moveTo>
                  <a:lnTo>
                    <a:pt x="84184" y="0"/>
                  </a:lnTo>
                  <a:lnTo>
                    <a:pt x="84184" y="20972"/>
                  </a:lnTo>
                  <a:lnTo>
                    <a:pt x="109909" y="42101"/>
                  </a:lnTo>
                  <a:lnTo>
                    <a:pt x="84184" y="63229"/>
                  </a:lnTo>
                  <a:lnTo>
                    <a:pt x="84184" y="84184"/>
                  </a:lnTo>
                  <a:lnTo>
                    <a:pt x="0" y="8418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latin typeface="微软雅黑" panose="020B0503020204020204" pitchFamily="34" charset="-122"/>
                <a:ea typeface="微软雅黑" panose="020B0503020204020204" pitchFamily="34" charset="-122"/>
              </a:endParaRPr>
            </a:p>
          </p:txBody>
        </p:sp>
      </p:grpSp>
      <p:pic>
        <p:nvPicPr>
          <p:cNvPr id="6" name="图片 5"/>
          <p:cNvPicPr>
            <a:picLocks noChangeAspect="1"/>
          </p:cNvPicPr>
          <p:nvPr/>
        </p:nvPicPr>
        <p:blipFill>
          <a:blip r:embed="rId2" cstate="print"/>
          <a:stretch>
            <a:fillRect/>
          </a:stretch>
        </p:blipFill>
        <p:spPr>
          <a:xfrm>
            <a:off x="2383372" y="685990"/>
            <a:ext cx="933548" cy="1347280"/>
          </a:xfrm>
          <a:prstGeom prst="rect">
            <a:avLst/>
          </a:prstGeom>
        </p:spPr>
      </p:pic>
      <p:pic>
        <p:nvPicPr>
          <p:cNvPr id="9" name="图片 8"/>
          <p:cNvPicPr>
            <a:picLocks noChangeAspect="1"/>
          </p:cNvPicPr>
          <p:nvPr/>
        </p:nvPicPr>
        <p:blipFill>
          <a:blip r:embed="rId3" cstate="print"/>
          <a:stretch>
            <a:fillRect/>
          </a:stretch>
        </p:blipFill>
        <p:spPr>
          <a:xfrm>
            <a:off x="1671538" y="1078681"/>
            <a:ext cx="883856" cy="1293679"/>
          </a:xfrm>
          <a:prstGeom prst="rect">
            <a:avLst/>
          </a:prstGeom>
        </p:spPr>
      </p:pic>
      <p:pic>
        <p:nvPicPr>
          <p:cNvPr id="28" name="图片 27"/>
          <p:cNvPicPr>
            <a:picLocks noChangeAspect="1"/>
          </p:cNvPicPr>
          <p:nvPr/>
        </p:nvPicPr>
        <p:blipFill>
          <a:blip r:embed="rId4" cstate="print"/>
          <a:stretch>
            <a:fillRect/>
          </a:stretch>
        </p:blipFill>
        <p:spPr>
          <a:xfrm>
            <a:off x="1002247" y="1455326"/>
            <a:ext cx="764371" cy="1063084"/>
          </a:xfrm>
          <a:prstGeom prst="rect">
            <a:avLst/>
          </a:prstGeom>
        </p:spPr>
      </p:pic>
      <p:grpSp>
        <p:nvGrpSpPr>
          <p:cNvPr id="29" name="组合 28"/>
          <p:cNvGrpSpPr/>
          <p:nvPr/>
        </p:nvGrpSpPr>
        <p:grpSpPr>
          <a:xfrm>
            <a:off x="317225" y="1037429"/>
            <a:ext cx="3920573" cy="189230"/>
            <a:chOff x="914844" y="1807453"/>
            <a:chExt cx="3920573" cy="189230"/>
          </a:xfrm>
        </p:grpSpPr>
        <p:sp>
          <p:nvSpPr>
            <p:cNvPr id="30" name="矩形 29"/>
            <p:cNvSpPr/>
            <p:nvPr/>
          </p:nvSpPr>
          <p:spPr>
            <a:xfrm>
              <a:off x="1024765" y="1807453"/>
              <a:ext cx="3810652" cy="189230"/>
            </a:xfrm>
            <a:prstGeom prst="rect">
              <a:avLst/>
            </a:prstGeom>
          </p:spPr>
          <p:txBody>
            <a:bodyPr wrap="square">
              <a:spAutoFit/>
            </a:bodyPr>
            <a:lstStyle/>
            <a:p>
              <a:r>
                <a:rPr lang="zh-CN" altLang="en-US" sz="600" dirty="0">
                  <a:latin typeface="微软雅黑" panose="020B0503020204020204" pitchFamily="34" charset="-122"/>
                  <a:ea typeface="微软雅黑" panose="020B0503020204020204" pitchFamily="34" charset="-122"/>
                </a:rPr>
                <a:t>计算机软件著作登记证书</a:t>
              </a:r>
              <a:endParaRPr lang="zh-CN" altLang="en-US" sz="600" dirty="0">
                <a:latin typeface="微软雅黑" panose="020B0503020204020204" pitchFamily="34" charset="-122"/>
                <a:ea typeface="微软雅黑" panose="020B0503020204020204" pitchFamily="34" charset="-122"/>
              </a:endParaRPr>
            </a:p>
          </p:txBody>
        </p:sp>
        <p:sp>
          <p:nvSpPr>
            <p:cNvPr id="31" name="矩形 125"/>
            <p:cNvSpPr/>
            <p:nvPr/>
          </p:nvSpPr>
          <p:spPr>
            <a:xfrm>
              <a:off x="914844" y="1859559"/>
              <a:ext cx="109909" cy="84184"/>
            </a:xfrm>
            <a:custGeom>
              <a:avLst/>
              <a:gdLst/>
              <a:ahLst/>
              <a:cxnLst/>
              <a:rect l="l" t="t" r="r" b="b"/>
              <a:pathLst>
                <a:path w="109909" h="84184">
                  <a:moveTo>
                    <a:pt x="0" y="0"/>
                  </a:moveTo>
                  <a:lnTo>
                    <a:pt x="84184" y="0"/>
                  </a:lnTo>
                  <a:lnTo>
                    <a:pt x="84184" y="20972"/>
                  </a:lnTo>
                  <a:lnTo>
                    <a:pt x="109909" y="42101"/>
                  </a:lnTo>
                  <a:lnTo>
                    <a:pt x="84184" y="63229"/>
                  </a:lnTo>
                  <a:lnTo>
                    <a:pt x="84184" y="84184"/>
                  </a:lnTo>
                  <a:lnTo>
                    <a:pt x="0" y="8418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317225" y="900904"/>
            <a:ext cx="1263015" cy="189230"/>
            <a:chOff x="914844" y="1807453"/>
            <a:chExt cx="1263015" cy="189230"/>
          </a:xfrm>
        </p:grpSpPr>
        <p:sp>
          <p:nvSpPr>
            <p:cNvPr id="33" name="矩形 32"/>
            <p:cNvSpPr/>
            <p:nvPr/>
          </p:nvSpPr>
          <p:spPr>
            <a:xfrm>
              <a:off x="1024699" y="1807453"/>
              <a:ext cx="1153160" cy="189230"/>
            </a:xfrm>
            <a:prstGeom prst="rect">
              <a:avLst/>
            </a:prstGeom>
          </p:spPr>
          <p:txBody>
            <a:bodyPr wrap="square">
              <a:spAutoFit/>
            </a:bodyPr>
            <a:lstStyle/>
            <a:p>
              <a:r>
                <a:rPr lang="zh-CN" altLang="zh-CN" sz="600" dirty="0" smtClean="0">
                  <a:latin typeface="微软雅黑" panose="020B0503020204020204" pitchFamily="34" charset="-122"/>
                  <a:ea typeface="微软雅黑" panose="020B0503020204020204" pitchFamily="34" charset="-122"/>
                </a:rPr>
                <a:t>外观</a:t>
              </a:r>
              <a:r>
                <a:rPr lang="en-US" altLang="zh-CN" sz="600" dirty="0" smtClean="0">
                  <a:latin typeface="微软雅黑" panose="020B0503020204020204" pitchFamily="34" charset="-122"/>
                  <a:ea typeface="微软雅黑" panose="020B0503020204020204" pitchFamily="34" charset="-122"/>
                </a:rPr>
                <a:t>/</a:t>
              </a:r>
              <a:r>
                <a:rPr lang="zh-CN" altLang="en-US" sz="600" dirty="0" smtClean="0">
                  <a:latin typeface="微软雅黑" panose="020B0503020204020204" pitchFamily="34" charset="-122"/>
                  <a:ea typeface="微软雅黑" panose="020B0503020204020204" pitchFamily="34" charset="-122"/>
                </a:rPr>
                <a:t>结构</a:t>
              </a:r>
              <a:r>
                <a:rPr lang="zh-CN" altLang="zh-CN" sz="600" dirty="0" smtClean="0">
                  <a:latin typeface="微软雅黑" panose="020B0503020204020204" pitchFamily="34" charset="-122"/>
                  <a:ea typeface="微软雅黑" panose="020B0503020204020204" pitchFamily="34" charset="-122"/>
                </a:rPr>
                <a:t>设计</a:t>
              </a:r>
              <a:r>
                <a:rPr lang="zh-CN" altLang="zh-CN" sz="600" dirty="0">
                  <a:latin typeface="微软雅黑" panose="020B0503020204020204" pitchFamily="34" charset="-122"/>
                  <a:ea typeface="微软雅黑" panose="020B0503020204020204" pitchFamily="34" charset="-122"/>
                </a:rPr>
                <a:t>专利证书</a:t>
              </a:r>
              <a:endParaRPr lang="zh-CN" altLang="zh-CN" sz="600" dirty="0">
                <a:latin typeface="微软雅黑" panose="020B0503020204020204" pitchFamily="34" charset="-122"/>
                <a:ea typeface="微软雅黑" panose="020B0503020204020204" pitchFamily="34" charset="-122"/>
              </a:endParaRPr>
            </a:p>
          </p:txBody>
        </p:sp>
        <p:sp>
          <p:nvSpPr>
            <p:cNvPr id="34" name="矩形 125"/>
            <p:cNvSpPr/>
            <p:nvPr/>
          </p:nvSpPr>
          <p:spPr>
            <a:xfrm>
              <a:off x="914844" y="1859559"/>
              <a:ext cx="109909" cy="84184"/>
            </a:xfrm>
            <a:custGeom>
              <a:avLst/>
              <a:gdLst/>
              <a:ahLst/>
              <a:cxnLst/>
              <a:rect l="l" t="t" r="r" b="b"/>
              <a:pathLst>
                <a:path w="109909" h="84184">
                  <a:moveTo>
                    <a:pt x="0" y="0"/>
                  </a:moveTo>
                  <a:lnTo>
                    <a:pt x="84184" y="0"/>
                  </a:lnTo>
                  <a:lnTo>
                    <a:pt x="84184" y="20972"/>
                  </a:lnTo>
                  <a:lnTo>
                    <a:pt x="109909" y="42101"/>
                  </a:lnTo>
                  <a:lnTo>
                    <a:pt x="84184" y="63229"/>
                  </a:lnTo>
                  <a:lnTo>
                    <a:pt x="84184" y="84184"/>
                  </a:lnTo>
                  <a:lnTo>
                    <a:pt x="0" y="8418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317225" y="1172684"/>
            <a:ext cx="3920573" cy="189230"/>
            <a:chOff x="914844" y="1807453"/>
            <a:chExt cx="3920573" cy="189230"/>
          </a:xfrm>
        </p:grpSpPr>
        <p:sp>
          <p:nvSpPr>
            <p:cNvPr id="36" name="矩形 35"/>
            <p:cNvSpPr/>
            <p:nvPr/>
          </p:nvSpPr>
          <p:spPr>
            <a:xfrm>
              <a:off x="1024765" y="1807453"/>
              <a:ext cx="3810652" cy="189230"/>
            </a:xfrm>
            <a:prstGeom prst="rect">
              <a:avLst/>
            </a:prstGeom>
          </p:spPr>
          <p:txBody>
            <a:bodyPr wrap="square">
              <a:spAutoFit/>
            </a:bodyPr>
            <a:lstStyle/>
            <a:p>
              <a:r>
                <a:rPr lang="en-US" altLang="zh-CN" sz="600" dirty="0">
                  <a:latin typeface="微软雅黑" panose="020B0503020204020204" pitchFamily="34" charset="-122"/>
                  <a:ea typeface="微软雅黑" panose="020B0503020204020204" pitchFamily="34" charset="-122"/>
                </a:rPr>
                <a:t>CE</a:t>
              </a:r>
              <a:endParaRPr lang="en-US" altLang="zh-CN" sz="600" dirty="0">
                <a:latin typeface="微软雅黑" panose="020B0503020204020204" pitchFamily="34" charset="-122"/>
                <a:ea typeface="微软雅黑" panose="020B0503020204020204" pitchFamily="34" charset="-122"/>
              </a:endParaRPr>
            </a:p>
          </p:txBody>
        </p:sp>
        <p:sp>
          <p:nvSpPr>
            <p:cNvPr id="37" name="矩形 125"/>
            <p:cNvSpPr/>
            <p:nvPr/>
          </p:nvSpPr>
          <p:spPr>
            <a:xfrm>
              <a:off x="914844" y="1859559"/>
              <a:ext cx="109909" cy="84184"/>
            </a:xfrm>
            <a:custGeom>
              <a:avLst/>
              <a:gdLst/>
              <a:ahLst/>
              <a:cxnLst/>
              <a:rect l="l" t="t" r="r" b="b"/>
              <a:pathLst>
                <a:path w="109909" h="84184">
                  <a:moveTo>
                    <a:pt x="0" y="0"/>
                  </a:moveTo>
                  <a:lnTo>
                    <a:pt x="84184" y="0"/>
                  </a:lnTo>
                  <a:lnTo>
                    <a:pt x="84184" y="20972"/>
                  </a:lnTo>
                  <a:lnTo>
                    <a:pt x="109909" y="42101"/>
                  </a:lnTo>
                  <a:lnTo>
                    <a:pt x="84184" y="63229"/>
                  </a:lnTo>
                  <a:lnTo>
                    <a:pt x="84184" y="84184"/>
                  </a:lnTo>
                  <a:lnTo>
                    <a:pt x="0" y="8418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latin typeface="微软雅黑" panose="020B0503020204020204" pitchFamily="34" charset="-122"/>
                <a:ea typeface="微软雅黑" panose="020B0503020204020204" pitchFamily="34" charset="-122"/>
              </a:endParaRPr>
            </a:p>
          </p:txBody>
        </p:sp>
      </p:grpSp>
      <p:pic>
        <p:nvPicPr>
          <p:cNvPr id="15" name="图片 14"/>
          <p:cNvPicPr>
            <a:picLocks noChangeAspect="1"/>
          </p:cNvPicPr>
          <p:nvPr/>
        </p:nvPicPr>
        <p:blipFill>
          <a:blip r:embed="rId5" cstate="print"/>
          <a:stretch>
            <a:fillRect/>
          </a:stretch>
        </p:blipFill>
        <p:spPr>
          <a:xfrm>
            <a:off x="249772" y="1638935"/>
            <a:ext cx="880110" cy="1149421"/>
          </a:xfrm>
          <a:prstGeom prst="rect">
            <a:avLst/>
          </a:prstGeom>
        </p:spPr>
      </p:pic>
      <p:sp>
        <p:nvSpPr>
          <p:cNvPr id="27" name="矩形 26"/>
          <p:cNvSpPr/>
          <p:nvPr/>
        </p:nvSpPr>
        <p:spPr>
          <a:xfrm>
            <a:off x="2647804" y="93061"/>
            <a:ext cx="1184940" cy="184666"/>
          </a:xfrm>
          <a:prstGeom prst="rect">
            <a:avLst/>
          </a:prstGeom>
          <a:noFill/>
          <a:ln>
            <a:noFill/>
          </a:ln>
        </p:spPr>
        <p:txBody>
          <a:bodyPr wrap="none" rtlCol="0" anchor="t">
            <a:spAutoFit/>
          </a:bodyPr>
          <a:lstStyle/>
          <a:p>
            <a:pPr algn="ctr"/>
            <a:r>
              <a:rPr lang="zh-CN" altLang="en-US" sz="600" i="1" dirty="0" smtClean="0">
                <a:latin typeface="微软雅黑" panose="020B0503020204020204" pitchFamily="34" charset="-122"/>
                <a:ea typeface="微软雅黑" panose="020B0503020204020204" pitchFamily="34" charset="-122"/>
              </a:rPr>
              <a:t>以质量求生存，以创新求发展</a:t>
            </a:r>
            <a:endParaRPr lang="zh-CN" altLang="en-US" sz="600" i="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290336" y="417874"/>
            <a:ext cx="979488" cy="223837"/>
          </a:xfrm>
          <a:prstGeom prst="roundRect">
            <a:avLst/>
          </a:prstGeom>
          <a:noFill/>
          <a:ln w="12700" cmpd="sng">
            <a:noFill/>
            <a:prstDash val="solid"/>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1000" noProof="1">
                <a:solidFill>
                  <a:schemeClr val="tx1"/>
                </a:solidFill>
                <a:effectLst>
                  <a:outerShdw blurRad="38100" dist="19050" dir="2700000" algn="tl" rotWithShape="0">
                    <a:schemeClr val="dk1">
                      <a:alpha val="40000"/>
                    </a:schemeClr>
                  </a:outerShdw>
                </a:effectLst>
                <a:latin typeface="隶书" panose="02010509060101010101" pitchFamily="49" charset="-122"/>
                <a:ea typeface="隶书" panose="02010509060101010101" pitchFamily="49" charset="-122"/>
              </a:rPr>
              <a:t>工厂介绍</a:t>
            </a:r>
            <a:endParaRPr lang="zh-CN" altLang="en-US" sz="1000" noProof="1">
              <a:solidFill>
                <a:schemeClr val="tx1"/>
              </a:solidFill>
              <a:effectLst>
                <a:outerShdw blurRad="38100" dist="19050" dir="2700000" algn="tl" rotWithShape="0">
                  <a:schemeClr val="dk1">
                    <a:alpha val="40000"/>
                  </a:schemeClr>
                </a:outerShdw>
              </a:effectLst>
              <a:latin typeface="隶书" panose="02010509060101010101" pitchFamily="49" charset="-122"/>
              <a:ea typeface="隶书" panose="02010509060101010101" pitchFamily="49" charset="-122"/>
            </a:endParaRPr>
          </a:p>
        </p:txBody>
      </p:sp>
      <p:grpSp>
        <p:nvGrpSpPr>
          <p:cNvPr id="2" name="组合 132"/>
          <p:cNvGrpSpPr/>
          <p:nvPr/>
        </p:nvGrpSpPr>
        <p:grpSpPr bwMode="auto">
          <a:xfrm>
            <a:off x="258764" y="652303"/>
            <a:ext cx="2021592" cy="415498"/>
            <a:chOff x="1574778" y="3254006"/>
            <a:chExt cx="4405645" cy="415818"/>
          </a:xfrm>
        </p:grpSpPr>
        <p:sp>
          <p:nvSpPr>
            <p:cNvPr id="4099" name="TextBox 92"/>
            <p:cNvSpPr txBox="1">
              <a:spLocks noChangeArrowheads="1"/>
            </p:cNvSpPr>
            <p:nvPr/>
          </p:nvSpPr>
          <p:spPr bwMode="auto">
            <a:xfrm>
              <a:off x="1788144" y="3254006"/>
              <a:ext cx="4192279" cy="415818"/>
            </a:xfrm>
            <a:prstGeom prst="rect">
              <a:avLst/>
            </a:prstGeom>
            <a:noFill/>
            <a:ln w="9525">
              <a:noFill/>
              <a:miter lim="800000"/>
            </a:ln>
          </p:spPr>
          <p:txBody>
            <a:bodyPr>
              <a:spAutoFit/>
            </a:bodyPr>
            <a:lstStyle/>
            <a:p>
              <a:r>
                <a:rPr lang="zh-CN" altLang="en-US" sz="700" dirty="0">
                  <a:latin typeface="微软雅黑" panose="020B0503020204020204" pitchFamily="34" charset="-122"/>
                  <a:ea typeface="微软雅黑" panose="020B0503020204020204" pitchFamily="34" charset="-122"/>
                </a:rPr>
                <a:t>首欣</a:t>
              </a:r>
              <a:r>
                <a:rPr lang="zh-CN" altLang="en-US" sz="700" dirty="0" smtClean="0">
                  <a:latin typeface="微软雅黑" panose="020B0503020204020204" pitchFamily="34" charset="-122"/>
                  <a:ea typeface="微软雅黑" panose="020B0503020204020204" pitchFamily="34" charset="-122"/>
                </a:rPr>
                <a:t>通达工厂位于深圳市</a:t>
              </a:r>
              <a:r>
                <a:rPr lang="zh-CN" altLang="en-US" sz="700" dirty="0">
                  <a:latin typeface="微软雅黑" panose="020B0503020204020204" pitchFamily="34" charset="-122"/>
                  <a:ea typeface="微软雅黑" panose="020B0503020204020204" pitchFamily="34" charset="-122"/>
                </a:rPr>
                <a:t>宝安松岗，</a:t>
              </a:r>
              <a:endParaRPr lang="zh-CN" altLang="en-US" sz="700" dirty="0">
                <a:latin typeface="微软雅黑" panose="020B0503020204020204" pitchFamily="34" charset="-122"/>
                <a:ea typeface="微软雅黑" panose="020B0503020204020204" pitchFamily="34" charset="-122"/>
              </a:endParaRPr>
            </a:p>
            <a:p>
              <a:r>
                <a:rPr lang="zh-CN" altLang="en-US" sz="700" dirty="0">
                  <a:latin typeface="微软雅黑" panose="020B0503020204020204" pitchFamily="34" charset="-122"/>
                  <a:ea typeface="微软雅黑" panose="020B0503020204020204" pitchFamily="34" charset="-122"/>
                  <a:sym typeface="宋体" panose="02010600030101010101" pitchFamily="2" charset="-122"/>
                </a:rPr>
                <a:t>工厂</a:t>
              </a:r>
              <a:r>
                <a:rPr lang="zh-CN" altLang="en-US" sz="700" dirty="0" smtClean="0">
                  <a:latin typeface="微软雅黑" panose="020B0503020204020204" pitchFamily="34" charset="-122"/>
                  <a:ea typeface="微软雅黑" panose="020B0503020204020204" pitchFamily="34" charset="-122"/>
                  <a:sym typeface="宋体" panose="02010600030101010101" pitchFamily="2" charset="-122"/>
                </a:rPr>
                <a:t>面积</a:t>
              </a:r>
              <a:r>
                <a:rPr lang="zh-CN" altLang="en-US" sz="700" dirty="0">
                  <a:latin typeface="微软雅黑" panose="020B0503020204020204" pitchFamily="34" charset="-122"/>
                  <a:ea typeface="微软雅黑" panose="020B0503020204020204" pitchFamily="34" charset="-122"/>
                  <a:sym typeface="宋体" panose="02010600030101010101" pitchFamily="2" charset="-122"/>
                </a:rPr>
                <a:t>为</a:t>
              </a:r>
              <a:r>
                <a:rPr lang="en-US" altLang="zh-CN" sz="700" dirty="0">
                  <a:latin typeface="微软雅黑" panose="020B0503020204020204" pitchFamily="34" charset="-122"/>
                  <a:ea typeface="微软雅黑" panose="020B0503020204020204" pitchFamily="34" charset="-122"/>
                  <a:sym typeface="宋体" panose="02010600030101010101" pitchFamily="2" charset="-122"/>
                </a:rPr>
                <a:t>2080</a:t>
              </a:r>
              <a:r>
                <a:rPr lang="zh-CN" altLang="zh-CN" sz="700" dirty="0">
                  <a:latin typeface="微软雅黑" panose="020B0503020204020204" pitchFamily="34" charset="-122"/>
                  <a:ea typeface="微软雅黑" panose="020B0503020204020204" pitchFamily="34" charset="-122"/>
                  <a:sym typeface="宋体" panose="02010600030101010101" pitchFamily="2" charset="-122"/>
                </a:rPr>
                <a:t>平方米</a:t>
              </a:r>
              <a:r>
                <a:rPr lang="zh-CN" altLang="en-US" sz="700" dirty="0">
                  <a:latin typeface="微软雅黑" panose="020B0503020204020204" pitchFamily="34" charset="-122"/>
                  <a:ea typeface="微软雅黑" panose="020B0503020204020204" pitchFamily="34" charset="-122"/>
                  <a:sym typeface="宋体" panose="02010600030101010101" pitchFamily="2" charset="-122"/>
                </a:rPr>
                <a:t>，目前</a:t>
              </a:r>
              <a:r>
                <a:rPr lang="zh-CN" altLang="en-US" sz="700" dirty="0" smtClean="0">
                  <a:latin typeface="微软雅黑" panose="020B0503020204020204" pitchFamily="34" charset="-122"/>
                  <a:ea typeface="微软雅黑" panose="020B0503020204020204" pitchFamily="34" charset="-122"/>
                  <a:sym typeface="宋体" panose="02010600030101010101" pitchFamily="2" charset="-122"/>
                </a:rPr>
                <a:t>员工总人数</a:t>
              </a:r>
              <a:endParaRPr lang="zh-CN" altLang="en-US" sz="700" dirty="0">
                <a:latin typeface="微软雅黑" panose="020B0503020204020204" pitchFamily="34" charset="-122"/>
                <a:ea typeface="微软雅黑" panose="020B0503020204020204" pitchFamily="34" charset="-122"/>
                <a:sym typeface="宋体" panose="02010600030101010101" pitchFamily="2" charset="-122"/>
              </a:endParaRPr>
            </a:p>
            <a:p>
              <a:r>
                <a:rPr lang="zh-CN" altLang="en-US" sz="700" dirty="0" smtClean="0">
                  <a:latin typeface="微软雅黑" panose="020B0503020204020204" pitchFamily="34" charset="-122"/>
                  <a:ea typeface="微软雅黑" panose="020B0503020204020204" pitchFamily="34" charset="-122"/>
                  <a:sym typeface="宋体" panose="02010600030101010101" pitchFamily="2" charset="-122"/>
                </a:rPr>
                <a:t>约</a:t>
              </a:r>
              <a:r>
                <a:rPr lang="zh-CN" altLang="en-US" sz="700" dirty="0">
                  <a:latin typeface="微软雅黑" panose="020B0503020204020204" pitchFamily="34" charset="-122"/>
                  <a:ea typeface="微软雅黑" panose="020B0503020204020204" pitchFamily="34" charset="-122"/>
                  <a:sym typeface="宋体" panose="02010600030101010101" pitchFamily="2" charset="-122"/>
                </a:rPr>
                <a:t>为</a:t>
              </a:r>
              <a:r>
                <a:rPr lang="en-US" altLang="zh-CN" sz="700" dirty="0" smtClean="0">
                  <a:latin typeface="微软雅黑" panose="020B0503020204020204" pitchFamily="34" charset="-122"/>
                  <a:ea typeface="微软雅黑" panose="020B0503020204020204" pitchFamily="34" charset="-122"/>
                  <a:sym typeface="宋体" panose="02010600030101010101" pitchFamily="2" charset="-122"/>
                </a:rPr>
                <a:t>200</a:t>
              </a:r>
              <a:r>
                <a:rPr lang="zh-CN" altLang="en-US" sz="700" dirty="0">
                  <a:latin typeface="微软雅黑" panose="020B0503020204020204" pitchFamily="34" charset="-122"/>
                  <a:ea typeface="微软雅黑" panose="020B0503020204020204" pitchFamily="34" charset="-122"/>
                  <a:sym typeface="宋体" panose="02010600030101010101" pitchFamily="2" charset="-122"/>
                </a:rPr>
                <a:t>人</a:t>
              </a:r>
              <a:endParaRPr lang="zh-CN" altLang="en-US" sz="700"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126" name="矩形 125"/>
            <p:cNvSpPr/>
            <p:nvPr/>
          </p:nvSpPr>
          <p:spPr>
            <a:xfrm>
              <a:off x="1574778" y="3336623"/>
              <a:ext cx="211034" cy="83672"/>
            </a:xfrm>
            <a:custGeom>
              <a:avLst/>
              <a:gdLst/>
              <a:ahLst/>
              <a:cxnLst/>
              <a:rect l="l" t="t" r="r" b="b"/>
              <a:pathLst>
                <a:path w="109909" h="84184">
                  <a:moveTo>
                    <a:pt x="0" y="0"/>
                  </a:moveTo>
                  <a:lnTo>
                    <a:pt x="84184" y="0"/>
                  </a:lnTo>
                  <a:lnTo>
                    <a:pt x="84184" y="20972"/>
                  </a:lnTo>
                  <a:lnTo>
                    <a:pt x="109909" y="42101"/>
                  </a:lnTo>
                  <a:lnTo>
                    <a:pt x="84184" y="63229"/>
                  </a:lnTo>
                  <a:lnTo>
                    <a:pt x="84184" y="84184"/>
                  </a:lnTo>
                  <a:lnTo>
                    <a:pt x="0" y="8418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700" noProof="1">
                <a:latin typeface="微软雅黑" panose="020B0503020204020204" pitchFamily="34" charset="-122"/>
                <a:ea typeface="微软雅黑" panose="020B0503020204020204" pitchFamily="34" charset="-122"/>
              </a:endParaRPr>
            </a:p>
          </p:txBody>
        </p:sp>
      </p:grpSp>
      <p:grpSp>
        <p:nvGrpSpPr>
          <p:cNvPr id="3" name="组合 7"/>
          <p:cNvGrpSpPr/>
          <p:nvPr/>
        </p:nvGrpSpPr>
        <p:grpSpPr bwMode="auto">
          <a:xfrm>
            <a:off x="258763" y="1116916"/>
            <a:ext cx="1818391" cy="307777"/>
            <a:chOff x="1579223" y="5002615"/>
            <a:chExt cx="1818281" cy="307777"/>
          </a:xfrm>
        </p:grpSpPr>
        <p:sp>
          <p:nvSpPr>
            <p:cNvPr id="4103" name="TextBox 116"/>
            <p:cNvSpPr txBox="1">
              <a:spLocks noChangeArrowheads="1"/>
            </p:cNvSpPr>
            <p:nvPr/>
          </p:nvSpPr>
          <p:spPr bwMode="auto">
            <a:xfrm>
              <a:off x="1678633" y="5002615"/>
              <a:ext cx="1718871" cy="307777"/>
            </a:xfrm>
            <a:prstGeom prst="rect">
              <a:avLst/>
            </a:prstGeom>
            <a:noFill/>
            <a:ln w="9525">
              <a:noFill/>
              <a:miter lim="800000"/>
            </a:ln>
          </p:spPr>
          <p:txBody>
            <a:bodyPr wrap="square">
              <a:spAutoFit/>
            </a:bodyPr>
            <a:lstStyle/>
            <a:p>
              <a:r>
                <a:rPr lang="zh-CN" altLang="en-US" sz="700" dirty="0">
                  <a:latin typeface="微软雅黑" panose="020B0503020204020204" pitchFamily="34" charset="-122"/>
                  <a:ea typeface="微软雅黑" panose="020B0503020204020204" pitchFamily="34" charset="-122"/>
                  <a:sym typeface="宋体" panose="02010600030101010101" pitchFamily="2" charset="-122"/>
                </a:rPr>
                <a:t>工厂</a:t>
              </a:r>
              <a:r>
                <a:rPr lang="zh-CN" altLang="en-US" sz="700" dirty="0" smtClean="0">
                  <a:latin typeface="微软雅黑" panose="020B0503020204020204" pitchFamily="34" charset="-122"/>
                  <a:ea typeface="微软雅黑" panose="020B0503020204020204" pitchFamily="34" charset="-122"/>
                </a:rPr>
                <a:t>拥有三条专用行业产品组装、测试、包装线</a:t>
              </a:r>
              <a:endParaRPr lang="zh-CN" altLang="en-US" sz="700" dirty="0">
                <a:latin typeface="微软雅黑" panose="020B0503020204020204" pitchFamily="34" charset="-122"/>
                <a:ea typeface="微软雅黑" panose="020B0503020204020204" pitchFamily="34" charset="-122"/>
              </a:endParaRPr>
            </a:p>
          </p:txBody>
        </p:sp>
        <p:sp>
          <p:nvSpPr>
            <p:cNvPr id="10" name="矩形 125"/>
            <p:cNvSpPr/>
            <p:nvPr/>
          </p:nvSpPr>
          <p:spPr>
            <a:xfrm>
              <a:off x="1579223" y="5075993"/>
              <a:ext cx="109530" cy="84138"/>
            </a:xfrm>
            <a:custGeom>
              <a:avLst/>
              <a:gdLst/>
              <a:ahLst/>
              <a:cxnLst/>
              <a:rect l="l" t="t" r="r" b="b"/>
              <a:pathLst>
                <a:path w="109909" h="84184">
                  <a:moveTo>
                    <a:pt x="0" y="0"/>
                  </a:moveTo>
                  <a:lnTo>
                    <a:pt x="84184" y="0"/>
                  </a:lnTo>
                  <a:lnTo>
                    <a:pt x="84184" y="20972"/>
                  </a:lnTo>
                  <a:lnTo>
                    <a:pt x="109909" y="42101"/>
                  </a:lnTo>
                  <a:lnTo>
                    <a:pt x="84184" y="63229"/>
                  </a:lnTo>
                  <a:lnTo>
                    <a:pt x="84184" y="84184"/>
                  </a:lnTo>
                  <a:lnTo>
                    <a:pt x="0" y="8418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700" noProof="1">
                <a:latin typeface="微软雅黑" panose="020B0503020204020204" pitchFamily="34" charset="-122"/>
                <a:ea typeface="微软雅黑" panose="020B0503020204020204" pitchFamily="34" charset="-122"/>
              </a:endParaRPr>
            </a:p>
          </p:txBody>
        </p:sp>
      </p:grpSp>
      <p:pic>
        <p:nvPicPr>
          <p:cNvPr id="4105" name="图片 47" descr="E:\手机\首欣通达\工厂照片\SAM_0543.JPG"/>
          <p:cNvPicPr>
            <a:picLocks noChangeAspect="1" noChangeArrowheads="1"/>
          </p:cNvPicPr>
          <p:nvPr/>
        </p:nvPicPr>
        <p:blipFill>
          <a:blip r:embed="rId1" cstate="print"/>
          <a:srcRect t="17670" r="2309"/>
          <a:stretch>
            <a:fillRect/>
          </a:stretch>
        </p:blipFill>
        <p:spPr bwMode="auto">
          <a:xfrm>
            <a:off x="2212975" y="660400"/>
            <a:ext cx="1743075" cy="897468"/>
          </a:xfrm>
          <a:prstGeom prst="rect">
            <a:avLst/>
          </a:prstGeom>
          <a:noFill/>
          <a:ln w="9525">
            <a:noFill/>
            <a:miter lim="800000"/>
            <a:headEnd/>
            <a:tailEnd/>
          </a:ln>
        </p:spPr>
      </p:pic>
      <p:pic>
        <p:nvPicPr>
          <p:cNvPr id="4106" name="图片 2"/>
          <p:cNvPicPr>
            <a:picLocks noChangeAspect="1" noChangeArrowheads="1"/>
          </p:cNvPicPr>
          <p:nvPr/>
        </p:nvPicPr>
        <p:blipFill>
          <a:blip r:embed="rId2" cstate="print"/>
          <a:srcRect/>
          <a:stretch>
            <a:fillRect/>
          </a:stretch>
        </p:blipFill>
        <p:spPr bwMode="auto">
          <a:xfrm>
            <a:off x="368300" y="1710267"/>
            <a:ext cx="1677988" cy="918633"/>
          </a:xfrm>
          <a:prstGeom prst="rect">
            <a:avLst/>
          </a:prstGeom>
          <a:noFill/>
          <a:ln w="9525">
            <a:noFill/>
            <a:miter lim="800000"/>
            <a:headEnd/>
            <a:tailEnd/>
          </a:ln>
        </p:spPr>
      </p:pic>
      <p:pic>
        <p:nvPicPr>
          <p:cNvPr id="4107" name="图片 -2147482609"/>
          <p:cNvPicPr>
            <a:picLocks noChangeAspect="1" noChangeArrowheads="1"/>
          </p:cNvPicPr>
          <p:nvPr/>
        </p:nvPicPr>
        <p:blipFill>
          <a:blip r:embed="rId3" cstate="print"/>
          <a:srcRect l="18704" t="15811" r="1706" b="3032"/>
          <a:stretch>
            <a:fillRect/>
          </a:stretch>
        </p:blipFill>
        <p:spPr bwMode="auto">
          <a:xfrm>
            <a:off x="2212975" y="1715911"/>
            <a:ext cx="1743075" cy="912989"/>
          </a:xfrm>
          <a:prstGeom prst="rect">
            <a:avLst/>
          </a:prstGeom>
          <a:noFill/>
          <a:ln w="9525">
            <a:noFill/>
            <a:miter lim="800000"/>
            <a:headEnd/>
            <a:tailEnd/>
          </a:ln>
        </p:spPr>
      </p:pic>
      <p:sp>
        <p:nvSpPr>
          <p:cNvPr id="13" name="矩形 12"/>
          <p:cNvSpPr/>
          <p:nvPr/>
        </p:nvSpPr>
        <p:spPr>
          <a:xfrm>
            <a:off x="2647804" y="93061"/>
            <a:ext cx="1184940" cy="184666"/>
          </a:xfrm>
          <a:prstGeom prst="rect">
            <a:avLst/>
          </a:prstGeom>
          <a:noFill/>
          <a:ln>
            <a:noFill/>
          </a:ln>
        </p:spPr>
        <p:txBody>
          <a:bodyPr wrap="none" rtlCol="0" anchor="t">
            <a:spAutoFit/>
          </a:bodyPr>
          <a:lstStyle/>
          <a:p>
            <a:pPr algn="ctr"/>
            <a:r>
              <a:rPr lang="zh-CN" altLang="en-US" sz="600" i="1" dirty="0" smtClean="0">
                <a:latin typeface="微软雅黑" panose="020B0503020204020204" pitchFamily="34" charset="-122"/>
                <a:ea typeface="微软雅黑" panose="020B0503020204020204" pitchFamily="34" charset="-122"/>
              </a:rPr>
              <a:t>以质量求生存，以创新求发展</a:t>
            </a:r>
            <a:endParaRPr lang="zh-CN" altLang="en-US" sz="600" i="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356304" y="397227"/>
            <a:ext cx="979488" cy="222250"/>
          </a:xfrm>
          <a:prstGeom prst="roundRect">
            <a:avLst/>
          </a:prstGeom>
          <a:noFill/>
          <a:ln w="12700" cmpd="sng">
            <a:noFill/>
            <a:prstDash val="solid"/>
          </a:ln>
          <a:effectLst>
            <a:outerShdw blurRad="50800" dist="50800" dir="5400000" algn="ctr" rotWithShape="0">
              <a:schemeClr val="bg1">
                <a:lumMod val="8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zh-CN" altLang="en-US" sz="1000" noProof="1" smtClean="0">
                <a:solidFill>
                  <a:schemeClr val="tx1"/>
                </a:solidFill>
                <a:effectLst>
                  <a:outerShdw blurRad="38100" dist="19050" dir="2700000" algn="tl" rotWithShape="0">
                    <a:schemeClr val="dk1">
                      <a:alpha val="40000"/>
                    </a:schemeClr>
                  </a:outerShdw>
                </a:effectLst>
                <a:latin typeface="隶书" panose="02010509060101010101" pitchFamily="49" charset="-122"/>
                <a:ea typeface="隶书" panose="02010509060101010101" pitchFamily="49" charset="-122"/>
              </a:rPr>
              <a:t>实验室</a:t>
            </a:r>
            <a:r>
              <a:rPr lang="zh-CN" altLang="en-US" sz="1000" noProof="1">
                <a:solidFill>
                  <a:schemeClr val="tx1"/>
                </a:solidFill>
                <a:effectLst>
                  <a:outerShdw blurRad="38100" dist="19050" dir="2700000" algn="tl" rotWithShape="0">
                    <a:schemeClr val="dk1">
                      <a:alpha val="40000"/>
                    </a:schemeClr>
                  </a:outerShdw>
                </a:effectLst>
                <a:latin typeface="隶书" panose="02010509060101010101" pitchFamily="49" charset="-122"/>
                <a:ea typeface="隶书" panose="02010509060101010101" pitchFamily="49" charset="-122"/>
              </a:rPr>
              <a:t>介绍</a:t>
            </a:r>
            <a:endParaRPr lang="zh-CN" altLang="en-US" sz="1000" noProof="1">
              <a:solidFill>
                <a:schemeClr val="tx1"/>
              </a:solidFill>
              <a:effectLst>
                <a:outerShdw blurRad="38100" dist="19050" dir="2700000" algn="tl" rotWithShape="0">
                  <a:schemeClr val="dk1">
                    <a:alpha val="40000"/>
                  </a:schemeClr>
                </a:outerShdw>
              </a:effectLst>
              <a:latin typeface="隶书" panose="02010509060101010101" pitchFamily="49" charset="-122"/>
              <a:ea typeface="隶书" panose="02010509060101010101" pitchFamily="49" charset="-122"/>
            </a:endParaRPr>
          </a:p>
        </p:txBody>
      </p:sp>
      <p:grpSp>
        <p:nvGrpSpPr>
          <p:cNvPr id="2" name="组合 132"/>
          <p:cNvGrpSpPr/>
          <p:nvPr/>
        </p:nvGrpSpPr>
        <p:grpSpPr bwMode="auto">
          <a:xfrm>
            <a:off x="295980" y="727604"/>
            <a:ext cx="1854200" cy="198437"/>
            <a:chOff x="1561443" y="3243214"/>
            <a:chExt cx="4460349" cy="198120"/>
          </a:xfrm>
        </p:grpSpPr>
        <p:sp>
          <p:nvSpPr>
            <p:cNvPr id="5123" name="TextBox 92"/>
            <p:cNvSpPr txBox="1">
              <a:spLocks noChangeArrowheads="1"/>
            </p:cNvSpPr>
            <p:nvPr/>
          </p:nvSpPr>
          <p:spPr bwMode="auto">
            <a:xfrm>
              <a:off x="1829513" y="3243214"/>
              <a:ext cx="4192279" cy="198120"/>
            </a:xfrm>
            <a:prstGeom prst="rect">
              <a:avLst/>
            </a:prstGeom>
            <a:noFill/>
            <a:ln w="9525">
              <a:noFill/>
              <a:miter lim="800000"/>
            </a:ln>
          </p:spPr>
          <p:txBody>
            <a:bodyPr>
              <a:spAutoFit/>
            </a:bodyPr>
            <a:lstStyle/>
            <a:p>
              <a:r>
                <a:rPr lang="zh-CN" altLang="en-US" sz="700" dirty="0" smtClean="0">
                  <a:latin typeface="微软雅黑" panose="020B0503020204020204" pitchFamily="34" charset="-122"/>
                  <a:ea typeface="微软雅黑" panose="020B0503020204020204" pitchFamily="34" charset="-122"/>
                  <a:sym typeface="宋体" panose="02010600030101010101" pitchFamily="2" charset="-122"/>
                </a:rPr>
                <a:t>实验室包括硬件</a:t>
              </a:r>
              <a:r>
                <a:rPr lang="zh-CN" altLang="en-US" sz="700" dirty="0">
                  <a:latin typeface="微软雅黑" panose="020B0503020204020204" pitchFamily="34" charset="-122"/>
                  <a:ea typeface="微软雅黑" panose="020B0503020204020204" pitchFamily="34" charset="-122"/>
                  <a:sym typeface="宋体" panose="02010600030101010101" pitchFamily="2" charset="-122"/>
                </a:rPr>
                <a:t>实验室和可靠性</a:t>
              </a:r>
              <a:r>
                <a:rPr lang="zh-CN" altLang="en-US" sz="700" dirty="0" smtClean="0">
                  <a:latin typeface="微软雅黑" panose="020B0503020204020204" pitchFamily="34" charset="-122"/>
                  <a:ea typeface="微软雅黑" panose="020B0503020204020204" pitchFamily="34" charset="-122"/>
                  <a:sym typeface="宋体" panose="02010600030101010101" pitchFamily="2" charset="-122"/>
                </a:rPr>
                <a:t>实验室</a:t>
              </a:r>
              <a:endParaRPr lang="zh-CN" altLang="en-US" sz="700"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126" name="矩形 125"/>
            <p:cNvSpPr/>
            <p:nvPr/>
          </p:nvSpPr>
          <p:spPr>
            <a:xfrm>
              <a:off x="1561443" y="3292347"/>
              <a:ext cx="267315" cy="85588"/>
            </a:xfrm>
            <a:custGeom>
              <a:avLst/>
              <a:gdLst/>
              <a:ahLst/>
              <a:cxnLst/>
              <a:rect l="l" t="t" r="r" b="b"/>
              <a:pathLst>
                <a:path w="109909" h="84184">
                  <a:moveTo>
                    <a:pt x="0" y="0"/>
                  </a:moveTo>
                  <a:lnTo>
                    <a:pt x="84184" y="0"/>
                  </a:lnTo>
                  <a:lnTo>
                    <a:pt x="84184" y="20972"/>
                  </a:lnTo>
                  <a:lnTo>
                    <a:pt x="109909" y="42101"/>
                  </a:lnTo>
                  <a:lnTo>
                    <a:pt x="84184" y="63229"/>
                  </a:lnTo>
                  <a:lnTo>
                    <a:pt x="84184" y="84184"/>
                  </a:lnTo>
                  <a:lnTo>
                    <a:pt x="0" y="8418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700" noProof="1">
                <a:latin typeface="微软雅黑" panose="020B0503020204020204" pitchFamily="34" charset="-122"/>
                <a:ea typeface="微软雅黑" panose="020B0503020204020204" pitchFamily="34" charset="-122"/>
              </a:endParaRPr>
            </a:p>
          </p:txBody>
        </p:sp>
      </p:grpSp>
      <p:pic>
        <p:nvPicPr>
          <p:cNvPr id="5126" name="图片 1"/>
          <p:cNvPicPr>
            <a:picLocks noChangeAspect="1" noChangeArrowheads="1"/>
          </p:cNvPicPr>
          <p:nvPr/>
        </p:nvPicPr>
        <p:blipFill>
          <a:blip r:embed="rId1" cstate="print"/>
          <a:srcRect/>
          <a:stretch>
            <a:fillRect/>
          </a:stretch>
        </p:blipFill>
        <p:spPr bwMode="auto">
          <a:xfrm>
            <a:off x="2375606" y="789707"/>
            <a:ext cx="1530350" cy="852826"/>
          </a:xfrm>
          <a:prstGeom prst="rect">
            <a:avLst/>
          </a:prstGeom>
          <a:noFill/>
          <a:ln w="9525">
            <a:noFill/>
            <a:miter lim="800000"/>
            <a:headEnd/>
            <a:tailEnd/>
          </a:ln>
        </p:spPr>
      </p:pic>
      <p:pic>
        <p:nvPicPr>
          <p:cNvPr id="5127" name="图片 2"/>
          <p:cNvPicPr>
            <a:picLocks noChangeAspect="1" noChangeArrowheads="1"/>
          </p:cNvPicPr>
          <p:nvPr/>
        </p:nvPicPr>
        <p:blipFill>
          <a:blip r:embed="rId2" cstate="print"/>
          <a:srcRect/>
          <a:stretch>
            <a:fillRect/>
          </a:stretch>
        </p:blipFill>
        <p:spPr bwMode="auto">
          <a:xfrm>
            <a:off x="490361" y="1806223"/>
            <a:ext cx="1530350" cy="826030"/>
          </a:xfrm>
          <a:prstGeom prst="rect">
            <a:avLst/>
          </a:prstGeom>
          <a:noFill/>
          <a:ln w="9525">
            <a:noFill/>
            <a:miter lim="800000"/>
            <a:headEnd/>
            <a:tailEnd/>
          </a:ln>
        </p:spPr>
      </p:pic>
      <p:grpSp>
        <p:nvGrpSpPr>
          <p:cNvPr id="3" name="组合 3"/>
          <p:cNvGrpSpPr/>
          <p:nvPr/>
        </p:nvGrpSpPr>
        <p:grpSpPr bwMode="auto">
          <a:xfrm>
            <a:off x="295980" y="886892"/>
            <a:ext cx="1854200" cy="415498"/>
            <a:chOff x="1561443" y="3243211"/>
            <a:chExt cx="4460349" cy="415818"/>
          </a:xfrm>
        </p:grpSpPr>
        <p:sp>
          <p:nvSpPr>
            <p:cNvPr id="5129" name="TextBox 92"/>
            <p:cNvSpPr txBox="1">
              <a:spLocks noChangeArrowheads="1"/>
            </p:cNvSpPr>
            <p:nvPr/>
          </p:nvSpPr>
          <p:spPr bwMode="auto">
            <a:xfrm>
              <a:off x="1829514" y="3243211"/>
              <a:ext cx="4192278" cy="415818"/>
            </a:xfrm>
            <a:prstGeom prst="rect">
              <a:avLst/>
            </a:prstGeom>
            <a:noFill/>
            <a:ln w="9525">
              <a:noFill/>
              <a:miter lim="800000"/>
            </a:ln>
          </p:spPr>
          <p:txBody>
            <a:bodyPr>
              <a:spAutoFit/>
            </a:bodyPr>
            <a:lstStyle/>
            <a:p>
              <a:r>
                <a:rPr lang="zh-CN" altLang="en-US" sz="700" dirty="0">
                  <a:latin typeface="微软雅黑" panose="020B0503020204020204" pitchFamily="34" charset="-122"/>
                  <a:ea typeface="微软雅黑" panose="020B0503020204020204" pitchFamily="34" charset="-122"/>
                  <a:sym typeface="宋体" panose="02010600030101010101" pitchFamily="2" charset="-122"/>
                </a:rPr>
                <a:t>硬件实验室有</a:t>
              </a:r>
              <a:r>
                <a:rPr lang="en-US" altLang="zh-CN" sz="700" dirty="0">
                  <a:latin typeface="微软雅黑" panose="020B0503020204020204" pitchFamily="34" charset="-122"/>
                  <a:ea typeface="微软雅黑" panose="020B0503020204020204" pitchFamily="34" charset="-122"/>
                  <a:sym typeface="宋体" panose="02010600030101010101" pitchFamily="2" charset="-122"/>
                </a:rPr>
                <a:t>8960</a:t>
              </a:r>
              <a:r>
                <a:rPr lang="zh-CN" altLang="en-US" sz="700" dirty="0">
                  <a:latin typeface="微软雅黑" panose="020B0503020204020204" pitchFamily="34" charset="-122"/>
                  <a:ea typeface="微软雅黑" panose="020B0503020204020204" pitchFamily="34" charset="-122"/>
                  <a:sym typeface="宋体" panose="02010600030101010101" pitchFamily="2" charset="-122"/>
                </a:rPr>
                <a:t>、</a:t>
              </a:r>
              <a:r>
                <a:rPr lang="en-US" altLang="zh-CN" sz="700" dirty="0">
                  <a:latin typeface="微软雅黑" panose="020B0503020204020204" pitchFamily="34" charset="-122"/>
                  <a:ea typeface="微软雅黑" panose="020B0503020204020204" pitchFamily="34" charset="-122"/>
                  <a:sym typeface="宋体" panose="02010600030101010101" pitchFamily="2" charset="-122"/>
                </a:rPr>
                <a:t>CMW500</a:t>
              </a:r>
              <a:r>
                <a:rPr lang="zh-CN" altLang="en-US" sz="700" dirty="0">
                  <a:latin typeface="微软雅黑" panose="020B0503020204020204" pitchFamily="34" charset="-122"/>
                  <a:ea typeface="微软雅黑" panose="020B0503020204020204" pitchFamily="34" charset="-122"/>
                  <a:sym typeface="宋体" panose="02010600030101010101" pitchFamily="2" charset="-122"/>
                </a:rPr>
                <a:t>、</a:t>
              </a:r>
              <a:r>
                <a:rPr lang="en-US" altLang="zh-CN" sz="700" dirty="0" smtClean="0">
                  <a:latin typeface="微软雅黑" panose="020B0503020204020204" pitchFamily="34" charset="-122"/>
                  <a:ea typeface="微软雅黑" panose="020B0503020204020204" pitchFamily="34" charset="-122"/>
                  <a:sym typeface="宋体" panose="02010600030101010101" pitchFamily="2" charset="-122"/>
                </a:rPr>
                <a:t>E4404B</a:t>
              </a:r>
              <a:r>
                <a:rPr lang="zh-CN" altLang="en-US" sz="700" dirty="0" smtClean="0">
                  <a:latin typeface="微软雅黑" panose="020B0503020204020204" pitchFamily="34" charset="-122"/>
                  <a:ea typeface="微软雅黑" panose="020B0503020204020204" pitchFamily="34" charset="-122"/>
                  <a:sym typeface="宋体" panose="02010600030101010101" pitchFamily="2" charset="-122"/>
                </a:rPr>
                <a:t>综合测试</a:t>
              </a:r>
              <a:r>
                <a:rPr lang="zh-CN" altLang="en-US" sz="700" dirty="0">
                  <a:latin typeface="微软雅黑" panose="020B0503020204020204" pitchFamily="34" charset="-122"/>
                  <a:ea typeface="微软雅黑" panose="020B0503020204020204" pitchFamily="34" charset="-122"/>
                  <a:sym typeface="宋体" panose="02010600030101010101" pitchFamily="2" charset="-122"/>
                </a:rPr>
                <a:t>仪</a:t>
              </a:r>
              <a:r>
                <a:rPr lang="zh-CN" altLang="en-US" sz="700" dirty="0" smtClean="0">
                  <a:latin typeface="微软雅黑" panose="020B0503020204020204" pitchFamily="34" charset="-122"/>
                  <a:ea typeface="微软雅黑" panose="020B0503020204020204" pitchFamily="34" charset="-122"/>
                  <a:sym typeface="宋体" panose="02010600030101010101" pitchFamily="2" charset="-122"/>
                </a:rPr>
                <a:t>、频谱分析仪、</a:t>
              </a:r>
              <a:r>
                <a:rPr lang="zh-CN" altLang="en-US" sz="700" dirty="0">
                  <a:latin typeface="微软雅黑" panose="020B0503020204020204" pitchFamily="34" charset="-122"/>
                  <a:ea typeface="微软雅黑" panose="020B0503020204020204" pitchFamily="34" charset="-122"/>
                  <a:sym typeface="宋体" panose="02010600030101010101" pitchFamily="2" charset="-122"/>
                </a:rPr>
                <a:t>电池综合测试</a:t>
              </a:r>
              <a:r>
                <a:rPr lang="zh-CN" altLang="en-US" sz="700" dirty="0" smtClean="0">
                  <a:latin typeface="微软雅黑" panose="020B0503020204020204" pitchFamily="34" charset="-122"/>
                  <a:ea typeface="微软雅黑" panose="020B0503020204020204" pitchFamily="34" charset="-122"/>
                  <a:sym typeface="宋体" panose="02010600030101010101" pitchFamily="2" charset="-122"/>
                </a:rPr>
                <a:t>机、北斗信号转发器等</a:t>
              </a:r>
              <a:r>
                <a:rPr lang="zh-CN" altLang="en-US" sz="700" dirty="0">
                  <a:latin typeface="微软雅黑" panose="020B0503020204020204" pitchFamily="34" charset="-122"/>
                  <a:ea typeface="微软雅黑" panose="020B0503020204020204" pitchFamily="34" charset="-122"/>
                  <a:sym typeface="宋体" panose="02010600030101010101" pitchFamily="2" charset="-122"/>
                </a:rPr>
                <a:t>设备</a:t>
              </a:r>
              <a:endParaRPr lang="zh-CN" altLang="en-US" sz="700"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13" name="矩形 125"/>
            <p:cNvSpPr/>
            <p:nvPr/>
          </p:nvSpPr>
          <p:spPr>
            <a:xfrm>
              <a:off x="1561443" y="3368724"/>
              <a:ext cx="267315" cy="84202"/>
            </a:xfrm>
            <a:custGeom>
              <a:avLst/>
              <a:gdLst/>
              <a:ahLst/>
              <a:cxnLst/>
              <a:rect l="l" t="t" r="r" b="b"/>
              <a:pathLst>
                <a:path w="109909" h="84184">
                  <a:moveTo>
                    <a:pt x="0" y="0"/>
                  </a:moveTo>
                  <a:lnTo>
                    <a:pt x="84184" y="0"/>
                  </a:lnTo>
                  <a:lnTo>
                    <a:pt x="84184" y="20972"/>
                  </a:lnTo>
                  <a:lnTo>
                    <a:pt x="109909" y="42101"/>
                  </a:lnTo>
                  <a:lnTo>
                    <a:pt x="84184" y="63229"/>
                  </a:lnTo>
                  <a:lnTo>
                    <a:pt x="84184" y="84184"/>
                  </a:lnTo>
                  <a:lnTo>
                    <a:pt x="0" y="8418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700" noProof="1">
                <a:latin typeface="微软雅黑" panose="020B0503020204020204" pitchFamily="34" charset="-122"/>
                <a:ea typeface="微软雅黑" panose="020B0503020204020204" pitchFamily="34" charset="-122"/>
              </a:endParaRPr>
            </a:p>
          </p:txBody>
        </p:sp>
      </p:grpSp>
      <p:grpSp>
        <p:nvGrpSpPr>
          <p:cNvPr id="4" name="组合 13"/>
          <p:cNvGrpSpPr/>
          <p:nvPr/>
        </p:nvGrpSpPr>
        <p:grpSpPr bwMode="auto">
          <a:xfrm>
            <a:off x="295979" y="1295242"/>
            <a:ext cx="1956154" cy="415498"/>
            <a:chOff x="1561443" y="3243214"/>
            <a:chExt cx="4460349" cy="415819"/>
          </a:xfrm>
        </p:grpSpPr>
        <p:sp>
          <p:nvSpPr>
            <p:cNvPr id="5132" name="TextBox 92"/>
            <p:cNvSpPr txBox="1">
              <a:spLocks noChangeArrowheads="1"/>
            </p:cNvSpPr>
            <p:nvPr/>
          </p:nvSpPr>
          <p:spPr bwMode="auto">
            <a:xfrm>
              <a:off x="1829513" y="3243214"/>
              <a:ext cx="4192279" cy="415819"/>
            </a:xfrm>
            <a:prstGeom prst="rect">
              <a:avLst/>
            </a:prstGeom>
            <a:noFill/>
            <a:ln w="9525">
              <a:noFill/>
              <a:miter lim="800000"/>
            </a:ln>
          </p:spPr>
          <p:txBody>
            <a:bodyPr>
              <a:spAutoFit/>
            </a:bodyPr>
            <a:lstStyle/>
            <a:p>
              <a:r>
                <a:rPr lang="zh-CN" altLang="en-US" sz="700" dirty="0">
                  <a:latin typeface="微软雅黑" panose="020B0503020204020204" pitchFamily="34" charset="-122"/>
                  <a:ea typeface="微软雅黑" panose="020B0503020204020204" pitchFamily="34" charset="-122"/>
                  <a:sym typeface="宋体" panose="02010600030101010101" pitchFamily="2" charset="-122"/>
                </a:rPr>
                <a:t>可靠性实验室有受控跌落试验机、冷热冲击试验机、恒温慢湿试验机、点击划线试验</a:t>
              </a:r>
              <a:r>
                <a:rPr lang="zh-CN" altLang="en-US" sz="700" dirty="0" smtClean="0">
                  <a:latin typeface="微软雅黑" panose="020B0503020204020204" pitchFamily="34" charset="-122"/>
                  <a:ea typeface="微软雅黑" panose="020B0503020204020204" pitchFamily="34" charset="-122"/>
                  <a:sym typeface="宋体" panose="02010600030101010101" pitchFamily="2" charset="-122"/>
                </a:rPr>
                <a:t>机、扭曲试验机等</a:t>
              </a:r>
              <a:r>
                <a:rPr lang="zh-CN" altLang="en-US" sz="700" dirty="0">
                  <a:latin typeface="微软雅黑" panose="020B0503020204020204" pitchFamily="34" charset="-122"/>
                  <a:ea typeface="微软雅黑" panose="020B0503020204020204" pitchFamily="34" charset="-122"/>
                  <a:sym typeface="宋体" panose="02010600030101010101" pitchFamily="2" charset="-122"/>
                </a:rPr>
                <a:t>设备</a:t>
              </a:r>
              <a:endParaRPr lang="zh-CN" altLang="en-US" sz="700" dirty="0">
                <a:latin typeface="微软雅黑" panose="020B0503020204020204" pitchFamily="34" charset="-122"/>
                <a:ea typeface="微软雅黑" panose="020B0503020204020204" pitchFamily="34" charset="-122"/>
                <a:sym typeface="宋体" panose="02010600030101010101" pitchFamily="2" charset="-122"/>
              </a:endParaRPr>
            </a:p>
          </p:txBody>
        </p:sp>
        <p:sp>
          <p:nvSpPr>
            <p:cNvPr id="16" name="矩形 125"/>
            <p:cNvSpPr/>
            <p:nvPr/>
          </p:nvSpPr>
          <p:spPr>
            <a:xfrm>
              <a:off x="1561443" y="3292464"/>
              <a:ext cx="266826" cy="84203"/>
            </a:xfrm>
            <a:custGeom>
              <a:avLst/>
              <a:gdLst/>
              <a:ahLst/>
              <a:cxnLst/>
              <a:rect l="l" t="t" r="r" b="b"/>
              <a:pathLst>
                <a:path w="109909" h="84184">
                  <a:moveTo>
                    <a:pt x="0" y="0"/>
                  </a:moveTo>
                  <a:lnTo>
                    <a:pt x="84184" y="0"/>
                  </a:lnTo>
                  <a:lnTo>
                    <a:pt x="84184" y="20972"/>
                  </a:lnTo>
                  <a:lnTo>
                    <a:pt x="109909" y="42101"/>
                  </a:lnTo>
                  <a:lnTo>
                    <a:pt x="84184" y="63229"/>
                  </a:lnTo>
                  <a:lnTo>
                    <a:pt x="84184" y="84184"/>
                  </a:lnTo>
                  <a:lnTo>
                    <a:pt x="0" y="8418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700" noProof="1">
                <a:latin typeface="微软雅黑" panose="020B0503020204020204" pitchFamily="34" charset="-122"/>
                <a:ea typeface="微软雅黑" panose="020B0503020204020204" pitchFamily="34" charset="-122"/>
              </a:endParaRPr>
            </a:p>
          </p:txBody>
        </p:sp>
      </p:grpSp>
      <p:pic>
        <p:nvPicPr>
          <p:cNvPr id="5134" name="图片 16"/>
          <p:cNvPicPr>
            <a:picLocks noChangeAspect="1" noChangeArrowheads="1"/>
          </p:cNvPicPr>
          <p:nvPr/>
        </p:nvPicPr>
        <p:blipFill>
          <a:blip r:embed="rId3" cstate="print"/>
          <a:srcRect/>
          <a:stretch>
            <a:fillRect/>
          </a:stretch>
        </p:blipFill>
        <p:spPr bwMode="auto">
          <a:xfrm>
            <a:off x="2374724" y="1817511"/>
            <a:ext cx="1525587" cy="798689"/>
          </a:xfrm>
          <a:prstGeom prst="rect">
            <a:avLst/>
          </a:prstGeom>
          <a:noFill/>
          <a:ln w="9525">
            <a:noFill/>
            <a:miter lim="800000"/>
            <a:headEnd/>
            <a:tailEnd/>
          </a:ln>
        </p:spPr>
      </p:pic>
      <p:sp>
        <p:nvSpPr>
          <p:cNvPr id="17" name="矩形 16"/>
          <p:cNvSpPr/>
          <p:nvPr/>
        </p:nvSpPr>
        <p:spPr>
          <a:xfrm>
            <a:off x="2647804" y="93061"/>
            <a:ext cx="1184940" cy="184666"/>
          </a:xfrm>
          <a:prstGeom prst="rect">
            <a:avLst/>
          </a:prstGeom>
          <a:noFill/>
          <a:ln>
            <a:noFill/>
          </a:ln>
        </p:spPr>
        <p:txBody>
          <a:bodyPr wrap="none" rtlCol="0" anchor="t">
            <a:spAutoFit/>
          </a:bodyPr>
          <a:lstStyle/>
          <a:p>
            <a:pPr algn="ctr"/>
            <a:r>
              <a:rPr lang="zh-CN" altLang="en-US" sz="600" i="1" dirty="0" smtClean="0">
                <a:latin typeface="微软雅黑" panose="020B0503020204020204" pitchFamily="34" charset="-122"/>
                <a:ea typeface="微软雅黑" panose="020B0503020204020204" pitchFamily="34" charset="-122"/>
              </a:rPr>
              <a:t>以质量求生存，以创新求发展</a:t>
            </a:r>
            <a:endParaRPr lang="zh-CN" altLang="en-US" sz="600" i="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PP_MARK_KEY" val="a8d52ce6-85e7-44ba-a7da-984c1ad9f6aa"/>
  <p:tag name="COMMONDATA" val="eyJoZGlkIjoiNGZlNzliYzYzYjMyNWY1YzdmYmI0ZTYzN2UxMDI1ZmQ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noFill/>
        <a:ln w="9525">
          <a:noFill/>
          <a:miter lim="800000"/>
        </a:ln>
      </a:spPr>
      <a:bodyPr vert="horz" wrap="square" lIns="91440" tIns="45720" rIns="91440" bIns="45720" numCol="1" anchor="ctr" anchorCtr="0" compatLnSpc="1">
        <a:spAutoFit/>
      </a:bodyPr>
      <a:lstStyle>
        <a:defPPr marL="0" marR="0" indent="0" algn="l" defTabSz="914400" rtl="0" eaLnBrk="1" fontAlgn="base" latinLnBrk="0" hangingPunct="1">
          <a:lnSpc>
            <a:spcPct val="100000"/>
          </a:lnSpc>
          <a:spcBef>
            <a:spcPct val="0"/>
          </a:spcBef>
          <a:spcAft>
            <a:spcPct val="0"/>
          </a:spcAft>
          <a:buClrTx/>
          <a:buSzTx/>
          <a:buFont typeface="Wingdings" panose="05000000000000000000" pitchFamily="2" charset="2"/>
          <a:buChar char="Ø"/>
          <a:defRPr kumimoji="0" sz="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9364</Words>
  <Application>WPS 演示</Application>
  <PresentationFormat>自定义</PresentationFormat>
  <Paragraphs>1951</Paragraphs>
  <Slides>47</Slides>
  <Notes>0</Notes>
  <HiddenSlides>0</HiddenSlides>
  <MMClips>0</MMClips>
  <ScaleCrop>false</ScaleCrop>
  <HeadingPairs>
    <vt:vector size="6" baseType="variant">
      <vt:variant>
        <vt:lpstr>已用的字体</vt:lpstr>
      </vt:variant>
      <vt:variant>
        <vt:i4>15</vt:i4>
      </vt:variant>
      <vt:variant>
        <vt:lpstr>主题</vt:lpstr>
      </vt:variant>
      <vt:variant>
        <vt:i4>3</vt:i4>
      </vt:variant>
      <vt:variant>
        <vt:lpstr>幻灯片标题</vt:lpstr>
      </vt:variant>
      <vt:variant>
        <vt:i4>47</vt:i4>
      </vt:variant>
    </vt:vector>
  </HeadingPairs>
  <TitlesOfParts>
    <vt:vector size="65" baseType="lpstr">
      <vt:lpstr>Arial</vt:lpstr>
      <vt:lpstr>宋体</vt:lpstr>
      <vt:lpstr>Wingdings</vt:lpstr>
      <vt:lpstr>微软雅黑</vt:lpstr>
      <vt:lpstr>Times New Roman</vt:lpstr>
      <vt:lpstr>隶书</vt:lpstr>
      <vt:lpstr>Calibri</vt:lpstr>
      <vt:lpstr>华文楷体</vt:lpstr>
      <vt:lpstr>Arial Unicode MS</vt:lpstr>
      <vt:lpstr>Calibri Light</vt:lpstr>
      <vt:lpstr>苹方 细体</vt:lpstr>
      <vt:lpstr>苹方 细体</vt:lpstr>
      <vt:lpstr>Wingdings</vt:lpstr>
      <vt:lpstr>Segoe Print</vt:lpstr>
      <vt:lpstr>Verdana</vt:lpstr>
      <vt:lpstr>Office 主题</vt:lpstr>
      <vt:lpstr>自定义设计方案</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马祖英</cp:lastModifiedBy>
  <cp:revision>395</cp:revision>
  <dcterms:created xsi:type="dcterms:W3CDTF">2016-08-04T07:29:00Z</dcterms:created>
  <dcterms:modified xsi:type="dcterms:W3CDTF">2022-11-21T01:50:03Z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2052-11.1.0.12763</vt:lpwstr>
  </property>
  <property fmtid="{D5CDD505-2E9C-101B-9397-08002B2CF9AE}" pid="3" name="ICV">
    <vt:lpwstr>7B086148CBC043F58C8ED82E38A03A48</vt:lpwstr>
  </property>
</Properties>
</file>