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794" r:id="rId1"/>
    <p:sldMasterId id="2147483859" r:id="rId2"/>
    <p:sldMasterId id="2147483881" r:id="rId3"/>
  </p:sldMasterIdLst>
  <p:notesMasterIdLst>
    <p:notesMasterId r:id="rId25"/>
  </p:notesMasterIdLst>
  <p:handoutMasterIdLst>
    <p:handoutMasterId r:id="rId26"/>
  </p:handoutMasterIdLst>
  <p:sldIdLst>
    <p:sldId id="706" r:id="rId4"/>
    <p:sldId id="2614" r:id="rId5"/>
    <p:sldId id="2615" r:id="rId6"/>
    <p:sldId id="2583" r:id="rId7"/>
    <p:sldId id="2616" r:id="rId8"/>
    <p:sldId id="2407" r:id="rId9"/>
    <p:sldId id="2528" r:id="rId10"/>
    <p:sldId id="2612" r:id="rId11"/>
    <p:sldId id="2613" r:id="rId12"/>
    <p:sldId id="2617" r:id="rId13"/>
    <p:sldId id="2414" r:id="rId14"/>
    <p:sldId id="2411" r:id="rId15"/>
    <p:sldId id="2609" r:id="rId16"/>
    <p:sldId id="2556" r:id="rId17"/>
    <p:sldId id="2618" r:id="rId18"/>
    <p:sldId id="2604" r:id="rId19"/>
    <p:sldId id="2584" r:id="rId20"/>
    <p:sldId id="2611" r:id="rId21"/>
    <p:sldId id="2597" r:id="rId22"/>
    <p:sldId id="2560" r:id="rId23"/>
    <p:sldId id="2473" r:id="rId24"/>
  </p:sldIdLst>
  <p:sldSz cx="13820775" cy="7773988"/>
  <p:notesSz cx="6645275" cy="9775825"/>
  <p:custDataLst>
    <p:tags r:id="rId27"/>
  </p:custDataLst>
  <p:defaultTextStyle>
    <a:defPPr>
      <a:defRPr lang="zh-CN"/>
    </a:defPPr>
    <a:lvl1pPr algn="r" defTabSz="282575" rtl="0" fontAlgn="base">
      <a:lnSpc>
        <a:spcPct val="110000"/>
      </a:lnSpc>
      <a:spcBef>
        <a:spcPct val="0"/>
      </a:spcBef>
      <a:spcAft>
        <a:spcPct val="40000"/>
      </a:spcAft>
      <a:buSzPct val="80000"/>
      <a:buFont typeface="Times New Roman" panose="02020603050405020304" pitchFamily="18" charset="0"/>
      <a:buChar char="•"/>
      <a:defRPr sz="1400" kern="1200">
        <a:solidFill>
          <a:schemeClr val="tx1"/>
        </a:solidFill>
        <a:latin typeface="Arial" panose="020B0604020202020204" pitchFamily="34" charset="0"/>
        <a:ea typeface="楷体_GB2312" pitchFamily="49" charset="-122"/>
        <a:cs typeface="+mn-cs"/>
      </a:defRPr>
    </a:lvl1pPr>
    <a:lvl2pPr marL="457200" algn="r" defTabSz="282575" rtl="0" fontAlgn="base">
      <a:lnSpc>
        <a:spcPct val="110000"/>
      </a:lnSpc>
      <a:spcBef>
        <a:spcPct val="0"/>
      </a:spcBef>
      <a:spcAft>
        <a:spcPct val="40000"/>
      </a:spcAft>
      <a:buSzPct val="80000"/>
      <a:buFont typeface="Times New Roman" panose="02020603050405020304" pitchFamily="18" charset="0"/>
      <a:buChar char="•"/>
      <a:defRPr sz="1400" kern="1200">
        <a:solidFill>
          <a:schemeClr val="tx1"/>
        </a:solidFill>
        <a:latin typeface="Arial" panose="020B0604020202020204" pitchFamily="34" charset="0"/>
        <a:ea typeface="楷体_GB2312" pitchFamily="49" charset="-122"/>
        <a:cs typeface="+mn-cs"/>
      </a:defRPr>
    </a:lvl2pPr>
    <a:lvl3pPr marL="914400" algn="r" defTabSz="282575" rtl="0" fontAlgn="base">
      <a:lnSpc>
        <a:spcPct val="110000"/>
      </a:lnSpc>
      <a:spcBef>
        <a:spcPct val="0"/>
      </a:spcBef>
      <a:spcAft>
        <a:spcPct val="40000"/>
      </a:spcAft>
      <a:buSzPct val="80000"/>
      <a:buFont typeface="Times New Roman" panose="02020603050405020304" pitchFamily="18" charset="0"/>
      <a:buChar char="•"/>
      <a:defRPr sz="1400" kern="1200">
        <a:solidFill>
          <a:schemeClr val="tx1"/>
        </a:solidFill>
        <a:latin typeface="Arial" panose="020B0604020202020204" pitchFamily="34" charset="0"/>
        <a:ea typeface="楷体_GB2312" pitchFamily="49" charset="-122"/>
        <a:cs typeface="+mn-cs"/>
      </a:defRPr>
    </a:lvl3pPr>
    <a:lvl4pPr marL="1371600" algn="r" defTabSz="282575" rtl="0" fontAlgn="base">
      <a:lnSpc>
        <a:spcPct val="110000"/>
      </a:lnSpc>
      <a:spcBef>
        <a:spcPct val="0"/>
      </a:spcBef>
      <a:spcAft>
        <a:spcPct val="40000"/>
      </a:spcAft>
      <a:buSzPct val="80000"/>
      <a:buFont typeface="Times New Roman" panose="02020603050405020304" pitchFamily="18" charset="0"/>
      <a:buChar char="•"/>
      <a:defRPr sz="1400" kern="1200">
        <a:solidFill>
          <a:schemeClr val="tx1"/>
        </a:solidFill>
        <a:latin typeface="Arial" panose="020B0604020202020204" pitchFamily="34" charset="0"/>
        <a:ea typeface="楷体_GB2312" pitchFamily="49" charset="-122"/>
        <a:cs typeface="+mn-cs"/>
      </a:defRPr>
    </a:lvl4pPr>
    <a:lvl5pPr marL="1828800" algn="r" defTabSz="282575" rtl="0" fontAlgn="base">
      <a:lnSpc>
        <a:spcPct val="110000"/>
      </a:lnSpc>
      <a:spcBef>
        <a:spcPct val="0"/>
      </a:spcBef>
      <a:spcAft>
        <a:spcPct val="40000"/>
      </a:spcAft>
      <a:buSzPct val="80000"/>
      <a:buFont typeface="Times New Roman" panose="02020603050405020304" pitchFamily="18" charset="0"/>
      <a:buChar char="•"/>
      <a:defRPr sz="1400" kern="1200">
        <a:solidFill>
          <a:schemeClr val="tx1"/>
        </a:solidFill>
        <a:latin typeface="Arial" panose="020B0604020202020204" pitchFamily="34" charset="0"/>
        <a:ea typeface="楷体_GB2312" pitchFamily="49" charset="-122"/>
        <a:cs typeface="+mn-cs"/>
      </a:defRPr>
    </a:lvl5pPr>
    <a:lvl6pPr marL="2286000" algn="l" defTabSz="914400" rtl="0" eaLnBrk="1" latinLnBrk="0" hangingPunct="1">
      <a:defRPr sz="1400" kern="1200">
        <a:solidFill>
          <a:schemeClr val="tx1"/>
        </a:solidFill>
        <a:latin typeface="Arial" panose="020B0604020202020204" pitchFamily="34" charset="0"/>
        <a:ea typeface="楷体_GB2312" pitchFamily="49" charset="-122"/>
        <a:cs typeface="+mn-cs"/>
      </a:defRPr>
    </a:lvl6pPr>
    <a:lvl7pPr marL="2743200" algn="l" defTabSz="914400" rtl="0" eaLnBrk="1" latinLnBrk="0" hangingPunct="1">
      <a:defRPr sz="1400" kern="1200">
        <a:solidFill>
          <a:schemeClr val="tx1"/>
        </a:solidFill>
        <a:latin typeface="Arial" panose="020B0604020202020204" pitchFamily="34" charset="0"/>
        <a:ea typeface="楷体_GB2312" pitchFamily="49" charset="-122"/>
        <a:cs typeface="+mn-cs"/>
      </a:defRPr>
    </a:lvl7pPr>
    <a:lvl8pPr marL="3200400" algn="l" defTabSz="914400" rtl="0" eaLnBrk="1" latinLnBrk="0" hangingPunct="1">
      <a:defRPr sz="1400" kern="1200">
        <a:solidFill>
          <a:schemeClr val="tx1"/>
        </a:solidFill>
        <a:latin typeface="Arial" panose="020B0604020202020204" pitchFamily="34" charset="0"/>
        <a:ea typeface="楷体_GB2312" pitchFamily="49" charset="-122"/>
        <a:cs typeface="+mn-cs"/>
      </a:defRPr>
    </a:lvl8pPr>
    <a:lvl9pPr marL="3657600" algn="l" defTabSz="914400" rtl="0" eaLnBrk="1" latinLnBrk="0" hangingPunct="1">
      <a:defRPr sz="1400" kern="1200">
        <a:solidFill>
          <a:schemeClr val="tx1"/>
        </a:solidFill>
        <a:latin typeface="Arial" panose="020B0604020202020204" pitchFamily="34" charset="0"/>
        <a:ea typeface="楷体_GB2312" pitchFamily="49" charset="-122"/>
        <a:cs typeface="+mn-cs"/>
      </a:defRPr>
    </a:lvl9pPr>
  </p:defaultTextStyle>
  <p:extLst>
    <p:ext uri="{521415D9-36F7-43E2-AB2F-B90AF26B5E84}">
      <p14:sectionLst xmlns:p14="http://schemas.microsoft.com/office/powerpoint/2010/main">
        <p14:section name="默认节" id="{140641AA-A92D-4037-A3D9-6E53B6CFAEDA}">
          <p14:sldIdLst>
            <p14:sldId id="706"/>
            <p14:sldId id="2614"/>
            <p14:sldId id="2615"/>
            <p14:sldId id="2583"/>
            <p14:sldId id="2616"/>
            <p14:sldId id="2407"/>
            <p14:sldId id="2528"/>
            <p14:sldId id="2612"/>
            <p14:sldId id="2613"/>
            <p14:sldId id="2617"/>
            <p14:sldId id="2414"/>
            <p14:sldId id="2411"/>
            <p14:sldId id="2609"/>
            <p14:sldId id="2556"/>
            <p14:sldId id="2618"/>
            <p14:sldId id="2604"/>
            <p14:sldId id="2584"/>
            <p14:sldId id="2611"/>
            <p14:sldId id="2597"/>
            <p14:sldId id="2560"/>
            <p14:sldId id="2473"/>
          </p14:sldIdLst>
        </p14:section>
      </p14:sectionLst>
    </p:ext>
    <p:ext uri="{EFAFB233-063F-42B5-8137-9DF3F51BA10A}">
      <p15:sldGuideLst xmlns:p15="http://schemas.microsoft.com/office/powerpoint/2012/main">
        <p15:guide id="1" orient="horz" pos="860" userDrawn="1">
          <p15:clr>
            <a:srgbClr val="A4A3A4"/>
          </p15:clr>
        </p15:guide>
        <p15:guide id="2" orient="horz" pos="1950" userDrawn="1">
          <p15:clr>
            <a:srgbClr val="A4A3A4"/>
          </p15:clr>
        </p15:guide>
        <p15:guide id="3" orient="horz" pos="4444" userDrawn="1">
          <p15:clr>
            <a:srgbClr val="A4A3A4"/>
          </p15:clr>
        </p15:guide>
        <p15:guide id="4" orient="horz" pos="1177" userDrawn="1">
          <p15:clr>
            <a:srgbClr val="A4A3A4"/>
          </p15:clr>
        </p15:guide>
        <p15:guide id="5" orient="horz" pos="543" userDrawn="1">
          <p15:clr>
            <a:srgbClr val="A4A3A4"/>
          </p15:clr>
        </p15:guide>
        <p15:guide id="6" orient="horz" pos="1087" userDrawn="1">
          <p15:clr>
            <a:srgbClr val="A4A3A4"/>
          </p15:clr>
        </p15:guide>
        <p15:guide id="7" pos="8341" userDrawn="1">
          <p15:clr>
            <a:srgbClr val="A4A3A4"/>
          </p15:clr>
        </p15:guide>
        <p15:guide id="8" pos="364" userDrawn="1">
          <p15:clr>
            <a:srgbClr val="A4A3A4"/>
          </p15:clr>
        </p15:guide>
        <p15:guide id="9" pos="4354" userDrawn="1">
          <p15:clr>
            <a:srgbClr val="A4A3A4"/>
          </p15:clr>
        </p15:guide>
        <p15:guide id="10" pos="1860" userDrawn="1">
          <p15:clr>
            <a:srgbClr val="A4A3A4"/>
          </p15:clr>
        </p15:guide>
        <p15:guide id="11" pos="4227" userDrawn="1">
          <p15:clr>
            <a:srgbClr val="A4A3A4"/>
          </p15:clr>
        </p15:guide>
        <p15:guide id="12" pos="4477" userDrawn="1">
          <p15:clr>
            <a:srgbClr val="A4A3A4"/>
          </p15:clr>
        </p15:guide>
      </p15:sldGuideLst>
    </p:ext>
    <p:ext uri="{2D200454-40CA-4A62-9FC3-DE9A4176ACB9}">
      <p15:notesGuideLst xmlns:p15="http://schemas.microsoft.com/office/powerpoint/2012/main">
        <p15:guide id="1" orient="horz" pos="3079">
          <p15:clr>
            <a:srgbClr val="A4A3A4"/>
          </p15:clr>
        </p15:guide>
        <p15:guide id="2" pos="209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0" clrIdx="0"/>
  <p:cmAuthor id="1" name="John Qiao" initials="JQ" lastIdx="8" clrIdx="1">
    <p:extLst>
      <p:ext uri="{19B8F6BF-5375-455C-9EA6-DF929625EA0E}">
        <p15:presenceInfo xmlns:p15="http://schemas.microsoft.com/office/powerpoint/2012/main" userId="S-1-5-21-2019204074-3731621802-238891678-1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670"/>
    <a:srgbClr val="F08314"/>
    <a:srgbClr val="B2D2DE"/>
    <a:srgbClr val="366B7E"/>
    <a:srgbClr val="FFFFFF"/>
    <a:srgbClr val="0000CC"/>
    <a:srgbClr val="6CAAC0"/>
    <a:srgbClr val="006699"/>
    <a:srgbClr val="CC3300"/>
    <a:srgbClr val="001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26" autoAdjust="0"/>
  </p:normalViewPr>
  <p:slideViewPr>
    <p:cSldViewPr>
      <p:cViewPr varScale="1">
        <p:scale>
          <a:sx n="57" d="100"/>
          <a:sy n="57" d="100"/>
        </p:scale>
        <p:origin x="724" y="40"/>
      </p:cViewPr>
      <p:guideLst>
        <p:guide orient="horz" pos="860"/>
        <p:guide orient="horz" pos="1950"/>
        <p:guide orient="horz" pos="4444"/>
        <p:guide orient="horz" pos="1177"/>
        <p:guide orient="horz" pos="543"/>
        <p:guide orient="horz" pos="1087"/>
        <p:guide pos="8341"/>
        <p:guide pos="364"/>
        <p:guide pos="4354"/>
        <p:guide pos="1860"/>
        <p:guide pos="4227"/>
        <p:guide pos="44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196"/>
    </p:cViewPr>
  </p:sorterViewPr>
  <p:notesViewPr>
    <p:cSldViewPr>
      <p:cViewPr varScale="1">
        <p:scale>
          <a:sx n="49" d="100"/>
          <a:sy n="49" d="100"/>
        </p:scale>
        <p:origin x="2772" y="40"/>
      </p:cViewPr>
      <p:guideLst>
        <p:guide orient="horz" pos="3079"/>
        <p:guide pos="209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78138" cy="488950"/>
          </a:xfrm>
          <a:prstGeom prst="rect">
            <a:avLst/>
          </a:prstGeom>
          <a:noFill/>
          <a:ln w="9525">
            <a:noFill/>
            <a:miter lim="800000"/>
          </a:ln>
        </p:spPr>
        <p:txBody>
          <a:bodyPr vert="horz" wrap="square" lIns="90051" tIns="45026" rIns="90051" bIns="45026" numCol="1" anchor="t" anchorCtr="0" compatLnSpc="1"/>
          <a:lstStyle>
            <a:lvl1pPr algn="l"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endParaRPr lang="en-US" altLang="zh-CN"/>
          </a:p>
        </p:txBody>
      </p:sp>
      <p:sp>
        <p:nvSpPr>
          <p:cNvPr id="3075" name="Rectangle 3"/>
          <p:cNvSpPr>
            <a:spLocks noGrp="1" noChangeArrowheads="1"/>
          </p:cNvSpPr>
          <p:nvPr>
            <p:ph type="dt" sz="quarter" idx="1"/>
          </p:nvPr>
        </p:nvSpPr>
        <p:spPr bwMode="auto">
          <a:xfrm>
            <a:off x="3767138" y="0"/>
            <a:ext cx="2878137" cy="488950"/>
          </a:xfrm>
          <a:prstGeom prst="rect">
            <a:avLst/>
          </a:prstGeom>
          <a:noFill/>
          <a:ln w="9525">
            <a:noFill/>
            <a:miter lim="800000"/>
          </a:ln>
        </p:spPr>
        <p:txBody>
          <a:bodyPr vert="horz" wrap="square" lIns="90051" tIns="45026" rIns="90051" bIns="45026" numCol="1" anchor="t" anchorCtr="0" compatLnSpc="1"/>
          <a:lstStyle>
            <a:lvl1pPr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endParaRPr lang="en-US" altLang="zh-CN"/>
          </a:p>
        </p:txBody>
      </p:sp>
      <p:sp>
        <p:nvSpPr>
          <p:cNvPr id="3076" name="Rectangle 4"/>
          <p:cNvSpPr>
            <a:spLocks noGrp="1" noChangeArrowheads="1"/>
          </p:cNvSpPr>
          <p:nvPr>
            <p:ph type="ftr" sz="quarter" idx="2"/>
          </p:nvPr>
        </p:nvSpPr>
        <p:spPr bwMode="auto">
          <a:xfrm>
            <a:off x="0" y="9286875"/>
            <a:ext cx="2878138" cy="488950"/>
          </a:xfrm>
          <a:prstGeom prst="rect">
            <a:avLst/>
          </a:prstGeom>
          <a:noFill/>
          <a:ln w="9525">
            <a:noFill/>
            <a:miter lim="800000"/>
          </a:ln>
        </p:spPr>
        <p:txBody>
          <a:bodyPr vert="horz" wrap="square" lIns="90051" tIns="45026" rIns="90051" bIns="45026" numCol="1" anchor="b" anchorCtr="0" compatLnSpc="1"/>
          <a:lstStyle>
            <a:lvl1pPr algn="l"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endParaRPr lang="en-US" altLang="zh-CN"/>
          </a:p>
        </p:txBody>
      </p:sp>
      <p:sp>
        <p:nvSpPr>
          <p:cNvPr id="3077" name="Rectangle 5"/>
          <p:cNvSpPr>
            <a:spLocks noGrp="1" noChangeArrowheads="1"/>
          </p:cNvSpPr>
          <p:nvPr>
            <p:ph type="sldNum" sz="quarter" idx="3"/>
          </p:nvPr>
        </p:nvSpPr>
        <p:spPr bwMode="auto">
          <a:xfrm>
            <a:off x="3767138" y="9286875"/>
            <a:ext cx="2878137" cy="488950"/>
          </a:xfrm>
          <a:prstGeom prst="rect">
            <a:avLst/>
          </a:prstGeom>
          <a:noFill/>
          <a:ln w="9525">
            <a:noFill/>
            <a:miter lim="800000"/>
          </a:ln>
        </p:spPr>
        <p:txBody>
          <a:bodyPr vert="horz" wrap="square" lIns="90051" tIns="45026" rIns="90051" bIns="45026" numCol="1" anchor="b" anchorCtr="0" compatLnSpc="1"/>
          <a:lstStyle>
            <a:lvl1pPr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fld id="{6D653CF8-AFA4-485D-BEE8-FB587AFFC29E}" type="slidenum">
              <a:rPr lang="en-US" altLang="zh-CN"/>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78138" cy="488950"/>
          </a:xfrm>
          <a:prstGeom prst="rect">
            <a:avLst/>
          </a:prstGeom>
          <a:noFill/>
          <a:ln w="9525">
            <a:noFill/>
            <a:miter lim="800000"/>
          </a:ln>
        </p:spPr>
        <p:txBody>
          <a:bodyPr vert="horz" wrap="square" lIns="90051" tIns="45026" rIns="90051" bIns="45026" numCol="1" anchor="t" anchorCtr="0" compatLnSpc="1"/>
          <a:lstStyle>
            <a:lvl1pPr algn="l"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endParaRPr lang="en-US" altLang="zh-CN"/>
          </a:p>
        </p:txBody>
      </p:sp>
      <p:sp>
        <p:nvSpPr>
          <p:cNvPr id="2051" name="Rectangle 3"/>
          <p:cNvSpPr>
            <a:spLocks noGrp="1" noChangeArrowheads="1"/>
          </p:cNvSpPr>
          <p:nvPr>
            <p:ph type="dt" idx="1"/>
          </p:nvPr>
        </p:nvSpPr>
        <p:spPr bwMode="auto">
          <a:xfrm>
            <a:off x="3767138" y="0"/>
            <a:ext cx="2878137" cy="488950"/>
          </a:xfrm>
          <a:prstGeom prst="rect">
            <a:avLst/>
          </a:prstGeom>
          <a:noFill/>
          <a:ln w="9525">
            <a:noFill/>
            <a:miter lim="800000"/>
          </a:ln>
        </p:spPr>
        <p:txBody>
          <a:bodyPr vert="horz" wrap="square" lIns="90051" tIns="45026" rIns="90051" bIns="45026" numCol="1" anchor="t" anchorCtr="0" compatLnSpc="1"/>
          <a:lstStyle>
            <a:lvl1pPr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endParaRPr lang="en-US" altLang="zh-CN"/>
          </a:p>
        </p:txBody>
      </p:sp>
      <p:sp>
        <p:nvSpPr>
          <p:cNvPr id="47108" name="Rectangle 4"/>
          <p:cNvSpPr>
            <a:spLocks noGrp="1" noRot="1" noChangeAspect="1" noChangeArrowheads="1"/>
          </p:cNvSpPr>
          <p:nvPr>
            <p:ph type="sldImg" idx="2"/>
          </p:nvPr>
        </p:nvSpPr>
        <p:spPr bwMode="auto">
          <a:xfrm>
            <a:off x="71438" y="735013"/>
            <a:ext cx="6515100" cy="3665537"/>
          </a:xfrm>
          <a:prstGeom prst="rect">
            <a:avLst/>
          </a:prstGeom>
          <a:noFill/>
          <a:ln w="9525">
            <a:solidFill>
              <a:srgbClr val="000000"/>
            </a:solidFill>
            <a:miter lim="800000"/>
          </a:ln>
        </p:spPr>
      </p:sp>
      <p:sp>
        <p:nvSpPr>
          <p:cNvPr id="2053" name="Rectangle 5"/>
          <p:cNvSpPr>
            <a:spLocks noGrp="1" noChangeArrowheads="1"/>
          </p:cNvSpPr>
          <p:nvPr>
            <p:ph type="body" sz="quarter" idx="3"/>
          </p:nvPr>
        </p:nvSpPr>
        <p:spPr bwMode="auto">
          <a:xfrm>
            <a:off x="885825" y="4638675"/>
            <a:ext cx="4873625" cy="4402138"/>
          </a:xfrm>
          <a:prstGeom prst="rect">
            <a:avLst/>
          </a:prstGeom>
          <a:noFill/>
          <a:ln w="9525">
            <a:noFill/>
            <a:miter lim="800000"/>
          </a:ln>
        </p:spPr>
        <p:txBody>
          <a:bodyPr vert="horz" wrap="square" lIns="90051" tIns="45026" rIns="90051" bIns="45026" numCol="1" anchor="t" anchorCtr="0" compatLnSpc="1"/>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286875"/>
            <a:ext cx="2878138" cy="488950"/>
          </a:xfrm>
          <a:prstGeom prst="rect">
            <a:avLst/>
          </a:prstGeom>
          <a:noFill/>
          <a:ln w="9525">
            <a:noFill/>
            <a:miter lim="800000"/>
          </a:ln>
        </p:spPr>
        <p:txBody>
          <a:bodyPr vert="horz" wrap="square" lIns="90051" tIns="45026" rIns="90051" bIns="45026" numCol="1" anchor="b" anchorCtr="0" compatLnSpc="1"/>
          <a:lstStyle>
            <a:lvl1pPr algn="l"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endParaRPr lang="en-US" altLang="zh-CN"/>
          </a:p>
        </p:txBody>
      </p:sp>
      <p:sp>
        <p:nvSpPr>
          <p:cNvPr id="2055" name="Rectangle 7"/>
          <p:cNvSpPr>
            <a:spLocks noGrp="1" noChangeArrowheads="1"/>
          </p:cNvSpPr>
          <p:nvPr>
            <p:ph type="sldNum" sz="quarter" idx="5"/>
          </p:nvPr>
        </p:nvSpPr>
        <p:spPr bwMode="auto">
          <a:xfrm>
            <a:off x="3767138" y="9286875"/>
            <a:ext cx="2878137" cy="488950"/>
          </a:xfrm>
          <a:prstGeom prst="rect">
            <a:avLst/>
          </a:prstGeom>
          <a:noFill/>
          <a:ln w="9525">
            <a:noFill/>
            <a:miter lim="800000"/>
          </a:ln>
        </p:spPr>
        <p:txBody>
          <a:bodyPr vert="horz" wrap="square" lIns="90051" tIns="45026" rIns="90051" bIns="45026" numCol="1" anchor="b" anchorCtr="0" compatLnSpc="1"/>
          <a:lstStyle>
            <a:lvl1pPr defTabSz="278130">
              <a:lnSpc>
                <a:spcPct val="100000"/>
              </a:lnSpc>
              <a:spcBef>
                <a:spcPct val="30000"/>
              </a:spcBef>
              <a:spcAft>
                <a:spcPct val="10000"/>
              </a:spcAft>
              <a:buSzTx/>
              <a:buFontTx/>
              <a:buNone/>
              <a:defRPr kumimoji="1" sz="800" smtClean="0">
                <a:latin typeface="Arial" panose="020B0604020202020204" pitchFamily="34" charset="0"/>
              </a:defRPr>
            </a:lvl1pPr>
          </a:lstStyle>
          <a:p>
            <a:pPr>
              <a:defRPr/>
            </a:pPr>
            <a:fld id="{3845081B-2CED-44A2-BD0F-478E76EE9BD4}"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049601D-176F-4C79-855A-1FE2BAB3E361}" type="slidenum">
              <a:rPr lang="en-US" altLang="zh-CN">
                <a:latin typeface="Arial" panose="020B0604020202020204" pitchFamily="34" charset="0"/>
              </a:rPr>
              <a:t>0</a:t>
            </a:fld>
            <a:endParaRPr lang="en-US" altLang="zh-CN">
              <a:latin typeface="Arial" panose="020B0604020202020204" pitchFamily="34" charset="0"/>
            </a:endParaRPr>
          </a:p>
        </p:txBody>
      </p:sp>
      <p:sp>
        <p:nvSpPr>
          <p:cNvPr id="48131" name="Rectangle 2"/>
          <p:cNvSpPr>
            <a:spLocks noGrp="1" noRot="1" noChangeAspect="1" noChangeArrowheads="1" noTextEdit="1"/>
          </p:cNvSpPr>
          <p:nvPr>
            <p:ph type="sldImg"/>
          </p:nvPr>
        </p:nvSpPr>
        <p:spPr>
          <a:xfrm>
            <a:off x="71438" y="735013"/>
            <a:ext cx="6515100" cy="3665537"/>
          </a:xfrm>
        </p:spPr>
      </p:sp>
      <p:sp>
        <p:nvSpPr>
          <p:cNvPr id="48132" name="Rectangle 3"/>
          <p:cNvSpPr>
            <a:spLocks noGrp="1" noChangeArrowheads="1"/>
          </p:cNvSpPr>
          <p:nvPr>
            <p:ph type="body" idx="1"/>
          </p:nvPr>
        </p:nvSpPr>
        <p:spPr>
          <a:noFill/>
        </p:spPr>
        <p:txBody>
          <a:bodyPr/>
          <a:lstStyle/>
          <a:p>
            <a:pPr eaLnBrk="1" hangingPunct="1"/>
            <a:endParaRPr lang="zh-CN"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11</a:t>
            </a:fld>
            <a:endParaRPr lang="en-US" altLang="zh-CN"/>
          </a:p>
        </p:txBody>
      </p:sp>
    </p:spTree>
    <p:extLst>
      <p:ext uri="{BB962C8B-B14F-4D97-AF65-F5344CB8AC3E}">
        <p14:creationId xmlns:p14="http://schemas.microsoft.com/office/powerpoint/2010/main" val="229748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12</a:t>
            </a:fld>
            <a:endParaRPr lang="en-US" altLang="zh-CN"/>
          </a:p>
        </p:txBody>
      </p:sp>
    </p:spTree>
    <p:extLst>
      <p:ext uri="{BB962C8B-B14F-4D97-AF65-F5344CB8AC3E}">
        <p14:creationId xmlns:p14="http://schemas.microsoft.com/office/powerpoint/2010/main" val="399781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13</a:t>
            </a:fld>
            <a:endParaRPr lang="en-US" altLang="zh-CN"/>
          </a:p>
        </p:txBody>
      </p:sp>
    </p:spTree>
    <p:extLst>
      <p:ext uri="{BB962C8B-B14F-4D97-AF65-F5344CB8AC3E}">
        <p14:creationId xmlns:p14="http://schemas.microsoft.com/office/powerpoint/2010/main" val="15887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278130" rtl="0" eaLnBrk="1" fontAlgn="base" latinLnBrk="0" hangingPunct="1">
              <a:lnSpc>
                <a:spcPct val="100000"/>
              </a:lnSpc>
              <a:spcBef>
                <a:spcPct val="30000"/>
              </a:spcBef>
              <a:spcAft>
                <a:spcPct val="10000"/>
              </a:spcAft>
              <a:buClrTx/>
              <a:buSzTx/>
              <a:buFontTx/>
              <a:buNone/>
              <a:tabLst/>
              <a:defRPr/>
            </a:pPr>
            <a:fld id="{3845081B-2CED-44A2-BD0F-478E76EE9BD4}" type="slidenum">
              <a:rPr kumimoji="1" lang="en-US" altLang="zh-CN" sz="800" b="0" i="0" u="none" strike="noStrike" kern="1200" cap="none" spc="0" normalizeH="0" baseline="0" noProof="0" smtClean="0">
                <a:ln>
                  <a:noFill/>
                </a:ln>
                <a:solidFill>
                  <a:srgbClr val="000000"/>
                </a:solidFill>
                <a:effectLst/>
                <a:uLnTx/>
                <a:uFillTx/>
                <a:latin typeface="Arial" panose="020B0604020202020204" pitchFamily="34" charset="0"/>
                <a:ea typeface="楷体_GB2312" pitchFamily="49" charset="-122"/>
                <a:cs typeface="+mn-cs"/>
              </a:rPr>
              <a:pPr marL="0" marR="0" lvl="0" indent="0" algn="r" defTabSz="278130" rtl="0" eaLnBrk="1" fontAlgn="base" latinLnBrk="0" hangingPunct="1">
                <a:lnSpc>
                  <a:spcPct val="100000"/>
                </a:lnSpc>
                <a:spcBef>
                  <a:spcPct val="30000"/>
                </a:spcBef>
                <a:spcAft>
                  <a:spcPct val="10000"/>
                </a:spcAft>
                <a:buClrTx/>
                <a:buSzTx/>
                <a:buFontTx/>
                <a:buNone/>
                <a:tabLst/>
                <a:defRPr/>
              </a:pPr>
              <a:t>14</a:t>
            </a:fld>
            <a:endParaRPr kumimoji="1" lang="en-US" altLang="zh-CN" sz="800" b="0" i="0" u="none" strike="noStrike" kern="1200" cap="none" spc="0" normalizeH="0" baseline="0" noProof="0">
              <a:ln>
                <a:noFill/>
              </a:ln>
              <a:solidFill>
                <a:srgbClr val="000000"/>
              </a:solidFill>
              <a:effectLst/>
              <a:uLnTx/>
              <a:uFillTx/>
              <a:latin typeface="Arial" panose="020B0604020202020204" pitchFamily="34" charset="0"/>
              <a:ea typeface="楷体_GB2312" pitchFamily="49" charset="-122"/>
              <a:cs typeface="+mn-cs"/>
            </a:endParaRPr>
          </a:p>
        </p:txBody>
      </p:sp>
    </p:spTree>
    <p:extLst>
      <p:ext uri="{BB962C8B-B14F-4D97-AF65-F5344CB8AC3E}">
        <p14:creationId xmlns:p14="http://schemas.microsoft.com/office/powerpoint/2010/main" val="71729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BFCE6B-5E1B-444E-BA59-1BF7235FEB07}" type="slidenum">
              <a:rPr lang="zh-CN" altLang="en-US" smtClean="0"/>
              <a:t>15</a:t>
            </a:fld>
            <a:endParaRPr lang="zh-CN" altLang="en-US"/>
          </a:p>
        </p:txBody>
      </p:sp>
    </p:spTree>
    <p:extLst>
      <p:ext uri="{BB962C8B-B14F-4D97-AF65-F5344CB8AC3E}">
        <p14:creationId xmlns:p14="http://schemas.microsoft.com/office/powerpoint/2010/main" val="280028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pPr marL="0" marR="0" lvl="0" indent="0" algn="r" defTabSz="278130" rtl="0" eaLnBrk="1" fontAlgn="base" latinLnBrk="0" hangingPunct="1">
              <a:lnSpc>
                <a:spcPct val="100000"/>
              </a:lnSpc>
              <a:spcBef>
                <a:spcPct val="30000"/>
              </a:spcBef>
              <a:spcAft>
                <a:spcPct val="10000"/>
              </a:spcAft>
              <a:buClrTx/>
              <a:buSzTx/>
              <a:buFontTx/>
              <a:buNone/>
              <a:tabLst/>
              <a:defRPr/>
            </a:pPr>
            <a:fld id="{46BFCE6B-5E1B-444E-BA59-1BF7235FEB07}" type="slidenum">
              <a:rPr kumimoji="1" lang="zh-CN" altLang="en-US" sz="800" b="0" i="0" u="none" strike="noStrike" kern="1200" cap="none" spc="0" normalizeH="0" baseline="0" noProof="0" smtClean="0">
                <a:ln>
                  <a:noFill/>
                </a:ln>
                <a:solidFill>
                  <a:srgbClr val="000000"/>
                </a:solidFill>
                <a:effectLst/>
                <a:uLnTx/>
                <a:uFillTx/>
                <a:latin typeface="Arial" panose="020B0604020202020204" pitchFamily="34" charset="0"/>
                <a:ea typeface="楷体_GB2312" pitchFamily="49" charset="-122"/>
                <a:cs typeface="+mn-cs"/>
              </a:rPr>
              <a:pPr marL="0" marR="0" lvl="0" indent="0" algn="r" defTabSz="278130" rtl="0" eaLnBrk="1" fontAlgn="base" latinLnBrk="0" hangingPunct="1">
                <a:lnSpc>
                  <a:spcPct val="100000"/>
                </a:lnSpc>
                <a:spcBef>
                  <a:spcPct val="30000"/>
                </a:spcBef>
                <a:spcAft>
                  <a:spcPct val="10000"/>
                </a:spcAft>
                <a:buClrTx/>
                <a:buSzTx/>
                <a:buFontTx/>
                <a:buNone/>
                <a:tabLst/>
                <a:defRPr/>
              </a:pPr>
              <a:t>17</a:t>
            </a:fld>
            <a:endParaRPr kumimoji="1" lang="zh-CN" altLang="en-US" sz="800" b="0" i="0" u="none" strike="noStrike" kern="1200" cap="none" spc="0" normalizeH="0" baseline="0" noProof="0">
              <a:ln>
                <a:noFill/>
              </a:ln>
              <a:solidFill>
                <a:srgbClr val="000000"/>
              </a:solidFill>
              <a:effectLst/>
              <a:uLnTx/>
              <a:uFillTx/>
              <a:latin typeface="Arial" panose="020B0604020202020204" pitchFamily="34" charset="0"/>
              <a:ea typeface="楷体_GB2312" pitchFamily="49" charset="-122"/>
              <a:cs typeface="+mn-cs"/>
            </a:endParaRPr>
          </a:p>
        </p:txBody>
      </p:sp>
    </p:spTree>
    <p:extLst>
      <p:ext uri="{BB962C8B-B14F-4D97-AF65-F5344CB8AC3E}">
        <p14:creationId xmlns:p14="http://schemas.microsoft.com/office/powerpoint/2010/main" val="264926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0000CC"/>
              </a:solidFill>
            </a:endParaRPr>
          </a:p>
        </p:txBody>
      </p:sp>
      <p:sp>
        <p:nvSpPr>
          <p:cNvPr id="4" name="灯片编号占位符 3"/>
          <p:cNvSpPr>
            <a:spLocks noGrp="1"/>
          </p:cNvSpPr>
          <p:nvPr>
            <p:ph type="sldNum" sz="quarter" idx="10"/>
          </p:nvPr>
        </p:nvSpPr>
        <p:spPr/>
        <p:txBody>
          <a:bodyPr/>
          <a:lstStyle/>
          <a:p>
            <a:pPr marL="0" marR="0" lvl="0" indent="0" algn="r" defTabSz="278130" rtl="0" eaLnBrk="1" fontAlgn="base" latinLnBrk="0" hangingPunct="1">
              <a:lnSpc>
                <a:spcPct val="100000"/>
              </a:lnSpc>
              <a:spcBef>
                <a:spcPct val="30000"/>
              </a:spcBef>
              <a:spcAft>
                <a:spcPct val="10000"/>
              </a:spcAft>
              <a:buClrTx/>
              <a:buSzTx/>
              <a:buFontTx/>
              <a:buNone/>
              <a:tabLst/>
              <a:defRPr/>
            </a:pPr>
            <a:fld id="{3845081B-2CED-44A2-BD0F-478E76EE9BD4}" type="slidenum">
              <a:rPr kumimoji="1" lang="en-US" altLang="zh-CN" sz="800" b="0" i="0" u="none" strike="noStrike" kern="1200" cap="none" spc="0" normalizeH="0" baseline="0" noProof="0" smtClean="0">
                <a:ln>
                  <a:noFill/>
                </a:ln>
                <a:solidFill>
                  <a:srgbClr val="000000"/>
                </a:solidFill>
                <a:effectLst/>
                <a:uLnTx/>
                <a:uFillTx/>
                <a:latin typeface="Arial" panose="020B0604020202020204" pitchFamily="34" charset="0"/>
                <a:ea typeface="楷体_GB2312" pitchFamily="49" charset="-122"/>
                <a:cs typeface="+mn-cs"/>
              </a:rPr>
              <a:pPr marL="0" marR="0" lvl="0" indent="0" algn="r" defTabSz="278130" rtl="0" eaLnBrk="1" fontAlgn="base" latinLnBrk="0" hangingPunct="1">
                <a:lnSpc>
                  <a:spcPct val="100000"/>
                </a:lnSpc>
                <a:spcBef>
                  <a:spcPct val="30000"/>
                </a:spcBef>
                <a:spcAft>
                  <a:spcPct val="10000"/>
                </a:spcAft>
                <a:buClrTx/>
                <a:buSzTx/>
                <a:buFontTx/>
                <a:buNone/>
                <a:tabLst/>
                <a:defRPr/>
              </a:pPr>
              <a:t>18</a:t>
            </a:fld>
            <a:endParaRPr kumimoji="1" lang="en-US" altLang="zh-CN" sz="800" b="0" i="0" u="none" strike="noStrike" kern="1200" cap="none" spc="0" normalizeH="0" baseline="0" noProof="0">
              <a:ln>
                <a:noFill/>
              </a:ln>
              <a:solidFill>
                <a:srgbClr val="000000"/>
              </a:solidFill>
              <a:effectLst/>
              <a:uLnTx/>
              <a:uFillTx/>
              <a:latin typeface="Arial" panose="020B0604020202020204" pitchFamily="34" charset="0"/>
              <a:ea typeface="楷体_GB2312" pitchFamily="49" charset="-122"/>
              <a:cs typeface="+mn-cs"/>
            </a:endParaRPr>
          </a:p>
        </p:txBody>
      </p:sp>
    </p:spTree>
    <p:extLst>
      <p:ext uri="{BB962C8B-B14F-4D97-AF65-F5344CB8AC3E}">
        <p14:creationId xmlns:p14="http://schemas.microsoft.com/office/powerpoint/2010/main" val="2881524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19</a:t>
            </a:fld>
            <a:endParaRPr lang="en-US" altLang="zh-CN"/>
          </a:p>
        </p:txBody>
      </p:sp>
    </p:spTree>
    <p:extLst>
      <p:ext uri="{BB962C8B-B14F-4D97-AF65-F5344CB8AC3E}">
        <p14:creationId xmlns:p14="http://schemas.microsoft.com/office/powerpoint/2010/main" val="155765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278130" rtl="0" eaLnBrk="1" fontAlgn="base" latinLnBrk="0" hangingPunct="1">
              <a:lnSpc>
                <a:spcPct val="100000"/>
              </a:lnSpc>
              <a:spcBef>
                <a:spcPct val="30000"/>
              </a:spcBef>
              <a:spcAft>
                <a:spcPct val="10000"/>
              </a:spcAft>
              <a:buClrTx/>
              <a:buSzTx/>
              <a:buFontTx/>
              <a:buNone/>
              <a:tabLst/>
              <a:defRPr/>
            </a:pPr>
            <a:fld id="{3845081B-2CED-44A2-BD0F-478E76EE9BD4}" type="slidenum">
              <a:rPr kumimoji="1" lang="en-US" altLang="zh-CN" sz="800" b="0" i="0" u="none" strike="noStrike" kern="1200" cap="none" spc="0" normalizeH="0" baseline="0" noProof="0" smtClean="0">
                <a:ln>
                  <a:noFill/>
                </a:ln>
                <a:solidFill>
                  <a:srgbClr val="000000"/>
                </a:solidFill>
                <a:effectLst/>
                <a:uLnTx/>
                <a:uFillTx/>
                <a:latin typeface="Arial" panose="020B0604020202020204" pitchFamily="34" charset="0"/>
                <a:ea typeface="楷体_GB2312" pitchFamily="49" charset="-122"/>
                <a:cs typeface="+mn-cs"/>
              </a:rPr>
              <a:pPr marL="0" marR="0" lvl="0" indent="0" algn="r" defTabSz="278130" rtl="0" eaLnBrk="1" fontAlgn="base" latinLnBrk="0" hangingPunct="1">
                <a:lnSpc>
                  <a:spcPct val="100000"/>
                </a:lnSpc>
                <a:spcBef>
                  <a:spcPct val="30000"/>
                </a:spcBef>
                <a:spcAft>
                  <a:spcPct val="10000"/>
                </a:spcAft>
                <a:buClrTx/>
                <a:buSzTx/>
                <a:buFontTx/>
                <a:buNone/>
                <a:tabLst/>
                <a:defRPr/>
              </a:pPr>
              <a:t>1</a:t>
            </a:fld>
            <a:endParaRPr kumimoji="1" lang="en-US" altLang="zh-CN" sz="800" b="0" i="0" u="none" strike="noStrike" kern="1200" cap="none" spc="0" normalizeH="0" baseline="0" noProof="0">
              <a:ln>
                <a:noFill/>
              </a:ln>
              <a:solidFill>
                <a:srgbClr val="000000"/>
              </a:solidFill>
              <a:effectLst/>
              <a:uLnTx/>
              <a:uFillTx/>
              <a:latin typeface="Arial" panose="020B0604020202020204" pitchFamily="34" charset="0"/>
              <a:ea typeface="楷体_GB2312" pitchFamily="49" charset="-122"/>
              <a:cs typeface="+mn-cs"/>
            </a:endParaRPr>
          </a:p>
        </p:txBody>
      </p:sp>
    </p:spTree>
    <p:extLst>
      <p:ext uri="{BB962C8B-B14F-4D97-AF65-F5344CB8AC3E}">
        <p14:creationId xmlns:p14="http://schemas.microsoft.com/office/powerpoint/2010/main" val="354556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2</a:t>
            </a:fld>
            <a:endParaRPr lang="en-US" altLang="zh-CN"/>
          </a:p>
        </p:txBody>
      </p:sp>
    </p:spTree>
    <p:extLst>
      <p:ext uri="{BB962C8B-B14F-4D97-AF65-F5344CB8AC3E}">
        <p14:creationId xmlns:p14="http://schemas.microsoft.com/office/powerpoint/2010/main" val="51248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278130" rtl="0" eaLnBrk="1" fontAlgn="base" latinLnBrk="0" hangingPunct="1">
              <a:lnSpc>
                <a:spcPct val="100000"/>
              </a:lnSpc>
              <a:spcBef>
                <a:spcPct val="30000"/>
              </a:spcBef>
              <a:spcAft>
                <a:spcPct val="10000"/>
              </a:spcAft>
              <a:buClrTx/>
              <a:buSzTx/>
              <a:buFontTx/>
              <a:buNone/>
              <a:tabLst/>
              <a:defRPr/>
            </a:pPr>
            <a:fld id="{3845081B-2CED-44A2-BD0F-478E76EE9BD4}" type="slidenum">
              <a:rPr kumimoji="1" lang="en-US" altLang="zh-CN" sz="800" b="0" i="0" u="none" strike="noStrike" kern="1200" cap="none" spc="0" normalizeH="0" baseline="0" noProof="0" smtClean="0">
                <a:ln>
                  <a:noFill/>
                </a:ln>
                <a:solidFill>
                  <a:srgbClr val="000000"/>
                </a:solidFill>
                <a:effectLst/>
                <a:uLnTx/>
                <a:uFillTx/>
                <a:latin typeface="Arial" panose="020B0604020202020204" pitchFamily="34" charset="0"/>
                <a:ea typeface="楷体_GB2312" pitchFamily="49" charset="-122"/>
                <a:cs typeface="+mn-cs"/>
              </a:rPr>
              <a:pPr marL="0" marR="0" lvl="0" indent="0" algn="r" defTabSz="278130" rtl="0" eaLnBrk="1" fontAlgn="base" latinLnBrk="0" hangingPunct="1">
                <a:lnSpc>
                  <a:spcPct val="100000"/>
                </a:lnSpc>
                <a:spcBef>
                  <a:spcPct val="30000"/>
                </a:spcBef>
                <a:spcAft>
                  <a:spcPct val="10000"/>
                </a:spcAft>
                <a:buClrTx/>
                <a:buSzTx/>
                <a:buFontTx/>
                <a:buNone/>
                <a:tabLst/>
                <a:defRPr/>
              </a:pPr>
              <a:t>3</a:t>
            </a:fld>
            <a:endParaRPr kumimoji="1" lang="en-US" altLang="zh-CN" sz="800" b="0" i="0" u="none" strike="noStrike" kern="1200" cap="none" spc="0" normalizeH="0" baseline="0" noProof="0">
              <a:ln>
                <a:noFill/>
              </a:ln>
              <a:solidFill>
                <a:srgbClr val="000000"/>
              </a:solidFill>
              <a:effectLst/>
              <a:uLnTx/>
              <a:uFillTx/>
              <a:latin typeface="Arial" panose="020B0604020202020204" pitchFamily="34" charset="0"/>
              <a:ea typeface="楷体_GB2312" pitchFamily="49" charset="-122"/>
              <a:cs typeface="+mn-cs"/>
            </a:endParaRPr>
          </a:p>
        </p:txBody>
      </p:sp>
    </p:spTree>
    <p:extLst>
      <p:ext uri="{BB962C8B-B14F-4D97-AF65-F5344CB8AC3E}">
        <p14:creationId xmlns:p14="http://schemas.microsoft.com/office/powerpoint/2010/main" val="273491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5</a:t>
            </a:fld>
            <a:endParaRPr lang="en-US" altLang="zh-CN"/>
          </a:p>
        </p:txBody>
      </p:sp>
    </p:spTree>
    <p:extLst>
      <p:ext uri="{BB962C8B-B14F-4D97-AF65-F5344CB8AC3E}">
        <p14:creationId xmlns:p14="http://schemas.microsoft.com/office/powerpoint/2010/main" val="68316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6</a:t>
            </a:fld>
            <a:endParaRPr lang="en-US" altLang="zh-CN"/>
          </a:p>
        </p:txBody>
      </p:sp>
    </p:spTree>
    <p:extLst>
      <p:ext uri="{BB962C8B-B14F-4D97-AF65-F5344CB8AC3E}">
        <p14:creationId xmlns:p14="http://schemas.microsoft.com/office/powerpoint/2010/main" val="316459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7</a:t>
            </a:fld>
            <a:endParaRPr lang="en-US" altLang="zh-CN"/>
          </a:p>
        </p:txBody>
      </p:sp>
    </p:spTree>
    <p:extLst>
      <p:ext uri="{BB962C8B-B14F-4D97-AF65-F5344CB8AC3E}">
        <p14:creationId xmlns:p14="http://schemas.microsoft.com/office/powerpoint/2010/main" val="392808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755650" rtl="0" eaLnBrk="1" fontAlgn="base" latinLnBrk="0" hangingPunct="1">
              <a:lnSpc>
                <a:spcPct val="90000"/>
              </a:lnSpc>
              <a:spcBef>
                <a:spcPct val="0"/>
              </a:spcBef>
              <a:spcAft>
                <a:spcPct val="3500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fld id="{7561EC83-8C5C-4055-9DDA-0630FA264523}" type="slidenum">
              <a:rPr lang="zh-CN" altLang="en-US" smtClean="0"/>
              <a:t>8</a:t>
            </a:fld>
            <a:endParaRPr lang="zh-CN" altLang="en-US"/>
          </a:p>
        </p:txBody>
      </p:sp>
    </p:spTree>
    <p:extLst>
      <p:ext uri="{BB962C8B-B14F-4D97-AF65-F5344CB8AC3E}">
        <p14:creationId xmlns:p14="http://schemas.microsoft.com/office/powerpoint/2010/main" val="305739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845081B-2CED-44A2-BD0F-478E76EE9BD4}" type="slidenum">
              <a:rPr lang="en-US" altLang="zh-CN" smtClean="0"/>
              <a:t>10</a:t>
            </a:fld>
            <a:endParaRPr lang="en-US" altLang="zh-CN"/>
          </a:p>
        </p:txBody>
      </p:sp>
    </p:spTree>
    <p:extLst>
      <p:ext uri="{BB962C8B-B14F-4D97-AF65-F5344CB8AC3E}">
        <p14:creationId xmlns:p14="http://schemas.microsoft.com/office/powerpoint/2010/main" val="40017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558" y="2409937"/>
            <a:ext cx="11747659" cy="3231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73116" y="4353433"/>
            <a:ext cx="9674543"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endParaRPr lang="zh-CN" altLang="en-US" sz="2040">
              <a:solidFill>
                <a:prstClr val="black">
                  <a:tint val="75000"/>
                </a:prstClr>
              </a:solidFill>
              <a:latin typeface="Calibri"/>
              <a:ea typeface="+mn-ea"/>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1D8BD707-D9CF-40AE-B4C6-C98DA3205C09}" type="datetimeFigureOut">
              <a:rPr lang="en-US"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8/10/2022</a:t>
            </a:fld>
            <a:endParaRPr lang="en-US" sz="2040">
              <a:solidFill>
                <a:prstClr val="black">
                  <a:tint val="75000"/>
                </a:prstClr>
              </a:solidFill>
              <a:latin typeface="Calibri"/>
              <a:ea typeface="+mn-ea"/>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B6F15528-21DE-4FAA-801E-634DDDAF4B2B}" type="slidenum">
              <a:rPr lang="en-US" altLang="zh-CN"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a:t>
            </a:fld>
            <a:endParaRPr lang="en-US" altLang="zh-CN" sz="2040">
              <a:solidFill>
                <a:prstClr val="black">
                  <a:tint val="75000"/>
                </a:prstClr>
              </a:solidFill>
              <a:latin typeface="Calibri"/>
              <a:ea typeface="+mn-ea"/>
            </a:endParaRPr>
          </a:p>
        </p:txBody>
      </p:sp>
    </p:spTree>
    <p:extLst>
      <p:ext uri="{BB962C8B-B14F-4D97-AF65-F5344CB8AC3E}">
        <p14:creationId xmlns:p14="http://schemas.microsoft.com/office/powerpoint/2010/main" val="2863686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单标题">
    <p:spTree>
      <p:nvGrpSpPr>
        <p:cNvPr id="1" name=""/>
        <p:cNvGrpSpPr/>
        <p:nvPr/>
      </p:nvGrpSpPr>
      <p:grpSpPr>
        <a:xfrm>
          <a:off x="0" y="0"/>
          <a:ext cx="0" cy="0"/>
          <a:chOff x="0" y="0"/>
          <a:chExt cx="0" cy="0"/>
        </a:xfrm>
      </p:grpSpPr>
      <p:sp>
        <p:nvSpPr>
          <p:cNvPr id="2" name="标题 1"/>
          <p:cNvSpPr>
            <a:spLocks noGrp="1"/>
          </p:cNvSpPr>
          <p:nvPr>
            <p:ph type="ctrTitle"/>
          </p:nvPr>
        </p:nvSpPr>
        <p:spPr>
          <a:xfrm>
            <a:off x="200884" y="689068"/>
            <a:ext cx="13362761" cy="881460"/>
          </a:xfrm>
          <a:prstGeom prst="rect">
            <a:avLst/>
          </a:prstGeom>
        </p:spPr>
        <p:txBody>
          <a:bodyPr anchor="ctr"/>
          <a:lstStyle>
            <a:lvl1pPr>
              <a:defRPr sz="2381" b="0">
                <a:solidFill>
                  <a:schemeClr val="tx1"/>
                </a:solidFill>
                <a:latin typeface="+mj-lt"/>
                <a:ea typeface="微软雅黑" pitchFamily="34" charset="-122"/>
              </a:defRPr>
            </a:lvl1pPr>
          </a:lstStyle>
          <a:p>
            <a:r>
              <a:rPr lang="zh-CN" altLang="en-US" dirty="0"/>
              <a:t>单击此处编辑母版标题样式</a:t>
            </a:r>
          </a:p>
        </p:txBody>
      </p:sp>
      <p:sp>
        <p:nvSpPr>
          <p:cNvPr id="5" name="内容占位符 8"/>
          <p:cNvSpPr>
            <a:spLocks noGrp="1"/>
          </p:cNvSpPr>
          <p:nvPr>
            <p:ph sz="quarter" idx="10" hasCustomPrompt="1"/>
          </p:nvPr>
        </p:nvSpPr>
        <p:spPr>
          <a:xfrm>
            <a:off x="181485" y="283966"/>
            <a:ext cx="13415923" cy="391760"/>
          </a:xfrm>
          <a:prstGeom prst="rect">
            <a:avLst/>
          </a:prstGeom>
        </p:spPr>
        <p:txBody>
          <a:bodyPr anchor="ctr"/>
          <a:lstStyle>
            <a:lvl1pPr marL="0" indent="0">
              <a:buNone/>
              <a:defRPr>
                <a:latin typeface="+mj-lt"/>
                <a:ea typeface="微软雅黑" pitchFamily="34" charset="-122"/>
              </a:defRPr>
            </a:lvl1pPr>
          </a:lstStyle>
          <a:p>
            <a:pPr lvl="0"/>
            <a:r>
              <a:rPr lang="zh-CN" altLang="en-US" dirty="0"/>
              <a:t>主题</a:t>
            </a:r>
          </a:p>
        </p:txBody>
      </p:sp>
      <p:sp>
        <p:nvSpPr>
          <p:cNvPr id="4" name="Rectangle 360"/>
          <p:cNvSpPr>
            <a:spLocks noGrp="1" noChangeArrowheads="1"/>
          </p:cNvSpPr>
          <p:nvPr>
            <p:ph type="sldNum" sz="quarter" idx="11"/>
          </p:nvPr>
        </p:nvSpPr>
        <p:spPr>
          <a:xfrm>
            <a:off x="13232313" y="7326753"/>
            <a:ext cx="588462" cy="154760"/>
          </a:xfrm>
          <a:prstGeom prst="rect">
            <a:avLst/>
          </a:prstGeom>
          <a:ln/>
        </p:spPr>
        <p:txBody>
          <a:bodyPr/>
          <a:lstStyle>
            <a:lvl1pPr>
              <a:defRPr/>
            </a:lvl1pPr>
          </a:lstStyle>
          <a:p>
            <a:pPr algn="l" defTabSz="1256271">
              <a:lnSpc>
                <a:spcPct val="100000"/>
              </a:lnSpc>
              <a:spcAft>
                <a:spcPct val="0"/>
              </a:spcAft>
              <a:buSzTx/>
              <a:buFont typeface="Times New Roman" panose="02020603050405020304" pitchFamily="18" charset="0"/>
              <a:buNone/>
            </a:pPr>
            <a:fld id="{735EDD1B-0DD0-4DE1-B082-CEECF62486AE}" type="slidenum">
              <a:rPr lang="en-GB" altLang="zh-CN" sz="2040" smtClean="0">
                <a:solidFill>
                  <a:prstClr val="black"/>
                </a:solidFill>
                <a:ea typeface="宋体" panose="02010600030101010101" pitchFamily="2" charset="-122"/>
              </a:rPr>
              <a:pPr algn="l" defTabSz="1256271">
                <a:lnSpc>
                  <a:spcPct val="100000"/>
                </a:lnSpc>
                <a:spcAft>
                  <a:spcPct val="0"/>
                </a:spcAft>
                <a:buSzTx/>
                <a:buFont typeface="Times New Roman" panose="02020603050405020304" pitchFamily="18" charset="0"/>
                <a:buNone/>
              </a:pPr>
              <a:t>‹#›</a:t>
            </a:fld>
            <a:endParaRPr lang="en-GB" altLang="zh-CN" sz="2040">
              <a:solidFill>
                <a:prstClr val="black"/>
              </a:solidFill>
              <a:ea typeface="宋体" panose="02010600030101010101" pitchFamily="2" charset="-122"/>
            </a:endParaRPr>
          </a:p>
        </p:txBody>
      </p:sp>
    </p:spTree>
    <p:extLst>
      <p:ext uri="{BB962C8B-B14F-4D97-AF65-F5344CB8AC3E}">
        <p14:creationId xmlns:p14="http://schemas.microsoft.com/office/powerpoint/2010/main" val="375527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lgn="l" defTabSz="1256271">
              <a:lnSpc>
                <a:spcPct val="100000"/>
              </a:lnSpc>
              <a:spcAft>
                <a:spcPct val="0"/>
              </a:spcAft>
              <a:buSzTx/>
              <a:buFont typeface="Times New Roman" panose="02020603050405020304" pitchFamily="18" charset="0"/>
              <a:buNone/>
            </a:pPr>
            <a:fld id="{C764DE79-268F-4C1A-8933-263129D2AF90}" type="datetimeFigureOut">
              <a:rPr lang="en-US" sz="2040" smtClean="0">
                <a:solidFill>
                  <a:prstClr val="black"/>
                </a:solidFill>
                <a:ea typeface="宋体" panose="02010600030101010101" pitchFamily="2" charset="-122"/>
              </a:rPr>
              <a:pPr algn="l" defTabSz="1256271">
                <a:lnSpc>
                  <a:spcPct val="100000"/>
                </a:lnSpc>
                <a:spcAft>
                  <a:spcPct val="0"/>
                </a:spcAft>
                <a:buSzTx/>
                <a:buFont typeface="Times New Roman" panose="02020603050405020304" pitchFamily="18" charset="0"/>
                <a:buNone/>
              </a:pPr>
              <a:t>8/10/2022</a:t>
            </a:fld>
            <a:endParaRPr lang="en-US" sz="2040" dirty="0">
              <a:solidFill>
                <a:prstClr val="black"/>
              </a:solidFill>
              <a:ea typeface="宋体" panose="02010600030101010101" pitchFamily="2" charset="-122"/>
            </a:endParaRPr>
          </a:p>
        </p:txBody>
      </p:sp>
      <p:sp>
        <p:nvSpPr>
          <p:cNvPr id="4" name="Footer Placeholder 3"/>
          <p:cNvSpPr>
            <a:spLocks noGrp="1"/>
          </p:cNvSpPr>
          <p:nvPr>
            <p:ph type="ftr" sz="quarter" idx="11"/>
          </p:nvPr>
        </p:nvSpPr>
        <p:spPr/>
        <p:txBody>
          <a:bodyPr/>
          <a:lstStyle/>
          <a:p>
            <a:pPr algn="l" defTabSz="1256271">
              <a:lnSpc>
                <a:spcPct val="100000"/>
              </a:lnSpc>
              <a:spcAft>
                <a:spcPct val="0"/>
              </a:spcAft>
              <a:buSzTx/>
              <a:buFont typeface="Times New Roman" panose="02020603050405020304" pitchFamily="18" charset="0"/>
              <a:buNone/>
            </a:pPr>
            <a:endParaRPr lang="en-US" sz="2040" dirty="0">
              <a:solidFill>
                <a:prstClr val="black"/>
              </a:solidFill>
              <a:ea typeface="宋体" panose="02010600030101010101" pitchFamily="2" charset="-122"/>
            </a:endParaRPr>
          </a:p>
        </p:txBody>
      </p:sp>
      <p:sp>
        <p:nvSpPr>
          <p:cNvPr id="5" name="Slide Number Placeholder 4"/>
          <p:cNvSpPr>
            <a:spLocks noGrp="1"/>
          </p:cNvSpPr>
          <p:nvPr>
            <p:ph type="sldNum" sz="quarter" idx="12"/>
          </p:nvPr>
        </p:nvSpPr>
        <p:spPr/>
        <p:txBody>
          <a:bodyPr/>
          <a:lstStyle/>
          <a:p>
            <a:pPr algn="l" defTabSz="1256271">
              <a:lnSpc>
                <a:spcPct val="100000"/>
              </a:lnSpc>
              <a:spcAft>
                <a:spcPct val="0"/>
              </a:spcAft>
              <a:buSzTx/>
              <a:buFont typeface="Times New Roman" panose="02020603050405020304" pitchFamily="18" charset="0"/>
              <a:buNone/>
            </a:pPr>
            <a:fld id="{48F63A3B-78C7-47BE-AE5E-E10140E04643}" type="slidenum">
              <a:rPr lang="en-US" sz="2040" smtClean="0">
                <a:solidFill>
                  <a:prstClr val="black"/>
                </a:solidFill>
                <a:ea typeface="宋体" panose="02010600030101010101" pitchFamily="2" charset="-122"/>
              </a:rPr>
              <a:pPr algn="l" defTabSz="1256271">
                <a:lnSpc>
                  <a:spcPct val="100000"/>
                </a:lnSpc>
                <a:spcAft>
                  <a:spcPct val="0"/>
                </a:spcAft>
                <a:buSzTx/>
                <a:buFont typeface="Times New Roman" panose="02020603050405020304" pitchFamily="18" charset="0"/>
                <a:buNone/>
              </a:pPr>
              <a:t>‹#›</a:t>
            </a:fld>
            <a:endParaRPr lang="en-US" sz="2040" dirty="0">
              <a:solidFill>
                <a:prstClr val="black"/>
              </a:solidFill>
              <a:ea typeface="宋体" panose="02010600030101010101" pitchFamily="2" charset="-122"/>
            </a:endParaRPr>
          </a:p>
        </p:txBody>
      </p:sp>
    </p:spTree>
    <p:extLst>
      <p:ext uri="{BB962C8B-B14F-4D97-AF65-F5344CB8AC3E}">
        <p14:creationId xmlns:p14="http://schemas.microsoft.com/office/powerpoint/2010/main" val="15674068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xfrm>
            <a:off x="691476" y="7079959"/>
            <a:ext cx="3223975" cy="541255"/>
          </a:xfrm>
          <a:prstGeom prst="rect">
            <a:avLst/>
          </a:prstGeom>
          <a:ln/>
        </p:spPr>
        <p:txBody>
          <a:bodyPr/>
          <a:lstStyle>
            <a:lvl1pPr>
              <a:defRPr/>
            </a:lvl1pPr>
          </a:lstStyle>
          <a:p>
            <a:pPr algn="l" defTabSz="1256271">
              <a:lnSpc>
                <a:spcPct val="100000"/>
              </a:lnSpc>
              <a:spcAft>
                <a:spcPct val="0"/>
              </a:spcAft>
              <a:buSzTx/>
              <a:buFont typeface="Times New Roman" panose="02020603050405020304" pitchFamily="18" charset="0"/>
              <a:buNone/>
            </a:pPr>
            <a:endParaRPr lang="zh-CN" altLang="en-US" sz="2040">
              <a:solidFill>
                <a:prstClr val="black"/>
              </a:solidFill>
              <a:ea typeface="宋体" panose="02010600030101010101" pitchFamily="2" charset="-122"/>
            </a:endParaRPr>
          </a:p>
        </p:txBody>
      </p:sp>
      <p:sp>
        <p:nvSpPr>
          <p:cNvPr id="5" name="页脚占位符 1028"/>
          <p:cNvSpPr>
            <a:spLocks noGrp="1"/>
          </p:cNvSpPr>
          <p:nvPr>
            <p:ph type="ftr" sz="quarter" idx="11"/>
          </p:nvPr>
        </p:nvSpPr>
        <p:spPr>
          <a:xfrm>
            <a:off x="4722536" y="7079959"/>
            <a:ext cx="4375706" cy="541255"/>
          </a:xfrm>
          <a:prstGeom prst="rect">
            <a:avLst/>
          </a:prstGeom>
          <a:ln/>
        </p:spPr>
        <p:txBody>
          <a:bodyPr/>
          <a:lstStyle>
            <a:lvl1pPr>
              <a:defRPr/>
            </a:lvl1pPr>
          </a:lstStyle>
          <a:p>
            <a:pPr algn="l" defTabSz="1256271">
              <a:lnSpc>
                <a:spcPct val="100000"/>
              </a:lnSpc>
              <a:spcAft>
                <a:spcPct val="0"/>
              </a:spcAft>
              <a:buSzTx/>
              <a:buFont typeface="Times New Roman" panose="02020603050405020304" pitchFamily="18" charset="0"/>
              <a:buNone/>
            </a:pPr>
            <a:endParaRPr lang="zh-CN" altLang="en-US" sz="2040">
              <a:solidFill>
                <a:prstClr val="black"/>
              </a:solidFill>
              <a:ea typeface="宋体" panose="02010600030101010101" pitchFamily="2" charset="-122"/>
            </a:endParaRPr>
          </a:p>
        </p:txBody>
      </p:sp>
      <p:sp>
        <p:nvSpPr>
          <p:cNvPr id="6" name="灯片编号占位符 1029"/>
          <p:cNvSpPr>
            <a:spLocks noGrp="1"/>
          </p:cNvSpPr>
          <p:nvPr>
            <p:ph type="sldNum" sz="quarter" idx="12"/>
          </p:nvPr>
        </p:nvSpPr>
        <p:spPr>
          <a:xfrm>
            <a:off x="9905326" y="7079959"/>
            <a:ext cx="3223975" cy="541255"/>
          </a:xfrm>
          <a:prstGeom prst="rect">
            <a:avLst/>
          </a:prstGeom>
          <a:ln/>
        </p:spPr>
        <p:txBody>
          <a:bodyPr/>
          <a:lstStyle>
            <a:lvl1pPr>
              <a:defRPr/>
            </a:lvl1pPr>
          </a:lstStyle>
          <a:p>
            <a:pPr algn="l" defTabSz="1256271">
              <a:lnSpc>
                <a:spcPct val="100000"/>
              </a:lnSpc>
              <a:spcAft>
                <a:spcPct val="0"/>
              </a:spcAft>
              <a:buSzTx/>
              <a:buFont typeface="Times New Roman" panose="02020603050405020304" pitchFamily="18" charset="0"/>
              <a:buNone/>
            </a:pPr>
            <a:fld id="{0EA62D08-8DB6-47B5-B294-B5E7AB5C14D1}" type="slidenum">
              <a:rPr lang="zh-CN" altLang="en-US" sz="2040" smtClean="0">
                <a:solidFill>
                  <a:prstClr val="black"/>
                </a:solidFill>
                <a:ea typeface="宋体" panose="02010600030101010101" pitchFamily="2" charset="-122"/>
              </a:rPr>
              <a:pPr algn="l" defTabSz="1256271">
                <a:lnSpc>
                  <a:spcPct val="100000"/>
                </a:lnSpc>
                <a:spcAft>
                  <a:spcPct val="0"/>
                </a:spcAft>
                <a:buSzTx/>
                <a:buFont typeface="Times New Roman" panose="02020603050405020304" pitchFamily="18" charset="0"/>
                <a:buNone/>
              </a:pPr>
              <a:t>‹#›</a:t>
            </a:fld>
            <a:endParaRPr lang="zh-CN" altLang="en-US" sz="2040">
              <a:solidFill>
                <a:prstClr val="black"/>
              </a:solidFill>
              <a:ea typeface="宋体" panose="02010600030101010101" pitchFamily="2" charset="-122"/>
            </a:endParaRPr>
          </a:p>
        </p:txBody>
      </p:sp>
    </p:spTree>
    <p:extLst>
      <p:ext uri="{BB962C8B-B14F-4D97-AF65-F5344CB8AC3E}">
        <p14:creationId xmlns:p14="http://schemas.microsoft.com/office/powerpoint/2010/main" val="139421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6558" y="2409937"/>
            <a:ext cx="11747659" cy="3231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73116" y="4353433"/>
            <a:ext cx="9674543"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1D8BD707-D9CF-40AE-B4C6-C98DA3205C09}" type="datetimeFigureOut">
              <a:rPr kumimoji="0" lang="en-US" sz="2040" b="0" i="0" u="none" strike="noStrike" kern="1200" cap="none" spc="0" normalizeH="0" baseline="0" noProof="0" smtClean="0">
                <a:ln>
                  <a:noFill/>
                </a:ln>
                <a:solidFill>
                  <a:prstClr val="black">
                    <a:tint val="75000"/>
                  </a:prstClr>
                </a:solidFill>
                <a:effectLst/>
                <a:uLnTx/>
                <a:uFillTx/>
                <a:latin typeface="Calibri"/>
                <a:ea typeface="楷体_GB2312" pitchFamily="49" charset="-122"/>
                <a:cs typeface="+mn-cs"/>
              </a:rPr>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8/10/2022</a:t>
            </a:fld>
            <a:endParaRPr kumimoji="0" lang="en-US" sz="2040" b="0" i="0" u="none" strike="noStrike" kern="1200" cap="none" spc="0" normalizeH="0" baseline="0" noProof="0">
              <a:ln>
                <a:noFill/>
              </a:ln>
              <a:solidFill>
                <a:prstClr val="black">
                  <a:tint val="75000"/>
                </a:prstClr>
              </a:solidFill>
              <a:effectLst/>
              <a:uLnTx/>
              <a:uFillTx/>
              <a:latin typeface="Calibri"/>
              <a:ea typeface="楷体_GB2312" pitchFamily="49" charset="-122"/>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B6F15528-21DE-4FAA-801E-634DDDAF4B2B}" type="slidenum">
              <a:rPr kumimoji="0" lang="en-US" altLang="zh-CN" sz="204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en-US" altLang="zh-CN"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86116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84879" y="1177615"/>
            <a:ext cx="13051015" cy="366382"/>
          </a:xfrm>
        </p:spPr>
        <p:txBody>
          <a:bodyPr lIns="0" tIns="0" rIns="0" bIns="0"/>
          <a:lstStyle>
            <a:lvl1pPr>
              <a:defRPr sz="2381" b="1" i="0">
                <a:solidFill>
                  <a:schemeClr val="tx1"/>
                </a:solidFill>
                <a:latin typeface="微软雅黑"/>
                <a:cs typeface="微软雅黑"/>
              </a:defRPr>
            </a:lvl1pPr>
          </a:lstStyle>
          <a:p>
            <a:endParaRPr/>
          </a:p>
        </p:txBody>
      </p:sp>
      <p:sp>
        <p:nvSpPr>
          <p:cNvPr id="3" name="Holder 3"/>
          <p:cNvSpPr>
            <a:spLocks noGrp="1"/>
          </p:cNvSpPr>
          <p:nvPr>
            <p:ph sz="half" idx="2"/>
          </p:nvPr>
        </p:nvSpPr>
        <p:spPr>
          <a:xfrm>
            <a:off x="691039" y="1788017"/>
            <a:ext cx="6012037"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7699" y="1788017"/>
            <a:ext cx="6012037"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1D8BD707-D9CF-40AE-B4C6-C98DA3205C09}" type="datetimeFigureOut">
              <a:rPr kumimoji="0" lang="en-US" sz="2040" b="0" i="0" u="none" strike="noStrike" kern="1200" cap="none" spc="0" normalizeH="0" baseline="0" noProof="0" smtClean="0">
                <a:ln>
                  <a:noFill/>
                </a:ln>
                <a:solidFill>
                  <a:prstClr val="black">
                    <a:tint val="75000"/>
                  </a:prstClr>
                </a:solidFill>
                <a:effectLst/>
                <a:uLnTx/>
                <a:uFillTx/>
                <a:latin typeface="Calibri"/>
                <a:ea typeface="楷体_GB2312" pitchFamily="49" charset="-122"/>
                <a:cs typeface="+mn-cs"/>
              </a:rPr>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8/10/2022</a:t>
            </a:fld>
            <a:endParaRPr kumimoji="0" lang="en-US" sz="2040" b="0" i="0" u="none" strike="noStrike" kern="1200" cap="none" spc="0" normalizeH="0" baseline="0" noProof="0">
              <a:ln>
                <a:noFill/>
              </a:ln>
              <a:solidFill>
                <a:prstClr val="black">
                  <a:tint val="75000"/>
                </a:prstClr>
              </a:solidFill>
              <a:effectLst/>
              <a:uLnTx/>
              <a:uFillTx/>
              <a:latin typeface="Calibri"/>
              <a:ea typeface="楷体_GB2312" pitchFamily="49" charset="-122"/>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B6F15528-21DE-4FAA-801E-634DDDAF4B2B}" type="slidenum">
              <a:rPr kumimoji="0" lang="en-US" altLang="zh-CN" sz="204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en-US" altLang="zh-CN"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44554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1D8BD707-D9CF-40AE-B4C6-C98DA3205C09}" type="datetimeFigureOut">
              <a:rPr kumimoji="0" lang="en-US" sz="2040" b="0" i="0" u="none" strike="noStrike" kern="1200" cap="none" spc="0" normalizeH="0" baseline="0" noProof="0" smtClean="0">
                <a:ln>
                  <a:noFill/>
                </a:ln>
                <a:solidFill>
                  <a:prstClr val="black">
                    <a:tint val="75000"/>
                  </a:prstClr>
                </a:solidFill>
                <a:effectLst/>
                <a:uLnTx/>
                <a:uFillTx/>
                <a:latin typeface="Calibri"/>
                <a:ea typeface="楷体_GB2312" pitchFamily="49" charset="-122"/>
                <a:cs typeface="+mn-cs"/>
              </a:rPr>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8/10/2022</a:t>
            </a:fld>
            <a:endParaRPr kumimoji="0" lang="en-US" sz="2040" b="0" i="0" u="none" strike="noStrike" kern="1200" cap="none" spc="0" normalizeH="0" baseline="0" noProof="0">
              <a:ln>
                <a:noFill/>
              </a:ln>
              <a:solidFill>
                <a:prstClr val="black">
                  <a:tint val="75000"/>
                </a:prstClr>
              </a:solidFill>
              <a:effectLst/>
              <a:uLnTx/>
              <a:uFillTx/>
              <a:latin typeface="Calibri"/>
              <a:ea typeface="楷体_GB2312" pitchFamily="49" charset="-122"/>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B6F15528-21DE-4FAA-801E-634DDDAF4B2B}" type="slidenum">
              <a:rPr kumimoji="0" lang="en-US" altLang="zh-CN" sz="204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en-US" altLang="zh-CN"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47072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920E0B2A-4742-4B12-A291-D7109C5ED33C}"/>
              </a:ext>
            </a:extLst>
          </p:cNvPr>
          <p:cNvSpPr>
            <a:spLocks noGrp="1"/>
          </p:cNvSpPr>
          <p:nvPr>
            <p:ph type="dt" sz="half" idx="10"/>
          </p:nvPr>
        </p:nvSpPr>
        <p:spPr/>
        <p:txBody>
          <a:bodyPr/>
          <a:lstStyle>
            <a:lvl1pPr>
              <a:defRPr/>
            </a:lvl1p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36F836CE-71FC-4CC9-AFEE-1865E2D0ADBA}" type="datetimeFigureOut">
              <a:rPr kumimoji="0" lang="zh-CN" altLang="en-US" sz="204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2022/8/10</a:t>
            </a:fld>
            <a:endParaRPr kumimoji="0" lang="zh-CN" altLang="en-US"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4">
            <a:extLst>
              <a:ext uri="{FF2B5EF4-FFF2-40B4-BE49-F238E27FC236}">
                <a16:creationId xmlns:a16="http://schemas.microsoft.com/office/drawing/2014/main" id="{3C2B957F-22C1-4928-A961-ABB0508861E6}"/>
              </a:ext>
            </a:extLst>
          </p:cNvPr>
          <p:cNvSpPr>
            <a:spLocks noGrp="1"/>
          </p:cNvSpPr>
          <p:nvPr>
            <p:ph type="ftr" sz="quarter" idx="11"/>
          </p:nvPr>
        </p:nvSpPr>
        <p:spPr/>
        <p:txBody>
          <a:bodyPr/>
          <a:lstStyle>
            <a:lvl1pPr>
              <a:defRPr/>
            </a:lvl1pPr>
          </a:lstStyle>
          <a:p>
            <a:pPr marL="0" marR="0" lvl="0" indent="0" algn="ct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5">
            <a:extLst>
              <a:ext uri="{FF2B5EF4-FFF2-40B4-BE49-F238E27FC236}">
                <a16:creationId xmlns:a16="http://schemas.microsoft.com/office/drawing/2014/main" id="{DB09C21E-97EA-48A7-93EE-EE0DC48ED281}"/>
              </a:ext>
            </a:extLst>
          </p:cNvPr>
          <p:cNvSpPr>
            <a:spLocks noGrp="1"/>
          </p:cNvSpPr>
          <p:nvPr>
            <p:ph type="sldNum" sz="quarter" idx="12"/>
          </p:nvPr>
        </p:nvSpPr>
        <p:spPr/>
        <p:txBody>
          <a:bodyPr/>
          <a:lstStyle>
            <a:lvl1pPr>
              <a:defRPr/>
            </a:lvl1p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8169A1D1-E072-43FE-A7B5-7A6482CC6F50}" type="slidenum">
              <a:rPr kumimoji="0" lang="zh-CN" altLang="en-US" sz="204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zh-CN" altLang="en-US"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86255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082283" y="2338501"/>
            <a:ext cx="6275496" cy="1369606"/>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xfrm>
            <a:off x="691476" y="7079960"/>
            <a:ext cx="3223975" cy="313932"/>
          </a:xfrm>
          <a:prstGeom prst="rect">
            <a:avLst/>
          </a:prstGeom>
          <a:ln/>
        </p:spPr>
        <p:txBody>
          <a:bodyPr/>
          <a:lstStyle>
            <a:lvl1pPr>
              <a:defRPr/>
            </a:lvl1pPr>
          </a:lstStyle>
          <a:p>
            <a:pPr marL="0" marR="0" lvl="0" indent="0" algn="l" defTabSz="1256271" rtl="0" eaLnBrk="1" fontAlgn="base" latinLnBrk="0" hangingPunct="1">
              <a:lnSpc>
                <a:spcPct val="100000"/>
              </a:lnSpc>
              <a:spcBef>
                <a:spcPct val="0"/>
              </a:spcBef>
              <a:spcAft>
                <a:spcPct val="0"/>
              </a:spcAft>
              <a:buClrTx/>
              <a:buSzTx/>
              <a:buFont typeface="Times New Roman" panose="02020603050405020304" pitchFamily="18" charset="0"/>
              <a:buNone/>
              <a:tabLst/>
              <a:defRPr/>
            </a:pPr>
            <a:endParaRPr kumimoji="0" lang="zh-CN" altLang="en-US" sz="204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页脚占位符 1028"/>
          <p:cNvSpPr>
            <a:spLocks noGrp="1"/>
          </p:cNvSpPr>
          <p:nvPr>
            <p:ph type="ftr" sz="quarter" idx="11"/>
          </p:nvPr>
        </p:nvSpPr>
        <p:spPr>
          <a:xfrm>
            <a:off x="4722536" y="7079960"/>
            <a:ext cx="4375706" cy="313932"/>
          </a:xfrm>
          <a:prstGeom prst="rect">
            <a:avLst/>
          </a:prstGeom>
          <a:ln/>
        </p:spPr>
        <p:txBody>
          <a:bodyPr/>
          <a:lstStyle>
            <a:lvl1pPr>
              <a:defRPr/>
            </a:lvl1pPr>
          </a:lstStyle>
          <a:p>
            <a:pPr marL="0" marR="0" lvl="0" indent="0" algn="l" defTabSz="1256271" rtl="0" eaLnBrk="1" fontAlgn="base" latinLnBrk="0" hangingPunct="1">
              <a:lnSpc>
                <a:spcPct val="100000"/>
              </a:lnSpc>
              <a:spcBef>
                <a:spcPct val="0"/>
              </a:spcBef>
              <a:spcAft>
                <a:spcPct val="0"/>
              </a:spcAft>
              <a:buClrTx/>
              <a:buSzTx/>
              <a:buFont typeface="Times New Roman" panose="02020603050405020304" pitchFamily="18" charset="0"/>
              <a:buNone/>
              <a:tabLst/>
              <a:defRPr/>
            </a:pPr>
            <a:endParaRPr kumimoji="0" lang="zh-CN" altLang="en-US" sz="204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灯片编号占位符 1029"/>
          <p:cNvSpPr>
            <a:spLocks noGrp="1"/>
          </p:cNvSpPr>
          <p:nvPr>
            <p:ph type="sldNum" sz="quarter" idx="12"/>
          </p:nvPr>
        </p:nvSpPr>
        <p:spPr>
          <a:xfrm>
            <a:off x="9905326" y="7079960"/>
            <a:ext cx="3223975" cy="313932"/>
          </a:xfrm>
          <a:prstGeom prst="rect">
            <a:avLst/>
          </a:prstGeom>
          <a:ln/>
        </p:spPr>
        <p:txBody>
          <a:bodyPr/>
          <a:lstStyle>
            <a:lvl1pPr>
              <a:defRPr/>
            </a:lvl1pPr>
          </a:lstStyle>
          <a:p>
            <a:pPr marL="0" marR="0" lvl="0" indent="0" algn="l" defTabSz="1256271" rtl="0" eaLnBrk="1" fontAlgn="base" latinLnBrk="0" hangingPunct="1">
              <a:lnSpc>
                <a:spcPct val="100000"/>
              </a:lnSpc>
              <a:spcBef>
                <a:spcPct val="0"/>
              </a:spcBef>
              <a:spcAft>
                <a:spcPct val="0"/>
              </a:spcAft>
              <a:buClrTx/>
              <a:buSzTx/>
              <a:buFont typeface="Times New Roman" panose="02020603050405020304" pitchFamily="18" charset="0"/>
              <a:buNone/>
              <a:tabLst/>
              <a:defRPr/>
            </a:pPr>
            <a:fld id="{0EA62D08-8DB6-47B5-B294-B5E7AB5C14D1}" type="slidenum">
              <a:rPr kumimoji="0" lang="zh-CN" altLang="en-US" sz="204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l" defTabSz="1256271" rtl="0" eaLnBrk="1" fontAlgn="base" latinLnBrk="0" hangingPunct="1">
                <a:lnSpc>
                  <a:spcPct val="100000"/>
                </a:lnSpc>
                <a:spcBef>
                  <a:spcPct val="0"/>
                </a:spcBef>
                <a:spcAft>
                  <a:spcPct val="0"/>
                </a:spcAft>
                <a:buClrTx/>
                <a:buSzTx/>
                <a:buFont typeface="Times New Roman" panose="02020603050405020304" pitchFamily="18" charset="0"/>
                <a:buNone/>
                <a:tabLst/>
                <a:defRPr/>
              </a:pPr>
              <a:t>‹#›</a:t>
            </a:fld>
            <a:endParaRPr kumimoji="0" lang="zh-CN" altLang="en-US" sz="204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93068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57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8CE334-94D9-4E5D-B9E1-338745BF1295}"/>
              </a:ext>
            </a:extLst>
          </p:cNvPr>
          <p:cNvSpPr>
            <a:spLocks noGrp="1"/>
          </p:cNvSpPr>
          <p:nvPr>
            <p:ph type="ctrTitle"/>
          </p:nvPr>
        </p:nvSpPr>
        <p:spPr>
          <a:xfrm>
            <a:off x="1727597" y="1272271"/>
            <a:ext cx="10365581" cy="2706500"/>
          </a:xfrm>
        </p:spPr>
        <p:txBody>
          <a:bodyPr anchor="b"/>
          <a:lstStyle>
            <a:lvl1pPr algn="ctr">
              <a:defRPr sz="6802"/>
            </a:lvl1pPr>
          </a:lstStyle>
          <a:p>
            <a:r>
              <a:rPr lang="zh-CN" altLang="en-US"/>
              <a:t>单击此处编辑母版标题样式</a:t>
            </a:r>
          </a:p>
        </p:txBody>
      </p:sp>
      <p:sp>
        <p:nvSpPr>
          <p:cNvPr id="3" name="副标题 2">
            <a:extLst>
              <a:ext uri="{FF2B5EF4-FFF2-40B4-BE49-F238E27FC236}">
                <a16:creationId xmlns:a16="http://schemas.microsoft.com/office/drawing/2014/main" id="{A9CB4EE0-CD53-4E15-B870-2D9D317E7271}"/>
              </a:ext>
            </a:extLst>
          </p:cNvPr>
          <p:cNvSpPr>
            <a:spLocks noGrp="1"/>
          </p:cNvSpPr>
          <p:nvPr>
            <p:ph type="subTitle" idx="1"/>
          </p:nvPr>
        </p:nvSpPr>
        <p:spPr>
          <a:xfrm>
            <a:off x="1727597" y="4083144"/>
            <a:ext cx="10365581" cy="1876914"/>
          </a:xfrm>
        </p:spPr>
        <p:txBody>
          <a:bodyPr/>
          <a:lstStyle>
            <a:lvl1pPr marL="0" indent="0" algn="ctr">
              <a:buNone/>
              <a:defRPr sz="2721"/>
            </a:lvl1pPr>
            <a:lvl2pPr marL="518282" indent="0" algn="ctr">
              <a:buNone/>
              <a:defRPr sz="2267"/>
            </a:lvl2pPr>
            <a:lvl3pPr marL="1036564" indent="0" algn="ctr">
              <a:buNone/>
              <a:defRPr sz="2040"/>
            </a:lvl3pPr>
            <a:lvl4pPr marL="1554846" indent="0" algn="ctr">
              <a:buNone/>
              <a:defRPr sz="1814"/>
            </a:lvl4pPr>
            <a:lvl5pPr marL="2073128" indent="0" algn="ctr">
              <a:buNone/>
              <a:defRPr sz="1814"/>
            </a:lvl5pPr>
            <a:lvl6pPr marL="2591410" indent="0" algn="ctr">
              <a:buNone/>
              <a:defRPr sz="1814"/>
            </a:lvl6pPr>
            <a:lvl7pPr marL="3109692" indent="0" algn="ctr">
              <a:buNone/>
              <a:defRPr sz="1814"/>
            </a:lvl7pPr>
            <a:lvl8pPr marL="3627973" indent="0" algn="ctr">
              <a:buNone/>
              <a:defRPr sz="1814"/>
            </a:lvl8pPr>
            <a:lvl9pPr marL="4146255" indent="0" algn="ctr">
              <a:buNone/>
              <a:defRPr sz="1814"/>
            </a:lvl9pPr>
          </a:lstStyle>
          <a:p>
            <a:r>
              <a:rPr lang="zh-CN" altLang="en-US"/>
              <a:t>单击此处编辑母版副标题样式</a:t>
            </a:r>
          </a:p>
        </p:txBody>
      </p:sp>
      <p:sp>
        <p:nvSpPr>
          <p:cNvPr id="4" name="日期占位符 3">
            <a:extLst>
              <a:ext uri="{FF2B5EF4-FFF2-40B4-BE49-F238E27FC236}">
                <a16:creationId xmlns:a16="http://schemas.microsoft.com/office/drawing/2014/main" id="{4584BFC7-DDCD-4639-8400-69DC008707EF}"/>
              </a:ext>
            </a:extLst>
          </p:cNvPr>
          <p:cNvSpPr>
            <a:spLocks noGrp="1"/>
          </p:cNvSpPr>
          <p:nvPr>
            <p:ph type="dt" sz="half" idx="10"/>
          </p:nvPr>
        </p:nvSpPr>
        <p:spPr/>
        <p:txBody>
          <a:body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48609F7A-3609-4AF7-9A39-B4D1B1C33627}" type="datetime1">
              <a:rPr kumimoji="0" lang="zh-CN" altLang="en-US" sz="14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2022/8/10</a:t>
            </a:fld>
            <a:endParaRPr kumimoji="0" lang="zh-CN" altLang="en-US" sz="14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A28FAAA3-F79E-4BCB-A368-7B120418F3C5}"/>
              </a:ext>
            </a:extLst>
          </p:cNvPr>
          <p:cNvSpPr>
            <a:spLocks noGrp="1"/>
          </p:cNvSpPr>
          <p:nvPr>
            <p:ph type="ftr" sz="quarter" idx="11"/>
          </p:nvPr>
        </p:nvSpPr>
        <p:spPr/>
        <p:txBody>
          <a:bodyPr/>
          <a:lstStyle/>
          <a:p>
            <a:pPr marL="0" marR="0" lvl="0" indent="0" algn="ct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14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1C506DC0-5443-4F37-A791-EB03951F6EC3}"/>
              </a:ext>
            </a:extLst>
          </p:cNvPr>
          <p:cNvSpPr>
            <a:spLocks noGrp="1"/>
          </p:cNvSpPr>
          <p:nvPr>
            <p:ph type="sldNum" sz="quarter" idx="12"/>
          </p:nvPr>
        </p:nvSpPr>
        <p:spPr/>
        <p:txBody>
          <a:body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7E4439EA-78B0-4639-ACF8-DE3A4BAE6E2A}" type="slidenum">
              <a:rPr kumimoji="0" lang="zh-CN" altLang="en-US" sz="14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zh-CN" altLang="en-US" sz="14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474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84879" y="1177615"/>
            <a:ext cx="13051015" cy="366382"/>
          </a:xfrm>
        </p:spPr>
        <p:txBody>
          <a:bodyPr lIns="0" tIns="0" rIns="0" bIns="0"/>
          <a:lstStyle>
            <a:lvl1pPr>
              <a:defRPr sz="2381" b="1" i="0">
                <a:solidFill>
                  <a:schemeClr val="tx1"/>
                </a:solidFill>
                <a:latin typeface="微软雅黑"/>
                <a:cs typeface="微软雅黑"/>
              </a:defRPr>
            </a:lvl1pPr>
          </a:lstStyle>
          <a:p>
            <a:endParaRPr/>
          </a:p>
        </p:txBody>
      </p:sp>
      <p:sp>
        <p:nvSpPr>
          <p:cNvPr id="3" name="Holder 3"/>
          <p:cNvSpPr>
            <a:spLocks noGrp="1"/>
          </p:cNvSpPr>
          <p:nvPr>
            <p:ph sz="half" idx="2"/>
          </p:nvPr>
        </p:nvSpPr>
        <p:spPr>
          <a:xfrm>
            <a:off x="691039" y="1788017"/>
            <a:ext cx="6012037"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7699" y="1788017"/>
            <a:ext cx="6012037"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endParaRPr lang="zh-CN" altLang="en-US" sz="2040">
              <a:solidFill>
                <a:prstClr val="black">
                  <a:tint val="75000"/>
                </a:prstClr>
              </a:solidFill>
              <a:latin typeface="Calibri"/>
              <a:ea typeface="+mn-ea"/>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1D8BD707-D9CF-40AE-B4C6-C98DA3205C09}" type="datetimeFigureOut">
              <a:rPr lang="en-US"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8/10/2022</a:t>
            </a:fld>
            <a:endParaRPr lang="en-US" sz="2040">
              <a:solidFill>
                <a:prstClr val="black">
                  <a:tint val="75000"/>
                </a:prstClr>
              </a:solidFill>
              <a:latin typeface="Calibri"/>
              <a:ea typeface="+mn-ea"/>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B6F15528-21DE-4FAA-801E-634DDDAF4B2B}" type="slidenum">
              <a:rPr lang="en-US" altLang="zh-CN"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a:t>
            </a:fld>
            <a:endParaRPr lang="en-US" altLang="zh-CN" sz="2040">
              <a:solidFill>
                <a:prstClr val="black">
                  <a:tint val="75000"/>
                </a:prstClr>
              </a:solidFill>
              <a:latin typeface="Calibri"/>
              <a:ea typeface="+mn-ea"/>
            </a:endParaRPr>
          </a:p>
        </p:txBody>
      </p:sp>
    </p:spTree>
    <p:extLst>
      <p:ext uri="{BB962C8B-B14F-4D97-AF65-F5344CB8AC3E}">
        <p14:creationId xmlns:p14="http://schemas.microsoft.com/office/powerpoint/2010/main" val="35198753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2E6798A8-7786-45C7-A3D1-6179CDE75FA7}" type="datetime1">
              <a:rPr kumimoji="0" lang="zh-CN" altLang="en-US" sz="14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2022/8/10</a:t>
            </a:fld>
            <a:endParaRPr kumimoji="0" lang="zh-CN" altLang="en-US" sz="14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14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7FD287A2-4003-442B-8D9A-1579E33951D3}" type="slidenum">
              <a:rPr kumimoji="0" lang="zh-CN" altLang="en-US" sz="1400"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zh-CN" altLang="en-US" sz="1400"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426018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endParaRPr lang="zh-CN" altLang="en-US" sz="2040">
              <a:solidFill>
                <a:prstClr val="black">
                  <a:tint val="75000"/>
                </a:prstClr>
              </a:solidFill>
              <a:latin typeface="Calibri"/>
              <a:ea typeface="+mn-ea"/>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1D8BD707-D9CF-40AE-B4C6-C98DA3205C09}" type="datetimeFigureOut">
              <a:rPr lang="en-US"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8/10/2022</a:t>
            </a:fld>
            <a:endParaRPr lang="en-US" sz="2040">
              <a:solidFill>
                <a:prstClr val="black">
                  <a:tint val="75000"/>
                </a:prstClr>
              </a:solidFill>
              <a:latin typeface="Calibri"/>
              <a:ea typeface="+mn-ea"/>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B6F15528-21DE-4FAA-801E-634DDDAF4B2B}" type="slidenum">
              <a:rPr lang="en-US" altLang="zh-CN"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a:t>
            </a:fld>
            <a:endParaRPr lang="en-US" altLang="zh-CN" sz="2040">
              <a:solidFill>
                <a:prstClr val="black">
                  <a:tint val="75000"/>
                </a:prstClr>
              </a:solidFill>
              <a:latin typeface="Calibri"/>
              <a:ea typeface="+mn-ea"/>
            </a:endParaRPr>
          </a:p>
        </p:txBody>
      </p:sp>
    </p:spTree>
    <p:extLst>
      <p:ext uri="{BB962C8B-B14F-4D97-AF65-F5344CB8AC3E}">
        <p14:creationId xmlns:p14="http://schemas.microsoft.com/office/powerpoint/2010/main" val="4139913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920E0B2A-4742-4B12-A291-D7109C5ED33C}"/>
              </a:ext>
            </a:extLst>
          </p:cNvPr>
          <p:cNvSpPr>
            <a:spLocks noGrp="1"/>
          </p:cNvSpPr>
          <p:nvPr>
            <p:ph type="dt" sz="half" idx="10"/>
          </p:nvPr>
        </p:nvSpPr>
        <p:spPr/>
        <p:txBody>
          <a:bodyPr/>
          <a:lstStyle>
            <a:lvl1pPr>
              <a:defRPr/>
            </a:lvl1pPr>
          </a:lstStyle>
          <a:p>
            <a:pPr defTabSz="1036564" fontAlgn="auto">
              <a:lnSpc>
                <a:spcPct val="100000"/>
              </a:lnSpc>
              <a:spcBef>
                <a:spcPts val="0"/>
              </a:spcBef>
              <a:spcAft>
                <a:spcPts val="0"/>
              </a:spcAft>
              <a:buSzTx/>
              <a:buFont typeface="Times New Roman" panose="02020603050405020304" pitchFamily="18" charset="0"/>
              <a:buNone/>
              <a:defRPr/>
            </a:pPr>
            <a:fld id="{36F836CE-71FC-4CC9-AFEE-1865E2D0ADBA}" type="datetimeFigureOut">
              <a:rPr lang="zh-CN" altLang="en-US" sz="2040" smtClean="0">
                <a:solidFill>
                  <a:prstClr val="black">
                    <a:tint val="75000"/>
                  </a:prstClr>
                </a:solidFill>
                <a:latin typeface="Calibri"/>
                <a:ea typeface="宋体" panose="02010600030101010101" pitchFamily="2" charset="-122"/>
              </a:rPr>
              <a:pPr defTabSz="1036564" fontAlgn="auto">
                <a:lnSpc>
                  <a:spcPct val="100000"/>
                </a:lnSpc>
                <a:spcBef>
                  <a:spcPts val="0"/>
                </a:spcBef>
                <a:spcAft>
                  <a:spcPts val="0"/>
                </a:spcAft>
                <a:buSzTx/>
                <a:buFont typeface="Times New Roman" panose="02020603050405020304" pitchFamily="18" charset="0"/>
                <a:buNone/>
                <a:defRPr/>
              </a:pPr>
              <a:t>2022/8/10</a:t>
            </a:fld>
            <a:endParaRPr lang="zh-CN" altLang="en-US" sz="2040">
              <a:solidFill>
                <a:prstClr val="black">
                  <a:tint val="75000"/>
                </a:prstClr>
              </a:solidFill>
              <a:latin typeface="Calibri"/>
              <a:ea typeface="宋体" panose="02010600030101010101" pitchFamily="2" charset="-122"/>
            </a:endParaRPr>
          </a:p>
        </p:txBody>
      </p:sp>
      <p:sp>
        <p:nvSpPr>
          <p:cNvPr id="3" name="页脚占位符 4">
            <a:extLst>
              <a:ext uri="{FF2B5EF4-FFF2-40B4-BE49-F238E27FC236}">
                <a16:creationId xmlns:a16="http://schemas.microsoft.com/office/drawing/2014/main" id="{3C2B957F-22C1-4928-A961-ABB0508861E6}"/>
              </a:ext>
            </a:extLst>
          </p:cNvPr>
          <p:cNvSpPr>
            <a:spLocks noGrp="1"/>
          </p:cNvSpPr>
          <p:nvPr>
            <p:ph type="ftr" sz="quarter" idx="11"/>
          </p:nvPr>
        </p:nvSpPr>
        <p:spPr/>
        <p:txBody>
          <a:bodyPr/>
          <a:lstStyle>
            <a:lvl1pPr>
              <a:defRPr/>
            </a:lvl1pPr>
          </a:lstStyle>
          <a:p>
            <a:pPr defTabSz="1036564" fontAlgn="auto">
              <a:lnSpc>
                <a:spcPct val="100000"/>
              </a:lnSpc>
              <a:spcBef>
                <a:spcPts val="0"/>
              </a:spcBef>
              <a:spcAft>
                <a:spcPts val="0"/>
              </a:spcAft>
              <a:buSzTx/>
              <a:buFont typeface="Times New Roman" panose="02020603050405020304" pitchFamily="18" charset="0"/>
              <a:buNone/>
              <a:defRPr/>
            </a:pPr>
            <a:endParaRPr lang="zh-CN" altLang="en-US" sz="2040">
              <a:solidFill>
                <a:prstClr val="black">
                  <a:tint val="75000"/>
                </a:prstClr>
              </a:solidFill>
              <a:latin typeface="Calibri"/>
              <a:ea typeface="宋体" panose="02010600030101010101" pitchFamily="2" charset="-122"/>
            </a:endParaRPr>
          </a:p>
        </p:txBody>
      </p:sp>
      <p:sp>
        <p:nvSpPr>
          <p:cNvPr id="4" name="灯片编号占位符 5">
            <a:extLst>
              <a:ext uri="{FF2B5EF4-FFF2-40B4-BE49-F238E27FC236}">
                <a16:creationId xmlns:a16="http://schemas.microsoft.com/office/drawing/2014/main" id="{DB09C21E-97EA-48A7-93EE-EE0DC48ED281}"/>
              </a:ext>
            </a:extLst>
          </p:cNvPr>
          <p:cNvSpPr>
            <a:spLocks noGrp="1"/>
          </p:cNvSpPr>
          <p:nvPr>
            <p:ph type="sldNum" sz="quarter" idx="12"/>
          </p:nvPr>
        </p:nvSpPr>
        <p:spPr/>
        <p:txBody>
          <a:bodyPr/>
          <a:lstStyle>
            <a:lvl1pPr>
              <a:defRPr/>
            </a:lvl1pPr>
          </a:lstStyle>
          <a:p>
            <a:pPr defTabSz="1036564" fontAlgn="auto">
              <a:lnSpc>
                <a:spcPct val="100000"/>
              </a:lnSpc>
              <a:spcBef>
                <a:spcPts val="0"/>
              </a:spcBef>
              <a:spcAft>
                <a:spcPts val="0"/>
              </a:spcAft>
              <a:buSzTx/>
              <a:buFont typeface="Times New Roman" panose="02020603050405020304" pitchFamily="18" charset="0"/>
              <a:buNone/>
              <a:defRPr/>
            </a:pPr>
            <a:fld id="{8169A1D1-E072-43FE-A7B5-7A6482CC6F50}" type="slidenum">
              <a:rPr lang="zh-CN" altLang="en-US" sz="2040" smtClean="0">
                <a:solidFill>
                  <a:prstClr val="black">
                    <a:tint val="75000"/>
                  </a:prstClr>
                </a:solidFill>
                <a:latin typeface="Calibri"/>
                <a:ea typeface="宋体" panose="02010600030101010101" pitchFamily="2" charset="-122"/>
              </a:rPr>
              <a:pPr defTabSz="1036564" fontAlgn="auto">
                <a:lnSpc>
                  <a:spcPct val="100000"/>
                </a:lnSpc>
                <a:spcBef>
                  <a:spcPts val="0"/>
                </a:spcBef>
                <a:spcAft>
                  <a:spcPts val="0"/>
                </a:spcAft>
                <a:buSzTx/>
                <a:buFont typeface="Times New Roman" panose="02020603050405020304" pitchFamily="18" charset="0"/>
                <a:buNone/>
                <a:defRPr/>
              </a:pPr>
              <a:t>‹#›</a:t>
            </a:fld>
            <a:endParaRPr lang="zh-CN" altLang="en-US" sz="2040">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3144227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082283" y="2338501"/>
            <a:ext cx="6275496" cy="1369606"/>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xfrm>
            <a:off x="691476" y="7079960"/>
            <a:ext cx="3223975" cy="313932"/>
          </a:xfrm>
          <a:prstGeom prst="rect">
            <a:avLst/>
          </a:prstGeom>
          <a:ln/>
        </p:spPr>
        <p:txBody>
          <a:bodyPr/>
          <a:lstStyle>
            <a:lvl1pPr>
              <a:defRPr/>
            </a:lvl1pPr>
          </a:lstStyle>
          <a:p>
            <a:pPr defTabSz="1256271">
              <a:lnSpc>
                <a:spcPct val="100000"/>
              </a:lnSpc>
              <a:spcAft>
                <a:spcPct val="0"/>
              </a:spcAft>
              <a:buSzTx/>
              <a:buFont typeface="Times New Roman" panose="02020603050405020304" pitchFamily="18" charset="0"/>
              <a:buNone/>
              <a:defRPr/>
            </a:pPr>
            <a:endParaRPr lang="zh-CN" altLang="en-US" sz="2040">
              <a:solidFill>
                <a:prstClr val="black"/>
              </a:solidFill>
              <a:ea typeface="宋体" panose="02010600030101010101" pitchFamily="2" charset="-122"/>
            </a:endParaRPr>
          </a:p>
        </p:txBody>
      </p:sp>
      <p:sp>
        <p:nvSpPr>
          <p:cNvPr id="5" name="页脚占位符 1028"/>
          <p:cNvSpPr>
            <a:spLocks noGrp="1"/>
          </p:cNvSpPr>
          <p:nvPr>
            <p:ph type="ftr" sz="quarter" idx="11"/>
          </p:nvPr>
        </p:nvSpPr>
        <p:spPr>
          <a:xfrm>
            <a:off x="4722536" y="7079960"/>
            <a:ext cx="4375706" cy="313932"/>
          </a:xfrm>
          <a:prstGeom prst="rect">
            <a:avLst/>
          </a:prstGeom>
          <a:ln/>
        </p:spPr>
        <p:txBody>
          <a:bodyPr/>
          <a:lstStyle>
            <a:lvl1pPr>
              <a:defRPr/>
            </a:lvl1pPr>
          </a:lstStyle>
          <a:p>
            <a:pPr algn="l" defTabSz="1256271">
              <a:lnSpc>
                <a:spcPct val="100000"/>
              </a:lnSpc>
              <a:spcAft>
                <a:spcPct val="0"/>
              </a:spcAft>
              <a:buSzTx/>
              <a:buFont typeface="Times New Roman" panose="02020603050405020304" pitchFamily="18" charset="0"/>
              <a:buNone/>
              <a:defRPr/>
            </a:pPr>
            <a:endParaRPr lang="zh-CN" altLang="en-US" sz="2040">
              <a:solidFill>
                <a:prstClr val="black"/>
              </a:solidFill>
              <a:ea typeface="宋体" panose="02010600030101010101" pitchFamily="2" charset="-122"/>
            </a:endParaRPr>
          </a:p>
        </p:txBody>
      </p:sp>
      <p:sp>
        <p:nvSpPr>
          <p:cNvPr id="6" name="灯片编号占位符 1029"/>
          <p:cNvSpPr>
            <a:spLocks noGrp="1"/>
          </p:cNvSpPr>
          <p:nvPr>
            <p:ph type="sldNum" sz="quarter" idx="12"/>
          </p:nvPr>
        </p:nvSpPr>
        <p:spPr>
          <a:xfrm>
            <a:off x="9905326" y="7079960"/>
            <a:ext cx="3223975" cy="313932"/>
          </a:xfrm>
          <a:prstGeom prst="rect">
            <a:avLst/>
          </a:prstGeom>
          <a:ln/>
        </p:spPr>
        <p:txBody>
          <a:bodyPr/>
          <a:lstStyle>
            <a:lvl1pPr>
              <a:defRPr/>
            </a:lvl1pPr>
          </a:lstStyle>
          <a:p>
            <a:pPr algn="l" defTabSz="1256271">
              <a:lnSpc>
                <a:spcPct val="100000"/>
              </a:lnSpc>
              <a:spcAft>
                <a:spcPct val="0"/>
              </a:spcAft>
              <a:buSzTx/>
              <a:buFont typeface="Times New Roman" panose="02020603050405020304" pitchFamily="18" charset="0"/>
              <a:buNone/>
              <a:defRPr/>
            </a:pPr>
            <a:fld id="{0EA62D08-8DB6-47B5-B294-B5E7AB5C14D1}" type="slidenum">
              <a:rPr lang="zh-CN" altLang="en-US" sz="2040" smtClean="0">
                <a:solidFill>
                  <a:prstClr val="black"/>
                </a:solidFill>
                <a:ea typeface="宋体" panose="02010600030101010101" pitchFamily="2" charset="-122"/>
              </a:rPr>
              <a:pPr algn="l" defTabSz="1256271">
                <a:lnSpc>
                  <a:spcPct val="100000"/>
                </a:lnSpc>
                <a:spcAft>
                  <a:spcPct val="0"/>
                </a:spcAft>
                <a:buSzTx/>
                <a:buFont typeface="Times New Roman" panose="02020603050405020304" pitchFamily="18" charset="0"/>
                <a:buNone/>
                <a:defRPr/>
              </a:pPr>
              <a:t>‹#›</a:t>
            </a:fld>
            <a:endParaRPr lang="zh-CN" altLang="en-US" sz="2040">
              <a:solidFill>
                <a:prstClr val="black"/>
              </a:solidFill>
              <a:ea typeface="宋体" panose="02010600030101010101" pitchFamily="2" charset="-122"/>
            </a:endParaRPr>
          </a:p>
        </p:txBody>
      </p:sp>
    </p:spTree>
    <p:extLst>
      <p:ext uri="{BB962C8B-B14F-4D97-AF65-F5344CB8AC3E}">
        <p14:creationId xmlns:p14="http://schemas.microsoft.com/office/powerpoint/2010/main" val="18675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1036564" fontAlgn="auto">
              <a:lnSpc>
                <a:spcPct val="100000"/>
              </a:lnSpc>
              <a:spcBef>
                <a:spcPts val="0"/>
              </a:spcBef>
              <a:spcAft>
                <a:spcPts val="0"/>
              </a:spcAft>
              <a:buSzTx/>
              <a:buFont typeface="Times New Roman" panose="02020603050405020304" pitchFamily="18" charset="0"/>
              <a:buNone/>
            </a:pPr>
            <a:fld id="{2E6798A8-7786-45C7-A3D1-6179CDE75FA7}" type="datetime1">
              <a:rPr lang="zh-CN" altLang="en-US" smtClean="0">
                <a:solidFill>
                  <a:prstClr val="black">
                    <a:tint val="75000"/>
                  </a:prstClr>
                </a:solidFill>
                <a:latin typeface="Calibri"/>
                <a:ea typeface="等线" panose="02010600030101010101" pitchFamily="2" charset="-122"/>
              </a:rPr>
              <a:pPr defTabSz="1036564" fontAlgn="auto">
                <a:lnSpc>
                  <a:spcPct val="100000"/>
                </a:lnSpc>
                <a:spcBef>
                  <a:spcPts val="0"/>
                </a:spcBef>
                <a:spcAft>
                  <a:spcPts val="0"/>
                </a:spcAft>
                <a:buSzTx/>
                <a:buFont typeface="Times New Roman" panose="02020603050405020304" pitchFamily="18" charset="0"/>
                <a:buNone/>
              </a:pPr>
              <a:t>2022/8/10</a:t>
            </a:fld>
            <a:endParaRPr lang="zh-CN" altLang="en-US">
              <a:solidFill>
                <a:prstClr val="black">
                  <a:tint val="75000"/>
                </a:prstClr>
              </a:solidFill>
              <a:latin typeface="Calibri"/>
              <a:ea typeface="等线" panose="02010600030101010101" pitchFamily="2" charset="-122"/>
            </a:endParaRPr>
          </a:p>
        </p:txBody>
      </p:sp>
      <p:sp>
        <p:nvSpPr>
          <p:cNvPr id="4" name="Footer Placeholder 3"/>
          <p:cNvSpPr>
            <a:spLocks noGrp="1"/>
          </p:cNvSpPr>
          <p:nvPr>
            <p:ph type="ftr" sz="quarter" idx="11"/>
          </p:nvPr>
        </p:nvSpPr>
        <p:spPr/>
        <p:txBody>
          <a:bodyPr/>
          <a:lstStyle/>
          <a:p>
            <a:pPr defTabSz="1036564" fontAlgn="auto">
              <a:lnSpc>
                <a:spcPct val="100000"/>
              </a:lnSpc>
              <a:spcBef>
                <a:spcPts val="0"/>
              </a:spcBef>
              <a:spcAft>
                <a:spcPts val="0"/>
              </a:spcAft>
              <a:buSzTx/>
              <a:buFont typeface="Times New Roman" panose="02020603050405020304" pitchFamily="18" charset="0"/>
              <a:buNone/>
            </a:pPr>
            <a:endParaRPr lang="zh-CN" altLang="en-US">
              <a:solidFill>
                <a:prstClr val="black">
                  <a:tint val="75000"/>
                </a:prstClr>
              </a:solidFill>
              <a:latin typeface="Calibri"/>
              <a:ea typeface="等线" panose="02010600030101010101" pitchFamily="2" charset="-122"/>
            </a:endParaRPr>
          </a:p>
        </p:txBody>
      </p:sp>
      <p:sp>
        <p:nvSpPr>
          <p:cNvPr id="5" name="Slide Number Placeholder 4"/>
          <p:cNvSpPr>
            <a:spLocks noGrp="1"/>
          </p:cNvSpPr>
          <p:nvPr>
            <p:ph type="sldNum" sz="quarter" idx="12"/>
          </p:nvPr>
        </p:nvSpPr>
        <p:spPr/>
        <p:txBody>
          <a:bodyPr/>
          <a:lstStyle/>
          <a:p>
            <a:pPr defTabSz="1036564" fontAlgn="auto">
              <a:lnSpc>
                <a:spcPct val="100000"/>
              </a:lnSpc>
              <a:spcBef>
                <a:spcPts val="0"/>
              </a:spcBef>
              <a:spcAft>
                <a:spcPts val="0"/>
              </a:spcAft>
              <a:buSzTx/>
              <a:buFont typeface="Times New Roman" panose="02020603050405020304" pitchFamily="18" charset="0"/>
              <a:buNone/>
            </a:pPr>
            <a:fld id="{7FD287A2-4003-442B-8D9A-1579E33951D3}" type="slidenum">
              <a:rPr lang="zh-CN" altLang="en-US" smtClean="0">
                <a:solidFill>
                  <a:prstClr val="black">
                    <a:tint val="75000"/>
                  </a:prstClr>
                </a:solidFill>
                <a:latin typeface="Calibri"/>
                <a:ea typeface="等线" panose="02010600030101010101" pitchFamily="2" charset="-122"/>
              </a:rPr>
              <a:pPr defTabSz="1036564" fontAlgn="auto">
                <a:lnSpc>
                  <a:spcPct val="100000"/>
                </a:lnSpc>
                <a:spcBef>
                  <a:spcPts val="0"/>
                </a:spcBef>
                <a:spcAft>
                  <a:spcPts val="0"/>
                </a:spcAft>
                <a:buSzTx/>
                <a:buFont typeface="Times New Roman" panose="02020603050405020304" pitchFamily="18" charset="0"/>
                <a:buNone/>
              </a:pPr>
              <a:t>‹#›</a:t>
            </a:fld>
            <a:endParaRPr lang="zh-CN" altLang="en-US">
              <a:solidFill>
                <a:prstClr val="black">
                  <a:tint val="75000"/>
                </a:prstClr>
              </a:solidFill>
              <a:latin typeface="Calibri"/>
              <a:ea typeface="等线" panose="02010600030101010101" pitchFamily="2" charset="-122"/>
            </a:endParaRPr>
          </a:p>
        </p:txBody>
      </p:sp>
    </p:spTree>
    <p:extLst>
      <p:ext uri="{BB962C8B-B14F-4D97-AF65-F5344CB8AC3E}">
        <p14:creationId xmlns:p14="http://schemas.microsoft.com/office/powerpoint/2010/main" val="24473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单标题">
    <p:spTree>
      <p:nvGrpSpPr>
        <p:cNvPr id="1" name=""/>
        <p:cNvGrpSpPr/>
        <p:nvPr/>
      </p:nvGrpSpPr>
      <p:grpSpPr>
        <a:xfrm>
          <a:off x="0" y="0"/>
          <a:ext cx="0" cy="0"/>
          <a:chOff x="0" y="0"/>
          <a:chExt cx="0" cy="0"/>
        </a:xfrm>
      </p:grpSpPr>
      <p:sp>
        <p:nvSpPr>
          <p:cNvPr id="2" name="标题 1"/>
          <p:cNvSpPr>
            <a:spLocks noGrp="1"/>
          </p:cNvSpPr>
          <p:nvPr>
            <p:ph type="ctrTitle"/>
          </p:nvPr>
        </p:nvSpPr>
        <p:spPr>
          <a:xfrm>
            <a:off x="200884" y="689068"/>
            <a:ext cx="13362761" cy="881460"/>
          </a:xfrm>
          <a:prstGeom prst="rect">
            <a:avLst/>
          </a:prstGeom>
        </p:spPr>
        <p:txBody>
          <a:bodyPr anchor="ctr"/>
          <a:lstStyle>
            <a:lvl1pPr>
              <a:defRPr sz="2381" b="0">
                <a:solidFill>
                  <a:schemeClr val="tx1"/>
                </a:solidFill>
                <a:latin typeface="+mj-lt"/>
                <a:ea typeface="微软雅黑" pitchFamily="34" charset="-122"/>
              </a:defRPr>
            </a:lvl1pPr>
          </a:lstStyle>
          <a:p>
            <a:r>
              <a:rPr lang="zh-CN" altLang="en-US" dirty="0"/>
              <a:t>单击此处编辑母版标题样式</a:t>
            </a:r>
          </a:p>
        </p:txBody>
      </p:sp>
      <p:sp>
        <p:nvSpPr>
          <p:cNvPr id="5" name="内容占位符 8"/>
          <p:cNvSpPr>
            <a:spLocks noGrp="1"/>
          </p:cNvSpPr>
          <p:nvPr>
            <p:ph sz="quarter" idx="10" hasCustomPrompt="1"/>
          </p:nvPr>
        </p:nvSpPr>
        <p:spPr>
          <a:xfrm>
            <a:off x="181485" y="283966"/>
            <a:ext cx="13415923" cy="391760"/>
          </a:xfrm>
          <a:prstGeom prst="rect">
            <a:avLst/>
          </a:prstGeom>
        </p:spPr>
        <p:txBody>
          <a:bodyPr anchor="ctr"/>
          <a:lstStyle>
            <a:lvl1pPr marL="0" indent="0">
              <a:buNone/>
              <a:defRPr>
                <a:latin typeface="+mj-lt"/>
                <a:ea typeface="微软雅黑" pitchFamily="34" charset="-122"/>
              </a:defRPr>
            </a:lvl1pPr>
          </a:lstStyle>
          <a:p>
            <a:pPr lvl="0"/>
            <a:r>
              <a:rPr lang="zh-CN" altLang="en-US" dirty="0"/>
              <a:t>主题</a:t>
            </a:r>
          </a:p>
        </p:txBody>
      </p:sp>
      <p:sp>
        <p:nvSpPr>
          <p:cNvPr id="4" name="Rectangle 360"/>
          <p:cNvSpPr>
            <a:spLocks noGrp="1" noChangeArrowheads="1"/>
          </p:cNvSpPr>
          <p:nvPr>
            <p:ph type="sldNum" sz="quarter" idx="11"/>
          </p:nvPr>
        </p:nvSpPr>
        <p:spPr>
          <a:xfrm>
            <a:off x="13232313" y="7326753"/>
            <a:ext cx="588462" cy="154760"/>
          </a:xfrm>
          <a:prstGeom prst="rect">
            <a:avLst/>
          </a:prstGeom>
          <a:ln/>
        </p:spPr>
        <p:txBody>
          <a:bodyPr/>
          <a:lstStyle>
            <a:lvl1pPr>
              <a:defRPr/>
            </a:lvl1p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735EDD1B-0DD0-4DE1-B082-CEECF62486AE}" type="slidenum">
              <a:rPr kumimoji="0" lang="en-GB" altLang="zh-CN" sz="14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en-GB" altLang="zh-CN" sz="14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093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950178" y="7205336"/>
            <a:ext cx="3109674" cy="413893"/>
          </a:xfrm>
          <a:prstGeom prst="rect">
            <a:avLst/>
          </a:prstGeom>
        </p:spPr>
        <p:txBody>
          <a:bodyPr/>
          <a:lstStyle/>
          <a:p>
            <a:pPr algn="l" defTabSz="1256271">
              <a:lnSpc>
                <a:spcPct val="100000"/>
              </a:lnSpc>
              <a:spcAft>
                <a:spcPct val="0"/>
              </a:spcAft>
              <a:buSzTx/>
              <a:buFont typeface="Times New Roman" panose="02020603050405020304" pitchFamily="18" charset="0"/>
              <a:buNone/>
              <a:defRPr/>
            </a:pPr>
            <a:endParaRPr lang="zh-CN" altLang="en-US" sz="2040">
              <a:solidFill>
                <a:srgbClr val="000000"/>
              </a:solidFill>
              <a:ea typeface="宋体" panose="02010600030101010101" pitchFamily="2" charset="-122"/>
            </a:endParaRPr>
          </a:p>
        </p:txBody>
      </p:sp>
      <p:sp>
        <p:nvSpPr>
          <p:cNvPr id="5" name="Footer Placeholder 4"/>
          <p:cNvSpPr>
            <a:spLocks noGrp="1"/>
          </p:cNvSpPr>
          <p:nvPr>
            <p:ph type="ftr" sz="quarter" idx="11"/>
          </p:nvPr>
        </p:nvSpPr>
        <p:spPr>
          <a:xfrm>
            <a:off x="4578132" y="7205336"/>
            <a:ext cx="4664512" cy="413893"/>
          </a:xfrm>
          <a:prstGeom prst="rect">
            <a:avLst/>
          </a:prstGeom>
        </p:spPr>
        <p:txBody>
          <a:bodyPr/>
          <a:lstStyle/>
          <a:p>
            <a:pPr algn="l" defTabSz="1256271">
              <a:lnSpc>
                <a:spcPct val="100000"/>
              </a:lnSpc>
              <a:spcAft>
                <a:spcPct val="0"/>
              </a:spcAft>
              <a:buSzTx/>
              <a:buFont typeface="Times New Roman" panose="02020603050405020304" pitchFamily="18" charset="0"/>
              <a:buNone/>
              <a:defRPr/>
            </a:pPr>
            <a:endParaRPr lang="zh-CN" altLang="en-US" sz="2040">
              <a:solidFill>
                <a:srgbClr val="000000"/>
              </a:solidFill>
              <a:ea typeface="宋体" panose="02010600030101010101" pitchFamily="2" charset="-122"/>
            </a:endParaRPr>
          </a:p>
        </p:txBody>
      </p:sp>
      <p:sp>
        <p:nvSpPr>
          <p:cNvPr id="6" name="Slide Number Placeholder 5"/>
          <p:cNvSpPr>
            <a:spLocks noGrp="1"/>
          </p:cNvSpPr>
          <p:nvPr>
            <p:ph type="sldNum" sz="quarter" idx="12"/>
          </p:nvPr>
        </p:nvSpPr>
        <p:spPr>
          <a:xfrm>
            <a:off x="9760923" y="7205336"/>
            <a:ext cx="3109674" cy="413893"/>
          </a:xfrm>
          <a:prstGeom prst="rect">
            <a:avLst/>
          </a:prstGeom>
        </p:spPr>
        <p:txBody>
          <a:bodyPr/>
          <a:lstStyle>
            <a:lvl1pPr>
              <a:defRPr>
                <a:solidFill>
                  <a:schemeClr val="tx1"/>
                </a:solidFill>
              </a:defRPr>
            </a:lvl1pPr>
          </a:lstStyle>
          <a:p>
            <a:pPr algn="l" defTabSz="1256271">
              <a:lnSpc>
                <a:spcPct val="100000"/>
              </a:lnSpc>
              <a:spcAft>
                <a:spcPct val="0"/>
              </a:spcAft>
              <a:buSzTx/>
              <a:buFont typeface="Times New Roman" panose="02020603050405020304" pitchFamily="18" charset="0"/>
              <a:buNone/>
            </a:pPr>
            <a:fld id="{F4BE1D86-DCB7-4793-9B95-88164D8A240A}" type="slidenum">
              <a:rPr lang="en-US" altLang="zh-CN" sz="2040" smtClean="0">
                <a:solidFill>
                  <a:prstClr val="black"/>
                </a:solidFill>
                <a:ea typeface="宋体" panose="02010600030101010101" pitchFamily="2" charset="-122"/>
              </a:rPr>
              <a:pPr algn="l" defTabSz="1256271">
                <a:lnSpc>
                  <a:spcPct val="100000"/>
                </a:lnSpc>
                <a:spcAft>
                  <a:spcPct val="0"/>
                </a:spcAft>
                <a:buSzTx/>
                <a:buFont typeface="Times New Roman" panose="02020603050405020304" pitchFamily="18" charset="0"/>
                <a:buNone/>
              </a:pPr>
              <a:t>‹#›</a:t>
            </a:fld>
            <a:endParaRPr lang="zh-CN" altLang="en-US" sz="2040">
              <a:solidFill>
                <a:prstClr val="black"/>
              </a:solidFill>
              <a:ea typeface="宋体" panose="02010600030101010101" pitchFamily="2" charset="-122"/>
            </a:endParaRPr>
          </a:p>
        </p:txBody>
      </p:sp>
    </p:spTree>
    <p:extLst>
      <p:ext uri="{BB962C8B-B14F-4D97-AF65-F5344CB8AC3E}">
        <p14:creationId xmlns:p14="http://schemas.microsoft.com/office/powerpoint/2010/main" val="2279511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50178" y="7205336"/>
            <a:ext cx="3109674" cy="413893"/>
          </a:xfrm>
          <a:prstGeom prst="rect">
            <a:avLst/>
          </a:prstGeom>
        </p:spPr>
        <p:txBody>
          <a:bodyPr/>
          <a:lstStyle/>
          <a:p>
            <a:pPr algn="l" defTabSz="1256271">
              <a:lnSpc>
                <a:spcPct val="100000"/>
              </a:lnSpc>
              <a:spcAft>
                <a:spcPct val="0"/>
              </a:spcAft>
              <a:buSzTx/>
              <a:buFont typeface="Times New Roman" panose="02020603050405020304" pitchFamily="18" charset="0"/>
              <a:buNone/>
              <a:defRPr/>
            </a:pPr>
            <a:endParaRPr lang="zh-CN" altLang="en-US" sz="2040">
              <a:solidFill>
                <a:srgbClr val="000000"/>
              </a:solidFill>
              <a:ea typeface="宋体" panose="02010600030101010101" pitchFamily="2" charset="-122"/>
            </a:endParaRPr>
          </a:p>
        </p:txBody>
      </p:sp>
      <p:sp>
        <p:nvSpPr>
          <p:cNvPr id="3" name="Footer Placeholder 2"/>
          <p:cNvSpPr>
            <a:spLocks noGrp="1"/>
          </p:cNvSpPr>
          <p:nvPr>
            <p:ph type="ftr" sz="quarter" idx="11"/>
          </p:nvPr>
        </p:nvSpPr>
        <p:spPr>
          <a:xfrm>
            <a:off x="4578132" y="7205336"/>
            <a:ext cx="4664512" cy="413893"/>
          </a:xfrm>
          <a:prstGeom prst="rect">
            <a:avLst/>
          </a:prstGeom>
        </p:spPr>
        <p:txBody>
          <a:bodyPr/>
          <a:lstStyle/>
          <a:p>
            <a:pPr algn="l" defTabSz="1256271">
              <a:lnSpc>
                <a:spcPct val="100000"/>
              </a:lnSpc>
              <a:spcAft>
                <a:spcPct val="0"/>
              </a:spcAft>
              <a:buSzTx/>
              <a:buFont typeface="Times New Roman" panose="02020603050405020304" pitchFamily="18" charset="0"/>
              <a:buNone/>
              <a:defRPr/>
            </a:pPr>
            <a:endParaRPr lang="zh-CN" altLang="en-US" sz="2040">
              <a:solidFill>
                <a:srgbClr val="000000"/>
              </a:solidFill>
              <a:ea typeface="宋体" panose="02010600030101010101" pitchFamily="2" charset="-122"/>
            </a:endParaRPr>
          </a:p>
        </p:txBody>
      </p:sp>
      <p:sp>
        <p:nvSpPr>
          <p:cNvPr id="4" name="Slide Number Placeholder 3"/>
          <p:cNvSpPr>
            <a:spLocks noGrp="1"/>
          </p:cNvSpPr>
          <p:nvPr>
            <p:ph type="sldNum" sz="quarter" idx="12"/>
          </p:nvPr>
        </p:nvSpPr>
        <p:spPr>
          <a:xfrm>
            <a:off x="9760923" y="7205336"/>
            <a:ext cx="3109674" cy="413893"/>
          </a:xfrm>
          <a:prstGeom prst="rect">
            <a:avLst/>
          </a:prstGeom>
        </p:spPr>
        <p:txBody>
          <a:bodyPr/>
          <a:lstStyle/>
          <a:p>
            <a:pPr algn="l" defTabSz="1256271">
              <a:lnSpc>
                <a:spcPct val="100000"/>
              </a:lnSpc>
              <a:spcAft>
                <a:spcPct val="0"/>
              </a:spcAft>
              <a:buSzTx/>
              <a:buFont typeface="Times New Roman" panose="02020603050405020304" pitchFamily="18" charset="0"/>
              <a:buNone/>
            </a:pPr>
            <a:fld id="{A592A54D-5D71-42C3-8149-6A112EF35562}" type="slidenum">
              <a:rPr lang="en-US" altLang="zh-CN" sz="2040" smtClean="0">
                <a:solidFill>
                  <a:srgbClr val="000000"/>
                </a:solidFill>
                <a:ea typeface="宋体" panose="02010600030101010101" pitchFamily="2" charset="-122"/>
              </a:rPr>
              <a:pPr algn="l" defTabSz="1256271">
                <a:lnSpc>
                  <a:spcPct val="100000"/>
                </a:lnSpc>
                <a:spcAft>
                  <a:spcPct val="0"/>
                </a:spcAft>
                <a:buSzTx/>
                <a:buFont typeface="Times New Roman" panose="02020603050405020304" pitchFamily="18" charset="0"/>
                <a:buNone/>
              </a:pPr>
              <a:t>‹#›</a:t>
            </a:fld>
            <a:endParaRPr lang="en-US" altLang="zh-CN" sz="2040">
              <a:solidFill>
                <a:srgbClr val="000000"/>
              </a:solidFill>
              <a:ea typeface="宋体" panose="02010600030101010101" pitchFamily="2" charset="-122"/>
            </a:endParaRPr>
          </a:p>
        </p:txBody>
      </p:sp>
    </p:spTree>
    <p:extLst>
      <p:ext uri="{BB962C8B-B14F-4D97-AF65-F5344CB8AC3E}">
        <p14:creationId xmlns:p14="http://schemas.microsoft.com/office/powerpoint/2010/main" val="2516288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6587" y="207305"/>
            <a:ext cx="12815314" cy="90005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1036564" rtl="0" eaLnBrk="1" fontAlgn="auto" latinLnBrk="0" hangingPunct="1">
              <a:lnSpc>
                <a:spcPct val="100000"/>
              </a:lnSpc>
              <a:spcBef>
                <a:spcPts val="0"/>
              </a:spcBef>
              <a:spcAft>
                <a:spcPts val="0"/>
              </a:spcAft>
              <a:buClrTx/>
              <a:buSzTx/>
              <a:buFontTx/>
              <a:buNone/>
              <a:tabLst/>
              <a:defRPr/>
            </a:pPr>
            <a:endParaRPr kumimoji="0" sz="204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384879" y="1177615"/>
            <a:ext cx="13051015" cy="323165"/>
          </a:xfrm>
          <a:prstGeom prst="rect">
            <a:avLst/>
          </a:prstGeom>
        </p:spPr>
        <p:txBody>
          <a:bodyPr wrap="square" lIns="0" tIns="0" rIns="0" bIns="0">
            <a:spAutoFit/>
          </a:bodyPr>
          <a:lstStyle>
            <a:lvl1pPr>
              <a:defRPr sz="2100" b="1" i="0">
                <a:solidFill>
                  <a:schemeClr val="tx1"/>
                </a:solidFill>
                <a:latin typeface="微软雅黑"/>
                <a:cs typeface="微软雅黑"/>
              </a:defRPr>
            </a:lvl1pPr>
          </a:lstStyle>
          <a:p>
            <a:endParaRPr/>
          </a:p>
        </p:txBody>
      </p:sp>
      <p:sp>
        <p:nvSpPr>
          <p:cNvPr id="3" name="Holder 3"/>
          <p:cNvSpPr>
            <a:spLocks noGrp="1"/>
          </p:cNvSpPr>
          <p:nvPr>
            <p:ph type="body" idx="1"/>
          </p:nvPr>
        </p:nvSpPr>
        <p:spPr>
          <a:xfrm>
            <a:off x="7082283" y="2338501"/>
            <a:ext cx="6275496" cy="261610"/>
          </a:xfrm>
          <a:prstGeom prst="rect">
            <a:avLst/>
          </a:prstGeom>
        </p:spPr>
        <p:txBody>
          <a:bodyPr wrap="square" lIns="0" tIns="0" rIns="0" bIns="0">
            <a:spAutoFit/>
          </a:bodyPr>
          <a:lstStyle>
            <a:lvl1pPr>
              <a:defRPr sz="1700" b="1" i="0">
                <a:solidFill>
                  <a:schemeClr val="tx1"/>
                </a:solidFill>
                <a:latin typeface="微软雅黑"/>
                <a:cs typeface="微软雅黑"/>
              </a:defRPr>
            </a:lvl1pPr>
          </a:lstStyle>
          <a:p>
            <a:endParaRPr/>
          </a:p>
        </p:txBody>
      </p:sp>
      <p:sp>
        <p:nvSpPr>
          <p:cNvPr id="4" name="Holder 4"/>
          <p:cNvSpPr>
            <a:spLocks noGrp="1"/>
          </p:cNvSpPr>
          <p:nvPr>
            <p:ph type="ftr" sz="quarter" idx="5"/>
          </p:nvPr>
        </p:nvSpPr>
        <p:spPr>
          <a:xfrm>
            <a:off x="4699064" y="7229809"/>
            <a:ext cx="4422648" cy="313932"/>
          </a:xfrm>
          <a:prstGeom prst="rect">
            <a:avLst/>
          </a:prstGeom>
        </p:spPr>
        <p:txBody>
          <a:bodyPr wrap="square" lIns="0" tIns="0" rIns="0" bIns="0">
            <a:spAutoFit/>
          </a:bodyPr>
          <a:lstStyle>
            <a:lvl1pPr algn="ct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endParaRPr lang="zh-CN" altLang="en-US" sz="2040">
              <a:solidFill>
                <a:prstClr val="black">
                  <a:tint val="75000"/>
                </a:prstClr>
              </a:solidFill>
              <a:latin typeface="Calibri"/>
              <a:ea typeface="+mn-ea"/>
            </a:endParaRPr>
          </a:p>
        </p:txBody>
      </p:sp>
      <p:sp>
        <p:nvSpPr>
          <p:cNvPr id="5" name="Holder 5"/>
          <p:cNvSpPr>
            <a:spLocks noGrp="1"/>
          </p:cNvSpPr>
          <p:nvPr>
            <p:ph type="dt" sz="half" idx="6"/>
          </p:nvPr>
        </p:nvSpPr>
        <p:spPr>
          <a:xfrm>
            <a:off x="691039" y="7229809"/>
            <a:ext cx="3178778" cy="313932"/>
          </a:xfrm>
          <a:prstGeom prst="rect">
            <a:avLst/>
          </a:prstGeom>
        </p:spPr>
        <p:txBody>
          <a:bodyPr wrap="square" lIns="0" tIns="0" rIns="0" bIns="0">
            <a:spAutoFit/>
          </a:bodyPr>
          <a:lstStyle>
            <a:lvl1pPr algn="l">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1D8BD707-D9CF-40AE-B4C6-C98DA3205C09}" type="datetimeFigureOut">
              <a:rPr lang="en-US"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8/10/2022</a:t>
            </a:fld>
            <a:endParaRPr lang="en-US" sz="2040">
              <a:solidFill>
                <a:prstClr val="black">
                  <a:tint val="75000"/>
                </a:prstClr>
              </a:solidFill>
              <a:latin typeface="Calibri"/>
              <a:ea typeface="+mn-ea"/>
            </a:endParaRPr>
          </a:p>
        </p:txBody>
      </p:sp>
      <p:sp>
        <p:nvSpPr>
          <p:cNvPr id="6" name="Holder 6"/>
          <p:cNvSpPr>
            <a:spLocks noGrp="1"/>
          </p:cNvSpPr>
          <p:nvPr>
            <p:ph type="sldNum" sz="quarter" idx="7"/>
          </p:nvPr>
        </p:nvSpPr>
        <p:spPr>
          <a:xfrm>
            <a:off x="9950958" y="7229809"/>
            <a:ext cx="3178778" cy="313932"/>
          </a:xfrm>
          <a:prstGeom prst="rect">
            <a:avLst/>
          </a:prstGeom>
        </p:spPr>
        <p:txBody>
          <a:bodyPr wrap="square" lIns="0" tIns="0" rIns="0" bIns="0">
            <a:spAutoFit/>
          </a:bodyPr>
          <a:lstStyle>
            <a:lvl1pPr algn="r">
              <a:defRPr>
                <a:solidFill>
                  <a:schemeClr val="tx1">
                    <a:tint val="75000"/>
                  </a:schemeClr>
                </a:solidFill>
              </a:defRPr>
            </a:lvl1pPr>
          </a:lstStyle>
          <a:p>
            <a:pPr defTabSz="1036564" fontAlgn="auto">
              <a:lnSpc>
                <a:spcPct val="100000"/>
              </a:lnSpc>
              <a:spcBef>
                <a:spcPts val="0"/>
              </a:spcBef>
              <a:spcAft>
                <a:spcPts val="0"/>
              </a:spcAft>
              <a:buSzTx/>
              <a:buFont typeface="Times New Roman" panose="02020603050405020304" pitchFamily="18" charset="0"/>
              <a:buNone/>
            </a:pPr>
            <a:fld id="{B6F15528-21DE-4FAA-801E-634DDDAF4B2B}" type="slidenum">
              <a:rPr lang="en-US" altLang="zh-CN" sz="2040" smtClean="0">
                <a:solidFill>
                  <a:prstClr val="black">
                    <a:tint val="75000"/>
                  </a:prstClr>
                </a:solidFill>
                <a:latin typeface="Calibri"/>
                <a:ea typeface="+mn-ea"/>
              </a:rPr>
              <a:pPr defTabSz="1036564" fontAlgn="auto">
                <a:lnSpc>
                  <a:spcPct val="100000"/>
                </a:lnSpc>
                <a:spcBef>
                  <a:spcPts val="0"/>
                </a:spcBef>
                <a:spcAft>
                  <a:spcPts val="0"/>
                </a:spcAft>
                <a:buSzTx/>
                <a:buFont typeface="Times New Roman" panose="02020603050405020304" pitchFamily="18" charset="0"/>
                <a:buNone/>
              </a:pPr>
              <a:t>‹#›</a:t>
            </a:fld>
            <a:endParaRPr lang="en-US" altLang="zh-CN" sz="2040">
              <a:solidFill>
                <a:prstClr val="black">
                  <a:tint val="75000"/>
                </a:prstClr>
              </a:solidFill>
              <a:latin typeface="Calibri"/>
              <a:ea typeface="+mn-ea"/>
            </a:endParaRPr>
          </a:p>
        </p:txBody>
      </p:sp>
    </p:spTree>
    <p:extLst>
      <p:ext uri="{BB962C8B-B14F-4D97-AF65-F5344CB8AC3E}">
        <p14:creationId xmlns:p14="http://schemas.microsoft.com/office/powerpoint/2010/main" val="1618679329"/>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99" r:id="rId3"/>
    <p:sldLayoutId id="2147483801" r:id="rId4"/>
    <p:sldLayoutId id="2147483804" r:id="rId5"/>
    <p:sldLayoutId id="2147483865" r:id="rId6"/>
    <p:sldLayoutId id="2147483891" r:id="rId7"/>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518282">
        <a:defRPr>
          <a:latin typeface="+mn-lt"/>
          <a:ea typeface="+mn-ea"/>
          <a:cs typeface="+mn-cs"/>
        </a:defRPr>
      </a:lvl2pPr>
      <a:lvl3pPr marL="1036564">
        <a:defRPr>
          <a:latin typeface="+mn-lt"/>
          <a:ea typeface="+mn-ea"/>
          <a:cs typeface="+mn-cs"/>
        </a:defRPr>
      </a:lvl3pPr>
      <a:lvl4pPr marL="1554846">
        <a:defRPr>
          <a:latin typeface="+mn-lt"/>
          <a:ea typeface="+mn-ea"/>
          <a:cs typeface="+mn-cs"/>
        </a:defRPr>
      </a:lvl4pPr>
      <a:lvl5pPr marL="2073128">
        <a:defRPr>
          <a:latin typeface="+mn-lt"/>
          <a:ea typeface="+mn-ea"/>
          <a:cs typeface="+mn-cs"/>
        </a:defRPr>
      </a:lvl5pPr>
      <a:lvl6pPr marL="2591410">
        <a:defRPr>
          <a:latin typeface="+mn-lt"/>
          <a:ea typeface="+mn-ea"/>
          <a:cs typeface="+mn-cs"/>
        </a:defRPr>
      </a:lvl6pPr>
      <a:lvl7pPr marL="3109692">
        <a:defRPr>
          <a:latin typeface="+mn-lt"/>
          <a:ea typeface="+mn-ea"/>
          <a:cs typeface="+mn-cs"/>
        </a:defRPr>
      </a:lvl7pPr>
      <a:lvl8pPr marL="3627973">
        <a:defRPr>
          <a:latin typeface="+mn-lt"/>
          <a:ea typeface="+mn-ea"/>
          <a:cs typeface="+mn-cs"/>
        </a:defRPr>
      </a:lvl8pPr>
      <a:lvl9pPr marL="4146255">
        <a:defRPr>
          <a:latin typeface="+mn-lt"/>
          <a:ea typeface="+mn-ea"/>
          <a:cs typeface="+mn-cs"/>
        </a:defRPr>
      </a:lvl9pPr>
    </p:bodyStyle>
    <p:otherStyle>
      <a:lvl1pPr marL="0">
        <a:defRPr>
          <a:latin typeface="+mn-lt"/>
          <a:ea typeface="+mn-ea"/>
          <a:cs typeface="+mn-cs"/>
        </a:defRPr>
      </a:lvl1pPr>
      <a:lvl2pPr marL="518282">
        <a:defRPr>
          <a:latin typeface="+mn-lt"/>
          <a:ea typeface="+mn-ea"/>
          <a:cs typeface="+mn-cs"/>
        </a:defRPr>
      </a:lvl2pPr>
      <a:lvl3pPr marL="1036564">
        <a:defRPr>
          <a:latin typeface="+mn-lt"/>
          <a:ea typeface="+mn-ea"/>
          <a:cs typeface="+mn-cs"/>
        </a:defRPr>
      </a:lvl3pPr>
      <a:lvl4pPr marL="1554846">
        <a:defRPr>
          <a:latin typeface="+mn-lt"/>
          <a:ea typeface="+mn-ea"/>
          <a:cs typeface="+mn-cs"/>
        </a:defRPr>
      </a:lvl4pPr>
      <a:lvl5pPr marL="2073128">
        <a:defRPr>
          <a:latin typeface="+mn-lt"/>
          <a:ea typeface="+mn-ea"/>
          <a:cs typeface="+mn-cs"/>
        </a:defRPr>
      </a:lvl5pPr>
      <a:lvl6pPr marL="2591410">
        <a:defRPr>
          <a:latin typeface="+mn-lt"/>
          <a:ea typeface="+mn-ea"/>
          <a:cs typeface="+mn-cs"/>
        </a:defRPr>
      </a:lvl6pPr>
      <a:lvl7pPr marL="3109692">
        <a:defRPr>
          <a:latin typeface="+mn-lt"/>
          <a:ea typeface="+mn-ea"/>
          <a:cs typeface="+mn-cs"/>
        </a:defRPr>
      </a:lvl7pPr>
      <a:lvl8pPr marL="3627973">
        <a:defRPr>
          <a:latin typeface="+mn-lt"/>
          <a:ea typeface="+mn-ea"/>
          <a:cs typeface="+mn-cs"/>
        </a:defRPr>
      </a:lvl8pPr>
      <a:lvl9pPr marL="4146255">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0179" y="413893"/>
            <a:ext cx="11920418" cy="150261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50179" y="2069464"/>
            <a:ext cx="11920418" cy="493252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pic>
        <p:nvPicPr>
          <p:cNvPr id="4" name="图片 3" descr="盘毂VI-应用-封底"/>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06673" y="207506"/>
            <a:ext cx="12815568" cy="900479"/>
          </a:xfrm>
          <a:prstGeom prst="rect">
            <a:avLst/>
          </a:prstGeom>
        </p:spPr>
      </p:pic>
    </p:spTree>
    <p:extLst>
      <p:ext uri="{BB962C8B-B14F-4D97-AF65-F5344CB8AC3E}">
        <p14:creationId xmlns:p14="http://schemas.microsoft.com/office/powerpoint/2010/main" val="390085509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l" defTabSz="1036564" rtl="0" eaLnBrk="1" latinLnBrk="0" hangingPunct="1">
        <a:lnSpc>
          <a:spcPct val="90000"/>
        </a:lnSpc>
        <a:spcBef>
          <a:spcPct val="0"/>
        </a:spcBef>
        <a:buNone/>
        <a:defRPr sz="4988" kern="1200">
          <a:solidFill>
            <a:schemeClr val="tx1"/>
          </a:solidFill>
          <a:latin typeface="+mj-lt"/>
          <a:ea typeface="+mj-ea"/>
          <a:cs typeface="+mj-cs"/>
        </a:defRPr>
      </a:lvl1pPr>
    </p:titleStyle>
    <p:bodyStyle>
      <a:lvl1pPr marL="259141" indent="-259141" algn="l" defTabSz="1036564" rtl="0" eaLnBrk="1" latinLnBrk="0" hangingPunct="1">
        <a:lnSpc>
          <a:spcPct val="90000"/>
        </a:lnSpc>
        <a:spcBef>
          <a:spcPts val="1134"/>
        </a:spcBef>
        <a:buFont typeface="Arial" panose="020B0604020202020204" pitchFamily="34" charset="0"/>
        <a:buChar char="•"/>
        <a:defRPr sz="3174" kern="1200">
          <a:solidFill>
            <a:schemeClr val="tx1"/>
          </a:solidFill>
          <a:latin typeface="+mn-lt"/>
          <a:ea typeface="+mn-ea"/>
          <a:cs typeface="+mn-cs"/>
        </a:defRPr>
      </a:lvl1pPr>
      <a:lvl2pPr marL="777423" indent="-259141" algn="l" defTabSz="1036564" rtl="0" eaLnBrk="1" latinLnBrk="0" hangingPunct="1">
        <a:lnSpc>
          <a:spcPct val="90000"/>
        </a:lnSpc>
        <a:spcBef>
          <a:spcPts val="567"/>
        </a:spcBef>
        <a:buFont typeface="Arial" panose="020B0604020202020204" pitchFamily="34" charset="0"/>
        <a:buChar char="•"/>
        <a:defRPr sz="2721" kern="1200">
          <a:solidFill>
            <a:schemeClr val="tx1"/>
          </a:solidFill>
          <a:latin typeface="+mn-lt"/>
          <a:ea typeface="+mn-ea"/>
          <a:cs typeface="+mn-cs"/>
        </a:defRPr>
      </a:lvl2pPr>
      <a:lvl3pPr marL="1295705" indent="-259141" algn="l" defTabSz="1036564"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987" indent="-259141" algn="l" defTabSz="103656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2269" indent="-259141" algn="l" defTabSz="103656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50551" indent="-259141" algn="l" defTabSz="103656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832" indent="-259141" algn="l" defTabSz="103656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7114" indent="-259141" algn="l" defTabSz="103656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5396" indent="-259141" algn="l" defTabSz="103656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564" rtl="0" eaLnBrk="1" latinLnBrk="0" hangingPunct="1">
        <a:defRPr sz="2040" kern="1200">
          <a:solidFill>
            <a:schemeClr val="tx1"/>
          </a:solidFill>
          <a:latin typeface="+mn-lt"/>
          <a:ea typeface="+mn-ea"/>
          <a:cs typeface="+mn-cs"/>
        </a:defRPr>
      </a:lvl1pPr>
      <a:lvl2pPr marL="518282" algn="l" defTabSz="1036564" rtl="0" eaLnBrk="1" latinLnBrk="0" hangingPunct="1">
        <a:defRPr sz="2040" kern="1200">
          <a:solidFill>
            <a:schemeClr val="tx1"/>
          </a:solidFill>
          <a:latin typeface="+mn-lt"/>
          <a:ea typeface="+mn-ea"/>
          <a:cs typeface="+mn-cs"/>
        </a:defRPr>
      </a:lvl2pPr>
      <a:lvl3pPr marL="1036564" algn="l" defTabSz="1036564" rtl="0" eaLnBrk="1" latinLnBrk="0" hangingPunct="1">
        <a:defRPr sz="2040" kern="1200">
          <a:solidFill>
            <a:schemeClr val="tx1"/>
          </a:solidFill>
          <a:latin typeface="+mn-lt"/>
          <a:ea typeface="+mn-ea"/>
          <a:cs typeface="+mn-cs"/>
        </a:defRPr>
      </a:lvl3pPr>
      <a:lvl4pPr marL="1554846" algn="l" defTabSz="1036564" rtl="0" eaLnBrk="1" latinLnBrk="0" hangingPunct="1">
        <a:defRPr sz="2040" kern="1200">
          <a:solidFill>
            <a:schemeClr val="tx1"/>
          </a:solidFill>
          <a:latin typeface="+mn-lt"/>
          <a:ea typeface="+mn-ea"/>
          <a:cs typeface="+mn-cs"/>
        </a:defRPr>
      </a:lvl4pPr>
      <a:lvl5pPr marL="2073128" algn="l" defTabSz="1036564" rtl="0" eaLnBrk="1" latinLnBrk="0" hangingPunct="1">
        <a:defRPr sz="2040" kern="1200">
          <a:solidFill>
            <a:schemeClr val="tx1"/>
          </a:solidFill>
          <a:latin typeface="+mn-lt"/>
          <a:ea typeface="+mn-ea"/>
          <a:cs typeface="+mn-cs"/>
        </a:defRPr>
      </a:lvl5pPr>
      <a:lvl6pPr marL="2591410" algn="l" defTabSz="1036564" rtl="0" eaLnBrk="1" latinLnBrk="0" hangingPunct="1">
        <a:defRPr sz="2040" kern="1200">
          <a:solidFill>
            <a:schemeClr val="tx1"/>
          </a:solidFill>
          <a:latin typeface="+mn-lt"/>
          <a:ea typeface="+mn-ea"/>
          <a:cs typeface="+mn-cs"/>
        </a:defRPr>
      </a:lvl6pPr>
      <a:lvl7pPr marL="3109692" algn="l" defTabSz="1036564" rtl="0" eaLnBrk="1" latinLnBrk="0" hangingPunct="1">
        <a:defRPr sz="2040" kern="1200">
          <a:solidFill>
            <a:schemeClr val="tx1"/>
          </a:solidFill>
          <a:latin typeface="+mn-lt"/>
          <a:ea typeface="+mn-ea"/>
          <a:cs typeface="+mn-cs"/>
        </a:defRPr>
      </a:lvl7pPr>
      <a:lvl8pPr marL="3627973" algn="l" defTabSz="1036564" rtl="0" eaLnBrk="1" latinLnBrk="0" hangingPunct="1">
        <a:defRPr sz="2040" kern="1200">
          <a:solidFill>
            <a:schemeClr val="tx1"/>
          </a:solidFill>
          <a:latin typeface="+mn-lt"/>
          <a:ea typeface="+mn-ea"/>
          <a:cs typeface="+mn-cs"/>
        </a:defRPr>
      </a:lvl8pPr>
      <a:lvl9pPr marL="4146255" algn="l" defTabSz="1036564"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6587" y="207305"/>
            <a:ext cx="12815314" cy="90005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1036564" rtl="0" eaLnBrk="1" fontAlgn="auto" latinLnBrk="0" hangingPunct="1">
              <a:lnSpc>
                <a:spcPct val="100000"/>
              </a:lnSpc>
              <a:spcBef>
                <a:spcPts val="0"/>
              </a:spcBef>
              <a:spcAft>
                <a:spcPts val="0"/>
              </a:spcAft>
              <a:buClrTx/>
              <a:buSzTx/>
              <a:buFontTx/>
              <a:buNone/>
              <a:tabLst/>
              <a:defRPr/>
            </a:pPr>
            <a:endParaRPr kumimoji="0" sz="2040" b="0" i="0" u="none" strike="noStrike" kern="1200" cap="none" spc="0" normalizeH="0" baseline="0" noProof="0">
              <a:ln>
                <a:noFill/>
              </a:ln>
              <a:solidFill>
                <a:prstClr val="black"/>
              </a:solidFill>
              <a:effectLst/>
              <a:uLnTx/>
              <a:uFillTx/>
              <a:latin typeface="Calibri"/>
              <a:ea typeface="楷体_GB2312" pitchFamily="49" charset="-122"/>
              <a:cs typeface="+mn-cs"/>
            </a:endParaRPr>
          </a:p>
        </p:txBody>
      </p:sp>
      <p:sp>
        <p:nvSpPr>
          <p:cNvPr id="2" name="Holder 2"/>
          <p:cNvSpPr>
            <a:spLocks noGrp="1"/>
          </p:cNvSpPr>
          <p:nvPr>
            <p:ph type="title"/>
          </p:nvPr>
        </p:nvSpPr>
        <p:spPr>
          <a:xfrm>
            <a:off x="384879" y="1177615"/>
            <a:ext cx="13051015" cy="323165"/>
          </a:xfrm>
          <a:prstGeom prst="rect">
            <a:avLst/>
          </a:prstGeom>
        </p:spPr>
        <p:txBody>
          <a:bodyPr wrap="square" lIns="0" tIns="0" rIns="0" bIns="0">
            <a:spAutoFit/>
          </a:bodyPr>
          <a:lstStyle>
            <a:lvl1pPr>
              <a:defRPr sz="2100" b="1" i="0">
                <a:solidFill>
                  <a:schemeClr val="tx1"/>
                </a:solidFill>
                <a:latin typeface="微软雅黑"/>
                <a:cs typeface="微软雅黑"/>
              </a:defRPr>
            </a:lvl1pPr>
          </a:lstStyle>
          <a:p>
            <a:endParaRPr/>
          </a:p>
        </p:txBody>
      </p:sp>
      <p:sp>
        <p:nvSpPr>
          <p:cNvPr id="3" name="Holder 3"/>
          <p:cNvSpPr>
            <a:spLocks noGrp="1"/>
          </p:cNvSpPr>
          <p:nvPr>
            <p:ph type="body" idx="1"/>
          </p:nvPr>
        </p:nvSpPr>
        <p:spPr>
          <a:xfrm>
            <a:off x="7082283" y="2338501"/>
            <a:ext cx="6275496" cy="261610"/>
          </a:xfrm>
          <a:prstGeom prst="rect">
            <a:avLst/>
          </a:prstGeom>
        </p:spPr>
        <p:txBody>
          <a:bodyPr wrap="square" lIns="0" tIns="0" rIns="0" bIns="0">
            <a:spAutoFit/>
          </a:bodyPr>
          <a:lstStyle>
            <a:lvl1pPr>
              <a:defRPr sz="1700" b="1" i="0">
                <a:solidFill>
                  <a:schemeClr val="tx1"/>
                </a:solidFill>
                <a:latin typeface="微软雅黑"/>
                <a:cs typeface="微软雅黑"/>
              </a:defRPr>
            </a:lvl1pPr>
          </a:lstStyle>
          <a:p>
            <a:endParaRPr/>
          </a:p>
        </p:txBody>
      </p:sp>
      <p:sp>
        <p:nvSpPr>
          <p:cNvPr id="4" name="Holder 4"/>
          <p:cNvSpPr>
            <a:spLocks noGrp="1"/>
          </p:cNvSpPr>
          <p:nvPr>
            <p:ph type="ftr" sz="quarter" idx="5"/>
          </p:nvPr>
        </p:nvSpPr>
        <p:spPr>
          <a:xfrm>
            <a:off x="4699064" y="7229809"/>
            <a:ext cx="4422648" cy="313932"/>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Holder 5"/>
          <p:cNvSpPr>
            <a:spLocks noGrp="1"/>
          </p:cNvSpPr>
          <p:nvPr>
            <p:ph type="dt" sz="half" idx="6"/>
          </p:nvPr>
        </p:nvSpPr>
        <p:spPr>
          <a:xfrm>
            <a:off x="691039" y="7229809"/>
            <a:ext cx="3178778" cy="313932"/>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1D8BD707-D9CF-40AE-B4C6-C98DA3205C09}" type="datetimeFigureOut">
              <a:rPr kumimoji="0" lang="en-US" sz="2040" b="0" i="0" u="none" strike="noStrike" kern="1200" cap="none" spc="0" normalizeH="0" baseline="0" noProof="0" smtClean="0">
                <a:ln>
                  <a:noFill/>
                </a:ln>
                <a:solidFill>
                  <a:prstClr val="black">
                    <a:tint val="75000"/>
                  </a:prstClr>
                </a:solidFill>
                <a:effectLst/>
                <a:uLnTx/>
                <a:uFillTx/>
                <a:latin typeface="Calibri"/>
                <a:ea typeface="楷体_GB2312" pitchFamily="49" charset="-122"/>
                <a:cs typeface="+mn-cs"/>
              </a:rPr>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8/10/2022</a:t>
            </a:fld>
            <a:endParaRPr kumimoji="0" lang="en-US" sz="2040" b="0" i="0" u="none" strike="noStrike" kern="1200" cap="none" spc="0" normalizeH="0" baseline="0" noProof="0">
              <a:ln>
                <a:noFill/>
              </a:ln>
              <a:solidFill>
                <a:prstClr val="black">
                  <a:tint val="75000"/>
                </a:prstClr>
              </a:solidFill>
              <a:effectLst/>
              <a:uLnTx/>
              <a:uFillTx/>
              <a:latin typeface="Calibri"/>
              <a:ea typeface="楷体_GB2312" pitchFamily="49" charset="-122"/>
              <a:cs typeface="+mn-cs"/>
            </a:endParaRPr>
          </a:p>
        </p:txBody>
      </p:sp>
      <p:sp>
        <p:nvSpPr>
          <p:cNvPr id="6" name="Holder 6"/>
          <p:cNvSpPr>
            <a:spLocks noGrp="1"/>
          </p:cNvSpPr>
          <p:nvPr>
            <p:ph type="sldNum" sz="quarter" idx="7"/>
          </p:nvPr>
        </p:nvSpPr>
        <p:spPr>
          <a:xfrm>
            <a:off x="9950958" y="7229809"/>
            <a:ext cx="3178778" cy="313932"/>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fld id="{B6F15528-21DE-4FAA-801E-634DDDAF4B2B}" type="slidenum">
              <a:rPr kumimoji="0" lang="en-US" altLang="zh-CN" sz="204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t>‹#›</a:t>
            </a:fld>
            <a:endParaRPr kumimoji="0" lang="en-US" altLang="zh-CN" sz="204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276364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90" r:id="rId8"/>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518282">
        <a:defRPr>
          <a:latin typeface="+mn-lt"/>
          <a:ea typeface="+mn-ea"/>
          <a:cs typeface="+mn-cs"/>
        </a:defRPr>
      </a:lvl2pPr>
      <a:lvl3pPr marL="1036564">
        <a:defRPr>
          <a:latin typeface="+mn-lt"/>
          <a:ea typeface="+mn-ea"/>
          <a:cs typeface="+mn-cs"/>
        </a:defRPr>
      </a:lvl3pPr>
      <a:lvl4pPr marL="1554846">
        <a:defRPr>
          <a:latin typeface="+mn-lt"/>
          <a:ea typeface="+mn-ea"/>
          <a:cs typeface="+mn-cs"/>
        </a:defRPr>
      </a:lvl4pPr>
      <a:lvl5pPr marL="2073128">
        <a:defRPr>
          <a:latin typeface="+mn-lt"/>
          <a:ea typeface="+mn-ea"/>
          <a:cs typeface="+mn-cs"/>
        </a:defRPr>
      </a:lvl5pPr>
      <a:lvl6pPr marL="2591410">
        <a:defRPr>
          <a:latin typeface="+mn-lt"/>
          <a:ea typeface="+mn-ea"/>
          <a:cs typeface="+mn-cs"/>
        </a:defRPr>
      </a:lvl6pPr>
      <a:lvl7pPr marL="3109692">
        <a:defRPr>
          <a:latin typeface="+mn-lt"/>
          <a:ea typeface="+mn-ea"/>
          <a:cs typeface="+mn-cs"/>
        </a:defRPr>
      </a:lvl7pPr>
      <a:lvl8pPr marL="3627973">
        <a:defRPr>
          <a:latin typeface="+mn-lt"/>
          <a:ea typeface="+mn-ea"/>
          <a:cs typeface="+mn-cs"/>
        </a:defRPr>
      </a:lvl8pPr>
      <a:lvl9pPr marL="4146255">
        <a:defRPr>
          <a:latin typeface="+mn-lt"/>
          <a:ea typeface="+mn-ea"/>
          <a:cs typeface="+mn-cs"/>
        </a:defRPr>
      </a:lvl9pPr>
    </p:bodyStyle>
    <p:otherStyle>
      <a:lvl1pPr marL="0">
        <a:defRPr>
          <a:latin typeface="+mn-lt"/>
          <a:ea typeface="+mn-ea"/>
          <a:cs typeface="+mn-cs"/>
        </a:defRPr>
      </a:lvl1pPr>
      <a:lvl2pPr marL="518282">
        <a:defRPr>
          <a:latin typeface="+mn-lt"/>
          <a:ea typeface="+mn-ea"/>
          <a:cs typeface="+mn-cs"/>
        </a:defRPr>
      </a:lvl2pPr>
      <a:lvl3pPr marL="1036564">
        <a:defRPr>
          <a:latin typeface="+mn-lt"/>
          <a:ea typeface="+mn-ea"/>
          <a:cs typeface="+mn-cs"/>
        </a:defRPr>
      </a:lvl3pPr>
      <a:lvl4pPr marL="1554846">
        <a:defRPr>
          <a:latin typeface="+mn-lt"/>
          <a:ea typeface="+mn-ea"/>
          <a:cs typeface="+mn-cs"/>
        </a:defRPr>
      </a:lvl4pPr>
      <a:lvl5pPr marL="2073128">
        <a:defRPr>
          <a:latin typeface="+mn-lt"/>
          <a:ea typeface="+mn-ea"/>
          <a:cs typeface="+mn-cs"/>
        </a:defRPr>
      </a:lvl5pPr>
      <a:lvl6pPr marL="2591410">
        <a:defRPr>
          <a:latin typeface="+mn-lt"/>
          <a:ea typeface="+mn-ea"/>
          <a:cs typeface="+mn-cs"/>
        </a:defRPr>
      </a:lvl6pPr>
      <a:lvl7pPr marL="3109692">
        <a:defRPr>
          <a:latin typeface="+mn-lt"/>
          <a:ea typeface="+mn-ea"/>
          <a:cs typeface="+mn-cs"/>
        </a:defRPr>
      </a:lvl7pPr>
      <a:lvl8pPr marL="3627973">
        <a:defRPr>
          <a:latin typeface="+mn-lt"/>
          <a:ea typeface="+mn-ea"/>
          <a:cs typeface="+mn-cs"/>
        </a:defRPr>
      </a:lvl8pPr>
      <a:lvl9pPr marL="414625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13" Type="http://schemas.microsoft.com/office/2007/relationships/hdphoto" Target="../media/hdphoto2.wdp"/><Relationship Id="rId18" Type="http://schemas.openxmlformats.org/officeDocument/2006/relationships/image" Target="../media/image44.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notesSlide" Target="../notesSlides/notesSlide9.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jpeg"/><Relationship Id="rId11" Type="http://schemas.microsoft.com/office/2007/relationships/hdphoto" Target="../media/hdphoto1.wdp"/><Relationship Id="rId5" Type="http://schemas.openxmlformats.org/officeDocument/2006/relationships/image" Target="../media/image33.jpeg"/><Relationship Id="rId15" Type="http://schemas.openxmlformats.org/officeDocument/2006/relationships/image" Target="../media/image41.png"/><Relationship Id="rId10" Type="http://schemas.openxmlformats.org/officeDocument/2006/relationships/image" Target="../media/image38.png"/><Relationship Id="rId19" Type="http://schemas.openxmlformats.org/officeDocument/2006/relationships/image" Target="../media/image45.pn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1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jpeg"/><Relationship Id="rId7" Type="http://schemas.openxmlformats.org/officeDocument/2006/relationships/image" Target="../media/image60.png"/><Relationship Id="rId12" Type="http://schemas.openxmlformats.org/officeDocument/2006/relationships/image" Target="../media/image65.jpeg"/><Relationship Id="rId17" Type="http://schemas.openxmlformats.org/officeDocument/2006/relationships/image" Target="../media/image70.png"/><Relationship Id="rId25" Type="http://schemas.openxmlformats.org/officeDocument/2006/relationships/image" Target="../media/image78.jpeg"/><Relationship Id="rId33" Type="http://schemas.microsoft.com/office/2007/relationships/hdphoto" Target="../media/hdphoto4.wdp"/><Relationship Id="rId2" Type="http://schemas.openxmlformats.org/officeDocument/2006/relationships/notesSlide" Target="../notesSlides/notesSlide12.xml"/><Relationship Id="rId16" Type="http://schemas.openxmlformats.org/officeDocument/2006/relationships/image" Target="../media/image69.jpeg"/><Relationship Id="rId20" Type="http://schemas.openxmlformats.org/officeDocument/2006/relationships/image" Target="../media/image73.png"/><Relationship Id="rId29"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jpeg"/><Relationship Id="rId32" Type="http://schemas.openxmlformats.org/officeDocument/2006/relationships/image" Target="../media/image84.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jpeg"/><Relationship Id="rId28" Type="http://schemas.openxmlformats.org/officeDocument/2006/relationships/image" Target="../media/image81.jpeg"/><Relationship Id="rId10" Type="http://schemas.openxmlformats.org/officeDocument/2006/relationships/image" Target="../media/image63.png"/><Relationship Id="rId19" Type="http://schemas.openxmlformats.org/officeDocument/2006/relationships/image" Target="../media/image72.png"/><Relationship Id="rId31" Type="http://schemas.microsoft.com/office/2007/relationships/hdphoto" Target="../media/hdphoto3.wdp"/><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 Id="rId8"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png"/><Relationship Id="rId18" Type="http://schemas.openxmlformats.org/officeDocument/2006/relationships/image" Target="../media/image99.jpeg"/><Relationship Id="rId3" Type="http://schemas.openxmlformats.org/officeDocument/2006/relationships/image" Target="../media/image85.png"/><Relationship Id="rId7" Type="http://schemas.openxmlformats.org/officeDocument/2006/relationships/image" Target="../media/image88.png"/><Relationship Id="rId12" Type="http://schemas.openxmlformats.org/officeDocument/2006/relationships/image" Target="../media/image93.jpeg"/><Relationship Id="rId17" Type="http://schemas.openxmlformats.org/officeDocument/2006/relationships/image" Target="../media/image98.jpeg"/><Relationship Id="rId2" Type="http://schemas.openxmlformats.org/officeDocument/2006/relationships/notesSlide" Target="../notesSlides/notesSlide13.xml"/><Relationship Id="rId16"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87.jpeg"/><Relationship Id="rId11" Type="http://schemas.openxmlformats.org/officeDocument/2006/relationships/image" Target="../media/image92.jpeg"/><Relationship Id="rId5" Type="http://schemas.microsoft.com/office/2007/relationships/hdphoto" Target="../media/hdphoto5.wdp"/><Relationship Id="rId15" Type="http://schemas.openxmlformats.org/officeDocument/2006/relationships/image" Target="../media/image96.jpeg"/><Relationship Id="rId10" Type="http://schemas.openxmlformats.org/officeDocument/2006/relationships/image" Target="../media/image91.jpeg"/><Relationship Id="rId4" Type="http://schemas.openxmlformats.org/officeDocument/2006/relationships/image" Target="../media/image86.png"/><Relationship Id="rId9" Type="http://schemas.openxmlformats.org/officeDocument/2006/relationships/image" Target="../media/image90.png"/><Relationship Id="rId14" Type="http://schemas.openxmlformats.org/officeDocument/2006/relationships/image" Target="../media/image95.jpeg"/></Relationships>
</file>

<file path=ppt/slides/_rels/slide16.xml.rels><?xml version="1.0" encoding="UTF-8" standalone="yes"?>
<Relationships xmlns="http://schemas.openxmlformats.org/package/2006/relationships"><Relationship Id="rId8" Type="http://schemas.openxmlformats.org/officeDocument/2006/relationships/image" Target="../media/image104.png"/><Relationship Id="rId13" Type="http://schemas.microsoft.com/office/2007/relationships/hdphoto" Target="../media/hdphoto8.wdp"/><Relationship Id="rId18" Type="http://schemas.openxmlformats.org/officeDocument/2006/relationships/image" Target="../media/image112.png"/><Relationship Id="rId3" Type="http://schemas.openxmlformats.org/officeDocument/2006/relationships/image" Target="../media/image100.png"/><Relationship Id="rId21" Type="http://schemas.openxmlformats.org/officeDocument/2006/relationships/image" Target="../media/image115.png"/><Relationship Id="rId7" Type="http://schemas.openxmlformats.org/officeDocument/2006/relationships/image" Target="../media/image103.png"/><Relationship Id="rId12" Type="http://schemas.openxmlformats.org/officeDocument/2006/relationships/image" Target="../media/image107.png"/><Relationship Id="rId17" Type="http://schemas.openxmlformats.org/officeDocument/2006/relationships/image" Target="../media/image111.png"/><Relationship Id="rId25" Type="http://schemas.openxmlformats.org/officeDocument/2006/relationships/image" Target="../media/image119.jpeg"/><Relationship Id="rId2" Type="http://schemas.openxmlformats.org/officeDocument/2006/relationships/notesSlide" Target="../notesSlides/notesSlide14.xml"/><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102.png"/><Relationship Id="rId11" Type="http://schemas.microsoft.com/office/2007/relationships/hdphoto" Target="../media/hdphoto7.wdp"/><Relationship Id="rId24" Type="http://schemas.openxmlformats.org/officeDocument/2006/relationships/image" Target="../media/image118.jpeg"/><Relationship Id="rId5" Type="http://schemas.microsoft.com/office/2007/relationships/hdphoto" Target="../media/hdphoto6.wdp"/><Relationship Id="rId15" Type="http://schemas.openxmlformats.org/officeDocument/2006/relationships/image" Target="../media/image109.png"/><Relationship Id="rId23" Type="http://schemas.openxmlformats.org/officeDocument/2006/relationships/image" Target="../media/image117.png"/><Relationship Id="rId10" Type="http://schemas.openxmlformats.org/officeDocument/2006/relationships/image" Target="../media/image106.png"/><Relationship Id="rId19" Type="http://schemas.openxmlformats.org/officeDocument/2006/relationships/image" Target="../media/image113.png"/><Relationship Id="rId4" Type="http://schemas.openxmlformats.org/officeDocument/2006/relationships/image" Target="../media/image101.png"/><Relationship Id="rId9" Type="http://schemas.openxmlformats.org/officeDocument/2006/relationships/image" Target="../media/image105.png"/><Relationship Id="rId14" Type="http://schemas.openxmlformats.org/officeDocument/2006/relationships/image" Target="../media/image108.png"/><Relationship Id="rId22" Type="http://schemas.openxmlformats.org/officeDocument/2006/relationships/image" Target="../media/image1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3.jpeg"/><Relationship Id="rId4" Type="http://schemas.openxmlformats.org/officeDocument/2006/relationships/image" Target="../media/image122.jpeg"/></Relationships>
</file>

<file path=ppt/slides/_rels/slide18.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jpeg"/><Relationship Id="rId2" Type="http://schemas.openxmlformats.org/officeDocument/2006/relationships/notesSlide" Target="../notesSlides/notesSlide15.xml"/><Relationship Id="rId16" Type="http://schemas.openxmlformats.org/officeDocument/2006/relationships/image" Target="../media/image138.jpeg"/><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5" Type="http://schemas.openxmlformats.org/officeDocument/2006/relationships/image" Target="../media/image13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jpeg"/><Relationship Id="rId1" Type="http://schemas.openxmlformats.org/officeDocument/2006/relationships/slideLayout" Target="../slideLayouts/slideLayout1.xml"/><Relationship Id="rId4" Type="http://schemas.openxmlformats.org/officeDocument/2006/relationships/image" Target="../media/image14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hemeOverride" Target="../theme/themeOverride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270"/>
            <a:ext cx="13800971" cy="7729599"/>
          </a:xfrm>
          <a:prstGeom prst="rect">
            <a:avLst/>
          </a:prstGeom>
        </p:spPr>
      </p:pic>
      <p:sp>
        <p:nvSpPr>
          <p:cNvPr id="7171" name="filename"/>
          <p:cNvSpPr>
            <a:spLocks noChangeArrowheads="1"/>
          </p:cNvSpPr>
          <p:nvPr/>
        </p:nvSpPr>
        <p:spPr bwMode="auto">
          <a:xfrm>
            <a:off x="1509787" y="2518842"/>
            <a:ext cx="10945216" cy="3336298"/>
          </a:xfrm>
          <a:prstGeom prst="rect">
            <a:avLst/>
          </a:prstGeom>
          <a:noFill/>
        </p:spPr>
        <p:txBody>
          <a:bodyPr wrap="square" rtlCol="0">
            <a:spAutoFit/>
          </a:bodyPr>
          <a:lstStyle/>
          <a:p>
            <a:pPr algn="ctr" defTabSz="914400">
              <a:buNone/>
            </a:pPr>
            <a:r>
              <a:rPr lang="zh-CN" altLang="en-US" sz="6000" b="1" dirty="0" smtClean="0">
                <a:latin typeface="微软雅黑" panose="020B0503020204020204" pitchFamily="34" charset="-122"/>
                <a:ea typeface="微软雅黑" panose="020B0503020204020204" pitchFamily="34" charset="-122"/>
              </a:rPr>
              <a:t>上海盘毂动力科技股份有限公司</a:t>
            </a:r>
            <a:endParaRPr lang="en-US" altLang="zh-CN" sz="6000" b="1" dirty="0" smtClean="0">
              <a:latin typeface="微软雅黑" panose="020B0503020204020204" pitchFamily="34" charset="-122"/>
              <a:ea typeface="微软雅黑" panose="020B0503020204020204" pitchFamily="34" charset="-122"/>
            </a:endParaRPr>
          </a:p>
          <a:p>
            <a:pPr algn="ctr" defTabSz="914400">
              <a:buNone/>
            </a:pPr>
            <a:r>
              <a:rPr lang="zh-CN" altLang="en-US" sz="6000" b="1" dirty="0" smtClean="0">
                <a:latin typeface="微软雅黑" panose="020B0503020204020204" pitchFamily="34" charset="-122"/>
                <a:ea typeface="微软雅黑" panose="020B0503020204020204" pitchFamily="34" charset="-122"/>
              </a:rPr>
              <a:t>商业</a:t>
            </a:r>
            <a:r>
              <a:rPr lang="zh-CN" altLang="en-US" sz="6000" b="1" dirty="0">
                <a:latin typeface="微软雅黑" panose="020B0503020204020204" pitchFamily="34" charset="-122"/>
                <a:ea typeface="微软雅黑" panose="020B0503020204020204" pitchFamily="34" charset="-122"/>
              </a:rPr>
              <a:t>计划</a:t>
            </a:r>
            <a:r>
              <a:rPr lang="zh-CN" altLang="en-US" sz="6000" b="1" dirty="0" smtClean="0">
                <a:latin typeface="微软雅黑" panose="020B0503020204020204" pitchFamily="34" charset="-122"/>
                <a:ea typeface="微软雅黑" panose="020B0503020204020204" pitchFamily="34" charset="-122"/>
              </a:rPr>
              <a:t>书</a:t>
            </a:r>
            <a:endParaRPr lang="en-US" altLang="zh-CN" sz="6000" b="1" dirty="0" smtClean="0">
              <a:latin typeface="微软雅黑" panose="020B0503020204020204" pitchFamily="34" charset="-122"/>
              <a:ea typeface="微软雅黑" panose="020B0503020204020204" pitchFamily="34" charset="-122"/>
            </a:endParaRPr>
          </a:p>
          <a:p>
            <a:pPr algn="ctr" defTabSz="914400">
              <a:buNone/>
            </a:pPr>
            <a:r>
              <a:rPr lang="en-US" altLang="zh-CN" sz="2800" b="1" dirty="0" smtClean="0">
                <a:latin typeface="微软雅黑" panose="020B0503020204020204" pitchFamily="34" charset="-122"/>
                <a:ea typeface="微软雅黑" panose="020B0503020204020204" pitchFamily="34" charset="-122"/>
              </a:rPr>
              <a:t>2022</a:t>
            </a:r>
            <a:r>
              <a:rPr lang="zh-CN" altLang="en-US" sz="2800" b="1" dirty="0" smtClean="0">
                <a:latin typeface="微软雅黑" panose="020B0503020204020204" pitchFamily="34" charset="-122"/>
                <a:ea typeface="微软雅黑" panose="020B0503020204020204" pitchFamily="34" charset="-122"/>
              </a:rPr>
              <a:t>年</a:t>
            </a:r>
            <a:r>
              <a:rPr lang="en-US" altLang="zh-CN" sz="2800" b="1" dirty="0" smtClean="0">
                <a:latin typeface="微软雅黑" panose="020B0503020204020204" pitchFamily="34" charset="-122"/>
                <a:ea typeface="微软雅黑" panose="020B0503020204020204" pitchFamily="34" charset="-122"/>
              </a:rPr>
              <a:t>08</a:t>
            </a:r>
            <a:r>
              <a:rPr lang="zh-CN" altLang="en-US" sz="2800" b="1" dirty="0" smtClean="0">
                <a:latin typeface="微软雅黑" panose="020B0503020204020204" pitchFamily="34" charset="-122"/>
                <a:ea typeface="微软雅黑" panose="020B0503020204020204" pitchFamily="34" charset="-122"/>
              </a:rPr>
              <a:t>月</a:t>
            </a:r>
            <a:endParaRPr lang="zh-CN" altLang="en-US" sz="28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object 5"/>
          <p:cNvSpPr/>
          <p:nvPr/>
        </p:nvSpPr>
        <p:spPr>
          <a:xfrm>
            <a:off x="589588" y="4738268"/>
            <a:ext cx="4136390" cy="647700"/>
          </a:xfrm>
          <a:custGeom>
            <a:avLst/>
            <a:gdLst/>
            <a:ahLst/>
            <a:cxnLst/>
            <a:rect l="l" t="t" r="r" b="b"/>
            <a:pathLst>
              <a:path w="4136390" h="647700">
                <a:moveTo>
                  <a:pt x="0" y="647700"/>
                </a:moveTo>
                <a:lnTo>
                  <a:pt x="4136136" y="647700"/>
                </a:lnTo>
                <a:lnTo>
                  <a:pt x="4136136" y="0"/>
                </a:lnTo>
                <a:lnTo>
                  <a:pt x="0" y="0"/>
                </a:lnTo>
                <a:lnTo>
                  <a:pt x="0" y="64770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tx1">
                  <a:lumMod val="50000"/>
                  <a:lumOff val="50000"/>
                </a:schemeClr>
              </a:solidFill>
              <a:effectLst/>
              <a:uLnTx/>
              <a:uFillTx/>
              <a:latin typeface="Calibri"/>
              <a:ea typeface="+mn-ea"/>
              <a:cs typeface="+mn-cs"/>
            </a:endParaRPr>
          </a:p>
        </p:txBody>
      </p:sp>
      <p:sp>
        <p:nvSpPr>
          <p:cNvPr id="290" name="object 6"/>
          <p:cNvSpPr txBox="1"/>
          <p:nvPr/>
        </p:nvSpPr>
        <p:spPr>
          <a:xfrm>
            <a:off x="589588" y="4738268"/>
            <a:ext cx="1292860" cy="448200"/>
          </a:xfrm>
          <a:prstGeom prst="rect">
            <a:avLst/>
          </a:prstGeom>
          <a:ln w="12192">
            <a:noFill/>
          </a:ln>
        </p:spPr>
        <p:txBody>
          <a:bodyPr vert="horz" wrap="square" lIns="0" tIns="184785" rIns="0" bIns="0" rtlCol="0">
            <a:spAutoFit/>
          </a:bodyPr>
          <a:lstStyle/>
          <a:p>
            <a:pPr marL="141605" marR="0" lvl="0" indent="0" algn="l" defTabSz="914400" rtl="0" eaLnBrk="1" fontAlgn="auto" latinLnBrk="0" hangingPunct="1">
              <a:lnSpc>
                <a:spcPct val="100000"/>
              </a:lnSpc>
              <a:spcBef>
                <a:spcPts val="1455"/>
              </a:spcBef>
              <a:spcAft>
                <a:spcPts val="0"/>
              </a:spcAft>
              <a:buClrTx/>
              <a:buSzTx/>
              <a:buFontTx/>
              <a:buNone/>
              <a:tabLst/>
              <a:defRPr/>
            </a:pPr>
            <a:r>
              <a:rPr kumimoji="0" sz="1700" b="1" i="0" u="none" strike="noStrike" kern="1200" cap="none" spc="0" normalizeH="0" baseline="0" noProof="0" dirty="0">
                <a:ln>
                  <a:noFill/>
                </a:ln>
                <a:solidFill>
                  <a:schemeClr val="tx1">
                    <a:lumMod val="50000"/>
                    <a:lumOff val="50000"/>
                  </a:schemeClr>
                </a:solidFill>
                <a:effectLst/>
                <a:uLnTx/>
                <a:uFillTx/>
                <a:latin typeface="微软雅黑"/>
                <a:ea typeface="+mn-ea"/>
                <a:cs typeface="微软雅黑"/>
              </a:rPr>
              <a:t>日本</a:t>
            </a:r>
            <a:r>
              <a:rPr kumimoji="0" sz="1700" b="1" i="0" u="none" strike="noStrike" kern="1200" cap="none" spc="0" normalizeH="0" baseline="0" noProof="0" dirty="0">
                <a:ln>
                  <a:noFill/>
                </a:ln>
                <a:solidFill>
                  <a:schemeClr val="tx1">
                    <a:lumMod val="50000"/>
                    <a:lumOff val="50000"/>
                  </a:schemeClr>
                </a:solidFill>
                <a:effectLst/>
                <a:uLnTx/>
                <a:uFillTx/>
                <a:latin typeface="Calibri"/>
                <a:ea typeface="+mn-ea"/>
                <a:cs typeface="Calibri"/>
              </a:rPr>
              <a:t>H</a:t>
            </a:r>
            <a:r>
              <a:rPr kumimoji="0" sz="1700" b="1" i="0" u="none" strike="noStrike" kern="1200" cap="none" spc="0" normalizeH="0" baseline="0" noProof="0" dirty="0">
                <a:ln>
                  <a:noFill/>
                </a:ln>
                <a:solidFill>
                  <a:schemeClr val="tx1">
                    <a:lumMod val="50000"/>
                    <a:lumOff val="50000"/>
                  </a:schemeClr>
                </a:solidFill>
                <a:effectLst/>
                <a:uLnTx/>
                <a:uFillTx/>
                <a:latin typeface="微软雅黑"/>
                <a:ea typeface="+mn-ea"/>
                <a:cs typeface="微软雅黑"/>
              </a:rPr>
              <a:t>企业</a:t>
            </a:r>
          </a:p>
        </p:txBody>
      </p:sp>
      <p:sp>
        <p:nvSpPr>
          <p:cNvPr id="291" name="object 7"/>
          <p:cNvSpPr/>
          <p:nvPr/>
        </p:nvSpPr>
        <p:spPr>
          <a:xfrm>
            <a:off x="589588" y="5457595"/>
            <a:ext cx="4136390" cy="647700"/>
          </a:xfrm>
          <a:custGeom>
            <a:avLst/>
            <a:gdLst/>
            <a:ahLst/>
            <a:cxnLst/>
            <a:rect l="l" t="t" r="r" b="b"/>
            <a:pathLst>
              <a:path w="4136390" h="647700">
                <a:moveTo>
                  <a:pt x="0" y="647700"/>
                </a:moveTo>
                <a:lnTo>
                  <a:pt x="4136136" y="647700"/>
                </a:lnTo>
                <a:lnTo>
                  <a:pt x="4136136" y="0"/>
                </a:lnTo>
                <a:lnTo>
                  <a:pt x="0" y="0"/>
                </a:lnTo>
                <a:lnTo>
                  <a:pt x="0" y="64770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chemeClr val="tx1">
                  <a:lumMod val="50000"/>
                  <a:lumOff val="50000"/>
                </a:schemeClr>
              </a:solidFill>
              <a:effectLst/>
              <a:uLnTx/>
              <a:uFillTx/>
              <a:latin typeface="Calibri"/>
              <a:ea typeface="+mn-ea"/>
              <a:cs typeface="+mn-cs"/>
            </a:endParaRPr>
          </a:p>
        </p:txBody>
      </p:sp>
      <p:sp>
        <p:nvSpPr>
          <p:cNvPr id="292" name="object 8"/>
          <p:cNvSpPr txBox="1"/>
          <p:nvPr/>
        </p:nvSpPr>
        <p:spPr>
          <a:xfrm>
            <a:off x="589588" y="5457595"/>
            <a:ext cx="1292860" cy="448841"/>
          </a:xfrm>
          <a:prstGeom prst="rect">
            <a:avLst/>
          </a:prstGeom>
          <a:ln w="12192">
            <a:noFill/>
          </a:ln>
        </p:spPr>
        <p:txBody>
          <a:bodyPr vert="horz" wrap="square" lIns="0" tIns="185420" rIns="0" bIns="0" rtlCol="0">
            <a:spAutoFit/>
          </a:bodyPr>
          <a:lstStyle/>
          <a:p>
            <a:pPr marL="153670" marR="0" lvl="0" indent="0" algn="l" defTabSz="914400" rtl="0" eaLnBrk="1" fontAlgn="auto" latinLnBrk="0" hangingPunct="1">
              <a:lnSpc>
                <a:spcPct val="100000"/>
              </a:lnSpc>
              <a:spcBef>
                <a:spcPts val="1460"/>
              </a:spcBef>
              <a:spcAft>
                <a:spcPts val="0"/>
              </a:spcAft>
              <a:buClrTx/>
              <a:buSzTx/>
              <a:buFontTx/>
              <a:buNone/>
              <a:tabLst/>
              <a:defRPr/>
            </a:pPr>
            <a:r>
              <a:rPr kumimoji="0" sz="1700" b="1" i="0" u="none" strike="noStrike" kern="1200" cap="none" spc="0" normalizeH="0" baseline="0" noProof="0" dirty="0">
                <a:ln>
                  <a:noFill/>
                </a:ln>
                <a:solidFill>
                  <a:schemeClr val="tx1">
                    <a:lumMod val="50000"/>
                    <a:lumOff val="50000"/>
                  </a:schemeClr>
                </a:solidFill>
                <a:effectLst/>
                <a:uLnTx/>
                <a:uFillTx/>
                <a:latin typeface="微软雅黑"/>
                <a:ea typeface="+mn-ea"/>
                <a:cs typeface="微软雅黑"/>
              </a:rPr>
              <a:t>英国</a:t>
            </a:r>
            <a:r>
              <a:rPr kumimoji="0" sz="1700" b="1" i="0" u="none" strike="noStrike" kern="1200" cap="none" spc="0" normalizeH="0" baseline="0" noProof="0" dirty="0">
                <a:ln>
                  <a:noFill/>
                </a:ln>
                <a:solidFill>
                  <a:schemeClr val="tx1">
                    <a:lumMod val="50000"/>
                    <a:lumOff val="50000"/>
                  </a:schemeClr>
                </a:solidFill>
                <a:effectLst/>
                <a:uLnTx/>
                <a:uFillTx/>
                <a:latin typeface="Calibri"/>
                <a:ea typeface="+mn-ea"/>
                <a:cs typeface="Calibri"/>
              </a:rPr>
              <a:t>Y</a:t>
            </a:r>
            <a:r>
              <a:rPr kumimoji="0" sz="1700" b="1" i="0" u="none" strike="noStrike" kern="1200" cap="none" spc="0" normalizeH="0" baseline="0" noProof="0" dirty="0">
                <a:ln>
                  <a:noFill/>
                </a:ln>
                <a:solidFill>
                  <a:schemeClr val="tx1">
                    <a:lumMod val="50000"/>
                    <a:lumOff val="50000"/>
                  </a:schemeClr>
                </a:solidFill>
                <a:effectLst/>
                <a:uLnTx/>
                <a:uFillTx/>
                <a:latin typeface="微软雅黑"/>
                <a:ea typeface="+mn-ea"/>
                <a:cs typeface="微软雅黑"/>
              </a:rPr>
              <a:t>企业</a:t>
            </a:r>
            <a:endParaRPr kumimoji="0" sz="1700" b="1" i="0" u="none" strike="noStrike" kern="1200" cap="none" spc="0" normalizeH="0" baseline="0" noProof="0">
              <a:ln>
                <a:noFill/>
              </a:ln>
              <a:solidFill>
                <a:schemeClr val="tx1">
                  <a:lumMod val="50000"/>
                  <a:lumOff val="50000"/>
                </a:schemeClr>
              </a:solidFill>
              <a:effectLst/>
              <a:uLnTx/>
              <a:uFillTx/>
              <a:latin typeface="微软雅黑"/>
              <a:ea typeface="+mn-ea"/>
              <a:cs typeface="微软雅黑"/>
            </a:endParaRPr>
          </a:p>
        </p:txBody>
      </p:sp>
      <p:sp>
        <p:nvSpPr>
          <p:cNvPr id="293" name="object 9"/>
          <p:cNvSpPr/>
          <p:nvPr/>
        </p:nvSpPr>
        <p:spPr>
          <a:xfrm>
            <a:off x="607876" y="4037227"/>
            <a:ext cx="4125595" cy="647700"/>
          </a:xfrm>
          <a:custGeom>
            <a:avLst/>
            <a:gdLst/>
            <a:ahLst/>
            <a:cxnLst/>
            <a:rect l="l" t="t" r="r" b="b"/>
            <a:pathLst>
              <a:path w="4125595" h="647700">
                <a:moveTo>
                  <a:pt x="0" y="647700"/>
                </a:moveTo>
                <a:lnTo>
                  <a:pt x="4125467" y="647700"/>
                </a:lnTo>
                <a:lnTo>
                  <a:pt x="4125467" y="0"/>
                </a:lnTo>
                <a:lnTo>
                  <a:pt x="0" y="0"/>
                </a:lnTo>
                <a:lnTo>
                  <a:pt x="0" y="647700"/>
                </a:lnTo>
                <a:close/>
              </a:path>
            </a:pathLst>
          </a:custGeom>
          <a:ln w="12192">
            <a:solidFill>
              <a:srgbClr val="41709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object 10"/>
          <p:cNvSpPr txBox="1"/>
          <p:nvPr/>
        </p:nvSpPr>
        <p:spPr>
          <a:xfrm>
            <a:off x="589588" y="4043324"/>
            <a:ext cx="1292860" cy="635635"/>
          </a:xfrm>
          <a:prstGeom prst="rect">
            <a:avLst/>
          </a:prstGeom>
          <a:solidFill>
            <a:srgbClr val="2D75B6"/>
          </a:solidFill>
        </p:spPr>
        <p:txBody>
          <a:bodyPr vert="horz" wrap="square" lIns="0" tIns="161925" rIns="0" bIns="0" rtlCol="0">
            <a:spAutoFit/>
          </a:bodyPr>
          <a:lstStyle/>
          <a:p>
            <a:pPr marL="161290" marR="0" lvl="0" indent="0" algn="l" defTabSz="914400" rtl="0" eaLnBrk="1" fontAlgn="auto" latinLnBrk="0" hangingPunct="1">
              <a:lnSpc>
                <a:spcPct val="100000"/>
              </a:lnSpc>
              <a:spcBef>
                <a:spcPts val="1275"/>
              </a:spcBef>
              <a:spcAft>
                <a:spcPts val="0"/>
              </a:spcAft>
              <a:buClrTx/>
              <a:buSzTx/>
              <a:buFontTx/>
              <a:buNone/>
              <a:tabLst/>
              <a:defRPr/>
            </a:pPr>
            <a:r>
              <a:rPr kumimoji="0" sz="1900" b="1" i="0" u="none" strike="noStrike" kern="1200" cap="none" spc="0" normalizeH="0" baseline="0" noProof="0" dirty="0">
                <a:ln>
                  <a:noFill/>
                </a:ln>
                <a:solidFill>
                  <a:srgbClr val="FFFFFF"/>
                </a:solidFill>
                <a:effectLst/>
                <a:uLnTx/>
                <a:uFillTx/>
                <a:latin typeface="微软雅黑"/>
                <a:ea typeface="+mn-ea"/>
                <a:cs typeface="微软雅黑"/>
              </a:rPr>
              <a:t>中国盘毂</a:t>
            </a:r>
            <a:endParaRPr kumimoji="0" sz="1900" b="0" i="0" u="none" strike="noStrike" kern="1200" cap="none" spc="0" normalizeH="0" baseline="0" noProof="0">
              <a:ln>
                <a:noFill/>
              </a:ln>
              <a:solidFill>
                <a:prstClr val="black"/>
              </a:solidFill>
              <a:effectLst/>
              <a:uLnTx/>
              <a:uFillTx/>
              <a:latin typeface="微软雅黑"/>
              <a:ea typeface="+mn-ea"/>
              <a:cs typeface="微软雅黑"/>
            </a:endParaRPr>
          </a:p>
        </p:txBody>
      </p:sp>
      <p:sp>
        <p:nvSpPr>
          <p:cNvPr id="295" name="object 11"/>
          <p:cNvSpPr txBox="1"/>
          <p:nvPr/>
        </p:nvSpPr>
        <p:spPr>
          <a:xfrm>
            <a:off x="1888037" y="4849900"/>
            <a:ext cx="2832100" cy="406400"/>
          </a:xfrm>
          <a:prstGeom prst="rect">
            <a:avLst/>
          </a:prstGeom>
        </p:spPr>
        <p:txBody>
          <a:bodyPr vert="horz" wrap="square" lIns="0" tIns="12065" rIns="0" bIns="0" rtlCol="0">
            <a:spAutoFit/>
          </a:bodyPr>
          <a:lstStyle/>
          <a:p>
            <a:pPr marL="405130" marR="0" lvl="0" indent="0" algn="l" defTabSz="914400" rtl="0" eaLnBrk="1" fontAlgn="auto" latinLnBrk="0" hangingPunct="1">
              <a:lnSpc>
                <a:spcPct val="100000"/>
              </a:lnSpc>
              <a:spcBef>
                <a:spcPts val="95"/>
              </a:spcBef>
              <a:spcAft>
                <a:spcPts val="0"/>
              </a:spcAft>
              <a:buClrTx/>
              <a:buSzTx/>
              <a:buFontTx/>
              <a:buNone/>
              <a:tabLst/>
              <a:defRPr/>
            </a:pPr>
            <a:r>
              <a:rPr kumimoji="0" sz="1800" b="1" i="0" u="none" strike="noStrike" kern="1200" cap="none" spc="0" normalizeH="0" baseline="0" noProof="0" dirty="0">
                <a:ln>
                  <a:noFill/>
                </a:ln>
                <a:solidFill>
                  <a:schemeClr val="tx1">
                    <a:lumMod val="50000"/>
                    <a:lumOff val="50000"/>
                  </a:schemeClr>
                </a:solidFill>
                <a:effectLst/>
                <a:uLnTx/>
                <a:uFillTx/>
                <a:latin typeface="仿宋"/>
                <a:ea typeface="+mn-ea"/>
                <a:cs typeface="仿宋"/>
              </a:rPr>
              <a:t>积累</a:t>
            </a:r>
            <a:r>
              <a:rPr kumimoji="0" sz="2500" b="1" i="0" u="none" strike="noStrike" kern="1200" cap="none" spc="-5" normalizeH="0" baseline="0" noProof="0" dirty="0" smtClean="0">
                <a:ln>
                  <a:noFill/>
                </a:ln>
                <a:solidFill>
                  <a:schemeClr val="tx1">
                    <a:lumMod val="50000"/>
                    <a:lumOff val="50000"/>
                  </a:schemeClr>
                </a:solidFill>
                <a:effectLst/>
                <a:uLnTx/>
                <a:uFillTx/>
                <a:latin typeface="Arial"/>
                <a:ea typeface="+mn-ea"/>
                <a:cs typeface="Arial"/>
              </a:rPr>
              <a:t>2</a:t>
            </a:r>
            <a:r>
              <a:rPr kumimoji="0" lang="en-US" sz="2500" b="1" i="0" u="none" strike="noStrike" kern="1200" cap="none" spc="-5" normalizeH="0" baseline="0" noProof="0" dirty="0" smtClean="0">
                <a:ln>
                  <a:noFill/>
                </a:ln>
                <a:solidFill>
                  <a:schemeClr val="tx1">
                    <a:lumMod val="50000"/>
                    <a:lumOff val="50000"/>
                  </a:schemeClr>
                </a:solidFill>
                <a:effectLst/>
                <a:uLnTx/>
                <a:uFillTx/>
                <a:latin typeface="Arial"/>
                <a:ea typeface="+mn-ea"/>
                <a:cs typeface="Arial"/>
              </a:rPr>
              <a:t>2</a:t>
            </a:r>
            <a:r>
              <a:rPr kumimoji="0" sz="1800" b="1" i="0" u="none" strike="noStrike" kern="1200" cap="none" spc="0" normalizeH="0" baseline="0" noProof="0" dirty="0" smtClean="0">
                <a:ln>
                  <a:noFill/>
                </a:ln>
                <a:solidFill>
                  <a:schemeClr val="tx1">
                    <a:lumMod val="50000"/>
                    <a:lumOff val="50000"/>
                  </a:schemeClr>
                </a:solidFill>
                <a:effectLst/>
                <a:uLnTx/>
                <a:uFillTx/>
                <a:latin typeface="仿宋"/>
                <a:ea typeface="+mn-ea"/>
                <a:cs typeface="仿宋"/>
              </a:rPr>
              <a:t>年</a:t>
            </a:r>
            <a:r>
              <a:rPr kumimoji="0" sz="1800" b="1" i="0" u="none" strike="noStrike" kern="1200" cap="none" spc="0" normalizeH="0" baseline="0" noProof="0" dirty="0">
                <a:ln>
                  <a:noFill/>
                </a:ln>
                <a:solidFill>
                  <a:schemeClr val="tx1">
                    <a:lumMod val="50000"/>
                    <a:lumOff val="50000"/>
                  </a:schemeClr>
                </a:solidFill>
                <a:effectLst/>
                <a:uLnTx/>
                <a:uFillTx/>
                <a:latin typeface="仿宋"/>
                <a:ea typeface="+mn-ea"/>
                <a:cs typeface="仿宋"/>
              </a:rPr>
              <a:t>，排名</a:t>
            </a:r>
            <a:r>
              <a:rPr kumimoji="0" sz="1800" b="1" i="0" u="none" strike="noStrike" kern="1200" cap="none" spc="-10" normalizeH="0" baseline="0" noProof="0" dirty="0">
                <a:ln>
                  <a:noFill/>
                </a:ln>
                <a:solidFill>
                  <a:schemeClr val="tx1">
                    <a:lumMod val="50000"/>
                    <a:lumOff val="50000"/>
                  </a:schemeClr>
                </a:solidFill>
                <a:effectLst/>
                <a:uLnTx/>
                <a:uFillTx/>
                <a:latin typeface="仿宋"/>
                <a:ea typeface="+mn-ea"/>
                <a:cs typeface="仿宋"/>
              </a:rPr>
              <a:t>第</a:t>
            </a:r>
            <a:r>
              <a:rPr kumimoji="0" sz="2500" b="1" i="0" u="none" strike="noStrike" kern="1200" cap="none" spc="-5" normalizeH="0" baseline="0" noProof="0" dirty="0">
                <a:ln>
                  <a:noFill/>
                </a:ln>
                <a:solidFill>
                  <a:schemeClr val="tx1">
                    <a:lumMod val="50000"/>
                    <a:lumOff val="50000"/>
                  </a:schemeClr>
                </a:solidFill>
                <a:effectLst/>
                <a:uLnTx/>
                <a:uFillTx/>
                <a:latin typeface="Arial"/>
                <a:ea typeface="+mn-ea"/>
                <a:cs typeface="Arial"/>
              </a:rPr>
              <a:t>2</a:t>
            </a:r>
            <a:endParaRPr kumimoji="0" sz="2500" b="1"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
        <p:nvSpPr>
          <p:cNvPr id="296" name="object 12"/>
          <p:cNvSpPr txBox="1"/>
          <p:nvPr/>
        </p:nvSpPr>
        <p:spPr>
          <a:xfrm>
            <a:off x="1888037" y="5556097"/>
            <a:ext cx="2832100" cy="406400"/>
          </a:xfrm>
          <a:prstGeom prst="rect">
            <a:avLst/>
          </a:prstGeom>
        </p:spPr>
        <p:txBody>
          <a:bodyPr vert="horz" wrap="square" lIns="0" tIns="12065" rIns="0" bIns="0" rtlCol="0">
            <a:spAutoFit/>
          </a:bodyPr>
          <a:lstStyle/>
          <a:p>
            <a:pPr marL="407034" marR="0" lvl="0" indent="0" algn="l" defTabSz="914400" rtl="0" eaLnBrk="1" fontAlgn="auto" latinLnBrk="0" hangingPunct="1">
              <a:lnSpc>
                <a:spcPct val="100000"/>
              </a:lnSpc>
              <a:spcBef>
                <a:spcPts val="95"/>
              </a:spcBef>
              <a:spcAft>
                <a:spcPts val="0"/>
              </a:spcAft>
              <a:buClrTx/>
              <a:buSzTx/>
              <a:buFontTx/>
              <a:buNone/>
              <a:tabLst/>
              <a:defRPr/>
            </a:pPr>
            <a:r>
              <a:rPr kumimoji="0" sz="1800" b="1" i="0" u="none" strike="noStrike" kern="1200" cap="none" spc="0" normalizeH="0" baseline="0" noProof="0" dirty="0">
                <a:ln>
                  <a:noFill/>
                </a:ln>
                <a:solidFill>
                  <a:schemeClr val="tx1">
                    <a:lumMod val="50000"/>
                    <a:lumOff val="50000"/>
                  </a:schemeClr>
                </a:solidFill>
                <a:effectLst/>
                <a:uLnTx/>
                <a:uFillTx/>
                <a:latin typeface="仿宋"/>
                <a:ea typeface="+mn-ea"/>
                <a:cs typeface="仿宋"/>
              </a:rPr>
              <a:t>积</a:t>
            </a:r>
            <a:r>
              <a:rPr kumimoji="0" sz="1800" b="1" i="0" u="none" strike="noStrike" kern="1200" cap="none" spc="-5" normalizeH="0" baseline="0" noProof="0" dirty="0">
                <a:ln>
                  <a:noFill/>
                </a:ln>
                <a:solidFill>
                  <a:schemeClr val="tx1">
                    <a:lumMod val="50000"/>
                    <a:lumOff val="50000"/>
                  </a:schemeClr>
                </a:solidFill>
                <a:effectLst/>
                <a:uLnTx/>
                <a:uFillTx/>
                <a:latin typeface="仿宋"/>
                <a:ea typeface="+mn-ea"/>
                <a:cs typeface="仿宋"/>
              </a:rPr>
              <a:t>累</a:t>
            </a:r>
            <a:r>
              <a:rPr kumimoji="0" sz="2500" b="1" i="0" u="none" strike="noStrike" kern="1200" cap="none" spc="-5" normalizeH="0" baseline="0" noProof="0" dirty="0" smtClean="0">
                <a:ln>
                  <a:noFill/>
                </a:ln>
                <a:solidFill>
                  <a:schemeClr val="tx1">
                    <a:lumMod val="50000"/>
                    <a:lumOff val="50000"/>
                  </a:schemeClr>
                </a:solidFill>
                <a:effectLst/>
                <a:uLnTx/>
                <a:uFillTx/>
                <a:latin typeface="Arial"/>
                <a:ea typeface="+mn-ea"/>
                <a:cs typeface="Arial"/>
              </a:rPr>
              <a:t>1</a:t>
            </a:r>
            <a:r>
              <a:rPr kumimoji="0" lang="en-US" sz="2500" b="1" i="0" u="none" strike="noStrike" kern="1200" cap="none" spc="-5" normalizeH="0" baseline="0" noProof="0" dirty="0" smtClean="0">
                <a:ln>
                  <a:noFill/>
                </a:ln>
                <a:solidFill>
                  <a:schemeClr val="tx1">
                    <a:lumMod val="50000"/>
                    <a:lumOff val="50000"/>
                  </a:schemeClr>
                </a:solidFill>
                <a:effectLst/>
                <a:uLnTx/>
                <a:uFillTx/>
                <a:latin typeface="Arial"/>
                <a:ea typeface="+mn-ea"/>
                <a:cs typeface="Arial"/>
              </a:rPr>
              <a:t>3</a:t>
            </a:r>
            <a:r>
              <a:rPr kumimoji="0" sz="1800" b="1" i="0" u="none" strike="noStrike" kern="1200" cap="none" spc="-5" normalizeH="0" baseline="0" noProof="0" dirty="0" smtClean="0">
                <a:ln>
                  <a:noFill/>
                </a:ln>
                <a:solidFill>
                  <a:schemeClr val="tx1">
                    <a:lumMod val="50000"/>
                    <a:lumOff val="50000"/>
                  </a:schemeClr>
                </a:solidFill>
                <a:effectLst/>
                <a:uLnTx/>
                <a:uFillTx/>
                <a:latin typeface="仿宋"/>
                <a:ea typeface="+mn-ea"/>
                <a:cs typeface="仿宋"/>
              </a:rPr>
              <a:t>年</a:t>
            </a:r>
            <a:r>
              <a:rPr kumimoji="0" sz="1800" b="1" i="0" u="none" strike="noStrike" kern="1200" cap="none" spc="-5" normalizeH="0" baseline="0" noProof="0" dirty="0">
                <a:ln>
                  <a:noFill/>
                </a:ln>
                <a:solidFill>
                  <a:schemeClr val="tx1">
                    <a:lumMod val="50000"/>
                    <a:lumOff val="50000"/>
                  </a:schemeClr>
                </a:solidFill>
                <a:effectLst/>
                <a:uLnTx/>
                <a:uFillTx/>
                <a:latin typeface="仿宋"/>
                <a:ea typeface="+mn-ea"/>
                <a:cs typeface="仿宋"/>
              </a:rPr>
              <a:t>，排名第</a:t>
            </a:r>
            <a:r>
              <a:rPr kumimoji="0" sz="2500" b="1" i="0" u="none" strike="noStrike" kern="1200" cap="none" spc="-5" normalizeH="0" baseline="0" noProof="0" dirty="0">
                <a:ln>
                  <a:noFill/>
                </a:ln>
                <a:solidFill>
                  <a:schemeClr val="tx1">
                    <a:lumMod val="50000"/>
                    <a:lumOff val="50000"/>
                  </a:schemeClr>
                </a:solidFill>
                <a:effectLst/>
                <a:uLnTx/>
                <a:uFillTx/>
                <a:latin typeface="Arial"/>
                <a:ea typeface="+mn-ea"/>
                <a:cs typeface="Arial"/>
              </a:rPr>
              <a:t>3</a:t>
            </a:r>
            <a:endParaRPr kumimoji="0" sz="2500" b="1" i="0" u="none" strike="noStrike" kern="1200" cap="none" spc="0" normalizeH="0" baseline="0" noProof="0" dirty="0">
              <a:ln>
                <a:noFill/>
              </a:ln>
              <a:solidFill>
                <a:schemeClr val="tx1">
                  <a:lumMod val="50000"/>
                  <a:lumOff val="50000"/>
                </a:schemeClr>
              </a:solidFill>
              <a:effectLst/>
              <a:uLnTx/>
              <a:uFillTx/>
              <a:latin typeface="Arial"/>
              <a:ea typeface="+mn-ea"/>
              <a:cs typeface="Arial"/>
            </a:endParaRPr>
          </a:p>
        </p:txBody>
      </p:sp>
      <p:sp>
        <p:nvSpPr>
          <p:cNvPr id="297" name="object 13"/>
          <p:cNvSpPr txBox="1"/>
          <p:nvPr/>
        </p:nvSpPr>
        <p:spPr>
          <a:xfrm>
            <a:off x="1881940" y="4137939"/>
            <a:ext cx="2845435" cy="406400"/>
          </a:xfrm>
          <a:prstGeom prst="rect">
            <a:avLst/>
          </a:prstGeom>
        </p:spPr>
        <p:txBody>
          <a:bodyPr vert="horz" wrap="square" lIns="0" tIns="12065" rIns="0" bIns="0" rtlCol="0">
            <a:spAutoFit/>
          </a:bodyPr>
          <a:lstStyle/>
          <a:p>
            <a:pPr marL="407670" marR="0" lvl="0" indent="0" algn="l" defTabSz="914400" rtl="0" eaLnBrk="1" fontAlgn="auto" latinLnBrk="0" hangingPunct="1">
              <a:lnSpc>
                <a:spcPct val="100000"/>
              </a:lnSpc>
              <a:spcBef>
                <a:spcPts val="95"/>
              </a:spcBef>
              <a:spcAft>
                <a:spcPts val="0"/>
              </a:spcAft>
              <a:buClrTx/>
              <a:buSzTx/>
              <a:buFontTx/>
              <a:buNone/>
              <a:tabLst/>
              <a:defRPr/>
            </a:pPr>
            <a:r>
              <a:rPr kumimoji="0" sz="1800" b="0" i="0" u="none" strike="noStrike" kern="1200" cap="none" spc="0" normalizeH="0" baseline="0" noProof="0" dirty="0" err="1">
                <a:ln>
                  <a:noFill/>
                </a:ln>
                <a:solidFill>
                  <a:prstClr val="black"/>
                </a:solidFill>
                <a:effectLst/>
                <a:uLnTx/>
                <a:uFillTx/>
                <a:latin typeface="仿宋"/>
                <a:ea typeface="+mn-ea"/>
                <a:cs typeface="仿宋"/>
              </a:rPr>
              <a:t>积累</a:t>
            </a:r>
            <a:r>
              <a:rPr kumimoji="0" sz="1800" b="0" i="0" u="none" strike="noStrike" kern="1200" cap="none" spc="50" normalizeH="0" baseline="0" noProof="0" dirty="0">
                <a:ln>
                  <a:noFill/>
                </a:ln>
                <a:solidFill>
                  <a:prstClr val="black"/>
                </a:solidFill>
                <a:effectLst/>
                <a:uLnTx/>
                <a:uFillTx/>
                <a:latin typeface="仿宋"/>
                <a:ea typeface="+mn-ea"/>
                <a:cs typeface="仿宋"/>
              </a:rPr>
              <a:t> </a:t>
            </a:r>
            <a:r>
              <a:rPr kumimoji="0" lang="en-US" sz="2500" b="1" i="0" u="none" strike="noStrike" kern="1200" cap="none" spc="-5" normalizeH="0" baseline="0" noProof="0" dirty="0" smtClean="0">
                <a:ln>
                  <a:noFill/>
                </a:ln>
                <a:solidFill>
                  <a:srgbClr val="333399"/>
                </a:solidFill>
                <a:effectLst/>
                <a:uLnTx/>
                <a:uFillTx/>
                <a:latin typeface="Arial"/>
                <a:ea typeface="+mn-ea"/>
                <a:cs typeface="Arial"/>
              </a:rPr>
              <a:t>6</a:t>
            </a:r>
            <a:r>
              <a:rPr kumimoji="0" sz="1800" b="0" i="0" u="none" strike="noStrike" kern="1200" cap="none" spc="0" normalizeH="0" baseline="0" noProof="0" dirty="0" smtClean="0">
                <a:ln>
                  <a:noFill/>
                </a:ln>
                <a:solidFill>
                  <a:prstClr val="black"/>
                </a:solidFill>
                <a:effectLst/>
                <a:uLnTx/>
                <a:uFillTx/>
                <a:latin typeface="仿宋"/>
                <a:ea typeface="+mn-ea"/>
                <a:cs typeface="仿宋"/>
              </a:rPr>
              <a:t>年</a:t>
            </a:r>
            <a:r>
              <a:rPr kumimoji="0" sz="1800" b="0" i="0" u="none" strike="noStrike" kern="1200" cap="none" spc="0" normalizeH="0" baseline="0" noProof="0" dirty="0">
                <a:ln>
                  <a:noFill/>
                </a:ln>
                <a:solidFill>
                  <a:prstClr val="black"/>
                </a:solidFill>
                <a:effectLst/>
                <a:uLnTx/>
                <a:uFillTx/>
                <a:latin typeface="仿宋"/>
                <a:ea typeface="+mn-ea"/>
                <a:cs typeface="仿宋"/>
              </a:rPr>
              <a:t>，排名第</a:t>
            </a:r>
            <a:r>
              <a:rPr kumimoji="0" sz="2500" b="1" i="0" u="none" strike="noStrike" kern="1200" cap="none" spc="-5" normalizeH="0" baseline="0" noProof="0" dirty="0">
                <a:ln>
                  <a:noFill/>
                </a:ln>
                <a:solidFill>
                  <a:srgbClr val="333399"/>
                </a:solidFill>
                <a:effectLst/>
                <a:uLnTx/>
                <a:uFillTx/>
                <a:latin typeface="Arial"/>
                <a:ea typeface="+mn-ea"/>
                <a:cs typeface="Arial"/>
              </a:rPr>
              <a:t>1</a:t>
            </a:r>
            <a:r>
              <a:rPr kumimoji="0" sz="1700" b="1" i="0" u="none" strike="noStrike" kern="1200" cap="none" spc="0" normalizeH="0" baseline="0" noProof="0" dirty="0">
                <a:ln>
                  <a:noFill/>
                </a:ln>
                <a:solidFill>
                  <a:srgbClr val="333399"/>
                </a:solidFill>
                <a:effectLst/>
                <a:uLnTx/>
                <a:uFillTx/>
                <a:latin typeface="微软雅黑"/>
                <a:ea typeface="+mn-ea"/>
                <a:cs typeface="微软雅黑"/>
              </a:rPr>
              <a:t>。</a:t>
            </a:r>
            <a:endParaRPr kumimoji="0" sz="1700" b="0" i="0" u="none" strike="noStrike" kern="1200" cap="none" spc="0" normalizeH="0" baseline="0" noProof="0" dirty="0">
              <a:ln>
                <a:noFill/>
              </a:ln>
              <a:solidFill>
                <a:prstClr val="black"/>
              </a:solidFill>
              <a:effectLst/>
              <a:uLnTx/>
              <a:uFillTx/>
              <a:latin typeface="微软雅黑"/>
              <a:ea typeface="+mn-ea"/>
              <a:cs typeface="微软雅黑"/>
            </a:endParaRPr>
          </a:p>
        </p:txBody>
      </p:sp>
      <p:sp>
        <p:nvSpPr>
          <p:cNvPr id="298" name="object 14"/>
          <p:cNvSpPr txBox="1"/>
          <p:nvPr/>
        </p:nvSpPr>
        <p:spPr>
          <a:xfrm>
            <a:off x="660475" y="7394824"/>
            <a:ext cx="2739029" cy="1827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微软雅黑"/>
                <a:ea typeface="+mn-ea"/>
                <a:cs typeface="微软雅黑"/>
              </a:rPr>
              <a:t>注：专利</a:t>
            </a:r>
            <a:r>
              <a:rPr kumimoji="0" sz="1100" b="1" i="0" u="none" strike="noStrike" kern="1200" cap="none" spc="-10" normalizeH="0" baseline="0" noProof="0" dirty="0">
                <a:ln>
                  <a:noFill/>
                </a:ln>
                <a:solidFill>
                  <a:prstClr val="black"/>
                </a:solidFill>
                <a:effectLst/>
                <a:uLnTx/>
                <a:uFillTx/>
                <a:latin typeface="微软雅黑"/>
                <a:ea typeface="+mn-ea"/>
                <a:cs typeface="微软雅黑"/>
              </a:rPr>
              <a:t>数</a:t>
            </a:r>
            <a:r>
              <a:rPr kumimoji="0" sz="1100" b="1" i="0" u="none" strike="noStrike" kern="1200" cap="none" spc="0" normalizeH="0" baseline="0" noProof="0" dirty="0">
                <a:ln>
                  <a:noFill/>
                </a:ln>
                <a:solidFill>
                  <a:prstClr val="black"/>
                </a:solidFill>
                <a:effectLst/>
                <a:uLnTx/>
                <a:uFillTx/>
                <a:latin typeface="微软雅黑"/>
                <a:ea typeface="+mn-ea"/>
                <a:cs typeface="微软雅黑"/>
              </a:rPr>
              <a:t>据统</a:t>
            </a:r>
            <a:r>
              <a:rPr kumimoji="0" sz="1100" b="1" i="0" u="none" strike="noStrike" kern="1200" cap="none" spc="-10" normalizeH="0" baseline="0" noProof="0" dirty="0">
                <a:ln>
                  <a:noFill/>
                </a:ln>
                <a:solidFill>
                  <a:prstClr val="black"/>
                </a:solidFill>
                <a:effectLst/>
                <a:uLnTx/>
                <a:uFillTx/>
                <a:latin typeface="微软雅黑"/>
                <a:ea typeface="+mn-ea"/>
                <a:cs typeface="微软雅黑"/>
              </a:rPr>
              <a:t>计</a:t>
            </a:r>
            <a:r>
              <a:rPr kumimoji="0" sz="1100" b="1" i="0" u="none" strike="noStrike" kern="1200" cap="none" spc="0" normalizeH="0" baseline="0" noProof="0" dirty="0">
                <a:ln>
                  <a:noFill/>
                </a:ln>
                <a:solidFill>
                  <a:prstClr val="black"/>
                </a:solidFill>
                <a:effectLst/>
                <a:uLnTx/>
                <a:uFillTx/>
                <a:latin typeface="微软雅黑"/>
                <a:ea typeface="+mn-ea"/>
                <a:cs typeface="微软雅黑"/>
              </a:rPr>
              <a:t>至</a:t>
            </a:r>
            <a:r>
              <a:rPr kumimoji="0" sz="1100" b="1" i="0" u="none" strike="noStrike" kern="1200" cap="none" spc="-5" normalizeH="0" baseline="0" noProof="0" dirty="0" smtClean="0">
                <a:ln>
                  <a:noFill/>
                </a:ln>
                <a:solidFill>
                  <a:prstClr val="black"/>
                </a:solidFill>
                <a:effectLst/>
                <a:uLnTx/>
                <a:uFillTx/>
                <a:latin typeface="Arial"/>
                <a:ea typeface="+mn-ea"/>
                <a:cs typeface="Arial"/>
              </a:rPr>
              <a:t>202</a:t>
            </a:r>
            <a:r>
              <a:rPr kumimoji="0" lang="en-US" sz="1100" b="1" i="0" u="none" strike="noStrike" kern="1200" cap="none" spc="-5" normalizeH="0" baseline="0" noProof="0" dirty="0" smtClean="0">
                <a:ln>
                  <a:noFill/>
                </a:ln>
                <a:solidFill>
                  <a:prstClr val="black"/>
                </a:solidFill>
                <a:effectLst/>
                <a:uLnTx/>
                <a:uFillTx/>
                <a:latin typeface="Arial"/>
                <a:ea typeface="+mn-ea"/>
                <a:cs typeface="Arial"/>
              </a:rPr>
              <a:t>2</a:t>
            </a:r>
            <a:r>
              <a:rPr kumimoji="0" sz="1100" b="1" i="0" u="none" strike="noStrike" kern="1200" cap="none" spc="0" normalizeH="0" baseline="0" noProof="0" dirty="0" smtClean="0">
                <a:ln>
                  <a:noFill/>
                </a:ln>
                <a:solidFill>
                  <a:prstClr val="black"/>
                </a:solidFill>
                <a:effectLst/>
                <a:uLnTx/>
                <a:uFillTx/>
                <a:latin typeface="微软雅黑"/>
                <a:ea typeface="+mn-ea"/>
                <a:cs typeface="微软雅黑"/>
              </a:rPr>
              <a:t>年</a:t>
            </a:r>
            <a:r>
              <a:rPr kumimoji="0" lang="en-US" sz="1100" b="1" i="0" u="none" strike="noStrike" kern="1200" cap="none" spc="0" normalizeH="0" baseline="0" noProof="0" dirty="0" smtClean="0">
                <a:ln>
                  <a:noFill/>
                </a:ln>
                <a:solidFill>
                  <a:prstClr val="black"/>
                </a:solidFill>
                <a:effectLst/>
                <a:uLnTx/>
                <a:uFillTx/>
                <a:latin typeface="微软雅黑"/>
                <a:ea typeface="+mn-ea"/>
                <a:cs typeface="微软雅黑"/>
              </a:rPr>
              <a:t>8</a:t>
            </a:r>
            <a:r>
              <a:rPr kumimoji="0" sz="1100" b="1" i="0" u="none" strike="noStrike" kern="1200" cap="none" spc="0" normalizeH="0" baseline="0" noProof="0" dirty="0" smtClean="0">
                <a:ln>
                  <a:noFill/>
                </a:ln>
                <a:solidFill>
                  <a:prstClr val="black"/>
                </a:solidFill>
                <a:effectLst/>
                <a:uLnTx/>
                <a:uFillTx/>
                <a:latin typeface="微软雅黑"/>
                <a:ea typeface="+mn-ea"/>
                <a:cs typeface="微软雅黑"/>
              </a:rPr>
              <a:t>月</a:t>
            </a:r>
            <a:r>
              <a:rPr kumimoji="0" lang="en-US" sz="1100" b="1" i="0" u="none" strike="noStrike" kern="1200" cap="none" spc="-5" normalizeH="0" baseline="0" noProof="0" dirty="0" smtClean="0">
                <a:ln>
                  <a:noFill/>
                </a:ln>
                <a:solidFill>
                  <a:prstClr val="black"/>
                </a:solidFill>
                <a:effectLst/>
                <a:uLnTx/>
                <a:uFillTx/>
                <a:latin typeface="Arial"/>
                <a:ea typeface="+mn-ea"/>
                <a:cs typeface="Arial"/>
              </a:rPr>
              <a:t>10</a:t>
            </a:r>
            <a:r>
              <a:rPr kumimoji="0" sz="1100" b="1" i="0" u="none" strike="noStrike" kern="1200" cap="none" spc="0" normalizeH="0" baseline="0" noProof="0" dirty="0" smtClean="0">
                <a:ln>
                  <a:noFill/>
                </a:ln>
                <a:solidFill>
                  <a:prstClr val="black"/>
                </a:solidFill>
                <a:effectLst/>
                <a:uLnTx/>
                <a:uFillTx/>
                <a:latin typeface="微软雅黑"/>
                <a:ea typeface="+mn-ea"/>
                <a:cs typeface="微软雅黑"/>
              </a:rPr>
              <a:t>日</a:t>
            </a:r>
            <a:r>
              <a:rPr kumimoji="0" sz="1100" b="1" i="0" u="none" strike="noStrike" kern="1200" cap="none" spc="0" normalizeH="0" baseline="0" noProof="0" dirty="0">
                <a:ln>
                  <a:noFill/>
                </a:ln>
                <a:solidFill>
                  <a:prstClr val="black"/>
                </a:solidFill>
                <a:effectLst/>
                <a:uLnTx/>
                <a:uFillTx/>
                <a:latin typeface="微软雅黑"/>
                <a:ea typeface="+mn-ea"/>
                <a:cs typeface="微软雅黑"/>
              </a:rPr>
              <a:t>。</a:t>
            </a:r>
            <a:endParaRPr kumimoji="0" sz="1100" b="0" i="0" u="none" strike="noStrike" kern="1200" cap="none" spc="0" normalizeH="0" baseline="0" noProof="0" dirty="0">
              <a:ln>
                <a:noFill/>
              </a:ln>
              <a:solidFill>
                <a:prstClr val="black"/>
              </a:solidFill>
              <a:effectLst/>
              <a:uLnTx/>
              <a:uFillTx/>
              <a:latin typeface="微软雅黑"/>
              <a:ea typeface="+mn-ea"/>
              <a:cs typeface="微软雅黑"/>
            </a:endParaRPr>
          </a:p>
        </p:txBody>
      </p:sp>
      <p:sp>
        <p:nvSpPr>
          <p:cNvPr id="299" name="object 285"/>
          <p:cNvSpPr txBox="1"/>
          <p:nvPr/>
        </p:nvSpPr>
        <p:spPr>
          <a:xfrm>
            <a:off x="872444" y="1135209"/>
            <a:ext cx="12592957" cy="1729878"/>
          </a:xfrm>
          <a:prstGeom prst="rect">
            <a:avLst/>
          </a:prstGeom>
        </p:spPr>
        <p:txBody>
          <a:bodyPr vert="horz" wrap="square" lIns="0" tIns="14396" rIns="0" bIns="0" rtlCol="0">
            <a:spAutoFit/>
          </a:bodyPr>
          <a:lstStyle>
            <a:defPPr>
              <a:defRPr lang="zh-CN"/>
            </a:defPPr>
            <a:lvl1pPr marL="88900" algn="l">
              <a:lnSpc>
                <a:spcPct val="100000"/>
              </a:lnSpc>
              <a:spcBef>
                <a:spcPts val="100"/>
              </a:spcBef>
              <a:buNone/>
              <a:defRPr sz="2300">
                <a:solidFill>
                  <a:srgbClr val="193670"/>
                </a:solidFill>
                <a:latin typeface="微软雅黑" panose="020B0503020204020204" pitchFamily="34" charset="-122"/>
                <a:ea typeface="微软雅黑" panose="020B0503020204020204" pitchFamily="34" charset="-122"/>
                <a:cs typeface="微软雅黑"/>
              </a:defRPr>
            </a:lvl1pPr>
          </a:lstStyle>
          <a:p>
            <a:r>
              <a:rPr dirty="0">
                <a:solidFill>
                  <a:schemeClr val="tx1"/>
                </a:solidFill>
              </a:rPr>
              <a:t>盘毂动力已申请国内外专利</a:t>
            </a:r>
            <a:r>
              <a:rPr lang="en-US" dirty="0" smtClean="0">
                <a:solidFill>
                  <a:schemeClr val="tx1"/>
                </a:solidFill>
              </a:rPr>
              <a:t>1036</a:t>
            </a:r>
            <a:r>
              <a:rPr dirty="0" smtClean="0">
                <a:solidFill>
                  <a:schemeClr val="tx1"/>
                </a:solidFill>
              </a:rPr>
              <a:t>项</a:t>
            </a:r>
            <a:r>
              <a:rPr dirty="0">
                <a:solidFill>
                  <a:schemeClr val="tx1"/>
                </a:solidFill>
              </a:rPr>
              <a:t>，在</a:t>
            </a:r>
            <a:r>
              <a:rPr lang="zh-CN" altLang="en-US" dirty="0">
                <a:solidFill>
                  <a:schemeClr val="tx1"/>
                </a:solidFill>
              </a:rPr>
              <a:t>轴向磁通</a:t>
            </a:r>
            <a:r>
              <a:rPr dirty="0">
                <a:solidFill>
                  <a:schemeClr val="tx1"/>
                </a:solidFill>
              </a:rPr>
              <a:t>电驱领域</a:t>
            </a:r>
            <a:r>
              <a:rPr sz="3100" b="1" dirty="0">
                <a:solidFill>
                  <a:schemeClr val="tx1"/>
                </a:solidFill>
              </a:rPr>
              <a:t>专利数量全球第1</a:t>
            </a:r>
            <a:r>
              <a:rPr dirty="0">
                <a:solidFill>
                  <a:schemeClr val="tx1"/>
                </a:solidFill>
              </a:rPr>
              <a:t>。</a:t>
            </a:r>
            <a:endParaRPr lang="en-US" dirty="0">
              <a:solidFill>
                <a:schemeClr val="tx1"/>
              </a:solidFill>
            </a:endParaRPr>
          </a:p>
          <a:p>
            <a:r>
              <a:rPr lang="zh-CN" altLang="en-US" dirty="0">
                <a:solidFill>
                  <a:schemeClr val="tx1"/>
                </a:solidFill>
              </a:rPr>
              <a:t>量产电机功率密度</a:t>
            </a:r>
            <a:r>
              <a:rPr lang="en-US" altLang="zh-CN" dirty="0">
                <a:solidFill>
                  <a:schemeClr val="tx1"/>
                </a:solidFill>
              </a:rPr>
              <a:t>6.25kW/kg</a:t>
            </a:r>
            <a:r>
              <a:rPr lang="zh-CN" altLang="en-US" dirty="0">
                <a:solidFill>
                  <a:schemeClr val="tx1"/>
                </a:solidFill>
              </a:rPr>
              <a:t>，性</a:t>
            </a:r>
            <a:r>
              <a:rPr lang="zh-CN" altLang="en-US" dirty="0" smtClean="0">
                <a:solidFill>
                  <a:schemeClr val="tx1"/>
                </a:solidFill>
              </a:rPr>
              <a:t>能</a:t>
            </a:r>
            <a:r>
              <a:rPr lang="zh-CN" altLang="en-US" sz="3100" b="1" dirty="0">
                <a:solidFill>
                  <a:schemeClr val="tx1"/>
                </a:solidFill>
              </a:rPr>
              <a:t>超出</a:t>
            </a:r>
            <a:r>
              <a:rPr lang="zh-CN" altLang="en-US" dirty="0">
                <a:solidFill>
                  <a:schemeClr val="tx1"/>
                </a:solidFill>
              </a:rPr>
              <a:t>美国</a:t>
            </a:r>
            <a:r>
              <a:rPr lang="en-US" altLang="zh-CN" dirty="0">
                <a:solidFill>
                  <a:schemeClr val="tx1"/>
                </a:solidFill>
              </a:rPr>
              <a:t>2025</a:t>
            </a:r>
            <a:r>
              <a:rPr lang="zh-CN" altLang="en-US" dirty="0">
                <a:solidFill>
                  <a:schemeClr val="tx1"/>
                </a:solidFill>
              </a:rPr>
              <a:t>年新能源汽车电机规划</a:t>
            </a:r>
            <a:r>
              <a:rPr lang="zh-CN" altLang="en-US" sz="3100" b="1" dirty="0">
                <a:solidFill>
                  <a:schemeClr val="tx1"/>
                </a:solidFill>
              </a:rPr>
              <a:t>目标</a:t>
            </a:r>
            <a:r>
              <a:rPr lang="en-US" altLang="zh-CN" sz="3100" b="1" dirty="0">
                <a:solidFill>
                  <a:schemeClr val="tx1"/>
                </a:solidFill>
              </a:rPr>
              <a:t>25%</a:t>
            </a:r>
            <a:r>
              <a:rPr lang="zh-CN" altLang="en-US" dirty="0">
                <a:solidFill>
                  <a:schemeClr val="tx1"/>
                </a:solidFill>
              </a:rPr>
              <a:t>。</a:t>
            </a:r>
            <a:endParaRPr lang="en-US" altLang="zh-CN" dirty="0">
              <a:solidFill>
                <a:schemeClr val="tx1"/>
              </a:solidFill>
            </a:endParaRPr>
          </a:p>
          <a:p>
            <a:r>
              <a:rPr lang="zh-CN" altLang="en-US" dirty="0">
                <a:solidFill>
                  <a:schemeClr val="tx1"/>
                </a:solidFill>
              </a:rPr>
              <a:t>航空领域研发的电机功率密度达到</a:t>
            </a:r>
            <a:r>
              <a:rPr lang="en-US" altLang="zh-CN" dirty="0">
                <a:solidFill>
                  <a:schemeClr val="tx1"/>
                </a:solidFill>
              </a:rPr>
              <a:t>15kW/kg</a:t>
            </a:r>
            <a:r>
              <a:rPr lang="zh-CN" altLang="en-US" dirty="0">
                <a:solidFill>
                  <a:schemeClr val="tx1"/>
                </a:solidFill>
              </a:rPr>
              <a:t>。</a:t>
            </a:r>
            <a:endParaRPr lang="en-US" altLang="zh-CN" dirty="0">
              <a:solidFill>
                <a:schemeClr val="tx1"/>
              </a:solidFill>
            </a:endParaRPr>
          </a:p>
        </p:txBody>
      </p:sp>
      <p:sp>
        <p:nvSpPr>
          <p:cNvPr id="367" name="文本框 366"/>
          <p:cNvSpPr txBox="1"/>
          <p:nvPr/>
        </p:nvSpPr>
        <p:spPr>
          <a:xfrm>
            <a:off x="1306849" y="2981459"/>
            <a:ext cx="2737177" cy="895438"/>
          </a:xfrm>
          <a:prstGeom prst="rect">
            <a:avLst/>
          </a:prstGeom>
          <a:noFill/>
        </p:spPr>
        <p:txBody>
          <a:bodyPr wrap="square" rtlCol="0">
            <a:spAutoFit/>
          </a:bodyPr>
          <a:lstStyle/>
          <a:p>
            <a:pPr algn="ctr">
              <a:buNone/>
            </a:pPr>
            <a:r>
              <a:rPr lang="en-US" altLang="zh-CN" sz="5100" dirty="0" smtClean="0">
                <a:ln>
                  <a:solidFill>
                    <a:srgbClr val="001C45"/>
                  </a:solidFill>
                </a:ln>
                <a:solidFill>
                  <a:srgbClr val="001C45"/>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1036</a:t>
            </a:r>
            <a:r>
              <a:rPr lang="zh-CN" altLang="en-US" sz="5100" dirty="0" smtClean="0">
                <a:ln>
                  <a:solidFill>
                    <a:srgbClr val="001C45"/>
                  </a:solidFill>
                </a:ln>
                <a:solidFill>
                  <a:srgbClr val="001C45"/>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rPr>
              <a:t>项</a:t>
            </a:r>
            <a:endParaRPr lang="zh-CN" altLang="en-US" sz="5100" dirty="0">
              <a:ln>
                <a:solidFill>
                  <a:srgbClr val="001C45"/>
                </a:solidFill>
              </a:ln>
              <a:solidFill>
                <a:srgbClr val="001C45"/>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5248146" y="2981458"/>
            <a:ext cx="8195322" cy="4634813"/>
            <a:chOff x="5065127" y="2136658"/>
            <a:chExt cx="7078345" cy="4492742"/>
          </a:xfrm>
        </p:grpSpPr>
        <p:sp>
          <p:nvSpPr>
            <p:cNvPr id="300" name="object 4"/>
            <p:cNvSpPr txBox="1"/>
            <p:nvPr/>
          </p:nvSpPr>
          <p:spPr>
            <a:xfrm>
              <a:off x="5065127" y="6435090"/>
              <a:ext cx="7078345" cy="1943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微软雅黑"/>
                  <a:ea typeface="+mn-ea"/>
                  <a:cs typeface="微软雅黑"/>
                </a:rPr>
                <a:t>注：美国</a:t>
              </a:r>
              <a:r>
                <a:rPr kumimoji="0" sz="1100" b="1" i="0" u="none" strike="noStrike" kern="1200" cap="none" spc="-10" normalizeH="0" baseline="0" noProof="0" dirty="0">
                  <a:ln>
                    <a:noFill/>
                  </a:ln>
                  <a:solidFill>
                    <a:prstClr val="black"/>
                  </a:solidFill>
                  <a:effectLst/>
                  <a:uLnTx/>
                  <a:uFillTx/>
                  <a:latin typeface="Arial"/>
                  <a:ea typeface="+mn-ea"/>
                  <a:cs typeface="Arial"/>
                </a:rPr>
                <a:t>DOE</a:t>
              </a:r>
              <a:r>
                <a:rPr kumimoji="0" sz="1100" b="1" i="0" u="none" strike="noStrike" kern="1200" cap="none" spc="0" normalizeH="0" baseline="0" noProof="0" dirty="0">
                  <a:ln>
                    <a:noFill/>
                  </a:ln>
                  <a:solidFill>
                    <a:prstClr val="black"/>
                  </a:solidFill>
                  <a:effectLst/>
                  <a:uLnTx/>
                  <a:uFillTx/>
                  <a:latin typeface="微软雅黑"/>
                  <a:ea typeface="+mn-ea"/>
                  <a:cs typeface="微软雅黑"/>
                </a:rPr>
                <a:t>功率密</a:t>
              </a:r>
              <a:r>
                <a:rPr kumimoji="0" sz="1100" b="1" i="0" u="none" strike="noStrike" kern="1200" cap="none" spc="-15" normalizeH="0" baseline="0" noProof="0" dirty="0">
                  <a:ln>
                    <a:noFill/>
                  </a:ln>
                  <a:solidFill>
                    <a:prstClr val="black"/>
                  </a:solidFill>
                  <a:effectLst/>
                  <a:uLnTx/>
                  <a:uFillTx/>
                  <a:latin typeface="微软雅黑"/>
                  <a:ea typeface="+mn-ea"/>
                  <a:cs typeface="微软雅黑"/>
                </a:rPr>
                <a:t>度</a:t>
              </a:r>
              <a:r>
                <a:rPr kumimoji="0" sz="1100" b="1" i="0" u="none" strike="noStrike" kern="1200" cap="none" spc="0" normalizeH="0" baseline="0" noProof="0" dirty="0">
                  <a:ln>
                    <a:noFill/>
                  </a:ln>
                  <a:solidFill>
                    <a:prstClr val="black"/>
                  </a:solidFill>
                  <a:effectLst/>
                  <a:uLnTx/>
                  <a:uFillTx/>
                  <a:latin typeface="微软雅黑"/>
                  <a:ea typeface="+mn-ea"/>
                  <a:cs typeface="微软雅黑"/>
                </a:rPr>
                <a:t>目标</a:t>
              </a:r>
              <a:r>
                <a:rPr kumimoji="0" sz="1100" b="1" i="0" u="none" strike="noStrike" kern="1200" cap="none" spc="-10" normalizeH="0" baseline="0" noProof="0" dirty="0">
                  <a:ln>
                    <a:noFill/>
                  </a:ln>
                  <a:solidFill>
                    <a:prstClr val="black"/>
                  </a:solidFill>
                  <a:effectLst/>
                  <a:uLnTx/>
                  <a:uFillTx/>
                  <a:latin typeface="微软雅黑"/>
                  <a:ea typeface="+mn-ea"/>
                  <a:cs typeface="微软雅黑"/>
                </a:rPr>
                <a:t>中</a:t>
              </a:r>
              <a:r>
                <a:rPr kumimoji="0" sz="1100" b="1" i="0" u="none" strike="noStrike" kern="1200" cap="none" spc="0" normalizeH="0" baseline="0" noProof="0" dirty="0">
                  <a:ln>
                    <a:noFill/>
                  </a:ln>
                  <a:solidFill>
                    <a:prstClr val="black"/>
                  </a:solidFill>
                  <a:effectLst/>
                  <a:uLnTx/>
                  <a:uFillTx/>
                  <a:latin typeface="微软雅黑"/>
                  <a:ea typeface="+mn-ea"/>
                  <a:cs typeface="微软雅黑"/>
                </a:rPr>
                <a:t>重量</a:t>
              </a:r>
              <a:r>
                <a:rPr kumimoji="0" sz="1100" b="1" i="0" u="none" strike="noStrike" kern="1200" cap="none" spc="-10" normalizeH="0" baseline="0" noProof="0" dirty="0">
                  <a:ln>
                    <a:noFill/>
                  </a:ln>
                  <a:solidFill>
                    <a:prstClr val="black"/>
                  </a:solidFill>
                  <a:effectLst/>
                  <a:uLnTx/>
                  <a:uFillTx/>
                  <a:latin typeface="微软雅黑"/>
                  <a:ea typeface="+mn-ea"/>
                  <a:cs typeface="微软雅黑"/>
                </a:rPr>
                <a:t>选</a:t>
              </a:r>
              <a:r>
                <a:rPr kumimoji="0" sz="1100" b="1" i="0" u="none" strike="noStrike" kern="1200" cap="none" spc="0" normalizeH="0" baseline="0" noProof="0" dirty="0">
                  <a:ln>
                    <a:noFill/>
                  </a:ln>
                  <a:solidFill>
                    <a:prstClr val="black"/>
                  </a:solidFill>
                  <a:effectLst/>
                  <a:uLnTx/>
                  <a:uFillTx/>
                  <a:latin typeface="微软雅黑"/>
                  <a:ea typeface="+mn-ea"/>
                  <a:cs typeface="微软雅黑"/>
                </a:rPr>
                <a:t>取整</a:t>
              </a:r>
              <a:r>
                <a:rPr kumimoji="0" sz="1100" b="1" i="0" u="none" strike="noStrike" kern="1200" cap="none" spc="-10" normalizeH="0" baseline="0" noProof="0" dirty="0">
                  <a:ln>
                    <a:noFill/>
                  </a:ln>
                  <a:solidFill>
                    <a:prstClr val="black"/>
                  </a:solidFill>
                  <a:effectLst/>
                  <a:uLnTx/>
                  <a:uFillTx/>
                  <a:latin typeface="微软雅黑"/>
                  <a:ea typeface="+mn-ea"/>
                  <a:cs typeface="微软雅黑"/>
                </a:rPr>
                <a:t>机</a:t>
              </a:r>
              <a:r>
                <a:rPr kumimoji="0" sz="1100" b="1" i="0" u="none" strike="noStrike" kern="1200" cap="none" spc="0" normalizeH="0" baseline="0" noProof="0" dirty="0">
                  <a:ln>
                    <a:noFill/>
                  </a:ln>
                  <a:solidFill>
                    <a:prstClr val="black"/>
                  </a:solidFill>
                  <a:effectLst/>
                  <a:uLnTx/>
                  <a:uFillTx/>
                  <a:latin typeface="微软雅黑"/>
                  <a:ea typeface="+mn-ea"/>
                  <a:cs typeface="微软雅黑"/>
                </a:rPr>
                <a:t>重量</a:t>
              </a:r>
              <a:r>
                <a:rPr kumimoji="0" sz="1100" b="1" i="0" u="none" strike="noStrike" kern="1200" cap="none" spc="-10" normalizeH="0" baseline="0" noProof="0" dirty="0">
                  <a:ln>
                    <a:noFill/>
                  </a:ln>
                  <a:solidFill>
                    <a:prstClr val="black"/>
                  </a:solidFill>
                  <a:effectLst/>
                  <a:uLnTx/>
                  <a:uFillTx/>
                  <a:latin typeface="微软雅黑"/>
                  <a:ea typeface="+mn-ea"/>
                  <a:cs typeface="微软雅黑"/>
                </a:rPr>
                <a:t>。</a:t>
              </a:r>
              <a:r>
                <a:rPr kumimoji="0" sz="1100" b="1" i="0" u="none" strike="noStrike" kern="1200" cap="none" spc="0" normalizeH="0" baseline="0" noProof="0" dirty="0">
                  <a:ln>
                    <a:noFill/>
                  </a:ln>
                  <a:solidFill>
                    <a:prstClr val="black"/>
                  </a:solidFill>
                  <a:effectLst/>
                  <a:uLnTx/>
                  <a:uFillTx/>
                  <a:latin typeface="微软雅黑"/>
                  <a:ea typeface="+mn-ea"/>
                  <a:cs typeface="微软雅黑"/>
                </a:rPr>
                <a:t>中国</a:t>
              </a:r>
              <a:r>
                <a:rPr kumimoji="0" sz="1100" b="1" i="0" u="none" strike="noStrike" kern="1200" cap="none" spc="-10" normalizeH="0" baseline="0" noProof="0" dirty="0">
                  <a:ln>
                    <a:noFill/>
                  </a:ln>
                  <a:solidFill>
                    <a:prstClr val="black"/>
                  </a:solidFill>
                  <a:effectLst/>
                  <a:uLnTx/>
                  <a:uFillTx/>
                  <a:latin typeface="微软雅黑"/>
                  <a:ea typeface="+mn-ea"/>
                  <a:cs typeface="微软雅黑"/>
                </a:rPr>
                <a:t>功</a:t>
              </a:r>
              <a:r>
                <a:rPr kumimoji="0" sz="1100" b="1" i="0" u="none" strike="noStrike" kern="1200" cap="none" spc="0" normalizeH="0" baseline="0" noProof="0" dirty="0">
                  <a:ln>
                    <a:noFill/>
                  </a:ln>
                  <a:solidFill>
                    <a:prstClr val="black"/>
                  </a:solidFill>
                  <a:effectLst/>
                  <a:uLnTx/>
                  <a:uFillTx/>
                  <a:latin typeface="微软雅黑"/>
                  <a:ea typeface="+mn-ea"/>
                  <a:cs typeface="微软雅黑"/>
                </a:rPr>
                <a:t>率</a:t>
              </a:r>
              <a:r>
                <a:rPr kumimoji="0" sz="1100" b="1" i="0" u="none" strike="noStrike" kern="1200" cap="none" spc="-10" normalizeH="0" baseline="0" noProof="0" dirty="0">
                  <a:ln>
                    <a:noFill/>
                  </a:ln>
                  <a:solidFill>
                    <a:prstClr val="black"/>
                  </a:solidFill>
                  <a:effectLst/>
                  <a:uLnTx/>
                  <a:uFillTx/>
                  <a:latin typeface="Arial"/>
                  <a:ea typeface="+mn-ea"/>
                  <a:cs typeface="Arial"/>
                </a:rPr>
                <a:t>/</a:t>
              </a:r>
              <a:r>
                <a:rPr kumimoji="0" sz="1100" b="1" i="0" u="none" strike="noStrike" kern="1200" cap="none" spc="0" normalizeH="0" baseline="0" noProof="0" dirty="0">
                  <a:ln>
                    <a:noFill/>
                  </a:ln>
                  <a:solidFill>
                    <a:prstClr val="black"/>
                  </a:solidFill>
                  <a:effectLst/>
                  <a:uLnTx/>
                  <a:uFillTx/>
                  <a:latin typeface="微软雅黑"/>
                  <a:ea typeface="+mn-ea"/>
                  <a:cs typeface="微软雅黑"/>
                </a:rPr>
                <a:t>扭</a:t>
              </a:r>
              <a:r>
                <a:rPr kumimoji="0" sz="1100" b="1" i="0" u="none" strike="noStrike" kern="1200" cap="none" spc="-10" normalizeH="0" baseline="0" noProof="0" dirty="0">
                  <a:ln>
                    <a:noFill/>
                  </a:ln>
                  <a:solidFill>
                    <a:prstClr val="black"/>
                  </a:solidFill>
                  <a:effectLst/>
                  <a:uLnTx/>
                  <a:uFillTx/>
                  <a:latin typeface="微软雅黑"/>
                  <a:ea typeface="+mn-ea"/>
                  <a:cs typeface="微软雅黑"/>
                </a:rPr>
                <a:t>矩</a:t>
              </a:r>
              <a:r>
                <a:rPr kumimoji="0" sz="1100" b="1" i="0" u="none" strike="noStrike" kern="1200" cap="none" spc="0" normalizeH="0" baseline="0" noProof="0" dirty="0">
                  <a:ln>
                    <a:noFill/>
                  </a:ln>
                  <a:solidFill>
                    <a:prstClr val="black"/>
                  </a:solidFill>
                  <a:effectLst/>
                  <a:uLnTx/>
                  <a:uFillTx/>
                  <a:latin typeface="微软雅黑"/>
                  <a:ea typeface="+mn-ea"/>
                  <a:cs typeface="微软雅黑"/>
                </a:rPr>
                <a:t>密度</a:t>
              </a:r>
              <a:r>
                <a:rPr kumimoji="0" sz="1100" b="1" i="0" u="none" strike="noStrike" kern="1200" cap="none" spc="-10" normalizeH="0" baseline="0" noProof="0" dirty="0">
                  <a:ln>
                    <a:noFill/>
                  </a:ln>
                  <a:solidFill>
                    <a:prstClr val="black"/>
                  </a:solidFill>
                  <a:effectLst/>
                  <a:uLnTx/>
                  <a:uFillTx/>
                  <a:latin typeface="微软雅黑"/>
                  <a:ea typeface="+mn-ea"/>
                  <a:cs typeface="微软雅黑"/>
                </a:rPr>
                <a:t>目</a:t>
              </a:r>
              <a:r>
                <a:rPr kumimoji="0" sz="1100" b="1" i="0" u="none" strike="noStrike" kern="1200" cap="none" spc="0" normalizeH="0" baseline="0" noProof="0" dirty="0">
                  <a:ln>
                    <a:noFill/>
                  </a:ln>
                  <a:solidFill>
                    <a:prstClr val="black"/>
                  </a:solidFill>
                  <a:effectLst/>
                  <a:uLnTx/>
                  <a:uFillTx/>
                  <a:latin typeface="微软雅黑"/>
                  <a:ea typeface="+mn-ea"/>
                  <a:cs typeface="微软雅黑"/>
                </a:rPr>
                <a:t>标中</a:t>
              </a:r>
              <a:r>
                <a:rPr kumimoji="0" sz="1100" b="1" i="0" u="none" strike="noStrike" kern="1200" cap="none" spc="-10" normalizeH="0" baseline="0" noProof="0" dirty="0">
                  <a:ln>
                    <a:noFill/>
                  </a:ln>
                  <a:solidFill>
                    <a:prstClr val="black"/>
                  </a:solidFill>
                  <a:effectLst/>
                  <a:uLnTx/>
                  <a:uFillTx/>
                  <a:latin typeface="微软雅黑"/>
                  <a:ea typeface="+mn-ea"/>
                  <a:cs typeface="微软雅黑"/>
                </a:rPr>
                <a:t>重</a:t>
              </a:r>
              <a:r>
                <a:rPr kumimoji="0" sz="1100" b="1" i="0" u="none" strike="noStrike" kern="1200" cap="none" spc="0" normalizeH="0" baseline="0" noProof="0" dirty="0">
                  <a:ln>
                    <a:noFill/>
                  </a:ln>
                  <a:solidFill>
                    <a:prstClr val="black"/>
                  </a:solidFill>
                  <a:effectLst/>
                  <a:uLnTx/>
                  <a:uFillTx/>
                  <a:latin typeface="微软雅黑"/>
                  <a:ea typeface="+mn-ea"/>
                  <a:cs typeface="微软雅黑"/>
                </a:rPr>
                <a:t>量为</a:t>
              </a:r>
              <a:r>
                <a:rPr kumimoji="0" sz="1100" b="1" i="0" u="none" strike="noStrike" kern="1200" cap="none" spc="-10" normalizeH="0" baseline="0" noProof="0" dirty="0">
                  <a:ln>
                    <a:noFill/>
                  </a:ln>
                  <a:solidFill>
                    <a:prstClr val="black"/>
                  </a:solidFill>
                  <a:effectLst/>
                  <a:uLnTx/>
                  <a:uFillTx/>
                  <a:latin typeface="微软雅黑"/>
                  <a:ea typeface="+mn-ea"/>
                  <a:cs typeface="微软雅黑"/>
                </a:rPr>
                <a:t>有</a:t>
              </a:r>
              <a:r>
                <a:rPr kumimoji="0" sz="1100" b="1" i="0" u="none" strike="noStrike" kern="1200" cap="none" spc="0" normalizeH="0" baseline="0" noProof="0" dirty="0">
                  <a:ln>
                    <a:noFill/>
                  </a:ln>
                  <a:solidFill>
                    <a:prstClr val="black"/>
                  </a:solidFill>
                  <a:effectLst/>
                  <a:uLnTx/>
                  <a:uFillTx/>
                  <a:latin typeface="微软雅黑"/>
                  <a:ea typeface="+mn-ea"/>
                  <a:cs typeface="微软雅黑"/>
                </a:rPr>
                <a:t>效重</a:t>
              </a:r>
              <a:r>
                <a:rPr kumimoji="0" sz="1100" b="1" i="0" u="none" strike="noStrike" kern="1200" cap="none" spc="-10" normalizeH="0" baseline="0" noProof="0" dirty="0">
                  <a:ln>
                    <a:noFill/>
                  </a:ln>
                  <a:solidFill>
                    <a:prstClr val="black"/>
                  </a:solidFill>
                  <a:effectLst/>
                  <a:uLnTx/>
                  <a:uFillTx/>
                  <a:latin typeface="微软雅黑"/>
                  <a:ea typeface="+mn-ea"/>
                  <a:cs typeface="微软雅黑"/>
                </a:rPr>
                <a:t>量</a:t>
              </a:r>
              <a:r>
                <a:rPr kumimoji="0" sz="1100" b="1" i="0" u="none" strike="noStrike" kern="1200" cap="none" spc="0" normalizeH="0" baseline="0" noProof="0" dirty="0">
                  <a:ln>
                    <a:noFill/>
                  </a:ln>
                  <a:solidFill>
                    <a:prstClr val="black"/>
                  </a:solidFill>
                  <a:effectLst/>
                  <a:uLnTx/>
                  <a:uFillTx/>
                  <a:latin typeface="微软雅黑"/>
                  <a:ea typeface="+mn-ea"/>
                  <a:cs typeface="微软雅黑"/>
                </a:rPr>
                <a:t>（铁</a:t>
              </a:r>
              <a:r>
                <a:rPr kumimoji="0" sz="1100" b="1" i="0" u="none" strike="noStrike" kern="1200" cap="none" spc="-10" normalizeH="0" baseline="0" noProof="0" dirty="0">
                  <a:ln>
                    <a:noFill/>
                  </a:ln>
                  <a:solidFill>
                    <a:prstClr val="black"/>
                  </a:solidFill>
                  <a:effectLst/>
                  <a:uLnTx/>
                  <a:uFillTx/>
                  <a:latin typeface="微软雅黑"/>
                  <a:ea typeface="+mn-ea"/>
                  <a:cs typeface="微软雅黑"/>
                </a:rPr>
                <a:t>芯</a:t>
              </a:r>
              <a:r>
                <a:rPr kumimoji="0" sz="1100" b="1" i="0" u="none" strike="noStrike" kern="1200" cap="none" spc="0" normalizeH="0" baseline="0" noProof="0" dirty="0">
                  <a:ln>
                    <a:noFill/>
                  </a:ln>
                  <a:solidFill>
                    <a:prstClr val="black"/>
                  </a:solidFill>
                  <a:effectLst/>
                  <a:uLnTx/>
                  <a:uFillTx/>
                  <a:latin typeface="微软雅黑"/>
                  <a:ea typeface="+mn-ea"/>
                  <a:cs typeface="微软雅黑"/>
                </a:rPr>
                <a:t>、铜</a:t>
              </a:r>
              <a:r>
                <a:rPr kumimoji="0" sz="1100" b="1" i="0" u="none" strike="noStrike" kern="1200" cap="none" spc="-10" normalizeH="0" baseline="0" noProof="0" dirty="0">
                  <a:ln>
                    <a:noFill/>
                  </a:ln>
                  <a:solidFill>
                    <a:prstClr val="black"/>
                  </a:solidFill>
                  <a:effectLst/>
                  <a:uLnTx/>
                  <a:uFillTx/>
                  <a:latin typeface="微软雅黑"/>
                  <a:ea typeface="+mn-ea"/>
                  <a:cs typeface="微软雅黑"/>
                </a:rPr>
                <a:t>、</a:t>
              </a:r>
              <a:r>
                <a:rPr kumimoji="0" sz="1100" b="1" i="0" u="none" strike="noStrike" kern="1200" cap="none" spc="0" normalizeH="0" baseline="0" noProof="0" dirty="0">
                  <a:ln>
                    <a:noFill/>
                  </a:ln>
                  <a:solidFill>
                    <a:prstClr val="black"/>
                  </a:solidFill>
                  <a:effectLst/>
                  <a:uLnTx/>
                  <a:uFillTx/>
                  <a:latin typeface="微软雅黑"/>
                  <a:ea typeface="+mn-ea"/>
                  <a:cs typeface="微软雅黑"/>
                </a:rPr>
                <a:t>磁钢</a:t>
              </a:r>
              <a:r>
                <a:rPr kumimoji="0" sz="1100" b="1" i="0" u="none" strike="noStrike" kern="1200" cap="none" spc="-10" normalizeH="0" baseline="0" noProof="0" dirty="0">
                  <a:ln>
                    <a:noFill/>
                  </a:ln>
                  <a:solidFill>
                    <a:prstClr val="black"/>
                  </a:solidFill>
                  <a:effectLst/>
                  <a:uLnTx/>
                  <a:uFillTx/>
                  <a:latin typeface="微软雅黑"/>
                  <a:ea typeface="+mn-ea"/>
                  <a:cs typeface="微软雅黑"/>
                </a:rPr>
                <a:t>）</a:t>
              </a:r>
              <a:r>
                <a:rPr kumimoji="0" sz="1100" b="1" i="0" u="none" strike="noStrike" kern="1200" cap="none" spc="0" normalizeH="0" baseline="0" noProof="0" dirty="0">
                  <a:ln>
                    <a:noFill/>
                  </a:ln>
                  <a:solidFill>
                    <a:prstClr val="black"/>
                  </a:solidFill>
                  <a:effectLst/>
                  <a:uLnTx/>
                  <a:uFillTx/>
                  <a:latin typeface="微软雅黑"/>
                  <a:ea typeface="+mn-ea"/>
                  <a:cs typeface="微软雅黑"/>
                </a:rPr>
                <a:t>。</a:t>
              </a:r>
              <a:endParaRPr kumimoji="0" sz="1100" b="0" i="0" u="none" strike="noStrike" kern="1200" cap="none" spc="0" normalizeH="0" baseline="0" noProof="0">
                <a:ln>
                  <a:noFill/>
                </a:ln>
                <a:solidFill>
                  <a:prstClr val="black"/>
                </a:solidFill>
                <a:effectLst/>
                <a:uLnTx/>
                <a:uFillTx/>
                <a:latin typeface="微软雅黑"/>
                <a:ea typeface="+mn-ea"/>
                <a:cs typeface="微软雅黑"/>
              </a:endParaRPr>
            </a:p>
          </p:txBody>
        </p:sp>
        <p:sp>
          <p:nvSpPr>
            <p:cNvPr id="301" name="object 15"/>
            <p:cNvSpPr txBox="1"/>
            <p:nvPr/>
          </p:nvSpPr>
          <p:spPr>
            <a:xfrm>
              <a:off x="5137059" y="3832606"/>
              <a:ext cx="6304077" cy="257320"/>
            </a:xfrm>
            <a:prstGeom prst="rect">
              <a:avLst/>
            </a:prstGeom>
          </p:spPr>
          <p:txBody>
            <a:bodyPr vert="horz" wrap="square" lIns="0" tIns="12700" rIns="0" bIns="0" rtlCol="0">
              <a:spAutoFit/>
            </a:bodyPr>
            <a:lstStyle>
              <a:defPPr>
                <a:defRPr lang="zh-CN"/>
              </a:defPPr>
              <a:lvl1pPr marL="12700">
                <a:spcBef>
                  <a:spcPts val="100"/>
                </a:spcBef>
                <a:defRPr sz="1700" b="1">
                  <a:solidFill>
                    <a:srgbClr val="001C45"/>
                  </a:solidFill>
                  <a:latin typeface="微软雅黑"/>
                  <a:cs typeface="微软雅黑"/>
                </a:defRPr>
              </a:lvl1pPr>
            </a:lstStyle>
            <a:p>
              <a:pPr>
                <a:buNone/>
              </a:pPr>
              <a:r>
                <a:rPr dirty="0">
                  <a:latin typeface="宋体" panose="02010600030101010101" pitchFamily="2" charset="-122"/>
                  <a:ea typeface="宋体" panose="02010600030101010101" pitchFamily="2" charset="-122"/>
                </a:rPr>
                <a:t>中国《节能与新能源汽车技术路线图2.0》2020-2035指标</a:t>
              </a:r>
            </a:p>
          </p:txBody>
        </p:sp>
        <p:sp>
          <p:nvSpPr>
            <p:cNvPr id="302" name="object 16"/>
            <p:cNvSpPr txBox="1"/>
            <p:nvPr/>
          </p:nvSpPr>
          <p:spPr>
            <a:xfrm>
              <a:off x="6729056" y="6086488"/>
              <a:ext cx="14605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srgbClr val="7E7E7E"/>
                  </a:solidFill>
                  <a:effectLst/>
                  <a:uLnTx/>
                  <a:uFillTx/>
                  <a:latin typeface="Malgun Gothic Semilight"/>
                  <a:ea typeface="+mn-ea"/>
                  <a:cs typeface="Malgun Gothic Semilight"/>
                </a:rPr>
                <a:t>10</a:t>
              </a:r>
              <a:endParaRPr kumimoji="0" sz="1000" b="0" i="0" u="none" strike="noStrike" kern="1200" cap="none" spc="0" normalizeH="0" baseline="0" noProof="0">
                <a:ln>
                  <a:noFill/>
                </a:ln>
                <a:solidFill>
                  <a:prstClr val="black"/>
                </a:solidFill>
                <a:effectLst/>
                <a:uLnTx/>
                <a:uFillTx/>
                <a:latin typeface="Malgun Gothic Semilight"/>
                <a:ea typeface="+mn-ea"/>
                <a:cs typeface="Malgun Gothic Semilight"/>
              </a:endParaRPr>
            </a:p>
          </p:txBody>
        </p:sp>
        <p:sp>
          <p:nvSpPr>
            <p:cNvPr id="303" name="object 17"/>
            <p:cNvSpPr txBox="1"/>
            <p:nvPr/>
          </p:nvSpPr>
          <p:spPr>
            <a:xfrm>
              <a:off x="5137060" y="5373561"/>
              <a:ext cx="65151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0" i="0" u="none" strike="noStrike" kern="1200" cap="none" spc="-5" normalizeH="0" baseline="0" noProof="0" dirty="0">
                  <a:ln>
                    <a:noFill/>
                  </a:ln>
                  <a:solidFill>
                    <a:prstClr val="black"/>
                  </a:solidFill>
                  <a:effectLst/>
                  <a:uLnTx/>
                  <a:uFillTx/>
                  <a:latin typeface="Malgun Gothic Semilight"/>
                  <a:ea typeface="+mn-ea"/>
                  <a:cs typeface="Malgun Gothic Semilight"/>
                </a:rPr>
                <a:t>N.m/kg</a:t>
              </a:r>
              <a:endParaRPr kumimoji="0" sz="1500" b="0" i="0" u="none" strike="noStrike" kern="1200" cap="none" spc="0" normalizeH="0" baseline="0" noProof="0">
                <a:ln>
                  <a:noFill/>
                </a:ln>
                <a:solidFill>
                  <a:prstClr val="black"/>
                </a:solidFill>
                <a:effectLst/>
                <a:uLnTx/>
                <a:uFillTx/>
                <a:latin typeface="Malgun Gothic Semilight"/>
                <a:ea typeface="+mn-ea"/>
                <a:cs typeface="Malgun Gothic Semilight"/>
              </a:endParaRPr>
            </a:p>
          </p:txBody>
        </p:sp>
        <p:sp>
          <p:nvSpPr>
            <p:cNvPr id="304" name="object 18"/>
            <p:cNvSpPr txBox="1"/>
            <p:nvPr/>
          </p:nvSpPr>
          <p:spPr>
            <a:xfrm>
              <a:off x="5300432" y="6086488"/>
              <a:ext cx="9398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srgbClr val="7E7E7E"/>
                  </a:solidFill>
                  <a:effectLst/>
                  <a:uLnTx/>
                  <a:uFillTx/>
                  <a:latin typeface="Malgun Gothic Semilight"/>
                  <a:ea typeface="+mn-ea"/>
                  <a:cs typeface="Malgun Gothic Semilight"/>
                </a:rPr>
                <a:t>0</a:t>
              </a:r>
              <a:endParaRPr kumimoji="0" sz="1000" b="0" i="0" u="none" strike="noStrike" kern="1200" cap="none" spc="0" normalizeH="0" baseline="0" noProof="0">
                <a:ln>
                  <a:noFill/>
                </a:ln>
                <a:solidFill>
                  <a:prstClr val="black"/>
                </a:solidFill>
                <a:effectLst/>
                <a:uLnTx/>
                <a:uFillTx/>
                <a:latin typeface="Malgun Gothic Semilight"/>
                <a:ea typeface="+mn-ea"/>
                <a:cs typeface="Malgun Gothic Semilight"/>
              </a:endParaRPr>
            </a:p>
          </p:txBody>
        </p:sp>
        <p:sp>
          <p:nvSpPr>
            <p:cNvPr id="305" name="object 19"/>
            <p:cNvSpPr txBox="1"/>
            <p:nvPr/>
          </p:nvSpPr>
          <p:spPr>
            <a:xfrm>
              <a:off x="11009337" y="6086488"/>
              <a:ext cx="166370"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0" normalizeH="0" baseline="0" noProof="0" dirty="0">
                  <a:ln>
                    <a:noFill/>
                  </a:ln>
                  <a:solidFill>
                    <a:srgbClr val="7E7E7E"/>
                  </a:solidFill>
                  <a:effectLst/>
                  <a:uLnTx/>
                  <a:uFillTx/>
                  <a:latin typeface="Malgun Gothic Semilight"/>
                  <a:ea typeface="+mn-ea"/>
                  <a:cs typeface="Malgun Gothic Semilight"/>
                </a:rPr>
                <a:t>40</a:t>
              </a:r>
              <a:endParaRPr kumimoji="0" sz="1000" b="0" i="0" u="none" strike="noStrike" kern="1200" cap="none" spc="0" normalizeH="0" baseline="0" noProof="0">
                <a:ln>
                  <a:noFill/>
                </a:ln>
                <a:solidFill>
                  <a:prstClr val="black"/>
                </a:solidFill>
                <a:effectLst/>
                <a:uLnTx/>
                <a:uFillTx/>
                <a:latin typeface="Malgun Gothic Semilight"/>
                <a:ea typeface="+mn-ea"/>
                <a:cs typeface="Malgun Gothic Semilight"/>
              </a:endParaRPr>
            </a:p>
          </p:txBody>
        </p:sp>
        <p:sp>
          <p:nvSpPr>
            <p:cNvPr id="306" name="object 20"/>
            <p:cNvSpPr/>
            <p:nvPr/>
          </p:nvSpPr>
          <p:spPr>
            <a:xfrm>
              <a:off x="5192737" y="5916613"/>
              <a:ext cx="85343" cy="11125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7" name="object 21"/>
            <p:cNvSpPr/>
            <p:nvPr/>
          </p:nvSpPr>
          <p:spPr>
            <a:xfrm>
              <a:off x="5347423" y="5800026"/>
              <a:ext cx="0" cy="226695"/>
            </a:xfrm>
            <a:custGeom>
              <a:avLst/>
              <a:gdLst/>
              <a:ahLst/>
              <a:cxnLst/>
              <a:rect l="l" t="t" r="r" b="b"/>
              <a:pathLst>
                <a:path h="226695">
                  <a:moveTo>
                    <a:pt x="0" y="0"/>
                  </a:moveTo>
                  <a:lnTo>
                    <a:pt x="0" y="22669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object 22"/>
            <p:cNvSpPr/>
            <p:nvPr/>
          </p:nvSpPr>
          <p:spPr>
            <a:xfrm>
              <a:off x="5490678" y="5864034"/>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object 23"/>
            <p:cNvSpPr/>
            <p:nvPr/>
          </p:nvSpPr>
          <p:spPr>
            <a:xfrm>
              <a:off x="5633934"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0" name="object 24"/>
            <p:cNvSpPr/>
            <p:nvPr/>
          </p:nvSpPr>
          <p:spPr>
            <a:xfrm>
              <a:off x="5775667"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object 25"/>
            <p:cNvSpPr/>
            <p:nvPr/>
          </p:nvSpPr>
          <p:spPr>
            <a:xfrm>
              <a:off x="5918923"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object 26"/>
            <p:cNvSpPr/>
            <p:nvPr/>
          </p:nvSpPr>
          <p:spPr>
            <a:xfrm>
              <a:off x="6203910"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3" name="object 27"/>
            <p:cNvSpPr/>
            <p:nvPr/>
          </p:nvSpPr>
          <p:spPr>
            <a:xfrm>
              <a:off x="6347166"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object 28"/>
            <p:cNvSpPr/>
            <p:nvPr/>
          </p:nvSpPr>
          <p:spPr>
            <a:xfrm>
              <a:off x="6488898"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5" name="object 29"/>
            <p:cNvSpPr/>
            <p:nvPr/>
          </p:nvSpPr>
          <p:spPr>
            <a:xfrm>
              <a:off x="6632154"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6" name="object 30"/>
            <p:cNvSpPr/>
            <p:nvPr/>
          </p:nvSpPr>
          <p:spPr>
            <a:xfrm>
              <a:off x="6773887" y="5783263"/>
              <a:ext cx="0" cy="226695"/>
            </a:xfrm>
            <a:custGeom>
              <a:avLst/>
              <a:gdLst/>
              <a:ahLst/>
              <a:cxnLst/>
              <a:rect l="l" t="t" r="r" b="b"/>
              <a:pathLst>
                <a:path h="226695">
                  <a:moveTo>
                    <a:pt x="0" y="0"/>
                  </a:moveTo>
                  <a:lnTo>
                    <a:pt x="0" y="22669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object 31"/>
            <p:cNvSpPr/>
            <p:nvPr/>
          </p:nvSpPr>
          <p:spPr>
            <a:xfrm>
              <a:off x="6917142" y="5864034"/>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object 32"/>
            <p:cNvSpPr/>
            <p:nvPr/>
          </p:nvSpPr>
          <p:spPr>
            <a:xfrm>
              <a:off x="7058875"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9" name="object 33"/>
            <p:cNvSpPr/>
            <p:nvPr/>
          </p:nvSpPr>
          <p:spPr>
            <a:xfrm>
              <a:off x="7202131"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object 34"/>
            <p:cNvSpPr/>
            <p:nvPr/>
          </p:nvSpPr>
          <p:spPr>
            <a:xfrm>
              <a:off x="7343863"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object 35"/>
            <p:cNvSpPr/>
            <p:nvPr/>
          </p:nvSpPr>
          <p:spPr>
            <a:xfrm>
              <a:off x="7487119"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 name="object 36"/>
            <p:cNvSpPr/>
            <p:nvPr/>
          </p:nvSpPr>
          <p:spPr>
            <a:xfrm>
              <a:off x="7628851"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object 37"/>
            <p:cNvSpPr/>
            <p:nvPr/>
          </p:nvSpPr>
          <p:spPr>
            <a:xfrm>
              <a:off x="7772107"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object 38"/>
            <p:cNvSpPr/>
            <p:nvPr/>
          </p:nvSpPr>
          <p:spPr>
            <a:xfrm>
              <a:off x="7913839"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 name="object 39"/>
            <p:cNvSpPr/>
            <p:nvPr/>
          </p:nvSpPr>
          <p:spPr>
            <a:xfrm>
              <a:off x="8057095"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object 40"/>
            <p:cNvSpPr/>
            <p:nvPr/>
          </p:nvSpPr>
          <p:spPr>
            <a:xfrm>
              <a:off x="8342083" y="5864034"/>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object 41"/>
            <p:cNvSpPr/>
            <p:nvPr/>
          </p:nvSpPr>
          <p:spPr>
            <a:xfrm>
              <a:off x="8485339"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object 42"/>
            <p:cNvSpPr/>
            <p:nvPr/>
          </p:nvSpPr>
          <p:spPr>
            <a:xfrm>
              <a:off x="8627071"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object 43"/>
            <p:cNvSpPr/>
            <p:nvPr/>
          </p:nvSpPr>
          <p:spPr>
            <a:xfrm>
              <a:off x="8770327"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object 44"/>
            <p:cNvSpPr/>
            <p:nvPr/>
          </p:nvSpPr>
          <p:spPr>
            <a:xfrm>
              <a:off x="8913583"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object 45"/>
            <p:cNvSpPr/>
            <p:nvPr/>
          </p:nvSpPr>
          <p:spPr>
            <a:xfrm>
              <a:off x="9055315"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object 46"/>
            <p:cNvSpPr/>
            <p:nvPr/>
          </p:nvSpPr>
          <p:spPr>
            <a:xfrm>
              <a:off x="9197046"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object 47"/>
            <p:cNvSpPr/>
            <p:nvPr/>
          </p:nvSpPr>
          <p:spPr>
            <a:xfrm>
              <a:off x="9340302"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object 48"/>
            <p:cNvSpPr/>
            <p:nvPr/>
          </p:nvSpPr>
          <p:spPr>
            <a:xfrm>
              <a:off x="9483558"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object 49"/>
            <p:cNvSpPr/>
            <p:nvPr/>
          </p:nvSpPr>
          <p:spPr>
            <a:xfrm>
              <a:off x="9625290" y="5783263"/>
              <a:ext cx="0" cy="226695"/>
            </a:xfrm>
            <a:custGeom>
              <a:avLst/>
              <a:gdLst/>
              <a:ahLst/>
              <a:cxnLst/>
              <a:rect l="l" t="t" r="r" b="b"/>
              <a:pathLst>
                <a:path h="226695">
                  <a:moveTo>
                    <a:pt x="0" y="0"/>
                  </a:moveTo>
                  <a:lnTo>
                    <a:pt x="0" y="22669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object 50"/>
            <p:cNvSpPr/>
            <p:nvPr/>
          </p:nvSpPr>
          <p:spPr>
            <a:xfrm>
              <a:off x="9768546" y="5864034"/>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object 51"/>
            <p:cNvSpPr/>
            <p:nvPr/>
          </p:nvSpPr>
          <p:spPr>
            <a:xfrm>
              <a:off x="9911802"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object 52"/>
            <p:cNvSpPr/>
            <p:nvPr/>
          </p:nvSpPr>
          <p:spPr>
            <a:xfrm>
              <a:off x="10053534"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object 53"/>
            <p:cNvSpPr/>
            <p:nvPr/>
          </p:nvSpPr>
          <p:spPr>
            <a:xfrm>
              <a:off x="10196790"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object 54"/>
            <p:cNvSpPr/>
            <p:nvPr/>
          </p:nvSpPr>
          <p:spPr>
            <a:xfrm>
              <a:off x="10340046"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object 55"/>
            <p:cNvSpPr/>
            <p:nvPr/>
          </p:nvSpPr>
          <p:spPr>
            <a:xfrm>
              <a:off x="10481778"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2" name="object 56"/>
            <p:cNvSpPr/>
            <p:nvPr/>
          </p:nvSpPr>
          <p:spPr>
            <a:xfrm>
              <a:off x="10625034"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object 57"/>
            <p:cNvSpPr/>
            <p:nvPr/>
          </p:nvSpPr>
          <p:spPr>
            <a:xfrm>
              <a:off x="10766766"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object 58"/>
            <p:cNvSpPr/>
            <p:nvPr/>
          </p:nvSpPr>
          <p:spPr>
            <a:xfrm>
              <a:off x="10910022"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5" name="object 59"/>
            <p:cNvSpPr/>
            <p:nvPr/>
          </p:nvSpPr>
          <p:spPr>
            <a:xfrm>
              <a:off x="11051755" y="5783263"/>
              <a:ext cx="0" cy="226695"/>
            </a:xfrm>
            <a:custGeom>
              <a:avLst/>
              <a:gdLst/>
              <a:ahLst/>
              <a:cxnLst/>
              <a:rect l="l" t="t" r="r" b="b"/>
              <a:pathLst>
                <a:path h="226695">
                  <a:moveTo>
                    <a:pt x="0" y="0"/>
                  </a:moveTo>
                  <a:lnTo>
                    <a:pt x="0" y="22669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object 60"/>
            <p:cNvSpPr/>
            <p:nvPr/>
          </p:nvSpPr>
          <p:spPr>
            <a:xfrm>
              <a:off x="11195010" y="5864034"/>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object 61"/>
            <p:cNvSpPr/>
            <p:nvPr/>
          </p:nvSpPr>
          <p:spPr>
            <a:xfrm>
              <a:off x="11336743"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object 62"/>
            <p:cNvSpPr/>
            <p:nvPr/>
          </p:nvSpPr>
          <p:spPr>
            <a:xfrm>
              <a:off x="11479998"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object 63"/>
            <p:cNvSpPr/>
            <p:nvPr/>
          </p:nvSpPr>
          <p:spPr>
            <a:xfrm>
              <a:off x="6068275" y="5786311"/>
              <a:ext cx="0" cy="246379"/>
            </a:xfrm>
            <a:custGeom>
              <a:avLst/>
              <a:gdLst/>
              <a:ahLst/>
              <a:cxnLst/>
              <a:rect l="l" t="t" r="r" b="b"/>
              <a:pathLst>
                <a:path h="246379">
                  <a:moveTo>
                    <a:pt x="0" y="0"/>
                  </a:moveTo>
                  <a:lnTo>
                    <a:pt x="0" y="246380"/>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object 64"/>
            <p:cNvSpPr/>
            <p:nvPr/>
          </p:nvSpPr>
          <p:spPr>
            <a:xfrm>
              <a:off x="8198827" y="5860987"/>
              <a:ext cx="0" cy="100965"/>
            </a:xfrm>
            <a:custGeom>
              <a:avLst/>
              <a:gdLst/>
              <a:ahLst/>
              <a:cxnLst/>
              <a:rect l="l" t="t" r="r" b="b"/>
              <a:pathLst>
                <a:path h="100964">
                  <a:moveTo>
                    <a:pt x="0" y="0"/>
                  </a:moveTo>
                  <a:lnTo>
                    <a:pt x="0" y="100965"/>
                  </a:lnTo>
                </a:path>
              </a:pathLst>
            </a:custGeom>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1" name="object 65"/>
            <p:cNvSpPr/>
            <p:nvPr/>
          </p:nvSpPr>
          <p:spPr>
            <a:xfrm>
              <a:off x="10277563" y="5742114"/>
              <a:ext cx="0" cy="461009"/>
            </a:xfrm>
            <a:custGeom>
              <a:avLst/>
              <a:gdLst/>
              <a:ahLst/>
              <a:cxnLst/>
              <a:rect l="l" t="t" r="r" b="b"/>
              <a:pathLst>
                <a:path h="461010">
                  <a:moveTo>
                    <a:pt x="0" y="0"/>
                  </a:moveTo>
                  <a:lnTo>
                    <a:pt x="0" y="461010"/>
                  </a:lnTo>
                </a:path>
              </a:pathLst>
            </a:custGeom>
            <a:ln w="19812">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object 66"/>
            <p:cNvSpPr/>
            <p:nvPr/>
          </p:nvSpPr>
          <p:spPr>
            <a:xfrm>
              <a:off x="8770327" y="5719255"/>
              <a:ext cx="1270" cy="461009"/>
            </a:xfrm>
            <a:custGeom>
              <a:avLst/>
              <a:gdLst/>
              <a:ahLst/>
              <a:cxnLst/>
              <a:rect l="l" t="t" r="r" b="b"/>
              <a:pathLst>
                <a:path w="1270" h="461010">
                  <a:moveTo>
                    <a:pt x="0" y="0"/>
                  </a:moveTo>
                  <a:lnTo>
                    <a:pt x="1143" y="461010"/>
                  </a:lnTo>
                </a:path>
              </a:pathLst>
            </a:custGeom>
            <a:ln w="19811">
              <a:solidFill>
                <a:srgbClr val="006F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3" name="object 67"/>
            <p:cNvSpPr/>
            <p:nvPr/>
          </p:nvSpPr>
          <p:spPr>
            <a:xfrm>
              <a:off x="5268162" y="5886971"/>
              <a:ext cx="6618605" cy="149860"/>
            </a:xfrm>
            <a:custGeom>
              <a:avLst/>
              <a:gdLst/>
              <a:ahLst/>
              <a:cxnLst/>
              <a:rect l="l" t="t" r="r" b="b"/>
              <a:pathLst>
                <a:path w="6618605" h="149860">
                  <a:moveTo>
                    <a:pt x="6600145" y="64731"/>
                  </a:moveTo>
                  <a:lnTo>
                    <a:pt x="6597535" y="64731"/>
                  </a:lnTo>
                  <a:lnTo>
                    <a:pt x="6597535" y="84543"/>
                  </a:lnTo>
                  <a:lnTo>
                    <a:pt x="6559313" y="84606"/>
                  </a:lnTo>
                  <a:lnTo>
                    <a:pt x="6473837" y="132334"/>
                  </a:lnTo>
                  <a:lnTo>
                    <a:pt x="6472059" y="138366"/>
                  </a:lnTo>
                  <a:lnTo>
                    <a:pt x="6477393" y="147916"/>
                  </a:lnTo>
                  <a:lnTo>
                    <a:pt x="6483489" y="149631"/>
                  </a:lnTo>
                  <a:lnTo>
                    <a:pt x="6617982" y="74599"/>
                  </a:lnTo>
                  <a:lnTo>
                    <a:pt x="6600145" y="64731"/>
                  </a:lnTo>
                  <a:close/>
                </a:path>
                <a:path w="6618605" h="149860">
                  <a:moveTo>
                    <a:pt x="6559389" y="64794"/>
                  </a:moveTo>
                  <a:lnTo>
                    <a:pt x="0" y="75488"/>
                  </a:lnTo>
                  <a:lnTo>
                    <a:pt x="25" y="95300"/>
                  </a:lnTo>
                  <a:lnTo>
                    <a:pt x="6559313" y="84606"/>
                  </a:lnTo>
                  <a:lnTo>
                    <a:pt x="6577182" y="74638"/>
                  </a:lnTo>
                  <a:lnTo>
                    <a:pt x="6559389" y="64794"/>
                  </a:lnTo>
                  <a:close/>
                </a:path>
                <a:path w="6618605" h="149860">
                  <a:moveTo>
                    <a:pt x="6577182" y="74638"/>
                  </a:moveTo>
                  <a:lnTo>
                    <a:pt x="6559313" y="84606"/>
                  </a:lnTo>
                  <a:lnTo>
                    <a:pt x="6597535" y="84543"/>
                  </a:lnTo>
                  <a:lnTo>
                    <a:pt x="6597535" y="83299"/>
                  </a:lnTo>
                  <a:lnTo>
                    <a:pt x="6592836" y="83299"/>
                  </a:lnTo>
                  <a:lnTo>
                    <a:pt x="6577182" y="74638"/>
                  </a:lnTo>
                  <a:close/>
                </a:path>
                <a:path w="6618605" h="149860">
                  <a:moveTo>
                    <a:pt x="6592709" y="65976"/>
                  </a:moveTo>
                  <a:lnTo>
                    <a:pt x="6577182" y="74638"/>
                  </a:lnTo>
                  <a:lnTo>
                    <a:pt x="6592836" y="83299"/>
                  </a:lnTo>
                  <a:lnTo>
                    <a:pt x="6592709" y="65976"/>
                  </a:lnTo>
                  <a:close/>
                </a:path>
                <a:path w="6618605" h="149860">
                  <a:moveTo>
                    <a:pt x="6597535" y="65976"/>
                  </a:moveTo>
                  <a:lnTo>
                    <a:pt x="6592709" y="65976"/>
                  </a:lnTo>
                  <a:lnTo>
                    <a:pt x="6592836" y="83299"/>
                  </a:lnTo>
                  <a:lnTo>
                    <a:pt x="6597535" y="83299"/>
                  </a:lnTo>
                  <a:lnTo>
                    <a:pt x="6597535" y="65976"/>
                  </a:lnTo>
                  <a:close/>
                </a:path>
                <a:path w="6618605" h="149860">
                  <a:moveTo>
                    <a:pt x="6597535" y="64731"/>
                  </a:moveTo>
                  <a:lnTo>
                    <a:pt x="6559389" y="64794"/>
                  </a:lnTo>
                  <a:lnTo>
                    <a:pt x="6577182" y="74638"/>
                  </a:lnTo>
                  <a:lnTo>
                    <a:pt x="6592709" y="65976"/>
                  </a:lnTo>
                  <a:lnTo>
                    <a:pt x="6597535" y="65976"/>
                  </a:lnTo>
                  <a:lnTo>
                    <a:pt x="6597535" y="64731"/>
                  </a:lnTo>
                  <a:close/>
                </a:path>
                <a:path w="6618605" h="149860">
                  <a:moveTo>
                    <a:pt x="6483235" y="0"/>
                  </a:moveTo>
                  <a:lnTo>
                    <a:pt x="6477139" y="1739"/>
                  </a:lnTo>
                  <a:lnTo>
                    <a:pt x="6474472" y="6527"/>
                  </a:lnTo>
                  <a:lnTo>
                    <a:pt x="6471932" y="11315"/>
                  </a:lnTo>
                  <a:lnTo>
                    <a:pt x="6473583" y="17335"/>
                  </a:lnTo>
                  <a:lnTo>
                    <a:pt x="6559389" y="64794"/>
                  </a:lnTo>
                  <a:lnTo>
                    <a:pt x="6600145" y="64731"/>
                  </a:lnTo>
                  <a:lnTo>
                    <a:pt x="6487934" y="2654"/>
                  </a:lnTo>
                  <a:lnTo>
                    <a:pt x="6483235" y="0"/>
                  </a:lnTo>
                  <a:close/>
                </a:path>
              </a:pathLst>
            </a:custGeom>
            <a:solidFill>
              <a:srgbClr val="7E7E7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4" name="object 68"/>
            <p:cNvSpPr txBox="1"/>
            <p:nvPr/>
          </p:nvSpPr>
          <p:spPr>
            <a:xfrm>
              <a:off x="10038294" y="5438840"/>
              <a:ext cx="902227" cy="2436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i="0" u="none" strike="noStrike" kern="1200" cap="none" spc="0" normalizeH="0" baseline="0" noProof="0" dirty="0" err="1" smtClean="0">
                  <a:ln>
                    <a:noFill/>
                  </a:ln>
                  <a:solidFill>
                    <a:srgbClr val="D1171D"/>
                  </a:solidFill>
                  <a:effectLst/>
                  <a:uLnTx/>
                  <a:uFillTx/>
                  <a:latin typeface="微软雅黑"/>
                  <a:ea typeface="+mn-ea"/>
                  <a:cs typeface="微软雅黑"/>
                </a:rPr>
                <a:t>盘毂</a:t>
              </a:r>
              <a:r>
                <a:rPr lang="zh-CN" altLang="en-US" sz="1500" dirty="0">
                  <a:solidFill>
                    <a:srgbClr val="D1171D"/>
                  </a:solidFill>
                  <a:latin typeface="微软雅黑"/>
                  <a:ea typeface="+mn-ea"/>
                  <a:cs typeface="微软雅黑"/>
                </a:rPr>
                <a:t>量产</a:t>
              </a:r>
              <a:endParaRPr kumimoji="0" sz="1500" i="0" u="none" strike="noStrike" kern="1200" cap="none" spc="0" normalizeH="0" baseline="0" noProof="0" dirty="0">
                <a:ln>
                  <a:noFill/>
                </a:ln>
                <a:solidFill>
                  <a:prstClr val="black"/>
                </a:solidFill>
                <a:effectLst/>
                <a:uLnTx/>
                <a:uFillTx/>
                <a:latin typeface="微软雅黑"/>
                <a:ea typeface="+mn-ea"/>
                <a:cs typeface="微软雅黑"/>
              </a:endParaRPr>
            </a:p>
          </p:txBody>
        </p:sp>
        <p:sp>
          <p:nvSpPr>
            <p:cNvPr id="355" name="object 69"/>
            <p:cNvSpPr/>
            <p:nvPr/>
          </p:nvSpPr>
          <p:spPr>
            <a:xfrm>
              <a:off x="8194254" y="5719255"/>
              <a:ext cx="1270" cy="461009"/>
            </a:xfrm>
            <a:custGeom>
              <a:avLst/>
              <a:gdLst/>
              <a:ahLst/>
              <a:cxnLst/>
              <a:rect l="l" t="t" r="r" b="b"/>
              <a:pathLst>
                <a:path w="1270" h="461010">
                  <a:moveTo>
                    <a:pt x="0" y="0"/>
                  </a:moveTo>
                  <a:lnTo>
                    <a:pt x="1143" y="461010"/>
                  </a:lnTo>
                </a:path>
              </a:pathLst>
            </a:custGeom>
            <a:ln w="19811">
              <a:solidFill>
                <a:srgbClr val="006F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6" name="object 80"/>
            <p:cNvSpPr txBox="1"/>
            <p:nvPr/>
          </p:nvSpPr>
          <p:spPr>
            <a:xfrm>
              <a:off x="5156350" y="2507546"/>
              <a:ext cx="1581962" cy="2436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250690" algn="l"/>
                </a:tabLst>
                <a:defRPr/>
              </a:pPr>
              <a:r>
                <a:rPr kumimoji="0" sz="1500" b="0" i="0" u="none" strike="noStrike" kern="1200" cap="none" spc="0" normalizeH="0" baseline="0" noProof="0" dirty="0" smtClean="0">
                  <a:ln>
                    <a:noFill/>
                  </a:ln>
                  <a:solidFill>
                    <a:prstClr val="black"/>
                  </a:solidFill>
                  <a:effectLst/>
                  <a:uLnTx/>
                  <a:uFillTx/>
                  <a:latin typeface="Malgun Gothic Semilight"/>
                  <a:ea typeface="+mn-ea"/>
                  <a:cs typeface="Malgun Gothic Semilight"/>
                </a:rPr>
                <a:t>k</a:t>
              </a:r>
              <a:r>
                <a:rPr kumimoji="0" sz="1500" b="0" i="0" u="none" strike="noStrike" kern="1200" cap="none" spc="5" normalizeH="0" baseline="0" noProof="0" dirty="0" smtClean="0">
                  <a:ln>
                    <a:noFill/>
                  </a:ln>
                  <a:solidFill>
                    <a:prstClr val="black"/>
                  </a:solidFill>
                  <a:effectLst/>
                  <a:uLnTx/>
                  <a:uFillTx/>
                  <a:latin typeface="Malgun Gothic Semilight"/>
                  <a:ea typeface="+mn-ea"/>
                  <a:cs typeface="Malgun Gothic Semilight"/>
                </a:rPr>
                <a:t>W</a:t>
              </a:r>
              <a:r>
                <a:rPr kumimoji="0" sz="1500" b="0" i="0" u="none" strike="noStrike" kern="1200" cap="none" spc="0" normalizeH="0" baseline="0" noProof="0" dirty="0" smtClean="0">
                  <a:ln>
                    <a:noFill/>
                  </a:ln>
                  <a:solidFill>
                    <a:prstClr val="black"/>
                  </a:solidFill>
                  <a:effectLst/>
                  <a:uLnTx/>
                  <a:uFillTx/>
                  <a:latin typeface="Malgun Gothic Semilight"/>
                  <a:ea typeface="+mn-ea"/>
                  <a:cs typeface="Malgun Gothic Semilight"/>
                </a:rPr>
                <a:t>/</a:t>
              </a:r>
              <a:r>
                <a:rPr kumimoji="0" sz="1500" b="0" i="0" u="none" strike="noStrike" kern="1200" cap="none" spc="-10" normalizeH="0" baseline="0" noProof="0" dirty="0" smtClean="0">
                  <a:ln>
                    <a:noFill/>
                  </a:ln>
                  <a:solidFill>
                    <a:prstClr val="black"/>
                  </a:solidFill>
                  <a:effectLst/>
                  <a:uLnTx/>
                  <a:uFillTx/>
                  <a:latin typeface="Malgun Gothic Semilight"/>
                  <a:ea typeface="+mn-ea"/>
                  <a:cs typeface="Malgun Gothic Semilight"/>
                </a:rPr>
                <a:t>k</a:t>
              </a:r>
              <a:r>
                <a:rPr kumimoji="0" sz="1500" b="0" i="0" u="none" strike="noStrike" kern="1200" cap="none" spc="0" normalizeH="0" baseline="0" noProof="0" dirty="0" smtClean="0">
                  <a:ln>
                    <a:noFill/>
                  </a:ln>
                  <a:solidFill>
                    <a:prstClr val="black"/>
                  </a:solidFill>
                  <a:effectLst/>
                  <a:uLnTx/>
                  <a:uFillTx/>
                  <a:latin typeface="Malgun Gothic Semilight"/>
                  <a:ea typeface="+mn-ea"/>
                  <a:cs typeface="Malgun Gothic Semilight"/>
                </a:rPr>
                <a:t>g</a:t>
              </a:r>
              <a:endParaRPr kumimoji="0" sz="1500" b="0" i="0" u="none" strike="noStrike" kern="1200" cap="none" spc="0" normalizeH="0" baseline="0" noProof="0" dirty="0">
                <a:ln>
                  <a:noFill/>
                </a:ln>
                <a:solidFill>
                  <a:prstClr val="black"/>
                </a:solidFill>
                <a:effectLst/>
                <a:uLnTx/>
                <a:uFillTx/>
                <a:latin typeface="Malgun Gothic Semilight"/>
                <a:ea typeface="+mn-ea"/>
                <a:cs typeface="Malgun Gothic Semilight"/>
              </a:endParaRPr>
            </a:p>
          </p:txBody>
        </p:sp>
        <p:sp>
          <p:nvSpPr>
            <p:cNvPr id="357" name="object 156"/>
            <p:cNvSpPr txBox="1"/>
            <p:nvPr/>
          </p:nvSpPr>
          <p:spPr>
            <a:xfrm>
              <a:off x="6006045" y="2544572"/>
              <a:ext cx="683895" cy="2235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300" b="1" i="0" u="none" strike="noStrike" kern="1200" cap="none" spc="-5" normalizeH="0" baseline="0" noProof="0" dirty="0">
                  <a:ln>
                    <a:noFill/>
                  </a:ln>
                  <a:solidFill>
                    <a:srgbClr val="006FC0"/>
                  </a:solidFill>
                  <a:effectLst/>
                  <a:uLnTx/>
                  <a:uFillTx/>
                  <a:latin typeface="微软雅黑"/>
                  <a:ea typeface="+mn-ea"/>
                  <a:cs typeface="微软雅黑"/>
                </a:rPr>
                <a:t>美国目标</a:t>
              </a:r>
              <a:endParaRPr kumimoji="0" sz="1300" b="0" i="0" u="none" strike="noStrike" kern="1200" cap="none" spc="0" normalizeH="0" baseline="0" noProof="0">
                <a:ln>
                  <a:noFill/>
                </a:ln>
                <a:solidFill>
                  <a:prstClr val="black"/>
                </a:solidFill>
                <a:effectLst/>
                <a:uLnTx/>
                <a:uFillTx/>
                <a:latin typeface="微软雅黑"/>
                <a:ea typeface="+mn-ea"/>
                <a:cs typeface="微软雅黑"/>
              </a:endParaRPr>
            </a:p>
          </p:txBody>
        </p:sp>
        <p:sp>
          <p:nvSpPr>
            <p:cNvPr id="358" name="object 157"/>
            <p:cNvSpPr/>
            <p:nvPr/>
          </p:nvSpPr>
          <p:spPr>
            <a:xfrm>
              <a:off x="9624602" y="5745163"/>
              <a:ext cx="1270" cy="461009"/>
            </a:xfrm>
            <a:custGeom>
              <a:avLst/>
              <a:gdLst/>
              <a:ahLst/>
              <a:cxnLst/>
              <a:rect l="l" t="t" r="r" b="b"/>
              <a:pathLst>
                <a:path w="1270" h="461010">
                  <a:moveTo>
                    <a:pt x="0" y="0"/>
                  </a:moveTo>
                  <a:lnTo>
                    <a:pt x="1142" y="461010"/>
                  </a:lnTo>
                </a:path>
              </a:pathLst>
            </a:custGeom>
            <a:ln w="19811">
              <a:solidFill>
                <a:srgbClr val="006F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9" name="object 158"/>
            <p:cNvSpPr txBox="1"/>
            <p:nvPr/>
          </p:nvSpPr>
          <p:spPr>
            <a:xfrm>
              <a:off x="8070176" y="6139828"/>
              <a:ext cx="2480310" cy="24429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608330" algn="l"/>
                  <a:tab pos="1472565" algn="l"/>
                  <a:tab pos="1944370" algn="l"/>
                </a:tabLst>
                <a:defRPr/>
              </a:pPr>
              <a:r>
                <a:rPr kumimoji="0" sz="1500" b="0" i="0" u="none" strike="noStrike" kern="1200" cap="none" spc="0" normalizeH="0" baseline="0" noProof="0" dirty="0">
                  <a:ln>
                    <a:noFill/>
                  </a:ln>
                  <a:solidFill>
                    <a:srgbClr val="006FC0"/>
                  </a:solidFill>
                  <a:effectLst/>
                  <a:uLnTx/>
                  <a:uFillTx/>
                  <a:latin typeface="Malgun Gothic Semilight"/>
                  <a:ea typeface="+mn-ea"/>
                  <a:cs typeface="Malgun Gothic Semilight"/>
                </a:rPr>
                <a:t>20	24	30	</a:t>
              </a:r>
              <a:endParaRPr kumimoji="0" sz="1500" b="0" i="0" u="none" strike="noStrike" kern="1200" cap="none" spc="0" normalizeH="0" baseline="1633" noProof="0" dirty="0">
                <a:ln>
                  <a:noFill/>
                </a:ln>
                <a:solidFill>
                  <a:prstClr val="black"/>
                </a:solidFill>
                <a:effectLst/>
                <a:uLnTx/>
                <a:uFillTx/>
                <a:latin typeface="Malgun Gothic Semilight"/>
                <a:ea typeface="+mn-ea"/>
                <a:cs typeface="Malgun Gothic Semilight"/>
              </a:endParaRPr>
            </a:p>
          </p:txBody>
        </p:sp>
        <p:sp>
          <p:nvSpPr>
            <p:cNvPr id="360" name="object 159"/>
            <p:cNvSpPr txBox="1"/>
            <p:nvPr/>
          </p:nvSpPr>
          <p:spPr>
            <a:xfrm>
              <a:off x="5169978" y="4197476"/>
              <a:ext cx="572770" cy="2540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500" b="0" i="0" u="none" strike="noStrike" kern="1200" cap="none" spc="-5" normalizeH="0" baseline="0" noProof="0" dirty="0">
                  <a:ln>
                    <a:noFill/>
                  </a:ln>
                  <a:solidFill>
                    <a:prstClr val="black"/>
                  </a:solidFill>
                  <a:effectLst/>
                  <a:uLnTx/>
                  <a:uFillTx/>
                  <a:latin typeface="Malgun Gothic Semilight"/>
                  <a:ea typeface="+mn-ea"/>
                  <a:cs typeface="Malgun Gothic Semilight"/>
                </a:rPr>
                <a:t>kW/kg</a:t>
              </a:r>
              <a:endParaRPr kumimoji="0" sz="1500" b="0" i="0" u="none" strike="noStrike" kern="1200" cap="none" spc="0" normalizeH="0" baseline="0" noProof="0">
                <a:ln>
                  <a:noFill/>
                </a:ln>
                <a:solidFill>
                  <a:prstClr val="black"/>
                </a:solidFill>
                <a:effectLst/>
                <a:uLnTx/>
                <a:uFillTx/>
                <a:latin typeface="Malgun Gothic Semilight"/>
                <a:ea typeface="+mn-ea"/>
                <a:cs typeface="Malgun Gothic Semilight"/>
              </a:endParaRPr>
            </a:p>
          </p:txBody>
        </p:sp>
        <p:sp>
          <p:nvSpPr>
            <p:cNvPr id="361" name="object 161"/>
            <p:cNvSpPr txBox="1"/>
            <p:nvPr/>
          </p:nvSpPr>
          <p:spPr>
            <a:xfrm>
              <a:off x="5938734" y="4195953"/>
              <a:ext cx="1506855" cy="2235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300" b="1" i="0" u="none" strike="noStrike" kern="1200" cap="none" spc="-5" normalizeH="0" baseline="0" noProof="0" dirty="0">
                  <a:ln>
                    <a:noFill/>
                  </a:ln>
                  <a:solidFill>
                    <a:srgbClr val="006FC0"/>
                  </a:solidFill>
                  <a:effectLst/>
                  <a:uLnTx/>
                  <a:uFillTx/>
                  <a:latin typeface="微软雅黑"/>
                  <a:ea typeface="+mn-ea"/>
                  <a:cs typeface="微软雅黑"/>
                </a:rPr>
                <a:t>中国乘用车电机目标</a:t>
              </a:r>
              <a:endParaRPr kumimoji="0" sz="1300" b="0" i="0" u="none" strike="noStrike" kern="1200" cap="none" spc="0" normalizeH="0" baseline="0" noProof="0">
                <a:ln>
                  <a:noFill/>
                </a:ln>
                <a:solidFill>
                  <a:prstClr val="black"/>
                </a:solidFill>
                <a:effectLst/>
                <a:uLnTx/>
                <a:uFillTx/>
                <a:latin typeface="微软雅黑"/>
                <a:ea typeface="+mn-ea"/>
                <a:cs typeface="微软雅黑"/>
              </a:endParaRPr>
            </a:p>
          </p:txBody>
        </p:sp>
        <p:sp>
          <p:nvSpPr>
            <p:cNvPr id="362" name="object 165"/>
            <p:cNvSpPr txBox="1"/>
            <p:nvPr/>
          </p:nvSpPr>
          <p:spPr>
            <a:xfrm>
              <a:off x="5893014" y="5407088"/>
              <a:ext cx="1506855" cy="2235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300" b="1" i="0" u="none" strike="noStrike" kern="1200" cap="none" spc="-5" normalizeH="0" baseline="0" noProof="0" dirty="0">
                  <a:ln>
                    <a:noFill/>
                  </a:ln>
                  <a:solidFill>
                    <a:srgbClr val="006FC0"/>
                  </a:solidFill>
                  <a:effectLst/>
                  <a:uLnTx/>
                  <a:uFillTx/>
                  <a:latin typeface="微软雅黑"/>
                  <a:ea typeface="+mn-ea"/>
                  <a:cs typeface="微软雅黑"/>
                </a:rPr>
                <a:t>中国商用车电机目标</a:t>
              </a:r>
              <a:endParaRPr kumimoji="0" sz="1300" b="0" i="0" u="none" strike="noStrike" kern="1200" cap="none" spc="0" normalizeH="0" baseline="0" noProof="0">
                <a:ln>
                  <a:noFill/>
                </a:ln>
                <a:solidFill>
                  <a:prstClr val="black"/>
                </a:solidFill>
                <a:effectLst/>
                <a:uLnTx/>
                <a:uFillTx/>
                <a:latin typeface="微软雅黑"/>
                <a:ea typeface="+mn-ea"/>
                <a:cs typeface="微软雅黑"/>
              </a:endParaRPr>
            </a:p>
          </p:txBody>
        </p:sp>
        <p:sp>
          <p:nvSpPr>
            <p:cNvPr id="363" name="object 238"/>
            <p:cNvSpPr/>
            <p:nvPr/>
          </p:nvSpPr>
          <p:spPr>
            <a:xfrm flipH="1">
              <a:off x="6932875" y="2996952"/>
              <a:ext cx="45719" cy="390517"/>
            </a:xfrm>
            <a:custGeom>
              <a:avLst/>
              <a:gdLst/>
              <a:ahLst/>
              <a:cxnLst/>
              <a:rect l="l" t="t" r="r" b="b"/>
              <a:pathLst>
                <a:path h="358775">
                  <a:moveTo>
                    <a:pt x="0" y="0"/>
                  </a:moveTo>
                  <a:lnTo>
                    <a:pt x="0" y="358394"/>
                  </a:lnTo>
                </a:path>
              </a:pathLst>
            </a:custGeom>
            <a:ln w="19050">
              <a:solidFill>
                <a:srgbClr val="006F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object 247"/>
            <p:cNvSpPr txBox="1"/>
            <p:nvPr/>
          </p:nvSpPr>
          <p:spPr>
            <a:xfrm>
              <a:off x="6763252" y="2763128"/>
              <a:ext cx="520736" cy="212879"/>
            </a:xfrm>
            <a:prstGeom prst="rect">
              <a:avLst/>
            </a:prstGeom>
            <a:solidFill>
              <a:schemeClr val="bg1"/>
            </a:solidFill>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685800" algn="l"/>
                </a:tabLst>
                <a:defRPr/>
              </a:pPr>
              <a:r>
                <a:rPr kumimoji="0" sz="1300" b="0" i="0" u="none" strike="noStrike" kern="1200" cap="none" spc="0" normalizeH="0" baseline="0" noProof="0" dirty="0" smtClean="0">
                  <a:ln>
                    <a:noFill/>
                  </a:ln>
                  <a:solidFill>
                    <a:srgbClr val="006FC0"/>
                  </a:solidFill>
                  <a:effectLst/>
                  <a:uLnTx/>
                  <a:uFillTx/>
                  <a:latin typeface="Malgun Gothic Semilight"/>
                  <a:ea typeface="+mn-ea"/>
                  <a:cs typeface="Malgun Gothic Semilight"/>
                </a:rPr>
                <a:t>2025</a:t>
              </a:r>
              <a:endParaRPr kumimoji="0" sz="1300" b="0" i="0" u="none" strike="noStrike" kern="1200" cap="none" spc="0" normalizeH="0" baseline="3703" noProof="0" dirty="0">
                <a:ln>
                  <a:noFill/>
                </a:ln>
                <a:solidFill>
                  <a:prstClr val="black"/>
                </a:solidFill>
                <a:effectLst/>
                <a:uLnTx/>
                <a:uFillTx/>
                <a:latin typeface="Malgun Gothic Semilight"/>
                <a:ea typeface="+mn-ea"/>
                <a:cs typeface="Malgun Gothic Semilight"/>
              </a:endParaRPr>
            </a:p>
          </p:txBody>
        </p:sp>
        <p:sp>
          <p:nvSpPr>
            <p:cNvPr id="365" name="object 269"/>
            <p:cNvSpPr txBox="1"/>
            <p:nvPr/>
          </p:nvSpPr>
          <p:spPr>
            <a:xfrm>
              <a:off x="7953484" y="5476584"/>
              <a:ext cx="1880870" cy="2436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260"/>
                </a:spcBef>
                <a:spcAft>
                  <a:spcPts val="0"/>
                </a:spcAft>
                <a:buClrTx/>
                <a:buSzTx/>
                <a:buFontTx/>
                <a:buNone/>
                <a:tabLst>
                  <a:tab pos="628015" algn="l"/>
                  <a:tab pos="1452880" algn="l"/>
                </a:tabLst>
                <a:defRPr/>
              </a:pPr>
              <a:r>
                <a:rPr kumimoji="0" sz="1500" b="0" i="0" u="none" strike="noStrike" kern="1200" cap="none" spc="0" normalizeH="0" baseline="0" noProof="0" dirty="0" smtClean="0">
                  <a:ln>
                    <a:noFill/>
                  </a:ln>
                  <a:solidFill>
                    <a:srgbClr val="006FC0"/>
                  </a:solidFill>
                  <a:effectLst/>
                  <a:uLnTx/>
                  <a:uFillTx/>
                  <a:latin typeface="Malgun Gothic Semilight"/>
                  <a:ea typeface="+mn-ea"/>
                  <a:cs typeface="Malgun Gothic Semilight"/>
                </a:rPr>
                <a:t>2025</a:t>
              </a:r>
              <a:r>
                <a:rPr kumimoji="0" sz="1500" b="0" i="0" u="none" strike="noStrike" kern="1200" cap="none" spc="0" normalizeH="0" baseline="0" noProof="0" dirty="0">
                  <a:ln>
                    <a:noFill/>
                  </a:ln>
                  <a:solidFill>
                    <a:srgbClr val="006FC0"/>
                  </a:solidFill>
                  <a:effectLst/>
                  <a:uLnTx/>
                  <a:uFillTx/>
                  <a:latin typeface="Malgun Gothic Semilight"/>
                  <a:ea typeface="+mn-ea"/>
                  <a:cs typeface="Malgun Gothic Semilight"/>
                </a:rPr>
                <a:t>	2030	2035</a:t>
              </a:r>
              <a:endParaRPr kumimoji="0" sz="1500" b="0" i="0" u="none" strike="noStrike" kern="1200" cap="none" spc="0" normalizeH="0" baseline="0" noProof="0" dirty="0">
                <a:ln>
                  <a:noFill/>
                </a:ln>
                <a:solidFill>
                  <a:prstClr val="black"/>
                </a:solidFill>
                <a:effectLst/>
                <a:uLnTx/>
                <a:uFillTx/>
                <a:latin typeface="Malgun Gothic Semilight"/>
                <a:ea typeface="+mn-ea"/>
                <a:cs typeface="Malgun Gothic Semilight"/>
              </a:endParaRPr>
            </a:p>
          </p:txBody>
        </p:sp>
        <p:sp>
          <p:nvSpPr>
            <p:cNvPr id="366" name="矩形 365"/>
            <p:cNvSpPr/>
            <p:nvPr/>
          </p:nvSpPr>
          <p:spPr>
            <a:xfrm>
              <a:off x="5110736" y="2136658"/>
              <a:ext cx="5578771" cy="257320"/>
            </a:xfrm>
            <a:prstGeom prst="rect">
              <a:avLst/>
            </a:prstGeom>
          </p:spPr>
          <p:txBody>
            <a:bodyPr vert="horz" wrap="square" lIns="0" tIns="12700" rIns="0" bIns="0" rtlCol="0">
              <a:spAutoFit/>
            </a:bodyPr>
            <a:lstStyle/>
            <a:p>
              <a:pPr marL="12700">
                <a:spcBef>
                  <a:spcPts val="100"/>
                </a:spcBef>
                <a:buNone/>
              </a:pPr>
              <a:r>
                <a:rPr lang="zh-CN" altLang="en-US" sz="1700" b="1" dirty="0">
                  <a:solidFill>
                    <a:srgbClr val="001C45"/>
                  </a:solidFill>
                  <a:latin typeface="宋体" panose="02010600030101010101" pitchFamily="2" charset="-122"/>
                  <a:ea typeface="宋体" panose="02010600030101010101" pitchFamily="2" charset="-122"/>
                  <a:cs typeface="微软雅黑"/>
                </a:rPr>
                <a:t>美国能源部（</a:t>
              </a:r>
              <a:r>
                <a:rPr lang="en-US" altLang="zh-CN" sz="1700" b="1" dirty="0">
                  <a:solidFill>
                    <a:srgbClr val="001C45"/>
                  </a:solidFill>
                  <a:latin typeface="宋体" panose="02010600030101010101" pitchFamily="2" charset="-122"/>
                  <a:ea typeface="宋体" panose="02010600030101010101" pitchFamily="2" charset="-122"/>
                  <a:cs typeface="微软雅黑"/>
                </a:rPr>
                <a:t>DOE</a:t>
              </a:r>
              <a:r>
                <a:rPr lang="zh-CN" altLang="en-US" sz="1700" b="1" dirty="0">
                  <a:solidFill>
                    <a:srgbClr val="001C45"/>
                  </a:solidFill>
                  <a:latin typeface="宋体" panose="02010600030101010101" pitchFamily="2" charset="-122"/>
                  <a:ea typeface="宋体" panose="02010600030101010101" pitchFamily="2" charset="-122"/>
                  <a:cs typeface="微软雅黑"/>
                </a:rPr>
                <a:t>）发布电驱发展规划</a:t>
              </a:r>
              <a:r>
                <a:rPr lang="en-US" altLang="zh-CN" sz="1700" b="1" dirty="0">
                  <a:solidFill>
                    <a:srgbClr val="001C45"/>
                  </a:solidFill>
                  <a:latin typeface="宋体" panose="02010600030101010101" pitchFamily="2" charset="-122"/>
                  <a:ea typeface="宋体" panose="02010600030101010101" pitchFamily="2" charset="-122"/>
                  <a:cs typeface="微软雅黑"/>
                </a:rPr>
                <a:t>2020-2025</a:t>
              </a:r>
              <a:r>
                <a:rPr lang="zh-CN" altLang="en-US" sz="1700" b="1" dirty="0">
                  <a:solidFill>
                    <a:srgbClr val="001C45"/>
                  </a:solidFill>
                  <a:latin typeface="宋体" panose="02010600030101010101" pitchFamily="2" charset="-122"/>
                  <a:ea typeface="宋体" panose="02010600030101010101" pitchFamily="2" charset="-122"/>
                  <a:cs typeface="微软雅黑"/>
                </a:rPr>
                <a:t>指标</a:t>
              </a:r>
            </a:p>
          </p:txBody>
        </p:sp>
        <p:grpSp>
          <p:nvGrpSpPr>
            <p:cNvPr id="368" name="组合 367"/>
            <p:cNvGrpSpPr/>
            <p:nvPr/>
          </p:nvGrpSpPr>
          <p:grpSpPr>
            <a:xfrm>
              <a:off x="5140612" y="3216550"/>
              <a:ext cx="6689453" cy="452100"/>
              <a:chOff x="4911155" y="3010668"/>
              <a:chExt cx="7209040" cy="452100"/>
            </a:xfrm>
          </p:grpSpPr>
          <p:grpSp>
            <p:nvGrpSpPr>
              <p:cNvPr id="369" name="组合 368"/>
              <p:cNvGrpSpPr/>
              <p:nvPr/>
            </p:nvGrpSpPr>
            <p:grpSpPr>
              <a:xfrm>
                <a:off x="4947348" y="3010668"/>
                <a:ext cx="2291098" cy="171973"/>
                <a:chOff x="849248" y="2708920"/>
                <a:chExt cx="6355078" cy="854662"/>
              </a:xfrm>
              <a:noFill/>
            </p:grpSpPr>
            <p:grpSp>
              <p:nvGrpSpPr>
                <p:cNvPr id="524" name="组合 523"/>
                <p:cNvGrpSpPr/>
                <p:nvPr/>
              </p:nvGrpSpPr>
              <p:grpSpPr>
                <a:xfrm>
                  <a:off x="849248" y="2708920"/>
                  <a:ext cx="964310" cy="854662"/>
                  <a:chOff x="849248" y="2708920"/>
                  <a:chExt cx="964310" cy="854662"/>
                </a:xfrm>
                <a:grpFill/>
              </p:grpSpPr>
              <p:sp>
                <p:nvSpPr>
                  <p:cNvPr id="580"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1"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2"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3"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4"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5"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6"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7"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8"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89"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5" name="组合 524"/>
                <p:cNvGrpSpPr/>
                <p:nvPr/>
              </p:nvGrpSpPr>
              <p:grpSpPr>
                <a:xfrm>
                  <a:off x="1927402" y="2708920"/>
                  <a:ext cx="964310" cy="854662"/>
                  <a:chOff x="849248" y="2708920"/>
                  <a:chExt cx="964310" cy="854662"/>
                </a:xfrm>
                <a:grpFill/>
              </p:grpSpPr>
              <p:sp>
                <p:nvSpPr>
                  <p:cNvPr id="570"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1"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2"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3"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4"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5"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6"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7"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8"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79"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6" name="组合 525"/>
                <p:cNvGrpSpPr/>
                <p:nvPr/>
              </p:nvGrpSpPr>
              <p:grpSpPr>
                <a:xfrm>
                  <a:off x="3005556" y="2708920"/>
                  <a:ext cx="964310" cy="854662"/>
                  <a:chOff x="849248" y="2708920"/>
                  <a:chExt cx="964310" cy="854662"/>
                </a:xfrm>
                <a:grpFill/>
              </p:grpSpPr>
              <p:sp>
                <p:nvSpPr>
                  <p:cNvPr id="560"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1"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2"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3"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4"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5"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6"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7"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8"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69"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7" name="组合 526"/>
                <p:cNvGrpSpPr/>
                <p:nvPr/>
              </p:nvGrpSpPr>
              <p:grpSpPr>
                <a:xfrm>
                  <a:off x="4083710" y="2708920"/>
                  <a:ext cx="964310" cy="854662"/>
                  <a:chOff x="849248" y="2708920"/>
                  <a:chExt cx="964310" cy="854662"/>
                </a:xfrm>
                <a:grpFill/>
              </p:grpSpPr>
              <p:sp>
                <p:nvSpPr>
                  <p:cNvPr id="550"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1"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2"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3"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4"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5"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6"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7"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8"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59"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8" name="组合 527"/>
                <p:cNvGrpSpPr/>
                <p:nvPr/>
              </p:nvGrpSpPr>
              <p:grpSpPr>
                <a:xfrm>
                  <a:off x="5161864" y="2708920"/>
                  <a:ext cx="964310" cy="854662"/>
                  <a:chOff x="849248" y="2708920"/>
                  <a:chExt cx="964310" cy="854662"/>
                </a:xfrm>
                <a:grpFill/>
              </p:grpSpPr>
              <p:sp>
                <p:nvSpPr>
                  <p:cNvPr id="540"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1"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2"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3"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4"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5"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6"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7"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8"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49"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9" name="组合 528"/>
                <p:cNvGrpSpPr/>
                <p:nvPr/>
              </p:nvGrpSpPr>
              <p:grpSpPr>
                <a:xfrm>
                  <a:off x="6240016" y="2708920"/>
                  <a:ext cx="964310" cy="854662"/>
                  <a:chOff x="849248" y="2708920"/>
                  <a:chExt cx="964310" cy="854662"/>
                </a:xfrm>
                <a:grpFill/>
              </p:grpSpPr>
              <p:sp>
                <p:nvSpPr>
                  <p:cNvPr id="530"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1"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2"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3"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4"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5"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6"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7"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8"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39"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70" name="组合 369"/>
              <p:cNvGrpSpPr/>
              <p:nvPr/>
            </p:nvGrpSpPr>
            <p:grpSpPr>
              <a:xfrm>
                <a:off x="7277073" y="3010668"/>
                <a:ext cx="2291098" cy="171973"/>
                <a:chOff x="849248" y="2708920"/>
                <a:chExt cx="6355078" cy="854662"/>
              </a:xfrm>
              <a:noFill/>
            </p:grpSpPr>
            <p:grpSp>
              <p:nvGrpSpPr>
                <p:cNvPr id="458" name="组合 457"/>
                <p:cNvGrpSpPr/>
                <p:nvPr/>
              </p:nvGrpSpPr>
              <p:grpSpPr>
                <a:xfrm>
                  <a:off x="849248" y="2708920"/>
                  <a:ext cx="964310" cy="854662"/>
                  <a:chOff x="849248" y="2708920"/>
                  <a:chExt cx="964310" cy="854662"/>
                </a:xfrm>
                <a:grpFill/>
              </p:grpSpPr>
              <p:sp>
                <p:nvSpPr>
                  <p:cNvPr id="51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2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2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2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2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9" name="组合 458"/>
                <p:cNvGrpSpPr/>
                <p:nvPr/>
              </p:nvGrpSpPr>
              <p:grpSpPr>
                <a:xfrm>
                  <a:off x="1927402" y="2708920"/>
                  <a:ext cx="964310" cy="854662"/>
                  <a:chOff x="849248" y="2708920"/>
                  <a:chExt cx="964310" cy="854662"/>
                </a:xfrm>
                <a:grpFill/>
              </p:grpSpPr>
              <p:sp>
                <p:nvSpPr>
                  <p:cNvPr id="50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1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0" name="组合 459"/>
                <p:cNvGrpSpPr/>
                <p:nvPr/>
              </p:nvGrpSpPr>
              <p:grpSpPr>
                <a:xfrm>
                  <a:off x="3005556" y="2708920"/>
                  <a:ext cx="964310" cy="854662"/>
                  <a:chOff x="849248" y="2708920"/>
                  <a:chExt cx="964310" cy="854662"/>
                </a:xfrm>
                <a:grpFill/>
              </p:grpSpPr>
              <p:sp>
                <p:nvSpPr>
                  <p:cNvPr id="49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50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1" name="组合 460"/>
                <p:cNvGrpSpPr/>
                <p:nvPr/>
              </p:nvGrpSpPr>
              <p:grpSpPr>
                <a:xfrm>
                  <a:off x="4083710" y="2708920"/>
                  <a:ext cx="964310" cy="854662"/>
                  <a:chOff x="849248" y="2708920"/>
                  <a:chExt cx="964310" cy="854662"/>
                </a:xfrm>
                <a:grpFill/>
              </p:grpSpPr>
              <p:sp>
                <p:nvSpPr>
                  <p:cNvPr id="48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9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2" name="组合 461"/>
                <p:cNvGrpSpPr/>
                <p:nvPr/>
              </p:nvGrpSpPr>
              <p:grpSpPr>
                <a:xfrm>
                  <a:off x="5161864" y="2708920"/>
                  <a:ext cx="964310" cy="854662"/>
                  <a:chOff x="849248" y="2708920"/>
                  <a:chExt cx="964310" cy="854662"/>
                </a:xfrm>
                <a:grpFill/>
              </p:grpSpPr>
              <p:sp>
                <p:nvSpPr>
                  <p:cNvPr id="47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8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63" name="组合 462"/>
                <p:cNvGrpSpPr/>
                <p:nvPr/>
              </p:nvGrpSpPr>
              <p:grpSpPr>
                <a:xfrm>
                  <a:off x="6240016" y="2708920"/>
                  <a:ext cx="964310" cy="854662"/>
                  <a:chOff x="849248" y="2708920"/>
                  <a:chExt cx="964310" cy="854662"/>
                </a:xfrm>
                <a:grpFill/>
              </p:grpSpPr>
              <p:sp>
                <p:nvSpPr>
                  <p:cNvPr id="46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6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6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6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6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6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7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71" name="组合 370"/>
              <p:cNvGrpSpPr/>
              <p:nvPr/>
            </p:nvGrpSpPr>
            <p:grpSpPr>
              <a:xfrm>
                <a:off x="9606797" y="3010668"/>
                <a:ext cx="2291098" cy="171973"/>
                <a:chOff x="849249" y="2708920"/>
                <a:chExt cx="6355077" cy="854662"/>
              </a:xfrm>
              <a:noFill/>
            </p:grpSpPr>
            <p:grpSp>
              <p:nvGrpSpPr>
                <p:cNvPr id="392" name="组合 391"/>
                <p:cNvGrpSpPr/>
                <p:nvPr/>
              </p:nvGrpSpPr>
              <p:grpSpPr>
                <a:xfrm>
                  <a:off x="849249" y="2708920"/>
                  <a:ext cx="964311" cy="854662"/>
                  <a:chOff x="849248" y="2708920"/>
                  <a:chExt cx="964310" cy="854662"/>
                </a:xfrm>
                <a:grpFill/>
              </p:grpSpPr>
              <p:sp>
                <p:nvSpPr>
                  <p:cNvPr id="44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5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3" name="组合 392"/>
                <p:cNvGrpSpPr/>
                <p:nvPr/>
              </p:nvGrpSpPr>
              <p:grpSpPr>
                <a:xfrm>
                  <a:off x="1927403" y="2708920"/>
                  <a:ext cx="964311" cy="854662"/>
                  <a:chOff x="849248" y="2708920"/>
                  <a:chExt cx="964310" cy="854662"/>
                </a:xfrm>
                <a:grpFill/>
              </p:grpSpPr>
              <p:sp>
                <p:nvSpPr>
                  <p:cNvPr id="43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4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4" name="组合 393"/>
                <p:cNvGrpSpPr/>
                <p:nvPr/>
              </p:nvGrpSpPr>
              <p:grpSpPr>
                <a:xfrm>
                  <a:off x="3005557" y="2708920"/>
                  <a:ext cx="964311" cy="854662"/>
                  <a:chOff x="849248" y="2708920"/>
                  <a:chExt cx="964310" cy="854662"/>
                </a:xfrm>
                <a:grpFill/>
              </p:grpSpPr>
              <p:sp>
                <p:nvSpPr>
                  <p:cNvPr id="42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3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5" name="组合 394"/>
                <p:cNvGrpSpPr/>
                <p:nvPr/>
              </p:nvGrpSpPr>
              <p:grpSpPr>
                <a:xfrm>
                  <a:off x="4083709" y="2708920"/>
                  <a:ext cx="964311" cy="854662"/>
                  <a:chOff x="849248" y="2708920"/>
                  <a:chExt cx="964310" cy="854662"/>
                </a:xfrm>
                <a:grpFill/>
              </p:grpSpPr>
              <p:sp>
                <p:nvSpPr>
                  <p:cNvPr id="41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2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6" name="组合 395"/>
                <p:cNvGrpSpPr/>
                <p:nvPr/>
              </p:nvGrpSpPr>
              <p:grpSpPr>
                <a:xfrm>
                  <a:off x="5161865" y="2708920"/>
                  <a:ext cx="964311" cy="854662"/>
                  <a:chOff x="849248" y="2708920"/>
                  <a:chExt cx="964310" cy="854662"/>
                </a:xfrm>
                <a:grpFill/>
              </p:grpSpPr>
              <p:sp>
                <p:nvSpPr>
                  <p:cNvPr id="40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1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7" name="组合 396"/>
                <p:cNvGrpSpPr/>
                <p:nvPr/>
              </p:nvGrpSpPr>
              <p:grpSpPr>
                <a:xfrm>
                  <a:off x="6240015" y="2708920"/>
                  <a:ext cx="964311" cy="854662"/>
                  <a:chOff x="849248" y="2708920"/>
                  <a:chExt cx="964310" cy="854662"/>
                </a:xfrm>
                <a:grpFill/>
              </p:grpSpPr>
              <p:sp>
                <p:nvSpPr>
                  <p:cNvPr id="39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39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40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72" name="组合 371"/>
              <p:cNvGrpSpPr/>
              <p:nvPr/>
            </p:nvGrpSpPr>
            <p:grpSpPr>
              <a:xfrm>
                <a:off x="4911155" y="3163139"/>
                <a:ext cx="7209040" cy="35212"/>
                <a:chOff x="713913" y="3402073"/>
                <a:chExt cx="11329255" cy="110189"/>
              </a:xfrm>
              <a:noFill/>
            </p:grpSpPr>
            <p:cxnSp>
              <p:nvCxnSpPr>
                <p:cNvPr id="390" name="直接箭头连接符 389"/>
                <p:cNvCxnSpPr/>
                <p:nvPr/>
              </p:nvCxnSpPr>
              <p:spPr>
                <a:xfrm>
                  <a:off x="741296" y="3463101"/>
                  <a:ext cx="11301872" cy="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1" name="椭圆 390"/>
                <p:cNvSpPr/>
                <p:nvPr/>
              </p:nvSpPr>
              <p:spPr>
                <a:xfrm>
                  <a:off x="713913" y="3402073"/>
                  <a:ext cx="101253" cy="110189"/>
                </a:xfrm>
                <a:prstGeom prst="ellipse">
                  <a:avLst/>
                </a:prstGeom>
                <a:grp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373" name="文本框 372"/>
              <p:cNvSpPr txBox="1"/>
              <p:nvPr/>
            </p:nvSpPr>
            <p:spPr>
              <a:xfrm>
                <a:off x="5251200" y="3194754"/>
                <a:ext cx="118298" cy="177647"/>
              </a:xfrm>
              <a:prstGeom prst="rect">
                <a:avLst/>
              </a:prstGeom>
              <a:noFill/>
            </p:spPr>
            <p:txBody>
              <a:bodyPr wrap="square" rtlCol="0">
                <a:spAutoFit/>
              </a:bodyPr>
              <a:lstStyle/>
              <a:p>
                <a:r>
                  <a:rPr lang="en-US" altLang="zh-CN" sz="1100" b="1" dirty="0" smtClean="0"/>
                  <a:t>1</a:t>
                </a:r>
                <a:endParaRPr lang="zh-CN" altLang="en-US" sz="1100" b="1" dirty="0" smtClean="0"/>
              </a:p>
            </p:txBody>
          </p:sp>
          <p:sp>
            <p:nvSpPr>
              <p:cNvPr id="374" name="文本框 373"/>
              <p:cNvSpPr txBox="1"/>
              <p:nvPr/>
            </p:nvSpPr>
            <p:spPr>
              <a:xfrm>
                <a:off x="5632498" y="3194754"/>
                <a:ext cx="118298" cy="177647"/>
              </a:xfrm>
              <a:prstGeom prst="rect">
                <a:avLst/>
              </a:prstGeom>
              <a:noFill/>
            </p:spPr>
            <p:txBody>
              <a:bodyPr wrap="square" rtlCol="0">
                <a:spAutoFit/>
              </a:bodyPr>
              <a:lstStyle/>
              <a:p>
                <a:r>
                  <a:rPr lang="en-US" altLang="zh-CN" sz="1100" b="1" dirty="0" smtClean="0"/>
                  <a:t>2</a:t>
                </a:r>
                <a:endParaRPr lang="zh-CN" altLang="en-US" sz="1100" b="1" dirty="0" smtClean="0"/>
              </a:p>
            </p:txBody>
          </p:sp>
          <p:sp>
            <p:nvSpPr>
              <p:cNvPr id="375" name="文本框 374"/>
              <p:cNvSpPr txBox="1"/>
              <p:nvPr/>
            </p:nvSpPr>
            <p:spPr>
              <a:xfrm>
                <a:off x="6017070" y="3194754"/>
                <a:ext cx="118298" cy="177647"/>
              </a:xfrm>
              <a:prstGeom prst="rect">
                <a:avLst/>
              </a:prstGeom>
              <a:noFill/>
            </p:spPr>
            <p:txBody>
              <a:bodyPr wrap="square" rtlCol="0">
                <a:spAutoFit/>
              </a:bodyPr>
              <a:lstStyle/>
              <a:p>
                <a:r>
                  <a:rPr lang="en-US" altLang="zh-CN" sz="1100" b="1" dirty="0" smtClean="0"/>
                  <a:t>3</a:t>
                </a:r>
                <a:endParaRPr lang="zh-CN" altLang="en-US" sz="1100" b="1" dirty="0" smtClean="0"/>
              </a:p>
            </p:txBody>
          </p:sp>
          <p:sp>
            <p:nvSpPr>
              <p:cNvPr id="376" name="文本框 375"/>
              <p:cNvSpPr txBox="1"/>
              <p:nvPr/>
            </p:nvSpPr>
            <p:spPr>
              <a:xfrm>
                <a:off x="6423924" y="3194754"/>
                <a:ext cx="118298" cy="177647"/>
              </a:xfrm>
              <a:prstGeom prst="rect">
                <a:avLst/>
              </a:prstGeom>
              <a:noFill/>
            </p:spPr>
            <p:txBody>
              <a:bodyPr wrap="square" rtlCol="0">
                <a:spAutoFit/>
              </a:bodyPr>
              <a:lstStyle/>
              <a:p>
                <a:r>
                  <a:rPr lang="en-US" altLang="zh-CN" sz="1100" b="1" dirty="0" smtClean="0"/>
                  <a:t>4</a:t>
                </a:r>
                <a:endParaRPr lang="zh-CN" altLang="en-US" sz="1100" b="1" dirty="0" smtClean="0"/>
              </a:p>
            </p:txBody>
          </p:sp>
          <p:sp>
            <p:nvSpPr>
              <p:cNvPr id="377" name="文本框 376"/>
              <p:cNvSpPr txBox="1"/>
              <p:nvPr/>
            </p:nvSpPr>
            <p:spPr>
              <a:xfrm>
                <a:off x="6807960" y="3194754"/>
                <a:ext cx="118298" cy="177647"/>
              </a:xfrm>
              <a:prstGeom prst="rect">
                <a:avLst/>
              </a:prstGeom>
              <a:noFill/>
            </p:spPr>
            <p:txBody>
              <a:bodyPr wrap="square" rtlCol="0">
                <a:spAutoFit/>
              </a:bodyPr>
              <a:lstStyle/>
              <a:p>
                <a:r>
                  <a:rPr lang="en-US" altLang="zh-CN" sz="1100" b="1" dirty="0" smtClean="0"/>
                  <a:t>5</a:t>
                </a:r>
                <a:endParaRPr lang="zh-CN" altLang="en-US" sz="1100" b="1" dirty="0" smtClean="0"/>
              </a:p>
            </p:txBody>
          </p:sp>
          <p:sp>
            <p:nvSpPr>
              <p:cNvPr id="378" name="文本框 377"/>
              <p:cNvSpPr txBox="1"/>
              <p:nvPr/>
            </p:nvSpPr>
            <p:spPr>
              <a:xfrm>
                <a:off x="7204510" y="3194754"/>
                <a:ext cx="118298" cy="177647"/>
              </a:xfrm>
              <a:prstGeom prst="rect">
                <a:avLst/>
              </a:prstGeom>
              <a:noFill/>
            </p:spPr>
            <p:txBody>
              <a:bodyPr wrap="square" rtlCol="0">
                <a:spAutoFit/>
              </a:bodyPr>
              <a:lstStyle/>
              <a:p>
                <a:r>
                  <a:rPr lang="en-US" altLang="zh-CN" sz="1100" b="1" dirty="0"/>
                  <a:t>6</a:t>
                </a:r>
                <a:endParaRPr lang="zh-CN" altLang="en-US" sz="1100" b="1" dirty="0" smtClean="0"/>
              </a:p>
            </p:txBody>
          </p:sp>
          <p:sp>
            <p:nvSpPr>
              <p:cNvPr id="379" name="文本框 378"/>
              <p:cNvSpPr txBox="1"/>
              <p:nvPr/>
            </p:nvSpPr>
            <p:spPr>
              <a:xfrm>
                <a:off x="7576033" y="3194754"/>
                <a:ext cx="118298" cy="177647"/>
              </a:xfrm>
              <a:prstGeom prst="rect">
                <a:avLst/>
              </a:prstGeom>
              <a:noFill/>
            </p:spPr>
            <p:txBody>
              <a:bodyPr wrap="square" rtlCol="0">
                <a:spAutoFit/>
              </a:bodyPr>
              <a:lstStyle/>
              <a:p>
                <a:r>
                  <a:rPr lang="en-US" altLang="zh-CN" sz="1100" b="1" dirty="0" smtClean="0"/>
                  <a:t>7</a:t>
                </a:r>
                <a:endParaRPr lang="zh-CN" altLang="en-US" sz="1100" b="1" dirty="0" smtClean="0"/>
              </a:p>
            </p:txBody>
          </p:sp>
          <p:sp>
            <p:nvSpPr>
              <p:cNvPr id="380" name="文本框 379"/>
              <p:cNvSpPr txBox="1"/>
              <p:nvPr/>
            </p:nvSpPr>
            <p:spPr>
              <a:xfrm>
                <a:off x="7978840" y="3194754"/>
                <a:ext cx="118298" cy="177647"/>
              </a:xfrm>
              <a:prstGeom prst="rect">
                <a:avLst/>
              </a:prstGeom>
              <a:noFill/>
            </p:spPr>
            <p:txBody>
              <a:bodyPr wrap="square" rtlCol="0">
                <a:spAutoFit/>
              </a:bodyPr>
              <a:lstStyle/>
              <a:p>
                <a:r>
                  <a:rPr lang="en-US" altLang="zh-CN" sz="1100" b="1" dirty="0" smtClean="0"/>
                  <a:t>8</a:t>
                </a:r>
                <a:endParaRPr lang="zh-CN" altLang="en-US" sz="1100" b="1" dirty="0" smtClean="0"/>
              </a:p>
            </p:txBody>
          </p:sp>
          <p:sp>
            <p:nvSpPr>
              <p:cNvPr id="381" name="文本框 380"/>
              <p:cNvSpPr txBox="1"/>
              <p:nvPr/>
            </p:nvSpPr>
            <p:spPr>
              <a:xfrm>
                <a:off x="8356619" y="3194754"/>
                <a:ext cx="118298" cy="177647"/>
              </a:xfrm>
              <a:prstGeom prst="rect">
                <a:avLst/>
              </a:prstGeom>
              <a:noFill/>
            </p:spPr>
            <p:txBody>
              <a:bodyPr wrap="square" rtlCol="0">
                <a:spAutoFit/>
              </a:bodyPr>
              <a:lstStyle/>
              <a:p>
                <a:r>
                  <a:rPr lang="en-US" altLang="zh-CN" sz="1100" b="1" dirty="0" smtClean="0"/>
                  <a:t>9</a:t>
                </a:r>
                <a:endParaRPr lang="zh-CN" altLang="en-US" sz="1100" b="1" dirty="0" smtClean="0"/>
              </a:p>
            </p:txBody>
          </p:sp>
          <p:sp>
            <p:nvSpPr>
              <p:cNvPr id="382" name="文本框 381"/>
              <p:cNvSpPr txBox="1"/>
              <p:nvPr/>
            </p:nvSpPr>
            <p:spPr>
              <a:xfrm>
                <a:off x="8663788" y="3194754"/>
                <a:ext cx="398866" cy="261610"/>
              </a:xfrm>
              <a:prstGeom prst="rect">
                <a:avLst/>
              </a:prstGeom>
              <a:noFill/>
            </p:spPr>
            <p:txBody>
              <a:bodyPr wrap="square" rtlCol="0">
                <a:spAutoFit/>
              </a:bodyPr>
              <a:lstStyle/>
              <a:p>
                <a:r>
                  <a:rPr lang="en-US" altLang="zh-CN" sz="1100" b="1" dirty="0" smtClean="0"/>
                  <a:t>10</a:t>
                </a:r>
                <a:endParaRPr lang="zh-CN" altLang="en-US" sz="1100" b="1" dirty="0" smtClean="0"/>
              </a:p>
            </p:txBody>
          </p:sp>
          <p:sp>
            <p:nvSpPr>
              <p:cNvPr id="383" name="文本框 382"/>
              <p:cNvSpPr txBox="1"/>
              <p:nvPr/>
            </p:nvSpPr>
            <p:spPr>
              <a:xfrm>
                <a:off x="9052177" y="3194754"/>
                <a:ext cx="399325" cy="268014"/>
              </a:xfrm>
              <a:prstGeom prst="rect">
                <a:avLst/>
              </a:prstGeom>
              <a:noFill/>
            </p:spPr>
            <p:txBody>
              <a:bodyPr wrap="square" rtlCol="0">
                <a:spAutoFit/>
              </a:bodyPr>
              <a:lstStyle/>
              <a:p>
                <a:r>
                  <a:rPr lang="en-US" altLang="zh-CN" sz="1100" b="1" dirty="0" smtClean="0"/>
                  <a:t>11</a:t>
                </a:r>
                <a:endParaRPr lang="zh-CN" altLang="en-US" sz="1100" b="1" dirty="0" smtClean="0"/>
              </a:p>
            </p:txBody>
          </p:sp>
          <p:sp>
            <p:nvSpPr>
              <p:cNvPr id="384" name="文本框 383"/>
              <p:cNvSpPr txBox="1"/>
              <p:nvPr/>
            </p:nvSpPr>
            <p:spPr>
              <a:xfrm>
                <a:off x="9445830" y="3194754"/>
                <a:ext cx="405398" cy="261610"/>
              </a:xfrm>
              <a:prstGeom prst="rect">
                <a:avLst/>
              </a:prstGeom>
              <a:noFill/>
            </p:spPr>
            <p:txBody>
              <a:bodyPr wrap="square" rtlCol="0">
                <a:spAutoFit/>
              </a:bodyPr>
              <a:lstStyle/>
              <a:p>
                <a:r>
                  <a:rPr lang="en-US" altLang="zh-CN" sz="1100" b="1" dirty="0" smtClean="0"/>
                  <a:t>12</a:t>
                </a:r>
                <a:endParaRPr lang="zh-CN" altLang="en-US" sz="1100" b="1" dirty="0" smtClean="0"/>
              </a:p>
            </p:txBody>
          </p:sp>
          <p:sp>
            <p:nvSpPr>
              <p:cNvPr id="385" name="文本框 384"/>
              <p:cNvSpPr txBox="1"/>
              <p:nvPr/>
            </p:nvSpPr>
            <p:spPr>
              <a:xfrm>
                <a:off x="9834678" y="3194754"/>
                <a:ext cx="374619" cy="261610"/>
              </a:xfrm>
              <a:prstGeom prst="rect">
                <a:avLst/>
              </a:prstGeom>
              <a:noFill/>
            </p:spPr>
            <p:txBody>
              <a:bodyPr wrap="square" rtlCol="0">
                <a:spAutoFit/>
              </a:bodyPr>
              <a:lstStyle/>
              <a:p>
                <a:r>
                  <a:rPr lang="en-US" altLang="zh-CN" sz="1100" b="1" dirty="0" smtClean="0"/>
                  <a:t>13</a:t>
                </a:r>
                <a:endParaRPr lang="zh-CN" altLang="en-US" sz="1100" b="1" dirty="0" smtClean="0"/>
              </a:p>
            </p:txBody>
          </p:sp>
          <p:sp>
            <p:nvSpPr>
              <p:cNvPr id="386" name="文本框 385"/>
              <p:cNvSpPr txBox="1"/>
              <p:nvPr/>
            </p:nvSpPr>
            <p:spPr>
              <a:xfrm>
                <a:off x="10218998" y="3194754"/>
                <a:ext cx="376569" cy="261610"/>
              </a:xfrm>
              <a:prstGeom prst="rect">
                <a:avLst/>
              </a:prstGeom>
              <a:noFill/>
            </p:spPr>
            <p:txBody>
              <a:bodyPr wrap="square" rtlCol="0">
                <a:spAutoFit/>
              </a:bodyPr>
              <a:lstStyle/>
              <a:p>
                <a:r>
                  <a:rPr lang="en-US" altLang="zh-CN" sz="1100" b="1" dirty="0" smtClean="0"/>
                  <a:t>14</a:t>
                </a:r>
                <a:endParaRPr lang="zh-CN" altLang="en-US" sz="1100" b="1" dirty="0" smtClean="0"/>
              </a:p>
            </p:txBody>
          </p:sp>
          <p:sp>
            <p:nvSpPr>
              <p:cNvPr id="387" name="文本框 386"/>
              <p:cNvSpPr txBox="1"/>
              <p:nvPr/>
            </p:nvSpPr>
            <p:spPr>
              <a:xfrm>
                <a:off x="10610908" y="3194754"/>
                <a:ext cx="457271" cy="261610"/>
              </a:xfrm>
              <a:prstGeom prst="rect">
                <a:avLst/>
              </a:prstGeom>
              <a:noFill/>
            </p:spPr>
            <p:txBody>
              <a:bodyPr wrap="square" rtlCol="0">
                <a:spAutoFit/>
              </a:bodyPr>
              <a:lstStyle/>
              <a:p>
                <a:r>
                  <a:rPr lang="en-US" altLang="zh-CN" sz="1100" b="1" dirty="0" smtClean="0"/>
                  <a:t>15</a:t>
                </a:r>
                <a:endParaRPr lang="zh-CN" altLang="en-US" sz="1100" b="1" dirty="0" smtClean="0"/>
              </a:p>
            </p:txBody>
          </p:sp>
          <p:sp>
            <p:nvSpPr>
              <p:cNvPr id="388" name="文本框 387"/>
              <p:cNvSpPr txBox="1"/>
              <p:nvPr/>
            </p:nvSpPr>
            <p:spPr>
              <a:xfrm>
                <a:off x="11007961" y="3194754"/>
                <a:ext cx="507125" cy="261610"/>
              </a:xfrm>
              <a:prstGeom prst="rect">
                <a:avLst/>
              </a:prstGeom>
              <a:noFill/>
            </p:spPr>
            <p:txBody>
              <a:bodyPr wrap="square" rtlCol="0">
                <a:spAutoFit/>
              </a:bodyPr>
              <a:lstStyle/>
              <a:p>
                <a:r>
                  <a:rPr lang="en-US" altLang="zh-CN" sz="1100" b="1" dirty="0" smtClean="0"/>
                  <a:t>16</a:t>
                </a:r>
                <a:endParaRPr lang="zh-CN" altLang="en-US" sz="1100" b="1" dirty="0" smtClean="0"/>
              </a:p>
            </p:txBody>
          </p:sp>
          <p:sp>
            <p:nvSpPr>
              <p:cNvPr id="389" name="文本框 388"/>
              <p:cNvSpPr txBox="1"/>
              <p:nvPr/>
            </p:nvSpPr>
            <p:spPr>
              <a:xfrm>
                <a:off x="11382805" y="3194754"/>
                <a:ext cx="398508" cy="261610"/>
              </a:xfrm>
              <a:prstGeom prst="rect">
                <a:avLst/>
              </a:prstGeom>
              <a:noFill/>
            </p:spPr>
            <p:txBody>
              <a:bodyPr wrap="square" rtlCol="0">
                <a:spAutoFit/>
              </a:bodyPr>
              <a:lstStyle/>
              <a:p>
                <a:r>
                  <a:rPr lang="en-US" altLang="zh-CN" sz="1100" b="1" dirty="0" smtClean="0"/>
                  <a:t>17</a:t>
                </a:r>
                <a:endParaRPr lang="zh-CN" altLang="en-US" sz="1100" b="1" dirty="0" smtClean="0"/>
              </a:p>
            </p:txBody>
          </p:sp>
        </p:grpSp>
        <p:sp>
          <p:nvSpPr>
            <p:cNvPr id="590" name="object 78"/>
            <p:cNvSpPr txBox="1"/>
            <p:nvPr/>
          </p:nvSpPr>
          <p:spPr>
            <a:xfrm>
              <a:off x="6761554" y="2519337"/>
              <a:ext cx="1363970" cy="487954"/>
            </a:xfrm>
            <a:prstGeom prst="rect">
              <a:avLst/>
            </a:prstGeom>
            <a:noFill/>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sz="1500" i="0" u="none" strike="noStrike" kern="1200" cap="none" spc="0" normalizeH="0" baseline="0" noProof="0" dirty="0" err="1" smtClean="0">
                  <a:ln>
                    <a:noFill/>
                  </a:ln>
                  <a:solidFill>
                    <a:srgbClr val="D1171D"/>
                  </a:solidFill>
                  <a:effectLst/>
                  <a:uLnTx/>
                  <a:uFillTx/>
                  <a:latin typeface="微软雅黑"/>
                  <a:ea typeface="+mn-ea"/>
                  <a:cs typeface="微软雅黑"/>
                </a:rPr>
                <a:t>盘毂</a:t>
              </a:r>
              <a:r>
                <a:rPr kumimoji="0" lang="zh-CN" altLang="en-US" sz="1500" i="0" u="none" strike="noStrike" kern="1200" cap="none" spc="0" normalizeH="0" baseline="0" noProof="0" dirty="0" smtClean="0">
                  <a:ln>
                    <a:noFill/>
                  </a:ln>
                  <a:solidFill>
                    <a:srgbClr val="D1171D"/>
                  </a:solidFill>
                  <a:effectLst/>
                  <a:uLnTx/>
                  <a:uFillTx/>
                  <a:latin typeface="微软雅黑"/>
                  <a:ea typeface="+mn-ea"/>
                  <a:cs typeface="微软雅黑"/>
                </a:rPr>
                <a:t>量产</a:t>
              </a:r>
              <a:endParaRPr kumimoji="0" lang="en-US" altLang="zh-CN" sz="1500" i="0" u="none" strike="noStrike" kern="1200" cap="none" spc="0" normalizeH="0" baseline="0" noProof="0" dirty="0" smtClean="0">
                <a:ln>
                  <a:noFill/>
                </a:ln>
                <a:solidFill>
                  <a:srgbClr val="D1171D"/>
                </a:solidFill>
                <a:effectLst/>
                <a:uLnTx/>
                <a:uFillTx/>
                <a:latin typeface="微软雅黑"/>
                <a:ea typeface="+mn-ea"/>
                <a:cs typeface="微软雅黑"/>
              </a:endParaRPr>
            </a:p>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altLang="zh-CN" sz="1500" i="0" u="none" strike="noStrike" kern="1200" cap="none" spc="0" normalizeH="0" baseline="0" noProof="0" dirty="0" smtClean="0">
                  <a:ln>
                    <a:noFill/>
                  </a:ln>
                  <a:solidFill>
                    <a:srgbClr val="D1171D"/>
                  </a:solidFill>
                  <a:effectLst/>
                  <a:uLnTx/>
                  <a:uFillTx/>
                  <a:latin typeface="微软雅黑"/>
                  <a:ea typeface="+mn-ea"/>
                  <a:cs typeface="微软雅黑"/>
                </a:rPr>
                <a:t>6.25</a:t>
              </a:r>
              <a:endParaRPr kumimoji="0" sz="1500" i="0" u="none" strike="noStrike" kern="1200" cap="none" spc="0" normalizeH="0" baseline="0" noProof="0" dirty="0">
                <a:ln>
                  <a:noFill/>
                </a:ln>
                <a:solidFill>
                  <a:prstClr val="black"/>
                </a:solidFill>
                <a:effectLst/>
                <a:uLnTx/>
                <a:uFillTx/>
                <a:latin typeface="微软雅黑"/>
                <a:ea typeface="+mn-ea"/>
                <a:cs typeface="微软雅黑"/>
              </a:endParaRPr>
            </a:p>
          </p:txBody>
        </p:sp>
        <p:sp>
          <p:nvSpPr>
            <p:cNvPr id="591" name="object 78"/>
            <p:cNvSpPr txBox="1"/>
            <p:nvPr/>
          </p:nvSpPr>
          <p:spPr>
            <a:xfrm>
              <a:off x="9967679" y="2519337"/>
              <a:ext cx="1229967" cy="487954"/>
            </a:xfrm>
            <a:prstGeom prst="rect">
              <a:avLst/>
            </a:prstGeom>
            <a:solidFill>
              <a:schemeClr val="bg1"/>
            </a:solidFill>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sz="1500" i="0" u="none" strike="noStrike" kern="1200" cap="none" spc="0" normalizeH="0" baseline="0" noProof="0" dirty="0" err="1" smtClean="0">
                  <a:ln>
                    <a:noFill/>
                  </a:ln>
                  <a:solidFill>
                    <a:srgbClr val="D1171D"/>
                  </a:solidFill>
                  <a:effectLst/>
                  <a:uLnTx/>
                  <a:uFillTx/>
                  <a:latin typeface="微软雅黑"/>
                  <a:ea typeface="+mn-ea"/>
                  <a:cs typeface="微软雅黑"/>
                </a:rPr>
                <a:t>盘毂</a:t>
              </a:r>
              <a:r>
                <a:rPr lang="zh-CN" altLang="en-US" sz="1500" dirty="0">
                  <a:solidFill>
                    <a:srgbClr val="D1171D"/>
                  </a:solidFill>
                  <a:latin typeface="微软雅黑"/>
                  <a:ea typeface="+mn-ea"/>
                  <a:cs typeface="微软雅黑"/>
                </a:rPr>
                <a:t>研</a:t>
              </a:r>
              <a:r>
                <a:rPr lang="zh-CN" altLang="en-US" sz="1500" dirty="0" smtClean="0">
                  <a:solidFill>
                    <a:srgbClr val="D1171D"/>
                  </a:solidFill>
                  <a:latin typeface="微软雅黑"/>
                  <a:ea typeface="+mn-ea"/>
                  <a:cs typeface="微软雅黑"/>
                </a:rPr>
                <a:t>发</a:t>
              </a:r>
              <a:endParaRPr lang="en-US" altLang="zh-CN" sz="1500" dirty="0" smtClean="0">
                <a:solidFill>
                  <a:srgbClr val="D1171D"/>
                </a:solidFill>
                <a:latin typeface="微软雅黑"/>
                <a:ea typeface="+mn-ea"/>
                <a:cs typeface="微软雅黑"/>
              </a:endParaRPr>
            </a:p>
            <a:p>
              <a:pPr marL="12700" marR="0" lvl="0" indent="0" algn="ctr" defTabSz="914400" rtl="0" eaLnBrk="1" fontAlgn="auto" latinLnBrk="0" hangingPunct="1">
                <a:lnSpc>
                  <a:spcPct val="100000"/>
                </a:lnSpc>
                <a:spcBef>
                  <a:spcPts val="105"/>
                </a:spcBef>
                <a:spcAft>
                  <a:spcPts val="0"/>
                </a:spcAft>
                <a:buClrTx/>
                <a:buSzTx/>
                <a:buFontTx/>
                <a:buNone/>
                <a:tabLst/>
                <a:defRPr/>
              </a:pPr>
              <a:r>
                <a:rPr lang="en-US" altLang="zh-CN" sz="1500" dirty="0" smtClean="0">
                  <a:solidFill>
                    <a:srgbClr val="D1171D"/>
                  </a:solidFill>
                  <a:latin typeface="微软雅黑"/>
                  <a:ea typeface="+mn-ea"/>
                  <a:cs typeface="微软雅黑"/>
                </a:rPr>
                <a:t>15</a:t>
              </a:r>
              <a:endParaRPr kumimoji="0" sz="1500" i="0" u="none" strike="noStrike" kern="1200" cap="none" spc="0" normalizeH="0" baseline="0" noProof="0" dirty="0">
                <a:ln>
                  <a:noFill/>
                </a:ln>
                <a:solidFill>
                  <a:prstClr val="black"/>
                </a:solidFill>
                <a:effectLst/>
                <a:uLnTx/>
                <a:uFillTx/>
                <a:latin typeface="微软雅黑"/>
                <a:ea typeface="+mn-ea"/>
                <a:cs typeface="微软雅黑"/>
              </a:endParaRPr>
            </a:p>
          </p:txBody>
        </p:sp>
        <p:grpSp>
          <p:nvGrpSpPr>
            <p:cNvPr id="592" name="组合 591"/>
            <p:cNvGrpSpPr/>
            <p:nvPr/>
          </p:nvGrpSpPr>
          <p:grpSpPr>
            <a:xfrm>
              <a:off x="5159896" y="4911284"/>
              <a:ext cx="6689453" cy="452100"/>
              <a:chOff x="4911155" y="3010668"/>
              <a:chExt cx="7209040" cy="452100"/>
            </a:xfrm>
          </p:grpSpPr>
          <p:grpSp>
            <p:nvGrpSpPr>
              <p:cNvPr id="593" name="组合 592"/>
              <p:cNvGrpSpPr/>
              <p:nvPr/>
            </p:nvGrpSpPr>
            <p:grpSpPr>
              <a:xfrm>
                <a:off x="4947348" y="3010668"/>
                <a:ext cx="2291098" cy="171973"/>
                <a:chOff x="849248" y="2708920"/>
                <a:chExt cx="6355078" cy="854662"/>
              </a:xfrm>
              <a:noFill/>
            </p:grpSpPr>
            <p:grpSp>
              <p:nvGrpSpPr>
                <p:cNvPr id="748" name="组合 747"/>
                <p:cNvGrpSpPr/>
                <p:nvPr/>
              </p:nvGrpSpPr>
              <p:grpSpPr>
                <a:xfrm>
                  <a:off x="849248" y="2708920"/>
                  <a:ext cx="964310" cy="854662"/>
                  <a:chOff x="849248" y="2708920"/>
                  <a:chExt cx="964310" cy="854662"/>
                </a:xfrm>
                <a:grpFill/>
              </p:grpSpPr>
              <p:sp>
                <p:nvSpPr>
                  <p:cNvPr id="80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1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1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1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1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49" name="组合 748"/>
                <p:cNvGrpSpPr/>
                <p:nvPr/>
              </p:nvGrpSpPr>
              <p:grpSpPr>
                <a:xfrm>
                  <a:off x="1927402" y="2708920"/>
                  <a:ext cx="964310" cy="854662"/>
                  <a:chOff x="849248" y="2708920"/>
                  <a:chExt cx="964310" cy="854662"/>
                </a:xfrm>
                <a:grpFill/>
              </p:grpSpPr>
              <p:sp>
                <p:nvSpPr>
                  <p:cNvPr id="79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80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50" name="组合 749"/>
                <p:cNvGrpSpPr/>
                <p:nvPr/>
              </p:nvGrpSpPr>
              <p:grpSpPr>
                <a:xfrm>
                  <a:off x="3005556" y="2708920"/>
                  <a:ext cx="964310" cy="854662"/>
                  <a:chOff x="849248" y="2708920"/>
                  <a:chExt cx="964310" cy="854662"/>
                </a:xfrm>
                <a:grpFill/>
              </p:grpSpPr>
              <p:sp>
                <p:nvSpPr>
                  <p:cNvPr id="78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9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51" name="组合 750"/>
                <p:cNvGrpSpPr/>
                <p:nvPr/>
              </p:nvGrpSpPr>
              <p:grpSpPr>
                <a:xfrm>
                  <a:off x="4083710" y="2708920"/>
                  <a:ext cx="964310" cy="854662"/>
                  <a:chOff x="849248" y="2708920"/>
                  <a:chExt cx="964310" cy="854662"/>
                </a:xfrm>
                <a:grpFill/>
              </p:grpSpPr>
              <p:sp>
                <p:nvSpPr>
                  <p:cNvPr id="77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8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52" name="组合 751"/>
                <p:cNvGrpSpPr/>
                <p:nvPr/>
              </p:nvGrpSpPr>
              <p:grpSpPr>
                <a:xfrm>
                  <a:off x="5161864" y="2708920"/>
                  <a:ext cx="964310" cy="854662"/>
                  <a:chOff x="849248" y="2708920"/>
                  <a:chExt cx="964310" cy="854662"/>
                </a:xfrm>
                <a:grpFill/>
              </p:grpSpPr>
              <p:sp>
                <p:nvSpPr>
                  <p:cNvPr id="76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7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53" name="组合 752"/>
                <p:cNvGrpSpPr/>
                <p:nvPr/>
              </p:nvGrpSpPr>
              <p:grpSpPr>
                <a:xfrm>
                  <a:off x="6240016" y="2708920"/>
                  <a:ext cx="964310" cy="854662"/>
                  <a:chOff x="849248" y="2708920"/>
                  <a:chExt cx="964310" cy="854662"/>
                </a:xfrm>
                <a:grpFill/>
              </p:grpSpPr>
              <p:sp>
                <p:nvSpPr>
                  <p:cNvPr id="754"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55"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56"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57"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58"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59"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0"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1"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2"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63"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94" name="组合 593"/>
              <p:cNvGrpSpPr/>
              <p:nvPr/>
            </p:nvGrpSpPr>
            <p:grpSpPr>
              <a:xfrm>
                <a:off x="7277073" y="3010668"/>
                <a:ext cx="2291098" cy="171973"/>
                <a:chOff x="849248" y="2708920"/>
                <a:chExt cx="6355078" cy="854662"/>
              </a:xfrm>
              <a:noFill/>
            </p:grpSpPr>
            <p:grpSp>
              <p:nvGrpSpPr>
                <p:cNvPr id="682" name="组合 681"/>
                <p:cNvGrpSpPr/>
                <p:nvPr/>
              </p:nvGrpSpPr>
              <p:grpSpPr>
                <a:xfrm>
                  <a:off x="849248" y="2708920"/>
                  <a:ext cx="964310" cy="854662"/>
                  <a:chOff x="849248" y="2708920"/>
                  <a:chExt cx="964310" cy="854662"/>
                </a:xfrm>
                <a:grpFill/>
              </p:grpSpPr>
              <p:sp>
                <p:nvSpPr>
                  <p:cNvPr id="73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4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3" name="组合 682"/>
                <p:cNvGrpSpPr/>
                <p:nvPr/>
              </p:nvGrpSpPr>
              <p:grpSpPr>
                <a:xfrm>
                  <a:off x="1927402" y="2708920"/>
                  <a:ext cx="964310" cy="854662"/>
                  <a:chOff x="849248" y="2708920"/>
                  <a:chExt cx="964310" cy="854662"/>
                </a:xfrm>
                <a:grpFill/>
              </p:grpSpPr>
              <p:sp>
                <p:nvSpPr>
                  <p:cNvPr id="72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3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4" name="组合 683"/>
                <p:cNvGrpSpPr/>
                <p:nvPr/>
              </p:nvGrpSpPr>
              <p:grpSpPr>
                <a:xfrm>
                  <a:off x="3005556" y="2708920"/>
                  <a:ext cx="964310" cy="854662"/>
                  <a:chOff x="849248" y="2708920"/>
                  <a:chExt cx="964310" cy="854662"/>
                </a:xfrm>
                <a:grpFill/>
              </p:grpSpPr>
              <p:sp>
                <p:nvSpPr>
                  <p:cNvPr id="71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2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5" name="组合 684"/>
                <p:cNvGrpSpPr/>
                <p:nvPr/>
              </p:nvGrpSpPr>
              <p:grpSpPr>
                <a:xfrm>
                  <a:off x="4083710" y="2708920"/>
                  <a:ext cx="964310" cy="854662"/>
                  <a:chOff x="849248" y="2708920"/>
                  <a:chExt cx="964310" cy="854662"/>
                </a:xfrm>
                <a:grpFill/>
              </p:grpSpPr>
              <p:sp>
                <p:nvSpPr>
                  <p:cNvPr id="70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1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6" name="组合 685"/>
                <p:cNvGrpSpPr/>
                <p:nvPr/>
              </p:nvGrpSpPr>
              <p:grpSpPr>
                <a:xfrm>
                  <a:off x="5161864" y="2708920"/>
                  <a:ext cx="964310" cy="854662"/>
                  <a:chOff x="849248" y="2708920"/>
                  <a:chExt cx="964310" cy="854662"/>
                </a:xfrm>
                <a:grpFill/>
              </p:grpSpPr>
              <p:sp>
                <p:nvSpPr>
                  <p:cNvPr id="69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70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7" name="组合 686"/>
                <p:cNvGrpSpPr/>
                <p:nvPr/>
              </p:nvGrpSpPr>
              <p:grpSpPr>
                <a:xfrm>
                  <a:off x="6240016" y="2708920"/>
                  <a:ext cx="964310" cy="854662"/>
                  <a:chOff x="849248" y="2708920"/>
                  <a:chExt cx="964310" cy="854662"/>
                </a:xfrm>
                <a:grpFill/>
              </p:grpSpPr>
              <p:sp>
                <p:nvSpPr>
                  <p:cNvPr id="688"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89"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0"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1"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2"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3"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4"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5"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6"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97"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95" name="组合 594"/>
              <p:cNvGrpSpPr/>
              <p:nvPr/>
            </p:nvGrpSpPr>
            <p:grpSpPr>
              <a:xfrm>
                <a:off x="9606797" y="3010668"/>
                <a:ext cx="2291098" cy="171973"/>
                <a:chOff x="849249" y="2708920"/>
                <a:chExt cx="6355077" cy="854662"/>
              </a:xfrm>
              <a:noFill/>
            </p:grpSpPr>
            <p:grpSp>
              <p:nvGrpSpPr>
                <p:cNvPr id="616" name="组合 615"/>
                <p:cNvGrpSpPr/>
                <p:nvPr/>
              </p:nvGrpSpPr>
              <p:grpSpPr>
                <a:xfrm>
                  <a:off x="849249" y="2708920"/>
                  <a:ext cx="964311" cy="854662"/>
                  <a:chOff x="849248" y="2708920"/>
                  <a:chExt cx="964310" cy="854662"/>
                </a:xfrm>
                <a:grpFill/>
              </p:grpSpPr>
              <p:sp>
                <p:nvSpPr>
                  <p:cNvPr id="672"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3"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4"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5"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6"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7"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8"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9"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80"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81"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7" name="组合 616"/>
                <p:cNvGrpSpPr/>
                <p:nvPr/>
              </p:nvGrpSpPr>
              <p:grpSpPr>
                <a:xfrm>
                  <a:off x="1927403" y="2708920"/>
                  <a:ext cx="964311" cy="854662"/>
                  <a:chOff x="849248" y="2708920"/>
                  <a:chExt cx="964310" cy="854662"/>
                </a:xfrm>
                <a:grpFill/>
              </p:grpSpPr>
              <p:sp>
                <p:nvSpPr>
                  <p:cNvPr id="662"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3"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4"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5"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6"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7"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8"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9"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0"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71"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8" name="组合 617"/>
                <p:cNvGrpSpPr/>
                <p:nvPr/>
              </p:nvGrpSpPr>
              <p:grpSpPr>
                <a:xfrm>
                  <a:off x="3005557" y="2708920"/>
                  <a:ext cx="964311" cy="854662"/>
                  <a:chOff x="849248" y="2708920"/>
                  <a:chExt cx="964310" cy="854662"/>
                </a:xfrm>
                <a:grpFill/>
              </p:grpSpPr>
              <p:sp>
                <p:nvSpPr>
                  <p:cNvPr id="652"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3"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4"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5"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6"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7"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8"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9"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0"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61"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9" name="组合 618"/>
                <p:cNvGrpSpPr/>
                <p:nvPr/>
              </p:nvGrpSpPr>
              <p:grpSpPr>
                <a:xfrm>
                  <a:off x="4083709" y="2708920"/>
                  <a:ext cx="964311" cy="854662"/>
                  <a:chOff x="849248" y="2708920"/>
                  <a:chExt cx="964310" cy="854662"/>
                </a:xfrm>
                <a:grpFill/>
              </p:grpSpPr>
              <p:sp>
                <p:nvSpPr>
                  <p:cNvPr id="642"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3"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4"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5"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6"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7"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8"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9"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0"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51"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20" name="组合 619"/>
                <p:cNvGrpSpPr/>
                <p:nvPr/>
              </p:nvGrpSpPr>
              <p:grpSpPr>
                <a:xfrm>
                  <a:off x="5161865" y="2708920"/>
                  <a:ext cx="964311" cy="854662"/>
                  <a:chOff x="849248" y="2708920"/>
                  <a:chExt cx="964310" cy="854662"/>
                </a:xfrm>
                <a:grpFill/>
              </p:grpSpPr>
              <p:sp>
                <p:nvSpPr>
                  <p:cNvPr id="632"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3"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4"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5"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6"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7"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8"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9"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0"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41"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21" name="组合 620"/>
                <p:cNvGrpSpPr/>
                <p:nvPr/>
              </p:nvGrpSpPr>
              <p:grpSpPr>
                <a:xfrm>
                  <a:off x="6240015" y="2708920"/>
                  <a:ext cx="964311" cy="854662"/>
                  <a:chOff x="849248" y="2708920"/>
                  <a:chExt cx="964310" cy="854662"/>
                </a:xfrm>
                <a:grpFill/>
              </p:grpSpPr>
              <p:sp>
                <p:nvSpPr>
                  <p:cNvPr id="622" name="object 175"/>
                  <p:cNvSpPr/>
                  <p:nvPr/>
                </p:nvSpPr>
                <p:spPr>
                  <a:xfrm>
                    <a:off x="95639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3" name="object 176"/>
                  <p:cNvSpPr/>
                  <p:nvPr/>
                </p:nvSpPr>
                <p:spPr>
                  <a:xfrm>
                    <a:off x="106354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4" name="object 177"/>
                  <p:cNvSpPr/>
                  <p:nvPr/>
                </p:nvSpPr>
                <p:spPr>
                  <a:xfrm>
                    <a:off x="117068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5" name="object 178"/>
                  <p:cNvSpPr/>
                  <p:nvPr/>
                </p:nvSpPr>
                <p:spPr>
                  <a:xfrm>
                    <a:off x="1277832"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6" name="object 179"/>
                  <p:cNvSpPr/>
                  <p:nvPr/>
                </p:nvSpPr>
                <p:spPr>
                  <a:xfrm>
                    <a:off x="138497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7" name="object 180"/>
                  <p:cNvSpPr/>
                  <p:nvPr/>
                </p:nvSpPr>
                <p:spPr>
                  <a:xfrm>
                    <a:off x="1492124"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8" name="object 181"/>
                  <p:cNvSpPr/>
                  <p:nvPr/>
                </p:nvSpPr>
                <p:spPr>
                  <a:xfrm>
                    <a:off x="1599270"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29" name="object 182"/>
                  <p:cNvSpPr/>
                  <p:nvPr/>
                </p:nvSpPr>
                <p:spPr>
                  <a:xfrm>
                    <a:off x="1706416"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0" name="object 183"/>
                  <p:cNvSpPr/>
                  <p:nvPr/>
                </p:nvSpPr>
                <p:spPr>
                  <a:xfrm>
                    <a:off x="1813558" y="3182366"/>
                    <a:ext cx="0" cy="381216"/>
                  </a:xfrm>
                  <a:custGeom>
                    <a:avLst/>
                    <a:gdLst/>
                    <a:ahLst/>
                    <a:cxnLst/>
                    <a:rect l="l" t="t" r="r" b="b"/>
                    <a:pathLst>
                      <a:path h="78739">
                        <a:moveTo>
                          <a:pt x="0" y="0"/>
                        </a:moveTo>
                        <a:lnTo>
                          <a:pt x="0" y="7861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sp>
                <p:nvSpPr>
                  <p:cNvPr id="631" name="object 184"/>
                  <p:cNvSpPr/>
                  <p:nvPr/>
                </p:nvSpPr>
                <p:spPr>
                  <a:xfrm>
                    <a:off x="849248" y="2708920"/>
                    <a:ext cx="0" cy="854662"/>
                  </a:xfrm>
                  <a:custGeom>
                    <a:avLst/>
                    <a:gdLst/>
                    <a:ahLst/>
                    <a:cxnLst/>
                    <a:rect l="l" t="t" r="r" b="b"/>
                    <a:pathLst>
                      <a:path h="176529">
                        <a:moveTo>
                          <a:pt x="0" y="0"/>
                        </a:moveTo>
                        <a:lnTo>
                          <a:pt x="0" y="176402"/>
                        </a:lnTo>
                      </a:path>
                    </a:pathLst>
                  </a:custGeom>
                  <a:grpFill/>
                  <a:ln w="19812">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96" name="组合 595"/>
              <p:cNvGrpSpPr/>
              <p:nvPr/>
            </p:nvGrpSpPr>
            <p:grpSpPr>
              <a:xfrm>
                <a:off x="4911155" y="3163139"/>
                <a:ext cx="7209040" cy="35212"/>
                <a:chOff x="713913" y="3402073"/>
                <a:chExt cx="11329255" cy="110189"/>
              </a:xfrm>
              <a:noFill/>
            </p:grpSpPr>
            <p:cxnSp>
              <p:nvCxnSpPr>
                <p:cNvPr id="614" name="直接箭头连接符 613"/>
                <p:cNvCxnSpPr/>
                <p:nvPr/>
              </p:nvCxnSpPr>
              <p:spPr>
                <a:xfrm>
                  <a:off x="741296" y="3463101"/>
                  <a:ext cx="11301872" cy="0"/>
                </a:xfrm>
                <a:prstGeom prst="straightConnector1">
                  <a:avLst/>
                </a:prstGeom>
                <a:grpFill/>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5" name="椭圆 614"/>
                <p:cNvSpPr/>
                <p:nvPr/>
              </p:nvSpPr>
              <p:spPr>
                <a:xfrm>
                  <a:off x="713913" y="3402073"/>
                  <a:ext cx="101253" cy="110189"/>
                </a:xfrm>
                <a:prstGeom prst="ellipse">
                  <a:avLst/>
                </a:prstGeom>
                <a:grp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597" name="文本框 596"/>
              <p:cNvSpPr txBox="1"/>
              <p:nvPr/>
            </p:nvSpPr>
            <p:spPr>
              <a:xfrm>
                <a:off x="5251200" y="3194754"/>
                <a:ext cx="118298" cy="177647"/>
              </a:xfrm>
              <a:prstGeom prst="rect">
                <a:avLst/>
              </a:prstGeom>
              <a:noFill/>
            </p:spPr>
            <p:txBody>
              <a:bodyPr wrap="square" rtlCol="0">
                <a:spAutoFit/>
              </a:bodyPr>
              <a:lstStyle/>
              <a:p>
                <a:r>
                  <a:rPr lang="en-US" altLang="zh-CN" sz="1100" b="1" dirty="0" smtClean="0"/>
                  <a:t>1</a:t>
                </a:r>
                <a:endParaRPr lang="zh-CN" altLang="en-US" sz="1100" b="1" dirty="0" smtClean="0"/>
              </a:p>
            </p:txBody>
          </p:sp>
          <p:sp>
            <p:nvSpPr>
              <p:cNvPr id="598" name="文本框 597"/>
              <p:cNvSpPr txBox="1"/>
              <p:nvPr/>
            </p:nvSpPr>
            <p:spPr>
              <a:xfrm>
                <a:off x="5632498" y="3194754"/>
                <a:ext cx="118298" cy="177647"/>
              </a:xfrm>
              <a:prstGeom prst="rect">
                <a:avLst/>
              </a:prstGeom>
              <a:noFill/>
            </p:spPr>
            <p:txBody>
              <a:bodyPr wrap="square" rtlCol="0">
                <a:spAutoFit/>
              </a:bodyPr>
              <a:lstStyle/>
              <a:p>
                <a:r>
                  <a:rPr lang="en-US" altLang="zh-CN" sz="1100" b="1" dirty="0" smtClean="0"/>
                  <a:t>2</a:t>
                </a:r>
                <a:endParaRPr lang="zh-CN" altLang="en-US" sz="1100" b="1" dirty="0" smtClean="0"/>
              </a:p>
            </p:txBody>
          </p:sp>
          <p:sp>
            <p:nvSpPr>
              <p:cNvPr id="599" name="文本框 598"/>
              <p:cNvSpPr txBox="1"/>
              <p:nvPr/>
            </p:nvSpPr>
            <p:spPr>
              <a:xfrm>
                <a:off x="6017070" y="3194754"/>
                <a:ext cx="118298" cy="177647"/>
              </a:xfrm>
              <a:prstGeom prst="rect">
                <a:avLst/>
              </a:prstGeom>
              <a:noFill/>
            </p:spPr>
            <p:txBody>
              <a:bodyPr wrap="square" rtlCol="0">
                <a:spAutoFit/>
              </a:bodyPr>
              <a:lstStyle/>
              <a:p>
                <a:r>
                  <a:rPr lang="en-US" altLang="zh-CN" sz="1100" b="1" dirty="0" smtClean="0"/>
                  <a:t>3</a:t>
                </a:r>
                <a:endParaRPr lang="zh-CN" altLang="en-US" sz="1100" b="1" dirty="0" smtClean="0"/>
              </a:p>
            </p:txBody>
          </p:sp>
          <p:sp>
            <p:nvSpPr>
              <p:cNvPr id="600" name="文本框 599"/>
              <p:cNvSpPr txBox="1"/>
              <p:nvPr/>
            </p:nvSpPr>
            <p:spPr>
              <a:xfrm>
                <a:off x="6423924" y="3194754"/>
                <a:ext cx="118298" cy="177647"/>
              </a:xfrm>
              <a:prstGeom prst="rect">
                <a:avLst/>
              </a:prstGeom>
              <a:noFill/>
            </p:spPr>
            <p:txBody>
              <a:bodyPr wrap="square" rtlCol="0">
                <a:spAutoFit/>
              </a:bodyPr>
              <a:lstStyle/>
              <a:p>
                <a:r>
                  <a:rPr lang="en-US" altLang="zh-CN" sz="1100" b="1" dirty="0" smtClean="0"/>
                  <a:t>4</a:t>
                </a:r>
                <a:endParaRPr lang="zh-CN" altLang="en-US" sz="1100" b="1" dirty="0" smtClean="0"/>
              </a:p>
            </p:txBody>
          </p:sp>
          <p:sp>
            <p:nvSpPr>
              <p:cNvPr id="601" name="文本框 600"/>
              <p:cNvSpPr txBox="1"/>
              <p:nvPr/>
            </p:nvSpPr>
            <p:spPr>
              <a:xfrm>
                <a:off x="6807960" y="3194754"/>
                <a:ext cx="118298" cy="177647"/>
              </a:xfrm>
              <a:prstGeom prst="rect">
                <a:avLst/>
              </a:prstGeom>
              <a:noFill/>
            </p:spPr>
            <p:txBody>
              <a:bodyPr wrap="square" rtlCol="0">
                <a:spAutoFit/>
              </a:bodyPr>
              <a:lstStyle/>
              <a:p>
                <a:r>
                  <a:rPr lang="en-US" altLang="zh-CN" sz="1100" b="1" dirty="0" smtClean="0"/>
                  <a:t>5</a:t>
                </a:r>
                <a:endParaRPr lang="zh-CN" altLang="en-US" sz="1100" b="1" dirty="0" smtClean="0"/>
              </a:p>
            </p:txBody>
          </p:sp>
          <p:sp>
            <p:nvSpPr>
              <p:cNvPr id="602" name="文本框 601"/>
              <p:cNvSpPr txBox="1"/>
              <p:nvPr/>
            </p:nvSpPr>
            <p:spPr>
              <a:xfrm>
                <a:off x="7204510" y="3194754"/>
                <a:ext cx="118298" cy="177647"/>
              </a:xfrm>
              <a:prstGeom prst="rect">
                <a:avLst/>
              </a:prstGeom>
              <a:noFill/>
            </p:spPr>
            <p:txBody>
              <a:bodyPr wrap="square" rtlCol="0">
                <a:spAutoFit/>
              </a:bodyPr>
              <a:lstStyle/>
              <a:p>
                <a:r>
                  <a:rPr lang="en-US" altLang="zh-CN" sz="1100" b="1" dirty="0"/>
                  <a:t>6</a:t>
                </a:r>
                <a:endParaRPr lang="zh-CN" altLang="en-US" sz="1100" b="1" dirty="0" smtClean="0"/>
              </a:p>
            </p:txBody>
          </p:sp>
          <p:sp>
            <p:nvSpPr>
              <p:cNvPr id="603" name="文本框 602"/>
              <p:cNvSpPr txBox="1"/>
              <p:nvPr/>
            </p:nvSpPr>
            <p:spPr>
              <a:xfrm>
                <a:off x="7576033" y="3194754"/>
                <a:ext cx="118298" cy="177647"/>
              </a:xfrm>
              <a:prstGeom prst="rect">
                <a:avLst/>
              </a:prstGeom>
              <a:noFill/>
            </p:spPr>
            <p:txBody>
              <a:bodyPr wrap="square" rtlCol="0">
                <a:spAutoFit/>
              </a:bodyPr>
              <a:lstStyle/>
              <a:p>
                <a:r>
                  <a:rPr lang="en-US" altLang="zh-CN" sz="1100" b="1" dirty="0" smtClean="0"/>
                  <a:t>7</a:t>
                </a:r>
                <a:endParaRPr lang="zh-CN" altLang="en-US" sz="1100" b="1" dirty="0" smtClean="0"/>
              </a:p>
            </p:txBody>
          </p:sp>
          <p:sp>
            <p:nvSpPr>
              <p:cNvPr id="604" name="文本框 603"/>
              <p:cNvSpPr txBox="1"/>
              <p:nvPr/>
            </p:nvSpPr>
            <p:spPr>
              <a:xfrm>
                <a:off x="7978840" y="3194754"/>
                <a:ext cx="118298" cy="177647"/>
              </a:xfrm>
              <a:prstGeom prst="rect">
                <a:avLst/>
              </a:prstGeom>
              <a:noFill/>
            </p:spPr>
            <p:txBody>
              <a:bodyPr wrap="square" rtlCol="0">
                <a:spAutoFit/>
              </a:bodyPr>
              <a:lstStyle/>
              <a:p>
                <a:r>
                  <a:rPr lang="en-US" altLang="zh-CN" sz="1100" b="1" dirty="0" smtClean="0"/>
                  <a:t>8</a:t>
                </a:r>
                <a:endParaRPr lang="zh-CN" altLang="en-US" sz="1100" b="1" dirty="0" smtClean="0"/>
              </a:p>
            </p:txBody>
          </p:sp>
          <p:sp>
            <p:nvSpPr>
              <p:cNvPr id="605" name="文本框 604"/>
              <p:cNvSpPr txBox="1"/>
              <p:nvPr/>
            </p:nvSpPr>
            <p:spPr>
              <a:xfrm>
                <a:off x="8356619" y="3194754"/>
                <a:ext cx="118298" cy="177647"/>
              </a:xfrm>
              <a:prstGeom prst="rect">
                <a:avLst/>
              </a:prstGeom>
              <a:noFill/>
            </p:spPr>
            <p:txBody>
              <a:bodyPr wrap="square" rtlCol="0">
                <a:spAutoFit/>
              </a:bodyPr>
              <a:lstStyle/>
              <a:p>
                <a:r>
                  <a:rPr lang="en-US" altLang="zh-CN" sz="1100" b="1" dirty="0" smtClean="0"/>
                  <a:t>9</a:t>
                </a:r>
                <a:endParaRPr lang="zh-CN" altLang="en-US" sz="1100" b="1" dirty="0" smtClean="0"/>
              </a:p>
            </p:txBody>
          </p:sp>
          <p:sp>
            <p:nvSpPr>
              <p:cNvPr id="606" name="文本框 605"/>
              <p:cNvSpPr txBox="1"/>
              <p:nvPr/>
            </p:nvSpPr>
            <p:spPr>
              <a:xfrm>
                <a:off x="8663788" y="3194754"/>
                <a:ext cx="398866" cy="261610"/>
              </a:xfrm>
              <a:prstGeom prst="rect">
                <a:avLst/>
              </a:prstGeom>
              <a:noFill/>
            </p:spPr>
            <p:txBody>
              <a:bodyPr wrap="square" rtlCol="0">
                <a:spAutoFit/>
              </a:bodyPr>
              <a:lstStyle/>
              <a:p>
                <a:r>
                  <a:rPr lang="en-US" altLang="zh-CN" sz="1100" b="1" dirty="0" smtClean="0"/>
                  <a:t>10</a:t>
                </a:r>
                <a:endParaRPr lang="zh-CN" altLang="en-US" sz="1100" b="1" dirty="0" smtClean="0"/>
              </a:p>
            </p:txBody>
          </p:sp>
          <p:sp>
            <p:nvSpPr>
              <p:cNvPr id="607" name="文本框 606"/>
              <p:cNvSpPr txBox="1"/>
              <p:nvPr/>
            </p:nvSpPr>
            <p:spPr>
              <a:xfrm>
                <a:off x="9052177" y="3194754"/>
                <a:ext cx="399325" cy="268014"/>
              </a:xfrm>
              <a:prstGeom prst="rect">
                <a:avLst/>
              </a:prstGeom>
              <a:noFill/>
            </p:spPr>
            <p:txBody>
              <a:bodyPr wrap="square" rtlCol="0">
                <a:spAutoFit/>
              </a:bodyPr>
              <a:lstStyle/>
              <a:p>
                <a:r>
                  <a:rPr lang="en-US" altLang="zh-CN" sz="1100" b="1" dirty="0" smtClean="0"/>
                  <a:t>11</a:t>
                </a:r>
                <a:endParaRPr lang="zh-CN" altLang="en-US" sz="1100" b="1" dirty="0" smtClean="0"/>
              </a:p>
            </p:txBody>
          </p:sp>
          <p:sp>
            <p:nvSpPr>
              <p:cNvPr id="608" name="文本框 607"/>
              <p:cNvSpPr txBox="1"/>
              <p:nvPr/>
            </p:nvSpPr>
            <p:spPr>
              <a:xfrm>
                <a:off x="9445830" y="3194754"/>
                <a:ext cx="405398" cy="261610"/>
              </a:xfrm>
              <a:prstGeom prst="rect">
                <a:avLst/>
              </a:prstGeom>
              <a:noFill/>
            </p:spPr>
            <p:txBody>
              <a:bodyPr wrap="square" rtlCol="0">
                <a:spAutoFit/>
              </a:bodyPr>
              <a:lstStyle/>
              <a:p>
                <a:r>
                  <a:rPr lang="en-US" altLang="zh-CN" sz="1100" b="1" dirty="0" smtClean="0"/>
                  <a:t>12</a:t>
                </a:r>
                <a:endParaRPr lang="zh-CN" altLang="en-US" sz="1100" b="1" dirty="0" smtClean="0"/>
              </a:p>
            </p:txBody>
          </p:sp>
          <p:sp>
            <p:nvSpPr>
              <p:cNvPr id="609" name="文本框 608"/>
              <p:cNvSpPr txBox="1"/>
              <p:nvPr/>
            </p:nvSpPr>
            <p:spPr>
              <a:xfrm>
                <a:off x="9834678" y="3194754"/>
                <a:ext cx="374619" cy="261610"/>
              </a:xfrm>
              <a:prstGeom prst="rect">
                <a:avLst/>
              </a:prstGeom>
              <a:noFill/>
            </p:spPr>
            <p:txBody>
              <a:bodyPr wrap="square" rtlCol="0">
                <a:spAutoFit/>
              </a:bodyPr>
              <a:lstStyle/>
              <a:p>
                <a:r>
                  <a:rPr lang="en-US" altLang="zh-CN" sz="1100" b="1" dirty="0" smtClean="0"/>
                  <a:t>13</a:t>
                </a:r>
                <a:endParaRPr lang="zh-CN" altLang="en-US" sz="1100" b="1" dirty="0" smtClean="0"/>
              </a:p>
            </p:txBody>
          </p:sp>
          <p:sp>
            <p:nvSpPr>
              <p:cNvPr id="610" name="文本框 609"/>
              <p:cNvSpPr txBox="1"/>
              <p:nvPr/>
            </p:nvSpPr>
            <p:spPr>
              <a:xfrm>
                <a:off x="10218998" y="3194754"/>
                <a:ext cx="376569" cy="261610"/>
              </a:xfrm>
              <a:prstGeom prst="rect">
                <a:avLst/>
              </a:prstGeom>
              <a:noFill/>
            </p:spPr>
            <p:txBody>
              <a:bodyPr wrap="square" rtlCol="0">
                <a:spAutoFit/>
              </a:bodyPr>
              <a:lstStyle/>
              <a:p>
                <a:r>
                  <a:rPr lang="en-US" altLang="zh-CN" sz="1100" b="1" dirty="0" smtClean="0"/>
                  <a:t>14</a:t>
                </a:r>
                <a:endParaRPr lang="zh-CN" altLang="en-US" sz="1100" b="1" dirty="0" smtClean="0"/>
              </a:p>
            </p:txBody>
          </p:sp>
          <p:sp>
            <p:nvSpPr>
              <p:cNvPr id="611" name="文本框 610"/>
              <p:cNvSpPr txBox="1"/>
              <p:nvPr/>
            </p:nvSpPr>
            <p:spPr>
              <a:xfrm>
                <a:off x="10610908" y="3194754"/>
                <a:ext cx="457271" cy="261610"/>
              </a:xfrm>
              <a:prstGeom prst="rect">
                <a:avLst/>
              </a:prstGeom>
              <a:noFill/>
            </p:spPr>
            <p:txBody>
              <a:bodyPr wrap="square" rtlCol="0">
                <a:spAutoFit/>
              </a:bodyPr>
              <a:lstStyle/>
              <a:p>
                <a:r>
                  <a:rPr lang="en-US" altLang="zh-CN" sz="1100" b="1" dirty="0" smtClean="0"/>
                  <a:t>15</a:t>
                </a:r>
                <a:endParaRPr lang="zh-CN" altLang="en-US" sz="1100" b="1" dirty="0" smtClean="0"/>
              </a:p>
            </p:txBody>
          </p:sp>
          <p:sp>
            <p:nvSpPr>
              <p:cNvPr id="612" name="文本框 611"/>
              <p:cNvSpPr txBox="1"/>
              <p:nvPr/>
            </p:nvSpPr>
            <p:spPr>
              <a:xfrm>
                <a:off x="11007961" y="3194754"/>
                <a:ext cx="507125" cy="261610"/>
              </a:xfrm>
              <a:prstGeom prst="rect">
                <a:avLst/>
              </a:prstGeom>
              <a:noFill/>
            </p:spPr>
            <p:txBody>
              <a:bodyPr wrap="square" rtlCol="0">
                <a:spAutoFit/>
              </a:bodyPr>
              <a:lstStyle/>
              <a:p>
                <a:r>
                  <a:rPr lang="en-US" altLang="zh-CN" sz="1100" b="1" dirty="0" smtClean="0"/>
                  <a:t>16</a:t>
                </a:r>
                <a:endParaRPr lang="zh-CN" altLang="en-US" sz="1100" b="1" dirty="0" smtClean="0"/>
              </a:p>
            </p:txBody>
          </p:sp>
          <p:sp>
            <p:nvSpPr>
              <p:cNvPr id="613" name="文本框 612"/>
              <p:cNvSpPr txBox="1"/>
              <p:nvPr/>
            </p:nvSpPr>
            <p:spPr>
              <a:xfrm>
                <a:off x="11382805" y="3194754"/>
                <a:ext cx="398508" cy="261610"/>
              </a:xfrm>
              <a:prstGeom prst="rect">
                <a:avLst/>
              </a:prstGeom>
              <a:noFill/>
            </p:spPr>
            <p:txBody>
              <a:bodyPr wrap="square" rtlCol="0">
                <a:spAutoFit/>
              </a:bodyPr>
              <a:lstStyle/>
              <a:p>
                <a:r>
                  <a:rPr lang="en-US" altLang="zh-CN" sz="1100" b="1" dirty="0" smtClean="0"/>
                  <a:t>17</a:t>
                </a:r>
                <a:endParaRPr lang="zh-CN" altLang="en-US" sz="1100" b="1" dirty="0" smtClean="0"/>
              </a:p>
            </p:txBody>
          </p:sp>
        </p:grpSp>
        <p:sp>
          <p:nvSpPr>
            <p:cNvPr id="814" name="object 238"/>
            <p:cNvSpPr/>
            <p:nvPr/>
          </p:nvSpPr>
          <p:spPr>
            <a:xfrm flipH="1">
              <a:off x="7398769" y="2996952"/>
              <a:ext cx="45719" cy="390517"/>
            </a:xfrm>
            <a:custGeom>
              <a:avLst/>
              <a:gdLst/>
              <a:ahLst/>
              <a:cxnLst/>
              <a:rect l="l" t="t" r="r" b="b"/>
              <a:pathLst>
                <a:path h="358775">
                  <a:moveTo>
                    <a:pt x="0" y="0"/>
                  </a:moveTo>
                  <a:lnTo>
                    <a:pt x="0" y="358394"/>
                  </a:lnTo>
                </a:path>
              </a:pathLst>
            </a:custGeom>
            <a:ln w="19050">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5" name="object 238"/>
            <p:cNvSpPr/>
            <p:nvPr/>
          </p:nvSpPr>
          <p:spPr>
            <a:xfrm flipH="1">
              <a:off x="10530340" y="2996952"/>
              <a:ext cx="45719" cy="390517"/>
            </a:xfrm>
            <a:custGeom>
              <a:avLst/>
              <a:gdLst/>
              <a:ahLst/>
              <a:cxnLst/>
              <a:rect l="l" t="t" r="r" b="b"/>
              <a:pathLst>
                <a:path h="358775">
                  <a:moveTo>
                    <a:pt x="0" y="0"/>
                  </a:moveTo>
                  <a:lnTo>
                    <a:pt x="0" y="358394"/>
                  </a:lnTo>
                </a:path>
              </a:pathLst>
            </a:custGeom>
            <a:ln w="19050">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6" name="object 238"/>
            <p:cNvSpPr/>
            <p:nvPr/>
          </p:nvSpPr>
          <p:spPr>
            <a:xfrm flipH="1">
              <a:off x="6959191" y="4661987"/>
              <a:ext cx="45719" cy="390517"/>
            </a:xfrm>
            <a:custGeom>
              <a:avLst/>
              <a:gdLst/>
              <a:ahLst/>
              <a:cxnLst/>
              <a:rect l="l" t="t" r="r" b="b"/>
              <a:pathLst>
                <a:path h="358775">
                  <a:moveTo>
                    <a:pt x="0" y="0"/>
                  </a:moveTo>
                  <a:lnTo>
                    <a:pt x="0" y="358394"/>
                  </a:lnTo>
                </a:path>
              </a:pathLst>
            </a:custGeom>
            <a:ln w="19050">
              <a:solidFill>
                <a:srgbClr val="006F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7" name="object 247"/>
            <p:cNvSpPr txBox="1"/>
            <p:nvPr/>
          </p:nvSpPr>
          <p:spPr>
            <a:xfrm>
              <a:off x="6779736" y="4374936"/>
              <a:ext cx="520736" cy="212879"/>
            </a:xfrm>
            <a:prstGeom prst="rect">
              <a:avLst/>
            </a:prstGeom>
            <a:solidFill>
              <a:schemeClr val="bg1"/>
            </a:solidFill>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685800" algn="l"/>
                </a:tabLst>
                <a:defRPr/>
              </a:pPr>
              <a:r>
                <a:rPr kumimoji="0" sz="1300" b="0" i="0" u="none" strike="noStrike" kern="1200" cap="none" spc="0" normalizeH="0" baseline="0" noProof="0" dirty="0" smtClean="0">
                  <a:ln>
                    <a:noFill/>
                  </a:ln>
                  <a:solidFill>
                    <a:srgbClr val="006FC0"/>
                  </a:solidFill>
                  <a:effectLst/>
                  <a:uLnTx/>
                  <a:uFillTx/>
                  <a:latin typeface="Malgun Gothic Semilight"/>
                  <a:ea typeface="+mn-ea"/>
                  <a:cs typeface="Malgun Gothic Semilight"/>
                </a:rPr>
                <a:t>2025</a:t>
              </a:r>
              <a:endParaRPr kumimoji="0" sz="1300" b="0" i="0" u="none" strike="noStrike" kern="1200" cap="none" spc="0" normalizeH="0" baseline="3703" noProof="0" dirty="0">
                <a:ln>
                  <a:noFill/>
                </a:ln>
                <a:solidFill>
                  <a:prstClr val="black"/>
                </a:solidFill>
                <a:effectLst/>
                <a:uLnTx/>
                <a:uFillTx/>
                <a:latin typeface="Malgun Gothic Semilight"/>
                <a:ea typeface="+mn-ea"/>
                <a:cs typeface="Malgun Gothic Semilight"/>
              </a:endParaRPr>
            </a:p>
          </p:txBody>
        </p:sp>
        <p:sp>
          <p:nvSpPr>
            <p:cNvPr id="818" name="object 238"/>
            <p:cNvSpPr/>
            <p:nvPr/>
          </p:nvSpPr>
          <p:spPr>
            <a:xfrm flipH="1">
              <a:off x="7310304" y="4661987"/>
              <a:ext cx="45719" cy="390517"/>
            </a:xfrm>
            <a:custGeom>
              <a:avLst/>
              <a:gdLst/>
              <a:ahLst/>
              <a:cxnLst/>
              <a:rect l="l" t="t" r="r" b="b"/>
              <a:pathLst>
                <a:path h="358775">
                  <a:moveTo>
                    <a:pt x="0" y="0"/>
                  </a:moveTo>
                  <a:lnTo>
                    <a:pt x="0" y="358394"/>
                  </a:lnTo>
                </a:path>
              </a:pathLst>
            </a:custGeom>
            <a:ln w="19050">
              <a:solidFill>
                <a:srgbClr val="006F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9" name="object 238"/>
            <p:cNvSpPr/>
            <p:nvPr/>
          </p:nvSpPr>
          <p:spPr>
            <a:xfrm flipH="1">
              <a:off x="7670344" y="4661987"/>
              <a:ext cx="45719" cy="390517"/>
            </a:xfrm>
            <a:custGeom>
              <a:avLst/>
              <a:gdLst/>
              <a:ahLst/>
              <a:cxnLst/>
              <a:rect l="l" t="t" r="r" b="b"/>
              <a:pathLst>
                <a:path h="358775">
                  <a:moveTo>
                    <a:pt x="0" y="0"/>
                  </a:moveTo>
                  <a:lnTo>
                    <a:pt x="0" y="358394"/>
                  </a:lnTo>
                </a:path>
              </a:pathLst>
            </a:custGeom>
            <a:ln w="19050">
              <a:solidFill>
                <a:srgbClr val="006F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0" name="object 238"/>
            <p:cNvSpPr/>
            <p:nvPr/>
          </p:nvSpPr>
          <p:spPr>
            <a:xfrm flipH="1">
              <a:off x="8760296" y="4661987"/>
              <a:ext cx="45719" cy="390517"/>
            </a:xfrm>
            <a:custGeom>
              <a:avLst/>
              <a:gdLst/>
              <a:ahLst/>
              <a:cxnLst/>
              <a:rect l="l" t="t" r="r" b="b"/>
              <a:pathLst>
                <a:path h="358775">
                  <a:moveTo>
                    <a:pt x="0" y="0"/>
                  </a:moveTo>
                  <a:lnTo>
                    <a:pt x="0" y="358394"/>
                  </a:lnTo>
                </a:path>
              </a:pathLst>
            </a:custGeom>
            <a:ln w="19050">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1" name="object 78"/>
            <p:cNvSpPr txBox="1"/>
            <p:nvPr/>
          </p:nvSpPr>
          <p:spPr>
            <a:xfrm>
              <a:off x="8315310" y="4255587"/>
              <a:ext cx="931607" cy="487954"/>
            </a:xfrm>
            <a:prstGeom prst="rect">
              <a:avLst/>
            </a:prstGeom>
            <a:noFill/>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sz="1500" i="0" u="none" strike="noStrike" kern="1200" cap="none" spc="0" normalizeH="0" baseline="0" noProof="0" dirty="0" err="1" smtClean="0">
                  <a:ln>
                    <a:noFill/>
                  </a:ln>
                  <a:solidFill>
                    <a:srgbClr val="D1171D"/>
                  </a:solidFill>
                  <a:effectLst/>
                  <a:uLnTx/>
                  <a:uFillTx/>
                  <a:latin typeface="微软雅黑"/>
                  <a:ea typeface="+mn-ea"/>
                  <a:cs typeface="微软雅黑"/>
                </a:rPr>
                <a:t>盘毂</a:t>
              </a:r>
              <a:r>
                <a:rPr kumimoji="0" lang="zh-CN" altLang="en-US" sz="1500" i="0" u="none" strike="noStrike" kern="1200" cap="none" spc="0" normalizeH="0" baseline="0" noProof="0" dirty="0" smtClean="0">
                  <a:ln>
                    <a:noFill/>
                  </a:ln>
                  <a:solidFill>
                    <a:srgbClr val="D1171D"/>
                  </a:solidFill>
                  <a:effectLst/>
                  <a:uLnTx/>
                  <a:uFillTx/>
                  <a:latin typeface="微软雅黑"/>
                  <a:ea typeface="+mn-ea"/>
                  <a:cs typeface="微软雅黑"/>
                </a:rPr>
                <a:t>量产</a:t>
              </a:r>
              <a:endParaRPr kumimoji="0" lang="en-US" altLang="zh-CN" sz="1500" i="0" u="none" strike="noStrike" kern="1200" cap="none" spc="0" normalizeH="0" baseline="0" noProof="0" dirty="0" smtClean="0">
                <a:ln>
                  <a:noFill/>
                </a:ln>
                <a:solidFill>
                  <a:srgbClr val="D1171D"/>
                </a:solidFill>
                <a:effectLst/>
                <a:uLnTx/>
                <a:uFillTx/>
                <a:latin typeface="微软雅黑"/>
                <a:ea typeface="+mn-ea"/>
                <a:cs typeface="微软雅黑"/>
              </a:endParaRPr>
            </a:p>
            <a:p>
              <a:pPr marL="12700" marR="0" lvl="0" indent="0" algn="ctr" defTabSz="914400" rtl="0" eaLnBrk="1" fontAlgn="auto" latinLnBrk="0" hangingPunct="1">
                <a:lnSpc>
                  <a:spcPct val="100000"/>
                </a:lnSpc>
                <a:spcBef>
                  <a:spcPts val="105"/>
                </a:spcBef>
                <a:spcAft>
                  <a:spcPts val="0"/>
                </a:spcAft>
                <a:buClrTx/>
                <a:buSzTx/>
                <a:buFontTx/>
                <a:buNone/>
                <a:tabLst/>
                <a:defRPr/>
              </a:pPr>
              <a:r>
                <a:rPr lang="en-US" sz="1500" dirty="0" smtClean="0">
                  <a:solidFill>
                    <a:srgbClr val="D1171D"/>
                  </a:solidFill>
                  <a:latin typeface="微软雅黑"/>
                  <a:ea typeface="+mn-ea"/>
                  <a:cs typeface="微软雅黑"/>
                </a:rPr>
                <a:t>10.3</a:t>
              </a:r>
              <a:endParaRPr kumimoji="0" sz="1500" i="0" u="none" strike="noStrike" kern="1200" cap="none" spc="0" normalizeH="0" baseline="0" noProof="0" dirty="0">
                <a:ln>
                  <a:noFill/>
                </a:ln>
                <a:solidFill>
                  <a:prstClr val="black"/>
                </a:solidFill>
                <a:effectLst/>
                <a:uLnTx/>
                <a:uFillTx/>
                <a:latin typeface="微软雅黑"/>
                <a:ea typeface="+mn-ea"/>
                <a:cs typeface="微软雅黑"/>
              </a:endParaRPr>
            </a:p>
          </p:txBody>
        </p:sp>
        <p:sp>
          <p:nvSpPr>
            <p:cNvPr id="822" name="object 247"/>
            <p:cNvSpPr txBox="1"/>
            <p:nvPr/>
          </p:nvSpPr>
          <p:spPr>
            <a:xfrm>
              <a:off x="7201952" y="4374936"/>
              <a:ext cx="520736" cy="212879"/>
            </a:xfrm>
            <a:prstGeom prst="rect">
              <a:avLst/>
            </a:prstGeom>
            <a:solidFill>
              <a:schemeClr val="bg1"/>
            </a:solidFill>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685800" algn="l"/>
                </a:tabLst>
                <a:defRPr/>
              </a:pPr>
              <a:r>
                <a:rPr kumimoji="0" sz="1300" b="0" i="0" u="none" strike="noStrike" kern="1200" cap="none" spc="0" normalizeH="0" baseline="0" noProof="0" dirty="0" smtClean="0">
                  <a:ln>
                    <a:noFill/>
                  </a:ln>
                  <a:solidFill>
                    <a:srgbClr val="006FC0"/>
                  </a:solidFill>
                  <a:effectLst/>
                  <a:uLnTx/>
                  <a:uFillTx/>
                  <a:latin typeface="Malgun Gothic Semilight"/>
                  <a:ea typeface="+mn-ea"/>
                  <a:cs typeface="Malgun Gothic Semilight"/>
                </a:rPr>
                <a:t>20</a:t>
              </a:r>
              <a:r>
                <a:rPr kumimoji="0" lang="en-US" sz="1300" b="0" i="0" u="none" strike="noStrike" kern="1200" cap="none" spc="0" normalizeH="0" baseline="0" noProof="0" dirty="0" smtClean="0">
                  <a:ln>
                    <a:noFill/>
                  </a:ln>
                  <a:solidFill>
                    <a:srgbClr val="006FC0"/>
                  </a:solidFill>
                  <a:effectLst/>
                  <a:uLnTx/>
                  <a:uFillTx/>
                  <a:latin typeface="Malgun Gothic Semilight"/>
                  <a:ea typeface="+mn-ea"/>
                  <a:cs typeface="Malgun Gothic Semilight"/>
                </a:rPr>
                <a:t>30</a:t>
              </a:r>
              <a:endParaRPr kumimoji="0" sz="1300" b="0" i="0" u="none" strike="noStrike" kern="1200" cap="none" spc="0" normalizeH="0" baseline="3703" noProof="0" dirty="0">
                <a:ln>
                  <a:noFill/>
                </a:ln>
                <a:solidFill>
                  <a:prstClr val="black"/>
                </a:solidFill>
                <a:effectLst/>
                <a:uLnTx/>
                <a:uFillTx/>
                <a:latin typeface="Malgun Gothic Semilight"/>
                <a:ea typeface="+mn-ea"/>
                <a:cs typeface="Malgun Gothic Semilight"/>
              </a:endParaRPr>
            </a:p>
          </p:txBody>
        </p:sp>
        <p:sp>
          <p:nvSpPr>
            <p:cNvPr id="823" name="object 247"/>
            <p:cNvSpPr txBox="1"/>
            <p:nvPr/>
          </p:nvSpPr>
          <p:spPr>
            <a:xfrm>
              <a:off x="7649530" y="4374936"/>
              <a:ext cx="520736" cy="212879"/>
            </a:xfrm>
            <a:prstGeom prst="rect">
              <a:avLst/>
            </a:prstGeom>
            <a:solidFill>
              <a:schemeClr val="bg1"/>
            </a:solidFill>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685800" algn="l"/>
                </a:tabLst>
                <a:defRPr/>
              </a:pPr>
              <a:r>
                <a:rPr kumimoji="0" sz="1300" b="0" i="0" u="none" strike="noStrike" kern="1200" cap="none" spc="0" normalizeH="0" baseline="0" noProof="0" dirty="0" smtClean="0">
                  <a:ln>
                    <a:noFill/>
                  </a:ln>
                  <a:solidFill>
                    <a:srgbClr val="006FC0"/>
                  </a:solidFill>
                  <a:effectLst/>
                  <a:uLnTx/>
                  <a:uFillTx/>
                  <a:latin typeface="Malgun Gothic Semilight"/>
                  <a:ea typeface="+mn-ea"/>
                  <a:cs typeface="Malgun Gothic Semilight"/>
                </a:rPr>
                <a:t>20</a:t>
              </a:r>
              <a:r>
                <a:rPr kumimoji="0" lang="en-US" sz="1300" b="0" i="0" u="none" strike="noStrike" kern="1200" cap="none" spc="0" normalizeH="0" baseline="0" noProof="0" dirty="0" smtClean="0">
                  <a:ln>
                    <a:noFill/>
                  </a:ln>
                  <a:solidFill>
                    <a:srgbClr val="006FC0"/>
                  </a:solidFill>
                  <a:effectLst/>
                  <a:uLnTx/>
                  <a:uFillTx/>
                  <a:latin typeface="Malgun Gothic Semilight"/>
                  <a:ea typeface="+mn-ea"/>
                  <a:cs typeface="Malgun Gothic Semilight"/>
                </a:rPr>
                <a:t>35</a:t>
              </a:r>
              <a:endParaRPr kumimoji="0" sz="1300" b="0" i="0" u="none" strike="noStrike" kern="1200" cap="none" spc="0" normalizeH="0" baseline="3703" noProof="0" dirty="0">
                <a:ln>
                  <a:noFill/>
                </a:ln>
                <a:solidFill>
                  <a:prstClr val="black"/>
                </a:solidFill>
                <a:effectLst/>
                <a:uLnTx/>
                <a:uFillTx/>
                <a:latin typeface="Malgun Gothic Semilight"/>
                <a:ea typeface="+mn-ea"/>
                <a:cs typeface="Malgun Gothic Semilight"/>
              </a:endParaRPr>
            </a:p>
          </p:txBody>
        </p:sp>
        <p:sp>
          <p:nvSpPr>
            <p:cNvPr id="824" name="矩形 823"/>
            <p:cNvSpPr/>
            <p:nvPr/>
          </p:nvSpPr>
          <p:spPr>
            <a:xfrm>
              <a:off x="9999756" y="6151568"/>
              <a:ext cx="569387" cy="276999"/>
            </a:xfrm>
            <a:prstGeom prst="rect">
              <a:avLst/>
            </a:prstGeom>
          </p:spPr>
          <p:txBody>
            <a:bodyPr wrap="none">
              <a:spAutoFit/>
            </a:bodyPr>
            <a:lstStyle/>
            <a:p>
              <a:pPr marL="12700" lvl="0" defTabSz="914400" fontAlgn="auto">
                <a:spcBef>
                  <a:spcPts val="105"/>
                </a:spcBef>
                <a:spcAft>
                  <a:spcPts val="0"/>
                </a:spcAft>
                <a:tabLst>
                  <a:tab pos="608330" algn="l"/>
                  <a:tab pos="1472565" algn="l"/>
                  <a:tab pos="1944370" algn="l"/>
                </a:tabLst>
                <a:defRPr/>
              </a:pPr>
              <a:r>
                <a:rPr lang="en-US" altLang="zh-CN" baseline="1633" dirty="0">
                  <a:solidFill>
                    <a:srgbClr val="D1171D"/>
                  </a:solidFill>
                  <a:latin typeface="Malgun Gothic Semilight"/>
                  <a:cs typeface="Malgun Gothic Semilight"/>
                </a:rPr>
                <a:t>34.62</a:t>
              </a:r>
              <a:endParaRPr lang="zh-CN" altLang="en-US" baseline="1633" dirty="0">
                <a:solidFill>
                  <a:prstClr val="black"/>
                </a:solidFill>
                <a:latin typeface="Malgun Gothic Semilight"/>
                <a:cs typeface="Malgun Gothic Semilight"/>
              </a:endParaRPr>
            </a:p>
          </p:txBody>
        </p:sp>
      </p:grpSp>
      <p:sp>
        <p:nvSpPr>
          <p:cNvPr id="825"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盘毂动力轴向磁通电机各项指标全球领先</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808838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6964926" y="3464229"/>
            <a:ext cx="6257732" cy="615553"/>
          </a:xfrm>
          <a:prstGeom prst="rect">
            <a:avLst/>
          </a:prstGeom>
          <a:solidFill>
            <a:schemeClr val="bg1"/>
          </a:solidFill>
        </p:spPr>
        <p:txBody>
          <a:bodyPr wrap="square" rtlCol="0">
            <a:spAutoFit/>
          </a:bodyPr>
          <a:lstStyle>
            <a:defPPr>
              <a:defRPr lang="zh-CN"/>
            </a:defPPr>
            <a:lvl1pPr>
              <a:defRPr sz="1500" b="1"/>
            </a:lvl1pPr>
          </a:lstStyle>
          <a:p>
            <a:pPr algn="l" defTabSz="1256271">
              <a:lnSpc>
                <a:spcPct val="100000"/>
              </a:lnSpc>
              <a:spcAft>
                <a:spcPct val="0"/>
              </a:spcAft>
              <a:buSzTx/>
              <a:buNone/>
              <a:defRPr/>
            </a:pPr>
            <a:r>
              <a:rPr lang="zh-CN" altLang="en-US" sz="1700" b="0" dirty="0">
                <a:solidFill>
                  <a:prstClr val="black"/>
                </a:solidFill>
                <a:latin typeface="微软雅黑" panose="020B0503020204020204" pitchFamily="34" charset="-122"/>
                <a:ea typeface="微软雅黑" panose="020B0503020204020204" pitchFamily="34" charset="-122"/>
              </a:rPr>
              <a:t>盘毂动力</a:t>
            </a:r>
            <a:r>
              <a:rPr lang="en-US" altLang="zh-CN" sz="1700" b="0" dirty="0">
                <a:solidFill>
                  <a:prstClr val="black"/>
                </a:solidFill>
                <a:latin typeface="微软雅黑" panose="020B0503020204020204" pitchFamily="34" charset="-122"/>
                <a:ea typeface="微软雅黑" panose="020B0503020204020204" pitchFamily="34" charset="-122"/>
              </a:rPr>
              <a:t>ICS</a:t>
            </a:r>
            <a:r>
              <a:rPr lang="zh-CN" altLang="en-US" sz="1700" b="0" dirty="0">
                <a:solidFill>
                  <a:prstClr val="black"/>
                </a:solidFill>
                <a:latin typeface="微软雅黑" panose="020B0503020204020204" pitchFamily="34" charset="-122"/>
                <a:ea typeface="微软雅黑" panose="020B0503020204020204" pitchFamily="34" charset="-122"/>
              </a:rPr>
              <a:t>单转子核心驱动单元（</a:t>
            </a:r>
            <a:r>
              <a:rPr lang="en-US" altLang="zh-CN" sz="1700" b="0" dirty="0">
                <a:solidFill>
                  <a:prstClr val="black"/>
                </a:solidFill>
                <a:latin typeface="微软雅黑" panose="020B0503020204020204" pitchFamily="34" charset="-122"/>
                <a:ea typeface="微软雅黑" panose="020B0503020204020204" pitchFamily="34" charset="-122"/>
              </a:rPr>
              <a:t> CDU </a:t>
            </a:r>
            <a:r>
              <a:rPr lang="zh-CN" altLang="en-US" sz="1700" b="0" dirty="0">
                <a:solidFill>
                  <a:prstClr val="black"/>
                </a:solidFill>
                <a:latin typeface="微软雅黑" panose="020B0503020204020204" pitchFamily="34" charset="-122"/>
                <a:ea typeface="微软雅黑" panose="020B0503020204020204" pitchFamily="34" charset="-122"/>
              </a:rPr>
              <a:t>）功率密度高、效率高，适用于商用车驱动、散热、冷却和液压、风机等</a:t>
            </a:r>
            <a:r>
              <a:rPr lang="zh-CN" altLang="en-US" sz="1700" b="0">
                <a:solidFill>
                  <a:prstClr val="black"/>
                </a:solidFill>
                <a:latin typeface="微软雅黑" panose="020B0503020204020204" pitchFamily="34" charset="-122"/>
                <a:ea typeface="微软雅黑" panose="020B0503020204020204" pitchFamily="34" charset="-122"/>
              </a:rPr>
              <a:t>工业</a:t>
            </a:r>
            <a:r>
              <a:rPr lang="zh-CN" altLang="en-US" sz="1700" b="0" smtClean="0">
                <a:solidFill>
                  <a:prstClr val="black"/>
                </a:solidFill>
                <a:latin typeface="微软雅黑" panose="020B0503020204020204" pitchFamily="34" charset="-122"/>
                <a:ea typeface="微软雅黑" panose="020B0503020204020204" pitchFamily="34" charset="-122"/>
              </a:rPr>
              <a:t>领域。</a:t>
            </a:r>
            <a:endParaRPr lang="zh-CN" altLang="en-US" sz="1700" b="0" dirty="0">
              <a:solidFill>
                <a:prstClr val="black"/>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910387" y="4528657"/>
            <a:ext cx="6491998" cy="929870"/>
          </a:xfrm>
          <a:prstGeom prst="rect">
            <a:avLst/>
          </a:prstGeom>
          <a:solidFill>
            <a:schemeClr val="bg1"/>
          </a:solidFill>
        </p:spPr>
        <p:txBody>
          <a:bodyPr wrap="square" rtlCol="0">
            <a:spAutoFit/>
          </a:bodyPr>
          <a:lstStyle>
            <a:defPPr>
              <a:defRPr lang="zh-CN"/>
            </a:defPPr>
            <a:lvl1pPr>
              <a:defRPr sz="1500" b="1"/>
            </a:lvl1pPr>
          </a:lstStyle>
          <a:p>
            <a:pPr algn="l" defTabSz="1256271">
              <a:lnSpc>
                <a:spcPct val="100000"/>
              </a:lnSpc>
              <a:spcAft>
                <a:spcPct val="0"/>
              </a:spcAft>
              <a:buSzTx/>
              <a:buNone/>
              <a:defRPr/>
            </a:pPr>
            <a:r>
              <a:rPr lang="zh-CN" altLang="en-US" sz="1814" b="0" dirty="0">
                <a:solidFill>
                  <a:prstClr val="black"/>
                </a:solidFill>
                <a:latin typeface="微软雅黑" panose="020B0503020204020204" pitchFamily="34" charset="-122"/>
                <a:ea typeface="微软雅黑" panose="020B0503020204020204" pitchFamily="34" charset="-122"/>
              </a:rPr>
              <a:t>盘毂动力</a:t>
            </a:r>
            <a:r>
              <a:rPr lang="en-US" altLang="zh-CN" sz="1814" b="0" dirty="0">
                <a:solidFill>
                  <a:prstClr val="black"/>
                </a:solidFill>
                <a:latin typeface="微软雅黑" panose="020B0503020204020204" pitchFamily="34" charset="-122"/>
                <a:ea typeface="微软雅黑" panose="020B0503020204020204" pitchFamily="34" charset="-122"/>
              </a:rPr>
              <a:t>ICD</a:t>
            </a:r>
            <a:r>
              <a:rPr lang="zh-CN" altLang="en-US" sz="1814" b="0" dirty="0">
                <a:solidFill>
                  <a:prstClr val="black"/>
                </a:solidFill>
                <a:latin typeface="微软雅黑" panose="020B0503020204020204" pitchFamily="34" charset="-122"/>
                <a:ea typeface="微软雅黑" panose="020B0503020204020204" pitchFamily="34" charset="-122"/>
              </a:rPr>
              <a:t>双转子核心驱动单元（</a:t>
            </a:r>
            <a:r>
              <a:rPr lang="en-US" altLang="zh-CN" sz="1814" b="0" dirty="0">
                <a:solidFill>
                  <a:prstClr val="black"/>
                </a:solidFill>
                <a:latin typeface="微软雅黑" panose="020B0503020204020204" pitchFamily="34" charset="-122"/>
                <a:ea typeface="微软雅黑" panose="020B0503020204020204" pitchFamily="34" charset="-122"/>
              </a:rPr>
              <a:t> CDU </a:t>
            </a:r>
            <a:r>
              <a:rPr lang="zh-CN" altLang="en-US" sz="1814" b="0" dirty="0">
                <a:solidFill>
                  <a:prstClr val="black"/>
                </a:solidFill>
                <a:latin typeface="微软雅黑" panose="020B0503020204020204" pitchFamily="34" charset="-122"/>
                <a:ea typeface="微软雅黑" panose="020B0503020204020204" pitchFamily="34" charset="-122"/>
              </a:rPr>
              <a:t>）轴向尺寸相较于</a:t>
            </a:r>
            <a:r>
              <a:rPr lang="en-US" altLang="zh-CN" sz="1814" b="0" dirty="0">
                <a:solidFill>
                  <a:prstClr val="black"/>
                </a:solidFill>
                <a:latin typeface="微软雅黑" panose="020B0503020204020204" pitchFamily="34" charset="-122"/>
                <a:ea typeface="微软雅黑" panose="020B0503020204020204" pitchFamily="34" charset="-122"/>
              </a:rPr>
              <a:t>ICS</a:t>
            </a:r>
            <a:r>
              <a:rPr lang="zh-CN" altLang="en-US" sz="1814" b="0" dirty="0">
                <a:solidFill>
                  <a:prstClr val="black"/>
                </a:solidFill>
                <a:latin typeface="微软雅黑" panose="020B0503020204020204" pitchFamily="34" charset="-122"/>
                <a:ea typeface="微软雅黑" panose="020B0503020204020204" pitchFamily="34" charset="-122"/>
              </a:rPr>
              <a:t>单转子</a:t>
            </a:r>
            <a:r>
              <a:rPr lang="en-US" altLang="zh-CN" sz="1814" b="0" dirty="0">
                <a:solidFill>
                  <a:prstClr val="black"/>
                </a:solidFill>
                <a:latin typeface="微软雅黑" panose="020B0503020204020204" pitchFamily="34" charset="-122"/>
                <a:ea typeface="微软雅黑" panose="020B0503020204020204" pitchFamily="34" charset="-122"/>
              </a:rPr>
              <a:t>CDU</a:t>
            </a:r>
            <a:r>
              <a:rPr lang="zh-CN" altLang="en-US" sz="1814" b="0" dirty="0">
                <a:solidFill>
                  <a:prstClr val="black"/>
                </a:solidFill>
                <a:latin typeface="微软雅黑" panose="020B0503020204020204" pitchFamily="34" charset="-122"/>
                <a:ea typeface="微软雅黑" panose="020B0503020204020204" pitchFamily="34" charset="-122"/>
              </a:rPr>
              <a:t>更小，适用于车辆内部结构紧凑的乘用车驱动等</a:t>
            </a:r>
            <a:r>
              <a:rPr lang="zh-CN" altLang="en-US" sz="1814" b="0">
                <a:solidFill>
                  <a:prstClr val="black"/>
                </a:solidFill>
                <a:latin typeface="微软雅黑" panose="020B0503020204020204" pitchFamily="34" charset="-122"/>
                <a:ea typeface="微软雅黑" panose="020B0503020204020204" pitchFamily="34" charset="-122"/>
              </a:rPr>
              <a:t>各</a:t>
            </a:r>
            <a:r>
              <a:rPr lang="zh-CN" altLang="en-US" sz="1814" b="0" smtClean="0">
                <a:solidFill>
                  <a:prstClr val="black"/>
                </a:solidFill>
                <a:latin typeface="微软雅黑" panose="020B0503020204020204" pitchFamily="34" charset="-122"/>
                <a:ea typeface="微软雅黑" panose="020B0503020204020204" pitchFamily="34" charset="-122"/>
              </a:rPr>
              <a:t>系统。</a:t>
            </a:r>
            <a:endParaRPr lang="zh-CN" altLang="en-US" sz="1814" b="0" dirty="0">
              <a:solidFill>
                <a:prstClr val="black"/>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902535" y="2208845"/>
            <a:ext cx="6457737" cy="877163"/>
          </a:xfrm>
          <a:prstGeom prst="rect">
            <a:avLst/>
          </a:prstGeom>
          <a:solidFill>
            <a:schemeClr val="bg1"/>
          </a:solidFill>
        </p:spPr>
        <p:txBody>
          <a:bodyPr wrap="square" rtlCol="0">
            <a:spAutoFit/>
          </a:bodyPr>
          <a:lstStyle/>
          <a:p>
            <a:pPr algn="l" defTabSz="1256271">
              <a:lnSpc>
                <a:spcPct val="100000"/>
              </a:lnSpc>
              <a:spcAft>
                <a:spcPct val="0"/>
              </a:spcAft>
              <a:buSzTx/>
              <a:buNone/>
              <a:defRPr/>
            </a:pPr>
            <a:r>
              <a:rPr lang="zh-CN" altLang="en-US" sz="1700" dirty="0">
                <a:latin typeface="微软雅黑" panose="020B0503020204020204" pitchFamily="34" charset="-122"/>
                <a:ea typeface="微软雅黑" panose="020B0503020204020204" pitchFamily="34" charset="-122"/>
              </a:rPr>
              <a:t>盘毂</a:t>
            </a:r>
            <a:r>
              <a:rPr lang="zh-CN" altLang="en-US" sz="1700" dirty="0" smtClean="0">
                <a:latin typeface="微软雅黑" panose="020B0503020204020204" pitchFamily="34" charset="-122"/>
                <a:ea typeface="微软雅黑" panose="020B0503020204020204" pitchFamily="34" charset="-122"/>
              </a:rPr>
              <a:t>动力</a:t>
            </a:r>
            <a:r>
              <a:rPr lang="en-US" altLang="zh-CN" sz="1700" dirty="0" smtClean="0">
                <a:latin typeface="微软雅黑" panose="020B0503020204020204" pitchFamily="34" charset="-122"/>
                <a:ea typeface="微软雅黑" panose="020B0503020204020204" pitchFamily="34" charset="-122"/>
              </a:rPr>
              <a:t>PCB</a:t>
            </a:r>
            <a:r>
              <a:rPr lang="zh-CN" altLang="en-US" sz="1700" dirty="0">
                <a:latin typeface="微软雅黑" panose="020B0503020204020204" pitchFamily="34" charset="-122"/>
                <a:ea typeface="微软雅黑" panose="020B0503020204020204" pitchFamily="34" charset="-122"/>
              </a:rPr>
              <a:t>核心驱动单元（</a:t>
            </a:r>
            <a:r>
              <a:rPr lang="en-US" altLang="zh-CN" sz="1700" dirty="0">
                <a:latin typeface="微软雅黑" panose="020B0503020204020204" pitchFamily="34" charset="-122"/>
                <a:ea typeface="微软雅黑" panose="020B0503020204020204" pitchFamily="34" charset="-122"/>
              </a:rPr>
              <a:t> CDU </a:t>
            </a:r>
            <a:r>
              <a:rPr lang="zh-CN" altLang="en-US" sz="1700" dirty="0">
                <a:solidFill>
                  <a:prstClr val="black"/>
                </a:solidFill>
                <a:latin typeface="微软雅黑" panose="020B0503020204020204" pitchFamily="34" charset="-122"/>
                <a:ea typeface="微软雅黑" panose="020B0503020204020204" pitchFamily="34" charset="-122"/>
              </a:rPr>
              <a:t>）体积小、重量轻、性能稳定，</a:t>
            </a:r>
            <a:r>
              <a:rPr lang="zh-CN" altLang="en-US" sz="1700" dirty="0" smtClean="0">
                <a:solidFill>
                  <a:prstClr val="black"/>
                </a:solidFill>
                <a:latin typeface="微软雅黑" panose="020B0503020204020204" pitchFamily="34" charset="-122"/>
                <a:ea typeface="微软雅黑" panose="020B0503020204020204" pitchFamily="34" charset="-122"/>
              </a:rPr>
              <a:t>适用于</a:t>
            </a:r>
            <a:r>
              <a:rPr lang="en-US" altLang="zh-CN" sz="1700" dirty="0" smtClean="0">
                <a:solidFill>
                  <a:prstClr val="black"/>
                </a:solidFill>
                <a:latin typeface="微软雅黑" panose="020B0503020204020204" pitchFamily="34" charset="-122"/>
                <a:ea typeface="微软雅黑" panose="020B0503020204020204" pitchFamily="34" charset="-122"/>
              </a:rPr>
              <a:t>5KW</a:t>
            </a:r>
            <a:r>
              <a:rPr lang="zh-CN" altLang="en-US" sz="1700" dirty="0" smtClean="0">
                <a:solidFill>
                  <a:prstClr val="black"/>
                </a:solidFill>
                <a:latin typeface="微软雅黑" panose="020B0503020204020204" pitchFamily="34" charset="-122"/>
                <a:ea typeface="微软雅黑" panose="020B0503020204020204" pitchFamily="34" charset="-122"/>
              </a:rPr>
              <a:t>以下各</a:t>
            </a:r>
            <a:r>
              <a:rPr lang="zh-CN" altLang="en-US" sz="1700" dirty="0">
                <a:solidFill>
                  <a:prstClr val="black"/>
                </a:solidFill>
                <a:latin typeface="微软雅黑" panose="020B0503020204020204" pitchFamily="34" charset="-122"/>
                <a:ea typeface="微软雅黑" panose="020B0503020204020204" pitchFamily="34" charset="-122"/>
              </a:rPr>
              <a:t>功率段应用需求，广泛适用于汽车散热、冷却等系统，以及园林机械、无人机</a:t>
            </a:r>
            <a:r>
              <a:rPr lang="zh-CN" altLang="en-US" sz="1700">
                <a:solidFill>
                  <a:prstClr val="black"/>
                </a:solidFill>
                <a:latin typeface="微软雅黑" panose="020B0503020204020204" pitchFamily="34" charset="-122"/>
                <a:ea typeface="微软雅黑" panose="020B0503020204020204" pitchFamily="34" charset="-122"/>
              </a:rPr>
              <a:t>等</a:t>
            </a:r>
            <a:r>
              <a:rPr lang="zh-CN" altLang="en-US" sz="1700" smtClean="0">
                <a:solidFill>
                  <a:prstClr val="black"/>
                </a:solidFill>
                <a:latin typeface="微软雅黑" panose="020B0503020204020204" pitchFamily="34" charset="-122"/>
                <a:ea typeface="微软雅黑" panose="020B0503020204020204" pitchFamily="34" charset="-122"/>
              </a:rPr>
              <a:t>领域。</a:t>
            </a:r>
            <a:endParaRPr lang="zh-CN" altLang="en-US" sz="1700" dirty="0">
              <a:solidFill>
                <a:prstClr val="black"/>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114960" y="5124790"/>
            <a:ext cx="11509229" cy="2480344"/>
            <a:chOff x="983432" y="4653136"/>
            <a:chExt cx="10153128" cy="2188092"/>
          </a:xfrm>
        </p:grpSpPr>
        <p:pic>
          <p:nvPicPr>
            <p:cNvPr id="35" name="Picture 2" descr="2020HORGzN4tnI.jpg (800×58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3432" y="5622762"/>
              <a:ext cx="463986" cy="58814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2020HRJLv2gTzT.jpg (800×58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63825" y="5550969"/>
              <a:ext cx="579147" cy="6958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2020HXPsUytE0U.jpg (800×580)"/>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22016" y="5345007"/>
              <a:ext cx="753297" cy="9166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2020HORJFbENG3.jpg (800×580)"/>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843498" y="5075883"/>
              <a:ext cx="1058235" cy="11857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www.pan-good.com/res/upload/product/product/20200815/2020HORPTW0KP3.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51769" y="5227540"/>
              <a:ext cx="1049334" cy="10341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2020HRJXH5DUWA.jpg (800×580)"/>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011309" y="5039049"/>
              <a:ext cx="1017636" cy="127338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2020HQIXSgTOcB.jpg (800×580)"/>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392145" y="4820634"/>
              <a:ext cx="1512168" cy="15294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2020HUQYh2Eedg.jpg (800×580)"/>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0" b="100000" l="0" r="97893">
                          <a14:backgroundMark x1="33716" y1="96375" x2="33716" y2="96375"/>
                          <a14:backgroundMark x1="39655" y1="96375" x2="39655" y2="96375"/>
                        </a14:backgroundRemoval>
                      </a14:imgEffect>
                    </a14:imgLayer>
                  </a14:imgProps>
                </a:ext>
                <a:ext uri="{28A0092B-C50C-407E-A947-70E740481C1C}">
                  <a14:useLocalDpi xmlns:a14="http://schemas.microsoft.com/office/drawing/2010/main"/>
                </a:ext>
              </a:extLst>
            </a:blip>
            <a:srcRect/>
            <a:stretch/>
          </p:blipFill>
          <p:spPr bwMode="auto">
            <a:xfrm>
              <a:off x="8952978" y="4653136"/>
              <a:ext cx="2183581" cy="1632059"/>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42"/>
            <p:cNvSpPr txBox="1"/>
            <p:nvPr/>
          </p:nvSpPr>
          <p:spPr>
            <a:xfrm>
              <a:off x="5159896" y="6482832"/>
              <a:ext cx="1413905" cy="358396"/>
            </a:xfrm>
            <a:prstGeom prst="rect">
              <a:avLst/>
            </a:prstGeom>
            <a:noFill/>
          </p:spPr>
          <p:txBody>
            <a:bodyPr wrap="square" rtlCol="0">
              <a:spAutoFit/>
            </a:bodyPr>
            <a:lstStyle/>
            <a:p>
              <a:pPr algn="l" defTabSz="1256271">
                <a:lnSpc>
                  <a:spcPct val="100000"/>
                </a:lnSpc>
                <a:spcAft>
                  <a:spcPct val="0"/>
                </a:spcAft>
                <a:buSzTx/>
                <a:buNone/>
                <a:defRPr/>
              </a:pPr>
              <a:r>
                <a:rPr lang="en-US" altLang="zh-CN" sz="2040" b="1" dirty="0">
                  <a:solidFill>
                    <a:prstClr val="black"/>
                  </a:solidFill>
                  <a:latin typeface="宋体" panose="02010600030101010101" pitchFamily="2" charset="-122"/>
                  <a:ea typeface="宋体" panose="02010600030101010101" pitchFamily="2" charset="-122"/>
                </a:rPr>
                <a:t>350W-600kW</a:t>
              </a:r>
              <a:endParaRPr lang="zh-CN" altLang="en-US" sz="2040" b="1" dirty="0">
                <a:solidFill>
                  <a:prstClr val="black"/>
                </a:solidFill>
                <a:latin typeface="宋体" panose="02010600030101010101" pitchFamily="2" charset="-122"/>
                <a:ea typeface="宋体" panose="02010600030101010101" pitchFamily="2" charset="-122"/>
              </a:endParaRPr>
            </a:p>
          </p:txBody>
        </p:sp>
        <p:sp>
          <p:nvSpPr>
            <p:cNvPr id="44" name="右箭头 43"/>
            <p:cNvSpPr/>
            <p:nvPr/>
          </p:nvSpPr>
          <p:spPr>
            <a:xfrm>
              <a:off x="983432" y="6369242"/>
              <a:ext cx="10153128" cy="156102"/>
            </a:xfrm>
            <a:prstGeom prst="rightArrow">
              <a:avLst/>
            </a:prstGeom>
            <a:solidFill>
              <a:srgbClr val="1C47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56271">
                <a:lnSpc>
                  <a:spcPct val="100000"/>
                </a:lnSpc>
                <a:spcAft>
                  <a:spcPct val="0"/>
                </a:spcAft>
                <a:buSzTx/>
                <a:buNone/>
                <a:defRPr/>
              </a:pPr>
              <a:endParaRPr lang="zh-CN" altLang="en-US" sz="2040">
                <a:solidFill>
                  <a:prstClr val="white"/>
                </a:solidFill>
                <a:latin typeface="Calibri" panose="020F0502020204030204"/>
                <a:ea typeface="宋体" panose="02010600030101010101" pitchFamily="2" charset="-122"/>
              </a:endParaRPr>
            </a:p>
          </p:txBody>
        </p:sp>
      </p:grpSp>
      <p:pic>
        <p:nvPicPr>
          <p:cNvPr id="45" name="Picture 2" descr="http://www.pan-good.com/res/upload/product/product/20200815/2020HORQ7wMXs2.jpg"/>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0" b="90000" l="10000" r="90000">
                        <a14:backgroundMark x1="61375" y1="85862" x2="61375" y2="85862"/>
                      </a14:backgroundRemoval>
                    </a14:imgEffect>
                  </a14:imgLayer>
                </a14:imgProps>
              </a:ext>
              <a:ext uri="{28A0092B-C50C-407E-A947-70E740481C1C}">
                <a14:useLocalDpi xmlns:a14="http://schemas.microsoft.com/office/drawing/2010/main"/>
              </a:ext>
            </a:extLst>
          </a:blip>
          <a:srcRect/>
          <a:stretch>
            <a:fillRect/>
          </a:stretch>
        </p:blipFill>
        <p:spPr bwMode="auto">
          <a:xfrm rot="2397146">
            <a:off x="6434942" y="5477164"/>
            <a:ext cx="2233042" cy="1618956"/>
          </a:xfrm>
          <a:prstGeom prst="rect">
            <a:avLst/>
          </a:prstGeom>
          <a:noFill/>
          <a:extLst>
            <a:ext uri="{909E8E84-426E-40DD-AFC4-6F175D3DCCD1}">
              <a14:hiddenFill xmlns:a14="http://schemas.microsoft.com/office/drawing/2010/main">
                <a:solidFill>
                  <a:srgbClr val="FFFFFF"/>
                </a:solidFill>
              </a14:hiddenFill>
            </a:ext>
          </a:extLst>
        </p:spPr>
      </p:pic>
      <p:sp>
        <p:nvSpPr>
          <p:cNvPr id="46" name="文本框 45"/>
          <p:cNvSpPr txBox="1"/>
          <p:nvPr/>
        </p:nvSpPr>
        <p:spPr>
          <a:xfrm>
            <a:off x="742597" y="1112112"/>
            <a:ext cx="12792526" cy="845533"/>
          </a:xfrm>
          <a:prstGeom prst="rect">
            <a:avLst/>
          </a:prstGeom>
        </p:spPr>
        <p:txBody>
          <a:bodyPr vert="horz" wrap="square" lIns="0" tIns="14396" rIns="0" bIns="0" rtlCol="0">
            <a:spAutoFit/>
          </a:bodyPr>
          <a:lstStyle>
            <a:defPPr>
              <a:defRPr lang="zh-CN"/>
            </a:defPPr>
            <a:lvl1pPr marL="88900" algn="l">
              <a:lnSpc>
                <a:spcPct val="100000"/>
              </a:lnSpc>
              <a:spcBef>
                <a:spcPts val="100"/>
              </a:spcBef>
              <a:defRPr sz="2300">
                <a:solidFill>
                  <a:srgbClr val="001C45"/>
                </a:solidFill>
                <a:latin typeface="微软雅黑" panose="020B0503020204020204" pitchFamily="34" charset="-122"/>
                <a:ea typeface="微软雅黑" panose="020B0503020204020204" pitchFamily="34" charset="-122"/>
                <a:cs typeface="微软雅黑"/>
              </a:defRPr>
            </a:lvl1pPr>
          </a:lstStyle>
          <a:p>
            <a:pPr>
              <a:buNone/>
            </a:pPr>
            <a:r>
              <a:rPr lang="zh-CN" altLang="en-US" dirty="0">
                <a:solidFill>
                  <a:schemeClr val="tx1"/>
                </a:solidFill>
              </a:rPr>
              <a:t>盘毂动力轴向磁通电机</a:t>
            </a:r>
            <a:r>
              <a:rPr lang="zh-CN" altLang="en-US" dirty="0" smtClean="0">
                <a:solidFill>
                  <a:schemeClr val="tx1"/>
                </a:solidFill>
              </a:rPr>
              <a:t>三大技术路线产品覆盖</a:t>
            </a:r>
            <a:r>
              <a:rPr lang="en-US" altLang="zh-CN" sz="3100" b="1" dirty="0">
                <a:solidFill>
                  <a:schemeClr val="tx1"/>
                </a:solidFill>
              </a:rPr>
              <a:t>350W</a:t>
            </a:r>
            <a:r>
              <a:rPr lang="zh-CN" altLang="en-US" sz="3100" b="1" dirty="0">
                <a:solidFill>
                  <a:schemeClr val="tx1"/>
                </a:solidFill>
              </a:rPr>
              <a:t>到</a:t>
            </a:r>
            <a:r>
              <a:rPr lang="en-US" altLang="zh-CN" sz="3100" b="1" dirty="0">
                <a:solidFill>
                  <a:schemeClr val="tx1"/>
                </a:solidFill>
              </a:rPr>
              <a:t>600kW</a:t>
            </a:r>
            <a:r>
              <a:rPr lang="zh-CN" altLang="en-US" dirty="0">
                <a:solidFill>
                  <a:schemeClr val="tx1"/>
                </a:solidFill>
              </a:rPr>
              <a:t>不同</a:t>
            </a:r>
            <a:r>
              <a:rPr lang="zh-CN" altLang="en-US" dirty="0" smtClean="0">
                <a:solidFill>
                  <a:schemeClr val="tx1"/>
                </a:solidFill>
              </a:rPr>
              <a:t>需求，技术路线和产品</a:t>
            </a:r>
            <a:r>
              <a:rPr lang="zh-CN" altLang="en-US" dirty="0">
                <a:solidFill>
                  <a:schemeClr val="tx1"/>
                </a:solidFill>
              </a:rPr>
              <a:t>线</a:t>
            </a:r>
            <a:r>
              <a:rPr lang="zh-CN" altLang="en-US" dirty="0" smtClean="0">
                <a:solidFill>
                  <a:schemeClr val="tx1"/>
                </a:solidFill>
              </a:rPr>
              <a:t>布局全面、成熟。</a:t>
            </a:r>
            <a:endParaRPr lang="zh-CN" altLang="en-US" dirty="0">
              <a:solidFill>
                <a:schemeClr val="tx1"/>
              </a:solidFill>
            </a:endParaRPr>
          </a:p>
        </p:txBody>
      </p:sp>
      <p:sp>
        <p:nvSpPr>
          <p:cNvPr id="47" name="文本框 46"/>
          <p:cNvSpPr txBox="1"/>
          <p:nvPr/>
        </p:nvSpPr>
        <p:spPr>
          <a:xfrm>
            <a:off x="589114" y="2828739"/>
            <a:ext cx="2108505" cy="1871538"/>
          </a:xfrm>
          <a:prstGeom prst="rect">
            <a:avLst/>
          </a:prstGeom>
          <a:noFill/>
        </p:spPr>
        <p:txBody>
          <a:bodyPr wrap="square" rtlCol="0">
            <a:spAutoFit/>
          </a:bodyPr>
          <a:lstStyle/>
          <a:p>
            <a:pPr algn="ctr" defTabSz="1036564" fontAlgn="auto">
              <a:lnSpc>
                <a:spcPct val="100000"/>
              </a:lnSpc>
              <a:spcBef>
                <a:spcPts val="0"/>
              </a:spcBef>
              <a:spcAft>
                <a:spcPts val="0"/>
              </a:spcAft>
              <a:buSzTx/>
              <a:buNone/>
            </a:pPr>
            <a:r>
              <a:rPr lang="en-US" altLang="zh-CN" sz="5781"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3</a:t>
            </a:r>
            <a:r>
              <a:rPr lang="zh-CN" altLang="en-US" sz="5781"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大</a:t>
            </a:r>
            <a:endParaRPr lang="en-US" altLang="zh-CN" sz="5781"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endParaRPr>
          </a:p>
          <a:p>
            <a:pPr algn="ctr" defTabSz="1036564" fontAlgn="auto">
              <a:lnSpc>
                <a:spcPct val="100000"/>
              </a:lnSpc>
              <a:spcBef>
                <a:spcPts val="0"/>
              </a:spcBef>
              <a:spcAft>
                <a:spcPts val="0"/>
              </a:spcAft>
              <a:buSzTx/>
              <a:buNone/>
            </a:pPr>
            <a:r>
              <a:rPr lang="zh-CN" altLang="en-US" sz="5781"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平台</a:t>
            </a:r>
          </a:p>
        </p:txBody>
      </p:sp>
      <p:pic>
        <p:nvPicPr>
          <p:cNvPr id="31" name="图片 3" descr="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68939" y="2332373"/>
            <a:ext cx="652933" cy="652302"/>
          </a:xfrm>
          <a:prstGeom prst="rect">
            <a:avLst/>
          </a:prstGeom>
          <a:noFill/>
          <a:ln w="9525">
            <a:noFill/>
          </a:ln>
        </p:spPr>
      </p:pic>
      <p:sp>
        <p:nvSpPr>
          <p:cNvPr id="33" name="文本框 58"/>
          <p:cNvSpPr txBox="1"/>
          <p:nvPr/>
        </p:nvSpPr>
        <p:spPr>
          <a:xfrm>
            <a:off x="4367985" y="2452531"/>
            <a:ext cx="1362425" cy="371512"/>
          </a:xfrm>
          <a:prstGeom prst="rect">
            <a:avLst/>
          </a:prstGeom>
          <a:noFill/>
          <a:ln w="9525">
            <a:noFill/>
          </a:ln>
        </p:spPr>
        <p:txBody>
          <a:bodyPr wrap="square" anchor="t">
            <a:spAutoFit/>
          </a:bodyPr>
          <a:lstStyle/>
          <a:p>
            <a:pPr algn="l" defTabSz="1036564" fontAlgn="auto">
              <a:lnSpc>
                <a:spcPct val="100000"/>
              </a:lnSpc>
              <a:spcBef>
                <a:spcPts val="0"/>
              </a:spcBef>
              <a:spcAft>
                <a:spcPts val="0"/>
              </a:spcAft>
              <a:buSzTx/>
              <a:buNone/>
            </a:pPr>
            <a:r>
              <a:rPr lang="zh-CN" altLang="en-US" sz="1814" b="1" dirty="0">
                <a:solidFill>
                  <a:srgbClr val="001A48"/>
                </a:solidFill>
                <a:latin typeface="微软雅黑" panose="020B0503020204020204" pitchFamily="34" charset="-122"/>
                <a:ea typeface="微软雅黑" panose="020B0503020204020204" pitchFamily="34" charset="-122"/>
              </a:rPr>
              <a:t>PCB电机</a:t>
            </a:r>
          </a:p>
        </p:txBody>
      </p:sp>
      <p:pic>
        <p:nvPicPr>
          <p:cNvPr id="49" name="图片 36" descr="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73786" y="2141644"/>
            <a:ext cx="736348" cy="999915"/>
          </a:xfrm>
          <a:prstGeom prst="rect">
            <a:avLst/>
          </a:prstGeom>
          <a:noFill/>
          <a:ln w="9525">
            <a:noFill/>
          </a:ln>
        </p:spPr>
      </p:pic>
      <p:pic>
        <p:nvPicPr>
          <p:cNvPr id="50" name="图片 37" descr="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746988" y="3352275"/>
            <a:ext cx="842919" cy="947371"/>
          </a:xfrm>
          <a:prstGeom prst="rect">
            <a:avLst/>
          </a:prstGeom>
          <a:noFill/>
          <a:ln w="9525">
            <a:noFill/>
          </a:ln>
        </p:spPr>
      </p:pic>
      <p:pic>
        <p:nvPicPr>
          <p:cNvPr id="52" name="图片 4" descr="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698437" y="3433601"/>
            <a:ext cx="652933" cy="672461"/>
          </a:xfrm>
          <a:prstGeom prst="rect">
            <a:avLst/>
          </a:prstGeom>
          <a:noFill/>
          <a:ln w="9525">
            <a:noFill/>
          </a:ln>
        </p:spPr>
      </p:pic>
      <p:sp>
        <p:nvSpPr>
          <p:cNvPr id="53" name="文本框 58"/>
          <p:cNvSpPr txBox="1"/>
          <p:nvPr/>
        </p:nvSpPr>
        <p:spPr>
          <a:xfrm>
            <a:off x="4405669" y="3568859"/>
            <a:ext cx="1127881" cy="371512"/>
          </a:xfrm>
          <a:prstGeom prst="rect">
            <a:avLst/>
          </a:prstGeom>
          <a:noFill/>
          <a:ln w="9525">
            <a:noFill/>
          </a:ln>
        </p:spPr>
        <p:txBody>
          <a:bodyPr wrap="square" anchor="t">
            <a:spAutoFit/>
          </a:bodyPr>
          <a:lstStyle>
            <a:defPPr>
              <a:defRPr lang="zh-CN"/>
            </a:defPPr>
            <a:lvl1pPr>
              <a:defRPr sz="1400">
                <a:solidFill>
                  <a:srgbClr val="001A48"/>
                </a:solidFill>
                <a:latin typeface="思源黑体 CN Bold" panose="020B0800000000000000" charset="-122"/>
                <a:ea typeface="思源黑体 CN Bold" panose="020B0800000000000000" charset="-122"/>
              </a:defRPr>
            </a:lvl1pPr>
          </a:lstStyle>
          <a:p>
            <a:pPr algn="l" defTabSz="1036564" fontAlgn="auto">
              <a:lnSpc>
                <a:spcPct val="100000"/>
              </a:lnSpc>
              <a:spcBef>
                <a:spcPts val="0"/>
              </a:spcBef>
              <a:spcAft>
                <a:spcPts val="0"/>
              </a:spcAft>
              <a:buSzTx/>
              <a:buNone/>
            </a:pPr>
            <a:r>
              <a:rPr lang="zh-CN" altLang="en-US" sz="1814" b="1" dirty="0">
                <a:latin typeface="微软雅黑" panose="020B0503020204020204" pitchFamily="34" charset="-122"/>
                <a:ea typeface="微软雅黑" panose="020B0503020204020204" pitchFamily="34" charset="-122"/>
              </a:rPr>
              <a:t>ICS电机</a:t>
            </a:r>
          </a:p>
        </p:txBody>
      </p:sp>
      <p:pic>
        <p:nvPicPr>
          <p:cNvPr id="56" name="图片 5" descr="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714414" y="4578014"/>
            <a:ext cx="629530" cy="652933"/>
          </a:xfrm>
          <a:prstGeom prst="rect">
            <a:avLst/>
          </a:prstGeom>
          <a:noFill/>
          <a:ln w="9525">
            <a:noFill/>
          </a:ln>
        </p:spPr>
      </p:pic>
      <p:sp>
        <p:nvSpPr>
          <p:cNvPr id="57" name="文本框 58"/>
          <p:cNvSpPr txBox="1"/>
          <p:nvPr/>
        </p:nvSpPr>
        <p:spPr>
          <a:xfrm>
            <a:off x="4421234" y="4535066"/>
            <a:ext cx="1323037" cy="371512"/>
          </a:xfrm>
          <a:prstGeom prst="rect">
            <a:avLst/>
          </a:prstGeom>
          <a:noFill/>
          <a:ln w="9525">
            <a:noFill/>
          </a:ln>
        </p:spPr>
        <p:txBody>
          <a:bodyPr wrap="square" anchor="t">
            <a:spAutoFit/>
          </a:bodyPr>
          <a:lstStyle>
            <a:defPPr>
              <a:defRPr lang="zh-CN"/>
            </a:defPPr>
            <a:lvl1pPr>
              <a:defRPr sz="1400">
                <a:solidFill>
                  <a:srgbClr val="001A48"/>
                </a:solidFill>
                <a:latin typeface="思源黑体 CN Bold" panose="020B0800000000000000" charset="-122"/>
                <a:ea typeface="思源黑体 CN Bold" panose="020B0800000000000000" charset="-122"/>
              </a:defRPr>
            </a:lvl1pPr>
          </a:lstStyle>
          <a:p>
            <a:pPr algn="l" defTabSz="1036564" fontAlgn="auto">
              <a:lnSpc>
                <a:spcPct val="100000"/>
              </a:lnSpc>
              <a:spcBef>
                <a:spcPts val="0"/>
              </a:spcBef>
              <a:spcAft>
                <a:spcPts val="0"/>
              </a:spcAft>
              <a:buSzTx/>
              <a:buNone/>
            </a:pPr>
            <a:r>
              <a:rPr lang="zh-CN" altLang="en-US" sz="1814" b="1" dirty="0">
                <a:latin typeface="微软雅黑" panose="020B0503020204020204" pitchFamily="34" charset="-122"/>
                <a:ea typeface="微软雅黑" panose="020B0503020204020204" pitchFamily="34" charset="-122"/>
              </a:rPr>
              <a:t>ICD电机</a:t>
            </a:r>
          </a:p>
        </p:txBody>
      </p:sp>
      <p:pic>
        <p:nvPicPr>
          <p:cNvPr id="59" name="图片 52" descr="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804588" y="4587793"/>
            <a:ext cx="727719" cy="876709"/>
          </a:xfrm>
          <a:prstGeom prst="rect">
            <a:avLst/>
          </a:prstGeom>
          <a:noFill/>
          <a:ln w="9525">
            <a:noFill/>
          </a:ln>
        </p:spPr>
      </p:pic>
      <p:cxnSp>
        <p:nvCxnSpPr>
          <p:cNvPr id="7" name="肘形连接符 6"/>
          <p:cNvCxnSpPr>
            <a:stCxn id="47" idx="3"/>
            <a:endCxn id="31" idx="1"/>
          </p:cNvCxnSpPr>
          <p:nvPr/>
        </p:nvCxnSpPr>
        <p:spPr>
          <a:xfrm flipV="1">
            <a:off x="2697619" y="2658524"/>
            <a:ext cx="971320" cy="11122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47" idx="3"/>
            <a:endCxn id="52" idx="1"/>
          </p:cNvCxnSpPr>
          <p:nvPr/>
        </p:nvCxnSpPr>
        <p:spPr>
          <a:xfrm flipV="1">
            <a:off x="2697619" y="3769831"/>
            <a:ext cx="1000818" cy="89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47" idx="3"/>
            <a:endCxn id="56" idx="1"/>
          </p:cNvCxnSpPr>
          <p:nvPr/>
        </p:nvCxnSpPr>
        <p:spPr>
          <a:xfrm>
            <a:off x="2697620" y="3770728"/>
            <a:ext cx="1016795" cy="1133753"/>
          </a:xfrm>
          <a:prstGeom prst="bentConnector3">
            <a:avLst>
              <a:gd name="adj1" fmla="val 48456"/>
            </a:avLst>
          </a:prstGeom>
        </p:spPr>
        <p:style>
          <a:lnRef idx="1">
            <a:schemeClr val="accent1"/>
          </a:lnRef>
          <a:fillRef idx="0">
            <a:schemeClr val="accent1"/>
          </a:fillRef>
          <a:effectRef idx="0">
            <a:schemeClr val="accent1"/>
          </a:effectRef>
          <a:fontRef idx="minor">
            <a:schemeClr val="tx1"/>
          </a:fontRef>
        </p:style>
      </p:cxnSp>
      <p:sp>
        <p:nvSpPr>
          <p:cNvPr id="32"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盘毂动力已形成三大系列轴向磁通电机</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274578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p:cNvSpPr txBox="1"/>
          <p:nvPr/>
        </p:nvSpPr>
        <p:spPr>
          <a:xfrm>
            <a:off x="728040" y="1178630"/>
            <a:ext cx="12879091" cy="845533"/>
          </a:xfrm>
          <a:prstGeom prst="rect">
            <a:avLst/>
          </a:prstGeom>
        </p:spPr>
        <p:txBody>
          <a:bodyPr vert="horz" wrap="square" lIns="0" tIns="14396" rIns="0" bIns="0" rtlCol="0">
            <a:spAutoFit/>
          </a:bodyPr>
          <a:lstStyle>
            <a:defPPr>
              <a:defRPr lang="zh-CN"/>
            </a:defPPr>
            <a:lvl1pPr marL="88900" algn="l">
              <a:lnSpc>
                <a:spcPct val="100000"/>
              </a:lnSpc>
              <a:spcBef>
                <a:spcPts val="100"/>
              </a:spcBef>
              <a:defRPr sz="2300">
                <a:solidFill>
                  <a:srgbClr val="001C45"/>
                </a:solidFill>
                <a:latin typeface="微软雅黑" panose="020B0503020204020204" pitchFamily="34" charset="-122"/>
                <a:ea typeface="微软雅黑" panose="020B0503020204020204" pitchFamily="34" charset="-122"/>
                <a:cs typeface="微软雅黑"/>
              </a:defRPr>
            </a:lvl1pPr>
          </a:lstStyle>
          <a:p>
            <a:pPr>
              <a:buNone/>
            </a:pPr>
            <a:r>
              <a:rPr lang="zh-CN" altLang="en-US" dirty="0">
                <a:solidFill>
                  <a:schemeClr val="tx1"/>
                </a:solidFill>
              </a:rPr>
              <a:t>经过</a:t>
            </a:r>
            <a:r>
              <a:rPr lang="en-US" altLang="zh-CN" dirty="0">
                <a:solidFill>
                  <a:schemeClr val="tx1"/>
                </a:solidFill>
              </a:rPr>
              <a:t>6</a:t>
            </a:r>
            <a:r>
              <a:rPr lang="zh-CN" altLang="en-US" dirty="0">
                <a:solidFill>
                  <a:schemeClr val="tx1"/>
                </a:solidFill>
              </a:rPr>
              <a:t>年的努力，盘毂动力攻克高分子材料、轴向磁通电机结构、散热、量产工艺</a:t>
            </a:r>
            <a:r>
              <a:rPr lang="zh-CN" altLang="en-US" dirty="0" smtClean="0">
                <a:solidFill>
                  <a:schemeClr val="tx1"/>
                </a:solidFill>
              </a:rPr>
              <a:t>等技术难题，</a:t>
            </a:r>
            <a:r>
              <a:rPr lang="zh-CN" altLang="en-US" dirty="0">
                <a:solidFill>
                  <a:schemeClr val="tx1"/>
                </a:solidFill>
              </a:rPr>
              <a:t>率先实现轴向磁通</a:t>
            </a:r>
            <a:r>
              <a:rPr lang="zh-CN" altLang="en-US" dirty="0" smtClean="0">
                <a:solidFill>
                  <a:schemeClr val="tx1"/>
                </a:solidFill>
              </a:rPr>
              <a:t>电机批量生产和在新能源公交、重卡等领域的</a:t>
            </a:r>
            <a:r>
              <a:rPr lang="zh-CN" altLang="en-US" sz="3100" b="1" dirty="0">
                <a:solidFill>
                  <a:schemeClr val="tx1"/>
                </a:solidFill>
              </a:rPr>
              <a:t>产业化</a:t>
            </a:r>
            <a:r>
              <a:rPr lang="zh-CN" altLang="en-US" sz="3100" b="1" dirty="0" smtClean="0">
                <a:solidFill>
                  <a:schemeClr val="tx1"/>
                </a:solidFill>
              </a:rPr>
              <a:t>应用</a:t>
            </a:r>
            <a:r>
              <a:rPr lang="zh-CN" altLang="en-US" dirty="0" smtClean="0">
                <a:solidFill>
                  <a:schemeClr val="tx1"/>
                </a:solidFill>
              </a:rPr>
              <a:t>。</a:t>
            </a:r>
            <a:endParaRPr lang="en-US" altLang="zh-CN" dirty="0" smtClean="0">
              <a:solidFill>
                <a:schemeClr val="tx1"/>
              </a:solidFill>
            </a:endParaRPr>
          </a:p>
        </p:txBody>
      </p:sp>
      <p:sp>
        <p:nvSpPr>
          <p:cNvPr id="28" name="object 4"/>
          <p:cNvSpPr/>
          <p:nvPr/>
        </p:nvSpPr>
        <p:spPr>
          <a:xfrm>
            <a:off x="5110276" y="2959447"/>
            <a:ext cx="3078498" cy="408393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30" name="object 5"/>
          <p:cNvSpPr txBox="1"/>
          <p:nvPr/>
        </p:nvSpPr>
        <p:spPr>
          <a:xfrm>
            <a:off x="1998675" y="2779782"/>
            <a:ext cx="2665893" cy="511037"/>
          </a:xfrm>
          <a:prstGeom prst="rect">
            <a:avLst/>
          </a:prstGeom>
        </p:spPr>
        <p:txBody>
          <a:bodyPr wrap="square">
            <a:spAutoFit/>
          </a:bodyPr>
          <a:lstStyle>
            <a:defPPr>
              <a:defRPr lang="zh-CN"/>
            </a:defPPr>
            <a:lvl1pPr algn="r">
              <a:defRPr sz="3500">
                <a:ln>
                  <a:solidFill>
                    <a:srgbClr val="001C45"/>
                  </a:solidFill>
                </a:ln>
                <a:solidFill>
                  <a:srgbClr val="001C45"/>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defRPr>
            </a:lvl1pPr>
          </a:lstStyle>
          <a:p>
            <a:pPr algn="ctr" defTabSz="1036564" fontAlgn="auto">
              <a:lnSpc>
                <a:spcPct val="100000"/>
              </a:lnSpc>
              <a:spcBef>
                <a:spcPts val="0"/>
              </a:spcBef>
              <a:spcAft>
                <a:spcPts val="0"/>
              </a:spcAft>
              <a:buSzTx/>
              <a:buNone/>
            </a:pPr>
            <a:r>
              <a:rPr lang="zh-CN" altLang="en-US" sz="2721" dirty="0" smtClean="0">
                <a:effectLst>
                  <a:glow rad="101600">
                    <a:srgbClr val="5AA2AE">
                      <a:satMod val="175000"/>
                      <a:alpha val="40000"/>
                    </a:srgbClr>
                  </a:glow>
                </a:effectLst>
              </a:rPr>
              <a:t>规模</a:t>
            </a:r>
            <a:r>
              <a:rPr lang="zh-CN" altLang="en-US" sz="2721" dirty="0">
                <a:effectLst>
                  <a:glow rad="101600">
                    <a:srgbClr val="5AA2AE">
                      <a:satMod val="175000"/>
                      <a:alpha val="40000"/>
                    </a:srgbClr>
                  </a:glow>
                </a:effectLst>
              </a:rPr>
              <a:t>量产</a:t>
            </a:r>
            <a:endParaRPr sz="2721" dirty="0">
              <a:effectLst>
                <a:glow rad="101600">
                  <a:srgbClr val="5AA2AE">
                    <a:satMod val="175000"/>
                    <a:alpha val="40000"/>
                  </a:srgbClr>
                </a:glow>
              </a:effectLst>
            </a:endParaRPr>
          </a:p>
        </p:txBody>
      </p:sp>
      <p:sp>
        <p:nvSpPr>
          <p:cNvPr id="31" name="object 6"/>
          <p:cNvSpPr/>
          <p:nvPr/>
        </p:nvSpPr>
        <p:spPr>
          <a:xfrm>
            <a:off x="1726826" y="3358387"/>
            <a:ext cx="3194041" cy="66078"/>
          </a:xfrm>
          <a:custGeom>
            <a:avLst/>
            <a:gdLst/>
            <a:ahLst/>
            <a:cxnLst/>
            <a:rect l="l" t="t" r="r" b="b"/>
            <a:pathLst>
              <a:path w="2558415" h="76200">
                <a:moveTo>
                  <a:pt x="25400" y="34923"/>
                </a:moveTo>
                <a:lnTo>
                  <a:pt x="0" y="34923"/>
                </a:lnTo>
                <a:lnTo>
                  <a:pt x="0" y="41273"/>
                </a:lnTo>
                <a:lnTo>
                  <a:pt x="25400" y="41273"/>
                </a:lnTo>
                <a:lnTo>
                  <a:pt x="25400" y="34923"/>
                </a:lnTo>
                <a:close/>
              </a:path>
              <a:path w="2558415" h="76200">
                <a:moveTo>
                  <a:pt x="69850" y="34923"/>
                </a:moveTo>
                <a:lnTo>
                  <a:pt x="44450" y="34923"/>
                </a:lnTo>
                <a:lnTo>
                  <a:pt x="44450" y="41273"/>
                </a:lnTo>
                <a:lnTo>
                  <a:pt x="69850" y="41273"/>
                </a:lnTo>
                <a:lnTo>
                  <a:pt x="69850" y="34923"/>
                </a:lnTo>
                <a:close/>
              </a:path>
              <a:path w="2558415" h="76200">
                <a:moveTo>
                  <a:pt x="114300" y="34923"/>
                </a:moveTo>
                <a:lnTo>
                  <a:pt x="88900" y="34923"/>
                </a:lnTo>
                <a:lnTo>
                  <a:pt x="88900" y="41273"/>
                </a:lnTo>
                <a:lnTo>
                  <a:pt x="114300" y="41273"/>
                </a:lnTo>
                <a:lnTo>
                  <a:pt x="114300" y="34923"/>
                </a:lnTo>
                <a:close/>
              </a:path>
              <a:path w="2558415" h="76200">
                <a:moveTo>
                  <a:pt x="158750" y="34923"/>
                </a:moveTo>
                <a:lnTo>
                  <a:pt x="133350" y="34923"/>
                </a:lnTo>
                <a:lnTo>
                  <a:pt x="133350" y="41273"/>
                </a:lnTo>
                <a:lnTo>
                  <a:pt x="158750" y="41273"/>
                </a:lnTo>
                <a:lnTo>
                  <a:pt x="158750" y="34923"/>
                </a:lnTo>
                <a:close/>
              </a:path>
              <a:path w="2558415" h="76200">
                <a:moveTo>
                  <a:pt x="203200" y="34923"/>
                </a:moveTo>
                <a:lnTo>
                  <a:pt x="177800" y="34923"/>
                </a:lnTo>
                <a:lnTo>
                  <a:pt x="177800" y="41273"/>
                </a:lnTo>
                <a:lnTo>
                  <a:pt x="203200" y="41273"/>
                </a:lnTo>
                <a:lnTo>
                  <a:pt x="203200" y="34923"/>
                </a:lnTo>
                <a:close/>
              </a:path>
              <a:path w="2558415" h="76200">
                <a:moveTo>
                  <a:pt x="247650" y="34923"/>
                </a:moveTo>
                <a:lnTo>
                  <a:pt x="222250" y="34923"/>
                </a:lnTo>
                <a:lnTo>
                  <a:pt x="222250" y="41273"/>
                </a:lnTo>
                <a:lnTo>
                  <a:pt x="247650" y="41273"/>
                </a:lnTo>
                <a:lnTo>
                  <a:pt x="247650" y="34923"/>
                </a:lnTo>
                <a:close/>
              </a:path>
              <a:path w="2558415" h="76200">
                <a:moveTo>
                  <a:pt x="292100" y="34923"/>
                </a:moveTo>
                <a:lnTo>
                  <a:pt x="266700" y="34923"/>
                </a:lnTo>
                <a:lnTo>
                  <a:pt x="266700" y="41273"/>
                </a:lnTo>
                <a:lnTo>
                  <a:pt x="292100" y="41273"/>
                </a:lnTo>
                <a:lnTo>
                  <a:pt x="292100" y="34923"/>
                </a:lnTo>
                <a:close/>
              </a:path>
              <a:path w="2558415" h="76200">
                <a:moveTo>
                  <a:pt x="336550" y="34923"/>
                </a:moveTo>
                <a:lnTo>
                  <a:pt x="311150" y="34923"/>
                </a:lnTo>
                <a:lnTo>
                  <a:pt x="311150" y="41273"/>
                </a:lnTo>
                <a:lnTo>
                  <a:pt x="336550" y="41273"/>
                </a:lnTo>
                <a:lnTo>
                  <a:pt x="336550" y="34923"/>
                </a:lnTo>
                <a:close/>
              </a:path>
              <a:path w="2558415" h="76200">
                <a:moveTo>
                  <a:pt x="381000" y="34923"/>
                </a:moveTo>
                <a:lnTo>
                  <a:pt x="355600" y="34923"/>
                </a:lnTo>
                <a:lnTo>
                  <a:pt x="355600" y="41273"/>
                </a:lnTo>
                <a:lnTo>
                  <a:pt x="381000" y="41273"/>
                </a:lnTo>
                <a:lnTo>
                  <a:pt x="381000" y="34923"/>
                </a:lnTo>
                <a:close/>
              </a:path>
              <a:path w="2558415" h="76200">
                <a:moveTo>
                  <a:pt x="425450" y="34923"/>
                </a:moveTo>
                <a:lnTo>
                  <a:pt x="400050" y="34923"/>
                </a:lnTo>
                <a:lnTo>
                  <a:pt x="400050" y="41273"/>
                </a:lnTo>
                <a:lnTo>
                  <a:pt x="425450" y="41273"/>
                </a:lnTo>
                <a:lnTo>
                  <a:pt x="425450" y="34923"/>
                </a:lnTo>
                <a:close/>
              </a:path>
              <a:path w="2558415" h="76200">
                <a:moveTo>
                  <a:pt x="469900" y="34923"/>
                </a:moveTo>
                <a:lnTo>
                  <a:pt x="444500" y="34923"/>
                </a:lnTo>
                <a:lnTo>
                  <a:pt x="444500" y="41273"/>
                </a:lnTo>
                <a:lnTo>
                  <a:pt x="469900" y="41273"/>
                </a:lnTo>
                <a:lnTo>
                  <a:pt x="469900" y="34923"/>
                </a:lnTo>
                <a:close/>
              </a:path>
              <a:path w="2558415" h="76200">
                <a:moveTo>
                  <a:pt x="514350" y="34923"/>
                </a:moveTo>
                <a:lnTo>
                  <a:pt x="488950" y="34923"/>
                </a:lnTo>
                <a:lnTo>
                  <a:pt x="488950" y="41273"/>
                </a:lnTo>
                <a:lnTo>
                  <a:pt x="514350" y="41273"/>
                </a:lnTo>
                <a:lnTo>
                  <a:pt x="514350" y="34923"/>
                </a:lnTo>
                <a:close/>
              </a:path>
              <a:path w="2558415" h="76200">
                <a:moveTo>
                  <a:pt x="558800" y="34923"/>
                </a:moveTo>
                <a:lnTo>
                  <a:pt x="533400" y="34923"/>
                </a:lnTo>
                <a:lnTo>
                  <a:pt x="533400" y="41273"/>
                </a:lnTo>
                <a:lnTo>
                  <a:pt x="558800" y="41273"/>
                </a:lnTo>
                <a:lnTo>
                  <a:pt x="558800" y="34923"/>
                </a:lnTo>
                <a:close/>
              </a:path>
              <a:path w="2558415" h="76200">
                <a:moveTo>
                  <a:pt x="603250" y="34923"/>
                </a:moveTo>
                <a:lnTo>
                  <a:pt x="577850" y="34923"/>
                </a:lnTo>
                <a:lnTo>
                  <a:pt x="577850" y="41273"/>
                </a:lnTo>
                <a:lnTo>
                  <a:pt x="603250" y="41273"/>
                </a:lnTo>
                <a:lnTo>
                  <a:pt x="603250" y="34923"/>
                </a:lnTo>
                <a:close/>
              </a:path>
              <a:path w="2558415" h="76200">
                <a:moveTo>
                  <a:pt x="647700" y="34923"/>
                </a:moveTo>
                <a:lnTo>
                  <a:pt x="622300" y="34923"/>
                </a:lnTo>
                <a:lnTo>
                  <a:pt x="622300" y="41273"/>
                </a:lnTo>
                <a:lnTo>
                  <a:pt x="647700" y="41273"/>
                </a:lnTo>
                <a:lnTo>
                  <a:pt x="647700" y="34923"/>
                </a:lnTo>
                <a:close/>
              </a:path>
              <a:path w="2558415" h="76200">
                <a:moveTo>
                  <a:pt x="692150" y="34923"/>
                </a:moveTo>
                <a:lnTo>
                  <a:pt x="666750" y="34923"/>
                </a:lnTo>
                <a:lnTo>
                  <a:pt x="666750" y="41273"/>
                </a:lnTo>
                <a:lnTo>
                  <a:pt x="692150" y="41273"/>
                </a:lnTo>
                <a:lnTo>
                  <a:pt x="692150" y="34923"/>
                </a:lnTo>
                <a:close/>
              </a:path>
              <a:path w="2558415" h="76200">
                <a:moveTo>
                  <a:pt x="736600" y="34923"/>
                </a:moveTo>
                <a:lnTo>
                  <a:pt x="711200" y="34923"/>
                </a:lnTo>
                <a:lnTo>
                  <a:pt x="711200" y="41273"/>
                </a:lnTo>
                <a:lnTo>
                  <a:pt x="736600" y="41273"/>
                </a:lnTo>
                <a:lnTo>
                  <a:pt x="736600" y="34923"/>
                </a:lnTo>
                <a:close/>
              </a:path>
              <a:path w="2558415" h="76200">
                <a:moveTo>
                  <a:pt x="781050" y="34923"/>
                </a:moveTo>
                <a:lnTo>
                  <a:pt x="755650" y="34923"/>
                </a:lnTo>
                <a:lnTo>
                  <a:pt x="755650" y="41273"/>
                </a:lnTo>
                <a:lnTo>
                  <a:pt x="781050" y="41273"/>
                </a:lnTo>
                <a:lnTo>
                  <a:pt x="781050" y="34923"/>
                </a:lnTo>
                <a:close/>
              </a:path>
              <a:path w="2558415" h="76200">
                <a:moveTo>
                  <a:pt x="825500" y="34923"/>
                </a:moveTo>
                <a:lnTo>
                  <a:pt x="800100" y="34923"/>
                </a:lnTo>
                <a:lnTo>
                  <a:pt x="800100" y="41273"/>
                </a:lnTo>
                <a:lnTo>
                  <a:pt x="825500" y="41273"/>
                </a:lnTo>
                <a:lnTo>
                  <a:pt x="825500" y="34923"/>
                </a:lnTo>
                <a:close/>
              </a:path>
              <a:path w="2558415" h="76200">
                <a:moveTo>
                  <a:pt x="869950" y="34923"/>
                </a:moveTo>
                <a:lnTo>
                  <a:pt x="844550" y="34923"/>
                </a:lnTo>
                <a:lnTo>
                  <a:pt x="844550" y="41273"/>
                </a:lnTo>
                <a:lnTo>
                  <a:pt x="869950" y="41273"/>
                </a:lnTo>
                <a:lnTo>
                  <a:pt x="869950" y="34923"/>
                </a:lnTo>
                <a:close/>
              </a:path>
              <a:path w="2558415" h="76200">
                <a:moveTo>
                  <a:pt x="914400" y="34923"/>
                </a:moveTo>
                <a:lnTo>
                  <a:pt x="889000" y="34923"/>
                </a:lnTo>
                <a:lnTo>
                  <a:pt x="889000" y="41273"/>
                </a:lnTo>
                <a:lnTo>
                  <a:pt x="914400" y="41273"/>
                </a:lnTo>
                <a:lnTo>
                  <a:pt x="914400" y="34923"/>
                </a:lnTo>
                <a:close/>
              </a:path>
              <a:path w="2558415" h="76200">
                <a:moveTo>
                  <a:pt x="958850" y="34923"/>
                </a:moveTo>
                <a:lnTo>
                  <a:pt x="933450" y="34923"/>
                </a:lnTo>
                <a:lnTo>
                  <a:pt x="933450" y="41273"/>
                </a:lnTo>
                <a:lnTo>
                  <a:pt x="958850" y="41273"/>
                </a:lnTo>
                <a:lnTo>
                  <a:pt x="958850" y="34923"/>
                </a:lnTo>
                <a:close/>
              </a:path>
              <a:path w="2558415" h="76200">
                <a:moveTo>
                  <a:pt x="1003300" y="34923"/>
                </a:moveTo>
                <a:lnTo>
                  <a:pt x="977900" y="34923"/>
                </a:lnTo>
                <a:lnTo>
                  <a:pt x="977900" y="41273"/>
                </a:lnTo>
                <a:lnTo>
                  <a:pt x="1003300" y="41273"/>
                </a:lnTo>
                <a:lnTo>
                  <a:pt x="1003300" y="34923"/>
                </a:lnTo>
                <a:close/>
              </a:path>
              <a:path w="2558415" h="76200">
                <a:moveTo>
                  <a:pt x="1047750" y="34923"/>
                </a:moveTo>
                <a:lnTo>
                  <a:pt x="1022350" y="34923"/>
                </a:lnTo>
                <a:lnTo>
                  <a:pt x="1022350" y="41273"/>
                </a:lnTo>
                <a:lnTo>
                  <a:pt x="1047750" y="41273"/>
                </a:lnTo>
                <a:lnTo>
                  <a:pt x="1047750" y="34923"/>
                </a:lnTo>
                <a:close/>
              </a:path>
              <a:path w="2558415" h="76200">
                <a:moveTo>
                  <a:pt x="1092200" y="34923"/>
                </a:moveTo>
                <a:lnTo>
                  <a:pt x="1066800" y="34923"/>
                </a:lnTo>
                <a:lnTo>
                  <a:pt x="1066800" y="41273"/>
                </a:lnTo>
                <a:lnTo>
                  <a:pt x="1092200" y="41273"/>
                </a:lnTo>
                <a:lnTo>
                  <a:pt x="1092200" y="34923"/>
                </a:lnTo>
                <a:close/>
              </a:path>
              <a:path w="2558415" h="76200">
                <a:moveTo>
                  <a:pt x="1136650" y="34923"/>
                </a:moveTo>
                <a:lnTo>
                  <a:pt x="1111250" y="34923"/>
                </a:lnTo>
                <a:lnTo>
                  <a:pt x="1111250" y="41273"/>
                </a:lnTo>
                <a:lnTo>
                  <a:pt x="1136650" y="41273"/>
                </a:lnTo>
                <a:lnTo>
                  <a:pt x="1136650" y="34923"/>
                </a:lnTo>
                <a:close/>
              </a:path>
              <a:path w="2558415" h="76200">
                <a:moveTo>
                  <a:pt x="1181100" y="34923"/>
                </a:moveTo>
                <a:lnTo>
                  <a:pt x="1155700" y="34923"/>
                </a:lnTo>
                <a:lnTo>
                  <a:pt x="1155700" y="41273"/>
                </a:lnTo>
                <a:lnTo>
                  <a:pt x="1181100" y="41273"/>
                </a:lnTo>
                <a:lnTo>
                  <a:pt x="1181100" y="34923"/>
                </a:lnTo>
                <a:close/>
              </a:path>
              <a:path w="2558415" h="76200">
                <a:moveTo>
                  <a:pt x="1225550" y="34923"/>
                </a:moveTo>
                <a:lnTo>
                  <a:pt x="1200150" y="34923"/>
                </a:lnTo>
                <a:lnTo>
                  <a:pt x="1200150" y="41273"/>
                </a:lnTo>
                <a:lnTo>
                  <a:pt x="1225550" y="41273"/>
                </a:lnTo>
                <a:lnTo>
                  <a:pt x="1225550" y="34923"/>
                </a:lnTo>
                <a:close/>
              </a:path>
              <a:path w="2558415" h="76200">
                <a:moveTo>
                  <a:pt x="1270000" y="34923"/>
                </a:moveTo>
                <a:lnTo>
                  <a:pt x="1244600" y="34923"/>
                </a:lnTo>
                <a:lnTo>
                  <a:pt x="1244600" y="41273"/>
                </a:lnTo>
                <a:lnTo>
                  <a:pt x="1270000" y="41273"/>
                </a:lnTo>
                <a:lnTo>
                  <a:pt x="1270000" y="34923"/>
                </a:lnTo>
                <a:close/>
              </a:path>
              <a:path w="2558415" h="76200">
                <a:moveTo>
                  <a:pt x="1314450" y="34923"/>
                </a:moveTo>
                <a:lnTo>
                  <a:pt x="1289050" y="34923"/>
                </a:lnTo>
                <a:lnTo>
                  <a:pt x="1289050" y="41273"/>
                </a:lnTo>
                <a:lnTo>
                  <a:pt x="1314450" y="41273"/>
                </a:lnTo>
                <a:lnTo>
                  <a:pt x="1314450" y="34923"/>
                </a:lnTo>
                <a:close/>
              </a:path>
              <a:path w="2558415" h="76200">
                <a:moveTo>
                  <a:pt x="1358900" y="34923"/>
                </a:moveTo>
                <a:lnTo>
                  <a:pt x="1333500" y="34923"/>
                </a:lnTo>
                <a:lnTo>
                  <a:pt x="1333500" y="41273"/>
                </a:lnTo>
                <a:lnTo>
                  <a:pt x="1358900" y="41273"/>
                </a:lnTo>
                <a:lnTo>
                  <a:pt x="1358900" y="34923"/>
                </a:lnTo>
                <a:close/>
              </a:path>
              <a:path w="2558415" h="76200">
                <a:moveTo>
                  <a:pt x="1403350" y="34923"/>
                </a:moveTo>
                <a:lnTo>
                  <a:pt x="1377950" y="34923"/>
                </a:lnTo>
                <a:lnTo>
                  <a:pt x="1377950" y="41273"/>
                </a:lnTo>
                <a:lnTo>
                  <a:pt x="1403350" y="41273"/>
                </a:lnTo>
                <a:lnTo>
                  <a:pt x="1403350" y="34923"/>
                </a:lnTo>
                <a:close/>
              </a:path>
              <a:path w="2558415" h="76200">
                <a:moveTo>
                  <a:pt x="1447800" y="34923"/>
                </a:moveTo>
                <a:lnTo>
                  <a:pt x="1422400" y="34923"/>
                </a:lnTo>
                <a:lnTo>
                  <a:pt x="1422400" y="41273"/>
                </a:lnTo>
                <a:lnTo>
                  <a:pt x="1447800" y="41273"/>
                </a:lnTo>
                <a:lnTo>
                  <a:pt x="1447800" y="34923"/>
                </a:lnTo>
                <a:close/>
              </a:path>
              <a:path w="2558415" h="76200">
                <a:moveTo>
                  <a:pt x="1492250" y="34923"/>
                </a:moveTo>
                <a:lnTo>
                  <a:pt x="1466850" y="34923"/>
                </a:lnTo>
                <a:lnTo>
                  <a:pt x="1466850" y="41273"/>
                </a:lnTo>
                <a:lnTo>
                  <a:pt x="1492250" y="41273"/>
                </a:lnTo>
                <a:lnTo>
                  <a:pt x="1492250" y="34923"/>
                </a:lnTo>
                <a:close/>
              </a:path>
              <a:path w="2558415" h="76200">
                <a:moveTo>
                  <a:pt x="1536700" y="34923"/>
                </a:moveTo>
                <a:lnTo>
                  <a:pt x="1511300" y="34923"/>
                </a:lnTo>
                <a:lnTo>
                  <a:pt x="1511300" y="41273"/>
                </a:lnTo>
                <a:lnTo>
                  <a:pt x="1536700" y="41273"/>
                </a:lnTo>
                <a:lnTo>
                  <a:pt x="1536700" y="34923"/>
                </a:lnTo>
                <a:close/>
              </a:path>
              <a:path w="2558415" h="76200">
                <a:moveTo>
                  <a:pt x="1581150" y="34923"/>
                </a:moveTo>
                <a:lnTo>
                  <a:pt x="1555750" y="34923"/>
                </a:lnTo>
                <a:lnTo>
                  <a:pt x="1555750" y="41273"/>
                </a:lnTo>
                <a:lnTo>
                  <a:pt x="1581150" y="41273"/>
                </a:lnTo>
                <a:lnTo>
                  <a:pt x="1581150" y="34923"/>
                </a:lnTo>
                <a:close/>
              </a:path>
              <a:path w="2558415" h="76200">
                <a:moveTo>
                  <a:pt x="1625600" y="34923"/>
                </a:moveTo>
                <a:lnTo>
                  <a:pt x="1600200" y="34923"/>
                </a:lnTo>
                <a:lnTo>
                  <a:pt x="1600200" y="41273"/>
                </a:lnTo>
                <a:lnTo>
                  <a:pt x="1625600" y="41273"/>
                </a:lnTo>
                <a:lnTo>
                  <a:pt x="1625600" y="34923"/>
                </a:lnTo>
                <a:close/>
              </a:path>
              <a:path w="2558415" h="76200">
                <a:moveTo>
                  <a:pt x="1670050" y="34923"/>
                </a:moveTo>
                <a:lnTo>
                  <a:pt x="1644650" y="34923"/>
                </a:lnTo>
                <a:lnTo>
                  <a:pt x="1644650" y="41273"/>
                </a:lnTo>
                <a:lnTo>
                  <a:pt x="1670050" y="41273"/>
                </a:lnTo>
                <a:lnTo>
                  <a:pt x="1670050" y="34923"/>
                </a:lnTo>
                <a:close/>
              </a:path>
              <a:path w="2558415" h="76200">
                <a:moveTo>
                  <a:pt x="1714500" y="34923"/>
                </a:moveTo>
                <a:lnTo>
                  <a:pt x="1689100" y="34923"/>
                </a:lnTo>
                <a:lnTo>
                  <a:pt x="1689100" y="41273"/>
                </a:lnTo>
                <a:lnTo>
                  <a:pt x="1714500" y="41273"/>
                </a:lnTo>
                <a:lnTo>
                  <a:pt x="1714500" y="34923"/>
                </a:lnTo>
                <a:close/>
              </a:path>
              <a:path w="2558415" h="76200">
                <a:moveTo>
                  <a:pt x="1758950" y="34923"/>
                </a:moveTo>
                <a:lnTo>
                  <a:pt x="1733550" y="34923"/>
                </a:lnTo>
                <a:lnTo>
                  <a:pt x="1733550" y="41273"/>
                </a:lnTo>
                <a:lnTo>
                  <a:pt x="1758950" y="41273"/>
                </a:lnTo>
                <a:lnTo>
                  <a:pt x="1758950" y="34923"/>
                </a:lnTo>
                <a:close/>
              </a:path>
              <a:path w="2558415" h="76200">
                <a:moveTo>
                  <a:pt x="1803400" y="34923"/>
                </a:moveTo>
                <a:lnTo>
                  <a:pt x="1778000" y="34923"/>
                </a:lnTo>
                <a:lnTo>
                  <a:pt x="1778000" y="41273"/>
                </a:lnTo>
                <a:lnTo>
                  <a:pt x="1803400" y="41273"/>
                </a:lnTo>
                <a:lnTo>
                  <a:pt x="1803400" y="34923"/>
                </a:lnTo>
                <a:close/>
              </a:path>
              <a:path w="2558415" h="76200">
                <a:moveTo>
                  <a:pt x="1847850" y="34923"/>
                </a:moveTo>
                <a:lnTo>
                  <a:pt x="1822450" y="34923"/>
                </a:lnTo>
                <a:lnTo>
                  <a:pt x="1822450" y="41273"/>
                </a:lnTo>
                <a:lnTo>
                  <a:pt x="1847850" y="41273"/>
                </a:lnTo>
                <a:lnTo>
                  <a:pt x="1847850" y="34923"/>
                </a:lnTo>
                <a:close/>
              </a:path>
              <a:path w="2558415" h="76200">
                <a:moveTo>
                  <a:pt x="1892300" y="34923"/>
                </a:moveTo>
                <a:lnTo>
                  <a:pt x="1866900" y="34923"/>
                </a:lnTo>
                <a:lnTo>
                  <a:pt x="1866900" y="41273"/>
                </a:lnTo>
                <a:lnTo>
                  <a:pt x="1892300" y="41273"/>
                </a:lnTo>
                <a:lnTo>
                  <a:pt x="1892300" y="34923"/>
                </a:lnTo>
                <a:close/>
              </a:path>
              <a:path w="2558415" h="76200">
                <a:moveTo>
                  <a:pt x="1936750" y="34923"/>
                </a:moveTo>
                <a:lnTo>
                  <a:pt x="1911350" y="34923"/>
                </a:lnTo>
                <a:lnTo>
                  <a:pt x="1911350" y="41273"/>
                </a:lnTo>
                <a:lnTo>
                  <a:pt x="1936750" y="41273"/>
                </a:lnTo>
                <a:lnTo>
                  <a:pt x="1936750" y="34923"/>
                </a:lnTo>
                <a:close/>
              </a:path>
              <a:path w="2558415" h="76200">
                <a:moveTo>
                  <a:pt x="1981200" y="34923"/>
                </a:moveTo>
                <a:lnTo>
                  <a:pt x="1955800" y="34923"/>
                </a:lnTo>
                <a:lnTo>
                  <a:pt x="1955800" y="41273"/>
                </a:lnTo>
                <a:lnTo>
                  <a:pt x="1981200" y="41273"/>
                </a:lnTo>
                <a:lnTo>
                  <a:pt x="1981200" y="34923"/>
                </a:lnTo>
                <a:close/>
              </a:path>
              <a:path w="2558415" h="76200">
                <a:moveTo>
                  <a:pt x="2025650" y="34923"/>
                </a:moveTo>
                <a:lnTo>
                  <a:pt x="2000250" y="34923"/>
                </a:lnTo>
                <a:lnTo>
                  <a:pt x="2000250" y="41273"/>
                </a:lnTo>
                <a:lnTo>
                  <a:pt x="2025650" y="41273"/>
                </a:lnTo>
                <a:lnTo>
                  <a:pt x="2025650" y="34923"/>
                </a:lnTo>
                <a:close/>
              </a:path>
              <a:path w="2558415" h="76200">
                <a:moveTo>
                  <a:pt x="2070100" y="34923"/>
                </a:moveTo>
                <a:lnTo>
                  <a:pt x="2044700" y="34923"/>
                </a:lnTo>
                <a:lnTo>
                  <a:pt x="2044700" y="41273"/>
                </a:lnTo>
                <a:lnTo>
                  <a:pt x="2070100" y="41273"/>
                </a:lnTo>
                <a:lnTo>
                  <a:pt x="2070100" y="34923"/>
                </a:lnTo>
                <a:close/>
              </a:path>
              <a:path w="2558415" h="76200">
                <a:moveTo>
                  <a:pt x="2114550" y="34923"/>
                </a:moveTo>
                <a:lnTo>
                  <a:pt x="2089150" y="34923"/>
                </a:lnTo>
                <a:lnTo>
                  <a:pt x="2089150" y="41273"/>
                </a:lnTo>
                <a:lnTo>
                  <a:pt x="2114550" y="41273"/>
                </a:lnTo>
                <a:lnTo>
                  <a:pt x="2114550" y="34923"/>
                </a:lnTo>
                <a:close/>
              </a:path>
              <a:path w="2558415" h="76200">
                <a:moveTo>
                  <a:pt x="2159000" y="34923"/>
                </a:moveTo>
                <a:lnTo>
                  <a:pt x="2133600" y="34923"/>
                </a:lnTo>
                <a:lnTo>
                  <a:pt x="2133600" y="41273"/>
                </a:lnTo>
                <a:lnTo>
                  <a:pt x="2159000" y="41273"/>
                </a:lnTo>
                <a:lnTo>
                  <a:pt x="2159000" y="34923"/>
                </a:lnTo>
                <a:close/>
              </a:path>
              <a:path w="2558415" h="76200">
                <a:moveTo>
                  <a:pt x="2203450" y="34923"/>
                </a:moveTo>
                <a:lnTo>
                  <a:pt x="2178050" y="34923"/>
                </a:lnTo>
                <a:lnTo>
                  <a:pt x="2178050" y="41273"/>
                </a:lnTo>
                <a:lnTo>
                  <a:pt x="2203450" y="41273"/>
                </a:lnTo>
                <a:lnTo>
                  <a:pt x="2203450" y="34923"/>
                </a:lnTo>
                <a:close/>
              </a:path>
              <a:path w="2558415" h="76200">
                <a:moveTo>
                  <a:pt x="2247900" y="34923"/>
                </a:moveTo>
                <a:lnTo>
                  <a:pt x="2222500" y="34923"/>
                </a:lnTo>
                <a:lnTo>
                  <a:pt x="2222500" y="41273"/>
                </a:lnTo>
                <a:lnTo>
                  <a:pt x="2247900" y="41273"/>
                </a:lnTo>
                <a:lnTo>
                  <a:pt x="2247900" y="34923"/>
                </a:lnTo>
                <a:close/>
              </a:path>
              <a:path w="2558415" h="76200">
                <a:moveTo>
                  <a:pt x="2292350" y="34923"/>
                </a:moveTo>
                <a:lnTo>
                  <a:pt x="2266950" y="34923"/>
                </a:lnTo>
                <a:lnTo>
                  <a:pt x="2266950" y="41273"/>
                </a:lnTo>
                <a:lnTo>
                  <a:pt x="2292350" y="41273"/>
                </a:lnTo>
                <a:lnTo>
                  <a:pt x="2292350" y="34923"/>
                </a:lnTo>
                <a:close/>
              </a:path>
              <a:path w="2558415" h="76200">
                <a:moveTo>
                  <a:pt x="2336800" y="34923"/>
                </a:moveTo>
                <a:lnTo>
                  <a:pt x="2311400" y="34923"/>
                </a:lnTo>
                <a:lnTo>
                  <a:pt x="2311400" y="41273"/>
                </a:lnTo>
                <a:lnTo>
                  <a:pt x="2336800" y="41273"/>
                </a:lnTo>
                <a:lnTo>
                  <a:pt x="2336800" y="34923"/>
                </a:lnTo>
                <a:close/>
              </a:path>
              <a:path w="2558415" h="76200">
                <a:moveTo>
                  <a:pt x="2355850" y="34923"/>
                </a:moveTo>
                <a:lnTo>
                  <a:pt x="2355850" y="41273"/>
                </a:lnTo>
                <a:lnTo>
                  <a:pt x="2381250" y="41275"/>
                </a:lnTo>
                <a:lnTo>
                  <a:pt x="2381250" y="34925"/>
                </a:lnTo>
                <a:lnTo>
                  <a:pt x="2355850" y="34923"/>
                </a:lnTo>
                <a:close/>
              </a:path>
              <a:path w="2558415" h="76200">
                <a:moveTo>
                  <a:pt x="2425700" y="34925"/>
                </a:moveTo>
                <a:lnTo>
                  <a:pt x="2400300" y="34925"/>
                </a:lnTo>
                <a:lnTo>
                  <a:pt x="2400300" y="41275"/>
                </a:lnTo>
                <a:lnTo>
                  <a:pt x="2425700" y="41275"/>
                </a:lnTo>
                <a:lnTo>
                  <a:pt x="2425700" y="34925"/>
                </a:lnTo>
                <a:close/>
              </a:path>
              <a:path w="2558415" h="76200">
                <a:moveTo>
                  <a:pt x="2470150" y="34925"/>
                </a:moveTo>
                <a:lnTo>
                  <a:pt x="2444750" y="34925"/>
                </a:lnTo>
                <a:lnTo>
                  <a:pt x="2444750" y="41275"/>
                </a:lnTo>
                <a:lnTo>
                  <a:pt x="2470150" y="41275"/>
                </a:lnTo>
                <a:lnTo>
                  <a:pt x="2470150" y="34925"/>
                </a:lnTo>
                <a:close/>
              </a:path>
              <a:path w="2558415" h="76200">
                <a:moveTo>
                  <a:pt x="2520000" y="0"/>
                </a:moveTo>
                <a:lnTo>
                  <a:pt x="2505169" y="2994"/>
                </a:lnTo>
                <a:lnTo>
                  <a:pt x="2493059" y="11159"/>
                </a:lnTo>
                <a:lnTo>
                  <a:pt x="2484894" y="23269"/>
                </a:lnTo>
                <a:lnTo>
                  <a:pt x="2481900" y="38100"/>
                </a:lnTo>
                <a:lnTo>
                  <a:pt x="2484894" y="52929"/>
                </a:lnTo>
                <a:lnTo>
                  <a:pt x="2493059" y="65040"/>
                </a:lnTo>
                <a:lnTo>
                  <a:pt x="2505169" y="73205"/>
                </a:lnTo>
                <a:lnTo>
                  <a:pt x="2520000" y="76200"/>
                </a:lnTo>
                <a:lnTo>
                  <a:pt x="2534829" y="73205"/>
                </a:lnTo>
                <a:lnTo>
                  <a:pt x="2546940" y="65040"/>
                </a:lnTo>
                <a:lnTo>
                  <a:pt x="2555105" y="52929"/>
                </a:lnTo>
                <a:lnTo>
                  <a:pt x="2557459" y="41275"/>
                </a:lnTo>
                <a:lnTo>
                  <a:pt x="2489200" y="41275"/>
                </a:lnTo>
                <a:lnTo>
                  <a:pt x="2489200" y="34925"/>
                </a:lnTo>
                <a:lnTo>
                  <a:pt x="2557459" y="34925"/>
                </a:lnTo>
                <a:lnTo>
                  <a:pt x="2555105" y="23269"/>
                </a:lnTo>
                <a:lnTo>
                  <a:pt x="2546940" y="11159"/>
                </a:lnTo>
                <a:lnTo>
                  <a:pt x="2534829" y="2994"/>
                </a:lnTo>
                <a:lnTo>
                  <a:pt x="2520000" y="0"/>
                </a:lnTo>
                <a:close/>
              </a:path>
              <a:path w="2558415" h="76200">
                <a:moveTo>
                  <a:pt x="2514600" y="34925"/>
                </a:moveTo>
                <a:lnTo>
                  <a:pt x="2489200" y="34925"/>
                </a:lnTo>
                <a:lnTo>
                  <a:pt x="2489200" y="41275"/>
                </a:lnTo>
                <a:lnTo>
                  <a:pt x="2514600" y="41275"/>
                </a:lnTo>
                <a:lnTo>
                  <a:pt x="2514600" y="34925"/>
                </a:lnTo>
                <a:close/>
              </a:path>
              <a:path w="2558415" h="76200">
                <a:moveTo>
                  <a:pt x="2557459" y="34925"/>
                </a:moveTo>
                <a:lnTo>
                  <a:pt x="2514600" y="34925"/>
                </a:lnTo>
                <a:lnTo>
                  <a:pt x="2514600" y="41275"/>
                </a:lnTo>
                <a:lnTo>
                  <a:pt x="2557459" y="41275"/>
                </a:lnTo>
                <a:lnTo>
                  <a:pt x="2558100" y="38100"/>
                </a:lnTo>
                <a:lnTo>
                  <a:pt x="2557459" y="34925"/>
                </a:lnTo>
                <a:close/>
              </a:path>
            </a:pathLst>
          </a:custGeom>
          <a:solidFill>
            <a:srgbClr val="011A47"/>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33" name="object 7"/>
          <p:cNvSpPr/>
          <p:nvPr/>
        </p:nvSpPr>
        <p:spPr>
          <a:xfrm>
            <a:off x="487346" y="2734866"/>
            <a:ext cx="1333671" cy="133367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36" name="object 8"/>
          <p:cNvSpPr/>
          <p:nvPr/>
        </p:nvSpPr>
        <p:spPr>
          <a:xfrm>
            <a:off x="584195" y="2830257"/>
            <a:ext cx="1143064" cy="1143064"/>
          </a:xfrm>
          <a:custGeom>
            <a:avLst/>
            <a:gdLst/>
            <a:ahLst/>
            <a:cxnLst/>
            <a:rect l="l" t="t" r="r" b="b"/>
            <a:pathLst>
              <a:path w="1008380" h="1008379">
                <a:moveTo>
                  <a:pt x="504000" y="0"/>
                </a:moveTo>
                <a:lnTo>
                  <a:pt x="455461" y="2307"/>
                </a:lnTo>
                <a:lnTo>
                  <a:pt x="408228" y="9087"/>
                </a:lnTo>
                <a:lnTo>
                  <a:pt x="362511" y="20130"/>
                </a:lnTo>
                <a:lnTo>
                  <a:pt x="318522" y="35225"/>
                </a:lnTo>
                <a:lnTo>
                  <a:pt x="276473" y="54159"/>
                </a:lnTo>
                <a:lnTo>
                  <a:pt x="236573" y="76721"/>
                </a:lnTo>
                <a:lnTo>
                  <a:pt x="199035" y="102702"/>
                </a:lnTo>
                <a:lnTo>
                  <a:pt x="164070" y="131888"/>
                </a:lnTo>
                <a:lnTo>
                  <a:pt x="131888" y="164070"/>
                </a:lnTo>
                <a:lnTo>
                  <a:pt x="102702" y="199035"/>
                </a:lnTo>
                <a:lnTo>
                  <a:pt x="76721" y="236573"/>
                </a:lnTo>
                <a:lnTo>
                  <a:pt x="54159" y="276473"/>
                </a:lnTo>
                <a:lnTo>
                  <a:pt x="35225" y="318523"/>
                </a:lnTo>
                <a:lnTo>
                  <a:pt x="20130" y="362512"/>
                </a:lnTo>
                <a:lnTo>
                  <a:pt x="9087" y="408228"/>
                </a:lnTo>
                <a:lnTo>
                  <a:pt x="2307" y="455462"/>
                </a:lnTo>
                <a:lnTo>
                  <a:pt x="0" y="504000"/>
                </a:lnTo>
                <a:lnTo>
                  <a:pt x="2307" y="552539"/>
                </a:lnTo>
                <a:lnTo>
                  <a:pt x="9087" y="599772"/>
                </a:lnTo>
                <a:lnTo>
                  <a:pt x="20130" y="645488"/>
                </a:lnTo>
                <a:lnTo>
                  <a:pt x="35225" y="689477"/>
                </a:lnTo>
                <a:lnTo>
                  <a:pt x="54159" y="731527"/>
                </a:lnTo>
                <a:lnTo>
                  <a:pt x="76721" y="771426"/>
                </a:lnTo>
                <a:lnTo>
                  <a:pt x="102702" y="808964"/>
                </a:lnTo>
                <a:lnTo>
                  <a:pt x="131888" y="843930"/>
                </a:lnTo>
                <a:lnTo>
                  <a:pt x="164070" y="876111"/>
                </a:lnTo>
                <a:lnTo>
                  <a:pt x="199035" y="905298"/>
                </a:lnTo>
                <a:lnTo>
                  <a:pt x="236573" y="931278"/>
                </a:lnTo>
                <a:lnTo>
                  <a:pt x="276473" y="953841"/>
                </a:lnTo>
                <a:lnTo>
                  <a:pt x="318522" y="972775"/>
                </a:lnTo>
                <a:lnTo>
                  <a:pt x="362511" y="987869"/>
                </a:lnTo>
                <a:lnTo>
                  <a:pt x="408228" y="998912"/>
                </a:lnTo>
                <a:lnTo>
                  <a:pt x="455461" y="1005693"/>
                </a:lnTo>
                <a:lnTo>
                  <a:pt x="504000" y="1008000"/>
                </a:lnTo>
                <a:lnTo>
                  <a:pt x="552538" y="1005693"/>
                </a:lnTo>
                <a:lnTo>
                  <a:pt x="599771" y="998912"/>
                </a:lnTo>
                <a:lnTo>
                  <a:pt x="645488" y="987869"/>
                </a:lnTo>
                <a:lnTo>
                  <a:pt x="689477" y="972775"/>
                </a:lnTo>
                <a:lnTo>
                  <a:pt x="731526" y="953841"/>
                </a:lnTo>
                <a:lnTo>
                  <a:pt x="771426" y="931278"/>
                </a:lnTo>
                <a:lnTo>
                  <a:pt x="808964" y="905298"/>
                </a:lnTo>
                <a:lnTo>
                  <a:pt x="843930" y="876111"/>
                </a:lnTo>
                <a:lnTo>
                  <a:pt x="876111" y="843930"/>
                </a:lnTo>
                <a:lnTo>
                  <a:pt x="905298" y="808964"/>
                </a:lnTo>
                <a:lnTo>
                  <a:pt x="931278" y="771426"/>
                </a:lnTo>
                <a:lnTo>
                  <a:pt x="953841" y="731527"/>
                </a:lnTo>
                <a:lnTo>
                  <a:pt x="972775" y="689477"/>
                </a:lnTo>
                <a:lnTo>
                  <a:pt x="987869" y="645488"/>
                </a:lnTo>
                <a:lnTo>
                  <a:pt x="998912" y="599772"/>
                </a:lnTo>
                <a:lnTo>
                  <a:pt x="1005693" y="552539"/>
                </a:lnTo>
                <a:lnTo>
                  <a:pt x="1008000" y="504000"/>
                </a:lnTo>
                <a:lnTo>
                  <a:pt x="1005693" y="455462"/>
                </a:lnTo>
                <a:lnTo>
                  <a:pt x="998912" y="408228"/>
                </a:lnTo>
                <a:lnTo>
                  <a:pt x="987869" y="362512"/>
                </a:lnTo>
                <a:lnTo>
                  <a:pt x="972775" y="318523"/>
                </a:lnTo>
                <a:lnTo>
                  <a:pt x="953841" y="276473"/>
                </a:lnTo>
                <a:lnTo>
                  <a:pt x="931278" y="236573"/>
                </a:lnTo>
                <a:lnTo>
                  <a:pt x="905298" y="199035"/>
                </a:lnTo>
                <a:lnTo>
                  <a:pt x="876111" y="164070"/>
                </a:lnTo>
                <a:lnTo>
                  <a:pt x="843930" y="131888"/>
                </a:lnTo>
                <a:lnTo>
                  <a:pt x="808964" y="102702"/>
                </a:lnTo>
                <a:lnTo>
                  <a:pt x="771426" y="76721"/>
                </a:lnTo>
                <a:lnTo>
                  <a:pt x="731526" y="54159"/>
                </a:lnTo>
                <a:lnTo>
                  <a:pt x="689477" y="35225"/>
                </a:lnTo>
                <a:lnTo>
                  <a:pt x="645488" y="20130"/>
                </a:lnTo>
                <a:lnTo>
                  <a:pt x="599771" y="9087"/>
                </a:lnTo>
                <a:lnTo>
                  <a:pt x="552538" y="2307"/>
                </a:lnTo>
                <a:lnTo>
                  <a:pt x="504000" y="0"/>
                </a:lnTo>
                <a:close/>
              </a:path>
            </a:pathLst>
          </a:custGeom>
          <a:solidFill>
            <a:srgbClr val="0070C0"/>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37" name="object 9"/>
          <p:cNvSpPr/>
          <p:nvPr/>
        </p:nvSpPr>
        <p:spPr>
          <a:xfrm>
            <a:off x="584195" y="2830257"/>
            <a:ext cx="1143064" cy="1143064"/>
          </a:xfrm>
          <a:custGeom>
            <a:avLst/>
            <a:gdLst/>
            <a:ahLst/>
            <a:cxnLst/>
            <a:rect l="l" t="t" r="r" b="b"/>
            <a:pathLst>
              <a:path w="1008380" h="1008379">
                <a:moveTo>
                  <a:pt x="0" y="504000"/>
                </a:moveTo>
                <a:lnTo>
                  <a:pt x="2307" y="455461"/>
                </a:lnTo>
                <a:lnTo>
                  <a:pt x="9087" y="408228"/>
                </a:lnTo>
                <a:lnTo>
                  <a:pt x="20130" y="362511"/>
                </a:lnTo>
                <a:lnTo>
                  <a:pt x="35225" y="318522"/>
                </a:lnTo>
                <a:lnTo>
                  <a:pt x="54159" y="276473"/>
                </a:lnTo>
                <a:lnTo>
                  <a:pt x="76721" y="236573"/>
                </a:lnTo>
                <a:lnTo>
                  <a:pt x="102702" y="199035"/>
                </a:lnTo>
                <a:lnTo>
                  <a:pt x="131888" y="164070"/>
                </a:lnTo>
                <a:lnTo>
                  <a:pt x="164070" y="131888"/>
                </a:lnTo>
                <a:lnTo>
                  <a:pt x="199035" y="102702"/>
                </a:lnTo>
                <a:lnTo>
                  <a:pt x="236573" y="76721"/>
                </a:lnTo>
                <a:lnTo>
                  <a:pt x="276473" y="54159"/>
                </a:lnTo>
                <a:lnTo>
                  <a:pt x="318522" y="35225"/>
                </a:lnTo>
                <a:lnTo>
                  <a:pt x="362511" y="20130"/>
                </a:lnTo>
                <a:lnTo>
                  <a:pt x="408228" y="9087"/>
                </a:lnTo>
                <a:lnTo>
                  <a:pt x="455461" y="2307"/>
                </a:lnTo>
                <a:lnTo>
                  <a:pt x="504000" y="0"/>
                </a:lnTo>
                <a:lnTo>
                  <a:pt x="552538" y="2307"/>
                </a:lnTo>
                <a:lnTo>
                  <a:pt x="599771" y="9087"/>
                </a:lnTo>
                <a:lnTo>
                  <a:pt x="645488" y="20130"/>
                </a:lnTo>
                <a:lnTo>
                  <a:pt x="689477" y="35225"/>
                </a:lnTo>
                <a:lnTo>
                  <a:pt x="731526" y="54159"/>
                </a:lnTo>
                <a:lnTo>
                  <a:pt x="771426" y="76721"/>
                </a:lnTo>
                <a:lnTo>
                  <a:pt x="808964" y="102702"/>
                </a:lnTo>
                <a:lnTo>
                  <a:pt x="843929" y="131888"/>
                </a:lnTo>
                <a:lnTo>
                  <a:pt x="876111" y="164070"/>
                </a:lnTo>
                <a:lnTo>
                  <a:pt x="905297" y="199035"/>
                </a:lnTo>
                <a:lnTo>
                  <a:pt x="931278" y="236573"/>
                </a:lnTo>
                <a:lnTo>
                  <a:pt x="953840" y="276473"/>
                </a:lnTo>
                <a:lnTo>
                  <a:pt x="972774" y="318522"/>
                </a:lnTo>
                <a:lnTo>
                  <a:pt x="987869" y="362511"/>
                </a:lnTo>
                <a:lnTo>
                  <a:pt x="998912" y="408228"/>
                </a:lnTo>
                <a:lnTo>
                  <a:pt x="1005692" y="455461"/>
                </a:lnTo>
                <a:lnTo>
                  <a:pt x="1008000" y="504000"/>
                </a:lnTo>
                <a:lnTo>
                  <a:pt x="1005692" y="552538"/>
                </a:lnTo>
                <a:lnTo>
                  <a:pt x="998912" y="599771"/>
                </a:lnTo>
                <a:lnTo>
                  <a:pt x="987869" y="645488"/>
                </a:lnTo>
                <a:lnTo>
                  <a:pt x="972774" y="689477"/>
                </a:lnTo>
                <a:lnTo>
                  <a:pt x="953840" y="731526"/>
                </a:lnTo>
                <a:lnTo>
                  <a:pt x="931278" y="771426"/>
                </a:lnTo>
                <a:lnTo>
                  <a:pt x="905297" y="808964"/>
                </a:lnTo>
                <a:lnTo>
                  <a:pt x="876111" y="843929"/>
                </a:lnTo>
                <a:lnTo>
                  <a:pt x="843929" y="876111"/>
                </a:lnTo>
                <a:lnTo>
                  <a:pt x="808964" y="905297"/>
                </a:lnTo>
                <a:lnTo>
                  <a:pt x="771426" y="931278"/>
                </a:lnTo>
                <a:lnTo>
                  <a:pt x="731526" y="953840"/>
                </a:lnTo>
                <a:lnTo>
                  <a:pt x="689477" y="972774"/>
                </a:lnTo>
                <a:lnTo>
                  <a:pt x="645488" y="987869"/>
                </a:lnTo>
                <a:lnTo>
                  <a:pt x="599771" y="998912"/>
                </a:lnTo>
                <a:lnTo>
                  <a:pt x="552538" y="1005692"/>
                </a:lnTo>
                <a:lnTo>
                  <a:pt x="504000" y="1008000"/>
                </a:lnTo>
                <a:lnTo>
                  <a:pt x="455461" y="1005692"/>
                </a:lnTo>
                <a:lnTo>
                  <a:pt x="408228" y="998912"/>
                </a:lnTo>
                <a:lnTo>
                  <a:pt x="362511" y="987869"/>
                </a:lnTo>
                <a:lnTo>
                  <a:pt x="318522" y="972774"/>
                </a:lnTo>
                <a:lnTo>
                  <a:pt x="276473" y="953840"/>
                </a:lnTo>
                <a:lnTo>
                  <a:pt x="236573" y="931278"/>
                </a:lnTo>
                <a:lnTo>
                  <a:pt x="199035" y="905297"/>
                </a:lnTo>
                <a:lnTo>
                  <a:pt x="164070" y="876111"/>
                </a:lnTo>
                <a:lnTo>
                  <a:pt x="131888" y="843929"/>
                </a:lnTo>
                <a:lnTo>
                  <a:pt x="102702" y="808964"/>
                </a:lnTo>
                <a:lnTo>
                  <a:pt x="76721" y="771426"/>
                </a:lnTo>
                <a:lnTo>
                  <a:pt x="54159" y="731526"/>
                </a:lnTo>
                <a:lnTo>
                  <a:pt x="35225" y="689477"/>
                </a:lnTo>
                <a:lnTo>
                  <a:pt x="20130" y="645488"/>
                </a:lnTo>
                <a:lnTo>
                  <a:pt x="9087" y="599771"/>
                </a:lnTo>
                <a:lnTo>
                  <a:pt x="2307" y="552538"/>
                </a:lnTo>
                <a:lnTo>
                  <a:pt x="0" y="504000"/>
                </a:lnTo>
                <a:close/>
              </a:path>
            </a:pathLst>
          </a:custGeom>
          <a:ln w="63500">
            <a:solidFill>
              <a:srgbClr val="FFFFFF"/>
            </a:solidFill>
          </a:ln>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38" name="object 10"/>
          <p:cNvSpPr/>
          <p:nvPr/>
        </p:nvSpPr>
        <p:spPr>
          <a:xfrm>
            <a:off x="804689" y="3001395"/>
            <a:ext cx="734549" cy="73454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39" name="object 12"/>
          <p:cNvSpPr/>
          <p:nvPr/>
        </p:nvSpPr>
        <p:spPr>
          <a:xfrm>
            <a:off x="1726826" y="4893049"/>
            <a:ext cx="3194041" cy="66078"/>
          </a:xfrm>
          <a:custGeom>
            <a:avLst/>
            <a:gdLst/>
            <a:ahLst/>
            <a:cxnLst/>
            <a:rect l="l" t="t" r="r" b="b"/>
            <a:pathLst>
              <a:path w="2558415" h="76200">
                <a:moveTo>
                  <a:pt x="25400" y="34923"/>
                </a:moveTo>
                <a:lnTo>
                  <a:pt x="0" y="34923"/>
                </a:lnTo>
                <a:lnTo>
                  <a:pt x="0" y="41273"/>
                </a:lnTo>
                <a:lnTo>
                  <a:pt x="25400" y="41273"/>
                </a:lnTo>
                <a:lnTo>
                  <a:pt x="25400" y="34923"/>
                </a:lnTo>
                <a:close/>
              </a:path>
              <a:path w="2558415" h="76200">
                <a:moveTo>
                  <a:pt x="69850" y="34923"/>
                </a:moveTo>
                <a:lnTo>
                  <a:pt x="44450" y="34923"/>
                </a:lnTo>
                <a:lnTo>
                  <a:pt x="44450" y="41273"/>
                </a:lnTo>
                <a:lnTo>
                  <a:pt x="69850" y="41273"/>
                </a:lnTo>
                <a:lnTo>
                  <a:pt x="69850" y="34923"/>
                </a:lnTo>
                <a:close/>
              </a:path>
              <a:path w="2558415" h="76200">
                <a:moveTo>
                  <a:pt x="114300" y="34923"/>
                </a:moveTo>
                <a:lnTo>
                  <a:pt x="88900" y="34923"/>
                </a:lnTo>
                <a:lnTo>
                  <a:pt x="88900" y="41273"/>
                </a:lnTo>
                <a:lnTo>
                  <a:pt x="114300" y="41273"/>
                </a:lnTo>
                <a:lnTo>
                  <a:pt x="114300" y="34923"/>
                </a:lnTo>
                <a:close/>
              </a:path>
              <a:path w="2558415" h="76200">
                <a:moveTo>
                  <a:pt x="158750" y="34923"/>
                </a:moveTo>
                <a:lnTo>
                  <a:pt x="133350" y="34923"/>
                </a:lnTo>
                <a:lnTo>
                  <a:pt x="133350" y="41273"/>
                </a:lnTo>
                <a:lnTo>
                  <a:pt x="158750" y="41273"/>
                </a:lnTo>
                <a:lnTo>
                  <a:pt x="158750" y="34923"/>
                </a:lnTo>
                <a:close/>
              </a:path>
              <a:path w="2558415" h="76200">
                <a:moveTo>
                  <a:pt x="203200" y="34923"/>
                </a:moveTo>
                <a:lnTo>
                  <a:pt x="177800" y="34923"/>
                </a:lnTo>
                <a:lnTo>
                  <a:pt x="177800" y="41273"/>
                </a:lnTo>
                <a:lnTo>
                  <a:pt x="203200" y="41273"/>
                </a:lnTo>
                <a:lnTo>
                  <a:pt x="203200" y="34923"/>
                </a:lnTo>
                <a:close/>
              </a:path>
              <a:path w="2558415" h="76200">
                <a:moveTo>
                  <a:pt x="247650" y="34923"/>
                </a:moveTo>
                <a:lnTo>
                  <a:pt x="222250" y="34923"/>
                </a:lnTo>
                <a:lnTo>
                  <a:pt x="222250" y="41273"/>
                </a:lnTo>
                <a:lnTo>
                  <a:pt x="247650" y="41273"/>
                </a:lnTo>
                <a:lnTo>
                  <a:pt x="247650" y="34923"/>
                </a:lnTo>
                <a:close/>
              </a:path>
              <a:path w="2558415" h="76200">
                <a:moveTo>
                  <a:pt x="292100" y="34923"/>
                </a:moveTo>
                <a:lnTo>
                  <a:pt x="266700" y="34923"/>
                </a:lnTo>
                <a:lnTo>
                  <a:pt x="266700" y="41273"/>
                </a:lnTo>
                <a:lnTo>
                  <a:pt x="292100" y="41273"/>
                </a:lnTo>
                <a:lnTo>
                  <a:pt x="292100" y="34923"/>
                </a:lnTo>
                <a:close/>
              </a:path>
              <a:path w="2558415" h="76200">
                <a:moveTo>
                  <a:pt x="336550" y="34923"/>
                </a:moveTo>
                <a:lnTo>
                  <a:pt x="311150" y="34923"/>
                </a:lnTo>
                <a:lnTo>
                  <a:pt x="311150" y="41273"/>
                </a:lnTo>
                <a:lnTo>
                  <a:pt x="336550" y="41273"/>
                </a:lnTo>
                <a:lnTo>
                  <a:pt x="336550" y="34923"/>
                </a:lnTo>
                <a:close/>
              </a:path>
              <a:path w="2558415" h="76200">
                <a:moveTo>
                  <a:pt x="381000" y="34923"/>
                </a:moveTo>
                <a:lnTo>
                  <a:pt x="355600" y="34923"/>
                </a:lnTo>
                <a:lnTo>
                  <a:pt x="355600" y="41273"/>
                </a:lnTo>
                <a:lnTo>
                  <a:pt x="381000" y="41273"/>
                </a:lnTo>
                <a:lnTo>
                  <a:pt x="381000" y="34923"/>
                </a:lnTo>
                <a:close/>
              </a:path>
              <a:path w="2558415" h="76200">
                <a:moveTo>
                  <a:pt x="425450" y="34923"/>
                </a:moveTo>
                <a:lnTo>
                  <a:pt x="400050" y="34923"/>
                </a:lnTo>
                <a:lnTo>
                  <a:pt x="400050" y="41273"/>
                </a:lnTo>
                <a:lnTo>
                  <a:pt x="425450" y="41273"/>
                </a:lnTo>
                <a:lnTo>
                  <a:pt x="425450" y="34923"/>
                </a:lnTo>
                <a:close/>
              </a:path>
              <a:path w="2558415" h="76200">
                <a:moveTo>
                  <a:pt x="469900" y="34923"/>
                </a:moveTo>
                <a:lnTo>
                  <a:pt x="444500" y="34923"/>
                </a:lnTo>
                <a:lnTo>
                  <a:pt x="444500" y="41273"/>
                </a:lnTo>
                <a:lnTo>
                  <a:pt x="469900" y="41273"/>
                </a:lnTo>
                <a:lnTo>
                  <a:pt x="469900" y="34923"/>
                </a:lnTo>
                <a:close/>
              </a:path>
              <a:path w="2558415" h="76200">
                <a:moveTo>
                  <a:pt x="514350" y="34923"/>
                </a:moveTo>
                <a:lnTo>
                  <a:pt x="488950" y="34923"/>
                </a:lnTo>
                <a:lnTo>
                  <a:pt x="488950" y="41273"/>
                </a:lnTo>
                <a:lnTo>
                  <a:pt x="514350" y="41273"/>
                </a:lnTo>
                <a:lnTo>
                  <a:pt x="514350" y="34923"/>
                </a:lnTo>
                <a:close/>
              </a:path>
              <a:path w="2558415" h="76200">
                <a:moveTo>
                  <a:pt x="558800" y="34923"/>
                </a:moveTo>
                <a:lnTo>
                  <a:pt x="533400" y="34923"/>
                </a:lnTo>
                <a:lnTo>
                  <a:pt x="533400" y="41273"/>
                </a:lnTo>
                <a:lnTo>
                  <a:pt x="558800" y="41273"/>
                </a:lnTo>
                <a:lnTo>
                  <a:pt x="558800" y="34923"/>
                </a:lnTo>
                <a:close/>
              </a:path>
              <a:path w="2558415" h="76200">
                <a:moveTo>
                  <a:pt x="603250" y="34923"/>
                </a:moveTo>
                <a:lnTo>
                  <a:pt x="577850" y="34923"/>
                </a:lnTo>
                <a:lnTo>
                  <a:pt x="577850" y="41273"/>
                </a:lnTo>
                <a:lnTo>
                  <a:pt x="603250" y="41273"/>
                </a:lnTo>
                <a:lnTo>
                  <a:pt x="603250" y="34923"/>
                </a:lnTo>
                <a:close/>
              </a:path>
              <a:path w="2558415" h="76200">
                <a:moveTo>
                  <a:pt x="647700" y="34923"/>
                </a:moveTo>
                <a:lnTo>
                  <a:pt x="622300" y="34923"/>
                </a:lnTo>
                <a:lnTo>
                  <a:pt x="622300" y="41273"/>
                </a:lnTo>
                <a:lnTo>
                  <a:pt x="647700" y="41273"/>
                </a:lnTo>
                <a:lnTo>
                  <a:pt x="647700" y="34923"/>
                </a:lnTo>
                <a:close/>
              </a:path>
              <a:path w="2558415" h="76200">
                <a:moveTo>
                  <a:pt x="692150" y="34923"/>
                </a:moveTo>
                <a:lnTo>
                  <a:pt x="666750" y="34923"/>
                </a:lnTo>
                <a:lnTo>
                  <a:pt x="666750" y="41273"/>
                </a:lnTo>
                <a:lnTo>
                  <a:pt x="692150" y="41273"/>
                </a:lnTo>
                <a:lnTo>
                  <a:pt x="692150" y="34923"/>
                </a:lnTo>
                <a:close/>
              </a:path>
              <a:path w="2558415" h="76200">
                <a:moveTo>
                  <a:pt x="736600" y="34923"/>
                </a:moveTo>
                <a:lnTo>
                  <a:pt x="711200" y="34923"/>
                </a:lnTo>
                <a:lnTo>
                  <a:pt x="711200" y="41273"/>
                </a:lnTo>
                <a:lnTo>
                  <a:pt x="736600" y="41273"/>
                </a:lnTo>
                <a:lnTo>
                  <a:pt x="736600" y="34923"/>
                </a:lnTo>
                <a:close/>
              </a:path>
              <a:path w="2558415" h="76200">
                <a:moveTo>
                  <a:pt x="781050" y="34923"/>
                </a:moveTo>
                <a:lnTo>
                  <a:pt x="755650" y="34923"/>
                </a:lnTo>
                <a:lnTo>
                  <a:pt x="755650" y="41273"/>
                </a:lnTo>
                <a:lnTo>
                  <a:pt x="781050" y="41273"/>
                </a:lnTo>
                <a:lnTo>
                  <a:pt x="781050" y="34923"/>
                </a:lnTo>
                <a:close/>
              </a:path>
              <a:path w="2558415" h="76200">
                <a:moveTo>
                  <a:pt x="825500" y="34923"/>
                </a:moveTo>
                <a:lnTo>
                  <a:pt x="800100" y="34923"/>
                </a:lnTo>
                <a:lnTo>
                  <a:pt x="800100" y="41273"/>
                </a:lnTo>
                <a:lnTo>
                  <a:pt x="825500" y="41273"/>
                </a:lnTo>
                <a:lnTo>
                  <a:pt x="825500" y="34923"/>
                </a:lnTo>
                <a:close/>
              </a:path>
              <a:path w="2558415" h="76200">
                <a:moveTo>
                  <a:pt x="869950" y="34923"/>
                </a:moveTo>
                <a:lnTo>
                  <a:pt x="844550" y="34923"/>
                </a:lnTo>
                <a:lnTo>
                  <a:pt x="844550" y="41273"/>
                </a:lnTo>
                <a:lnTo>
                  <a:pt x="869950" y="41273"/>
                </a:lnTo>
                <a:lnTo>
                  <a:pt x="869950" y="34923"/>
                </a:lnTo>
                <a:close/>
              </a:path>
              <a:path w="2558415" h="76200">
                <a:moveTo>
                  <a:pt x="914400" y="34923"/>
                </a:moveTo>
                <a:lnTo>
                  <a:pt x="889000" y="34923"/>
                </a:lnTo>
                <a:lnTo>
                  <a:pt x="889000" y="41273"/>
                </a:lnTo>
                <a:lnTo>
                  <a:pt x="914400" y="41273"/>
                </a:lnTo>
                <a:lnTo>
                  <a:pt x="914400" y="34923"/>
                </a:lnTo>
                <a:close/>
              </a:path>
              <a:path w="2558415" h="76200">
                <a:moveTo>
                  <a:pt x="958850" y="34923"/>
                </a:moveTo>
                <a:lnTo>
                  <a:pt x="933450" y="34923"/>
                </a:lnTo>
                <a:lnTo>
                  <a:pt x="933450" y="41273"/>
                </a:lnTo>
                <a:lnTo>
                  <a:pt x="958850" y="41273"/>
                </a:lnTo>
                <a:lnTo>
                  <a:pt x="958850" y="34923"/>
                </a:lnTo>
                <a:close/>
              </a:path>
              <a:path w="2558415" h="76200">
                <a:moveTo>
                  <a:pt x="1003300" y="34923"/>
                </a:moveTo>
                <a:lnTo>
                  <a:pt x="977900" y="34923"/>
                </a:lnTo>
                <a:lnTo>
                  <a:pt x="977900" y="41273"/>
                </a:lnTo>
                <a:lnTo>
                  <a:pt x="1003300" y="41273"/>
                </a:lnTo>
                <a:lnTo>
                  <a:pt x="1003300" y="34923"/>
                </a:lnTo>
                <a:close/>
              </a:path>
              <a:path w="2558415" h="76200">
                <a:moveTo>
                  <a:pt x="1047750" y="34923"/>
                </a:moveTo>
                <a:lnTo>
                  <a:pt x="1022350" y="34923"/>
                </a:lnTo>
                <a:lnTo>
                  <a:pt x="1022350" y="41273"/>
                </a:lnTo>
                <a:lnTo>
                  <a:pt x="1047750" y="41273"/>
                </a:lnTo>
                <a:lnTo>
                  <a:pt x="1047750" y="34923"/>
                </a:lnTo>
                <a:close/>
              </a:path>
              <a:path w="2558415" h="76200">
                <a:moveTo>
                  <a:pt x="1092200" y="34923"/>
                </a:moveTo>
                <a:lnTo>
                  <a:pt x="1066800" y="34923"/>
                </a:lnTo>
                <a:lnTo>
                  <a:pt x="1066800" y="41273"/>
                </a:lnTo>
                <a:lnTo>
                  <a:pt x="1092200" y="41273"/>
                </a:lnTo>
                <a:lnTo>
                  <a:pt x="1092200" y="34923"/>
                </a:lnTo>
                <a:close/>
              </a:path>
              <a:path w="2558415" h="76200">
                <a:moveTo>
                  <a:pt x="1136650" y="34923"/>
                </a:moveTo>
                <a:lnTo>
                  <a:pt x="1111250" y="34923"/>
                </a:lnTo>
                <a:lnTo>
                  <a:pt x="1111250" y="41273"/>
                </a:lnTo>
                <a:lnTo>
                  <a:pt x="1136650" y="41273"/>
                </a:lnTo>
                <a:lnTo>
                  <a:pt x="1136650" y="34923"/>
                </a:lnTo>
                <a:close/>
              </a:path>
              <a:path w="2558415" h="76200">
                <a:moveTo>
                  <a:pt x="1181100" y="34923"/>
                </a:moveTo>
                <a:lnTo>
                  <a:pt x="1155700" y="34923"/>
                </a:lnTo>
                <a:lnTo>
                  <a:pt x="1155700" y="41273"/>
                </a:lnTo>
                <a:lnTo>
                  <a:pt x="1181100" y="41273"/>
                </a:lnTo>
                <a:lnTo>
                  <a:pt x="1181100" y="34923"/>
                </a:lnTo>
                <a:close/>
              </a:path>
              <a:path w="2558415" h="76200">
                <a:moveTo>
                  <a:pt x="1200150" y="34923"/>
                </a:moveTo>
                <a:lnTo>
                  <a:pt x="1200150" y="41273"/>
                </a:lnTo>
                <a:lnTo>
                  <a:pt x="1225550" y="41275"/>
                </a:lnTo>
                <a:lnTo>
                  <a:pt x="1225550" y="34925"/>
                </a:lnTo>
                <a:lnTo>
                  <a:pt x="1200150" y="34923"/>
                </a:lnTo>
                <a:close/>
              </a:path>
              <a:path w="2558415" h="76200">
                <a:moveTo>
                  <a:pt x="1270000" y="34925"/>
                </a:moveTo>
                <a:lnTo>
                  <a:pt x="1244600" y="34925"/>
                </a:lnTo>
                <a:lnTo>
                  <a:pt x="1244600" y="41275"/>
                </a:lnTo>
                <a:lnTo>
                  <a:pt x="1270000" y="41275"/>
                </a:lnTo>
                <a:lnTo>
                  <a:pt x="1270000" y="34925"/>
                </a:lnTo>
                <a:close/>
              </a:path>
              <a:path w="2558415" h="76200">
                <a:moveTo>
                  <a:pt x="1314450" y="34925"/>
                </a:moveTo>
                <a:lnTo>
                  <a:pt x="1289050" y="34925"/>
                </a:lnTo>
                <a:lnTo>
                  <a:pt x="1289050" y="41275"/>
                </a:lnTo>
                <a:lnTo>
                  <a:pt x="1314450" y="41275"/>
                </a:lnTo>
                <a:lnTo>
                  <a:pt x="1314450" y="34925"/>
                </a:lnTo>
                <a:close/>
              </a:path>
              <a:path w="2558415" h="76200">
                <a:moveTo>
                  <a:pt x="1358900" y="34925"/>
                </a:moveTo>
                <a:lnTo>
                  <a:pt x="1333500" y="34925"/>
                </a:lnTo>
                <a:lnTo>
                  <a:pt x="1333500" y="41275"/>
                </a:lnTo>
                <a:lnTo>
                  <a:pt x="1358900" y="41275"/>
                </a:lnTo>
                <a:lnTo>
                  <a:pt x="1358900" y="34925"/>
                </a:lnTo>
                <a:close/>
              </a:path>
              <a:path w="2558415" h="76200">
                <a:moveTo>
                  <a:pt x="1403350" y="34925"/>
                </a:moveTo>
                <a:lnTo>
                  <a:pt x="1377950" y="34925"/>
                </a:lnTo>
                <a:lnTo>
                  <a:pt x="1377950" y="41275"/>
                </a:lnTo>
                <a:lnTo>
                  <a:pt x="1403350" y="41275"/>
                </a:lnTo>
                <a:lnTo>
                  <a:pt x="1403350" y="34925"/>
                </a:lnTo>
                <a:close/>
              </a:path>
              <a:path w="2558415" h="76200">
                <a:moveTo>
                  <a:pt x="1447800" y="34925"/>
                </a:moveTo>
                <a:lnTo>
                  <a:pt x="1422400" y="34925"/>
                </a:lnTo>
                <a:lnTo>
                  <a:pt x="1422400" y="41275"/>
                </a:lnTo>
                <a:lnTo>
                  <a:pt x="1447800" y="41275"/>
                </a:lnTo>
                <a:lnTo>
                  <a:pt x="1447800" y="34925"/>
                </a:lnTo>
                <a:close/>
              </a:path>
              <a:path w="2558415" h="76200">
                <a:moveTo>
                  <a:pt x="1492250" y="34925"/>
                </a:moveTo>
                <a:lnTo>
                  <a:pt x="1466850" y="34925"/>
                </a:lnTo>
                <a:lnTo>
                  <a:pt x="1466850" y="41275"/>
                </a:lnTo>
                <a:lnTo>
                  <a:pt x="1492250" y="41275"/>
                </a:lnTo>
                <a:lnTo>
                  <a:pt x="1492250" y="34925"/>
                </a:lnTo>
                <a:close/>
              </a:path>
              <a:path w="2558415" h="76200">
                <a:moveTo>
                  <a:pt x="1536700" y="34925"/>
                </a:moveTo>
                <a:lnTo>
                  <a:pt x="1511300" y="34925"/>
                </a:lnTo>
                <a:lnTo>
                  <a:pt x="1511300" y="41275"/>
                </a:lnTo>
                <a:lnTo>
                  <a:pt x="1536700" y="41275"/>
                </a:lnTo>
                <a:lnTo>
                  <a:pt x="1536700" y="34925"/>
                </a:lnTo>
                <a:close/>
              </a:path>
              <a:path w="2558415" h="76200">
                <a:moveTo>
                  <a:pt x="1581150" y="34925"/>
                </a:moveTo>
                <a:lnTo>
                  <a:pt x="1555750" y="34925"/>
                </a:lnTo>
                <a:lnTo>
                  <a:pt x="1555750" y="41275"/>
                </a:lnTo>
                <a:lnTo>
                  <a:pt x="1581150" y="41275"/>
                </a:lnTo>
                <a:lnTo>
                  <a:pt x="1581150" y="34925"/>
                </a:lnTo>
                <a:close/>
              </a:path>
              <a:path w="2558415" h="76200">
                <a:moveTo>
                  <a:pt x="1625600" y="34925"/>
                </a:moveTo>
                <a:lnTo>
                  <a:pt x="1600200" y="34925"/>
                </a:lnTo>
                <a:lnTo>
                  <a:pt x="1600200" y="41275"/>
                </a:lnTo>
                <a:lnTo>
                  <a:pt x="1625600" y="41275"/>
                </a:lnTo>
                <a:lnTo>
                  <a:pt x="1625600" y="34925"/>
                </a:lnTo>
                <a:close/>
              </a:path>
              <a:path w="2558415" h="76200">
                <a:moveTo>
                  <a:pt x="1670050" y="34925"/>
                </a:moveTo>
                <a:lnTo>
                  <a:pt x="1644650" y="34925"/>
                </a:lnTo>
                <a:lnTo>
                  <a:pt x="1644650" y="41275"/>
                </a:lnTo>
                <a:lnTo>
                  <a:pt x="1670050" y="41275"/>
                </a:lnTo>
                <a:lnTo>
                  <a:pt x="1670050" y="34925"/>
                </a:lnTo>
                <a:close/>
              </a:path>
              <a:path w="2558415" h="76200">
                <a:moveTo>
                  <a:pt x="1714500" y="34925"/>
                </a:moveTo>
                <a:lnTo>
                  <a:pt x="1689100" y="34925"/>
                </a:lnTo>
                <a:lnTo>
                  <a:pt x="1689100" y="41275"/>
                </a:lnTo>
                <a:lnTo>
                  <a:pt x="1714500" y="41275"/>
                </a:lnTo>
                <a:lnTo>
                  <a:pt x="1714500" y="34925"/>
                </a:lnTo>
                <a:close/>
              </a:path>
              <a:path w="2558415" h="76200">
                <a:moveTo>
                  <a:pt x="1758950" y="34925"/>
                </a:moveTo>
                <a:lnTo>
                  <a:pt x="1733550" y="34925"/>
                </a:lnTo>
                <a:lnTo>
                  <a:pt x="1733550" y="41275"/>
                </a:lnTo>
                <a:lnTo>
                  <a:pt x="1758950" y="41275"/>
                </a:lnTo>
                <a:lnTo>
                  <a:pt x="1758950" y="34925"/>
                </a:lnTo>
                <a:close/>
              </a:path>
              <a:path w="2558415" h="76200">
                <a:moveTo>
                  <a:pt x="1803400" y="34925"/>
                </a:moveTo>
                <a:lnTo>
                  <a:pt x="1778000" y="34925"/>
                </a:lnTo>
                <a:lnTo>
                  <a:pt x="1778000" y="41275"/>
                </a:lnTo>
                <a:lnTo>
                  <a:pt x="1803400" y="41275"/>
                </a:lnTo>
                <a:lnTo>
                  <a:pt x="1803400" y="34925"/>
                </a:lnTo>
                <a:close/>
              </a:path>
              <a:path w="2558415" h="76200">
                <a:moveTo>
                  <a:pt x="1847850" y="34925"/>
                </a:moveTo>
                <a:lnTo>
                  <a:pt x="1822450" y="34925"/>
                </a:lnTo>
                <a:lnTo>
                  <a:pt x="1822450" y="41275"/>
                </a:lnTo>
                <a:lnTo>
                  <a:pt x="1847850" y="41275"/>
                </a:lnTo>
                <a:lnTo>
                  <a:pt x="1847850" y="34925"/>
                </a:lnTo>
                <a:close/>
              </a:path>
              <a:path w="2558415" h="76200">
                <a:moveTo>
                  <a:pt x="1892300" y="34925"/>
                </a:moveTo>
                <a:lnTo>
                  <a:pt x="1866900" y="34925"/>
                </a:lnTo>
                <a:lnTo>
                  <a:pt x="1866900" y="41275"/>
                </a:lnTo>
                <a:lnTo>
                  <a:pt x="1892300" y="41275"/>
                </a:lnTo>
                <a:lnTo>
                  <a:pt x="1892300" y="34925"/>
                </a:lnTo>
                <a:close/>
              </a:path>
              <a:path w="2558415" h="76200">
                <a:moveTo>
                  <a:pt x="1936750" y="34925"/>
                </a:moveTo>
                <a:lnTo>
                  <a:pt x="1911350" y="34925"/>
                </a:lnTo>
                <a:lnTo>
                  <a:pt x="1911350" y="41275"/>
                </a:lnTo>
                <a:lnTo>
                  <a:pt x="1936750" y="41275"/>
                </a:lnTo>
                <a:lnTo>
                  <a:pt x="1936750" y="34925"/>
                </a:lnTo>
                <a:close/>
              </a:path>
              <a:path w="2558415" h="76200">
                <a:moveTo>
                  <a:pt x="1981200" y="34925"/>
                </a:moveTo>
                <a:lnTo>
                  <a:pt x="1955800" y="34925"/>
                </a:lnTo>
                <a:lnTo>
                  <a:pt x="1955800" y="41275"/>
                </a:lnTo>
                <a:lnTo>
                  <a:pt x="1981200" y="41275"/>
                </a:lnTo>
                <a:lnTo>
                  <a:pt x="1981200" y="34925"/>
                </a:lnTo>
                <a:close/>
              </a:path>
              <a:path w="2558415" h="76200">
                <a:moveTo>
                  <a:pt x="2025650" y="34925"/>
                </a:moveTo>
                <a:lnTo>
                  <a:pt x="2000250" y="34925"/>
                </a:lnTo>
                <a:lnTo>
                  <a:pt x="2000250" y="41275"/>
                </a:lnTo>
                <a:lnTo>
                  <a:pt x="2025650" y="41275"/>
                </a:lnTo>
                <a:lnTo>
                  <a:pt x="2025650" y="34925"/>
                </a:lnTo>
                <a:close/>
              </a:path>
              <a:path w="2558415" h="76200">
                <a:moveTo>
                  <a:pt x="2070100" y="34925"/>
                </a:moveTo>
                <a:lnTo>
                  <a:pt x="2044700" y="34925"/>
                </a:lnTo>
                <a:lnTo>
                  <a:pt x="2044700" y="41275"/>
                </a:lnTo>
                <a:lnTo>
                  <a:pt x="2070100" y="41275"/>
                </a:lnTo>
                <a:lnTo>
                  <a:pt x="2070100" y="34925"/>
                </a:lnTo>
                <a:close/>
              </a:path>
              <a:path w="2558415" h="76200">
                <a:moveTo>
                  <a:pt x="2114550" y="34925"/>
                </a:moveTo>
                <a:lnTo>
                  <a:pt x="2089150" y="34925"/>
                </a:lnTo>
                <a:lnTo>
                  <a:pt x="2089150" y="41275"/>
                </a:lnTo>
                <a:lnTo>
                  <a:pt x="2114550" y="41275"/>
                </a:lnTo>
                <a:lnTo>
                  <a:pt x="2114550" y="34925"/>
                </a:lnTo>
                <a:close/>
              </a:path>
              <a:path w="2558415" h="76200">
                <a:moveTo>
                  <a:pt x="2159000" y="34925"/>
                </a:moveTo>
                <a:lnTo>
                  <a:pt x="2133600" y="34925"/>
                </a:lnTo>
                <a:lnTo>
                  <a:pt x="2133600" y="41275"/>
                </a:lnTo>
                <a:lnTo>
                  <a:pt x="2159000" y="41275"/>
                </a:lnTo>
                <a:lnTo>
                  <a:pt x="2159000" y="34925"/>
                </a:lnTo>
                <a:close/>
              </a:path>
              <a:path w="2558415" h="76200">
                <a:moveTo>
                  <a:pt x="2203450" y="34925"/>
                </a:moveTo>
                <a:lnTo>
                  <a:pt x="2178050" y="34925"/>
                </a:lnTo>
                <a:lnTo>
                  <a:pt x="2178050" y="41275"/>
                </a:lnTo>
                <a:lnTo>
                  <a:pt x="2203450" y="41275"/>
                </a:lnTo>
                <a:lnTo>
                  <a:pt x="2203450" y="34925"/>
                </a:lnTo>
                <a:close/>
              </a:path>
              <a:path w="2558415" h="76200">
                <a:moveTo>
                  <a:pt x="2247900" y="34925"/>
                </a:moveTo>
                <a:lnTo>
                  <a:pt x="2222500" y="34925"/>
                </a:lnTo>
                <a:lnTo>
                  <a:pt x="2222500" y="41275"/>
                </a:lnTo>
                <a:lnTo>
                  <a:pt x="2247900" y="41275"/>
                </a:lnTo>
                <a:lnTo>
                  <a:pt x="2247900" y="34925"/>
                </a:lnTo>
                <a:close/>
              </a:path>
              <a:path w="2558415" h="76200">
                <a:moveTo>
                  <a:pt x="2292350" y="34925"/>
                </a:moveTo>
                <a:lnTo>
                  <a:pt x="2266950" y="34925"/>
                </a:lnTo>
                <a:lnTo>
                  <a:pt x="2266950" y="41275"/>
                </a:lnTo>
                <a:lnTo>
                  <a:pt x="2292350" y="41275"/>
                </a:lnTo>
                <a:lnTo>
                  <a:pt x="2292350" y="34925"/>
                </a:lnTo>
                <a:close/>
              </a:path>
              <a:path w="2558415" h="76200">
                <a:moveTo>
                  <a:pt x="2336800" y="34925"/>
                </a:moveTo>
                <a:lnTo>
                  <a:pt x="2311400" y="34925"/>
                </a:lnTo>
                <a:lnTo>
                  <a:pt x="2311400" y="41275"/>
                </a:lnTo>
                <a:lnTo>
                  <a:pt x="2336800" y="41275"/>
                </a:lnTo>
                <a:lnTo>
                  <a:pt x="2336800" y="34925"/>
                </a:lnTo>
                <a:close/>
              </a:path>
              <a:path w="2558415" h="76200">
                <a:moveTo>
                  <a:pt x="2381250" y="34925"/>
                </a:moveTo>
                <a:lnTo>
                  <a:pt x="2355850" y="34925"/>
                </a:lnTo>
                <a:lnTo>
                  <a:pt x="2355850" y="41275"/>
                </a:lnTo>
                <a:lnTo>
                  <a:pt x="2381250" y="41275"/>
                </a:lnTo>
                <a:lnTo>
                  <a:pt x="2381250" y="34925"/>
                </a:lnTo>
                <a:close/>
              </a:path>
              <a:path w="2558415" h="76200">
                <a:moveTo>
                  <a:pt x="2425700" y="34925"/>
                </a:moveTo>
                <a:lnTo>
                  <a:pt x="2400300" y="34925"/>
                </a:lnTo>
                <a:lnTo>
                  <a:pt x="2400300" y="41275"/>
                </a:lnTo>
                <a:lnTo>
                  <a:pt x="2425700" y="41275"/>
                </a:lnTo>
                <a:lnTo>
                  <a:pt x="2425700" y="34925"/>
                </a:lnTo>
                <a:close/>
              </a:path>
              <a:path w="2558415" h="76200">
                <a:moveTo>
                  <a:pt x="2470150" y="34925"/>
                </a:moveTo>
                <a:lnTo>
                  <a:pt x="2444750" y="34925"/>
                </a:lnTo>
                <a:lnTo>
                  <a:pt x="2444750" y="41275"/>
                </a:lnTo>
                <a:lnTo>
                  <a:pt x="2470150" y="41275"/>
                </a:lnTo>
                <a:lnTo>
                  <a:pt x="2470150" y="34925"/>
                </a:lnTo>
                <a:close/>
              </a:path>
              <a:path w="2558415" h="76200">
                <a:moveTo>
                  <a:pt x="2520000" y="0"/>
                </a:moveTo>
                <a:lnTo>
                  <a:pt x="2505169" y="2994"/>
                </a:lnTo>
                <a:lnTo>
                  <a:pt x="2493059" y="11159"/>
                </a:lnTo>
                <a:lnTo>
                  <a:pt x="2484894" y="23269"/>
                </a:lnTo>
                <a:lnTo>
                  <a:pt x="2481900" y="38100"/>
                </a:lnTo>
                <a:lnTo>
                  <a:pt x="2484894" y="52929"/>
                </a:lnTo>
                <a:lnTo>
                  <a:pt x="2493059" y="65040"/>
                </a:lnTo>
                <a:lnTo>
                  <a:pt x="2505169" y="73205"/>
                </a:lnTo>
                <a:lnTo>
                  <a:pt x="2520000" y="76200"/>
                </a:lnTo>
                <a:lnTo>
                  <a:pt x="2534829" y="73205"/>
                </a:lnTo>
                <a:lnTo>
                  <a:pt x="2546940" y="65040"/>
                </a:lnTo>
                <a:lnTo>
                  <a:pt x="2555105" y="52929"/>
                </a:lnTo>
                <a:lnTo>
                  <a:pt x="2557459" y="41275"/>
                </a:lnTo>
                <a:lnTo>
                  <a:pt x="2489200" y="41275"/>
                </a:lnTo>
                <a:lnTo>
                  <a:pt x="2489200" y="34925"/>
                </a:lnTo>
                <a:lnTo>
                  <a:pt x="2557459" y="34925"/>
                </a:lnTo>
                <a:lnTo>
                  <a:pt x="2555105" y="23269"/>
                </a:lnTo>
                <a:lnTo>
                  <a:pt x="2546940" y="11159"/>
                </a:lnTo>
                <a:lnTo>
                  <a:pt x="2534829" y="2994"/>
                </a:lnTo>
                <a:lnTo>
                  <a:pt x="2520000" y="0"/>
                </a:lnTo>
                <a:close/>
              </a:path>
              <a:path w="2558415" h="76200">
                <a:moveTo>
                  <a:pt x="2514600" y="34925"/>
                </a:moveTo>
                <a:lnTo>
                  <a:pt x="2489200" y="34925"/>
                </a:lnTo>
                <a:lnTo>
                  <a:pt x="2489200" y="41275"/>
                </a:lnTo>
                <a:lnTo>
                  <a:pt x="2514600" y="41275"/>
                </a:lnTo>
                <a:lnTo>
                  <a:pt x="2514600" y="34925"/>
                </a:lnTo>
                <a:close/>
              </a:path>
              <a:path w="2558415" h="76200">
                <a:moveTo>
                  <a:pt x="2557459" y="34925"/>
                </a:moveTo>
                <a:lnTo>
                  <a:pt x="2514600" y="34925"/>
                </a:lnTo>
                <a:lnTo>
                  <a:pt x="2514600" y="41275"/>
                </a:lnTo>
                <a:lnTo>
                  <a:pt x="2557459" y="41275"/>
                </a:lnTo>
                <a:lnTo>
                  <a:pt x="2558100" y="38100"/>
                </a:lnTo>
                <a:lnTo>
                  <a:pt x="2557459" y="34925"/>
                </a:lnTo>
                <a:close/>
              </a:path>
            </a:pathLst>
          </a:custGeom>
          <a:solidFill>
            <a:srgbClr val="011A47"/>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0" name="object 13"/>
          <p:cNvSpPr/>
          <p:nvPr/>
        </p:nvSpPr>
        <p:spPr>
          <a:xfrm>
            <a:off x="487346" y="4268933"/>
            <a:ext cx="1333671" cy="133367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1" name="object 14"/>
          <p:cNvSpPr/>
          <p:nvPr/>
        </p:nvSpPr>
        <p:spPr>
          <a:xfrm>
            <a:off x="584195" y="4364920"/>
            <a:ext cx="1143064" cy="1143064"/>
          </a:xfrm>
          <a:custGeom>
            <a:avLst/>
            <a:gdLst/>
            <a:ahLst/>
            <a:cxnLst/>
            <a:rect l="l" t="t" r="r" b="b"/>
            <a:pathLst>
              <a:path w="1008380" h="1008379">
                <a:moveTo>
                  <a:pt x="504000" y="0"/>
                </a:moveTo>
                <a:lnTo>
                  <a:pt x="455461" y="2307"/>
                </a:lnTo>
                <a:lnTo>
                  <a:pt x="408228" y="9087"/>
                </a:lnTo>
                <a:lnTo>
                  <a:pt x="362511" y="20130"/>
                </a:lnTo>
                <a:lnTo>
                  <a:pt x="318522" y="35225"/>
                </a:lnTo>
                <a:lnTo>
                  <a:pt x="276473" y="54159"/>
                </a:lnTo>
                <a:lnTo>
                  <a:pt x="236573" y="76721"/>
                </a:lnTo>
                <a:lnTo>
                  <a:pt x="199035" y="102702"/>
                </a:lnTo>
                <a:lnTo>
                  <a:pt x="164070" y="131888"/>
                </a:lnTo>
                <a:lnTo>
                  <a:pt x="131888" y="164070"/>
                </a:lnTo>
                <a:lnTo>
                  <a:pt x="102702" y="199035"/>
                </a:lnTo>
                <a:lnTo>
                  <a:pt x="76721" y="236573"/>
                </a:lnTo>
                <a:lnTo>
                  <a:pt x="54159" y="276473"/>
                </a:lnTo>
                <a:lnTo>
                  <a:pt x="35225" y="318522"/>
                </a:lnTo>
                <a:lnTo>
                  <a:pt x="20130" y="362511"/>
                </a:lnTo>
                <a:lnTo>
                  <a:pt x="9087" y="408227"/>
                </a:lnTo>
                <a:lnTo>
                  <a:pt x="2307" y="455461"/>
                </a:lnTo>
                <a:lnTo>
                  <a:pt x="0" y="503999"/>
                </a:lnTo>
                <a:lnTo>
                  <a:pt x="2307" y="552537"/>
                </a:lnTo>
                <a:lnTo>
                  <a:pt x="9087" y="599771"/>
                </a:lnTo>
                <a:lnTo>
                  <a:pt x="20130" y="645487"/>
                </a:lnTo>
                <a:lnTo>
                  <a:pt x="35225" y="689476"/>
                </a:lnTo>
                <a:lnTo>
                  <a:pt x="54159" y="731525"/>
                </a:lnTo>
                <a:lnTo>
                  <a:pt x="76721" y="771425"/>
                </a:lnTo>
                <a:lnTo>
                  <a:pt x="102702" y="808963"/>
                </a:lnTo>
                <a:lnTo>
                  <a:pt x="131888" y="843928"/>
                </a:lnTo>
                <a:lnTo>
                  <a:pt x="164070" y="876110"/>
                </a:lnTo>
                <a:lnTo>
                  <a:pt x="199035" y="905296"/>
                </a:lnTo>
                <a:lnTo>
                  <a:pt x="236573" y="931277"/>
                </a:lnTo>
                <a:lnTo>
                  <a:pt x="276473" y="953839"/>
                </a:lnTo>
                <a:lnTo>
                  <a:pt x="318522" y="972773"/>
                </a:lnTo>
                <a:lnTo>
                  <a:pt x="362511" y="987868"/>
                </a:lnTo>
                <a:lnTo>
                  <a:pt x="408228" y="998911"/>
                </a:lnTo>
                <a:lnTo>
                  <a:pt x="455461" y="1005691"/>
                </a:lnTo>
                <a:lnTo>
                  <a:pt x="504000" y="1007999"/>
                </a:lnTo>
                <a:lnTo>
                  <a:pt x="552538" y="1005691"/>
                </a:lnTo>
                <a:lnTo>
                  <a:pt x="599771" y="998911"/>
                </a:lnTo>
                <a:lnTo>
                  <a:pt x="645488" y="987868"/>
                </a:lnTo>
                <a:lnTo>
                  <a:pt x="689477" y="972773"/>
                </a:lnTo>
                <a:lnTo>
                  <a:pt x="731526" y="953839"/>
                </a:lnTo>
                <a:lnTo>
                  <a:pt x="771426" y="931277"/>
                </a:lnTo>
                <a:lnTo>
                  <a:pt x="808964" y="905296"/>
                </a:lnTo>
                <a:lnTo>
                  <a:pt x="843930" y="876110"/>
                </a:lnTo>
                <a:lnTo>
                  <a:pt x="876111" y="843928"/>
                </a:lnTo>
                <a:lnTo>
                  <a:pt x="905298" y="808963"/>
                </a:lnTo>
                <a:lnTo>
                  <a:pt x="931278" y="771425"/>
                </a:lnTo>
                <a:lnTo>
                  <a:pt x="953841" y="731525"/>
                </a:lnTo>
                <a:lnTo>
                  <a:pt x="972775" y="689476"/>
                </a:lnTo>
                <a:lnTo>
                  <a:pt x="987869" y="645487"/>
                </a:lnTo>
                <a:lnTo>
                  <a:pt x="998912" y="599771"/>
                </a:lnTo>
                <a:lnTo>
                  <a:pt x="1005693" y="552537"/>
                </a:lnTo>
                <a:lnTo>
                  <a:pt x="1008000" y="503999"/>
                </a:lnTo>
                <a:lnTo>
                  <a:pt x="1005693" y="455461"/>
                </a:lnTo>
                <a:lnTo>
                  <a:pt x="998912" y="408227"/>
                </a:lnTo>
                <a:lnTo>
                  <a:pt x="987869" y="362511"/>
                </a:lnTo>
                <a:lnTo>
                  <a:pt x="972775" y="318522"/>
                </a:lnTo>
                <a:lnTo>
                  <a:pt x="953841" y="276473"/>
                </a:lnTo>
                <a:lnTo>
                  <a:pt x="931278" y="236573"/>
                </a:lnTo>
                <a:lnTo>
                  <a:pt x="905298" y="199035"/>
                </a:lnTo>
                <a:lnTo>
                  <a:pt x="876111" y="164070"/>
                </a:lnTo>
                <a:lnTo>
                  <a:pt x="843930" y="131888"/>
                </a:lnTo>
                <a:lnTo>
                  <a:pt x="808964" y="102702"/>
                </a:lnTo>
                <a:lnTo>
                  <a:pt x="771426" y="76721"/>
                </a:lnTo>
                <a:lnTo>
                  <a:pt x="731526" y="54159"/>
                </a:lnTo>
                <a:lnTo>
                  <a:pt x="689477" y="35225"/>
                </a:lnTo>
                <a:lnTo>
                  <a:pt x="645488" y="20130"/>
                </a:lnTo>
                <a:lnTo>
                  <a:pt x="599771" y="9087"/>
                </a:lnTo>
                <a:lnTo>
                  <a:pt x="552538" y="2307"/>
                </a:lnTo>
                <a:lnTo>
                  <a:pt x="504000" y="0"/>
                </a:lnTo>
                <a:close/>
              </a:path>
            </a:pathLst>
          </a:custGeom>
          <a:solidFill>
            <a:srgbClr val="0070C0"/>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2" name="object 15"/>
          <p:cNvSpPr/>
          <p:nvPr/>
        </p:nvSpPr>
        <p:spPr>
          <a:xfrm>
            <a:off x="584195" y="4364920"/>
            <a:ext cx="1143064" cy="1143064"/>
          </a:xfrm>
          <a:custGeom>
            <a:avLst/>
            <a:gdLst/>
            <a:ahLst/>
            <a:cxnLst/>
            <a:rect l="l" t="t" r="r" b="b"/>
            <a:pathLst>
              <a:path w="1008380" h="1008379">
                <a:moveTo>
                  <a:pt x="0" y="504000"/>
                </a:moveTo>
                <a:lnTo>
                  <a:pt x="2307" y="455461"/>
                </a:lnTo>
                <a:lnTo>
                  <a:pt x="9087" y="408228"/>
                </a:lnTo>
                <a:lnTo>
                  <a:pt x="20130" y="362511"/>
                </a:lnTo>
                <a:lnTo>
                  <a:pt x="35225" y="318522"/>
                </a:lnTo>
                <a:lnTo>
                  <a:pt x="54159" y="276473"/>
                </a:lnTo>
                <a:lnTo>
                  <a:pt x="76721" y="236573"/>
                </a:lnTo>
                <a:lnTo>
                  <a:pt x="102702" y="199035"/>
                </a:lnTo>
                <a:lnTo>
                  <a:pt x="131888" y="164070"/>
                </a:lnTo>
                <a:lnTo>
                  <a:pt x="164070" y="131888"/>
                </a:lnTo>
                <a:lnTo>
                  <a:pt x="199035" y="102702"/>
                </a:lnTo>
                <a:lnTo>
                  <a:pt x="236573" y="76721"/>
                </a:lnTo>
                <a:lnTo>
                  <a:pt x="276473" y="54159"/>
                </a:lnTo>
                <a:lnTo>
                  <a:pt x="318522" y="35225"/>
                </a:lnTo>
                <a:lnTo>
                  <a:pt x="362511" y="20130"/>
                </a:lnTo>
                <a:lnTo>
                  <a:pt x="408228" y="9087"/>
                </a:lnTo>
                <a:lnTo>
                  <a:pt x="455461" y="2307"/>
                </a:lnTo>
                <a:lnTo>
                  <a:pt x="504000" y="0"/>
                </a:lnTo>
                <a:lnTo>
                  <a:pt x="552538" y="2307"/>
                </a:lnTo>
                <a:lnTo>
                  <a:pt x="599771" y="9087"/>
                </a:lnTo>
                <a:lnTo>
                  <a:pt x="645488" y="20130"/>
                </a:lnTo>
                <a:lnTo>
                  <a:pt x="689477" y="35225"/>
                </a:lnTo>
                <a:lnTo>
                  <a:pt x="731526" y="54159"/>
                </a:lnTo>
                <a:lnTo>
                  <a:pt x="771426" y="76721"/>
                </a:lnTo>
                <a:lnTo>
                  <a:pt x="808964" y="102702"/>
                </a:lnTo>
                <a:lnTo>
                  <a:pt x="843929" y="131888"/>
                </a:lnTo>
                <a:lnTo>
                  <a:pt x="876111" y="164070"/>
                </a:lnTo>
                <a:lnTo>
                  <a:pt x="905297" y="199035"/>
                </a:lnTo>
                <a:lnTo>
                  <a:pt x="931278" y="236573"/>
                </a:lnTo>
                <a:lnTo>
                  <a:pt x="953840" y="276473"/>
                </a:lnTo>
                <a:lnTo>
                  <a:pt x="972774" y="318522"/>
                </a:lnTo>
                <a:lnTo>
                  <a:pt x="987869" y="362511"/>
                </a:lnTo>
                <a:lnTo>
                  <a:pt x="998912" y="408228"/>
                </a:lnTo>
                <a:lnTo>
                  <a:pt x="1005692" y="455461"/>
                </a:lnTo>
                <a:lnTo>
                  <a:pt x="1008000" y="504000"/>
                </a:lnTo>
                <a:lnTo>
                  <a:pt x="1005692" y="552538"/>
                </a:lnTo>
                <a:lnTo>
                  <a:pt x="998912" y="599771"/>
                </a:lnTo>
                <a:lnTo>
                  <a:pt x="987869" y="645488"/>
                </a:lnTo>
                <a:lnTo>
                  <a:pt x="972774" y="689477"/>
                </a:lnTo>
                <a:lnTo>
                  <a:pt x="953840" y="731526"/>
                </a:lnTo>
                <a:lnTo>
                  <a:pt x="931278" y="771426"/>
                </a:lnTo>
                <a:lnTo>
                  <a:pt x="905297" y="808964"/>
                </a:lnTo>
                <a:lnTo>
                  <a:pt x="876111" y="843929"/>
                </a:lnTo>
                <a:lnTo>
                  <a:pt x="843929" y="876111"/>
                </a:lnTo>
                <a:lnTo>
                  <a:pt x="808964" y="905297"/>
                </a:lnTo>
                <a:lnTo>
                  <a:pt x="771426" y="931278"/>
                </a:lnTo>
                <a:lnTo>
                  <a:pt x="731526" y="953840"/>
                </a:lnTo>
                <a:lnTo>
                  <a:pt x="689477" y="972774"/>
                </a:lnTo>
                <a:lnTo>
                  <a:pt x="645488" y="987869"/>
                </a:lnTo>
                <a:lnTo>
                  <a:pt x="599771" y="998912"/>
                </a:lnTo>
                <a:lnTo>
                  <a:pt x="552538" y="1005692"/>
                </a:lnTo>
                <a:lnTo>
                  <a:pt x="504000" y="1008000"/>
                </a:lnTo>
                <a:lnTo>
                  <a:pt x="455461" y="1005692"/>
                </a:lnTo>
                <a:lnTo>
                  <a:pt x="408228" y="998912"/>
                </a:lnTo>
                <a:lnTo>
                  <a:pt x="362511" y="987869"/>
                </a:lnTo>
                <a:lnTo>
                  <a:pt x="318522" y="972774"/>
                </a:lnTo>
                <a:lnTo>
                  <a:pt x="276473" y="953840"/>
                </a:lnTo>
                <a:lnTo>
                  <a:pt x="236573" y="931278"/>
                </a:lnTo>
                <a:lnTo>
                  <a:pt x="199035" y="905297"/>
                </a:lnTo>
                <a:lnTo>
                  <a:pt x="164070" y="876111"/>
                </a:lnTo>
                <a:lnTo>
                  <a:pt x="131888" y="843929"/>
                </a:lnTo>
                <a:lnTo>
                  <a:pt x="102702" y="808964"/>
                </a:lnTo>
                <a:lnTo>
                  <a:pt x="76721" y="771426"/>
                </a:lnTo>
                <a:lnTo>
                  <a:pt x="54159" y="731526"/>
                </a:lnTo>
                <a:lnTo>
                  <a:pt x="35225" y="689477"/>
                </a:lnTo>
                <a:lnTo>
                  <a:pt x="20130" y="645488"/>
                </a:lnTo>
                <a:lnTo>
                  <a:pt x="9087" y="599771"/>
                </a:lnTo>
                <a:lnTo>
                  <a:pt x="2307" y="552538"/>
                </a:lnTo>
                <a:lnTo>
                  <a:pt x="0" y="504000"/>
                </a:lnTo>
                <a:close/>
              </a:path>
            </a:pathLst>
          </a:custGeom>
          <a:ln w="63500">
            <a:solidFill>
              <a:srgbClr val="FFFFFF"/>
            </a:solidFill>
          </a:ln>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3" name="object 16"/>
          <p:cNvSpPr/>
          <p:nvPr/>
        </p:nvSpPr>
        <p:spPr>
          <a:xfrm>
            <a:off x="679414" y="4528153"/>
            <a:ext cx="952194" cy="81616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4" name="object 17"/>
          <p:cNvSpPr txBox="1"/>
          <p:nvPr/>
        </p:nvSpPr>
        <p:spPr>
          <a:xfrm>
            <a:off x="1579924" y="6639267"/>
            <a:ext cx="3220749" cy="40370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rIns="0">
            <a:noAutofit/>
          </a:bodyPr>
          <a:lstStyle>
            <a:defPPr>
              <a:defRPr lang="zh-CN"/>
            </a:defPPr>
            <a:lvl1pPr algn="ctr">
              <a:lnSpc>
                <a:spcPts val="2200"/>
              </a:lnSpc>
              <a:defRPr>
                <a:solidFill>
                  <a:srgbClr val="000000"/>
                </a:solidFill>
                <a:latin typeface="微软雅黑" panose="020B0503020204020204" pitchFamily="34" charset="-122"/>
                <a:ea typeface="微软雅黑" panose="020B0503020204020204" pitchFamily="34"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036564" fontAlgn="auto">
              <a:lnSpc>
                <a:spcPts val="2494"/>
              </a:lnSpc>
              <a:spcBef>
                <a:spcPts val="0"/>
              </a:spcBef>
              <a:spcAft>
                <a:spcPts val="0"/>
              </a:spcAft>
              <a:buSzTx/>
              <a:buNone/>
            </a:pPr>
            <a:r>
              <a:rPr sz="2040" dirty="0" err="1" smtClean="0"/>
              <a:t>专利</a:t>
            </a:r>
            <a:r>
              <a:rPr lang="zh-CN" altLang="en-US" sz="2040" dirty="0" smtClean="0"/>
              <a:t>数量过千件</a:t>
            </a:r>
            <a:endParaRPr sz="2040" dirty="0"/>
          </a:p>
        </p:txBody>
      </p:sp>
      <p:sp>
        <p:nvSpPr>
          <p:cNvPr id="45" name="object 18"/>
          <p:cNvSpPr/>
          <p:nvPr/>
        </p:nvSpPr>
        <p:spPr>
          <a:xfrm>
            <a:off x="1726826" y="6427711"/>
            <a:ext cx="3194041" cy="66078"/>
          </a:xfrm>
          <a:custGeom>
            <a:avLst/>
            <a:gdLst/>
            <a:ahLst/>
            <a:cxnLst/>
            <a:rect l="l" t="t" r="r" b="b"/>
            <a:pathLst>
              <a:path w="2558415" h="76200">
                <a:moveTo>
                  <a:pt x="25400" y="34924"/>
                </a:moveTo>
                <a:lnTo>
                  <a:pt x="0" y="34924"/>
                </a:lnTo>
                <a:lnTo>
                  <a:pt x="0" y="41274"/>
                </a:lnTo>
                <a:lnTo>
                  <a:pt x="25400" y="41274"/>
                </a:lnTo>
                <a:lnTo>
                  <a:pt x="25400" y="34924"/>
                </a:lnTo>
                <a:close/>
              </a:path>
              <a:path w="2558415" h="76200">
                <a:moveTo>
                  <a:pt x="69850" y="34924"/>
                </a:moveTo>
                <a:lnTo>
                  <a:pt x="44450" y="34924"/>
                </a:lnTo>
                <a:lnTo>
                  <a:pt x="44450" y="41274"/>
                </a:lnTo>
                <a:lnTo>
                  <a:pt x="69850" y="41274"/>
                </a:lnTo>
                <a:lnTo>
                  <a:pt x="69850" y="34924"/>
                </a:lnTo>
                <a:close/>
              </a:path>
              <a:path w="2558415" h="76200">
                <a:moveTo>
                  <a:pt x="114300" y="34924"/>
                </a:moveTo>
                <a:lnTo>
                  <a:pt x="88900" y="34924"/>
                </a:lnTo>
                <a:lnTo>
                  <a:pt x="88900" y="41274"/>
                </a:lnTo>
                <a:lnTo>
                  <a:pt x="114300" y="41274"/>
                </a:lnTo>
                <a:lnTo>
                  <a:pt x="114300" y="34924"/>
                </a:lnTo>
                <a:close/>
              </a:path>
              <a:path w="2558415" h="76200">
                <a:moveTo>
                  <a:pt x="158750" y="34924"/>
                </a:moveTo>
                <a:lnTo>
                  <a:pt x="133350" y="34924"/>
                </a:lnTo>
                <a:lnTo>
                  <a:pt x="133350" y="41274"/>
                </a:lnTo>
                <a:lnTo>
                  <a:pt x="158750" y="41274"/>
                </a:lnTo>
                <a:lnTo>
                  <a:pt x="158750" y="34924"/>
                </a:lnTo>
                <a:close/>
              </a:path>
              <a:path w="2558415" h="76200">
                <a:moveTo>
                  <a:pt x="203200" y="34924"/>
                </a:moveTo>
                <a:lnTo>
                  <a:pt x="177800" y="34924"/>
                </a:lnTo>
                <a:lnTo>
                  <a:pt x="177800" y="41274"/>
                </a:lnTo>
                <a:lnTo>
                  <a:pt x="203200" y="41274"/>
                </a:lnTo>
                <a:lnTo>
                  <a:pt x="203200" y="34924"/>
                </a:lnTo>
                <a:close/>
              </a:path>
              <a:path w="2558415" h="76200">
                <a:moveTo>
                  <a:pt x="247650" y="34924"/>
                </a:moveTo>
                <a:lnTo>
                  <a:pt x="222250" y="34924"/>
                </a:lnTo>
                <a:lnTo>
                  <a:pt x="222250" y="41274"/>
                </a:lnTo>
                <a:lnTo>
                  <a:pt x="247650" y="41274"/>
                </a:lnTo>
                <a:lnTo>
                  <a:pt x="247650" y="34924"/>
                </a:lnTo>
                <a:close/>
              </a:path>
              <a:path w="2558415" h="76200">
                <a:moveTo>
                  <a:pt x="292100" y="34924"/>
                </a:moveTo>
                <a:lnTo>
                  <a:pt x="266700" y="34924"/>
                </a:lnTo>
                <a:lnTo>
                  <a:pt x="266700" y="41274"/>
                </a:lnTo>
                <a:lnTo>
                  <a:pt x="292100" y="41274"/>
                </a:lnTo>
                <a:lnTo>
                  <a:pt x="292100" y="34924"/>
                </a:lnTo>
                <a:close/>
              </a:path>
              <a:path w="2558415" h="76200">
                <a:moveTo>
                  <a:pt x="311150" y="34924"/>
                </a:moveTo>
                <a:lnTo>
                  <a:pt x="311150" y="41274"/>
                </a:lnTo>
                <a:lnTo>
                  <a:pt x="336550" y="41274"/>
                </a:lnTo>
                <a:lnTo>
                  <a:pt x="336550" y="34924"/>
                </a:lnTo>
                <a:lnTo>
                  <a:pt x="311150" y="34924"/>
                </a:lnTo>
                <a:close/>
              </a:path>
              <a:path w="2558415" h="76200">
                <a:moveTo>
                  <a:pt x="381000" y="34924"/>
                </a:moveTo>
                <a:lnTo>
                  <a:pt x="355600" y="34924"/>
                </a:lnTo>
                <a:lnTo>
                  <a:pt x="355600" y="41274"/>
                </a:lnTo>
                <a:lnTo>
                  <a:pt x="381000" y="41274"/>
                </a:lnTo>
                <a:lnTo>
                  <a:pt x="381000" y="34924"/>
                </a:lnTo>
                <a:close/>
              </a:path>
              <a:path w="2558415" h="76200">
                <a:moveTo>
                  <a:pt x="425450" y="34924"/>
                </a:moveTo>
                <a:lnTo>
                  <a:pt x="400050" y="34924"/>
                </a:lnTo>
                <a:lnTo>
                  <a:pt x="400050" y="41274"/>
                </a:lnTo>
                <a:lnTo>
                  <a:pt x="425450" y="41274"/>
                </a:lnTo>
                <a:lnTo>
                  <a:pt x="425450" y="34924"/>
                </a:lnTo>
                <a:close/>
              </a:path>
              <a:path w="2558415" h="76200">
                <a:moveTo>
                  <a:pt x="469900" y="34924"/>
                </a:moveTo>
                <a:lnTo>
                  <a:pt x="444500" y="34924"/>
                </a:lnTo>
                <a:lnTo>
                  <a:pt x="444500" y="41274"/>
                </a:lnTo>
                <a:lnTo>
                  <a:pt x="469900" y="41274"/>
                </a:lnTo>
                <a:lnTo>
                  <a:pt x="469900" y="34924"/>
                </a:lnTo>
                <a:close/>
              </a:path>
              <a:path w="2558415" h="76200">
                <a:moveTo>
                  <a:pt x="514350" y="34924"/>
                </a:moveTo>
                <a:lnTo>
                  <a:pt x="488950" y="34924"/>
                </a:lnTo>
                <a:lnTo>
                  <a:pt x="488950" y="41274"/>
                </a:lnTo>
                <a:lnTo>
                  <a:pt x="514350" y="41274"/>
                </a:lnTo>
                <a:lnTo>
                  <a:pt x="514350" y="34924"/>
                </a:lnTo>
                <a:close/>
              </a:path>
              <a:path w="2558415" h="76200">
                <a:moveTo>
                  <a:pt x="558800" y="34924"/>
                </a:moveTo>
                <a:lnTo>
                  <a:pt x="533400" y="34924"/>
                </a:lnTo>
                <a:lnTo>
                  <a:pt x="533400" y="41274"/>
                </a:lnTo>
                <a:lnTo>
                  <a:pt x="558800" y="41274"/>
                </a:lnTo>
                <a:lnTo>
                  <a:pt x="558800" y="34924"/>
                </a:lnTo>
                <a:close/>
              </a:path>
              <a:path w="2558415" h="76200">
                <a:moveTo>
                  <a:pt x="603250" y="34924"/>
                </a:moveTo>
                <a:lnTo>
                  <a:pt x="577850" y="34924"/>
                </a:lnTo>
                <a:lnTo>
                  <a:pt x="577850" y="41274"/>
                </a:lnTo>
                <a:lnTo>
                  <a:pt x="603250" y="41274"/>
                </a:lnTo>
                <a:lnTo>
                  <a:pt x="603250" y="34924"/>
                </a:lnTo>
                <a:close/>
              </a:path>
              <a:path w="2558415" h="76200">
                <a:moveTo>
                  <a:pt x="622300" y="34924"/>
                </a:moveTo>
                <a:lnTo>
                  <a:pt x="622300" y="41274"/>
                </a:lnTo>
                <a:lnTo>
                  <a:pt x="647700" y="41274"/>
                </a:lnTo>
                <a:lnTo>
                  <a:pt x="647700" y="34924"/>
                </a:lnTo>
                <a:lnTo>
                  <a:pt x="622300" y="34924"/>
                </a:lnTo>
                <a:close/>
              </a:path>
              <a:path w="2558415" h="76200">
                <a:moveTo>
                  <a:pt x="692150" y="34924"/>
                </a:moveTo>
                <a:lnTo>
                  <a:pt x="666750" y="34924"/>
                </a:lnTo>
                <a:lnTo>
                  <a:pt x="666750" y="41274"/>
                </a:lnTo>
                <a:lnTo>
                  <a:pt x="692150" y="41274"/>
                </a:lnTo>
                <a:lnTo>
                  <a:pt x="692150" y="34924"/>
                </a:lnTo>
                <a:close/>
              </a:path>
              <a:path w="2558415" h="76200">
                <a:moveTo>
                  <a:pt x="736600" y="34924"/>
                </a:moveTo>
                <a:lnTo>
                  <a:pt x="711200" y="34924"/>
                </a:lnTo>
                <a:lnTo>
                  <a:pt x="711200" y="41274"/>
                </a:lnTo>
                <a:lnTo>
                  <a:pt x="736600" y="41274"/>
                </a:lnTo>
                <a:lnTo>
                  <a:pt x="736600" y="34924"/>
                </a:lnTo>
                <a:close/>
              </a:path>
              <a:path w="2558415" h="76200">
                <a:moveTo>
                  <a:pt x="781050" y="34924"/>
                </a:moveTo>
                <a:lnTo>
                  <a:pt x="755650" y="34924"/>
                </a:lnTo>
                <a:lnTo>
                  <a:pt x="755650" y="41274"/>
                </a:lnTo>
                <a:lnTo>
                  <a:pt x="781050" y="41274"/>
                </a:lnTo>
                <a:lnTo>
                  <a:pt x="781050" y="34924"/>
                </a:lnTo>
                <a:close/>
              </a:path>
              <a:path w="2558415" h="76200">
                <a:moveTo>
                  <a:pt x="825500" y="34924"/>
                </a:moveTo>
                <a:lnTo>
                  <a:pt x="800100" y="34924"/>
                </a:lnTo>
                <a:lnTo>
                  <a:pt x="800100" y="41274"/>
                </a:lnTo>
                <a:lnTo>
                  <a:pt x="825500" y="41274"/>
                </a:lnTo>
                <a:lnTo>
                  <a:pt x="825500" y="34924"/>
                </a:lnTo>
                <a:close/>
              </a:path>
              <a:path w="2558415" h="76200">
                <a:moveTo>
                  <a:pt x="869950" y="34924"/>
                </a:moveTo>
                <a:lnTo>
                  <a:pt x="844550" y="34924"/>
                </a:lnTo>
                <a:lnTo>
                  <a:pt x="844550" y="41274"/>
                </a:lnTo>
                <a:lnTo>
                  <a:pt x="869950" y="41274"/>
                </a:lnTo>
                <a:lnTo>
                  <a:pt x="869950" y="34924"/>
                </a:lnTo>
                <a:close/>
              </a:path>
              <a:path w="2558415" h="76200">
                <a:moveTo>
                  <a:pt x="914400" y="34924"/>
                </a:moveTo>
                <a:lnTo>
                  <a:pt x="889000" y="34924"/>
                </a:lnTo>
                <a:lnTo>
                  <a:pt x="889000" y="41274"/>
                </a:lnTo>
                <a:lnTo>
                  <a:pt x="914400" y="41274"/>
                </a:lnTo>
                <a:lnTo>
                  <a:pt x="914400" y="34924"/>
                </a:lnTo>
                <a:close/>
              </a:path>
              <a:path w="2558415" h="76200">
                <a:moveTo>
                  <a:pt x="933450" y="34924"/>
                </a:moveTo>
                <a:lnTo>
                  <a:pt x="933450" y="41274"/>
                </a:lnTo>
                <a:lnTo>
                  <a:pt x="958850" y="41274"/>
                </a:lnTo>
                <a:lnTo>
                  <a:pt x="958850" y="34924"/>
                </a:lnTo>
                <a:lnTo>
                  <a:pt x="933450" y="34924"/>
                </a:lnTo>
                <a:close/>
              </a:path>
              <a:path w="2558415" h="76200">
                <a:moveTo>
                  <a:pt x="1003300" y="34924"/>
                </a:moveTo>
                <a:lnTo>
                  <a:pt x="977900" y="34924"/>
                </a:lnTo>
                <a:lnTo>
                  <a:pt x="977900" y="41274"/>
                </a:lnTo>
                <a:lnTo>
                  <a:pt x="1003300" y="41274"/>
                </a:lnTo>
                <a:lnTo>
                  <a:pt x="1003300" y="34924"/>
                </a:lnTo>
                <a:close/>
              </a:path>
              <a:path w="2558415" h="76200">
                <a:moveTo>
                  <a:pt x="1047750" y="34924"/>
                </a:moveTo>
                <a:lnTo>
                  <a:pt x="1022350" y="34924"/>
                </a:lnTo>
                <a:lnTo>
                  <a:pt x="1022350" y="41274"/>
                </a:lnTo>
                <a:lnTo>
                  <a:pt x="1047750" y="41274"/>
                </a:lnTo>
                <a:lnTo>
                  <a:pt x="1047750" y="34924"/>
                </a:lnTo>
                <a:close/>
              </a:path>
              <a:path w="2558415" h="76200">
                <a:moveTo>
                  <a:pt x="1092200" y="34924"/>
                </a:moveTo>
                <a:lnTo>
                  <a:pt x="1066800" y="34924"/>
                </a:lnTo>
                <a:lnTo>
                  <a:pt x="1066800" y="41274"/>
                </a:lnTo>
                <a:lnTo>
                  <a:pt x="1092200" y="41274"/>
                </a:lnTo>
                <a:lnTo>
                  <a:pt x="1092200" y="34924"/>
                </a:lnTo>
                <a:close/>
              </a:path>
              <a:path w="2558415" h="76200">
                <a:moveTo>
                  <a:pt x="1136650" y="34924"/>
                </a:moveTo>
                <a:lnTo>
                  <a:pt x="1111250" y="34924"/>
                </a:lnTo>
                <a:lnTo>
                  <a:pt x="1111250" y="41274"/>
                </a:lnTo>
                <a:lnTo>
                  <a:pt x="1136650" y="41274"/>
                </a:lnTo>
                <a:lnTo>
                  <a:pt x="1136650" y="34924"/>
                </a:lnTo>
                <a:close/>
              </a:path>
              <a:path w="2558415" h="76200">
                <a:moveTo>
                  <a:pt x="1181100" y="34924"/>
                </a:moveTo>
                <a:lnTo>
                  <a:pt x="1155700" y="34924"/>
                </a:lnTo>
                <a:lnTo>
                  <a:pt x="1155700" y="41274"/>
                </a:lnTo>
                <a:lnTo>
                  <a:pt x="1181100" y="41274"/>
                </a:lnTo>
                <a:lnTo>
                  <a:pt x="1181100" y="34924"/>
                </a:lnTo>
                <a:close/>
              </a:path>
              <a:path w="2558415" h="76200">
                <a:moveTo>
                  <a:pt x="1225550" y="34924"/>
                </a:moveTo>
                <a:lnTo>
                  <a:pt x="1200150" y="34924"/>
                </a:lnTo>
                <a:lnTo>
                  <a:pt x="1200150" y="41274"/>
                </a:lnTo>
                <a:lnTo>
                  <a:pt x="1225550" y="41274"/>
                </a:lnTo>
                <a:lnTo>
                  <a:pt x="1225550" y="34924"/>
                </a:lnTo>
                <a:close/>
              </a:path>
              <a:path w="2558415" h="76200">
                <a:moveTo>
                  <a:pt x="1270000" y="34924"/>
                </a:moveTo>
                <a:lnTo>
                  <a:pt x="1244600" y="34924"/>
                </a:lnTo>
                <a:lnTo>
                  <a:pt x="1244600" y="41274"/>
                </a:lnTo>
                <a:lnTo>
                  <a:pt x="1270000" y="41274"/>
                </a:lnTo>
                <a:lnTo>
                  <a:pt x="1270000" y="34924"/>
                </a:lnTo>
                <a:close/>
              </a:path>
              <a:path w="2558415" h="76200">
                <a:moveTo>
                  <a:pt x="1314450" y="34924"/>
                </a:moveTo>
                <a:lnTo>
                  <a:pt x="1289050" y="34924"/>
                </a:lnTo>
                <a:lnTo>
                  <a:pt x="1289050" y="41274"/>
                </a:lnTo>
                <a:lnTo>
                  <a:pt x="1314450" y="41274"/>
                </a:lnTo>
                <a:lnTo>
                  <a:pt x="1314450" y="34924"/>
                </a:lnTo>
                <a:close/>
              </a:path>
              <a:path w="2558415" h="76200">
                <a:moveTo>
                  <a:pt x="1358900" y="34924"/>
                </a:moveTo>
                <a:lnTo>
                  <a:pt x="1333500" y="34924"/>
                </a:lnTo>
                <a:lnTo>
                  <a:pt x="1333500" y="41274"/>
                </a:lnTo>
                <a:lnTo>
                  <a:pt x="1358900" y="41274"/>
                </a:lnTo>
                <a:lnTo>
                  <a:pt x="1358900" y="34924"/>
                </a:lnTo>
                <a:close/>
              </a:path>
              <a:path w="2558415" h="76200">
                <a:moveTo>
                  <a:pt x="1403350" y="34924"/>
                </a:moveTo>
                <a:lnTo>
                  <a:pt x="1377950" y="34924"/>
                </a:lnTo>
                <a:lnTo>
                  <a:pt x="1377950" y="41274"/>
                </a:lnTo>
                <a:lnTo>
                  <a:pt x="1403350" y="41274"/>
                </a:lnTo>
                <a:lnTo>
                  <a:pt x="1403350" y="34924"/>
                </a:lnTo>
                <a:close/>
              </a:path>
              <a:path w="2558415" h="76200">
                <a:moveTo>
                  <a:pt x="1447800" y="34924"/>
                </a:moveTo>
                <a:lnTo>
                  <a:pt x="1422400" y="34924"/>
                </a:lnTo>
                <a:lnTo>
                  <a:pt x="1422400" y="41274"/>
                </a:lnTo>
                <a:lnTo>
                  <a:pt x="1447800" y="41274"/>
                </a:lnTo>
                <a:lnTo>
                  <a:pt x="1447800" y="34924"/>
                </a:lnTo>
                <a:close/>
              </a:path>
              <a:path w="2558415" h="76200">
                <a:moveTo>
                  <a:pt x="1492250" y="34924"/>
                </a:moveTo>
                <a:lnTo>
                  <a:pt x="1466850" y="34924"/>
                </a:lnTo>
                <a:lnTo>
                  <a:pt x="1466850" y="41274"/>
                </a:lnTo>
                <a:lnTo>
                  <a:pt x="1492250" y="41274"/>
                </a:lnTo>
                <a:lnTo>
                  <a:pt x="1492250" y="34924"/>
                </a:lnTo>
                <a:close/>
              </a:path>
              <a:path w="2558415" h="76200">
                <a:moveTo>
                  <a:pt x="1536700" y="34924"/>
                </a:moveTo>
                <a:lnTo>
                  <a:pt x="1511300" y="34924"/>
                </a:lnTo>
                <a:lnTo>
                  <a:pt x="1511300" y="41274"/>
                </a:lnTo>
                <a:lnTo>
                  <a:pt x="1536700" y="41274"/>
                </a:lnTo>
                <a:lnTo>
                  <a:pt x="1536700" y="34924"/>
                </a:lnTo>
                <a:close/>
              </a:path>
              <a:path w="2558415" h="76200">
                <a:moveTo>
                  <a:pt x="1581150" y="34924"/>
                </a:moveTo>
                <a:lnTo>
                  <a:pt x="1555750" y="34924"/>
                </a:lnTo>
                <a:lnTo>
                  <a:pt x="1555750" y="41274"/>
                </a:lnTo>
                <a:lnTo>
                  <a:pt x="1581150" y="41274"/>
                </a:lnTo>
                <a:lnTo>
                  <a:pt x="1581150" y="34924"/>
                </a:lnTo>
                <a:close/>
              </a:path>
              <a:path w="2558415" h="76200">
                <a:moveTo>
                  <a:pt x="1625600" y="34924"/>
                </a:moveTo>
                <a:lnTo>
                  <a:pt x="1600200" y="34924"/>
                </a:lnTo>
                <a:lnTo>
                  <a:pt x="1600200" y="41274"/>
                </a:lnTo>
                <a:lnTo>
                  <a:pt x="1625600" y="41274"/>
                </a:lnTo>
                <a:lnTo>
                  <a:pt x="1625600" y="34924"/>
                </a:lnTo>
                <a:close/>
              </a:path>
              <a:path w="2558415" h="76200">
                <a:moveTo>
                  <a:pt x="1670050" y="34924"/>
                </a:moveTo>
                <a:lnTo>
                  <a:pt x="1644650" y="34924"/>
                </a:lnTo>
                <a:lnTo>
                  <a:pt x="1644650" y="41274"/>
                </a:lnTo>
                <a:lnTo>
                  <a:pt x="1670050" y="41274"/>
                </a:lnTo>
                <a:lnTo>
                  <a:pt x="1670050" y="34924"/>
                </a:lnTo>
                <a:close/>
              </a:path>
              <a:path w="2558415" h="76200">
                <a:moveTo>
                  <a:pt x="1714500" y="34924"/>
                </a:moveTo>
                <a:lnTo>
                  <a:pt x="1689100" y="34924"/>
                </a:lnTo>
                <a:lnTo>
                  <a:pt x="1689100" y="41274"/>
                </a:lnTo>
                <a:lnTo>
                  <a:pt x="1714500" y="41274"/>
                </a:lnTo>
                <a:lnTo>
                  <a:pt x="1714500" y="34924"/>
                </a:lnTo>
                <a:close/>
              </a:path>
              <a:path w="2558415" h="76200">
                <a:moveTo>
                  <a:pt x="1758950" y="34924"/>
                </a:moveTo>
                <a:lnTo>
                  <a:pt x="1733550" y="34924"/>
                </a:lnTo>
                <a:lnTo>
                  <a:pt x="1733550" y="41274"/>
                </a:lnTo>
                <a:lnTo>
                  <a:pt x="1758950" y="41274"/>
                </a:lnTo>
                <a:lnTo>
                  <a:pt x="1758950" y="34924"/>
                </a:lnTo>
                <a:close/>
              </a:path>
              <a:path w="2558415" h="76200">
                <a:moveTo>
                  <a:pt x="1803400" y="34924"/>
                </a:moveTo>
                <a:lnTo>
                  <a:pt x="1778000" y="34924"/>
                </a:lnTo>
                <a:lnTo>
                  <a:pt x="1778000" y="41274"/>
                </a:lnTo>
                <a:lnTo>
                  <a:pt x="1803400" y="41274"/>
                </a:lnTo>
                <a:lnTo>
                  <a:pt x="1803400" y="34924"/>
                </a:lnTo>
                <a:close/>
              </a:path>
              <a:path w="2558415" h="76200">
                <a:moveTo>
                  <a:pt x="1847850" y="34924"/>
                </a:moveTo>
                <a:lnTo>
                  <a:pt x="1822450" y="34924"/>
                </a:lnTo>
                <a:lnTo>
                  <a:pt x="1822450" y="41274"/>
                </a:lnTo>
                <a:lnTo>
                  <a:pt x="1847850" y="41274"/>
                </a:lnTo>
                <a:lnTo>
                  <a:pt x="1847850" y="34924"/>
                </a:lnTo>
                <a:close/>
              </a:path>
              <a:path w="2558415" h="76200">
                <a:moveTo>
                  <a:pt x="1892300" y="34924"/>
                </a:moveTo>
                <a:lnTo>
                  <a:pt x="1866900" y="34924"/>
                </a:lnTo>
                <a:lnTo>
                  <a:pt x="1866900" y="41274"/>
                </a:lnTo>
                <a:lnTo>
                  <a:pt x="1892300" y="41274"/>
                </a:lnTo>
                <a:lnTo>
                  <a:pt x="1892300" y="34924"/>
                </a:lnTo>
                <a:close/>
              </a:path>
              <a:path w="2558415" h="76200">
                <a:moveTo>
                  <a:pt x="1911350" y="34924"/>
                </a:moveTo>
                <a:lnTo>
                  <a:pt x="1911350" y="41274"/>
                </a:lnTo>
                <a:lnTo>
                  <a:pt x="1936750" y="41274"/>
                </a:lnTo>
                <a:lnTo>
                  <a:pt x="1936750" y="34924"/>
                </a:lnTo>
                <a:lnTo>
                  <a:pt x="1911350" y="34924"/>
                </a:lnTo>
                <a:close/>
              </a:path>
              <a:path w="2558415" h="76200">
                <a:moveTo>
                  <a:pt x="1981200" y="34924"/>
                </a:moveTo>
                <a:lnTo>
                  <a:pt x="1955800" y="34924"/>
                </a:lnTo>
                <a:lnTo>
                  <a:pt x="1955800" y="41274"/>
                </a:lnTo>
                <a:lnTo>
                  <a:pt x="1981200" y="41274"/>
                </a:lnTo>
                <a:lnTo>
                  <a:pt x="1981200" y="34924"/>
                </a:lnTo>
                <a:close/>
              </a:path>
              <a:path w="2558415" h="76200">
                <a:moveTo>
                  <a:pt x="2025650" y="34924"/>
                </a:moveTo>
                <a:lnTo>
                  <a:pt x="2000250" y="34924"/>
                </a:lnTo>
                <a:lnTo>
                  <a:pt x="2000250" y="41274"/>
                </a:lnTo>
                <a:lnTo>
                  <a:pt x="2025650" y="41274"/>
                </a:lnTo>
                <a:lnTo>
                  <a:pt x="2025650" y="34924"/>
                </a:lnTo>
                <a:close/>
              </a:path>
              <a:path w="2558415" h="76200">
                <a:moveTo>
                  <a:pt x="2070100" y="34924"/>
                </a:moveTo>
                <a:lnTo>
                  <a:pt x="2044700" y="34924"/>
                </a:lnTo>
                <a:lnTo>
                  <a:pt x="2044700" y="41274"/>
                </a:lnTo>
                <a:lnTo>
                  <a:pt x="2070100" y="41274"/>
                </a:lnTo>
                <a:lnTo>
                  <a:pt x="2070100" y="34924"/>
                </a:lnTo>
                <a:close/>
              </a:path>
              <a:path w="2558415" h="76200">
                <a:moveTo>
                  <a:pt x="2114550" y="34924"/>
                </a:moveTo>
                <a:lnTo>
                  <a:pt x="2089150" y="34924"/>
                </a:lnTo>
                <a:lnTo>
                  <a:pt x="2089150" y="41274"/>
                </a:lnTo>
                <a:lnTo>
                  <a:pt x="2114550" y="41274"/>
                </a:lnTo>
                <a:lnTo>
                  <a:pt x="2114550" y="34924"/>
                </a:lnTo>
                <a:close/>
              </a:path>
              <a:path w="2558415" h="76200">
                <a:moveTo>
                  <a:pt x="2159000" y="34924"/>
                </a:moveTo>
                <a:lnTo>
                  <a:pt x="2133600" y="34924"/>
                </a:lnTo>
                <a:lnTo>
                  <a:pt x="2133600" y="41274"/>
                </a:lnTo>
                <a:lnTo>
                  <a:pt x="2159000" y="41274"/>
                </a:lnTo>
                <a:lnTo>
                  <a:pt x="2159000" y="34924"/>
                </a:lnTo>
                <a:close/>
              </a:path>
              <a:path w="2558415" h="76200">
                <a:moveTo>
                  <a:pt x="2203450" y="34924"/>
                </a:moveTo>
                <a:lnTo>
                  <a:pt x="2178050" y="34924"/>
                </a:lnTo>
                <a:lnTo>
                  <a:pt x="2178050" y="41274"/>
                </a:lnTo>
                <a:lnTo>
                  <a:pt x="2203450" y="41274"/>
                </a:lnTo>
                <a:lnTo>
                  <a:pt x="2203450" y="34924"/>
                </a:lnTo>
                <a:close/>
              </a:path>
              <a:path w="2558415" h="76200">
                <a:moveTo>
                  <a:pt x="2222500" y="34924"/>
                </a:moveTo>
                <a:lnTo>
                  <a:pt x="2222500" y="41274"/>
                </a:lnTo>
                <a:lnTo>
                  <a:pt x="2247900" y="41275"/>
                </a:lnTo>
                <a:lnTo>
                  <a:pt x="2247900" y="34925"/>
                </a:lnTo>
                <a:lnTo>
                  <a:pt x="2222500" y="34924"/>
                </a:lnTo>
                <a:close/>
              </a:path>
              <a:path w="2558415" h="76200">
                <a:moveTo>
                  <a:pt x="2292350" y="34925"/>
                </a:moveTo>
                <a:lnTo>
                  <a:pt x="2266950" y="34925"/>
                </a:lnTo>
                <a:lnTo>
                  <a:pt x="2266950" y="41275"/>
                </a:lnTo>
                <a:lnTo>
                  <a:pt x="2292350" y="41275"/>
                </a:lnTo>
                <a:lnTo>
                  <a:pt x="2292350" y="34925"/>
                </a:lnTo>
                <a:close/>
              </a:path>
              <a:path w="2558415" h="76200">
                <a:moveTo>
                  <a:pt x="2336800" y="34925"/>
                </a:moveTo>
                <a:lnTo>
                  <a:pt x="2311400" y="34925"/>
                </a:lnTo>
                <a:lnTo>
                  <a:pt x="2311400" y="41275"/>
                </a:lnTo>
                <a:lnTo>
                  <a:pt x="2336800" y="41275"/>
                </a:lnTo>
                <a:lnTo>
                  <a:pt x="2336800" y="34925"/>
                </a:lnTo>
                <a:close/>
              </a:path>
              <a:path w="2558415" h="76200">
                <a:moveTo>
                  <a:pt x="2381250" y="34925"/>
                </a:moveTo>
                <a:lnTo>
                  <a:pt x="2355850" y="34925"/>
                </a:lnTo>
                <a:lnTo>
                  <a:pt x="2355850" y="41275"/>
                </a:lnTo>
                <a:lnTo>
                  <a:pt x="2381250" y="41275"/>
                </a:lnTo>
                <a:lnTo>
                  <a:pt x="2381250" y="34925"/>
                </a:lnTo>
                <a:close/>
              </a:path>
              <a:path w="2558415" h="76200">
                <a:moveTo>
                  <a:pt x="2425700" y="34925"/>
                </a:moveTo>
                <a:lnTo>
                  <a:pt x="2400300" y="34925"/>
                </a:lnTo>
                <a:lnTo>
                  <a:pt x="2400300" y="41275"/>
                </a:lnTo>
                <a:lnTo>
                  <a:pt x="2425700" y="41275"/>
                </a:lnTo>
                <a:lnTo>
                  <a:pt x="2425700" y="34925"/>
                </a:lnTo>
                <a:close/>
              </a:path>
              <a:path w="2558415" h="76200">
                <a:moveTo>
                  <a:pt x="2470150" y="34925"/>
                </a:moveTo>
                <a:lnTo>
                  <a:pt x="2444750" y="34925"/>
                </a:lnTo>
                <a:lnTo>
                  <a:pt x="2444750" y="41275"/>
                </a:lnTo>
                <a:lnTo>
                  <a:pt x="2470150" y="41275"/>
                </a:lnTo>
                <a:lnTo>
                  <a:pt x="2470150" y="34925"/>
                </a:lnTo>
                <a:close/>
              </a:path>
              <a:path w="2558415" h="76200">
                <a:moveTo>
                  <a:pt x="2520000" y="0"/>
                </a:moveTo>
                <a:lnTo>
                  <a:pt x="2505169" y="2994"/>
                </a:lnTo>
                <a:lnTo>
                  <a:pt x="2493059" y="11159"/>
                </a:lnTo>
                <a:lnTo>
                  <a:pt x="2484894" y="23269"/>
                </a:lnTo>
                <a:lnTo>
                  <a:pt x="2481900" y="38100"/>
                </a:lnTo>
                <a:lnTo>
                  <a:pt x="2484894" y="52930"/>
                </a:lnTo>
                <a:lnTo>
                  <a:pt x="2493059" y="65040"/>
                </a:lnTo>
                <a:lnTo>
                  <a:pt x="2505169" y="73205"/>
                </a:lnTo>
                <a:lnTo>
                  <a:pt x="2520000" y="76200"/>
                </a:lnTo>
                <a:lnTo>
                  <a:pt x="2534829" y="73205"/>
                </a:lnTo>
                <a:lnTo>
                  <a:pt x="2546940" y="65040"/>
                </a:lnTo>
                <a:lnTo>
                  <a:pt x="2555105" y="52930"/>
                </a:lnTo>
                <a:lnTo>
                  <a:pt x="2557459" y="41275"/>
                </a:lnTo>
                <a:lnTo>
                  <a:pt x="2489200" y="41275"/>
                </a:lnTo>
                <a:lnTo>
                  <a:pt x="2489200" y="34925"/>
                </a:lnTo>
                <a:lnTo>
                  <a:pt x="2557458" y="34925"/>
                </a:lnTo>
                <a:lnTo>
                  <a:pt x="2555105" y="23269"/>
                </a:lnTo>
                <a:lnTo>
                  <a:pt x="2546940" y="11159"/>
                </a:lnTo>
                <a:lnTo>
                  <a:pt x="2534829" y="2994"/>
                </a:lnTo>
                <a:lnTo>
                  <a:pt x="2520000" y="0"/>
                </a:lnTo>
                <a:close/>
              </a:path>
              <a:path w="2558415" h="76200">
                <a:moveTo>
                  <a:pt x="2514600" y="34925"/>
                </a:moveTo>
                <a:lnTo>
                  <a:pt x="2489200" y="34925"/>
                </a:lnTo>
                <a:lnTo>
                  <a:pt x="2489200" y="41275"/>
                </a:lnTo>
                <a:lnTo>
                  <a:pt x="2514600" y="41275"/>
                </a:lnTo>
                <a:lnTo>
                  <a:pt x="2514600" y="34925"/>
                </a:lnTo>
                <a:close/>
              </a:path>
              <a:path w="2558415" h="76200">
                <a:moveTo>
                  <a:pt x="2557458" y="34925"/>
                </a:moveTo>
                <a:lnTo>
                  <a:pt x="2514600" y="34925"/>
                </a:lnTo>
                <a:lnTo>
                  <a:pt x="2514600" y="41275"/>
                </a:lnTo>
                <a:lnTo>
                  <a:pt x="2557459" y="41275"/>
                </a:lnTo>
                <a:lnTo>
                  <a:pt x="2558100" y="38100"/>
                </a:lnTo>
                <a:lnTo>
                  <a:pt x="2557458" y="34925"/>
                </a:lnTo>
                <a:close/>
              </a:path>
            </a:pathLst>
          </a:custGeom>
          <a:solidFill>
            <a:srgbClr val="011A47"/>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6" name="object 19"/>
          <p:cNvSpPr/>
          <p:nvPr/>
        </p:nvSpPr>
        <p:spPr>
          <a:xfrm>
            <a:off x="487346" y="5803000"/>
            <a:ext cx="1333671" cy="1333671"/>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7" name="object 20"/>
          <p:cNvSpPr/>
          <p:nvPr/>
        </p:nvSpPr>
        <p:spPr>
          <a:xfrm>
            <a:off x="584195" y="5899582"/>
            <a:ext cx="1143064" cy="1143064"/>
          </a:xfrm>
          <a:custGeom>
            <a:avLst/>
            <a:gdLst/>
            <a:ahLst/>
            <a:cxnLst/>
            <a:rect l="l" t="t" r="r" b="b"/>
            <a:pathLst>
              <a:path w="1008380" h="1008379">
                <a:moveTo>
                  <a:pt x="504000" y="0"/>
                </a:moveTo>
                <a:lnTo>
                  <a:pt x="455461" y="2307"/>
                </a:lnTo>
                <a:lnTo>
                  <a:pt x="408228" y="9087"/>
                </a:lnTo>
                <a:lnTo>
                  <a:pt x="362511" y="20130"/>
                </a:lnTo>
                <a:lnTo>
                  <a:pt x="318522" y="35225"/>
                </a:lnTo>
                <a:lnTo>
                  <a:pt x="276473" y="54159"/>
                </a:lnTo>
                <a:lnTo>
                  <a:pt x="236573" y="76721"/>
                </a:lnTo>
                <a:lnTo>
                  <a:pt x="199035" y="102702"/>
                </a:lnTo>
                <a:lnTo>
                  <a:pt x="164070" y="131888"/>
                </a:lnTo>
                <a:lnTo>
                  <a:pt x="131888" y="164070"/>
                </a:lnTo>
                <a:lnTo>
                  <a:pt x="102702" y="199035"/>
                </a:lnTo>
                <a:lnTo>
                  <a:pt x="76721" y="236573"/>
                </a:lnTo>
                <a:lnTo>
                  <a:pt x="54159" y="276473"/>
                </a:lnTo>
                <a:lnTo>
                  <a:pt x="35225" y="318522"/>
                </a:lnTo>
                <a:lnTo>
                  <a:pt x="20130" y="362511"/>
                </a:lnTo>
                <a:lnTo>
                  <a:pt x="9087" y="408228"/>
                </a:lnTo>
                <a:lnTo>
                  <a:pt x="2307" y="455461"/>
                </a:lnTo>
                <a:lnTo>
                  <a:pt x="0" y="503999"/>
                </a:lnTo>
                <a:lnTo>
                  <a:pt x="2307" y="552538"/>
                </a:lnTo>
                <a:lnTo>
                  <a:pt x="9087" y="599771"/>
                </a:lnTo>
                <a:lnTo>
                  <a:pt x="20130" y="645488"/>
                </a:lnTo>
                <a:lnTo>
                  <a:pt x="35225" y="689476"/>
                </a:lnTo>
                <a:lnTo>
                  <a:pt x="54159" y="731526"/>
                </a:lnTo>
                <a:lnTo>
                  <a:pt x="76721" y="771426"/>
                </a:lnTo>
                <a:lnTo>
                  <a:pt x="102702" y="808964"/>
                </a:lnTo>
                <a:lnTo>
                  <a:pt x="131888" y="843929"/>
                </a:lnTo>
                <a:lnTo>
                  <a:pt x="164070" y="876111"/>
                </a:lnTo>
                <a:lnTo>
                  <a:pt x="199035" y="905297"/>
                </a:lnTo>
                <a:lnTo>
                  <a:pt x="236573" y="931277"/>
                </a:lnTo>
                <a:lnTo>
                  <a:pt x="276473" y="953840"/>
                </a:lnTo>
                <a:lnTo>
                  <a:pt x="318522" y="972774"/>
                </a:lnTo>
                <a:lnTo>
                  <a:pt x="362511" y="987868"/>
                </a:lnTo>
                <a:lnTo>
                  <a:pt x="408228" y="998911"/>
                </a:lnTo>
                <a:lnTo>
                  <a:pt x="455461" y="1005692"/>
                </a:lnTo>
                <a:lnTo>
                  <a:pt x="504000" y="1007999"/>
                </a:lnTo>
                <a:lnTo>
                  <a:pt x="552538" y="1005692"/>
                </a:lnTo>
                <a:lnTo>
                  <a:pt x="599771" y="998911"/>
                </a:lnTo>
                <a:lnTo>
                  <a:pt x="645488" y="987868"/>
                </a:lnTo>
                <a:lnTo>
                  <a:pt x="689477" y="972774"/>
                </a:lnTo>
                <a:lnTo>
                  <a:pt x="731526" y="953840"/>
                </a:lnTo>
                <a:lnTo>
                  <a:pt x="771426" y="931277"/>
                </a:lnTo>
                <a:lnTo>
                  <a:pt x="808964" y="905297"/>
                </a:lnTo>
                <a:lnTo>
                  <a:pt x="843930" y="876111"/>
                </a:lnTo>
                <a:lnTo>
                  <a:pt x="876111" y="843929"/>
                </a:lnTo>
                <a:lnTo>
                  <a:pt x="905298" y="808964"/>
                </a:lnTo>
                <a:lnTo>
                  <a:pt x="931278" y="771426"/>
                </a:lnTo>
                <a:lnTo>
                  <a:pt x="953841" y="731526"/>
                </a:lnTo>
                <a:lnTo>
                  <a:pt x="972775" y="689476"/>
                </a:lnTo>
                <a:lnTo>
                  <a:pt x="987869" y="645488"/>
                </a:lnTo>
                <a:lnTo>
                  <a:pt x="998912" y="599771"/>
                </a:lnTo>
                <a:lnTo>
                  <a:pt x="1005693" y="552538"/>
                </a:lnTo>
                <a:lnTo>
                  <a:pt x="1008000" y="503999"/>
                </a:lnTo>
                <a:lnTo>
                  <a:pt x="1005693" y="455461"/>
                </a:lnTo>
                <a:lnTo>
                  <a:pt x="998912" y="408228"/>
                </a:lnTo>
                <a:lnTo>
                  <a:pt x="987869" y="362511"/>
                </a:lnTo>
                <a:lnTo>
                  <a:pt x="972775" y="318522"/>
                </a:lnTo>
                <a:lnTo>
                  <a:pt x="953841" y="276473"/>
                </a:lnTo>
                <a:lnTo>
                  <a:pt x="931278" y="236573"/>
                </a:lnTo>
                <a:lnTo>
                  <a:pt x="905298" y="199035"/>
                </a:lnTo>
                <a:lnTo>
                  <a:pt x="876111" y="164070"/>
                </a:lnTo>
                <a:lnTo>
                  <a:pt x="843930" y="131888"/>
                </a:lnTo>
                <a:lnTo>
                  <a:pt x="808964" y="102702"/>
                </a:lnTo>
                <a:lnTo>
                  <a:pt x="771426" y="76721"/>
                </a:lnTo>
                <a:lnTo>
                  <a:pt x="731526" y="54159"/>
                </a:lnTo>
                <a:lnTo>
                  <a:pt x="689477" y="35225"/>
                </a:lnTo>
                <a:lnTo>
                  <a:pt x="645488" y="20130"/>
                </a:lnTo>
                <a:lnTo>
                  <a:pt x="599771" y="9087"/>
                </a:lnTo>
                <a:lnTo>
                  <a:pt x="552538" y="2307"/>
                </a:lnTo>
                <a:lnTo>
                  <a:pt x="504000" y="0"/>
                </a:lnTo>
                <a:close/>
              </a:path>
            </a:pathLst>
          </a:custGeom>
          <a:solidFill>
            <a:srgbClr val="0070C0"/>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8" name="object 21"/>
          <p:cNvSpPr/>
          <p:nvPr/>
        </p:nvSpPr>
        <p:spPr>
          <a:xfrm>
            <a:off x="584195" y="5899582"/>
            <a:ext cx="1143064" cy="1143064"/>
          </a:xfrm>
          <a:custGeom>
            <a:avLst/>
            <a:gdLst/>
            <a:ahLst/>
            <a:cxnLst/>
            <a:rect l="l" t="t" r="r" b="b"/>
            <a:pathLst>
              <a:path w="1008380" h="1008379">
                <a:moveTo>
                  <a:pt x="0" y="504000"/>
                </a:moveTo>
                <a:lnTo>
                  <a:pt x="2307" y="455461"/>
                </a:lnTo>
                <a:lnTo>
                  <a:pt x="9087" y="408228"/>
                </a:lnTo>
                <a:lnTo>
                  <a:pt x="20130" y="362511"/>
                </a:lnTo>
                <a:lnTo>
                  <a:pt x="35225" y="318522"/>
                </a:lnTo>
                <a:lnTo>
                  <a:pt x="54159" y="276473"/>
                </a:lnTo>
                <a:lnTo>
                  <a:pt x="76721" y="236573"/>
                </a:lnTo>
                <a:lnTo>
                  <a:pt x="102702" y="199035"/>
                </a:lnTo>
                <a:lnTo>
                  <a:pt x="131888" y="164070"/>
                </a:lnTo>
                <a:lnTo>
                  <a:pt x="164070" y="131888"/>
                </a:lnTo>
                <a:lnTo>
                  <a:pt x="199035" y="102702"/>
                </a:lnTo>
                <a:lnTo>
                  <a:pt x="236573" y="76721"/>
                </a:lnTo>
                <a:lnTo>
                  <a:pt x="276473" y="54159"/>
                </a:lnTo>
                <a:lnTo>
                  <a:pt x="318522" y="35225"/>
                </a:lnTo>
                <a:lnTo>
                  <a:pt x="362511" y="20130"/>
                </a:lnTo>
                <a:lnTo>
                  <a:pt x="408228" y="9087"/>
                </a:lnTo>
                <a:lnTo>
                  <a:pt x="455461" y="2307"/>
                </a:lnTo>
                <a:lnTo>
                  <a:pt x="504000" y="0"/>
                </a:lnTo>
                <a:lnTo>
                  <a:pt x="552538" y="2307"/>
                </a:lnTo>
                <a:lnTo>
                  <a:pt x="599771" y="9087"/>
                </a:lnTo>
                <a:lnTo>
                  <a:pt x="645488" y="20130"/>
                </a:lnTo>
                <a:lnTo>
                  <a:pt x="689477" y="35225"/>
                </a:lnTo>
                <a:lnTo>
                  <a:pt x="731526" y="54159"/>
                </a:lnTo>
                <a:lnTo>
                  <a:pt x="771426" y="76721"/>
                </a:lnTo>
                <a:lnTo>
                  <a:pt x="808964" y="102702"/>
                </a:lnTo>
                <a:lnTo>
                  <a:pt x="843929" y="131888"/>
                </a:lnTo>
                <a:lnTo>
                  <a:pt x="876111" y="164070"/>
                </a:lnTo>
                <a:lnTo>
                  <a:pt x="905297" y="199035"/>
                </a:lnTo>
                <a:lnTo>
                  <a:pt x="931278" y="236573"/>
                </a:lnTo>
                <a:lnTo>
                  <a:pt x="953840" y="276473"/>
                </a:lnTo>
                <a:lnTo>
                  <a:pt x="972774" y="318522"/>
                </a:lnTo>
                <a:lnTo>
                  <a:pt x="987869" y="362511"/>
                </a:lnTo>
                <a:lnTo>
                  <a:pt x="998912" y="408228"/>
                </a:lnTo>
                <a:lnTo>
                  <a:pt x="1005692" y="455461"/>
                </a:lnTo>
                <a:lnTo>
                  <a:pt x="1008000" y="504000"/>
                </a:lnTo>
                <a:lnTo>
                  <a:pt x="1005692" y="552538"/>
                </a:lnTo>
                <a:lnTo>
                  <a:pt x="998912" y="599771"/>
                </a:lnTo>
                <a:lnTo>
                  <a:pt x="987869" y="645488"/>
                </a:lnTo>
                <a:lnTo>
                  <a:pt x="972774" y="689477"/>
                </a:lnTo>
                <a:lnTo>
                  <a:pt x="953840" y="731526"/>
                </a:lnTo>
                <a:lnTo>
                  <a:pt x="931278" y="771426"/>
                </a:lnTo>
                <a:lnTo>
                  <a:pt x="905297" y="808964"/>
                </a:lnTo>
                <a:lnTo>
                  <a:pt x="876111" y="843929"/>
                </a:lnTo>
                <a:lnTo>
                  <a:pt x="843929" y="876111"/>
                </a:lnTo>
                <a:lnTo>
                  <a:pt x="808964" y="905297"/>
                </a:lnTo>
                <a:lnTo>
                  <a:pt x="771426" y="931278"/>
                </a:lnTo>
                <a:lnTo>
                  <a:pt x="731526" y="953840"/>
                </a:lnTo>
                <a:lnTo>
                  <a:pt x="689477" y="972774"/>
                </a:lnTo>
                <a:lnTo>
                  <a:pt x="645488" y="987869"/>
                </a:lnTo>
                <a:lnTo>
                  <a:pt x="599771" y="998912"/>
                </a:lnTo>
                <a:lnTo>
                  <a:pt x="552538" y="1005692"/>
                </a:lnTo>
                <a:lnTo>
                  <a:pt x="504000" y="1008000"/>
                </a:lnTo>
                <a:lnTo>
                  <a:pt x="455461" y="1005692"/>
                </a:lnTo>
                <a:lnTo>
                  <a:pt x="408228" y="998912"/>
                </a:lnTo>
                <a:lnTo>
                  <a:pt x="362511" y="987869"/>
                </a:lnTo>
                <a:lnTo>
                  <a:pt x="318522" y="972774"/>
                </a:lnTo>
                <a:lnTo>
                  <a:pt x="276473" y="953840"/>
                </a:lnTo>
                <a:lnTo>
                  <a:pt x="236573" y="931278"/>
                </a:lnTo>
                <a:lnTo>
                  <a:pt x="199035" y="905297"/>
                </a:lnTo>
                <a:lnTo>
                  <a:pt x="164070" y="876111"/>
                </a:lnTo>
                <a:lnTo>
                  <a:pt x="131888" y="843929"/>
                </a:lnTo>
                <a:lnTo>
                  <a:pt x="102702" y="808964"/>
                </a:lnTo>
                <a:lnTo>
                  <a:pt x="76721" y="771426"/>
                </a:lnTo>
                <a:lnTo>
                  <a:pt x="54159" y="731526"/>
                </a:lnTo>
                <a:lnTo>
                  <a:pt x="35225" y="689477"/>
                </a:lnTo>
                <a:lnTo>
                  <a:pt x="20130" y="645488"/>
                </a:lnTo>
                <a:lnTo>
                  <a:pt x="9087" y="599771"/>
                </a:lnTo>
                <a:lnTo>
                  <a:pt x="2307" y="552538"/>
                </a:lnTo>
                <a:lnTo>
                  <a:pt x="0" y="504000"/>
                </a:lnTo>
                <a:close/>
              </a:path>
            </a:pathLst>
          </a:custGeom>
          <a:ln w="63500">
            <a:solidFill>
              <a:srgbClr val="FFFFFF"/>
            </a:solidFill>
          </a:ln>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49" name="object 22"/>
          <p:cNvSpPr/>
          <p:nvPr/>
        </p:nvSpPr>
        <p:spPr>
          <a:xfrm>
            <a:off x="742389" y="6062816"/>
            <a:ext cx="826244" cy="81616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50" name="object 23"/>
          <p:cNvSpPr/>
          <p:nvPr/>
        </p:nvSpPr>
        <p:spPr>
          <a:xfrm>
            <a:off x="8486066" y="4085628"/>
            <a:ext cx="3548681" cy="86378"/>
          </a:xfrm>
          <a:custGeom>
            <a:avLst/>
            <a:gdLst/>
            <a:ahLst/>
            <a:cxnLst/>
            <a:rect l="l" t="t" r="r" b="b"/>
            <a:pathLst>
              <a:path w="3130550" h="76200">
                <a:moveTo>
                  <a:pt x="38100" y="0"/>
                </a:moveTo>
                <a:lnTo>
                  <a:pt x="23270" y="2994"/>
                </a:lnTo>
                <a:lnTo>
                  <a:pt x="11159" y="11159"/>
                </a:lnTo>
                <a:lnTo>
                  <a:pt x="2994" y="23269"/>
                </a:lnTo>
                <a:lnTo>
                  <a:pt x="0" y="38100"/>
                </a:lnTo>
                <a:lnTo>
                  <a:pt x="2994" y="52929"/>
                </a:lnTo>
                <a:lnTo>
                  <a:pt x="11159" y="65040"/>
                </a:lnTo>
                <a:lnTo>
                  <a:pt x="23270" y="73205"/>
                </a:lnTo>
                <a:lnTo>
                  <a:pt x="38100" y="76200"/>
                </a:lnTo>
                <a:lnTo>
                  <a:pt x="52930" y="73205"/>
                </a:lnTo>
                <a:lnTo>
                  <a:pt x="65040" y="65040"/>
                </a:lnTo>
                <a:lnTo>
                  <a:pt x="73205" y="52929"/>
                </a:lnTo>
                <a:lnTo>
                  <a:pt x="75559" y="41275"/>
                </a:lnTo>
                <a:lnTo>
                  <a:pt x="38100" y="41275"/>
                </a:lnTo>
                <a:lnTo>
                  <a:pt x="38100" y="34925"/>
                </a:lnTo>
                <a:lnTo>
                  <a:pt x="75559" y="34925"/>
                </a:lnTo>
                <a:lnTo>
                  <a:pt x="73205" y="23269"/>
                </a:lnTo>
                <a:lnTo>
                  <a:pt x="65040" y="11159"/>
                </a:lnTo>
                <a:lnTo>
                  <a:pt x="52930" y="2994"/>
                </a:lnTo>
                <a:lnTo>
                  <a:pt x="38100" y="0"/>
                </a:lnTo>
                <a:close/>
              </a:path>
              <a:path w="3130550" h="76200">
                <a:moveTo>
                  <a:pt x="63500" y="34925"/>
                </a:moveTo>
                <a:lnTo>
                  <a:pt x="38100" y="34925"/>
                </a:lnTo>
                <a:lnTo>
                  <a:pt x="38100" y="41275"/>
                </a:lnTo>
                <a:lnTo>
                  <a:pt x="63500" y="41275"/>
                </a:lnTo>
                <a:lnTo>
                  <a:pt x="63500" y="34925"/>
                </a:lnTo>
                <a:close/>
              </a:path>
              <a:path w="3130550" h="76200">
                <a:moveTo>
                  <a:pt x="75559" y="34925"/>
                </a:moveTo>
                <a:lnTo>
                  <a:pt x="63500" y="34925"/>
                </a:lnTo>
                <a:lnTo>
                  <a:pt x="63500" y="41275"/>
                </a:lnTo>
                <a:lnTo>
                  <a:pt x="75559" y="41275"/>
                </a:lnTo>
                <a:lnTo>
                  <a:pt x="76200" y="38100"/>
                </a:lnTo>
                <a:lnTo>
                  <a:pt x="75559" y="34925"/>
                </a:lnTo>
                <a:close/>
              </a:path>
              <a:path w="3130550" h="76200">
                <a:moveTo>
                  <a:pt x="107950" y="34925"/>
                </a:moveTo>
                <a:lnTo>
                  <a:pt x="82550" y="34925"/>
                </a:lnTo>
                <a:lnTo>
                  <a:pt x="82550" y="41275"/>
                </a:lnTo>
                <a:lnTo>
                  <a:pt x="107950" y="41275"/>
                </a:lnTo>
                <a:lnTo>
                  <a:pt x="107950" y="34925"/>
                </a:lnTo>
                <a:close/>
              </a:path>
              <a:path w="3130550" h="76200">
                <a:moveTo>
                  <a:pt x="152400" y="34925"/>
                </a:moveTo>
                <a:lnTo>
                  <a:pt x="127000" y="34925"/>
                </a:lnTo>
                <a:lnTo>
                  <a:pt x="127000" y="41275"/>
                </a:lnTo>
                <a:lnTo>
                  <a:pt x="152400" y="41275"/>
                </a:lnTo>
                <a:lnTo>
                  <a:pt x="152400" y="34925"/>
                </a:lnTo>
                <a:close/>
              </a:path>
              <a:path w="3130550" h="76200">
                <a:moveTo>
                  <a:pt x="196850" y="34925"/>
                </a:moveTo>
                <a:lnTo>
                  <a:pt x="171450" y="34925"/>
                </a:lnTo>
                <a:lnTo>
                  <a:pt x="171450" y="41275"/>
                </a:lnTo>
                <a:lnTo>
                  <a:pt x="196850" y="41275"/>
                </a:lnTo>
                <a:lnTo>
                  <a:pt x="196850" y="34925"/>
                </a:lnTo>
                <a:close/>
              </a:path>
              <a:path w="3130550" h="76200">
                <a:moveTo>
                  <a:pt x="241300" y="34925"/>
                </a:moveTo>
                <a:lnTo>
                  <a:pt x="215900" y="34925"/>
                </a:lnTo>
                <a:lnTo>
                  <a:pt x="215900" y="41275"/>
                </a:lnTo>
                <a:lnTo>
                  <a:pt x="241300" y="41275"/>
                </a:lnTo>
                <a:lnTo>
                  <a:pt x="241300" y="34925"/>
                </a:lnTo>
                <a:close/>
              </a:path>
              <a:path w="3130550" h="76200">
                <a:moveTo>
                  <a:pt x="285750" y="34925"/>
                </a:moveTo>
                <a:lnTo>
                  <a:pt x="260350" y="34925"/>
                </a:lnTo>
                <a:lnTo>
                  <a:pt x="260350" y="41275"/>
                </a:lnTo>
                <a:lnTo>
                  <a:pt x="285750" y="41275"/>
                </a:lnTo>
                <a:lnTo>
                  <a:pt x="285750" y="34925"/>
                </a:lnTo>
                <a:close/>
              </a:path>
              <a:path w="3130550" h="76200">
                <a:moveTo>
                  <a:pt x="330200" y="34925"/>
                </a:moveTo>
                <a:lnTo>
                  <a:pt x="304800" y="34925"/>
                </a:lnTo>
                <a:lnTo>
                  <a:pt x="304800" y="41275"/>
                </a:lnTo>
                <a:lnTo>
                  <a:pt x="330200" y="41275"/>
                </a:lnTo>
                <a:lnTo>
                  <a:pt x="330200" y="34925"/>
                </a:lnTo>
                <a:close/>
              </a:path>
              <a:path w="3130550" h="76200">
                <a:moveTo>
                  <a:pt x="374650" y="34925"/>
                </a:moveTo>
                <a:lnTo>
                  <a:pt x="349250" y="34925"/>
                </a:lnTo>
                <a:lnTo>
                  <a:pt x="349250" y="41275"/>
                </a:lnTo>
                <a:lnTo>
                  <a:pt x="374650" y="41275"/>
                </a:lnTo>
                <a:lnTo>
                  <a:pt x="374650" y="34925"/>
                </a:lnTo>
                <a:close/>
              </a:path>
              <a:path w="3130550" h="76200">
                <a:moveTo>
                  <a:pt x="419100" y="34925"/>
                </a:moveTo>
                <a:lnTo>
                  <a:pt x="393700" y="34925"/>
                </a:lnTo>
                <a:lnTo>
                  <a:pt x="393700" y="41275"/>
                </a:lnTo>
                <a:lnTo>
                  <a:pt x="419100" y="41275"/>
                </a:lnTo>
                <a:lnTo>
                  <a:pt x="419100" y="34925"/>
                </a:lnTo>
                <a:close/>
              </a:path>
              <a:path w="3130550" h="76200">
                <a:moveTo>
                  <a:pt x="463550" y="34925"/>
                </a:moveTo>
                <a:lnTo>
                  <a:pt x="438150" y="34925"/>
                </a:lnTo>
                <a:lnTo>
                  <a:pt x="438150" y="41275"/>
                </a:lnTo>
                <a:lnTo>
                  <a:pt x="463550" y="41275"/>
                </a:lnTo>
                <a:lnTo>
                  <a:pt x="463550" y="34925"/>
                </a:lnTo>
                <a:close/>
              </a:path>
              <a:path w="3130550" h="76200">
                <a:moveTo>
                  <a:pt x="508000" y="34925"/>
                </a:moveTo>
                <a:lnTo>
                  <a:pt x="482600" y="34925"/>
                </a:lnTo>
                <a:lnTo>
                  <a:pt x="482600" y="41275"/>
                </a:lnTo>
                <a:lnTo>
                  <a:pt x="508000" y="41275"/>
                </a:lnTo>
                <a:lnTo>
                  <a:pt x="508000" y="34925"/>
                </a:lnTo>
                <a:close/>
              </a:path>
              <a:path w="3130550" h="76200">
                <a:moveTo>
                  <a:pt x="552450" y="34925"/>
                </a:moveTo>
                <a:lnTo>
                  <a:pt x="527050" y="34925"/>
                </a:lnTo>
                <a:lnTo>
                  <a:pt x="527050" y="41275"/>
                </a:lnTo>
                <a:lnTo>
                  <a:pt x="552450" y="41275"/>
                </a:lnTo>
                <a:lnTo>
                  <a:pt x="552450" y="34925"/>
                </a:lnTo>
                <a:close/>
              </a:path>
              <a:path w="3130550" h="76200">
                <a:moveTo>
                  <a:pt x="596900" y="34925"/>
                </a:moveTo>
                <a:lnTo>
                  <a:pt x="571500" y="34925"/>
                </a:lnTo>
                <a:lnTo>
                  <a:pt x="571500" y="41275"/>
                </a:lnTo>
                <a:lnTo>
                  <a:pt x="596900" y="41275"/>
                </a:lnTo>
                <a:lnTo>
                  <a:pt x="596900" y="34925"/>
                </a:lnTo>
                <a:close/>
              </a:path>
              <a:path w="3130550" h="76200">
                <a:moveTo>
                  <a:pt x="641350" y="34925"/>
                </a:moveTo>
                <a:lnTo>
                  <a:pt x="615950" y="34925"/>
                </a:lnTo>
                <a:lnTo>
                  <a:pt x="615950" y="41275"/>
                </a:lnTo>
                <a:lnTo>
                  <a:pt x="641350" y="41275"/>
                </a:lnTo>
                <a:lnTo>
                  <a:pt x="641350" y="34925"/>
                </a:lnTo>
                <a:close/>
              </a:path>
              <a:path w="3130550" h="76200">
                <a:moveTo>
                  <a:pt x="685800" y="34925"/>
                </a:moveTo>
                <a:lnTo>
                  <a:pt x="660400" y="34925"/>
                </a:lnTo>
                <a:lnTo>
                  <a:pt x="660400" y="41275"/>
                </a:lnTo>
                <a:lnTo>
                  <a:pt x="685800" y="41275"/>
                </a:lnTo>
                <a:lnTo>
                  <a:pt x="685800" y="34925"/>
                </a:lnTo>
                <a:close/>
              </a:path>
              <a:path w="3130550" h="76200">
                <a:moveTo>
                  <a:pt x="730250" y="34925"/>
                </a:moveTo>
                <a:lnTo>
                  <a:pt x="704850" y="34925"/>
                </a:lnTo>
                <a:lnTo>
                  <a:pt x="704850" y="41275"/>
                </a:lnTo>
                <a:lnTo>
                  <a:pt x="730250" y="41275"/>
                </a:lnTo>
                <a:lnTo>
                  <a:pt x="730250" y="34925"/>
                </a:lnTo>
                <a:close/>
              </a:path>
              <a:path w="3130550" h="76200">
                <a:moveTo>
                  <a:pt x="774700" y="34925"/>
                </a:moveTo>
                <a:lnTo>
                  <a:pt x="749300" y="34925"/>
                </a:lnTo>
                <a:lnTo>
                  <a:pt x="749300" y="41275"/>
                </a:lnTo>
                <a:lnTo>
                  <a:pt x="774700" y="41275"/>
                </a:lnTo>
                <a:lnTo>
                  <a:pt x="774700" y="34925"/>
                </a:lnTo>
                <a:close/>
              </a:path>
              <a:path w="3130550" h="76200">
                <a:moveTo>
                  <a:pt x="819150" y="34925"/>
                </a:moveTo>
                <a:lnTo>
                  <a:pt x="793750" y="34925"/>
                </a:lnTo>
                <a:lnTo>
                  <a:pt x="793750" y="41275"/>
                </a:lnTo>
                <a:lnTo>
                  <a:pt x="819150" y="41275"/>
                </a:lnTo>
                <a:lnTo>
                  <a:pt x="819150" y="34925"/>
                </a:lnTo>
                <a:close/>
              </a:path>
              <a:path w="3130550" h="76200">
                <a:moveTo>
                  <a:pt x="863600" y="34925"/>
                </a:moveTo>
                <a:lnTo>
                  <a:pt x="838200" y="34925"/>
                </a:lnTo>
                <a:lnTo>
                  <a:pt x="838200" y="41275"/>
                </a:lnTo>
                <a:lnTo>
                  <a:pt x="863600" y="41275"/>
                </a:lnTo>
                <a:lnTo>
                  <a:pt x="863600" y="34925"/>
                </a:lnTo>
                <a:close/>
              </a:path>
              <a:path w="3130550" h="76200">
                <a:moveTo>
                  <a:pt x="908050" y="34925"/>
                </a:moveTo>
                <a:lnTo>
                  <a:pt x="882650" y="34925"/>
                </a:lnTo>
                <a:lnTo>
                  <a:pt x="882650" y="41275"/>
                </a:lnTo>
                <a:lnTo>
                  <a:pt x="908050" y="41275"/>
                </a:lnTo>
                <a:lnTo>
                  <a:pt x="908050" y="34925"/>
                </a:lnTo>
                <a:close/>
              </a:path>
              <a:path w="3130550" h="76200">
                <a:moveTo>
                  <a:pt x="952500" y="34925"/>
                </a:moveTo>
                <a:lnTo>
                  <a:pt x="927100" y="34925"/>
                </a:lnTo>
                <a:lnTo>
                  <a:pt x="927100" y="41275"/>
                </a:lnTo>
                <a:lnTo>
                  <a:pt x="952500" y="41275"/>
                </a:lnTo>
                <a:lnTo>
                  <a:pt x="952500" y="34925"/>
                </a:lnTo>
                <a:close/>
              </a:path>
              <a:path w="3130550" h="76200">
                <a:moveTo>
                  <a:pt x="996950" y="34925"/>
                </a:moveTo>
                <a:lnTo>
                  <a:pt x="971550" y="34925"/>
                </a:lnTo>
                <a:lnTo>
                  <a:pt x="971550" y="41275"/>
                </a:lnTo>
                <a:lnTo>
                  <a:pt x="996950" y="41275"/>
                </a:lnTo>
                <a:lnTo>
                  <a:pt x="996950" y="34925"/>
                </a:lnTo>
                <a:close/>
              </a:path>
              <a:path w="3130550" h="76200">
                <a:moveTo>
                  <a:pt x="1041400" y="34925"/>
                </a:moveTo>
                <a:lnTo>
                  <a:pt x="1016000" y="34925"/>
                </a:lnTo>
                <a:lnTo>
                  <a:pt x="1016000" y="41275"/>
                </a:lnTo>
                <a:lnTo>
                  <a:pt x="1041400" y="41275"/>
                </a:lnTo>
                <a:lnTo>
                  <a:pt x="1041400" y="34925"/>
                </a:lnTo>
                <a:close/>
              </a:path>
              <a:path w="3130550" h="76200">
                <a:moveTo>
                  <a:pt x="1085850" y="34925"/>
                </a:moveTo>
                <a:lnTo>
                  <a:pt x="1060450" y="34925"/>
                </a:lnTo>
                <a:lnTo>
                  <a:pt x="1060450" y="41275"/>
                </a:lnTo>
                <a:lnTo>
                  <a:pt x="1085850" y="41275"/>
                </a:lnTo>
                <a:lnTo>
                  <a:pt x="1085850" y="34925"/>
                </a:lnTo>
                <a:close/>
              </a:path>
              <a:path w="3130550" h="76200">
                <a:moveTo>
                  <a:pt x="1130300" y="34925"/>
                </a:moveTo>
                <a:lnTo>
                  <a:pt x="1104900" y="34925"/>
                </a:lnTo>
                <a:lnTo>
                  <a:pt x="1104900" y="41275"/>
                </a:lnTo>
                <a:lnTo>
                  <a:pt x="1130300" y="41275"/>
                </a:lnTo>
                <a:lnTo>
                  <a:pt x="1130300" y="34925"/>
                </a:lnTo>
                <a:close/>
              </a:path>
              <a:path w="3130550" h="76200">
                <a:moveTo>
                  <a:pt x="1174750" y="34925"/>
                </a:moveTo>
                <a:lnTo>
                  <a:pt x="1149350" y="34925"/>
                </a:lnTo>
                <a:lnTo>
                  <a:pt x="1149350" y="41275"/>
                </a:lnTo>
                <a:lnTo>
                  <a:pt x="1174750" y="41275"/>
                </a:lnTo>
                <a:lnTo>
                  <a:pt x="1174750" y="34925"/>
                </a:lnTo>
                <a:close/>
              </a:path>
              <a:path w="3130550" h="76200">
                <a:moveTo>
                  <a:pt x="1219200" y="34925"/>
                </a:moveTo>
                <a:lnTo>
                  <a:pt x="1193800" y="34925"/>
                </a:lnTo>
                <a:lnTo>
                  <a:pt x="1193800" y="41275"/>
                </a:lnTo>
                <a:lnTo>
                  <a:pt x="1219200" y="41275"/>
                </a:lnTo>
                <a:lnTo>
                  <a:pt x="1219200" y="34925"/>
                </a:lnTo>
                <a:close/>
              </a:path>
              <a:path w="3130550" h="76200">
                <a:moveTo>
                  <a:pt x="1263650" y="34925"/>
                </a:moveTo>
                <a:lnTo>
                  <a:pt x="1238250" y="34925"/>
                </a:lnTo>
                <a:lnTo>
                  <a:pt x="1238250" y="41275"/>
                </a:lnTo>
                <a:lnTo>
                  <a:pt x="1263650" y="41275"/>
                </a:lnTo>
                <a:lnTo>
                  <a:pt x="1263650" y="34925"/>
                </a:lnTo>
                <a:close/>
              </a:path>
              <a:path w="3130550" h="76200">
                <a:moveTo>
                  <a:pt x="1308100" y="34925"/>
                </a:moveTo>
                <a:lnTo>
                  <a:pt x="1282700" y="34925"/>
                </a:lnTo>
                <a:lnTo>
                  <a:pt x="1282700" y="41275"/>
                </a:lnTo>
                <a:lnTo>
                  <a:pt x="1308100" y="41275"/>
                </a:lnTo>
                <a:lnTo>
                  <a:pt x="1308100" y="34925"/>
                </a:lnTo>
                <a:close/>
              </a:path>
              <a:path w="3130550" h="76200">
                <a:moveTo>
                  <a:pt x="1352550" y="34925"/>
                </a:moveTo>
                <a:lnTo>
                  <a:pt x="1327150" y="34925"/>
                </a:lnTo>
                <a:lnTo>
                  <a:pt x="1327150" y="41275"/>
                </a:lnTo>
                <a:lnTo>
                  <a:pt x="1352550" y="41275"/>
                </a:lnTo>
                <a:lnTo>
                  <a:pt x="1352550" y="34925"/>
                </a:lnTo>
                <a:close/>
              </a:path>
              <a:path w="3130550" h="76200">
                <a:moveTo>
                  <a:pt x="1397000" y="34925"/>
                </a:moveTo>
                <a:lnTo>
                  <a:pt x="1371600" y="34925"/>
                </a:lnTo>
                <a:lnTo>
                  <a:pt x="1371600" y="41275"/>
                </a:lnTo>
                <a:lnTo>
                  <a:pt x="1397000" y="41275"/>
                </a:lnTo>
                <a:lnTo>
                  <a:pt x="1397000" y="34925"/>
                </a:lnTo>
                <a:close/>
              </a:path>
              <a:path w="3130550" h="76200">
                <a:moveTo>
                  <a:pt x="1441450" y="34925"/>
                </a:moveTo>
                <a:lnTo>
                  <a:pt x="1416050" y="34925"/>
                </a:lnTo>
                <a:lnTo>
                  <a:pt x="1416050" y="41275"/>
                </a:lnTo>
                <a:lnTo>
                  <a:pt x="1441450" y="41275"/>
                </a:lnTo>
                <a:lnTo>
                  <a:pt x="1441450" y="34925"/>
                </a:lnTo>
                <a:close/>
              </a:path>
              <a:path w="3130550" h="76200">
                <a:moveTo>
                  <a:pt x="1485900" y="34925"/>
                </a:moveTo>
                <a:lnTo>
                  <a:pt x="1460500" y="34925"/>
                </a:lnTo>
                <a:lnTo>
                  <a:pt x="1460500" y="41275"/>
                </a:lnTo>
                <a:lnTo>
                  <a:pt x="1485900" y="41275"/>
                </a:lnTo>
                <a:lnTo>
                  <a:pt x="1485900" y="34925"/>
                </a:lnTo>
                <a:close/>
              </a:path>
              <a:path w="3130550" h="76200">
                <a:moveTo>
                  <a:pt x="1530350" y="34925"/>
                </a:moveTo>
                <a:lnTo>
                  <a:pt x="1504950" y="34925"/>
                </a:lnTo>
                <a:lnTo>
                  <a:pt x="1504950" y="41275"/>
                </a:lnTo>
                <a:lnTo>
                  <a:pt x="1530350" y="41275"/>
                </a:lnTo>
                <a:lnTo>
                  <a:pt x="1530350" y="34925"/>
                </a:lnTo>
                <a:close/>
              </a:path>
              <a:path w="3130550" h="76200">
                <a:moveTo>
                  <a:pt x="1574800" y="34925"/>
                </a:moveTo>
                <a:lnTo>
                  <a:pt x="1549400" y="34925"/>
                </a:lnTo>
                <a:lnTo>
                  <a:pt x="1549400" y="41275"/>
                </a:lnTo>
                <a:lnTo>
                  <a:pt x="1574800" y="41275"/>
                </a:lnTo>
                <a:lnTo>
                  <a:pt x="1574800" y="34925"/>
                </a:lnTo>
                <a:close/>
              </a:path>
              <a:path w="3130550" h="76200">
                <a:moveTo>
                  <a:pt x="1619250" y="34925"/>
                </a:moveTo>
                <a:lnTo>
                  <a:pt x="1593850" y="34925"/>
                </a:lnTo>
                <a:lnTo>
                  <a:pt x="1593850" y="41275"/>
                </a:lnTo>
                <a:lnTo>
                  <a:pt x="1619250" y="41275"/>
                </a:lnTo>
                <a:lnTo>
                  <a:pt x="1619250" y="34925"/>
                </a:lnTo>
                <a:close/>
              </a:path>
              <a:path w="3130550" h="76200">
                <a:moveTo>
                  <a:pt x="1663700" y="34925"/>
                </a:moveTo>
                <a:lnTo>
                  <a:pt x="1638300" y="34925"/>
                </a:lnTo>
                <a:lnTo>
                  <a:pt x="1638300" y="41275"/>
                </a:lnTo>
                <a:lnTo>
                  <a:pt x="1663700" y="41275"/>
                </a:lnTo>
                <a:lnTo>
                  <a:pt x="1663700" y="34925"/>
                </a:lnTo>
                <a:close/>
              </a:path>
              <a:path w="3130550" h="76200">
                <a:moveTo>
                  <a:pt x="1708150" y="34925"/>
                </a:moveTo>
                <a:lnTo>
                  <a:pt x="1682750" y="34925"/>
                </a:lnTo>
                <a:lnTo>
                  <a:pt x="1682750" y="41275"/>
                </a:lnTo>
                <a:lnTo>
                  <a:pt x="1708150" y="41275"/>
                </a:lnTo>
                <a:lnTo>
                  <a:pt x="1708150" y="34925"/>
                </a:lnTo>
                <a:close/>
              </a:path>
              <a:path w="3130550" h="76200">
                <a:moveTo>
                  <a:pt x="1752600" y="34925"/>
                </a:moveTo>
                <a:lnTo>
                  <a:pt x="1727200" y="34925"/>
                </a:lnTo>
                <a:lnTo>
                  <a:pt x="1727200" y="41275"/>
                </a:lnTo>
                <a:lnTo>
                  <a:pt x="1752600" y="41275"/>
                </a:lnTo>
                <a:lnTo>
                  <a:pt x="1752600" y="34925"/>
                </a:lnTo>
                <a:close/>
              </a:path>
              <a:path w="3130550" h="76200">
                <a:moveTo>
                  <a:pt x="1797050" y="34925"/>
                </a:moveTo>
                <a:lnTo>
                  <a:pt x="1771650" y="34925"/>
                </a:lnTo>
                <a:lnTo>
                  <a:pt x="1771650" y="41275"/>
                </a:lnTo>
                <a:lnTo>
                  <a:pt x="1797050" y="41275"/>
                </a:lnTo>
                <a:lnTo>
                  <a:pt x="1797050" y="34925"/>
                </a:lnTo>
                <a:close/>
              </a:path>
              <a:path w="3130550" h="76200">
                <a:moveTo>
                  <a:pt x="1841500" y="34925"/>
                </a:moveTo>
                <a:lnTo>
                  <a:pt x="1816100" y="34925"/>
                </a:lnTo>
                <a:lnTo>
                  <a:pt x="1816100" y="41275"/>
                </a:lnTo>
                <a:lnTo>
                  <a:pt x="1841500" y="41275"/>
                </a:lnTo>
                <a:lnTo>
                  <a:pt x="1841500" y="34925"/>
                </a:lnTo>
                <a:close/>
              </a:path>
              <a:path w="3130550" h="76200">
                <a:moveTo>
                  <a:pt x="1885950" y="34925"/>
                </a:moveTo>
                <a:lnTo>
                  <a:pt x="1860550" y="34925"/>
                </a:lnTo>
                <a:lnTo>
                  <a:pt x="1860550" y="41275"/>
                </a:lnTo>
                <a:lnTo>
                  <a:pt x="1885950" y="41275"/>
                </a:lnTo>
                <a:lnTo>
                  <a:pt x="1885950" y="34925"/>
                </a:lnTo>
                <a:close/>
              </a:path>
              <a:path w="3130550" h="76200">
                <a:moveTo>
                  <a:pt x="1930400" y="34925"/>
                </a:moveTo>
                <a:lnTo>
                  <a:pt x="1905000" y="34925"/>
                </a:lnTo>
                <a:lnTo>
                  <a:pt x="1905000" y="41275"/>
                </a:lnTo>
                <a:lnTo>
                  <a:pt x="1930400" y="41275"/>
                </a:lnTo>
                <a:lnTo>
                  <a:pt x="1930400" y="34925"/>
                </a:lnTo>
                <a:close/>
              </a:path>
              <a:path w="3130550" h="76200">
                <a:moveTo>
                  <a:pt x="1974850" y="34925"/>
                </a:moveTo>
                <a:lnTo>
                  <a:pt x="1949450" y="34925"/>
                </a:lnTo>
                <a:lnTo>
                  <a:pt x="1949450" y="41275"/>
                </a:lnTo>
                <a:lnTo>
                  <a:pt x="1974850" y="41275"/>
                </a:lnTo>
                <a:lnTo>
                  <a:pt x="1974850" y="34925"/>
                </a:lnTo>
                <a:close/>
              </a:path>
              <a:path w="3130550" h="76200">
                <a:moveTo>
                  <a:pt x="2019300" y="34925"/>
                </a:moveTo>
                <a:lnTo>
                  <a:pt x="1993900" y="34925"/>
                </a:lnTo>
                <a:lnTo>
                  <a:pt x="1993900" y="41275"/>
                </a:lnTo>
                <a:lnTo>
                  <a:pt x="2019300" y="41275"/>
                </a:lnTo>
                <a:lnTo>
                  <a:pt x="2019300" y="34925"/>
                </a:lnTo>
                <a:close/>
              </a:path>
              <a:path w="3130550" h="76200">
                <a:moveTo>
                  <a:pt x="2063750" y="34925"/>
                </a:moveTo>
                <a:lnTo>
                  <a:pt x="2038350" y="34925"/>
                </a:lnTo>
                <a:lnTo>
                  <a:pt x="2038350" y="41275"/>
                </a:lnTo>
                <a:lnTo>
                  <a:pt x="2063750" y="41275"/>
                </a:lnTo>
                <a:lnTo>
                  <a:pt x="2063750" y="34925"/>
                </a:lnTo>
                <a:close/>
              </a:path>
              <a:path w="3130550" h="76200">
                <a:moveTo>
                  <a:pt x="2108200" y="34925"/>
                </a:moveTo>
                <a:lnTo>
                  <a:pt x="2082800" y="34925"/>
                </a:lnTo>
                <a:lnTo>
                  <a:pt x="2082800" y="41275"/>
                </a:lnTo>
                <a:lnTo>
                  <a:pt x="2108200" y="41275"/>
                </a:lnTo>
                <a:lnTo>
                  <a:pt x="2108200" y="34925"/>
                </a:lnTo>
                <a:close/>
              </a:path>
              <a:path w="3130550" h="76200">
                <a:moveTo>
                  <a:pt x="2152650" y="34925"/>
                </a:moveTo>
                <a:lnTo>
                  <a:pt x="2127250" y="34925"/>
                </a:lnTo>
                <a:lnTo>
                  <a:pt x="2127250" y="41275"/>
                </a:lnTo>
                <a:lnTo>
                  <a:pt x="2152650" y="41275"/>
                </a:lnTo>
                <a:lnTo>
                  <a:pt x="2152650" y="34925"/>
                </a:lnTo>
                <a:close/>
              </a:path>
              <a:path w="3130550" h="76200">
                <a:moveTo>
                  <a:pt x="2197100" y="34925"/>
                </a:moveTo>
                <a:lnTo>
                  <a:pt x="2171700" y="34925"/>
                </a:lnTo>
                <a:lnTo>
                  <a:pt x="2171700" y="41275"/>
                </a:lnTo>
                <a:lnTo>
                  <a:pt x="2197100" y="41275"/>
                </a:lnTo>
                <a:lnTo>
                  <a:pt x="2197100" y="34925"/>
                </a:lnTo>
                <a:close/>
              </a:path>
              <a:path w="3130550" h="76200">
                <a:moveTo>
                  <a:pt x="2241550" y="34925"/>
                </a:moveTo>
                <a:lnTo>
                  <a:pt x="2216150" y="34925"/>
                </a:lnTo>
                <a:lnTo>
                  <a:pt x="2216150" y="41275"/>
                </a:lnTo>
                <a:lnTo>
                  <a:pt x="2241550" y="41275"/>
                </a:lnTo>
                <a:lnTo>
                  <a:pt x="2241550" y="34925"/>
                </a:lnTo>
                <a:close/>
              </a:path>
              <a:path w="3130550" h="76200">
                <a:moveTo>
                  <a:pt x="2286000" y="34925"/>
                </a:moveTo>
                <a:lnTo>
                  <a:pt x="2260600" y="34925"/>
                </a:lnTo>
                <a:lnTo>
                  <a:pt x="2260600" y="41275"/>
                </a:lnTo>
                <a:lnTo>
                  <a:pt x="2286000" y="41275"/>
                </a:lnTo>
                <a:lnTo>
                  <a:pt x="2286000" y="34925"/>
                </a:lnTo>
                <a:close/>
              </a:path>
              <a:path w="3130550" h="76200">
                <a:moveTo>
                  <a:pt x="2330450" y="34925"/>
                </a:moveTo>
                <a:lnTo>
                  <a:pt x="2305050" y="34925"/>
                </a:lnTo>
                <a:lnTo>
                  <a:pt x="2305050" y="41275"/>
                </a:lnTo>
                <a:lnTo>
                  <a:pt x="2330450" y="41275"/>
                </a:lnTo>
                <a:lnTo>
                  <a:pt x="2330450" y="34925"/>
                </a:lnTo>
                <a:close/>
              </a:path>
              <a:path w="3130550" h="76200">
                <a:moveTo>
                  <a:pt x="2374900" y="34925"/>
                </a:moveTo>
                <a:lnTo>
                  <a:pt x="2349500" y="34925"/>
                </a:lnTo>
                <a:lnTo>
                  <a:pt x="2349500" y="41275"/>
                </a:lnTo>
                <a:lnTo>
                  <a:pt x="2374900" y="41275"/>
                </a:lnTo>
                <a:lnTo>
                  <a:pt x="2374900" y="34925"/>
                </a:lnTo>
                <a:close/>
              </a:path>
              <a:path w="3130550" h="76200">
                <a:moveTo>
                  <a:pt x="2419350" y="34925"/>
                </a:moveTo>
                <a:lnTo>
                  <a:pt x="2393950" y="34925"/>
                </a:lnTo>
                <a:lnTo>
                  <a:pt x="2393950" y="41275"/>
                </a:lnTo>
                <a:lnTo>
                  <a:pt x="2419350" y="41275"/>
                </a:lnTo>
                <a:lnTo>
                  <a:pt x="2419350" y="34925"/>
                </a:lnTo>
                <a:close/>
              </a:path>
              <a:path w="3130550" h="76200">
                <a:moveTo>
                  <a:pt x="2463800" y="34925"/>
                </a:moveTo>
                <a:lnTo>
                  <a:pt x="2438400" y="34925"/>
                </a:lnTo>
                <a:lnTo>
                  <a:pt x="2438400" y="41275"/>
                </a:lnTo>
                <a:lnTo>
                  <a:pt x="2463800" y="41275"/>
                </a:lnTo>
                <a:lnTo>
                  <a:pt x="2463800" y="34925"/>
                </a:lnTo>
                <a:close/>
              </a:path>
              <a:path w="3130550" h="76200">
                <a:moveTo>
                  <a:pt x="2508250" y="34925"/>
                </a:moveTo>
                <a:lnTo>
                  <a:pt x="2482850" y="34925"/>
                </a:lnTo>
                <a:lnTo>
                  <a:pt x="2482850" y="41275"/>
                </a:lnTo>
                <a:lnTo>
                  <a:pt x="2508250" y="41275"/>
                </a:lnTo>
                <a:lnTo>
                  <a:pt x="2508250" y="34925"/>
                </a:lnTo>
                <a:close/>
              </a:path>
              <a:path w="3130550" h="76200">
                <a:moveTo>
                  <a:pt x="2552700" y="34925"/>
                </a:moveTo>
                <a:lnTo>
                  <a:pt x="2527300" y="34925"/>
                </a:lnTo>
                <a:lnTo>
                  <a:pt x="2527300" y="41275"/>
                </a:lnTo>
                <a:lnTo>
                  <a:pt x="2552700" y="41275"/>
                </a:lnTo>
                <a:lnTo>
                  <a:pt x="2552700" y="34925"/>
                </a:lnTo>
                <a:close/>
              </a:path>
              <a:path w="3130550" h="76200">
                <a:moveTo>
                  <a:pt x="2597150" y="34925"/>
                </a:moveTo>
                <a:lnTo>
                  <a:pt x="2571750" y="34925"/>
                </a:lnTo>
                <a:lnTo>
                  <a:pt x="2571750" y="41275"/>
                </a:lnTo>
                <a:lnTo>
                  <a:pt x="2597150" y="41275"/>
                </a:lnTo>
                <a:lnTo>
                  <a:pt x="2597150" y="34925"/>
                </a:lnTo>
                <a:close/>
              </a:path>
              <a:path w="3130550" h="76200">
                <a:moveTo>
                  <a:pt x="2641600" y="34925"/>
                </a:moveTo>
                <a:lnTo>
                  <a:pt x="2616200" y="34925"/>
                </a:lnTo>
                <a:lnTo>
                  <a:pt x="2616200" y="41275"/>
                </a:lnTo>
                <a:lnTo>
                  <a:pt x="2641600" y="41275"/>
                </a:lnTo>
                <a:lnTo>
                  <a:pt x="2641600" y="34925"/>
                </a:lnTo>
                <a:close/>
              </a:path>
              <a:path w="3130550" h="76200">
                <a:moveTo>
                  <a:pt x="2686050" y="34925"/>
                </a:moveTo>
                <a:lnTo>
                  <a:pt x="2660650" y="34925"/>
                </a:lnTo>
                <a:lnTo>
                  <a:pt x="2660650" y="41275"/>
                </a:lnTo>
                <a:lnTo>
                  <a:pt x="2686050" y="41275"/>
                </a:lnTo>
                <a:lnTo>
                  <a:pt x="2686050" y="34925"/>
                </a:lnTo>
                <a:close/>
              </a:path>
              <a:path w="3130550" h="76200">
                <a:moveTo>
                  <a:pt x="2730500" y="34925"/>
                </a:moveTo>
                <a:lnTo>
                  <a:pt x="2705100" y="34925"/>
                </a:lnTo>
                <a:lnTo>
                  <a:pt x="2705100" y="41275"/>
                </a:lnTo>
                <a:lnTo>
                  <a:pt x="2730500" y="41275"/>
                </a:lnTo>
                <a:lnTo>
                  <a:pt x="2730500" y="34925"/>
                </a:lnTo>
                <a:close/>
              </a:path>
              <a:path w="3130550" h="76200">
                <a:moveTo>
                  <a:pt x="2774950" y="34925"/>
                </a:moveTo>
                <a:lnTo>
                  <a:pt x="2749550" y="34925"/>
                </a:lnTo>
                <a:lnTo>
                  <a:pt x="2749550" y="41275"/>
                </a:lnTo>
                <a:lnTo>
                  <a:pt x="2774950" y="41275"/>
                </a:lnTo>
                <a:lnTo>
                  <a:pt x="2774950" y="34925"/>
                </a:lnTo>
                <a:close/>
              </a:path>
              <a:path w="3130550" h="76200">
                <a:moveTo>
                  <a:pt x="2819400" y="34925"/>
                </a:moveTo>
                <a:lnTo>
                  <a:pt x="2794000" y="34925"/>
                </a:lnTo>
                <a:lnTo>
                  <a:pt x="2794000" y="41275"/>
                </a:lnTo>
                <a:lnTo>
                  <a:pt x="2819400" y="41275"/>
                </a:lnTo>
                <a:lnTo>
                  <a:pt x="2819400" y="34925"/>
                </a:lnTo>
                <a:close/>
              </a:path>
              <a:path w="3130550" h="76200">
                <a:moveTo>
                  <a:pt x="2863850" y="34925"/>
                </a:moveTo>
                <a:lnTo>
                  <a:pt x="2838450" y="34925"/>
                </a:lnTo>
                <a:lnTo>
                  <a:pt x="2838450" y="41275"/>
                </a:lnTo>
                <a:lnTo>
                  <a:pt x="2863850" y="41275"/>
                </a:lnTo>
                <a:lnTo>
                  <a:pt x="2863850" y="34925"/>
                </a:lnTo>
                <a:close/>
              </a:path>
              <a:path w="3130550" h="76200">
                <a:moveTo>
                  <a:pt x="2908300" y="34925"/>
                </a:moveTo>
                <a:lnTo>
                  <a:pt x="2882900" y="34925"/>
                </a:lnTo>
                <a:lnTo>
                  <a:pt x="2882900" y="41275"/>
                </a:lnTo>
                <a:lnTo>
                  <a:pt x="2908300" y="41275"/>
                </a:lnTo>
                <a:lnTo>
                  <a:pt x="2908300" y="34925"/>
                </a:lnTo>
                <a:close/>
              </a:path>
              <a:path w="3130550" h="76200">
                <a:moveTo>
                  <a:pt x="2952750" y="34925"/>
                </a:moveTo>
                <a:lnTo>
                  <a:pt x="2927350" y="34925"/>
                </a:lnTo>
                <a:lnTo>
                  <a:pt x="2927350" y="41275"/>
                </a:lnTo>
                <a:lnTo>
                  <a:pt x="2952750" y="41275"/>
                </a:lnTo>
                <a:lnTo>
                  <a:pt x="2952750" y="34925"/>
                </a:lnTo>
                <a:close/>
              </a:path>
              <a:path w="3130550" h="76200">
                <a:moveTo>
                  <a:pt x="2997200" y="34925"/>
                </a:moveTo>
                <a:lnTo>
                  <a:pt x="2971800" y="34925"/>
                </a:lnTo>
                <a:lnTo>
                  <a:pt x="2971800" y="41275"/>
                </a:lnTo>
                <a:lnTo>
                  <a:pt x="2997200" y="41275"/>
                </a:lnTo>
                <a:lnTo>
                  <a:pt x="2997200" y="34925"/>
                </a:lnTo>
                <a:close/>
              </a:path>
              <a:path w="3130550" h="76200">
                <a:moveTo>
                  <a:pt x="3041650" y="34925"/>
                </a:moveTo>
                <a:lnTo>
                  <a:pt x="3016250" y="34925"/>
                </a:lnTo>
                <a:lnTo>
                  <a:pt x="3016250" y="41275"/>
                </a:lnTo>
                <a:lnTo>
                  <a:pt x="3041650" y="41275"/>
                </a:lnTo>
                <a:lnTo>
                  <a:pt x="3041650" y="34925"/>
                </a:lnTo>
                <a:close/>
              </a:path>
              <a:path w="3130550" h="76200">
                <a:moveTo>
                  <a:pt x="3060700" y="34925"/>
                </a:moveTo>
                <a:lnTo>
                  <a:pt x="3060700" y="41275"/>
                </a:lnTo>
                <a:lnTo>
                  <a:pt x="3086100" y="41276"/>
                </a:lnTo>
                <a:lnTo>
                  <a:pt x="3086100" y="34926"/>
                </a:lnTo>
                <a:lnTo>
                  <a:pt x="3060700" y="34925"/>
                </a:lnTo>
                <a:close/>
              </a:path>
              <a:path w="3130550" h="76200">
                <a:moveTo>
                  <a:pt x="3130550" y="34926"/>
                </a:moveTo>
                <a:lnTo>
                  <a:pt x="3105150" y="34926"/>
                </a:lnTo>
                <a:lnTo>
                  <a:pt x="3105150" y="41276"/>
                </a:lnTo>
                <a:lnTo>
                  <a:pt x="3130550" y="41276"/>
                </a:lnTo>
                <a:lnTo>
                  <a:pt x="3130550" y="34926"/>
                </a:lnTo>
                <a:close/>
              </a:path>
            </a:pathLst>
          </a:custGeom>
          <a:solidFill>
            <a:srgbClr val="011A47"/>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51" name="object 24"/>
          <p:cNvSpPr/>
          <p:nvPr/>
        </p:nvSpPr>
        <p:spPr>
          <a:xfrm>
            <a:off x="11996303" y="3461538"/>
            <a:ext cx="1333670" cy="133367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52" name="object 25"/>
          <p:cNvSpPr/>
          <p:nvPr/>
        </p:nvSpPr>
        <p:spPr>
          <a:xfrm>
            <a:off x="12092145" y="3557499"/>
            <a:ext cx="1143064" cy="1143064"/>
          </a:xfrm>
          <a:custGeom>
            <a:avLst/>
            <a:gdLst/>
            <a:ahLst/>
            <a:cxnLst/>
            <a:rect l="l" t="t" r="r" b="b"/>
            <a:pathLst>
              <a:path w="1008379" h="1008379">
                <a:moveTo>
                  <a:pt x="503999" y="0"/>
                </a:moveTo>
                <a:lnTo>
                  <a:pt x="455461" y="2307"/>
                </a:lnTo>
                <a:lnTo>
                  <a:pt x="408227" y="9087"/>
                </a:lnTo>
                <a:lnTo>
                  <a:pt x="362511" y="20130"/>
                </a:lnTo>
                <a:lnTo>
                  <a:pt x="318522" y="35225"/>
                </a:lnTo>
                <a:lnTo>
                  <a:pt x="276473" y="54159"/>
                </a:lnTo>
                <a:lnTo>
                  <a:pt x="236573" y="76721"/>
                </a:lnTo>
                <a:lnTo>
                  <a:pt x="199035" y="102702"/>
                </a:lnTo>
                <a:lnTo>
                  <a:pt x="164070" y="131888"/>
                </a:lnTo>
                <a:lnTo>
                  <a:pt x="131888" y="164070"/>
                </a:lnTo>
                <a:lnTo>
                  <a:pt x="102702" y="199035"/>
                </a:lnTo>
                <a:lnTo>
                  <a:pt x="76721" y="236573"/>
                </a:lnTo>
                <a:lnTo>
                  <a:pt x="54159" y="276473"/>
                </a:lnTo>
                <a:lnTo>
                  <a:pt x="35225" y="318523"/>
                </a:lnTo>
                <a:lnTo>
                  <a:pt x="20130" y="362512"/>
                </a:lnTo>
                <a:lnTo>
                  <a:pt x="9087" y="408228"/>
                </a:lnTo>
                <a:lnTo>
                  <a:pt x="2307" y="455462"/>
                </a:lnTo>
                <a:lnTo>
                  <a:pt x="0" y="504000"/>
                </a:lnTo>
                <a:lnTo>
                  <a:pt x="2307" y="552539"/>
                </a:lnTo>
                <a:lnTo>
                  <a:pt x="9087" y="599772"/>
                </a:lnTo>
                <a:lnTo>
                  <a:pt x="20130" y="645488"/>
                </a:lnTo>
                <a:lnTo>
                  <a:pt x="35225" y="689477"/>
                </a:lnTo>
                <a:lnTo>
                  <a:pt x="54159" y="731527"/>
                </a:lnTo>
                <a:lnTo>
                  <a:pt x="76721" y="771426"/>
                </a:lnTo>
                <a:lnTo>
                  <a:pt x="102702" y="808964"/>
                </a:lnTo>
                <a:lnTo>
                  <a:pt x="131888" y="843930"/>
                </a:lnTo>
                <a:lnTo>
                  <a:pt x="164070" y="876111"/>
                </a:lnTo>
                <a:lnTo>
                  <a:pt x="199035" y="905298"/>
                </a:lnTo>
                <a:lnTo>
                  <a:pt x="236573" y="931278"/>
                </a:lnTo>
                <a:lnTo>
                  <a:pt x="276473" y="953841"/>
                </a:lnTo>
                <a:lnTo>
                  <a:pt x="318522" y="972775"/>
                </a:lnTo>
                <a:lnTo>
                  <a:pt x="362511" y="987869"/>
                </a:lnTo>
                <a:lnTo>
                  <a:pt x="408227" y="998912"/>
                </a:lnTo>
                <a:lnTo>
                  <a:pt x="455461" y="1005693"/>
                </a:lnTo>
                <a:lnTo>
                  <a:pt x="503999" y="1008000"/>
                </a:lnTo>
                <a:lnTo>
                  <a:pt x="552537" y="1005693"/>
                </a:lnTo>
                <a:lnTo>
                  <a:pt x="599771" y="998912"/>
                </a:lnTo>
                <a:lnTo>
                  <a:pt x="645487" y="987869"/>
                </a:lnTo>
                <a:lnTo>
                  <a:pt x="689476" y="972775"/>
                </a:lnTo>
                <a:lnTo>
                  <a:pt x="731525" y="953841"/>
                </a:lnTo>
                <a:lnTo>
                  <a:pt x="771425" y="931278"/>
                </a:lnTo>
                <a:lnTo>
                  <a:pt x="808963" y="905298"/>
                </a:lnTo>
                <a:lnTo>
                  <a:pt x="843928" y="876111"/>
                </a:lnTo>
                <a:lnTo>
                  <a:pt x="876110" y="843930"/>
                </a:lnTo>
                <a:lnTo>
                  <a:pt x="905296" y="808964"/>
                </a:lnTo>
                <a:lnTo>
                  <a:pt x="931277" y="771426"/>
                </a:lnTo>
                <a:lnTo>
                  <a:pt x="953839" y="731527"/>
                </a:lnTo>
                <a:lnTo>
                  <a:pt x="972773" y="689477"/>
                </a:lnTo>
                <a:lnTo>
                  <a:pt x="987868" y="645488"/>
                </a:lnTo>
                <a:lnTo>
                  <a:pt x="998911" y="599772"/>
                </a:lnTo>
                <a:lnTo>
                  <a:pt x="1005691" y="552539"/>
                </a:lnTo>
                <a:lnTo>
                  <a:pt x="1007999" y="504000"/>
                </a:lnTo>
                <a:lnTo>
                  <a:pt x="1005691" y="455462"/>
                </a:lnTo>
                <a:lnTo>
                  <a:pt x="998911" y="408228"/>
                </a:lnTo>
                <a:lnTo>
                  <a:pt x="987868" y="362512"/>
                </a:lnTo>
                <a:lnTo>
                  <a:pt x="972773" y="318523"/>
                </a:lnTo>
                <a:lnTo>
                  <a:pt x="953839" y="276473"/>
                </a:lnTo>
                <a:lnTo>
                  <a:pt x="931277" y="236573"/>
                </a:lnTo>
                <a:lnTo>
                  <a:pt x="905296" y="199035"/>
                </a:lnTo>
                <a:lnTo>
                  <a:pt x="876110" y="164070"/>
                </a:lnTo>
                <a:lnTo>
                  <a:pt x="843928" y="131888"/>
                </a:lnTo>
                <a:lnTo>
                  <a:pt x="808963" y="102702"/>
                </a:lnTo>
                <a:lnTo>
                  <a:pt x="771425" y="76721"/>
                </a:lnTo>
                <a:lnTo>
                  <a:pt x="731525" y="54159"/>
                </a:lnTo>
                <a:lnTo>
                  <a:pt x="689476" y="35225"/>
                </a:lnTo>
                <a:lnTo>
                  <a:pt x="645487" y="20130"/>
                </a:lnTo>
                <a:lnTo>
                  <a:pt x="599771" y="9087"/>
                </a:lnTo>
                <a:lnTo>
                  <a:pt x="552537" y="2307"/>
                </a:lnTo>
                <a:lnTo>
                  <a:pt x="503999" y="0"/>
                </a:lnTo>
                <a:close/>
              </a:path>
            </a:pathLst>
          </a:custGeom>
          <a:solidFill>
            <a:srgbClr val="0070C0"/>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53" name="object 26"/>
          <p:cNvSpPr/>
          <p:nvPr/>
        </p:nvSpPr>
        <p:spPr>
          <a:xfrm>
            <a:off x="12092145" y="3557499"/>
            <a:ext cx="1143064" cy="1143064"/>
          </a:xfrm>
          <a:custGeom>
            <a:avLst/>
            <a:gdLst/>
            <a:ahLst/>
            <a:cxnLst/>
            <a:rect l="l" t="t" r="r" b="b"/>
            <a:pathLst>
              <a:path w="1008379" h="1008379">
                <a:moveTo>
                  <a:pt x="0" y="504000"/>
                </a:moveTo>
                <a:lnTo>
                  <a:pt x="2307" y="455461"/>
                </a:lnTo>
                <a:lnTo>
                  <a:pt x="9087" y="408228"/>
                </a:lnTo>
                <a:lnTo>
                  <a:pt x="20130" y="362511"/>
                </a:lnTo>
                <a:lnTo>
                  <a:pt x="35225" y="318522"/>
                </a:lnTo>
                <a:lnTo>
                  <a:pt x="54159" y="276473"/>
                </a:lnTo>
                <a:lnTo>
                  <a:pt x="76721" y="236573"/>
                </a:lnTo>
                <a:lnTo>
                  <a:pt x="102702" y="199035"/>
                </a:lnTo>
                <a:lnTo>
                  <a:pt x="131888" y="164070"/>
                </a:lnTo>
                <a:lnTo>
                  <a:pt x="164070" y="131888"/>
                </a:lnTo>
                <a:lnTo>
                  <a:pt x="199035" y="102702"/>
                </a:lnTo>
                <a:lnTo>
                  <a:pt x="236573" y="76721"/>
                </a:lnTo>
                <a:lnTo>
                  <a:pt x="276473" y="54159"/>
                </a:lnTo>
                <a:lnTo>
                  <a:pt x="318522" y="35225"/>
                </a:lnTo>
                <a:lnTo>
                  <a:pt x="362511" y="20130"/>
                </a:lnTo>
                <a:lnTo>
                  <a:pt x="408228" y="9087"/>
                </a:lnTo>
                <a:lnTo>
                  <a:pt x="455461" y="2307"/>
                </a:lnTo>
                <a:lnTo>
                  <a:pt x="504000" y="0"/>
                </a:lnTo>
                <a:lnTo>
                  <a:pt x="552538" y="2307"/>
                </a:lnTo>
                <a:lnTo>
                  <a:pt x="599771" y="9087"/>
                </a:lnTo>
                <a:lnTo>
                  <a:pt x="645488" y="20130"/>
                </a:lnTo>
                <a:lnTo>
                  <a:pt x="689477" y="35225"/>
                </a:lnTo>
                <a:lnTo>
                  <a:pt x="731526" y="54159"/>
                </a:lnTo>
                <a:lnTo>
                  <a:pt x="771426" y="76721"/>
                </a:lnTo>
                <a:lnTo>
                  <a:pt x="808964" y="102702"/>
                </a:lnTo>
                <a:lnTo>
                  <a:pt x="843929" y="131888"/>
                </a:lnTo>
                <a:lnTo>
                  <a:pt x="876111" y="164070"/>
                </a:lnTo>
                <a:lnTo>
                  <a:pt x="905297" y="199035"/>
                </a:lnTo>
                <a:lnTo>
                  <a:pt x="931278" y="236573"/>
                </a:lnTo>
                <a:lnTo>
                  <a:pt x="953840" y="276473"/>
                </a:lnTo>
                <a:lnTo>
                  <a:pt x="972774" y="318522"/>
                </a:lnTo>
                <a:lnTo>
                  <a:pt x="987869" y="362511"/>
                </a:lnTo>
                <a:lnTo>
                  <a:pt x="998912" y="408228"/>
                </a:lnTo>
                <a:lnTo>
                  <a:pt x="1005692" y="455461"/>
                </a:lnTo>
                <a:lnTo>
                  <a:pt x="1008000" y="504000"/>
                </a:lnTo>
                <a:lnTo>
                  <a:pt x="1005692" y="552538"/>
                </a:lnTo>
                <a:lnTo>
                  <a:pt x="998912" y="599771"/>
                </a:lnTo>
                <a:lnTo>
                  <a:pt x="987869" y="645488"/>
                </a:lnTo>
                <a:lnTo>
                  <a:pt x="972774" y="689477"/>
                </a:lnTo>
                <a:lnTo>
                  <a:pt x="953840" y="731526"/>
                </a:lnTo>
                <a:lnTo>
                  <a:pt x="931278" y="771426"/>
                </a:lnTo>
                <a:lnTo>
                  <a:pt x="905297" y="808964"/>
                </a:lnTo>
                <a:lnTo>
                  <a:pt x="876111" y="843929"/>
                </a:lnTo>
                <a:lnTo>
                  <a:pt x="843929" y="876111"/>
                </a:lnTo>
                <a:lnTo>
                  <a:pt x="808964" y="905297"/>
                </a:lnTo>
                <a:lnTo>
                  <a:pt x="771426" y="931278"/>
                </a:lnTo>
                <a:lnTo>
                  <a:pt x="731526" y="953840"/>
                </a:lnTo>
                <a:lnTo>
                  <a:pt x="689477" y="972774"/>
                </a:lnTo>
                <a:lnTo>
                  <a:pt x="645488" y="987869"/>
                </a:lnTo>
                <a:lnTo>
                  <a:pt x="599771" y="998912"/>
                </a:lnTo>
                <a:lnTo>
                  <a:pt x="552538" y="1005692"/>
                </a:lnTo>
                <a:lnTo>
                  <a:pt x="504000" y="1008000"/>
                </a:lnTo>
                <a:lnTo>
                  <a:pt x="455461" y="1005692"/>
                </a:lnTo>
                <a:lnTo>
                  <a:pt x="408228" y="998912"/>
                </a:lnTo>
                <a:lnTo>
                  <a:pt x="362511" y="987869"/>
                </a:lnTo>
                <a:lnTo>
                  <a:pt x="318522" y="972774"/>
                </a:lnTo>
                <a:lnTo>
                  <a:pt x="276473" y="953840"/>
                </a:lnTo>
                <a:lnTo>
                  <a:pt x="236573" y="931278"/>
                </a:lnTo>
                <a:lnTo>
                  <a:pt x="199035" y="905297"/>
                </a:lnTo>
                <a:lnTo>
                  <a:pt x="164070" y="876111"/>
                </a:lnTo>
                <a:lnTo>
                  <a:pt x="131888" y="843929"/>
                </a:lnTo>
                <a:lnTo>
                  <a:pt x="102702" y="808964"/>
                </a:lnTo>
                <a:lnTo>
                  <a:pt x="76721" y="771426"/>
                </a:lnTo>
                <a:lnTo>
                  <a:pt x="54159" y="731526"/>
                </a:lnTo>
                <a:lnTo>
                  <a:pt x="35225" y="689477"/>
                </a:lnTo>
                <a:lnTo>
                  <a:pt x="20130" y="645488"/>
                </a:lnTo>
                <a:lnTo>
                  <a:pt x="9087" y="599771"/>
                </a:lnTo>
                <a:lnTo>
                  <a:pt x="2307" y="552538"/>
                </a:lnTo>
                <a:lnTo>
                  <a:pt x="0" y="504000"/>
                </a:lnTo>
                <a:close/>
              </a:path>
            </a:pathLst>
          </a:custGeom>
          <a:ln w="63500">
            <a:solidFill>
              <a:srgbClr val="FFFFFF"/>
            </a:solidFill>
          </a:ln>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54" name="object 27"/>
          <p:cNvSpPr/>
          <p:nvPr/>
        </p:nvSpPr>
        <p:spPr>
          <a:xfrm>
            <a:off x="12312639" y="3790521"/>
            <a:ext cx="734549" cy="73454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56" name="object 31"/>
          <p:cNvSpPr/>
          <p:nvPr/>
        </p:nvSpPr>
        <p:spPr>
          <a:xfrm>
            <a:off x="8486066" y="6281523"/>
            <a:ext cx="3548681" cy="86378"/>
          </a:xfrm>
          <a:custGeom>
            <a:avLst/>
            <a:gdLst/>
            <a:ahLst/>
            <a:cxnLst/>
            <a:rect l="l" t="t" r="r" b="b"/>
            <a:pathLst>
              <a:path w="3130550" h="76200">
                <a:moveTo>
                  <a:pt x="38100" y="0"/>
                </a:moveTo>
                <a:lnTo>
                  <a:pt x="23270" y="2994"/>
                </a:lnTo>
                <a:lnTo>
                  <a:pt x="11159" y="11159"/>
                </a:lnTo>
                <a:lnTo>
                  <a:pt x="2994" y="23270"/>
                </a:lnTo>
                <a:lnTo>
                  <a:pt x="0" y="38099"/>
                </a:lnTo>
                <a:lnTo>
                  <a:pt x="2994" y="52930"/>
                </a:lnTo>
                <a:lnTo>
                  <a:pt x="11159" y="65040"/>
                </a:lnTo>
                <a:lnTo>
                  <a:pt x="23270" y="73205"/>
                </a:lnTo>
                <a:lnTo>
                  <a:pt x="38100" y="76199"/>
                </a:lnTo>
                <a:lnTo>
                  <a:pt x="52930" y="73205"/>
                </a:lnTo>
                <a:lnTo>
                  <a:pt x="65040" y="65040"/>
                </a:lnTo>
                <a:lnTo>
                  <a:pt x="73205" y="52930"/>
                </a:lnTo>
                <a:lnTo>
                  <a:pt x="75559" y="41274"/>
                </a:lnTo>
                <a:lnTo>
                  <a:pt x="38100" y="41274"/>
                </a:lnTo>
                <a:lnTo>
                  <a:pt x="38100" y="34924"/>
                </a:lnTo>
                <a:lnTo>
                  <a:pt x="75559" y="34924"/>
                </a:lnTo>
                <a:lnTo>
                  <a:pt x="73205" y="23270"/>
                </a:lnTo>
                <a:lnTo>
                  <a:pt x="65040" y="11159"/>
                </a:lnTo>
                <a:lnTo>
                  <a:pt x="52930" y="2994"/>
                </a:lnTo>
                <a:lnTo>
                  <a:pt x="38100" y="0"/>
                </a:lnTo>
                <a:close/>
              </a:path>
              <a:path w="3130550" h="76200">
                <a:moveTo>
                  <a:pt x="63500" y="34924"/>
                </a:moveTo>
                <a:lnTo>
                  <a:pt x="38100" y="34924"/>
                </a:lnTo>
                <a:lnTo>
                  <a:pt x="38100" y="41274"/>
                </a:lnTo>
                <a:lnTo>
                  <a:pt x="63500" y="41274"/>
                </a:lnTo>
                <a:lnTo>
                  <a:pt x="63500" y="34924"/>
                </a:lnTo>
                <a:close/>
              </a:path>
              <a:path w="3130550" h="76200">
                <a:moveTo>
                  <a:pt x="75559" y="34924"/>
                </a:moveTo>
                <a:lnTo>
                  <a:pt x="63500" y="34924"/>
                </a:lnTo>
                <a:lnTo>
                  <a:pt x="63500" y="41274"/>
                </a:lnTo>
                <a:lnTo>
                  <a:pt x="75559" y="41274"/>
                </a:lnTo>
                <a:lnTo>
                  <a:pt x="76200" y="38099"/>
                </a:lnTo>
                <a:lnTo>
                  <a:pt x="75559" y="34924"/>
                </a:lnTo>
                <a:close/>
              </a:path>
              <a:path w="3130550" h="76200">
                <a:moveTo>
                  <a:pt x="107950" y="34924"/>
                </a:moveTo>
                <a:lnTo>
                  <a:pt x="82550" y="34924"/>
                </a:lnTo>
                <a:lnTo>
                  <a:pt x="82550" y="41274"/>
                </a:lnTo>
                <a:lnTo>
                  <a:pt x="107950" y="41274"/>
                </a:lnTo>
                <a:lnTo>
                  <a:pt x="107950" y="34924"/>
                </a:lnTo>
                <a:close/>
              </a:path>
              <a:path w="3130550" h="76200">
                <a:moveTo>
                  <a:pt x="152400" y="34924"/>
                </a:moveTo>
                <a:lnTo>
                  <a:pt x="127000" y="34924"/>
                </a:lnTo>
                <a:lnTo>
                  <a:pt x="127000" y="41274"/>
                </a:lnTo>
                <a:lnTo>
                  <a:pt x="152400" y="41274"/>
                </a:lnTo>
                <a:lnTo>
                  <a:pt x="152400" y="34924"/>
                </a:lnTo>
                <a:close/>
              </a:path>
              <a:path w="3130550" h="76200">
                <a:moveTo>
                  <a:pt x="196850" y="34924"/>
                </a:moveTo>
                <a:lnTo>
                  <a:pt x="171450" y="34924"/>
                </a:lnTo>
                <a:lnTo>
                  <a:pt x="171450" y="41274"/>
                </a:lnTo>
                <a:lnTo>
                  <a:pt x="196850" y="41274"/>
                </a:lnTo>
                <a:lnTo>
                  <a:pt x="196850" y="34924"/>
                </a:lnTo>
                <a:close/>
              </a:path>
              <a:path w="3130550" h="76200">
                <a:moveTo>
                  <a:pt x="241300" y="34924"/>
                </a:moveTo>
                <a:lnTo>
                  <a:pt x="215900" y="34924"/>
                </a:lnTo>
                <a:lnTo>
                  <a:pt x="215900" y="41274"/>
                </a:lnTo>
                <a:lnTo>
                  <a:pt x="241300" y="41274"/>
                </a:lnTo>
                <a:lnTo>
                  <a:pt x="241300" y="34924"/>
                </a:lnTo>
                <a:close/>
              </a:path>
              <a:path w="3130550" h="76200">
                <a:moveTo>
                  <a:pt x="285750" y="34926"/>
                </a:moveTo>
                <a:lnTo>
                  <a:pt x="260350" y="34926"/>
                </a:lnTo>
                <a:lnTo>
                  <a:pt x="260350" y="41276"/>
                </a:lnTo>
                <a:lnTo>
                  <a:pt x="285750" y="41276"/>
                </a:lnTo>
                <a:lnTo>
                  <a:pt x="285750" y="34926"/>
                </a:lnTo>
                <a:close/>
              </a:path>
              <a:path w="3130550" h="76200">
                <a:moveTo>
                  <a:pt x="330200" y="34926"/>
                </a:moveTo>
                <a:lnTo>
                  <a:pt x="304800" y="34926"/>
                </a:lnTo>
                <a:lnTo>
                  <a:pt x="304800" y="41276"/>
                </a:lnTo>
                <a:lnTo>
                  <a:pt x="330200" y="41276"/>
                </a:lnTo>
                <a:lnTo>
                  <a:pt x="330200" y="34926"/>
                </a:lnTo>
                <a:close/>
              </a:path>
              <a:path w="3130550" h="76200">
                <a:moveTo>
                  <a:pt x="374650" y="34926"/>
                </a:moveTo>
                <a:lnTo>
                  <a:pt x="349250" y="34926"/>
                </a:lnTo>
                <a:lnTo>
                  <a:pt x="349250" y="41276"/>
                </a:lnTo>
                <a:lnTo>
                  <a:pt x="374650" y="41276"/>
                </a:lnTo>
                <a:lnTo>
                  <a:pt x="374650" y="34926"/>
                </a:lnTo>
                <a:close/>
              </a:path>
              <a:path w="3130550" h="76200">
                <a:moveTo>
                  <a:pt x="419100" y="34926"/>
                </a:moveTo>
                <a:lnTo>
                  <a:pt x="393700" y="34926"/>
                </a:lnTo>
                <a:lnTo>
                  <a:pt x="393700" y="41276"/>
                </a:lnTo>
                <a:lnTo>
                  <a:pt x="419100" y="41276"/>
                </a:lnTo>
                <a:lnTo>
                  <a:pt x="419100" y="34926"/>
                </a:lnTo>
                <a:close/>
              </a:path>
              <a:path w="3130550" h="76200">
                <a:moveTo>
                  <a:pt x="463550" y="34926"/>
                </a:moveTo>
                <a:lnTo>
                  <a:pt x="438150" y="34926"/>
                </a:lnTo>
                <a:lnTo>
                  <a:pt x="438150" y="41276"/>
                </a:lnTo>
                <a:lnTo>
                  <a:pt x="463550" y="41276"/>
                </a:lnTo>
                <a:lnTo>
                  <a:pt x="463550" y="34926"/>
                </a:lnTo>
                <a:close/>
              </a:path>
              <a:path w="3130550" h="76200">
                <a:moveTo>
                  <a:pt x="508000" y="34926"/>
                </a:moveTo>
                <a:lnTo>
                  <a:pt x="482600" y="34926"/>
                </a:lnTo>
                <a:lnTo>
                  <a:pt x="482600" y="41276"/>
                </a:lnTo>
                <a:lnTo>
                  <a:pt x="508000" y="41276"/>
                </a:lnTo>
                <a:lnTo>
                  <a:pt x="508000" y="34926"/>
                </a:lnTo>
                <a:close/>
              </a:path>
              <a:path w="3130550" h="76200">
                <a:moveTo>
                  <a:pt x="552450" y="34926"/>
                </a:moveTo>
                <a:lnTo>
                  <a:pt x="527050" y="34926"/>
                </a:lnTo>
                <a:lnTo>
                  <a:pt x="527050" y="41276"/>
                </a:lnTo>
                <a:lnTo>
                  <a:pt x="552450" y="41276"/>
                </a:lnTo>
                <a:lnTo>
                  <a:pt x="552450" y="34926"/>
                </a:lnTo>
                <a:close/>
              </a:path>
              <a:path w="3130550" h="76200">
                <a:moveTo>
                  <a:pt x="596900" y="34926"/>
                </a:moveTo>
                <a:lnTo>
                  <a:pt x="571500" y="34926"/>
                </a:lnTo>
                <a:lnTo>
                  <a:pt x="571500" y="41276"/>
                </a:lnTo>
                <a:lnTo>
                  <a:pt x="596900" y="41276"/>
                </a:lnTo>
                <a:lnTo>
                  <a:pt x="596900" y="34926"/>
                </a:lnTo>
                <a:close/>
              </a:path>
              <a:path w="3130550" h="76200">
                <a:moveTo>
                  <a:pt x="641350" y="34926"/>
                </a:moveTo>
                <a:lnTo>
                  <a:pt x="615950" y="34926"/>
                </a:lnTo>
                <a:lnTo>
                  <a:pt x="615950" y="41276"/>
                </a:lnTo>
                <a:lnTo>
                  <a:pt x="641350" y="41276"/>
                </a:lnTo>
                <a:lnTo>
                  <a:pt x="641350" y="34926"/>
                </a:lnTo>
                <a:close/>
              </a:path>
              <a:path w="3130550" h="76200">
                <a:moveTo>
                  <a:pt x="685800" y="34926"/>
                </a:moveTo>
                <a:lnTo>
                  <a:pt x="660400" y="34926"/>
                </a:lnTo>
                <a:lnTo>
                  <a:pt x="660400" y="41276"/>
                </a:lnTo>
                <a:lnTo>
                  <a:pt x="685800" y="41276"/>
                </a:lnTo>
                <a:lnTo>
                  <a:pt x="685800" y="34926"/>
                </a:lnTo>
                <a:close/>
              </a:path>
              <a:path w="3130550" h="76200">
                <a:moveTo>
                  <a:pt x="730250" y="34926"/>
                </a:moveTo>
                <a:lnTo>
                  <a:pt x="704850" y="34926"/>
                </a:lnTo>
                <a:lnTo>
                  <a:pt x="704850" y="41276"/>
                </a:lnTo>
                <a:lnTo>
                  <a:pt x="730250" y="41276"/>
                </a:lnTo>
                <a:lnTo>
                  <a:pt x="730250" y="34926"/>
                </a:lnTo>
                <a:close/>
              </a:path>
              <a:path w="3130550" h="76200">
                <a:moveTo>
                  <a:pt x="774700" y="34926"/>
                </a:moveTo>
                <a:lnTo>
                  <a:pt x="749300" y="34926"/>
                </a:lnTo>
                <a:lnTo>
                  <a:pt x="749300" y="41276"/>
                </a:lnTo>
                <a:lnTo>
                  <a:pt x="774700" y="41276"/>
                </a:lnTo>
                <a:lnTo>
                  <a:pt x="774700" y="34926"/>
                </a:lnTo>
                <a:close/>
              </a:path>
              <a:path w="3130550" h="76200">
                <a:moveTo>
                  <a:pt x="819150" y="34926"/>
                </a:moveTo>
                <a:lnTo>
                  <a:pt x="793750" y="34926"/>
                </a:lnTo>
                <a:lnTo>
                  <a:pt x="793750" y="41276"/>
                </a:lnTo>
                <a:lnTo>
                  <a:pt x="819150" y="41276"/>
                </a:lnTo>
                <a:lnTo>
                  <a:pt x="819150" y="34926"/>
                </a:lnTo>
                <a:close/>
              </a:path>
              <a:path w="3130550" h="76200">
                <a:moveTo>
                  <a:pt x="863600" y="34926"/>
                </a:moveTo>
                <a:lnTo>
                  <a:pt x="838200" y="34926"/>
                </a:lnTo>
                <a:lnTo>
                  <a:pt x="838200" y="41276"/>
                </a:lnTo>
                <a:lnTo>
                  <a:pt x="863600" y="41276"/>
                </a:lnTo>
                <a:lnTo>
                  <a:pt x="863600" y="34926"/>
                </a:lnTo>
                <a:close/>
              </a:path>
              <a:path w="3130550" h="76200">
                <a:moveTo>
                  <a:pt x="908050" y="34926"/>
                </a:moveTo>
                <a:lnTo>
                  <a:pt x="882650" y="34926"/>
                </a:lnTo>
                <a:lnTo>
                  <a:pt x="882650" y="41276"/>
                </a:lnTo>
                <a:lnTo>
                  <a:pt x="908050" y="41276"/>
                </a:lnTo>
                <a:lnTo>
                  <a:pt x="908050" y="34926"/>
                </a:lnTo>
                <a:close/>
              </a:path>
              <a:path w="3130550" h="76200">
                <a:moveTo>
                  <a:pt x="952500" y="34926"/>
                </a:moveTo>
                <a:lnTo>
                  <a:pt x="927100" y="34926"/>
                </a:lnTo>
                <a:lnTo>
                  <a:pt x="927100" y="41276"/>
                </a:lnTo>
                <a:lnTo>
                  <a:pt x="952500" y="41276"/>
                </a:lnTo>
                <a:lnTo>
                  <a:pt x="952500" y="34926"/>
                </a:lnTo>
                <a:close/>
              </a:path>
              <a:path w="3130550" h="76200">
                <a:moveTo>
                  <a:pt x="996950" y="34926"/>
                </a:moveTo>
                <a:lnTo>
                  <a:pt x="971550" y="34926"/>
                </a:lnTo>
                <a:lnTo>
                  <a:pt x="971550" y="41276"/>
                </a:lnTo>
                <a:lnTo>
                  <a:pt x="996950" y="41276"/>
                </a:lnTo>
                <a:lnTo>
                  <a:pt x="996950" y="34926"/>
                </a:lnTo>
                <a:close/>
              </a:path>
              <a:path w="3130550" h="76200">
                <a:moveTo>
                  <a:pt x="1041400" y="34926"/>
                </a:moveTo>
                <a:lnTo>
                  <a:pt x="1016000" y="34926"/>
                </a:lnTo>
                <a:lnTo>
                  <a:pt x="1016000" y="41276"/>
                </a:lnTo>
                <a:lnTo>
                  <a:pt x="1041400" y="41276"/>
                </a:lnTo>
                <a:lnTo>
                  <a:pt x="1041400" y="34926"/>
                </a:lnTo>
                <a:close/>
              </a:path>
              <a:path w="3130550" h="76200">
                <a:moveTo>
                  <a:pt x="1085850" y="34926"/>
                </a:moveTo>
                <a:lnTo>
                  <a:pt x="1060450" y="34926"/>
                </a:lnTo>
                <a:lnTo>
                  <a:pt x="1060450" y="41276"/>
                </a:lnTo>
                <a:lnTo>
                  <a:pt x="1085850" y="41276"/>
                </a:lnTo>
                <a:lnTo>
                  <a:pt x="1085850" y="34926"/>
                </a:lnTo>
                <a:close/>
              </a:path>
              <a:path w="3130550" h="76200">
                <a:moveTo>
                  <a:pt x="1130300" y="34926"/>
                </a:moveTo>
                <a:lnTo>
                  <a:pt x="1104900" y="34926"/>
                </a:lnTo>
                <a:lnTo>
                  <a:pt x="1104900" y="41276"/>
                </a:lnTo>
                <a:lnTo>
                  <a:pt x="1130300" y="41276"/>
                </a:lnTo>
                <a:lnTo>
                  <a:pt x="1130300" y="34926"/>
                </a:lnTo>
                <a:close/>
              </a:path>
              <a:path w="3130550" h="76200">
                <a:moveTo>
                  <a:pt x="1174750" y="34926"/>
                </a:moveTo>
                <a:lnTo>
                  <a:pt x="1149350" y="34926"/>
                </a:lnTo>
                <a:lnTo>
                  <a:pt x="1149350" y="41276"/>
                </a:lnTo>
                <a:lnTo>
                  <a:pt x="1174750" y="41276"/>
                </a:lnTo>
                <a:lnTo>
                  <a:pt x="1174750" y="34926"/>
                </a:lnTo>
                <a:close/>
              </a:path>
              <a:path w="3130550" h="76200">
                <a:moveTo>
                  <a:pt x="1219200" y="34926"/>
                </a:moveTo>
                <a:lnTo>
                  <a:pt x="1193800" y="34926"/>
                </a:lnTo>
                <a:lnTo>
                  <a:pt x="1193800" y="41276"/>
                </a:lnTo>
                <a:lnTo>
                  <a:pt x="1219200" y="41276"/>
                </a:lnTo>
                <a:lnTo>
                  <a:pt x="1219200" y="34926"/>
                </a:lnTo>
                <a:close/>
              </a:path>
              <a:path w="3130550" h="76200">
                <a:moveTo>
                  <a:pt x="1263650" y="34926"/>
                </a:moveTo>
                <a:lnTo>
                  <a:pt x="1238250" y="34926"/>
                </a:lnTo>
                <a:lnTo>
                  <a:pt x="1238250" y="41276"/>
                </a:lnTo>
                <a:lnTo>
                  <a:pt x="1263650" y="41276"/>
                </a:lnTo>
                <a:lnTo>
                  <a:pt x="1263650" y="34926"/>
                </a:lnTo>
                <a:close/>
              </a:path>
              <a:path w="3130550" h="76200">
                <a:moveTo>
                  <a:pt x="1308100" y="34926"/>
                </a:moveTo>
                <a:lnTo>
                  <a:pt x="1282700" y="34926"/>
                </a:lnTo>
                <a:lnTo>
                  <a:pt x="1282700" y="41276"/>
                </a:lnTo>
                <a:lnTo>
                  <a:pt x="1308100" y="41276"/>
                </a:lnTo>
                <a:lnTo>
                  <a:pt x="1308100" y="34926"/>
                </a:lnTo>
                <a:close/>
              </a:path>
              <a:path w="3130550" h="76200">
                <a:moveTo>
                  <a:pt x="1352550" y="34926"/>
                </a:moveTo>
                <a:lnTo>
                  <a:pt x="1327150" y="34926"/>
                </a:lnTo>
                <a:lnTo>
                  <a:pt x="1327150" y="41276"/>
                </a:lnTo>
                <a:lnTo>
                  <a:pt x="1352550" y="41276"/>
                </a:lnTo>
                <a:lnTo>
                  <a:pt x="1352550" y="34926"/>
                </a:lnTo>
                <a:close/>
              </a:path>
              <a:path w="3130550" h="76200">
                <a:moveTo>
                  <a:pt x="1397000" y="34926"/>
                </a:moveTo>
                <a:lnTo>
                  <a:pt x="1371600" y="34926"/>
                </a:lnTo>
                <a:lnTo>
                  <a:pt x="1371600" y="41276"/>
                </a:lnTo>
                <a:lnTo>
                  <a:pt x="1397000" y="41276"/>
                </a:lnTo>
                <a:lnTo>
                  <a:pt x="1397000" y="34926"/>
                </a:lnTo>
                <a:close/>
              </a:path>
              <a:path w="3130550" h="76200">
                <a:moveTo>
                  <a:pt x="1441450" y="34926"/>
                </a:moveTo>
                <a:lnTo>
                  <a:pt x="1416050" y="34926"/>
                </a:lnTo>
                <a:lnTo>
                  <a:pt x="1416050" y="41276"/>
                </a:lnTo>
                <a:lnTo>
                  <a:pt x="1441450" y="41276"/>
                </a:lnTo>
                <a:lnTo>
                  <a:pt x="1441450" y="34926"/>
                </a:lnTo>
                <a:close/>
              </a:path>
              <a:path w="3130550" h="76200">
                <a:moveTo>
                  <a:pt x="1485900" y="34926"/>
                </a:moveTo>
                <a:lnTo>
                  <a:pt x="1460500" y="34926"/>
                </a:lnTo>
                <a:lnTo>
                  <a:pt x="1460500" y="41276"/>
                </a:lnTo>
                <a:lnTo>
                  <a:pt x="1485900" y="41276"/>
                </a:lnTo>
                <a:lnTo>
                  <a:pt x="1485900" y="34926"/>
                </a:lnTo>
                <a:close/>
              </a:path>
              <a:path w="3130550" h="76200">
                <a:moveTo>
                  <a:pt x="1530350" y="34926"/>
                </a:moveTo>
                <a:lnTo>
                  <a:pt x="1504950" y="34926"/>
                </a:lnTo>
                <a:lnTo>
                  <a:pt x="1504950" y="41276"/>
                </a:lnTo>
                <a:lnTo>
                  <a:pt x="1530350" y="41276"/>
                </a:lnTo>
                <a:lnTo>
                  <a:pt x="1530350" y="34926"/>
                </a:lnTo>
                <a:close/>
              </a:path>
              <a:path w="3130550" h="76200">
                <a:moveTo>
                  <a:pt x="1574800" y="34926"/>
                </a:moveTo>
                <a:lnTo>
                  <a:pt x="1549400" y="34926"/>
                </a:lnTo>
                <a:lnTo>
                  <a:pt x="1549400" y="41276"/>
                </a:lnTo>
                <a:lnTo>
                  <a:pt x="1574800" y="41276"/>
                </a:lnTo>
                <a:lnTo>
                  <a:pt x="1574800" y="34926"/>
                </a:lnTo>
                <a:close/>
              </a:path>
              <a:path w="3130550" h="76200">
                <a:moveTo>
                  <a:pt x="1619250" y="34926"/>
                </a:moveTo>
                <a:lnTo>
                  <a:pt x="1593850" y="34926"/>
                </a:lnTo>
                <a:lnTo>
                  <a:pt x="1593850" y="41276"/>
                </a:lnTo>
                <a:lnTo>
                  <a:pt x="1619250" y="41276"/>
                </a:lnTo>
                <a:lnTo>
                  <a:pt x="1619250" y="34926"/>
                </a:lnTo>
                <a:close/>
              </a:path>
              <a:path w="3130550" h="76200">
                <a:moveTo>
                  <a:pt x="1663700" y="34926"/>
                </a:moveTo>
                <a:lnTo>
                  <a:pt x="1638300" y="34926"/>
                </a:lnTo>
                <a:lnTo>
                  <a:pt x="1638300" y="41276"/>
                </a:lnTo>
                <a:lnTo>
                  <a:pt x="1663700" y="41276"/>
                </a:lnTo>
                <a:lnTo>
                  <a:pt x="1663700" y="34926"/>
                </a:lnTo>
                <a:close/>
              </a:path>
              <a:path w="3130550" h="76200">
                <a:moveTo>
                  <a:pt x="1708150" y="34926"/>
                </a:moveTo>
                <a:lnTo>
                  <a:pt x="1682750" y="34926"/>
                </a:lnTo>
                <a:lnTo>
                  <a:pt x="1682750" y="41276"/>
                </a:lnTo>
                <a:lnTo>
                  <a:pt x="1708150" y="41276"/>
                </a:lnTo>
                <a:lnTo>
                  <a:pt x="1708150" y="34926"/>
                </a:lnTo>
                <a:close/>
              </a:path>
              <a:path w="3130550" h="76200">
                <a:moveTo>
                  <a:pt x="1752600" y="34926"/>
                </a:moveTo>
                <a:lnTo>
                  <a:pt x="1727200" y="34926"/>
                </a:lnTo>
                <a:lnTo>
                  <a:pt x="1727200" y="41276"/>
                </a:lnTo>
                <a:lnTo>
                  <a:pt x="1752600" y="41276"/>
                </a:lnTo>
                <a:lnTo>
                  <a:pt x="1752600" y="34926"/>
                </a:lnTo>
                <a:close/>
              </a:path>
              <a:path w="3130550" h="76200">
                <a:moveTo>
                  <a:pt x="1797050" y="34926"/>
                </a:moveTo>
                <a:lnTo>
                  <a:pt x="1771650" y="34926"/>
                </a:lnTo>
                <a:lnTo>
                  <a:pt x="1771650" y="41276"/>
                </a:lnTo>
                <a:lnTo>
                  <a:pt x="1797050" y="41276"/>
                </a:lnTo>
                <a:lnTo>
                  <a:pt x="1797050" y="34926"/>
                </a:lnTo>
                <a:close/>
              </a:path>
              <a:path w="3130550" h="76200">
                <a:moveTo>
                  <a:pt x="1841500" y="34926"/>
                </a:moveTo>
                <a:lnTo>
                  <a:pt x="1816100" y="34926"/>
                </a:lnTo>
                <a:lnTo>
                  <a:pt x="1816100" y="41276"/>
                </a:lnTo>
                <a:lnTo>
                  <a:pt x="1841500" y="41276"/>
                </a:lnTo>
                <a:lnTo>
                  <a:pt x="1841500" y="34926"/>
                </a:lnTo>
                <a:close/>
              </a:path>
              <a:path w="3130550" h="76200">
                <a:moveTo>
                  <a:pt x="1885950" y="34926"/>
                </a:moveTo>
                <a:lnTo>
                  <a:pt x="1860550" y="34926"/>
                </a:lnTo>
                <a:lnTo>
                  <a:pt x="1860550" y="41276"/>
                </a:lnTo>
                <a:lnTo>
                  <a:pt x="1885950" y="41276"/>
                </a:lnTo>
                <a:lnTo>
                  <a:pt x="1885950" y="34926"/>
                </a:lnTo>
                <a:close/>
              </a:path>
              <a:path w="3130550" h="76200">
                <a:moveTo>
                  <a:pt x="1930400" y="34926"/>
                </a:moveTo>
                <a:lnTo>
                  <a:pt x="1905000" y="34926"/>
                </a:lnTo>
                <a:lnTo>
                  <a:pt x="1905000" y="41276"/>
                </a:lnTo>
                <a:lnTo>
                  <a:pt x="1930400" y="41276"/>
                </a:lnTo>
                <a:lnTo>
                  <a:pt x="1930400" y="34926"/>
                </a:lnTo>
                <a:close/>
              </a:path>
              <a:path w="3130550" h="76200">
                <a:moveTo>
                  <a:pt x="1974850" y="34926"/>
                </a:moveTo>
                <a:lnTo>
                  <a:pt x="1949450" y="34926"/>
                </a:lnTo>
                <a:lnTo>
                  <a:pt x="1949450" y="41276"/>
                </a:lnTo>
                <a:lnTo>
                  <a:pt x="1974850" y="41276"/>
                </a:lnTo>
                <a:lnTo>
                  <a:pt x="1974850" y="34926"/>
                </a:lnTo>
                <a:close/>
              </a:path>
              <a:path w="3130550" h="76200">
                <a:moveTo>
                  <a:pt x="2019300" y="34926"/>
                </a:moveTo>
                <a:lnTo>
                  <a:pt x="1993900" y="34926"/>
                </a:lnTo>
                <a:lnTo>
                  <a:pt x="1993900" y="41276"/>
                </a:lnTo>
                <a:lnTo>
                  <a:pt x="2019300" y="41276"/>
                </a:lnTo>
                <a:lnTo>
                  <a:pt x="2019300" y="34926"/>
                </a:lnTo>
                <a:close/>
              </a:path>
              <a:path w="3130550" h="76200">
                <a:moveTo>
                  <a:pt x="2063750" y="34926"/>
                </a:moveTo>
                <a:lnTo>
                  <a:pt x="2038350" y="34926"/>
                </a:lnTo>
                <a:lnTo>
                  <a:pt x="2038350" y="41276"/>
                </a:lnTo>
                <a:lnTo>
                  <a:pt x="2063750" y="41276"/>
                </a:lnTo>
                <a:lnTo>
                  <a:pt x="2063750" y="34926"/>
                </a:lnTo>
                <a:close/>
              </a:path>
              <a:path w="3130550" h="76200">
                <a:moveTo>
                  <a:pt x="2108200" y="34926"/>
                </a:moveTo>
                <a:lnTo>
                  <a:pt x="2082800" y="34926"/>
                </a:lnTo>
                <a:lnTo>
                  <a:pt x="2082800" y="41276"/>
                </a:lnTo>
                <a:lnTo>
                  <a:pt x="2108200" y="41276"/>
                </a:lnTo>
                <a:lnTo>
                  <a:pt x="2108200" y="34926"/>
                </a:lnTo>
                <a:close/>
              </a:path>
              <a:path w="3130550" h="76200">
                <a:moveTo>
                  <a:pt x="2152650" y="34926"/>
                </a:moveTo>
                <a:lnTo>
                  <a:pt x="2127250" y="34926"/>
                </a:lnTo>
                <a:lnTo>
                  <a:pt x="2127250" y="41276"/>
                </a:lnTo>
                <a:lnTo>
                  <a:pt x="2152650" y="41276"/>
                </a:lnTo>
                <a:lnTo>
                  <a:pt x="2152650" y="34926"/>
                </a:lnTo>
                <a:close/>
              </a:path>
              <a:path w="3130550" h="76200">
                <a:moveTo>
                  <a:pt x="2197100" y="34926"/>
                </a:moveTo>
                <a:lnTo>
                  <a:pt x="2171700" y="34926"/>
                </a:lnTo>
                <a:lnTo>
                  <a:pt x="2171700" y="41276"/>
                </a:lnTo>
                <a:lnTo>
                  <a:pt x="2197100" y="41276"/>
                </a:lnTo>
                <a:lnTo>
                  <a:pt x="2197100" y="34926"/>
                </a:lnTo>
                <a:close/>
              </a:path>
              <a:path w="3130550" h="76200">
                <a:moveTo>
                  <a:pt x="2241550" y="34926"/>
                </a:moveTo>
                <a:lnTo>
                  <a:pt x="2216150" y="34926"/>
                </a:lnTo>
                <a:lnTo>
                  <a:pt x="2216150" y="41276"/>
                </a:lnTo>
                <a:lnTo>
                  <a:pt x="2241550" y="41276"/>
                </a:lnTo>
                <a:lnTo>
                  <a:pt x="2241550" y="34926"/>
                </a:lnTo>
                <a:close/>
              </a:path>
              <a:path w="3130550" h="76200">
                <a:moveTo>
                  <a:pt x="2286000" y="34926"/>
                </a:moveTo>
                <a:lnTo>
                  <a:pt x="2260600" y="34926"/>
                </a:lnTo>
                <a:lnTo>
                  <a:pt x="2260600" y="41276"/>
                </a:lnTo>
                <a:lnTo>
                  <a:pt x="2286000" y="41276"/>
                </a:lnTo>
                <a:lnTo>
                  <a:pt x="2286000" y="34926"/>
                </a:lnTo>
                <a:close/>
              </a:path>
              <a:path w="3130550" h="76200">
                <a:moveTo>
                  <a:pt x="2330450" y="34926"/>
                </a:moveTo>
                <a:lnTo>
                  <a:pt x="2305050" y="34926"/>
                </a:lnTo>
                <a:lnTo>
                  <a:pt x="2305050" y="41276"/>
                </a:lnTo>
                <a:lnTo>
                  <a:pt x="2330450" y="41276"/>
                </a:lnTo>
                <a:lnTo>
                  <a:pt x="2330450" y="34926"/>
                </a:lnTo>
                <a:close/>
              </a:path>
              <a:path w="3130550" h="76200">
                <a:moveTo>
                  <a:pt x="2374900" y="34926"/>
                </a:moveTo>
                <a:lnTo>
                  <a:pt x="2349500" y="34926"/>
                </a:lnTo>
                <a:lnTo>
                  <a:pt x="2349500" y="41276"/>
                </a:lnTo>
                <a:lnTo>
                  <a:pt x="2374900" y="41276"/>
                </a:lnTo>
                <a:lnTo>
                  <a:pt x="2374900" y="34926"/>
                </a:lnTo>
                <a:close/>
              </a:path>
              <a:path w="3130550" h="76200">
                <a:moveTo>
                  <a:pt x="2419350" y="34926"/>
                </a:moveTo>
                <a:lnTo>
                  <a:pt x="2393950" y="34926"/>
                </a:lnTo>
                <a:lnTo>
                  <a:pt x="2393950" y="41276"/>
                </a:lnTo>
                <a:lnTo>
                  <a:pt x="2419350" y="41276"/>
                </a:lnTo>
                <a:lnTo>
                  <a:pt x="2419350" y="34926"/>
                </a:lnTo>
                <a:close/>
              </a:path>
              <a:path w="3130550" h="76200">
                <a:moveTo>
                  <a:pt x="2463800" y="34926"/>
                </a:moveTo>
                <a:lnTo>
                  <a:pt x="2438400" y="34926"/>
                </a:lnTo>
                <a:lnTo>
                  <a:pt x="2438400" y="41276"/>
                </a:lnTo>
                <a:lnTo>
                  <a:pt x="2463800" y="41276"/>
                </a:lnTo>
                <a:lnTo>
                  <a:pt x="2463800" y="34926"/>
                </a:lnTo>
                <a:close/>
              </a:path>
              <a:path w="3130550" h="76200">
                <a:moveTo>
                  <a:pt x="2508250" y="34926"/>
                </a:moveTo>
                <a:lnTo>
                  <a:pt x="2482850" y="34926"/>
                </a:lnTo>
                <a:lnTo>
                  <a:pt x="2482850" y="41276"/>
                </a:lnTo>
                <a:lnTo>
                  <a:pt x="2508250" y="41276"/>
                </a:lnTo>
                <a:lnTo>
                  <a:pt x="2508250" y="34926"/>
                </a:lnTo>
                <a:close/>
              </a:path>
              <a:path w="3130550" h="76200">
                <a:moveTo>
                  <a:pt x="2552700" y="34926"/>
                </a:moveTo>
                <a:lnTo>
                  <a:pt x="2527300" y="34926"/>
                </a:lnTo>
                <a:lnTo>
                  <a:pt x="2527300" y="41276"/>
                </a:lnTo>
                <a:lnTo>
                  <a:pt x="2552700" y="41276"/>
                </a:lnTo>
                <a:lnTo>
                  <a:pt x="2552700" y="34926"/>
                </a:lnTo>
                <a:close/>
              </a:path>
              <a:path w="3130550" h="76200">
                <a:moveTo>
                  <a:pt x="2597150" y="34926"/>
                </a:moveTo>
                <a:lnTo>
                  <a:pt x="2571750" y="34926"/>
                </a:lnTo>
                <a:lnTo>
                  <a:pt x="2571750" y="41276"/>
                </a:lnTo>
                <a:lnTo>
                  <a:pt x="2597150" y="41276"/>
                </a:lnTo>
                <a:lnTo>
                  <a:pt x="2597150" y="34926"/>
                </a:lnTo>
                <a:close/>
              </a:path>
              <a:path w="3130550" h="76200">
                <a:moveTo>
                  <a:pt x="2641600" y="34926"/>
                </a:moveTo>
                <a:lnTo>
                  <a:pt x="2616200" y="34926"/>
                </a:lnTo>
                <a:lnTo>
                  <a:pt x="2616200" y="41276"/>
                </a:lnTo>
                <a:lnTo>
                  <a:pt x="2641600" y="41276"/>
                </a:lnTo>
                <a:lnTo>
                  <a:pt x="2641600" y="34926"/>
                </a:lnTo>
                <a:close/>
              </a:path>
              <a:path w="3130550" h="76200">
                <a:moveTo>
                  <a:pt x="2686050" y="34926"/>
                </a:moveTo>
                <a:lnTo>
                  <a:pt x="2660650" y="34926"/>
                </a:lnTo>
                <a:lnTo>
                  <a:pt x="2660650" y="41276"/>
                </a:lnTo>
                <a:lnTo>
                  <a:pt x="2686050" y="41276"/>
                </a:lnTo>
                <a:lnTo>
                  <a:pt x="2686050" y="34926"/>
                </a:lnTo>
                <a:close/>
              </a:path>
              <a:path w="3130550" h="76200">
                <a:moveTo>
                  <a:pt x="2730500" y="34926"/>
                </a:moveTo>
                <a:lnTo>
                  <a:pt x="2705100" y="34926"/>
                </a:lnTo>
                <a:lnTo>
                  <a:pt x="2705100" y="41276"/>
                </a:lnTo>
                <a:lnTo>
                  <a:pt x="2730500" y="41276"/>
                </a:lnTo>
                <a:lnTo>
                  <a:pt x="2730500" y="34926"/>
                </a:lnTo>
                <a:close/>
              </a:path>
              <a:path w="3130550" h="76200">
                <a:moveTo>
                  <a:pt x="2774950" y="34926"/>
                </a:moveTo>
                <a:lnTo>
                  <a:pt x="2749550" y="34926"/>
                </a:lnTo>
                <a:lnTo>
                  <a:pt x="2749550" y="41276"/>
                </a:lnTo>
                <a:lnTo>
                  <a:pt x="2774950" y="41276"/>
                </a:lnTo>
                <a:lnTo>
                  <a:pt x="2774950" y="34926"/>
                </a:lnTo>
                <a:close/>
              </a:path>
              <a:path w="3130550" h="76200">
                <a:moveTo>
                  <a:pt x="2819400" y="34926"/>
                </a:moveTo>
                <a:lnTo>
                  <a:pt x="2794000" y="34926"/>
                </a:lnTo>
                <a:lnTo>
                  <a:pt x="2794000" y="41276"/>
                </a:lnTo>
                <a:lnTo>
                  <a:pt x="2819400" y="41276"/>
                </a:lnTo>
                <a:lnTo>
                  <a:pt x="2819400" y="34926"/>
                </a:lnTo>
                <a:close/>
              </a:path>
              <a:path w="3130550" h="76200">
                <a:moveTo>
                  <a:pt x="2863850" y="34926"/>
                </a:moveTo>
                <a:lnTo>
                  <a:pt x="2838450" y="34926"/>
                </a:lnTo>
                <a:lnTo>
                  <a:pt x="2838450" y="41276"/>
                </a:lnTo>
                <a:lnTo>
                  <a:pt x="2863850" y="41276"/>
                </a:lnTo>
                <a:lnTo>
                  <a:pt x="2863850" y="34926"/>
                </a:lnTo>
                <a:close/>
              </a:path>
              <a:path w="3130550" h="76200">
                <a:moveTo>
                  <a:pt x="2908300" y="34926"/>
                </a:moveTo>
                <a:lnTo>
                  <a:pt x="2882900" y="34926"/>
                </a:lnTo>
                <a:lnTo>
                  <a:pt x="2882900" y="41276"/>
                </a:lnTo>
                <a:lnTo>
                  <a:pt x="2908300" y="41276"/>
                </a:lnTo>
                <a:lnTo>
                  <a:pt x="2908300" y="34926"/>
                </a:lnTo>
                <a:close/>
              </a:path>
              <a:path w="3130550" h="76200">
                <a:moveTo>
                  <a:pt x="2952750" y="34926"/>
                </a:moveTo>
                <a:lnTo>
                  <a:pt x="2927350" y="34926"/>
                </a:lnTo>
                <a:lnTo>
                  <a:pt x="2927350" y="41276"/>
                </a:lnTo>
                <a:lnTo>
                  <a:pt x="2952750" y="41276"/>
                </a:lnTo>
                <a:lnTo>
                  <a:pt x="2952750" y="34926"/>
                </a:lnTo>
                <a:close/>
              </a:path>
              <a:path w="3130550" h="76200">
                <a:moveTo>
                  <a:pt x="2997200" y="34926"/>
                </a:moveTo>
                <a:lnTo>
                  <a:pt x="2971800" y="34926"/>
                </a:lnTo>
                <a:lnTo>
                  <a:pt x="2971800" y="41276"/>
                </a:lnTo>
                <a:lnTo>
                  <a:pt x="2997200" y="41276"/>
                </a:lnTo>
                <a:lnTo>
                  <a:pt x="2997200" y="34926"/>
                </a:lnTo>
                <a:close/>
              </a:path>
              <a:path w="3130550" h="76200">
                <a:moveTo>
                  <a:pt x="3041650" y="34926"/>
                </a:moveTo>
                <a:lnTo>
                  <a:pt x="3016250" y="34926"/>
                </a:lnTo>
                <a:lnTo>
                  <a:pt x="3016250" y="41276"/>
                </a:lnTo>
                <a:lnTo>
                  <a:pt x="3041650" y="41276"/>
                </a:lnTo>
                <a:lnTo>
                  <a:pt x="3041650" y="34926"/>
                </a:lnTo>
                <a:close/>
              </a:path>
              <a:path w="3130550" h="76200">
                <a:moveTo>
                  <a:pt x="3086100" y="34926"/>
                </a:moveTo>
                <a:lnTo>
                  <a:pt x="3060700" y="34926"/>
                </a:lnTo>
                <a:lnTo>
                  <a:pt x="3060700" y="41276"/>
                </a:lnTo>
                <a:lnTo>
                  <a:pt x="3086100" y="41276"/>
                </a:lnTo>
                <a:lnTo>
                  <a:pt x="3086100" y="34926"/>
                </a:lnTo>
                <a:close/>
              </a:path>
              <a:path w="3130550" h="76200">
                <a:moveTo>
                  <a:pt x="3130550" y="34926"/>
                </a:moveTo>
                <a:lnTo>
                  <a:pt x="3105150" y="34926"/>
                </a:lnTo>
                <a:lnTo>
                  <a:pt x="3105150" y="41276"/>
                </a:lnTo>
                <a:lnTo>
                  <a:pt x="3130550" y="41276"/>
                </a:lnTo>
                <a:lnTo>
                  <a:pt x="3130550" y="34926"/>
                </a:lnTo>
                <a:close/>
              </a:path>
            </a:pathLst>
          </a:custGeom>
          <a:solidFill>
            <a:srgbClr val="011A47"/>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58" name="object 32"/>
          <p:cNvSpPr/>
          <p:nvPr/>
        </p:nvSpPr>
        <p:spPr>
          <a:xfrm>
            <a:off x="11996303" y="5658984"/>
            <a:ext cx="1333670" cy="1333671"/>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60" name="object 33"/>
          <p:cNvSpPr/>
          <p:nvPr/>
        </p:nvSpPr>
        <p:spPr>
          <a:xfrm>
            <a:off x="12092145" y="5753396"/>
            <a:ext cx="1143064" cy="1143064"/>
          </a:xfrm>
          <a:custGeom>
            <a:avLst/>
            <a:gdLst/>
            <a:ahLst/>
            <a:cxnLst/>
            <a:rect l="l" t="t" r="r" b="b"/>
            <a:pathLst>
              <a:path w="1008379" h="1008379">
                <a:moveTo>
                  <a:pt x="503999" y="0"/>
                </a:moveTo>
                <a:lnTo>
                  <a:pt x="455461" y="2307"/>
                </a:lnTo>
                <a:lnTo>
                  <a:pt x="408227" y="9087"/>
                </a:lnTo>
                <a:lnTo>
                  <a:pt x="362511" y="20130"/>
                </a:lnTo>
                <a:lnTo>
                  <a:pt x="318522" y="35225"/>
                </a:lnTo>
                <a:lnTo>
                  <a:pt x="276473" y="54159"/>
                </a:lnTo>
                <a:lnTo>
                  <a:pt x="236573" y="76721"/>
                </a:lnTo>
                <a:lnTo>
                  <a:pt x="199035" y="102702"/>
                </a:lnTo>
                <a:lnTo>
                  <a:pt x="164070" y="131888"/>
                </a:lnTo>
                <a:lnTo>
                  <a:pt x="131888" y="164070"/>
                </a:lnTo>
                <a:lnTo>
                  <a:pt x="102702" y="199035"/>
                </a:lnTo>
                <a:lnTo>
                  <a:pt x="76721" y="236573"/>
                </a:lnTo>
                <a:lnTo>
                  <a:pt x="54159" y="276473"/>
                </a:lnTo>
                <a:lnTo>
                  <a:pt x="35225" y="318522"/>
                </a:lnTo>
                <a:lnTo>
                  <a:pt x="20130" y="362511"/>
                </a:lnTo>
                <a:lnTo>
                  <a:pt x="9087" y="408227"/>
                </a:lnTo>
                <a:lnTo>
                  <a:pt x="2307" y="455461"/>
                </a:lnTo>
                <a:lnTo>
                  <a:pt x="0" y="503999"/>
                </a:lnTo>
                <a:lnTo>
                  <a:pt x="2307" y="552538"/>
                </a:lnTo>
                <a:lnTo>
                  <a:pt x="9087" y="599771"/>
                </a:lnTo>
                <a:lnTo>
                  <a:pt x="20130" y="645487"/>
                </a:lnTo>
                <a:lnTo>
                  <a:pt x="35225" y="689476"/>
                </a:lnTo>
                <a:lnTo>
                  <a:pt x="54159" y="731526"/>
                </a:lnTo>
                <a:lnTo>
                  <a:pt x="76721" y="771426"/>
                </a:lnTo>
                <a:lnTo>
                  <a:pt x="102702" y="808964"/>
                </a:lnTo>
                <a:lnTo>
                  <a:pt x="131888" y="843929"/>
                </a:lnTo>
                <a:lnTo>
                  <a:pt x="164070" y="876111"/>
                </a:lnTo>
                <a:lnTo>
                  <a:pt x="199035" y="905297"/>
                </a:lnTo>
                <a:lnTo>
                  <a:pt x="236573" y="931278"/>
                </a:lnTo>
                <a:lnTo>
                  <a:pt x="276473" y="953840"/>
                </a:lnTo>
                <a:lnTo>
                  <a:pt x="318522" y="972774"/>
                </a:lnTo>
                <a:lnTo>
                  <a:pt x="362511" y="987868"/>
                </a:lnTo>
                <a:lnTo>
                  <a:pt x="408227" y="998912"/>
                </a:lnTo>
                <a:lnTo>
                  <a:pt x="455461" y="1005692"/>
                </a:lnTo>
                <a:lnTo>
                  <a:pt x="503999" y="1007999"/>
                </a:lnTo>
                <a:lnTo>
                  <a:pt x="552537" y="1005692"/>
                </a:lnTo>
                <a:lnTo>
                  <a:pt x="599771" y="998912"/>
                </a:lnTo>
                <a:lnTo>
                  <a:pt x="645487" y="987868"/>
                </a:lnTo>
                <a:lnTo>
                  <a:pt x="689476" y="972774"/>
                </a:lnTo>
                <a:lnTo>
                  <a:pt x="731525" y="953840"/>
                </a:lnTo>
                <a:lnTo>
                  <a:pt x="771425" y="931278"/>
                </a:lnTo>
                <a:lnTo>
                  <a:pt x="808963" y="905297"/>
                </a:lnTo>
                <a:lnTo>
                  <a:pt x="843928" y="876111"/>
                </a:lnTo>
                <a:lnTo>
                  <a:pt x="876110" y="843929"/>
                </a:lnTo>
                <a:lnTo>
                  <a:pt x="905296" y="808964"/>
                </a:lnTo>
                <a:lnTo>
                  <a:pt x="931277" y="771426"/>
                </a:lnTo>
                <a:lnTo>
                  <a:pt x="953839" y="731526"/>
                </a:lnTo>
                <a:lnTo>
                  <a:pt x="972773" y="689476"/>
                </a:lnTo>
                <a:lnTo>
                  <a:pt x="987868" y="645487"/>
                </a:lnTo>
                <a:lnTo>
                  <a:pt x="998911" y="599771"/>
                </a:lnTo>
                <a:lnTo>
                  <a:pt x="1005691" y="552538"/>
                </a:lnTo>
                <a:lnTo>
                  <a:pt x="1007999" y="503999"/>
                </a:lnTo>
                <a:lnTo>
                  <a:pt x="1005691" y="455461"/>
                </a:lnTo>
                <a:lnTo>
                  <a:pt x="998911" y="408227"/>
                </a:lnTo>
                <a:lnTo>
                  <a:pt x="987868" y="362511"/>
                </a:lnTo>
                <a:lnTo>
                  <a:pt x="972773" y="318522"/>
                </a:lnTo>
                <a:lnTo>
                  <a:pt x="953839" y="276473"/>
                </a:lnTo>
                <a:lnTo>
                  <a:pt x="931277" y="236573"/>
                </a:lnTo>
                <a:lnTo>
                  <a:pt x="905296" y="199035"/>
                </a:lnTo>
                <a:lnTo>
                  <a:pt x="876110" y="164070"/>
                </a:lnTo>
                <a:lnTo>
                  <a:pt x="843928" y="131888"/>
                </a:lnTo>
                <a:lnTo>
                  <a:pt x="808963" y="102702"/>
                </a:lnTo>
                <a:lnTo>
                  <a:pt x="771425" y="76721"/>
                </a:lnTo>
                <a:lnTo>
                  <a:pt x="731525" y="54159"/>
                </a:lnTo>
                <a:lnTo>
                  <a:pt x="689476" y="35225"/>
                </a:lnTo>
                <a:lnTo>
                  <a:pt x="645487" y="20130"/>
                </a:lnTo>
                <a:lnTo>
                  <a:pt x="599771" y="9087"/>
                </a:lnTo>
                <a:lnTo>
                  <a:pt x="552537" y="2307"/>
                </a:lnTo>
                <a:lnTo>
                  <a:pt x="503999" y="0"/>
                </a:lnTo>
                <a:close/>
              </a:path>
            </a:pathLst>
          </a:custGeom>
          <a:solidFill>
            <a:srgbClr val="0070C0"/>
          </a:solid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61" name="object 34"/>
          <p:cNvSpPr/>
          <p:nvPr/>
        </p:nvSpPr>
        <p:spPr>
          <a:xfrm>
            <a:off x="12092145" y="5753396"/>
            <a:ext cx="1143064" cy="1143064"/>
          </a:xfrm>
          <a:custGeom>
            <a:avLst/>
            <a:gdLst/>
            <a:ahLst/>
            <a:cxnLst/>
            <a:rect l="l" t="t" r="r" b="b"/>
            <a:pathLst>
              <a:path w="1008379" h="1008379">
                <a:moveTo>
                  <a:pt x="0" y="504000"/>
                </a:moveTo>
                <a:lnTo>
                  <a:pt x="2307" y="455461"/>
                </a:lnTo>
                <a:lnTo>
                  <a:pt x="9087" y="408228"/>
                </a:lnTo>
                <a:lnTo>
                  <a:pt x="20130" y="362511"/>
                </a:lnTo>
                <a:lnTo>
                  <a:pt x="35225" y="318522"/>
                </a:lnTo>
                <a:lnTo>
                  <a:pt x="54159" y="276473"/>
                </a:lnTo>
                <a:lnTo>
                  <a:pt x="76721" y="236573"/>
                </a:lnTo>
                <a:lnTo>
                  <a:pt x="102702" y="199035"/>
                </a:lnTo>
                <a:lnTo>
                  <a:pt x="131888" y="164070"/>
                </a:lnTo>
                <a:lnTo>
                  <a:pt x="164070" y="131888"/>
                </a:lnTo>
                <a:lnTo>
                  <a:pt x="199035" y="102702"/>
                </a:lnTo>
                <a:lnTo>
                  <a:pt x="236573" y="76721"/>
                </a:lnTo>
                <a:lnTo>
                  <a:pt x="276473" y="54159"/>
                </a:lnTo>
                <a:lnTo>
                  <a:pt x="318522" y="35225"/>
                </a:lnTo>
                <a:lnTo>
                  <a:pt x="362511" y="20130"/>
                </a:lnTo>
                <a:lnTo>
                  <a:pt x="408228" y="9087"/>
                </a:lnTo>
                <a:lnTo>
                  <a:pt x="455461" y="2307"/>
                </a:lnTo>
                <a:lnTo>
                  <a:pt x="504000" y="0"/>
                </a:lnTo>
                <a:lnTo>
                  <a:pt x="552538" y="2307"/>
                </a:lnTo>
                <a:lnTo>
                  <a:pt x="599771" y="9087"/>
                </a:lnTo>
                <a:lnTo>
                  <a:pt x="645488" y="20130"/>
                </a:lnTo>
                <a:lnTo>
                  <a:pt x="689477" y="35225"/>
                </a:lnTo>
                <a:lnTo>
                  <a:pt x="731526" y="54159"/>
                </a:lnTo>
                <a:lnTo>
                  <a:pt x="771426" y="76721"/>
                </a:lnTo>
                <a:lnTo>
                  <a:pt x="808964" y="102702"/>
                </a:lnTo>
                <a:lnTo>
                  <a:pt x="843929" y="131888"/>
                </a:lnTo>
                <a:lnTo>
                  <a:pt x="876111" y="164070"/>
                </a:lnTo>
                <a:lnTo>
                  <a:pt x="905297" y="199035"/>
                </a:lnTo>
                <a:lnTo>
                  <a:pt x="931278" y="236573"/>
                </a:lnTo>
                <a:lnTo>
                  <a:pt x="953840" y="276473"/>
                </a:lnTo>
                <a:lnTo>
                  <a:pt x="972774" y="318522"/>
                </a:lnTo>
                <a:lnTo>
                  <a:pt x="987869" y="362511"/>
                </a:lnTo>
                <a:lnTo>
                  <a:pt x="998912" y="408228"/>
                </a:lnTo>
                <a:lnTo>
                  <a:pt x="1005692" y="455461"/>
                </a:lnTo>
                <a:lnTo>
                  <a:pt x="1008000" y="504000"/>
                </a:lnTo>
                <a:lnTo>
                  <a:pt x="1005692" y="552538"/>
                </a:lnTo>
                <a:lnTo>
                  <a:pt x="998912" y="599771"/>
                </a:lnTo>
                <a:lnTo>
                  <a:pt x="987869" y="645488"/>
                </a:lnTo>
                <a:lnTo>
                  <a:pt x="972774" y="689477"/>
                </a:lnTo>
                <a:lnTo>
                  <a:pt x="953840" y="731526"/>
                </a:lnTo>
                <a:lnTo>
                  <a:pt x="931278" y="771426"/>
                </a:lnTo>
                <a:lnTo>
                  <a:pt x="905297" y="808964"/>
                </a:lnTo>
                <a:lnTo>
                  <a:pt x="876111" y="843929"/>
                </a:lnTo>
                <a:lnTo>
                  <a:pt x="843929" y="876111"/>
                </a:lnTo>
                <a:lnTo>
                  <a:pt x="808964" y="905297"/>
                </a:lnTo>
                <a:lnTo>
                  <a:pt x="771426" y="931278"/>
                </a:lnTo>
                <a:lnTo>
                  <a:pt x="731526" y="953840"/>
                </a:lnTo>
                <a:lnTo>
                  <a:pt x="689477" y="972774"/>
                </a:lnTo>
                <a:lnTo>
                  <a:pt x="645488" y="987869"/>
                </a:lnTo>
                <a:lnTo>
                  <a:pt x="599771" y="998912"/>
                </a:lnTo>
                <a:lnTo>
                  <a:pt x="552538" y="1005692"/>
                </a:lnTo>
                <a:lnTo>
                  <a:pt x="504000" y="1008000"/>
                </a:lnTo>
                <a:lnTo>
                  <a:pt x="455461" y="1005692"/>
                </a:lnTo>
                <a:lnTo>
                  <a:pt x="408228" y="998912"/>
                </a:lnTo>
                <a:lnTo>
                  <a:pt x="362511" y="987869"/>
                </a:lnTo>
                <a:lnTo>
                  <a:pt x="318522" y="972774"/>
                </a:lnTo>
                <a:lnTo>
                  <a:pt x="276473" y="953840"/>
                </a:lnTo>
                <a:lnTo>
                  <a:pt x="236573" y="931278"/>
                </a:lnTo>
                <a:lnTo>
                  <a:pt x="199035" y="905297"/>
                </a:lnTo>
                <a:lnTo>
                  <a:pt x="164070" y="876111"/>
                </a:lnTo>
                <a:lnTo>
                  <a:pt x="131888" y="843929"/>
                </a:lnTo>
                <a:lnTo>
                  <a:pt x="102702" y="808964"/>
                </a:lnTo>
                <a:lnTo>
                  <a:pt x="76721" y="771426"/>
                </a:lnTo>
                <a:lnTo>
                  <a:pt x="54159" y="731526"/>
                </a:lnTo>
                <a:lnTo>
                  <a:pt x="35225" y="689477"/>
                </a:lnTo>
                <a:lnTo>
                  <a:pt x="20130" y="645488"/>
                </a:lnTo>
                <a:lnTo>
                  <a:pt x="9087" y="599771"/>
                </a:lnTo>
                <a:lnTo>
                  <a:pt x="2307" y="552538"/>
                </a:lnTo>
                <a:lnTo>
                  <a:pt x="0" y="504000"/>
                </a:lnTo>
                <a:close/>
              </a:path>
            </a:pathLst>
          </a:custGeom>
          <a:ln w="63500">
            <a:solidFill>
              <a:srgbClr val="FFFFFF"/>
            </a:solidFill>
          </a:ln>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63" name="object 35"/>
          <p:cNvSpPr/>
          <p:nvPr/>
        </p:nvSpPr>
        <p:spPr>
          <a:xfrm>
            <a:off x="12255379" y="5939302"/>
            <a:ext cx="816166" cy="770823"/>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64" name="矩形 63"/>
          <p:cNvSpPr/>
          <p:nvPr/>
        </p:nvSpPr>
        <p:spPr>
          <a:xfrm>
            <a:off x="1826174" y="3436168"/>
            <a:ext cx="2728250" cy="63928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rIns="0">
            <a:noAutofit/>
          </a:bodyPr>
          <a:lstStyle/>
          <a:p>
            <a:pPr algn="ctr" defTabSz="1036564" fontAlgn="auto">
              <a:lnSpc>
                <a:spcPts val="2494"/>
              </a:lnSpc>
              <a:spcBef>
                <a:spcPts val="0"/>
              </a:spcBef>
              <a:spcAft>
                <a:spcPts val="0"/>
              </a:spcAft>
              <a:buSzTx/>
              <a:buNone/>
            </a:pPr>
            <a:r>
              <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万台</a:t>
            </a:r>
            <a:r>
              <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年规划产能</a:t>
            </a:r>
            <a:endPar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ctr" defTabSz="1036564" fontAlgn="auto">
              <a:lnSpc>
                <a:spcPts val="2494"/>
              </a:lnSpc>
              <a:spcBef>
                <a:spcPts val="0"/>
              </a:spcBef>
              <a:spcAft>
                <a:spcPts val="0"/>
              </a:spcAft>
              <a:buSzTx/>
              <a:buNone/>
            </a:pPr>
            <a:r>
              <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万台</a:t>
            </a:r>
            <a:r>
              <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年规模交付</a:t>
            </a:r>
            <a:endPar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5" name="object 5"/>
          <p:cNvSpPr txBox="1"/>
          <p:nvPr/>
        </p:nvSpPr>
        <p:spPr>
          <a:xfrm>
            <a:off x="2085043" y="4342081"/>
            <a:ext cx="2242937" cy="511037"/>
          </a:xfrm>
          <a:prstGeom prst="rect">
            <a:avLst/>
          </a:prstGeom>
        </p:spPr>
        <p:txBody>
          <a:bodyPr wrap="square">
            <a:spAutoFit/>
          </a:bodyPr>
          <a:lstStyle>
            <a:defPPr>
              <a:defRPr lang="zh-CN"/>
            </a:defPPr>
            <a:lvl1pPr algn="r">
              <a:defRPr sz="3500">
                <a:ln>
                  <a:solidFill>
                    <a:srgbClr val="001C45"/>
                  </a:solidFill>
                </a:ln>
                <a:solidFill>
                  <a:srgbClr val="001C45"/>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defRPr>
            </a:lvl1pPr>
          </a:lstStyle>
          <a:p>
            <a:pPr algn="ctr" defTabSz="1036564" fontAlgn="auto">
              <a:lnSpc>
                <a:spcPct val="100000"/>
              </a:lnSpc>
              <a:spcBef>
                <a:spcPts val="0"/>
              </a:spcBef>
              <a:spcAft>
                <a:spcPts val="0"/>
              </a:spcAft>
              <a:buSzTx/>
              <a:buNone/>
            </a:pPr>
            <a:r>
              <a:rPr lang="en-US" altLang="zh-CN" sz="2721" dirty="0">
                <a:effectLst>
                  <a:glow rad="101600">
                    <a:srgbClr val="5AA2AE">
                      <a:satMod val="175000"/>
                      <a:alpha val="40000"/>
                    </a:srgbClr>
                  </a:glow>
                </a:effectLst>
              </a:rPr>
              <a:t>6.25kW/kg</a:t>
            </a:r>
            <a:endParaRPr sz="2721" dirty="0">
              <a:effectLst>
                <a:glow rad="101600">
                  <a:srgbClr val="5AA2AE">
                    <a:satMod val="175000"/>
                    <a:alpha val="40000"/>
                  </a:srgbClr>
                </a:glow>
              </a:effectLst>
            </a:endParaRPr>
          </a:p>
        </p:txBody>
      </p:sp>
      <p:sp>
        <p:nvSpPr>
          <p:cNvPr id="66" name="矩形 65"/>
          <p:cNvSpPr/>
          <p:nvPr/>
        </p:nvSpPr>
        <p:spPr>
          <a:xfrm>
            <a:off x="1766863" y="5064790"/>
            <a:ext cx="3248651" cy="63928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rIns="0">
            <a:noAutofit/>
          </a:bodyPr>
          <a:lstStyle/>
          <a:p>
            <a:pPr algn="ctr" defTabSz="1036564" fontAlgn="auto">
              <a:lnSpc>
                <a:spcPts val="2494"/>
              </a:lnSpc>
              <a:spcBef>
                <a:spcPts val="0"/>
              </a:spcBef>
              <a:spcAft>
                <a:spcPts val="0"/>
              </a:spcAft>
              <a:buSzTx/>
              <a:buNone/>
            </a:pP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关键</a:t>
            </a:r>
            <a:r>
              <a:rPr lang="zh-CN" altLang="en-US" sz="204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指标</a:t>
            </a:r>
            <a:endParaRPr lang="en-US" altLang="zh-CN" sz="204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ctr" defTabSz="1036564" fontAlgn="auto">
              <a:lnSpc>
                <a:spcPts val="2494"/>
              </a:lnSpc>
              <a:spcBef>
                <a:spcPts val="0"/>
              </a:spcBef>
              <a:spcAft>
                <a:spcPts val="0"/>
              </a:spcAft>
              <a:buSzTx/>
              <a:buNone/>
            </a:pPr>
            <a:r>
              <a:rPr lang="zh-CN" altLang="en-US" sz="204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超过</a:t>
            </a: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美国</a:t>
            </a:r>
            <a:r>
              <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DOE2025</a:t>
            </a: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规划指标</a:t>
            </a:r>
            <a:endPar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l" defTabSz="1036564" fontAlgn="auto">
              <a:lnSpc>
                <a:spcPct val="100000"/>
              </a:lnSpc>
              <a:spcBef>
                <a:spcPts val="0"/>
              </a:spcBef>
              <a:spcAft>
                <a:spcPts val="0"/>
              </a:spcAft>
              <a:buSzTx/>
              <a:buNone/>
            </a:pPr>
            <a:endParaRPr lang="zh-CN" altLang="zh-CN" sz="1814"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7" name="object 5"/>
          <p:cNvSpPr txBox="1"/>
          <p:nvPr/>
        </p:nvSpPr>
        <p:spPr>
          <a:xfrm>
            <a:off x="2055422" y="5942821"/>
            <a:ext cx="2242937" cy="511037"/>
          </a:xfrm>
          <a:prstGeom prst="rect">
            <a:avLst/>
          </a:prstGeom>
        </p:spPr>
        <p:txBody>
          <a:bodyPr wrap="square">
            <a:spAutoFit/>
          </a:bodyPr>
          <a:lstStyle>
            <a:defPPr>
              <a:defRPr lang="zh-CN"/>
            </a:defPPr>
            <a:lvl1pPr algn="r">
              <a:defRPr sz="3500">
                <a:ln>
                  <a:solidFill>
                    <a:srgbClr val="001C45"/>
                  </a:solidFill>
                </a:ln>
                <a:solidFill>
                  <a:srgbClr val="001C45"/>
                </a:solidFill>
                <a:effectLst>
                  <a:glow rad="101600">
                    <a:schemeClr val="accent5">
                      <a:satMod val="175000"/>
                      <a:alpha val="40000"/>
                    </a:schemeClr>
                  </a:glow>
                </a:effectLst>
                <a:latin typeface="微软雅黑" panose="020B0503020204020204" pitchFamily="34" charset="-122"/>
                <a:ea typeface="微软雅黑" panose="020B0503020204020204" pitchFamily="34" charset="-122"/>
              </a:defRPr>
            </a:lvl1pPr>
          </a:lstStyle>
          <a:p>
            <a:pPr algn="ctr" defTabSz="1036564" fontAlgn="auto">
              <a:lnSpc>
                <a:spcPct val="100000"/>
              </a:lnSpc>
              <a:spcBef>
                <a:spcPts val="0"/>
              </a:spcBef>
              <a:spcAft>
                <a:spcPts val="0"/>
              </a:spcAft>
              <a:buSzTx/>
              <a:buNone/>
            </a:pPr>
            <a:r>
              <a:rPr lang="en-US" sz="2721" dirty="0" smtClean="0">
                <a:effectLst>
                  <a:glow rad="101600">
                    <a:srgbClr val="5AA2AE">
                      <a:satMod val="175000"/>
                      <a:alpha val="40000"/>
                    </a:srgbClr>
                  </a:glow>
                </a:effectLst>
              </a:rPr>
              <a:t>1000+</a:t>
            </a:r>
            <a:r>
              <a:rPr lang="zh-CN" altLang="en-US" sz="2721" dirty="0" smtClean="0">
                <a:effectLst>
                  <a:glow rad="101600">
                    <a:srgbClr val="5AA2AE">
                      <a:satMod val="175000"/>
                      <a:alpha val="40000"/>
                    </a:srgbClr>
                  </a:glow>
                </a:effectLst>
              </a:rPr>
              <a:t>件</a:t>
            </a:r>
            <a:endParaRPr sz="2721" dirty="0">
              <a:effectLst>
                <a:glow rad="101600">
                  <a:srgbClr val="5AA2AE">
                    <a:satMod val="175000"/>
                    <a:alpha val="40000"/>
                  </a:srgbClr>
                </a:glow>
              </a:effectLst>
            </a:endParaRPr>
          </a:p>
        </p:txBody>
      </p:sp>
      <p:sp>
        <p:nvSpPr>
          <p:cNvPr id="68" name="矩形 67"/>
          <p:cNvSpPr/>
          <p:nvPr/>
        </p:nvSpPr>
        <p:spPr>
          <a:xfrm>
            <a:off x="8721920" y="6542560"/>
            <a:ext cx="3192766" cy="41208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rIns="0">
            <a:noAutofit/>
          </a:bodyPr>
          <a:lstStyle/>
          <a:p>
            <a:pPr algn="ctr" defTabSz="1036564" fontAlgn="auto">
              <a:lnSpc>
                <a:spcPts val="2494"/>
              </a:lnSpc>
              <a:spcBef>
                <a:spcPts val="0"/>
              </a:spcBef>
              <a:spcAft>
                <a:spcPts val="0"/>
              </a:spcAft>
              <a:buSzTx/>
              <a:buNone/>
            </a:pPr>
            <a:r>
              <a:rPr lang="zh-CN"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对新能源汽车的颠覆性影响</a:t>
            </a:r>
            <a:endPar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9" name="矩形 68"/>
          <p:cNvSpPr/>
          <p:nvPr/>
        </p:nvSpPr>
        <p:spPr>
          <a:xfrm>
            <a:off x="8744626" y="4310646"/>
            <a:ext cx="3187613" cy="40681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0" rIns="0">
            <a:noAutofit/>
          </a:bodyPr>
          <a:lstStyle/>
          <a:p>
            <a:pPr algn="ctr" defTabSz="1036564" fontAlgn="auto">
              <a:lnSpc>
                <a:spcPts val="2494"/>
              </a:lnSpc>
              <a:spcBef>
                <a:spcPts val="0"/>
              </a:spcBef>
              <a:spcAft>
                <a:spcPts val="0"/>
              </a:spcAft>
              <a:buSzTx/>
              <a:buNone/>
            </a:pPr>
            <a:r>
              <a:rPr lang="zh-CN"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对电机行业的颠覆性影响</a:t>
            </a:r>
            <a:endPar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0" name="矩形 69"/>
          <p:cNvSpPr/>
          <p:nvPr/>
        </p:nvSpPr>
        <p:spPr>
          <a:xfrm>
            <a:off x="8983451" y="2808523"/>
            <a:ext cx="2653226" cy="406265"/>
          </a:xfrm>
          <a:prstGeom prst="rect">
            <a:avLst/>
          </a:prstGeom>
          <a:noFill/>
        </p:spPr>
        <p:txBody>
          <a:bodyPr wrap="square">
            <a:spAutoFit/>
          </a:bodyPr>
          <a:lstStyle/>
          <a:p>
            <a:pPr algn="ctr" defTabSz="1036564" fontAlgn="auto">
              <a:lnSpc>
                <a:spcPct val="100000"/>
              </a:lnSpc>
              <a:spcBef>
                <a:spcPts val="0"/>
              </a:spcBef>
              <a:spcAft>
                <a:spcPts val="0"/>
              </a:spcAft>
              <a:buSzTx/>
              <a:buNone/>
            </a:pP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轴向尺寸和重量减少</a:t>
            </a:r>
            <a:endPar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1" name="矩形 70"/>
          <p:cNvSpPr/>
          <p:nvPr/>
        </p:nvSpPr>
        <p:spPr>
          <a:xfrm>
            <a:off x="9286651" y="5213530"/>
            <a:ext cx="2270112" cy="406265"/>
          </a:xfrm>
          <a:prstGeom prst="rect">
            <a:avLst/>
          </a:prstGeom>
          <a:noFill/>
        </p:spPr>
        <p:txBody>
          <a:bodyPr wrap="square">
            <a:spAutoFit/>
          </a:bodyPr>
          <a:lstStyle/>
          <a:p>
            <a:pPr algn="ctr" defTabSz="1036564" fontAlgn="auto">
              <a:lnSpc>
                <a:spcPct val="100000"/>
              </a:lnSpc>
              <a:spcBef>
                <a:spcPts val="0"/>
              </a:spcBef>
              <a:spcAft>
                <a:spcPts val="0"/>
              </a:spcAft>
              <a:buSzTx/>
              <a:buNone/>
            </a:pPr>
            <a:r>
              <a:rPr lang="zh-CN" altLang="en-US" sz="204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新能源公交减</a:t>
            </a:r>
            <a:r>
              <a:rPr lang="zh-CN" altLang="en-US"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重约</a:t>
            </a:r>
            <a:endParaRPr lang="en-US" altLang="zh-CN" sz="204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2" name="矩形 71"/>
          <p:cNvSpPr/>
          <p:nvPr/>
        </p:nvSpPr>
        <p:spPr>
          <a:xfrm>
            <a:off x="9472984" y="5607199"/>
            <a:ext cx="1816523" cy="702949"/>
          </a:xfrm>
          <a:prstGeom prst="rect">
            <a:avLst/>
          </a:prstGeom>
        </p:spPr>
        <p:txBody>
          <a:bodyPr wrap="none">
            <a:spAutoFit/>
          </a:bodyPr>
          <a:lstStyle/>
          <a:p>
            <a:pPr algn="ctr" defTabSz="1036564" fontAlgn="auto">
              <a:lnSpc>
                <a:spcPct val="100000"/>
              </a:lnSpc>
              <a:spcBef>
                <a:spcPts val="0"/>
              </a:spcBef>
              <a:spcAft>
                <a:spcPts val="0"/>
              </a:spcAft>
              <a:buSzTx/>
              <a:buNone/>
            </a:pPr>
            <a:r>
              <a:rPr lang="zh-CN" altLang="en-US" sz="3968"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 </a:t>
            </a:r>
            <a:r>
              <a:rPr lang="en-US" altLang="zh-CN" sz="3968"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1.5</a:t>
            </a:r>
            <a:r>
              <a:rPr lang="zh-CN" altLang="en-US" sz="3968"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吨</a:t>
            </a:r>
            <a:endParaRPr lang="en-US" altLang="zh-CN" sz="3968"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endParaRPr>
          </a:p>
        </p:txBody>
      </p:sp>
      <p:sp>
        <p:nvSpPr>
          <p:cNvPr id="73" name="矩形 72"/>
          <p:cNvSpPr/>
          <p:nvPr/>
        </p:nvSpPr>
        <p:spPr>
          <a:xfrm>
            <a:off x="9441112" y="3365475"/>
            <a:ext cx="1638589" cy="702949"/>
          </a:xfrm>
          <a:prstGeom prst="rect">
            <a:avLst/>
          </a:prstGeom>
        </p:spPr>
        <p:txBody>
          <a:bodyPr wrap="none">
            <a:spAutoFit/>
          </a:bodyPr>
          <a:lstStyle/>
          <a:p>
            <a:pPr algn="ctr" defTabSz="1036564" fontAlgn="auto">
              <a:lnSpc>
                <a:spcPct val="100000"/>
              </a:lnSpc>
              <a:spcBef>
                <a:spcPts val="0"/>
              </a:spcBef>
              <a:spcAft>
                <a:spcPts val="0"/>
              </a:spcAft>
              <a:buSzTx/>
              <a:buNone/>
            </a:pPr>
            <a:r>
              <a:rPr lang="zh-CN" altLang="en-US" sz="3968"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 </a:t>
            </a:r>
            <a:r>
              <a:rPr lang="en-US" altLang="zh-CN" sz="3968" dirty="0">
                <a:ln>
                  <a:solidFill>
                    <a:srgbClr val="001C45"/>
                  </a:solidFill>
                </a:ln>
                <a:solidFill>
                  <a:srgbClr val="001C45"/>
                </a:solidFill>
                <a:effectLst>
                  <a:glow rad="101600">
                    <a:srgbClr val="5AA2AE">
                      <a:satMod val="175000"/>
                      <a:alpha val="40000"/>
                    </a:srgbClr>
                  </a:glow>
                </a:effectLst>
                <a:latin typeface="微软雅黑" panose="020B0503020204020204" pitchFamily="34" charset="-122"/>
                <a:ea typeface="微软雅黑" panose="020B0503020204020204" pitchFamily="34" charset="-122"/>
              </a:rPr>
              <a:t>50%</a:t>
            </a:r>
          </a:p>
        </p:txBody>
      </p:sp>
      <p:sp>
        <p:nvSpPr>
          <p:cNvPr id="55"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盘毂动力已将轴向磁通电机产业化</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417313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789707" y="1123278"/>
            <a:ext cx="12817424" cy="968644"/>
          </a:xfrm>
          <a:prstGeom prst="rect">
            <a:avLst/>
          </a:prstGeom>
          <a:extLst/>
        </p:spPr>
        <p:txBody>
          <a:bodyPr vert="horz" wrap="square" lIns="0" tIns="14396" rIns="0" bIns="0" rtlCol="0">
            <a:spAutoFit/>
          </a:bodyPr>
          <a:lstStyle>
            <a:defPPr>
              <a:defRPr lang="zh-CN"/>
            </a:defPPr>
            <a:lvl1pPr marL="88900" algn="l">
              <a:lnSpc>
                <a:spcPct val="100000"/>
              </a:lnSpc>
              <a:spcBef>
                <a:spcPts val="100"/>
              </a:spcBef>
              <a:defRPr sz="2300">
                <a:solidFill>
                  <a:srgbClr val="001C45"/>
                </a:solidFill>
                <a:latin typeface="微软雅黑" panose="020B0503020204020204" pitchFamily="34" charset="-122"/>
                <a:ea typeface="微软雅黑" panose="020B0503020204020204" pitchFamily="34" charset="-122"/>
                <a:cs typeface="微软雅黑"/>
              </a:defRPr>
            </a:lvl1pPr>
          </a:lstStyle>
          <a:p>
            <a:pPr>
              <a:buNone/>
            </a:pPr>
            <a:r>
              <a:rPr lang="zh-CN" altLang="en-US" dirty="0">
                <a:solidFill>
                  <a:schemeClr val="tx1"/>
                </a:solidFill>
              </a:rPr>
              <a:t>预计到20</a:t>
            </a:r>
            <a:r>
              <a:rPr lang="zh-CN" altLang="en-US" dirty="0" smtClean="0">
                <a:solidFill>
                  <a:schemeClr val="tx1"/>
                </a:solidFill>
              </a:rPr>
              <a:t>2</a:t>
            </a:r>
            <a:r>
              <a:rPr lang="en-US" altLang="zh-CN" dirty="0">
                <a:solidFill>
                  <a:schemeClr val="tx1"/>
                </a:solidFill>
              </a:rPr>
              <a:t>5</a:t>
            </a:r>
            <a:r>
              <a:rPr lang="zh-CN" altLang="en-US" dirty="0" smtClean="0">
                <a:solidFill>
                  <a:schemeClr val="tx1"/>
                </a:solidFill>
              </a:rPr>
              <a:t>年</a:t>
            </a:r>
            <a:r>
              <a:rPr lang="zh-CN" altLang="en-US" dirty="0">
                <a:solidFill>
                  <a:schemeClr val="tx1"/>
                </a:solidFill>
              </a:rPr>
              <a:t>，</a:t>
            </a:r>
            <a:r>
              <a:rPr lang="zh-CN" altLang="en-US" sz="3100" b="1" dirty="0">
                <a:solidFill>
                  <a:schemeClr val="tx1"/>
                </a:solidFill>
              </a:rPr>
              <a:t>中国商用车</a:t>
            </a:r>
            <a:r>
              <a:rPr lang="zh-CN" altLang="en-US" dirty="0">
                <a:solidFill>
                  <a:schemeClr val="tx1"/>
                </a:solidFill>
              </a:rPr>
              <a:t>整体新能源比例将达</a:t>
            </a:r>
            <a:r>
              <a:rPr lang="zh-CN" altLang="en-US" dirty="0" smtClean="0">
                <a:solidFill>
                  <a:schemeClr val="tx1"/>
                </a:solidFill>
              </a:rPr>
              <a:t>到</a:t>
            </a:r>
            <a:r>
              <a:rPr lang="en-US" altLang="zh-CN" dirty="0" smtClean="0">
                <a:solidFill>
                  <a:schemeClr val="tx1"/>
                </a:solidFill>
              </a:rPr>
              <a:t>72.82</a:t>
            </a:r>
            <a:r>
              <a:rPr lang="zh-CN" altLang="en-US" dirty="0" smtClean="0">
                <a:solidFill>
                  <a:schemeClr val="tx1"/>
                </a:solidFill>
              </a:rPr>
              <a:t>万</a:t>
            </a:r>
            <a:r>
              <a:rPr lang="zh-CN" altLang="en-US" dirty="0">
                <a:solidFill>
                  <a:schemeClr val="tx1"/>
                </a:solidFill>
              </a:rPr>
              <a:t>辆，占</a:t>
            </a:r>
            <a:r>
              <a:rPr lang="zh-CN" altLang="en-US" dirty="0" smtClean="0">
                <a:solidFill>
                  <a:schemeClr val="tx1"/>
                </a:solidFill>
              </a:rPr>
              <a:t>比</a:t>
            </a:r>
            <a:r>
              <a:rPr lang="en-US" altLang="zh-CN" dirty="0" smtClean="0">
                <a:solidFill>
                  <a:schemeClr val="tx1"/>
                </a:solidFill>
              </a:rPr>
              <a:t>19%</a:t>
            </a:r>
            <a:r>
              <a:rPr lang="zh-CN" altLang="en-US" dirty="0">
                <a:solidFill>
                  <a:schemeClr val="tx1"/>
                </a:solidFill>
              </a:rPr>
              <a:t>，其中</a:t>
            </a:r>
            <a:r>
              <a:rPr lang="zh-CN" altLang="en-US" sz="3100" b="1" dirty="0">
                <a:solidFill>
                  <a:schemeClr val="tx1"/>
                </a:solidFill>
              </a:rPr>
              <a:t>电驱动市场价</a:t>
            </a:r>
            <a:r>
              <a:rPr lang="zh-CN" altLang="en-US" sz="3100" b="1" dirty="0" smtClean="0">
                <a:solidFill>
                  <a:schemeClr val="tx1"/>
                </a:solidFill>
              </a:rPr>
              <a:t>值</a:t>
            </a:r>
            <a:r>
              <a:rPr lang="en-US" altLang="zh-CN" sz="3100" b="1" dirty="0" smtClean="0">
                <a:solidFill>
                  <a:schemeClr val="tx1"/>
                </a:solidFill>
              </a:rPr>
              <a:t>405</a:t>
            </a:r>
            <a:r>
              <a:rPr lang="zh-CN" altLang="en-US" sz="3100" b="1" dirty="0" smtClean="0">
                <a:solidFill>
                  <a:schemeClr val="tx1"/>
                </a:solidFill>
              </a:rPr>
              <a:t>亿元。</a:t>
            </a:r>
            <a:endParaRPr lang="zh-CN" altLang="en-US" sz="3100" b="1" dirty="0">
              <a:solidFill>
                <a:schemeClr val="tx1"/>
              </a:solidFill>
            </a:endParaRPr>
          </a:p>
        </p:txBody>
      </p:sp>
      <p:graphicFrame>
        <p:nvGraphicFramePr>
          <p:cNvPr id="4" name="表格 3"/>
          <p:cNvGraphicFramePr>
            <a:graphicFrameLocks noGrp="1"/>
          </p:cNvGraphicFramePr>
          <p:nvPr>
            <p:extLst/>
          </p:nvPr>
        </p:nvGraphicFramePr>
        <p:xfrm>
          <a:off x="1293763" y="2158802"/>
          <a:ext cx="10945215" cy="5495324"/>
        </p:xfrm>
        <a:graphic>
          <a:graphicData uri="http://schemas.openxmlformats.org/drawingml/2006/table">
            <a:tbl>
              <a:tblPr/>
              <a:tblGrid>
                <a:gridCol w="849199">
                  <a:extLst>
                    <a:ext uri="{9D8B030D-6E8A-4147-A177-3AD203B41FA5}">
                      <a16:colId xmlns:a16="http://schemas.microsoft.com/office/drawing/2014/main" val="2503633961"/>
                    </a:ext>
                  </a:extLst>
                </a:gridCol>
                <a:gridCol w="849199">
                  <a:extLst>
                    <a:ext uri="{9D8B030D-6E8A-4147-A177-3AD203B41FA5}">
                      <a16:colId xmlns:a16="http://schemas.microsoft.com/office/drawing/2014/main" val="3618645871"/>
                    </a:ext>
                  </a:extLst>
                </a:gridCol>
                <a:gridCol w="1019033">
                  <a:extLst>
                    <a:ext uri="{9D8B030D-6E8A-4147-A177-3AD203B41FA5}">
                      <a16:colId xmlns:a16="http://schemas.microsoft.com/office/drawing/2014/main" val="1353364666"/>
                    </a:ext>
                  </a:extLst>
                </a:gridCol>
                <a:gridCol w="1019033">
                  <a:extLst>
                    <a:ext uri="{9D8B030D-6E8A-4147-A177-3AD203B41FA5}">
                      <a16:colId xmlns:a16="http://schemas.microsoft.com/office/drawing/2014/main" val="2675913366"/>
                    </a:ext>
                  </a:extLst>
                </a:gridCol>
                <a:gridCol w="1019033">
                  <a:extLst>
                    <a:ext uri="{9D8B030D-6E8A-4147-A177-3AD203B41FA5}">
                      <a16:colId xmlns:a16="http://schemas.microsoft.com/office/drawing/2014/main" val="1884797786"/>
                    </a:ext>
                  </a:extLst>
                </a:gridCol>
                <a:gridCol w="1019033">
                  <a:extLst>
                    <a:ext uri="{9D8B030D-6E8A-4147-A177-3AD203B41FA5}">
                      <a16:colId xmlns:a16="http://schemas.microsoft.com/office/drawing/2014/main" val="3174802581"/>
                    </a:ext>
                  </a:extLst>
                </a:gridCol>
                <a:gridCol w="1282254">
                  <a:extLst>
                    <a:ext uri="{9D8B030D-6E8A-4147-A177-3AD203B41FA5}">
                      <a16:colId xmlns:a16="http://schemas.microsoft.com/office/drawing/2014/main" val="4040117030"/>
                    </a:ext>
                  </a:extLst>
                </a:gridCol>
                <a:gridCol w="1812605">
                  <a:extLst>
                    <a:ext uri="{9D8B030D-6E8A-4147-A177-3AD203B41FA5}">
                      <a16:colId xmlns:a16="http://schemas.microsoft.com/office/drawing/2014/main" val="2477344004"/>
                    </a:ext>
                  </a:extLst>
                </a:gridCol>
                <a:gridCol w="2075826">
                  <a:extLst>
                    <a:ext uri="{9D8B030D-6E8A-4147-A177-3AD203B41FA5}">
                      <a16:colId xmlns:a16="http://schemas.microsoft.com/office/drawing/2014/main" val="1633672185"/>
                    </a:ext>
                  </a:extLst>
                </a:gridCol>
              </a:tblGrid>
              <a:tr h="446434">
                <a:tc gridSpan="3">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细分市场</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2021</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年</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辆</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2022</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年</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辆</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2023</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年</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辆</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2024</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年</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辆</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2025</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年</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辆</a:t>
                      </a: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2025</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年商用车电驱动市场价值（亿元）</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212137"/>
                  </a:ext>
                </a:extLst>
              </a:tr>
              <a:tr h="224629">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市政</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环卫车</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103955</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110000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115000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120000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082731"/>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4231</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8500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56</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35928"/>
                  </a:ext>
                </a:extLst>
              </a:tr>
              <a:tr h="224629">
                <a:tc rowSpan="4">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轻商</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500" b="1" i="0" u="none" strike="noStrike">
                          <a:solidFill>
                            <a:srgbClr val="000000"/>
                          </a:solidFill>
                          <a:effectLst/>
                          <a:latin typeface="微软雅黑" panose="020B0503020204020204" pitchFamily="34" charset="-122"/>
                          <a:ea typeface="微软雅黑" panose="020B0503020204020204" pitchFamily="34" charset="-122"/>
                        </a:rPr>
                        <a:t>3.5T</a:t>
                      </a: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以下</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1397877</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1300000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1420000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1450000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1470000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79007"/>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38980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65000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113600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174000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235200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23.52</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484487"/>
                  </a:ext>
                </a:extLst>
              </a:tr>
              <a:tr h="224629">
                <a:tc vMerge="1">
                  <a:txBody>
                    <a:bodyPr/>
                    <a:lstStyle/>
                    <a:p>
                      <a:endParaRPr lang="zh-CN" altLang="en-US"/>
                    </a:p>
                  </a:txBody>
                  <a:tcPr/>
                </a:tc>
                <a:tc rowSpan="2">
                  <a:txBody>
                    <a:bodyPr/>
                    <a:lstStyle/>
                    <a:p>
                      <a:pPr algn="ctr" rtl="0" fontAlgn="ctr"/>
                      <a:r>
                        <a:rPr lang="en-US" sz="1500" b="1" i="0" u="none" strike="noStrike">
                          <a:solidFill>
                            <a:srgbClr val="000000"/>
                          </a:solidFill>
                          <a:effectLst/>
                          <a:latin typeface="微软雅黑" panose="020B0503020204020204" pitchFamily="34" charset="-122"/>
                          <a:ea typeface="微软雅黑" panose="020B0503020204020204" pitchFamily="34" charset="-122"/>
                        </a:rPr>
                        <a:t>3.5~4.5T</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986723</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900000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1050000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1100000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1150000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595923"/>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21638</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45000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84000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132000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184000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22.08</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48073"/>
                  </a:ext>
                </a:extLst>
              </a:tr>
              <a:tr h="224629">
                <a:tc rowSpan="9">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重卡</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专用车</a:t>
                      </a:r>
                    </a:p>
                  </a:txBody>
                  <a:tcPr marL="388" marR="388" marT="3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上装电驱</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7000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50000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180000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72</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74321"/>
                  </a:ext>
                </a:extLst>
              </a:tr>
              <a:tr h="224629">
                <a:tc vMerge="1">
                  <a:txBody>
                    <a:bodyPr/>
                    <a:lstStyle/>
                    <a:p>
                      <a:endParaRPr lang="zh-CN" altLang="en-US"/>
                    </a:p>
                  </a:txBody>
                  <a:tcPr/>
                </a:tc>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搅拌车</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96753</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55000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70000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90000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356811"/>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1310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3500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14000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28000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32.76</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266252"/>
                  </a:ext>
                </a:extLst>
              </a:tr>
              <a:tr h="224629">
                <a:tc vMerge="1">
                  <a:txBody>
                    <a:bodyPr/>
                    <a:lstStyle/>
                    <a:p>
                      <a:endParaRPr lang="zh-CN" altLang="en-US"/>
                    </a:p>
                  </a:txBody>
                  <a:tcPr/>
                </a:tc>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自卸车</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230999</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78000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150000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230000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888830"/>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1946</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6000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44</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182383"/>
                  </a:ext>
                </a:extLst>
              </a:tr>
              <a:tr h="224629">
                <a:tc vMerge="1">
                  <a:txBody>
                    <a:bodyPr/>
                    <a:lstStyle/>
                    <a:p>
                      <a:endParaRPr lang="zh-CN" altLang="en-US"/>
                    </a:p>
                  </a:txBody>
                  <a:tcPr/>
                </a:tc>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牵引车</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639676</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300000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400000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500000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700000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096151"/>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5510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21500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43000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65000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80000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80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912360"/>
                  </a:ext>
                </a:extLst>
              </a:tr>
              <a:tr h="224629">
                <a:tc vMerge="1">
                  <a:txBody>
                    <a:bodyPr/>
                    <a:lstStyle/>
                    <a:p>
                      <a:endParaRPr lang="zh-CN" altLang="en-US"/>
                    </a:p>
                  </a:txBody>
                  <a:tcPr/>
                </a:tc>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矿卡</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22558</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23000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23500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24000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24500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286533"/>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450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9.1</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825924"/>
                  </a:ext>
                </a:extLst>
              </a:tr>
              <a:tr h="224629">
                <a:tc rowSpan="4">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客车</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公交车</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42864</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42000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61000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71000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76000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420894"/>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41045</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60000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75000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60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675240"/>
                  </a:ext>
                </a:extLst>
              </a:tr>
              <a:tr h="224629">
                <a:tc vMerge="1">
                  <a:txBody>
                    <a:bodyPr/>
                    <a:lstStyle/>
                    <a:p>
                      <a:endParaRPr lang="zh-CN" altLang="en-US"/>
                    </a:p>
                  </a:txBody>
                  <a:tcPr/>
                </a:tc>
                <a:tc row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公路车</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25171</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24000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27000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28000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30000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962029"/>
                  </a:ext>
                </a:extLst>
              </a:tr>
              <a:tr h="224629">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2484</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3900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5400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9000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000000"/>
                          </a:solidFill>
                          <a:effectLst/>
                          <a:latin typeface="微软雅黑" panose="020B0503020204020204" pitchFamily="34" charset="-122"/>
                          <a:ea typeface="微软雅黑" panose="020B0503020204020204" pitchFamily="34" charset="-122"/>
                        </a:rPr>
                        <a:t>5.85</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936259"/>
                  </a:ext>
                </a:extLst>
              </a:tr>
              <a:tr h="224629">
                <a:tc rowSpan="3" gridSpan="2">
                  <a:txBody>
                    <a:bodyPr/>
                    <a:lstStyle/>
                    <a:p>
                      <a:pPr algn="ctr" rtl="0" fontAlgn="ctr"/>
                      <a:r>
                        <a:rPr lang="zh-CN" altLang="en-US" sz="1500" b="1" i="0" u="none" strike="noStrike">
                          <a:solidFill>
                            <a:srgbClr val="000000"/>
                          </a:solidFill>
                          <a:effectLst/>
                          <a:latin typeface="微软雅黑" panose="020B0503020204020204" pitchFamily="34" charset="-122"/>
                          <a:ea typeface="微软雅黑" panose="020B0503020204020204" pitchFamily="34" charset="-122"/>
                        </a:rPr>
                        <a:t>合计</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zh-CN" altLang="en-US"/>
                    </a:p>
                  </a:txBody>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整体</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3546576</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2822000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3311500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3578000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500" b="0" i="0" u="none" strike="noStrike">
                          <a:solidFill>
                            <a:srgbClr val="000000"/>
                          </a:solidFill>
                          <a:effectLst/>
                          <a:latin typeface="微软雅黑" panose="020B0503020204020204" pitchFamily="34" charset="-122"/>
                          <a:ea typeface="微软雅黑" panose="020B0503020204020204" pitchFamily="34" charset="-122"/>
                        </a:rPr>
                        <a:t>3900500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zh-CN" altLang="en-US" sz="1500" b="0" i="0" u="none" strike="noStrike">
                          <a:solidFill>
                            <a:srgbClr val="000000"/>
                          </a:solidFill>
                          <a:effectLst/>
                          <a:latin typeface="微软雅黑" panose="020B0503020204020204" pitchFamily="34" charset="-122"/>
                          <a:ea typeface="微软雅黑" panose="020B0503020204020204" pitchFamily="34" charset="-122"/>
                        </a:rPr>
                        <a:t>　</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712440"/>
                  </a:ext>
                </a:extLst>
              </a:tr>
              <a:tr h="224629">
                <a:tc gridSpan="2" vMerge="1">
                  <a:txBody>
                    <a:bodyPr/>
                    <a:lstStyle/>
                    <a:p>
                      <a:endParaRPr lang="zh-CN" altLang="en-US"/>
                    </a:p>
                  </a:txBody>
                  <a:tcPr/>
                </a:tc>
                <a:tc hMerge="1" vMerge="1">
                  <a:txBody>
                    <a:bodyPr/>
                    <a:lstStyle/>
                    <a:p>
                      <a:endParaRPr lang="zh-CN" altLang="en-US"/>
                    </a:p>
                  </a:txBody>
                  <a:tcPr/>
                </a:tc>
                <a:tc>
                  <a:txBody>
                    <a:bodyPr/>
                    <a:lstStyle/>
                    <a:p>
                      <a:pPr algn="ctr" rtl="0" fontAlgn="ctr"/>
                      <a:r>
                        <a:rPr lang="zh-CN" altLang="en-US" sz="1500" b="1" i="0" u="none" strike="noStrike">
                          <a:solidFill>
                            <a:srgbClr val="FFFFFF"/>
                          </a:solidFill>
                          <a:effectLst/>
                          <a:latin typeface="微软雅黑" panose="020B0503020204020204" pitchFamily="34" charset="-122"/>
                          <a:ea typeface="微软雅黑" panose="020B0503020204020204" pitchFamily="34" charset="-122"/>
                        </a:rPr>
                        <a:t>新能源</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117594</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194400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345000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526000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728200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rowSpan="2">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405.31</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extLst>
                  <a:ext uri="{0D108BD9-81ED-4DB2-BD59-A6C34878D82A}">
                    <a16:rowId xmlns:a16="http://schemas.microsoft.com/office/drawing/2014/main" val="53407662"/>
                  </a:ext>
                </a:extLst>
              </a:tr>
              <a:tr h="224629">
                <a:tc gridSpan="2" vMerge="1">
                  <a:txBody>
                    <a:bodyPr/>
                    <a:lstStyle/>
                    <a:p>
                      <a:endParaRPr lang="zh-CN" altLang="en-US"/>
                    </a:p>
                  </a:txBody>
                  <a:tcPr/>
                </a:tc>
                <a:tc hMerge="1" vMerge="1">
                  <a:txBody>
                    <a:bodyPr/>
                    <a:lstStyle/>
                    <a:p>
                      <a:endParaRPr lang="zh-CN" altLang="en-US"/>
                    </a:p>
                  </a:txBody>
                  <a:tcPr/>
                </a:tc>
                <a:tc>
                  <a:txBody>
                    <a:bodyPr/>
                    <a:lstStyle/>
                    <a:p>
                      <a:pPr algn="ctr" rtl="0" fontAlgn="ctr"/>
                      <a:r>
                        <a:rPr lang="zh-CN" altLang="en-US" sz="1500" b="1" i="0" u="none" strike="noStrike" dirty="0">
                          <a:solidFill>
                            <a:srgbClr val="FFFFFF"/>
                          </a:solidFill>
                          <a:effectLst/>
                          <a:latin typeface="微软雅黑" panose="020B0503020204020204" pitchFamily="34" charset="-122"/>
                          <a:ea typeface="微软雅黑" panose="020B0503020204020204" pitchFamily="34" charset="-122"/>
                        </a:rPr>
                        <a:t>（占比）</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3%</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7%</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10%</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a:solidFill>
                            <a:srgbClr val="FFFFFF"/>
                          </a:solidFill>
                          <a:effectLst/>
                          <a:latin typeface="微软雅黑" panose="020B0503020204020204" pitchFamily="34" charset="-122"/>
                          <a:ea typeface="微软雅黑" panose="020B0503020204020204" pitchFamily="34" charset="-122"/>
                        </a:rPr>
                        <a:t>15%</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a:txBody>
                    <a:bodyPr/>
                    <a:lstStyle/>
                    <a:p>
                      <a:pPr algn="ctr" rtl="0" fontAlgn="ctr"/>
                      <a:r>
                        <a:rPr lang="en-US" altLang="zh-CN" sz="1500" b="1" i="0" u="none" strike="noStrike" dirty="0">
                          <a:solidFill>
                            <a:srgbClr val="FFFFFF"/>
                          </a:solidFill>
                          <a:effectLst/>
                          <a:latin typeface="微软雅黑" panose="020B0503020204020204" pitchFamily="34" charset="-122"/>
                          <a:ea typeface="微软雅黑" panose="020B0503020204020204" pitchFamily="34" charset="-122"/>
                        </a:rPr>
                        <a:t>19%</a:t>
                      </a:r>
                    </a:p>
                  </a:txBody>
                  <a:tcPr marL="388" marR="388" marT="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3670"/>
                    </a:solidFill>
                  </a:tcPr>
                </a:tc>
                <a:tc vMerge="1">
                  <a:txBody>
                    <a:bodyPr/>
                    <a:lstStyle/>
                    <a:p>
                      <a:endParaRPr lang="zh-CN" altLang="en-US"/>
                    </a:p>
                  </a:txBody>
                  <a:tcPr/>
                </a:tc>
                <a:extLst>
                  <a:ext uri="{0D108BD9-81ED-4DB2-BD59-A6C34878D82A}">
                    <a16:rowId xmlns:a16="http://schemas.microsoft.com/office/drawing/2014/main" val="1451933936"/>
                  </a:ext>
                </a:extLst>
              </a:tr>
            </a:tbl>
          </a:graphicData>
        </a:graphic>
      </p:graphicFrame>
      <p:sp>
        <p:nvSpPr>
          <p:cNvPr id="6"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中国新能源商用车市场发展迅速、增长强劲</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3911094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圆角矩形 113"/>
          <p:cNvSpPr/>
          <p:nvPr/>
        </p:nvSpPr>
        <p:spPr>
          <a:xfrm>
            <a:off x="1016147" y="4335083"/>
            <a:ext cx="12004410" cy="1714152"/>
          </a:xfrm>
          <a:prstGeom prst="roundRect">
            <a:avLst>
              <a:gd name="adj" fmla="val 7834"/>
            </a:avLst>
          </a:prstGeom>
          <a:noFill/>
          <a:ln w="38100" cap="flat" cmpd="sng" algn="ctr">
            <a:solidFill>
              <a:srgbClr val="366B7E"/>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pic>
        <p:nvPicPr>
          <p:cNvPr id="118" name="Picture 14" descr="https://www.pan-good.com/res/upload/product/product/20211222/2021LVQu0SVlv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64799" y="4698462"/>
            <a:ext cx="1976232" cy="11744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9" name="图片 1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414443" y="5011508"/>
            <a:ext cx="895273" cy="363266"/>
          </a:xfrm>
          <a:prstGeom prst="rect">
            <a:avLst/>
          </a:prstGeom>
          <a:ln>
            <a:noFill/>
          </a:ln>
        </p:spPr>
      </p:pic>
      <p:sp>
        <p:nvSpPr>
          <p:cNvPr id="120" name="圆角矩形 119"/>
          <p:cNvSpPr/>
          <p:nvPr/>
        </p:nvSpPr>
        <p:spPr>
          <a:xfrm>
            <a:off x="3700338" y="4346789"/>
            <a:ext cx="9319034" cy="1712552"/>
          </a:xfrm>
          <a:prstGeom prst="roundRect">
            <a:avLst>
              <a:gd name="adj" fmla="val 8058"/>
            </a:avLst>
          </a:prstGeom>
          <a:noFill/>
          <a:ln w="28575" cap="flat" cmpd="sng" algn="ctr">
            <a:solidFill>
              <a:srgbClr val="366B7E"/>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pic>
        <p:nvPicPr>
          <p:cNvPr id="121" name="图片 1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583862" y="4501594"/>
            <a:ext cx="725855" cy="350244"/>
          </a:xfrm>
          <a:prstGeom prst="rect">
            <a:avLst/>
          </a:prstGeom>
          <a:ln>
            <a:noFill/>
          </a:ln>
        </p:spPr>
      </p:pic>
      <p:pic>
        <p:nvPicPr>
          <p:cNvPr id="122" name="图片 1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728942" y="5522649"/>
            <a:ext cx="580774" cy="369773"/>
          </a:xfrm>
          <a:prstGeom prst="rect">
            <a:avLst/>
          </a:prstGeom>
          <a:ln>
            <a:noFill/>
          </a:ln>
        </p:spPr>
      </p:pic>
      <p:sp>
        <p:nvSpPr>
          <p:cNvPr id="123" name="文本框 122"/>
          <p:cNvSpPr txBox="1"/>
          <p:nvPr/>
        </p:nvSpPr>
        <p:spPr>
          <a:xfrm>
            <a:off x="8350873" y="4501594"/>
            <a:ext cx="664206" cy="295915"/>
          </a:xfrm>
          <a:prstGeom prst="rect">
            <a:avLst/>
          </a:prstGeom>
          <a:noFill/>
          <a:ln>
            <a:noFill/>
          </a:ln>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31</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吨</a:t>
            </a:r>
          </a:p>
        </p:txBody>
      </p:sp>
      <p:sp>
        <p:nvSpPr>
          <p:cNvPr id="124" name="文本框 123"/>
          <p:cNvSpPr txBox="1"/>
          <p:nvPr/>
        </p:nvSpPr>
        <p:spPr>
          <a:xfrm>
            <a:off x="8350873" y="5150383"/>
            <a:ext cx="743547" cy="295915"/>
          </a:xfrm>
          <a:prstGeom prst="rect">
            <a:avLst/>
          </a:prstGeom>
          <a:noFill/>
          <a:ln>
            <a:noFill/>
          </a:ln>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31</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吨</a:t>
            </a:r>
          </a:p>
        </p:txBody>
      </p:sp>
      <p:sp>
        <p:nvSpPr>
          <p:cNvPr id="125" name="文本框 124"/>
          <p:cNvSpPr txBox="1"/>
          <p:nvPr/>
        </p:nvSpPr>
        <p:spPr>
          <a:xfrm>
            <a:off x="8350873" y="5646782"/>
            <a:ext cx="1079794" cy="295915"/>
          </a:xfrm>
          <a:prstGeom prst="rect">
            <a:avLst/>
          </a:prstGeom>
          <a:noFill/>
          <a:ln>
            <a:noFill/>
          </a:ln>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31~49</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吨</a:t>
            </a:r>
          </a:p>
        </p:txBody>
      </p:sp>
      <p:sp>
        <p:nvSpPr>
          <p:cNvPr id="126" name="文本框 125"/>
          <p:cNvSpPr txBox="1"/>
          <p:nvPr/>
        </p:nvSpPr>
        <p:spPr>
          <a:xfrm>
            <a:off x="4774326" y="4556171"/>
            <a:ext cx="792751" cy="295915"/>
          </a:xfrm>
          <a:prstGeom prst="rect">
            <a:avLst/>
          </a:prstGeom>
          <a:noFill/>
          <a:ln>
            <a:noFill/>
          </a:ln>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18</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吨</a:t>
            </a:r>
          </a:p>
        </p:txBody>
      </p:sp>
      <p:pic>
        <p:nvPicPr>
          <p:cNvPr id="127" name="图片 1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3881" y="4419567"/>
            <a:ext cx="849884" cy="384405"/>
          </a:xfrm>
          <a:prstGeom prst="rect">
            <a:avLst/>
          </a:prstGeom>
          <a:ln>
            <a:noFill/>
          </a:ln>
        </p:spPr>
      </p:pic>
      <p:pic>
        <p:nvPicPr>
          <p:cNvPr id="128" name="图片 1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001999" y="5389199"/>
            <a:ext cx="701766" cy="446808"/>
          </a:xfrm>
          <a:prstGeom prst="rect">
            <a:avLst/>
          </a:prstGeom>
          <a:ln>
            <a:noFill/>
          </a:ln>
        </p:spPr>
      </p:pic>
      <p:sp>
        <p:nvSpPr>
          <p:cNvPr id="129" name="文本框 128"/>
          <p:cNvSpPr txBox="1"/>
          <p:nvPr/>
        </p:nvSpPr>
        <p:spPr>
          <a:xfrm>
            <a:off x="4774326" y="5422255"/>
            <a:ext cx="708638" cy="295915"/>
          </a:xfrm>
          <a:prstGeom prst="rect">
            <a:avLst/>
          </a:prstGeom>
          <a:noFill/>
          <a:ln>
            <a:noFill/>
          </a:ln>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25</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吨</a:t>
            </a:r>
          </a:p>
        </p:txBody>
      </p:sp>
      <p:pic>
        <p:nvPicPr>
          <p:cNvPr id="130" name="Picture 6" descr="https://www.hdcq.com/upload/images/2021/12/10/8c99ba626e664a8d96d829e242c162a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59048" y="4676716"/>
            <a:ext cx="1970626" cy="11594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2" name="文本框 131"/>
          <p:cNvSpPr txBox="1"/>
          <p:nvPr/>
        </p:nvSpPr>
        <p:spPr>
          <a:xfrm>
            <a:off x="4774326" y="4975425"/>
            <a:ext cx="1237708" cy="295915"/>
          </a:xfrm>
          <a:prstGeom prst="rect">
            <a:avLst/>
          </a:prstGeom>
          <a:noFill/>
          <a:ln>
            <a:noFill/>
          </a:ln>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10</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米以上</a:t>
            </a:r>
          </a:p>
        </p:txBody>
      </p:sp>
      <p:grpSp>
        <p:nvGrpSpPr>
          <p:cNvPr id="81" name="组合 80"/>
          <p:cNvGrpSpPr/>
          <p:nvPr/>
        </p:nvGrpSpPr>
        <p:grpSpPr>
          <a:xfrm>
            <a:off x="7225467" y="1166230"/>
            <a:ext cx="5771985" cy="1519656"/>
            <a:chOff x="5955234" y="1028921"/>
            <a:chExt cx="5160928" cy="1354617"/>
          </a:xfrm>
          <a:noFill/>
        </p:grpSpPr>
        <p:sp>
          <p:nvSpPr>
            <p:cNvPr id="82" name="圆角矩形 81"/>
            <p:cNvSpPr/>
            <p:nvPr/>
          </p:nvSpPr>
          <p:spPr>
            <a:xfrm>
              <a:off x="5955234" y="1028921"/>
              <a:ext cx="5160928" cy="1354617"/>
            </a:xfrm>
            <a:prstGeom prst="roundRect">
              <a:avLst>
                <a:gd name="adj" fmla="val 12386"/>
              </a:avLst>
            </a:prstGeom>
            <a:grpFill/>
            <a:ln w="28575" cap="flat" cmpd="sng" algn="ctr">
              <a:solidFill>
                <a:srgbClr val="5B9BD5"/>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pic>
          <p:nvPicPr>
            <p:cNvPr id="83" name="Picture 4" descr="https://www.pan-good.com/res/upload/product/product/20211028/2021JbSsi2V5HB.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87726" y="1520505"/>
              <a:ext cx="1584281" cy="780226"/>
            </a:xfrm>
            <a:prstGeom prst="rect">
              <a:avLst/>
            </a:prstGeom>
            <a:grpFill/>
            <a:extLst/>
          </p:spPr>
        </p:pic>
        <p:pic>
          <p:nvPicPr>
            <p:cNvPr id="84" name="图片 8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02996" y="1185834"/>
              <a:ext cx="536626" cy="224373"/>
            </a:xfrm>
            <a:prstGeom prst="rect">
              <a:avLst/>
            </a:prstGeom>
            <a:grpFill/>
          </p:spPr>
        </p:pic>
        <p:sp>
          <p:nvSpPr>
            <p:cNvPr id="85" name="文本框 84"/>
            <p:cNvSpPr txBox="1"/>
            <p:nvPr/>
          </p:nvSpPr>
          <p:spPr>
            <a:xfrm>
              <a:off x="6739622" y="1149657"/>
              <a:ext cx="708826" cy="299082"/>
            </a:xfrm>
            <a:prstGeom prst="rect">
              <a:avLst/>
            </a:prstGeom>
            <a:grpFill/>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6~7</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米</a:t>
              </a:r>
            </a:p>
          </p:txBody>
        </p:sp>
        <p:pic>
          <p:nvPicPr>
            <p:cNvPr id="86" name="Picture 8" descr="https://www.pan-good.com/res/upload/product/product/20211028/2021JbSpm5LcMc.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096000" y="1497365"/>
              <a:ext cx="1437267" cy="803366"/>
            </a:xfrm>
            <a:prstGeom prst="rect">
              <a:avLst/>
            </a:prstGeom>
            <a:grpFill/>
            <a:extLst/>
          </p:spPr>
        </p:pic>
        <p:pic>
          <p:nvPicPr>
            <p:cNvPr id="87" name="图片 8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39569" y="1457074"/>
              <a:ext cx="1405394" cy="843657"/>
            </a:xfrm>
            <a:prstGeom prst="rect">
              <a:avLst/>
            </a:prstGeom>
            <a:grpFill/>
          </p:spPr>
        </p:pic>
        <p:pic>
          <p:nvPicPr>
            <p:cNvPr id="88" name="图片 8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7685353" y="1172263"/>
              <a:ext cx="664945" cy="264765"/>
            </a:xfrm>
            <a:prstGeom prst="rect">
              <a:avLst/>
            </a:prstGeom>
            <a:grpFill/>
          </p:spPr>
        </p:pic>
        <p:sp>
          <p:nvSpPr>
            <p:cNvPr id="89" name="文本框 88"/>
            <p:cNvSpPr txBox="1"/>
            <p:nvPr/>
          </p:nvSpPr>
          <p:spPr>
            <a:xfrm>
              <a:off x="8380067" y="1168740"/>
              <a:ext cx="708826" cy="299082"/>
            </a:xfrm>
            <a:prstGeom prst="rect">
              <a:avLst/>
            </a:prstGeom>
            <a:grpFill/>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5~7</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吨</a:t>
              </a:r>
            </a:p>
          </p:txBody>
        </p:sp>
        <p:pic>
          <p:nvPicPr>
            <p:cNvPr id="90" name="图片 8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398454" y="1168815"/>
              <a:ext cx="611399" cy="305700"/>
            </a:xfrm>
            <a:prstGeom prst="rect">
              <a:avLst/>
            </a:prstGeom>
            <a:grpFill/>
          </p:spPr>
        </p:pic>
        <p:sp>
          <p:nvSpPr>
            <p:cNvPr id="91" name="文本框 90"/>
            <p:cNvSpPr txBox="1"/>
            <p:nvPr/>
          </p:nvSpPr>
          <p:spPr>
            <a:xfrm>
              <a:off x="10139702" y="1151350"/>
              <a:ext cx="708826" cy="299082"/>
            </a:xfrm>
            <a:prstGeom prst="rect">
              <a:avLst/>
            </a:prstGeom>
            <a:grpFill/>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5~7</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吨</a:t>
              </a:r>
            </a:p>
          </p:txBody>
        </p:sp>
      </p:grpSp>
      <p:pic>
        <p:nvPicPr>
          <p:cNvPr id="93" name="Picture 6" descr="https://www.pan-good.com/res/upload/product/product/20211029/2021JcTttjXlfs.jp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4794389" y="1579453"/>
            <a:ext cx="2173607" cy="1080631"/>
          </a:xfrm>
          <a:prstGeom prst="rect">
            <a:avLst/>
          </a:prstGeom>
          <a:noFill/>
          <a:extLst/>
        </p:spPr>
      </p:pic>
      <p:pic>
        <p:nvPicPr>
          <p:cNvPr id="94" name="图片 9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018455" y="1258163"/>
            <a:ext cx="909697" cy="362206"/>
          </a:xfrm>
          <a:prstGeom prst="rect">
            <a:avLst/>
          </a:prstGeom>
          <a:noFill/>
        </p:spPr>
      </p:pic>
      <p:sp>
        <p:nvSpPr>
          <p:cNvPr id="95" name="文本框 94"/>
          <p:cNvSpPr txBox="1"/>
          <p:nvPr/>
        </p:nvSpPr>
        <p:spPr>
          <a:xfrm>
            <a:off x="4995779" y="1232458"/>
            <a:ext cx="997060" cy="335521"/>
          </a:xfrm>
          <a:prstGeom prst="rect">
            <a:avLst/>
          </a:prstGeom>
          <a:noFill/>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en-US" altLang="zh-CN" sz="1323" b="1" i="0" u="none" strike="noStrike" kern="0" cap="none" spc="0" normalizeH="0" baseline="0" noProof="0" dirty="0" smtClean="0">
                <a:ln>
                  <a:noFill/>
                </a:ln>
                <a:solidFill>
                  <a:prstClr val="black"/>
                </a:solidFill>
                <a:effectLst/>
                <a:uLnTx/>
                <a:uFillTx/>
                <a:ea typeface="宋体" panose="02010600030101010101" pitchFamily="2" charset="-122"/>
              </a:rPr>
              <a:t>8~18</a:t>
            </a: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米</a:t>
            </a:r>
          </a:p>
        </p:txBody>
      </p:sp>
      <p:sp>
        <p:nvSpPr>
          <p:cNvPr id="96" name="圆角矩形 95"/>
          <p:cNvSpPr/>
          <p:nvPr/>
        </p:nvSpPr>
        <p:spPr>
          <a:xfrm>
            <a:off x="3678416" y="1150690"/>
            <a:ext cx="3439529" cy="1542208"/>
          </a:xfrm>
          <a:prstGeom prst="roundRect">
            <a:avLst>
              <a:gd name="adj" fmla="val 11997"/>
            </a:avLst>
          </a:prstGeom>
          <a:noFill/>
          <a:ln w="28575" cap="flat" cmpd="sng" algn="ctr">
            <a:solidFill>
              <a:srgbClr val="5B9BD5"/>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97" name="圆角矩形 96"/>
          <p:cNvSpPr/>
          <p:nvPr/>
        </p:nvSpPr>
        <p:spPr>
          <a:xfrm>
            <a:off x="3678417" y="2758873"/>
            <a:ext cx="9319034" cy="1512523"/>
          </a:xfrm>
          <a:prstGeom prst="roundRect">
            <a:avLst>
              <a:gd name="adj" fmla="val 12386"/>
            </a:avLst>
          </a:prstGeom>
          <a:noFill/>
          <a:ln w="28575" cap="flat" cmpd="sng" algn="ctr">
            <a:solidFill>
              <a:srgbClr val="5B9BD5"/>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pic>
        <p:nvPicPr>
          <p:cNvPr id="99" name="图片 98">
            <a:extLst>
              <a:ext uri="{FF2B5EF4-FFF2-40B4-BE49-F238E27FC236}">
                <a16:creationId xmlns:a16="http://schemas.microsoft.com/office/drawing/2014/main" id="{4CA53139-128B-47BD-96ED-FCC1F8284DB2}"/>
              </a:ext>
            </a:extLst>
          </p:cNvPr>
          <p:cNvPicPr/>
          <p:nvPr/>
        </p:nvPicPr>
        <p:blipFill>
          <a:blip r:embed="rId18" cstate="email">
            <a:extLst>
              <a:ext uri="{28A0092B-C50C-407E-A947-70E740481C1C}">
                <a14:useLocalDpi xmlns:a14="http://schemas.microsoft.com/office/drawing/2010/main"/>
              </a:ext>
            </a:extLst>
          </a:blip>
          <a:stretch>
            <a:fillRect/>
          </a:stretch>
        </p:blipFill>
        <p:spPr bwMode="auto">
          <a:xfrm>
            <a:off x="3932295" y="3295578"/>
            <a:ext cx="1411296" cy="882929"/>
          </a:xfrm>
          <a:prstGeom prst="rect">
            <a:avLst/>
          </a:prstGeom>
          <a:ln>
            <a:noFill/>
          </a:ln>
          <a:extLst>
            <a:ext uri="{53640926-AAD7-44D8-BBD7-CCE9431645EC}">
              <a14:shadowObscured xmlns:a14="http://schemas.microsoft.com/office/drawing/2010/main"/>
            </a:ext>
          </a:extLst>
        </p:spPr>
      </p:pic>
      <p:pic>
        <p:nvPicPr>
          <p:cNvPr id="100" name="图片 99">
            <a:extLst>
              <a:ext uri="{FF2B5EF4-FFF2-40B4-BE49-F238E27FC236}">
                <a16:creationId xmlns:a16="http://schemas.microsoft.com/office/drawing/2014/main" id="{ED6F48F4-8258-4D03-B3E1-74B26D3DDB7C}"/>
              </a:ext>
            </a:extLst>
          </p:cNvPr>
          <p:cNvPicPr/>
          <p:nvPr/>
        </p:nvPicPr>
        <p:blipFill>
          <a:blip r:embed="rId19" cstate="email">
            <a:extLst>
              <a:ext uri="{28A0092B-C50C-407E-A947-70E740481C1C}">
                <a14:useLocalDpi xmlns:a14="http://schemas.microsoft.com/office/drawing/2010/main"/>
              </a:ext>
            </a:extLst>
          </a:blip>
          <a:stretch>
            <a:fillRect/>
          </a:stretch>
        </p:blipFill>
        <p:spPr bwMode="auto">
          <a:xfrm>
            <a:off x="5814849" y="3274856"/>
            <a:ext cx="1252919" cy="899264"/>
          </a:xfrm>
          <a:prstGeom prst="rect">
            <a:avLst/>
          </a:prstGeom>
          <a:ln>
            <a:solidFill>
              <a:sysClr val="window" lastClr="FFFFFF">
                <a:lumMod val="85000"/>
              </a:sysClr>
            </a:solidFill>
          </a:ln>
        </p:spPr>
      </p:pic>
      <p:pic>
        <p:nvPicPr>
          <p:cNvPr id="101" name="图片 100"/>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7478124" y="3225576"/>
            <a:ext cx="1138900" cy="878767"/>
          </a:xfrm>
          <a:prstGeom prst="rect">
            <a:avLst/>
          </a:prstGeom>
        </p:spPr>
      </p:pic>
      <p:sp>
        <p:nvSpPr>
          <p:cNvPr id="102" name="文本框 101"/>
          <p:cNvSpPr txBox="1"/>
          <p:nvPr/>
        </p:nvSpPr>
        <p:spPr>
          <a:xfrm>
            <a:off x="4004829" y="2805587"/>
            <a:ext cx="1573852" cy="335520"/>
          </a:xfrm>
          <a:prstGeom prst="rect">
            <a:avLst/>
          </a:prstGeom>
          <a:noFill/>
        </p:spPr>
        <p:txBody>
          <a:bodyPr wrap="square" rtlCol="0">
            <a:spAutoFit/>
          </a:bodyPr>
          <a:lstStyle/>
          <a:p>
            <a:pPr algn="l" defTabSz="1108214">
              <a:lnSpc>
                <a:spcPct val="100000"/>
              </a:lnSpc>
              <a:spcAft>
                <a:spcPct val="0"/>
              </a:spcAft>
              <a:buSzTx/>
              <a:buFontTx/>
              <a:buNone/>
            </a:pPr>
            <a:r>
              <a:rPr lang="zh-CN" altLang="en-US" sz="1323" b="1" dirty="0">
                <a:solidFill>
                  <a:prstClr val="black"/>
                </a:solidFill>
                <a:ea typeface="宋体" panose="02010600030101010101" pitchFamily="2" charset="-122"/>
              </a:rPr>
              <a:t>环卫风机</a:t>
            </a:r>
          </a:p>
        </p:txBody>
      </p:sp>
      <p:sp>
        <p:nvSpPr>
          <p:cNvPr id="103" name="文本框 102"/>
          <p:cNvSpPr txBox="1"/>
          <p:nvPr/>
        </p:nvSpPr>
        <p:spPr>
          <a:xfrm>
            <a:off x="5672422" y="2805587"/>
            <a:ext cx="1573852" cy="335520"/>
          </a:xfrm>
          <a:prstGeom prst="rect">
            <a:avLst/>
          </a:prstGeom>
          <a:noFill/>
        </p:spPr>
        <p:txBody>
          <a:bodyPr wrap="square" rtlCol="0">
            <a:spAutoFit/>
          </a:bodyPr>
          <a:lstStyle/>
          <a:p>
            <a:pPr algn="l" defTabSz="1108214">
              <a:lnSpc>
                <a:spcPct val="100000"/>
              </a:lnSpc>
              <a:spcAft>
                <a:spcPct val="0"/>
              </a:spcAft>
              <a:buSzTx/>
              <a:buFontTx/>
              <a:buNone/>
            </a:pPr>
            <a:r>
              <a:rPr lang="zh-CN" altLang="en-US" sz="1323" b="1" dirty="0">
                <a:solidFill>
                  <a:prstClr val="black"/>
                </a:solidFill>
                <a:ea typeface="宋体" panose="02010600030101010101" pitchFamily="2" charset="-122"/>
              </a:rPr>
              <a:t>环卫水泵</a:t>
            </a:r>
          </a:p>
        </p:txBody>
      </p:sp>
      <p:sp>
        <p:nvSpPr>
          <p:cNvPr id="104" name="文本框 103"/>
          <p:cNvSpPr txBox="1"/>
          <p:nvPr/>
        </p:nvSpPr>
        <p:spPr>
          <a:xfrm>
            <a:off x="7337294" y="2805587"/>
            <a:ext cx="1867380" cy="335520"/>
          </a:xfrm>
          <a:prstGeom prst="rect">
            <a:avLst/>
          </a:prstGeom>
          <a:noFill/>
        </p:spPr>
        <p:txBody>
          <a:bodyPr wrap="square" rtlCol="0">
            <a:spAutoFit/>
          </a:bodyPr>
          <a:lstStyle/>
          <a:p>
            <a:pPr algn="l" defTabSz="1108214">
              <a:lnSpc>
                <a:spcPct val="100000"/>
              </a:lnSpc>
              <a:spcAft>
                <a:spcPct val="0"/>
              </a:spcAft>
              <a:buSzTx/>
              <a:buFontTx/>
              <a:buNone/>
            </a:pPr>
            <a:r>
              <a:rPr lang="zh-CN" altLang="en-US" sz="1323" b="1" dirty="0">
                <a:solidFill>
                  <a:prstClr val="black"/>
                </a:solidFill>
                <a:ea typeface="宋体" panose="02010600030101010101" pitchFamily="2" charset="-122"/>
              </a:rPr>
              <a:t>搅拌车上装驱动</a:t>
            </a:r>
          </a:p>
        </p:txBody>
      </p:sp>
      <p:sp>
        <p:nvSpPr>
          <p:cNvPr id="105" name="文本框 104"/>
          <p:cNvSpPr txBox="1"/>
          <p:nvPr/>
        </p:nvSpPr>
        <p:spPr>
          <a:xfrm>
            <a:off x="9250902" y="2805587"/>
            <a:ext cx="1867380" cy="335520"/>
          </a:xfrm>
          <a:prstGeom prst="rect">
            <a:avLst/>
          </a:prstGeom>
          <a:noFill/>
        </p:spPr>
        <p:txBody>
          <a:bodyPr wrap="square" rtlCol="0">
            <a:spAutoFit/>
          </a:bodyPr>
          <a:lstStyle/>
          <a:p>
            <a:pPr algn="l" defTabSz="1108214">
              <a:lnSpc>
                <a:spcPct val="100000"/>
              </a:lnSpc>
              <a:spcAft>
                <a:spcPct val="0"/>
              </a:spcAft>
              <a:buSzTx/>
              <a:buFontTx/>
              <a:buNone/>
            </a:pPr>
            <a:r>
              <a:rPr lang="zh-CN" altLang="en-US" sz="1323" b="1" dirty="0">
                <a:solidFill>
                  <a:prstClr val="black"/>
                </a:solidFill>
                <a:ea typeface="宋体" panose="02010600030101010101" pitchFamily="2" charset="-122"/>
              </a:rPr>
              <a:t>箱体举升液压缸</a:t>
            </a:r>
          </a:p>
        </p:txBody>
      </p:sp>
      <p:sp>
        <p:nvSpPr>
          <p:cNvPr id="106" name="文本框 105"/>
          <p:cNvSpPr txBox="1"/>
          <p:nvPr/>
        </p:nvSpPr>
        <p:spPr>
          <a:xfrm>
            <a:off x="11130070" y="2805587"/>
            <a:ext cx="1867380" cy="335520"/>
          </a:xfrm>
          <a:prstGeom prst="rect">
            <a:avLst/>
          </a:prstGeom>
          <a:noFill/>
        </p:spPr>
        <p:txBody>
          <a:bodyPr wrap="square" rtlCol="0">
            <a:spAutoFit/>
          </a:bodyPr>
          <a:lstStyle/>
          <a:p>
            <a:pPr algn="l" defTabSz="1108214">
              <a:lnSpc>
                <a:spcPct val="100000"/>
              </a:lnSpc>
              <a:spcAft>
                <a:spcPct val="0"/>
              </a:spcAft>
              <a:buSzTx/>
              <a:buFontTx/>
              <a:buNone/>
            </a:pPr>
            <a:r>
              <a:rPr lang="zh-CN" altLang="en-US" sz="1323" b="1" dirty="0">
                <a:solidFill>
                  <a:prstClr val="black"/>
                </a:solidFill>
                <a:ea typeface="宋体" panose="02010600030101010101" pitchFamily="2" charset="-122"/>
              </a:rPr>
              <a:t>增程器发电机</a:t>
            </a:r>
          </a:p>
        </p:txBody>
      </p:sp>
      <p:pic>
        <p:nvPicPr>
          <p:cNvPr id="107" name="Picture 24" descr="https://www.pan-good.com/res/upload/product/product/20200818/2020HRJXcAAPMG.jpg"/>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11602428" y="3147256"/>
            <a:ext cx="804556" cy="1037607"/>
          </a:xfrm>
          <a:prstGeom prst="rect">
            <a:avLst/>
          </a:prstGeom>
          <a:noFill/>
          <a:extLst>
            <a:ext uri="{909E8E84-426E-40DD-AFC4-6F175D3DCCD1}">
              <a14:hiddenFill xmlns:a14="http://schemas.microsoft.com/office/drawing/2010/main">
                <a:solidFill>
                  <a:srgbClr val="FFFFFF"/>
                </a:solidFill>
              </a14:hiddenFill>
            </a:ext>
          </a:extLst>
        </p:spPr>
      </p:pic>
      <p:pic>
        <p:nvPicPr>
          <p:cNvPr id="108" name="图片 2" descr="image002"/>
          <p:cNvPicPr>
            <a:picLocks noChangeAspect="1" noChangeArrowheads="1"/>
          </p:cNvPicPr>
          <p:nvPr/>
        </p:nvPicPr>
        <p:blipFill>
          <a:blip r:embed="rId22" cstate="email">
            <a:grayscl/>
            <a:extLst>
              <a:ext uri="{28A0092B-C50C-407E-A947-70E740481C1C}">
                <a14:useLocalDpi xmlns:a14="http://schemas.microsoft.com/office/drawing/2010/main"/>
              </a:ext>
            </a:extLst>
          </a:blip>
          <a:srcRect/>
          <a:stretch>
            <a:fillRect/>
          </a:stretch>
        </p:blipFill>
        <p:spPr bwMode="auto">
          <a:xfrm>
            <a:off x="9428547" y="3128711"/>
            <a:ext cx="1267029" cy="10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 descr="https://www.pan-good.com/res/upload/product/product/20200818/2020HRJXH5DUWA.jpg"/>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auto">
          <a:xfrm>
            <a:off x="1073961" y="2213538"/>
            <a:ext cx="1089699" cy="1311655"/>
          </a:xfrm>
          <a:prstGeom prst="rect">
            <a:avLst/>
          </a:prstGeom>
          <a:noFill/>
          <a:extLst>
            <a:ext uri="{909E8E84-426E-40DD-AFC4-6F175D3DCCD1}">
              <a14:hiddenFill xmlns:a14="http://schemas.microsoft.com/office/drawing/2010/main">
                <a:solidFill>
                  <a:srgbClr val="FFFFFF"/>
                </a:solidFill>
              </a14:hiddenFill>
            </a:ext>
          </a:extLst>
        </p:spPr>
      </p:pic>
      <p:sp>
        <p:nvSpPr>
          <p:cNvPr id="110" name="文本框 109"/>
          <p:cNvSpPr txBox="1"/>
          <p:nvPr/>
        </p:nvSpPr>
        <p:spPr>
          <a:xfrm>
            <a:off x="1836546" y="1729100"/>
            <a:ext cx="1919418" cy="738664"/>
          </a:xfrm>
          <a:prstGeom prst="rect">
            <a:avLst/>
          </a:prstGeom>
          <a:noFill/>
        </p:spPr>
        <p:txBody>
          <a:bodyPr wrap="square" rtlCol="0">
            <a:spAutoFit/>
          </a:bodyPr>
          <a:lstStyle>
            <a:defPPr>
              <a:defRPr lang="zh-CN"/>
            </a:defPPr>
            <a:lvl1pPr algn="ctr">
              <a:defRPr sz="1700" b="1"/>
            </a:lvl1pPr>
          </a:lstStyle>
          <a:p>
            <a:pPr defTabSz="1108214">
              <a:lnSpc>
                <a:spcPct val="100000"/>
              </a:lnSpc>
              <a:spcAft>
                <a:spcPct val="0"/>
              </a:spcAft>
              <a:buSzTx/>
              <a:buFontTx/>
              <a:buNone/>
            </a:pPr>
            <a:r>
              <a:rPr lang="en-US" altLang="zh-CN" sz="2100" dirty="0">
                <a:solidFill>
                  <a:srgbClr val="001C45"/>
                </a:solidFill>
                <a:latin typeface="微软雅黑" panose="020B0503020204020204" pitchFamily="34" charset="-122"/>
                <a:ea typeface="微软雅黑" panose="020B0503020204020204" pitchFamily="34" charset="-122"/>
                <a:cs typeface="微软雅黑"/>
              </a:rPr>
              <a:t>ICS120K</a:t>
            </a:r>
          </a:p>
          <a:p>
            <a:pPr defTabSz="1108214">
              <a:lnSpc>
                <a:spcPct val="100000"/>
              </a:lnSpc>
              <a:spcAft>
                <a:spcPct val="0"/>
              </a:spcAft>
              <a:buSzTx/>
              <a:buFontTx/>
              <a:buNone/>
            </a:pPr>
            <a:r>
              <a:rPr lang="zh-CN" altLang="en-US" sz="2100" dirty="0">
                <a:solidFill>
                  <a:srgbClr val="001C45"/>
                </a:solidFill>
                <a:latin typeface="微软雅黑" panose="020B0503020204020204" pitchFamily="34" charset="-122"/>
                <a:ea typeface="微软雅黑" panose="020B0503020204020204" pitchFamily="34" charset="-122"/>
                <a:cs typeface="微软雅黑"/>
              </a:rPr>
              <a:t>平台</a:t>
            </a:r>
          </a:p>
        </p:txBody>
      </p:sp>
      <p:sp>
        <p:nvSpPr>
          <p:cNvPr id="111" name="圆角矩形 110"/>
          <p:cNvSpPr/>
          <p:nvPr/>
        </p:nvSpPr>
        <p:spPr>
          <a:xfrm>
            <a:off x="995221" y="1146743"/>
            <a:ext cx="12002226" cy="3138573"/>
          </a:xfrm>
          <a:prstGeom prst="roundRect">
            <a:avLst>
              <a:gd name="adj" fmla="val 6351"/>
            </a:avLst>
          </a:prstGeom>
          <a:noFill/>
          <a:ln w="38100" cap="flat" cmpd="sng" algn="ctr">
            <a:solidFill>
              <a:srgbClr val="5B9BD5"/>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12" name="文本框 111"/>
          <p:cNvSpPr txBox="1"/>
          <p:nvPr/>
        </p:nvSpPr>
        <p:spPr>
          <a:xfrm>
            <a:off x="1922038" y="3059509"/>
            <a:ext cx="1941523" cy="366418"/>
          </a:xfrm>
          <a:prstGeom prst="rect">
            <a:avLst/>
          </a:prstGeom>
          <a:noFill/>
        </p:spPr>
        <p:txBody>
          <a:bodyPr wrap="square" rtlCol="0">
            <a:spAutoFit/>
          </a:bodyPr>
          <a:lstStyle>
            <a:defPPr>
              <a:defRPr lang="zh-CN"/>
            </a:defPPr>
            <a:lvl1pPr>
              <a:defRPr sz="1700" b="1"/>
            </a:lvl1pPr>
          </a:lstStyle>
          <a:p>
            <a:pPr algn="ctr" defTabSz="1108214">
              <a:lnSpc>
                <a:spcPct val="100000"/>
              </a:lnSpc>
              <a:spcAft>
                <a:spcPct val="0"/>
              </a:spcAft>
              <a:buSzTx/>
              <a:buFontTx/>
              <a:buNone/>
            </a:pPr>
            <a:r>
              <a:rPr lang="en-US" altLang="zh-CN" sz="1500" dirty="0">
                <a:solidFill>
                  <a:prstClr val="black"/>
                </a:solidFill>
                <a:ea typeface="宋体" panose="02010600030101010101" pitchFamily="2" charset="-122"/>
              </a:rPr>
              <a:t>108~120KW</a:t>
            </a:r>
            <a:endParaRPr lang="zh-CN" altLang="en-US" sz="1500" dirty="0">
              <a:solidFill>
                <a:prstClr val="black"/>
              </a:solidFill>
              <a:ea typeface="宋体" panose="02010600030101010101" pitchFamily="2" charset="-122"/>
            </a:endParaRPr>
          </a:p>
        </p:txBody>
      </p:sp>
      <p:pic>
        <p:nvPicPr>
          <p:cNvPr id="113" name="Picture 10" descr="https://www.pan-good.com/res/upload/product/product/20200815/2020HORQnvajnB.jpg"/>
          <p:cNvPicPr>
            <a:picLocks noChangeAspect="1" noChangeArrowheads="1"/>
          </p:cNvPicPr>
          <p:nvPr/>
        </p:nvPicPr>
        <p:blipFill rotWithShape="1">
          <a:blip r:embed="rId24" cstate="email">
            <a:extLst>
              <a:ext uri="{28A0092B-C50C-407E-A947-70E740481C1C}">
                <a14:useLocalDpi xmlns:a14="http://schemas.microsoft.com/office/drawing/2010/main"/>
              </a:ext>
            </a:extLst>
          </a:blip>
          <a:srcRect/>
          <a:stretch/>
        </p:blipFill>
        <p:spPr bwMode="auto">
          <a:xfrm>
            <a:off x="1140481" y="4626108"/>
            <a:ext cx="934435" cy="1131838"/>
          </a:xfrm>
          <a:prstGeom prst="rect">
            <a:avLst/>
          </a:prstGeom>
          <a:noFill/>
          <a:extLst>
            <a:ext uri="{909E8E84-426E-40DD-AFC4-6F175D3DCCD1}">
              <a14:hiddenFill xmlns:a14="http://schemas.microsoft.com/office/drawing/2010/main">
                <a:solidFill>
                  <a:srgbClr val="FFFFFF"/>
                </a:solidFill>
              </a14:hiddenFill>
            </a:ext>
          </a:extLst>
        </p:spPr>
      </p:pic>
      <p:sp>
        <p:nvSpPr>
          <p:cNvPr id="115" name="文本框 114"/>
          <p:cNvSpPr txBox="1"/>
          <p:nvPr/>
        </p:nvSpPr>
        <p:spPr>
          <a:xfrm>
            <a:off x="2040450" y="4528073"/>
            <a:ext cx="1589725" cy="738664"/>
          </a:xfrm>
          <a:prstGeom prst="rect">
            <a:avLst/>
          </a:prstGeom>
          <a:noFill/>
        </p:spPr>
        <p:txBody>
          <a:bodyPr wrap="square" rtlCol="0">
            <a:spAutoFit/>
          </a:bodyPr>
          <a:lstStyle/>
          <a:p>
            <a:pPr algn="ctr" defTabSz="1108214">
              <a:lnSpc>
                <a:spcPct val="100000"/>
              </a:lnSpc>
              <a:spcAft>
                <a:spcPct val="0"/>
              </a:spcAft>
              <a:buSzTx/>
              <a:buFontTx/>
              <a:buNone/>
            </a:pPr>
            <a:r>
              <a:rPr lang="en-US" altLang="zh-CN" sz="2100" b="1" dirty="0">
                <a:solidFill>
                  <a:srgbClr val="001C45"/>
                </a:solidFill>
                <a:latin typeface="微软雅黑" panose="020B0503020204020204" pitchFamily="34" charset="-122"/>
                <a:ea typeface="微软雅黑" panose="020B0503020204020204" pitchFamily="34" charset="-122"/>
                <a:cs typeface="微软雅黑"/>
              </a:rPr>
              <a:t>ICS150K</a:t>
            </a:r>
          </a:p>
          <a:p>
            <a:pPr algn="ctr" defTabSz="1108214">
              <a:lnSpc>
                <a:spcPct val="100000"/>
              </a:lnSpc>
              <a:spcAft>
                <a:spcPct val="0"/>
              </a:spcAft>
              <a:buSzTx/>
              <a:buFontTx/>
              <a:buNone/>
            </a:pPr>
            <a:r>
              <a:rPr lang="zh-CN" altLang="en-US" sz="2100" b="1" dirty="0">
                <a:solidFill>
                  <a:srgbClr val="001C45"/>
                </a:solidFill>
                <a:latin typeface="微软雅黑" panose="020B0503020204020204" pitchFamily="34" charset="-122"/>
                <a:ea typeface="微软雅黑" panose="020B0503020204020204" pitchFamily="34" charset="-122"/>
                <a:cs typeface="微软雅黑"/>
              </a:rPr>
              <a:t>平台</a:t>
            </a:r>
          </a:p>
        </p:txBody>
      </p:sp>
      <p:sp>
        <p:nvSpPr>
          <p:cNvPr id="116" name="文本框 115"/>
          <p:cNvSpPr txBox="1"/>
          <p:nvPr/>
        </p:nvSpPr>
        <p:spPr>
          <a:xfrm>
            <a:off x="2279811" y="5457683"/>
            <a:ext cx="1250647" cy="323166"/>
          </a:xfrm>
          <a:prstGeom prst="rect">
            <a:avLst/>
          </a:prstGeom>
          <a:noFill/>
        </p:spPr>
        <p:txBody>
          <a:bodyPr wrap="square" rtlCol="0">
            <a:spAutoFit/>
          </a:bodyPr>
          <a:lstStyle/>
          <a:p>
            <a:pPr algn="l" defTabSz="1108214">
              <a:lnSpc>
                <a:spcPct val="100000"/>
              </a:lnSpc>
              <a:spcAft>
                <a:spcPct val="0"/>
              </a:spcAft>
              <a:buSzTx/>
              <a:buFontTx/>
              <a:buNone/>
            </a:pPr>
            <a:r>
              <a:rPr lang="en-US" altLang="zh-CN" sz="1500" b="1" dirty="0">
                <a:solidFill>
                  <a:prstClr val="black"/>
                </a:solidFill>
                <a:ea typeface="宋体" panose="02010600030101010101" pitchFamily="2" charset="-122"/>
              </a:rPr>
              <a:t>150~230kw</a:t>
            </a:r>
            <a:endParaRPr lang="zh-CN" altLang="en-US" sz="1500" b="1" dirty="0">
              <a:solidFill>
                <a:prstClr val="black"/>
              </a:solidFill>
              <a:ea typeface="宋体" panose="02010600030101010101" pitchFamily="2" charset="-122"/>
            </a:endParaRPr>
          </a:p>
        </p:txBody>
      </p:sp>
      <p:pic>
        <p:nvPicPr>
          <p:cNvPr id="133" name="Picture 16" descr="https://www.pan-good.com/res/upload/product/product/20200821/2020HUSADD5fkZ.jpg"/>
          <p:cNvPicPr>
            <a:picLocks noChangeAspect="1" noChangeArrowheads="1"/>
          </p:cNvPicPr>
          <p:nvPr/>
        </p:nvPicPr>
        <p:blipFill rotWithShape="1">
          <a:blip r:embed="rId25" cstate="email">
            <a:extLst>
              <a:ext uri="{28A0092B-C50C-407E-A947-70E740481C1C}">
                <a14:useLocalDpi xmlns:a14="http://schemas.microsoft.com/office/drawing/2010/main"/>
              </a:ext>
            </a:extLst>
          </a:blip>
          <a:srcRect/>
          <a:stretch/>
        </p:blipFill>
        <p:spPr bwMode="auto">
          <a:xfrm>
            <a:off x="5856954" y="6547574"/>
            <a:ext cx="1738736" cy="1004740"/>
          </a:xfrm>
          <a:prstGeom prst="rect">
            <a:avLst/>
          </a:prstGeom>
          <a:noFill/>
          <a:extLst>
            <a:ext uri="{909E8E84-426E-40DD-AFC4-6F175D3DCCD1}">
              <a14:hiddenFill xmlns:a14="http://schemas.microsoft.com/office/drawing/2010/main">
                <a:solidFill>
                  <a:srgbClr val="FFFFFF"/>
                </a:solidFill>
              </a14:hiddenFill>
            </a:ext>
          </a:extLst>
        </p:spPr>
      </p:pic>
      <p:pic>
        <p:nvPicPr>
          <p:cNvPr id="134" name="图片 133"/>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837320" y="6448811"/>
            <a:ext cx="1979258" cy="1240834"/>
          </a:xfrm>
          <a:prstGeom prst="rect">
            <a:avLst/>
          </a:prstGeom>
        </p:spPr>
      </p:pic>
      <p:pic>
        <p:nvPicPr>
          <p:cNvPr id="135" name="图片 134"/>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987663" y="6836126"/>
            <a:ext cx="823600" cy="357245"/>
          </a:xfrm>
          <a:prstGeom prst="rect">
            <a:avLst/>
          </a:prstGeom>
        </p:spPr>
      </p:pic>
      <p:sp>
        <p:nvSpPr>
          <p:cNvPr id="136" name="文本框 135"/>
          <p:cNvSpPr txBox="1"/>
          <p:nvPr/>
        </p:nvSpPr>
        <p:spPr>
          <a:xfrm>
            <a:off x="4809872" y="6799840"/>
            <a:ext cx="792751" cy="335521"/>
          </a:xfrm>
          <a:prstGeom prst="rect">
            <a:avLst/>
          </a:prstGeom>
          <a:noFill/>
        </p:spPr>
        <p:txBody>
          <a:bodyPr wrap="square" rtlCol="0">
            <a:spAutoFit/>
          </a:bodyPr>
          <a:lstStyle/>
          <a:p>
            <a:pPr algn="l" defTabSz="1108214">
              <a:lnSpc>
                <a:spcPct val="100000"/>
              </a:lnSpc>
              <a:spcAft>
                <a:spcPct val="0"/>
              </a:spcAft>
              <a:buSzTx/>
              <a:buFontTx/>
              <a:buNone/>
            </a:pPr>
            <a:r>
              <a:rPr lang="en-US" altLang="zh-CN" sz="1323" b="1" dirty="0">
                <a:solidFill>
                  <a:prstClr val="black"/>
                </a:solidFill>
                <a:ea typeface="宋体" panose="02010600030101010101" pitchFamily="2" charset="-122"/>
              </a:rPr>
              <a:t>18</a:t>
            </a:r>
            <a:r>
              <a:rPr lang="zh-CN" altLang="en-US" sz="1323" b="1" dirty="0">
                <a:solidFill>
                  <a:prstClr val="black"/>
                </a:solidFill>
                <a:ea typeface="宋体" panose="02010600030101010101" pitchFamily="2" charset="-122"/>
              </a:rPr>
              <a:t>吨</a:t>
            </a:r>
          </a:p>
        </p:txBody>
      </p:sp>
      <p:sp>
        <p:nvSpPr>
          <p:cNvPr id="137" name="文本框 136"/>
          <p:cNvSpPr txBox="1"/>
          <p:nvPr/>
        </p:nvSpPr>
        <p:spPr>
          <a:xfrm>
            <a:off x="9338444" y="6786891"/>
            <a:ext cx="1257275" cy="335521"/>
          </a:xfrm>
          <a:prstGeom prst="rect">
            <a:avLst/>
          </a:prstGeom>
          <a:noFill/>
        </p:spPr>
        <p:txBody>
          <a:bodyPr wrap="square" rtlCol="0">
            <a:spAutoFit/>
          </a:bodyPr>
          <a:lstStyle/>
          <a:p>
            <a:pPr algn="l" defTabSz="1108214">
              <a:lnSpc>
                <a:spcPct val="100000"/>
              </a:lnSpc>
              <a:spcAft>
                <a:spcPct val="0"/>
              </a:spcAft>
              <a:buSzTx/>
              <a:buFontTx/>
              <a:buNone/>
            </a:pPr>
            <a:r>
              <a:rPr lang="en-US" altLang="zh-CN" sz="1323" b="1" dirty="0">
                <a:solidFill>
                  <a:prstClr val="black"/>
                </a:solidFill>
                <a:ea typeface="宋体" panose="02010600030101010101" pitchFamily="2" charset="-122"/>
              </a:rPr>
              <a:t>75~105</a:t>
            </a:r>
            <a:r>
              <a:rPr lang="zh-CN" altLang="en-US" sz="1323" b="1" dirty="0">
                <a:solidFill>
                  <a:prstClr val="black"/>
                </a:solidFill>
                <a:ea typeface="宋体" panose="02010600030101010101" pitchFamily="2" charset="-122"/>
              </a:rPr>
              <a:t>吨</a:t>
            </a:r>
          </a:p>
        </p:txBody>
      </p:sp>
      <p:pic>
        <p:nvPicPr>
          <p:cNvPr id="138" name="图片 137"/>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flipH="1">
            <a:off x="8466493" y="6680961"/>
            <a:ext cx="871952" cy="512410"/>
          </a:xfrm>
          <a:prstGeom prst="rect">
            <a:avLst/>
          </a:prstGeom>
        </p:spPr>
      </p:pic>
      <p:pic>
        <p:nvPicPr>
          <p:cNvPr id="139" name="Picture 12" descr="https://www.pan-good.com/res/upload/product/product/20200817/2020HQIXE6nNml.jpg"/>
          <p:cNvPicPr>
            <a:picLocks noChangeAspect="1" noChangeArrowheads="1"/>
          </p:cNvPicPr>
          <p:nvPr/>
        </p:nvPicPr>
        <p:blipFill rotWithShape="1">
          <a:blip r:embed="rId29" cstate="email">
            <a:extLst>
              <a:ext uri="{28A0092B-C50C-407E-A947-70E740481C1C}">
                <a14:useLocalDpi xmlns:a14="http://schemas.microsoft.com/office/drawing/2010/main"/>
              </a:ext>
            </a:extLst>
          </a:blip>
          <a:srcRect/>
          <a:stretch/>
        </p:blipFill>
        <p:spPr bwMode="auto">
          <a:xfrm>
            <a:off x="1098840" y="6404741"/>
            <a:ext cx="1013149" cy="1074433"/>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组合 139"/>
          <p:cNvGrpSpPr/>
          <p:nvPr/>
        </p:nvGrpSpPr>
        <p:grpSpPr>
          <a:xfrm>
            <a:off x="1012651" y="6107443"/>
            <a:ext cx="12004412" cy="1595975"/>
            <a:chOff x="767408" y="2636912"/>
            <a:chExt cx="10733552" cy="1062607"/>
          </a:xfrm>
        </p:grpSpPr>
        <p:sp>
          <p:nvSpPr>
            <p:cNvPr id="141" name="圆角矩形 140"/>
            <p:cNvSpPr/>
            <p:nvPr/>
          </p:nvSpPr>
          <p:spPr>
            <a:xfrm>
              <a:off x="3168495" y="2636912"/>
              <a:ext cx="8332465" cy="1062607"/>
            </a:xfrm>
            <a:prstGeom prst="roundRect">
              <a:avLst/>
            </a:prstGeom>
            <a:noFill/>
            <a:ln w="28575" cap="flat" cmpd="sng" algn="ctr">
              <a:solidFill>
                <a:srgbClr val="193670"/>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42" name="圆角矩形 141"/>
            <p:cNvSpPr/>
            <p:nvPr/>
          </p:nvSpPr>
          <p:spPr>
            <a:xfrm>
              <a:off x="767408" y="2636912"/>
              <a:ext cx="10733549" cy="1062607"/>
            </a:xfrm>
            <a:prstGeom prst="roundRect">
              <a:avLst/>
            </a:prstGeom>
            <a:noFill/>
            <a:ln w="38100" cap="flat" cmpd="sng" algn="ctr">
              <a:solidFill>
                <a:srgbClr val="193670"/>
              </a:solidFill>
              <a:prstDash val="solid"/>
              <a:miter lim="800000"/>
            </a:ln>
            <a:effectLst/>
          </p:spPr>
          <p:txBody>
            <a:bodyPr rtlCol="0" anchor="ctr"/>
            <a:lstStyle/>
            <a:p>
              <a:pPr marL="0" marR="0" lvl="0" indent="0" algn="ctr" defTabSz="1108214" eaLnBrk="1" fontAlgn="auto" latinLnBrk="0" hangingPunct="1">
                <a:lnSpc>
                  <a:spcPct val="100000"/>
                </a:lnSpc>
                <a:spcBef>
                  <a:spcPts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sp>
        <p:nvSpPr>
          <p:cNvPr id="143" name="文本框 142"/>
          <p:cNvSpPr txBox="1"/>
          <p:nvPr/>
        </p:nvSpPr>
        <p:spPr>
          <a:xfrm>
            <a:off x="2096542" y="6330141"/>
            <a:ext cx="1540540" cy="738664"/>
          </a:xfrm>
          <a:prstGeom prst="rect">
            <a:avLst/>
          </a:prstGeom>
          <a:noFill/>
        </p:spPr>
        <p:txBody>
          <a:bodyPr wrap="square" rtlCol="0">
            <a:spAutoFit/>
          </a:bodyPr>
          <a:lstStyle>
            <a:defPPr>
              <a:defRPr lang="zh-CN"/>
            </a:defPPr>
            <a:lvl1pPr algn="ctr">
              <a:defRPr sz="1700" b="1"/>
            </a:lvl1pPr>
          </a:lstStyle>
          <a:p>
            <a:pPr defTabSz="1108214">
              <a:lnSpc>
                <a:spcPct val="100000"/>
              </a:lnSpc>
              <a:spcAft>
                <a:spcPct val="0"/>
              </a:spcAft>
              <a:buSzTx/>
              <a:buFontTx/>
              <a:buNone/>
            </a:pPr>
            <a:r>
              <a:rPr lang="en-US" altLang="zh-CN" sz="2100" dirty="0">
                <a:solidFill>
                  <a:srgbClr val="001C45"/>
                </a:solidFill>
                <a:latin typeface="微软雅黑" panose="020B0503020204020204" pitchFamily="34" charset="-122"/>
                <a:ea typeface="微软雅黑" panose="020B0503020204020204" pitchFamily="34" charset="-122"/>
                <a:cs typeface="微软雅黑"/>
              </a:rPr>
              <a:t>ICS200K</a:t>
            </a:r>
          </a:p>
          <a:p>
            <a:pPr defTabSz="1108214">
              <a:lnSpc>
                <a:spcPct val="100000"/>
              </a:lnSpc>
              <a:spcAft>
                <a:spcPct val="0"/>
              </a:spcAft>
              <a:buSzTx/>
              <a:buFontTx/>
              <a:buNone/>
            </a:pPr>
            <a:r>
              <a:rPr lang="zh-CN" altLang="en-US" sz="2100" dirty="0">
                <a:solidFill>
                  <a:srgbClr val="001C45"/>
                </a:solidFill>
                <a:latin typeface="微软雅黑" panose="020B0503020204020204" pitchFamily="34" charset="-122"/>
                <a:ea typeface="微软雅黑" panose="020B0503020204020204" pitchFamily="34" charset="-122"/>
                <a:cs typeface="微软雅黑"/>
              </a:rPr>
              <a:t>平台</a:t>
            </a:r>
          </a:p>
        </p:txBody>
      </p:sp>
      <p:sp>
        <p:nvSpPr>
          <p:cNvPr id="144" name="文本框 143"/>
          <p:cNvSpPr txBox="1"/>
          <p:nvPr/>
        </p:nvSpPr>
        <p:spPr>
          <a:xfrm>
            <a:off x="2315927" y="7230731"/>
            <a:ext cx="1348786" cy="323166"/>
          </a:xfrm>
          <a:prstGeom prst="rect">
            <a:avLst/>
          </a:prstGeom>
          <a:noFill/>
        </p:spPr>
        <p:txBody>
          <a:bodyPr wrap="square" rtlCol="0">
            <a:spAutoFit/>
          </a:bodyPr>
          <a:lstStyle>
            <a:defPPr>
              <a:defRPr lang="zh-CN"/>
            </a:defPPr>
            <a:lvl1pPr>
              <a:defRPr sz="1700" b="1"/>
            </a:lvl1pPr>
          </a:lstStyle>
          <a:p>
            <a:pPr algn="l" defTabSz="1108214">
              <a:lnSpc>
                <a:spcPct val="100000"/>
              </a:lnSpc>
              <a:spcAft>
                <a:spcPct val="0"/>
              </a:spcAft>
              <a:buSzTx/>
              <a:buFontTx/>
              <a:buNone/>
            </a:pPr>
            <a:r>
              <a:rPr lang="en-US" altLang="zh-CN" sz="1500" dirty="0">
                <a:solidFill>
                  <a:prstClr val="black"/>
                </a:solidFill>
                <a:ea typeface="宋体" panose="02010600030101010101" pitchFamily="2" charset="-122"/>
              </a:rPr>
              <a:t>200~600KW</a:t>
            </a:r>
            <a:endParaRPr lang="zh-CN" altLang="en-US" sz="1500" dirty="0">
              <a:solidFill>
                <a:prstClr val="black"/>
              </a:solidFill>
              <a:ea typeface="宋体" panose="02010600030101010101" pitchFamily="2" charset="-122"/>
            </a:endParaRPr>
          </a:p>
        </p:txBody>
      </p:sp>
      <p:pic>
        <p:nvPicPr>
          <p:cNvPr id="71" name="图片 7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850222" y="4948740"/>
            <a:ext cx="909697" cy="362206"/>
          </a:xfrm>
          <a:prstGeom prst="rect">
            <a:avLst/>
          </a:prstGeom>
          <a:noFill/>
        </p:spPr>
      </p:pic>
      <p:pic>
        <p:nvPicPr>
          <p:cNvPr id="1026" name="Picture 2" descr="https://gimg2.baidu.com/image_search/src=http%3A%2F%2Fwww.diaochehui.com%2Fwp-content%2Fuploads%2F2020%2F09%2F12-.jpg&amp;refer=http%3A%2F%2Fwww.diaochehui.com&amp;app=2002&amp;size=f9999,10000&amp;q=a80&amp;n=0&amp;g=0n&amp;fmt=auto?sec=1655084263&amp;t=bc37291f5e072110b7d5705e06467e21"/>
          <p:cNvPicPr>
            <a:picLocks noChangeAspect="1" noChangeArrowheads="1"/>
          </p:cNvPicPr>
          <p:nvPr/>
        </p:nvPicPr>
        <p:blipFill rotWithShape="1">
          <a:blip r:embed="rId30" cstate="email">
            <a:extLst>
              <a:ext uri="{BEBA8EAE-BF5A-486C-A8C5-ECC9F3942E4B}">
                <a14:imgProps xmlns:a14="http://schemas.microsoft.com/office/drawing/2010/main">
                  <a14:imgLayer r:embed="rId31">
                    <a14:imgEffect>
                      <a14:saturation sat="0"/>
                    </a14:imgEffect>
                  </a14:imgLayer>
                </a14:imgProps>
              </a:ext>
              <a:ext uri="{28A0092B-C50C-407E-A947-70E740481C1C}">
                <a14:useLocalDpi xmlns:a14="http://schemas.microsoft.com/office/drawing/2010/main"/>
              </a:ext>
            </a:extLst>
          </a:blip>
          <a:srcRect/>
          <a:stretch/>
        </p:blipFill>
        <p:spPr bwMode="auto">
          <a:xfrm>
            <a:off x="11718414" y="4415117"/>
            <a:ext cx="1098164" cy="160802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1602428" y="4415117"/>
            <a:ext cx="564543" cy="14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2" cstate="email">
            <a:extLst>
              <a:ext uri="{BEBA8EAE-BF5A-486C-A8C5-ECC9F3942E4B}">
                <a14:imgProps xmlns:a14="http://schemas.microsoft.com/office/drawing/2010/main">
                  <a14:imgLayer r:embed="rId33">
                    <a14:imgEffect>
                      <a14:backgroundRemoval t="10000" b="90000" l="10000" r="90000"/>
                    </a14:imgEffect>
                    <a14:imgEffect>
                      <a14:saturation sat="0"/>
                    </a14:imgEffect>
                  </a14:imgLayer>
                </a14:imgProps>
              </a:ext>
              <a:ext uri="{28A0092B-C50C-407E-A947-70E740481C1C}">
                <a14:useLocalDpi xmlns:a14="http://schemas.microsoft.com/office/drawing/2010/main"/>
              </a:ext>
            </a:extLst>
          </a:blip>
          <a:stretch>
            <a:fillRect/>
          </a:stretch>
        </p:blipFill>
        <p:spPr>
          <a:xfrm>
            <a:off x="11249977" y="4463058"/>
            <a:ext cx="1061010" cy="757865"/>
          </a:xfrm>
          <a:prstGeom prst="rect">
            <a:avLst/>
          </a:prstGeom>
        </p:spPr>
      </p:pic>
      <p:sp>
        <p:nvSpPr>
          <p:cNvPr id="67" name="文本框 66"/>
          <p:cNvSpPr txBox="1"/>
          <p:nvPr/>
        </p:nvSpPr>
        <p:spPr>
          <a:xfrm>
            <a:off x="12324086" y="5492887"/>
            <a:ext cx="780056" cy="295915"/>
          </a:xfrm>
          <a:prstGeom prst="rect">
            <a:avLst/>
          </a:prstGeom>
          <a:noFill/>
          <a:ln>
            <a:noFill/>
          </a:ln>
        </p:spPr>
        <p:txBody>
          <a:bodyPr wrap="square" rtlCol="0">
            <a:spAutoFit/>
          </a:bodyPr>
          <a:lstStyle/>
          <a:p>
            <a:pPr marL="0" marR="0" lvl="0" indent="0" algn="l" defTabSz="1108214" eaLnBrk="1" fontAlgn="auto" latinLnBrk="0" hangingPunct="1">
              <a:lnSpc>
                <a:spcPct val="100000"/>
              </a:lnSpc>
              <a:spcBef>
                <a:spcPts val="0"/>
              </a:spcBef>
              <a:spcAft>
                <a:spcPct val="0"/>
              </a:spcAft>
              <a:buClrTx/>
              <a:buSzTx/>
              <a:buFontTx/>
              <a:buNone/>
              <a:tabLst/>
              <a:defRPr/>
            </a:pPr>
            <a:r>
              <a:rPr kumimoji="0" lang="zh-CN" altLang="en-US" sz="1323" b="1" i="0" u="none" strike="noStrike" kern="0" cap="none" spc="0" normalizeH="0" baseline="0" noProof="0" dirty="0" smtClean="0">
                <a:ln>
                  <a:noFill/>
                </a:ln>
                <a:solidFill>
                  <a:prstClr val="black"/>
                </a:solidFill>
                <a:effectLst/>
                <a:uLnTx/>
                <a:uFillTx/>
                <a:ea typeface="宋体" panose="02010600030101010101" pitchFamily="2" charset="-122"/>
              </a:rPr>
              <a:t>履带吊</a:t>
            </a:r>
          </a:p>
        </p:txBody>
      </p:sp>
      <p:sp>
        <p:nvSpPr>
          <p:cNvPr id="68"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盘毂动力轴向磁通电机在</a:t>
            </a:r>
            <a:r>
              <a:rPr lang="zh-CN" altLang="en-US" dirty="0" smtClean="0">
                <a:solidFill>
                  <a:srgbClr val="FF0000"/>
                </a:solidFill>
                <a:sym typeface="Times New Roman" panose="02020603050405020304" pitchFamily="18" charset="0"/>
              </a:rPr>
              <a:t>商用车</a:t>
            </a:r>
            <a:r>
              <a:rPr lang="zh-CN" altLang="en-US" dirty="0" smtClean="0">
                <a:sym typeface="Times New Roman" panose="02020603050405020304" pitchFamily="18" charset="0"/>
              </a:rPr>
              <a:t>领域的应用</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118566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9013" y="2369780"/>
            <a:ext cx="3168352" cy="1542274"/>
          </a:xfrm>
          <a:prstGeom prst="rect">
            <a:avLst/>
          </a:prstGeom>
        </p:spPr>
      </p:pic>
      <p:pic>
        <p:nvPicPr>
          <p:cNvPr id="27" name="Picture 2" descr="http://www.chinabuses.com/uploadfile/share/buses/2018/1210/20181210025127563.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7468" b="94805" l="2217" r="95813">
                        <a14:foregroundMark x1="80788" y1="34416" x2="80788" y2="34416"/>
                        <a14:foregroundMark x1="80296" y1="30195" x2="80296" y2="30195"/>
                        <a14:foregroundMark x1="68473" y1="23052" x2="68473" y2="23052"/>
                        <a14:foregroundMark x1="69951" y1="17532" x2="69951" y2="17532"/>
                        <a14:foregroundMark x1="73153" y1="17208" x2="73153" y2="17208"/>
                        <a14:foregroundMark x1="77340" y1="19481" x2="77340" y2="19481"/>
                        <a14:foregroundMark x1="79557" y1="24351" x2="79557" y2="24351"/>
                        <a14:foregroundMark x1="82266" y1="26948" x2="82266" y2="26948"/>
                        <a14:foregroundMark x1="67488" y1="41234" x2="67488" y2="41234"/>
                        <a14:foregroundMark x1="91872" y1="62338" x2="91872" y2="62338"/>
                        <a14:foregroundMark x1="77340" y1="84416" x2="77340" y2="84416"/>
                        <a14:foregroundMark x1="73399" y1="84416" x2="73399" y2="84416"/>
                        <a14:foregroundMark x1="80296" y1="85390" x2="79803" y2="85390"/>
                        <a14:foregroundMark x1="50246" y1="86688" x2="50246" y2="86688"/>
                        <a14:foregroundMark x1="46059" y1="90260" x2="46059" y2="90260"/>
                        <a14:foregroundMark x1="41872" y1="87662" x2="41872" y2="87662"/>
                        <a14:foregroundMark x1="44089" y1="90584" x2="43350" y2="90584"/>
                        <a14:foregroundMark x1="33005" y1="82792" x2="33005" y2="82792"/>
                        <a14:foregroundMark x1="9852" y1="81818" x2="9852" y2="81818"/>
                        <a14:foregroundMark x1="3202" y1="70130" x2="3202" y2="70130"/>
                        <a14:foregroundMark x1="92365" y1="65260" x2="92365" y2="65260"/>
                        <a14:foregroundMark x1="90394" y1="52922" x2="90394" y2="52922"/>
                        <a14:foregroundMark x1="90640" y1="52273" x2="90640" y2="52273"/>
                        <a14:foregroundMark x1="88177" y1="35390" x2="88177" y2="35390"/>
                        <a14:foregroundMark x1="86207" y1="30844" x2="86207" y2="30844"/>
                        <a14:foregroundMark x1="88424" y1="33766" x2="88424" y2="33766"/>
                        <a14:foregroundMark x1="82759" y1="24351" x2="82759" y2="24351"/>
                        <a14:foregroundMark x1="82512" y1="23377" x2="82512" y2="23377"/>
                        <a14:foregroundMark x1="89901" y1="81494" x2="89901" y2="81494"/>
                        <a14:foregroundMark x1="91626" y1="81494" x2="92611" y2="81169"/>
                        <a14:foregroundMark x1="5419" y1="41234" x2="5419" y2="41234"/>
                        <a14:foregroundMark x1="83498" y1="26623" x2="83498" y2="26623"/>
                        <a14:backgroundMark x1="2956" y1="41883" x2="2956" y2="41883"/>
                        <a14:backgroundMark x1="1232" y1="62013" x2="1232" y2="62013"/>
                      </a14:backgroundRemoval>
                    </a14:imgEffect>
                  </a14:imgLayer>
                </a14:imgProps>
              </a:ext>
              <a:ext uri="{28A0092B-C50C-407E-A947-70E740481C1C}">
                <a14:useLocalDpi xmlns:a14="http://schemas.microsoft.com/office/drawing/2010/main"/>
              </a:ext>
            </a:extLst>
          </a:blip>
          <a:srcRect/>
          <a:stretch/>
        </p:blipFill>
        <p:spPr bwMode="auto">
          <a:xfrm>
            <a:off x="164517" y="2352310"/>
            <a:ext cx="2160240" cy="1636177"/>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11286" y="3973620"/>
            <a:ext cx="2823224" cy="1872208"/>
          </a:xfrm>
          <a:prstGeom prst="rect">
            <a:avLst/>
          </a:prstGeom>
        </p:spPr>
      </p:pic>
      <p:pic>
        <p:nvPicPr>
          <p:cNvPr id="29" name="图片 2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19598" y="3944196"/>
            <a:ext cx="2880320" cy="1905231"/>
          </a:xfrm>
          <a:prstGeom prst="rect">
            <a:avLst/>
          </a:prstGeom>
          <a:effectLst/>
        </p:spPr>
      </p:pic>
      <p:pic>
        <p:nvPicPr>
          <p:cNvPr id="30" name="图片 2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468773" y="2441788"/>
            <a:ext cx="2410210" cy="1450563"/>
          </a:xfrm>
          <a:prstGeom prst="rect">
            <a:avLst/>
          </a:prstGeom>
        </p:spPr>
      </p:pic>
      <p:pic>
        <p:nvPicPr>
          <p:cNvPr id="31" name="图片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5021" y="3940940"/>
            <a:ext cx="2421368" cy="1910095"/>
          </a:xfrm>
          <a:prstGeom prst="rect">
            <a:avLst/>
          </a:prstGeom>
        </p:spPr>
      </p:pic>
      <p:pic>
        <p:nvPicPr>
          <p:cNvPr id="32" name="图片 3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194003" y="3978718"/>
            <a:ext cx="2485136" cy="1847118"/>
          </a:xfrm>
          <a:prstGeom prst="rect">
            <a:avLst/>
          </a:prstGeom>
        </p:spPr>
      </p:pic>
      <p:pic>
        <p:nvPicPr>
          <p:cNvPr id="33" name="Picture 2" descr="https://source.cn-truck.com/ggimg/clcp/326/w6158020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811524" y="5826165"/>
            <a:ext cx="2694822" cy="18722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source.cn-truck.com/ggimg/clcp/328/w81644100.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708395" y="5826164"/>
            <a:ext cx="3103129" cy="1877254"/>
          </a:xfrm>
          <a:prstGeom prst="rect">
            <a:avLst/>
          </a:prstGeom>
          <a:noFill/>
          <a:extLst>
            <a:ext uri="{909E8E84-426E-40DD-AFC4-6F175D3DCCD1}">
              <a14:hiddenFill xmlns:a14="http://schemas.microsoft.com/office/drawing/2010/main">
                <a:solidFill>
                  <a:srgbClr val="FFFFFF"/>
                </a:solidFill>
              </a14:hiddenFill>
            </a:ext>
          </a:extLst>
        </p:spPr>
      </p:pic>
      <p:pic>
        <p:nvPicPr>
          <p:cNvPr id="36" name="图片 3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356947" y="5826164"/>
            <a:ext cx="2776768" cy="1864593"/>
          </a:xfrm>
          <a:prstGeom prst="rect">
            <a:avLst/>
          </a:prstGeom>
        </p:spPr>
      </p:pic>
      <p:pic>
        <p:nvPicPr>
          <p:cNvPr id="37" name="图片 3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22005" y="5825836"/>
            <a:ext cx="2606370" cy="1863214"/>
          </a:xfrm>
          <a:prstGeom prst="rect">
            <a:avLst/>
          </a:prstGeom>
        </p:spPr>
      </p:pic>
      <p:pic>
        <p:nvPicPr>
          <p:cNvPr id="38" name="图片 3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509333" y="2130680"/>
            <a:ext cx="3775884" cy="1828322"/>
          </a:xfrm>
          <a:prstGeom prst="rect">
            <a:avLst/>
          </a:prstGeom>
        </p:spPr>
      </p:pic>
      <p:pic>
        <p:nvPicPr>
          <p:cNvPr id="39" name="Picture 2" descr="https://source.cn-truck.com/ggimg/clcp/351/z11360550.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1152245" y="5803201"/>
            <a:ext cx="2526893" cy="1895170"/>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39"/>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8158042" y="3977220"/>
            <a:ext cx="3009784" cy="1829482"/>
          </a:xfrm>
          <a:prstGeom prst="rect">
            <a:avLst/>
          </a:prstGeom>
        </p:spPr>
      </p:pic>
      <p:pic>
        <p:nvPicPr>
          <p:cNvPr id="41" name="图片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1205698" y="2430283"/>
            <a:ext cx="2473439" cy="1543028"/>
          </a:xfrm>
          <a:prstGeom prst="rect">
            <a:avLst/>
          </a:prstGeom>
        </p:spPr>
      </p:pic>
      <p:sp>
        <p:nvSpPr>
          <p:cNvPr id="2" name="矩形 1"/>
          <p:cNvSpPr/>
          <p:nvPr/>
        </p:nvSpPr>
        <p:spPr>
          <a:xfrm>
            <a:off x="750750" y="1132212"/>
            <a:ext cx="12424333" cy="923330"/>
          </a:xfrm>
          <a:prstGeom prst="rect">
            <a:avLst/>
          </a:prstGeom>
        </p:spPr>
        <p:txBody>
          <a:bodyPr wrap="square">
            <a:spAutoFit/>
          </a:bodyPr>
          <a:lstStyle/>
          <a:p>
            <a:pPr marL="0" marR="0" lvl="0" indent="0" algn="l" defTabSz="282575" rtl="0" eaLnBrk="1" fontAlgn="base" latinLnBrk="0" hangingPunct="1">
              <a:lnSpc>
                <a:spcPct val="100000"/>
              </a:lnSpc>
              <a:spcBef>
                <a:spcPct val="0"/>
              </a:spcBef>
              <a:spcAft>
                <a:spcPct val="40000"/>
              </a:spcAft>
              <a:buClrTx/>
              <a:buSzPct val="80000"/>
              <a:buFont typeface="Times New Roman" panose="02020603050405020304" pitchFamily="18" charset="0"/>
              <a:buNone/>
              <a:tabLst/>
              <a:defRPr/>
            </a:pPr>
            <a:r>
              <a:rPr kumimoji="0" lang="zh-CN" altLang="en-US" sz="2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盘毂动力目前已配套金龙、金旅、中车</a:t>
            </a:r>
            <a:r>
              <a:rPr kumimoji="0" lang="zh-CN" altLang="en-US" sz="23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、海哥、申龙</a:t>
            </a:r>
            <a:r>
              <a:rPr kumimoji="0" lang="zh-CN" altLang="en-US" sz="2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、申沃、万象、飞驰、蜀都</a:t>
            </a:r>
            <a:r>
              <a:rPr kumimoji="0" lang="zh-CN" altLang="en-US" sz="23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等客车整</a:t>
            </a:r>
            <a:r>
              <a:rPr kumimoji="0" lang="zh-CN" altLang="en-US" sz="2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车厂共计</a:t>
            </a:r>
            <a:r>
              <a:rPr kumimoji="0" lang="en-US" altLang="zh-CN" sz="3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32</a:t>
            </a:r>
            <a:r>
              <a:rPr kumimoji="0" lang="zh-CN" altLang="en-US" sz="3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款公交车型</a:t>
            </a:r>
            <a:r>
              <a:rPr kumimoji="0" lang="zh-CN" altLang="en-US"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a:t>
            </a:r>
            <a:r>
              <a:rPr kumimoji="0" lang="zh-CN" altLang="en-US" sz="2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产品涵</a:t>
            </a:r>
            <a:r>
              <a:rPr kumimoji="0" lang="zh-CN" altLang="en-US" sz="23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盖</a:t>
            </a:r>
            <a:r>
              <a:rPr kumimoji="0" lang="en-US" altLang="zh-CN" sz="23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6-12</a:t>
            </a:r>
            <a:r>
              <a:rPr kumimoji="0" lang="zh-CN" altLang="en-US" sz="2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米各类车</a:t>
            </a:r>
            <a:r>
              <a:rPr kumimoji="0" lang="zh-CN" altLang="en-US" sz="23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型，累计销售超过</a:t>
            </a:r>
            <a:r>
              <a:rPr kumimoji="0" lang="en-US" altLang="zh-CN" sz="23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1500</a:t>
            </a:r>
            <a:r>
              <a:rPr kumimoji="0" lang="zh-CN" altLang="en-US" sz="2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rPr>
              <a:t>辆</a:t>
            </a:r>
            <a:r>
              <a:rPr kumimoji="0" lang="zh-CN" altLang="en-US" sz="23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微软雅黑"/>
              </a:rPr>
              <a:t>。</a:t>
            </a:r>
            <a:endParaRPr kumimoji="0" lang="zh-CN" altLang="en-US" sz="2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a:endParaRPr>
          </a:p>
        </p:txBody>
      </p:sp>
      <p:sp>
        <p:nvSpPr>
          <p:cNvPr id="19"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盘毂动力轴向磁通电机在</a:t>
            </a:r>
            <a:r>
              <a:rPr lang="zh-CN" altLang="en-US" dirty="0" smtClean="0">
                <a:solidFill>
                  <a:srgbClr val="FF0000"/>
                </a:solidFill>
                <a:sym typeface="Times New Roman" panose="02020603050405020304" pitchFamily="18" charset="0"/>
              </a:rPr>
              <a:t>商用车</a:t>
            </a:r>
            <a:r>
              <a:rPr lang="zh-CN" altLang="en-US" dirty="0" smtClean="0">
                <a:sym typeface="Times New Roman" panose="02020603050405020304" pitchFamily="18" charset="0"/>
              </a:rPr>
              <a:t>领域的应用</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05040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537470" y="2133431"/>
            <a:ext cx="1106392" cy="360996"/>
          </a:xfrm>
          <a:prstGeom prst="rect">
            <a:avLst/>
          </a:prstGeom>
        </p:spPr>
        <p:txBody>
          <a:bodyPr wrap="none">
            <a:spAutoFit/>
          </a:bodyPr>
          <a:lstStyle/>
          <a:p>
            <a:r>
              <a:rPr lang="zh-CN" altLang="en-US" sz="1587" dirty="0">
                <a:solidFill>
                  <a:schemeClr val="bg1"/>
                </a:solidFill>
                <a:latin typeface="思源黑体 CN Bold" panose="020B0800000000000000" pitchFamily="34" charset="-122"/>
                <a:ea typeface="思源黑体 CN Bold" panose="020B0800000000000000" pitchFamily="34" charset="-122"/>
              </a:rPr>
              <a:t>盘毂商品 </a:t>
            </a:r>
            <a:endParaRPr lang="zh-CN" altLang="en-US" sz="1587" dirty="0"/>
          </a:p>
        </p:txBody>
      </p:sp>
      <p:graphicFrame>
        <p:nvGraphicFramePr>
          <p:cNvPr id="15" name="表格 14"/>
          <p:cNvGraphicFramePr>
            <a:graphicFrameLocks noGrp="1"/>
          </p:cNvGraphicFramePr>
          <p:nvPr>
            <p:extLst>
              <p:ext uri="{D42A27DB-BD31-4B8C-83A1-F6EECF244321}">
                <p14:modId xmlns:p14="http://schemas.microsoft.com/office/powerpoint/2010/main" val="448129516"/>
              </p:ext>
            </p:extLst>
          </p:nvPr>
        </p:nvGraphicFramePr>
        <p:xfrm>
          <a:off x="695415" y="1479694"/>
          <a:ext cx="13001786" cy="529942"/>
        </p:xfrm>
        <a:graphic>
          <a:graphicData uri="http://schemas.openxmlformats.org/drawingml/2006/table">
            <a:tbl>
              <a:tblPr firstRow="1" bandRow="1">
                <a:tableStyleId>{5C22544A-7EE6-4342-B048-85BDC9FD1C3A}</a:tableStyleId>
              </a:tblPr>
              <a:tblGrid>
                <a:gridCol w="2166964">
                  <a:extLst>
                    <a:ext uri="{9D8B030D-6E8A-4147-A177-3AD203B41FA5}">
                      <a16:colId xmlns:a16="http://schemas.microsoft.com/office/drawing/2014/main" val="2399427217"/>
                    </a:ext>
                  </a:extLst>
                </a:gridCol>
                <a:gridCol w="2166964">
                  <a:extLst>
                    <a:ext uri="{9D8B030D-6E8A-4147-A177-3AD203B41FA5}">
                      <a16:colId xmlns:a16="http://schemas.microsoft.com/office/drawing/2014/main" val="1870686027"/>
                    </a:ext>
                  </a:extLst>
                </a:gridCol>
                <a:gridCol w="1464237">
                  <a:extLst>
                    <a:ext uri="{9D8B030D-6E8A-4147-A177-3AD203B41FA5}">
                      <a16:colId xmlns:a16="http://schemas.microsoft.com/office/drawing/2014/main" val="3018118133"/>
                    </a:ext>
                  </a:extLst>
                </a:gridCol>
                <a:gridCol w="1672216">
                  <a:extLst>
                    <a:ext uri="{9D8B030D-6E8A-4147-A177-3AD203B41FA5}">
                      <a16:colId xmlns:a16="http://schemas.microsoft.com/office/drawing/2014/main" val="2909284922"/>
                    </a:ext>
                  </a:extLst>
                </a:gridCol>
                <a:gridCol w="2953113">
                  <a:extLst>
                    <a:ext uri="{9D8B030D-6E8A-4147-A177-3AD203B41FA5}">
                      <a16:colId xmlns:a16="http://schemas.microsoft.com/office/drawing/2014/main" val="66183097"/>
                    </a:ext>
                  </a:extLst>
                </a:gridCol>
                <a:gridCol w="2578292">
                  <a:extLst>
                    <a:ext uri="{9D8B030D-6E8A-4147-A177-3AD203B41FA5}">
                      <a16:colId xmlns:a16="http://schemas.microsoft.com/office/drawing/2014/main" val="2054166183"/>
                    </a:ext>
                  </a:extLst>
                </a:gridCol>
              </a:tblGrid>
              <a:tr h="529942">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项目名称</a:t>
                      </a:r>
                    </a:p>
                  </a:txBody>
                  <a:tcPr marL="103653" marR="103653" marT="51827" marB="51827" anchor="ctr">
                    <a:lnL w="12700" cap="flat" cmpd="sng" algn="ctr">
                      <a:no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盘毂商品</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合作方</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客户商品</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en-US" altLang="zh-CN" sz="1800" b="1" dirty="0" smtClean="0">
                          <a:ln>
                            <a:noFill/>
                          </a:ln>
                          <a:latin typeface="思源黑体 CN Normal" panose="020B0400000000000000" pitchFamily="34" charset="-122"/>
                          <a:ea typeface="思源黑体 CN Normal" panose="020B0400000000000000" pitchFamily="34" charset="-122"/>
                        </a:rPr>
                        <a:t>    </a:t>
                      </a:r>
                      <a:r>
                        <a:rPr lang="zh-CN" altLang="en-US" sz="1800" dirty="0" smtClean="0">
                          <a:ln>
                            <a:noFill/>
                          </a:ln>
                          <a:latin typeface="思源黑体 CN Normal" panose="020B0400000000000000" pitchFamily="34" charset="-122"/>
                          <a:ea typeface="思源黑体 CN Normal" panose="020B0400000000000000" pitchFamily="34" charset="-122"/>
                        </a:rPr>
                        <a:t>市场价值</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项目进度</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2D51"/>
                    </a:solidFill>
                  </a:tcPr>
                </a:tc>
                <a:extLst>
                  <a:ext uri="{0D108BD9-81ED-4DB2-BD59-A6C34878D82A}">
                    <a16:rowId xmlns:a16="http://schemas.microsoft.com/office/drawing/2014/main" val="1827965323"/>
                  </a:ext>
                </a:extLst>
              </a:tr>
            </a:tbl>
          </a:graphicData>
        </a:graphic>
      </p:graphicFrame>
      <p:pic>
        <p:nvPicPr>
          <p:cNvPr id="17" name="图片 16"/>
          <p:cNvPicPr>
            <a:picLocks noChangeAspect="1"/>
          </p:cNvPicPr>
          <p:nvPr/>
        </p:nvPicPr>
        <p:blipFill rotWithShape="1">
          <a:blip r:embed="rId3" cstate="email">
            <a:extLst>
              <a:ext uri="{28A0092B-C50C-407E-A947-70E740481C1C}">
                <a14:useLocalDpi xmlns:a14="http://schemas.microsoft.com/office/drawing/2010/main"/>
              </a:ext>
            </a:extLst>
          </a:blip>
          <a:srcRect l="-1" t="19111" r="2857" b="8999"/>
          <a:stretch/>
        </p:blipFill>
        <p:spPr>
          <a:xfrm>
            <a:off x="3462078" y="2076319"/>
            <a:ext cx="839601" cy="621352"/>
          </a:xfrm>
          <a:prstGeom prst="rect">
            <a:avLst/>
          </a:prstGeom>
        </p:spPr>
      </p:pic>
      <p:pic>
        <p:nvPicPr>
          <p:cNvPr id="22" name="图片 21"/>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857" b="94286" l="10580" r="95222"/>
                    </a14:imgEffect>
                  </a14:imgLayer>
                </a14:imgProps>
              </a:ext>
              <a:ext uri="{28A0092B-C50C-407E-A947-70E740481C1C}">
                <a14:useLocalDpi xmlns:a14="http://schemas.microsoft.com/office/drawing/2010/main"/>
              </a:ext>
            </a:extLst>
          </a:blip>
          <a:srcRect/>
          <a:stretch/>
        </p:blipFill>
        <p:spPr>
          <a:xfrm>
            <a:off x="6555424" y="2087214"/>
            <a:ext cx="1297711" cy="777735"/>
          </a:xfrm>
          <a:prstGeom prst="rect">
            <a:avLst/>
          </a:prstGeom>
        </p:spPr>
      </p:pic>
      <p:pic>
        <p:nvPicPr>
          <p:cNvPr id="23" name="图片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601" y="2374780"/>
            <a:ext cx="647372" cy="338906"/>
          </a:xfrm>
          <a:prstGeom prst="rect">
            <a:avLst/>
          </a:prstGeom>
        </p:spPr>
      </p:pic>
      <p:sp>
        <p:nvSpPr>
          <p:cNvPr id="26" name="矩形 25"/>
          <p:cNvSpPr/>
          <p:nvPr/>
        </p:nvSpPr>
        <p:spPr>
          <a:xfrm>
            <a:off x="1409339" y="2363605"/>
            <a:ext cx="1962263" cy="359522"/>
          </a:xfrm>
          <a:prstGeom prst="rect">
            <a:avLst/>
          </a:prstGeom>
          <a:noFill/>
        </p:spPr>
        <p:txBody>
          <a:bodyPr wrap="square">
            <a:spAutoFit/>
          </a:bodyPr>
          <a:lstStyle/>
          <a:p>
            <a:pPr algn="l">
              <a:buNone/>
            </a:pPr>
            <a:r>
              <a:rPr lang="zh-CN" altLang="en-US" sz="1700" b="1" dirty="0" smtClean="0">
                <a:solidFill>
                  <a:srgbClr val="142C4F"/>
                </a:solidFill>
                <a:latin typeface="思源黑体 CN Medium" panose="020B0600000000000000" pitchFamily="34" charset="-122"/>
                <a:ea typeface="思源黑体 CN Bold" panose="020B0800000000000000" pitchFamily="34" charset="-122"/>
              </a:rPr>
              <a:t>能量管理系统</a:t>
            </a:r>
            <a:endParaRPr lang="zh-CN" altLang="en-US" sz="1700" b="1" dirty="0">
              <a:solidFill>
                <a:srgbClr val="142C4F"/>
              </a:solidFill>
              <a:latin typeface="思源黑体 CN Medium" panose="020B0600000000000000" pitchFamily="34" charset="-122"/>
              <a:ea typeface="思源黑体 CN Medium" panose="020B0600000000000000" pitchFamily="34" charset="-122"/>
            </a:endParaRPr>
          </a:p>
        </p:txBody>
      </p:sp>
      <p:pic>
        <p:nvPicPr>
          <p:cNvPr id="30" name="图片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431" y="3724382"/>
            <a:ext cx="805376" cy="361696"/>
          </a:xfrm>
          <a:prstGeom prst="rect">
            <a:avLst/>
          </a:prstGeom>
        </p:spPr>
      </p:pic>
      <p:sp>
        <p:nvSpPr>
          <p:cNvPr id="31" name="矩形 30"/>
          <p:cNvSpPr/>
          <p:nvPr/>
        </p:nvSpPr>
        <p:spPr>
          <a:xfrm>
            <a:off x="1409339" y="3800854"/>
            <a:ext cx="2285425" cy="358753"/>
          </a:xfrm>
          <a:prstGeom prst="rect">
            <a:avLst/>
          </a:prstGeom>
          <a:noFill/>
        </p:spPr>
        <p:txBody>
          <a:bodyPr wrap="square">
            <a:spAutoFit/>
          </a:bodyPr>
          <a:lstStyle/>
          <a:p>
            <a:pPr algn="l">
              <a:buNone/>
            </a:pPr>
            <a:r>
              <a:rPr lang="zh-CN" altLang="en-US" sz="1700" b="1" dirty="0" smtClean="0">
                <a:solidFill>
                  <a:srgbClr val="142C4F"/>
                </a:solidFill>
                <a:latin typeface="思源黑体 CN Bold" panose="020B0800000000000000" pitchFamily="34" charset="-122"/>
                <a:ea typeface="思源黑体 CN Bold" panose="020B0800000000000000" pitchFamily="34" charset="-122"/>
              </a:rPr>
              <a:t>电动矿卡</a:t>
            </a:r>
            <a:endParaRPr lang="zh-CN" altLang="en-US" sz="1700" b="1" dirty="0">
              <a:solidFill>
                <a:srgbClr val="142C4F"/>
              </a:solidFill>
              <a:latin typeface="思源黑体 CN Medium" panose="020B0600000000000000" pitchFamily="34" charset="-122"/>
              <a:ea typeface="思源黑体 CN Medium" panose="020B0600000000000000" pitchFamily="34" charset="-122"/>
            </a:endParaRPr>
          </a:p>
        </p:txBody>
      </p:sp>
      <p:pic>
        <p:nvPicPr>
          <p:cNvPr id="32" name="图片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27307" y="3619713"/>
            <a:ext cx="1094524" cy="684077"/>
          </a:xfrm>
          <a:prstGeom prst="rect">
            <a:avLst/>
          </a:prstGeom>
        </p:spPr>
      </p:pic>
      <p:sp>
        <p:nvSpPr>
          <p:cNvPr id="34" name="矩形 33"/>
          <p:cNvSpPr/>
          <p:nvPr/>
        </p:nvSpPr>
        <p:spPr>
          <a:xfrm>
            <a:off x="1409339" y="5895049"/>
            <a:ext cx="1466885" cy="380104"/>
          </a:xfrm>
          <a:prstGeom prst="rect">
            <a:avLst/>
          </a:prstGeom>
          <a:noFill/>
        </p:spPr>
        <p:txBody>
          <a:bodyPr wrap="square">
            <a:spAutoFit/>
          </a:bodyPr>
          <a:lstStyle/>
          <a:p>
            <a:pPr algn="l">
              <a:buNone/>
            </a:pPr>
            <a:r>
              <a:rPr lang="zh-CN" altLang="en-US" sz="1700" b="1" dirty="0">
                <a:solidFill>
                  <a:srgbClr val="142C4F"/>
                </a:solidFill>
                <a:latin typeface="思源黑体 CN Bold" panose="020B0800000000000000" pitchFamily="34" charset="-122"/>
                <a:ea typeface="思源黑体 CN Bold" panose="020B0800000000000000" pitchFamily="34" charset="-122"/>
              </a:rPr>
              <a:t>重卡集成桥</a:t>
            </a:r>
            <a:endParaRPr lang="zh-CN" altLang="en-US" sz="1700" b="1" dirty="0">
              <a:solidFill>
                <a:srgbClr val="142C4F"/>
              </a:solidFill>
              <a:latin typeface="思源黑体 CN Medium" panose="020B0600000000000000" pitchFamily="34" charset="-122"/>
              <a:ea typeface="思源黑体 CN Medium" panose="020B0600000000000000" pitchFamily="34" charset="-122"/>
            </a:endParaRPr>
          </a:p>
        </p:txBody>
      </p:sp>
      <p:cxnSp>
        <p:nvCxnSpPr>
          <p:cNvPr id="39" name="直接连接符 38"/>
          <p:cNvCxnSpPr/>
          <p:nvPr/>
        </p:nvCxnSpPr>
        <p:spPr>
          <a:xfrm flipV="1">
            <a:off x="536758" y="4830535"/>
            <a:ext cx="13125183" cy="7276"/>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41215" y="3660451"/>
            <a:ext cx="1347870" cy="579190"/>
          </a:xfrm>
          <a:prstGeom prst="rect">
            <a:avLst/>
          </a:prstGeom>
        </p:spPr>
      </p:pic>
      <p:pic>
        <p:nvPicPr>
          <p:cNvPr id="42" name="图片 41"/>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47059" b="94118" l="23128" r="75176"/>
                    </a14:imgEffect>
                  </a14:imgLayer>
                </a14:imgProps>
              </a:ext>
              <a:ext uri="{28A0092B-C50C-407E-A947-70E740481C1C}">
                <a14:useLocalDpi xmlns:a14="http://schemas.microsoft.com/office/drawing/2010/main"/>
              </a:ext>
            </a:extLst>
          </a:blip>
          <a:srcRect l="22998" t="44926" r="23322" b="4184"/>
          <a:stretch/>
        </p:blipFill>
        <p:spPr>
          <a:xfrm>
            <a:off x="6684636" y="3599353"/>
            <a:ext cx="1251476" cy="667369"/>
          </a:xfrm>
          <a:prstGeom prst="rect">
            <a:avLst/>
          </a:prstGeom>
        </p:spPr>
      </p:pic>
      <p:pic>
        <p:nvPicPr>
          <p:cNvPr id="48" name="图片 47"/>
          <p:cNvPicPr>
            <a:picLocks noChangeAspect="1"/>
          </p:cNvPicPr>
          <p:nvPr/>
        </p:nvPicPr>
        <p:blipFill>
          <a:blip r:embed="rId12" cstate="email">
            <a:extLst>
              <a:ext uri="{BEBA8EAE-BF5A-486C-A8C5-ECC9F3942E4B}">
                <a14:imgProps xmlns:a14="http://schemas.microsoft.com/office/drawing/2010/main">
                  <a14:imgLayer r:embed="rId13">
                    <a14:imgEffect>
                      <a14:backgroundRemoval t="10000" b="90000" l="5882" r="91765">
                        <a14:foregroundMark x1="74118" y1="42500" x2="74118" y2="42500"/>
                        <a14:foregroundMark x1="67059" y1="37500" x2="67059" y2="37500"/>
                        <a14:foregroundMark x1="61176" y1="52500" x2="61176" y2="52500"/>
                        <a14:foregroundMark x1="70588" y1="77500" x2="70588" y2="77500"/>
                        <a14:foregroundMark x1="28235" y1="77500" x2="28235" y2="77500"/>
                      </a14:backgroundRemoval>
                    </a14:imgEffect>
                  </a14:imgLayer>
                </a14:imgProps>
              </a:ext>
              <a:ext uri="{28A0092B-C50C-407E-A947-70E740481C1C}">
                <a14:useLocalDpi xmlns:a14="http://schemas.microsoft.com/office/drawing/2010/main"/>
              </a:ext>
            </a:extLst>
          </a:blip>
          <a:stretch>
            <a:fillRect/>
          </a:stretch>
        </p:blipFill>
        <p:spPr>
          <a:xfrm>
            <a:off x="530312" y="5770019"/>
            <a:ext cx="1123491" cy="529505"/>
          </a:xfrm>
          <a:prstGeom prst="rect">
            <a:avLst/>
          </a:prstGeom>
        </p:spPr>
      </p:pic>
      <p:pic>
        <p:nvPicPr>
          <p:cNvPr id="49" name="图片 48"/>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682607" y="5006680"/>
            <a:ext cx="1189096" cy="372978"/>
          </a:xfrm>
          <a:prstGeom prst="rect">
            <a:avLst/>
          </a:prstGeom>
        </p:spPr>
      </p:pic>
      <p:pic>
        <p:nvPicPr>
          <p:cNvPr id="50" name="图片 49"/>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690332" y="5933324"/>
            <a:ext cx="975922" cy="342029"/>
          </a:xfrm>
          <a:prstGeom prst="rect">
            <a:avLst/>
          </a:prstGeom>
        </p:spPr>
      </p:pic>
      <p:pic>
        <p:nvPicPr>
          <p:cNvPr id="51" name="图片 50"/>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670278" y="5474112"/>
            <a:ext cx="1281109" cy="390821"/>
          </a:xfrm>
          <a:prstGeom prst="rect">
            <a:avLst/>
          </a:prstGeom>
        </p:spPr>
      </p:pic>
      <p:pic>
        <p:nvPicPr>
          <p:cNvPr id="57" name="图片 56"/>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3237628" y="5455559"/>
            <a:ext cx="1328383" cy="1376468"/>
          </a:xfrm>
          <a:prstGeom prst="rect">
            <a:avLst/>
          </a:prstGeom>
        </p:spPr>
      </p:pic>
      <p:grpSp>
        <p:nvGrpSpPr>
          <p:cNvPr id="3" name="组合 2"/>
          <p:cNvGrpSpPr/>
          <p:nvPr/>
        </p:nvGrpSpPr>
        <p:grpSpPr>
          <a:xfrm>
            <a:off x="10565250" y="2211172"/>
            <a:ext cx="3096692" cy="345987"/>
            <a:chOff x="10565250" y="1851132"/>
            <a:chExt cx="3096692" cy="345987"/>
          </a:xfrm>
        </p:grpSpPr>
        <p:sp>
          <p:nvSpPr>
            <p:cNvPr id="44" name="矩形 43"/>
            <p:cNvSpPr/>
            <p:nvPr/>
          </p:nvSpPr>
          <p:spPr>
            <a:xfrm>
              <a:off x="10644899" y="1851132"/>
              <a:ext cx="3017043" cy="306378"/>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587" b="1" dirty="0"/>
            </a:p>
          </p:txBody>
        </p:sp>
        <p:sp>
          <p:nvSpPr>
            <p:cNvPr id="59" name="矩形 58"/>
            <p:cNvSpPr/>
            <p:nvPr/>
          </p:nvSpPr>
          <p:spPr>
            <a:xfrm>
              <a:off x="10565250" y="1851575"/>
              <a:ext cx="1601721" cy="345544"/>
            </a:xfrm>
            <a:prstGeom prst="rect">
              <a:avLst/>
            </a:prstGeom>
          </p:spPr>
          <p:txBody>
            <a:bodyPr wrap="none">
              <a:spAutoFit/>
            </a:bodyPr>
            <a:lstStyle/>
            <a:p>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2022</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年</a:t>
              </a:r>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9</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月批量</a:t>
              </a:r>
              <a:endParaRPr lang="zh-CN" altLang="en-US" sz="1587" b="1" dirty="0">
                <a:latin typeface="思源黑体 CN Normal" panose="020B0400000000000000" pitchFamily="34" charset="-122"/>
                <a:ea typeface="思源黑体 CN Normal" panose="020B0400000000000000" pitchFamily="34" charset="-122"/>
              </a:endParaRPr>
            </a:p>
          </p:txBody>
        </p:sp>
      </p:grpSp>
      <p:cxnSp>
        <p:nvCxnSpPr>
          <p:cNvPr id="96" name="直接连接符 95"/>
          <p:cNvCxnSpPr/>
          <p:nvPr/>
        </p:nvCxnSpPr>
        <p:spPr>
          <a:xfrm flipV="1">
            <a:off x="695416" y="3560207"/>
            <a:ext cx="13125183" cy="7276"/>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pic>
        <p:nvPicPr>
          <p:cNvPr id="114" name="图片 11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913252" y="5032234"/>
            <a:ext cx="564083" cy="474020"/>
          </a:xfrm>
          <a:prstGeom prst="rect">
            <a:avLst/>
          </a:prstGeom>
        </p:spPr>
      </p:pic>
      <p:sp>
        <p:nvSpPr>
          <p:cNvPr id="115" name="矩形 114"/>
          <p:cNvSpPr/>
          <p:nvPr/>
        </p:nvSpPr>
        <p:spPr>
          <a:xfrm>
            <a:off x="5830416" y="5977537"/>
            <a:ext cx="639015" cy="303416"/>
          </a:xfrm>
          <a:prstGeom prst="rect">
            <a:avLst/>
          </a:prstGeom>
        </p:spPr>
        <p:txBody>
          <a:bodyPr wrap="square">
            <a:spAutoFit/>
          </a:bodyPr>
          <a:lstStyle/>
          <a:p>
            <a:r>
              <a:rPr lang="zh-CN" altLang="en-US" sz="1247" dirty="0">
                <a:solidFill>
                  <a:srgbClr val="A2CB4A"/>
                </a:solidFill>
                <a:latin typeface="思源黑体 CN Bold" panose="020B0800000000000000" pitchFamily="34" charset="-122"/>
                <a:ea typeface="思源黑体 CN Bold" panose="020B0800000000000000" pitchFamily="34" charset="-122"/>
              </a:rPr>
              <a:t>湖桥</a:t>
            </a:r>
            <a:endParaRPr lang="zh-CN" altLang="en-US" sz="1247" dirty="0">
              <a:solidFill>
                <a:srgbClr val="A2CB4A"/>
              </a:solidFill>
              <a:latin typeface="思源黑体 CN Medium" panose="020B0600000000000000" pitchFamily="34" charset="-122"/>
              <a:ea typeface="思源黑体 CN Medium" panose="020B0600000000000000" pitchFamily="34" charset="-122"/>
            </a:endParaRPr>
          </a:p>
        </p:txBody>
      </p:sp>
      <p:pic>
        <p:nvPicPr>
          <p:cNvPr id="116" name="图片 11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75477" y="6438187"/>
            <a:ext cx="995038" cy="297026"/>
          </a:xfrm>
          <a:prstGeom prst="rect">
            <a:avLst/>
          </a:prstGeom>
        </p:spPr>
      </p:pic>
      <p:pic>
        <p:nvPicPr>
          <p:cNvPr id="118" name="图片 11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587383" y="6436760"/>
            <a:ext cx="1023759" cy="321318"/>
          </a:xfrm>
          <a:prstGeom prst="rect">
            <a:avLst/>
          </a:prstGeom>
        </p:spPr>
      </p:pic>
      <p:pic>
        <p:nvPicPr>
          <p:cNvPr id="126" name="图片 1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612981" y="5539372"/>
            <a:ext cx="1807890" cy="1129931"/>
          </a:xfrm>
          <a:prstGeom prst="rect">
            <a:avLst/>
          </a:prstGeom>
        </p:spPr>
      </p:pic>
      <p:cxnSp>
        <p:nvCxnSpPr>
          <p:cNvPr id="136" name="直接连接符 135"/>
          <p:cNvCxnSpPr/>
          <p:nvPr/>
        </p:nvCxnSpPr>
        <p:spPr>
          <a:xfrm flipV="1">
            <a:off x="4490055" y="6348814"/>
            <a:ext cx="2098733" cy="13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矩形 193"/>
          <p:cNvSpPr/>
          <p:nvPr/>
        </p:nvSpPr>
        <p:spPr>
          <a:xfrm>
            <a:off x="8405597" y="5114242"/>
            <a:ext cx="1940823" cy="2229136"/>
          </a:xfrm>
          <a:prstGeom prst="rect">
            <a:avLst/>
          </a:prstGeom>
        </p:spPr>
        <p:txBody>
          <a:bodyPr wrap="square">
            <a:spAutoFit/>
          </a:bodyPr>
          <a:lstStyle/>
          <a:p>
            <a:pPr algn="l" defTabSz="1036564" fontAlgn="auto">
              <a:lnSpc>
                <a:spcPct val="100000"/>
              </a:lnSpc>
              <a:spcBef>
                <a:spcPts val="0"/>
              </a:spcBef>
              <a:spcAft>
                <a:spcPts val="0"/>
              </a:spcAft>
              <a:buSzTx/>
              <a:buNone/>
              <a:defRPr/>
            </a:pPr>
            <a:r>
              <a:rPr lang="en-US" altLang="zh-CN" sz="2380" b="1" dirty="0">
                <a:solidFill>
                  <a:srgbClr val="E41723"/>
                </a:solidFill>
                <a:latin typeface="思源黑体 CN Normal" panose="020B0400000000000000" pitchFamily="34" charset="-122"/>
                <a:ea typeface="思源黑体 CN Bold" panose="020B0800000000000000" pitchFamily="34" charset="-122"/>
              </a:rPr>
              <a:t>400</a:t>
            </a:r>
            <a:r>
              <a:rPr lang="zh-CN" altLang="en-US" sz="2380" b="1" dirty="0">
                <a:solidFill>
                  <a:srgbClr val="E41723"/>
                </a:solidFill>
                <a:latin typeface="思源黑体 CN Normal" panose="020B0400000000000000" pitchFamily="34" charset="-122"/>
                <a:ea typeface="思源黑体 CN Bold" panose="020B0800000000000000" pitchFamily="34" charset="-122"/>
              </a:rPr>
              <a:t>亿</a:t>
            </a:r>
            <a:endParaRPr lang="en-US" altLang="zh-CN" sz="2380" b="1" dirty="0">
              <a:solidFill>
                <a:srgbClr val="E41723"/>
              </a:solidFill>
              <a:latin typeface="思源黑体 CN Normal" panose="020B0400000000000000" pitchFamily="34" charset="-122"/>
              <a:ea typeface="思源黑体 CN Bold" panose="020B0800000000000000" pitchFamily="34" charset="-122"/>
            </a:endParaRPr>
          </a:p>
          <a:p>
            <a:pPr algn="l">
              <a:buNone/>
              <a:defRPr/>
            </a:pPr>
            <a:r>
              <a:rPr lang="en-US" altLang="zh-CN" sz="1587" dirty="0" smtClean="0">
                <a:solidFill>
                  <a:srgbClr val="142C4F"/>
                </a:solidFill>
                <a:latin typeface="思源黑体 CN Normal" panose="020B0400000000000000" pitchFamily="34" charset="-122"/>
                <a:ea typeface="思源黑体 CN Normal" panose="020B0400000000000000" pitchFamily="34" charset="-122"/>
              </a:rPr>
              <a:t>2025</a:t>
            </a:r>
            <a:r>
              <a:rPr lang="zh-CN" altLang="en-US" sz="1587" dirty="0" smtClean="0">
                <a:solidFill>
                  <a:srgbClr val="142C4F"/>
                </a:solidFill>
                <a:latin typeface="思源黑体 CN Normal" panose="020B0400000000000000" pitchFamily="34" charset="-122"/>
                <a:ea typeface="思源黑体 CN Normal" panose="020B0400000000000000" pitchFamily="34" charset="-122"/>
              </a:rPr>
              <a:t>年电</a:t>
            </a:r>
            <a:r>
              <a:rPr lang="zh-CN" altLang="en-US" sz="1587" dirty="0">
                <a:solidFill>
                  <a:srgbClr val="142C4F"/>
                </a:solidFill>
                <a:latin typeface="思源黑体 CN Normal" panose="020B0400000000000000" pitchFamily="34" charset="-122"/>
                <a:ea typeface="思源黑体 CN Normal" panose="020B0400000000000000" pitchFamily="34" charset="-122"/>
              </a:rPr>
              <a:t>驱动价值</a:t>
            </a:r>
            <a:endParaRPr lang="en-US" altLang="zh-CN" sz="1587" dirty="0">
              <a:solidFill>
                <a:srgbClr val="142C4F"/>
              </a:solidFill>
              <a:latin typeface="思源黑体 CN Normal" panose="020B0400000000000000" pitchFamily="34" charset="-122"/>
              <a:ea typeface="思源黑体 CN Normal" panose="020B0400000000000000" pitchFamily="34" charset="-122"/>
            </a:endParaRPr>
          </a:p>
          <a:p>
            <a:pPr algn="l" defTabSz="1036564" fontAlgn="auto">
              <a:lnSpc>
                <a:spcPct val="100000"/>
              </a:lnSpc>
              <a:spcBef>
                <a:spcPts val="0"/>
              </a:spcBef>
              <a:spcAft>
                <a:spcPts val="0"/>
              </a:spcAft>
              <a:buSzTx/>
              <a:buNone/>
              <a:defRPr/>
            </a:pPr>
            <a:r>
              <a:rPr lang="en-US" altLang="zh-CN" sz="2380" dirty="0">
                <a:solidFill>
                  <a:srgbClr val="F08314"/>
                </a:solidFill>
                <a:latin typeface="思源黑体 CN Bold" panose="020B0800000000000000" pitchFamily="34" charset="-122"/>
                <a:ea typeface="思源黑体 CN Bold" panose="020B0800000000000000" pitchFamily="34" charset="-122"/>
              </a:rPr>
              <a:t>35</a:t>
            </a:r>
            <a:r>
              <a:rPr lang="zh-CN" altLang="en-US" sz="2380" dirty="0">
                <a:solidFill>
                  <a:srgbClr val="F08314"/>
                </a:solidFill>
                <a:latin typeface="思源黑体 CN Bold" panose="020B0800000000000000" pitchFamily="34" charset="-122"/>
                <a:ea typeface="思源黑体 CN Bold" panose="020B0800000000000000" pitchFamily="34" charset="-122"/>
              </a:rPr>
              <a:t>万台</a:t>
            </a:r>
            <a:endParaRPr lang="en-US" altLang="zh-CN" sz="2380" dirty="0">
              <a:solidFill>
                <a:srgbClr val="F08314"/>
              </a:solidFill>
              <a:latin typeface="思源黑体 CN Bold" panose="020B0800000000000000" pitchFamily="34" charset="-122"/>
              <a:ea typeface="思源黑体 CN Bold" panose="020B0800000000000000" pitchFamily="34" charset="-122"/>
            </a:endParaRPr>
          </a:p>
          <a:p>
            <a:pPr algn="l">
              <a:buNone/>
              <a:defRPr/>
            </a:pPr>
            <a:r>
              <a:rPr lang="en-US" altLang="zh-CN" sz="1587" dirty="0" smtClean="0">
                <a:solidFill>
                  <a:srgbClr val="142C4F"/>
                </a:solidFill>
                <a:latin typeface="思源黑体 CN Normal" panose="020B0400000000000000" pitchFamily="34" charset="-122"/>
                <a:ea typeface="思源黑体 CN Normal" panose="020B0400000000000000" pitchFamily="34" charset="-122"/>
              </a:rPr>
              <a:t>2025</a:t>
            </a:r>
            <a:r>
              <a:rPr lang="zh-CN" altLang="en-US" sz="1587" dirty="0" smtClean="0">
                <a:solidFill>
                  <a:srgbClr val="142C4F"/>
                </a:solidFill>
                <a:latin typeface="思源黑体 CN Normal" panose="020B0400000000000000" pitchFamily="34" charset="-122"/>
                <a:ea typeface="思源黑体 CN Normal" panose="020B0400000000000000" pitchFamily="34" charset="-122"/>
              </a:rPr>
              <a:t>年电</a:t>
            </a:r>
            <a:r>
              <a:rPr lang="zh-CN" altLang="en-US" sz="1587" dirty="0">
                <a:solidFill>
                  <a:srgbClr val="142C4F"/>
                </a:solidFill>
                <a:latin typeface="思源黑体 CN Normal" panose="020B0400000000000000" pitchFamily="34" charset="-122"/>
                <a:ea typeface="思源黑体 CN Normal" panose="020B0400000000000000" pitchFamily="34" charset="-122"/>
              </a:rPr>
              <a:t>动重</a:t>
            </a:r>
            <a:r>
              <a:rPr lang="zh-CN" altLang="en-US" sz="1587" dirty="0" smtClean="0">
                <a:solidFill>
                  <a:srgbClr val="142C4F"/>
                </a:solidFill>
                <a:latin typeface="思源黑体 CN Normal" panose="020B0400000000000000" pitchFamily="34" charset="-122"/>
                <a:ea typeface="思源黑体 CN Normal" panose="020B0400000000000000" pitchFamily="34" charset="-122"/>
              </a:rPr>
              <a:t>卡市场预计销量</a:t>
            </a:r>
            <a:endParaRPr lang="en-US" altLang="zh-CN" sz="1587" dirty="0">
              <a:solidFill>
                <a:srgbClr val="142C4F"/>
              </a:solidFill>
              <a:latin typeface="思源黑体 CN Normal" panose="020B0400000000000000" pitchFamily="34" charset="-122"/>
              <a:ea typeface="思源黑体 CN Normal" panose="020B0400000000000000" pitchFamily="34" charset="-122"/>
            </a:endParaRPr>
          </a:p>
          <a:p>
            <a:pPr lvl="0" algn="l"/>
            <a:endParaRPr lang="zh-CN" altLang="en-US" sz="2380" dirty="0">
              <a:solidFill>
                <a:srgbClr val="142C4F"/>
              </a:solidFill>
              <a:latin typeface="思源黑体 CN Normal" panose="020B0400000000000000" pitchFamily="34" charset="-122"/>
              <a:ea typeface="思源黑体 CN Normal" panose="020B0400000000000000" pitchFamily="34" charset="-122"/>
            </a:endParaRPr>
          </a:p>
        </p:txBody>
      </p:sp>
      <p:sp>
        <p:nvSpPr>
          <p:cNvPr id="100" name="矩形 99"/>
          <p:cNvSpPr/>
          <p:nvPr/>
        </p:nvSpPr>
        <p:spPr>
          <a:xfrm>
            <a:off x="8355962" y="2080407"/>
            <a:ext cx="2254065" cy="702821"/>
          </a:xfrm>
          <a:prstGeom prst="rect">
            <a:avLst/>
          </a:prstGeom>
        </p:spPr>
        <p:txBody>
          <a:bodyPr wrap="square">
            <a:spAutoFit/>
          </a:bodyPr>
          <a:lstStyle/>
          <a:p>
            <a:pPr algn="l" defTabSz="1036564" fontAlgn="auto">
              <a:lnSpc>
                <a:spcPct val="100000"/>
              </a:lnSpc>
              <a:spcBef>
                <a:spcPts val="0"/>
              </a:spcBef>
              <a:spcAft>
                <a:spcPts val="0"/>
              </a:spcAft>
              <a:buSzTx/>
              <a:buNone/>
              <a:defRPr/>
            </a:pPr>
            <a:r>
              <a:rPr lang="en-US" altLang="zh-CN" sz="2380" b="1" dirty="0" smtClean="0">
                <a:solidFill>
                  <a:srgbClr val="E41723"/>
                </a:solidFill>
                <a:latin typeface="思源黑体 CN Normal" panose="020B0400000000000000" pitchFamily="34" charset="-122"/>
                <a:ea typeface="思源黑体 CN Bold" panose="020B0800000000000000" pitchFamily="34" charset="-122"/>
              </a:rPr>
              <a:t>276</a:t>
            </a:r>
            <a:r>
              <a:rPr lang="zh-CN" altLang="en-US" sz="2380" b="1" dirty="0" smtClean="0">
                <a:solidFill>
                  <a:srgbClr val="E41723"/>
                </a:solidFill>
                <a:latin typeface="思源黑体 CN Normal" panose="020B0400000000000000" pitchFamily="34" charset="-122"/>
                <a:ea typeface="思源黑体 CN Bold" panose="020B0800000000000000" pitchFamily="34" charset="-122"/>
              </a:rPr>
              <a:t>亿元</a:t>
            </a:r>
            <a:r>
              <a:rPr lang="en-US" altLang="zh-CN" sz="2380" dirty="0" smtClean="0">
                <a:solidFill>
                  <a:srgbClr val="F08314"/>
                </a:solidFill>
                <a:latin typeface="思源黑体 CN Bold" panose="020B0800000000000000" pitchFamily="34" charset="-122"/>
                <a:ea typeface="思源黑体 CN Bold" panose="020B0800000000000000" pitchFamily="34" charset="-122"/>
              </a:rPr>
              <a:t>46</a:t>
            </a:r>
            <a:r>
              <a:rPr lang="zh-CN" altLang="en-US" sz="2380" dirty="0">
                <a:solidFill>
                  <a:srgbClr val="F08314"/>
                </a:solidFill>
                <a:latin typeface="思源黑体 CN Bold" panose="020B0800000000000000" pitchFamily="34" charset="-122"/>
                <a:ea typeface="思源黑体 CN Bold" panose="020B0800000000000000" pitchFamily="34" charset="-122"/>
              </a:rPr>
              <a:t>万台</a:t>
            </a:r>
            <a:r>
              <a:rPr lang="zh-CN" altLang="en-US" sz="1587" dirty="0">
                <a:solidFill>
                  <a:srgbClr val="142C4F"/>
                </a:solidFill>
                <a:latin typeface="思源黑体 CN Normal" panose="020B0400000000000000" pitchFamily="34" charset="-122"/>
                <a:ea typeface="思源黑体 CN Normal" panose="020B0400000000000000" pitchFamily="34" charset="-122"/>
              </a:rPr>
              <a:t>存量市</a:t>
            </a:r>
            <a:r>
              <a:rPr lang="zh-CN" altLang="en-US" sz="1587" dirty="0" smtClean="0">
                <a:solidFill>
                  <a:srgbClr val="142C4F"/>
                </a:solidFill>
                <a:latin typeface="思源黑体 CN Normal" panose="020B0400000000000000" pitchFamily="34" charset="-122"/>
                <a:ea typeface="思源黑体 CN Normal" panose="020B0400000000000000" pitchFamily="34" charset="-122"/>
              </a:rPr>
              <a:t>场改造价值</a:t>
            </a:r>
            <a:endParaRPr lang="zh-CN" altLang="en-US" sz="1587" dirty="0">
              <a:solidFill>
                <a:srgbClr val="142C4F"/>
              </a:solidFill>
              <a:latin typeface="思源黑体 CN Normal" panose="020B0400000000000000" pitchFamily="34" charset="-122"/>
              <a:ea typeface="思源黑体 CN Normal" panose="020B0400000000000000" pitchFamily="34" charset="-122"/>
            </a:endParaRPr>
          </a:p>
        </p:txBody>
      </p:sp>
      <p:sp>
        <p:nvSpPr>
          <p:cNvPr id="101" name="矩形 100"/>
          <p:cNvSpPr/>
          <p:nvPr/>
        </p:nvSpPr>
        <p:spPr>
          <a:xfrm>
            <a:off x="8357765" y="3613250"/>
            <a:ext cx="2269521" cy="702821"/>
          </a:xfrm>
          <a:prstGeom prst="rect">
            <a:avLst/>
          </a:prstGeom>
        </p:spPr>
        <p:txBody>
          <a:bodyPr wrap="square">
            <a:spAutoFit/>
          </a:bodyPr>
          <a:lstStyle/>
          <a:p>
            <a:pPr algn="l" defTabSz="1036564" fontAlgn="auto">
              <a:lnSpc>
                <a:spcPct val="100000"/>
              </a:lnSpc>
              <a:spcBef>
                <a:spcPts val="0"/>
              </a:spcBef>
              <a:spcAft>
                <a:spcPts val="0"/>
              </a:spcAft>
              <a:buSzTx/>
              <a:buNone/>
              <a:defRPr/>
            </a:pPr>
            <a:r>
              <a:rPr lang="en-US" altLang="zh-CN" sz="2380" b="1" dirty="0" smtClean="0">
                <a:solidFill>
                  <a:srgbClr val="E41723"/>
                </a:solidFill>
                <a:latin typeface="思源黑体 CN Normal" panose="020B0400000000000000" pitchFamily="34" charset="-122"/>
                <a:ea typeface="思源黑体 CN Bold" panose="020B0800000000000000" pitchFamily="34" charset="-122"/>
              </a:rPr>
              <a:t>128</a:t>
            </a:r>
            <a:r>
              <a:rPr lang="zh-CN" altLang="en-US" sz="2380" b="1" dirty="0" smtClean="0">
                <a:solidFill>
                  <a:srgbClr val="E41723"/>
                </a:solidFill>
                <a:latin typeface="思源黑体 CN Normal" panose="020B0400000000000000" pitchFamily="34" charset="-122"/>
                <a:ea typeface="思源黑体 CN Bold" panose="020B0800000000000000" pitchFamily="34" charset="-122"/>
              </a:rPr>
              <a:t>亿元</a:t>
            </a:r>
            <a:r>
              <a:rPr lang="en-US" altLang="zh-CN" sz="2380" dirty="0">
                <a:solidFill>
                  <a:srgbClr val="F08314"/>
                </a:solidFill>
                <a:latin typeface="思源黑体 CN Bold" panose="020B0800000000000000" pitchFamily="34" charset="-122"/>
                <a:ea typeface="思源黑体 CN Bold" panose="020B0800000000000000" pitchFamily="34" charset="-122"/>
              </a:rPr>
              <a:t>8000</a:t>
            </a:r>
            <a:r>
              <a:rPr lang="zh-CN" altLang="en-US" sz="2380" dirty="0">
                <a:solidFill>
                  <a:srgbClr val="F08314"/>
                </a:solidFill>
                <a:latin typeface="思源黑体 CN Bold" panose="020B0800000000000000" pitchFamily="34" charset="-122"/>
                <a:ea typeface="思源黑体 CN Bold" panose="020B0800000000000000" pitchFamily="34" charset="-122"/>
              </a:rPr>
              <a:t>台</a:t>
            </a:r>
            <a:r>
              <a:rPr lang="en-US" altLang="zh-CN" sz="1587" dirty="0" smtClean="0">
                <a:solidFill>
                  <a:srgbClr val="142C4F"/>
                </a:solidFill>
                <a:latin typeface="思源黑体 CN Normal" panose="020B0400000000000000" pitchFamily="34" charset="-122"/>
                <a:ea typeface="思源黑体 CN Normal" panose="020B0400000000000000" pitchFamily="34" charset="-122"/>
              </a:rPr>
              <a:t>2025</a:t>
            </a:r>
            <a:r>
              <a:rPr lang="zh-CN" altLang="en-US" sz="1587" dirty="0" smtClean="0">
                <a:solidFill>
                  <a:srgbClr val="142C4F"/>
                </a:solidFill>
                <a:latin typeface="思源黑体 CN Normal" panose="020B0400000000000000" pitchFamily="34" charset="-122"/>
                <a:ea typeface="思源黑体 CN Normal" panose="020B0400000000000000" pitchFamily="34" charset="-122"/>
              </a:rPr>
              <a:t>年整车市场价值</a:t>
            </a:r>
            <a:endParaRPr lang="en-US" altLang="zh-CN" sz="1587" dirty="0" smtClean="0">
              <a:solidFill>
                <a:srgbClr val="142C4F"/>
              </a:solidFill>
              <a:latin typeface="思源黑体 CN Normal" panose="020B0400000000000000" pitchFamily="34" charset="-122"/>
              <a:ea typeface="思源黑体 CN Normal" panose="020B0400000000000000" pitchFamily="34" charset="-122"/>
            </a:endParaRPr>
          </a:p>
        </p:txBody>
      </p:sp>
      <p:pic>
        <p:nvPicPr>
          <p:cNvPr id="1026" name="Picture 2" descr="https://gimg2.baidu.com/image_search/src=http%3A%2F%2Fimg.tianyancha.com%2Flogo%2Flll%2Fd3540da968c23998799831ba6bfe612a.png%40%21f_200x200&amp;refer=http%3A%2F%2Fimg.tianyancha.com&amp;app=2002&amp;size=f9999,10000&amp;q=a80&amp;n=0&amp;g=0n&amp;fmt=auto?sec=1662272444&amp;t=498d9566a864d05c9e65c13aca81bdca"/>
          <p:cNvPicPr>
            <a:picLocks noChangeAspect="1" noChangeArrowheads="1"/>
          </p:cNvPicPr>
          <p:nvPr/>
        </p:nvPicPr>
        <p:blipFill rotWithShape="1">
          <a:blip r:embed="rId22">
            <a:extLst>
              <a:ext uri="{28A0092B-C50C-407E-A947-70E740481C1C}">
                <a14:useLocalDpi xmlns:a14="http://schemas.microsoft.com/office/drawing/2010/main" val="0"/>
              </a:ext>
            </a:extLst>
          </a:blip>
          <a:srcRect t="39260" r="31395" b="36956"/>
          <a:stretch/>
        </p:blipFill>
        <p:spPr bwMode="auto">
          <a:xfrm>
            <a:off x="4705411" y="2072282"/>
            <a:ext cx="972458" cy="33713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23"/>
          <a:srcRect l="10945" r="12341" b="34880"/>
          <a:stretch/>
        </p:blipFill>
        <p:spPr>
          <a:xfrm>
            <a:off x="5770317" y="2059300"/>
            <a:ext cx="622540" cy="389997"/>
          </a:xfrm>
          <a:prstGeom prst="rect">
            <a:avLst/>
          </a:prstGeom>
        </p:spPr>
      </p:pic>
      <p:pic>
        <p:nvPicPr>
          <p:cNvPr id="88" name="图片 8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682146" y="2466763"/>
            <a:ext cx="888369" cy="311345"/>
          </a:xfrm>
          <a:prstGeom prst="rect">
            <a:avLst/>
          </a:prstGeom>
        </p:spPr>
      </p:pic>
      <p:pic>
        <p:nvPicPr>
          <p:cNvPr id="1030" name="Picture 6" descr="https://img0.baidu.com/it/u=2828767759,1561263571&amp;fm=253&amp;fmt=auto&amp;app=138&amp;f=JPEG?w=500&amp;h=380"/>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41974" b="38132"/>
          <a:stretch/>
        </p:blipFill>
        <p:spPr bwMode="auto">
          <a:xfrm>
            <a:off x="4665888" y="2785972"/>
            <a:ext cx="1854664" cy="280422"/>
          </a:xfrm>
          <a:prstGeom prst="rect">
            <a:avLst/>
          </a:prstGeom>
          <a:noFill/>
          <a:extLst>
            <a:ext uri="{909E8E84-426E-40DD-AFC4-6F175D3DCCD1}">
              <a14:hiddenFill xmlns:a14="http://schemas.microsoft.com/office/drawing/2010/main">
                <a:solidFill>
                  <a:srgbClr val="FFFFFF"/>
                </a:solidFill>
              </a14:hiddenFill>
            </a:ext>
          </a:extLst>
        </p:spPr>
      </p:pic>
      <p:pic>
        <p:nvPicPr>
          <p:cNvPr id="90" name="图片 89"/>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620487" y="2511068"/>
            <a:ext cx="931974" cy="278201"/>
          </a:xfrm>
          <a:prstGeom prst="rect">
            <a:avLst/>
          </a:prstGeom>
        </p:spPr>
      </p:pic>
      <p:pic>
        <p:nvPicPr>
          <p:cNvPr id="1032" name="Picture 8" descr="æ°¢éï¼ä¸æµ·ï¼æ°è½æºç§ææéå¬å¸"/>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6287" y="3644486"/>
            <a:ext cx="685531" cy="580655"/>
          </a:xfrm>
          <a:prstGeom prst="rect">
            <a:avLst/>
          </a:prstGeom>
          <a:noFill/>
          <a:extLst>
            <a:ext uri="{909E8E84-426E-40DD-AFC4-6F175D3DCCD1}">
              <a14:hiddenFill xmlns:a14="http://schemas.microsoft.com/office/drawing/2010/main">
                <a:solidFill>
                  <a:srgbClr val="FFFFFF"/>
                </a:solidFill>
              </a14:hiddenFill>
            </a:ext>
          </a:extLst>
        </p:spPr>
      </p:pic>
      <p:sp>
        <p:nvSpPr>
          <p:cNvPr id="82"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盘毂动力轴向磁通电机在</a:t>
            </a:r>
            <a:r>
              <a:rPr lang="zh-CN" altLang="en-US" dirty="0" smtClean="0">
                <a:solidFill>
                  <a:srgbClr val="FF0000"/>
                </a:solidFill>
                <a:sym typeface="Times New Roman" panose="02020603050405020304" pitchFamily="18" charset="0"/>
              </a:rPr>
              <a:t>商用车</a:t>
            </a:r>
            <a:r>
              <a:rPr lang="zh-CN" altLang="en-US" dirty="0" smtClean="0">
                <a:sym typeface="Times New Roman" panose="02020603050405020304" pitchFamily="18" charset="0"/>
              </a:rPr>
              <a:t>领域的应用</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84" name="组合 83"/>
          <p:cNvGrpSpPr/>
          <p:nvPr/>
        </p:nvGrpSpPr>
        <p:grpSpPr>
          <a:xfrm>
            <a:off x="10582795" y="3685023"/>
            <a:ext cx="3096692" cy="361439"/>
            <a:chOff x="10565250" y="1851132"/>
            <a:chExt cx="3096692" cy="361439"/>
          </a:xfrm>
        </p:grpSpPr>
        <p:sp>
          <p:nvSpPr>
            <p:cNvPr id="85" name="矩形 84"/>
            <p:cNvSpPr/>
            <p:nvPr/>
          </p:nvSpPr>
          <p:spPr>
            <a:xfrm>
              <a:off x="10644899" y="1851132"/>
              <a:ext cx="3017043" cy="306378"/>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587" b="1" dirty="0"/>
            </a:p>
          </p:txBody>
        </p:sp>
        <p:sp>
          <p:nvSpPr>
            <p:cNvPr id="86" name="矩形 85"/>
            <p:cNvSpPr/>
            <p:nvPr/>
          </p:nvSpPr>
          <p:spPr>
            <a:xfrm>
              <a:off x="10565250" y="1851575"/>
              <a:ext cx="1601721" cy="360996"/>
            </a:xfrm>
            <a:prstGeom prst="rect">
              <a:avLst/>
            </a:prstGeom>
          </p:spPr>
          <p:txBody>
            <a:bodyPr wrap="none">
              <a:spAutoFit/>
            </a:bodyPr>
            <a:lstStyle/>
            <a:p>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2022</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年</a:t>
              </a:r>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5</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月批量</a:t>
              </a:r>
              <a:endParaRPr lang="zh-CN" altLang="en-US" sz="1587" b="1" dirty="0">
                <a:latin typeface="思源黑体 CN Normal" panose="020B0400000000000000" pitchFamily="34" charset="-122"/>
                <a:ea typeface="思源黑体 CN Normal" panose="020B0400000000000000" pitchFamily="34" charset="-122"/>
              </a:endParaRPr>
            </a:p>
          </p:txBody>
        </p:sp>
      </p:grpSp>
      <p:grpSp>
        <p:nvGrpSpPr>
          <p:cNvPr id="5" name="组合 4"/>
          <p:cNvGrpSpPr/>
          <p:nvPr/>
        </p:nvGrpSpPr>
        <p:grpSpPr>
          <a:xfrm>
            <a:off x="10528253" y="5109731"/>
            <a:ext cx="3151234" cy="361439"/>
            <a:chOff x="10528253" y="4749691"/>
            <a:chExt cx="3151234" cy="361439"/>
          </a:xfrm>
        </p:grpSpPr>
        <p:sp>
          <p:nvSpPr>
            <p:cNvPr id="89" name="矩形 88"/>
            <p:cNvSpPr/>
            <p:nvPr/>
          </p:nvSpPr>
          <p:spPr>
            <a:xfrm>
              <a:off x="10662444" y="4749691"/>
              <a:ext cx="3017043" cy="306378"/>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587" b="1" dirty="0"/>
            </a:p>
          </p:txBody>
        </p:sp>
        <p:sp>
          <p:nvSpPr>
            <p:cNvPr id="91" name="矩形 90"/>
            <p:cNvSpPr/>
            <p:nvPr/>
          </p:nvSpPr>
          <p:spPr>
            <a:xfrm>
              <a:off x="10528253" y="4750134"/>
              <a:ext cx="1710726" cy="360996"/>
            </a:xfrm>
            <a:prstGeom prst="rect">
              <a:avLst/>
            </a:prstGeom>
          </p:spPr>
          <p:txBody>
            <a:bodyPr wrap="none">
              <a:spAutoFit/>
            </a:bodyPr>
            <a:lstStyle/>
            <a:p>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2022</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年</a:t>
              </a:r>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12</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月批量</a:t>
              </a:r>
              <a:endParaRPr lang="zh-CN" altLang="en-US" sz="1587" b="1" dirty="0">
                <a:latin typeface="思源黑体 CN Normal" panose="020B0400000000000000" pitchFamily="34" charset="-122"/>
                <a:ea typeface="思源黑体 CN Normal" panose="020B0400000000000000" pitchFamily="34" charset="-122"/>
              </a:endParaRPr>
            </a:p>
          </p:txBody>
        </p:sp>
      </p:grpSp>
      <p:sp>
        <p:nvSpPr>
          <p:cNvPr id="93" name="矩形 92"/>
          <p:cNvSpPr/>
          <p:nvPr/>
        </p:nvSpPr>
        <p:spPr>
          <a:xfrm>
            <a:off x="10644978" y="5469771"/>
            <a:ext cx="3017043" cy="306378"/>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587" b="1" dirty="0"/>
          </a:p>
        </p:txBody>
      </p:sp>
      <p:sp>
        <p:nvSpPr>
          <p:cNvPr id="95" name="矩形 94"/>
          <p:cNvSpPr/>
          <p:nvPr/>
        </p:nvSpPr>
        <p:spPr>
          <a:xfrm>
            <a:off x="10510787" y="5470214"/>
            <a:ext cx="1601721" cy="360996"/>
          </a:xfrm>
          <a:prstGeom prst="rect">
            <a:avLst/>
          </a:prstGeom>
        </p:spPr>
        <p:txBody>
          <a:bodyPr wrap="none">
            <a:spAutoFit/>
          </a:bodyPr>
          <a:lstStyle/>
          <a:p>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2023</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年</a:t>
            </a:r>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7</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月批量</a:t>
            </a:r>
            <a:endParaRPr lang="zh-CN" altLang="en-US" sz="1587" b="1" dirty="0">
              <a:latin typeface="思源黑体 CN Normal" panose="020B0400000000000000" pitchFamily="34" charset="-122"/>
              <a:ea typeface="思源黑体 CN Normal" panose="020B0400000000000000" pitchFamily="34" charset="-122"/>
            </a:endParaRPr>
          </a:p>
        </p:txBody>
      </p:sp>
      <p:sp>
        <p:nvSpPr>
          <p:cNvPr id="103" name="矩形 102"/>
          <p:cNvSpPr/>
          <p:nvPr/>
        </p:nvSpPr>
        <p:spPr>
          <a:xfrm>
            <a:off x="10644978" y="5829811"/>
            <a:ext cx="3017043" cy="306378"/>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587" b="1" dirty="0"/>
          </a:p>
        </p:txBody>
      </p:sp>
      <p:sp>
        <p:nvSpPr>
          <p:cNvPr id="104" name="矩形 103"/>
          <p:cNvSpPr/>
          <p:nvPr/>
        </p:nvSpPr>
        <p:spPr>
          <a:xfrm>
            <a:off x="10510787" y="5830254"/>
            <a:ext cx="1601721" cy="360996"/>
          </a:xfrm>
          <a:prstGeom prst="rect">
            <a:avLst/>
          </a:prstGeom>
        </p:spPr>
        <p:txBody>
          <a:bodyPr wrap="none">
            <a:spAutoFit/>
          </a:bodyPr>
          <a:lstStyle/>
          <a:p>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2023</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年</a:t>
            </a:r>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7</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月批量</a:t>
            </a:r>
            <a:endParaRPr lang="zh-CN" altLang="en-US" sz="1587" b="1" dirty="0">
              <a:latin typeface="思源黑体 CN Normal" panose="020B0400000000000000" pitchFamily="34" charset="-122"/>
              <a:ea typeface="思源黑体 CN Normal" panose="020B0400000000000000" pitchFamily="34" charset="-122"/>
            </a:endParaRPr>
          </a:p>
        </p:txBody>
      </p:sp>
      <p:grpSp>
        <p:nvGrpSpPr>
          <p:cNvPr id="105" name="组合 104"/>
          <p:cNvGrpSpPr/>
          <p:nvPr/>
        </p:nvGrpSpPr>
        <p:grpSpPr>
          <a:xfrm>
            <a:off x="10510787" y="6189851"/>
            <a:ext cx="3151234" cy="361439"/>
            <a:chOff x="10528253" y="4749691"/>
            <a:chExt cx="3151234" cy="361439"/>
          </a:xfrm>
        </p:grpSpPr>
        <p:sp>
          <p:nvSpPr>
            <p:cNvPr id="106" name="矩形 105"/>
            <p:cNvSpPr/>
            <p:nvPr/>
          </p:nvSpPr>
          <p:spPr>
            <a:xfrm>
              <a:off x="10662444" y="4749691"/>
              <a:ext cx="3017043" cy="306378"/>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587" b="1" dirty="0"/>
            </a:p>
          </p:txBody>
        </p:sp>
        <p:sp>
          <p:nvSpPr>
            <p:cNvPr id="107" name="矩形 106"/>
            <p:cNvSpPr/>
            <p:nvPr/>
          </p:nvSpPr>
          <p:spPr>
            <a:xfrm>
              <a:off x="10528253" y="4750134"/>
              <a:ext cx="1710726" cy="360996"/>
            </a:xfrm>
            <a:prstGeom prst="rect">
              <a:avLst/>
            </a:prstGeom>
          </p:spPr>
          <p:txBody>
            <a:bodyPr wrap="none">
              <a:spAutoFit/>
            </a:bodyPr>
            <a:lstStyle/>
            <a:p>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2022</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年</a:t>
              </a:r>
              <a:r>
                <a:rPr lang="en-US" altLang="zh-CN" sz="1587" b="1" dirty="0" smtClean="0">
                  <a:solidFill>
                    <a:srgbClr val="142C4F"/>
                  </a:solidFill>
                  <a:latin typeface="思源黑体 CN Normal" panose="020B0400000000000000" pitchFamily="34" charset="-122"/>
                  <a:ea typeface="思源黑体 CN Normal" panose="020B0400000000000000" pitchFamily="34" charset="-122"/>
                </a:rPr>
                <a:t>12</a:t>
              </a:r>
              <a:r>
                <a:rPr lang="zh-CN" altLang="en-US" sz="1587" b="1" dirty="0" smtClean="0">
                  <a:solidFill>
                    <a:srgbClr val="142C4F"/>
                  </a:solidFill>
                  <a:latin typeface="思源黑体 CN Normal" panose="020B0400000000000000" pitchFamily="34" charset="-122"/>
                  <a:ea typeface="思源黑体 CN Normal" panose="020B0400000000000000" pitchFamily="34" charset="-122"/>
                </a:rPr>
                <a:t>月批量</a:t>
              </a:r>
              <a:endParaRPr lang="zh-CN" altLang="en-US" sz="1587" b="1" dirty="0">
                <a:latin typeface="思源黑体 CN Normal" panose="020B0400000000000000" pitchFamily="34" charset="-122"/>
                <a:ea typeface="思源黑体 CN Normal" panose="020B0400000000000000" pitchFamily="34" charset="-122"/>
              </a:endParaRPr>
            </a:p>
          </p:txBody>
        </p:sp>
      </p:grpSp>
    </p:spTree>
    <p:extLst>
      <p:ext uri="{BB962C8B-B14F-4D97-AF65-F5344CB8AC3E}">
        <p14:creationId xmlns:p14="http://schemas.microsoft.com/office/powerpoint/2010/main" val="2799360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gimg2.baidu.com/image_search/src=http%3A%2F%2Fp5.itc.cn%2Fimages01%2F20200702%2Ffa4b1fa862ce4c568f76923d06d7f47a.jpeg&amp;refer=http%3A%2F%2Fp5.itc.cn&amp;app=2002&amp;size=f9999,10000&amp;q=a80&amp;n=0&amp;g=0n&amp;fmt=auto?sec=1660263479&amp;t=cd0a33cdc48cfa712a9fb5b7783887a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08" b="7594"/>
          <a:stretch/>
        </p:blipFill>
        <p:spPr bwMode="auto">
          <a:xfrm>
            <a:off x="3530224" y="2374826"/>
            <a:ext cx="3434221" cy="2121454"/>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https://www.pan-good.com/res/upload/product/product/20210809/2021HIJwUsnZr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0121" y="2466185"/>
            <a:ext cx="2513038" cy="1938736"/>
          </a:xfrm>
          <a:prstGeom prst="rect">
            <a:avLst/>
          </a:prstGeom>
          <a:noFill/>
          <a:extLst>
            <a:ext uri="{909E8E84-426E-40DD-AFC4-6F175D3DCCD1}">
              <a14:hiddenFill xmlns:a14="http://schemas.microsoft.com/office/drawing/2010/main">
                <a:solidFill>
                  <a:srgbClr val="FFFFFF"/>
                </a:solidFill>
              </a14:hiddenFill>
            </a:ext>
          </a:extLst>
        </p:spPr>
      </p:pic>
      <p:sp>
        <p:nvSpPr>
          <p:cNvPr id="102" name="文本框 101"/>
          <p:cNvSpPr txBox="1"/>
          <p:nvPr/>
        </p:nvSpPr>
        <p:spPr>
          <a:xfrm>
            <a:off x="771643" y="1149426"/>
            <a:ext cx="12750430" cy="968643"/>
          </a:xfrm>
          <a:prstGeom prst="rect">
            <a:avLst/>
          </a:prstGeom>
        </p:spPr>
        <p:txBody>
          <a:bodyPr vert="horz" wrap="square" lIns="0" tIns="14395" rIns="0" bIns="0" rtlCol="0">
            <a:spAutoFit/>
          </a:bodyPr>
          <a:lstStyle>
            <a:defPPr>
              <a:defRPr lang="zh-CN"/>
            </a:defPPr>
            <a:lvl1pPr marL="88900" algn="l">
              <a:lnSpc>
                <a:spcPct val="100000"/>
              </a:lnSpc>
              <a:spcBef>
                <a:spcPts val="100"/>
              </a:spcBef>
              <a:buNone/>
              <a:defRPr sz="2300">
                <a:solidFill>
                  <a:srgbClr val="001C45"/>
                </a:solidFill>
                <a:latin typeface="微软雅黑" panose="020B0503020204020204" pitchFamily="34" charset="-122"/>
                <a:ea typeface="微软雅黑" panose="020B0503020204020204" pitchFamily="34" charset="-122"/>
                <a:cs typeface="微软雅黑"/>
              </a:defRPr>
            </a:lvl1pPr>
          </a:lstStyle>
          <a:p>
            <a:r>
              <a:rPr lang="zh-CN" altLang="en-US" dirty="0">
                <a:solidFill>
                  <a:schemeClr val="tx1"/>
                </a:solidFill>
              </a:rPr>
              <a:t>盘毂与</a:t>
            </a:r>
            <a:r>
              <a:rPr lang="zh-CN" altLang="en-US" dirty="0" smtClean="0">
                <a:solidFill>
                  <a:schemeClr val="tx1"/>
                </a:solidFill>
              </a:rPr>
              <a:t>上汽齿联合</a:t>
            </a:r>
            <a:r>
              <a:rPr lang="zh-CN" altLang="en-US" dirty="0">
                <a:solidFill>
                  <a:schemeClr val="tx1"/>
                </a:solidFill>
              </a:rPr>
              <a:t>开发的双电机</a:t>
            </a:r>
            <a:r>
              <a:rPr lang="zh-CN" altLang="en-US" sz="3100" b="1" dirty="0">
                <a:solidFill>
                  <a:schemeClr val="tx1"/>
                </a:solidFill>
              </a:rPr>
              <a:t>分布式驱动</a:t>
            </a:r>
            <a:r>
              <a:rPr lang="zh-CN" altLang="en-US" dirty="0">
                <a:solidFill>
                  <a:schemeClr val="tx1"/>
                </a:solidFill>
              </a:rPr>
              <a:t>系统目前处于合作测试验证阶段，自</a:t>
            </a:r>
            <a:r>
              <a:rPr lang="en-US" altLang="zh-CN" dirty="0">
                <a:solidFill>
                  <a:schemeClr val="tx1"/>
                </a:solidFill>
              </a:rPr>
              <a:t>2021</a:t>
            </a:r>
            <a:r>
              <a:rPr lang="zh-CN" altLang="en-US" dirty="0">
                <a:solidFill>
                  <a:schemeClr val="tx1"/>
                </a:solidFill>
              </a:rPr>
              <a:t>年发布后，已有多家乘用车企业对接盘毂</a:t>
            </a:r>
            <a:r>
              <a:rPr lang="zh-CN" altLang="en-US" dirty="0" smtClean="0">
                <a:solidFill>
                  <a:schemeClr val="tx1"/>
                </a:solidFill>
              </a:rPr>
              <a:t>开发电驱动系统。</a:t>
            </a:r>
            <a:r>
              <a:rPr lang="zh-CN" altLang="en-US" dirty="0">
                <a:solidFill>
                  <a:schemeClr val="tx1"/>
                </a:solidFill>
              </a:rPr>
              <a:t>另有</a:t>
            </a:r>
            <a:r>
              <a:rPr lang="zh-CN" altLang="en-US" sz="3100" b="1" dirty="0">
                <a:solidFill>
                  <a:schemeClr val="tx1"/>
                </a:solidFill>
              </a:rPr>
              <a:t>增程器电机</a:t>
            </a:r>
            <a:r>
              <a:rPr lang="zh-CN" altLang="en-US" dirty="0">
                <a:solidFill>
                  <a:schemeClr val="tx1"/>
                </a:solidFill>
              </a:rPr>
              <a:t>可快速应用。</a:t>
            </a:r>
            <a:endParaRPr lang="en-US" altLang="zh-CN" dirty="0">
              <a:solidFill>
                <a:schemeClr val="tx1"/>
              </a:solidFill>
            </a:endParaRPr>
          </a:p>
        </p:txBody>
      </p:sp>
      <p:pic>
        <p:nvPicPr>
          <p:cNvPr id="53" name="Picture 2" descr="https://www.pan-good.com/res/upload/product/product/20210728/2021GbSZS2wdb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34607" y="2498557"/>
            <a:ext cx="1825496" cy="190847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gimg2.baidu.com/image_search/src=http%3A%2F%2Fpicture.eclicks.cn%2Fg2%2Fimg%2F2018%2F10%2F19%2F72b0e93ff1ab1f6c_800_443.jpg&amp;refer=http%3A%2F%2Fpicture.eclicks.cn&amp;app=2002&amp;size=f9999,10000&amp;q=a80&amp;n=0&amp;g=0n&amp;fmt=jpeg?sec=1648777045&amp;t=9d6fe7a7d9db961435789f059099ea2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34605" y="4386581"/>
            <a:ext cx="5505280" cy="3048549"/>
          </a:xfrm>
          <a:prstGeom prst="rect">
            <a:avLst/>
          </a:prstGeom>
          <a:noFill/>
          <a:extLst>
            <a:ext uri="{909E8E84-426E-40DD-AFC4-6F175D3DCCD1}">
              <a14:hiddenFill xmlns:a14="http://schemas.microsoft.com/office/drawing/2010/main">
                <a:solidFill>
                  <a:srgbClr val="FFFFFF"/>
                </a:solidFill>
              </a14:hiddenFill>
            </a:ext>
          </a:extLst>
        </p:spPr>
      </p:pic>
      <p:sp>
        <p:nvSpPr>
          <p:cNvPr id="55" name="文本框 54"/>
          <p:cNvSpPr txBox="1"/>
          <p:nvPr/>
        </p:nvSpPr>
        <p:spPr>
          <a:xfrm>
            <a:off x="9826778" y="2902084"/>
            <a:ext cx="2397235" cy="1478866"/>
          </a:xfrm>
          <a:prstGeom prst="rect">
            <a:avLst/>
          </a:prstGeom>
          <a:noFill/>
        </p:spPr>
        <p:txBody>
          <a:bodyPr wrap="square" rtlCol="0">
            <a:spAutoFit/>
          </a:bodyPr>
          <a:lstStyle/>
          <a:p>
            <a:pPr defTabSz="1256348">
              <a:lnSpc>
                <a:spcPct val="150000"/>
              </a:lnSpc>
            </a:pPr>
            <a:r>
              <a:rPr lang="zh-CN" altLang="en-US" sz="1700" b="1" dirty="0">
                <a:solidFill>
                  <a:prstClr val="black"/>
                </a:solidFill>
              </a:rPr>
              <a:t>比原增程器发电机：</a:t>
            </a:r>
            <a:endParaRPr lang="en-US" altLang="zh-CN" sz="1700" b="1" dirty="0">
              <a:solidFill>
                <a:prstClr val="black"/>
              </a:solidFill>
            </a:endParaRPr>
          </a:p>
          <a:p>
            <a:pPr marL="323947" indent="-323947" defTabSz="1256348">
              <a:lnSpc>
                <a:spcPct val="150000"/>
              </a:lnSpc>
              <a:buFont typeface="Arial" panose="020B0604020202020204" pitchFamily="34" charset="0"/>
              <a:buChar char="•"/>
            </a:pPr>
            <a:r>
              <a:rPr lang="zh-CN" altLang="en-US" sz="1700" b="1" dirty="0">
                <a:solidFill>
                  <a:prstClr val="black"/>
                </a:solidFill>
              </a:rPr>
              <a:t>重量减少</a:t>
            </a:r>
            <a:r>
              <a:rPr lang="en-US" altLang="zh-CN" sz="1700" b="1" dirty="0">
                <a:solidFill>
                  <a:prstClr val="black"/>
                </a:solidFill>
              </a:rPr>
              <a:t>46%</a:t>
            </a:r>
          </a:p>
          <a:p>
            <a:pPr marL="323947" indent="-323947" defTabSz="1256348">
              <a:lnSpc>
                <a:spcPct val="150000"/>
              </a:lnSpc>
              <a:buFont typeface="Arial" panose="020B0604020202020204" pitchFamily="34" charset="0"/>
              <a:buChar char="•"/>
            </a:pPr>
            <a:r>
              <a:rPr lang="zh-CN" altLang="en-US" sz="1700" b="1" dirty="0">
                <a:solidFill>
                  <a:prstClr val="black"/>
                </a:solidFill>
              </a:rPr>
              <a:t>体积减少</a:t>
            </a:r>
            <a:r>
              <a:rPr lang="en-US" altLang="zh-CN" sz="1700" b="1" dirty="0">
                <a:solidFill>
                  <a:prstClr val="black"/>
                </a:solidFill>
              </a:rPr>
              <a:t>55%</a:t>
            </a:r>
          </a:p>
        </p:txBody>
      </p:sp>
      <p:cxnSp>
        <p:nvCxnSpPr>
          <p:cNvPr id="6" name="直接箭头连接符 5"/>
          <p:cNvCxnSpPr/>
          <p:nvPr/>
        </p:nvCxnSpPr>
        <p:spPr>
          <a:xfrm>
            <a:off x="8350510" y="4171630"/>
            <a:ext cx="0" cy="203070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8703" y="7357587"/>
            <a:ext cx="8255468" cy="341888"/>
          </a:xfrm>
          <a:prstGeom prst="rect">
            <a:avLst/>
          </a:prstGeom>
          <a:noFill/>
        </p:spPr>
        <p:txBody>
          <a:bodyPr wrap="square" rtlCol="0">
            <a:spAutoFit/>
          </a:bodyPr>
          <a:lstStyle/>
          <a:p>
            <a:r>
              <a:rPr lang="zh-CN" altLang="en-US" sz="1474" dirty="0"/>
              <a:t>注：我国</a:t>
            </a:r>
            <a:r>
              <a:rPr lang="en-US" altLang="zh-CN" sz="1474" dirty="0"/>
              <a:t>《</a:t>
            </a:r>
            <a:r>
              <a:rPr lang="zh-CN" altLang="en-US" sz="1474" dirty="0"/>
              <a:t>节能与新能源汽车技术路线图</a:t>
            </a:r>
            <a:r>
              <a:rPr lang="en-US" altLang="zh-CN" sz="1474" dirty="0"/>
              <a:t>2.0》</a:t>
            </a:r>
            <a:r>
              <a:rPr lang="zh-CN" altLang="en-US" sz="1474" dirty="0"/>
              <a:t>中规划纯电驱动系统</a:t>
            </a:r>
            <a:r>
              <a:rPr lang="en-US" altLang="zh-CN" sz="1474" dirty="0"/>
              <a:t>2035</a:t>
            </a:r>
            <a:r>
              <a:rPr lang="zh-CN" altLang="en-US" sz="1474" dirty="0"/>
              <a:t>年目标为</a:t>
            </a:r>
            <a:r>
              <a:rPr lang="en-US" altLang="zh-CN" sz="1474" dirty="0"/>
              <a:t>3kW/kg</a:t>
            </a:r>
            <a:r>
              <a:rPr lang="zh-CN" altLang="en-US" sz="1474" dirty="0"/>
              <a:t>。</a:t>
            </a:r>
            <a:endParaRPr lang="en-US" altLang="zh-CN" sz="1474" dirty="0"/>
          </a:p>
        </p:txBody>
      </p:sp>
      <p:pic>
        <p:nvPicPr>
          <p:cNvPr id="1026" name="图片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929" y="4428460"/>
            <a:ext cx="6693310" cy="301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盘毂动力轴向磁通电机在</a:t>
            </a:r>
            <a:r>
              <a:rPr lang="zh-CN" altLang="en-US" dirty="0" smtClean="0">
                <a:solidFill>
                  <a:srgbClr val="FF0000"/>
                </a:solidFill>
                <a:sym typeface="Times New Roman" panose="02020603050405020304" pitchFamily="18" charset="0"/>
              </a:rPr>
              <a:t>乘用车</a:t>
            </a:r>
            <a:r>
              <a:rPr lang="zh-CN" altLang="en-US" dirty="0" smtClean="0">
                <a:sym typeface="Times New Roman" panose="02020603050405020304" pitchFamily="18" charset="0"/>
              </a:rPr>
              <a:t>领域的应用</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528898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720897" y="1696743"/>
          <a:ext cx="12810521" cy="529942"/>
        </p:xfrm>
        <a:graphic>
          <a:graphicData uri="http://schemas.openxmlformats.org/drawingml/2006/table">
            <a:tbl>
              <a:tblPr firstRow="1" bandRow="1">
                <a:tableStyleId>{5C22544A-7EE6-4342-B048-85BDC9FD1C3A}</a:tableStyleId>
              </a:tblPr>
              <a:tblGrid>
                <a:gridCol w="2135087">
                  <a:extLst>
                    <a:ext uri="{9D8B030D-6E8A-4147-A177-3AD203B41FA5}">
                      <a16:colId xmlns:a16="http://schemas.microsoft.com/office/drawing/2014/main" val="2399427217"/>
                    </a:ext>
                  </a:extLst>
                </a:gridCol>
                <a:gridCol w="2135087">
                  <a:extLst>
                    <a:ext uri="{9D8B030D-6E8A-4147-A177-3AD203B41FA5}">
                      <a16:colId xmlns:a16="http://schemas.microsoft.com/office/drawing/2014/main" val="1870686027"/>
                    </a:ext>
                  </a:extLst>
                </a:gridCol>
                <a:gridCol w="1442697">
                  <a:extLst>
                    <a:ext uri="{9D8B030D-6E8A-4147-A177-3AD203B41FA5}">
                      <a16:colId xmlns:a16="http://schemas.microsoft.com/office/drawing/2014/main" val="3018118133"/>
                    </a:ext>
                  </a:extLst>
                </a:gridCol>
                <a:gridCol w="1647616">
                  <a:extLst>
                    <a:ext uri="{9D8B030D-6E8A-4147-A177-3AD203B41FA5}">
                      <a16:colId xmlns:a16="http://schemas.microsoft.com/office/drawing/2014/main" val="2909284922"/>
                    </a:ext>
                  </a:extLst>
                </a:gridCol>
                <a:gridCol w="2909670">
                  <a:extLst>
                    <a:ext uri="{9D8B030D-6E8A-4147-A177-3AD203B41FA5}">
                      <a16:colId xmlns:a16="http://schemas.microsoft.com/office/drawing/2014/main" val="66183097"/>
                    </a:ext>
                  </a:extLst>
                </a:gridCol>
                <a:gridCol w="2540364">
                  <a:extLst>
                    <a:ext uri="{9D8B030D-6E8A-4147-A177-3AD203B41FA5}">
                      <a16:colId xmlns:a16="http://schemas.microsoft.com/office/drawing/2014/main" val="2054166183"/>
                    </a:ext>
                  </a:extLst>
                </a:gridCol>
              </a:tblGrid>
              <a:tr h="529942">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项目名称</a:t>
                      </a:r>
                    </a:p>
                  </a:txBody>
                  <a:tcPr marL="103653" marR="103653" marT="51827" marB="51827" anchor="ctr">
                    <a:lnL w="12700" cap="flat" cmpd="sng" algn="ctr">
                      <a:no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盘毂商品</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合作方</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客户商品</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en-US" altLang="zh-CN" sz="1800" dirty="0" smtClean="0">
                          <a:ln>
                            <a:noFill/>
                          </a:ln>
                          <a:latin typeface="思源黑体 CN Normal" panose="020B0400000000000000" pitchFamily="34" charset="-122"/>
                          <a:ea typeface="思源黑体 CN Normal" panose="020B0400000000000000" pitchFamily="34" charset="-122"/>
                        </a:rPr>
                        <a:t>    </a:t>
                      </a:r>
                      <a:r>
                        <a:rPr lang="zh-CN" altLang="en-US" sz="1800" dirty="0" smtClean="0">
                          <a:ln>
                            <a:noFill/>
                          </a:ln>
                          <a:latin typeface="思源黑体 CN Normal" panose="020B0400000000000000" pitchFamily="34" charset="-122"/>
                          <a:ea typeface="思源黑体 CN Normal" panose="020B0400000000000000" pitchFamily="34" charset="-122"/>
                        </a:rPr>
                        <a:t>市场价值</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solidFill>
                        <a:srgbClr val="152D5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C4F"/>
                    </a:solidFill>
                  </a:tcPr>
                </a:tc>
                <a:tc>
                  <a:txBody>
                    <a:bodyPr/>
                    <a:lstStyle/>
                    <a:p>
                      <a:r>
                        <a:rPr lang="zh-CN" altLang="en-US" sz="1800" dirty="0" smtClean="0">
                          <a:ln>
                            <a:noFill/>
                          </a:ln>
                          <a:latin typeface="思源黑体 CN Normal" panose="020B0400000000000000" pitchFamily="34" charset="-122"/>
                          <a:ea typeface="思源黑体 CN Normal" panose="020B0400000000000000" pitchFamily="34" charset="-122"/>
                        </a:rPr>
                        <a:t>       项目进度</a:t>
                      </a:r>
                      <a:endParaRPr lang="zh-CN" altLang="en-US" sz="1800" dirty="0">
                        <a:ln>
                          <a:noFill/>
                        </a:ln>
                        <a:latin typeface="思源黑体 CN Normal" panose="020B0400000000000000" pitchFamily="34" charset="-122"/>
                        <a:ea typeface="思源黑体 CN Normal" panose="020B0400000000000000" pitchFamily="34" charset="-122"/>
                      </a:endParaRPr>
                    </a:p>
                  </a:txBody>
                  <a:tcPr marL="103653" marR="103653" marT="51827" marB="51827" anchor="ctr">
                    <a:lnL w="12700" cap="flat" cmpd="sng" algn="ctr">
                      <a:solidFill>
                        <a:srgbClr val="152D5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52D51"/>
                    </a:solidFill>
                  </a:tcPr>
                </a:tc>
                <a:extLst>
                  <a:ext uri="{0D108BD9-81ED-4DB2-BD59-A6C34878D82A}">
                    <a16:rowId xmlns:a16="http://schemas.microsoft.com/office/drawing/2014/main" val="1827965323"/>
                  </a:ext>
                </a:extLst>
              </a:tr>
            </a:tbl>
          </a:graphicData>
        </a:graphic>
      </p:graphicFrame>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105" y="2636296"/>
            <a:ext cx="791690" cy="333496"/>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7527" y="2569584"/>
            <a:ext cx="1315187" cy="424423"/>
          </a:xfrm>
          <a:prstGeom prst="rect">
            <a:avLst/>
          </a:prstGeom>
        </p:spPr>
      </p:pic>
      <p:pic>
        <p:nvPicPr>
          <p:cNvPr id="13" name="图片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6745" y="2254870"/>
            <a:ext cx="1020192" cy="522367"/>
          </a:xfrm>
          <a:prstGeom prst="rect">
            <a:avLst/>
          </a:prstGeom>
        </p:spPr>
      </p:pic>
      <p:sp>
        <p:nvSpPr>
          <p:cNvPr id="14" name="矩形 13"/>
          <p:cNvSpPr/>
          <p:nvPr/>
        </p:nvSpPr>
        <p:spPr>
          <a:xfrm>
            <a:off x="10521028" y="2307107"/>
            <a:ext cx="3064517" cy="301376"/>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矩形 14"/>
          <p:cNvSpPr/>
          <p:nvPr/>
        </p:nvSpPr>
        <p:spPr>
          <a:xfrm>
            <a:off x="10521027" y="2336858"/>
            <a:ext cx="200301" cy="249228"/>
          </a:xfrm>
          <a:prstGeom prst="rect">
            <a:avLst/>
          </a:prstGeom>
          <a:solidFill>
            <a:srgbClr val="B2D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8" name="图片 17"/>
          <p:cNvPicPr>
            <a:picLocks noChangeAspect="1"/>
          </p:cNvPicPr>
          <p:nvPr/>
        </p:nvPicPr>
        <p:blipFill rotWithShape="1">
          <a:blip r:embed="rId6" cstate="email">
            <a:extLst>
              <a:ext uri="{28A0092B-C50C-407E-A947-70E740481C1C}">
                <a14:useLocalDpi xmlns:a14="http://schemas.microsoft.com/office/drawing/2010/main"/>
              </a:ext>
            </a:extLst>
          </a:blip>
          <a:srcRect l="2722" t="-1" b="-547"/>
          <a:stretch/>
        </p:blipFill>
        <p:spPr>
          <a:xfrm>
            <a:off x="6755866" y="5185045"/>
            <a:ext cx="974990" cy="623857"/>
          </a:xfrm>
          <a:prstGeom prst="rect">
            <a:avLst/>
          </a:prstGeom>
        </p:spPr>
      </p:pic>
      <p:cxnSp>
        <p:nvCxnSpPr>
          <p:cNvPr id="19" name="直接连接符 18"/>
          <p:cNvCxnSpPr/>
          <p:nvPr/>
        </p:nvCxnSpPr>
        <p:spPr>
          <a:xfrm flipV="1">
            <a:off x="878210" y="3088032"/>
            <a:ext cx="2000978" cy="7115"/>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236086" y="3773775"/>
            <a:ext cx="2845630" cy="8883"/>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870217" y="3908773"/>
            <a:ext cx="2241709" cy="6626"/>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081153" y="4579273"/>
            <a:ext cx="7180569" cy="10883"/>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241024" y="2832883"/>
            <a:ext cx="2840691" cy="6426"/>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431296" y="3273444"/>
            <a:ext cx="3147428"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0490157" y="4079542"/>
            <a:ext cx="3098189" cy="10548"/>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pic>
        <p:nvPicPr>
          <p:cNvPr id="60" name="图片 59"/>
          <p:cNvPicPr>
            <a:picLocks noChangeAspect="1"/>
          </p:cNvPicPr>
          <p:nvPr/>
        </p:nvPicPr>
        <p:blipFill rotWithShape="1">
          <a:blip r:embed="rId7" cstate="email">
            <a:extLst>
              <a:ext uri="{28A0092B-C50C-407E-A947-70E740481C1C}">
                <a14:useLocalDpi xmlns:a14="http://schemas.microsoft.com/office/drawing/2010/main"/>
              </a:ext>
            </a:extLst>
          </a:blip>
          <a:srcRect b="-1253"/>
          <a:stretch/>
        </p:blipFill>
        <p:spPr>
          <a:xfrm>
            <a:off x="847951" y="3528829"/>
            <a:ext cx="693018" cy="419896"/>
          </a:xfrm>
          <a:prstGeom prst="rect">
            <a:avLst/>
          </a:prstGeom>
        </p:spPr>
      </p:pic>
      <p:pic>
        <p:nvPicPr>
          <p:cNvPr id="61" name="图片 6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34899" y="3455422"/>
            <a:ext cx="1047815" cy="422874"/>
          </a:xfrm>
          <a:prstGeom prst="rect">
            <a:avLst/>
          </a:prstGeom>
        </p:spPr>
      </p:pic>
      <p:pic>
        <p:nvPicPr>
          <p:cNvPr id="64" name="图片 63"/>
          <p:cNvPicPr>
            <a:picLocks noChangeAspect="1"/>
          </p:cNvPicPr>
          <p:nvPr/>
        </p:nvPicPr>
        <p:blipFill rotWithShape="1">
          <a:blip r:embed="rId9" cstate="email">
            <a:extLst>
              <a:ext uri="{28A0092B-C50C-407E-A947-70E740481C1C}">
                <a14:useLocalDpi xmlns:a14="http://schemas.microsoft.com/office/drawing/2010/main"/>
              </a:ext>
            </a:extLst>
          </a:blip>
          <a:srcRect l="2260" b="2265"/>
          <a:stretch/>
        </p:blipFill>
        <p:spPr>
          <a:xfrm>
            <a:off x="6738035" y="2942890"/>
            <a:ext cx="1010649" cy="786009"/>
          </a:xfrm>
          <a:prstGeom prst="rect">
            <a:avLst/>
          </a:prstGeom>
        </p:spPr>
      </p:pic>
      <p:pic>
        <p:nvPicPr>
          <p:cNvPr id="68" name="图片 6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7641" y="4188064"/>
            <a:ext cx="726344" cy="395778"/>
          </a:xfrm>
          <a:prstGeom prst="rect">
            <a:avLst/>
          </a:prstGeom>
        </p:spPr>
      </p:pic>
      <p:pic>
        <p:nvPicPr>
          <p:cNvPr id="69" name="图片 6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840796" y="4174925"/>
            <a:ext cx="1041918" cy="355384"/>
          </a:xfrm>
          <a:prstGeom prst="rect">
            <a:avLst/>
          </a:prstGeom>
        </p:spPr>
      </p:pic>
      <p:cxnSp>
        <p:nvCxnSpPr>
          <p:cNvPr id="73" name="直接连接符 72"/>
          <p:cNvCxnSpPr/>
          <p:nvPr/>
        </p:nvCxnSpPr>
        <p:spPr>
          <a:xfrm flipV="1">
            <a:off x="5116645" y="3268001"/>
            <a:ext cx="1564407" cy="8265"/>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8474778" y="3175807"/>
            <a:ext cx="1667681" cy="2487669"/>
          </a:xfrm>
          <a:prstGeom prst="rect">
            <a:avLst/>
          </a:prstGeom>
        </p:spPr>
        <p:txBody>
          <a:bodyPr wrap="square">
            <a:spAutoFit/>
          </a:bodyPr>
          <a:lstStyle/>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r>
              <a:rPr kumimoji="0" lang="en-US" altLang="zh-CN" sz="2381" b="0" i="0" u="none" strike="noStrike" kern="1200" cap="none" spc="0" normalizeH="0" baseline="0" noProof="0" dirty="0">
                <a:ln>
                  <a:noFill/>
                </a:ln>
                <a:solidFill>
                  <a:srgbClr val="E41723"/>
                </a:solidFill>
                <a:effectLst/>
                <a:uLnTx/>
                <a:uFillTx/>
                <a:latin typeface="思源黑体 CN Bold" panose="020B0800000000000000" pitchFamily="34" charset="-122"/>
                <a:ea typeface="思源黑体 CN Bold" panose="020B0800000000000000" pitchFamily="34" charset="-122"/>
                <a:cs typeface="+mn-cs"/>
              </a:rPr>
              <a:t>1300</a:t>
            </a:r>
            <a:r>
              <a:rPr kumimoji="0" lang="zh-CN" altLang="en-US" sz="2381" b="0" i="0" u="none" strike="noStrike" kern="1200" cap="none" spc="0" normalizeH="0" baseline="0" noProof="0" dirty="0">
                <a:ln>
                  <a:noFill/>
                </a:ln>
                <a:solidFill>
                  <a:srgbClr val="E41723"/>
                </a:solidFill>
                <a:effectLst/>
                <a:uLnTx/>
                <a:uFillTx/>
                <a:latin typeface="思源黑体 CN Bold" panose="020B0800000000000000" pitchFamily="34" charset="-122"/>
                <a:ea typeface="思源黑体 CN Bold" panose="020B0800000000000000" pitchFamily="34" charset="-122"/>
                <a:cs typeface="+mn-cs"/>
              </a:rPr>
              <a:t>亿</a:t>
            </a:r>
            <a:endParaRPr kumimoji="0" lang="en-US" altLang="zh-CN" sz="2381" b="0" i="0" u="none" strike="noStrike" kern="1200" cap="none" spc="0" normalizeH="0" baseline="0" noProof="0" dirty="0">
              <a:ln>
                <a:noFill/>
              </a:ln>
              <a:solidFill>
                <a:srgbClr val="E41723"/>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282575" rtl="0" eaLnBrk="1" fontAlgn="base" latinLnBrk="0" hangingPunct="1">
              <a:lnSpc>
                <a:spcPct val="110000"/>
              </a:lnSpc>
              <a:spcBef>
                <a:spcPct val="0"/>
              </a:spcBef>
              <a:spcAft>
                <a:spcPct val="40000"/>
              </a:spcAft>
              <a:buClrTx/>
              <a:buSzPct val="80000"/>
              <a:buNone/>
              <a:tabLst/>
              <a:defRPr/>
            </a:pPr>
            <a:r>
              <a:rPr lang="en-US" altLang="zh-CN" sz="1587" dirty="0">
                <a:solidFill>
                  <a:srgbClr val="142C4F"/>
                </a:solidFill>
                <a:latin typeface="思源黑体 CN Normal" panose="020B0400000000000000" pitchFamily="34" charset="-122"/>
                <a:ea typeface="思源黑体 CN Normal" panose="020B0400000000000000" pitchFamily="34" charset="-122"/>
              </a:rPr>
              <a:t>2025</a:t>
            </a:r>
            <a:r>
              <a:rPr lang="zh-CN" altLang="en-US" sz="1587" dirty="0">
                <a:solidFill>
                  <a:srgbClr val="142C4F"/>
                </a:solidFill>
                <a:latin typeface="思源黑体 CN Normal" panose="020B0400000000000000" pitchFamily="34" charset="-122"/>
                <a:ea typeface="思源黑体 CN Normal" panose="020B0400000000000000" pitchFamily="34" charset="-122"/>
              </a:rPr>
              <a:t>年全球电驱</a:t>
            </a:r>
            <a:r>
              <a:rPr kumimoji="0" lang="zh-CN" altLang="en-US"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动</a:t>
            </a:r>
            <a:r>
              <a:rPr kumimoji="0" lang="zh-CN" altLang="en-US" sz="1587" b="0" i="0" u="none" strike="noStrike" kern="1200" cap="none" spc="0" normalizeH="0" baseline="0" noProof="0" dirty="0" smtClean="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市</a:t>
            </a:r>
            <a:r>
              <a:rPr kumimoji="0" lang="zh-CN" altLang="en-US"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场规模</a:t>
            </a:r>
            <a:r>
              <a:rPr kumimoji="0" lang="zh-CN" altLang="en-US" sz="1360"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          </a:t>
            </a:r>
            <a:endParaRPr kumimoji="0" lang="en-US" altLang="zh-CN"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endParaRPr>
          </a:p>
          <a:p>
            <a:pPr marL="0" marR="0" lvl="0" indent="0" algn="l" defTabSz="282575" rtl="0" eaLnBrk="1" fontAlgn="base" latinLnBrk="0" hangingPunct="1">
              <a:lnSpc>
                <a:spcPct val="110000"/>
              </a:lnSpc>
              <a:spcBef>
                <a:spcPct val="0"/>
              </a:spcBef>
              <a:spcAft>
                <a:spcPct val="40000"/>
              </a:spcAft>
              <a:buClrTx/>
              <a:buSzPct val="80000"/>
              <a:buNone/>
              <a:tabLst/>
              <a:defRPr/>
            </a:pPr>
            <a:r>
              <a:rPr kumimoji="0" lang="en-US" altLang="zh-CN" sz="2381" b="0" i="0" u="none" strike="noStrike" kern="1200" cap="none" spc="0" normalizeH="0" baseline="0" noProof="0" dirty="0" smtClean="0">
                <a:ln>
                  <a:noFill/>
                </a:ln>
                <a:solidFill>
                  <a:srgbClr val="EB8113"/>
                </a:solidFill>
                <a:effectLst/>
                <a:uLnTx/>
                <a:uFillTx/>
                <a:latin typeface="思源黑体 CN Bold" panose="020B0800000000000000" pitchFamily="34" charset="-122"/>
                <a:ea typeface="思源黑体 CN Bold" panose="020B0800000000000000" pitchFamily="34" charset="-122"/>
                <a:cs typeface="+mn-cs"/>
              </a:rPr>
              <a:t>2176</a:t>
            </a:r>
            <a:r>
              <a:rPr kumimoji="0" lang="zh-CN" altLang="en-US" sz="2381" b="0" i="0" u="none" strike="noStrike" kern="1200" cap="none" spc="0" normalizeH="0" baseline="0" noProof="0" dirty="0">
                <a:ln>
                  <a:noFill/>
                </a:ln>
                <a:solidFill>
                  <a:srgbClr val="EB8113"/>
                </a:solidFill>
                <a:effectLst/>
                <a:uLnTx/>
                <a:uFillTx/>
                <a:latin typeface="思源黑体 CN Bold" panose="020B0800000000000000" pitchFamily="34" charset="-122"/>
                <a:ea typeface="思源黑体 CN Bold" panose="020B0800000000000000" pitchFamily="34" charset="-122"/>
                <a:cs typeface="+mn-cs"/>
              </a:rPr>
              <a:t>万</a:t>
            </a:r>
            <a:r>
              <a:rPr kumimoji="0" lang="zh-CN" altLang="en-US" sz="2381" b="0" i="0" u="none" strike="noStrike" kern="1200" cap="none" spc="0" normalizeH="0" baseline="0" noProof="0" dirty="0" smtClean="0">
                <a:ln>
                  <a:noFill/>
                </a:ln>
                <a:solidFill>
                  <a:srgbClr val="EB8113"/>
                </a:solidFill>
                <a:effectLst/>
                <a:uLnTx/>
                <a:uFillTx/>
                <a:latin typeface="思源黑体 CN Bold" panose="020B0800000000000000" pitchFamily="34" charset="-122"/>
                <a:ea typeface="思源黑体 CN Bold" panose="020B0800000000000000" pitchFamily="34" charset="-122"/>
                <a:cs typeface="+mn-cs"/>
              </a:rPr>
              <a:t>辆</a:t>
            </a:r>
            <a:endParaRPr kumimoji="0" lang="en-US" altLang="zh-CN" sz="2381" b="0" i="0" u="none" strike="noStrike" kern="1200" cap="none" spc="0" normalizeH="0" baseline="0" noProof="0" dirty="0" smtClean="0">
              <a:ln>
                <a:noFill/>
              </a:ln>
              <a:solidFill>
                <a:srgbClr val="EB8113"/>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1587" b="0" i="0" u="none" strike="noStrike" kern="1200" cap="none" spc="0" normalizeH="0" baseline="0" noProof="0" dirty="0" smtClean="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2025</a:t>
            </a:r>
            <a:r>
              <a:rPr kumimoji="0" lang="zh-CN" altLang="en-US" sz="1587" b="0" i="0" u="none" strike="noStrike" kern="1200" cap="none" spc="0" normalizeH="0" baseline="0" noProof="0" dirty="0" smtClean="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年全</a:t>
            </a:r>
            <a:r>
              <a:rPr kumimoji="0" lang="zh-CN" altLang="en-US"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球新能源汽车</a:t>
            </a:r>
            <a:endParaRPr kumimoji="0" lang="en-US" altLang="zh-CN"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endParaRPr>
          </a:p>
          <a:p>
            <a:pPr marL="0" marR="0" lvl="0" indent="0" algn="l" defTabSz="1036564" rtl="0" eaLnBrk="1" fontAlgn="auto" latinLnBrk="0" hangingPunct="1">
              <a:lnSpc>
                <a:spcPct val="100000"/>
              </a:lnSpc>
              <a:spcBef>
                <a:spcPts val="0"/>
              </a:spcBef>
              <a:spcAft>
                <a:spcPts val="0"/>
              </a:spcAft>
              <a:buClrTx/>
              <a:buSzTx/>
              <a:buFont typeface="Times New Roman" panose="02020603050405020304" pitchFamily="18" charset="0"/>
              <a:buNone/>
              <a:tabLst/>
              <a:defRPr/>
            </a:pPr>
            <a:endParaRPr kumimoji="0" lang="zh-CN" altLang="en-US" sz="1360"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endParaRPr>
          </a:p>
        </p:txBody>
      </p:sp>
      <p:pic>
        <p:nvPicPr>
          <p:cNvPr id="86" name="图片 8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26900" y="3861248"/>
            <a:ext cx="1005925" cy="663482"/>
          </a:xfrm>
          <a:prstGeom prst="rect">
            <a:avLst/>
          </a:prstGeom>
        </p:spPr>
      </p:pic>
      <p:sp>
        <p:nvSpPr>
          <p:cNvPr id="97" name="矩形 96"/>
          <p:cNvSpPr/>
          <p:nvPr/>
        </p:nvSpPr>
        <p:spPr>
          <a:xfrm>
            <a:off x="10512324" y="2840339"/>
            <a:ext cx="3064517" cy="301376"/>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9" name="矩形 98"/>
          <p:cNvSpPr/>
          <p:nvPr/>
        </p:nvSpPr>
        <p:spPr>
          <a:xfrm>
            <a:off x="12542084" y="2850317"/>
            <a:ext cx="974947" cy="303416"/>
          </a:xfrm>
          <a:prstGeom prst="rect">
            <a:avLst/>
          </a:prstGeom>
        </p:spPr>
        <p:txBody>
          <a:bodyPr wrap="none">
            <a:spAutoFit/>
          </a:bodyPr>
          <a:lstStyle/>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en-US" altLang="zh-CN" sz="1247" b="0" i="0" u="none" strike="noStrike" kern="1200" cap="none" spc="0" normalizeH="0" baseline="0" noProof="0" dirty="0" smtClean="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2025</a:t>
            </a:r>
            <a:r>
              <a:rPr kumimoji="0" lang="zh-CN" altLang="en-US" sz="1247" b="0" i="0" u="none" strike="noStrike" kern="1200" cap="none" spc="0" normalizeH="0" baseline="0" noProof="0" dirty="0" smtClean="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年</a:t>
            </a: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3</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月</a:t>
            </a:r>
            <a:endParaRPr kumimoji="0" lang="zh-CN" altLang="en-US" sz="1247" b="0" i="0" u="none" strike="noStrike" kern="1200" cap="none" spc="0" normalizeH="0" baseline="0" noProof="0" dirty="0">
              <a:ln>
                <a:noFill/>
              </a:ln>
              <a:solidFill>
                <a:prstClr val="black"/>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100" name="矩形 99"/>
          <p:cNvSpPr/>
          <p:nvPr/>
        </p:nvSpPr>
        <p:spPr>
          <a:xfrm>
            <a:off x="10489531" y="3335162"/>
            <a:ext cx="3064517" cy="301376"/>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5" name="矩形 104"/>
          <p:cNvSpPr/>
          <p:nvPr/>
        </p:nvSpPr>
        <p:spPr>
          <a:xfrm>
            <a:off x="10506720" y="3773776"/>
            <a:ext cx="3064517" cy="301376"/>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7" name="矩形 106"/>
          <p:cNvSpPr/>
          <p:nvPr/>
        </p:nvSpPr>
        <p:spPr>
          <a:xfrm>
            <a:off x="12540220" y="2354722"/>
            <a:ext cx="1606435" cy="303416"/>
          </a:xfrm>
          <a:prstGeom prst="rect">
            <a:avLst/>
          </a:prstGeom>
        </p:spPr>
        <p:txBody>
          <a:bodyPr wrap="square">
            <a:spAutoFit/>
          </a:bodyPr>
          <a:lstStyle/>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2022</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年</a:t>
            </a: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12</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月</a:t>
            </a:r>
          </a:p>
        </p:txBody>
      </p:sp>
      <p:cxnSp>
        <p:nvCxnSpPr>
          <p:cNvPr id="108" name="直接连接符 107"/>
          <p:cNvCxnSpPr/>
          <p:nvPr/>
        </p:nvCxnSpPr>
        <p:spPr>
          <a:xfrm flipV="1">
            <a:off x="5123617" y="4565406"/>
            <a:ext cx="2473799" cy="17762"/>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pic>
        <p:nvPicPr>
          <p:cNvPr id="123" name="图片 122"/>
          <p:cNvPicPr>
            <a:picLocks noChangeAspect="1"/>
          </p:cNvPicPr>
          <p:nvPr/>
        </p:nvPicPr>
        <p:blipFill rotWithShape="1">
          <a:blip r:embed="rId13" cstate="email">
            <a:extLst>
              <a:ext uri="{28A0092B-C50C-407E-A947-70E740481C1C}">
                <a14:useLocalDpi xmlns:a14="http://schemas.microsoft.com/office/drawing/2010/main"/>
              </a:ext>
            </a:extLst>
          </a:blip>
          <a:srcRect b="-4707"/>
          <a:stretch/>
        </p:blipFill>
        <p:spPr>
          <a:xfrm>
            <a:off x="891773" y="4679108"/>
            <a:ext cx="751606" cy="438961"/>
          </a:xfrm>
          <a:prstGeom prst="rect">
            <a:avLst/>
          </a:prstGeom>
        </p:spPr>
      </p:pic>
      <p:sp>
        <p:nvSpPr>
          <p:cNvPr id="125" name="矩形 124"/>
          <p:cNvSpPr/>
          <p:nvPr/>
        </p:nvSpPr>
        <p:spPr>
          <a:xfrm>
            <a:off x="1857933" y="4648663"/>
            <a:ext cx="1024781" cy="399405"/>
          </a:xfrm>
          <a:prstGeom prst="rect">
            <a:avLst/>
          </a:prstGeom>
        </p:spPr>
        <p:txBody>
          <a:bodyPr wrap="square">
            <a:spAutoFit/>
          </a:bodyPr>
          <a:lstStyle/>
          <a:p>
            <a:pPr marL="0" marR="0" lvl="0" indent="0" algn="r" defTabSz="282575" rtl="0" eaLnBrk="1" fontAlgn="base" latinLnBrk="0" hangingPunct="1">
              <a:lnSpc>
                <a:spcPct val="110000"/>
              </a:lnSpc>
              <a:spcBef>
                <a:spcPct val="0"/>
              </a:spcBef>
              <a:spcAft>
                <a:spcPct val="40000"/>
              </a:spcAft>
              <a:buClrTx/>
              <a:buSzPct val="80000"/>
              <a:buNone/>
              <a:tabLst/>
              <a:defRPr/>
            </a:pPr>
            <a:r>
              <a:rPr kumimoji="0" lang="zh-CN" altLang="en-US" sz="1814" b="1" i="0" u="none" strike="noStrike" kern="1200" cap="none" spc="0" normalizeH="0" baseline="0" noProof="0" dirty="0">
                <a:ln>
                  <a:noFill/>
                </a:ln>
                <a:solidFill>
                  <a:srgbClr val="142C4F"/>
                </a:solidFill>
                <a:effectLst/>
                <a:uLnTx/>
                <a:uFillTx/>
                <a:latin typeface="思源黑体 CN Bold" panose="020B0800000000000000" pitchFamily="34" charset="-122"/>
                <a:ea typeface="思源黑体 CN Bold" panose="020B0800000000000000" pitchFamily="34" charset="-122"/>
                <a:cs typeface="+mn-cs"/>
              </a:rPr>
              <a:t>增程器</a:t>
            </a:r>
            <a:endParaRPr kumimoji="0" lang="zh-CN" altLang="en-US" sz="1814" b="1" i="0" u="none" strike="noStrike" kern="1200" cap="none" spc="0" normalizeH="0" baseline="0" noProof="0" dirty="0">
              <a:ln>
                <a:noFill/>
              </a:ln>
              <a:solidFill>
                <a:srgbClr val="142C4F"/>
              </a:solidFill>
              <a:effectLst/>
              <a:uLnTx/>
              <a:uFillTx/>
              <a:latin typeface="思源黑体 CN Medium" panose="020B0600000000000000" pitchFamily="34" charset="-122"/>
              <a:ea typeface="思源黑体 CN Medium" panose="020B0600000000000000" pitchFamily="34" charset="-122"/>
              <a:cs typeface="+mn-cs"/>
            </a:endParaRPr>
          </a:p>
        </p:txBody>
      </p:sp>
      <p:cxnSp>
        <p:nvCxnSpPr>
          <p:cNvPr id="127" name="直接连接符 126"/>
          <p:cNvCxnSpPr/>
          <p:nvPr/>
        </p:nvCxnSpPr>
        <p:spPr>
          <a:xfrm flipV="1">
            <a:off x="942832" y="5863203"/>
            <a:ext cx="7180569" cy="194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129" name="矩形 128"/>
          <p:cNvSpPr/>
          <p:nvPr/>
        </p:nvSpPr>
        <p:spPr>
          <a:xfrm>
            <a:off x="10506720" y="4709784"/>
            <a:ext cx="3080995" cy="326029"/>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32" name="直接连接符 131"/>
          <p:cNvCxnSpPr/>
          <p:nvPr/>
        </p:nvCxnSpPr>
        <p:spPr>
          <a:xfrm flipV="1">
            <a:off x="878210" y="4574707"/>
            <a:ext cx="2118839" cy="913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133" name="矩形 132"/>
          <p:cNvSpPr/>
          <p:nvPr/>
        </p:nvSpPr>
        <p:spPr>
          <a:xfrm flipH="1">
            <a:off x="10863200" y="7420239"/>
            <a:ext cx="362778" cy="133871"/>
          </a:xfrm>
          <a:prstGeom prst="rect">
            <a:avLst/>
          </a:prstGeom>
          <a:solidFill>
            <a:srgbClr val="142C4F"/>
          </a:solidFill>
          <a:ln>
            <a:solidFill>
              <a:srgbClr val="14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4" name="矩形 133"/>
          <p:cNvSpPr/>
          <p:nvPr/>
        </p:nvSpPr>
        <p:spPr>
          <a:xfrm>
            <a:off x="10282170" y="7371457"/>
            <a:ext cx="2168651" cy="265009"/>
          </a:xfrm>
          <a:prstGeom prst="rect">
            <a:avLst/>
          </a:prstGeom>
        </p:spPr>
        <p:txBody>
          <a:bodyPr wrap="square">
            <a:spAutoFit/>
          </a:bodyPr>
          <a:lstStyle/>
          <a:p>
            <a:pPr marL="0" marR="0" lvl="0" indent="0" algn="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zh-CN" altLang="en-US" sz="1020"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备注：</a:t>
            </a:r>
            <a:endParaRPr kumimoji="0" lang="en-US" altLang="zh-CN" sz="1020"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135" name="矩形 134"/>
          <p:cNvSpPr/>
          <p:nvPr/>
        </p:nvSpPr>
        <p:spPr>
          <a:xfrm>
            <a:off x="11223892" y="7374852"/>
            <a:ext cx="708847" cy="265009"/>
          </a:xfrm>
          <a:prstGeom prst="rect">
            <a:avLst/>
          </a:prstGeom>
        </p:spPr>
        <p:txBody>
          <a:bodyPr wrap="none">
            <a:spAutoFit/>
          </a:bodyPr>
          <a:lstStyle/>
          <a:p>
            <a:pPr marL="0" marR="0" lvl="0" indent="0" algn="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en-US" altLang="zh-CN" sz="1020"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SOP</a:t>
            </a:r>
            <a:r>
              <a:rPr kumimoji="0" lang="zh-CN" altLang="en-US" sz="1020"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时间</a:t>
            </a:r>
            <a:endParaRPr kumimoji="0" lang="zh-CN" altLang="en-US" sz="1020" b="0" i="0" u="none" strike="noStrike" kern="1200" cap="none" spc="0" normalizeH="0" baseline="0" noProof="0" dirty="0">
              <a:ln>
                <a:noFill/>
              </a:ln>
              <a:solidFill>
                <a:prstClr val="black"/>
              </a:solidFill>
              <a:effectLst/>
              <a:uLnTx/>
              <a:uFillTx/>
              <a:latin typeface="Arial" panose="020B0604020202020204" pitchFamily="34" charset="0"/>
              <a:ea typeface="楷体_GB2312" pitchFamily="49" charset="-122"/>
              <a:cs typeface="+mn-cs"/>
            </a:endParaRPr>
          </a:p>
        </p:txBody>
      </p:sp>
      <p:pic>
        <p:nvPicPr>
          <p:cNvPr id="141" name="图片 140"/>
          <p:cNvPicPr>
            <a:picLocks noChangeAspect="1"/>
          </p:cNvPicPr>
          <p:nvPr/>
        </p:nvPicPr>
        <p:blipFill rotWithShape="1">
          <a:blip r:embed="rId14" cstate="email">
            <a:extLst>
              <a:ext uri="{28A0092B-C50C-407E-A947-70E740481C1C}">
                <a14:useLocalDpi xmlns:a14="http://schemas.microsoft.com/office/drawing/2010/main"/>
              </a:ext>
            </a:extLst>
          </a:blip>
          <a:srcRect t="6832" r="1375"/>
          <a:stretch/>
        </p:blipFill>
        <p:spPr>
          <a:xfrm>
            <a:off x="6746745" y="4578561"/>
            <a:ext cx="993233" cy="527779"/>
          </a:xfrm>
          <a:prstGeom prst="rect">
            <a:avLst/>
          </a:prstGeom>
        </p:spPr>
      </p:pic>
      <p:pic>
        <p:nvPicPr>
          <p:cNvPr id="142" name="图片 141"/>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02486" y="5338725"/>
            <a:ext cx="958163" cy="292066"/>
          </a:xfrm>
          <a:prstGeom prst="rect">
            <a:avLst/>
          </a:prstGeom>
        </p:spPr>
      </p:pic>
      <p:sp>
        <p:nvSpPr>
          <p:cNvPr id="143" name="矩形 142"/>
          <p:cNvSpPr/>
          <p:nvPr/>
        </p:nvSpPr>
        <p:spPr>
          <a:xfrm>
            <a:off x="1857933" y="5236778"/>
            <a:ext cx="1024781" cy="399405"/>
          </a:xfrm>
          <a:prstGeom prst="rect">
            <a:avLst/>
          </a:prstGeom>
        </p:spPr>
        <p:txBody>
          <a:bodyPr wrap="square">
            <a:spAutoFit/>
          </a:bodyPr>
          <a:lstStyle/>
          <a:p>
            <a:pPr marL="0" marR="0" lvl="0" indent="0" algn="r" defTabSz="282575" rtl="0" eaLnBrk="1" fontAlgn="base" latinLnBrk="0" hangingPunct="1">
              <a:lnSpc>
                <a:spcPct val="110000"/>
              </a:lnSpc>
              <a:spcBef>
                <a:spcPct val="0"/>
              </a:spcBef>
              <a:spcAft>
                <a:spcPct val="40000"/>
              </a:spcAft>
              <a:buClrTx/>
              <a:buSzPct val="80000"/>
              <a:buNone/>
              <a:tabLst/>
              <a:defRPr/>
            </a:pPr>
            <a:r>
              <a:rPr kumimoji="0" lang="zh-CN" altLang="en-US" sz="1814" b="1" i="0" u="none" strike="noStrike" kern="1200" cap="none" spc="0" normalizeH="0" baseline="0" noProof="0" dirty="0">
                <a:ln>
                  <a:noFill/>
                </a:ln>
                <a:solidFill>
                  <a:srgbClr val="142C4F"/>
                </a:solidFill>
                <a:effectLst/>
                <a:uLnTx/>
                <a:uFillTx/>
                <a:latin typeface="思源黑体 CN Bold" panose="020B0800000000000000" pitchFamily="34" charset="-122"/>
                <a:ea typeface="思源黑体 CN Bold" panose="020B0800000000000000" pitchFamily="34" charset="-122"/>
                <a:cs typeface="+mn-cs"/>
              </a:rPr>
              <a:t>超跑</a:t>
            </a:r>
            <a:endParaRPr kumimoji="0" lang="zh-CN" altLang="en-US" sz="1814" b="1" i="0" u="none" strike="noStrike" kern="1200" cap="none" spc="0" normalizeH="0" baseline="0" noProof="0" dirty="0">
              <a:ln>
                <a:noFill/>
              </a:ln>
              <a:solidFill>
                <a:srgbClr val="142C4F"/>
              </a:solidFill>
              <a:effectLst/>
              <a:uLnTx/>
              <a:uFillTx/>
              <a:latin typeface="思源黑体 CN Medium" panose="020B0600000000000000" pitchFamily="34" charset="-122"/>
              <a:ea typeface="思源黑体 CN Medium" panose="020B0600000000000000" pitchFamily="34" charset="-122"/>
              <a:cs typeface="+mn-cs"/>
            </a:endParaRPr>
          </a:p>
        </p:txBody>
      </p:sp>
      <p:cxnSp>
        <p:nvCxnSpPr>
          <p:cNvPr id="144" name="直接连接符 143"/>
          <p:cNvCxnSpPr/>
          <p:nvPr/>
        </p:nvCxnSpPr>
        <p:spPr>
          <a:xfrm flipV="1">
            <a:off x="10466903" y="2777188"/>
            <a:ext cx="3093961" cy="1443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166" name="矩形 165"/>
          <p:cNvSpPr/>
          <p:nvPr/>
        </p:nvSpPr>
        <p:spPr>
          <a:xfrm flipH="1">
            <a:off x="11980385" y="7434445"/>
            <a:ext cx="362778" cy="133871"/>
          </a:xfrm>
          <a:prstGeom prst="rect">
            <a:avLst/>
          </a:prstGeom>
          <a:solidFill>
            <a:srgbClr val="B2D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7" name="矩形 166"/>
          <p:cNvSpPr/>
          <p:nvPr/>
        </p:nvSpPr>
        <p:spPr>
          <a:xfrm>
            <a:off x="12386738" y="7374852"/>
            <a:ext cx="1273105" cy="265009"/>
          </a:xfrm>
          <a:prstGeom prst="rect">
            <a:avLst/>
          </a:prstGeom>
        </p:spPr>
        <p:txBody>
          <a:bodyPr wrap="none">
            <a:spAutoFit/>
          </a:bodyPr>
          <a:lstStyle/>
          <a:p>
            <a:pPr marL="0" marR="0" lvl="0" indent="0" algn="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zh-CN" altLang="en-US" sz="1020"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样品开发完毕时间</a:t>
            </a:r>
            <a:endParaRPr kumimoji="0" lang="zh-CN" altLang="en-US" sz="1020" b="0" i="0" u="none" strike="noStrike" kern="1200" cap="none" spc="0" normalizeH="0" baseline="0" noProof="0" dirty="0">
              <a:ln>
                <a:noFill/>
              </a:ln>
              <a:solidFill>
                <a:prstClr val="black"/>
              </a:solidFill>
              <a:effectLst/>
              <a:uLnTx/>
              <a:uFillTx/>
              <a:latin typeface="Arial" panose="020B0604020202020204" pitchFamily="34" charset="0"/>
              <a:ea typeface="楷体_GB2312" pitchFamily="49" charset="-122"/>
              <a:cs typeface="+mn-cs"/>
            </a:endParaRPr>
          </a:p>
        </p:txBody>
      </p:sp>
      <p:sp>
        <p:nvSpPr>
          <p:cNvPr id="170" name="矩形 169"/>
          <p:cNvSpPr/>
          <p:nvPr/>
        </p:nvSpPr>
        <p:spPr>
          <a:xfrm>
            <a:off x="10521026" y="2827191"/>
            <a:ext cx="1039749" cy="314525"/>
          </a:xfrm>
          <a:prstGeom prst="rect">
            <a:avLst/>
          </a:prstGeom>
          <a:solidFill>
            <a:srgbClr val="142C4F"/>
          </a:solidFill>
          <a:ln>
            <a:solidFill>
              <a:srgbClr val="14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2" name="矩形 171"/>
          <p:cNvSpPr/>
          <p:nvPr/>
        </p:nvSpPr>
        <p:spPr>
          <a:xfrm>
            <a:off x="10484686" y="3327543"/>
            <a:ext cx="375426" cy="298936"/>
          </a:xfrm>
          <a:prstGeom prst="rect">
            <a:avLst/>
          </a:prstGeom>
          <a:solidFill>
            <a:srgbClr val="B2D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3" name="矩形 172"/>
          <p:cNvSpPr/>
          <p:nvPr/>
        </p:nvSpPr>
        <p:spPr>
          <a:xfrm>
            <a:off x="12540219" y="3320292"/>
            <a:ext cx="1606435" cy="303416"/>
          </a:xfrm>
          <a:prstGeom prst="rect">
            <a:avLst/>
          </a:prstGeom>
        </p:spPr>
        <p:txBody>
          <a:bodyPr wrap="square">
            <a:spAutoFit/>
          </a:bodyPr>
          <a:lstStyle/>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2023</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年</a:t>
            </a: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3</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月</a:t>
            </a:r>
          </a:p>
        </p:txBody>
      </p:sp>
      <p:sp>
        <p:nvSpPr>
          <p:cNvPr id="175" name="矩形 174"/>
          <p:cNvSpPr/>
          <p:nvPr/>
        </p:nvSpPr>
        <p:spPr>
          <a:xfrm>
            <a:off x="10524556" y="3780934"/>
            <a:ext cx="242306" cy="301315"/>
          </a:xfrm>
          <a:prstGeom prst="rect">
            <a:avLst/>
          </a:prstGeom>
          <a:solidFill>
            <a:srgbClr val="B2D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6" name="矩形 175"/>
          <p:cNvSpPr/>
          <p:nvPr/>
        </p:nvSpPr>
        <p:spPr>
          <a:xfrm>
            <a:off x="12551783" y="3806529"/>
            <a:ext cx="1127008" cy="303416"/>
          </a:xfrm>
          <a:prstGeom prst="rect">
            <a:avLst/>
          </a:prstGeom>
        </p:spPr>
        <p:txBody>
          <a:bodyPr wrap="square">
            <a:spAutoFit/>
          </a:bodyPr>
          <a:lstStyle/>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2022</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年</a:t>
            </a: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12</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月</a:t>
            </a:r>
          </a:p>
        </p:txBody>
      </p:sp>
      <p:cxnSp>
        <p:nvCxnSpPr>
          <p:cNvPr id="183" name="直接连接符 182"/>
          <p:cNvCxnSpPr/>
          <p:nvPr/>
        </p:nvCxnSpPr>
        <p:spPr>
          <a:xfrm flipV="1">
            <a:off x="10518730" y="4221596"/>
            <a:ext cx="3103154" cy="8864"/>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10506720" y="4605211"/>
            <a:ext cx="3115164" cy="27378"/>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a:off x="10518730" y="4707484"/>
            <a:ext cx="248133" cy="324951"/>
          </a:xfrm>
          <a:prstGeom prst="rect">
            <a:avLst/>
          </a:prstGeom>
          <a:solidFill>
            <a:srgbClr val="B2D2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0" name="矩形 189"/>
          <p:cNvSpPr/>
          <p:nvPr/>
        </p:nvSpPr>
        <p:spPr>
          <a:xfrm>
            <a:off x="12540217" y="4748290"/>
            <a:ext cx="1606435" cy="303416"/>
          </a:xfrm>
          <a:prstGeom prst="rect">
            <a:avLst/>
          </a:prstGeom>
        </p:spPr>
        <p:txBody>
          <a:bodyPr wrap="square">
            <a:spAutoFit/>
          </a:bodyPr>
          <a:lstStyle/>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2022</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年</a:t>
            </a: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12</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月</a:t>
            </a:r>
          </a:p>
        </p:txBody>
      </p:sp>
      <p:sp>
        <p:nvSpPr>
          <p:cNvPr id="191" name="矩形 190"/>
          <p:cNvSpPr/>
          <p:nvPr/>
        </p:nvSpPr>
        <p:spPr>
          <a:xfrm>
            <a:off x="10483594" y="5318665"/>
            <a:ext cx="3066210" cy="291221"/>
          </a:xfrm>
          <a:prstGeom prst="rect">
            <a:avLst/>
          </a:prstGeom>
          <a:solidFill>
            <a:srgbClr val="F0F0F0"/>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2" name="矩形 191"/>
          <p:cNvSpPr/>
          <p:nvPr/>
        </p:nvSpPr>
        <p:spPr>
          <a:xfrm>
            <a:off x="10518731" y="5327418"/>
            <a:ext cx="1042045" cy="272503"/>
          </a:xfrm>
          <a:prstGeom prst="rect">
            <a:avLst/>
          </a:prstGeom>
          <a:solidFill>
            <a:srgbClr val="142C4F"/>
          </a:solidFill>
          <a:ln>
            <a:solidFill>
              <a:srgbClr val="14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endParaRPr kumimoji="0" lang="zh-CN" altLang="en-US" sz="158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93" name="直接连接符 192"/>
          <p:cNvCxnSpPr/>
          <p:nvPr/>
        </p:nvCxnSpPr>
        <p:spPr>
          <a:xfrm flipV="1">
            <a:off x="10447404" y="5305727"/>
            <a:ext cx="3094801" cy="5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10387859" y="5795140"/>
            <a:ext cx="3183378" cy="13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矩形 198"/>
          <p:cNvSpPr/>
          <p:nvPr/>
        </p:nvSpPr>
        <p:spPr>
          <a:xfrm>
            <a:off x="12559718" y="5292486"/>
            <a:ext cx="974947" cy="303416"/>
          </a:xfrm>
          <a:prstGeom prst="rect">
            <a:avLst/>
          </a:prstGeom>
        </p:spPr>
        <p:txBody>
          <a:bodyPr wrap="none">
            <a:spAutoFit/>
          </a:bodyPr>
          <a:lstStyle/>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en-US" altLang="zh-CN" sz="1247" b="0" i="0" u="none" strike="noStrike" kern="1200" cap="none" spc="0" normalizeH="0" baseline="0" noProof="0" dirty="0" smtClean="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2025</a:t>
            </a:r>
            <a:r>
              <a:rPr kumimoji="0" lang="zh-CN" altLang="en-US" sz="1247" b="0" i="0" u="none" strike="noStrike" kern="1200" cap="none" spc="0" normalizeH="0" baseline="0" noProof="0" dirty="0" smtClean="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年</a:t>
            </a:r>
            <a:r>
              <a:rPr kumimoji="0" lang="en-US" altLang="zh-CN"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3</a:t>
            </a:r>
            <a:r>
              <a:rPr kumimoji="0" lang="zh-CN" altLang="en-US" sz="124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月</a:t>
            </a:r>
          </a:p>
        </p:txBody>
      </p:sp>
      <p:sp>
        <p:nvSpPr>
          <p:cNvPr id="211" name="圆角矩形 210"/>
          <p:cNvSpPr/>
          <p:nvPr/>
        </p:nvSpPr>
        <p:spPr>
          <a:xfrm>
            <a:off x="10409567" y="4238241"/>
            <a:ext cx="2933868" cy="399400"/>
          </a:xfrm>
          <a:prstGeom prst="roundRect">
            <a:avLst/>
          </a:prstGeom>
          <a:noFill/>
        </p:spPr>
        <p:txBody>
          <a:bodyPr wrap="square">
            <a:spAutoFit/>
          </a:bodyPr>
          <a:lstStyle/>
          <a:p>
            <a:pPr marL="0" marR="0" lvl="0" indent="0" algn="r"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zh-CN" altLang="en-US"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技术对接中</a:t>
            </a:r>
            <a:r>
              <a:rPr kumimoji="0" lang="en-US" altLang="zh-CN"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rPr>
              <a:t>……</a:t>
            </a:r>
            <a:endParaRPr kumimoji="0" lang="zh-CN" altLang="en-US" sz="1587" b="0" i="0" u="none" strike="noStrike" kern="1200" cap="none" spc="0" normalizeH="0" baseline="0" noProof="0" dirty="0">
              <a:ln>
                <a:noFill/>
              </a:ln>
              <a:solidFill>
                <a:srgbClr val="142C4F"/>
              </a:solidFill>
              <a:effectLst/>
              <a:uLnTx/>
              <a:uFillTx/>
              <a:latin typeface="思源黑体 CN Normal" panose="020B0400000000000000" pitchFamily="34" charset="-122"/>
              <a:ea typeface="思源黑体 CN Normal" panose="020B0400000000000000" pitchFamily="34" charset="-122"/>
              <a:cs typeface="+mn-cs"/>
            </a:endParaRPr>
          </a:p>
        </p:txBody>
      </p:sp>
      <p:pic>
        <p:nvPicPr>
          <p:cNvPr id="1026" name="Picture 2" descr="https://www.pan-good.com/res/upload/product/product/20210809/2021HIJwUsnZrn.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881" t="16680" r="17969" b="16845"/>
          <a:stretch/>
        </p:blipFill>
        <p:spPr bwMode="auto">
          <a:xfrm>
            <a:off x="3308218" y="2954697"/>
            <a:ext cx="1558078" cy="1135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an-good.com/res/upload/product/product/20210728/2021GbSZS2wdbb.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662" r="17969" b="7721"/>
          <a:stretch/>
        </p:blipFill>
        <p:spPr bwMode="auto">
          <a:xfrm>
            <a:off x="3669779" y="4707484"/>
            <a:ext cx="905796" cy="97163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490127" y="2471823"/>
            <a:ext cx="494045" cy="329321"/>
          </a:xfrm>
          <a:prstGeom prst="rect">
            <a:avLst/>
          </a:prstGeom>
        </p:spPr>
        <p:txBody>
          <a:bodyPr wrap="none">
            <a:spAutoFit/>
          </a:bodyPr>
          <a:lstStyle/>
          <a:p>
            <a:r>
              <a:rPr lang="en-US" altLang="zh-CN" dirty="0"/>
              <a:t>SQ</a:t>
            </a:r>
            <a:endParaRPr lang="zh-CN" altLang="en-US" dirty="0"/>
          </a:p>
        </p:txBody>
      </p:sp>
      <p:sp>
        <p:nvSpPr>
          <p:cNvPr id="70" name="矩形 69"/>
          <p:cNvSpPr/>
          <p:nvPr/>
        </p:nvSpPr>
        <p:spPr>
          <a:xfrm>
            <a:off x="5502146" y="2893348"/>
            <a:ext cx="484428" cy="310919"/>
          </a:xfrm>
          <a:prstGeom prst="rect">
            <a:avLst/>
          </a:prstGeom>
        </p:spPr>
        <p:txBody>
          <a:bodyPr wrap="none">
            <a:spAutoFit/>
          </a:bodyPr>
          <a:lstStyle/>
          <a:p>
            <a:r>
              <a:rPr lang="en-US" altLang="zh-CN" dirty="0" smtClean="0"/>
              <a:t>CA</a:t>
            </a:r>
            <a:endParaRPr lang="zh-CN" altLang="en-US" dirty="0"/>
          </a:p>
        </p:txBody>
      </p:sp>
      <p:sp>
        <p:nvSpPr>
          <p:cNvPr id="71" name="矩形 70"/>
          <p:cNvSpPr/>
          <p:nvPr/>
        </p:nvSpPr>
        <p:spPr>
          <a:xfrm>
            <a:off x="5531084" y="3413734"/>
            <a:ext cx="423514" cy="310919"/>
          </a:xfrm>
          <a:prstGeom prst="rect">
            <a:avLst/>
          </a:prstGeom>
        </p:spPr>
        <p:txBody>
          <a:bodyPr wrap="none">
            <a:spAutoFit/>
          </a:bodyPr>
          <a:lstStyle/>
          <a:p>
            <a:r>
              <a:rPr lang="en-US" altLang="zh-CN" dirty="0" smtClean="0"/>
              <a:t>JL</a:t>
            </a:r>
            <a:endParaRPr lang="zh-CN" altLang="en-US" dirty="0"/>
          </a:p>
        </p:txBody>
      </p:sp>
      <p:sp>
        <p:nvSpPr>
          <p:cNvPr id="74" name="矩形 73"/>
          <p:cNvSpPr/>
          <p:nvPr/>
        </p:nvSpPr>
        <p:spPr>
          <a:xfrm>
            <a:off x="5534511" y="4157140"/>
            <a:ext cx="683200" cy="310919"/>
          </a:xfrm>
          <a:prstGeom prst="rect">
            <a:avLst/>
          </a:prstGeom>
        </p:spPr>
        <p:txBody>
          <a:bodyPr wrap="none">
            <a:spAutoFit/>
          </a:bodyPr>
          <a:lstStyle/>
          <a:p>
            <a:r>
              <a:rPr lang="en-US" altLang="zh-CN" dirty="0" smtClean="0"/>
              <a:t>ZNKJ</a:t>
            </a:r>
            <a:endParaRPr lang="zh-CN" altLang="en-US" dirty="0"/>
          </a:p>
        </p:txBody>
      </p:sp>
      <p:sp>
        <p:nvSpPr>
          <p:cNvPr id="75" name="矩形 74"/>
          <p:cNvSpPr/>
          <p:nvPr/>
        </p:nvSpPr>
        <p:spPr>
          <a:xfrm>
            <a:off x="5542235" y="4666374"/>
            <a:ext cx="453971" cy="310919"/>
          </a:xfrm>
          <a:prstGeom prst="rect">
            <a:avLst/>
          </a:prstGeom>
        </p:spPr>
        <p:txBody>
          <a:bodyPr wrap="none">
            <a:spAutoFit/>
          </a:bodyPr>
          <a:lstStyle/>
          <a:p>
            <a:r>
              <a:rPr lang="en-US" altLang="zh-CN" dirty="0" smtClean="0"/>
              <a:t>LX</a:t>
            </a:r>
            <a:endParaRPr lang="zh-CN" altLang="en-US" dirty="0"/>
          </a:p>
        </p:txBody>
      </p:sp>
      <p:sp>
        <p:nvSpPr>
          <p:cNvPr id="76" name="矩形 75"/>
          <p:cNvSpPr/>
          <p:nvPr/>
        </p:nvSpPr>
        <p:spPr>
          <a:xfrm>
            <a:off x="5535613" y="5160251"/>
            <a:ext cx="494046" cy="310919"/>
          </a:xfrm>
          <a:prstGeom prst="rect">
            <a:avLst/>
          </a:prstGeom>
        </p:spPr>
        <p:txBody>
          <a:bodyPr wrap="none">
            <a:spAutoFit/>
          </a:bodyPr>
          <a:lstStyle/>
          <a:p>
            <a:r>
              <a:rPr lang="en-US" altLang="zh-CN" dirty="0" smtClean="0"/>
              <a:t>CC</a:t>
            </a:r>
            <a:endParaRPr lang="zh-CN" altLang="en-US" dirty="0"/>
          </a:p>
        </p:txBody>
      </p:sp>
      <p:sp>
        <p:nvSpPr>
          <p:cNvPr id="77"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盘毂动力轴向磁通电机在</a:t>
            </a:r>
            <a:r>
              <a:rPr lang="zh-CN" altLang="en-US" dirty="0" smtClean="0">
                <a:solidFill>
                  <a:srgbClr val="FF0000"/>
                </a:solidFill>
                <a:sym typeface="Times New Roman" panose="02020603050405020304" pitchFamily="18" charset="0"/>
              </a:rPr>
              <a:t>乘用车</a:t>
            </a:r>
            <a:r>
              <a:rPr lang="zh-CN" altLang="en-US" dirty="0" smtClean="0">
                <a:sym typeface="Times New Roman" panose="02020603050405020304" pitchFamily="18" charset="0"/>
              </a:rPr>
              <a:t>领域的应用</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075486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矩形 72">
            <a:extLst>
              <a:ext uri="{FF2B5EF4-FFF2-40B4-BE49-F238E27FC236}">
                <a16:creationId xmlns:a16="http://schemas.microsoft.com/office/drawing/2014/main" id="{5EF79B4E-3C1C-4872-A5A5-46927EDC0D79}"/>
              </a:ext>
            </a:extLst>
          </p:cNvPr>
          <p:cNvSpPr/>
          <p:nvPr/>
        </p:nvSpPr>
        <p:spPr>
          <a:xfrm>
            <a:off x="635831" y="1415578"/>
            <a:ext cx="5924375" cy="5635563"/>
          </a:xfrm>
          <a:prstGeom prst="rect">
            <a:avLst/>
          </a:prstGeom>
        </p:spPr>
        <p:txBody>
          <a:bodyPr vert="horz" wrap="square" lIns="0" tIns="14396" rIns="0" bIns="0" rtlCol="0">
            <a:spAutoFit/>
          </a:bodyPr>
          <a:lstStyle/>
          <a:p>
            <a:pPr marL="431800" marR="0" lvl="0" indent="-342900" algn="l" defTabSz="282575" rtl="0" eaLnBrk="1" fontAlgn="base" latinLnBrk="0" hangingPunct="1">
              <a:lnSpc>
                <a:spcPct val="120000"/>
              </a:lnSpc>
              <a:spcBef>
                <a:spcPts val="100"/>
              </a:spcBef>
              <a:spcAft>
                <a:spcPct val="40000"/>
              </a:spcAft>
              <a:buClrTx/>
              <a:buSzPct val="80000"/>
              <a:buFont typeface="Times New Roman" panose="02020603050405020304" pitchFamily="18" charset="0"/>
              <a:buChar char="•"/>
              <a:tabLst/>
              <a:defRPr/>
            </a:pPr>
            <a:r>
              <a:rPr kumimoji="0" lang="en-US" altLang="zh-CN"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2020</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年下半年，盘毂启动公交市场样板销售，</a:t>
            </a:r>
            <a:r>
              <a:rPr kumimoji="0" lang="en-US" altLang="zh-CN"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2021</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年，公司累计实现各类电驱销售</a:t>
            </a:r>
            <a:r>
              <a:rPr kumimoji="0" lang="en-US" altLang="zh-CN"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800</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套，实现销售收入</a:t>
            </a:r>
            <a:r>
              <a:rPr kumimoji="0" lang="en-US" altLang="zh-CN"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1.17</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亿</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元，比</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上年同期增长</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了</a:t>
            </a:r>
            <a:r>
              <a:rPr kumimoji="0" lang="en-US" altLang="zh-CN" sz="2300" b="1"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140</a:t>
            </a:r>
            <a:r>
              <a:rPr kumimoji="0" lang="en-US" altLang="zh-CN" sz="2300" b="1"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a:t>
            </a:r>
            <a:endParaRPr kumimoji="0" lang="en-US" altLang="zh-CN"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endParaRPr>
          </a:p>
          <a:p>
            <a:pPr marL="431800" marR="0" lvl="0" indent="-342900" algn="l" defTabSz="282575" rtl="0" eaLnBrk="1" fontAlgn="base" latinLnBrk="0" hangingPunct="1">
              <a:lnSpc>
                <a:spcPct val="120000"/>
              </a:lnSpc>
              <a:spcBef>
                <a:spcPts val="100"/>
              </a:spcBef>
              <a:spcAft>
                <a:spcPct val="40000"/>
              </a:spcAft>
              <a:buClrTx/>
              <a:buSzPct val="80000"/>
              <a:buFont typeface="Times New Roman" panose="02020603050405020304" pitchFamily="18" charset="0"/>
              <a:buChar char="•"/>
              <a:tabLst/>
              <a:defRPr/>
            </a:pPr>
            <a:r>
              <a:rPr kumimoji="0" lang="en-US" altLang="zh-CN"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2022</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年，公司将重点</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围绕</a:t>
            </a:r>
            <a:r>
              <a:rPr lang="zh-CN" altLang="en-US" sz="2300" dirty="0" smtClean="0">
                <a:solidFill>
                  <a:srgbClr val="193670"/>
                </a:solidFill>
                <a:latin typeface="微软雅黑" panose="020B0503020204020204" pitchFamily="34" charset="-122"/>
                <a:ea typeface="微软雅黑" panose="020B0503020204020204" pitchFamily="34" charset="-122"/>
                <a:cs typeface="微软雅黑"/>
                <a:sym typeface="Times New Roman" panose="02020603050405020304" pitchFamily="18" charset="0"/>
              </a:rPr>
              <a:t>新能源公交车电驱动系统</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与搅拌车上装电驱动模块市</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场</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实现突破</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，预计全年可实现销售</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收入</a:t>
            </a:r>
            <a:r>
              <a:rPr kumimoji="0" lang="en-US" altLang="zh-CN" sz="3100" b="1"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4.9</a:t>
            </a:r>
            <a:r>
              <a:rPr kumimoji="0" lang="zh-CN" altLang="en-US" sz="3100" b="1"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亿元</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a:t>
            </a:r>
            <a:endParaRPr kumimoji="0" lang="en-US" altLang="zh-CN"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endParaRPr>
          </a:p>
          <a:p>
            <a:pPr marL="431800" marR="0" lvl="0" indent="-342900" algn="l" defTabSz="282575" rtl="0" eaLnBrk="1" fontAlgn="base" latinLnBrk="0" hangingPunct="1">
              <a:lnSpc>
                <a:spcPct val="120000"/>
              </a:lnSpc>
              <a:spcBef>
                <a:spcPts val="100"/>
              </a:spcBef>
              <a:spcAft>
                <a:spcPct val="40000"/>
              </a:spcAft>
              <a:buClrTx/>
              <a:buSzPct val="80000"/>
              <a:buFont typeface="Times New Roman" panose="02020603050405020304" pitchFamily="18" charset="0"/>
              <a:buChar char="•"/>
              <a:tabLst/>
              <a:defRPr/>
            </a:pP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预计</a:t>
            </a:r>
            <a:r>
              <a:rPr kumimoji="0" lang="en-US" altLang="zh-CN"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2025</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年</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，公交</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、搅拌上装、重</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卡</a:t>
            </a:r>
            <a:r>
              <a:rPr lang="zh-CN" altLang="en-US" sz="2300" dirty="0">
                <a:solidFill>
                  <a:srgbClr val="193670"/>
                </a:solidFill>
                <a:latin typeface="微软雅黑" panose="020B0503020204020204" pitchFamily="34" charset="-122"/>
                <a:ea typeface="微软雅黑" panose="020B0503020204020204" pitchFamily="34" charset="-122"/>
                <a:cs typeface="微软雅黑"/>
                <a:sym typeface="Times New Roman" panose="02020603050405020304" pitchFamily="18" charset="0"/>
              </a:rPr>
              <a:t>将</a:t>
            </a:r>
            <a:r>
              <a:rPr kumimoji="0" lang="zh-CN" altLang="en-US" sz="23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快速</a:t>
            </a:r>
            <a:r>
              <a:rPr kumimoji="0" lang="zh-CN" altLang="en-US" sz="23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放量，预计全年即可实现销售收入</a:t>
            </a:r>
            <a:r>
              <a:rPr kumimoji="0" lang="en-US" altLang="zh-CN" sz="3100" b="1"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59</a:t>
            </a:r>
            <a:r>
              <a:rPr kumimoji="0" lang="zh-CN" altLang="en-US" sz="3100" b="1"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亿</a:t>
            </a:r>
            <a:r>
              <a:rPr kumimoji="0" lang="zh-CN" altLang="en-US" sz="3100" b="1"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元。</a:t>
            </a:r>
            <a:endParaRPr kumimoji="0" lang="zh-CN" altLang="en-US" sz="3100" b="1"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endParaRPr>
          </a:p>
        </p:txBody>
      </p:sp>
      <p:sp>
        <p:nvSpPr>
          <p:cNvPr id="7" name="矩形 6"/>
          <p:cNvSpPr/>
          <p:nvPr/>
        </p:nvSpPr>
        <p:spPr>
          <a:xfrm>
            <a:off x="933723" y="7247009"/>
            <a:ext cx="5328592" cy="312393"/>
          </a:xfrm>
          <a:prstGeom prst="rect">
            <a:avLst/>
          </a:prstGeom>
        </p:spPr>
        <p:txBody>
          <a:bodyPr wrap="square">
            <a:spAutoFit/>
          </a:bodyPr>
          <a:lstStyle/>
          <a:p>
            <a:pPr marL="0" marR="0" lvl="0" indent="0" algn="l" defTabSz="282575" rtl="0" eaLnBrk="1" fontAlgn="base" latinLnBrk="0" hangingPunct="1">
              <a:lnSpc>
                <a:spcPct val="110000"/>
              </a:lnSpc>
              <a:spcBef>
                <a:spcPct val="0"/>
              </a:spcBef>
              <a:spcAft>
                <a:spcPct val="40000"/>
              </a:spcAft>
              <a:buClrTx/>
              <a:buSzPct val="80000"/>
              <a:buFont typeface="Times New Roman" panose="02020603050405020304" pitchFamily="18" charset="0"/>
              <a:buChar char="•"/>
              <a:tabLst/>
              <a:defRPr/>
            </a:pPr>
            <a:r>
              <a:rPr kumimoji="0" lang="zh-CN" altLang="en-US" sz="13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注：乘</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用车项目因车型研发进度等不确定性，暂不列入</a:t>
            </a:r>
            <a:r>
              <a:rPr kumimoji="0" lang="zh-CN" altLang="en-US" sz="13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销量</a:t>
            </a:r>
            <a:r>
              <a:rPr kumimoji="0" lang="zh-CN" altLang="en-US" sz="13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微软雅黑"/>
                <a:sym typeface="Times New Roman" panose="02020603050405020304" pitchFamily="18" charset="0"/>
              </a:rPr>
              <a:t>目标。</a:t>
            </a:r>
            <a:endPar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楷体_GB2312" pitchFamily="49" charset="-122"/>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4178477528"/>
              </p:ext>
            </p:extLst>
          </p:nvPr>
        </p:nvGraphicFramePr>
        <p:xfrm>
          <a:off x="7054403" y="1407360"/>
          <a:ext cx="6120680" cy="5458484"/>
        </p:xfrm>
        <a:graphic>
          <a:graphicData uri="http://schemas.openxmlformats.org/drawingml/2006/table">
            <a:tbl>
              <a:tblPr/>
              <a:tblGrid>
                <a:gridCol w="576064">
                  <a:extLst>
                    <a:ext uri="{9D8B030D-6E8A-4147-A177-3AD203B41FA5}">
                      <a16:colId xmlns:a16="http://schemas.microsoft.com/office/drawing/2014/main" val="3737793822"/>
                    </a:ext>
                  </a:extLst>
                </a:gridCol>
                <a:gridCol w="1011347">
                  <a:extLst>
                    <a:ext uri="{9D8B030D-6E8A-4147-A177-3AD203B41FA5}">
                      <a16:colId xmlns:a16="http://schemas.microsoft.com/office/drawing/2014/main" val="2785161779"/>
                    </a:ext>
                  </a:extLst>
                </a:gridCol>
                <a:gridCol w="939702">
                  <a:extLst>
                    <a:ext uri="{9D8B030D-6E8A-4147-A177-3AD203B41FA5}">
                      <a16:colId xmlns:a16="http://schemas.microsoft.com/office/drawing/2014/main" val="1404931010"/>
                    </a:ext>
                  </a:extLst>
                </a:gridCol>
                <a:gridCol w="805460">
                  <a:extLst>
                    <a:ext uri="{9D8B030D-6E8A-4147-A177-3AD203B41FA5}">
                      <a16:colId xmlns:a16="http://schemas.microsoft.com/office/drawing/2014/main" val="4065800699"/>
                    </a:ext>
                  </a:extLst>
                </a:gridCol>
                <a:gridCol w="929369">
                  <a:extLst>
                    <a:ext uri="{9D8B030D-6E8A-4147-A177-3AD203B41FA5}">
                      <a16:colId xmlns:a16="http://schemas.microsoft.com/office/drawing/2014/main" val="2049417499"/>
                    </a:ext>
                  </a:extLst>
                </a:gridCol>
                <a:gridCol w="929369">
                  <a:extLst>
                    <a:ext uri="{9D8B030D-6E8A-4147-A177-3AD203B41FA5}">
                      <a16:colId xmlns:a16="http://schemas.microsoft.com/office/drawing/2014/main" val="3835032106"/>
                    </a:ext>
                  </a:extLst>
                </a:gridCol>
                <a:gridCol w="929369">
                  <a:extLst>
                    <a:ext uri="{9D8B030D-6E8A-4147-A177-3AD203B41FA5}">
                      <a16:colId xmlns:a16="http://schemas.microsoft.com/office/drawing/2014/main" val="2284160931"/>
                    </a:ext>
                  </a:extLst>
                </a:gridCol>
              </a:tblGrid>
              <a:tr h="415440">
                <a:tc gridSpan="3">
                  <a:txBody>
                    <a:bodyPr/>
                    <a:lstStyle/>
                    <a:p>
                      <a:pPr marL="0" algn="ctr" fontAlgn="ctr"/>
                      <a:r>
                        <a:rPr lang="zh-CN" altLang="en-US" sz="1700" b="1" i="0" u="none" strike="noStrike" dirty="0">
                          <a:solidFill>
                            <a:schemeClr val="bg1"/>
                          </a:solidFill>
                          <a:effectLst/>
                          <a:latin typeface="微软雅黑" panose="020B0503020204020204" pitchFamily="34" charset="-122"/>
                          <a:ea typeface="微软雅黑" panose="020B0503020204020204" pitchFamily="34" charset="-122"/>
                          <a:cs typeface="+mn-cs"/>
                        </a:rPr>
                        <a:t>细分市场</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3670"/>
                    </a:solidFill>
                  </a:tcPr>
                </a:tc>
                <a:tc hMerge="1">
                  <a:txBody>
                    <a:bodyPr/>
                    <a:lstStyle/>
                    <a:p>
                      <a:endParaRPr lang="zh-CN" altLang="en-US"/>
                    </a:p>
                  </a:txBody>
                  <a:tcPr/>
                </a:tc>
                <a:tc hMerge="1">
                  <a:txBody>
                    <a:bodyPr/>
                    <a:lstStyle/>
                    <a:p>
                      <a:endParaRPr lang="zh-CN" altLang="en-US"/>
                    </a:p>
                  </a:txBody>
                  <a:tcPr/>
                </a:tc>
                <a:tc>
                  <a:txBody>
                    <a:bodyPr/>
                    <a:lstStyle/>
                    <a:p>
                      <a:pPr marL="0" algn="ctr" fontAlgn="ctr"/>
                      <a:r>
                        <a:rPr lang="en-US" altLang="zh-CN" sz="1700" b="1" i="0" u="none" strike="noStrike" dirty="0">
                          <a:solidFill>
                            <a:schemeClr val="bg1"/>
                          </a:solidFill>
                          <a:effectLst/>
                          <a:latin typeface="微软雅黑" panose="020B0503020204020204" pitchFamily="34" charset="-122"/>
                          <a:ea typeface="微软雅黑" panose="020B0503020204020204" pitchFamily="34" charset="-122"/>
                          <a:cs typeface="+mn-cs"/>
                        </a:rPr>
                        <a:t>2022</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3670"/>
                    </a:solidFill>
                  </a:tcPr>
                </a:tc>
                <a:tc>
                  <a:txBody>
                    <a:bodyPr/>
                    <a:lstStyle/>
                    <a:p>
                      <a:pPr marL="0" algn="ctr" fontAlgn="ctr"/>
                      <a:r>
                        <a:rPr lang="en-US" altLang="zh-CN" sz="1700" b="1" i="0" u="none" strike="noStrike" dirty="0">
                          <a:solidFill>
                            <a:schemeClr val="bg1"/>
                          </a:solidFill>
                          <a:effectLst/>
                          <a:latin typeface="微软雅黑" panose="020B0503020204020204" pitchFamily="34" charset="-122"/>
                          <a:ea typeface="微软雅黑" panose="020B0503020204020204" pitchFamily="34" charset="-122"/>
                          <a:cs typeface="+mn-cs"/>
                        </a:rPr>
                        <a:t>2023</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3670"/>
                    </a:solidFill>
                  </a:tcPr>
                </a:tc>
                <a:tc>
                  <a:txBody>
                    <a:bodyPr/>
                    <a:lstStyle/>
                    <a:p>
                      <a:pPr marL="0" algn="ctr" fontAlgn="ctr"/>
                      <a:r>
                        <a:rPr lang="en-US" altLang="zh-CN" sz="1700" b="1" i="0" u="none" strike="noStrike" dirty="0">
                          <a:solidFill>
                            <a:schemeClr val="bg1"/>
                          </a:solidFill>
                          <a:effectLst/>
                          <a:latin typeface="微软雅黑" panose="020B0503020204020204" pitchFamily="34" charset="-122"/>
                          <a:ea typeface="微软雅黑" panose="020B0503020204020204" pitchFamily="34" charset="-122"/>
                          <a:cs typeface="+mn-cs"/>
                        </a:rPr>
                        <a:t>2024</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3670"/>
                    </a:solidFill>
                  </a:tcPr>
                </a:tc>
                <a:tc>
                  <a:txBody>
                    <a:bodyPr/>
                    <a:lstStyle/>
                    <a:p>
                      <a:pPr marL="0" algn="ctr" fontAlgn="ctr"/>
                      <a:r>
                        <a:rPr lang="en-US" altLang="zh-CN" sz="1700" b="1" i="0" u="none" strike="noStrike" dirty="0">
                          <a:solidFill>
                            <a:schemeClr val="bg1"/>
                          </a:solidFill>
                          <a:effectLst/>
                          <a:latin typeface="微软雅黑" panose="020B0503020204020204" pitchFamily="34" charset="-122"/>
                          <a:ea typeface="微软雅黑" panose="020B0503020204020204" pitchFamily="34" charset="-122"/>
                          <a:cs typeface="+mn-cs"/>
                        </a:rPr>
                        <a:t>2025</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93670"/>
                    </a:solidFill>
                  </a:tcPr>
                </a:tc>
                <a:extLst>
                  <a:ext uri="{0D108BD9-81ED-4DB2-BD59-A6C34878D82A}">
                    <a16:rowId xmlns:a16="http://schemas.microsoft.com/office/drawing/2014/main" val="2223471146"/>
                  </a:ext>
                </a:extLst>
              </a:tr>
              <a:tr h="317113">
                <a:tc rowSpan="2">
                  <a:txBody>
                    <a:bodyPr/>
                    <a:lstStyle/>
                    <a:p>
                      <a:pPr algn="ctr"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市政</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环卫车</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dirty="0">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460820"/>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1696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8300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41000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81000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887770"/>
                  </a:ext>
                </a:extLst>
              </a:tr>
              <a:tr h="317113">
                <a:tc rowSpan="8">
                  <a:txBody>
                    <a:bodyPr/>
                    <a:lstStyle/>
                    <a:p>
                      <a:pPr algn="ctr"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重卡</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zh-CN" altLang="en-US" sz="1700" b="1" i="0" u="none" strike="noStrike" dirty="0" smtClean="0">
                          <a:solidFill>
                            <a:schemeClr val="tx1"/>
                          </a:solidFill>
                          <a:effectLst/>
                          <a:latin typeface="等线" panose="02010600030101010101" pitchFamily="2" charset="-122"/>
                          <a:ea typeface="等线" panose="02010600030101010101" pitchFamily="2" charset="-122"/>
                        </a:rPr>
                        <a:t>盘毂能量管理系统</a:t>
                      </a:r>
                      <a:endParaRPr lang="en-US" sz="1700" b="1" i="0" u="none" strike="noStrike" dirty="0">
                        <a:solidFill>
                          <a:schemeClr val="tx1"/>
                        </a:solidFill>
                        <a:effectLst/>
                        <a:latin typeface="等线" panose="02010600030101010101" pitchFamily="2" charset="-122"/>
                        <a:ea typeface="等线" panose="02010600030101010101" pitchFamily="2" charset="-122"/>
                      </a:endParaRP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dirty="0">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dirty="0">
                          <a:solidFill>
                            <a:schemeClr val="tx1"/>
                          </a:solidFill>
                          <a:effectLst/>
                          <a:latin typeface="等线" panose="02010600030101010101" pitchFamily="2" charset="-122"/>
                          <a:ea typeface="等线" panose="02010600030101010101" pitchFamily="2" charset="-122"/>
                        </a:rPr>
                        <a:t>3025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dirty="0">
                          <a:solidFill>
                            <a:schemeClr val="tx1"/>
                          </a:solidFill>
                          <a:effectLst/>
                          <a:latin typeface="等线" panose="02010600030101010101" pitchFamily="2" charset="-122"/>
                          <a:ea typeface="等线" panose="02010600030101010101" pitchFamily="2" charset="-122"/>
                        </a:rPr>
                        <a:t>15100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dirty="0">
                          <a:solidFill>
                            <a:schemeClr val="tx1"/>
                          </a:solidFill>
                          <a:effectLst/>
                          <a:latin typeface="等线" panose="02010600030101010101" pitchFamily="2" charset="-122"/>
                          <a:ea typeface="等线" panose="02010600030101010101" pitchFamily="2" charset="-122"/>
                        </a:rPr>
                        <a:t>40500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a:solidFill>
                            <a:schemeClr val="tx1"/>
                          </a:solidFill>
                          <a:effectLst/>
                          <a:latin typeface="等线" panose="02010600030101010101" pitchFamily="2" charset="-122"/>
                          <a:ea typeface="等线" panose="02010600030101010101" pitchFamily="2" charset="-122"/>
                        </a:rPr>
                        <a:t>72000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709382"/>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dirty="0">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a:solidFill>
                            <a:schemeClr val="tx1"/>
                          </a:solidFill>
                          <a:effectLst/>
                          <a:latin typeface="等线" panose="02010600030101010101" pitchFamily="2" charset="-122"/>
                          <a:ea typeface="等线" panose="02010600030101010101" pitchFamily="2" charset="-122"/>
                        </a:rPr>
                        <a:t>16197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dirty="0">
                          <a:solidFill>
                            <a:schemeClr val="tx1"/>
                          </a:solidFill>
                          <a:effectLst/>
                          <a:latin typeface="等线" panose="02010600030101010101" pitchFamily="2" charset="-122"/>
                          <a:ea typeface="等线" panose="02010600030101010101" pitchFamily="2" charset="-122"/>
                        </a:rPr>
                        <a:t>73190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dirty="0">
                          <a:solidFill>
                            <a:schemeClr val="tx1"/>
                          </a:solidFill>
                          <a:effectLst/>
                          <a:latin typeface="等线" panose="02010600030101010101" pitchFamily="2" charset="-122"/>
                          <a:ea typeface="等线" panose="02010600030101010101" pitchFamily="2" charset="-122"/>
                        </a:rPr>
                        <a:t>181900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700" b="0" i="0" u="none" strike="noStrike" dirty="0">
                          <a:solidFill>
                            <a:schemeClr val="tx1"/>
                          </a:solidFill>
                          <a:effectLst/>
                          <a:latin typeface="等线" panose="02010600030101010101" pitchFamily="2" charset="-122"/>
                          <a:ea typeface="等线" panose="02010600030101010101" pitchFamily="2" charset="-122"/>
                        </a:rPr>
                        <a:t>303400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19937"/>
                  </a:ext>
                </a:extLst>
              </a:tr>
              <a:tr h="317113">
                <a:tc vMerge="1">
                  <a:txBody>
                    <a:bodyPr/>
                    <a:lstStyle/>
                    <a:p>
                      <a:endParaRPr lang="zh-CN" altLang="en-US"/>
                    </a:p>
                  </a:txBody>
                  <a:tcPr/>
                </a:tc>
                <a:tc rowSpan="2">
                  <a:txBody>
                    <a:bodyPr/>
                    <a:lstStyle/>
                    <a:p>
                      <a:pPr algn="l"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自卸车</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380286"/>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dirty="0">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333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5750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346171"/>
                  </a:ext>
                </a:extLst>
              </a:tr>
              <a:tr h="317113">
                <a:tc vMerge="1">
                  <a:txBody>
                    <a:bodyPr/>
                    <a:lstStyle/>
                    <a:p>
                      <a:endParaRPr lang="zh-CN" altLang="en-US"/>
                    </a:p>
                  </a:txBody>
                  <a:tcPr/>
                </a:tc>
                <a:tc rowSpan="2">
                  <a:txBody>
                    <a:bodyPr/>
                    <a:lstStyle/>
                    <a:p>
                      <a:pPr algn="l"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牵引车</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092093"/>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6300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828139"/>
                  </a:ext>
                </a:extLst>
              </a:tr>
              <a:tr h="317113">
                <a:tc vMerge="1">
                  <a:txBody>
                    <a:bodyPr/>
                    <a:lstStyle/>
                    <a:p>
                      <a:endParaRPr lang="zh-CN" altLang="en-US"/>
                    </a:p>
                  </a:txBody>
                  <a:tcPr/>
                </a:tc>
                <a:tc rowSpan="2">
                  <a:txBody>
                    <a:bodyPr/>
                    <a:lstStyle/>
                    <a:p>
                      <a:pPr algn="l"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矿卡</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993616"/>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10400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506360"/>
                  </a:ext>
                </a:extLst>
              </a:tr>
              <a:tr h="317113">
                <a:tc rowSpan="4">
                  <a:txBody>
                    <a:bodyPr/>
                    <a:lstStyle/>
                    <a:p>
                      <a:pPr algn="ctr"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客车</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公交车</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dirty="0">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3000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6000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9000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12000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651322"/>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dirty="0">
                          <a:solidFill>
                            <a:schemeClr val="tx1"/>
                          </a:solidFill>
                          <a:effectLst/>
                          <a:latin typeface="等线" panose="02010600030101010101" pitchFamily="2" charset="-122"/>
                          <a:ea typeface="等线" panose="02010600030101010101" pitchFamily="2" charset="-122"/>
                        </a:rPr>
                        <a:t>27415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54000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76500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96000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21317"/>
                  </a:ext>
                </a:extLst>
              </a:tr>
              <a:tr h="317113">
                <a:tc vMerge="1">
                  <a:txBody>
                    <a:bodyPr/>
                    <a:lstStyle/>
                    <a:p>
                      <a:endParaRPr lang="zh-CN" altLang="en-US"/>
                    </a:p>
                  </a:txBody>
                  <a:tcPr/>
                </a:tc>
                <a:tc rowSpan="2">
                  <a:txBody>
                    <a:bodyPr/>
                    <a:lstStyle/>
                    <a:p>
                      <a:pPr algn="l"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公路车</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258132"/>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1400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3350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6500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9714"/>
                  </a:ext>
                </a:extLst>
              </a:tr>
              <a:tr h="317113">
                <a:tc rowSpan="2">
                  <a:txBody>
                    <a:bodyPr/>
                    <a:lstStyle/>
                    <a:p>
                      <a:pPr algn="ctr"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工业</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环控</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盘毂目标</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045505"/>
                  </a:ext>
                </a:extLst>
              </a:tr>
              <a:tr h="278460">
                <a:tc vMerge="1">
                  <a:txBody>
                    <a:bodyPr/>
                    <a:lstStyle/>
                    <a:p>
                      <a:endParaRPr lang="zh-CN" altLang="en-US"/>
                    </a:p>
                  </a:txBody>
                  <a:tcPr/>
                </a:tc>
                <a:tc vMerge="1">
                  <a:txBody>
                    <a:bodyPr/>
                    <a:lstStyle/>
                    <a:p>
                      <a:endParaRPr lang="zh-CN" altLang="en-US"/>
                    </a:p>
                  </a:txBody>
                  <a:tcPr/>
                </a:tc>
                <a:tc>
                  <a:txBody>
                    <a:bodyPr/>
                    <a:lstStyle/>
                    <a:p>
                      <a:pPr algn="l" fontAlgn="b"/>
                      <a:r>
                        <a:rPr lang="zh-CN" altLang="en-US" sz="1700" b="0" i="0" u="none" strike="noStrike">
                          <a:solidFill>
                            <a:schemeClr val="tx1"/>
                          </a:solidFill>
                          <a:effectLst/>
                          <a:latin typeface="等线" panose="02010600030101010101" pitchFamily="2" charset="-122"/>
                          <a:ea typeface="等线" panose="02010600030101010101" pitchFamily="2" charset="-122"/>
                        </a:rPr>
                        <a:t>销售额</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960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5750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22000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0" i="0" u="none" strike="noStrike">
                          <a:solidFill>
                            <a:schemeClr val="tx1"/>
                          </a:solidFill>
                          <a:effectLst/>
                          <a:latin typeface="等线" panose="02010600030101010101" pitchFamily="2" charset="-122"/>
                          <a:ea typeface="等线" panose="02010600030101010101" pitchFamily="2" charset="-122"/>
                        </a:rPr>
                        <a:t>52500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090801"/>
                  </a:ext>
                </a:extLst>
              </a:tr>
              <a:tr h="278460">
                <a:tc gridSpan="3">
                  <a:txBody>
                    <a:bodyPr/>
                    <a:lstStyle/>
                    <a:p>
                      <a:pPr algn="ctr" fontAlgn="b"/>
                      <a:r>
                        <a:rPr lang="zh-CN" altLang="en-US" sz="1700" b="1" i="0" u="none" strike="noStrike" dirty="0">
                          <a:solidFill>
                            <a:schemeClr val="tx1"/>
                          </a:solidFill>
                          <a:effectLst/>
                          <a:latin typeface="等线" panose="02010600030101010101" pitchFamily="2" charset="-122"/>
                          <a:ea typeface="等线" panose="02010600030101010101" pitchFamily="2" charset="-122"/>
                        </a:rPr>
                        <a:t>合计</a:t>
                      </a:r>
                    </a:p>
                  </a:txBody>
                  <a:tcPr marL="448" marR="448" marT="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r" fontAlgn="b"/>
                      <a:r>
                        <a:rPr lang="en-US" altLang="zh-CN" sz="1700" b="1" i="0" u="none" strike="noStrike">
                          <a:solidFill>
                            <a:schemeClr val="tx1"/>
                          </a:solidFill>
                          <a:effectLst/>
                          <a:latin typeface="等线" panose="02010600030101010101" pitchFamily="2" charset="-122"/>
                          <a:ea typeface="等线" panose="02010600030101010101" pitchFamily="2" charset="-122"/>
                        </a:rPr>
                        <a:t>49201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1" i="0" u="none" strike="noStrike" dirty="0">
                          <a:solidFill>
                            <a:schemeClr val="tx1"/>
                          </a:solidFill>
                          <a:effectLst/>
                          <a:latin typeface="等线" panose="02010600030101010101" pitchFamily="2" charset="-122"/>
                          <a:ea typeface="等线" panose="02010600030101010101" pitchFamily="2" charset="-122"/>
                        </a:rPr>
                        <a:t>151240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1" i="0" u="none" strike="noStrike">
                          <a:solidFill>
                            <a:schemeClr val="tx1"/>
                          </a:solidFill>
                          <a:effectLst/>
                          <a:latin typeface="等线" panose="02010600030101010101" pitchFamily="2" charset="-122"/>
                          <a:ea typeface="等线" panose="02010600030101010101" pitchFamily="2" charset="-122"/>
                        </a:rPr>
                        <a:t>347200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700" b="1" i="0" u="none" strike="noStrike" dirty="0">
                          <a:solidFill>
                            <a:schemeClr val="tx1"/>
                          </a:solidFill>
                          <a:effectLst/>
                          <a:latin typeface="等线" panose="02010600030101010101" pitchFamily="2" charset="-122"/>
                          <a:ea typeface="等线" panose="02010600030101010101" pitchFamily="2" charset="-122"/>
                        </a:rPr>
                        <a:t>591200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861652"/>
                  </a:ext>
                </a:extLst>
              </a:tr>
            </a:tbl>
          </a:graphicData>
        </a:graphic>
      </p:graphicFrame>
      <p:sp>
        <p:nvSpPr>
          <p:cNvPr id="6" name="object 2"/>
          <p:cNvSpPr txBox="1">
            <a:spLocks/>
          </p:cNvSpPr>
          <p:nvPr/>
        </p:nvSpPr>
        <p:spPr>
          <a:xfrm>
            <a:off x="756615" y="574626"/>
            <a:ext cx="8530036" cy="389447"/>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快速增长，未来可期</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4202763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kumimoji="0" lang="zh-CN" altLang="en-US"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星耀</a:t>
            </a:r>
            <a:r>
              <a:rPr kumimoji="0" lang="en-US" altLang="zh-CN"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G60</a:t>
            </a:r>
            <a:r>
              <a:rPr kumimoji="0" lang="zh-CN" altLang="en-US"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创业人才</a:t>
            </a:r>
            <a:r>
              <a:rPr kumimoji="0" lang="en-US" altLang="zh-CN"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a:t>
            </a:r>
            <a:r>
              <a:rPr kumimoji="0" lang="zh-CN" altLang="en-US"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韩军 盘毂动力创始人</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7" name="TextBox 9"/>
          <p:cNvSpPr txBox="1">
            <a:spLocks noChangeArrowheads="1"/>
          </p:cNvSpPr>
          <p:nvPr/>
        </p:nvSpPr>
        <p:spPr bwMode="auto">
          <a:xfrm>
            <a:off x="756615" y="5182855"/>
            <a:ext cx="4460177" cy="412673"/>
          </a:xfrm>
          <a:prstGeom prst="rect">
            <a:avLst/>
          </a:prstGeom>
          <a:solidFill>
            <a:srgbClr val="193670"/>
          </a:solidFill>
          <a:ln w="28575" cmpd="sng">
            <a:noFill/>
            <a:prstDash val="solid"/>
            <a:miter lim="800000"/>
          </a:ln>
        </p:spPr>
        <p:txBody>
          <a:bodyPr lIns="39797" tIns="19897" rIns="39797" bIns="19897" anchor="ctr"/>
          <a:lstStyle>
            <a:defPPr>
              <a:defRPr lang="zh-CN"/>
            </a:defPPr>
            <a:lvl1pPr marL="179705" indent="-179705" algn="ctr" eaLnBrk="0" hangingPunct="0">
              <a:lnSpc>
                <a:spcPct val="110000"/>
              </a:lnSpc>
              <a:spcBef>
                <a:spcPct val="50000"/>
              </a:spcBef>
              <a:spcAft>
                <a:spcPct val="40000"/>
              </a:spcAft>
              <a:buClr>
                <a:srgbClr val="FF0000"/>
              </a:buClr>
              <a:buSzPct val="80000"/>
              <a:buFontTx/>
              <a:defRPr sz="1600">
                <a:solidFill>
                  <a:srgbClr val="FFFFFF"/>
                </a:solidFill>
                <a:latin typeface="Arial" panose="020B0604020202090204" pitchFamily="34" charset="0"/>
                <a:cs typeface="Arial" panose="020B0604020202090204" pitchFamily="34" charset="0"/>
              </a:defRPr>
            </a:lvl1pPr>
          </a:lstStyle>
          <a:p>
            <a:pPr marL="0" marR="0" lvl="0" indent="0" algn="ctr" defTabSz="282575" rtl="0" eaLnBrk="0" fontAlgn="base" latinLnBrk="0" hangingPunct="0">
              <a:lnSpc>
                <a:spcPct val="110000"/>
              </a:lnSpc>
              <a:spcBef>
                <a:spcPct val="50000"/>
              </a:spcBef>
              <a:spcAft>
                <a:spcPct val="40000"/>
              </a:spcAft>
              <a:buClr>
                <a:srgbClr val="FF0000"/>
              </a:buClr>
              <a:buSzPct val="80000"/>
              <a:buFontTx/>
              <a:buNone/>
              <a:tabLst/>
              <a:defRPr/>
            </a:pPr>
            <a:r>
              <a:rPr kumimoji="0" lang="zh-CN" altLang="en-US" sz="1587"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90204" pitchFamily="34" charset="0"/>
                <a:sym typeface="+mn-ea"/>
              </a:rPr>
              <a:t>盘毂</a:t>
            </a:r>
            <a:r>
              <a:rPr kumimoji="0" lang="zh-CN" altLang="en-US" sz="1587"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90204" pitchFamily="34" charset="0"/>
                <a:sym typeface="+mn-ea"/>
              </a:rPr>
              <a:t>动力人员</a:t>
            </a:r>
            <a:r>
              <a:rPr kumimoji="0" lang="zh-CN" altLang="en-US" sz="1587"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90204" pitchFamily="34" charset="0"/>
                <a:sym typeface="+mn-ea"/>
              </a:rPr>
              <a:t>学历结构</a:t>
            </a:r>
          </a:p>
        </p:txBody>
      </p:sp>
      <p:sp>
        <p:nvSpPr>
          <p:cNvPr id="13" name="Text Box 2"/>
          <p:cNvSpPr txBox="1">
            <a:spLocks noChangeArrowheads="1"/>
          </p:cNvSpPr>
          <p:nvPr/>
        </p:nvSpPr>
        <p:spPr bwMode="auto">
          <a:xfrm>
            <a:off x="656708" y="1006674"/>
            <a:ext cx="13033448" cy="1198515"/>
          </a:xfrm>
          <a:prstGeom prst="rect">
            <a:avLst/>
          </a:prstGeom>
        </p:spPr>
        <p:txBody>
          <a:bodyPr vert="horz" wrap="square" lIns="0" tIns="14396" rIns="0" bIns="0" rtlCol="0">
            <a:spAutoFit/>
          </a:bodyPr>
          <a:lstStyle>
            <a:defPPr>
              <a:defRPr lang="zh-CN"/>
            </a:defPPr>
            <a:lvl1pPr marL="88900" algn="l">
              <a:lnSpc>
                <a:spcPct val="100000"/>
              </a:lnSpc>
              <a:spcBef>
                <a:spcPts val="100"/>
              </a:spcBef>
              <a:defRPr sz="230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50000"/>
              </a:lnSpc>
              <a:spcBef>
                <a:spcPts val="100"/>
              </a:spcBef>
              <a:spcAft>
                <a:spcPct val="40000"/>
              </a:spcAft>
              <a:buClrTx/>
              <a:buSzPct val="80000"/>
              <a:buFont typeface="Times New Roman" panose="02020603050405020304" pitchFamily="18" charset="0"/>
              <a:buNone/>
              <a:tabLst/>
              <a:defRPr/>
            </a:pPr>
            <a:r>
              <a:rPr kumimoji="0" lang="zh-CN" altLang="en-US" sz="23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盘毂</a:t>
            </a:r>
            <a:r>
              <a:rPr kumimoji="0" lang="zh-CN" altLang="en-US" sz="23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动力核心经营管理团队来自</a:t>
            </a:r>
            <a:r>
              <a:rPr kumimoji="0" lang="zh-CN" altLang="en-US" sz="23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国内主流商用车企业</a:t>
            </a:r>
            <a:r>
              <a:rPr kumimoji="0" lang="zh-CN" altLang="en-US" sz="23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a:t>
            </a:r>
            <a:r>
              <a:rPr lang="zh-CN" altLang="en-US" noProof="0" dirty="0" smtClean="0">
                <a:solidFill>
                  <a:schemeClr val="tx1"/>
                </a:solidFill>
              </a:rPr>
              <a:t>以</a:t>
            </a:r>
            <a:r>
              <a:rPr kumimoji="0" lang="zh-CN" altLang="en-US" sz="3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整车视角，</a:t>
            </a:r>
            <a:r>
              <a:rPr kumimoji="0" lang="zh-CN" altLang="en-US" sz="23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对</a:t>
            </a:r>
            <a:r>
              <a:rPr kumimoji="0" lang="zh-CN" altLang="en-US" sz="23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电驱动有</a:t>
            </a:r>
            <a:r>
              <a:rPr kumimoji="0" lang="zh-CN" altLang="en-US" sz="3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更</a:t>
            </a:r>
            <a:r>
              <a:rPr kumimoji="0" lang="zh-CN" altLang="en-US" sz="31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深理</a:t>
            </a:r>
            <a:r>
              <a:rPr kumimoji="0" lang="zh-CN" altLang="en-US" sz="3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解</a:t>
            </a:r>
            <a:r>
              <a:rPr kumimoji="0" lang="zh-CN" altLang="en-US" sz="23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，能够制定行之有效的技术和市场战略，并具备扎实的战略落地能力。</a:t>
            </a:r>
            <a:endParaRPr kumimoji="0" lang="en-US" altLang="zh-CN" sz="23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lt"/>
            </a:endParaRPr>
          </a:p>
        </p:txBody>
      </p:sp>
      <p:sp>
        <p:nvSpPr>
          <p:cNvPr id="9" name="矩形 8">
            <a:extLst>
              <a:ext uri="{FF2B5EF4-FFF2-40B4-BE49-F238E27FC236}">
                <a16:creationId xmlns:a16="http://schemas.microsoft.com/office/drawing/2014/main" id="{77A24872-FC0D-4779-8567-73C7C3FFCFAC}"/>
              </a:ext>
            </a:extLst>
          </p:cNvPr>
          <p:cNvSpPr/>
          <p:nvPr>
            <p:custDataLst>
              <p:tags r:id="rId1"/>
            </p:custDataLst>
          </p:nvPr>
        </p:nvSpPr>
        <p:spPr>
          <a:xfrm>
            <a:off x="2937652" y="2965865"/>
            <a:ext cx="2373502" cy="2052870"/>
          </a:xfrm>
          <a:prstGeom prst="rect">
            <a:avLst/>
          </a:prstGeom>
        </p:spPr>
        <p:txBody>
          <a:bodyPr wrap="square">
            <a:spAutoFit/>
          </a:bodyPr>
          <a:lstStyle/>
          <a:p>
            <a:pPr marL="342900" marR="0" lvl="0" indent="-342900" algn="l" defTabSz="914400" rtl="0" eaLnBrk="1" fontAlgn="auto" latinLnBrk="0" hangingPunct="1">
              <a:lnSpc>
                <a:spcPct val="140000"/>
              </a:lnSpc>
              <a:spcBef>
                <a:spcPts val="0"/>
              </a:spcBef>
              <a:spcAft>
                <a:spcPts val="0"/>
              </a:spcAft>
              <a:buClrTx/>
              <a:buSzTx/>
              <a:buFont typeface="Wingdings" panose="05000000000000000000" pitchFamily="2" charset="2"/>
              <a:buChar char="Ø"/>
              <a:tabLst/>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上海交通</a:t>
            </a:r>
            <a:r>
              <a:rPr kumimoji="0" lang="zh-CN" altLang="en-US" sz="13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大学</a:t>
            </a:r>
            <a:r>
              <a:rPr kumimoji="0" lang="en-US" altLang="zh-CN" sz="13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EMBA</a:t>
            </a:r>
            <a:r>
              <a:rPr kumimoji="0" lang="zh-CN" altLang="en-US" sz="13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40000"/>
              </a:lnSpc>
              <a:spcBef>
                <a:spcPts val="0"/>
              </a:spcBef>
              <a:spcAft>
                <a:spcPts val="0"/>
              </a:spcAft>
              <a:buClrTx/>
              <a:buSzTx/>
              <a:buFont typeface="Wingdings" panose="05000000000000000000" pitchFamily="2" charset="2"/>
              <a:buChar char="Ø"/>
              <a:tabLst/>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世界最大客车企业</a:t>
            </a:r>
            <a:r>
              <a:rPr kumimoji="0" lang="en-US" altLang="zh-CN"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年工作经验，先后担任总经理助理、总工程师、销售公司总经理、</a:t>
            </a:r>
            <a:r>
              <a:rPr kumimoji="0" lang="zh-CN" altLang="en-US" sz="13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公司</a:t>
            </a:r>
            <a:r>
              <a:rPr kumimoji="0" lang="zh-CN" altLang="en-US" sz="13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董事。</a:t>
            </a:r>
            <a:endParaRPr kumimoji="0" lang="en-US" altLang="zh-CN"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40000"/>
              </a:lnSpc>
              <a:spcBef>
                <a:spcPts val="0"/>
              </a:spcBef>
              <a:spcAft>
                <a:spcPts val="0"/>
              </a:spcAft>
              <a:buClrTx/>
              <a:buSzTx/>
              <a:buFont typeface="Wingdings" panose="05000000000000000000" pitchFamily="2" charset="2"/>
              <a:buChar char="Ø"/>
              <a:tabLst/>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启动中国商用车电动化的企业界</a:t>
            </a:r>
            <a:r>
              <a:rPr kumimoji="0" lang="zh-CN" altLang="en-US" sz="13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领军</a:t>
            </a:r>
            <a:r>
              <a:rPr kumimoji="0" lang="zh-CN" altLang="en-US" sz="13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t>者。</a:t>
            </a:r>
            <a:endPar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矩形 13">
            <a:extLst>
              <a:ext uri="{FF2B5EF4-FFF2-40B4-BE49-F238E27FC236}">
                <a16:creationId xmlns:a16="http://schemas.microsoft.com/office/drawing/2014/main" id="{B2D350DF-DEA0-43B7-AF25-DC08A8598D6A}"/>
              </a:ext>
            </a:extLst>
          </p:cNvPr>
          <p:cNvSpPr/>
          <p:nvPr/>
        </p:nvSpPr>
        <p:spPr>
          <a:xfrm>
            <a:off x="2937652" y="2626681"/>
            <a:ext cx="2295556" cy="3847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9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创始人：</a:t>
            </a:r>
            <a:r>
              <a:rPr kumimoji="0" lang="zh-CN" altLang="en-US" sz="1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韩军</a:t>
            </a:r>
            <a:endParaRPr kumimoji="0" lang="en-US" altLang="zh-CN" sz="19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614" y="2329345"/>
            <a:ext cx="2181037" cy="2726296"/>
          </a:xfrm>
          <a:prstGeom prst="rect">
            <a:avLst/>
          </a:prstGeom>
        </p:spPr>
      </p:pic>
      <p:sp>
        <p:nvSpPr>
          <p:cNvPr id="23" name="文本框 22">
            <a:extLst>
              <a:ext uri="{FF2B5EF4-FFF2-40B4-BE49-F238E27FC236}">
                <a16:creationId xmlns:a16="http://schemas.microsoft.com/office/drawing/2014/main" id="{A0AF0AB9-9790-4AB9-A066-1B60E3120A42}"/>
              </a:ext>
            </a:extLst>
          </p:cNvPr>
          <p:cNvSpPr txBox="1"/>
          <p:nvPr/>
        </p:nvSpPr>
        <p:spPr>
          <a:xfrm>
            <a:off x="5975433" y="2518842"/>
            <a:ext cx="6862234" cy="1292662"/>
          </a:xfrm>
          <a:prstGeom prst="rect">
            <a:avLst/>
          </a:prstGeom>
          <a:noFill/>
        </p:spPr>
        <p:txBody>
          <a:bodyPr wrap="square">
            <a:spAutoFit/>
          </a:bodyPr>
          <a:lstStyle>
            <a:defPPr>
              <a:defRPr lang="zh-CN"/>
            </a:defPPr>
            <a:lvl1pPr algn="just" defTabSz="1050990">
              <a:lnSpc>
                <a:spcPct val="150000"/>
              </a:lnSpc>
              <a:spcAft>
                <a:spcPct val="0"/>
              </a:spcAft>
              <a:buClr>
                <a:schemeClr val="accent1"/>
              </a:buClr>
              <a:buNone/>
              <a:defRPr sz="1500">
                <a:latin typeface="Times New Roman" panose="02020603050405020304" pitchFamily="18" charset="0"/>
                <a:ea typeface="华文楷体" panose="02010600040101010101" pitchFamily="2" charset="-122"/>
              </a:defRPr>
            </a:lvl1pPr>
          </a:lstStyle>
          <a:p>
            <a:pPr marL="0" marR="0" lvl="0" indent="0" algn="just" defTabSz="1050990" rtl="0" eaLnBrk="1" fontAlgn="base" latinLnBrk="0" hangingPunct="1">
              <a:lnSpc>
                <a:spcPct val="150000"/>
              </a:lnSpc>
              <a:spcBef>
                <a:spcPct val="0"/>
              </a:spcBef>
              <a:spcAft>
                <a:spcPct val="0"/>
              </a:spcAft>
              <a:buClr>
                <a:srgbClr val="4A66AC"/>
              </a:buClr>
              <a:buSzPct val="80000"/>
              <a:buFont typeface="Times New Roman" panose="02020603050405020304" pitchFamily="18" charset="0"/>
              <a:buNone/>
              <a:tabLst/>
              <a:defRPr/>
            </a:pPr>
            <a:r>
              <a:rPr kumimoji="0" lang="zh-CN" altLang="en-US" sz="1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创始人具备始终坚持第一性原理搞研发的定力和“敢于胜利”的斗志</a:t>
            </a:r>
            <a:endParaRPr kumimoji="0" lang="en-US" altLang="zh-CN" sz="1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a:p>
            <a:pPr lvl="0">
              <a:buClr>
                <a:srgbClr val="4A66AC"/>
              </a:buClr>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创始人开创了中国客车油改电的电动化</a:t>
            </a:r>
            <a:r>
              <a:rPr lang="zh-CN" altLang="en-US" sz="1200" dirty="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时代</a:t>
            </a:r>
            <a:r>
              <a:rPr lang="zh-CN" altLang="en-US" sz="1200" dirty="0" smtClean="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，并在</a:t>
            </a:r>
            <a:r>
              <a:rPr lang="zh-CN" altLang="en-US" sz="1200" dirty="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原企业中形成了敢想、敢干、敢于胜利的斗志，以及艰苦节约、高效务实的</a:t>
            </a:r>
            <a:r>
              <a:rPr lang="zh-CN" altLang="en-US" sz="120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工作</a:t>
            </a:r>
            <a:r>
              <a:rPr lang="zh-CN" altLang="en-US" sz="1200" smtClean="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作风。</a:t>
            </a:r>
            <a:r>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基于</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全平低地板公交车对动力系统的真实需求，创始人历经失败，但始终坚持轴向磁通</a:t>
            </a:r>
            <a:r>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技术路线。</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24" name="椭圆 23">
            <a:extLst>
              <a:ext uri="{FF2B5EF4-FFF2-40B4-BE49-F238E27FC236}">
                <a16:creationId xmlns:a16="http://schemas.microsoft.com/office/drawing/2014/main" id="{777CCDD5-B8EA-4518-9491-3D4FA767ED19}"/>
              </a:ext>
            </a:extLst>
          </p:cNvPr>
          <p:cNvSpPr/>
          <p:nvPr/>
        </p:nvSpPr>
        <p:spPr>
          <a:xfrm>
            <a:off x="5421723" y="2950890"/>
            <a:ext cx="453552" cy="453552"/>
          </a:xfrm>
          <a:prstGeom prst="ellipse">
            <a:avLst/>
          </a:prstGeom>
          <a:solidFill>
            <a:srgbClr val="0094DA"/>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1</a:t>
            </a:r>
            <a:endParaRPr kumimoji="0" lang="zh-CN" altLang="en-US"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25" name="文本框 24">
            <a:extLst>
              <a:ext uri="{FF2B5EF4-FFF2-40B4-BE49-F238E27FC236}">
                <a16:creationId xmlns:a16="http://schemas.microsoft.com/office/drawing/2014/main" id="{0CBED40D-6796-4935-B30A-E6F83454917E}"/>
              </a:ext>
            </a:extLst>
          </p:cNvPr>
          <p:cNvSpPr txBox="1"/>
          <p:nvPr/>
        </p:nvSpPr>
        <p:spPr>
          <a:xfrm>
            <a:off x="5975433" y="5399162"/>
            <a:ext cx="6809300" cy="1015663"/>
          </a:xfrm>
          <a:prstGeom prst="rect">
            <a:avLst/>
          </a:prstGeom>
          <a:noFill/>
        </p:spPr>
        <p:txBody>
          <a:bodyPr wrap="square">
            <a:spAutoFit/>
          </a:bodyPr>
          <a:lstStyle>
            <a:defPPr>
              <a:defRPr lang="zh-CN"/>
            </a:defPPr>
            <a:lvl1pPr algn="just" defTabSz="1050990">
              <a:lnSpc>
                <a:spcPct val="150000"/>
              </a:lnSpc>
              <a:spcAft>
                <a:spcPct val="0"/>
              </a:spcAft>
              <a:buClr>
                <a:schemeClr val="accent1"/>
              </a:buClr>
              <a:buNone/>
              <a:defRPr sz="1500">
                <a:latin typeface="Times New Roman" panose="02020603050405020304" pitchFamily="18" charset="0"/>
                <a:ea typeface="华文楷体" panose="02010600040101010101" pitchFamily="2" charset="-122"/>
              </a:defRPr>
            </a:lvl1pPr>
          </a:lstStyle>
          <a:p>
            <a:pPr lvl="0">
              <a:buClr>
                <a:srgbClr val="4A66AC"/>
              </a:buClr>
              <a:defRPr/>
            </a:pPr>
            <a:r>
              <a:rPr lang="zh-CN" altLang="en-US" sz="1600" b="1" dirty="0" smtClean="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股散人聚的创始人格局和自我加压影响团队的领导力</a:t>
            </a:r>
            <a:endParaRPr lang="en-US" altLang="zh-CN" sz="1600" b="1" dirty="0" smtClean="0">
              <a:solidFill>
                <a:prstClr val="black"/>
              </a:solidFill>
              <a:latin typeface="微软雅黑" panose="020B0503020204020204" pitchFamily="34" charset="-122"/>
              <a:ea typeface="微软雅黑" panose="020B0503020204020204" pitchFamily="34" charset="-122"/>
              <a:sym typeface="Times New Roman" panose="02020603050405020304" pitchFamily="18" charset="0"/>
            </a:endParaRPr>
          </a:p>
          <a:p>
            <a:pPr lvl="0">
              <a:buClr>
                <a:srgbClr val="4A66AC"/>
              </a:buClr>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盘毂核心技术及管理团队全员持股，股散人聚，企业发展与我直接相关的责任意识和激励机制；</a:t>
            </a:r>
            <a:endParaRPr kumimoji="0" lang="en-US" altLang="zh-CN"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a:p>
            <a:pPr lvl="0">
              <a:buClr>
                <a:srgbClr val="4A66AC"/>
              </a:buClr>
              <a:defRPr/>
            </a:pPr>
            <a:r>
              <a:rPr lang="zh-CN" altLang="en-US" sz="1200" dirty="0" smtClean="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创始人对自我要求严格，影响培养了一批</a:t>
            </a:r>
            <a:r>
              <a:rPr lang="zh-CN" altLang="en-US" sz="1200" smtClean="0">
                <a:solidFill>
                  <a:prstClr val="black"/>
                </a:solidFill>
                <a:latin typeface="微软雅黑" panose="020B0503020204020204" pitchFamily="34" charset="-122"/>
                <a:ea typeface="微软雅黑" panose="020B0503020204020204" pitchFamily="34" charset="-122"/>
                <a:sym typeface="Times New Roman" panose="02020603050405020304" pitchFamily="18" charset="0"/>
              </a:rPr>
              <a:t>优秀人才。</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26" name="椭圆 25">
            <a:extLst>
              <a:ext uri="{FF2B5EF4-FFF2-40B4-BE49-F238E27FC236}">
                <a16:creationId xmlns:a16="http://schemas.microsoft.com/office/drawing/2014/main" id="{030BE468-2368-4A26-8C5D-287DC94B5A4E}"/>
              </a:ext>
            </a:extLst>
          </p:cNvPr>
          <p:cNvSpPr/>
          <p:nvPr/>
        </p:nvSpPr>
        <p:spPr>
          <a:xfrm>
            <a:off x="5421723" y="4391047"/>
            <a:ext cx="453552" cy="453552"/>
          </a:xfrm>
          <a:prstGeom prst="ellipse">
            <a:avLst/>
          </a:prstGeom>
          <a:solidFill>
            <a:srgbClr val="0094DA"/>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2</a:t>
            </a:r>
            <a:endParaRPr kumimoji="0" lang="zh-CN" altLang="en-US"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27" name="文本框 26">
            <a:extLst>
              <a:ext uri="{FF2B5EF4-FFF2-40B4-BE49-F238E27FC236}">
                <a16:creationId xmlns:a16="http://schemas.microsoft.com/office/drawing/2014/main" id="{33B22093-C26F-4862-B224-2D3FEEDE4A5A}"/>
              </a:ext>
            </a:extLst>
          </p:cNvPr>
          <p:cNvSpPr txBox="1"/>
          <p:nvPr/>
        </p:nvSpPr>
        <p:spPr>
          <a:xfrm>
            <a:off x="5975433" y="4091998"/>
            <a:ext cx="6862234" cy="1015663"/>
          </a:xfrm>
          <a:prstGeom prst="rect">
            <a:avLst/>
          </a:prstGeom>
          <a:noFill/>
        </p:spPr>
        <p:txBody>
          <a:bodyPr wrap="square">
            <a:spAutoFit/>
          </a:bodyPr>
          <a:lstStyle>
            <a:defPPr>
              <a:defRPr lang="zh-CN"/>
            </a:defPPr>
            <a:lvl1pPr algn="just" defTabSz="1050990">
              <a:lnSpc>
                <a:spcPct val="150000"/>
              </a:lnSpc>
              <a:spcAft>
                <a:spcPct val="0"/>
              </a:spcAft>
              <a:buClr>
                <a:schemeClr val="accent1"/>
              </a:buClr>
              <a:buNone/>
              <a:defRPr sz="1500">
                <a:latin typeface="Times New Roman" panose="02020603050405020304" pitchFamily="18" charset="0"/>
                <a:ea typeface="华文楷体" panose="02010600040101010101" pitchFamily="2" charset="-122"/>
              </a:defRPr>
            </a:lvl1pPr>
          </a:lstStyle>
          <a:p>
            <a:pPr marL="0" marR="0" lvl="0" indent="0" algn="just" defTabSz="1050990" rtl="0" eaLnBrk="1" fontAlgn="base" latinLnBrk="0" hangingPunct="1">
              <a:lnSpc>
                <a:spcPct val="150000"/>
              </a:lnSpc>
              <a:spcBef>
                <a:spcPct val="0"/>
              </a:spcBef>
              <a:spcAft>
                <a:spcPct val="0"/>
              </a:spcAft>
              <a:buClr>
                <a:srgbClr val="4A66AC"/>
              </a:buClr>
              <a:buSzPct val="80000"/>
              <a:buFont typeface="Times New Roman" panose="02020603050405020304" pitchFamily="18" charset="0"/>
              <a:buNone/>
              <a:tabLst/>
              <a:defRPr/>
            </a:pPr>
            <a:r>
              <a:rPr kumimoji="0" lang="zh-CN" altLang="en-US" sz="1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咬定青山不放松的研发韧劲</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a:p>
            <a:pPr marL="0" marR="0" lvl="0" indent="0" algn="just" defTabSz="1050990" rtl="0" eaLnBrk="1" fontAlgn="base" latinLnBrk="0" hangingPunct="1">
              <a:lnSpc>
                <a:spcPct val="150000"/>
              </a:lnSpc>
              <a:spcBef>
                <a:spcPct val="0"/>
              </a:spcBef>
              <a:spcAft>
                <a:spcPct val="0"/>
              </a:spcAft>
              <a:buClr>
                <a:srgbClr val="4A66AC"/>
              </a:buClr>
              <a:buSzPct val="80000"/>
              <a:buFont typeface="Times New Roman" panose="02020603050405020304" pitchFamily="18" charset="0"/>
              <a:buNone/>
              <a:tabLst/>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正向研发过程从技术、材料到工艺困难重重</a:t>
            </a: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a:t>
            </a:r>
            <a:r>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九死一生。创始人</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和技术团队对目标始终如一的追求和克服研发困难的</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韧劲，成就了盘毂的今天，也是盘毂迈向未来的</a:t>
            </a:r>
            <a:r>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成功保证。</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cxnSp>
        <p:nvCxnSpPr>
          <p:cNvPr id="29" name="直接连接符 28">
            <a:extLst>
              <a:ext uri="{FF2B5EF4-FFF2-40B4-BE49-F238E27FC236}">
                <a16:creationId xmlns:a16="http://schemas.microsoft.com/office/drawing/2014/main" id="{6914848F-359B-4C2E-9829-736C6B90E7C8}"/>
              </a:ext>
            </a:extLst>
          </p:cNvPr>
          <p:cNvCxnSpPr>
            <a:cxnSpLocks/>
          </p:cNvCxnSpPr>
          <p:nvPr/>
        </p:nvCxnSpPr>
        <p:spPr>
          <a:xfrm flipV="1">
            <a:off x="6045808" y="3814986"/>
            <a:ext cx="6832348" cy="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C119AEB-31CA-4FBE-9743-C0357920840B}"/>
              </a:ext>
            </a:extLst>
          </p:cNvPr>
          <p:cNvCxnSpPr>
            <a:cxnSpLocks/>
          </p:cNvCxnSpPr>
          <p:nvPr/>
        </p:nvCxnSpPr>
        <p:spPr>
          <a:xfrm flipV="1">
            <a:off x="6054703" y="5183135"/>
            <a:ext cx="6832348" cy="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E1B87CD1-DE61-4E5F-A712-F0D5C806A277}"/>
              </a:ext>
            </a:extLst>
          </p:cNvPr>
          <p:cNvCxnSpPr>
            <a:cxnSpLocks/>
          </p:cNvCxnSpPr>
          <p:nvPr/>
        </p:nvCxnSpPr>
        <p:spPr>
          <a:xfrm flipV="1">
            <a:off x="6027947" y="7555247"/>
            <a:ext cx="6832348" cy="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233D744D-BF3A-49D4-8F00-A68C863D5780}"/>
              </a:ext>
            </a:extLst>
          </p:cNvPr>
          <p:cNvSpPr/>
          <p:nvPr/>
        </p:nvSpPr>
        <p:spPr>
          <a:xfrm>
            <a:off x="5421723" y="6907175"/>
            <a:ext cx="453552" cy="453552"/>
          </a:xfrm>
          <a:prstGeom prst="ellipse">
            <a:avLst/>
          </a:prstGeom>
          <a:solidFill>
            <a:srgbClr val="0094DA"/>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4</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19" name="文本框 18">
            <a:extLst>
              <a:ext uri="{FF2B5EF4-FFF2-40B4-BE49-F238E27FC236}">
                <a16:creationId xmlns:a16="http://schemas.microsoft.com/office/drawing/2014/main" id="{33B22093-C26F-4862-B224-2D3FEEDE4A5A}"/>
              </a:ext>
            </a:extLst>
          </p:cNvPr>
          <p:cNvSpPr txBox="1"/>
          <p:nvPr/>
        </p:nvSpPr>
        <p:spPr>
          <a:xfrm>
            <a:off x="5975433" y="6543739"/>
            <a:ext cx="6887737" cy="1015663"/>
          </a:xfrm>
          <a:prstGeom prst="rect">
            <a:avLst/>
          </a:prstGeom>
          <a:noFill/>
        </p:spPr>
        <p:txBody>
          <a:bodyPr wrap="square">
            <a:spAutoFit/>
          </a:bodyPr>
          <a:lstStyle>
            <a:defPPr>
              <a:defRPr lang="zh-CN"/>
            </a:defPPr>
            <a:lvl1pPr algn="just" defTabSz="1050990">
              <a:lnSpc>
                <a:spcPct val="150000"/>
              </a:lnSpc>
              <a:spcAft>
                <a:spcPct val="0"/>
              </a:spcAft>
              <a:buClr>
                <a:schemeClr val="accent1"/>
              </a:buClr>
              <a:buNone/>
              <a:defRPr sz="1500">
                <a:latin typeface="Times New Roman" panose="02020603050405020304" pitchFamily="18" charset="0"/>
                <a:ea typeface="华文楷体" panose="02010600040101010101" pitchFamily="2" charset="-122"/>
              </a:defRPr>
            </a:lvl1pPr>
          </a:lstStyle>
          <a:p>
            <a:pPr marL="0" marR="0" lvl="0" indent="0" algn="just" defTabSz="1050990" rtl="0" eaLnBrk="1" fontAlgn="base" latinLnBrk="0" hangingPunct="1">
              <a:lnSpc>
                <a:spcPct val="150000"/>
              </a:lnSpc>
              <a:spcBef>
                <a:spcPct val="0"/>
              </a:spcBef>
              <a:spcAft>
                <a:spcPct val="0"/>
              </a:spcAft>
              <a:buClr>
                <a:srgbClr val="4A66AC"/>
              </a:buClr>
              <a:buSzPct val="80000"/>
              <a:buFont typeface="Times New Roman" panose="02020603050405020304" pitchFamily="18" charset="0"/>
              <a:buNone/>
              <a:tabLst/>
              <a:defRPr/>
            </a:pPr>
            <a:r>
              <a:rPr kumimoji="0" lang="zh-CN" altLang="en-US" sz="1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艰苦节约，成本领先思维的企业发展之路</a:t>
            </a:r>
            <a:endParaRPr kumimoji="0" lang="en-US" altLang="zh-CN" sz="1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a:p>
            <a:pPr marL="0" marR="0" lvl="0" indent="0" algn="just" defTabSz="1050990" rtl="0" eaLnBrk="1" fontAlgn="base" latinLnBrk="0" hangingPunct="1">
              <a:lnSpc>
                <a:spcPct val="150000"/>
              </a:lnSpc>
              <a:spcBef>
                <a:spcPct val="0"/>
              </a:spcBef>
              <a:spcAft>
                <a:spcPct val="0"/>
              </a:spcAft>
              <a:buClr>
                <a:srgbClr val="4A66AC"/>
              </a:buClr>
              <a:buSzPct val="80000"/>
              <a:buFont typeface="Times New Roman" panose="02020603050405020304" pitchFamily="18" charset="0"/>
              <a:buNone/>
              <a:tabLst/>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创始人多年的商用车管理经验，造就了盘毂团队艰苦节约的创业氛围和成本领先思维的产品开发能力，这奠定了盘毂在竞争中的</a:t>
            </a:r>
            <a:r>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综合优势。</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20" name="椭圆 19">
            <a:extLst>
              <a:ext uri="{FF2B5EF4-FFF2-40B4-BE49-F238E27FC236}">
                <a16:creationId xmlns:a16="http://schemas.microsoft.com/office/drawing/2014/main" id="{030BE468-2368-4A26-8C5D-287DC94B5A4E}"/>
              </a:ext>
            </a:extLst>
          </p:cNvPr>
          <p:cNvSpPr/>
          <p:nvPr/>
        </p:nvSpPr>
        <p:spPr>
          <a:xfrm>
            <a:off x="5440599" y="5725275"/>
            <a:ext cx="453552" cy="453552"/>
          </a:xfrm>
          <a:prstGeom prst="ellipse">
            <a:avLst/>
          </a:prstGeom>
          <a:solidFill>
            <a:srgbClr val="0094DA"/>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3</a:t>
            </a:r>
            <a:endParaRPr kumimoji="0" lang="zh-CN" altLang="en-US"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cxnSp>
        <p:nvCxnSpPr>
          <p:cNvPr id="21" name="直接连接符 20">
            <a:extLst>
              <a:ext uri="{FF2B5EF4-FFF2-40B4-BE49-F238E27FC236}">
                <a16:creationId xmlns:a16="http://schemas.microsoft.com/office/drawing/2014/main" id="{E1B87CD1-DE61-4E5F-A712-F0D5C806A277}"/>
              </a:ext>
            </a:extLst>
          </p:cNvPr>
          <p:cNvCxnSpPr>
            <a:cxnSpLocks/>
          </p:cNvCxnSpPr>
          <p:nvPr/>
        </p:nvCxnSpPr>
        <p:spPr>
          <a:xfrm flipV="1">
            <a:off x="6027947" y="6445355"/>
            <a:ext cx="6832348" cy="3"/>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22" name="表格 21"/>
          <p:cNvGraphicFramePr>
            <a:graphicFrameLocks noGrp="1"/>
          </p:cNvGraphicFramePr>
          <p:nvPr>
            <p:extLst/>
          </p:nvPr>
        </p:nvGraphicFramePr>
        <p:xfrm>
          <a:off x="756670" y="5685844"/>
          <a:ext cx="4460122" cy="1989369"/>
        </p:xfrm>
        <a:graphic>
          <a:graphicData uri="http://schemas.openxmlformats.org/drawingml/2006/table">
            <a:tbl>
              <a:tblPr/>
              <a:tblGrid>
                <a:gridCol w="1407526">
                  <a:extLst>
                    <a:ext uri="{9D8B030D-6E8A-4147-A177-3AD203B41FA5}">
                      <a16:colId xmlns:a16="http://schemas.microsoft.com/office/drawing/2014/main" val="1396888047"/>
                    </a:ext>
                  </a:extLst>
                </a:gridCol>
                <a:gridCol w="3052596">
                  <a:extLst>
                    <a:ext uri="{9D8B030D-6E8A-4147-A177-3AD203B41FA5}">
                      <a16:colId xmlns:a16="http://schemas.microsoft.com/office/drawing/2014/main" val="3541020436"/>
                    </a:ext>
                  </a:extLst>
                </a:gridCol>
              </a:tblGrid>
              <a:tr h="420782">
                <a:tc>
                  <a:txBody>
                    <a:bodyPr/>
                    <a:lstStyle/>
                    <a:p>
                      <a:pPr algn="ctr" fontAlgn="base">
                        <a:spcAft>
                          <a:spcPts val="0"/>
                        </a:spcAft>
                      </a:pPr>
                      <a:r>
                        <a:rPr lang="zh-CN" sz="1500" b="1" dirty="0">
                          <a:solidFill>
                            <a:srgbClr val="000000"/>
                          </a:solidFill>
                          <a:effectLst/>
                          <a:latin typeface="等线" panose="02010600030101010101" pitchFamily="2" charset="-122"/>
                          <a:ea typeface="微软雅黑" panose="020B0503020204020204" pitchFamily="34" charset="-122"/>
                          <a:cs typeface="宋体" panose="02010600030101010101" pitchFamily="2" charset="-122"/>
                        </a:rPr>
                        <a:t>学历</a:t>
                      </a:r>
                      <a:endParaRPr lang="zh-CN" sz="1050" dirty="0">
                        <a:effectLst/>
                        <a:latin typeface="等线" panose="02010600030101010101" pitchFamily="2" charset="-122"/>
                        <a:ea typeface="等线" panose="02010600030101010101" pitchFamily="2" charset="-122"/>
                        <a:cs typeface="宋体" panose="02010600030101010101" pitchFamily="2" charset="-122"/>
                      </a:endParaRPr>
                    </a:p>
                  </a:txBody>
                  <a:tcPr marL="76200" marR="7620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fontAlgn="base">
                        <a:spcAft>
                          <a:spcPts val="0"/>
                        </a:spcAft>
                      </a:pPr>
                      <a:r>
                        <a:rPr lang="zh-CN" sz="1500" b="1">
                          <a:solidFill>
                            <a:srgbClr val="000000"/>
                          </a:solidFill>
                          <a:effectLst/>
                          <a:latin typeface="等线" panose="02010600030101010101" pitchFamily="2" charset="-122"/>
                          <a:ea typeface="微软雅黑" panose="020B0503020204020204" pitchFamily="34" charset="-122"/>
                          <a:cs typeface="宋体" panose="02010600030101010101" pitchFamily="2" charset="-122"/>
                        </a:rPr>
                        <a:t>人数</a:t>
                      </a:r>
                      <a:endParaRPr lang="zh-CN" sz="1050">
                        <a:effectLst/>
                        <a:latin typeface="等线" panose="02010600030101010101" pitchFamily="2" charset="-122"/>
                        <a:ea typeface="等线" panose="02010600030101010101" pitchFamily="2" charset="-122"/>
                        <a:cs typeface="宋体" panose="02010600030101010101" pitchFamily="2" charset="-122"/>
                      </a:endParaRPr>
                    </a:p>
                  </a:txBody>
                  <a:tcPr marL="76200" marR="7620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73252218"/>
                  </a:ext>
                </a:extLst>
              </a:tr>
              <a:tr h="313400">
                <a:tc>
                  <a:txBody>
                    <a:bodyPr/>
                    <a:lstStyle/>
                    <a:p>
                      <a:pPr algn="ctr">
                        <a:spcAft>
                          <a:spcPts val="0"/>
                        </a:spcAft>
                      </a:pPr>
                      <a:r>
                        <a:rPr lang="zh-CN" sz="1500" dirty="0">
                          <a:solidFill>
                            <a:srgbClr val="000000"/>
                          </a:solidFill>
                          <a:effectLst/>
                          <a:latin typeface="等线" panose="02010600030101010101" pitchFamily="2" charset="-122"/>
                          <a:ea typeface="微软雅黑" panose="020B0503020204020204" pitchFamily="34" charset="-122"/>
                          <a:cs typeface="宋体" panose="02010600030101010101" pitchFamily="2" charset="-122"/>
                        </a:rPr>
                        <a:t>博士</a:t>
                      </a:r>
                      <a:endParaRPr lang="zh-CN" sz="1050" dirty="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algn="ctr">
                        <a:spcAft>
                          <a:spcPts val="0"/>
                        </a:spcAft>
                      </a:pPr>
                      <a:r>
                        <a:rPr lang="en-US" sz="1500" dirty="0">
                          <a:solidFill>
                            <a:srgbClr val="000000"/>
                          </a:solidFill>
                          <a:effectLst/>
                          <a:latin typeface="Calibri" panose="020F0502020204030204" pitchFamily="34" charset="0"/>
                          <a:ea typeface="等线" panose="02010600030101010101" pitchFamily="2" charset="-122"/>
                          <a:cs typeface="宋体" panose="02010600030101010101" pitchFamily="2" charset="-122"/>
                        </a:rPr>
                        <a:t>3</a:t>
                      </a:r>
                      <a:endParaRPr lang="zh-CN" sz="1050" dirty="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3978708842"/>
                  </a:ext>
                </a:extLst>
              </a:tr>
              <a:tr h="314990">
                <a:tc>
                  <a:txBody>
                    <a:bodyPr/>
                    <a:lstStyle/>
                    <a:p>
                      <a:pPr algn="ctr">
                        <a:spcAft>
                          <a:spcPts val="0"/>
                        </a:spcAft>
                      </a:pPr>
                      <a:r>
                        <a:rPr lang="zh-CN" sz="1500">
                          <a:solidFill>
                            <a:srgbClr val="000000"/>
                          </a:solidFill>
                          <a:effectLst/>
                          <a:latin typeface="等线" panose="02010600030101010101" pitchFamily="2" charset="-122"/>
                          <a:ea typeface="微软雅黑" panose="020B0503020204020204" pitchFamily="34" charset="-122"/>
                          <a:cs typeface="宋体" panose="02010600030101010101" pitchFamily="2" charset="-122"/>
                        </a:rPr>
                        <a:t>硕士</a:t>
                      </a:r>
                      <a:endParaRPr lang="zh-CN" sz="105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a:noFill/>
                    </a:lnB>
                    <a:lnTlToBr>
                      <a:noFill/>
                    </a:lnTlToBr>
                    <a:lnBlToTr>
                      <a:noFill/>
                    </a:lnBlToTr>
                    <a:solidFill>
                      <a:srgbClr val="F2F2F2"/>
                    </a:solidFill>
                  </a:tcPr>
                </a:tc>
                <a:tc>
                  <a:txBody>
                    <a:bodyPr/>
                    <a:lstStyle/>
                    <a:p>
                      <a:pPr algn="ctr">
                        <a:spcAft>
                          <a:spcPts val="0"/>
                        </a:spcAft>
                      </a:pPr>
                      <a:r>
                        <a:rPr lang="en-US" altLang="zh-CN" sz="1500" dirty="0" smtClean="0">
                          <a:solidFill>
                            <a:srgbClr val="000000"/>
                          </a:solidFill>
                          <a:effectLst/>
                          <a:latin typeface="Calibri" panose="020F0502020204030204" pitchFamily="34" charset="0"/>
                          <a:ea typeface="等线" panose="02010600030101010101" pitchFamily="2" charset="-122"/>
                          <a:cs typeface="宋体" panose="02010600030101010101" pitchFamily="2" charset="-122"/>
                        </a:rPr>
                        <a:t>64</a:t>
                      </a:r>
                      <a:endParaRPr lang="zh-CN" sz="1050" dirty="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4001307353"/>
                  </a:ext>
                </a:extLst>
              </a:tr>
              <a:tr h="314194">
                <a:tc>
                  <a:txBody>
                    <a:bodyPr/>
                    <a:lstStyle/>
                    <a:p>
                      <a:pPr algn="ctr">
                        <a:spcAft>
                          <a:spcPts val="0"/>
                        </a:spcAft>
                      </a:pPr>
                      <a:r>
                        <a:rPr lang="zh-CN" sz="1500">
                          <a:solidFill>
                            <a:srgbClr val="000000"/>
                          </a:solidFill>
                          <a:effectLst/>
                          <a:latin typeface="等线" panose="02010600030101010101" pitchFamily="2" charset="-122"/>
                          <a:ea typeface="微软雅黑" panose="020B0503020204020204" pitchFamily="34" charset="-122"/>
                          <a:cs typeface="宋体" panose="02010600030101010101" pitchFamily="2" charset="-122"/>
                        </a:rPr>
                        <a:t>本科</a:t>
                      </a:r>
                      <a:endParaRPr lang="zh-CN" sz="105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a:spcAft>
                          <a:spcPts val="0"/>
                        </a:spcAft>
                      </a:pPr>
                      <a:r>
                        <a:rPr lang="en-US" sz="1500" dirty="0" smtClean="0">
                          <a:solidFill>
                            <a:srgbClr val="000000"/>
                          </a:solidFill>
                          <a:effectLst/>
                          <a:latin typeface="Calibri" panose="020F0502020204030204" pitchFamily="34" charset="0"/>
                          <a:ea typeface="等线" panose="02010600030101010101" pitchFamily="2" charset="-122"/>
                          <a:cs typeface="宋体" panose="02010600030101010101" pitchFamily="2" charset="-122"/>
                        </a:rPr>
                        <a:t>270</a:t>
                      </a:r>
                      <a:endParaRPr lang="zh-CN" sz="1050" dirty="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2173763191"/>
                  </a:ext>
                </a:extLst>
              </a:tr>
              <a:tr h="311013">
                <a:tc>
                  <a:txBody>
                    <a:bodyPr/>
                    <a:lstStyle/>
                    <a:p>
                      <a:pPr algn="ctr">
                        <a:spcAft>
                          <a:spcPts val="0"/>
                        </a:spcAft>
                      </a:pPr>
                      <a:r>
                        <a:rPr lang="zh-CN" sz="1500">
                          <a:solidFill>
                            <a:srgbClr val="000000"/>
                          </a:solidFill>
                          <a:effectLst/>
                          <a:latin typeface="等线" panose="02010600030101010101" pitchFamily="2" charset="-122"/>
                          <a:ea typeface="微软雅黑" panose="020B0503020204020204" pitchFamily="34" charset="-122"/>
                          <a:cs typeface="宋体" panose="02010600030101010101" pitchFamily="2" charset="-122"/>
                        </a:rPr>
                        <a:t>大专及以下</a:t>
                      </a:r>
                      <a:endParaRPr lang="zh-CN" sz="105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a:noFill/>
                    </a:lnB>
                    <a:lnTlToBr>
                      <a:noFill/>
                    </a:lnTlToBr>
                    <a:lnBlToTr>
                      <a:noFill/>
                    </a:lnBlToTr>
                    <a:solidFill>
                      <a:srgbClr val="F2F2F2"/>
                    </a:solidFill>
                  </a:tcPr>
                </a:tc>
                <a:tc>
                  <a:txBody>
                    <a:bodyPr/>
                    <a:lstStyle/>
                    <a:p>
                      <a:pPr algn="ctr">
                        <a:spcAft>
                          <a:spcPts val="0"/>
                        </a:spcAft>
                      </a:pPr>
                      <a:r>
                        <a:rPr lang="en-US" sz="1500" dirty="0" smtClean="0">
                          <a:solidFill>
                            <a:srgbClr val="000000"/>
                          </a:solidFill>
                          <a:effectLst/>
                          <a:latin typeface="Calibri" panose="020F0502020204030204" pitchFamily="34" charset="0"/>
                          <a:ea typeface="等线" panose="02010600030101010101" pitchFamily="2" charset="-122"/>
                          <a:cs typeface="宋体" panose="02010600030101010101" pitchFamily="2" charset="-122"/>
                        </a:rPr>
                        <a:t>361</a:t>
                      </a:r>
                      <a:endParaRPr lang="zh-CN" sz="1050" dirty="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val="3527705069"/>
                  </a:ext>
                </a:extLst>
              </a:tr>
              <a:tr h="314990">
                <a:tc>
                  <a:txBody>
                    <a:bodyPr/>
                    <a:lstStyle/>
                    <a:p>
                      <a:pPr algn="ctr">
                        <a:spcAft>
                          <a:spcPts val="0"/>
                        </a:spcAft>
                      </a:pPr>
                      <a:r>
                        <a:rPr lang="zh-CN" sz="1500" b="1">
                          <a:solidFill>
                            <a:srgbClr val="000000"/>
                          </a:solidFill>
                          <a:effectLst/>
                          <a:latin typeface="等线" panose="02010600030101010101" pitchFamily="2" charset="-122"/>
                          <a:ea typeface="微软雅黑" panose="020B0503020204020204" pitchFamily="34" charset="-122"/>
                          <a:cs typeface="宋体" panose="02010600030101010101" pitchFamily="2" charset="-122"/>
                        </a:rPr>
                        <a:t>合计</a:t>
                      </a:r>
                      <a:endParaRPr lang="zh-CN" sz="105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spcAft>
                          <a:spcPts val="0"/>
                        </a:spcAft>
                      </a:pPr>
                      <a:r>
                        <a:rPr lang="en-US" altLang="zh-CN" sz="1500" b="1" dirty="0" smtClean="0">
                          <a:solidFill>
                            <a:srgbClr val="000000"/>
                          </a:solidFill>
                          <a:effectLst/>
                          <a:latin typeface="Calibri" panose="020F0502020204030204" pitchFamily="34" charset="0"/>
                          <a:ea typeface="等线" panose="02010600030101010101" pitchFamily="2" charset="-122"/>
                          <a:cs typeface="宋体" panose="02010600030101010101" pitchFamily="2" charset="-122"/>
                        </a:rPr>
                        <a:t>698</a:t>
                      </a:r>
                      <a:endParaRPr lang="zh-CN" sz="1050" dirty="0">
                        <a:effectLst/>
                        <a:latin typeface="等线" panose="02010600030101010101" pitchFamily="2" charset="-122"/>
                        <a:ea typeface="等线" panose="02010600030101010101" pitchFamily="2" charset="-122"/>
                        <a:cs typeface="宋体"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4068263462"/>
                  </a:ext>
                </a:extLst>
              </a:tr>
            </a:tbl>
          </a:graphicData>
        </a:graphic>
      </p:graphicFrame>
    </p:spTree>
    <p:extLst>
      <p:ext uri="{BB962C8B-B14F-4D97-AF65-F5344CB8AC3E}">
        <p14:creationId xmlns:p14="http://schemas.microsoft.com/office/powerpoint/2010/main" val="111677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A0AF0AB9-9790-4AB9-A066-1B60E3120A42}"/>
              </a:ext>
            </a:extLst>
          </p:cNvPr>
          <p:cNvSpPr txBox="1"/>
          <p:nvPr/>
        </p:nvSpPr>
        <p:spPr>
          <a:xfrm>
            <a:off x="1358449" y="1378034"/>
            <a:ext cx="11600610" cy="1592744"/>
          </a:xfrm>
          <a:prstGeom prst="rect">
            <a:avLst/>
          </a:prstGeom>
          <a:noFill/>
        </p:spPr>
        <p:txBody>
          <a:bodyPr wrap="square">
            <a:spAutoFit/>
          </a:bodyPr>
          <a:lstStyle/>
          <a:p>
            <a:pPr marL="0" marR="0" lvl="0" indent="0" algn="just" defTabSz="1050990" rtl="0" eaLnBrk="1" fontAlgn="base" latinLnBrk="0" hangingPunct="1">
              <a:lnSpc>
                <a:spcPct val="150000"/>
              </a:lnSpc>
              <a:spcBef>
                <a:spcPct val="0"/>
              </a:spcBef>
              <a:spcAft>
                <a:spcPct val="0"/>
              </a:spcAft>
              <a:buClr>
                <a:srgbClr val="4A66AC"/>
              </a:buClr>
              <a:buSzPct val="80000"/>
              <a:buFont typeface="Times New Roman" panose="02020603050405020304" pitchFamily="18" charset="0"/>
              <a:buNone/>
              <a:tabLst/>
              <a:defRPr/>
            </a:pPr>
            <a:r>
              <a:rPr kumimoji="0" lang="zh-CN" altLang="en-US" sz="2300" b="1"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全新赛道</a:t>
            </a:r>
          </a:p>
          <a:p>
            <a:pPr marL="0" marR="0" lvl="0" indent="0" algn="just" defTabSz="1050990" rtl="0" eaLnBrk="1" fontAlgn="base" latinLnBrk="0" hangingPunct="1">
              <a:lnSpc>
                <a:spcPct val="100000"/>
              </a:lnSpc>
              <a:spcBef>
                <a:spcPct val="0"/>
              </a:spcBef>
              <a:spcAft>
                <a:spcPct val="0"/>
              </a:spcAft>
              <a:buClr>
                <a:srgbClr val="4A66AC"/>
              </a:buClr>
              <a:buSzPct val="80000"/>
              <a:buFont typeface="Times New Roman" panose="02020603050405020304" pitchFamily="18" charset="0"/>
              <a:buNone/>
              <a:tabLst/>
              <a:defRPr/>
            </a:pPr>
            <a:r>
              <a:rPr kumimoji="0" lang="zh-CN" altLang="en-US" sz="2100" b="0" i="0" u="none" strike="noStrike" kern="1200" cap="none" spc="0" normalizeH="0" baseline="0" noProof="0" dirty="0" smtClean="0">
                <a:ln>
                  <a:noFill/>
                </a:ln>
                <a:solidFill>
                  <a:srgbClr val="193670"/>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轴向磁通电机为电机这个具有两百年历史的产业、在已经进入“论斤卖”的红海市场中开辟出一条全新的赛道，盘毂动力可以用一半的原材料实现同样的动力输出，为各种因空间、体积、重量、效率阻碍电动化的市场提供了全新的解决方案。</a:t>
            </a:r>
            <a:endParaRPr kumimoji="0" lang="zh-CN" altLang="en-US" sz="2100" b="0" i="0" u="none" strike="noStrike" kern="1200" cap="none" spc="0" normalizeH="0" baseline="0" noProof="0" dirty="0">
              <a:ln>
                <a:noFill/>
              </a:ln>
              <a:solidFill>
                <a:srgbClr val="193670"/>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19" name="椭圆 18">
            <a:extLst>
              <a:ext uri="{FF2B5EF4-FFF2-40B4-BE49-F238E27FC236}">
                <a16:creationId xmlns:a16="http://schemas.microsoft.com/office/drawing/2014/main" id="{777CCDD5-B8EA-4518-9491-3D4FA767ED19}"/>
              </a:ext>
            </a:extLst>
          </p:cNvPr>
          <p:cNvSpPr/>
          <p:nvPr/>
        </p:nvSpPr>
        <p:spPr>
          <a:xfrm>
            <a:off x="769552" y="1510730"/>
            <a:ext cx="453552" cy="453552"/>
          </a:xfrm>
          <a:prstGeom prst="ellipse">
            <a:avLst/>
          </a:prstGeom>
          <a:solidFill>
            <a:srgbClr val="0094DA"/>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1</a:t>
            </a:r>
            <a:endParaRPr kumimoji="0" lang="zh-CN" altLang="en-US"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20" name="文本框 19">
            <a:extLst>
              <a:ext uri="{FF2B5EF4-FFF2-40B4-BE49-F238E27FC236}">
                <a16:creationId xmlns:a16="http://schemas.microsoft.com/office/drawing/2014/main" id="{0CBED40D-6796-4935-B30A-E6F83454917E}"/>
              </a:ext>
            </a:extLst>
          </p:cNvPr>
          <p:cNvSpPr txBox="1"/>
          <p:nvPr/>
        </p:nvSpPr>
        <p:spPr>
          <a:xfrm>
            <a:off x="1365770" y="4816272"/>
            <a:ext cx="11701665" cy="2239074"/>
          </a:xfrm>
          <a:prstGeom prst="rect">
            <a:avLst/>
          </a:prstGeom>
          <a:noFill/>
        </p:spPr>
        <p:txBody>
          <a:bodyPr wrap="square">
            <a:spAutoFit/>
          </a:bodyPr>
          <a:lstStyle>
            <a:defPPr>
              <a:defRPr lang="zh-CN"/>
            </a:defPPr>
            <a:lvl1pPr marL="0" marR="0" lvl="0" indent="0" algn="just" defTabSz="1050990" eaLnBrk="1" latinLnBrk="0" hangingPunct="1">
              <a:lnSpc>
                <a:spcPct val="150000"/>
              </a:lnSpc>
              <a:spcAft>
                <a:spcPct val="0"/>
              </a:spcAft>
              <a:buClr>
                <a:srgbClr val="4A66AC"/>
              </a:buClr>
              <a:buNone/>
              <a:tabLst/>
              <a:defRPr kumimoji="0" sz="2300" b="1" i="0" u="none" strike="noStrike" cap="none" spc="0" normalizeH="0" baseline="0">
                <a:ln>
                  <a:noFill/>
                </a:ln>
                <a:effectLst/>
                <a:uLnTx/>
                <a:uFillTx/>
                <a:latin typeface="微软雅黑" panose="020B0503020204020204" pitchFamily="34" charset="-122"/>
                <a:ea typeface="微软雅黑" panose="020B0503020204020204" pitchFamily="34" charset="-122"/>
              </a:defRPr>
            </a:lvl1pPr>
          </a:lstStyle>
          <a:p>
            <a:r>
              <a:rPr lang="zh-CN" altLang="en-US" dirty="0">
                <a:solidFill>
                  <a:srgbClr val="193670"/>
                </a:solidFill>
                <a:sym typeface="Times New Roman" panose="02020603050405020304" pitchFamily="18" charset="0"/>
              </a:rPr>
              <a:t>先发优势</a:t>
            </a:r>
            <a:endParaRPr lang="en-US" altLang="zh-CN" dirty="0">
              <a:solidFill>
                <a:srgbClr val="193670"/>
              </a:solidFill>
              <a:sym typeface="Times New Roman" panose="02020603050405020304" pitchFamily="18" charset="0"/>
            </a:endParaRPr>
          </a:p>
          <a:p>
            <a:pPr>
              <a:lnSpc>
                <a:spcPct val="100000"/>
              </a:lnSpc>
              <a:defRPr/>
            </a:pPr>
            <a:r>
              <a:rPr lang="zh-CN" altLang="en-US" sz="2100" dirty="0" smtClean="0">
                <a:solidFill>
                  <a:srgbClr val="193670"/>
                </a:solidFill>
              </a:rPr>
              <a:t>技术先发优势：</a:t>
            </a:r>
            <a:r>
              <a:rPr lang="zh-CN" altLang="zh-CN" sz="2100" b="0" dirty="0" smtClean="0">
                <a:solidFill>
                  <a:srgbClr val="193670"/>
                </a:solidFill>
              </a:rPr>
              <a:t>盘毂</a:t>
            </a:r>
            <a:r>
              <a:rPr lang="zh-CN" altLang="en-US" sz="2100" b="0" dirty="0" smtClean="0">
                <a:solidFill>
                  <a:srgbClr val="193670"/>
                </a:solidFill>
              </a:rPr>
              <a:t>在设计</a:t>
            </a:r>
            <a:r>
              <a:rPr lang="zh-CN" altLang="en-US" sz="2100" b="0" dirty="0">
                <a:solidFill>
                  <a:srgbClr val="193670"/>
                </a:solidFill>
              </a:rPr>
              <a:t>开发</a:t>
            </a:r>
            <a:r>
              <a:rPr lang="zh-CN" altLang="en-US" sz="2100" b="0" dirty="0" smtClean="0">
                <a:solidFill>
                  <a:srgbClr val="193670"/>
                </a:solidFill>
              </a:rPr>
              <a:t>、材料验证、工艺</a:t>
            </a:r>
            <a:r>
              <a:rPr lang="zh-CN" altLang="en-US" sz="2100" b="0" dirty="0">
                <a:solidFill>
                  <a:srgbClr val="193670"/>
                </a:solidFill>
              </a:rPr>
              <a:t>应用、产线</a:t>
            </a:r>
            <a:r>
              <a:rPr lang="zh-CN" altLang="en-US" sz="2100" b="0" dirty="0" smtClean="0">
                <a:solidFill>
                  <a:srgbClr val="193670"/>
                </a:solidFill>
              </a:rPr>
              <a:t>设备、</a:t>
            </a:r>
            <a:r>
              <a:rPr lang="zh-CN" altLang="zh-CN" sz="2100" b="0" dirty="0" smtClean="0">
                <a:solidFill>
                  <a:srgbClr val="193670"/>
                </a:solidFill>
              </a:rPr>
              <a:t>系统集成应用</a:t>
            </a:r>
            <a:r>
              <a:rPr lang="zh-CN" altLang="en-US" sz="2100" b="0" dirty="0" smtClean="0">
                <a:solidFill>
                  <a:srgbClr val="193670"/>
                </a:solidFill>
              </a:rPr>
              <a:t>上积累了丰富的</a:t>
            </a:r>
            <a:r>
              <a:rPr lang="zh-CN" altLang="zh-CN" sz="2100" b="0" dirty="0" smtClean="0">
                <a:solidFill>
                  <a:srgbClr val="193670"/>
                </a:solidFill>
              </a:rPr>
              <a:t>经验</a:t>
            </a:r>
            <a:r>
              <a:rPr lang="zh-CN" altLang="en-US" sz="2100" b="0" dirty="0" smtClean="0">
                <a:solidFill>
                  <a:srgbClr val="193670"/>
                </a:solidFill>
              </a:rPr>
              <a:t>，结合盘毂的</a:t>
            </a:r>
            <a:r>
              <a:rPr lang="zh-CN" altLang="zh-CN" sz="2100" b="0" dirty="0" smtClean="0">
                <a:solidFill>
                  <a:srgbClr val="193670"/>
                </a:solidFill>
              </a:rPr>
              <a:t>知识产权保护</a:t>
            </a:r>
            <a:r>
              <a:rPr lang="zh-CN" altLang="en-US" sz="2100" b="0" dirty="0" smtClean="0">
                <a:solidFill>
                  <a:srgbClr val="193670"/>
                </a:solidFill>
              </a:rPr>
              <a:t>，已</a:t>
            </a:r>
            <a:r>
              <a:rPr lang="zh-CN" altLang="zh-CN" sz="2100" b="0" dirty="0" smtClean="0">
                <a:solidFill>
                  <a:srgbClr val="193670"/>
                </a:solidFill>
              </a:rPr>
              <a:t>形成</a:t>
            </a:r>
            <a:r>
              <a:rPr lang="zh-CN" altLang="zh-CN" sz="2100" b="0" dirty="0">
                <a:solidFill>
                  <a:srgbClr val="193670"/>
                </a:solidFill>
              </a:rPr>
              <a:t>了多维度</a:t>
            </a:r>
            <a:r>
              <a:rPr lang="zh-CN" altLang="zh-CN" sz="2100" b="0" dirty="0" smtClean="0">
                <a:solidFill>
                  <a:srgbClr val="193670"/>
                </a:solidFill>
              </a:rPr>
              <a:t>护城河</a:t>
            </a:r>
            <a:r>
              <a:rPr lang="zh-CN" altLang="en-US" sz="2100" b="0" dirty="0" smtClean="0">
                <a:solidFill>
                  <a:srgbClr val="193670"/>
                </a:solidFill>
              </a:rPr>
              <a:t>，</a:t>
            </a:r>
            <a:r>
              <a:rPr lang="zh-CN" altLang="en-US" sz="2100" b="0" dirty="0">
                <a:solidFill>
                  <a:srgbClr val="193670"/>
                </a:solidFill>
              </a:rPr>
              <a:t>拥有显著的技术先发</a:t>
            </a:r>
            <a:r>
              <a:rPr lang="zh-CN" altLang="en-US" sz="2100" b="0" dirty="0" smtClean="0">
                <a:solidFill>
                  <a:srgbClr val="193670"/>
                </a:solidFill>
              </a:rPr>
              <a:t>优势。</a:t>
            </a:r>
            <a:endParaRPr lang="en-US" altLang="zh-CN" sz="2100" b="0" dirty="0" smtClean="0">
              <a:solidFill>
                <a:srgbClr val="193670"/>
              </a:solidFill>
            </a:endParaRPr>
          </a:p>
          <a:p>
            <a:pPr>
              <a:lnSpc>
                <a:spcPct val="100000"/>
              </a:lnSpc>
              <a:defRPr/>
            </a:pPr>
            <a:r>
              <a:rPr lang="zh-CN" altLang="en-US" sz="2100" dirty="0" smtClean="0">
                <a:solidFill>
                  <a:srgbClr val="193670"/>
                </a:solidFill>
              </a:rPr>
              <a:t>产业先发优势：</a:t>
            </a:r>
            <a:r>
              <a:rPr lang="zh-CN" altLang="zh-CN" sz="2100" b="0" dirty="0">
                <a:solidFill>
                  <a:srgbClr val="193670"/>
                </a:solidFill>
              </a:rPr>
              <a:t>盘毂动力已经率先进入电动客车、环卫车、矿用卡车、电动重卡、工业电驱动等重要应用领域内，并成功通过了下游应用领域中部分重要客户的认证，开始批量化供应；同时，盘毂动力已</a:t>
            </a:r>
            <a:r>
              <a:rPr lang="zh-CN" altLang="zh-CN" sz="2100" b="0" dirty="0" smtClean="0">
                <a:solidFill>
                  <a:srgbClr val="193670"/>
                </a:solidFill>
              </a:rPr>
              <a:t>开始乘</a:t>
            </a:r>
            <a:r>
              <a:rPr lang="zh-CN" altLang="zh-CN" sz="2100" b="0" dirty="0">
                <a:solidFill>
                  <a:srgbClr val="193670"/>
                </a:solidFill>
              </a:rPr>
              <a:t>用车领域的布局</a:t>
            </a:r>
            <a:r>
              <a:rPr lang="zh-CN" altLang="zh-CN" sz="2100" b="0" dirty="0" smtClean="0">
                <a:solidFill>
                  <a:srgbClr val="193670"/>
                </a:solidFill>
              </a:rPr>
              <a:t>对接。</a:t>
            </a:r>
            <a:endParaRPr lang="zh-CN" altLang="zh-CN" sz="2100" b="0" dirty="0">
              <a:solidFill>
                <a:srgbClr val="193670"/>
              </a:solidFill>
            </a:endParaRPr>
          </a:p>
        </p:txBody>
      </p:sp>
      <p:grpSp>
        <p:nvGrpSpPr>
          <p:cNvPr id="2" name="组合 1"/>
          <p:cNvGrpSpPr/>
          <p:nvPr/>
        </p:nvGrpSpPr>
        <p:grpSpPr>
          <a:xfrm>
            <a:off x="1365770" y="3048347"/>
            <a:ext cx="11608409" cy="4006998"/>
            <a:chOff x="1350650" y="3166911"/>
            <a:chExt cx="10240257" cy="2547248"/>
          </a:xfrm>
        </p:grpSpPr>
        <p:cxnSp>
          <p:nvCxnSpPr>
            <p:cNvPr id="18" name="直接连接符 17">
              <a:extLst>
                <a:ext uri="{FF2B5EF4-FFF2-40B4-BE49-F238E27FC236}">
                  <a16:creationId xmlns:a16="http://schemas.microsoft.com/office/drawing/2014/main" id="{6914848F-359B-4C2E-9829-736C6B90E7C8}"/>
                </a:ext>
              </a:extLst>
            </p:cNvPr>
            <p:cNvCxnSpPr>
              <a:cxnSpLocks/>
            </p:cNvCxnSpPr>
            <p:nvPr/>
          </p:nvCxnSpPr>
          <p:spPr>
            <a:xfrm flipV="1">
              <a:off x="1350650" y="3166911"/>
              <a:ext cx="10223348" cy="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3C119AEB-31CA-4FBE-9743-C0357920840B}"/>
                </a:ext>
              </a:extLst>
            </p:cNvPr>
            <p:cNvCxnSpPr>
              <a:cxnSpLocks/>
            </p:cNvCxnSpPr>
            <p:nvPr/>
          </p:nvCxnSpPr>
          <p:spPr>
            <a:xfrm flipV="1">
              <a:off x="1367559" y="5714156"/>
              <a:ext cx="10223348" cy="3"/>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2" name="椭圆 21">
            <a:extLst>
              <a:ext uri="{FF2B5EF4-FFF2-40B4-BE49-F238E27FC236}">
                <a16:creationId xmlns:a16="http://schemas.microsoft.com/office/drawing/2014/main" id="{030BE468-2368-4A26-8C5D-287DC94B5A4E}"/>
              </a:ext>
            </a:extLst>
          </p:cNvPr>
          <p:cNvSpPr/>
          <p:nvPr/>
        </p:nvSpPr>
        <p:spPr>
          <a:xfrm>
            <a:off x="769552" y="4889629"/>
            <a:ext cx="453552" cy="453552"/>
          </a:xfrm>
          <a:prstGeom prst="ellipse">
            <a:avLst/>
          </a:prstGeom>
          <a:solidFill>
            <a:srgbClr val="0094DA"/>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204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3</a:t>
            </a:r>
            <a:endParaRPr kumimoji="0" lang="zh-CN" altLang="en-US"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23" name="文本框 22">
            <a:extLst>
              <a:ext uri="{FF2B5EF4-FFF2-40B4-BE49-F238E27FC236}">
                <a16:creationId xmlns:a16="http://schemas.microsoft.com/office/drawing/2014/main" id="{33B22093-C26F-4862-B224-2D3FEEDE4A5A}"/>
              </a:ext>
            </a:extLst>
          </p:cNvPr>
          <p:cNvSpPr txBox="1"/>
          <p:nvPr/>
        </p:nvSpPr>
        <p:spPr>
          <a:xfrm>
            <a:off x="1376393" y="3166914"/>
            <a:ext cx="11609016" cy="1592744"/>
          </a:xfrm>
          <a:prstGeom prst="rect">
            <a:avLst/>
          </a:prstGeom>
          <a:noFill/>
        </p:spPr>
        <p:txBody>
          <a:bodyPr wrap="square">
            <a:spAutoFit/>
          </a:bodyPr>
          <a:lstStyle>
            <a:defPPr>
              <a:defRPr lang="zh-CN"/>
            </a:defPPr>
            <a:lvl1pPr marL="0" marR="0" lvl="0" indent="0" algn="just" defTabSz="1050990" eaLnBrk="1" latinLnBrk="0" hangingPunct="1">
              <a:lnSpc>
                <a:spcPct val="150000"/>
              </a:lnSpc>
              <a:spcAft>
                <a:spcPct val="0"/>
              </a:spcAft>
              <a:buClr>
                <a:srgbClr val="4A66AC"/>
              </a:buClr>
              <a:buNone/>
              <a:tabLst/>
              <a:defRPr kumimoji="0" sz="2300" b="1" i="0" u="none" strike="noStrike" cap="none" spc="0" normalizeH="0" baseline="0">
                <a:ln>
                  <a:noFill/>
                </a:ln>
                <a:effectLst/>
                <a:uLnTx/>
                <a:uFillTx/>
                <a:latin typeface="微软雅黑" panose="020B0503020204020204" pitchFamily="34" charset="-122"/>
                <a:ea typeface="微软雅黑" panose="020B0503020204020204" pitchFamily="34" charset="-122"/>
              </a:defRPr>
            </a:lvl1pPr>
          </a:lstStyle>
          <a:p>
            <a:r>
              <a:rPr lang="zh-CN" altLang="en-US" dirty="0">
                <a:solidFill>
                  <a:srgbClr val="193670"/>
                </a:solidFill>
                <a:sym typeface="Times New Roman" panose="02020603050405020304" pitchFamily="18" charset="0"/>
              </a:rPr>
              <a:t>兼容性团队</a:t>
            </a:r>
            <a:endParaRPr lang="en-US" altLang="zh-CN" dirty="0">
              <a:solidFill>
                <a:srgbClr val="193670"/>
              </a:solidFill>
              <a:sym typeface="Times New Roman" panose="02020603050405020304" pitchFamily="18" charset="0"/>
            </a:endParaRPr>
          </a:p>
          <a:p>
            <a:pPr>
              <a:lnSpc>
                <a:spcPct val="100000"/>
              </a:lnSpc>
              <a:defRPr/>
            </a:pPr>
            <a:r>
              <a:rPr lang="zh-CN" altLang="en-US" sz="2100" b="0" dirty="0" smtClean="0">
                <a:solidFill>
                  <a:srgbClr val="193670"/>
                </a:solidFill>
                <a:sym typeface="Times New Roman" panose="02020603050405020304" pitchFamily="18" charset="0"/>
              </a:rPr>
              <a:t>盘毂动力广纳电机、电控、传动、整车等各领域专业技术人员与管理、</a:t>
            </a:r>
            <a:r>
              <a:rPr lang="en-US" altLang="zh-CN" sz="2100" b="0" dirty="0">
                <a:solidFill>
                  <a:srgbClr val="193670"/>
                </a:solidFill>
                <a:sym typeface="Times New Roman" panose="02020603050405020304" pitchFamily="18" charset="0"/>
              </a:rPr>
              <a:t>B2B</a:t>
            </a:r>
            <a:r>
              <a:rPr lang="zh-CN" altLang="en-US" sz="2100" b="0" dirty="0" smtClean="0">
                <a:solidFill>
                  <a:srgbClr val="193670"/>
                </a:solidFill>
                <a:sym typeface="Times New Roman" panose="02020603050405020304" pitchFamily="18" charset="0"/>
              </a:rPr>
              <a:t>营销人员，形成了一支具有跨领域、跨行业整机正向开发能力，用户导向、价值导向的技术与管理团队，有效支撑盘毂战略落地。</a:t>
            </a:r>
            <a:endParaRPr lang="zh-CN" altLang="en-US" sz="2100" b="0" dirty="0">
              <a:solidFill>
                <a:srgbClr val="193670"/>
              </a:solidFill>
              <a:sym typeface="Times New Roman" panose="02020603050405020304" pitchFamily="18" charset="0"/>
            </a:endParaRPr>
          </a:p>
        </p:txBody>
      </p:sp>
      <p:cxnSp>
        <p:nvCxnSpPr>
          <p:cNvPr id="24" name="直接连接符 23">
            <a:extLst>
              <a:ext uri="{FF2B5EF4-FFF2-40B4-BE49-F238E27FC236}">
                <a16:creationId xmlns:a16="http://schemas.microsoft.com/office/drawing/2014/main" id="{E1B87CD1-DE61-4E5F-A712-F0D5C806A277}"/>
              </a:ext>
            </a:extLst>
          </p:cNvPr>
          <p:cNvCxnSpPr>
            <a:cxnSpLocks/>
          </p:cNvCxnSpPr>
          <p:nvPr/>
        </p:nvCxnSpPr>
        <p:spPr>
          <a:xfrm>
            <a:off x="1406324" y="4751090"/>
            <a:ext cx="11624743" cy="5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233D744D-BF3A-49D4-8F00-A68C863D5780}"/>
              </a:ext>
            </a:extLst>
          </p:cNvPr>
          <p:cNvSpPr/>
          <p:nvPr/>
        </p:nvSpPr>
        <p:spPr>
          <a:xfrm>
            <a:off x="769552" y="3225117"/>
            <a:ext cx="453552" cy="453552"/>
          </a:xfrm>
          <a:prstGeom prst="ellipse">
            <a:avLst/>
          </a:prstGeom>
          <a:solidFill>
            <a:srgbClr val="0094DA"/>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82575"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204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rPr>
              <a:t>2</a:t>
            </a:r>
            <a:endParaRPr kumimoji="0" lang="zh-CN" altLang="en-US" sz="20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
        <p:nvSpPr>
          <p:cNvPr id="13" name="object 2"/>
          <p:cNvSpPr txBox="1">
            <a:spLocks/>
          </p:cNvSpPr>
          <p:nvPr/>
        </p:nvSpPr>
        <p:spPr>
          <a:xfrm>
            <a:off x="756615" y="574626"/>
            <a:ext cx="8530036" cy="389447"/>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总结</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19447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66AACF-5B01-4E2A-A8B2-1790AB429137}"/>
              </a:ext>
            </a:extLst>
          </p:cNvPr>
          <p:cNvSpPr>
            <a:spLocks noGrp="1"/>
          </p:cNvSpPr>
          <p:nvPr>
            <p:ph type="ctrTitle"/>
          </p:nvPr>
        </p:nvSpPr>
        <p:spPr>
          <a:xfrm>
            <a:off x="950330" y="413893"/>
            <a:ext cx="11920114" cy="323165"/>
          </a:xfrm>
        </p:spPr>
        <p:txBody>
          <a:bodyPr>
            <a:normAutofit/>
          </a:bodyPr>
          <a:lstStyle/>
          <a:p>
            <a:endParaRPr lang="zh-CN" altLang="en-US" dirty="0"/>
          </a:p>
        </p:txBody>
      </p:sp>
      <p:sp>
        <p:nvSpPr>
          <p:cNvPr id="3" name="内容占位符 2">
            <a:extLst>
              <a:ext uri="{FF2B5EF4-FFF2-40B4-BE49-F238E27FC236}">
                <a16:creationId xmlns:a16="http://schemas.microsoft.com/office/drawing/2014/main" id="{3E45FAF1-9CF1-4531-8292-CC766831AF63}"/>
              </a:ext>
            </a:extLst>
          </p:cNvPr>
          <p:cNvSpPr>
            <a:spLocks noGrp="1"/>
          </p:cNvSpPr>
          <p:nvPr>
            <p:ph type="subTitle" idx="4"/>
          </p:nvPr>
        </p:nvSpPr>
        <p:spPr/>
        <p:txBody>
          <a:bodyPr/>
          <a:lstStyle/>
          <a:p>
            <a:endParaRPr lang="zh-CN" altLang="en-US"/>
          </a:p>
        </p:txBody>
      </p:sp>
      <p:pic>
        <p:nvPicPr>
          <p:cNvPr id="4" name="图片 3" descr="01f76134069532.56c32b33d65e">
            <a:extLst>
              <a:ext uri="{FF2B5EF4-FFF2-40B4-BE49-F238E27FC236}">
                <a16:creationId xmlns:a16="http://schemas.microsoft.com/office/drawing/2014/main" id="{9832375E-EE2C-4203-B347-882402AE4168}"/>
              </a:ext>
            </a:extLst>
          </p:cNvPr>
          <p:cNvPicPr>
            <a:picLocks noChangeAspect="1"/>
          </p:cNvPicPr>
          <p:nvPr/>
        </p:nvPicPr>
        <p:blipFill>
          <a:blip r:embed="rId2"/>
          <a:stretch>
            <a:fillRect/>
          </a:stretch>
        </p:blipFill>
        <p:spPr>
          <a:xfrm>
            <a:off x="-7676" y="2819"/>
            <a:ext cx="13830020" cy="7765262"/>
          </a:xfrm>
          <a:prstGeom prst="rect">
            <a:avLst/>
          </a:prstGeom>
        </p:spPr>
      </p:pic>
      <p:pic>
        <p:nvPicPr>
          <p:cNvPr id="5" name="图片 4" descr="盘毂VI-应用-封底2">
            <a:extLst>
              <a:ext uri="{FF2B5EF4-FFF2-40B4-BE49-F238E27FC236}">
                <a16:creationId xmlns:a16="http://schemas.microsoft.com/office/drawing/2014/main" id="{26DD277A-31D5-4236-9BDD-E1E10740B5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588" y="1774433"/>
            <a:ext cx="4068474" cy="4073709"/>
          </a:xfrm>
          <a:prstGeom prst="rect">
            <a:avLst/>
          </a:prstGeom>
        </p:spPr>
      </p:pic>
      <p:pic>
        <p:nvPicPr>
          <p:cNvPr id="6" name="图片 5" descr="盘毂PPT4">
            <a:extLst>
              <a:ext uri="{FF2B5EF4-FFF2-40B4-BE49-F238E27FC236}">
                <a16:creationId xmlns:a16="http://schemas.microsoft.com/office/drawing/2014/main" id="{8164C0B8-CD14-4683-B214-79BB266837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1131" y="2569716"/>
            <a:ext cx="2659384" cy="2483139"/>
          </a:xfrm>
          <a:prstGeom prst="rect">
            <a:avLst/>
          </a:prstGeom>
        </p:spPr>
      </p:pic>
    </p:spTree>
    <p:extLst>
      <p:ext uri="{BB962C8B-B14F-4D97-AF65-F5344CB8AC3E}">
        <p14:creationId xmlns:p14="http://schemas.microsoft.com/office/powerpoint/2010/main" val="223268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947294"/>
            <a:ext cx="13820775" cy="5821080"/>
          </a:xfrm>
          <a:prstGeom prst="rect">
            <a:avLst/>
          </a:prstGeom>
        </p:spPr>
      </p:pic>
      <p:sp>
        <p:nvSpPr>
          <p:cNvPr id="6" name="矩形 5"/>
          <p:cNvSpPr/>
          <p:nvPr/>
        </p:nvSpPr>
        <p:spPr>
          <a:xfrm>
            <a:off x="681019" y="1137738"/>
            <a:ext cx="12902998" cy="1322587"/>
          </a:xfrm>
          <a:prstGeom prst="rect">
            <a:avLst/>
          </a:prstGeom>
        </p:spPr>
        <p:txBody>
          <a:bodyPr vert="horz" wrap="square" lIns="0" tIns="14396" rIns="0" bIns="0" rtlCol="0">
            <a:spAutoFit/>
          </a:bodyPr>
          <a:lstStyle/>
          <a:p>
            <a:pPr marL="88900" algn="l">
              <a:lnSpc>
                <a:spcPct val="100000"/>
              </a:lnSpc>
              <a:spcBef>
                <a:spcPts val="100"/>
              </a:spcBef>
              <a:buNone/>
            </a:pPr>
            <a:r>
              <a:rPr lang="zh-CN" altLang="en-US" sz="2300" dirty="0" smtClean="0">
                <a:latin typeface="微软雅黑" panose="020B0503020204020204" pitchFamily="34" charset="-122"/>
                <a:ea typeface="微软雅黑" panose="020B0503020204020204" pitchFamily="34" charset="-122"/>
                <a:cs typeface="微软雅黑"/>
              </a:rPr>
              <a:t>盘</a:t>
            </a:r>
            <a:r>
              <a:rPr lang="zh-CN" altLang="en-US" sz="2300" dirty="0">
                <a:latin typeface="微软雅黑" panose="020B0503020204020204" pitchFamily="34" charset="-122"/>
                <a:ea typeface="微软雅黑" panose="020B0503020204020204" pitchFamily="34" charset="-122"/>
                <a:cs typeface="微软雅黑"/>
              </a:rPr>
              <a:t>毂</a:t>
            </a:r>
            <a:r>
              <a:rPr lang="zh-CN" altLang="en-US" sz="2300" dirty="0" smtClean="0">
                <a:latin typeface="微软雅黑" panose="020B0503020204020204" pitchFamily="34" charset="-122"/>
                <a:ea typeface="微软雅黑" panose="020B0503020204020204" pitchFamily="34" charset="-122"/>
                <a:cs typeface="微软雅黑"/>
              </a:rPr>
              <a:t>动力总部</a:t>
            </a:r>
            <a:r>
              <a:rPr lang="zh-CN" altLang="en-US" sz="2300" dirty="0">
                <a:latin typeface="微软雅黑" panose="020B0503020204020204" pitchFamily="34" charset="-122"/>
                <a:ea typeface="微软雅黑" panose="020B0503020204020204" pitchFamily="34" charset="-122"/>
                <a:cs typeface="微软雅黑"/>
              </a:rPr>
              <a:t>位于上海，生产基地位于金华</a:t>
            </a:r>
            <a:r>
              <a:rPr lang="zh-CN" altLang="en-US" sz="2300" dirty="0" smtClean="0">
                <a:latin typeface="微软雅黑" panose="020B0503020204020204" pitchFamily="34" charset="-122"/>
                <a:ea typeface="微软雅黑" panose="020B0503020204020204" pitchFamily="34" charset="-122"/>
                <a:cs typeface="微软雅黑"/>
              </a:rPr>
              <a:t>，是一家以</a:t>
            </a:r>
            <a:r>
              <a:rPr lang="zh-CN" altLang="en-US" sz="3100" b="1" dirty="0">
                <a:latin typeface="微软雅黑" panose="020B0503020204020204" pitchFamily="34" charset="-122"/>
                <a:ea typeface="微软雅黑" panose="020B0503020204020204" pitchFamily="34" charset="-122"/>
                <a:cs typeface="微软雅黑"/>
              </a:rPr>
              <a:t>轴向磁通电机</a:t>
            </a:r>
            <a:r>
              <a:rPr lang="zh-CN" altLang="en-US" sz="2300" dirty="0">
                <a:latin typeface="微软雅黑" panose="020B0503020204020204" pitchFamily="34" charset="-122"/>
                <a:ea typeface="微软雅黑" panose="020B0503020204020204" pitchFamily="34" charset="-122"/>
                <a:cs typeface="微软雅黑"/>
              </a:rPr>
              <a:t>为核心，集成传动、控制系统，为客户提供</a:t>
            </a:r>
            <a:r>
              <a:rPr lang="zh-CN" altLang="en-US" sz="3100" b="1" dirty="0">
                <a:latin typeface="微软雅黑" panose="020B0503020204020204" pitchFamily="34" charset="-122"/>
                <a:ea typeface="微软雅黑" panose="020B0503020204020204" pitchFamily="34" charset="-122"/>
                <a:cs typeface="微软雅黑"/>
              </a:rPr>
              <a:t>集成化、智能化、高效电驱动解决方案</a:t>
            </a:r>
            <a:r>
              <a:rPr lang="zh-CN" altLang="en-US" sz="2300" dirty="0">
                <a:latin typeface="微软雅黑" panose="020B0503020204020204" pitchFamily="34" charset="-122"/>
                <a:ea typeface="微软雅黑" panose="020B0503020204020204" pitchFamily="34" charset="-122"/>
                <a:cs typeface="微软雅黑"/>
              </a:rPr>
              <a:t>的创新型高科技</a:t>
            </a:r>
            <a:r>
              <a:rPr lang="zh-CN" altLang="en-US" sz="2300" dirty="0" smtClean="0">
                <a:latin typeface="微软雅黑" panose="020B0503020204020204" pitchFamily="34" charset="-122"/>
                <a:ea typeface="微软雅黑" panose="020B0503020204020204" pitchFamily="34" charset="-122"/>
                <a:cs typeface="微软雅黑"/>
              </a:rPr>
              <a:t>企业。盘</a:t>
            </a:r>
            <a:r>
              <a:rPr lang="zh-CN" altLang="en-US" sz="2300" dirty="0">
                <a:latin typeface="微软雅黑" panose="020B0503020204020204" pitchFamily="34" charset="-122"/>
                <a:ea typeface="微软雅黑" panose="020B0503020204020204" pitchFamily="34" charset="-122"/>
                <a:cs typeface="微软雅黑"/>
              </a:rPr>
              <a:t>毂动力的产品可广泛应用于新能源商用车、新能源乘用</a:t>
            </a:r>
            <a:r>
              <a:rPr lang="zh-CN" altLang="en-US" sz="2300" dirty="0" smtClean="0">
                <a:latin typeface="微软雅黑" panose="020B0503020204020204" pitchFamily="34" charset="-122"/>
                <a:ea typeface="微软雅黑" panose="020B0503020204020204" pitchFamily="34" charset="-122"/>
                <a:cs typeface="微软雅黑"/>
              </a:rPr>
              <a:t>车等领域。</a:t>
            </a:r>
            <a:endParaRPr lang="zh-CN" altLang="en-US" sz="2300" dirty="0">
              <a:latin typeface="微软雅黑" panose="020B0503020204020204" pitchFamily="34" charset="-122"/>
              <a:ea typeface="微软雅黑" panose="020B0503020204020204" pitchFamily="34" charset="-122"/>
              <a:cs typeface="微软雅黑"/>
            </a:endParaRPr>
          </a:p>
        </p:txBody>
      </p:sp>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8859" y="4913287"/>
            <a:ext cx="2040643" cy="136042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8859" y="6278634"/>
            <a:ext cx="2040643" cy="1360431"/>
          </a:xfrm>
          <a:prstGeom prst="rect">
            <a:avLst/>
          </a:prstGeom>
        </p:spPr>
      </p:pic>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58859" y="2876158"/>
            <a:ext cx="2040643" cy="1361646"/>
          </a:xfrm>
          <a:prstGeom prst="rect">
            <a:avLst/>
          </a:prstGeom>
        </p:spPr>
      </p:pic>
      <p:pic>
        <p:nvPicPr>
          <p:cNvPr id="4" name="图片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02075" y="6335266"/>
            <a:ext cx="4105086" cy="1247168"/>
          </a:xfrm>
          <a:prstGeom prst="rect">
            <a:avLst/>
          </a:prstGeom>
        </p:spPr>
      </p:pic>
      <p:pic>
        <p:nvPicPr>
          <p:cNvPr id="2" name="图片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670" y="2876158"/>
            <a:ext cx="2463567" cy="1385757"/>
          </a:xfrm>
          <a:prstGeom prst="rect">
            <a:avLst/>
          </a:prstGeom>
        </p:spPr>
      </p:pic>
      <p:pic>
        <p:nvPicPr>
          <p:cNvPr id="10" name="图片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1670" y="4318031"/>
            <a:ext cx="1183573" cy="2104130"/>
          </a:xfrm>
          <a:prstGeom prst="rect">
            <a:avLst/>
          </a:prstGeom>
        </p:spPr>
      </p:pic>
      <p:sp>
        <p:nvSpPr>
          <p:cNvPr id="11"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kumimoji="0" lang="zh-CN" altLang="en-US"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盘毂动力概况</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3974046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表格 7"/>
          <p:cNvGraphicFramePr>
            <a:graphicFrameLocks noGrp="1"/>
          </p:cNvGraphicFramePr>
          <p:nvPr>
            <p:custDataLst>
              <p:tags r:id="rId2"/>
            </p:custDataLst>
            <p:extLst/>
          </p:nvPr>
        </p:nvGraphicFramePr>
        <p:xfrm>
          <a:off x="915331" y="1209125"/>
          <a:ext cx="11827704" cy="3017529"/>
        </p:xfrm>
        <a:graphic>
          <a:graphicData uri="http://schemas.openxmlformats.org/drawingml/2006/table">
            <a:tbl>
              <a:tblPr/>
              <a:tblGrid>
                <a:gridCol w="2394656">
                  <a:extLst>
                    <a:ext uri="{9D8B030D-6E8A-4147-A177-3AD203B41FA5}">
                      <a16:colId xmlns:a16="http://schemas.microsoft.com/office/drawing/2014/main" val="20000"/>
                    </a:ext>
                  </a:extLst>
                </a:gridCol>
                <a:gridCol w="9433048">
                  <a:extLst>
                    <a:ext uri="{9D8B030D-6E8A-4147-A177-3AD203B41FA5}">
                      <a16:colId xmlns:a16="http://schemas.microsoft.com/office/drawing/2014/main" val="20001"/>
                    </a:ext>
                  </a:extLst>
                </a:gridCol>
              </a:tblGrid>
              <a:tr h="268259">
                <a:tc>
                  <a:txBody>
                    <a:bodyPr/>
                    <a:lstStyle/>
                    <a:p>
                      <a:pPr indent="0">
                        <a:buNone/>
                      </a:pPr>
                      <a:r>
                        <a:rPr lang="zh-CN" altLang="en-US" sz="1800" b="1" dirty="0">
                          <a:latin typeface="微软雅黑" panose="020B0503020204020204" pitchFamily="34" charset="-122"/>
                          <a:ea typeface="微软雅黑" panose="020B0503020204020204" pitchFamily="34" charset="-122"/>
                          <a:cs typeface="Times New Roman" panose="02020503050405090304" charset="0"/>
                        </a:rPr>
                        <a:t>公司中文名称：</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zh-CN" altLang="en-US" sz="1800" b="0" dirty="0">
                          <a:latin typeface="微软雅黑" panose="020B0503020204020204" pitchFamily="34" charset="-122"/>
                          <a:ea typeface="微软雅黑" panose="020B0503020204020204" pitchFamily="34" charset="-122"/>
                          <a:cs typeface="Times New Roman" panose="02020503050405090304" charset="0"/>
                        </a:rPr>
                        <a:t>上海盘毂动力科技股份有限公司</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8259">
                <a:tc>
                  <a:txBody>
                    <a:bodyPr/>
                    <a:lstStyle/>
                    <a:p>
                      <a:pPr indent="0">
                        <a:buNone/>
                      </a:pPr>
                      <a:r>
                        <a:rPr lang="zh-CN" altLang="en-US" sz="1800" b="1" dirty="0">
                          <a:latin typeface="微软雅黑" panose="020B0503020204020204" pitchFamily="34" charset="-122"/>
                          <a:ea typeface="微软雅黑" panose="020B0503020204020204" pitchFamily="34" charset="-122"/>
                          <a:cs typeface="Times New Roman" panose="02020503050405090304" charset="0"/>
                        </a:rPr>
                        <a:t>法定代表人：</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zh-CN" altLang="en-US" sz="1800" b="0" dirty="0">
                          <a:latin typeface="微软雅黑" panose="020B0503020204020204" pitchFamily="34" charset="-122"/>
                          <a:ea typeface="微软雅黑" panose="020B0503020204020204" pitchFamily="34" charset="-122"/>
                          <a:cs typeface="Times New Roman" panose="02020503050405090304" charset="0"/>
                        </a:rPr>
                        <a:t>韩军</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59">
                <a:tc>
                  <a:txBody>
                    <a:bodyPr/>
                    <a:lstStyle/>
                    <a:p>
                      <a:pPr indent="0">
                        <a:buNone/>
                      </a:pPr>
                      <a:r>
                        <a:rPr lang="zh-CN" altLang="en-US" sz="1800" b="1" dirty="0">
                          <a:latin typeface="微软雅黑" panose="020B0503020204020204" pitchFamily="34" charset="-122"/>
                          <a:ea typeface="微软雅黑" panose="020B0503020204020204" pitchFamily="34" charset="-122"/>
                          <a:cs typeface="Times New Roman" panose="02020503050405090304" charset="0"/>
                        </a:rPr>
                        <a:t>统一社会信用代码：</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altLang="zh-CN" sz="1800" b="0" dirty="0">
                          <a:latin typeface="微软雅黑" panose="020B0503020204020204" pitchFamily="34" charset="-122"/>
                          <a:ea typeface="微软雅黑" panose="020B0503020204020204" pitchFamily="34" charset="-122"/>
                          <a:cs typeface="+mn-ea"/>
                        </a:rPr>
                        <a:t>91310000MA1FL2X88T</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59">
                <a:tc>
                  <a:txBody>
                    <a:bodyPr/>
                    <a:lstStyle/>
                    <a:p>
                      <a:pPr indent="0">
                        <a:buNone/>
                      </a:pPr>
                      <a:r>
                        <a:rPr lang="zh-CN" altLang="en-US" sz="1800" b="1" dirty="0">
                          <a:latin typeface="微软雅黑" panose="020B0503020204020204" pitchFamily="34" charset="-122"/>
                          <a:ea typeface="微软雅黑" panose="020B0503020204020204" pitchFamily="34" charset="-122"/>
                          <a:cs typeface="Times New Roman" panose="02020503050405090304" charset="0"/>
                        </a:rPr>
                        <a:t>注册资本：</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defTabSz="1036564" rtl="0" eaLnBrk="1" latinLnBrk="0" hangingPunct="1">
                        <a:buNone/>
                      </a:pPr>
                      <a:r>
                        <a:rPr lang="en-US" altLang="zh-CN" sz="1800" b="0" dirty="0" smtClean="0">
                          <a:latin typeface="微软雅黑" panose="020B0503020204020204" pitchFamily="34" charset="-122"/>
                          <a:ea typeface="微软雅黑" panose="020B0503020204020204" pitchFamily="34" charset="-122"/>
                          <a:cs typeface="+mn-ea"/>
                        </a:rPr>
                        <a:t>22,242.8</a:t>
                      </a:r>
                      <a:r>
                        <a:rPr lang="zh-CN" altLang="en-US" sz="1800" b="0" dirty="0" smtClean="0">
                          <a:latin typeface="微软雅黑" panose="020B0503020204020204" pitchFamily="34" charset="-122"/>
                          <a:ea typeface="微软雅黑" panose="020B0503020204020204" pitchFamily="34" charset="-122"/>
                          <a:cs typeface="+mn-ea"/>
                        </a:rPr>
                        <a:t>万元</a:t>
                      </a:r>
                      <a:endParaRPr lang="zh-CN" altLang="en-US" sz="1800" b="0" kern="1200" dirty="0">
                        <a:solidFill>
                          <a:schemeClr val="tx1"/>
                        </a:solidFill>
                        <a:latin typeface="微软雅黑" panose="020B0503020204020204" pitchFamily="34" charset="-122"/>
                        <a:ea typeface="微软雅黑" panose="020B0503020204020204" pitchFamily="34" charset="-122"/>
                        <a:cs typeface="+mn-ea"/>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59">
                <a:tc>
                  <a:txBody>
                    <a:bodyPr/>
                    <a:lstStyle/>
                    <a:p>
                      <a:pPr indent="0">
                        <a:buNone/>
                      </a:pPr>
                      <a:r>
                        <a:rPr lang="zh-CN" altLang="en-US" sz="1800" b="1" dirty="0">
                          <a:latin typeface="微软雅黑" panose="020B0503020204020204" pitchFamily="34" charset="-122"/>
                          <a:ea typeface="微软雅黑" panose="020B0503020204020204" pitchFamily="34" charset="-122"/>
                          <a:cs typeface="Times New Roman" panose="02020503050405090304" charset="0"/>
                        </a:rPr>
                        <a:t>注册地址：</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zh-CN" altLang="en-US" sz="1800" b="0" dirty="0">
                          <a:latin typeface="微软雅黑" panose="020B0503020204020204" pitchFamily="34" charset="-122"/>
                          <a:ea typeface="微软雅黑" panose="020B0503020204020204" pitchFamily="34" charset="-122"/>
                          <a:cs typeface="+mn-ea"/>
                        </a:rPr>
                        <a:t>上海市松江区九亭镇中心路</a:t>
                      </a:r>
                      <a:r>
                        <a:rPr lang="en-US" altLang="zh-CN" sz="1800" b="0" dirty="0">
                          <a:latin typeface="微软雅黑" panose="020B0503020204020204" pitchFamily="34" charset="-122"/>
                          <a:ea typeface="微软雅黑" panose="020B0503020204020204" pitchFamily="34" charset="-122"/>
                          <a:cs typeface="+mn-ea"/>
                        </a:rPr>
                        <a:t>1158</a:t>
                      </a:r>
                      <a:r>
                        <a:rPr lang="zh-CN" altLang="en-US" sz="1800" b="0" dirty="0">
                          <a:latin typeface="微软雅黑" panose="020B0503020204020204" pitchFamily="34" charset="-122"/>
                          <a:ea typeface="微软雅黑" panose="020B0503020204020204" pitchFamily="34" charset="-122"/>
                          <a:cs typeface="+mn-ea"/>
                        </a:rPr>
                        <a:t>号</a:t>
                      </a:r>
                      <a:r>
                        <a:rPr lang="en-US" altLang="zh-CN" sz="1800" b="0" dirty="0">
                          <a:latin typeface="微软雅黑" panose="020B0503020204020204" pitchFamily="34" charset="-122"/>
                          <a:ea typeface="微软雅黑" panose="020B0503020204020204" pitchFamily="34" charset="-122"/>
                          <a:cs typeface="+mn-ea"/>
                        </a:rPr>
                        <a:t>21</a:t>
                      </a:r>
                      <a:r>
                        <a:rPr lang="zh-CN" altLang="en-US" sz="1800" b="0" dirty="0">
                          <a:latin typeface="微软雅黑" panose="020B0503020204020204" pitchFamily="34" charset="-122"/>
                          <a:ea typeface="微软雅黑" panose="020B0503020204020204" pitchFamily="34" charset="-122"/>
                          <a:cs typeface="+mn-ea"/>
                        </a:rPr>
                        <a:t>幢</a:t>
                      </a:r>
                      <a:r>
                        <a:rPr lang="en-US" altLang="zh-CN" sz="1800" b="0" dirty="0">
                          <a:latin typeface="微软雅黑" panose="020B0503020204020204" pitchFamily="34" charset="-122"/>
                          <a:ea typeface="微软雅黑" panose="020B0503020204020204" pitchFamily="34" charset="-122"/>
                          <a:cs typeface="+mn-ea"/>
                        </a:rPr>
                        <a:t>401</a:t>
                      </a:r>
                      <a:r>
                        <a:rPr lang="zh-CN" altLang="en-US" sz="1800" b="0" dirty="0">
                          <a:latin typeface="微软雅黑" panose="020B0503020204020204" pitchFamily="34" charset="-122"/>
                          <a:ea typeface="微软雅黑" panose="020B0503020204020204" pitchFamily="34" charset="-122"/>
                          <a:cs typeface="+mn-ea"/>
                        </a:rPr>
                        <a:t>室</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8259">
                <a:tc>
                  <a:txBody>
                    <a:bodyPr/>
                    <a:lstStyle/>
                    <a:p>
                      <a:pPr marL="0" indent="0" algn="l" defTabSz="1036564" rtl="0" eaLnBrk="1" latinLnBrk="0" hangingPunct="1">
                        <a:buNone/>
                      </a:pPr>
                      <a:r>
                        <a:rPr lang="zh-CN" altLang="en-US" sz="1800" b="1" kern="1200" dirty="0">
                          <a:solidFill>
                            <a:schemeClr val="tx1"/>
                          </a:solidFill>
                          <a:latin typeface="微软雅黑" panose="020B0503020204020204" pitchFamily="34" charset="-122"/>
                          <a:ea typeface="微软雅黑" panose="020B0503020204020204" pitchFamily="34" charset="-122"/>
                          <a:cs typeface="+mn-ea"/>
                        </a:rPr>
                        <a:t>公司性质：</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defTabSz="1036564" rtl="0" eaLnBrk="1" latinLnBrk="0" hangingPunct="1">
                        <a:buNone/>
                      </a:pPr>
                      <a:r>
                        <a:rPr lang="zh-CN" altLang="en-US" sz="1800" b="0" kern="1200" dirty="0">
                          <a:solidFill>
                            <a:schemeClr val="tx1"/>
                          </a:solidFill>
                          <a:latin typeface="微软雅黑" panose="020B0503020204020204" pitchFamily="34" charset="-122"/>
                          <a:ea typeface="微软雅黑" panose="020B0503020204020204" pitchFamily="34" charset="-122"/>
                          <a:cs typeface="+mn-ea"/>
                        </a:rPr>
                        <a:t>股份有限公司</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04774">
                <a:tc>
                  <a:txBody>
                    <a:bodyPr/>
                    <a:lstStyle/>
                    <a:p>
                      <a:pPr marL="0" indent="0" algn="l" defTabSz="1036564" rtl="0" eaLnBrk="1" latinLnBrk="0" hangingPunct="1">
                        <a:buNone/>
                      </a:pPr>
                      <a:r>
                        <a:rPr lang="zh-CN" altLang="en-US" sz="1800" b="1" kern="1200" dirty="0">
                          <a:solidFill>
                            <a:schemeClr val="tx1"/>
                          </a:solidFill>
                          <a:latin typeface="微软雅黑" panose="020B0503020204020204" pitchFamily="34" charset="-122"/>
                          <a:ea typeface="微软雅黑" panose="020B0503020204020204" pitchFamily="34" charset="-122"/>
                          <a:cs typeface="+mn-ea"/>
                        </a:rPr>
                        <a:t>经营范围：</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defTabSz="1036564" rtl="0" eaLnBrk="1" latinLnBrk="0" hangingPunct="1">
                        <a:buNone/>
                      </a:pPr>
                      <a:r>
                        <a:rPr lang="zh-CN" altLang="en-US" sz="1800" b="0" kern="1200" dirty="0">
                          <a:solidFill>
                            <a:schemeClr val="tx1"/>
                          </a:solidFill>
                          <a:latin typeface="微软雅黑" panose="020B0503020204020204" pitchFamily="34" charset="-122"/>
                          <a:ea typeface="微软雅黑" panose="020B0503020204020204" pitchFamily="34" charset="-122"/>
                          <a:cs typeface="+mn-ea"/>
                        </a:rPr>
                        <a:t>从事动力科技、电机技术、汽车科技领域内的技术开发、技术咨询、技术服务、技术转让，电机设备、自动化设备、机械设备、汽车配件的设计与销售，电子元器件、电池、计算机软硬件及配件的销售，软件开发，计算机系统集成，从事货物及技术的</a:t>
                      </a:r>
                      <a:r>
                        <a:rPr lang="zh-CN" altLang="en-US" sz="1800" b="0" kern="1200">
                          <a:solidFill>
                            <a:schemeClr val="tx1"/>
                          </a:solidFill>
                          <a:latin typeface="微软雅黑" panose="020B0503020204020204" pitchFamily="34" charset="-122"/>
                          <a:ea typeface="微软雅黑" panose="020B0503020204020204" pitchFamily="34" charset="-122"/>
                          <a:cs typeface="+mn-ea"/>
                        </a:rPr>
                        <a:t>进出口</a:t>
                      </a:r>
                      <a:r>
                        <a:rPr lang="zh-CN" altLang="en-US" sz="1800" b="0" kern="1200" smtClean="0">
                          <a:solidFill>
                            <a:schemeClr val="tx1"/>
                          </a:solidFill>
                          <a:latin typeface="微软雅黑" panose="020B0503020204020204" pitchFamily="34" charset="-122"/>
                          <a:ea typeface="微软雅黑" panose="020B0503020204020204" pitchFamily="34" charset="-122"/>
                          <a:cs typeface="+mn-ea"/>
                        </a:rPr>
                        <a:t>业务。</a:t>
                      </a:r>
                      <a:endParaRPr lang="zh-CN" altLang="en-US" sz="1800" b="0" kern="1200" dirty="0">
                        <a:solidFill>
                          <a:schemeClr val="tx1"/>
                        </a:solidFill>
                        <a:latin typeface="微软雅黑" panose="020B0503020204020204" pitchFamily="34" charset="-122"/>
                        <a:ea typeface="微软雅黑" panose="020B0503020204020204" pitchFamily="34" charset="-122"/>
                        <a:cs typeface="+mn-ea"/>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8259">
                <a:tc>
                  <a:txBody>
                    <a:bodyPr/>
                    <a:lstStyle/>
                    <a:p>
                      <a:pPr indent="0">
                        <a:buNone/>
                      </a:pPr>
                      <a:r>
                        <a:rPr lang="zh-CN" altLang="en-US" sz="1800" b="1" dirty="0">
                          <a:latin typeface="微软雅黑" panose="020B0503020204020204" pitchFamily="34" charset="-122"/>
                          <a:ea typeface="微软雅黑" panose="020B0503020204020204" pitchFamily="34" charset="-122"/>
                          <a:cs typeface="+mn-ea"/>
                        </a:rPr>
                        <a:t>成立日期</a:t>
                      </a:r>
                      <a:r>
                        <a:rPr lang="en-US" altLang="zh-CN" sz="1800" b="1" dirty="0">
                          <a:latin typeface="微软雅黑" panose="020B0503020204020204" pitchFamily="34" charset="-122"/>
                          <a:ea typeface="微软雅黑" panose="020B0503020204020204" pitchFamily="34" charset="-122"/>
                          <a:cs typeface="+mn-ea"/>
                        </a:rPr>
                        <a:t>:</a:t>
                      </a:r>
                      <a:endParaRPr lang="zh-CN" altLang="en-US" sz="1800" b="1" dirty="0">
                        <a:latin typeface="微软雅黑" panose="020B0503020204020204" pitchFamily="34" charset="-122"/>
                        <a:ea typeface="微软雅黑" panose="020B0503020204020204" pitchFamily="34" charset="-122"/>
                        <a:cs typeface="+mn-ea"/>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en-US" altLang="zh-CN" sz="1800" b="0" dirty="0">
                          <a:latin typeface="微软雅黑" panose="020B0503020204020204" pitchFamily="34" charset="-122"/>
                          <a:ea typeface="微软雅黑" panose="020B0503020204020204" pitchFamily="34" charset="-122"/>
                          <a:cs typeface="+mn-ea"/>
                        </a:rPr>
                        <a:t>2016</a:t>
                      </a:r>
                      <a:r>
                        <a:rPr lang="zh-CN" altLang="en-US" sz="1800" b="0" dirty="0">
                          <a:latin typeface="微软雅黑" panose="020B0503020204020204" pitchFamily="34" charset="-122"/>
                          <a:ea typeface="微软雅黑" panose="020B0503020204020204" pitchFamily="34" charset="-122"/>
                          <a:cs typeface="+mn-ea"/>
                        </a:rPr>
                        <a:t>年</a:t>
                      </a:r>
                      <a:r>
                        <a:rPr lang="en-US" altLang="zh-CN" sz="1800" b="0" dirty="0">
                          <a:latin typeface="微软雅黑" panose="020B0503020204020204" pitchFamily="34" charset="-122"/>
                          <a:ea typeface="微软雅黑" panose="020B0503020204020204" pitchFamily="34" charset="-122"/>
                          <a:cs typeface="+mn-ea"/>
                        </a:rPr>
                        <a:t>9</a:t>
                      </a:r>
                      <a:r>
                        <a:rPr lang="zh-CN" altLang="en-US" sz="1800" b="0" dirty="0">
                          <a:latin typeface="微软雅黑" panose="020B0503020204020204" pitchFamily="34" charset="-122"/>
                          <a:ea typeface="微软雅黑" panose="020B0503020204020204" pitchFamily="34" charset="-122"/>
                          <a:cs typeface="+mn-ea"/>
                        </a:rPr>
                        <a:t>月</a:t>
                      </a:r>
                      <a:r>
                        <a:rPr lang="en-US" altLang="zh-CN" sz="1800" b="0" dirty="0">
                          <a:latin typeface="微软雅黑" panose="020B0503020204020204" pitchFamily="34" charset="-122"/>
                          <a:ea typeface="微软雅黑" panose="020B0503020204020204" pitchFamily="34" charset="-122"/>
                          <a:cs typeface="+mn-ea"/>
                        </a:rPr>
                        <a:t>13</a:t>
                      </a:r>
                      <a:r>
                        <a:rPr lang="zh-CN" altLang="en-US" sz="1800" b="0" dirty="0">
                          <a:latin typeface="微软雅黑" panose="020B0503020204020204" pitchFamily="34" charset="-122"/>
                          <a:ea typeface="微软雅黑" panose="020B0503020204020204" pitchFamily="34" charset="-122"/>
                          <a:cs typeface="+mn-ea"/>
                        </a:rPr>
                        <a:t>日</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8259">
                <a:tc>
                  <a:txBody>
                    <a:bodyPr/>
                    <a:lstStyle/>
                    <a:p>
                      <a:pPr indent="0">
                        <a:buNone/>
                      </a:pPr>
                      <a:r>
                        <a:rPr lang="zh-CN" altLang="en-US" sz="1800" b="1" dirty="0">
                          <a:latin typeface="微软雅黑" panose="020B0503020204020204" pitchFamily="34" charset="-122"/>
                          <a:ea typeface="微软雅黑" panose="020B0503020204020204" pitchFamily="34" charset="-122"/>
                          <a:cs typeface="Times New Roman" panose="02020503050405090304" charset="0"/>
                        </a:rPr>
                        <a:t>公司</a:t>
                      </a:r>
                      <a:r>
                        <a:rPr lang="zh-CN" altLang="en-US" sz="1800" b="1" dirty="0" smtClean="0">
                          <a:latin typeface="微软雅黑" panose="020B0503020204020204" pitchFamily="34" charset="-122"/>
                          <a:ea typeface="微软雅黑" panose="020B0503020204020204" pitchFamily="34" charset="-122"/>
                          <a:cs typeface="Times New Roman" panose="02020503050405090304" charset="0"/>
                        </a:rPr>
                        <a:t>网站：</a:t>
                      </a:r>
                      <a:endParaRPr lang="zh-CN" altLang="en-US" sz="1800" b="1" dirty="0">
                        <a:latin typeface="微软雅黑" panose="020B0503020204020204" pitchFamily="34" charset="-122"/>
                        <a:ea typeface="微软雅黑" panose="020B0503020204020204" pitchFamily="34" charset="-122"/>
                        <a:cs typeface="Times New Roman" panose="02020503050405090304" charset="0"/>
                      </a:endParaRP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buNone/>
                      </a:pPr>
                      <a:r>
                        <a:rPr lang="zh-CN" altLang="en-US" sz="1800" b="0" dirty="0">
                          <a:latin typeface="微软雅黑" panose="020B0503020204020204" pitchFamily="34" charset="-122"/>
                          <a:ea typeface="微软雅黑" panose="020B0503020204020204" pitchFamily="34" charset="-122"/>
                          <a:cs typeface="+mn-lt"/>
                        </a:rPr>
                        <a:t>www.pan-good.com</a:t>
                      </a:r>
                    </a:p>
                  </a:txBody>
                  <a:tcPr marL="0" marR="0" marT="0" marB="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7" name="矩形 16"/>
          <p:cNvSpPr/>
          <p:nvPr/>
        </p:nvSpPr>
        <p:spPr>
          <a:xfrm>
            <a:off x="1621695" y="5985920"/>
            <a:ext cx="1940101" cy="4740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犀重新能源汽车</a:t>
            </a:r>
          </a:p>
        </p:txBody>
      </p:sp>
      <p:sp>
        <p:nvSpPr>
          <p:cNvPr id="19" name="矩形 18"/>
          <p:cNvSpPr/>
          <p:nvPr/>
        </p:nvSpPr>
        <p:spPr>
          <a:xfrm>
            <a:off x="5254203" y="4989920"/>
            <a:ext cx="3456384" cy="5147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smtClean="0">
                <a:ln>
                  <a:noFill/>
                </a:ln>
                <a:solidFill>
                  <a:prstClr val="white"/>
                </a:solidFill>
                <a:effectLst/>
                <a:uLnTx/>
                <a:uFillTx/>
                <a:latin typeface="华文楷体" panose="02010600040101010101" pitchFamily="2" charset="-122"/>
                <a:ea typeface="华文楷体" panose="02010600040101010101" pitchFamily="2" charset="-122"/>
                <a:cs typeface="+mn-cs"/>
              </a:rPr>
              <a:t>上海盘毂动力科技股份有限公司</a:t>
            </a:r>
            <a:endParaRPr kumimoji="0" lang="zh-CN" altLang="en-US" sz="1700" b="1" i="0" u="none" strike="noStrike" kern="1200" cap="none" spc="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20" name="矩形 19"/>
          <p:cNvSpPr/>
          <p:nvPr/>
        </p:nvSpPr>
        <p:spPr>
          <a:xfrm>
            <a:off x="6006657" y="5985920"/>
            <a:ext cx="1940101" cy="4740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浙江盘</a:t>
            </a:r>
            <a:r>
              <a:rPr kumimoji="0" lang="zh-CN" altLang="en-US" sz="1700" b="1" i="0" u="none" strike="noStrike" kern="1200" cap="none" spc="0" normalizeH="0" baseline="0" noProof="0" dirty="0" smtClean="0">
                <a:ln>
                  <a:noFill/>
                </a:ln>
                <a:solidFill>
                  <a:prstClr val="black"/>
                </a:solidFill>
                <a:effectLst/>
                <a:uLnTx/>
                <a:uFillTx/>
                <a:latin typeface="华文楷体" panose="02010600040101010101" pitchFamily="2" charset="-122"/>
                <a:ea typeface="华文楷体" panose="02010600040101010101" pitchFamily="2" charset="-122"/>
                <a:cs typeface="+mn-cs"/>
              </a:rPr>
              <a:t>毂动力</a:t>
            </a:r>
            <a:endPar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21" name="矩形 20"/>
          <p:cNvSpPr/>
          <p:nvPr/>
        </p:nvSpPr>
        <p:spPr>
          <a:xfrm>
            <a:off x="3967571" y="7098205"/>
            <a:ext cx="1940101" cy="4740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广东盘</a:t>
            </a:r>
            <a:r>
              <a:rPr kumimoji="0" lang="zh-CN" altLang="en-US" sz="1700" b="1" i="0" u="none" strike="noStrike" kern="1200" cap="none" spc="0" normalizeH="0" baseline="0" noProof="0" dirty="0" smtClean="0">
                <a:ln>
                  <a:noFill/>
                </a:ln>
                <a:solidFill>
                  <a:prstClr val="black"/>
                </a:solidFill>
                <a:effectLst/>
                <a:uLnTx/>
                <a:uFillTx/>
                <a:latin typeface="华文楷体" panose="02010600040101010101" pitchFamily="2" charset="-122"/>
                <a:ea typeface="华文楷体" panose="02010600040101010101" pitchFamily="2" charset="-122"/>
                <a:cs typeface="+mn-cs"/>
              </a:rPr>
              <a:t>毂动力</a:t>
            </a:r>
            <a:endPar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22" name="矩形 21"/>
          <p:cNvSpPr/>
          <p:nvPr/>
        </p:nvSpPr>
        <p:spPr>
          <a:xfrm>
            <a:off x="8118976" y="7098205"/>
            <a:ext cx="1940101" cy="4740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广东盘毂工业</a:t>
            </a:r>
          </a:p>
        </p:txBody>
      </p:sp>
      <p:sp>
        <p:nvSpPr>
          <p:cNvPr id="23" name="矩形 22"/>
          <p:cNvSpPr/>
          <p:nvPr/>
        </p:nvSpPr>
        <p:spPr>
          <a:xfrm>
            <a:off x="10510787" y="5960785"/>
            <a:ext cx="1940101" cy="4740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核心</a:t>
            </a:r>
            <a:r>
              <a:rPr kumimoji="0" lang="zh-CN" altLang="en-US" sz="1700" b="1" i="0" u="none" strike="noStrike" kern="1200" cap="none" spc="0" normalizeH="0" baseline="0" noProof="0" dirty="0" smtClean="0">
                <a:ln>
                  <a:noFill/>
                </a:ln>
                <a:solidFill>
                  <a:prstClr val="black"/>
                </a:solidFill>
                <a:effectLst/>
                <a:uLnTx/>
                <a:uFillTx/>
                <a:latin typeface="华文楷体" panose="02010600040101010101" pitchFamily="2" charset="-122"/>
                <a:ea typeface="华文楷体" panose="02010600040101010101" pitchFamily="2" charset="-122"/>
                <a:cs typeface="+mn-cs"/>
              </a:rPr>
              <a:t>驱动</a:t>
            </a:r>
            <a:r>
              <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科技</a:t>
            </a:r>
          </a:p>
        </p:txBody>
      </p:sp>
      <p:cxnSp>
        <p:nvCxnSpPr>
          <p:cNvPr id="24" name="直接箭头连接符 23"/>
          <p:cNvCxnSpPr>
            <a:stCxn id="19" idx="2"/>
            <a:endCxn id="20" idx="0"/>
          </p:cNvCxnSpPr>
          <p:nvPr/>
        </p:nvCxnSpPr>
        <p:spPr>
          <a:xfrm flipH="1">
            <a:off x="6976708" y="5504652"/>
            <a:ext cx="0" cy="481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p:cNvCxnSpPr/>
          <p:nvPr/>
        </p:nvCxnSpPr>
        <p:spPr>
          <a:xfrm>
            <a:off x="4948130" y="6797562"/>
            <a:ext cx="2" cy="2863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p:cNvCxnSpPr/>
          <p:nvPr/>
        </p:nvCxnSpPr>
        <p:spPr>
          <a:xfrm>
            <a:off x="9115974" y="6782765"/>
            <a:ext cx="0" cy="309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p:cNvCxnSpPr>
            <a:endCxn id="17" idx="0"/>
          </p:cNvCxnSpPr>
          <p:nvPr/>
        </p:nvCxnSpPr>
        <p:spPr>
          <a:xfrm>
            <a:off x="2591746" y="5619213"/>
            <a:ext cx="0" cy="3667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接箭头连接符 27"/>
          <p:cNvCxnSpPr/>
          <p:nvPr/>
        </p:nvCxnSpPr>
        <p:spPr>
          <a:xfrm>
            <a:off x="11518899" y="5616407"/>
            <a:ext cx="0" cy="3613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a:xfrm flipV="1">
            <a:off x="2591746" y="5605816"/>
            <a:ext cx="8927153" cy="13397"/>
          </a:xfrm>
          <a:prstGeom prst="line">
            <a:avLst/>
          </a:prstGeom>
        </p:spPr>
        <p:style>
          <a:lnRef idx="1">
            <a:schemeClr val="dk1"/>
          </a:lnRef>
          <a:fillRef idx="0">
            <a:schemeClr val="dk1"/>
          </a:fillRef>
          <a:effectRef idx="0">
            <a:schemeClr val="dk1"/>
          </a:effectRef>
          <a:fontRef idx="minor">
            <a:schemeClr val="tx1"/>
          </a:fontRef>
        </p:style>
      </p:cxnSp>
      <p:sp>
        <p:nvSpPr>
          <p:cNvPr id="30" name="文本框 29"/>
          <p:cNvSpPr txBox="1"/>
          <p:nvPr/>
        </p:nvSpPr>
        <p:spPr>
          <a:xfrm>
            <a:off x="1715850" y="5641984"/>
            <a:ext cx="874057" cy="380104"/>
          </a:xfrm>
          <a:prstGeom prst="rect">
            <a:avLst/>
          </a:prstGeom>
          <a:noFill/>
        </p:spPr>
        <p:txBody>
          <a:bodyPr wrap="square" rtlCol="0">
            <a:spAutoFit/>
          </a:bodyPr>
          <a:lstStyle/>
          <a:p>
            <a:pPr marL="0" marR="0" lvl="0" indent="0" algn="l"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18.67%</a:t>
            </a:r>
            <a:endPar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31" name="文本框 30"/>
          <p:cNvSpPr txBox="1"/>
          <p:nvPr/>
        </p:nvSpPr>
        <p:spPr>
          <a:xfrm>
            <a:off x="6427351" y="5644351"/>
            <a:ext cx="1468735" cy="380104"/>
          </a:xfrm>
          <a:prstGeom prst="rect">
            <a:avLst/>
          </a:prstGeom>
          <a:noFill/>
        </p:spPr>
        <p:txBody>
          <a:bodyPr wrap="square" rtlCol="0">
            <a:spAutoFit/>
          </a:bodyPr>
          <a:lstStyle/>
          <a:p>
            <a:pPr marL="0" marR="0" lvl="0" indent="0" algn="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100.00%</a:t>
            </a:r>
            <a:endPar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32" name="文本框 31"/>
          <p:cNvSpPr txBox="1"/>
          <p:nvPr/>
        </p:nvSpPr>
        <p:spPr>
          <a:xfrm>
            <a:off x="11463787" y="5595122"/>
            <a:ext cx="991216" cy="380104"/>
          </a:xfrm>
          <a:prstGeom prst="rect">
            <a:avLst/>
          </a:prstGeom>
          <a:noFill/>
        </p:spPr>
        <p:txBody>
          <a:bodyPr wrap="square" rtlCol="0">
            <a:spAutoFit/>
          </a:bodyPr>
          <a:lstStyle/>
          <a:p>
            <a:pPr marL="0" marR="0" lvl="0" indent="0" algn="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100.00%</a:t>
            </a:r>
            <a:endPar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cxnSp>
        <p:nvCxnSpPr>
          <p:cNvPr id="33" name="直接连接符 32"/>
          <p:cNvCxnSpPr/>
          <p:nvPr/>
        </p:nvCxnSpPr>
        <p:spPr>
          <a:xfrm>
            <a:off x="4937621" y="6785127"/>
            <a:ext cx="4178352" cy="0"/>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p:cNvCxnSpPr>
            <a:stCxn id="20" idx="2"/>
          </p:cNvCxnSpPr>
          <p:nvPr/>
        </p:nvCxnSpPr>
        <p:spPr>
          <a:xfrm flipH="1">
            <a:off x="6976706" y="6459924"/>
            <a:ext cx="2" cy="319141"/>
          </a:xfrm>
          <a:prstGeom prst="line">
            <a:avLst/>
          </a:prstGeom>
        </p:spPr>
        <p:style>
          <a:lnRef idx="1">
            <a:schemeClr val="dk1"/>
          </a:lnRef>
          <a:fillRef idx="0">
            <a:schemeClr val="dk1"/>
          </a:fillRef>
          <a:effectRef idx="0">
            <a:schemeClr val="dk1"/>
          </a:effectRef>
          <a:fontRef idx="minor">
            <a:schemeClr val="tx1"/>
          </a:fontRef>
        </p:style>
      </p:cxnSp>
      <p:sp>
        <p:nvSpPr>
          <p:cNvPr id="35" name="文本框 34"/>
          <p:cNvSpPr txBox="1"/>
          <p:nvPr/>
        </p:nvSpPr>
        <p:spPr>
          <a:xfrm>
            <a:off x="3598019" y="6767314"/>
            <a:ext cx="1314558" cy="380104"/>
          </a:xfrm>
          <a:prstGeom prst="rect">
            <a:avLst/>
          </a:prstGeom>
          <a:noFill/>
        </p:spPr>
        <p:txBody>
          <a:bodyPr wrap="square" rtlCol="0">
            <a:spAutoFit/>
          </a:bodyPr>
          <a:lstStyle/>
          <a:p>
            <a:pPr marL="0" marR="0" lvl="0" indent="0" algn="r"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100.00%</a:t>
            </a:r>
            <a:endPar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36" name="文本框 35"/>
          <p:cNvSpPr txBox="1"/>
          <p:nvPr/>
        </p:nvSpPr>
        <p:spPr>
          <a:xfrm>
            <a:off x="9132121" y="6779065"/>
            <a:ext cx="1594689" cy="380104"/>
          </a:xfrm>
          <a:prstGeom prst="rect">
            <a:avLst/>
          </a:prstGeom>
          <a:noFill/>
        </p:spPr>
        <p:txBody>
          <a:bodyPr wrap="square" rtlCol="0">
            <a:spAutoFit/>
          </a:bodyPr>
          <a:lstStyle/>
          <a:p>
            <a:pPr marL="0" marR="0" lvl="0" indent="0" algn="l" defTabSz="914457" rtl="0" eaLnBrk="1" fontAlgn="base" latinLnBrk="0" hangingPunct="1">
              <a:lnSpc>
                <a:spcPct val="110000"/>
              </a:lnSpc>
              <a:spcBef>
                <a:spcPct val="0"/>
              </a:spcBef>
              <a:spcAft>
                <a:spcPct val="40000"/>
              </a:spcAft>
              <a:buClrTx/>
              <a:buSzPct val="80000"/>
              <a:buFont typeface="Times New Roman" panose="02020603050405020304" pitchFamily="18" charset="0"/>
              <a:buNone/>
              <a:tabLst/>
              <a:defRPr/>
            </a:pPr>
            <a:r>
              <a:rPr kumimoji="0" lang="en-US" altLang="zh-CN"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rPr>
              <a:t>35.00%</a:t>
            </a:r>
            <a:endParaRPr kumimoji="0" lang="zh-CN" altLang="en-US" sz="17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mn-cs"/>
            </a:endParaRPr>
          </a:p>
        </p:txBody>
      </p:sp>
      <p:sp>
        <p:nvSpPr>
          <p:cNvPr id="37" name="矩形 36"/>
          <p:cNvSpPr/>
          <p:nvPr/>
        </p:nvSpPr>
        <p:spPr>
          <a:xfrm>
            <a:off x="6096646" y="4338738"/>
            <a:ext cx="1821853" cy="48678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7" rtl="0" eaLnBrk="1" fontAlgn="base" latinLnBrk="0" hangingPunct="1">
              <a:lnSpc>
                <a:spcPct val="100000"/>
              </a:lnSpc>
              <a:spcBef>
                <a:spcPct val="0"/>
              </a:spcBef>
              <a:spcAft>
                <a:spcPts val="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rPr>
              <a:t>韩  军</a:t>
            </a:r>
            <a:endParaRPr kumimoji="0" lang="en-US" altLang="zh-CN" sz="1700" b="1" i="0" u="none" strike="noStrike" kern="1200" cap="none" spc="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endParaRPr>
          </a:p>
          <a:p>
            <a:pPr marL="0" marR="0" lvl="0" indent="0" algn="ctr" defTabSz="914457" rtl="0" eaLnBrk="1" fontAlgn="base" latinLnBrk="0" hangingPunct="1">
              <a:lnSpc>
                <a:spcPct val="100000"/>
              </a:lnSpc>
              <a:spcBef>
                <a:spcPct val="0"/>
              </a:spcBef>
              <a:spcAft>
                <a:spcPts val="0"/>
              </a:spcAft>
              <a:buClrTx/>
              <a:buSzPct val="80000"/>
              <a:buFont typeface="Times New Roman" panose="02020603050405020304" pitchFamily="18" charset="0"/>
              <a:buNone/>
              <a:tabLst/>
              <a:defRPr/>
            </a:pPr>
            <a:r>
              <a:rPr kumimoji="0" lang="zh-CN" altLang="en-US" sz="1700" b="1" i="0" u="none" strike="noStrike" kern="1200" cap="none" spc="0" normalizeH="0" baseline="0" noProof="0" dirty="0">
                <a:ln>
                  <a:noFill/>
                </a:ln>
                <a:solidFill>
                  <a:prstClr val="white"/>
                </a:solidFill>
                <a:effectLst/>
                <a:uLnTx/>
                <a:uFillTx/>
                <a:latin typeface="华文楷体" panose="02010600040101010101" pitchFamily="2" charset="-122"/>
                <a:ea typeface="华文楷体" panose="02010600040101010101" pitchFamily="2" charset="-122"/>
                <a:cs typeface="+mn-cs"/>
              </a:rPr>
              <a:t>（实际控制人）</a:t>
            </a:r>
          </a:p>
        </p:txBody>
      </p:sp>
      <p:cxnSp>
        <p:nvCxnSpPr>
          <p:cNvPr id="39" name="直接箭头连接符 38"/>
          <p:cNvCxnSpPr/>
          <p:nvPr/>
        </p:nvCxnSpPr>
        <p:spPr>
          <a:xfrm flipH="1">
            <a:off x="6982395" y="4825523"/>
            <a:ext cx="0" cy="18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kumimoji="0" lang="zh-CN" altLang="en-US"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盘毂动力概况</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9864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788" y="1519848"/>
            <a:ext cx="12808088" cy="5795427"/>
          </a:xfrm>
          <a:prstGeom prst="rect">
            <a:avLst/>
          </a:prstGeom>
        </p:spPr>
      </p:pic>
      <p:sp>
        <p:nvSpPr>
          <p:cNvPr id="5"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kumimoji="0" lang="zh-CN" altLang="en-US" sz="2381" b="1" i="0" u="none" strike="noStrike" kern="1200" cap="none" spc="0" normalizeH="0" baseline="0" noProof="0" dirty="0" smtClean="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rPr>
              <a:t>盘毂动力</a:t>
            </a:r>
            <a:r>
              <a:rPr lang="zh-CN" altLang="en-US" dirty="0" smtClean="0">
                <a:sym typeface="Times New Roman" panose="02020603050405020304" pitchFamily="18" charset="0"/>
              </a:rPr>
              <a:t>使命、愿景、价值观</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288457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777580" y="2664310"/>
            <a:ext cx="12757542" cy="19427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564" fontAlgn="auto">
              <a:lnSpc>
                <a:spcPct val="100000"/>
              </a:lnSpc>
              <a:spcBef>
                <a:spcPts val="0"/>
              </a:spcBef>
              <a:spcAft>
                <a:spcPts val="0"/>
              </a:spcAft>
              <a:buSzTx/>
              <a:buNone/>
            </a:pPr>
            <a:endParaRPr lang="zh-CN" altLang="en-US" sz="2040">
              <a:solidFill>
                <a:prstClr val="white"/>
              </a:solidFill>
              <a:latin typeface="Calibri"/>
              <a:ea typeface="宋体" panose="02010600030101010101" pitchFamily="2" charset="-122"/>
            </a:endParaRPr>
          </a:p>
        </p:txBody>
      </p:sp>
      <p:sp>
        <p:nvSpPr>
          <p:cNvPr id="4" name="object 4"/>
          <p:cNvSpPr txBox="1"/>
          <p:nvPr/>
        </p:nvSpPr>
        <p:spPr>
          <a:xfrm>
            <a:off x="724065" y="1140583"/>
            <a:ext cx="12811057" cy="1322587"/>
          </a:xfrm>
          <a:prstGeom prst="rect">
            <a:avLst/>
          </a:prstGeom>
        </p:spPr>
        <p:txBody>
          <a:bodyPr vert="horz" wrap="square" lIns="0" tIns="14396" rIns="0" bIns="0" rtlCol="0">
            <a:spAutoFit/>
          </a:bodyPr>
          <a:lstStyle>
            <a:defPPr>
              <a:defRPr lang="zh-CN"/>
            </a:defPPr>
            <a:lvl1pPr marL="88900" algn="l">
              <a:lnSpc>
                <a:spcPct val="100000"/>
              </a:lnSpc>
              <a:spcBef>
                <a:spcPts val="100"/>
              </a:spcBef>
              <a:defRPr sz="2300">
                <a:solidFill>
                  <a:srgbClr val="001C45"/>
                </a:solidFill>
                <a:latin typeface="微软雅黑" panose="020B0503020204020204" pitchFamily="34" charset="-122"/>
                <a:ea typeface="微软雅黑" panose="020B0503020204020204" pitchFamily="34" charset="-122"/>
                <a:cs typeface="微软雅黑"/>
              </a:defRPr>
            </a:lvl1pPr>
          </a:lstStyle>
          <a:p>
            <a:pPr>
              <a:buNone/>
            </a:pPr>
            <a:r>
              <a:rPr lang="zh-CN" altLang="en-US" sz="3100" b="1" dirty="0">
                <a:solidFill>
                  <a:schemeClr val="tx1"/>
                </a:solidFill>
              </a:rPr>
              <a:t>电机是工业的</a:t>
            </a:r>
            <a:r>
              <a:rPr lang="zh-CN" altLang="en-US" sz="3100" b="1" dirty="0" smtClean="0">
                <a:solidFill>
                  <a:schemeClr val="tx1"/>
                </a:solidFill>
              </a:rPr>
              <a:t>心脏。</a:t>
            </a:r>
            <a:r>
              <a:rPr lang="en-US" dirty="0" smtClean="0">
                <a:solidFill>
                  <a:schemeClr val="tx1"/>
                </a:solidFill>
              </a:rPr>
              <a:t>18</a:t>
            </a:r>
            <a:r>
              <a:rPr lang="zh-CN" altLang="en-US" dirty="0">
                <a:solidFill>
                  <a:schemeClr val="tx1"/>
                </a:solidFill>
              </a:rPr>
              <a:t>世纪初，</a:t>
            </a:r>
            <a:r>
              <a:rPr dirty="0" err="1">
                <a:solidFill>
                  <a:schemeClr val="tx1"/>
                </a:solidFill>
              </a:rPr>
              <a:t>法拉第</a:t>
            </a:r>
            <a:r>
              <a:rPr lang="zh-CN" altLang="en-US" dirty="0">
                <a:solidFill>
                  <a:schemeClr val="tx1"/>
                </a:solidFill>
              </a:rPr>
              <a:t>发明了第一台发电机，即</a:t>
            </a:r>
            <a:r>
              <a:rPr lang="zh-CN" altLang="en-US" b="1" dirty="0">
                <a:solidFill>
                  <a:schemeClr val="tx1"/>
                </a:solidFill>
              </a:rPr>
              <a:t>法拉第圆盘</a:t>
            </a:r>
            <a:r>
              <a:rPr lang="zh-CN" altLang="en-US" dirty="0">
                <a:solidFill>
                  <a:schemeClr val="tx1"/>
                </a:solidFill>
              </a:rPr>
              <a:t>，揭示了轴向磁通电机原理；</a:t>
            </a:r>
            <a:r>
              <a:rPr lang="zh-CN" altLang="en-US" dirty="0" smtClean="0">
                <a:solidFill>
                  <a:schemeClr val="tx1"/>
                </a:solidFill>
              </a:rPr>
              <a:t>由于材料</a:t>
            </a:r>
            <a:r>
              <a:rPr lang="zh-CN" altLang="en-US" dirty="0">
                <a:solidFill>
                  <a:schemeClr val="tx1"/>
                </a:solidFill>
              </a:rPr>
              <a:t>、结构、工艺等方面的限制，以及新能源汽车等移动电动装备大规模应用需求出现较晚，轴向磁通电机在近</a:t>
            </a:r>
            <a:r>
              <a:rPr lang="en-US" altLang="zh-CN" dirty="0">
                <a:solidFill>
                  <a:schemeClr val="tx1"/>
                </a:solidFill>
              </a:rPr>
              <a:t>200</a:t>
            </a:r>
            <a:r>
              <a:rPr lang="zh-CN" altLang="en-US" dirty="0">
                <a:solidFill>
                  <a:schemeClr val="tx1"/>
                </a:solidFill>
              </a:rPr>
              <a:t>年间一直</a:t>
            </a:r>
            <a:r>
              <a:rPr lang="zh-CN" altLang="en-US" sz="3100" b="1" dirty="0">
                <a:solidFill>
                  <a:schemeClr val="tx1"/>
                </a:solidFill>
              </a:rPr>
              <a:t>未产业化</a:t>
            </a:r>
            <a:r>
              <a:rPr lang="zh-CN" altLang="en-US" dirty="0" smtClean="0">
                <a:solidFill>
                  <a:schemeClr val="tx1"/>
                </a:solidFill>
              </a:rPr>
              <a:t>应用。</a:t>
            </a:r>
            <a:endParaRPr lang="en-US" altLang="zh-CN" dirty="0">
              <a:solidFill>
                <a:schemeClr val="tx1"/>
              </a:solidFill>
            </a:endParaRPr>
          </a:p>
        </p:txBody>
      </p:sp>
      <p:sp>
        <p:nvSpPr>
          <p:cNvPr id="2" name="object 2"/>
          <p:cNvSpPr/>
          <p:nvPr/>
        </p:nvSpPr>
        <p:spPr>
          <a:xfrm>
            <a:off x="1366730" y="4771181"/>
            <a:ext cx="2591329" cy="20730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
        <p:nvSpPr>
          <p:cNvPr id="6" name="object 6"/>
          <p:cNvSpPr txBox="1"/>
          <p:nvPr/>
        </p:nvSpPr>
        <p:spPr>
          <a:xfrm>
            <a:off x="1198869" y="6995950"/>
            <a:ext cx="2245819" cy="275420"/>
          </a:xfrm>
          <a:prstGeom prst="rect">
            <a:avLst/>
          </a:prstGeom>
        </p:spPr>
        <p:txBody>
          <a:bodyPr vert="horz" wrap="square" lIns="0" tIns="13676" rIns="0" bIns="0" rtlCol="0">
            <a:spAutoFit/>
          </a:bodyPr>
          <a:lstStyle>
            <a:defPPr>
              <a:defRPr lang="zh-CN"/>
            </a:defPPr>
            <a:lvl1pPr marL="14397" algn="l" defTabSz="1036564" fontAlgn="auto">
              <a:lnSpc>
                <a:spcPct val="100000"/>
              </a:lnSpc>
              <a:spcBef>
                <a:spcPts val="108"/>
              </a:spcBef>
              <a:spcAft>
                <a:spcPts val="0"/>
              </a:spcAft>
              <a:buSzTx/>
              <a:buNone/>
              <a:defRPr sz="1700" b="1">
                <a:solidFill>
                  <a:prstClr val="black"/>
                </a:solidFill>
                <a:latin typeface="微软雅黑" panose="020B0503020204020204" pitchFamily="34" charset="-122"/>
                <a:ea typeface="微软雅黑" panose="020B0503020204020204" pitchFamily="34" charset="-122"/>
                <a:cs typeface="微软雅黑"/>
              </a:defRPr>
            </a:lvl1pPr>
          </a:lstStyle>
          <a:p>
            <a:pPr algn="ctr"/>
            <a:r>
              <a:rPr lang="zh-CN" altLang="en-US" dirty="0"/>
              <a:t>人类第一台发电机</a:t>
            </a:r>
            <a:endParaRPr dirty="0"/>
          </a:p>
        </p:txBody>
      </p:sp>
      <p:sp>
        <p:nvSpPr>
          <p:cNvPr id="17" name="object 6"/>
          <p:cNvSpPr txBox="1"/>
          <p:nvPr/>
        </p:nvSpPr>
        <p:spPr>
          <a:xfrm>
            <a:off x="9851152" y="6994066"/>
            <a:ext cx="2936840" cy="275420"/>
          </a:xfrm>
          <a:prstGeom prst="rect">
            <a:avLst/>
          </a:prstGeom>
        </p:spPr>
        <p:txBody>
          <a:bodyPr vert="horz" wrap="square" lIns="0" tIns="13676" rIns="0" bIns="0" rtlCol="0">
            <a:spAutoFit/>
          </a:bodyPr>
          <a:lstStyle/>
          <a:p>
            <a:pPr marL="14397" algn="ctr" defTabSz="1036564" fontAlgn="auto">
              <a:lnSpc>
                <a:spcPct val="100000"/>
              </a:lnSpc>
              <a:spcBef>
                <a:spcPts val="108"/>
              </a:spcBef>
              <a:spcAft>
                <a:spcPts val="0"/>
              </a:spcAft>
              <a:buSzTx/>
              <a:buNone/>
            </a:pPr>
            <a:r>
              <a:rPr lang="zh-CN" altLang="en-US" sz="1700" b="1" dirty="0" smtClean="0">
                <a:solidFill>
                  <a:prstClr val="black"/>
                </a:solidFill>
                <a:latin typeface="微软雅黑" panose="020B0503020204020204" pitchFamily="34" charset="-122"/>
                <a:ea typeface="微软雅黑" panose="020B0503020204020204" pitchFamily="34" charset="-122"/>
                <a:cs typeface="微软雅黑"/>
              </a:rPr>
              <a:t>轴</a:t>
            </a:r>
            <a:r>
              <a:rPr lang="zh-CN" altLang="en-US" sz="1700" b="1" dirty="0">
                <a:solidFill>
                  <a:prstClr val="black"/>
                </a:solidFill>
                <a:latin typeface="微软雅黑" panose="020B0503020204020204" pitchFamily="34" charset="-122"/>
                <a:ea typeface="微软雅黑" panose="020B0503020204020204" pitchFamily="34" charset="-122"/>
                <a:cs typeface="微软雅黑"/>
              </a:rPr>
              <a:t>向磁通电机</a:t>
            </a:r>
            <a:endParaRPr sz="1700" b="1" dirty="0">
              <a:solidFill>
                <a:prstClr val="black"/>
              </a:solidFill>
              <a:latin typeface="微软雅黑" panose="020B0503020204020204" pitchFamily="34" charset="-122"/>
              <a:ea typeface="微软雅黑" panose="020B0503020204020204" pitchFamily="34" charset="-122"/>
              <a:cs typeface="微软雅黑"/>
            </a:endParaRPr>
          </a:p>
        </p:txBody>
      </p:sp>
      <p:sp>
        <p:nvSpPr>
          <p:cNvPr id="7" name="文本框 6"/>
          <p:cNvSpPr txBox="1"/>
          <p:nvPr/>
        </p:nvSpPr>
        <p:spPr>
          <a:xfrm>
            <a:off x="775803" y="7343378"/>
            <a:ext cx="6784065" cy="292388"/>
          </a:xfrm>
          <a:prstGeom prst="rect">
            <a:avLst/>
          </a:prstGeom>
          <a:noFill/>
        </p:spPr>
        <p:txBody>
          <a:bodyPr wrap="square" rtlCol="0">
            <a:spAutoFit/>
          </a:bodyPr>
          <a:lstStyle/>
          <a:p>
            <a:pPr algn="l" defTabSz="1036564" fontAlgn="auto">
              <a:lnSpc>
                <a:spcPct val="100000"/>
              </a:lnSpc>
              <a:spcBef>
                <a:spcPts val="0"/>
              </a:spcBef>
              <a:spcAft>
                <a:spcPts val="0"/>
              </a:spcAft>
              <a:buSzTx/>
              <a:buNone/>
            </a:pPr>
            <a:r>
              <a:rPr lang="zh-CN" altLang="en-US" sz="1300" dirty="0">
                <a:solidFill>
                  <a:prstClr val="black"/>
                </a:solidFill>
                <a:latin typeface="微软雅黑" panose="020B0503020204020204" pitchFamily="34" charset="-122"/>
                <a:ea typeface="微软雅黑" panose="020B0503020204020204" pitchFamily="34" charset="-122"/>
              </a:rPr>
              <a:t>注：来源于维基百科，</a:t>
            </a:r>
            <a:r>
              <a:rPr lang="en-US" altLang="zh-CN" sz="1300" dirty="0">
                <a:solidFill>
                  <a:prstClr val="black"/>
                </a:solidFill>
                <a:latin typeface="微软雅黑" panose="020B0503020204020204" pitchFamily="34" charset="-122"/>
                <a:ea typeface="微软雅黑" panose="020B0503020204020204" pitchFamily="34" charset="-122"/>
              </a:rPr>
              <a:t>https://en.wikipedia.org/wiki/Michael_Faraday</a:t>
            </a:r>
            <a:endParaRPr lang="zh-CN" altLang="en-US" sz="1300" dirty="0">
              <a:solidFill>
                <a:prstClr val="black"/>
              </a:solidFill>
              <a:latin typeface="微软雅黑" panose="020B0503020204020204" pitchFamily="34" charset="-122"/>
              <a:ea typeface="微软雅黑" panose="020B0503020204020204" pitchFamily="34" charset="-122"/>
            </a:endParaRPr>
          </a:p>
        </p:txBody>
      </p:sp>
      <p:sp>
        <p:nvSpPr>
          <p:cNvPr id="14" name="object 11"/>
          <p:cNvSpPr txBox="1">
            <a:spLocks/>
          </p:cNvSpPr>
          <p:nvPr/>
        </p:nvSpPr>
        <p:spPr>
          <a:xfrm>
            <a:off x="2182401" y="2768957"/>
            <a:ext cx="11136698" cy="1733469"/>
          </a:xfrm>
          <a:prstGeom prst="rect">
            <a:avLst/>
          </a:prstGeom>
        </p:spPr>
        <p:txBody>
          <a:bodyPr vert="horz" wrap="square" lIns="0" tIns="14396" rIns="0" bIns="0" rtlCol="0">
            <a:spAutoFit/>
          </a:bodyPr>
          <a:lstStyle>
            <a:defPPr>
              <a:defRPr lang="zh-CN"/>
            </a:defPPr>
            <a:lvl1pPr marL="88900" algn="l">
              <a:lnSpc>
                <a:spcPct val="100000"/>
              </a:lnSpc>
              <a:spcBef>
                <a:spcPts val="100"/>
              </a:spcBef>
              <a:buNone/>
              <a:defRPr sz="2300">
                <a:solidFill>
                  <a:srgbClr val="001C45"/>
                </a:solidFill>
                <a:latin typeface="微软雅黑" panose="020B0503020204020204" pitchFamily="34" charset="-122"/>
                <a:ea typeface="微软雅黑" panose="020B0503020204020204" pitchFamily="34" charset="-122"/>
                <a:cs typeface="微软雅黑"/>
              </a:defRPr>
            </a:lvl1pPr>
          </a:lstStyle>
          <a:p>
            <a:pPr marL="431800" indent="-342900">
              <a:buFont typeface="Arial" panose="020B0604020202020204" pitchFamily="34" charset="0"/>
              <a:buChar char="•"/>
            </a:pPr>
            <a:r>
              <a:rPr lang="zh-CN" altLang="en-US" sz="2100" b="1" dirty="0"/>
              <a:t>电磁计算难度大</a:t>
            </a:r>
            <a:r>
              <a:rPr lang="zh-CN" altLang="en-US" sz="2100" b="1" dirty="0" smtClean="0"/>
              <a:t>：</a:t>
            </a:r>
            <a:r>
              <a:rPr lang="zh-CN" altLang="en-US" sz="1900" dirty="0"/>
              <a:t>磁场计算</a:t>
            </a:r>
            <a:r>
              <a:rPr lang="zh-CN" altLang="en-US" sz="1900" dirty="0" smtClean="0"/>
              <a:t>由</a:t>
            </a:r>
            <a:r>
              <a:rPr lang="zh-CN" altLang="en-US" sz="1900" dirty="0"/>
              <a:t>二</a:t>
            </a:r>
            <a:r>
              <a:rPr lang="zh-CN" altLang="en-US" sz="1900" dirty="0" smtClean="0"/>
              <a:t>维变为三</a:t>
            </a:r>
            <a:r>
              <a:rPr lang="zh-CN" altLang="en-US" sz="1900" dirty="0"/>
              <a:t>维，难度大增；</a:t>
            </a:r>
          </a:p>
          <a:p>
            <a:pPr marL="431800" indent="-342900">
              <a:buFont typeface="Arial" panose="020B0604020202020204" pitchFamily="34" charset="0"/>
              <a:buChar char="•"/>
            </a:pPr>
            <a:r>
              <a:rPr lang="zh-CN" altLang="en-US" sz="2100" b="1" dirty="0"/>
              <a:t>材料选型难：</a:t>
            </a:r>
            <a:r>
              <a:rPr lang="zh-CN" altLang="en-US" sz="1900" dirty="0" smtClean="0"/>
              <a:t>定</a:t>
            </a:r>
            <a:r>
              <a:rPr lang="zh-CN" altLang="en-US" sz="1900" dirty="0"/>
              <a:t>子、转子中应用大量不导磁、不导电、轻质高强度材料，选型、加工、验证复杂；</a:t>
            </a:r>
          </a:p>
          <a:p>
            <a:pPr marL="431800" indent="-342900">
              <a:buFont typeface="Arial" panose="020B0604020202020204" pitchFamily="34" charset="0"/>
              <a:buChar char="•"/>
            </a:pPr>
            <a:r>
              <a:rPr lang="zh-CN" altLang="en-US" sz="2100" b="1" dirty="0"/>
              <a:t>工艺难度大：</a:t>
            </a:r>
            <a:r>
              <a:rPr lang="zh-CN" altLang="en-US" sz="1900" dirty="0" smtClean="0"/>
              <a:t>工</a:t>
            </a:r>
            <a:r>
              <a:rPr lang="zh-CN" altLang="en-US" sz="1900" dirty="0"/>
              <a:t>艺、精度完全不同于径向磁通电机，设备全新开发；</a:t>
            </a:r>
          </a:p>
          <a:p>
            <a:pPr marL="431800" indent="-342900">
              <a:buFont typeface="Arial" panose="020B0604020202020204" pitchFamily="34" charset="0"/>
              <a:buChar char="•"/>
            </a:pPr>
            <a:r>
              <a:rPr lang="zh-CN" altLang="en-US" sz="2100" b="1" dirty="0"/>
              <a:t>三者耦合：</a:t>
            </a:r>
            <a:r>
              <a:rPr lang="zh-CN" altLang="en-US" sz="1900" dirty="0" smtClean="0"/>
              <a:t>材</a:t>
            </a:r>
            <a:r>
              <a:rPr lang="zh-CN" altLang="en-US" sz="1900" dirty="0"/>
              <a:t>料、结构、工艺等互相耦合，难度指数</a:t>
            </a:r>
            <a:r>
              <a:rPr lang="zh-CN" altLang="en-US" sz="1900"/>
              <a:t>级</a:t>
            </a:r>
            <a:r>
              <a:rPr lang="zh-CN" altLang="en-US" sz="1900" smtClean="0"/>
              <a:t>增加。</a:t>
            </a:r>
            <a:endParaRPr lang="zh-CN" altLang="en-US" sz="1900" dirty="0"/>
          </a:p>
        </p:txBody>
      </p:sp>
      <p:sp>
        <p:nvSpPr>
          <p:cNvPr id="15" name="矩形 14"/>
          <p:cNvSpPr/>
          <p:nvPr/>
        </p:nvSpPr>
        <p:spPr>
          <a:xfrm>
            <a:off x="1149747" y="3118132"/>
            <a:ext cx="660487" cy="984885"/>
          </a:xfrm>
          <a:prstGeom prst="rect">
            <a:avLst/>
          </a:prstGeom>
        </p:spPr>
        <p:txBody>
          <a:bodyPr wrap="square">
            <a:spAutoFit/>
          </a:bodyPr>
          <a:lstStyle/>
          <a:p>
            <a:pPr marL="14397" algn="l" defTabSz="1036564" fontAlgn="auto">
              <a:lnSpc>
                <a:spcPct val="100000"/>
              </a:lnSpc>
              <a:spcBef>
                <a:spcPts val="805"/>
              </a:spcBef>
              <a:spcAft>
                <a:spcPts val="0"/>
              </a:spcAft>
              <a:buSzTx/>
              <a:buNone/>
              <a:tabLst>
                <a:tab pos="339043" algn="l"/>
                <a:tab pos="339763" algn="l"/>
              </a:tabLst>
            </a:pPr>
            <a:r>
              <a:rPr lang="zh-CN" altLang="en-US" sz="2900" b="1" kern="0" dirty="0">
                <a:latin typeface="微软雅黑" panose="020B0503020204020204" pitchFamily="34" charset="-122"/>
                <a:ea typeface="微软雅黑" panose="020B0503020204020204" pitchFamily="34" charset="-122"/>
              </a:rPr>
              <a:t>难点</a:t>
            </a:r>
            <a:endParaRPr lang="en-US" altLang="zh-CN" sz="2900" b="1" kern="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2109866" y="2878881"/>
            <a:ext cx="0" cy="154445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bject 8"/>
          <p:cNvSpPr txBox="1"/>
          <p:nvPr/>
        </p:nvSpPr>
        <p:spPr>
          <a:xfrm>
            <a:off x="6023822" y="6993690"/>
            <a:ext cx="1457158" cy="275420"/>
          </a:xfrm>
          <a:prstGeom prst="rect">
            <a:avLst/>
          </a:prstGeom>
        </p:spPr>
        <p:txBody>
          <a:bodyPr vert="horz" wrap="square" lIns="0" tIns="13676" rIns="0" bIns="0" rtlCol="0">
            <a:spAutoFit/>
          </a:bodyPr>
          <a:lstStyle>
            <a:defPPr>
              <a:defRPr lang="zh-CN"/>
            </a:defPPr>
            <a:lvl1pPr marL="14397" algn="l" defTabSz="1036564" fontAlgn="auto">
              <a:lnSpc>
                <a:spcPct val="100000"/>
              </a:lnSpc>
              <a:spcBef>
                <a:spcPts val="108"/>
              </a:spcBef>
              <a:spcAft>
                <a:spcPts val="0"/>
              </a:spcAft>
              <a:buSzTx/>
              <a:buNone/>
              <a:defRPr sz="1700" b="1">
                <a:solidFill>
                  <a:prstClr val="black"/>
                </a:solidFill>
                <a:latin typeface="微软雅黑" panose="020B0503020204020204" pitchFamily="34" charset="-122"/>
                <a:ea typeface="微软雅黑" panose="020B0503020204020204" pitchFamily="34" charset="-122"/>
                <a:cs typeface="微软雅黑"/>
              </a:defRPr>
            </a:lvl1pPr>
          </a:lstStyle>
          <a:p>
            <a:pPr algn="ctr"/>
            <a:r>
              <a:rPr dirty="0"/>
              <a:t>径向磁通电机</a:t>
            </a:r>
          </a:p>
        </p:txBody>
      </p:sp>
      <p:pic>
        <p:nvPicPr>
          <p:cNvPr id="1026" name="Picture 2" descr="https://www.prisamengitech.com/images/product/s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94723" y="4771181"/>
            <a:ext cx="2332195" cy="2218601"/>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
          <p:cNvSpPr txBox="1">
            <a:spLocks/>
          </p:cNvSpPr>
          <p:nvPr/>
        </p:nvSpPr>
        <p:spPr>
          <a:xfrm>
            <a:off x="756615" y="574626"/>
            <a:ext cx="8530036" cy="389447"/>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a:sym typeface="Times New Roman" panose="02020603050405020304" pitchFamily="18" charset="0"/>
              </a:rPr>
              <a:t>轴</a:t>
            </a:r>
            <a:r>
              <a:rPr lang="zh-CN" altLang="en-US" dirty="0" smtClean="0">
                <a:sym typeface="Times New Roman" panose="02020603050405020304" pitchFamily="18" charset="0"/>
              </a:rPr>
              <a:t>向磁通电机</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0" name="object 4"/>
          <p:cNvSpPr/>
          <p:nvPr/>
        </p:nvSpPr>
        <p:spPr>
          <a:xfrm>
            <a:off x="10441276" y="4711721"/>
            <a:ext cx="1756592" cy="225816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algn="l" defTabSz="1036564" fontAlgn="auto">
              <a:lnSpc>
                <a:spcPct val="100000"/>
              </a:lnSpc>
              <a:spcBef>
                <a:spcPts val="0"/>
              </a:spcBef>
              <a:spcAft>
                <a:spcPts val="0"/>
              </a:spcAft>
              <a:buSzTx/>
              <a:buNone/>
            </a:pPr>
            <a:endParaRPr sz="2040">
              <a:solidFill>
                <a:prstClr val="black"/>
              </a:solidFill>
              <a:latin typeface="Calibri"/>
              <a:ea typeface="+mn-ea"/>
            </a:endParaRPr>
          </a:p>
        </p:txBody>
      </p:sp>
    </p:spTree>
    <p:extLst>
      <p:ext uri="{BB962C8B-B14F-4D97-AF65-F5344CB8AC3E}">
        <p14:creationId xmlns:p14="http://schemas.microsoft.com/office/powerpoint/2010/main" val="864012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81562" y="1150690"/>
            <a:ext cx="12465529" cy="445424"/>
          </a:xfrm>
          <a:prstGeom prst="rect">
            <a:avLst/>
          </a:prstGeom>
        </p:spPr>
        <p:txBody>
          <a:bodyPr vert="horz" wrap="square" lIns="0" tIns="14396" rIns="0" bIns="0" rtlCol="0">
            <a:spAutoFit/>
          </a:bodyPr>
          <a:lstStyle>
            <a:defPPr>
              <a:defRPr lang="zh-CN"/>
            </a:defPPr>
            <a:lvl1pPr marL="88900" algn="l">
              <a:lnSpc>
                <a:spcPct val="100000"/>
              </a:lnSpc>
              <a:spcBef>
                <a:spcPts val="100"/>
              </a:spcBef>
              <a:buNone/>
              <a:defRPr sz="2300">
                <a:solidFill>
                  <a:srgbClr val="001C45"/>
                </a:solidFill>
                <a:latin typeface="微软雅黑" panose="020B0503020204020204" pitchFamily="34" charset="-122"/>
                <a:ea typeface="微软雅黑" panose="020B0503020204020204" pitchFamily="34" charset="-122"/>
                <a:cs typeface="微软雅黑"/>
              </a:defRPr>
            </a:lvl1pPr>
          </a:lstStyle>
          <a:p>
            <a:r>
              <a:rPr lang="zh-CN" altLang="en-US" sz="2000" dirty="0" smtClean="0">
                <a:solidFill>
                  <a:schemeClr val="tx1"/>
                </a:solidFill>
              </a:rPr>
              <a:t>新能源汽车的快速发展带动了电机的快速发展。对比来看，轴向磁通电机比径向磁通电机有更多</a:t>
            </a:r>
            <a:r>
              <a:rPr lang="zh-CN" altLang="en-US" sz="2800" b="1" dirty="0">
                <a:solidFill>
                  <a:schemeClr val="tx1"/>
                </a:solidFill>
              </a:rPr>
              <a:t>先天</a:t>
            </a:r>
            <a:r>
              <a:rPr lang="zh-CN" altLang="en-US" sz="2800" b="1" dirty="0" smtClean="0">
                <a:solidFill>
                  <a:schemeClr val="tx1"/>
                </a:solidFill>
              </a:rPr>
              <a:t>优势</a:t>
            </a:r>
            <a:r>
              <a:rPr lang="zh-CN" altLang="en-US" sz="2000" dirty="0" smtClean="0">
                <a:solidFill>
                  <a:schemeClr val="tx1"/>
                </a:solidFill>
              </a:rPr>
              <a:t>。</a:t>
            </a:r>
            <a:endParaRPr lang="en-US" altLang="zh-CN" sz="2000" dirty="0" smtClean="0">
              <a:solidFill>
                <a:schemeClr val="tx1"/>
              </a:solidFill>
            </a:endParaRPr>
          </a:p>
        </p:txBody>
      </p:sp>
      <p:sp>
        <p:nvSpPr>
          <p:cNvPr id="7"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a:sym typeface="Times New Roman" panose="02020603050405020304" pitchFamily="18" charset="0"/>
              </a:rPr>
              <a:t>轴</a:t>
            </a:r>
            <a:r>
              <a:rPr lang="zh-CN" altLang="en-US" dirty="0" smtClean="0">
                <a:sym typeface="Times New Roman" panose="02020603050405020304" pitchFamily="18" charset="0"/>
              </a:rPr>
              <a:t>向磁通电机的天然优势</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8" name="矩形 7"/>
          <p:cNvSpPr/>
          <p:nvPr/>
        </p:nvSpPr>
        <p:spPr>
          <a:xfrm>
            <a:off x="717699" y="1643720"/>
            <a:ext cx="11449272" cy="1417311"/>
          </a:xfrm>
          <a:prstGeom prst="rect">
            <a:avLst/>
          </a:prstGeom>
        </p:spPr>
        <p:txBody>
          <a:bodyPr wrap="square">
            <a:spAutoFit/>
          </a:bodyPr>
          <a:lstStyle/>
          <a:p>
            <a:pPr algn="l">
              <a:buNone/>
            </a:pPr>
            <a:r>
              <a:rPr kumimoji="1" lang="zh-CN" altLang="en-US" sz="2100" b="1" dirty="0" smtClean="0">
                <a:latin typeface="+mn-ea"/>
              </a:rPr>
              <a:t>同样的输出扭矩、转速和功率情况下，轴向磁通电机与径向磁通电机相比：</a:t>
            </a:r>
            <a:endParaRPr kumimoji="1" lang="en-US" altLang="zh-CN" sz="2100" b="1" dirty="0" smtClean="0">
              <a:latin typeface="+mn-ea"/>
            </a:endParaRPr>
          </a:p>
          <a:p>
            <a:pPr marL="342900" indent="-342900" algn="l">
              <a:buFont typeface="Wingdings" panose="05000000000000000000" pitchFamily="2" charset="2"/>
              <a:buChar char="Ø"/>
            </a:pPr>
            <a:r>
              <a:rPr kumimoji="1" lang="zh-CN" altLang="en-US" sz="2100" b="1" dirty="0">
                <a:latin typeface="+mn-ea"/>
              </a:rPr>
              <a:t>轴</a:t>
            </a:r>
            <a:r>
              <a:rPr kumimoji="1" lang="zh-CN" altLang="en-US" sz="2100" b="1" dirty="0" smtClean="0">
                <a:latin typeface="+mn-ea"/>
              </a:rPr>
              <a:t>向尺寸</a:t>
            </a:r>
            <a:r>
              <a:rPr kumimoji="1" lang="zh-CN" altLang="en-US" sz="2100" b="1" dirty="0" smtClean="0">
                <a:solidFill>
                  <a:srgbClr val="FF0000"/>
                </a:solidFill>
                <a:latin typeface="+mn-ea"/>
              </a:rPr>
              <a:t>缩短</a:t>
            </a:r>
            <a:r>
              <a:rPr kumimoji="1" lang="en-US" altLang="zh-CN" sz="2100" b="1" dirty="0" smtClean="0">
                <a:solidFill>
                  <a:srgbClr val="FF0000"/>
                </a:solidFill>
                <a:latin typeface="+mn-ea"/>
              </a:rPr>
              <a:t>50%</a:t>
            </a:r>
            <a:r>
              <a:rPr kumimoji="1" lang="zh-CN" altLang="en-US" sz="2100" b="1" dirty="0" smtClean="0">
                <a:solidFill>
                  <a:srgbClr val="FF0000"/>
                </a:solidFill>
                <a:latin typeface="+mn-ea"/>
              </a:rPr>
              <a:t>以上</a:t>
            </a:r>
            <a:r>
              <a:rPr kumimoji="1" lang="en-US" altLang="zh-CN" sz="2100" b="1" dirty="0" smtClean="0">
                <a:latin typeface="+mn-ea"/>
              </a:rPr>
              <a:t>,</a:t>
            </a:r>
            <a:r>
              <a:rPr kumimoji="1" lang="zh-CN" altLang="en-US" sz="2100" b="1" dirty="0" smtClean="0">
                <a:latin typeface="+mn-ea"/>
              </a:rPr>
              <a:t>更适用于对空间要求高的场合；</a:t>
            </a:r>
            <a:endParaRPr kumimoji="1" lang="en-US" altLang="zh-CN" sz="2100" b="1" dirty="0" smtClean="0">
              <a:latin typeface="+mn-ea"/>
            </a:endParaRPr>
          </a:p>
          <a:p>
            <a:pPr marL="342900" indent="-342900" algn="l">
              <a:buFont typeface="Wingdings" panose="05000000000000000000" pitchFamily="2" charset="2"/>
              <a:buChar char="Ø"/>
            </a:pPr>
            <a:r>
              <a:rPr kumimoji="1" lang="zh-CN" altLang="en-US" sz="2100" b="1" dirty="0" smtClean="0">
                <a:latin typeface="+mn-ea"/>
              </a:rPr>
              <a:t>重量</a:t>
            </a:r>
            <a:r>
              <a:rPr kumimoji="1" lang="zh-CN" altLang="en-US" sz="2100" b="1" dirty="0" smtClean="0">
                <a:solidFill>
                  <a:srgbClr val="FF0000"/>
                </a:solidFill>
                <a:latin typeface="+mn-ea"/>
              </a:rPr>
              <a:t>减少</a:t>
            </a:r>
            <a:r>
              <a:rPr kumimoji="1" lang="en-US" altLang="zh-CN" sz="2100" b="1" dirty="0" smtClean="0">
                <a:solidFill>
                  <a:srgbClr val="FF0000"/>
                </a:solidFill>
                <a:latin typeface="+mn-ea"/>
              </a:rPr>
              <a:t>50%</a:t>
            </a:r>
            <a:r>
              <a:rPr kumimoji="1" lang="zh-CN" altLang="en-US" sz="2100" b="1" dirty="0" smtClean="0">
                <a:solidFill>
                  <a:srgbClr val="FF0000"/>
                </a:solidFill>
                <a:latin typeface="+mn-ea"/>
              </a:rPr>
              <a:t>左右</a:t>
            </a:r>
            <a:r>
              <a:rPr kumimoji="1" lang="zh-CN" altLang="en-US" sz="2100" b="1" dirty="0" smtClean="0">
                <a:latin typeface="+mn-ea"/>
              </a:rPr>
              <a:t>，更能增加设备的机动性能，实现轻量化。</a:t>
            </a:r>
            <a:endParaRPr kumimoji="1" lang="en-US" altLang="zh-CN" sz="2100" b="1" dirty="0">
              <a:latin typeface="+mn-ea"/>
            </a:endParaRPr>
          </a:p>
        </p:txBody>
      </p:sp>
      <p:pic>
        <p:nvPicPr>
          <p:cNvPr id="3" name="图片 2"/>
          <p:cNvPicPr>
            <a:picLocks noChangeAspect="1"/>
          </p:cNvPicPr>
          <p:nvPr/>
        </p:nvPicPr>
        <p:blipFill>
          <a:blip r:embed="rId3"/>
          <a:stretch>
            <a:fillRect/>
          </a:stretch>
        </p:blipFill>
        <p:spPr>
          <a:xfrm>
            <a:off x="7929338" y="3310929"/>
            <a:ext cx="3229521" cy="2651607"/>
          </a:xfrm>
          <a:prstGeom prst="rect">
            <a:avLst/>
          </a:prstGeom>
        </p:spPr>
      </p:pic>
      <p:pic>
        <p:nvPicPr>
          <p:cNvPr id="4" name="图片 3"/>
          <p:cNvPicPr>
            <a:picLocks noChangeAspect="1"/>
          </p:cNvPicPr>
          <p:nvPr/>
        </p:nvPicPr>
        <p:blipFill>
          <a:blip r:embed="rId4"/>
          <a:stretch>
            <a:fillRect/>
          </a:stretch>
        </p:blipFill>
        <p:spPr>
          <a:xfrm>
            <a:off x="3381995" y="3644337"/>
            <a:ext cx="1512168" cy="2402897"/>
          </a:xfrm>
          <a:prstGeom prst="rect">
            <a:avLst/>
          </a:prstGeom>
        </p:spPr>
      </p:pic>
      <p:pic>
        <p:nvPicPr>
          <p:cNvPr id="5" name="图片 4"/>
          <p:cNvPicPr>
            <a:picLocks noChangeAspect="1"/>
          </p:cNvPicPr>
          <p:nvPr/>
        </p:nvPicPr>
        <p:blipFill>
          <a:blip r:embed="rId5"/>
          <a:stretch>
            <a:fillRect/>
          </a:stretch>
        </p:blipFill>
        <p:spPr>
          <a:xfrm>
            <a:off x="7899516" y="6407274"/>
            <a:ext cx="3686175" cy="1162050"/>
          </a:xfrm>
          <a:prstGeom prst="rect">
            <a:avLst/>
          </a:prstGeom>
        </p:spPr>
      </p:pic>
      <p:pic>
        <p:nvPicPr>
          <p:cNvPr id="6" name="图片 5"/>
          <p:cNvPicPr>
            <a:picLocks noChangeAspect="1"/>
          </p:cNvPicPr>
          <p:nvPr/>
        </p:nvPicPr>
        <p:blipFill>
          <a:blip r:embed="rId6"/>
          <a:stretch>
            <a:fillRect/>
          </a:stretch>
        </p:blipFill>
        <p:spPr>
          <a:xfrm>
            <a:off x="2805931" y="6407274"/>
            <a:ext cx="3457575" cy="1066800"/>
          </a:xfrm>
          <a:prstGeom prst="rect">
            <a:avLst/>
          </a:prstGeom>
        </p:spPr>
      </p:pic>
      <p:sp>
        <p:nvSpPr>
          <p:cNvPr id="9" name="右箭头 8"/>
          <p:cNvSpPr/>
          <p:nvPr/>
        </p:nvSpPr>
        <p:spPr>
          <a:xfrm>
            <a:off x="5542235" y="4636732"/>
            <a:ext cx="2531119" cy="402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267980" y="6088341"/>
            <a:ext cx="1311576" cy="308995"/>
          </a:xfrm>
          <a:prstGeom prst="rect">
            <a:avLst/>
          </a:prstGeom>
        </p:spPr>
        <p:txBody>
          <a:bodyPr wrap="none">
            <a:spAutoFit/>
          </a:bodyPr>
          <a:lstStyle/>
          <a:p>
            <a:r>
              <a:rPr lang="zh-CN" altLang="en-US" b="1" dirty="0">
                <a:solidFill>
                  <a:srgbClr val="FF0000"/>
                </a:solidFill>
              </a:rPr>
              <a:t>径向磁通电机</a:t>
            </a:r>
          </a:p>
        </p:txBody>
      </p:sp>
      <p:sp>
        <p:nvSpPr>
          <p:cNvPr id="14" name="矩形 13"/>
          <p:cNvSpPr/>
          <p:nvPr/>
        </p:nvSpPr>
        <p:spPr>
          <a:xfrm>
            <a:off x="3482291" y="6027829"/>
            <a:ext cx="1311576" cy="329321"/>
          </a:xfrm>
          <a:prstGeom prst="rect">
            <a:avLst/>
          </a:prstGeom>
        </p:spPr>
        <p:txBody>
          <a:bodyPr wrap="none">
            <a:spAutoFit/>
          </a:bodyPr>
          <a:lstStyle/>
          <a:p>
            <a:r>
              <a:rPr lang="zh-CN" altLang="en-US" b="1" dirty="0" smtClean="0">
                <a:solidFill>
                  <a:srgbClr val="FF0000"/>
                </a:solidFill>
              </a:rPr>
              <a:t>轴向</a:t>
            </a:r>
            <a:r>
              <a:rPr lang="zh-CN" altLang="en-US" b="1" dirty="0">
                <a:solidFill>
                  <a:srgbClr val="FF0000"/>
                </a:solidFill>
              </a:rPr>
              <a:t>磁通电机</a:t>
            </a:r>
          </a:p>
        </p:txBody>
      </p:sp>
      <p:sp>
        <p:nvSpPr>
          <p:cNvPr id="12" name="矩形 11"/>
          <p:cNvSpPr/>
          <p:nvPr/>
        </p:nvSpPr>
        <p:spPr>
          <a:xfrm>
            <a:off x="5722255" y="4325669"/>
            <a:ext cx="1883047" cy="363176"/>
          </a:xfrm>
          <a:prstGeom prst="rect">
            <a:avLst/>
          </a:prstGeom>
        </p:spPr>
        <p:txBody>
          <a:bodyPr wrap="square">
            <a:spAutoFit/>
          </a:bodyPr>
          <a:lstStyle/>
          <a:p>
            <a:r>
              <a:rPr lang="zh-CN" altLang="en-US" sz="1600" b="1" dirty="0" smtClean="0">
                <a:solidFill>
                  <a:srgbClr val="FF0000"/>
                </a:solidFill>
              </a:rPr>
              <a:t>轴向尺寸缩短</a:t>
            </a:r>
            <a:r>
              <a:rPr lang="en-US" altLang="zh-CN" sz="1600" b="1" dirty="0">
                <a:solidFill>
                  <a:srgbClr val="FF0000"/>
                </a:solidFill>
              </a:rPr>
              <a:t>56%</a:t>
            </a:r>
            <a:endParaRPr lang="zh-CN" altLang="en-US" sz="1600" b="1" dirty="0">
              <a:solidFill>
                <a:srgbClr val="FF0000"/>
              </a:solidFill>
            </a:endParaRPr>
          </a:p>
        </p:txBody>
      </p:sp>
    </p:spTree>
    <p:extLst>
      <p:ext uri="{BB962C8B-B14F-4D97-AF65-F5344CB8AC3E}">
        <p14:creationId xmlns:p14="http://schemas.microsoft.com/office/powerpoint/2010/main" val="353407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1760" y="5543178"/>
            <a:ext cx="6452500" cy="1223412"/>
          </a:xfrm>
          <a:prstGeom prst="rect">
            <a:avLst/>
          </a:prstGeom>
        </p:spPr>
        <p:txBody>
          <a:bodyPr wrap="square">
            <a:spAutoFit/>
          </a:bodyPr>
          <a:lstStyle/>
          <a:p>
            <a:pPr algn="l">
              <a:lnSpc>
                <a:spcPct val="150000"/>
              </a:lnSpc>
              <a:buNone/>
            </a:pPr>
            <a:r>
              <a:rPr lang="zh-CN" altLang="en-US" sz="2100" b="1" dirty="0">
                <a:latin typeface="微软雅黑" panose="020B0503020204020204" pitchFamily="34" charset="-122"/>
                <a:ea typeface="微软雅黑" panose="020B0503020204020204" pitchFamily="34" charset="-122"/>
              </a:rPr>
              <a:t>梅赛德斯</a:t>
            </a:r>
            <a:r>
              <a:rPr lang="en-US" altLang="zh-CN" sz="2100" b="1" dirty="0">
                <a:latin typeface="微软雅黑" panose="020B0503020204020204" pitchFamily="34" charset="-122"/>
                <a:ea typeface="微软雅黑" panose="020B0503020204020204" pitchFamily="34" charset="-122"/>
              </a:rPr>
              <a:t>-AMG</a:t>
            </a:r>
            <a:r>
              <a:rPr lang="zh-CN" altLang="en-US" dirty="0">
                <a:latin typeface="微软雅黑" panose="020B0503020204020204" pitchFamily="34" charset="-122"/>
                <a:ea typeface="微软雅黑" panose="020B0503020204020204" pitchFamily="34" charset="-122"/>
              </a:rPr>
              <a:t>首席执行官兼高端汽车集团负责人</a:t>
            </a:r>
            <a:r>
              <a:rPr lang="en-US" altLang="zh-CN" dirty="0">
                <a:latin typeface="微软雅黑" panose="020B0503020204020204" pitchFamily="34" charset="-122"/>
                <a:ea typeface="微软雅黑" panose="020B0503020204020204" pitchFamily="34" charset="-122"/>
              </a:rPr>
              <a:t>Philipp </a:t>
            </a:r>
            <a:r>
              <a:rPr lang="en-US" altLang="zh-CN" dirty="0" err="1">
                <a:latin typeface="微软雅黑" panose="020B0503020204020204" pitchFamily="34" charset="-122"/>
                <a:ea typeface="微软雅黑" panose="020B0503020204020204" pitchFamily="34" charset="-122"/>
              </a:rPr>
              <a:t>Schiemer</a:t>
            </a:r>
            <a:r>
              <a:rPr lang="zh-CN" altLang="en-US" dirty="0">
                <a:latin typeface="微软雅黑" panose="020B0503020204020204" pitchFamily="34" charset="-122"/>
                <a:ea typeface="微软雅黑" panose="020B0503020204020204" pitchFamily="34" charset="-122"/>
              </a:rPr>
              <a:t>表示</a:t>
            </a:r>
            <a:r>
              <a:rPr lang="zh-CN" altLang="en-US" dirty="0" smtClean="0">
                <a:latin typeface="微软雅黑" panose="020B0503020204020204" pitchFamily="34" charset="-122"/>
                <a:ea typeface="微软雅黑" panose="020B0503020204020204" pitchFamily="34" charset="-122"/>
              </a:rPr>
              <a:t>：“轴向磁通技术</a:t>
            </a:r>
            <a:r>
              <a:rPr lang="zh-CN" altLang="en-US" dirty="0">
                <a:latin typeface="微软雅黑" panose="020B0503020204020204" pitchFamily="34" charset="-122"/>
                <a:ea typeface="微软雅黑" panose="020B0503020204020204" pitchFamily="34" charset="-122"/>
              </a:rPr>
              <a:t>将使纯电动梅赛德斯</a:t>
            </a:r>
            <a:r>
              <a:rPr lang="en-US" altLang="zh-CN" dirty="0">
                <a:latin typeface="微软雅黑" panose="020B0503020204020204" pitchFamily="34" charset="-122"/>
                <a:ea typeface="微软雅黑" panose="020B0503020204020204" pitchFamily="34" charset="-122"/>
              </a:rPr>
              <a:t>-AMG</a:t>
            </a:r>
            <a:r>
              <a:rPr lang="zh-CN" altLang="en-US" dirty="0">
                <a:latin typeface="微软雅黑" panose="020B0503020204020204" pitchFamily="34" charset="-122"/>
                <a:ea typeface="微软雅黑" panose="020B0503020204020204" pitchFamily="34" charset="-122"/>
              </a:rPr>
              <a:t>高性能汽车更具</a:t>
            </a:r>
            <a:r>
              <a:rPr lang="zh-CN" altLang="en-US">
                <a:latin typeface="微软雅黑" panose="020B0503020204020204" pitchFamily="34" charset="-122"/>
                <a:ea typeface="微软雅黑" panose="020B0503020204020204" pitchFamily="34" charset="-122"/>
              </a:rPr>
              <a:t>领先</a:t>
            </a:r>
            <a:r>
              <a:rPr lang="zh-CN" altLang="en-US" smtClean="0">
                <a:latin typeface="微软雅黑" panose="020B0503020204020204" pitchFamily="34" charset="-122"/>
                <a:ea typeface="微软雅黑" panose="020B0503020204020204" pitchFamily="34" charset="-122"/>
              </a:rPr>
              <a:t>地位。得益于</a:t>
            </a:r>
            <a:r>
              <a:rPr lang="zh-CN" altLang="en-US" dirty="0">
                <a:latin typeface="微软雅黑" panose="020B0503020204020204" pitchFamily="34" charset="-122"/>
                <a:ea typeface="微软雅黑" panose="020B0503020204020204" pitchFamily="34" charset="-122"/>
              </a:rPr>
              <a:t>具有更高功率密度和持续扭矩传递的电机，我们将重新定义驾驶性能</a:t>
            </a:r>
            <a:r>
              <a:rPr lang="zh-CN" altLang="en-US">
                <a:latin typeface="微软雅黑" panose="020B0503020204020204" pitchFamily="34" charset="-122"/>
                <a:ea typeface="微软雅黑" panose="020B0503020204020204" pitchFamily="34" charset="-122"/>
              </a:rPr>
              <a:t>的</a:t>
            </a:r>
            <a:r>
              <a:rPr lang="zh-CN" altLang="en-US" smtClean="0">
                <a:latin typeface="微软雅黑" panose="020B0503020204020204" pitchFamily="34" charset="-122"/>
                <a:ea typeface="微软雅黑" panose="020B0503020204020204" pitchFamily="34" charset="-122"/>
              </a:rPr>
              <a:t>未来。”</a:t>
            </a:r>
            <a:endParaRPr lang="en-US" altLang="zh-CN" dirty="0" smtClean="0">
              <a:latin typeface="微软雅黑" panose="020B0503020204020204" pitchFamily="34" charset="-122"/>
              <a:ea typeface="微软雅黑" panose="020B0503020204020204" pitchFamily="34" charset="-122"/>
            </a:endParaRPr>
          </a:p>
        </p:txBody>
      </p:sp>
      <p:sp>
        <p:nvSpPr>
          <p:cNvPr id="6" name="矩形 5"/>
          <p:cNvSpPr/>
          <p:nvPr/>
        </p:nvSpPr>
        <p:spPr>
          <a:xfrm>
            <a:off x="7366377" y="5543178"/>
            <a:ext cx="6246114" cy="1869743"/>
          </a:xfrm>
          <a:prstGeom prst="rect">
            <a:avLst/>
          </a:prstGeom>
        </p:spPr>
        <p:txBody>
          <a:bodyPr wrap="square">
            <a:spAutoFit/>
          </a:bodyPr>
          <a:lstStyle/>
          <a:p>
            <a:pPr lvl="0" algn="l">
              <a:lnSpc>
                <a:spcPct val="150000"/>
              </a:lnSpc>
              <a:buNone/>
            </a:pPr>
            <a:r>
              <a:rPr lang="zh-CN" altLang="en-US" sz="2100" b="1" dirty="0">
                <a:latin typeface="微软雅黑" panose="020B0503020204020204" pitchFamily="34" charset="-122"/>
                <a:ea typeface="微软雅黑" panose="020B0503020204020204" pitchFamily="34" charset="-122"/>
              </a:rPr>
              <a:t>雷诺集</a:t>
            </a:r>
            <a:r>
              <a:rPr lang="zh-CN" altLang="en-US" sz="2100" b="1" dirty="0" smtClean="0">
                <a:latin typeface="微软雅黑" panose="020B0503020204020204" pitchFamily="34" charset="-122"/>
                <a:ea typeface="微软雅黑" panose="020B0503020204020204" pitchFamily="34" charset="-122"/>
              </a:rPr>
              <a:t>团</a:t>
            </a:r>
            <a:r>
              <a:rPr lang="zh-CN" altLang="en-US" dirty="0" smtClean="0">
                <a:solidFill>
                  <a:srgbClr val="333333"/>
                </a:solidFill>
                <a:latin typeface="微软雅黑" panose="020B0503020204020204" pitchFamily="34" charset="-122"/>
                <a:ea typeface="微软雅黑" panose="020B0503020204020204" pitchFamily="34" charset="-122"/>
              </a:rPr>
              <a:t>与</a:t>
            </a:r>
            <a:r>
              <a:rPr lang="zh-CN" altLang="en-US" dirty="0">
                <a:solidFill>
                  <a:srgbClr val="333333"/>
                </a:solidFill>
                <a:latin typeface="微软雅黑" panose="020B0503020204020204" pitchFamily="34" charset="-122"/>
                <a:ea typeface="微软雅黑" panose="020B0503020204020204" pitchFamily="34" charset="-122"/>
              </a:rPr>
              <a:t>法国初创公司</a:t>
            </a:r>
            <a:r>
              <a:rPr lang="en-US" altLang="zh-CN" dirty="0" err="1">
                <a:solidFill>
                  <a:srgbClr val="333333"/>
                </a:solidFill>
                <a:latin typeface="微软雅黑" panose="020B0503020204020204" pitchFamily="34" charset="-122"/>
                <a:ea typeface="微软雅黑" panose="020B0503020204020204" pitchFamily="34" charset="-122"/>
              </a:rPr>
              <a:t>Whylot</a:t>
            </a:r>
            <a:r>
              <a:rPr lang="zh-CN" altLang="en-US" dirty="0">
                <a:solidFill>
                  <a:srgbClr val="333333"/>
                </a:solidFill>
                <a:latin typeface="微软雅黑" panose="020B0503020204020204" pitchFamily="34" charset="-122"/>
                <a:ea typeface="微软雅黑" panose="020B0503020204020204" pitchFamily="34" charset="-122"/>
              </a:rPr>
              <a:t>展开合作，开发一款创新的汽车轴向</a:t>
            </a:r>
            <a:r>
              <a:rPr lang="zh-CN" altLang="en-US">
                <a:solidFill>
                  <a:srgbClr val="333333"/>
                </a:solidFill>
                <a:latin typeface="微软雅黑" panose="020B0503020204020204" pitchFamily="34" charset="-122"/>
                <a:ea typeface="微软雅黑" panose="020B0503020204020204" pitchFamily="34" charset="-122"/>
              </a:rPr>
              <a:t>磁通</a:t>
            </a:r>
            <a:r>
              <a:rPr lang="zh-CN" altLang="en-US" smtClean="0">
                <a:solidFill>
                  <a:srgbClr val="333333"/>
                </a:solidFill>
                <a:latin typeface="微软雅黑" panose="020B0503020204020204" pitchFamily="34" charset="-122"/>
                <a:ea typeface="微软雅黑" panose="020B0503020204020204" pitchFamily="34" charset="-122"/>
              </a:rPr>
              <a:t>电机。据</a:t>
            </a:r>
            <a:r>
              <a:rPr lang="zh-CN" altLang="en-US" dirty="0">
                <a:solidFill>
                  <a:srgbClr val="333333"/>
                </a:solidFill>
                <a:latin typeface="微软雅黑" panose="020B0503020204020204" pitchFamily="34" charset="-122"/>
                <a:ea typeface="微软雅黑" panose="020B0503020204020204" pitchFamily="34" charset="-122"/>
              </a:rPr>
              <a:t>了解，这项技术将率先在混合动力系统上应用，它可以降低</a:t>
            </a:r>
            <a:r>
              <a:rPr lang="en-US" altLang="zh-CN" dirty="0">
                <a:solidFill>
                  <a:srgbClr val="333333"/>
                </a:solidFill>
                <a:latin typeface="微软雅黑" panose="020B0503020204020204" pitchFamily="34" charset="-122"/>
                <a:ea typeface="微软雅黑" panose="020B0503020204020204" pitchFamily="34" charset="-122"/>
              </a:rPr>
              <a:t>5%</a:t>
            </a:r>
            <a:r>
              <a:rPr lang="zh-CN" altLang="en-US" dirty="0">
                <a:solidFill>
                  <a:srgbClr val="333333"/>
                </a:solidFill>
                <a:latin typeface="微软雅黑" panose="020B0503020204020204" pitchFamily="34" charset="-122"/>
                <a:ea typeface="微软雅黑" panose="020B0503020204020204" pitchFamily="34" charset="-122"/>
              </a:rPr>
              <a:t>的成本，并在</a:t>
            </a:r>
            <a:r>
              <a:rPr lang="en-US" altLang="zh-CN" dirty="0">
                <a:solidFill>
                  <a:srgbClr val="333333"/>
                </a:solidFill>
                <a:latin typeface="微软雅黑" panose="020B0503020204020204" pitchFamily="34" charset="-122"/>
                <a:ea typeface="微软雅黑" panose="020B0503020204020204" pitchFamily="34" charset="-122"/>
              </a:rPr>
              <a:t>WLTP</a:t>
            </a:r>
            <a:r>
              <a:rPr lang="zh-CN" altLang="en-US" dirty="0">
                <a:solidFill>
                  <a:srgbClr val="333333"/>
                </a:solidFill>
                <a:latin typeface="微软雅黑" panose="020B0503020204020204" pitchFamily="34" charset="-122"/>
                <a:ea typeface="微软雅黑" panose="020B0503020204020204" pitchFamily="34" charset="-122"/>
              </a:rPr>
              <a:t>标准下减少</a:t>
            </a:r>
            <a:r>
              <a:rPr lang="en-US" altLang="zh-CN" dirty="0">
                <a:solidFill>
                  <a:srgbClr val="333333"/>
                </a:solidFill>
                <a:latin typeface="微软雅黑" panose="020B0503020204020204" pitchFamily="34" charset="-122"/>
                <a:ea typeface="微软雅黑" panose="020B0503020204020204" pitchFamily="34" charset="-122"/>
              </a:rPr>
              <a:t>2.5</a:t>
            </a:r>
            <a:r>
              <a:rPr lang="zh-CN" altLang="en-US" dirty="0">
                <a:solidFill>
                  <a:srgbClr val="333333"/>
                </a:solidFill>
                <a:latin typeface="微软雅黑" panose="020B0503020204020204" pitchFamily="34" charset="-122"/>
                <a:ea typeface="微软雅黑" panose="020B0503020204020204" pitchFamily="34" charset="-122"/>
              </a:rPr>
              <a:t>克的二氧化碳排放（适用于</a:t>
            </a:r>
            <a:r>
              <a:rPr lang="en-US" altLang="zh-CN" dirty="0">
                <a:solidFill>
                  <a:srgbClr val="333333"/>
                </a:solidFill>
                <a:latin typeface="微软雅黑" panose="020B0503020204020204" pitchFamily="34" charset="-122"/>
                <a:ea typeface="微软雅黑" panose="020B0503020204020204" pitchFamily="34" charset="-122"/>
              </a:rPr>
              <a:t>B/C</a:t>
            </a:r>
            <a:r>
              <a:rPr lang="zh-CN" altLang="en-US" dirty="0">
                <a:solidFill>
                  <a:srgbClr val="333333"/>
                </a:solidFill>
                <a:latin typeface="微软雅黑" panose="020B0503020204020204" pitchFamily="34" charset="-122"/>
                <a:ea typeface="微软雅黑" panose="020B0503020204020204" pitchFamily="34" charset="-122"/>
              </a:rPr>
              <a:t>级乘用</a:t>
            </a:r>
            <a:r>
              <a:rPr lang="zh-CN" altLang="en-US">
                <a:solidFill>
                  <a:srgbClr val="333333"/>
                </a:solidFill>
                <a:latin typeface="微软雅黑" panose="020B0503020204020204" pitchFamily="34" charset="-122"/>
                <a:ea typeface="微软雅黑" panose="020B0503020204020204" pitchFamily="34" charset="-122"/>
              </a:rPr>
              <a:t>车</a:t>
            </a:r>
            <a:r>
              <a:rPr lang="zh-CN" altLang="en-US" smtClean="0">
                <a:solidFill>
                  <a:srgbClr val="333333"/>
                </a:solidFill>
                <a:latin typeface="微软雅黑" panose="020B0503020204020204" pitchFamily="34" charset="-122"/>
                <a:ea typeface="微软雅黑" panose="020B0503020204020204" pitchFamily="34" charset="-122"/>
              </a:rPr>
              <a:t>）。而</a:t>
            </a:r>
            <a:r>
              <a:rPr lang="zh-CN" altLang="en-US" dirty="0">
                <a:solidFill>
                  <a:srgbClr val="333333"/>
                </a:solidFill>
                <a:latin typeface="微软雅黑" panose="020B0503020204020204" pitchFamily="34" charset="-122"/>
                <a:ea typeface="微软雅黑" panose="020B0503020204020204" pitchFamily="34" charset="-122"/>
              </a:rPr>
              <a:t>从</a:t>
            </a:r>
            <a:r>
              <a:rPr lang="en-US" altLang="zh-CN" dirty="0">
                <a:solidFill>
                  <a:srgbClr val="333333"/>
                </a:solidFill>
                <a:latin typeface="微软雅黑" panose="020B0503020204020204" pitchFamily="34" charset="-122"/>
                <a:ea typeface="微软雅黑" panose="020B0503020204020204" pitchFamily="34" charset="-122"/>
              </a:rPr>
              <a:t>2025</a:t>
            </a:r>
            <a:r>
              <a:rPr lang="zh-CN" altLang="en-US" dirty="0">
                <a:solidFill>
                  <a:srgbClr val="333333"/>
                </a:solidFill>
                <a:latin typeface="微软雅黑" panose="020B0503020204020204" pitchFamily="34" charset="-122"/>
                <a:ea typeface="微软雅黑" panose="020B0503020204020204" pitchFamily="34" charset="-122"/>
              </a:rPr>
              <a:t>年开始，雷诺集团将成为首个大规模生产轴向磁通电机的原始</a:t>
            </a:r>
            <a:r>
              <a:rPr lang="zh-CN" altLang="en-US">
                <a:solidFill>
                  <a:srgbClr val="333333"/>
                </a:solidFill>
                <a:latin typeface="微软雅黑" panose="020B0503020204020204" pitchFamily="34" charset="-122"/>
                <a:ea typeface="微软雅黑" panose="020B0503020204020204" pitchFamily="34" charset="-122"/>
              </a:rPr>
              <a:t>设备</a:t>
            </a:r>
            <a:r>
              <a:rPr lang="zh-CN" altLang="en-US" smtClean="0">
                <a:solidFill>
                  <a:srgbClr val="333333"/>
                </a:solidFill>
                <a:latin typeface="微软雅黑" panose="020B0503020204020204" pitchFamily="34" charset="-122"/>
                <a:ea typeface="微软雅黑" panose="020B0503020204020204" pitchFamily="34" charset="-122"/>
              </a:rPr>
              <a:t>制造商。</a:t>
            </a:r>
            <a:endParaRPr lang="zh-CN" altLang="en-US"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9726" y="1510730"/>
            <a:ext cx="6427219" cy="3821590"/>
          </a:xfrm>
          <a:prstGeom prst="rect">
            <a:avLst/>
          </a:prstGeom>
        </p:spPr>
      </p:pic>
      <p:pic>
        <p:nvPicPr>
          <p:cNvPr id="1026" name="Picture 2" descr="https://pics6.baidu.com/feed/c2cec3fdfc039245a9cec99ff3cf19ca7c1e258e.jpeg?token=631a6936746d671ad4df8532cc7e06d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69520" y="1510730"/>
            <a:ext cx="6442971" cy="381642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760808" y="7415386"/>
            <a:ext cx="6408712" cy="297004"/>
          </a:xfrm>
          <a:prstGeom prst="rect">
            <a:avLst/>
          </a:prstGeom>
          <a:noFill/>
        </p:spPr>
        <p:txBody>
          <a:bodyPr wrap="square" rtlCol="0">
            <a:spAutoFit/>
          </a:bodyPr>
          <a:lstStyle/>
          <a:p>
            <a:pPr algn="l"/>
            <a:r>
              <a:rPr lang="zh-CN" altLang="en-US" sz="1300" dirty="0" smtClean="0">
                <a:latin typeface="微软雅黑" panose="020B0503020204020204" pitchFamily="34" charset="-122"/>
                <a:ea typeface="微软雅黑" panose="020B0503020204020204" pitchFamily="34" charset="-122"/>
              </a:rPr>
              <a:t>注：以上信息来源于奔驰、雷诺集团战略报告</a:t>
            </a:r>
            <a:r>
              <a:rPr lang="zh-CN" altLang="en-US" sz="1300" smtClean="0">
                <a:latin typeface="微软雅黑" panose="020B0503020204020204" pitchFamily="34" charset="-122"/>
                <a:ea typeface="微软雅黑" panose="020B0503020204020204" pitchFamily="34" charset="-122"/>
              </a:rPr>
              <a:t>及发布会。</a:t>
            </a:r>
            <a:endParaRPr lang="zh-CN" altLang="en-US" sz="1300" dirty="0">
              <a:latin typeface="微软雅黑" panose="020B0503020204020204" pitchFamily="34" charset="-122"/>
              <a:ea typeface="微软雅黑" panose="020B0503020204020204" pitchFamily="34" charset="-122"/>
            </a:endParaRPr>
          </a:p>
        </p:txBody>
      </p:sp>
      <p:sp>
        <p:nvSpPr>
          <p:cNvPr id="8"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国际汽车巨头布局轴向磁通电机</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9988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61432" y="5111828"/>
            <a:ext cx="8162687" cy="0"/>
          </a:xfrm>
          <a:custGeom>
            <a:avLst/>
            <a:gdLst/>
            <a:ahLst/>
            <a:cxnLst/>
            <a:rect l="l" t="t" r="r" b="b"/>
            <a:pathLst>
              <a:path w="7200900">
                <a:moveTo>
                  <a:pt x="0" y="0"/>
                </a:moveTo>
                <a:lnTo>
                  <a:pt x="7200773" y="0"/>
                </a:lnTo>
              </a:path>
            </a:pathLst>
          </a:custGeom>
          <a:ln w="6096">
            <a:solidFill>
              <a:srgbClr val="44536A"/>
            </a:solidFill>
            <a:prstDash val="sysDot"/>
          </a:ln>
        </p:spPr>
        <p:txBody>
          <a:bodyPr wrap="square" lIns="0" tIns="0" rIns="0" bIns="0" rtlCol="0"/>
          <a:lstStyle/>
          <a:p>
            <a:endParaRPr sz="1587"/>
          </a:p>
        </p:txBody>
      </p:sp>
      <p:sp>
        <p:nvSpPr>
          <p:cNvPr id="5" name="object 5"/>
          <p:cNvSpPr txBox="1"/>
          <p:nvPr/>
        </p:nvSpPr>
        <p:spPr>
          <a:xfrm>
            <a:off x="9343932" y="4143823"/>
            <a:ext cx="3986327" cy="240667"/>
          </a:xfrm>
          <a:prstGeom prst="rect">
            <a:avLst/>
          </a:prstGeom>
        </p:spPr>
        <p:txBody>
          <a:bodyPr vert="horz" wrap="square" lIns="0" tIns="13676" rIns="0" bIns="0" rtlCol="0">
            <a:spAutoFit/>
          </a:bodyPr>
          <a:lstStyle/>
          <a:p>
            <a:pPr marL="14397">
              <a:lnSpc>
                <a:spcPct val="100000"/>
              </a:lnSpc>
              <a:spcBef>
                <a:spcPts val="108"/>
              </a:spcBef>
              <a:tabLst>
                <a:tab pos="3971335" algn="l"/>
              </a:tabLst>
            </a:pPr>
            <a:r>
              <a:rPr sz="1474" u="dash" spc="-6" dirty="0">
                <a:uFill>
                  <a:solidFill>
                    <a:srgbClr val="44536A"/>
                  </a:solidFill>
                </a:uFill>
                <a:latin typeface="Times New Roman"/>
                <a:cs typeface="Times New Roman"/>
              </a:rPr>
              <a:t> 	</a:t>
            </a:r>
            <a:endParaRPr sz="1474">
              <a:latin typeface="Times New Roman"/>
              <a:cs typeface="Times New Roman"/>
            </a:endParaRPr>
          </a:p>
        </p:txBody>
      </p:sp>
      <p:sp>
        <p:nvSpPr>
          <p:cNvPr id="6" name="object 6"/>
          <p:cNvSpPr txBox="1"/>
          <p:nvPr/>
        </p:nvSpPr>
        <p:spPr>
          <a:xfrm>
            <a:off x="6808604" y="3694371"/>
            <a:ext cx="1928380" cy="1193428"/>
          </a:xfrm>
          <a:prstGeom prst="rect">
            <a:avLst/>
          </a:prstGeom>
        </p:spPr>
        <p:txBody>
          <a:bodyPr vert="horz" wrap="square" lIns="0" tIns="13676" rIns="0" bIns="0" rtlCol="0">
            <a:spAutoFit/>
          </a:bodyPr>
          <a:lstStyle/>
          <a:p>
            <a:pPr marL="339043" indent="-324646">
              <a:lnSpc>
                <a:spcPct val="100000"/>
              </a:lnSpc>
              <a:spcBef>
                <a:spcPts val="108"/>
              </a:spcBef>
              <a:buFont typeface="Arial"/>
              <a:buChar char="•"/>
              <a:tabLst>
                <a:tab pos="339043" algn="l"/>
                <a:tab pos="339763" algn="l"/>
              </a:tabLst>
            </a:pPr>
            <a:r>
              <a:rPr sz="1474" b="1" spc="-6" dirty="0">
                <a:latin typeface="等线"/>
                <a:cs typeface="等线"/>
              </a:rPr>
              <a:t>轴向尺寸</a:t>
            </a:r>
            <a:r>
              <a:rPr sz="1474" b="1" spc="-11" dirty="0">
                <a:latin typeface="等线"/>
                <a:cs typeface="等线"/>
              </a:rPr>
              <a:t>：175mm</a:t>
            </a:r>
            <a:endParaRPr sz="1474" dirty="0">
              <a:latin typeface="等线"/>
              <a:cs typeface="等线"/>
            </a:endParaRPr>
          </a:p>
          <a:p>
            <a:pPr marL="339043" indent="-324646">
              <a:lnSpc>
                <a:spcPct val="100000"/>
              </a:lnSpc>
              <a:buFont typeface="Arial"/>
              <a:buChar char="•"/>
              <a:tabLst>
                <a:tab pos="339043" algn="l"/>
                <a:tab pos="339763" algn="l"/>
              </a:tabLst>
            </a:pPr>
            <a:r>
              <a:rPr sz="1474" b="1" spc="-11" dirty="0">
                <a:latin typeface="等线"/>
                <a:cs typeface="等线"/>
              </a:rPr>
              <a:t>重量：145KG</a:t>
            </a:r>
            <a:endParaRPr sz="1474" dirty="0">
              <a:latin typeface="等线"/>
              <a:cs typeface="等线"/>
            </a:endParaRPr>
          </a:p>
          <a:p>
            <a:pPr marL="339043" indent="-324646">
              <a:lnSpc>
                <a:spcPct val="100000"/>
              </a:lnSpc>
              <a:buFont typeface="Arial"/>
              <a:buChar char="•"/>
              <a:tabLst>
                <a:tab pos="339043" algn="l"/>
                <a:tab pos="339763" algn="l"/>
              </a:tabLst>
            </a:pPr>
            <a:r>
              <a:rPr sz="1474" b="1" spc="-6" dirty="0">
                <a:latin typeface="等线"/>
                <a:cs typeface="等线"/>
              </a:rPr>
              <a:t>最高效率点</a:t>
            </a:r>
            <a:r>
              <a:rPr sz="1474" b="1" spc="-11" dirty="0">
                <a:latin typeface="等线"/>
                <a:cs typeface="等线"/>
              </a:rPr>
              <a:t>97.3%</a:t>
            </a:r>
            <a:endParaRPr sz="1474" dirty="0">
              <a:latin typeface="等线"/>
              <a:cs typeface="等线"/>
            </a:endParaRPr>
          </a:p>
          <a:p>
            <a:pPr marL="339043" indent="-324646">
              <a:lnSpc>
                <a:spcPct val="100000"/>
              </a:lnSpc>
              <a:buFont typeface="Arial"/>
              <a:buChar char="•"/>
              <a:tabLst>
                <a:tab pos="339043" algn="l"/>
                <a:tab pos="339763" algn="l"/>
              </a:tabLst>
            </a:pPr>
            <a:r>
              <a:rPr sz="1474" b="1" spc="-6" dirty="0">
                <a:latin typeface="等线"/>
                <a:cs typeface="等线"/>
              </a:rPr>
              <a:t>效率map双90</a:t>
            </a:r>
            <a:endParaRPr sz="1474" dirty="0">
              <a:latin typeface="等线"/>
              <a:cs typeface="等线"/>
            </a:endParaRPr>
          </a:p>
        </p:txBody>
      </p:sp>
      <p:sp>
        <p:nvSpPr>
          <p:cNvPr id="7" name="object 7"/>
          <p:cNvSpPr txBox="1"/>
          <p:nvPr/>
        </p:nvSpPr>
        <p:spPr>
          <a:xfrm>
            <a:off x="6963364" y="3136948"/>
            <a:ext cx="1020696" cy="608375"/>
          </a:xfrm>
          <a:prstGeom prst="rect">
            <a:avLst/>
          </a:prstGeom>
        </p:spPr>
        <p:txBody>
          <a:bodyPr vert="horz" wrap="square" lIns="0" tIns="15116" rIns="0" bIns="0" rtlCol="0">
            <a:spAutoFit/>
          </a:bodyPr>
          <a:lstStyle/>
          <a:p>
            <a:pPr marL="14397">
              <a:lnSpc>
                <a:spcPct val="100000"/>
              </a:lnSpc>
              <a:spcBef>
                <a:spcPts val="119"/>
              </a:spcBef>
            </a:pPr>
            <a:r>
              <a:rPr sz="1927" b="1" dirty="0">
                <a:latin typeface="等线"/>
                <a:cs typeface="等线"/>
              </a:rPr>
              <a:t>盘毂</a:t>
            </a:r>
            <a:r>
              <a:rPr sz="1927" b="1" spc="-6" dirty="0">
                <a:latin typeface="等线"/>
                <a:cs typeface="等线"/>
              </a:rPr>
              <a:t>CDU</a:t>
            </a:r>
            <a:endParaRPr sz="1927">
              <a:latin typeface="等线"/>
              <a:cs typeface="等线"/>
            </a:endParaRPr>
          </a:p>
        </p:txBody>
      </p:sp>
      <p:sp>
        <p:nvSpPr>
          <p:cNvPr id="8" name="object 8"/>
          <p:cNvSpPr txBox="1"/>
          <p:nvPr/>
        </p:nvSpPr>
        <p:spPr>
          <a:xfrm>
            <a:off x="6800255" y="5804288"/>
            <a:ext cx="1928380" cy="1193428"/>
          </a:xfrm>
          <a:prstGeom prst="rect">
            <a:avLst/>
          </a:prstGeom>
        </p:spPr>
        <p:txBody>
          <a:bodyPr vert="horz" wrap="square" lIns="0" tIns="13676" rIns="0" bIns="0" rtlCol="0">
            <a:spAutoFit/>
          </a:bodyPr>
          <a:lstStyle/>
          <a:p>
            <a:pPr marL="339043" indent="-324646">
              <a:lnSpc>
                <a:spcPct val="100000"/>
              </a:lnSpc>
              <a:spcBef>
                <a:spcPts val="108"/>
              </a:spcBef>
              <a:buFont typeface="Arial"/>
              <a:buChar char="•"/>
              <a:tabLst>
                <a:tab pos="339043" algn="l"/>
                <a:tab pos="339763" algn="l"/>
              </a:tabLst>
            </a:pPr>
            <a:r>
              <a:rPr sz="1474" b="1" spc="-6" dirty="0">
                <a:latin typeface="等线"/>
                <a:cs typeface="等线"/>
              </a:rPr>
              <a:t>轴向尺寸</a:t>
            </a:r>
            <a:r>
              <a:rPr sz="1474" b="1" spc="-11" dirty="0">
                <a:latin typeface="等线"/>
                <a:cs typeface="等线"/>
              </a:rPr>
              <a:t>：520mm</a:t>
            </a:r>
            <a:endParaRPr sz="1474">
              <a:latin typeface="等线"/>
              <a:cs typeface="等线"/>
            </a:endParaRPr>
          </a:p>
          <a:p>
            <a:pPr marL="339043" indent="-324646">
              <a:lnSpc>
                <a:spcPct val="100000"/>
              </a:lnSpc>
              <a:buFont typeface="Arial"/>
              <a:buChar char="•"/>
              <a:tabLst>
                <a:tab pos="339043" algn="l"/>
                <a:tab pos="339763" algn="l"/>
              </a:tabLst>
            </a:pPr>
            <a:r>
              <a:rPr sz="1474" b="1" spc="-6" dirty="0">
                <a:latin typeface="等线"/>
                <a:cs typeface="等线"/>
              </a:rPr>
              <a:t>重量：346KG</a:t>
            </a:r>
            <a:endParaRPr sz="1474">
              <a:latin typeface="等线"/>
              <a:cs typeface="等线"/>
            </a:endParaRPr>
          </a:p>
          <a:p>
            <a:pPr marL="339043" indent="-324646">
              <a:lnSpc>
                <a:spcPct val="100000"/>
              </a:lnSpc>
              <a:buFont typeface="Arial"/>
              <a:buChar char="•"/>
              <a:tabLst>
                <a:tab pos="339043" algn="l"/>
                <a:tab pos="339763" algn="l"/>
              </a:tabLst>
            </a:pPr>
            <a:r>
              <a:rPr sz="1474" b="1" spc="-11" dirty="0">
                <a:latin typeface="等线"/>
                <a:cs typeface="等线"/>
              </a:rPr>
              <a:t>最高效率点96%</a:t>
            </a:r>
            <a:endParaRPr sz="1474">
              <a:latin typeface="等线"/>
              <a:cs typeface="等线"/>
            </a:endParaRPr>
          </a:p>
          <a:p>
            <a:pPr marL="339043" indent="-324646">
              <a:lnSpc>
                <a:spcPct val="100000"/>
              </a:lnSpc>
              <a:buFont typeface="Arial"/>
              <a:buChar char="•"/>
              <a:tabLst>
                <a:tab pos="339043" algn="l"/>
                <a:tab pos="339763" algn="l"/>
              </a:tabLst>
            </a:pPr>
            <a:r>
              <a:rPr sz="1474" b="1" spc="-6" dirty="0">
                <a:latin typeface="等线"/>
                <a:cs typeface="等线"/>
              </a:rPr>
              <a:t>效率map双80</a:t>
            </a:r>
            <a:endParaRPr sz="1474">
              <a:latin typeface="等线"/>
              <a:cs typeface="等线"/>
            </a:endParaRPr>
          </a:p>
        </p:txBody>
      </p:sp>
      <p:sp>
        <p:nvSpPr>
          <p:cNvPr id="9" name="object 9"/>
          <p:cNvSpPr txBox="1"/>
          <p:nvPr/>
        </p:nvSpPr>
        <p:spPr>
          <a:xfrm>
            <a:off x="6963365" y="5236298"/>
            <a:ext cx="1512328" cy="608375"/>
          </a:xfrm>
          <a:prstGeom prst="rect">
            <a:avLst/>
          </a:prstGeom>
        </p:spPr>
        <p:txBody>
          <a:bodyPr vert="horz" wrap="square" lIns="0" tIns="15116" rIns="0" bIns="0" rtlCol="0">
            <a:spAutoFit/>
          </a:bodyPr>
          <a:lstStyle/>
          <a:p>
            <a:pPr marL="14397">
              <a:lnSpc>
                <a:spcPct val="100000"/>
              </a:lnSpc>
              <a:spcBef>
                <a:spcPts val="119"/>
              </a:spcBef>
            </a:pPr>
            <a:r>
              <a:rPr sz="1927" b="1" dirty="0">
                <a:latin typeface="等线"/>
                <a:cs typeface="等线"/>
              </a:rPr>
              <a:t>传统永磁</a:t>
            </a:r>
            <a:r>
              <a:rPr sz="1927" b="1" spc="-6" dirty="0">
                <a:latin typeface="等线"/>
                <a:cs typeface="等线"/>
              </a:rPr>
              <a:t>CDU</a:t>
            </a:r>
            <a:endParaRPr sz="1927">
              <a:latin typeface="等线"/>
              <a:cs typeface="等线"/>
            </a:endParaRPr>
          </a:p>
        </p:txBody>
      </p:sp>
      <p:sp>
        <p:nvSpPr>
          <p:cNvPr id="10" name="object 10"/>
          <p:cNvSpPr/>
          <p:nvPr/>
        </p:nvSpPr>
        <p:spPr>
          <a:xfrm>
            <a:off x="507213" y="2853053"/>
            <a:ext cx="8489482" cy="0"/>
          </a:xfrm>
          <a:custGeom>
            <a:avLst/>
            <a:gdLst/>
            <a:ahLst/>
            <a:cxnLst/>
            <a:rect l="l" t="t" r="r" b="b"/>
            <a:pathLst>
              <a:path w="7489190">
                <a:moveTo>
                  <a:pt x="0" y="0"/>
                </a:moveTo>
                <a:lnTo>
                  <a:pt x="7488808" y="0"/>
                </a:lnTo>
              </a:path>
            </a:pathLst>
          </a:custGeom>
          <a:ln w="38100">
            <a:solidFill>
              <a:srgbClr val="44536A"/>
            </a:solidFill>
          </a:ln>
        </p:spPr>
        <p:txBody>
          <a:bodyPr wrap="square" lIns="0" tIns="0" rIns="0" bIns="0" rtlCol="0"/>
          <a:lstStyle/>
          <a:p>
            <a:endParaRPr sz="1587"/>
          </a:p>
        </p:txBody>
      </p:sp>
      <p:sp>
        <p:nvSpPr>
          <p:cNvPr id="11" name="object 11"/>
          <p:cNvSpPr/>
          <p:nvPr/>
        </p:nvSpPr>
        <p:spPr>
          <a:xfrm>
            <a:off x="8793419" y="5573085"/>
            <a:ext cx="2739898" cy="199532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12" name="object 12"/>
          <p:cNvSpPr/>
          <p:nvPr/>
        </p:nvSpPr>
        <p:spPr>
          <a:xfrm>
            <a:off x="8910893" y="4410441"/>
            <a:ext cx="2029875" cy="1478785"/>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13" name="object 13"/>
          <p:cNvSpPr txBox="1"/>
          <p:nvPr/>
        </p:nvSpPr>
        <p:spPr>
          <a:xfrm>
            <a:off x="11327883" y="6069037"/>
            <a:ext cx="1510889" cy="607648"/>
          </a:xfrm>
          <a:prstGeom prst="rect">
            <a:avLst/>
          </a:prstGeom>
        </p:spPr>
        <p:txBody>
          <a:bodyPr vert="horz" wrap="square" lIns="0" tIns="14396" rIns="0" bIns="0" rtlCol="0">
            <a:spAutoFit/>
          </a:bodyPr>
          <a:lstStyle/>
          <a:p>
            <a:pPr marL="14397">
              <a:lnSpc>
                <a:spcPct val="100000"/>
              </a:lnSpc>
              <a:spcBef>
                <a:spcPts val="113"/>
              </a:spcBef>
            </a:pPr>
            <a:r>
              <a:rPr sz="1927" b="1" dirty="0">
                <a:latin typeface="等线"/>
                <a:cs typeface="等线"/>
              </a:rPr>
              <a:t>传统异步</a:t>
            </a:r>
            <a:r>
              <a:rPr sz="1927" b="1" spc="-6" dirty="0">
                <a:latin typeface="等线"/>
                <a:cs typeface="等线"/>
              </a:rPr>
              <a:t>CDU</a:t>
            </a:r>
            <a:endParaRPr sz="1927">
              <a:latin typeface="等线"/>
              <a:cs typeface="等线"/>
            </a:endParaRPr>
          </a:p>
        </p:txBody>
      </p:sp>
      <p:sp>
        <p:nvSpPr>
          <p:cNvPr id="14" name="object 14"/>
          <p:cNvSpPr txBox="1"/>
          <p:nvPr/>
        </p:nvSpPr>
        <p:spPr>
          <a:xfrm>
            <a:off x="11370352" y="4538713"/>
            <a:ext cx="1510889" cy="607648"/>
          </a:xfrm>
          <a:prstGeom prst="rect">
            <a:avLst/>
          </a:prstGeom>
        </p:spPr>
        <p:txBody>
          <a:bodyPr vert="horz" wrap="square" lIns="0" tIns="14396" rIns="0" bIns="0" rtlCol="0">
            <a:spAutoFit/>
          </a:bodyPr>
          <a:lstStyle/>
          <a:p>
            <a:pPr marL="14397">
              <a:lnSpc>
                <a:spcPct val="100000"/>
              </a:lnSpc>
              <a:spcBef>
                <a:spcPts val="113"/>
              </a:spcBef>
            </a:pPr>
            <a:r>
              <a:rPr sz="1927" b="1" dirty="0">
                <a:latin typeface="等线"/>
                <a:cs typeface="等线"/>
              </a:rPr>
              <a:t>传统永磁</a:t>
            </a:r>
            <a:r>
              <a:rPr sz="1927" b="1" spc="-6" dirty="0">
                <a:latin typeface="等线"/>
                <a:cs typeface="等线"/>
              </a:rPr>
              <a:t>CDU</a:t>
            </a:r>
            <a:endParaRPr sz="1927">
              <a:latin typeface="等线"/>
              <a:cs typeface="等线"/>
            </a:endParaRPr>
          </a:p>
        </p:txBody>
      </p:sp>
      <p:sp>
        <p:nvSpPr>
          <p:cNvPr id="15" name="object 15"/>
          <p:cNvSpPr txBox="1"/>
          <p:nvPr/>
        </p:nvSpPr>
        <p:spPr>
          <a:xfrm>
            <a:off x="11370351" y="3001191"/>
            <a:ext cx="1020696" cy="608375"/>
          </a:xfrm>
          <a:prstGeom prst="rect">
            <a:avLst/>
          </a:prstGeom>
        </p:spPr>
        <p:txBody>
          <a:bodyPr vert="horz" wrap="square" lIns="0" tIns="15116" rIns="0" bIns="0" rtlCol="0">
            <a:spAutoFit/>
          </a:bodyPr>
          <a:lstStyle/>
          <a:p>
            <a:pPr marL="14397">
              <a:lnSpc>
                <a:spcPct val="100000"/>
              </a:lnSpc>
              <a:spcBef>
                <a:spcPts val="119"/>
              </a:spcBef>
            </a:pPr>
            <a:r>
              <a:rPr sz="1927" b="1" dirty="0">
                <a:latin typeface="等线"/>
                <a:cs typeface="等线"/>
              </a:rPr>
              <a:t>盘毂</a:t>
            </a:r>
            <a:r>
              <a:rPr sz="1927" b="1" spc="-6" dirty="0">
                <a:latin typeface="等线"/>
                <a:cs typeface="等线"/>
              </a:rPr>
              <a:t>CDU</a:t>
            </a:r>
            <a:endParaRPr sz="1927">
              <a:latin typeface="等线"/>
              <a:cs typeface="等线"/>
            </a:endParaRPr>
          </a:p>
        </p:txBody>
      </p:sp>
      <p:sp>
        <p:nvSpPr>
          <p:cNvPr id="16" name="object 16"/>
          <p:cNvSpPr txBox="1"/>
          <p:nvPr/>
        </p:nvSpPr>
        <p:spPr>
          <a:xfrm>
            <a:off x="11210410" y="6582782"/>
            <a:ext cx="1928380" cy="558254"/>
          </a:xfrm>
          <a:prstGeom prst="rect">
            <a:avLst/>
          </a:prstGeom>
        </p:spPr>
        <p:txBody>
          <a:bodyPr vert="horz" wrap="square" lIns="0" tIns="13676" rIns="0" bIns="0" rtlCol="0">
            <a:spAutoFit/>
          </a:bodyPr>
          <a:lstStyle/>
          <a:p>
            <a:pPr marL="339043" indent="-324646">
              <a:lnSpc>
                <a:spcPct val="100000"/>
              </a:lnSpc>
              <a:spcBef>
                <a:spcPts val="108"/>
              </a:spcBef>
              <a:buFont typeface="Arial"/>
              <a:buChar char="•"/>
              <a:tabLst>
                <a:tab pos="339043" algn="l"/>
                <a:tab pos="339763" algn="l"/>
              </a:tabLst>
            </a:pPr>
            <a:r>
              <a:rPr sz="1474" b="1" spc="-6" dirty="0">
                <a:latin typeface="等线"/>
                <a:cs typeface="等线"/>
              </a:rPr>
              <a:t>轴向尺寸</a:t>
            </a:r>
            <a:r>
              <a:rPr sz="1474" b="1" spc="-11" dirty="0">
                <a:latin typeface="等线"/>
                <a:cs typeface="等线"/>
              </a:rPr>
              <a:t>：370mm</a:t>
            </a:r>
            <a:endParaRPr sz="1474">
              <a:latin typeface="等线"/>
              <a:cs typeface="等线"/>
            </a:endParaRPr>
          </a:p>
          <a:p>
            <a:pPr marL="339043" indent="-324646">
              <a:lnSpc>
                <a:spcPct val="100000"/>
              </a:lnSpc>
              <a:buFont typeface="Arial"/>
              <a:buChar char="•"/>
              <a:tabLst>
                <a:tab pos="339043" algn="l"/>
                <a:tab pos="339763" algn="l"/>
              </a:tabLst>
            </a:pPr>
            <a:r>
              <a:rPr sz="1474" b="1" spc="-6" dirty="0">
                <a:latin typeface="等线"/>
                <a:cs typeface="等线"/>
              </a:rPr>
              <a:t>重量：40kg</a:t>
            </a:r>
            <a:endParaRPr sz="1474">
              <a:latin typeface="等线"/>
              <a:cs typeface="等线"/>
            </a:endParaRPr>
          </a:p>
        </p:txBody>
      </p:sp>
      <p:sp>
        <p:nvSpPr>
          <p:cNvPr id="17" name="object 17"/>
          <p:cNvSpPr txBox="1"/>
          <p:nvPr/>
        </p:nvSpPr>
        <p:spPr>
          <a:xfrm>
            <a:off x="11252880" y="5039414"/>
            <a:ext cx="1929820" cy="558254"/>
          </a:xfrm>
          <a:prstGeom prst="rect">
            <a:avLst/>
          </a:prstGeom>
        </p:spPr>
        <p:txBody>
          <a:bodyPr vert="horz" wrap="square" lIns="0" tIns="13676" rIns="0" bIns="0" rtlCol="0">
            <a:spAutoFit/>
          </a:bodyPr>
          <a:lstStyle/>
          <a:p>
            <a:pPr marL="339043" indent="-324646">
              <a:lnSpc>
                <a:spcPct val="100000"/>
              </a:lnSpc>
              <a:spcBef>
                <a:spcPts val="108"/>
              </a:spcBef>
              <a:buFont typeface="Arial"/>
              <a:buChar char="•"/>
              <a:tabLst>
                <a:tab pos="339043" algn="l"/>
                <a:tab pos="339763" algn="l"/>
              </a:tabLst>
            </a:pPr>
            <a:r>
              <a:rPr sz="1474" b="1" spc="-6" dirty="0">
                <a:latin typeface="等线"/>
                <a:cs typeface="等线"/>
              </a:rPr>
              <a:t>轴向尺寸：</a:t>
            </a:r>
            <a:r>
              <a:rPr sz="1474" b="1" spc="-11" dirty="0">
                <a:latin typeface="等线"/>
                <a:cs typeface="等线"/>
              </a:rPr>
              <a:t>2</a:t>
            </a:r>
            <a:r>
              <a:rPr sz="1474" b="1" spc="-6" dirty="0">
                <a:latin typeface="等线"/>
                <a:cs typeface="等线"/>
              </a:rPr>
              <a:t>0</a:t>
            </a:r>
            <a:r>
              <a:rPr sz="1474" b="1" spc="-11" dirty="0">
                <a:latin typeface="等线"/>
                <a:cs typeface="等线"/>
              </a:rPr>
              <a:t>0</a:t>
            </a:r>
            <a:r>
              <a:rPr sz="1474" b="1" dirty="0">
                <a:latin typeface="等线"/>
                <a:cs typeface="等线"/>
              </a:rPr>
              <a:t>m</a:t>
            </a:r>
            <a:r>
              <a:rPr sz="1474" b="1" spc="-6" dirty="0">
                <a:latin typeface="等线"/>
                <a:cs typeface="等线"/>
              </a:rPr>
              <a:t>m</a:t>
            </a:r>
            <a:endParaRPr sz="1474">
              <a:latin typeface="等线"/>
              <a:cs typeface="等线"/>
            </a:endParaRPr>
          </a:p>
          <a:p>
            <a:pPr marL="339043" indent="-324646">
              <a:lnSpc>
                <a:spcPct val="100000"/>
              </a:lnSpc>
              <a:buFont typeface="Arial"/>
              <a:buChar char="•"/>
              <a:tabLst>
                <a:tab pos="339043" algn="l"/>
                <a:tab pos="339763" algn="l"/>
              </a:tabLst>
            </a:pPr>
            <a:r>
              <a:rPr sz="1474" b="1" spc="-11" dirty="0">
                <a:latin typeface="等线"/>
                <a:cs typeface="等线"/>
              </a:rPr>
              <a:t>重量：20kg</a:t>
            </a:r>
            <a:endParaRPr sz="1474">
              <a:latin typeface="等线"/>
              <a:cs typeface="等线"/>
            </a:endParaRPr>
          </a:p>
        </p:txBody>
      </p:sp>
      <p:sp>
        <p:nvSpPr>
          <p:cNvPr id="18" name="object 18"/>
          <p:cNvSpPr txBox="1"/>
          <p:nvPr/>
        </p:nvSpPr>
        <p:spPr>
          <a:xfrm>
            <a:off x="11262235" y="3601083"/>
            <a:ext cx="1973729" cy="558254"/>
          </a:xfrm>
          <a:prstGeom prst="rect">
            <a:avLst/>
          </a:prstGeom>
        </p:spPr>
        <p:txBody>
          <a:bodyPr vert="horz" wrap="square" lIns="0" tIns="13676" rIns="0" bIns="0" rtlCol="0">
            <a:spAutoFit/>
          </a:bodyPr>
          <a:lstStyle/>
          <a:p>
            <a:pPr marL="339043" indent="-324646">
              <a:lnSpc>
                <a:spcPct val="100000"/>
              </a:lnSpc>
              <a:spcBef>
                <a:spcPts val="108"/>
              </a:spcBef>
              <a:buFont typeface="Arial"/>
              <a:buChar char="•"/>
              <a:tabLst>
                <a:tab pos="339043" algn="l"/>
                <a:tab pos="339763" algn="l"/>
              </a:tabLst>
            </a:pPr>
            <a:r>
              <a:rPr sz="1474" b="1" spc="-6" dirty="0">
                <a:latin typeface="等线"/>
                <a:cs typeface="等线"/>
              </a:rPr>
              <a:t>轴向尺寸</a:t>
            </a:r>
            <a:r>
              <a:rPr sz="1474" b="1" spc="-11" dirty="0">
                <a:latin typeface="等线"/>
                <a:cs typeface="等线"/>
              </a:rPr>
              <a:t>：87.5mm</a:t>
            </a:r>
            <a:endParaRPr sz="1474">
              <a:latin typeface="等线"/>
              <a:cs typeface="等线"/>
            </a:endParaRPr>
          </a:p>
          <a:p>
            <a:pPr marL="339043" indent="-324646">
              <a:lnSpc>
                <a:spcPct val="100000"/>
              </a:lnSpc>
              <a:buFont typeface="Arial"/>
              <a:buChar char="•"/>
              <a:tabLst>
                <a:tab pos="339043" algn="l"/>
                <a:tab pos="339763" algn="l"/>
              </a:tabLst>
            </a:pPr>
            <a:r>
              <a:rPr sz="1474" b="1" spc="-6" dirty="0">
                <a:latin typeface="等线"/>
                <a:cs typeface="等线"/>
              </a:rPr>
              <a:t>重量：11kg</a:t>
            </a:r>
            <a:endParaRPr sz="1474">
              <a:latin typeface="等线"/>
              <a:cs typeface="等线"/>
            </a:endParaRPr>
          </a:p>
        </p:txBody>
      </p:sp>
      <p:sp>
        <p:nvSpPr>
          <p:cNvPr id="19" name="object 19"/>
          <p:cNvSpPr txBox="1"/>
          <p:nvPr/>
        </p:nvSpPr>
        <p:spPr>
          <a:xfrm>
            <a:off x="9853561" y="2401097"/>
            <a:ext cx="2935400" cy="642401"/>
          </a:xfrm>
          <a:prstGeom prst="rect">
            <a:avLst/>
          </a:prstGeom>
        </p:spPr>
        <p:txBody>
          <a:bodyPr vert="horz" wrap="square" lIns="0" tIns="14396" rIns="0" bIns="0" rtlCol="0">
            <a:spAutoFit/>
          </a:bodyPr>
          <a:lstStyle/>
          <a:p>
            <a:pPr marL="14397">
              <a:lnSpc>
                <a:spcPct val="100000"/>
              </a:lnSpc>
              <a:spcBef>
                <a:spcPts val="113"/>
              </a:spcBef>
            </a:pPr>
            <a:r>
              <a:rPr sz="2040" b="1" dirty="0">
                <a:latin typeface="微软雅黑"/>
                <a:cs typeface="微软雅黑"/>
              </a:rPr>
              <a:t>液压系统</a:t>
            </a:r>
            <a:r>
              <a:rPr sz="2040" b="1" spc="-11" dirty="0">
                <a:latin typeface="Arial"/>
                <a:cs typeface="Arial"/>
              </a:rPr>
              <a:t>5500W</a:t>
            </a:r>
            <a:r>
              <a:rPr sz="2040" b="1" dirty="0">
                <a:latin typeface="微软雅黑"/>
                <a:cs typeface="微软雅黑"/>
              </a:rPr>
              <a:t>电驱对比</a:t>
            </a:r>
            <a:endParaRPr sz="2040">
              <a:latin typeface="微软雅黑"/>
              <a:cs typeface="微软雅黑"/>
            </a:endParaRPr>
          </a:p>
        </p:txBody>
      </p:sp>
      <p:sp>
        <p:nvSpPr>
          <p:cNvPr id="20" name="object 20"/>
          <p:cNvSpPr/>
          <p:nvPr/>
        </p:nvSpPr>
        <p:spPr>
          <a:xfrm>
            <a:off x="9193348" y="2837506"/>
            <a:ext cx="4081343" cy="0"/>
          </a:xfrm>
          <a:custGeom>
            <a:avLst/>
            <a:gdLst/>
            <a:ahLst/>
            <a:cxnLst/>
            <a:rect l="l" t="t" r="r" b="b"/>
            <a:pathLst>
              <a:path w="3600450">
                <a:moveTo>
                  <a:pt x="0" y="0"/>
                </a:moveTo>
                <a:lnTo>
                  <a:pt x="3600450" y="0"/>
                </a:lnTo>
              </a:path>
            </a:pathLst>
          </a:custGeom>
          <a:ln w="38100">
            <a:solidFill>
              <a:srgbClr val="44536A"/>
            </a:solidFill>
          </a:ln>
        </p:spPr>
        <p:txBody>
          <a:bodyPr wrap="square" lIns="0" tIns="0" rIns="0" bIns="0" rtlCol="0"/>
          <a:lstStyle/>
          <a:p>
            <a:endParaRPr sz="1587"/>
          </a:p>
        </p:txBody>
      </p:sp>
      <p:sp>
        <p:nvSpPr>
          <p:cNvPr id="21" name="object 21"/>
          <p:cNvSpPr/>
          <p:nvPr/>
        </p:nvSpPr>
        <p:spPr>
          <a:xfrm>
            <a:off x="9358328" y="5814943"/>
            <a:ext cx="3914346" cy="0"/>
          </a:xfrm>
          <a:custGeom>
            <a:avLst/>
            <a:gdLst/>
            <a:ahLst/>
            <a:cxnLst/>
            <a:rect l="l" t="t" r="r" b="b"/>
            <a:pathLst>
              <a:path w="3453129">
                <a:moveTo>
                  <a:pt x="0" y="0"/>
                </a:moveTo>
                <a:lnTo>
                  <a:pt x="3452749" y="0"/>
                </a:lnTo>
              </a:path>
            </a:pathLst>
          </a:custGeom>
          <a:ln w="6096">
            <a:solidFill>
              <a:srgbClr val="44536A"/>
            </a:solidFill>
            <a:prstDash val="sysDot"/>
          </a:ln>
        </p:spPr>
        <p:txBody>
          <a:bodyPr wrap="square" lIns="0" tIns="0" rIns="0" bIns="0" rtlCol="0"/>
          <a:lstStyle/>
          <a:p>
            <a:endParaRPr sz="1587"/>
          </a:p>
        </p:txBody>
      </p:sp>
      <p:sp>
        <p:nvSpPr>
          <p:cNvPr id="22" name="object 22"/>
          <p:cNvSpPr/>
          <p:nvPr/>
        </p:nvSpPr>
        <p:spPr>
          <a:xfrm>
            <a:off x="2414393" y="5000133"/>
            <a:ext cx="3691529" cy="2773852"/>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23" name="object 23"/>
          <p:cNvSpPr/>
          <p:nvPr/>
        </p:nvSpPr>
        <p:spPr>
          <a:xfrm>
            <a:off x="2339282" y="2907472"/>
            <a:ext cx="1731007" cy="215771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24" name="object 24"/>
          <p:cNvSpPr/>
          <p:nvPr/>
        </p:nvSpPr>
        <p:spPr>
          <a:xfrm>
            <a:off x="9277134" y="2988667"/>
            <a:ext cx="734210" cy="125420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25" name="object 25"/>
          <p:cNvSpPr/>
          <p:nvPr/>
        </p:nvSpPr>
        <p:spPr>
          <a:xfrm>
            <a:off x="380237" y="2907472"/>
            <a:ext cx="2285552" cy="221645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26" name="object 26"/>
          <p:cNvSpPr txBox="1"/>
          <p:nvPr/>
        </p:nvSpPr>
        <p:spPr>
          <a:xfrm>
            <a:off x="1122854" y="2368906"/>
            <a:ext cx="6084585" cy="642401"/>
          </a:xfrm>
          <a:prstGeom prst="rect">
            <a:avLst/>
          </a:prstGeom>
        </p:spPr>
        <p:txBody>
          <a:bodyPr vert="horz" wrap="square" lIns="0" tIns="14396" rIns="0" bIns="0" rtlCol="0">
            <a:spAutoFit/>
          </a:bodyPr>
          <a:lstStyle/>
          <a:p>
            <a:pPr marL="14397">
              <a:lnSpc>
                <a:spcPct val="100000"/>
              </a:lnSpc>
              <a:spcBef>
                <a:spcPts val="113"/>
              </a:spcBef>
            </a:pPr>
            <a:r>
              <a:rPr sz="2040" b="1" dirty="0">
                <a:latin typeface="微软雅黑"/>
                <a:cs typeface="微软雅黑"/>
              </a:rPr>
              <a:t>电动机械、新能源商用</a:t>
            </a:r>
            <a:r>
              <a:rPr sz="2040" b="1" spc="6" dirty="0">
                <a:latin typeface="微软雅黑"/>
                <a:cs typeface="微软雅黑"/>
              </a:rPr>
              <a:t>车</a:t>
            </a:r>
            <a:r>
              <a:rPr sz="2040" b="1" spc="-6" dirty="0">
                <a:latin typeface="Arial"/>
                <a:cs typeface="Arial"/>
              </a:rPr>
              <a:t>200kW</a:t>
            </a:r>
            <a:r>
              <a:rPr sz="2040" b="1" dirty="0">
                <a:latin typeface="微软雅黑"/>
                <a:cs typeface="微软雅黑"/>
              </a:rPr>
              <a:t>、</a:t>
            </a:r>
            <a:r>
              <a:rPr sz="2040" b="1" spc="-6" dirty="0">
                <a:latin typeface="Arial"/>
                <a:cs typeface="Arial"/>
              </a:rPr>
              <a:t>2400N.m</a:t>
            </a:r>
            <a:r>
              <a:rPr sz="2040" b="1" dirty="0">
                <a:latin typeface="微软雅黑"/>
                <a:cs typeface="微软雅黑"/>
              </a:rPr>
              <a:t>电驱对比</a:t>
            </a:r>
            <a:endParaRPr sz="2040">
              <a:latin typeface="微软雅黑"/>
              <a:cs typeface="微软雅黑"/>
            </a:endParaRPr>
          </a:p>
        </p:txBody>
      </p:sp>
      <p:sp>
        <p:nvSpPr>
          <p:cNvPr id="27" name="object 27"/>
          <p:cNvSpPr/>
          <p:nvPr/>
        </p:nvSpPr>
        <p:spPr>
          <a:xfrm>
            <a:off x="176" y="5028906"/>
            <a:ext cx="3517297" cy="274508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28" name="object 28"/>
          <p:cNvSpPr/>
          <p:nvPr/>
        </p:nvSpPr>
        <p:spPr>
          <a:xfrm>
            <a:off x="3809430" y="3071589"/>
            <a:ext cx="2938567" cy="2005689"/>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587"/>
          </a:p>
        </p:txBody>
      </p:sp>
      <p:sp>
        <p:nvSpPr>
          <p:cNvPr id="29" name="object 29"/>
          <p:cNvSpPr txBox="1"/>
          <p:nvPr/>
        </p:nvSpPr>
        <p:spPr>
          <a:xfrm>
            <a:off x="4633185" y="4454784"/>
            <a:ext cx="480116" cy="398360"/>
          </a:xfrm>
          <a:prstGeom prst="rect">
            <a:avLst/>
          </a:prstGeom>
        </p:spPr>
        <p:txBody>
          <a:bodyPr vert="horz" wrap="square" lIns="0" tIns="14396" rIns="0" bIns="0" rtlCol="0">
            <a:spAutoFit/>
          </a:bodyPr>
          <a:lstStyle/>
          <a:p>
            <a:pPr marL="14397">
              <a:lnSpc>
                <a:spcPct val="100000"/>
              </a:lnSpc>
              <a:spcBef>
                <a:spcPts val="113"/>
              </a:spcBef>
            </a:pPr>
            <a:r>
              <a:rPr sz="1247" b="1" dirty="0">
                <a:solidFill>
                  <a:srgbClr val="FFFFFF"/>
                </a:solidFill>
                <a:latin typeface="Arial"/>
                <a:cs typeface="Arial"/>
              </a:rPr>
              <a:t>9</a:t>
            </a:r>
            <a:r>
              <a:rPr sz="1247" b="1" spc="-6" dirty="0">
                <a:solidFill>
                  <a:srgbClr val="FFFFFF"/>
                </a:solidFill>
                <a:latin typeface="Arial"/>
                <a:cs typeface="Arial"/>
              </a:rPr>
              <a:t>7</a:t>
            </a:r>
            <a:r>
              <a:rPr sz="1247" b="1" dirty="0">
                <a:solidFill>
                  <a:srgbClr val="FFFFFF"/>
                </a:solidFill>
                <a:latin typeface="Arial"/>
                <a:cs typeface="Arial"/>
              </a:rPr>
              <a:t>.3%</a:t>
            </a:r>
            <a:endParaRPr sz="1247">
              <a:latin typeface="Arial"/>
              <a:cs typeface="Arial"/>
            </a:endParaRPr>
          </a:p>
        </p:txBody>
      </p:sp>
      <p:sp>
        <p:nvSpPr>
          <p:cNvPr id="31" name="文本框 30"/>
          <p:cNvSpPr txBox="1"/>
          <p:nvPr/>
        </p:nvSpPr>
        <p:spPr>
          <a:xfrm>
            <a:off x="691197" y="1131271"/>
            <a:ext cx="12780336" cy="940129"/>
          </a:xfrm>
          <a:prstGeom prst="rect">
            <a:avLst/>
          </a:prstGeom>
        </p:spPr>
        <p:txBody>
          <a:bodyPr wrap="square">
            <a:spAutoFit/>
          </a:bodyPr>
          <a:lstStyle>
            <a:defPPr>
              <a:defRPr lang="zh-CN"/>
            </a:defPPr>
            <a:lvl1pPr defTabSz="755650">
              <a:lnSpc>
                <a:spcPct val="90000"/>
              </a:lnSpc>
              <a:spcAft>
                <a:spcPct val="35000"/>
              </a:spcAft>
              <a:defRPr sz="2100" b="1">
                <a:latin typeface="+mn-ea"/>
              </a:defRPr>
            </a:lvl1pPr>
          </a:lstStyle>
          <a:p>
            <a:pPr algn="l" defTabSz="856605">
              <a:buSzTx/>
              <a:buNone/>
              <a:defRPr/>
            </a:pPr>
            <a:r>
              <a:rPr lang="zh-CN" altLang="en-US" sz="2381" dirty="0">
                <a:solidFill>
                  <a:prstClr val="black"/>
                </a:solidFill>
                <a:latin typeface="宋体" panose="02010600030101010101" pitchFamily="2" charset="-122"/>
                <a:ea typeface="宋体" panose="02010600030101010101" pitchFamily="2" charset="-122"/>
              </a:rPr>
              <a:t>盘毂轴向磁场电机产品比普通永磁电机产品重量</a:t>
            </a:r>
            <a:r>
              <a:rPr lang="zh-CN" altLang="en-US" sz="3061" dirty="0">
                <a:solidFill>
                  <a:srgbClr val="333399"/>
                </a:solidFill>
                <a:latin typeface="Arial" panose="020B0604020202020204" pitchFamily="34" charset="0"/>
                <a:ea typeface="宋体" panose="02010600030101010101" pitchFamily="2" charset="-122"/>
              </a:rPr>
              <a:t>减轻</a:t>
            </a:r>
            <a:r>
              <a:rPr lang="en-US" altLang="zh-CN" sz="3061" dirty="0">
                <a:solidFill>
                  <a:srgbClr val="333399"/>
                </a:solidFill>
                <a:latin typeface="Arial" panose="020B0604020202020204" pitchFamily="34" charset="0"/>
                <a:ea typeface="宋体" panose="02010600030101010101" pitchFamily="2" charset="-122"/>
              </a:rPr>
              <a:t>50%</a:t>
            </a:r>
            <a:r>
              <a:rPr lang="zh-CN" altLang="en-US" sz="2381" dirty="0">
                <a:solidFill>
                  <a:prstClr val="black"/>
                </a:solidFill>
                <a:latin typeface="宋体" panose="02010600030101010101" pitchFamily="2" charset="-122"/>
                <a:ea typeface="宋体" panose="02010600030101010101" pitchFamily="2" charset="-122"/>
              </a:rPr>
              <a:t>，轴向尺寸</a:t>
            </a:r>
            <a:r>
              <a:rPr lang="zh-CN" altLang="en-US" sz="3061" dirty="0">
                <a:solidFill>
                  <a:srgbClr val="333399"/>
                </a:solidFill>
                <a:latin typeface="Arial" panose="020B0604020202020204" pitchFamily="34" charset="0"/>
                <a:ea typeface="宋体" panose="02010600030101010101" pitchFamily="2" charset="-122"/>
              </a:rPr>
              <a:t>减小</a:t>
            </a:r>
            <a:r>
              <a:rPr lang="en-US" altLang="zh-CN" sz="3061" dirty="0">
                <a:solidFill>
                  <a:srgbClr val="333399"/>
                </a:solidFill>
                <a:latin typeface="Arial" panose="020B0604020202020204" pitchFamily="34" charset="0"/>
                <a:ea typeface="宋体" panose="02010600030101010101" pitchFamily="2" charset="-122"/>
              </a:rPr>
              <a:t>50%</a:t>
            </a:r>
            <a:r>
              <a:rPr lang="zh-CN" altLang="en-US" sz="2381" dirty="0">
                <a:solidFill>
                  <a:prstClr val="black"/>
                </a:solidFill>
                <a:latin typeface="宋体" panose="02010600030101010101" pitchFamily="2" charset="-122"/>
                <a:ea typeface="宋体" panose="02010600030101010101" pitchFamily="2" charset="-122"/>
              </a:rPr>
              <a:t>以上，效率</a:t>
            </a:r>
            <a:r>
              <a:rPr lang="en-US" altLang="zh-CN" sz="2381" dirty="0">
                <a:solidFill>
                  <a:prstClr val="black"/>
                </a:solidFill>
                <a:latin typeface="宋体" panose="02010600030101010101" pitchFamily="2" charset="-122"/>
                <a:ea typeface="宋体" panose="02010600030101010101" pitchFamily="2" charset="-122"/>
              </a:rPr>
              <a:t>map</a:t>
            </a:r>
            <a:r>
              <a:rPr lang="zh-CN" altLang="en-US" sz="2381" dirty="0">
                <a:solidFill>
                  <a:prstClr val="black"/>
                </a:solidFill>
                <a:latin typeface="宋体" panose="02010600030101010101" pitchFamily="2" charset="-122"/>
                <a:ea typeface="宋体" panose="02010600030101010101" pitchFamily="2" charset="-122"/>
              </a:rPr>
              <a:t>可实现</a:t>
            </a:r>
            <a:r>
              <a:rPr lang="zh-CN" altLang="en-US" sz="3061" dirty="0">
                <a:solidFill>
                  <a:srgbClr val="333399"/>
                </a:solidFill>
                <a:latin typeface="Arial" panose="020B0604020202020204" pitchFamily="34" charset="0"/>
              </a:rPr>
              <a:t>双</a:t>
            </a:r>
            <a:r>
              <a:rPr lang="en-US" altLang="zh-CN" sz="3061" dirty="0">
                <a:solidFill>
                  <a:srgbClr val="333399"/>
                </a:solidFill>
                <a:latin typeface="Arial" panose="020B0604020202020204" pitchFamily="34" charset="0"/>
              </a:rPr>
              <a:t>90</a:t>
            </a:r>
            <a:r>
              <a:rPr lang="zh-CN" altLang="en-US" sz="2381" dirty="0">
                <a:solidFill>
                  <a:prstClr val="black"/>
                </a:solidFill>
                <a:latin typeface="宋体" panose="02010600030101010101" pitchFamily="2" charset="-122"/>
                <a:ea typeface="宋体" panose="02010600030101010101" pitchFamily="2" charset="-122"/>
              </a:rPr>
              <a:t>，可大幅提升新能源汽车等领域电驱动</a:t>
            </a:r>
            <a:r>
              <a:rPr lang="zh-CN" altLang="en-US" sz="2381" dirty="0" smtClean="0">
                <a:solidFill>
                  <a:prstClr val="black"/>
                </a:solidFill>
                <a:latin typeface="宋体" panose="02010600030101010101" pitchFamily="2" charset="-122"/>
                <a:ea typeface="宋体" panose="02010600030101010101" pitchFamily="2" charset="-122"/>
              </a:rPr>
              <a:t>系统的性能</a:t>
            </a:r>
            <a:r>
              <a:rPr lang="zh-CN" altLang="en-US" sz="2381" dirty="0">
                <a:solidFill>
                  <a:prstClr val="black"/>
                </a:solidFill>
                <a:latin typeface="宋体" panose="02010600030101010101" pitchFamily="2" charset="-122"/>
                <a:ea typeface="宋体" panose="02010600030101010101" pitchFamily="2" charset="-122"/>
              </a:rPr>
              <a:t>。</a:t>
            </a:r>
          </a:p>
        </p:txBody>
      </p:sp>
      <p:sp>
        <p:nvSpPr>
          <p:cNvPr id="2" name="灯片编号占位符 1"/>
          <p:cNvSpPr>
            <a:spLocks noGrp="1"/>
          </p:cNvSpPr>
          <p:nvPr>
            <p:ph type="sldNum" sz="quarter" idx="7"/>
          </p:nvPr>
        </p:nvSpPr>
        <p:spPr/>
        <p:txBody>
          <a:bodyPr/>
          <a:lstStyle/>
          <a:p>
            <a:fld id="{B6F15528-21DE-4FAA-801E-634DDDAF4B2B}" type="slidenum">
              <a:rPr lang="en-US" altLang="zh-CN" smtClean="0"/>
              <a:t>8</a:t>
            </a:fld>
            <a:endParaRPr lang="zh-CN" altLang="en-US"/>
          </a:p>
        </p:txBody>
      </p:sp>
      <p:sp>
        <p:nvSpPr>
          <p:cNvPr id="33" name="object 2"/>
          <p:cNvSpPr txBox="1">
            <a:spLocks/>
          </p:cNvSpPr>
          <p:nvPr/>
        </p:nvSpPr>
        <p:spPr>
          <a:xfrm>
            <a:off x="756615" y="574626"/>
            <a:ext cx="8530036" cy="417532"/>
          </a:xfrm>
          <a:prstGeom prst="rect">
            <a:avLst/>
          </a:prstGeom>
        </p:spPr>
        <p:txBody>
          <a:bodyPr vert="horz" wrap="square" lIns="0" tIns="14396" rIns="0" bIns="0" rtlCol="0">
            <a:spAutoFit/>
          </a:bodyPr>
          <a:lstStyle>
            <a:defPPr>
              <a:defRPr lang="zh-CN"/>
            </a:defPPr>
            <a:lvl1pPr marL="88900" algn="l">
              <a:spcBef>
                <a:spcPts val="100"/>
              </a:spcBef>
              <a:buNone/>
              <a:defRPr sz="2381" b="1" i="0">
                <a:solidFill>
                  <a:srgbClr val="001C45"/>
                </a:solidFill>
                <a:latin typeface="微软雅黑" panose="020B0503020204020204" pitchFamily="34" charset="-122"/>
                <a:ea typeface="微软雅黑" panose="020B0503020204020204" pitchFamily="34" charset="-122"/>
                <a:cs typeface="微软雅黑"/>
              </a:defRPr>
            </a:lvl1pPr>
          </a:lstStyle>
          <a:p>
            <a:pPr marL="88900" marR="0" lvl="0" indent="0" algn="l" defTabSz="282575" rtl="0" eaLnBrk="1" fontAlgn="base" latinLnBrk="0" hangingPunct="1">
              <a:lnSpc>
                <a:spcPct val="110000"/>
              </a:lnSpc>
              <a:spcBef>
                <a:spcPts val="100"/>
              </a:spcBef>
              <a:spcAft>
                <a:spcPct val="40000"/>
              </a:spcAft>
              <a:buClrTx/>
              <a:buSzPct val="80000"/>
              <a:buFont typeface="Times New Roman" panose="02020603050405020304" pitchFamily="18" charset="0"/>
              <a:buNone/>
              <a:tabLst/>
              <a:defRPr/>
            </a:pPr>
            <a:r>
              <a:rPr lang="zh-CN" altLang="en-US" dirty="0" smtClean="0">
                <a:sym typeface="Times New Roman" panose="02020603050405020304" pitchFamily="18" charset="0"/>
              </a:rPr>
              <a:t>盘毂动力轴向磁通电机特点：体积小、重量轻、效率高</a:t>
            </a:r>
            <a:endParaRPr kumimoji="0" lang="zh-CN" altLang="en-US" sz="2381" b="1" i="0" u="none" strike="noStrike" kern="1200" cap="none" spc="0" normalizeH="0" baseline="0" noProof="0" dirty="0">
              <a:ln>
                <a:noFill/>
              </a:ln>
              <a:solidFill>
                <a:srgbClr val="001C45"/>
              </a:solidFill>
              <a:effectLst/>
              <a:uLnTx/>
              <a:uFillTx/>
              <a:latin typeface="微软雅黑" panose="020B0503020204020204" pitchFamily="34" charset="-122"/>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556350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ijGs5LWOkOS1lbbfWnZ8A"/>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167fd930-fe4f-4c12-b4f2-26eaa8f7341c}"/>
</p:tagLst>
</file>

<file path=ppt/theme/theme1.xml><?xml version="1.0" encoding="utf-8"?>
<a:theme xmlns:a="http://schemas.openxmlformats.org/drawingml/2006/main" name="Office Theme">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rtlCol="0">
        <a:spAutoFit/>
      </a:bodyPr>
      <a:lstStyle>
        <a:defPPr>
          <a:defRPr sz="11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22785</TotalTime>
  <Words>2889</Words>
  <Application>Microsoft Office PowerPoint</Application>
  <PresentationFormat>自定义</PresentationFormat>
  <Paragraphs>619</Paragraphs>
  <Slides>21</Slides>
  <Notes>17</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21</vt:i4>
      </vt:variant>
    </vt:vector>
  </HeadingPairs>
  <TitlesOfParts>
    <vt:vector size="39" baseType="lpstr">
      <vt:lpstr>Malgun Gothic Semilight</vt:lpstr>
      <vt:lpstr>等线</vt:lpstr>
      <vt:lpstr>仿宋</vt:lpstr>
      <vt:lpstr>华文楷体</vt:lpstr>
      <vt:lpstr>楷体_GB2312</vt:lpstr>
      <vt:lpstr>思源黑体 CN Bold</vt:lpstr>
      <vt:lpstr>思源黑体 CN Medium</vt:lpstr>
      <vt:lpstr>思源黑体 CN Normal</vt:lpstr>
      <vt:lpstr>宋体</vt:lpstr>
      <vt:lpstr>微软雅黑</vt:lpstr>
      <vt:lpstr>Arial</vt:lpstr>
      <vt:lpstr>Calibri</vt:lpstr>
      <vt:lpstr>Calibri Light</vt:lpstr>
      <vt:lpstr>Times New Roman</vt:lpstr>
      <vt:lpstr>Wingdings</vt:lpstr>
      <vt:lpstr>Office Theme</vt:lpstr>
      <vt:lpstr>1_Office 主题</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IBD通用空模板</dc:title>
  <dc:creator>yangbl</dc:creator>
  <cp:lastModifiedBy>Pan</cp:lastModifiedBy>
  <cp:revision>8676</cp:revision>
  <cp:lastPrinted>2005-06-28T03:16:00Z</cp:lastPrinted>
  <dcterms:created xsi:type="dcterms:W3CDTF">2003-12-24T10:37:00Z</dcterms:created>
  <dcterms:modified xsi:type="dcterms:W3CDTF">2022-08-10T10:00:04Z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