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73" r:id="rId3"/>
    <p:sldId id="299" r:id="rId4"/>
    <p:sldId id="300" r:id="rId5"/>
    <p:sldId id="301" r:id="rId6"/>
    <p:sldId id="276" r:id="rId7"/>
    <p:sldId id="274" r:id="rId8"/>
    <p:sldId id="306" r:id="rId9"/>
    <p:sldId id="320" r:id="rId10"/>
    <p:sldId id="321" r:id="rId11"/>
    <p:sldId id="302" r:id="rId12"/>
    <p:sldId id="308" r:id="rId13"/>
    <p:sldId id="310" r:id="rId14"/>
    <p:sldId id="326" r:id="rId15"/>
    <p:sldId id="332" r:id="rId16"/>
    <p:sldId id="333" r:id="rId17"/>
    <p:sldId id="327" r:id="rId18"/>
    <p:sldId id="324" r:id="rId19"/>
    <p:sldId id="341" r:id="rId20"/>
    <p:sldId id="328" r:id="rId21"/>
    <p:sldId id="319" r:id="rId22"/>
    <p:sldId id="309" r:id="rId23"/>
    <p:sldId id="345" r:id="rId24"/>
    <p:sldId id="348" r:id="rId25"/>
    <p:sldId id="277" r:id="rId26"/>
    <p:sldId id="318" r:id="rId27"/>
    <p:sldId id="316" r:id="rId28"/>
    <p:sldId id="317" r:id="rId29"/>
    <p:sldId id="334" r:id="rId30"/>
    <p:sldId id="337" r:id="rId31"/>
    <p:sldId id="349" r:id="rId32"/>
    <p:sldId id="336" r:id="rId33"/>
    <p:sldId id="350" r:id="rId34"/>
    <p:sldId id="351" r:id="rId35"/>
    <p:sldId id="335" r:id="rId36"/>
    <p:sldId id="342" r:id="rId37"/>
    <p:sldId id="339" r:id="rId38"/>
    <p:sldId id="314" r:id="rId39"/>
    <p:sldId id="352" r:id="rId40"/>
    <p:sldId id="359" r:id="rId41"/>
    <p:sldId id="278" r:id="rId42"/>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等线" panose="02010600030101010101" charset="-122"/>
        <a:cs typeface="等线" panose="02010600030101010101" charset="-122"/>
      </a:defRPr>
    </a:lvl1pPr>
    <a:lvl2pPr marL="457200" algn="l" rtl="0" fontAlgn="base">
      <a:spcBef>
        <a:spcPct val="0"/>
      </a:spcBef>
      <a:spcAft>
        <a:spcPct val="0"/>
      </a:spcAft>
      <a:defRPr kern="1200">
        <a:solidFill>
          <a:schemeClr val="tx1"/>
        </a:solidFill>
        <a:latin typeface="Arial" panose="020B0604020202020204" pitchFamily="34" charset="0"/>
        <a:ea typeface="等线" panose="02010600030101010101" charset="-122"/>
        <a:cs typeface="等线" panose="02010600030101010101" charset="-122"/>
      </a:defRPr>
    </a:lvl2pPr>
    <a:lvl3pPr marL="914400" algn="l" rtl="0" fontAlgn="base">
      <a:spcBef>
        <a:spcPct val="0"/>
      </a:spcBef>
      <a:spcAft>
        <a:spcPct val="0"/>
      </a:spcAft>
      <a:defRPr kern="1200">
        <a:solidFill>
          <a:schemeClr val="tx1"/>
        </a:solidFill>
        <a:latin typeface="Arial" panose="020B0604020202020204" pitchFamily="34" charset="0"/>
        <a:ea typeface="等线" panose="02010600030101010101" charset="-122"/>
        <a:cs typeface="等线" panose="02010600030101010101" charset="-122"/>
      </a:defRPr>
    </a:lvl3pPr>
    <a:lvl4pPr marL="1371600" algn="l" rtl="0" fontAlgn="base">
      <a:spcBef>
        <a:spcPct val="0"/>
      </a:spcBef>
      <a:spcAft>
        <a:spcPct val="0"/>
      </a:spcAft>
      <a:defRPr kern="1200">
        <a:solidFill>
          <a:schemeClr val="tx1"/>
        </a:solidFill>
        <a:latin typeface="Arial" panose="020B0604020202020204" pitchFamily="34" charset="0"/>
        <a:ea typeface="等线" panose="02010600030101010101" charset="-122"/>
        <a:cs typeface="等线" panose="02010600030101010101" charset="-122"/>
      </a:defRPr>
    </a:lvl4pPr>
    <a:lvl5pPr marL="1828800" algn="l" rtl="0" fontAlgn="base">
      <a:spcBef>
        <a:spcPct val="0"/>
      </a:spcBef>
      <a:spcAft>
        <a:spcPct val="0"/>
      </a:spcAft>
      <a:defRPr kern="1200">
        <a:solidFill>
          <a:schemeClr val="tx1"/>
        </a:solidFill>
        <a:latin typeface="Arial" panose="020B0604020202020204" pitchFamily="34" charset="0"/>
        <a:ea typeface="等线" panose="02010600030101010101" charset="-122"/>
        <a:cs typeface="等线" panose="02010600030101010101" charset="-122"/>
      </a:defRPr>
    </a:lvl5pPr>
    <a:lvl6pPr marL="2286000" algn="l" defTabSz="914400" rtl="0" eaLnBrk="1" latinLnBrk="0" hangingPunct="1">
      <a:defRPr kern="1200">
        <a:solidFill>
          <a:schemeClr val="tx1"/>
        </a:solidFill>
        <a:latin typeface="Arial" panose="020B0604020202020204" pitchFamily="34" charset="0"/>
        <a:ea typeface="等线" panose="02010600030101010101" charset="-122"/>
        <a:cs typeface="等线" panose="02010600030101010101" charset="-122"/>
      </a:defRPr>
    </a:lvl6pPr>
    <a:lvl7pPr marL="2743200" algn="l" defTabSz="914400" rtl="0" eaLnBrk="1" latinLnBrk="0" hangingPunct="1">
      <a:defRPr kern="1200">
        <a:solidFill>
          <a:schemeClr val="tx1"/>
        </a:solidFill>
        <a:latin typeface="Arial" panose="020B0604020202020204" pitchFamily="34" charset="0"/>
        <a:ea typeface="等线" panose="02010600030101010101" charset="-122"/>
        <a:cs typeface="等线" panose="02010600030101010101" charset="-122"/>
      </a:defRPr>
    </a:lvl7pPr>
    <a:lvl8pPr marL="3200400" algn="l" defTabSz="914400" rtl="0" eaLnBrk="1" latinLnBrk="0" hangingPunct="1">
      <a:defRPr kern="1200">
        <a:solidFill>
          <a:schemeClr val="tx1"/>
        </a:solidFill>
        <a:latin typeface="Arial" panose="020B0604020202020204" pitchFamily="34" charset="0"/>
        <a:ea typeface="等线" panose="02010600030101010101" charset="-122"/>
        <a:cs typeface="等线" panose="02010600030101010101" charset="-122"/>
      </a:defRPr>
    </a:lvl8pPr>
    <a:lvl9pPr marL="3657600" algn="l" defTabSz="914400" rtl="0" eaLnBrk="1" latinLnBrk="0" hangingPunct="1">
      <a:defRPr kern="1200">
        <a:solidFill>
          <a:schemeClr val="tx1"/>
        </a:solidFill>
        <a:latin typeface="Arial" panose="020B0604020202020204" pitchFamily="34" charset="0"/>
        <a:ea typeface="等线" panose="02010600030101010101" charset="-122"/>
        <a:cs typeface="等线" panose="02010600030101010101" charset="-122"/>
      </a:defRPr>
    </a:lvl9pPr>
  </p:defaultTextStyle>
  <p:extLst>
    <p:ext uri="{EFAFB233-063F-42B5-8137-9DF3F51BA10A}">
      <p15:sldGuideLst xmlns:p15="http://schemas.microsoft.com/office/powerpoint/2012/main">
        <p15:guide id="1" orient="horz" pos="2190">
          <p15:clr>
            <a:srgbClr val="A4A3A4"/>
          </p15:clr>
        </p15:guide>
        <p15:guide id="2" pos="38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A619"/>
    <a:srgbClr val="01E2F5"/>
    <a:srgbClr val="3796CD"/>
    <a:srgbClr val="2E6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42" autoAdjust="0"/>
    <p:restoredTop sz="94660"/>
  </p:normalViewPr>
  <p:slideViewPr>
    <p:cSldViewPr snapToGrid="0">
      <p:cViewPr varScale="1">
        <p:scale>
          <a:sx n="115" d="100"/>
          <a:sy n="115" d="100"/>
        </p:scale>
        <p:origin x="224" y="416"/>
      </p:cViewPr>
      <p:guideLst>
        <p:guide orient="horz" pos="2190"/>
        <p:guide pos="38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4F641DE9-CF90-40FD-A565-495AA86F000A}" type="datetimeFigureOut">
              <a:rPr lang="zh-CN" altLang="en-US"/>
              <a:t>2021/10/6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A42145AA-4A5F-425A-ACFA-1A269050C310}"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等线" panose="02010600030101010101" charset="-122"/>
      </a:defRPr>
    </a:lvl1pPr>
    <a:lvl2pPr marL="457200" algn="l" rtl="0" eaLnBrk="0" fontAlgn="base" hangingPunct="0">
      <a:spcBef>
        <a:spcPct val="30000"/>
      </a:spcBef>
      <a:spcAft>
        <a:spcPct val="0"/>
      </a:spcAft>
      <a:defRPr sz="1200" kern="1200">
        <a:solidFill>
          <a:schemeClr val="tx1"/>
        </a:solidFill>
        <a:latin typeface="+mn-lt"/>
        <a:ea typeface="+mn-ea"/>
        <a:cs typeface="等线" panose="02010600030101010101" charset="-122"/>
      </a:defRPr>
    </a:lvl2pPr>
    <a:lvl3pPr marL="914400" algn="l" rtl="0" eaLnBrk="0" fontAlgn="base" hangingPunct="0">
      <a:spcBef>
        <a:spcPct val="30000"/>
      </a:spcBef>
      <a:spcAft>
        <a:spcPct val="0"/>
      </a:spcAft>
      <a:defRPr sz="1200" kern="1200">
        <a:solidFill>
          <a:schemeClr val="tx1"/>
        </a:solidFill>
        <a:latin typeface="+mn-lt"/>
        <a:ea typeface="+mn-ea"/>
        <a:cs typeface="等线" panose="02010600030101010101" charset="-122"/>
      </a:defRPr>
    </a:lvl3pPr>
    <a:lvl4pPr marL="1371600" algn="l" rtl="0" eaLnBrk="0" fontAlgn="base" hangingPunct="0">
      <a:spcBef>
        <a:spcPct val="30000"/>
      </a:spcBef>
      <a:spcAft>
        <a:spcPct val="0"/>
      </a:spcAft>
      <a:defRPr sz="1200" kern="1200">
        <a:solidFill>
          <a:schemeClr val="tx1"/>
        </a:solidFill>
        <a:latin typeface="+mn-lt"/>
        <a:ea typeface="+mn-ea"/>
        <a:cs typeface="等线" panose="02010600030101010101" charset="-122"/>
      </a:defRPr>
    </a:lvl4pPr>
    <a:lvl5pPr marL="1828800" algn="l" rtl="0" eaLnBrk="0" fontAlgn="base" hangingPunct="0">
      <a:spcBef>
        <a:spcPct val="30000"/>
      </a:spcBef>
      <a:spcAft>
        <a:spcPct val="0"/>
      </a:spcAft>
      <a:defRPr sz="1200" kern="1200">
        <a:solidFill>
          <a:schemeClr val="tx1"/>
        </a:solidFill>
        <a:latin typeface="+mn-lt"/>
        <a:ea typeface="+mn-ea"/>
        <a:cs typeface="等线" panose="0201060003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bwMode="auto">
          <a:noFill/>
          <a:ln>
            <a:solidFill>
              <a:srgbClr val="000000"/>
            </a:solidFill>
            <a:miter lim="800000"/>
          </a:ln>
        </p:spPr>
      </p:sp>
      <p:sp>
        <p:nvSpPr>
          <p:cNvPr id="2662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6627"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6FA77B6-5EE2-4087-A154-048A4EBF45D4}" type="slidenum">
              <a:rPr lang="zh-CN" altLang="en-US">
                <a:cs typeface="等线" panose="02010600030101010101" charset="-122"/>
              </a:rPr>
              <a:t>4</a:t>
            </a:fld>
            <a:endParaRPr lang="en-US" altLang="zh-CN">
              <a:cs typeface="等线" panose="02010600030101010101"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noTextEdit="1"/>
          </p:cNvSpPr>
          <p:nvPr>
            <p:ph type="sldImg"/>
          </p:nvPr>
        </p:nvSpPr>
        <p:spPr bwMode="auto">
          <a:noFill/>
          <a:ln>
            <a:solidFill>
              <a:srgbClr val="000000"/>
            </a:solidFill>
            <a:miter lim="800000"/>
          </a:ln>
        </p:spPr>
      </p:sp>
      <p:sp>
        <p:nvSpPr>
          <p:cNvPr id="5734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7347"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A1F8271C-607C-4B8F-AA90-46E78B7C010A}" type="slidenum">
              <a:rPr lang="zh-CN" altLang="en-US" sz="1200">
                <a:latin typeface="等线" panose="02010600030101010101" charset="-122"/>
              </a:rPr>
              <a:t>21</a:t>
            </a:fld>
            <a:endParaRPr lang="en-US" altLang="zh-CN" sz="1200">
              <a:latin typeface="等线" panose="02010600030101010101"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noTextEdit="1"/>
          </p:cNvSpPr>
          <p:nvPr>
            <p:ph type="sldImg"/>
          </p:nvPr>
        </p:nvSpPr>
        <p:spPr bwMode="auto">
          <a:noFill/>
          <a:ln>
            <a:solidFill>
              <a:srgbClr val="000000"/>
            </a:solidFill>
            <a:miter lim="800000"/>
          </a:ln>
        </p:spPr>
      </p:sp>
      <p:sp>
        <p:nvSpPr>
          <p:cNvPr id="6041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60419"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6C48131E-B51B-44B1-AD05-6A2F864E85A9}" type="slidenum">
              <a:rPr lang="zh-CN" altLang="en-US" sz="1200">
                <a:latin typeface="等线" panose="02010600030101010101" charset="-122"/>
              </a:rPr>
              <a:t>23</a:t>
            </a:fld>
            <a:endParaRPr lang="en-US" altLang="zh-CN" sz="1200">
              <a:latin typeface="等线" panose="02010600030101010101"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noTextEdit="1"/>
          </p:cNvSpPr>
          <p:nvPr>
            <p:ph type="sldImg"/>
          </p:nvPr>
        </p:nvSpPr>
        <p:spPr bwMode="auto">
          <a:noFill/>
          <a:ln>
            <a:solidFill>
              <a:srgbClr val="000000"/>
            </a:solidFill>
            <a:miter lim="800000"/>
          </a:ln>
        </p:spPr>
      </p:sp>
      <p:sp>
        <p:nvSpPr>
          <p:cNvPr id="6246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62467"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A23B42A2-A44A-4A24-B7A3-4E979B21362B}" type="slidenum">
              <a:rPr lang="zh-CN" altLang="en-US" sz="1200">
                <a:latin typeface="等线" panose="02010600030101010101" charset="-122"/>
              </a:rPr>
              <a:t>24</a:t>
            </a:fld>
            <a:endParaRPr lang="en-US" altLang="zh-CN" sz="1200">
              <a:latin typeface="等线" panose="02010600030101010101"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noTextEdit="1"/>
          </p:cNvSpPr>
          <p:nvPr>
            <p:ph type="sldImg"/>
          </p:nvPr>
        </p:nvSpPr>
        <p:spPr bwMode="auto">
          <a:noFill/>
          <a:ln>
            <a:solidFill>
              <a:srgbClr val="000000"/>
            </a:solidFill>
            <a:miter lim="800000"/>
          </a:ln>
        </p:spPr>
      </p:sp>
      <p:sp>
        <p:nvSpPr>
          <p:cNvPr id="6758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67587"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77F7F28B-442D-48A1-A57F-C5CD5BCC7401}" type="slidenum">
              <a:rPr lang="zh-CN" altLang="en-US" sz="1200">
                <a:latin typeface="等线" panose="02010600030101010101" charset="-122"/>
              </a:rPr>
              <a:t>26</a:t>
            </a:fld>
            <a:endParaRPr lang="en-US" altLang="zh-CN" sz="1200">
              <a:latin typeface="等线" panose="02010600030101010101"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noTextEdit="1"/>
          </p:cNvSpPr>
          <p:nvPr>
            <p:ph type="sldImg"/>
          </p:nvPr>
        </p:nvSpPr>
        <p:spPr bwMode="auto">
          <a:noFill/>
          <a:ln>
            <a:solidFill>
              <a:srgbClr val="000000"/>
            </a:solidFill>
            <a:miter lim="800000"/>
          </a:ln>
        </p:spPr>
      </p:sp>
      <p:sp>
        <p:nvSpPr>
          <p:cNvPr id="6963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69635"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A5A2185D-7959-47D3-8658-AD607354620E}" type="slidenum">
              <a:rPr lang="zh-CN" altLang="en-US" sz="1200">
                <a:latin typeface="等线" panose="02010600030101010101" charset="-122"/>
              </a:rPr>
              <a:t>27</a:t>
            </a:fld>
            <a:endParaRPr lang="en-US" altLang="zh-CN" sz="1200">
              <a:latin typeface="等线" panose="02010600030101010101"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幻灯片图像占位符 1"/>
          <p:cNvSpPr>
            <a:spLocks noGrp="1" noRot="1" noChangeAspect="1" noTextEdit="1"/>
          </p:cNvSpPr>
          <p:nvPr>
            <p:ph type="sldImg"/>
          </p:nvPr>
        </p:nvSpPr>
        <p:spPr bwMode="auto">
          <a:noFill/>
          <a:ln>
            <a:solidFill>
              <a:srgbClr val="000000"/>
            </a:solidFill>
            <a:miter lim="800000"/>
          </a:ln>
        </p:spPr>
      </p:sp>
      <p:sp>
        <p:nvSpPr>
          <p:cNvPr id="7168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71683"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64CE3BFD-D36A-4AD5-AD7A-60EB75FD5FF9}" type="slidenum">
              <a:rPr lang="zh-CN" altLang="en-US" sz="1200">
                <a:latin typeface="等线" panose="02010600030101010101" charset="-122"/>
              </a:rPr>
              <a:t>28</a:t>
            </a:fld>
            <a:endParaRPr lang="en-US" altLang="zh-CN" sz="1200">
              <a:latin typeface="等线" panose="02010600030101010101"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p:cNvSpPr>
            <a:spLocks noGrp="1" noRot="1" noChangeAspect="1" noTextEdit="1"/>
          </p:cNvSpPr>
          <p:nvPr>
            <p:ph type="sldImg"/>
          </p:nvPr>
        </p:nvSpPr>
        <p:spPr bwMode="auto">
          <a:noFill/>
          <a:ln>
            <a:solidFill>
              <a:srgbClr val="000000"/>
            </a:solidFill>
            <a:miter lim="800000"/>
          </a:ln>
        </p:spPr>
      </p:sp>
      <p:sp>
        <p:nvSpPr>
          <p:cNvPr id="7373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73731"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DCB581CE-5C1A-4C03-8660-8B2AD9E28D46}" type="slidenum">
              <a:rPr lang="zh-CN" altLang="en-US" sz="1200">
                <a:latin typeface="等线" panose="02010600030101010101" charset="-122"/>
              </a:rPr>
              <a:t>29</a:t>
            </a:fld>
            <a:endParaRPr lang="en-US" altLang="zh-CN" sz="1200">
              <a:latin typeface="等线" panose="02010600030101010101"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幻灯片图像占位符 1"/>
          <p:cNvSpPr>
            <a:spLocks noGrp="1" noRot="1" noChangeAspect="1" noTextEdit="1"/>
          </p:cNvSpPr>
          <p:nvPr>
            <p:ph type="sldImg"/>
          </p:nvPr>
        </p:nvSpPr>
        <p:spPr bwMode="auto">
          <a:noFill/>
          <a:ln>
            <a:solidFill>
              <a:srgbClr val="000000"/>
            </a:solidFill>
            <a:miter lim="800000"/>
          </a:ln>
        </p:spPr>
      </p:sp>
      <p:sp>
        <p:nvSpPr>
          <p:cNvPr id="7577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75779"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935AA70C-EDD4-441B-93BC-DEFA0D3A957A}" type="slidenum">
              <a:rPr lang="zh-CN" altLang="en-US" sz="1200">
                <a:latin typeface="等线" panose="02010600030101010101" charset="-122"/>
              </a:rPr>
              <a:t>30</a:t>
            </a:fld>
            <a:endParaRPr lang="en-US" altLang="zh-CN" sz="1200">
              <a:latin typeface="等线" panose="02010600030101010101"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幻灯片图像占位符 1"/>
          <p:cNvSpPr>
            <a:spLocks noGrp="1" noRot="1" noChangeAspect="1" noTextEdit="1"/>
          </p:cNvSpPr>
          <p:nvPr>
            <p:ph type="sldImg"/>
          </p:nvPr>
        </p:nvSpPr>
        <p:spPr bwMode="auto">
          <a:noFill/>
          <a:ln>
            <a:solidFill>
              <a:srgbClr val="000000"/>
            </a:solidFill>
            <a:miter lim="800000"/>
          </a:ln>
        </p:spPr>
      </p:sp>
      <p:sp>
        <p:nvSpPr>
          <p:cNvPr id="7577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75779"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935AA70C-EDD4-441B-93BC-DEFA0D3A957A}" type="slidenum">
              <a:rPr lang="zh-CN" altLang="en-US" sz="1200">
                <a:latin typeface="等线" panose="02010600030101010101" charset="-122"/>
              </a:rPr>
              <a:t>31</a:t>
            </a:fld>
            <a:endParaRPr lang="en-US" altLang="zh-CN" sz="1200">
              <a:latin typeface="等线" panose="02010600030101010101"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幻灯片图像占位符 1"/>
          <p:cNvSpPr>
            <a:spLocks noGrp="1" noRot="1" noChangeAspect="1" noTextEdit="1"/>
          </p:cNvSpPr>
          <p:nvPr>
            <p:ph type="sldImg"/>
          </p:nvPr>
        </p:nvSpPr>
        <p:spPr bwMode="auto">
          <a:noFill/>
          <a:ln>
            <a:solidFill>
              <a:srgbClr val="000000"/>
            </a:solidFill>
            <a:miter lim="800000"/>
          </a:ln>
        </p:spPr>
      </p:sp>
      <p:sp>
        <p:nvSpPr>
          <p:cNvPr id="7782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77827"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C1536074-3F0B-4CA7-9D20-DA6CB164085A}" type="slidenum">
              <a:rPr lang="zh-CN" altLang="en-US" sz="1200">
                <a:latin typeface="等线" panose="02010600030101010101" charset="-122"/>
              </a:rPr>
              <a:t>32</a:t>
            </a:fld>
            <a:endParaRPr lang="en-US" altLang="zh-CN" sz="1200">
              <a:latin typeface="等线" panose="02010600030101010101"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bwMode="auto">
          <a:noFill/>
          <a:ln>
            <a:solidFill>
              <a:srgbClr val="000000"/>
            </a:solidFill>
            <a:miter lim="800000"/>
          </a:ln>
        </p:spPr>
      </p:sp>
      <p:sp>
        <p:nvSpPr>
          <p:cNvPr id="2867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867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AC259E04-2CE0-4E65-B36A-F4F0F20E9BE1}" type="slidenum">
              <a:rPr lang="zh-CN" altLang="en-US">
                <a:cs typeface="等线" panose="02010600030101010101" charset="-122"/>
              </a:rPr>
              <a:t>5</a:t>
            </a:fld>
            <a:endParaRPr lang="en-US" altLang="zh-CN">
              <a:cs typeface="等线" panose="02010600030101010101"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幻灯片图像占位符 1"/>
          <p:cNvSpPr>
            <a:spLocks noGrp="1" noRot="1" noChangeAspect="1" noTextEdit="1"/>
          </p:cNvSpPr>
          <p:nvPr>
            <p:ph type="sldImg"/>
          </p:nvPr>
        </p:nvSpPr>
        <p:spPr bwMode="auto">
          <a:noFill/>
          <a:ln>
            <a:solidFill>
              <a:srgbClr val="000000"/>
            </a:solidFill>
            <a:miter lim="800000"/>
          </a:ln>
        </p:spPr>
      </p:sp>
      <p:sp>
        <p:nvSpPr>
          <p:cNvPr id="7782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77827"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C1536074-3F0B-4CA7-9D20-DA6CB164085A}" type="slidenum">
              <a:rPr lang="zh-CN" altLang="en-US" sz="1200">
                <a:latin typeface="等线" panose="02010600030101010101" charset="-122"/>
              </a:rPr>
              <a:t>33</a:t>
            </a:fld>
            <a:endParaRPr lang="en-US" altLang="zh-CN" sz="1200">
              <a:latin typeface="等线" panose="02010600030101010101"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幻灯片图像占位符 1"/>
          <p:cNvSpPr>
            <a:spLocks noGrp="1" noRot="1" noChangeAspect="1" noTextEdit="1"/>
          </p:cNvSpPr>
          <p:nvPr>
            <p:ph type="sldImg"/>
          </p:nvPr>
        </p:nvSpPr>
        <p:spPr bwMode="auto">
          <a:noFill/>
          <a:ln>
            <a:solidFill>
              <a:srgbClr val="000000"/>
            </a:solidFill>
            <a:miter lim="800000"/>
          </a:ln>
        </p:spPr>
      </p:sp>
      <p:sp>
        <p:nvSpPr>
          <p:cNvPr id="7782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77827"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C1536074-3F0B-4CA7-9D20-DA6CB164085A}" type="slidenum">
              <a:rPr lang="zh-CN" altLang="en-US" sz="1200">
                <a:latin typeface="等线" panose="02010600030101010101" charset="-122"/>
              </a:rPr>
              <a:t>34</a:t>
            </a:fld>
            <a:endParaRPr lang="en-US" altLang="zh-CN" sz="1200">
              <a:latin typeface="等线" panose="02010600030101010101"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幻灯片图像占位符 1"/>
          <p:cNvSpPr>
            <a:spLocks noGrp="1" noRot="1" noChangeAspect="1" noTextEdit="1"/>
          </p:cNvSpPr>
          <p:nvPr>
            <p:ph type="sldImg"/>
          </p:nvPr>
        </p:nvSpPr>
        <p:spPr bwMode="auto">
          <a:noFill/>
          <a:ln>
            <a:solidFill>
              <a:srgbClr val="000000"/>
            </a:solidFill>
            <a:miter lim="800000"/>
          </a:ln>
        </p:spPr>
      </p:sp>
      <p:sp>
        <p:nvSpPr>
          <p:cNvPr id="7987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79875"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30C36640-DBF8-4101-90D6-C041390CB0B8}" type="slidenum">
              <a:rPr lang="zh-CN" altLang="en-US" sz="1200">
                <a:latin typeface="等线" panose="02010600030101010101" charset="-122"/>
              </a:rPr>
              <a:t>35</a:t>
            </a:fld>
            <a:endParaRPr lang="en-US" altLang="zh-CN" sz="1200">
              <a:latin typeface="等线" panose="02010600030101010101"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p:cNvSpPr>
            <a:spLocks noGrp="1" noRot="1" noChangeAspect="1" noTextEdit="1"/>
          </p:cNvSpPr>
          <p:nvPr>
            <p:ph type="sldImg"/>
          </p:nvPr>
        </p:nvSpPr>
        <p:spPr bwMode="auto">
          <a:noFill/>
          <a:ln>
            <a:solidFill>
              <a:srgbClr val="000000"/>
            </a:solidFill>
            <a:miter lim="800000"/>
          </a:ln>
        </p:spPr>
      </p:sp>
      <p:sp>
        <p:nvSpPr>
          <p:cNvPr id="8397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83971"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DCE5853C-C5EC-469D-B772-68BBBE027C21}" type="slidenum">
              <a:rPr lang="zh-CN" altLang="en-US" sz="1200">
                <a:latin typeface="等线" panose="02010600030101010101" charset="-122"/>
              </a:rPr>
              <a:t>36</a:t>
            </a:fld>
            <a:endParaRPr lang="en-US" altLang="zh-CN" sz="1200">
              <a:latin typeface="等线" panose="02010600030101010101"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noTextEdit="1"/>
          </p:cNvSpPr>
          <p:nvPr>
            <p:ph type="sldImg"/>
          </p:nvPr>
        </p:nvSpPr>
        <p:spPr bwMode="auto">
          <a:noFill/>
          <a:ln>
            <a:solidFill>
              <a:srgbClr val="000000"/>
            </a:solidFill>
            <a:miter lim="800000"/>
          </a:ln>
        </p:spPr>
      </p:sp>
      <p:sp>
        <p:nvSpPr>
          <p:cNvPr id="8806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88067"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7189853D-091E-4BC5-9877-C09DF19F10FC}" type="slidenum">
              <a:rPr lang="zh-CN" altLang="en-US" sz="1200">
                <a:latin typeface="等线" panose="02010600030101010101" charset="-122"/>
              </a:rPr>
              <a:t>37</a:t>
            </a:fld>
            <a:endParaRPr lang="en-US" altLang="zh-CN" sz="1200">
              <a:latin typeface="等线" panose="02010600030101010101"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幻灯片图像占位符 1"/>
          <p:cNvSpPr>
            <a:spLocks noGrp="1" noRot="1" noChangeAspect="1" noTextEdit="1"/>
          </p:cNvSpPr>
          <p:nvPr>
            <p:ph type="sldImg"/>
          </p:nvPr>
        </p:nvSpPr>
        <p:spPr bwMode="auto">
          <a:noFill/>
          <a:ln>
            <a:solidFill>
              <a:srgbClr val="000000"/>
            </a:solidFill>
            <a:miter lim="800000"/>
          </a:ln>
        </p:spPr>
      </p:sp>
      <p:sp>
        <p:nvSpPr>
          <p:cNvPr id="921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92163"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A7049DC9-973E-469B-ACF0-8BD69023D8A2}" type="slidenum">
              <a:rPr lang="zh-CN" altLang="en-US" sz="1200">
                <a:latin typeface="等线" panose="02010600030101010101" charset="-122"/>
              </a:rPr>
              <a:t>39</a:t>
            </a:fld>
            <a:endParaRPr lang="en-US" altLang="zh-CN" sz="1200">
              <a:latin typeface="等线" panose="02010600030101010101"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幻灯片图像占位符 1"/>
          <p:cNvSpPr>
            <a:spLocks noGrp="1" noRot="1" noChangeAspect="1" noTextEdit="1"/>
          </p:cNvSpPr>
          <p:nvPr>
            <p:ph type="sldImg"/>
          </p:nvPr>
        </p:nvSpPr>
        <p:spPr bwMode="auto">
          <a:noFill/>
          <a:ln>
            <a:solidFill>
              <a:srgbClr val="000000"/>
            </a:solidFill>
            <a:miter lim="800000"/>
          </a:ln>
        </p:spPr>
      </p:sp>
      <p:sp>
        <p:nvSpPr>
          <p:cNvPr id="921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92163"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A7049DC9-973E-469B-ACF0-8BD69023D8A2}" type="slidenum">
              <a:rPr lang="zh-CN" altLang="en-US" sz="1200">
                <a:latin typeface="等线" panose="02010600030101010101" charset="-122"/>
              </a:rPr>
              <a:t>40</a:t>
            </a:fld>
            <a:endParaRPr lang="en-US" altLang="zh-CN" sz="1200">
              <a:latin typeface="等线" panose="02010600030101010101"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bwMode="auto">
          <a:noFill/>
          <a:ln>
            <a:solidFill>
              <a:srgbClr val="000000"/>
            </a:solidFill>
            <a:miter lim="800000"/>
          </a:ln>
        </p:spPr>
      </p:sp>
      <p:sp>
        <p:nvSpPr>
          <p:cNvPr id="3481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3584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78D446E0-1DC0-46BF-BE06-B1DD5C93A9FF}" type="slidenum">
              <a:rPr lang="zh-CN" altLang="en-US">
                <a:cs typeface="等线" panose="02010600030101010101" charset="-122"/>
              </a:rPr>
              <a:t>10</a:t>
            </a:fld>
            <a:endParaRPr lang="en-US" altLang="zh-CN">
              <a:cs typeface="等线" panose="02010600030101010101"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noTextEdit="1"/>
          </p:cNvSpPr>
          <p:nvPr>
            <p:ph type="sldImg"/>
          </p:nvPr>
        </p:nvSpPr>
        <p:spPr bwMode="auto">
          <a:noFill/>
          <a:ln>
            <a:solidFill>
              <a:srgbClr val="000000"/>
            </a:solidFill>
            <a:miter lim="800000"/>
          </a:ln>
        </p:spPr>
      </p:sp>
      <p:sp>
        <p:nvSpPr>
          <p:cNvPr id="3891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38915"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71DAAE4B-69A2-4C11-8A9E-6843E30FBAC7}" type="slidenum">
              <a:rPr lang="zh-CN" altLang="en-US" sz="1200">
                <a:latin typeface="等线" panose="02010600030101010101" charset="-122"/>
              </a:rPr>
              <a:t>13</a:t>
            </a:fld>
            <a:endParaRPr lang="en-US" altLang="zh-CN" sz="1200">
              <a:latin typeface="等线" panose="02010600030101010101"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TextEdit="1"/>
          </p:cNvSpPr>
          <p:nvPr>
            <p:ph type="sldImg"/>
          </p:nvPr>
        </p:nvSpPr>
        <p:spPr bwMode="auto">
          <a:noFill/>
          <a:ln>
            <a:solidFill>
              <a:srgbClr val="000000"/>
            </a:solidFill>
            <a:miter lim="800000"/>
          </a:ln>
        </p:spPr>
      </p:sp>
      <p:sp>
        <p:nvSpPr>
          <p:cNvPr id="4198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8371"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519A57E1-3F9A-48F3-BF6F-A9120DF616A0}" type="slidenum">
              <a:rPr lang="zh-CN" altLang="en-US" sz="1200">
                <a:latin typeface="+mn-lt"/>
                <a:ea typeface="+mn-ea"/>
              </a:rPr>
              <a:t>15</a:t>
            </a:fld>
            <a:endParaRPr lang="en-US" altLang="zh-CN" sz="1200">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TextEdit="1"/>
          </p:cNvSpPr>
          <p:nvPr>
            <p:ph type="sldImg"/>
          </p:nvPr>
        </p:nvSpPr>
        <p:spPr bwMode="auto">
          <a:noFill/>
          <a:ln>
            <a:solidFill>
              <a:srgbClr val="000000"/>
            </a:solidFill>
            <a:miter lim="800000"/>
          </a:ln>
        </p:spPr>
      </p:sp>
      <p:sp>
        <p:nvSpPr>
          <p:cNvPr id="4403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60419"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85286DE4-61E3-4EE1-9EFF-C0ACC6426E9F}" type="slidenum">
              <a:rPr lang="zh-CN" altLang="en-US" sz="1200">
                <a:latin typeface="+mn-lt"/>
                <a:ea typeface="+mn-ea"/>
              </a:rPr>
              <a:t>16</a:t>
            </a:fld>
            <a:endParaRPr lang="en-US" altLang="zh-CN" sz="1200">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TextEdit="1"/>
          </p:cNvSpPr>
          <p:nvPr>
            <p:ph type="sldImg"/>
          </p:nvPr>
        </p:nvSpPr>
        <p:spPr bwMode="auto">
          <a:noFill/>
          <a:ln>
            <a:solidFill>
              <a:srgbClr val="000000"/>
            </a:solidFill>
            <a:miter lim="800000"/>
          </a:ln>
        </p:spPr>
      </p:sp>
      <p:sp>
        <p:nvSpPr>
          <p:cNvPr id="4608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6083"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10DD6542-BADB-4A96-83F8-0C8DDB5F8A3F}" type="slidenum">
              <a:rPr lang="zh-CN" altLang="en-US" sz="1200">
                <a:latin typeface="等线" panose="02010600030101010101" charset="-122"/>
              </a:rPr>
              <a:t>17</a:t>
            </a:fld>
            <a:endParaRPr lang="en-US" altLang="zh-CN" sz="1200">
              <a:latin typeface="等线" panose="02010600030101010101"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TextEdit="1"/>
          </p:cNvSpPr>
          <p:nvPr>
            <p:ph type="sldImg"/>
          </p:nvPr>
        </p:nvSpPr>
        <p:spPr bwMode="auto">
          <a:noFill/>
          <a:ln>
            <a:solidFill>
              <a:srgbClr val="000000"/>
            </a:solidFill>
            <a:miter lim="800000"/>
          </a:ln>
        </p:spPr>
      </p:sp>
      <p:sp>
        <p:nvSpPr>
          <p:cNvPr id="5222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2227"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9B12C39D-A916-4C7E-9114-AFC0651A33E4}" type="slidenum">
              <a:rPr lang="zh-CN" altLang="en-US" sz="1200">
                <a:latin typeface="等线" panose="02010600030101010101" charset="-122"/>
              </a:rPr>
              <a:t>18</a:t>
            </a:fld>
            <a:endParaRPr lang="en-US" altLang="zh-CN" sz="1200">
              <a:latin typeface="等线" panose="02010600030101010101"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TextEdit="1"/>
          </p:cNvSpPr>
          <p:nvPr>
            <p:ph type="sldImg"/>
          </p:nvPr>
        </p:nvSpPr>
        <p:spPr bwMode="auto">
          <a:noFill/>
          <a:ln>
            <a:solidFill>
              <a:srgbClr val="000000"/>
            </a:solidFill>
            <a:miter lim="800000"/>
          </a:ln>
        </p:spPr>
      </p:sp>
      <p:sp>
        <p:nvSpPr>
          <p:cNvPr id="5427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4275"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E229F009-37A7-423D-82C5-BEB4F7C7B012}" type="slidenum">
              <a:rPr lang="zh-CN" altLang="en-US" sz="1200">
                <a:latin typeface="等线" panose="02010600030101010101" charset="-122"/>
              </a:rPr>
              <a:t>19</a:t>
            </a:fld>
            <a:endParaRPr lang="en-US" altLang="zh-CN" sz="1200">
              <a:latin typeface="等线" panose="02010600030101010101"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410D5B04-45B7-498A-A2EF-F40D63047AA5}" type="datetimeFigureOut">
              <a:rPr lang="zh-CN" altLang="en-US"/>
              <a:t>2021/10/6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F171E28-B4E6-44C2-A7EE-2A01A7168D7A}" type="slidenum">
              <a:rPr lang="zh-CN" altLang="en-US"/>
              <a:t>‹#›</a:t>
            </a:fld>
            <a:endParaRPr lang="zh-CN" altLang="en-US"/>
          </a:p>
        </p:txBody>
      </p:sp>
    </p:spTree>
  </p:cSld>
  <p:clrMapOvr>
    <a:masterClrMapping/>
  </p:clrMapOvr>
  <p:transition spd="slow"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F47B882-0A3B-480A-A3DC-6EA25DAA3881}" type="datetimeFigureOut">
              <a:rPr lang="zh-CN" altLang="en-US"/>
              <a:t>2021/10/6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563DAF0-EC7B-446B-BAA4-F35106978500}" type="slidenum">
              <a:rPr lang="zh-CN" altLang="en-US"/>
              <a:t>‹#›</a:t>
            </a:fld>
            <a:endParaRPr lang="zh-CN" altLang="en-US"/>
          </a:p>
        </p:txBody>
      </p:sp>
    </p:spTree>
  </p:cSld>
  <p:clrMapOvr>
    <a:masterClrMapping/>
  </p:clrMapOvr>
  <p:transition spd="slow" advTm="3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9EC661E-7F10-43A9-850A-6446BF69A30E}" type="datetimeFigureOut">
              <a:rPr lang="zh-CN" altLang="en-US"/>
              <a:t>2021/10/6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D9C7D01-E1B3-4F03-B75A-229D715F0895}" type="slidenum">
              <a:rPr lang="zh-CN" altLang="en-US"/>
              <a:t>‹#›</a:t>
            </a:fld>
            <a:endParaRPr lang="zh-CN" altLang="en-US"/>
          </a:p>
        </p:txBody>
      </p:sp>
    </p:spTree>
  </p:cSld>
  <p:clrMapOvr>
    <a:masterClrMapping/>
  </p:clrMapOvr>
  <p:transition spd="slow" advTm="3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20FA454A-CA39-4CE4-BBA0-3BB56FD2824D}" type="datetimeFigureOut">
              <a:rPr lang="zh-CN" altLang="en-US"/>
              <a:t>2021/10/6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C41808B-AD19-4DA5-9BDF-8C694F4B490F}" type="slidenum">
              <a:rPr lang="zh-CN" altLang="en-US"/>
              <a:t>‹#›</a:t>
            </a:fld>
            <a:endParaRPr lang="zh-CN" altLang="en-US"/>
          </a:p>
        </p:txBody>
      </p:sp>
    </p:spTree>
  </p:cSld>
  <p:clrMapOvr>
    <a:masterClrMapping/>
  </p:clrMapOvr>
  <p:transition spd="slow"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lvl1pPr>
              <a:defRPr/>
            </a:lvl1pPr>
          </a:lstStyle>
          <a:p>
            <a:pPr>
              <a:defRPr/>
            </a:pPr>
            <a:fld id="{50472858-387A-4B3E-8DE4-7809AD5E5E52}" type="datetimeFigureOut">
              <a:rPr lang="zh-CN" altLang="en-US"/>
              <a:t>2021/10/6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33B951B-F9AD-4E70-B2CE-0819C1454AEE}" type="slidenum">
              <a:rPr lang="zh-CN" altLang="en-US"/>
              <a:t>‹#›</a:t>
            </a:fld>
            <a:endParaRPr lang="zh-CN" altLang="en-US"/>
          </a:p>
        </p:txBody>
      </p:sp>
    </p:spTree>
  </p:cSld>
  <p:clrMapOvr>
    <a:masterClrMapping/>
  </p:clrMapOvr>
  <p:transition spd="slow"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676F37E2-5951-4034-A8DA-2840136181F8}" type="datetimeFigureOut">
              <a:rPr lang="zh-CN" altLang="en-US"/>
              <a:t>2021/10/6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2EF9DDA-07EA-4232-A68B-C47FEDE4510D}" type="slidenum">
              <a:rPr lang="zh-CN" altLang="en-US"/>
              <a:t>‹#›</a:t>
            </a:fld>
            <a:endParaRPr lang="zh-CN" altLang="en-US"/>
          </a:p>
        </p:txBody>
      </p:sp>
    </p:spTree>
  </p:cSld>
  <p:clrMapOvr>
    <a:masterClrMapping/>
  </p:clrMapOvr>
  <p:transition spd="slow"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63F2709C-0F59-4720-90B6-3F6261903645}" type="datetimeFigureOut">
              <a:rPr lang="zh-CN" altLang="en-US"/>
              <a:t>2021/10/6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8D6AA9CC-F1A2-4099-B2F9-B35456FF1640}" type="slidenum">
              <a:rPr lang="zh-CN" altLang="en-US"/>
              <a:t>‹#›</a:t>
            </a:fld>
            <a:endParaRPr lang="zh-CN" altLang="en-US"/>
          </a:p>
        </p:txBody>
      </p:sp>
    </p:spTree>
  </p:cSld>
  <p:clrMapOvr>
    <a:masterClrMapping/>
  </p:clrMapOvr>
  <p:transition spd="slow"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03C2127A-BB91-482D-88B9-99F28ACFA8B4}" type="datetimeFigureOut">
              <a:rPr lang="zh-CN" altLang="en-US"/>
              <a:t>2021/10/6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131805A-7C11-432A-ACB0-1F0463F1701D}" type="slidenum">
              <a:rPr lang="zh-CN" altLang="en-US"/>
              <a:t>‹#›</a:t>
            </a:fld>
            <a:endParaRPr lang="zh-CN" altLang="en-US"/>
          </a:p>
        </p:txBody>
      </p:sp>
    </p:spTree>
  </p:cSld>
  <p:clrMapOvr>
    <a:masterClrMapping/>
  </p:clrMapOvr>
  <p:transition spd="slow"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3C465D6-4A12-43C1-B866-D9D06296E865}" type="datetimeFigureOut">
              <a:rPr lang="zh-CN" altLang="en-US"/>
              <a:t>2021/10/6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7BE4CD7-9298-467F-B359-FB62FD6F659C}" type="slidenum">
              <a:rPr lang="zh-CN" altLang="en-US"/>
              <a:t>‹#›</a:t>
            </a:fld>
            <a:endParaRPr lang="zh-CN" altLang="en-US"/>
          </a:p>
        </p:txBody>
      </p:sp>
    </p:spTree>
  </p:cSld>
  <p:clrMapOvr>
    <a:masterClrMapping/>
  </p:clrMapOvr>
  <p:transition spd="slow" advTm="3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3"/>
          <p:cNvSpPr>
            <a:spLocks noGrp="1"/>
          </p:cNvSpPr>
          <p:nvPr>
            <p:ph type="dt" sz="half" idx="10"/>
          </p:nvPr>
        </p:nvSpPr>
        <p:spPr/>
        <p:txBody>
          <a:bodyPr/>
          <a:lstStyle>
            <a:lvl1pPr>
              <a:defRPr/>
            </a:lvl1pPr>
          </a:lstStyle>
          <a:p>
            <a:pPr>
              <a:defRPr/>
            </a:pPr>
            <a:fld id="{7512ACAE-5014-4891-BE90-AD73EB5B66F5}" type="datetimeFigureOut">
              <a:rPr lang="zh-CN" altLang="en-US"/>
              <a:t>2021/10/6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D912526-D83C-46A0-BDA6-DCB3D6609CEE}" type="slidenum">
              <a:rPr lang="zh-CN" altLang="en-US"/>
              <a:t>‹#›</a:t>
            </a:fld>
            <a:endParaRPr lang="zh-CN" altLang="en-US"/>
          </a:p>
        </p:txBody>
      </p:sp>
    </p:spTree>
  </p:cSld>
  <p:clrMapOvr>
    <a:masterClrMapping/>
  </p:clrMapOvr>
  <p:transition spd="slow" advTm="3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3"/>
          <p:cNvSpPr>
            <a:spLocks noGrp="1"/>
          </p:cNvSpPr>
          <p:nvPr>
            <p:ph type="dt" sz="half" idx="10"/>
          </p:nvPr>
        </p:nvSpPr>
        <p:spPr/>
        <p:txBody>
          <a:bodyPr/>
          <a:lstStyle>
            <a:lvl1pPr>
              <a:defRPr/>
            </a:lvl1pPr>
          </a:lstStyle>
          <a:p>
            <a:pPr>
              <a:defRPr/>
            </a:pPr>
            <a:fld id="{9BA91360-62E6-4AEA-A731-00A7C8811207}" type="datetimeFigureOut">
              <a:rPr lang="zh-CN" altLang="en-US"/>
              <a:t>2021/10/6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7C0E3F9-885C-45BD-A35E-600B2DA3697E}" type="slidenum">
              <a:rPr lang="zh-CN" altLang="en-US"/>
              <a:t>‹#›</a:t>
            </a:fld>
            <a:endParaRPr lang="zh-CN" altLang="en-US"/>
          </a:p>
        </p:txBody>
      </p:sp>
    </p:spTree>
  </p:cSld>
  <p:clrMapOvr>
    <a:masterClrMapping/>
  </p:clrMapOvr>
  <p:transition spd="slow" advTm="3000">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587EAFEC-6B90-431A-9964-419D9C7D3609}" type="datetimeFigureOut">
              <a:rPr lang="zh-CN" altLang="en-US"/>
              <a:t>2021/10/6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4EBB0AB6-427E-4243-A8F8-181080678BCC}"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Tm="3000">
    <p:push dir="u"/>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panose="02010600030101010101" charset="-122"/>
        </a:defRPr>
      </a:lvl1pPr>
      <a:lvl2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5pPr>
      <a:lvl6pPr marL="4572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6pPr>
      <a:lvl7pPr marL="9144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7pPr>
      <a:lvl8pPr marL="13716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8pPr>
      <a:lvl9pPr marL="18288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panose="02010600030101010101"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panose="02010600030101010101"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panose="02010600030101010101"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panose="0201060003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7.xml"/><Relationship Id="rId3"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1" Type="http://schemas.openxmlformats.org/officeDocument/2006/relationships/tags" Target="../tags/tag12.xml"/><Relationship Id="rId12" Type="http://schemas.openxmlformats.org/officeDocument/2006/relationships/tags" Target="../tags/tag13.xml"/><Relationship Id="rId13" Type="http://schemas.openxmlformats.org/officeDocument/2006/relationships/slideLayout" Target="../slideLayouts/slideLayout7.xml"/><Relationship Id="rId14" Type="http://schemas.openxmlformats.org/officeDocument/2006/relationships/notesSlide" Target="../notesSlides/notesSlide13.xml"/><Relationship Id="rId1" Type="http://schemas.openxmlformats.org/officeDocument/2006/relationships/tags" Target="../tags/tag2.xml"/><Relationship Id="rId2" Type="http://schemas.openxmlformats.org/officeDocument/2006/relationships/tags" Target="../tags/tag3.xml"/><Relationship Id="rId3" Type="http://schemas.openxmlformats.org/officeDocument/2006/relationships/tags" Target="../tags/tag4.xml"/><Relationship Id="rId4" Type="http://schemas.openxmlformats.org/officeDocument/2006/relationships/tags" Target="../tags/tag5.xml"/><Relationship Id="rId5" Type="http://schemas.openxmlformats.org/officeDocument/2006/relationships/tags" Target="../tags/tag6.xml"/><Relationship Id="rId6" Type="http://schemas.openxmlformats.org/officeDocument/2006/relationships/tags" Target="../tags/tag7.xml"/><Relationship Id="rId7" Type="http://schemas.openxmlformats.org/officeDocument/2006/relationships/tags" Target="../tags/tag8.xml"/><Relationship Id="rId8" Type="http://schemas.openxmlformats.org/officeDocument/2006/relationships/tags" Target="../tags/tag9.xml"/><Relationship Id="rId9" Type="http://schemas.openxmlformats.org/officeDocument/2006/relationships/tags" Target="../tags/tag10.xml"/><Relationship Id="rId10" Type="http://schemas.openxmlformats.org/officeDocument/2006/relationships/tags" Target="../tags/tag11.xml"/></Relationships>
</file>

<file path=ppt/slides/_rels/slide27.xml.rels><?xml version="1.0" encoding="UTF-8" standalone="yes"?>
<Relationships xmlns="http://schemas.openxmlformats.org/package/2006/relationships"><Relationship Id="rId9" Type="http://schemas.openxmlformats.org/officeDocument/2006/relationships/tags" Target="../tags/tag22.xml"/><Relationship Id="rId20" Type="http://schemas.openxmlformats.org/officeDocument/2006/relationships/tags" Target="../tags/tag33.xml"/><Relationship Id="rId21" Type="http://schemas.openxmlformats.org/officeDocument/2006/relationships/tags" Target="../tags/tag34.xml"/><Relationship Id="rId22" Type="http://schemas.openxmlformats.org/officeDocument/2006/relationships/tags" Target="../tags/tag35.xml"/><Relationship Id="rId23" Type="http://schemas.openxmlformats.org/officeDocument/2006/relationships/tags" Target="../tags/tag36.xml"/><Relationship Id="rId24" Type="http://schemas.openxmlformats.org/officeDocument/2006/relationships/tags" Target="../tags/tag37.xml"/><Relationship Id="rId25" Type="http://schemas.openxmlformats.org/officeDocument/2006/relationships/tags" Target="../tags/tag38.xml"/><Relationship Id="rId26" Type="http://schemas.openxmlformats.org/officeDocument/2006/relationships/tags" Target="../tags/tag39.xml"/><Relationship Id="rId27" Type="http://schemas.openxmlformats.org/officeDocument/2006/relationships/tags" Target="../tags/tag40.xml"/><Relationship Id="rId28" Type="http://schemas.openxmlformats.org/officeDocument/2006/relationships/tags" Target="../tags/tag41.xml"/><Relationship Id="rId29" Type="http://schemas.openxmlformats.org/officeDocument/2006/relationships/tags" Target="../tags/tag42.xml"/><Relationship Id="rId30" Type="http://schemas.openxmlformats.org/officeDocument/2006/relationships/tags" Target="../tags/tag43.xml"/><Relationship Id="rId31" Type="http://schemas.openxmlformats.org/officeDocument/2006/relationships/slideLayout" Target="../slideLayouts/slideLayout7.xml"/><Relationship Id="rId32" Type="http://schemas.openxmlformats.org/officeDocument/2006/relationships/notesSlide" Target="../notesSlides/notesSlide14.xml"/><Relationship Id="rId10" Type="http://schemas.openxmlformats.org/officeDocument/2006/relationships/tags" Target="../tags/tag23.xml"/><Relationship Id="rId11" Type="http://schemas.openxmlformats.org/officeDocument/2006/relationships/tags" Target="../tags/tag24.xml"/><Relationship Id="rId12" Type="http://schemas.openxmlformats.org/officeDocument/2006/relationships/tags" Target="../tags/tag25.xml"/><Relationship Id="rId13" Type="http://schemas.openxmlformats.org/officeDocument/2006/relationships/tags" Target="../tags/tag26.xml"/><Relationship Id="rId14" Type="http://schemas.openxmlformats.org/officeDocument/2006/relationships/tags" Target="../tags/tag27.xml"/><Relationship Id="rId15" Type="http://schemas.openxmlformats.org/officeDocument/2006/relationships/tags" Target="../tags/tag28.xml"/><Relationship Id="rId16" Type="http://schemas.openxmlformats.org/officeDocument/2006/relationships/tags" Target="../tags/tag29.xml"/><Relationship Id="rId17" Type="http://schemas.openxmlformats.org/officeDocument/2006/relationships/tags" Target="../tags/tag30.xml"/><Relationship Id="rId18" Type="http://schemas.openxmlformats.org/officeDocument/2006/relationships/tags" Target="../tags/tag31.xml"/><Relationship Id="rId19" Type="http://schemas.openxmlformats.org/officeDocument/2006/relationships/tags" Target="../tags/tag32.xml"/><Relationship Id="rId1" Type="http://schemas.openxmlformats.org/officeDocument/2006/relationships/tags" Target="../tags/tag14.xml"/><Relationship Id="rId2" Type="http://schemas.openxmlformats.org/officeDocument/2006/relationships/tags" Target="../tags/tag15.xml"/><Relationship Id="rId3" Type="http://schemas.openxmlformats.org/officeDocument/2006/relationships/tags" Target="../tags/tag16.xml"/><Relationship Id="rId4" Type="http://schemas.openxmlformats.org/officeDocument/2006/relationships/tags" Target="../tags/tag17.xml"/><Relationship Id="rId5" Type="http://schemas.openxmlformats.org/officeDocument/2006/relationships/tags" Target="../tags/tag18.xml"/><Relationship Id="rId6" Type="http://schemas.openxmlformats.org/officeDocument/2006/relationships/tags" Target="../tags/tag19.xml"/><Relationship Id="rId7" Type="http://schemas.openxmlformats.org/officeDocument/2006/relationships/tags" Target="../tags/tag20.xml"/><Relationship Id="rId8" Type="http://schemas.openxmlformats.org/officeDocument/2006/relationships/tags" Target="../tags/tag21.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5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169920" y="2094230"/>
            <a:ext cx="6282690" cy="1938020"/>
          </a:xfrm>
          <a:prstGeom prst="rect">
            <a:avLst/>
          </a:prstGeom>
          <a:noFill/>
        </p:spPr>
        <p:txBody>
          <a:bodyPr wrap="square">
            <a:spAutoFit/>
          </a:bodyPr>
          <a:lstStyle/>
          <a:p>
            <a:pPr algn="ctr" fontAlgn="auto">
              <a:spcBef>
                <a:spcPts val="0"/>
              </a:spcBef>
              <a:spcAft>
                <a:spcPts val="0"/>
              </a:spcAft>
              <a:defRPr/>
            </a:pPr>
            <a:r>
              <a:rPr lang="zh-CN" altLang="en-US" sz="6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sym typeface="+mn-ea"/>
              </a:rPr>
              <a:t>非机动车智慧管理解决方案</a:t>
            </a:r>
            <a:endParaRPr lang="zh-CN" altLang="en-US" sz="6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4482790" y="6278136"/>
            <a:ext cx="3416320" cy="369332"/>
          </a:xfrm>
          <a:prstGeom prst="rect">
            <a:avLst/>
          </a:prstGeom>
          <a:noFill/>
        </p:spPr>
        <p:txBody>
          <a:bodyPr wrap="none" rtlCol="0">
            <a:spAutoFit/>
          </a:bodyPr>
          <a:lstStyle/>
          <a:p>
            <a:r>
              <a:rPr kumimoji="1" lang="zh-CN" altLang="en-US" dirty="0" smtClean="0"/>
              <a:t>链星科技发展（深圳）有限公司</a:t>
            </a:r>
            <a:endParaRPr kumimoji="1" lang="zh-CN" altLang="en-US" dirty="0"/>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794" name="文本框 70"/>
          <p:cNvSpPr txBox="1">
            <a:spLocks noChangeArrowheads="1"/>
          </p:cNvSpPr>
          <p:nvPr/>
        </p:nvSpPr>
        <p:spPr bwMode="auto">
          <a:xfrm>
            <a:off x="725488" y="520700"/>
            <a:ext cx="4638675" cy="641350"/>
          </a:xfrm>
          <a:prstGeom prst="rect">
            <a:avLst/>
          </a:prstGeom>
          <a:noFill/>
          <a:ln w="9525">
            <a:noFill/>
            <a:miter lim="800000"/>
          </a:ln>
        </p:spPr>
        <p:txBody>
          <a:bodyPr>
            <a:spAutoFit/>
          </a:bodyPr>
          <a:lstStyle/>
          <a:p>
            <a:pPr algn="dist"/>
            <a:r>
              <a:rPr lang="zh-CN" altLang="en-US" sz="3600" b="1">
                <a:solidFill>
                  <a:srgbClr val="2E6EBB"/>
                </a:solidFill>
                <a:ea typeface="微软雅黑" panose="020B0503020204020204" pitchFamily="34" charset="-122"/>
              </a:rPr>
              <a:t>城市电动车管理规划</a:t>
            </a:r>
            <a:endParaRPr lang="en-US" altLang="zh-CN" sz="3600" b="1">
              <a:solidFill>
                <a:srgbClr val="2E6EBB"/>
              </a:solidFill>
              <a:ea typeface="微软雅黑" panose="020B0503020204020204" pitchFamily="34" charset="-122"/>
            </a:endParaRP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3796" name="Group 16"/>
          <p:cNvGrpSpPr/>
          <p:nvPr/>
        </p:nvGrpSpPr>
        <p:grpSpPr bwMode="auto">
          <a:xfrm>
            <a:off x="5786438" y="4041775"/>
            <a:ext cx="1624012" cy="1355725"/>
            <a:chOff x="6288441" y="4403039"/>
            <a:chExt cx="1624725" cy="1356233"/>
          </a:xfrm>
        </p:grpSpPr>
        <p:sp>
          <p:nvSpPr>
            <p:cNvPr id="6" name="Shape 6"/>
            <p:cNvSpPr/>
            <p:nvPr/>
          </p:nvSpPr>
          <p:spPr>
            <a:xfrm>
              <a:off x="6577493" y="4800063"/>
              <a:ext cx="1335673" cy="9592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6064" y="2225"/>
                  </a:lnTo>
                  <a:lnTo>
                    <a:pt x="0" y="21600"/>
                  </a:lnTo>
                  <a:lnTo>
                    <a:pt x="14827" y="18103"/>
                  </a:lnTo>
                  <a:cubicBezTo>
                    <a:pt x="14827" y="18103"/>
                    <a:pt x="21600" y="0"/>
                    <a:pt x="21600" y="0"/>
                  </a:cubicBezTo>
                  <a:close/>
                </a:path>
              </a:pathLst>
            </a:custGeom>
            <a:gradFill>
              <a:gsLst>
                <a:gs pos="0">
                  <a:schemeClr val="accent3">
                    <a:lumMod val="60000"/>
                    <a:lumOff val="40000"/>
                  </a:schemeClr>
                </a:gs>
                <a:gs pos="81000">
                  <a:schemeClr val="accent3"/>
                </a:gs>
              </a:gsLst>
              <a:lin ang="3000000" scaled="0"/>
            </a:gradFill>
            <a:ln w="6350">
              <a:solidFill>
                <a:schemeClr val="accent3">
                  <a:lumMod val="60000"/>
                  <a:lumOff val="40000"/>
                </a:schemeClr>
              </a:solidFill>
              <a:miter lim="400000"/>
            </a:ln>
          </p:spPr>
          <p:txBody>
            <a:bodyPr lIns="0" tIns="0" rIns="0" bIns="0" anchor="ctr"/>
            <a:lstStyle/>
            <a:p>
              <a:pPr fontAlgn="auto">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mn-lt"/>
                <a:ea typeface="+mn-ea"/>
                <a:cs typeface="+mn-cs"/>
              </a:endParaRPr>
            </a:p>
          </p:txBody>
        </p:sp>
        <p:sp>
          <p:nvSpPr>
            <p:cNvPr id="7" name="Shape 7"/>
            <p:cNvSpPr/>
            <p:nvPr/>
          </p:nvSpPr>
          <p:spPr>
            <a:xfrm>
              <a:off x="6288441" y="4504677"/>
              <a:ext cx="663866" cy="1254595"/>
            </a:xfrm>
            <a:custGeom>
              <a:avLst/>
              <a:gdLst/>
              <a:ahLst/>
              <a:cxnLst>
                <a:cxn ang="0">
                  <a:pos x="wd2" y="hd2"/>
                </a:cxn>
                <a:cxn ang="5400000">
                  <a:pos x="wd2" y="hd2"/>
                </a:cxn>
                <a:cxn ang="10800000">
                  <a:pos x="wd2" y="hd2"/>
                </a:cxn>
                <a:cxn ang="16200000">
                  <a:pos x="wd2" y="hd2"/>
                </a:cxn>
              </a:cxnLst>
              <a:rect l="0" t="0" r="r" b="b"/>
              <a:pathLst>
                <a:path w="21600" h="21600" extrusionOk="0">
                  <a:moveTo>
                    <a:pt x="21600" y="6784"/>
                  </a:moveTo>
                  <a:lnTo>
                    <a:pt x="9410" y="21600"/>
                  </a:lnTo>
                  <a:lnTo>
                    <a:pt x="0" y="14405"/>
                  </a:lnTo>
                  <a:lnTo>
                    <a:pt x="10441" y="0"/>
                  </a:lnTo>
                  <a:cubicBezTo>
                    <a:pt x="10441" y="0"/>
                    <a:pt x="21600" y="6784"/>
                    <a:pt x="21600" y="6784"/>
                  </a:cubicBezTo>
                  <a:close/>
                </a:path>
              </a:pathLst>
            </a:custGeom>
            <a:solidFill>
              <a:schemeClr val="accent3">
                <a:lumMod val="75000"/>
              </a:schemeClr>
            </a:solidFill>
            <a:ln w="6350">
              <a:solidFill>
                <a:schemeClr val="accent3">
                  <a:lumMod val="60000"/>
                  <a:lumOff val="40000"/>
                </a:schemeClr>
              </a:solidFill>
              <a:miter lim="400000"/>
            </a:ln>
          </p:spPr>
          <p:txBody>
            <a:bodyPr lIns="0" tIns="0" rIns="0" bIns="0" anchor="ctr"/>
            <a:lstStyle/>
            <a:p>
              <a:pPr fontAlgn="auto">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mn-lt"/>
                <a:ea typeface="+mn-ea"/>
                <a:cs typeface="+mn-cs"/>
              </a:endParaRPr>
            </a:p>
          </p:txBody>
        </p:sp>
        <p:sp>
          <p:nvSpPr>
            <p:cNvPr id="8" name="Shape 8"/>
            <p:cNvSpPr/>
            <p:nvPr/>
          </p:nvSpPr>
          <p:spPr>
            <a:xfrm>
              <a:off x="6610844" y="4403039"/>
              <a:ext cx="1302322" cy="492309"/>
            </a:xfrm>
            <a:custGeom>
              <a:avLst/>
              <a:gdLst/>
              <a:ahLst/>
              <a:cxnLst>
                <a:cxn ang="0">
                  <a:pos x="wd2" y="hd2"/>
                </a:cxn>
                <a:cxn ang="5400000">
                  <a:pos x="wd2" y="hd2"/>
                </a:cxn>
                <a:cxn ang="10800000">
                  <a:pos x="wd2" y="hd2"/>
                </a:cxn>
                <a:cxn ang="16200000">
                  <a:pos x="wd2" y="hd2"/>
                </a:cxn>
              </a:cxnLst>
              <a:rect l="0" t="0" r="r" b="b"/>
              <a:pathLst>
                <a:path w="21600" h="21600" extrusionOk="0">
                  <a:moveTo>
                    <a:pt x="0" y="4331"/>
                  </a:moveTo>
                  <a:lnTo>
                    <a:pt x="15914" y="0"/>
                  </a:lnTo>
                  <a:lnTo>
                    <a:pt x="21600" y="17269"/>
                  </a:lnTo>
                  <a:lnTo>
                    <a:pt x="5686" y="21600"/>
                  </a:lnTo>
                  <a:cubicBezTo>
                    <a:pt x="5686" y="21600"/>
                    <a:pt x="0" y="4331"/>
                    <a:pt x="0" y="4331"/>
                  </a:cubicBezTo>
                  <a:close/>
                </a:path>
              </a:pathLst>
            </a:custGeom>
            <a:solidFill>
              <a:schemeClr val="accent3"/>
            </a:solidFill>
            <a:ln w="6350">
              <a:solidFill>
                <a:schemeClr val="accent3">
                  <a:lumMod val="60000"/>
                  <a:lumOff val="40000"/>
                </a:schemeClr>
              </a:solidFill>
              <a:miter lim="400000"/>
            </a:ln>
          </p:spPr>
          <p:txBody>
            <a:bodyPr lIns="0" tIns="0" rIns="0" bIns="0" anchor="ctr"/>
            <a:lstStyle/>
            <a:p>
              <a:pPr fontAlgn="auto">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mn-lt"/>
                <a:ea typeface="+mn-ea"/>
                <a:cs typeface="+mn-cs"/>
              </a:endParaRPr>
            </a:p>
          </p:txBody>
        </p:sp>
      </p:grpSp>
      <p:sp>
        <p:nvSpPr>
          <p:cNvPr id="9" name="Shape 9"/>
          <p:cNvSpPr/>
          <p:nvPr/>
        </p:nvSpPr>
        <p:spPr>
          <a:xfrm>
            <a:off x="5297488" y="1649413"/>
            <a:ext cx="1128712" cy="1754187"/>
          </a:xfrm>
          <a:custGeom>
            <a:avLst/>
            <a:gdLst/>
            <a:ahLst/>
            <a:cxnLst>
              <a:cxn ang="0">
                <a:pos x="wd2" y="hd2"/>
              </a:cxn>
              <a:cxn ang="5400000">
                <a:pos x="wd2" y="hd2"/>
              </a:cxn>
              <a:cxn ang="10800000">
                <a:pos x="wd2" y="hd2"/>
              </a:cxn>
              <a:cxn ang="16200000">
                <a:pos x="wd2" y="hd2"/>
              </a:cxn>
            </a:cxnLst>
            <a:rect l="0" t="0" r="r" b="b"/>
            <a:pathLst>
              <a:path w="21600" h="21600" extrusionOk="0">
                <a:moveTo>
                  <a:pt x="9140" y="0"/>
                </a:moveTo>
                <a:lnTo>
                  <a:pt x="21600" y="11372"/>
                </a:lnTo>
                <a:lnTo>
                  <a:pt x="13481" y="21600"/>
                </a:lnTo>
                <a:lnTo>
                  <a:pt x="0" y="16163"/>
                </a:lnTo>
                <a:cubicBezTo>
                  <a:pt x="0" y="16163"/>
                  <a:pt x="9140" y="0"/>
                  <a:pt x="9140" y="0"/>
                </a:cubicBezTo>
                <a:close/>
              </a:path>
            </a:pathLst>
          </a:custGeom>
          <a:solidFill>
            <a:schemeClr val="accent4">
              <a:lumMod val="75000"/>
            </a:schemeClr>
          </a:solidFill>
          <a:ln w="6350">
            <a:solidFill>
              <a:schemeClr val="accent4">
                <a:lumMod val="60000"/>
                <a:lumOff val="40000"/>
              </a:schemeClr>
            </a:solidFill>
            <a:miter lim="400000"/>
          </a:ln>
        </p:spPr>
        <p:txBody>
          <a:bodyPr lIns="0" tIns="0" rIns="0" bIns="0" anchor="ctr"/>
          <a:lstStyle/>
          <a:p>
            <a:pPr fontAlgn="auto">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mn-lt"/>
              <a:ea typeface="+mn-ea"/>
              <a:cs typeface="+mn-cs"/>
            </a:endParaRPr>
          </a:p>
        </p:txBody>
      </p:sp>
      <p:grpSp>
        <p:nvGrpSpPr>
          <p:cNvPr id="33798" name="Group 15"/>
          <p:cNvGrpSpPr/>
          <p:nvPr/>
        </p:nvGrpSpPr>
        <p:grpSpPr bwMode="auto">
          <a:xfrm>
            <a:off x="3683000" y="1633538"/>
            <a:ext cx="2397125" cy="2908300"/>
            <a:chOff x="4185992" y="1994878"/>
            <a:chExt cx="2397183" cy="2908862"/>
          </a:xfrm>
        </p:grpSpPr>
        <p:sp>
          <p:nvSpPr>
            <p:cNvPr id="11" name="Shape 10"/>
            <p:cNvSpPr/>
            <p:nvPr/>
          </p:nvSpPr>
          <p:spPr>
            <a:xfrm>
              <a:off x="4898797" y="1994878"/>
              <a:ext cx="1684378" cy="871705"/>
            </a:xfrm>
            <a:custGeom>
              <a:avLst/>
              <a:gdLst/>
              <a:ahLst/>
              <a:cxnLst>
                <a:cxn ang="0">
                  <a:pos x="wd2" y="hd2"/>
                </a:cxn>
                <a:cxn ang="5400000">
                  <a:pos x="wd2" y="hd2"/>
                </a:cxn>
                <a:cxn ang="10800000">
                  <a:pos x="wd2" y="hd2"/>
                </a:cxn>
                <a:cxn ang="16200000">
                  <a:pos x="wd2" y="hd2"/>
                </a:cxn>
              </a:cxnLst>
              <a:rect l="0" t="0" r="r" b="b"/>
              <a:pathLst>
                <a:path w="21600" h="21600" extrusionOk="0">
                  <a:moveTo>
                    <a:pt x="7887" y="21600"/>
                  </a:moveTo>
                  <a:lnTo>
                    <a:pt x="21600" y="19222"/>
                  </a:lnTo>
                  <a:lnTo>
                    <a:pt x="14472" y="0"/>
                  </a:lnTo>
                  <a:lnTo>
                    <a:pt x="0" y="591"/>
                  </a:lnTo>
                  <a:cubicBezTo>
                    <a:pt x="0" y="591"/>
                    <a:pt x="7887" y="21600"/>
                    <a:pt x="7887" y="21600"/>
                  </a:cubicBezTo>
                  <a:close/>
                </a:path>
              </a:pathLst>
            </a:custGeom>
            <a:gradFill>
              <a:gsLst>
                <a:gs pos="88000">
                  <a:schemeClr val="accent2"/>
                </a:gs>
                <a:gs pos="18000">
                  <a:schemeClr val="accent2">
                    <a:lumMod val="75000"/>
                  </a:schemeClr>
                </a:gs>
              </a:gsLst>
              <a:lin ang="4200000" scaled="0"/>
            </a:gradFill>
            <a:ln w="6350">
              <a:solidFill>
                <a:schemeClr val="accent2">
                  <a:lumMod val="60000"/>
                  <a:lumOff val="40000"/>
                </a:schemeClr>
              </a:solidFill>
              <a:miter lim="400000"/>
            </a:ln>
          </p:spPr>
          <p:txBody>
            <a:bodyPr lIns="0" tIns="0" rIns="0" bIns="0" anchor="ctr"/>
            <a:lstStyle/>
            <a:p>
              <a:pPr fontAlgn="auto">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mn-lt"/>
                <a:ea typeface="+mn-ea"/>
                <a:cs typeface="+mn-cs"/>
              </a:endParaRPr>
            </a:p>
          </p:txBody>
        </p:sp>
        <p:sp>
          <p:nvSpPr>
            <p:cNvPr id="12" name="Shape 11"/>
            <p:cNvSpPr/>
            <p:nvPr/>
          </p:nvSpPr>
          <p:spPr>
            <a:xfrm>
              <a:off x="4185992" y="2021870"/>
              <a:ext cx="1324007" cy="2881870"/>
            </a:xfrm>
            <a:custGeom>
              <a:avLst/>
              <a:gdLst/>
              <a:ahLst/>
              <a:cxnLst>
                <a:cxn ang="0">
                  <a:pos x="wd2" y="hd2"/>
                </a:cxn>
                <a:cxn ang="5400000">
                  <a:pos x="wd2" y="hd2"/>
                </a:cxn>
                <a:cxn ang="10800000">
                  <a:pos x="wd2" y="hd2"/>
                </a:cxn>
                <a:cxn ang="16200000">
                  <a:pos x="wd2" y="hd2"/>
                </a:cxn>
              </a:cxnLst>
              <a:rect l="0" t="0" r="r" b="b"/>
              <a:pathLst>
                <a:path w="21600" h="21600" extrusionOk="0">
                  <a:moveTo>
                    <a:pt x="11578" y="0"/>
                  </a:moveTo>
                  <a:lnTo>
                    <a:pt x="0" y="15742"/>
                  </a:lnTo>
                  <a:lnTo>
                    <a:pt x="7196" y="21600"/>
                  </a:lnTo>
                  <a:lnTo>
                    <a:pt x="21600" y="6351"/>
                  </a:lnTo>
                  <a:cubicBezTo>
                    <a:pt x="21600" y="6351"/>
                    <a:pt x="11578" y="0"/>
                    <a:pt x="11578" y="0"/>
                  </a:cubicBezTo>
                  <a:close/>
                </a:path>
              </a:pathLst>
            </a:custGeom>
            <a:gradFill>
              <a:gsLst>
                <a:gs pos="95000">
                  <a:schemeClr val="accent2"/>
                </a:gs>
                <a:gs pos="0">
                  <a:schemeClr val="accent2">
                    <a:lumMod val="50000"/>
                  </a:schemeClr>
                </a:gs>
                <a:gs pos="55000">
                  <a:schemeClr val="accent2">
                    <a:lumMod val="75000"/>
                  </a:schemeClr>
                </a:gs>
              </a:gsLst>
              <a:lin ang="4200000" scaled="0"/>
            </a:gradFill>
            <a:ln w="6350">
              <a:solidFill>
                <a:schemeClr val="accent2">
                  <a:lumMod val="60000"/>
                  <a:lumOff val="40000"/>
                </a:schemeClr>
              </a:solidFill>
              <a:miter lim="400000"/>
            </a:ln>
          </p:spPr>
          <p:txBody>
            <a:bodyPr lIns="0" tIns="0" rIns="0" bIns="0" anchor="ctr"/>
            <a:lstStyle/>
            <a:p>
              <a:pPr fontAlgn="auto">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mn-lt"/>
                <a:ea typeface="+mn-ea"/>
                <a:cs typeface="+mn-cs"/>
              </a:endParaRPr>
            </a:p>
          </p:txBody>
        </p:sp>
        <p:sp>
          <p:nvSpPr>
            <p:cNvPr id="13" name="Shape 12"/>
            <p:cNvSpPr/>
            <p:nvPr/>
          </p:nvSpPr>
          <p:spPr>
            <a:xfrm>
              <a:off x="4630503" y="2772903"/>
              <a:ext cx="1952672" cy="213083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9775" y="972"/>
                  </a:lnTo>
                  <a:lnTo>
                    <a:pt x="0" y="21600"/>
                  </a:lnTo>
                  <a:lnTo>
                    <a:pt x="13539" y="18274"/>
                  </a:lnTo>
                  <a:cubicBezTo>
                    <a:pt x="13539" y="18274"/>
                    <a:pt x="21600" y="0"/>
                    <a:pt x="21600" y="0"/>
                  </a:cubicBezTo>
                  <a:close/>
                </a:path>
              </a:pathLst>
            </a:custGeom>
            <a:solidFill>
              <a:schemeClr val="accent2">
                <a:lumMod val="75000"/>
              </a:schemeClr>
            </a:solidFill>
            <a:ln w="6350">
              <a:solidFill>
                <a:schemeClr val="accent2">
                  <a:lumMod val="60000"/>
                  <a:lumOff val="40000"/>
                </a:schemeClr>
              </a:solidFill>
              <a:miter lim="400000"/>
            </a:ln>
          </p:spPr>
          <p:txBody>
            <a:bodyPr lIns="0" tIns="0" rIns="0" bIns="0" anchor="ctr"/>
            <a:lstStyle/>
            <a:p>
              <a:pPr fontAlgn="auto">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mn-lt"/>
                <a:ea typeface="+mn-ea"/>
                <a:cs typeface="+mn-cs"/>
              </a:endParaRPr>
            </a:p>
          </p:txBody>
        </p:sp>
      </p:grpSp>
      <p:sp>
        <p:nvSpPr>
          <p:cNvPr id="14" name="Shape 13"/>
          <p:cNvSpPr/>
          <p:nvPr/>
        </p:nvSpPr>
        <p:spPr>
          <a:xfrm>
            <a:off x="4787900" y="3286125"/>
            <a:ext cx="3252788" cy="2338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6143" y="1929"/>
                </a:lnTo>
                <a:lnTo>
                  <a:pt x="0" y="21600"/>
                </a:lnTo>
                <a:lnTo>
                  <a:pt x="7015" y="19947"/>
                </a:lnTo>
                <a:lnTo>
                  <a:pt x="10225" y="9698"/>
                </a:lnTo>
                <a:lnTo>
                  <a:pt x="18310" y="8541"/>
                </a:lnTo>
                <a:cubicBezTo>
                  <a:pt x="18310" y="8541"/>
                  <a:pt x="21600" y="0"/>
                  <a:pt x="21600" y="0"/>
                </a:cubicBezTo>
                <a:close/>
              </a:path>
            </a:pathLst>
          </a:custGeom>
          <a:gradFill>
            <a:gsLst>
              <a:gs pos="0">
                <a:schemeClr val="accent4">
                  <a:lumMod val="60000"/>
                  <a:lumOff val="40000"/>
                </a:schemeClr>
              </a:gs>
              <a:gs pos="80000">
                <a:schemeClr val="accent4"/>
              </a:gs>
            </a:gsLst>
            <a:lin ang="3000000" scaled="0"/>
          </a:gradFill>
          <a:ln w="6350">
            <a:solidFill>
              <a:schemeClr val="accent4">
                <a:lumMod val="60000"/>
                <a:lumOff val="40000"/>
              </a:schemeClr>
            </a:solidFill>
            <a:miter lim="400000"/>
          </a:ln>
        </p:spPr>
        <p:txBody>
          <a:bodyPr lIns="0" tIns="0" rIns="0" bIns="0" anchor="ctr"/>
          <a:lstStyle/>
          <a:p>
            <a:pPr fontAlgn="auto">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mn-lt"/>
              <a:ea typeface="+mn-ea"/>
              <a:cs typeface="+mn-cs"/>
            </a:endParaRPr>
          </a:p>
        </p:txBody>
      </p:sp>
      <p:sp>
        <p:nvSpPr>
          <p:cNvPr id="15" name="Shape 14"/>
          <p:cNvSpPr/>
          <p:nvPr/>
        </p:nvSpPr>
        <p:spPr>
          <a:xfrm>
            <a:off x="4262438" y="2684463"/>
            <a:ext cx="1450975" cy="2936875"/>
          </a:xfrm>
          <a:custGeom>
            <a:avLst/>
            <a:gdLst/>
            <a:ahLst/>
            <a:cxnLst>
              <a:cxn ang="0">
                <a:pos x="wd2" y="hd2"/>
              </a:cxn>
              <a:cxn ang="5400000">
                <a:pos x="wd2" y="hd2"/>
              </a:cxn>
              <a:cxn ang="10800000">
                <a:pos x="wd2" y="hd2"/>
              </a:cxn>
              <a:cxn ang="16200000">
                <a:pos x="wd2" y="hd2"/>
              </a:cxn>
            </a:cxnLst>
            <a:rect l="0" t="0" r="r" b="b"/>
            <a:pathLst>
              <a:path w="21600" h="21600" extrusionOk="0">
                <a:moveTo>
                  <a:pt x="13157" y="0"/>
                </a:moveTo>
                <a:lnTo>
                  <a:pt x="0" y="14970"/>
                </a:lnTo>
                <a:lnTo>
                  <a:pt x="7825" y="21600"/>
                </a:lnTo>
                <a:lnTo>
                  <a:pt x="21600" y="5927"/>
                </a:lnTo>
                <a:cubicBezTo>
                  <a:pt x="21600" y="5927"/>
                  <a:pt x="13157" y="0"/>
                  <a:pt x="13157" y="0"/>
                </a:cubicBezTo>
                <a:close/>
              </a:path>
            </a:pathLst>
          </a:custGeom>
          <a:gradFill>
            <a:gsLst>
              <a:gs pos="0">
                <a:schemeClr val="accent4">
                  <a:lumMod val="60000"/>
                  <a:lumOff val="40000"/>
                </a:schemeClr>
              </a:gs>
              <a:gs pos="100000">
                <a:schemeClr val="accent4">
                  <a:lumMod val="75000"/>
                </a:schemeClr>
              </a:gs>
              <a:gs pos="34000">
                <a:schemeClr val="accent4"/>
              </a:gs>
            </a:gsLst>
            <a:lin ang="7200000" scaled="0"/>
          </a:gradFill>
          <a:ln w="6350">
            <a:solidFill>
              <a:schemeClr val="accent4">
                <a:lumMod val="60000"/>
                <a:lumOff val="40000"/>
              </a:schemeClr>
            </a:solidFill>
            <a:miter lim="400000"/>
          </a:ln>
        </p:spPr>
        <p:txBody>
          <a:bodyPr lIns="0" tIns="0" rIns="0" bIns="0" anchor="ctr"/>
          <a:lstStyle/>
          <a:p>
            <a:pPr fontAlgn="auto">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mn-lt"/>
              <a:ea typeface="+mn-ea"/>
              <a:cs typeface="+mn-cs"/>
            </a:endParaRPr>
          </a:p>
        </p:txBody>
      </p:sp>
      <p:sp>
        <p:nvSpPr>
          <p:cNvPr id="16" name="Shape 15"/>
          <p:cNvSpPr/>
          <p:nvPr/>
        </p:nvSpPr>
        <p:spPr>
          <a:xfrm>
            <a:off x="5148263" y="1633538"/>
            <a:ext cx="2894012" cy="1855787"/>
          </a:xfrm>
          <a:custGeom>
            <a:avLst/>
            <a:gdLst/>
            <a:ahLst/>
            <a:cxnLst>
              <a:cxn ang="0">
                <a:pos x="wd2" y="hd2"/>
              </a:cxn>
              <a:cxn ang="5400000">
                <a:pos x="wd2" y="hd2"/>
              </a:cxn>
              <a:cxn ang="10800000">
                <a:pos x="wd2" y="hd2"/>
              </a:cxn>
              <a:cxn ang="16200000">
                <a:pos x="wd2" y="hd2"/>
              </a:cxn>
            </a:cxnLst>
            <a:rect l="0" t="0" r="r" b="b"/>
            <a:pathLst>
              <a:path w="21600" h="21600" extrusionOk="0">
                <a:moveTo>
                  <a:pt x="4231" y="21600"/>
                </a:moveTo>
                <a:lnTo>
                  <a:pt x="21600" y="19169"/>
                </a:lnTo>
                <a:lnTo>
                  <a:pt x="10911" y="0"/>
                </a:lnTo>
                <a:lnTo>
                  <a:pt x="4676" y="139"/>
                </a:lnTo>
                <a:lnTo>
                  <a:pt x="9534" y="10889"/>
                </a:lnTo>
                <a:lnTo>
                  <a:pt x="0" y="12224"/>
                </a:lnTo>
                <a:cubicBezTo>
                  <a:pt x="0" y="12224"/>
                  <a:pt x="4231" y="21600"/>
                  <a:pt x="4231" y="21600"/>
                </a:cubicBezTo>
                <a:close/>
              </a:path>
            </a:pathLst>
          </a:custGeom>
          <a:gradFill>
            <a:gsLst>
              <a:gs pos="16000">
                <a:schemeClr val="accent4">
                  <a:lumMod val="60000"/>
                  <a:lumOff val="40000"/>
                </a:schemeClr>
              </a:gs>
              <a:gs pos="100000">
                <a:schemeClr val="accent4">
                  <a:lumMod val="75000"/>
                </a:schemeClr>
              </a:gs>
              <a:gs pos="54000">
                <a:schemeClr val="accent4"/>
              </a:gs>
            </a:gsLst>
            <a:lin ang="12000000" scaled="0"/>
          </a:gradFill>
          <a:ln w="6350">
            <a:solidFill>
              <a:schemeClr val="accent4">
                <a:lumMod val="60000"/>
                <a:lumOff val="40000"/>
              </a:schemeClr>
            </a:solidFill>
            <a:miter lim="400000"/>
          </a:ln>
        </p:spPr>
        <p:txBody>
          <a:bodyPr lIns="0" tIns="0" rIns="0" bIns="0" anchor="ctr"/>
          <a:lstStyle/>
          <a:p>
            <a:pPr fontAlgn="auto">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mn-lt"/>
              <a:ea typeface="+mn-ea"/>
              <a:cs typeface="+mn-cs"/>
            </a:endParaRPr>
          </a:p>
        </p:txBody>
      </p:sp>
      <p:sp>
        <p:nvSpPr>
          <p:cNvPr id="33802" name="TextBox 22"/>
          <p:cNvSpPr txBox="1">
            <a:spLocks noChangeArrowheads="1"/>
          </p:cNvSpPr>
          <p:nvPr/>
        </p:nvSpPr>
        <p:spPr bwMode="auto">
          <a:xfrm>
            <a:off x="1050925" y="2259013"/>
            <a:ext cx="1646238" cy="338137"/>
          </a:xfrm>
          <a:prstGeom prst="rect">
            <a:avLst/>
          </a:prstGeom>
          <a:noFill/>
          <a:ln w="9525">
            <a:noFill/>
            <a:miter lim="800000"/>
          </a:ln>
        </p:spPr>
        <p:txBody>
          <a:bodyPr>
            <a:spAutoFit/>
          </a:bodyPr>
          <a:lstStyle/>
          <a:p>
            <a:pPr algn="r"/>
            <a:r>
              <a:rPr lang="zh-CN" altLang="en-US" sz="1600" b="1">
                <a:latin typeface="微软雅黑" panose="020B0503020204020204" pitchFamily="34" charset="-122"/>
                <a:ea typeface="微软雅黑" panose="020B0503020204020204" pitchFamily="34" charset="-122"/>
                <a:cs typeface="Montserrat"/>
              </a:rPr>
              <a:t>政府单位</a:t>
            </a:r>
            <a:endParaRPr lang="en-US" sz="1600" b="1">
              <a:latin typeface="微软雅黑" panose="020B0503020204020204" pitchFamily="34" charset="-122"/>
              <a:ea typeface="微软雅黑" panose="020B0503020204020204" pitchFamily="34" charset="-122"/>
              <a:cs typeface="Montserrat"/>
            </a:endParaRPr>
          </a:p>
        </p:txBody>
      </p:sp>
      <p:sp>
        <p:nvSpPr>
          <p:cNvPr id="33803" name="TextBox 23"/>
          <p:cNvSpPr txBox="1">
            <a:spLocks noChangeArrowheads="1"/>
          </p:cNvSpPr>
          <p:nvPr/>
        </p:nvSpPr>
        <p:spPr bwMode="auto">
          <a:xfrm>
            <a:off x="1003300" y="2643188"/>
            <a:ext cx="1582738" cy="258762"/>
          </a:xfrm>
          <a:prstGeom prst="rect">
            <a:avLst/>
          </a:prstGeom>
          <a:noFill/>
          <a:ln w="9525">
            <a:noFill/>
            <a:miter lim="800000"/>
          </a:ln>
        </p:spPr>
        <p:txBody>
          <a:bodyPr>
            <a:spAutoFit/>
          </a:bodyPr>
          <a:lstStyle/>
          <a:p>
            <a:pPr algn="r">
              <a:lnSpc>
                <a:spcPts val="1300"/>
              </a:lnSpc>
            </a:pPr>
            <a:r>
              <a:rPr lang="zh-CN" altLang="en-US" sz="1100" b="1">
                <a:latin typeface="微软雅黑" panose="020B0503020204020204" pitchFamily="34" charset="-122"/>
                <a:ea typeface="微软雅黑" panose="020B0503020204020204" pitchFamily="34" charset="-122"/>
                <a:cs typeface="Montserrat"/>
              </a:rPr>
              <a:t>配套政策</a:t>
            </a:r>
            <a:endParaRPr lang="en-US" sz="1100" b="1">
              <a:latin typeface="微软雅黑" panose="020B0503020204020204" pitchFamily="34" charset="-122"/>
              <a:ea typeface="微软雅黑" panose="020B0503020204020204" pitchFamily="34" charset="-122"/>
              <a:cs typeface="Montserrat"/>
            </a:endParaRPr>
          </a:p>
        </p:txBody>
      </p:sp>
      <p:sp>
        <p:nvSpPr>
          <p:cNvPr id="33804" name="TextBox 24"/>
          <p:cNvSpPr txBox="1">
            <a:spLocks noChangeArrowheads="1"/>
          </p:cNvSpPr>
          <p:nvPr/>
        </p:nvSpPr>
        <p:spPr bwMode="auto">
          <a:xfrm>
            <a:off x="1058863" y="4267200"/>
            <a:ext cx="1646237" cy="338138"/>
          </a:xfrm>
          <a:prstGeom prst="rect">
            <a:avLst/>
          </a:prstGeom>
          <a:noFill/>
          <a:ln w="9525">
            <a:noFill/>
            <a:miter lim="800000"/>
          </a:ln>
        </p:spPr>
        <p:txBody>
          <a:bodyPr>
            <a:spAutoFit/>
          </a:bodyPr>
          <a:lstStyle/>
          <a:p>
            <a:pPr algn="r"/>
            <a:r>
              <a:rPr lang="zh-CN" altLang="en-US" sz="1600" b="1">
                <a:latin typeface="微软雅黑" panose="020B0503020204020204" pitchFamily="34" charset="-122"/>
                <a:ea typeface="微软雅黑" panose="020B0503020204020204" pitchFamily="34" charset="-122"/>
                <a:cs typeface="Montserrat"/>
              </a:rPr>
              <a:t>消费者</a:t>
            </a:r>
            <a:endParaRPr lang="en-US" sz="1600" b="1">
              <a:latin typeface="微软雅黑" panose="020B0503020204020204" pitchFamily="34" charset="-122"/>
              <a:ea typeface="微软雅黑" panose="020B0503020204020204" pitchFamily="34" charset="-122"/>
              <a:cs typeface="Montserrat"/>
            </a:endParaRPr>
          </a:p>
        </p:txBody>
      </p:sp>
      <p:sp>
        <p:nvSpPr>
          <p:cNvPr id="33805" name="TextBox 25"/>
          <p:cNvSpPr txBox="1">
            <a:spLocks noChangeArrowheads="1"/>
          </p:cNvSpPr>
          <p:nvPr/>
        </p:nvSpPr>
        <p:spPr bwMode="auto">
          <a:xfrm>
            <a:off x="1036638" y="4649788"/>
            <a:ext cx="1582737" cy="596900"/>
          </a:xfrm>
          <a:prstGeom prst="rect">
            <a:avLst/>
          </a:prstGeom>
          <a:noFill/>
          <a:ln w="9525">
            <a:noFill/>
            <a:miter lim="800000"/>
          </a:ln>
        </p:spPr>
        <p:txBody>
          <a:bodyPr>
            <a:spAutoFit/>
          </a:bodyPr>
          <a:lstStyle/>
          <a:p>
            <a:pPr algn="r" eaLnBrk="0" hangingPunct="0">
              <a:lnSpc>
                <a:spcPct val="150000"/>
              </a:lnSpc>
            </a:pPr>
            <a:r>
              <a:rPr lang="zh-CN" altLang="en-US" sz="1100" b="1">
                <a:latin typeface="微软雅黑" panose="020B0503020204020204" pitchFamily="34" charset="-122"/>
                <a:ea typeface="微软雅黑" panose="020B0503020204020204" pitchFamily="34" charset="-122"/>
              </a:rPr>
              <a:t>购买或运营商充话费获得防盗装置及保险服务</a:t>
            </a:r>
            <a:endParaRPr lang="en-US" altLang="zh-CN" sz="1100" b="1">
              <a:latin typeface="微软雅黑" panose="020B0503020204020204" pitchFamily="34" charset="-122"/>
              <a:ea typeface="微软雅黑" panose="020B0503020204020204" pitchFamily="34" charset="-122"/>
            </a:endParaRPr>
          </a:p>
        </p:txBody>
      </p:sp>
      <p:cxnSp>
        <p:nvCxnSpPr>
          <p:cNvPr id="21" name="Elbow Connector 27"/>
          <p:cNvCxnSpPr/>
          <p:nvPr/>
        </p:nvCxnSpPr>
        <p:spPr>
          <a:xfrm rot="10800000">
            <a:off x="3314700" y="2505075"/>
            <a:ext cx="1055688" cy="439738"/>
          </a:xfrm>
          <a:prstGeom prst="bentConnector3">
            <a:avLst>
              <a:gd name="adj1" fmla="val 79215"/>
            </a:avLst>
          </a:prstGeom>
          <a:ln>
            <a:solidFill>
              <a:schemeClr val="tx1">
                <a:alpha val="80000"/>
              </a:schemeClr>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33"/>
          <p:cNvCxnSpPr/>
          <p:nvPr/>
        </p:nvCxnSpPr>
        <p:spPr>
          <a:xfrm rot="10800000">
            <a:off x="3314700" y="4514850"/>
            <a:ext cx="3286125" cy="568325"/>
          </a:xfrm>
          <a:prstGeom prst="bentConnector3">
            <a:avLst>
              <a:gd name="adj1" fmla="val 90450"/>
            </a:avLst>
          </a:prstGeom>
          <a:ln>
            <a:solidFill>
              <a:schemeClr val="tx1">
                <a:alpha val="80000"/>
              </a:schemeClr>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36"/>
          <p:cNvCxnSpPr/>
          <p:nvPr/>
        </p:nvCxnSpPr>
        <p:spPr>
          <a:xfrm flipV="1">
            <a:off x="7029450" y="2133600"/>
            <a:ext cx="1441450" cy="550863"/>
          </a:xfrm>
          <a:prstGeom prst="bentConnector3">
            <a:avLst>
              <a:gd name="adj1" fmla="val 79488"/>
            </a:avLst>
          </a:prstGeom>
          <a:ln>
            <a:solidFill>
              <a:schemeClr val="tx1">
                <a:alpha val="80000"/>
              </a:schemeClr>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sp>
        <p:nvSpPr>
          <p:cNvPr id="33809" name="TextBox 45"/>
          <p:cNvSpPr txBox="1">
            <a:spLocks noChangeArrowheads="1"/>
          </p:cNvSpPr>
          <p:nvPr/>
        </p:nvSpPr>
        <p:spPr bwMode="auto">
          <a:xfrm>
            <a:off x="8823325" y="1901825"/>
            <a:ext cx="3106738" cy="968375"/>
          </a:xfrm>
          <a:prstGeom prst="rect">
            <a:avLst/>
          </a:prstGeom>
          <a:noFill/>
          <a:ln w="9525">
            <a:noFill/>
            <a:miter lim="800000"/>
          </a:ln>
        </p:spPr>
        <p:txBody>
          <a:bodyPr>
            <a:spAutoFit/>
          </a:bodyPr>
          <a:lstStyle/>
          <a:p>
            <a:pPr>
              <a:lnSpc>
                <a:spcPct val="150000"/>
              </a:lnSpc>
            </a:pPr>
            <a:r>
              <a:rPr lang="zh-CN" altLang="en-US" sz="1600" b="1">
                <a:latin typeface="微软雅黑" panose="020B0503020204020204" pitchFamily="34" charset="-122"/>
                <a:ea typeface="微软雅黑" panose="020B0503020204020204" pitchFamily="34" charset="-122"/>
                <a:cs typeface="Montserrat"/>
              </a:rPr>
              <a:t>硬件厂商</a:t>
            </a:r>
            <a:r>
              <a:rPr lang="en-US" altLang="zh-CN" sz="1600" b="1">
                <a:latin typeface="微软雅黑" panose="020B0503020204020204" pitchFamily="34" charset="-122"/>
                <a:ea typeface="微软雅黑" panose="020B0503020204020204" pitchFamily="34" charset="-122"/>
                <a:cs typeface="Montserrat"/>
              </a:rPr>
              <a:t>+</a:t>
            </a:r>
            <a:r>
              <a:rPr lang="zh-CN" altLang="en-US" sz="1600" b="1">
                <a:latin typeface="微软雅黑" panose="020B0503020204020204" pitchFamily="34" charset="-122"/>
                <a:ea typeface="微软雅黑" panose="020B0503020204020204" pitchFamily="34" charset="-122"/>
                <a:cs typeface="Montserrat"/>
              </a:rPr>
              <a:t>落地服务商投资建设</a:t>
            </a:r>
            <a:endParaRPr lang="en-US" altLang="zh-CN" sz="1600" b="1">
              <a:latin typeface="微软雅黑" panose="020B0503020204020204" pitchFamily="34" charset="-122"/>
              <a:ea typeface="微软雅黑" panose="020B0503020204020204" pitchFamily="34" charset="-122"/>
              <a:cs typeface="Montserrat"/>
            </a:endParaRPr>
          </a:p>
          <a:p>
            <a:pPr>
              <a:lnSpc>
                <a:spcPct val="150000"/>
              </a:lnSpc>
            </a:pPr>
            <a:r>
              <a:rPr lang="zh-CN" altLang="en-US" sz="1100" b="1">
                <a:latin typeface="微软雅黑" panose="020B0503020204020204" pitchFamily="34" charset="-122"/>
                <a:ea typeface="微软雅黑" panose="020B0503020204020204" pitchFamily="34" charset="-122"/>
                <a:cs typeface="Montserrat"/>
              </a:rPr>
              <a:t>无需政府出一分钱做到企业投资政府得民心，民众得实惠</a:t>
            </a:r>
            <a:endParaRPr lang="en-US" sz="1100" b="1">
              <a:latin typeface="微软雅黑" panose="020B0503020204020204" pitchFamily="34" charset="-122"/>
              <a:ea typeface="微软雅黑" panose="020B0503020204020204" pitchFamily="34" charset="-122"/>
              <a:cs typeface="Montserrat"/>
            </a:endParaRPr>
          </a:p>
        </p:txBody>
      </p:sp>
      <p:sp>
        <p:nvSpPr>
          <p:cNvPr id="25" name="矩形 24"/>
          <p:cNvSpPr/>
          <p:nvPr/>
        </p:nvSpPr>
        <p:spPr>
          <a:xfrm>
            <a:off x="8716963" y="2076450"/>
            <a:ext cx="114300" cy="115888"/>
          </a:xfrm>
          <a:prstGeom prst="rect">
            <a:avLst/>
          </a:prstGeom>
          <a:solidFill>
            <a:srgbClr val="FFD555"/>
          </a:solidFill>
          <a:ln>
            <a:solidFill>
              <a:srgbClr val="FFD6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矩形 25"/>
          <p:cNvSpPr/>
          <p:nvPr/>
        </p:nvSpPr>
        <p:spPr>
          <a:xfrm>
            <a:off x="2894013" y="4440238"/>
            <a:ext cx="115887" cy="114300"/>
          </a:xfrm>
          <a:prstGeom prst="rect">
            <a:avLst/>
          </a:prstGeom>
          <a:solidFill>
            <a:srgbClr val="B2B2B2"/>
          </a:solidFill>
          <a:ln>
            <a:solidFill>
              <a:srgbClr val="B1B1B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矩形 26"/>
          <p:cNvSpPr/>
          <p:nvPr/>
        </p:nvSpPr>
        <p:spPr>
          <a:xfrm>
            <a:off x="2870200" y="2436813"/>
            <a:ext cx="115888" cy="114300"/>
          </a:xfrm>
          <a:prstGeom prst="rect">
            <a:avLst/>
          </a:prstGeom>
          <a:solidFill>
            <a:srgbClr val="DE7025"/>
          </a:solidFill>
          <a:ln>
            <a:solidFill>
              <a:srgbClr val="E6772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813" name="矩形 27"/>
          <p:cNvSpPr>
            <a:spLocks noChangeArrowheads="1"/>
          </p:cNvSpPr>
          <p:nvPr/>
        </p:nvSpPr>
        <p:spPr bwMode="auto">
          <a:xfrm>
            <a:off x="8002588" y="3983038"/>
            <a:ext cx="3832225" cy="2354262"/>
          </a:xfrm>
          <a:prstGeom prst="rect">
            <a:avLst/>
          </a:prstGeom>
          <a:noFill/>
          <a:ln w="9525">
            <a:noFill/>
            <a:miter lim="800000"/>
          </a:ln>
        </p:spPr>
        <p:txBody>
          <a:bodyPr>
            <a:spAutoFit/>
          </a:bodyPr>
          <a:lstStyle/>
          <a:p>
            <a:pPr>
              <a:lnSpc>
                <a:spcPct val="150000"/>
              </a:lnSpc>
            </a:pPr>
            <a:r>
              <a:rPr lang="zh-CN" altLang="zh-CN" sz="1400" b="1">
                <a:solidFill>
                  <a:srgbClr val="0070C0"/>
                </a:solidFill>
                <a:latin typeface="微软雅黑" panose="020B0503020204020204" pitchFamily="34" charset="-122"/>
                <a:ea typeface="微软雅黑" panose="020B0503020204020204" pitchFamily="34" charset="-122"/>
              </a:rPr>
              <a:t>按照“政府主导、公安牵头、部门协同、企业承载、社会参与”的原则，“居民电动车管理系统”车辆</a:t>
            </a:r>
            <a:r>
              <a:rPr lang="zh-CN" altLang="en-US" sz="1400" b="1">
                <a:solidFill>
                  <a:srgbClr val="0070C0"/>
                </a:solidFill>
                <a:latin typeface="微软雅黑" panose="020B0503020204020204" pitchFamily="34" charset="-122"/>
                <a:ea typeface="微软雅黑" panose="020B0503020204020204" pitchFamily="34" charset="-122"/>
              </a:rPr>
              <a:t>管理</a:t>
            </a:r>
            <a:r>
              <a:rPr lang="zh-CN" altLang="zh-CN" sz="1400" b="1">
                <a:solidFill>
                  <a:srgbClr val="0070C0"/>
                </a:solidFill>
                <a:latin typeface="微软雅黑" panose="020B0503020204020204" pitchFamily="34" charset="-122"/>
                <a:ea typeface="微软雅黑" panose="020B0503020204020204" pitchFamily="34" charset="-122"/>
              </a:rPr>
              <a:t>防盗系统由公安、运营商、落地服务商、保险公司以警企协作方式进行推广建设，各</a:t>
            </a:r>
            <a:r>
              <a:rPr lang="zh-CN" altLang="en-US" sz="1400" b="1">
                <a:solidFill>
                  <a:srgbClr val="0070C0"/>
                </a:solidFill>
                <a:latin typeface="微软雅黑" panose="020B0503020204020204" pitchFamily="34" charset="-122"/>
                <a:ea typeface="微软雅黑" panose="020B0503020204020204" pitchFamily="34" charset="-122"/>
              </a:rPr>
              <a:t>市区县</a:t>
            </a:r>
            <a:r>
              <a:rPr lang="zh-CN" altLang="zh-CN" sz="1400" b="1">
                <a:solidFill>
                  <a:srgbClr val="0070C0"/>
                </a:solidFill>
                <a:latin typeface="微软雅黑" panose="020B0503020204020204" pitchFamily="34" charset="-122"/>
                <a:ea typeface="微软雅黑" panose="020B0503020204020204" pitchFamily="34" charset="-122"/>
              </a:rPr>
              <a:t>公安局牵头，各地市</a:t>
            </a:r>
            <a:r>
              <a:rPr lang="zh-CN" altLang="en-US" sz="1400" b="1">
                <a:solidFill>
                  <a:srgbClr val="0070C0"/>
                </a:solidFill>
                <a:latin typeface="微软雅黑" panose="020B0503020204020204" pitchFamily="34" charset="-122"/>
                <a:ea typeface="微软雅黑" panose="020B0503020204020204" pitchFamily="34" charset="-122"/>
              </a:rPr>
              <a:t>区县</a:t>
            </a:r>
            <a:r>
              <a:rPr lang="zh-CN" altLang="zh-CN" sz="1400" b="1">
                <a:solidFill>
                  <a:srgbClr val="0070C0"/>
                </a:solidFill>
                <a:latin typeface="微软雅黑" panose="020B0503020204020204" pitchFamily="34" charset="-122"/>
                <a:ea typeface="微软雅黑" panose="020B0503020204020204" pitchFamily="34" charset="-122"/>
              </a:rPr>
              <a:t>运营商承办并宣传推广，服务商提供技术支持及售后、盗窃排查等。</a:t>
            </a:r>
          </a:p>
        </p:txBody>
      </p:sp>
    </p:spTree>
  </p:cSld>
  <p:clrMapOvr>
    <a:masterClrMapping/>
  </p:clrMapOvr>
  <p:transition spd="slow" advTm="3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a:stretch>
            <a:fillRect/>
          </a:stretch>
        </p:blipFill>
        <p:spPr bwMode="auto">
          <a:xfrm>
            <a:off x="520700" y="2474913"/>
            <a:ext cx="2554288" cy="1876425"/>
          </a:xfrm>
          <a:prstGeom prst="rect">
            <a:avLst/>
          </a:prstGeom>
          <a:noFill/>
          <a:ln w="9525">
            <a:noFill/>
            <a:miter lim="800000"/>
            <a:headEnd/>
            <a:tailEnd/>
          </a:ln>
        </p:spPr>
      </p:pic>
      <p:pic>
        <p:nvPicPr>
          <p:cNvPr id="4" name="图片 3"/>
          <p:cNvPicPr>
            <a:picLocks noChangeAspect="1"/>
          </p:cNvPicPr>
          <p:nvPr/>
        </p:nvPicPr>
        <p:blipFill>
          <a:blip r:embed="rId3"/>
          <a:srcRect l="11975" r="12180" b="3247"/>
          <a:stretch>
            <a:fillRect/>
          </a:stretch>
        </p:blipFill>
        <p:spPr bwMode="auto">
          <a:xfrm>
            <a:off x="3432175" y="2460625"/>
            <a:ext cx="2554288" cy="1893888"/>
          </a:xfrm>
          <a:prstGeom prst="rect">
            <a:avLst/>
          </a:prstGeom>
          <a:noFill/>
          <a:ln w="9525">
            <a:noFill/>
            <a:miter lim="800000"/>
            <a:headEnd/>
            <a:tailEnd/>
          </a:ln>
        </p:spPr>
      </p:pic>
      <p:pic>
        <p:nvPicPr>
          <p:cNvPr id="6" name="图片 5"/>
          <p:cNvPicPr>
            <a:picLocks noChangeAspect="1"/>
          </p:cNvPicPr>
          <p:nvPr/>
        </p:nvPicPr>
        <p:blipFill>
          <a:blip r:embed="rId4"/>
          <a:srcRect/>
          <a:stretch>
            <a:fillRect/>
          </a:stretch>
        </p:blipFill>
        <p:spPr bwMode="auto">
          <a:xfrm>
            <a:off x="6311900" y="2460625"/>
            <a:ext cx="2554288" cy="1889125"/>
          </a:xfrm>
          <a:prstGeom prst="rect">
            <a:avLst/>
          </a:prstGeom>
          <a:noFill/>
          <a:ln w="9525">
            <a:noFill/>
            <a:miter lim="800000"/>
            <a:headEnd/>
            <a:tailEnd/>
          </a:ln>
        </p:spPr>
      </p:pic>
      <p:sp>
        <p:nvSpPr>
          <p:cNvPr id="9" name="圆角矩形 8"/>
          <p:cNvSpPr/>
          <p:nvPr/>
        </p:nvSpPr>
        <p:spPr>
          <a:xfrm>
            <a:off x="3424238" y="4379913"/>
            <a:ext cx="2554287" cy="328612"/>
          </a:xfrm>
          <a:prstGeom prst="roundRect">
            <a:avLst>
              <a:gd name="adj" fmla="val 2782"/>
            </a:avLst>
          </a:prstGeom>
          <a:solidFill>
            <a:srgbClr val="3796C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a:solidFill>
                <a:srgbClr val="FEFABC"/>
              </a:solidFill>
              <a:latin typeface="Proxima Nova Rg"/>
              <a:ea typeface="微软雅黑" panose="020B0503020204020204" pitchFamily="34" charset="-122"/>
            </a:endParaRPr>
          </a:p>
        </p:txBody>
      </p:sp>
      <p:sp>
        <p:nvSpPr>
          <p:cNvPr id="35845" name="Title 20"/>
          <p:cNvSpPr txBox="1">
            <a:spLocks noChangeArrowheads="1"/>
          </p:cNvSpPr>
          <p:nvPr/>
        </p:nvSpPr>
        <p:spPr bwMode="auto">
          <a:xfrm>
            <a:off x="3432175" y="1735138"/>
            <a:ext cx="2554288" cy="686435"/>
          </a:xfrm>
          <a:prstGeom prst="rect">
            <a:avLst/>
          </a:prstGeom>
          <a:noFill/>
          <a:ln w="9525">
            <a:noFill/>
            <a:miter lim="800000"/>
          </a:ln>
        </p:spPr>
        <p:txBody>
          <a:bodyPr lIns="45720" tIns="22860" rIns="45720" bIns="22860">
            <a:spAutoFit/>
          </a:bodyPr>
          <a:lstStyle/>
          <a:p>
            <a:pPr defTabSz="457200">
              <a:lnSpc>
                <a:spcPts val="2500"/>
              </a:lnSpc>
            </a:pPr>
            <a:r>
              <a:rPr lang="zh-CN" altLang="en-US" sz="1200">
                <a:latin typeface="微软雅黑" panose="020B0503020204020204" pitchFamily="34" charset="-122"/>
                <a:ea typeface="微软雅黑" panose="020B0503020204020204" pitchFamily="34" charset="-122"/>
                <a:cs typeface="Source Sans Pro ExtraLight"/>
              </a:rPr>
              <a:t>解决公安大数据采集困难的难题，减轻基层民警工作量和办案压力</a:t>
            </a:r>
          </a:p>
        </p:txBody>
      </p:sp>
      <p:sp>
        <p:nvSpPr>
          <p:cNvPr id="35846" name="Title 20"/>
          <p:cNvSpPr txBox="1">
            <a:spLocks noChangeArrowheads="1"/>
          </p:cNvSpPr>
          <p:nvPr/>
        </p:nvSpPr>
        <p:spPr bwMode="auto">
          <a:xfrm>
            <a:off x="425450" y="4289425"/>
            <a:ext cx="2743200" cy="679450"/>
          </a:xfrm>
          <a:prstGeom prst="rect">
            <a:avLst/>
          </a:prstGeom>
          <a:noFill/>
          <a:ln w="9525">
            <a:noFill/>
            <a:miter lim="800000"/>
          </a:ln>
        </p:spPr>
        <p:txBody>
          <a:bodyPr lIns="45720" tIns="22860" rIns="45720" bIns="22860">
            <a:spAutoFit/>
          </a:bodyPr>
          <a:lstStyle/>
          <a:p>
            <a:pPr algn="ctr" defTabSz="457200">
              <a:lnSpc>
                <a:spcPts val="2500"/>
              </a:lnSpc>
            </a:pPr>
            <a:r>
              <a:rPr lang="zh-CN" altLang="en-US" sz="1200">
                <a:latin typeface="微软雅黑" panose="020B0503020204020204" pitchFamily="34" charset="-122"/>
                <a:ea typeface="微软雅黑" panose="020B0503020204020204" pitchFamily="34" charset="-122"/>
                <a:cs typeface="Source Sans Pro ExtraLight"/>
              </a:rPr>
              <a:t>物联网技术探测电动车冲红灯、逆行等违反交通规则行为，</a:t>
            </a:r>
            <a:r>
              <a:rPr lang="zh-CN" altLang="zh-CN" sz="1200">
                <a:latin typeface="微软雅黑" panose="020B0503020204020204" pitchFamily="34" charset="-122"/>
                <a:ea typeface="微软雅黑" panose="020B0503020204020204" pitchFamily="34" charset="-122"/>
                <a:cs typeface="Source Sans Pro ExtraLight"/>
              </a:rPr>
              <a:t>保障市民</a:t>
            </a:r>
            <a:r>
              <a:rPr lang="zh-CN" altLang="en-US" sz="1200">
                <a:latin typeface="微软雅黑" panose="020B0503020204020204" pitchFamily="34" charset="-122"/>
                <a:ea typeface="微软雅黑" panose="020B0503020204020204" pitchFamily="34" charset="-122"/>
                <a:cs typeface="Source Sans Pro ExtraLight"/>
              </a:rPr>
              <a:t>安全出行</a:t>
            </a:r>
            <a:endParaRPr lang="en-US" altLang="zh-CN" sz="1200">
              <a:latin typeface="Open Sans" panose="020B0606030504020204"/>
              <a:ea typeface="微软雅黑" panose="020B0503020204020204" pitchFamily="34" charset="-122"/>
              <a:cs typeface="Source Sans Pro ExtraLight"/>
            </a:endParaRPr>
          </a:p>
        </p:txBody>
      </p:sp>
      <p:sp>
        <p:nvSpPr>
          <p:cNvPr id="35847" name="Title 20"/>
          <p:cNvSpPr txBox="1">
            <a:spLocks noChangeArrowheads="1"/>
          </p:cNvSpPr>
          <p:nvPr/>
        </p:nvSpPr>
        <p:spPr bwMode="auto">
          <a:xfrm>
            <a:off x="6313488" y="4305300"/>
            <a:ext cx="2555875" cy="679450"/>
          </a:xfrm>
          <a:prstGeom prst="rect">
            <a:avLst/>
          </a:prstGeom>
          <a:noFill/>
          <a:ln w="9525">
            <a:noFill/>
            <a:miter lim="800000"/>
          </a:ln>
        </p:spPr>
        <p:txBody>
          <a:bodyPr lIns="45720" tIns="22860" rIns="45720" bIns="22860">
            <a:spAutoFit/>
          </a:bodyPr>
          <a:lstStyle/>
          <a:p>
            <a:pPr defTabSz="457200">
              <a:lnSpc>
                <a:spcPts val="2500"/>
              </a:lnSpc>
            </a:pPr>
            <a:r>
              <a:rPr lang="zh-CN" altLang="en-US" sz="1200">
                <a:latin typeface="微软雅黑" panose="020B0503020204020204" pitchFamily="34" charset="-122"/>
                <a:ea typeface="微软雅黑" panose="020B0503020204020204" pitchFamily="34" charset="-122"/>
                <a:cs typeface="Source Sans Pro ExtraLight"/>
              </a:rPr>
              <a:t>通过智能化大数据平台，</a:t>
            </a:r>
            <a:r>
              <a:rPr lang="zh-CN" altLang="zh-CN" sz="1200">
                <a:latin typeface="微软雅黑" panose="020B0503020204020204" pitchFamily="34" charset="-122"/>
                <a:ea typeface="微软雅黑" panose="020B0503020204020204" pitchFamily="34" charset="-122"/>
                <a:cs typeface="Source Sans Pro ExtraLight"/>
              </a:rPr>
              <a:t>帮助强化政府监管</a:t>
            </a:r>
            <a:r>
              <a:rPr lang="zh-CN" altLang="en-US" sz="1200">
                <a:latin typeface="微软雅黑" panose="020B0503020204020204" pitchFamily="34" charset="-122"/>
                <a:ea typeface="微软雅黑" panose="020B0503020204020204" pitchFamily="34" charset="-122"/>
                <a:cs typeface="Source Sans Pro ExtraLight"/>
              </a:rPr>
              <a:t>辖区车辆</a:t>
            </a:r>
            <a:endParaRPr lang="en-US" altLang="zh-CN" sz="1200">
              <a:latin typeface="Open Sans" panose="020B0606030504020204"/>
              <a:ea typeface="微软雅黑" panose="020B0503020204020204" pitchFamily="34" charset="-122"/>
              <a:cs typeface="Source Sans Pro ExtraLight"/>
            </a:endParaRPr>
          </a:p>
        </p:txBody>
      </p:sp>
      <p:sp>
        <p:nvSpPr>
          <p:cNvPr id="35848" name="Title 20"/>
          <p:cNvSpPr txBox="1">
            <a:spLocks noChangeArrowheads="1"/>
          </p:cNvSpPr>
          <p:nvPr/>
        </p:nvSpPr>
        <p:spPr bwMode="auto">
          <a:xfrm>
            <a:off x="1196975" y="1935163"/>
            <a:ext cx="1616075" cy="304800"/>
          </a:xfrm>
          <a:prstGeom prst="rect">
            <a:avLst/>
          </a:prstGeom>
          <a:noFill/>
          <a:ln w="9525">
            <a:noFill/>
            <a:miter lim="800000"/>
          </a:ln>
        </p:spPr>
        <p:txBody>
          <a:bodyPr wrap="none" lIns="45720" tIns="0" rIns="45720" bIns="0" anchor="ctr">
            <a:spAutoFit/>
          </a:bodyPr>
          <a:lstStyle/>
          <a:p>
            <a:pPr algn="ctr" defTabSz="228600"/>
            <a:r>
              <a:rPr lang="zh-CN" altLang="en-US" sz="2000" b="1">
                <a:solidFill>
                  <a:schemeClr val="bg1"/>
                </a:solidFill>
                <a:latin typeface="微软雅黑" panose="020B0503020204020204" pitchFamily="34" charset="-122"/>
                <a:ea typeface="微软雅黑" panose="020B0503020204020204" pitchFamily="34" charset="-122"/>
                <a:cs typeface="Lato Regular"/>
              </a:rPr>
              <a:t>单击输入标题</a:t>
            </a:r>
          </a:p>
        </p:txBody>
      </p:sp>
      <p:sp>
        <p:nvSpPr>
          <p:cNvPr id="35849" name="Title 20"/>
          <p:cNvSpPr txBox="1">
            <a:spLocks noChangeArrowheads="1"/>
          </p:cNvSpPr>
          <p:nvPr/>
        </p:nvSpPr>
        <p:spPr bwMode="auto">
          <a:xfrm>
            <a:off x="7810500" y="1897063"/>
            <a:ext cx="1616075" cy="304800"/>
          </a:xfrm>
          <a:prstGeom prst="rect">
            <a:avLst/>
          </a:prstGeom>
          <a:noFill/>
          <a:ln w="9525">
            <a:noFill/>
            <a:miter lim="800000"/>
          </a:ln>
        </p:spPr>
        <p:txBody>
          <a:bodyPr wrap="none" lIns="45720" tIns="0" rIns="45720" bIns="0" anchor="ctr">
            <a:spAutoFit/>
          </a:bodyPr>
          <a:lstStyle/>
          <a:p>
            <a:pPr algn="ctr" defTabSz="228600"/>
            <a:r>
              <a:rPr lang="zh-CN" altLang="en-US" sz="2000" b="1">
                <a:solidFill>
                  <a:schemeClr val="bg1"/>
                </a:solidFill>
                <a:latin typeface="微软雅黑" panose="020B0503020204020204" pitchFamily="34" charset="-122"/>
                <a:ea typeface="微软雅黑" panose="020B0503020204020204" pitchFamily="34" charset="-122"/>
                <a:cs typeface="Lato Regular"/>
              </a:rPr>
              <a:t>单击输入标题</a:t>
            </a:r>
          </a:p>
        </p:txBody>
      </p:sp>
      <p:sp>
        <p:nvSpPr>
          <p:cNvPr id="35850" name="Title 20"/>
          <p:cNvSpPr txBox="1">
            <a:spLocks noChangeArrowheads="1"/>
          </p:cNvSpPr>
          <p:nvPr/>
        </p:nvSpPr>
        <p:spPr bwMode="auto">
          <a:xfrm>
            <a:off x="3449638" y="4376738"/>
            <a:ext cx="2571750" cy="304800"/>
          </a:xfrm>
          <a:prstGeom prst="rect">
            <a:avLst/>
          </a:prstGeom>
          <a:noFill/>
          <a:ln w="9525">
            <a:noFill/>
            <a:miter lim="800000"/>
          </a:ln>
        </p:spPr>
        <p:txBody>
          <a:bodyPr wrap="none" lIns="45720" tIns="0" rIns="45720" bIns="0" anchor="ctr">
            <a:spAutoFit/>
          </a:bodyPr>
          <a:lstStyle/>
          <a:p>
            <a:pPr algn="ctr" defTabSz="457200"/>
            <a:r>
              <a:rPr lang="zh-CN" altLang="zh-CN" sz="2000" b="1">
                <a:solidFill>
                  <a:schemeClr val="bg1"/>
                </a:solidFill>
                <a:latin typeface="微软雅黑" panose="020B0503020204020204" pitchFamily="34" charset="-122"/>
                <a:ea typeface="微软雅黑" panose="020B0503020204020204" pitchFamily="34" charset="-122"/>
                <a:cs typeface="Source Sans Pro ExtraLight"/>
              </a:rPr>
              <a:t>打造物联网</a:t>
            </a:r>
            <a:r>
              <a:rPr lang="en-US" altLang="zh-CN" sz="2000" b="1">
                <a:solidFill>
                  <a:schemeClr val="bg1"/>
                </a:solidFill>
                <a:latin typeface="微软雅黑" panose="020B0503020204020204" pitchFamily="34" charset="-122"/>
                <a:ea typeface="微软雅黑" panose="020B0503020204020204" pitchFamily="34" charset="-122"/>
                <a:cs typeface="Source Sans Pro ExtraLight"/>
              </a:rPr>
              <a:t>+</a:t>
            </a:r>
            <a:r>
              <a:rPr lang="zh-CN" altLang="zh-CN" sz="2000" b="1">
                <a:solidFill>
                  <a:schemeClr val="bg1"/>
                </a:solidFill>
                <a:latin typeface="微软雅黑" panose="020B0503020204020204" pitchFamily="34" charset="-122"/>
                <a:ea typeface="微软雅黑" panose="020B0503020204020204" pitchFamily="34" charset="-122"/>
                <a:cs typeface="Source Sans Pro ExtraLight"/>
              </a:rPr>
              <a:t>社会管控</a:t>
            </a:r>
            <a:endParaRPr lang="zh-CN" altLang="en-US" sz="2000" b="1">
              <a:solidFill>
                <a:schemeClr val="bg1"/>
              </a:solidFill>
              <a:latin typeface="Open Sans Semibold"/>
              <a:ea typeface="微软雅黑" panose="020B0503020204020204" pitchFamily="34" charset="-122"/>
              <a:cs typeface="Source Sans Pro ExtraLight"/>
            </a:endParaRPr>
          </a:p>
        </p:txBody>
      </p:sp>
      <p:sp>
        <p:nvSpPr>
          <p:cNvPr id="18" name="矩形 17"/>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矩形 18"/>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文本框 19"/>
          <p:cNvSpPr txBox="1">
            <a:spLocks noChangeArrowheads="1"/>
          </p:cNvSpPr>
          <p:nvPr/>
        </p:nvSpPr>
        <p:spPr bwMode="auto">
          <a:xfrm>
            <a:off x="684213" y="439738"/>
            <a:ext cx="4452937" cy="646112"/>
          </a:xfrm>
          <a:prstGeom prst="rect">
            <a:avLst/>
          </a:prstGeom>
          <a:noFill/>
          <a:ln w="9525">
            <a:noFill/>
            <a:miter lim="800000"/>
          </a:ln>
        </p:spPr>
        <p:txBody>
          <a:bodyPr>
            <a:spAutoFit/>
          </a:bodyPr>
          <a:lstStyle/>
          <a:p>
            <a:pPr algn="dist"/>
            <a:r>
              <a:rPr lang="zh-CN" altLang="en-US" sz="3600" b="1">
                <a:solidFill>
                  <a:srgbClr val="2E6EBB"/>
                </a:solidFill>
                <a:latin typeface="微软雅黑" panose="020B0503020204020204" pitchFamily="34" charset="-122"/>
                <a:ea typeface="微软雅黑" panose="020B0503020204020204" pitchFamily="34" charset="-122"/>
              </a:rPr>
              <a:t>城市电动车管理规划</a:t>
            </a:r>
            <a:endParaRPr lang="en-US" altLang="zh-CN" sz="3600" b="1">
              <a:solidFill>
                <a:srgbClr val="2E6EBB"/>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525463" y="2122488"/>
            <a:ext cx="2554287" cy="327025"/>
          </a:xfrm>
          <a:prstGeom prst="roundRect">
            <a:avLst>
              <a:gd name="adj" fmla="val 2782"/>
            </a:avLst>
          </a:prstGeom>
          <a:solidFill>
            <a:srgbClr val="3796C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a:solidFill>
                <a:srgbClr val="FEFABC"/>
              </a:solidFill>
              <a:latin typeface="Proxima Nova Rg"/>
              <a:ea typeface="微软雅黑" panose="020B0503020204020204" pitchFamily="34" charset="-122"/>
            </a:endParaRPr>
          </a:p>
        </p:txBody>
      </p:sp>
      <p:sp>
        <p:nvSpPr>
          <p:cNvPr id="35855" name="Title 20"/>
          <p:cNvSpPr txBox="1">
            <a:spLocks noChangeArrowheads="1"/>
          </p:cNvSpPr>
          <p:nvPr/>
        </p:nvSpPr>
        <p:spPr bwMode="auto">
          <a:xfrm>
            <a:off x="495300" y="2155825"/>
            <a:ext cx="2632075" cy="304800"/>
          </a:xfrm>
          <a:prstGeom prst="rect">
            <a:avLst/>
          </a:prstGeom>
          <a:noFill/>
          <a:ln w="9525">
            <a:noFill/>
            <a:miter lim="800000"/>
          </a:ln>
        </p:spPr>
        <p:txBody>
          <a:bodyPr wrap="none" lIns="45720" tIns="0" rIns="45720" bIns="0" anchor="ctr">
            <a:spAutoFit/>
          </a:bodyPr>
          <a:lstStyle/>
          <a:p>
            <a:pPr algn="ctr" defTabSz="457200"/>
            <a:r>
              <a:rPr lang="zh-CN" altLang="en-US" sz="2000" b="1">
                <a:solidFill>
                  <a:schemeClr val="bg1"/>
                </a:solidFill>
                <a:latin typeface="微软雅黑" panose="020B0503020204020204" pitchFamily="34" charset="-122"/>
                <a:ea typeface="微软雅黑" panose="020B0503020204020204" pitchFamily="34" charset="-122"/>
                <a:cs typeface="Source Sans Pro ExtraLight"/>
              </a:rPr>
              <a:t>解决上路管理难的问题</a:t>
            </a:r>
            <a:endParaRPr lang="zh-CN" altLang="en-US" sz="2000" b="1">
              <a:solidFill>
                <a:schemeClr val="bg1"/>
              </a:solidFill>
              <a:latin typeface="Open Sans Semibold"/>
              <a:ea typeface="微软雅黑" panose="020B0503020204020204" pitchFamily="34" charset="-122"/>
              <a:cs typeface="Source Sans Pro ExtraLight"/>
            </a:endParaRPr>
          </a:p>
        </p:txBody>
      </p:sp>
      <p:sp>
        <p:nvSpPr>
          <p:cNvPr id="23" name="圆角矩形 22"/>
          <p:cNvSpPr/>
          <p:nvPr/>
        </p:nvSpPr>
        <p:spPr>
          <a:xfrm>
            <a:off x="6310313" y="2111375"/>
            <a:ext cx="2555875" cy="328613"/>
          </a:xfrm>
          <a:prstGeom prst="roundRect">
            <a:avLst>
              <a:gd name="adj" fmla="val 2782"/>
            </a:avLst>
          </a:prstGeom>
          <a:solidFill>
            <a:srgbClr val="3796C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a:solidFill>
                <a:srgbClr val="FEFABC"/>
              </a:solidFill>
              <a:latin typeface="Proxima Nova Rg"/>
              <a:ea typeface="微软雅黑" panose="020B0503020204020204" pitchFamily="34" charset="-122"/>
            </a:endParaRPr>
          </a:p>
        </p:txBody>
      </p:sp>
      <p:sp>
        <p:nvSpPr>
          <p:cNvPr id="35857" name="Title 20"/>
          <p:cNvSpPr txBox="1">
            <a:spLocks noChangeArrowheads="1"/>
          </p:cNvSpPr>
          <p:nvPr/>
        </p:nvSpPr>
        <p:spPr bwMode="auto">
          <a:xfrm>
            <a:off x="6613525" y="2146300"/>
            <a:ext cx="2124075" cy="304800"/>
          </a:xfrm>
          <a:prstGeom prst="rect">
            <a:avLst/>
          </a:prstGeom>
          <a:noFill/>
          <a:ln w="9525">
            <a:noFill/>
            <a:miter lim="800000"/>
          </a:ln>
        </p:spPr>
        <p:txBody>
          <a:bodyPr wrap="none" lIns="45720" tIns="0" rIns="45720" bIns="0" anchor="ctr">
            <a:spAutoFit/>
          </a:bodyPr>
          <a:lstStyle/>
          <a:p>
            <a:pPr algn="ctr" defTabSz="457200"/>
            <a:r>
              <a:rPr lang="zh-CN" altLang="zh-CN" sz="2000" b="1">
                <a:solidFill>
                  <a:schemeClr val="bg1"/>
                </a:solidFill>
                <a:latin typeface="微软雅黑" panose="020B0503020204020204" pitchFamily="34" charset="-122"/>
                <a:ea typeface="微软雅黑" panose="020B0503020204020204" pitchFamily="34" charset="-122"/>
                <a:cs typeface="Source Sans Pro ExtraLight"/>
              </a:rPr>
              <a:t>提升公安破案效率</a:t>
            </a:r>
            <a:endParaRPr lang="zh-CN" altLang="en-US" sz="2000" b="1">
              <a:solidFill>
                <a:schemeClr val="bg1"/>
              </a:solidFill>
              <a:latin typeface="Open Sans Semibold"/>
              <a:ea typeface="微软雅黑" panose="020B0503020204020204" pitchFamily="34" charset="-122"/>
              <a:cs typeface="Source Sans Pro ExtraLight"/>
            </a:endParaRPr>
          </a:p>
        </p:txBody>
      </p:sp>
      <p:sp>
        <p:nvSpPr>
          <p:cNvPr id="35858" name="Title 20"/>
          <p:cNvSpPr txBox="1">
            <a:spLocks noChangeArrowheads="1"/>
          </p:cNvSpPr>
          <p:nvPr/>
        </p:nvSpPr>
        <p:spPr bwMode="auto">
          <a:xfrm>
            <a:off x="9182100" y="1776413"/>
            <a:ext cx="2555875" cy="679450"/>
          </a:xfrm>
          <a:prstGeom prst="rect">
            <a:avLst/>
          </a:prstGeom>
          <a:noFill/>
          <a:ln w="9525">
            <a:noFill/>
            <a:miter lim="800000"/>
          </a:ln>
        </p:spPr>
        <p:txBody>
          <a:bodyPr lIns="45720" tIns="22860" rIns="45720" bIns="22860">
            <a:spAutoFit/>
          </a:bodyPr>
          <a:lstStyle/>
          <a:p>
            <a:pPr defTabSz="457200">
              <a:lnSpc>
                <a:spcPts val="2500"/>
              </a:lnSpc>
            </a:pPr>
            <a:r>
              <a:rPr lang="zh-CN" altLang="zh-CN" sz="1200">
                <a:latin typeface="微软雅黑" panose="020B0503020204020204" pitchFamily="34" charset="-122"/>
                <a:ea typeface="微软雅黑" panose="020B0503020204020204" pitchFamily="34" charset="-122"/>
                <a:cs typeface="Source Sans Pro ExtraLight"/>
              </a:rPr>
              <a:t>保障</a:t>
            </a:r>
            <a:r>
              <a:rPr lang="zh-CN" altLang="en-US" sz="1200">
                <a:latin typeface="微软雅黑" panose="020B0503020204020204" pitchFamily="34" charset="-122"/>
                <a:ea typeface="微软雅黑" panose="020B0503020204020204" pitchFamily="34" charset="-122"/>
                <a:cs typeface="Source Sans Pro ExtraLight"/>
              </a:rPr>
              <a:t>人、车、财产的安全和</a:t>
            </a:r>
            <a:r>
              <a:rPr lang="zh-CN" altLang="zh-CN" sz="1200">
                <a:latin typeface="微软雅黑" panose="020B0503020204020204" pitchFamily="34" charset="-122"/>
                <a:ea typeface="微软雅黑" panose="020B0503020204020204" pitchFamily="34" charset="-122"/>
                <a:cs typeface="Source Sans Pro ExtraLight"/>
              </a:rPr>
              <a:t>有序</a:t>
            </a:r>
            <a:r>
              <a:rPr lang="zh-CN" altLang="en-US" sz="1200">
                <a:latin typeface="微软雅黑" panose="020B0503020204020204" pitchFamily="34" charset="-122"/>
                <a:ea typeface="微软雅黑" panose="020B0503020204020204" pitchFamily="34" charset="-122"/>
                <a:cs typeface="Source Sans Pro ExtraLight"/>
              </a:rPr>
              <a:t>和谐的社会</a:t>
            </a:r>
            <a:endParaRPr lang="en-US" altLang="zh-CN" sz="1200">
              <a:latin typeface="Open Sans" panose="020B0606030504020204"/>
              <a:ea typeface="微软雅黑" panose="020B0503020204020204" pitchFamily="34" charset="-122"/>
              <a:cs typeface="Source Sans Pro ExtraLight"/>
            </a:endParaRPr>
          </a:p>
        </p:txBody>
      </p:sp>
      <p:sp>
        <p:nvSpPr>
          <p:cNvPr id="28" name="圆角矩形 27"/>
          <p:cNvSpPr/>
          <p:nvPr/>
        </p:nvSpPr>
        <p:spPr>
          <a:xfrm>
            <a:off x="9180513" y="4349750"/>
            <a:ext cx="2555875" cy="328613"/>
          </a:xfrm>
          <a:prstGeom prst="roundRect">
            <a:avLst>
              <a:gd name="adj" fmla="val 2782"/>
            </a:avLst>
          </a:prstGeom>
          <a:solidFill>
            <a:srgbClr val="3796C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a:solidFill>
                <a:srgbClr val="FEFABC"/>
              </a:solidFill>
              <a:latin typeface="Proxima Nova Rg"/>
              <a:ea typeface="微软雅黑" panose="020B0503020204020204" pitchFamily="34" charset="-122"/>
            </a:endParaRPr>
          </a:p>
        </p:txBody>
      </p:sp>
      <p:sp>
        <p:nvSpPr>
          <p:cNvPr id="35860" name="Title 20"/>
          <p:cNvSpPr txBox="1">
            <a:spLocks noChangeArrowheads="1"/>
          </p:cNvSpPr>
          <p:nvPr/>
        </p:nvSpPr>
        <p:spPr bwMode="auto">
          <a:xfrm>
            <a:off x="9483725" y="4384675"/>
            <a:ext cx="2124075" cy="304800"/>
          </a:xfrm>
          <a:prstGeom prst="rect">
            <a:avLst/>
          </a:prstGeom>
          <a:noFill/>
          <a:ln w="9525">
            <a:noFill/>
            <a:miter lim="800000"/>
          </a:ln>
        </p:spPr>
        <p:txBody>
          <a:bodyPr wrap="none" lIns="45720" tIns="0" rIns="45720" bIns="0" anchor="ctr">
            <a:spAutoFit/>
          </a:bodyPr>
          <a:lstStyle/>
          <a:p>
            <a:pPr algn="ctr" defTabSz="228600"/>
            <a:r>
              <a:rPr lang="zh-CN" altLang="en-US" sz="2000" b="1">
                <a:solidFill>
                  <a:schemeClr val="bg1"/>
                </a:solidFill>
                <a:latin typeface="微软雅黑" panose="020B0503020204020204" pitchFamily="34" charset="-122"/>
                <a:ea typeface="微软雅黑" panose="020B0503020204020204" pitchFamily="34" charset="-122"/>
                <a:cs typeface="Lato Regular"/>
              </a:rPr>
              <a:t>打造智慧平安城市</a:t>
            </a:r>
          </a:p>
        </p:txBody>
      </p:sp>
      <p:pic>
        <p:nvPicPr>
          <p:cNvPr id="35861" name="图片 6"/>
          <p:cNvPicPr>
            <a:picLocks noChangeAspect="1"/>
          </p:cNvPicPr>
          <p:nvPr/>
        </p:nvPicPr>
        <p:blipFill>
          <a:blip r:embed="rId5"/>
          <a:srcRect/>
          <a:stretch>
            <a:fillRect/>
          </a:stretch>
        </p:blipFill>
        <p:spPr bwMode="auto">
          <a:xfrm>
            <a:off x="9180513" y="2460625"/>
            <a:ext cx="2555875" cy="1874838"/>
          </a:xfrm>
          <a:prstGeom prst="rect">
            <a:avLst/>
          </a:prstGeom>
          <a:noFill/>
          <a:ln w="9525">
            <a:noFill/>
            <a:miter lim="800000"/>
            <a:headEnd/>
            <a:tailEnd/>
          </a:ln>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6" descr="图片2"/>
          <p:cNvPicPr>
            <a:picLocks noChangeAspect="1" noChangeArrowheads="1"/>
          </p:cNvPicPr>
          <p:nvPr/>
        </p:nvPicPr>
        <p:blipFill>
          <a:blip r:embed="rId2"/>
          <a:srcRect/>
          <a:stretch>
            <a:fillRect/>
          </a:stretch>
        </p:blipFill>
        <p:spPr bwMode="auto">
          <a:xfrm>
            <a:off x="0" y="0"/>
            <a:ext cx="12192000" cy="6864350"/>
          </a:xfrm>
          <a:prstGeom prst="rect">
            <a:avLst/>
          </a:prstGeom>
          <a:noFill/>
          <a:ln w="9525">
            <a:noFill/>
            <a:miter lim="800000"/>
            <a:headEnd/>
            <a:tailEnd/>
          </a:ln>
        </p:spPr>
      </p:pic>
      <p:pic>
        <p:nvPicPr>
          <p:cNvPr id="3" name="图片 2"/>
          <p:cNvPicPr>
            <a:picLocks noChangeAspect="1"/>
          </p:cNvPicPr>
          <p:nvPr/>
        </p:nvPicPr>
        <p:blipFill>
          <a:blip r:embed="rId3"/>
          <a:srcRect l="5911" r="11011" b="7986"/>
          <a:stretch>
            <a:fillRect/>
          </a:stretch>
        </p:blipFill>
        <p:spPr bwMode="auto">
          <a:xfrm>
            <a:off x="1358900" y="844550"/>
            <a:ext cx="9474200" cy="3868738"/>
          </a:xfrm>
          <a:prstGeom prst="rect">
            <a:avLst/>
          </a:prstGeom>
          <a:noFill/>
          <a:ln w="9525">
            <a:noFill/>
            <a:miter lim="800000"/>
            <a:headEnd/>
            <a:tailEnd/>
          </a:ln>
        </p:spPr>
      </p:pic>
      <p:sp>
        <p:nvSpPr>
          <p:cNvPr id="11" name="矩形 10"/>
          <p:cNvSpPr/>
          <p:nvPr/>
        </p:nvSpPr>
        <p:spPr>
          <a:xfrm>
            <a:off x="2181225" y="1828800"/>
            <a:ext cx="7793038" cy="1884363"/>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文本框 3"/>
          <p:cNvSpPr txBox="1"/>
          <p:nvPr/>
        </p:nvSpPr>
        <p:spPr>
          <a:xfrm>
            <a:off x="2524125" y="2217738"/>
            <a:ext cx="1036638" cy="922337"/>
          </a:xfrm>
          <a:prstGeom prst="rect">
            <a:avLst/>
          </a:prstGeom>
          <a:noFill/>
          <a:ln>
            <a:noFill/>
          </a:ln>
        </p:spPr>
        <p:txBody>
          <a:bodyPr wrap="none">
            <a:spAutoFit/>
          </a:bodyPr>
          <a:lstStyle/>
          <a:p>
            <a:pPr algn="ctr" fontAlgn="auto">
              <a:spcBef>
                <a:spcPts val="0"/>
              </a:spcBef>
              <a:spcAft>
                <a:spcPts val="0"/>
              </a:spcAft>
              <a:defRPr/>
            </a:pPr>
            <a:r>
              <a:rPr lang="en-US" altLang="zh-CN" sz="5400" b="1" dirty="0">
                <a:ln w="12700" cmpd="sng">
                  <a:noFill/>
                  <a:prstDash val="solid"/>
                </a:ln>
                <a:solidFill>
                  <a:srgbClr val="01E2F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03</a:t>
            </a:r>
            <a:endParaRPr lang="zh-CN" altLang="en-US" sz="5400" b="1" dirty="0">
              <a:ln w="12700" cmpd="sng">
                <a:noFill/>
                <a:prstDash val="solid"/>
              </a:ln>
              <a:solidFill>
                <a:srgbClr val="01E2F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5" name="文本框 4"/>
          <p:cNvSpPr txBox="1">
            <a:spLocks noChangeArrowheads="1"/>
          </p:cNvSpPr>
          <p:nvPr/>
        </p:nvSpPr>
        <p:spPr bwMode="auto">
          <a:xfrm>
            <a:off x="3903663" y="2309813"/>
            <a:ext cx="5556250" cy="731837"/>
          </a:xfrm>
          <a:prstGeom prst="rect">
            <a:avLst/>
          </a:prstGeom>
          <a:noFill/>
          <a:ln w="9525">
            <a:noFill/>
            <a:miter lim="800000"/>
          </a:ln>
        </p:spPr>
        <p:txBody>
          <a:bodyPr lIns="0" tIns="0" rIns="0" bIns="0">
            <a:spAutoFit/>
          </a:bodyPr>
          <a:lstStyle/>
          <a:p>
            <a:pPr algn="dist"/>
            <a:r>
              <a:rPr lang="zh-CN" altLang="en-US" sz="4800" b="1">
                <a:solidFill>
                  <a:schemeClr val="bg1"/>
                </a:solidFill>
                <a:ea typeface="微软雅黑" panose="020B0503020204020204" pitchFamily="34" charset="-122"/>
              </a:rPr>
              <a:t>城市电动车项目实施</a:t>
            </a:r>
            <a:endParaRPr lang="zh-CN" altLang="en-US" sz="48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890" name="文本框 70"/>
          <p:cNvSpPr txBox="1">
            <a:spLocks noChangeArrowheads="1"/>
          </p:cNvSpPr>
          <p:nvPr/>
        </p:nvSpPr>
        <p:spPr bwMode="auto">
          <a:xfrm>
            <a:off x="725488" y="520700"/>
            <a:ext cx="4287837" cy="641350"/>
          </a:xfrm>
          <a:prstGeom prst="rect">
            <a:avLst/>
          </a:prstGeom>
          <a:noFill/>
          <a:ln w="9525">
            <a:noFill/>
            <a:miter lim="800000"/>
          </a:ln>
        </p:spPr>
        <p:txBody>
          <a:bodyPr>
            <a:spAutoFit/>
          </a:bodyPr>
          <a:lstStyle/>
          <a:p>
            <a:r>
              <a:rPr lang="zh-CN" altLang="en-US" sz="3600" b="1">
                <a:solidFill>
                  <a:srgbClr val="2E6EBB"/>
                </a:solidFill>
                <a:latin typeface="微软雅黑" panose="020B0503020204020204" pitchFamily="34" charset="-122"/>
                <a:ea typeface="微软雅黑" panose="020B0503020204020204" pitchFamily="34" charset="-122"/>
              </a:rPr>
              <a:t>车辆管理宣传办法</a:t>
            </a:r>
            <a:endParaRPr lang="en-US" altLang="zh-CN" sz="3600" b="1">
              <a:solidFill>
                <a:srgbClr val="2E6EBB"/>
              </a:solidFill>
              <a:latin typeface="微软雅黑" panose="020B0503020204020204" pitchFamily="34" charset="-122"/>
              <a:ea typeface="微软雅黑" panose="020B0503020204020204" pitchFamily="34" charset="-122"/>
            </a:endParaRP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文本框 4"/>
          <p:cNvSpPr txBox="1"/>
          <p:nvPr/>
        </p:nvSpPr>
        <p:spPr>
          <a:xfrm>
            <a:off x="6756400" y="2119313"/>
            <a:ext cx="4681538" cy="701675"/>
          </a:xfrm>
          <a:prstGeom prst="rect">
            <a:avLst/>
          </a:prstGeom>
          <a:noFill/>
        </p:spPr>
        <p:txBody>
          <a:bodyPr>
            <a:spAutoFit/>
          </a:bodyPr>
          <a:lstStyle/>
          <a:p>
            <a:pPr>
              <a:defRPr/>
            </a:pPr>
            <a:r>
              <a:rPr lang="zh-CN" altLang="en-US" sz="4000" b="1">
                <a:solidFill>
                  <a:srgbClr val="01E2F5"/>
                </a:solidFill>
                <a:effectLst>
                  <a:outerShdw blurRad="38100" dist="38100" dir="2700000" algn="tl">
                    <a:srgbClr val="C0C0C0"/>
                  </a:outerShdw>
                </a:effectLst>
                <a:latin typeface="华文彩云" panose="02010800040101010101" pitchFamily="2" charset="-122"/>
                <a:ea typeface="华文彩云" panose="02010800040101010101" pitchFamily="2" charset="-122"/>
              </a:rPr>
              <a:t>登记监管</a:t>
            </a:r>
            <a:endParaRPr lang="en-US" altLang="zh-CN" sz="4000" b="1">
              <a:solidFill>
                <a:srgbClr val="01E2F5"/>
              </a:solidFill>
              <a:effectLst>
                <a:outerShdw blurRad="38100" dist="38100" dir="2700000" algn="tl">
                  <a:srgbClr val="C0C0C0"/>
                </a:outerShdw>
              </a:effectLst>
              <a:latin typeface="华文彩云" panose="02010800040101010101" pitchFamily="2" charset="-122"/>
              <a:ea typeface="华文彩云" panose="02010800040101010101" pitchFamily="2" charset="-122"/>
            </a:endParaRPr>
          </a:p>
        </p:txBody>
      </p:sp>
      <p:sp>
        <p:nvSpPr>
          <p:cNvPr id="37893" name="燕尾形 34"/>
          <p:cNvSpPr>
            <a:spLocks noChangeArrowheads="1"/>
          </p:cNvSpPr>
          <p:nvPr/>
        </p:nvSpPr>
        <p:spPr bwMode="auto">
          <a:xfrm>
            <a:off x="6229350" y="3938588"/>
            <a:ext cx="474663" cy="476250"/>
          </a:xfrm>
          <a:prstGeom prst="chevron">
            <a:avLst>
              <a:gd name="adj" fmla="val 50000"/>
            </a:avLst>
          </a:prstGeom>
          <a:solidFill>
            <a:schemeClr val="hlink"/>
          </a:solidFill>
          <a:ln w="12700" algn="ctr">
            <a:noFill/>
            <a:miter lim="800000"/>
          </a:ln>
        </p:spPr>
        <p:txBody>
          <a:bodyPr anchor="ctr"/>
          <a:lstStyle/>
          <a:p>
            <a:pPr algn="ctr"/>
            <a:endParaRPr lang="zh-CN" altLang="en-US">
              <a:latin typeface="等线" panose="02010600030101010101" charset="-122"/>
            </a:endParaRPr>
          </a:p>
        </p:txBody>
      </p:sp>
      <p:sp>
        <p:nvSpPr>
          <p:cNvPr id="37894" name="燕尾形 35"/>
          <p:cNvSpPr>
            <a:spLocks noChangeArrowheads="1"/>
          </p:cNvSpPr>
          <p:nvPr/>
        </p:nvSpPr>
        <p:spPr bwMode="auto">
          <a:xfrm>
            <a:off x="3914775" y="3924300"/>
            <a:ext cx="476250" cy="476250"/>
          </a:xfrm>
          <a:prstGeom prst="chevron">
            <a:avLst>
              <a:gd name="adj" fmla="val 50000"/>
            </a:avLst>
          </a:prstGeom>
          <a:solidFill>
            <a:schemeClr val="hlink"/>
          </a:solidFill>
          <a:ln w="12700" algn="ctr">
            <a:noFill/>
            <a:miter lim="800000"/>
          </a:ln>
        </p:spPr>
        <p:txBody>
          <a:bodyPr anchor="ctr"/>
          <a:lstStyle/>
          <a:p>
            <a:pPr algn="ctr"/>
            <a:endParaRPr lang="zh-CN" altLang="en-US">
              <a:latin typeface="等线" panose="02010600030101010101" charset="-122"/>
            </a:endParaRPr>
          </a:p>
        </p:txBody>
      </p:sp>
      <p:pic>
        <p:nvPicPr>
          <p:cNvPr id="37895" name="直接连接符 36"/>
          <p:cNvPicPr>
            <a:picLocks noChangeArrowheads="1"/>
          </p:cNvPicPr>
          <p:nvPr/>
        </p:nvPicPr>
        <p:blipFill>
          <a:blip r:embed="rId3"/>
          <a:srcRect/>
          <a:stretch>
            <a:fillRect/>
          </a:stretch>
        </p:blipFill>
        <p:spPr bwMode="auto">
          <a:xfrm>
            <a:off x="1743075" y="3449638"/>
            <a:ext cx="9010650" cy="104775"/>
          </a:xfrm>
          <a:prstGeom prst="rect">
            <a:avLst/>
          </a:prstGeom>
          <a:solidFill>
            <a:srgbClr val="2E6EBB">
              <a:alpha val="65097"/>
            </a:srgbClr>
          </a:solidFill>
          <a:ln w="9525">
            <a:noFill/>
            <a:miter lim="800000"/>
            <a:headEnd/>
            <a:tailEnd/>
          </a:ln>
        </p:spPr>
      </p:pic>
      <p:grpSp>
        <p:nvGrpSpPr>
          <p:cNvPr id="37896" name="组合 37"/>
          <p:cNvGrpSpPr/>
          <p:nvPr/>
        </p:nvGrpSpPr>
        <p:grpSpPr bwMode="auto">
          <a:xfrm>
            <a:off x="2087563" y="1739900"/>
            <a:ext cx="3765893" cy="1262063"/>
            <a:chOff x="2540029" y="1630265"/>
            <a:chExt cx="3766937" cy="1262300"/>
          </a:xfrm>
        </p:grpSpPr>
        <p:sp>
          <p:nvSpPr>
            <p:cNvPr id="37906" name="燕尾形 38"/>
            <p:cNvSpPr>
              <a:spLocks noChangeArrowheads="1"/>
            </p:cNvSpPr>
            <p:nvPr/>
          </p:nvSpPr>
          <p:spPr bwMode="auto">
            <a:xfrm>
              <a:off x="4407240" y="1648275"/>
              <a:ext cx="475696" cy="475696"/>
            </a:xfrm>
            <a:prstGeom prst="chevron">
              <a:avLst>
                <a:gd name="adj" fmla="val 50000"/>
              </a:avLst>
            </a:prstGeom>
            <a:solidFill>
              <a:schemeClr val="hlink"/>
            </a:solidFill>
            <a:ln w="12700" algn="ctr">
              <a:noFill/>
              <a:miter lim="800000"/>
            </a:ln>
          </p:spPr>
          <p:txBody>
            <a:bodyPr anchor="ctr"/>
            <a:lstStyle/>
            <a:p>
              <a:pPr algn="ctr"/>
              <a:endParaRPr lang="zh-CN" altLang="en-US">
                <a:solidFill>
                  <a:srgbClr val="2E6EBB"/>
                </a:solidFill>
                <a:latin typeface="等线" panose="02010600030101010101" charset="-122"/>
              </a:endParaRPr>
            </a:p>
          </p:txBody>
        </p:sp>
        <p:sp>
          <p:nvSpPr>
            <p:cNvPr id="37907" name="燕尾形 39"/>
            <p:cNvSpPr>
              <a:spLocks noChangeArrowheads="1"/>
            </p:cNvSpPr>
            <p:nvPr/>
          </p:nvSpPr>
          <p:spPr bwMode="auto">
            <a:xfrm>
              <a:off x="4419328" y="2416869"/>
              <a:ext cx="475696" cy="475696"/>
            </a:xfrm>
            <a:prstGeom prst="chevron">
              <a:avLst>
                <a:gd name="adj" fmla="val 50000"/>
              </a:avLst>
            </a:prstGeom>
            <a:solidFill>
              <a:schemeClr val="hlink"/>
            </a:solidFill>
            <a:ln w="12700" algn="ctr">
              <a:noFill/>
              <a:miter lim="800000"/>
            </a:ln>
          </p:spPr>
          <p:txBody>
            <a:bodyPr anchor="ctr"/>
            <a:lstStyle/>
            <a:p>
              <a:pPr algn="ctr"/>
              <a:endParaRPr lang="zh-CN" altLang="en-US">
                <a:latin typeface="等线" panose="02010600030101010101" charset="-122"/>
              </a:endParaRPr>
            </a:p>
          </p:txBody>
        </p:sp>
        <p:sp>
          <p:nvSpPr>
            <p:cNvPr id="37908" name="矩形 40"/>
            <p:cNvSpPr>
              <a:spLocks noChangeArrowheads="1"/>
            </p:cNvSpPr>
            <p:nvPr/>
          </p:nvSpPr>
          <p:spPr bwMode="auto">
            <a:xfrm>
              <a:off x="2540029" y="1997047"/>
              <a:ext cx="1136966" cy="822479"/>
            </a:xfrm>
            <a:prstGeom prst="rect">
              <a:avLst/>
            </a:prstGeom>
            <a:noFill/>
            <a:ln w="9525">
              <a:noFill/>
              <a:miter lim="800000"/>
            </a:ln>
          </p:spPr>
          <p:txBody>
            <a:bodyPr wrap="none">
              <a:spAutoFit/>
            </a:bodyPr>
            <a:lstStyle/>
            <a:p>
              <a:pPr marL="342900" indent="-342900">
                <a:lnSpc>
                  <a:spcPct val="200000"/>
                </a:lnSpc>
                <a:buFont typeface="Wingdings" panose="05000000000000000000" pitchFamily="2" charset="2"/>
                <a:buChar char="u"/>
              </a:pPr>
              <a:r>
                <a:rPr lang="zh-CN" altLang="en-US" sz="2400" b="1">
                  <a:solidFill>
                    <a:srgbClr val="2E6EBB"/>
                  </a:solidFill>
                  <a:latin typeface="微软雅黑" panose="020B0503020204020204" pitchFamily="34" charset="-122"/>
                  <a:ea typeface="微软雅黑" panose="020B0503020204020204" pitchFamily="34" charset="-122"/>
                </a:rPr>
                <a:t>新车</a:t>
              </a:r>
              <a:endParaRPr lang="en-US" altLang="zh-CN" sz="2400" b="1">
                <a:solidFill>
                  <a:srgbClr val="2E6EBB"/>
                </a:solidFill>
                <a:latin typeface="微软雅黑" panose="020B0503020204020204" pitchFamily="34" charset="-122"/>
                <a:ea typeface="微软雅黑" panose="020B0503020204020204" pitchFamily="34" charset="-122"/>
              </a:endParaRPr>
            </a:p>
          </p:txBody>
        </p:sp>
        <p:sp>
          <p:nvSpPr>
            <p:cNvPr id="42" name="矩形 41"/>
            <p:cNvSpPr/>
            <p:nvPr/>
          </p:nvSpPr>
          <p:spPr>
            <a:xfrm>
              <a:off x="4826664" y="1630265"/>
              <a:ext cx="1480302" cy="492535"/>
            </a:xfrm>
            <a:prstGeom prst="rect">
              <a:avLst/>
            </a:prstGeom>
          </p:spPr>
          <p:txBody>
            <a:bodyPr wrap="none">
              <a:spAutoFit/>
            </a:bodyPr>
            <a:lstStyle/>
            <a:p>
              <a:pPr lvl="1" fontAlgn="auto">
                <a:lnSpc>
                  <a:spcPct val="20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mn-cs"/>
                </a:rPr>
                <a:t>指定</a:t>
              </a:r>
              <a:r>
                <a:rPr lang="zh-CN" altLang="en-US" sz="1300"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上</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mn-cs"/>
                </a:rPr>
                <a:t>牌点</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
          <p:nvSpPr>
            <p:cNvPr id="43" name="矩形 42"/>
            <p:cNvSpPr/>
            <p:nvPr/>
          </p:nvSpPr>
          <p:spPr>
            <a:xfrm>
              <a:off x="4956875" y="2403523"/>
              <a:ext cx="979759" cy="431881"/>
            </a:xfrm>
            <a:prstGeom prst="rect">
              <a:avLst/>
            </a:prstGeom>
          </p:spPr>
          <p:txBody>
            <a:bodyPr wrap="none">
              <a:spAutoFit/>
            </a:bodyPr>
            <a:lstStyle/>
            <a:p>
              <a:pPr lvl="1" fontAlgn="auto">
                <a:lnSpc>
                  <a:spcPct val="20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mn-cs"/>
                </a:rPr>
                <a:t>车行</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grpSp>
      <p:sp>
        <p:nvSpPr>
          <p:cNvPr id="37897" name="矩形 43"/>
          <p:cNvSpPr>
            <a:spLocks noChangeArrowheads="1"/>
          </p:cNvSpPr>
          <p:nvPr/>
        </p:nvSpPr>
        <p:spPr bwMode="auto">
          <a:xfrm>
            <a:off x="2085975" y="4130675"/>
            <a:ext cx="1441450" cy="822325"/>
          </a:xfrm>
          <a:prstGeom prst="rect">
            <a:avLst/>
          </a:prstGeom>
          <a:noFill/>
          <a:ln w="9525">
            <a:noFill/>
            <a:miter lim="800000"/>
          </a:ln>
        </p:spPr>
        <p:txBody>
          <a:bodyPr wrap="none">
            <a:spAutoFit/>
          </a:bodyPr>
          <a:lstStyle/>
          <a:p>
            <a:pPr marL="342900" indent="-342900">
              <a:lnSpc>
                <a:spcPct val="200000"/>
              </a:lnSpc>
              <a:buFont typeface="Wingdings" panose="05000000000000000000" pitchFamily="2" charset="2"/>
              <a:buChar char="u"/>
            </a:pPr>
            <a:r>
              <a:rPr lang="zh-CN" altLang="en-US" sz="2400" b="1">
                <a:solidFill>
                  <a:srgbClr val="2E6EBB"/>
                </a:solidFill>
                <a:latin typeface="微软雅黑" panose="020B0503020204020204" pitchFamily="34" charset="-122"/>
                <a:ea typeface="微软雅黑" panose="020B0503020204020204" pitchFamily="34" charset="-122"/>
              </a:rPr>
              <a:t>存量车</a:t>
            </a:r>
            <a:endParaRPr lang="en-US" altLang="zh-CN" sz="2400" b="1">
              <a:solidFill>
                <a:srgbClr val="2E6EBB"/>
              </a:solidFill>
              <a:latin typeface="微软雅黑" panose="020B0503020204020204" pitchFamily="34" charset="-122"/>
              <a:ea typeface="微软雅黑" panose="020B0503020204020204" pitchFamily="34" charset="-122"/>
            </a:endParaRPr>
          </a:p>
        </p:txBody>
      </p:sp>
      <p:grpSp>
        <p:nvGrpSpPr>
          <p:cNvPr id="37898" name="组合 44"/>
          <p:cNvGrpSpPr/>
          <p:nvPr/>
        </p:nvGrpSpPr>
        <p:grpSpPr bwMode="auto">
          <a:xfrm>
            <a:off x="3887788" y="4645025"/>
            <a:ext cx="3935412" cy="941388"/>
            <a:chOff x="3510644" y="5013833"/>
            <a:chExt cx="3935741" cy="941214"/>
          </a:xfrm>
        </p:grpSpPr>
        <p:sp>
          <p:nvSpPr>
            <p:cNvPr id="37902" name="燕尾形 45"/>
            <p:cNvSpPr>
              <a:spLocks noChangeArrowheads="1"/>
            </p:cNvSpPr>
            <p:nvPr/>
          </p:nvSpPr>
          <p:spPr bwMode="auto">
            <a:xfrm>
              <a:off x="5889220" y="5231934"/>
              <a:ext cx="476133" cy="475696"/>
            </a:xfrm>
            <a:prstGeom prst="chevron">
              <a:avLst>
                <a:gd name="adj" fmla="val 50000"/>
              </a:avLst>
            </a:prstGeom>
            <a:solidFill>
              <a:schemeClr val="hlink"/>
            </a:solidFill>
            <a:ln w="12700" algn="ctr">
              <a:noFill/>
              <a:miter lim="800000"/>
            </a:ln>
          </p:spPr>
          <p:txBody>
            <a:bodyPr anchor="ctr"/>
            <a:lstStyle/>
            <a:p>
              <a:pPr algn="ctr"/>
              <a:endParaRPr lang="zh-CN" altLang="en-US">
                <a:latin typeface="等线" panose="02010600030101010101" charset="-122"/>
              </a:endParaRPr>
            </a:p>
          </p:txBody>
        </p:sp>
        <p:sp>
          <p:nvSpPr>
            <p:cNvPr id="37903" name="燕尾形 46"/>
            <p:cNvSpPr>
              <a:spLocks noChangeArrowheads="1"/>
            </p:cNvSpPr>
            <p:nvPr/>
          </p:nvSpPr>
          <p:spPr bwMode="auto">
            <a:xfrm>
              <a:off x="3510644" y="5230367"/>
              <a:ext cx="476133" cy="475696"/>
            </a:xfrm>
            <a:prstGeom prst="chevron">
              <a:avLst>
                <a:gd name="adj" fmla="val 50000"/>
              </a:avLst>
            </a:prstGeom>
            <a:solidFill>
              <a:schemeClr val="hlink"/>
            </a:solidFill>
            <a:ln w="12700" algn="ctr">
              <a:noFill/>
              <a:miter lim="800000"/>
            </a:ln>
          </p:spPr>
          <p:txBody>
            <a:bodyPr anchor="ctr"/>
            <a:lstStyle/>
            <a:p>
              <a:pPr algn="ctr"/>
              <a:endParaRPr lang="zh-CN" altLang="en-US">
                <a:latin typeface="等线" panose="02010600030101010101" charset="-122"/>
              </a:endParaRPr>
            </a:p>
          </p:txBody>
        </p:sp>
        <p:sp>
          <p:nvSpPr>
            <p:cNvPr id="48" name="矩形 47"/>
            <p:cNvSpPr/>
            <p:nvPr/>
          </p:nvSpPr>
          <p:spPr>
            <a:xfrm>
              <a:off x="6073083" y="5013833"/>
              <a:ext cx="1373302" cy="923754"/>
            </a:xfrm>
            <a:prstGeom prst="rect">
              <a:avLst/>
            </a:prstGeom>
          </p:spPr>
          <p:txBody>
            <a:bodyPr>
              <a:spAutoFit/>
            </a:bodyPr>
            <a:lstStyle/>
            <a:p>
              <a:pPr lvl="1" fontAlgn="auto">
                <a:lnSpc>
                  <a:spcPct val="150000"/>
                </a:lnSpc>
                <a:spcBef>
                  <a:spcPts val="0"/>
                </a:spcBef>
                <a:spcAft>
                  <a:spcPts val="0"/>
                </a:spcAft>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cs"/>
                </a:rPr>
                <a:t>快递、外卖车辆从单位入手</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
          <p:nvSpPr>
            <p:cNvPr id="49" name="矩形 48"/>
            <p:cNvSpPr/>
            <p:nvPr/>
          </p:nvSpPr>
          <p:spPr>
            <a:xfrm>
              <a:off x="3783717" y="5031293"/>
              <a:ext cx="1457447" cy="923754"/>
            </a:xfrm>
            <a:prstGeom prst="rect">
              <a:avLst/>
            </a:prstGeom>
          </p:spPr>
          <p:txBody>
            <a:bodyPr>
              <a:spAutoFit/>
            </a:bodyPr>
            <a:lstStyle/>
            <a:p>
              <a:pPr lvl="1" fontAlgn="auto">
                <a:lnSpc>
                  <a:spcPct val="150000"/>
                </a:lnSpc>
                <a:spcBef>
                  <a:spcPts val="0"/>
                </a:spcBef>
                <a:spcAft>
                  <a:spcPts val="0"/>
                </a:spcAft>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cs"/>
                </a:rPr>
                <a:t>企事业单位从片区派出所入手</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grpSp>
      <p:sp>
        <p:nvSpPr>
          <p:cNvPr id="37899" name="矩形 49"/>
          <p:cNvSpPr>
            <a:spLocks noChangeArrowheads="1"/>
          </p:cNvSpPr>
          <p:nvPr/>
        </p:nvSpPr>
        <p:spPr bwMode="auto">
          <a:xfrm>
            <a:off x="6435725" y="3670300"/>
            <a:ext cx="1609725" cy="987425"/>
          </a:xfrm>
          <a:prstGeom prst="rect">
            <a:avLst/>
          </a:prstGeom>
          <a:noFill/>
          <a:ln w="9525">
            <a:noFill/>
            <a:miter lim="800000"/>
          </a:ln>
        </p:spPr>
        <p:txBody>
          <a:bodyPr>
            <a:spAutoFit/>
          </a:bodyPr>
          <a:lstStyle/>
          <a:p>
            <a:pPr lvl="1">
              <a:lnSpc>
                <a:spcPct val="150000"/>
              </a:lnSpc>
            </a:pPr>
            <a:r>
              <a:rPr lang="zh-CN" altLang="en-US" sz="1300">
                <a:solidFill>
                  <a:srgbClr val="262626"/>
                </a:solidFill>
                <a:latin typeface="微软雅黑" panose="020B0503020204020204" pitchFamily="34" charset="-122"/>
                <a:ea typeface="微软雅黑" panose="020B0503020204020204" pitchFamily="34" charset="-122"/>
              </a:rPr>
              <a:t>新闻媒体</a:t>
            </a:r>
          </a:p>
          <a:p>
            <a:pPr lvl="1">
              <a:lnSpc>
                <a:spcPct val="150000"/>
              </a:lnSpc>
            </a:pPr>
            <a:r>
              <a:rPr lang="zh-CN" altLang="en-US" sz="1300">
                <a:solidFill>
                  <a:srgbClr val="262626"/>
                </a:solidFill>
                <a:latin typeface="微软雅黑" panose="020B0503020204020204" pitchFamily="34" charset="-122"/>
                <a:ea typeface="微软雅黑" panose="020B0503020204020204" pitchFamily="34" charset="-122"/>
              </a:rPr>
              <a:t>街道每户</a:t>
            </a:r>
            <a:endParaRPr lang="en-US" altLang="zh-CN" sz="1300">
              <a:solidFill>
                <a:srgbClr val="262626"/>
              </a:solidFill>
              <a:latin typeface="微软雅黑" panose="020B0503020204020204" pitchFamily="34" charset="-122"/>
              <a:ea typeface="微软雅黑" panose="020B0503020204020204" pitchFamily="34" charset="-122"/>
            </a:endParaRPr>
          </a:p>
          <a:p>
            <a:pPr lvl="1">
              <a:lnSpc>
                <a:spcPct val="150000"/>
              </a:lnSpc>
            </a:pPr>
            <a:r>
              <a:rPr lang="zh-CN" altLang="en-US" sz="1300">
                <a:solidFill>
                  <a:srgbClr val="262626"/>
                </a:solidFill>
                <a:latin typeface="微软雅黑" panose="020B0503020204020204" pitchFamily="34" charset="-122"/>
                <a:ea typeface="微软雅黑" panose="020B0503020204020204" pitchFamily="34" charset="-122"/>
              </a:rPr>
              <a:t>每家登记</a:t>
            </a:r>
            <a:endParaRPr lang="en-US" altLang="zh-CN" sz="1300">
              <a:solidFill>
                <a:srgbClr val="262626"/>
              </a:solidFill>
              <a:latin typeface="微软雅黑" panose="020B0503020204020204" pitchFamily="34" charset="-122"/>
              <a:ea typeface="微软雅黑" panose="020B0503020204020204" pitchFamily="34" charset="-122"/>
            </a:endParaRPr>
          </a:p>
        </p:txBody>
      </p:sp>
      <p:sp>
        <p:nvSpPr>
          <p:cNvPr id="51" name="矩形 50"/>
          <p:cNvSpPr/>
          <p:nvPr/>
        </p:nvSpPr>
        <p:spPr>
          <a:xfrm>
            <a:off x="4210050" y="3844925"/>
            <a:ext cx="1720850" cy="655638"/>
          </a:xfrm>
          <a:prstGeom prst="rect">
            <a:avLst/>
          </a:prstGeom>
        </p:spPr>
        <p:txBody>
          <a:bodyPr>
            <a:spAutoFit/>
          </a:bodyPr>
          <a:lstStyle/>
          <a:p>
            <a:pPr lvl="1" fontAlgn="auto">
              <a:lnSpc>
                <a:spcPct val="15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mn-cs"/>
              </a:rPr>
              <a:t>交警道路</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a:p>
            <a:pPr lvl="1" fontAlgn="auto">
              <a:lnSpc>
                <a:spcPct val="150000"/>
              </a:lnSpc>
              <a:spcBef>
                <a:spcPts val="0"/>
              </a:spcBef>
              <a:spcAft>
                <a:spcPts val="0"/>
              </a:spcAft>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cs typeface="+mn-cs"/>
              </a:rPr>
              <a:t>拦停宣讲</a:t>
            </a:r>
          </a:p>
        </p:txBody>
      </p:sp>
      <p:sp>
        <p:nvSpPr>
          <p:cNvPr id="52" name="KSO_Shape"/>
          <p:cNvSpPr/>
          <p:nvPr/>
        </p:nvSpPr>
        <p:spPr bwMode="auto">
          <a:xfrm>
            <a:off x="8255000" y="4303713"/>
            <a:ext cx="1120775" cy="700087"/>
          </a:xfrm>
          <a:custGeom>
            <a:avLst/>
            <a:gdLst>
              <a:gd name="T0" fmla="*/ 2147483646 w 312"/>
              <a:gd name="T1" fmla="*/ 2147483646 h 195"/>
              <a:gd name="T2" fmla="*/ 2147483646 w 312"/>
              <a:gd name="T3" fmla="*/ 2147483646 h 195"/>
              <a:gd name="T4" fmla="*/ 2147483646 w 312"/>
              <a:gd name="T5" fmla="*/ 2147483646 h 195"/>
              <a:gd name="T6" fmla="*/ 2147483646 w 312"/>
              <a:gd name="T7" fmla="*/ 2147483646 h 195"/>
              <a:gd name="T8" fmla="*/ 2147483646 w 312"/>
              <a:gd name="T9" fmla="*/ 2147483646 h 195"/>
              <a:gd name="T10" fmla="*/ 2147483646 w 312"/>
              <a:gd name="T11" fmla="*/ 2147483646 h 195"/>
              <a:gd name="T12" fmla="*/ 2147483646 w 312"/>
              <a:gd name="T13" fmla="*/ 2147483646 h 195"/>
              <a:gd name="T14" fmla="*/ 2147483646 w 312"/>
              <a:gd name="T15" fmla="*/ 2147483646 h 195"/>
              <a:gd name="T16" fmla="*/ 2147483646 w 312"/>
              <a:gd name="T17" fmla="*/ 2147483646 h 195"/>
              <a:gd name="T18" fmla="*/ 2147483646 w 312"/>
              <a:gd name="T19" fmla="*/ 2147483646 h 195"/>
              <a:gd name="T20" fmla="*/ 2147483646 w 312"/>
              <a:gd name="T21" fmla="*/ 2147483646 h 195"/>
              <a:gd name="T22" fmla="*/ 2147483646 w 312"/>
              <a:gd name="T23" fmla="*/ 2147483646 h 195"/>
              <a:gd name="T24" fmla="*/ 2147483646 w 312"/>
              <a:gd name="T25" fmla="*/ 2147483646 h 195"/>
              <a:gd name="T26" fmla="*/ 2147483646 w 312"/>
              <a:gd name="T27" fmla="*/ 2147483646 h 195"/>
              <a:gd name="T28" fmla="*/ 2147483646 w 312"/>
              <a:gd name="T29" fmla="*/ 2147483646 h 195"/>
              <a:gd name="T30" fmla="*/ 2147483646 w 312"/>
              <a:gd name="T31" fmla="*/ 2147483646 h 195"/>
              <a:gd name="T32" fmla="*/ 2147483646 w 312"/>
              <a:gd name="T33" fmla="*/ 2147483646 h 195"/>
              <a:gd name="T34" fmla="*/ 2147483646 w 312"/>
              <a:gd name="T35" fmla="*/ 2147483646 h 195"/>
              <a:gd name="T36" fmla="*/ 2147483646 w 312"/>
              <a:gd name="T37" fmla="*/ 2147483646 h 195"/>
              <a:gd name="T38" fmla="*/ 2147483646 w 312"/>
              <a:gd name="T39" fmla="*/ 2147483646 h 195"/>
              <a:gd name="T40" fmla="*/ 2147483646 w 312"/>
              <a:gd name="T41" fmla="*/ 2147483646 h 195"/>
              <a:gd name="T42" fmla="*/ 2147483646 w 312"/>
              <a:gd name="T43" fmla="*/ 2147483646 h 195"/>
              <a:gd name="T44" fmla="*/ 2147483646 w 312"/>
              <a:gd name="T45" fmla="*/ 2147483646 h 195"/>
              <a:gd name="T46" fmla="*/ 2147483646 w 312"/>
              <a:gd name="T47" fmla="*/ 2147483646 h 195"/>
              <a:gd name="T48" fmla="*/ 2147483646 w 312"/>
              <a:gd name="T49" fmla="*/ 2147483646 h 195"/>
              <a:gd name="T50" fmla="*/ 2147483646 w 312"/>
              <a:gd name="T51" fmla="*/ 2147483646 h 195"/>
              <a:gd name="T52" fmla="*/ 2147483646 w 312"/>
              <a:gd name="T53" fmla="*/ 2147483646 h 195"/>
              <a:gd name="T54" fmla="*/ 2147483646 w 312"/>
              <a:gd name="T55" fmla="*/ 2147483646 h 195"/>
              <a:gd name="T56" fmla="*/ 2147483646 w 312"/>
              <a:gd name="T57" fmla="*/ 2147483646 h 195"/>
              <a:gd name="T58" fmla="*/ 2147483646 w 312"/>
              <a:gd name="T59" fmla="*/ 2147483646 h 195"/>
              <a:gd name="T60" fmla="*/ 2147483646 w 312"/>
              <a:gd name="T61" fmla="*/ 2147483646 h 195"/>
              <a:gd name="T62" fmla="*/ 2147483646 w 312"/>
              <a:gd name="T63" fmla="*/ 2147483646 h 1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2" h="195">
                <a:moveTo>
                  <a:pt x="55" y="152"/>
                </a:moveTo>
                <a:cubicBezTo>
                  <a:pt x="55" y="145"/>
                  <a:pt x="50" y="140"/>
                  <a:pt x="43" y="140"/>
                </a:cubicBezTo>
                <a:cubicBezTo>
                  <a:pt x="37" y="140"/>
                  <a:pt x="32" y="145"/>
                  <a:pt x="32" y="152"/>
                </a:cubicBezTo>
                <a:cubicBezTo>
                  <a:pt x="32" y="158"/>
                  <a:pt x="37" y="163"/>
                  <a:pt x="43" y="163"/>
                </a:cubicBezTo>
                <a:cubicBezTo>
                  <a:pt x="50" y="163"/>
                  <a:pt x="55" y="158"/>
                  <a:pt x="55" y="152"/>
                </a:cubicBezTo>
                <a:close/>
                <a:moveTo>
                  <a:pt x="25" y="113"/>
                </a:moveTo>
                <a:cubicBezTo>
                  <a:pt x="29" y="116"/>
                  <a:pt x="33" y="120"/>
                  <a:pt x="37" y="124"/>
                </a:cubicBezTo>
                <a:cubicBezTo>
                  <a:pt x="24" y="127"/>
                  <a:pt x="15" y="138"/>
                  <a:pt x="15" y="152"/>
                </a:cubicBezTo>
                <a:cubicBezTo>
                  <a:pt x="15" y="167"/>
                  <a:pt x="28" y="180"/>
                  <a:pt x="43" y="180"/>
                </a:cubicBezTo>
                <a:cubicBezTo>
                  <a:pt x="57" y="180"/>
                  <a:pt x="69" y="169"/>
                  <a:pt x="71" y="156"/>
                </a:cubicBezTo>
                <a:cubicBezTo>
                  <a:pt x="75" y="159"/>
                  <a:pt x="79" y="163"/>
                  <a:pt x="83" y="167"/>
                </a:cubicBezTo>
                <a:cubicBezTo>
                  <a:pt x="77" y="183"/>
                  <a:pt x="62" y="195"/>
                  <a:pt x="43" y="195"/>
                </a:cubicBezTo>
                <a:cubicBezTo>
                  <a:pt x="20" y="195"/>
                  <a:pt x="0" y="175"/>
                  <a:pt x="0" y="152"/>
                </a:cubicBezTo>
                <a:cubicBezTo>
                  <a:pt x="0" y="134"/>
                  <a:pt x="10" y="120"/>
                  <a:pt x="25" y="113"/>
                </a:cubicBezTo>
                <a:close/>
                <a:moveTo>
                  <a:pt x="101" y="168"/>
                </a:moveTo>
                <a:cubicBezTo>
                  <a:pt x="155" y="168"/>
                  <a:pt x="215" y="168"/>
                  <a:pt x="215" y="168"/>
                </a:cubicBezTo>
                <a:cubicBezTo>
                  <a:pt x="215" y="153"/>
                  <a:pt x="215" y="153"/>
                  <a:pt x="215" y="153"/>
                </a:cubicBezTo>
                <a:cubicBezTo>
                  <a:pt x="215" y="153"/>
                  <a:pt x="215" y="153"/>
                  <a:pt x="215" y="153"/>
                </a:cubicBezTo>
                <a:cubicBezTo>
                  <a:pt x="215" y="152"/>
                  <a:pt x="215" y="152"/>
                  <a:pt x="215" y="152"/>
                </a:cubicBezTo>
                <a:cubicBezTo>
                  <a:pt x="215" y="133"/>
                  <a:pt x="224" y="117"/>
                  <a:pt x="238" y="107"/>
                </a:cubicBezTo>
                <a:cubicBezTo>
                  <a:pt x="243" y="117"/>
                  <a:pt x="243" y="117"/>
                  <a:pt x="243" y="117"/>
                </a:cubicBezTo>
                <a:cubicBezTo>
                  <a:pt x="233" y="125"/>
                  <a:pt x="226" y="137"/>
                  <a:pt x="226" y="152"/>
                </a:cubicBezTo>
                <a:cubicBezTo>
                  <a:pt x="226" y="175"/>
                  <a:pt x="245" y="195"/>
                  <a:pt x="269" y="195"/>
                </a:cubicBezTo>
                <a:cubicBezTo>
                  <a:pt x="293" y="195"/>
                  <a:pt x="312" y="175"/>
                  <a:pt x="312" y="152"/>
                </a:cubicBezTo>
                <a:cubicBezTo>
                  <a:pt x="312" y="128"/>
                  <a:pt x="293" y="109"/>
                  <a:pt x="269" y="109"/>
                </a:cubicBezTo>
                <a:cubicBezTo>
                  <a:pt x="263" y="109"/>
                  <a:pt x="258" y="110"/>
                  <a:pt x="253" y="111"/>
                </a:cubicBezTo>
                <a:cubicBezTo>
                  <a:pt x="248" y="101"/>
                  <a:pt x="248" y="101"/>
                  <a:pt x="248" y="101"/>
                </a:cubicBezTo>
                <a:cubicBezTo>
                  <a:pt x="254" y="99"/>
                  <a:pt x="261" y="97"/>
                  <a:pt x="269" y="97"/>
                </a:cubicBezTo>
                <a:cubicBezTo>
                  <a:pt x="275" y="97"/>
                  <a:pt x="281" y="98"/>
                  <a:pt x="286" y="100"/>
                </a:cubicBezTo>
                <a:cubicBezTo>
                  <a:pt x="285" y="81"/>
                  <a:pt x="252" y="57"/>
                  <a:pt x="212" y="20"/>
                </a:cubicBezTo>
                <a:cubicBezTo>
                  <a:pt x="212" y="20"/>
                  <a:pt x="196" y="32"/>
                  <a:pt x="191" y="48"/>
                </a:cubicBezTo>
                <a:cubicBezTo>
                  <a:pt x="187" y="63"/>
                  <a:pt x="191" y="72"/>
                  <a:pt x="203" y="104"/>
                </a:cubicBezTo>
                <a:cubicBezTo>
                  <a:pt x="192" y="125"/>
                  <a:pt x="192" y="125"/>
                  <a:pt x="192" y="125"/>
                </a:cubicBezTo>
                <a:cubicBezTo>
                  <a:pt x="181" y="145"/>
                  <a:pt x="171" y="143"/>
                  <a:pt x="148" y="143"/>
                </a:cubicBezTo>
                <a:cubicBezTo>
                  <a:pt x="139" y="135"/>
                  <a:pt x="131" y="128"/>
                  <a:pt x="124" y="121"/>
                </a:cubicBezTo>
                <a:cubicBezTo>
                  <a:pt x="1" y="60"/>
                  <a:pt x="1" y="60"/>
                  <a:pt x="1" y="60"/>
                </a:cubicBezTo>
                <a:cubicBezTo>
                  <a:pt x="7" y="86"/>
                  <a:pt x="35" y="105"/>
                  <a:pt x="101" y="168"/>
                </a:cubicBezTo>
                <a:close/>
                <a:moveTo>
                  <a:pt x="251" y="130"/>
                </a:moveTo>
                <a:cubicBezTo>
                  <a:pt x="259" y="146"/>
                  <a:pt x="259" y="146"/>
                  <a:pt x="259" y="146"/>
                </a:cubicBezTo>
                <a:cubicBezTo>
                  <a:pt x="258" y="147"/>
                  <a:pt x="258" y="149"/>
                  <a:pt x="258" y="152"/>
                </a:cubicBezTo>
                <a:cubicBezTo>
                  <a:pt x="258" y="158"/>
                  <a:pt x="263" y="163"/>
                  <a:pt x="269" y="163"/>
                </a:cubicBezTo>
                <a:cubicBezTo>
                  <a:pt x="275" y="163"/>
                  <a:pt x="280" y="158"/>
                  <a:pt x="280" y="152"/>
                </a:cubicBezTo>
                <a:cubicBezTo>
                  <a:pt x="280" y="145"/>
                  <a:pt x="275" y="140"/>
                  <a:pt x="269" y="140"/>
                </a:cubicBezTo>
                <a:cubicBezTo>
                  <a:pt x="261" y="125"/>
                  <a:pt x="261" y="125"/>
                  <a:pt x="261" y="125"/>
                </a:cubicBezTo>
                <a:cubicBezTo>
                  <a:pt x="263" y="124"/>
                  <a:pt x="266" y="123"/>
                  <a:pt x="269" y="123"/>
                </a:cubicBezTo>
                <a:cubicBezTo>
                  <a:pt x="284" y="123"/>
                  <a:pt x="297" y="136"/>
                  <a:pt x="297" y="152"/>
                </a:cubicBezTo>
                <a:cubicBezTo>
                  <a:pt x="297" y="167"/>
                  <a:pt x="284" y="180"/>
                  <a:pt x="269" y="180"/>
                </a:cubicBezTo>
                <a:cubicBezTo>
                  <a:pt x="253" y="180"/>
                  <a:pt x="241" y="167"/>
                  <a:pt x="241" y="152"/>
                </a:cubicBezTo>
                <a:cubicBezTo>
                  <a:pt x="241" y="143"/>
                  <a:pt x="245" y="135"/>
                  <a:pt x="251" y="130"/>
                </a:cubicBezTo>
                <a:close/>
                <a:moveTo>
                  <a:pt x="122" y="107"/>
                </a:moveTo>
                <a:cubicBezTo>
                  <a:pt x="11" y="53"/>
                  <a:pt x="11" y="53"/>
                  <a:pt x="11" y="53"/>
                </a:cubicBezTo>
                <a:cubicBezTo>
                  <a:pt x="103" y="53"/>
                  <a:pt x="103" y="53"/>
                  <a:pt x="103" y="53"/>
                </a:cubicBezTo>
                <a:cubicBezTo>
                  <a:pt x="108" y="53"/>
                  <a:pt x="112" y="51"/>
                  <a:pt x="115" y="47"/>
                </a:cubicBezTo>
                <a:cubicBezTo>
                  <a:pt x="130" y="49"/>
                  <a:pt x="145" y="62"/>
                  <a:pt x="135" y="84"/>
                </a:cubicBezTo>
                <a:lnTo>
                  <a:pt x="122" y="107"/>
                </a:lnTo>
                <a:close/>
                <a:moveTo>
                  <a:pt x="190" y="26"/>
                </a:moveTo>
                <a:cubicBezTo>
                  <a:pt x="187" y="19"/>
                  <a:pt x="187" y="19"/>
                  <a:pt x="187" y="19"/>
                </a:cubicBezTo>
                <a:cubicBezTo>
                  <a:pt x="163" y="19"/>
                  <a:pt x="163" y="19"/>
                  <a:pt x="163" y="19"/>
                </a:cubicBezTo>
                <a:cubicBezTo>
                  <a:pt x="160" y="19"/>
                  <a:pt x="157" y="17"/>
                  <a:pt x="157" y="14"/>
                </a:cubicBezTo>
                <a:cubicBezTo>
                  <a:pt x="157" y="10"/>
                  <a:pt x="160" y="8"/>
                  <a:pt x="163" y="8"/>
                </a:cubicBezTo>
                <a:cubicBezTo>
                  <a:pt x="183" y="8"/>
                  <a:pt x="183" y="8"/>
                  <a:pt x="183" y="8"/>
                </a:cubicBezTo>
                <a:cubicBezTo>
                  <a:pt x="183" y="6"/>
                  <a:pt x="185" y="3"/>
                  <a:pt x="187" y="2"/>
                </a:cubicBezTo>
                <a:cubicBezTo>
                  <a:pt x="191" y="0"/>
                  <a:pt x="196" y="1"/>
                  <a:pt x="198" y="5"/>
                </a:cubicBezTo>
                <a:cubicBezTo>
                  <a:pt x="203" y="13"/>
                  <a:pt x="203" y="13"/>
                  <a:pt x="203" y="13"/>
                </a:cubicBezTo>
                <a:cubicBezTo>
                  <a:pt x="200" y="15"/>
                  <a:pt x="195" y="20"/>
                  <a:pt x="190" y="26"/>
                </a:cubicBez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a:solidFill>
                <a:srgbClr val="FFFFFF"/>
              </a:solidFill>
              <a:latin typeface="+mn-lt"/>
              <a:ea typeface="+mn-ea"/>
              <a:cs typeface="+mn-cs"/>
            </a:endParaRPr>
          </a:p>
        </p:txBody>
      </p:sp>
    </p:spTree>
  </p:cSld>
  <p:clrMapOvr>
    <a:masterClrMapping/>
  </p:clrMapOvr>
  <p:transition spd="slow" advTm="300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5"/>
          <p:cNvPicPr>
            <a:picLocks noChangeAspect="1"/>
          </p:cNvPicPr>
          <p:nvPr/>
        </p:nvPicPr>
        <p:blipFill>
          <a:blip r:embed="rId2"/>
          <a:srcRect l="4791" r="4791"/>
          <a:stretch>
            <a:fillRect/>
          </a:stretch>
        </p:blipFill>
        <p:spPr bwMode="auto">
          <a:xfrm>
            <a:off x="5614988" y="966788"/>
            <a:ext cx="6473825" cy="5572125"/>
          </a:xfrm>
          <a:prstGeom prst="rect">
            <a:avLst/>
          </a:prstGeom>
          <a:noFill/>
          <a:ln w="9525">
            <a:noFill/>
            <a:miter lim="800000"/>
            <a:headEnd/>
            <a:tailEnd/>
          </a:ln>
        </p:spPr>
      </p:pic>
      <p:grpSp>
        <p:nvGrpSpPr>
          <p:cNvPr id="5" name="组合 4"/>
          <p:cNvGrpSpPr/>
          <p:nvPr/>
        </p:nvGrpSpPr>
        <p:grpSpPr bwMode="auto">
          <a:xfrm>
            <a:off x="903288" y="1831975"/>
            <a:ext cx="1311275" cy="1243013"/>
            <a:chOff x="6902313" y="2656264"/>
            <a:chExt cx="1698092" cy="1629133"/>
          </a:xfrm>
        </p:grpSpPr>
        <p:sp>
          <p:nvSpPr>
            <p:cNvPr id="6" name="圆角矩形 5"/>
            <p:cNvSpPr/>
            <p:nvPr/>
          </p:nvSpPr>
          <p:spPr>
            <a:xfrm>
              <a:off x="6939317" y="2656264"/>
              <a:ext cx="1624083" cy="1629133"/>
            </a:xfrm>
            <a:prstGeom prst="roundRect">
              <a:avLst>
                <a:gd name="adj" fmla="val 13306"/>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9951" name="图片 6"/>
            <p:cNvPicPr>
              <a:picLocks noChangeAspect="1"/>
            </p:cNvPicPr>
            <p:nvPr/>
          </p:nvPicPr>
          <p:blipFill>
            <a:blip r:embed="rId3"/>
            <a:srcRect/>
            <a:stretch>
              <a:fillRect/>
            </a:stretch>
          </p:blipFill>
          <p:spPr bwMode="auto">
            <a:xfrm>
              <a:off x="7326731" y="2885943"/>
              <a:ext cx="849256" cy="849256"/>
            </a:xfrm>
            <a:prstGeom prst="rect">
              <a:avLst/>
            </a:prstGeom>
            <a:noFill/>
            <a:ln w="9525">
              <a:noFill/>
              <a:miter lim="800000"/>
              <a:headEnd/>
              <a:tailEnd/>
            </a:ln>
          </p:spPr>
        </p:pic>
        <p:sp>
          <p:nvSpPr>
            <p:cNvPr id="39952" name="Title 20"/>
            <p:cNvSpPr txBox="1">
              <a:spLocks noChangeArrowheads="1"/>
            </p:cNvSpPr>
            <p:nvPr/>
          </p:nvSpPr>
          <p:spPr bwMode="auto">
            <a:xfrm>
              <a:off x="6902313" y="3800610"/>
              <a:ext cx="1698092" cy="239273"/>
            </a:xfrm>
            <a:prstGeom prst="rect">
              <a:avLst/>
            </a:prstGeom>
            <a:noFill/>
            <a:ln w="9525">
              <a:noFill/>
              <a:miter lim="800000"/>
            </a:ln>
          </p:spPr>
          <p:txBody>
            <a:bodyPr wrap="none" lIns="45720" tIns="0" rIns="45720" bIns="0" anchor="ctr">
              <a:spAutoFit/>
            </a:bodyPr>
            <a:lstStyle/>
            <a:p>
              <a:pPr algn="ctr" defTabSz="228600"/>
              <a:r>
                <a:rPr lang="zh-CN" altLang="en-US" sz="1200" b="1">
                  <a:solidFill>
                    <a:schemeClr val="bg1"/>
                  </a:solidFill>
                  <a:latin typeface="微软雅黑" panose="020B0503020204020204" pitchFamily="34" charset="-122"/>
                  <a:ea typeface="微软雅黑" panose="020B0503020204020204" pitchFamily="34" charset="-122"/>
                  <a:cs typeface="Lato Regular"/>
                </a:rPr>
                <a:t>公安后台数据管理</a:t>
              </a:r>
            </a:p>
          </p:txBody>
        </p:sp>
      </p:grpSp>
      <p:grpSp>
        <p:nvGrpSpPr>
          <p:cNvPr id="9" name="组合 8"/>
          <p:cNvGrpSpPr/>
          <p:nvPr/>
        </p:nvGrpSpPr>
        <p:grpSpPr bwMode="auto">
          <a:xfrm>
            <a:off x="3729038" y="1831975"/>
            <a:ext cx="1320800" cy="1243013"/>
            <a:chOff x="6898148" y="2656264"/>
            <a:chExt cx="1712597" cy="1629133"/>
          </a:xfrm>
        </p:grpSpPr>
        <p:sp>
          <p:nvSpPr>
            <p:cNvPr id="10" name="圆角矩形 9"/>
            <p:cNvSpPr/>
            <p:nvPr/>
          </p:nvSpPr>
          <p:spPr>
            <a:xfrm>
              <a:off x="6939316" y="2656264"/>
              <a:ext cx="1624085" cy="1629133"/>
            </a:xfrm>
            <a:prstGeom prst="roundRect">
              <a:avLst>
                <a:gd name="adj" fmla="val 13306"/>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pic>
          <p:nvPicPr>
            <p:cNvPr id="39948" name="图片 10"/>
            <p:cNvPicPr>
              <a:picLocks noChangeAspect="1"/>
            </p:cNvPicPr>
            <p:nvPr/>
          </p:nvPicPr>
          <p:blipFill>
            <a:blip r:embed="rId3"/>
            <a:srcRect/>
            <a:stretch>
              <a:fillRect/>
            </a:stretch>
          </p:blipFill>
          <p:spPr bwMode="auto">
            <a:xfrm>
              <a:off x="7326731" y="2885943"/>
              <a:ext cx="849256" cy="849256"/>
            </a:xfrm>
            <a:prstGeom prst="rect">
              <a:avLst/>
            </a:prstGeom>
            <a:noFill/>
            <a:ln w="9525">
              <a:noFill/>
              <a:miter lim="800000"/>
              <a:headEnd/>
              <a:tailEnd/>
            </a:ln>
          </p:spPr>
        </p:pic>
        <p:sp>
          <p:nvSpPr>
            <p:cNvPr id="39949" name="Title 20"/>
            <p:cNvSpPr txBox="1">
              <a:spLocks noChangeArrowheads="1"/>
            </p:cNvSpPr>
            <p:nvPr/>
          </p:nvSpPr>
          <p:spPr bwMode="auto">
            <a:xfrm>
              <a:off x="6898148" y="3800610"/>
              <a:ext cx="1712597" cy="239273"/>
            </a:xfrm>
            <a:prstGeom prst="rect">
              <a:avLst/>
            </a:prstGeom>
            <a:noFill/>
            <a:ln w="9525">
              <a:noFill/>
              <a:miter lim="800000"/>
            </a:ln>
          </p:spPr>
          <p:txBody>
            <a:bodyPr wrap="none" lIns="45720" tIns="0" rIns="45720" bIns="0" anchor="ctr">
              <a:spAutoFit/>
            </a:bodyPr>
            <a:lstStyle/>
            <a:p>
              <a:pPr algn="ctr" defTabSz="228600"/>
              <a:r>
                <a:rPr lang="zh-CN" altLang="en-US" sz="1200" b="1">
                  <a:solidFill>
                    <a:schemeClr val="bg1"/>
                  </a:solidFill>
                  <a:latin typeface="微软雅黑" panose="020B0503020204020204" pitchFamily="34" charset="-122"/>
                  <a:ea typeface="微软雅黑" panose="020B0503020204020204" pitchFamily="34" charset="-122"/>
                  <a:cs typeface="Lato Regular"/>
                </a:rPr>
                <a:t>公安专用追踪</a:t>
              </a:r>
              <a:r>
                <a:rPr lang="en-US" altLang="zh-CN" sz="1200" b="1">
                  <a:solidFill>
                    <a:schemeClr val="bg1"/>
                  </a:solidFill>
                  <a:latin typeface="微软雅黑" panose="020B0503020204020204" pitchFamily="34" charset="-122"/>
                  <a:ea typeface="微软雅黑" panose="020B0503020204020204" pitchFamily="34" charset="-122"/>
                  <a:cs typeface="Lato Regular"/>
                </a:rPr>
                <a:t>APP</a:t>
              </a:r>
              <a:endParaRPr lang="zh-CN" altLang="en-US" sz="1200" b="1">
                <a:solidFill>
                  <a:schemeClr val="bg1"/>
                </a:solidFill>
                <a:latin typeface="微软雅黑" panose="020B0503020204020204" pitchFamily="34" charset="-122"/>
                <a:ea typeface="微软雅黑" panose="020B0503020204020204" pitchFamily="34" charset="-122"/>
                <a:cs typeface="Lato Regular"/>
              </a:endParaRPr>
            </a:p>
          </p:txBody>
        </p:sp>
      </p:grpSp>
      <p:sp>
        <p:nvSpPr>
          <p:cNvPr id="13" name="Title 20"/>
          <p:cNvSpPr txBox="1">
            <a:spLocks noChangeArrowheads="1"/>
          </p:cNvSpPr>
          <p:nvPr/>
        </p:nvSpPr>
        <p:spPr bwMode="auto">
          <a:xfrm>
            <a:off x="355600" y="3292475"/>
            <a:ext cx="5259388" cy="2241550"/>
          </a:xfrm>
          <a:prstGeom prst="rect">
            <a:avLst/>
          </a:prstGeom>
          <a:noFill/>
          <a:ln w="9525">
            <a:noFill/>
            <a:miter lim="800000"/>
          </a:ln>
        </p:spPr>
        <p:txBody>
          <a:bodyPr lIns="45720" tIns="22860" rIns="45720" bIns="22860">
            <a:spAutoFit/>
          </a:bodyPr>
          <a:lstStyle/>
          <a:p>
            <a:pPr defTabSz="228600"/>
            <a:r>
              <a:rPr lang="zh-CN" altLang="en-US"/>
              <a:t>    运用物联网、云计算、大数据、空间地理信息集成，</a:t>
            </a:r>
            <a:r>
              <a:rPr lang="zh-CN" altLang="en-US">
                <a:solidFill>
                  <a:srgbClr val="000000"/>
                </a:solidFill>
              </a:rPr>
              <a:t>以</a:t>
            </a:r>
            <a:r>
              <a:rPr lang="en-US" altLang="zh-CN">
                <a:solidFill>
                  <a:srgbClr val="000000"/>
                </a:solidFill>
              </a:rPr>
              <a:t>GPS/</a:t>
            </a:r>
            <a:r>
              <a:rPr lang="zh-CN" altLang="en-US">
                <a:solidFill>
                  <a:srgbClr val="000000"/>
                </a:solidFill>
              </a:rPr>
              <a:t>北斗智能终端作为载体采集电动自行车状态（位置、电量、速度、轨迹、告警信息等）并上传至云平台，一方面经过即时分析运算得出可视化数据并通过公安后台数据进行分析管理，同时反馈给警用</a:t>
            </a:r>
            <a:r>
              <a:rPr lang="en-US" altLang="zh-CN">
                <a:solidFill>
                  <a:srgbClr val="000000"/>
                </a:solidFill>
              </a:rPr>
              <a:t>APP</a:t>
            </a:r>
            <a:r>
              <a:rPr lang="zh-CN" altLang="en-US">
                <a:solidFill>
                  <a:srgbClr val="000000"/>
                </a:solidFill>
              </a:rPr>
              <a:t>以及用户</a:t>
            </a:r>
            <a:r>
              <a:rPr lang="en-US" altLang="zh-CN">
                <a:solidFill>
                  <a:srgbClr val="000000"/>
                </a:solidFill>
              </a:rPr>
              <a:t>APP</a:t>
            </a:r>
            <a:r>
              <a:rPr lang="zh-CN" altLang="en-US">
                <a:solidFill>
                  <a:srgbClr val="000000"/>
                </a:solidFill>
              </a:rPr>
              <a:t>，另一方面可供平台管理者监控、分析和控制，助力整个城市的电动自行车智慧化管理。</a:t>
            </a:r>
          </a:p>
        </p:txBody>
      </p:sp>
      <p:sp>
        <p:nvSpPr>
          <p:cNvPr id="15" name="文本框 14"/>
          <p:cNvSpPr txBox="1">
            <a:spLocks noChangeArrowheads="1"/>
          </p:cNvSpPr>
          <p:nvPr/>
        </p:nvSpPr>
        <p:spPr bwMode="auto">
          <a:xfrm>
            <a:off x="725488" y="520700"/>
            <a:ext cx="4287837" cy="641350"/>
          </a:xfrm>
          <a:prstGeom prst="rect">
            <a:avLst/>
          </a:prstGeom>
          <a:noFill/>
          <a:ln w="9525">
            <a:noFill/>
            <a:miter lim="800000"/>
          </a:ln>
        </p:spPr>
        <p:txBody>
          <a:bodyPr>
            <a:spAutoFit/>
          </a:bodyPr>
          <a:lstStyle/>
          <a:p>
            <a:r>
              <a:rPr lang="zh-CN" altLang="en-US" sz="3600" b="1">
                <a:solidFill>
                  <a:srgbClr val="2E6EBB"/>
                </a:solidFill>
                <a:latin typeface="微软雅黑" panose="020B0503020204020204" pitchFamily="34" charset="-122"/>
                <a:ea typeface="微软雅黑" panose="020B0503020204020204" pitchFamily="34" charset="-122"/>
              </a:rPr>
              <a:t>公安管理平台搭建</a:t>
            </a:r>
            <a:endParaRPr lang="en-US" altLang="zh-CN" sz="3600" b="1">
              <a:solidFill>
                <a:srgbClr val="2E6EBB"/>
              </a:solidFill>
              <a:latin typeface="微软雅黑" panose="020B0503020204020204" pitchFamily="34" charset="-122"/>
              <a:ea typeface="微软雅黑" panose="020B0503020204020204" pitchFamily="34" charset="-122"/>
            </a:endParaRPr>
          </a:p>
        </p:txBody>
      </p:sp>
      <p:sp>
        <p:nvSpPr>
          <p:cNvPr id="16" name="矩形 15"/>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9" name="图片 18"/>
          <p:cNvPicPr>
            <a:picLocks noChangeAspect="1"/>
          </p:cNvPicPr>
          <p:nvPr/>
        </p:nvPicPr>
        <p:blipFill>
          <a:blip r:embed="rId4"/>
          <a:srcRect/>
          <a:stretch>
            <a:fillRect/>
          </a:stretch>
        </p:blipFill>
        <p:spPr bwMode="auto">
          <a:xfrm>
            <a:off x="6426200" y="1978025"/>
            <a:ext cx="4833938" cy="2973388"/>
          </a:xfrm>
          <a:prstGeom prst="rect">
            <a:avLst/>
          </a:prstGeom>
          <a:noFill/>
          <a:ln w="9525">
            <a:noFill/>
            <a:miter lim="800000"/>
            <a:headEnd/>
            <a:tailEnd/>
          </a:ln>
        </p:spPr>
      </p:pic>
      <p:pic>
        <p:nvPicPr>
          <p:cNvPr id="39945" name="Picture 16" descr="2342345"/>
          <p:cNvPicPr>
            <a:picLocks noChangeAspect="1" noChangeArrowheads="1"/>
          </p:cNvPicPr>
          <p:nvPr/>
        </p:nvPicPr>
        <p:blipFill>
          <a:blip r:embed="rId5"/>
          <a:srcRect/>
          <a:stretch>
            <a:fillRect/>
          </a:stretch>
        </p:blipFill>
        <p:spPr bwMode="auto">
          <a:xfrm>
            <a:off x="1804988" y="1873250"/>
            <a:ext cx="331787" cy="334963"/>
          </a:xfrm>
          <a:prstGeom prst="rect">
            <a:avLst/>
          </a:prstGeom>
          <a:noFill/>
          <a:ln w="9525">
            <a:noFill/>
            <a:miter lim="800000"/>
            <a:headEnd/>
            <a:tailEnd/>
          </a:ln>
        </p:spPr>
      </p:pic>
      <p:pic>
        <p:nvPicPr>
          <p:cNvPr id="39946" name="Picture 17" descr="2342345"/>
          <p:cNvPicPr>
            <a:picLocks noChangeAspect="1" noChangeArrowheads="1"/>
          </p:cNvPicPr>
          <p:nvPr/>
        </p:nvPicPr>
        <p:blipFill>
          <a:blip r:embed="rId5"/>
          <a:srcRect/>
          <a:stretch>
            <a:fillRect/>
          </a:stretch>
        </p:blipFill>
        <p:spPr bwMode="auto">
          <a:xfrm>
            <a:off x="4600575" y="1874838"/>
            <a:ext cx="331788" cy="334962"/>
          </a:xfrm>
          <a:prstGeom prst="rect">
            <a:avLst/>
          </a:prstGeom>
          <a:noFill/>
          <a:ln w="9525">
            <a:noFill/>
            <a:miter lim="800000"/>
            <a:headEnd/>
            <a:tailEnd/>
          </a:ln>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962" name="文本框 70"/>
          <p:cNvSpPr txBox="1">
            <a:spLocks noChangeArrowheads="1"/>
          </p:cNvSpPr>
          <p:nvPr/>
        </p:nvSpPr>
        <p:spPr bwMode="auto">
          <a:xfrm>
            <a:off x="725488" y="520700"/>
            <a:ext cx="4287837" cy="641350"/>
          </a:xfrm>
          <a:prstGeom prst="rect">
            <a:avLst/>
          </a:prstGeom>
          <a:noFill/>
          <a:ln w="9525">
            <a:noFill/>
            <a:miter lim="800000"/>
          </a:ln>
        </p:spPr>
        <p:txBody>
          <a:bodyPr>
            <a:spAutoFit/>
          </a:bodyPr>
          <a:lstStyle/>
          <a:p>
            <a:r>
              <a:rPr lang="zh-CN" altLang="en-US" sz="3600" b="1">
                <a:solidFill>
                  <a:srgbClr val="2E6EBB"/>
                </a:solidFill>
                <a:latin typeface="微软雅黑" panose="020B0503020204020204" pitchFamily="34" charset="-122"/>
                <a:ea typeface="微软雅黑" panose="020B0503020204020204" pitchFamily="34" charset="-122"/>
              </a:rPr>
              <a:t>平台搭建架构</a:t>
            </a:r>
            <a:endParaRPr lang="en-US" altLang="zh-CN" sz="3600" b="1">
              <a:solidFill>
                <a:srgbClr val="2E6EBB"/>
              </a:solidFill>
              <a:latin typeface="微软雅黑" panose="020B0503020204020204" pitchFamily="34" charset="-122"/>
              <a:ea typeface="微软雅黑" panose="020B0503020204020204" pitchFamily="34" charset="-122"/>
            </a:endParaRP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0964" name="Picture 5"/>
          <p:cNvPicPr>
            <a:picLocks noChangeAspect="1" noChangeArrowheads="1"/>
          </p:cNvPicPr>
          <p:nvPr/>
        </p:nvPicPr>
        <p:blipFill>
          <a:blip r:embed="rId3"/>
          <a:srcRect/>
          <a:stretch>
            <a:fillRect/>
          </a:stretch>
        </p:blipFill>
        <p:spPr bwMode="auto">
          <a:xfrm>
            <a:off x="1136650" y="1636713"/>
            <a:ext cx="9872663" cy="3897312"/>
          </a:xfrm>
          <a:prstGeom prst="rect">
            <a:avLst/>
          </a:prstGeom>
          <a:noFill/>
          <a:ln w="9525">
            <a:noFill/>
            <a:miter lim="800000"/>
            <a:headEnd/>
            <a:tailEnd/>
          </a:ln>
        </p:spPr>
      </p:pic>
    </p:spTree>
  </p:cSld>
  <p:clrMapOvr>
    <a:masterClrMapping/>
  </p:clrMapOvr>
  <p:transition spd="slow" advTm="3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010" name="文本框 70"/>
          <p:cNvSpPr txBox="1">
            <a:spLocks noChangeArrowheads="1"/>
          </p:cNvSpPr>
          <p:nvPr/>
        </p:nvSpPr>
        <p:spPr bwMode="auto">
          <a:xfrm>
            <a:off x="674688" y="469900"/>
            <a:ext cx="4287837" cy="641350"/>
          </a:xfrm>
          <a:prstGeom prst="rect">
            <a:avLst/>
          </a:prstGeom>
          <a:noFill/>
          <a:ln w="9525">
            <a:noFill/>
            <a:miter lim="800000"/>
          </a:ln>
        </p:spPr>
        <p:txBody>
          <a:bodyPr>
            <a:spAutoFit/>
          </a:bodyPr>
          <a:lstStyle/>
          <a:p>
            <a:r>
              <a:rPr lang="zh-CN" altLang="en-US" sz="3600" b="1">
                <a:solidFill>
                  <a:srgbClr val="2E6EBB"/>
                </a:solidFill>
                <a:latin typeface="微软雅黑" panose="020B0503020204020204" pitchFamily="34" charset="-122"/>
                <a:ea typeface="微软雅黑" panose="020B0503020204020204" pitchFamily="34" charset="-122"/>
              </a:rPr>
              <a:t>平台管理架构</a:t>
            </a: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3012" name="Picture 5"/>
          <p:cNvPicPr>
            <a:picLocks noChangeAspect="1" noChangeArrowheads="1"/>
          </p:cNvPicPr>
          <p:nvPr/>
        </p:nvPicPr>
        <p:blipFill>
          <a:blip r:embed="rId3"/>
          <a:srcRect/>
          <a:stretch>
            <a:fillRect/>
          </a:stretch>
        </p:blipFill>
        <p:spPr bwMode="auto">
          <a:xfrm>
            <a:off x="2251075" y="1468438"/>
            <a:ext cx="8129588" cy="4584700"/>
          </a:xfrm>
          <a:prstGeom prst="rect">
            <a:avLst/>
          </a:prstGeom>
          <a:noFill/>
          <a:ln w="9525">
            <a:noFill/>
            <a:miter lim="800000"/>
            <a:headEnd/>
            <a:tailEnd/>
          </a:ln>
        </p:spPr>
      </p:pic>
    </p:spTree>
  </p:cSld>
  <p:clrMapOvr>
    <a:masterClrMapping/>
  </p:clrMapOvr>
  <p:transition spd="slow" advTm="3000">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058" name="文本框 70"/>
          <p:cNvSpPr txBox="1">
            <a:spLocks noChangeArrowheads="1"/>
          </p:cNvSpPr>
          <p:nvPr/>
        </p:nvSpPr>
        <p:spPr bwMode="auto">
          <a:xfrm>
            <a:off x="712788" y="482600"/>
            <a:ext cx="4287837" cy="641350"/>
          </a:xfrm>
          <a:prstGeom prst="rect">
            <a:avLst/>
          </a:prstGeom>
          <a:noFill/>
          <a:ln w="9525">
            <a:noFill/>
            <a:miter lim="800000"/>
          </a:ln>
        </p:spPr>
        <p:txBody>
          <a:bodyPr>
            <a:spAutoFit/>
          </a:bodyPr>
          <a:lstStyle/>
          <a:p>
            <a:r>
              <a:rPr lang="zh-CN" altLang="en-US" sz="3600" b="1">
                <a:solidFill>
                  <a:srgbClr val="2E6EBB"/>
                </a:solidFill>
                <a:latin typeface="微软雅黑" panose="020B0503020204020204" pitchFamily="34" charset="-122"/>
                <a:ea typeface="微软雅黑" panose="020B0503020204020204" pitchFamily="34" charset="-122"/>
              </a:rPr>
              <a:t>实施流程</a:t>
            </a:r>
            <a:endParaRPr lang="en-US" altLang="zh-CN" sz="3600" b="1">
              <a:solidFill>
                <a:srgbClr val="2E6EBB"/>
              </a:solidFill>
              <a:latin typeface="微软雅黑" panose="020B0503020204020204" pitchFamily="34" charset="-122"/>
              <a:ea typeface="微软雅黑" panose="020B0503020204020204" pitchFamily="34" charset="-122"/>
            </a:endParaRP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060" name="AutoShape 6"/>
          <p:cNvSpPr>
            <a:spLocks noChangeArrowheads="1"/>
          </p:cNvSpPr>
          <p:nvPr/>
        </p:nvSpPr>
        <p:spPr bwMode="auto">
          <a:xfrm>
            <a:off x="1177925" y="2968625"/>
            <a:ext cx="2968625" cy="976313"/>
          </a:xfrm>
          <a:prstGeom prst="chevron">
            <a:avLst>
              <a:gd name="adj" fmla="val 76016"/>
            </a:avLst>
          </a:prstGeom>
          <a:solidFill>
            <a:srgbClr val="99CCFF"/>
          </a:solidFill>
          <a:ln w="9525">
            <a:noFill/>
            <a:miter lim="800000"/>
          </a:ln>
        </p:spPr>
        <p:txBody>
          <a:bodyPr wrap="none" anchor="ctr"/>
          <a:lstStyle/>
          <a:p>
            <a:pPr algn="ctr"/>
            <a:r>
              <a:rPr lang="zh-CN" altLang="en-US" sz="2400" b="1">
                <a:solidFill>
                  <a:schemeClr val="bg1"/>
                </a:solidFill>
                <a:ea typeface="微软雅黑" panose="020B0503020204020204" pitchFamily="34" charset="-122"/>
              </a:rPr>
              <a:t>       </a:t>
            </a:r>
            <a:r>
              <a:rPr lang="zh-CN" altLang="en-US" sz="2000" b="1">
                <a:solidFill>
                  <a:schemeClr val="bg1"/>
                </a:solidFill>
                <a:ea typeface="微软雅黑" panose="020B0503020204020204" pitchFamily="34" charset="-122"/>
              </a:rPr>
              <a:t>信息采集</a:t>
            </a:r>
          </a:p>
        </p:txBody>
      </p:sp>
      <p:sp>
        <p:nvSpPr>
          <p:cNvPr id="45061" name="AutoShape 7"/>
          <p:cNvSpPr>
            <a:spLocks noChangeArrowheads="1"/>
          </p:cNvSpPr>
          <p:nvPr/>
        </p:nvSpPr>
        <p:spPr bwMode="auto">
          <a:xfrm>
            <a:off x="3433763" y="2971800"/>
            <a:ext cx="2968625" cy="963613"/>
          </a:xfrm>
          <a:prstGeom prst="chevron">
            <a:avLst>
              <a:gd name="adj" fmla="val 77018"/>
            </a:avLst>
          </a:prstGeom>
          <a:solidFill>
            <a:srgbClr val="3796CD">
              <a:alpha val="52940"/>
            </a:srgbClr>
          </a:solidFill>
          <a:ln w="9525">
            <a:noFill/>
            <a:miter lim="800000"/>
          </a:ln>
        </p:spPr>
        <p:txBody>
          <a:bodyPr wrap="none" anchor="ctr"/>
          <a:lstStyle/>
          <a:p>
            <a:pPr algn="ctr"/>
            <a:r>
              <a:rPr lang="zh-CN" altLang="en-US" sz="2400" b="1">
                <a:solidFill>
                  <a:schemeClr val="bg1"/>
                </a:solidFill>
                <a:ea typeface="微软雅黑" panose="020B0503020204020204" pitchFamily="34" charset="-122"/>
              </a:rPr>
              <a:t>       </a:t>
            </a:r>
            <a:r>
              <a:rPr lang="zh-CN" altLang="en-US" sz="2000" b="1">
                <a:solidFill>
                  <a:schemeClr val="bg1"/>
                </a:solidFill>
                <a:ea typeface="微软雅黑" panose="020B0503020204020204" pitchFamily="34" charset="-122"/>
              </a:rPr>
              <a:t>现场验车</a:t>
            </a:r>
          </a:p>
        </p:txBody>
      </p:sp>
      <p:sp>
        <p:nvSpPr>
          <p:cNvPr id="45062" name="AutoShape 8"/>
          <p:cNvSpPr>
            <a:spLocks noChangeArrowheads="1"/>
          </p:cNvSpPr>
          <p:nvPr/>
        </p:nvSpPr>
        <p:spPr bwMode="auto">
          <a:xfrm>
            <a:off x="5702300" y="2971800"/>
            <a:ext cx="2968625" cy="952500"/>
          </a:xfrm>
          <a:prstGeom prst="chevron">
            <a:avLst>
              <a:gd name="adj" fmla="val 77917"/>
            </a:avLst>
          </a:prstGeom>
          <a:solidFill>
            <a:srgbClr val="3796CD">
              <a:alpha val="74901"/>
            </a:srgbClr>
          </a:solidFill>
          <a:ln w="9525">
            <a:noFill/>
            <a:miter lim="800000"/>
          </a:ln>
        </p:spPr>
        <p:txBody>
          <a:bodyPr wrap="none" anchor="ctr"/>
          <a:lstStyle/>
          <a:p>
            <a:pPr algn="ctr"/>
            <a:r>
              <a:rPr lang="zh-CN" altLang="en-US" sz="2400" b="1">
                <a:solidFill>
                  <a:schemeClr val="bg1"/>
                </a:solidFill>
                <a:ea typeface="微软雅黑" panose="020B0503020204020204" pitchFamily="34" charset="-122"/>
              </a:rPr>
              <a:t>         </a:t>
            </a:r>
            <a:r>
              <a:rPr lang="zh-CN" altLang="en-US" sz="2000" b="1">
                <a:solidFill>
                  <a:schemeClr val="bg1"/>
                </a:solidFill>
                <a:ea typeface="微软雅黑" panose="020B0503020204020204" pitchFamily="34" charset="-122"/>
              </a:rPr>
              <a:t>上牌及设备领取</a:t>
            </a:r>
          </a:p>
        </p:txBody>
      </p:sp>
      <p:sp>
        <p:nvSpPr>
          <p:cNvPr id="45063" name="AutoShape 9"/>
          <p:cNvSpPr>
            <a:spLocks noChangeArrowheads="1"/>
          </p:cNvSpPr>
          <p:nvPr/>
        </p:nvSpPr>
        <p:spPr bwMode="auto">
          <a:xfrm>
            <a:off x="7981950" y="2973388"/>
            <a:ext cx="2968625" cy="950912"/>
          </a:xfrm>
          <a:prstGeom prst="chevron">
            <a:avLst>
              <a:gd name="adj" fmla="val 78047"/>
            </a:avLst>
          </a:prstGeom>
          <a:solidFill>
            <a:srgbClr val="3796CD">
              <a:alpha val="83920"/>
            </a:srgbClr>
          </a:solidFill>
          <a:ln w="9525">
            <a:noFill/>
            <a:miter lim="800000"/>
          </a:ln>
        </p:spPr>
        <p:txBody>
          <a:bodyPr wrap="none" anchor="ctr"/>
          <a:lstStyle/>
          <a:p>
            <a:pPr algn="ctr"/>
            <a:r>
              <a:rPr lang="zh-CN" altLang="en-US" sz="2000" b="1">
                <a:solidFill>
                  <a:schemeClr val="bg1"/>
                </a:solidFill>
                <a:ea typeface="微软雅黑" panose="020B0503020204020204" pitchFamily="34" charset="-122"/>
              </a:rPr>
              <a:t>          设备安装</a:t>
            </a:r>
          </a:p>
        </p:txBody>
      </p:sp>
      <p:sp>
        <p:nvSpPr>
          <p:cNvPr id="45064" name="AutoShape 10"/>
          <p:cNvSpPr>
            <a:spLocks noChangeArrowheads="1"/>
          </p:cNvSpPr>
          <p:nvPr/>
        </p:nvSpPr>
        <p:spPr bwMode="auto">
          <a:xfrm>
            <a:off x="1930400" y="1843088"/>
            <a:ext cx="2379663" cy="812800"/>
          </a:xfrm>
          <a:prstGeom prst="wedgeRectCallout">
            <a:avLst>
              <a:gd name="adj1" fmla="val -22181"/>
              <a:gd name="adj2" fmla="val 83593"/>
            </a:avLst>
          </a:prstGeom>
          <a:noFill/>
          <a:ln w="9525">
            <a:solidFill>
              <a:srgbClr val="99CCFF"/>
            </a:solidFill>
            <a:miter lim="800000"/>
          </a:ln>
        </p:spPr>
        <p:txBody>
          <a:bodyPr/>
          <a:lstStyle/>
          <a:p>
            <a:r>
              <a:rPr lang="zh-CN" altLang="en-US" sz="1600"/>
              <a:t>车主到辖区内派出所，警务站或指定地点进行现场登记。</a:t>
            </a:r>
          </a:p>
        </p:txBody>
      </p:sp>
      <p:sp>
        <p:nvSpPr>
          <p:cNvPr id="45065" name="AutoShape 11"/>
          <p:cNvSpPr>
            <a:spLocks noChangeArrowheads="1"/>
          </p:cNvSpPr>
          <p:nvPr/>
        </p:nvSpPr>
        <p:spPr bwMode="auto">
          <a:xfrm rot="10800000">
            <a:off x="3868738" y="4259263"/>
            <a:ext cx="2605087" cy="1090612"/>
          </a:xfrm>
          <a:prstGeom prst="wedgeRectCallout">
            <a:avLst>
              <a:gd name="adj1" fmla="val 21662"/>
              <a:gd name="adj2" fmla="val 81000"/>
            </a:avLst>
          </a:prstGeom>
          <a:noFill/>
          <a:ln w="9525">
            <a:solidFill>
              <a:srgbClr val="99CCFF"/>
            </a:solidFill>
            <a:miter lim="800000"/>
          </a:ln>
        </p:spPr>
        <p:txBody>
          <a:bodyPr rot="10800000"/>
          <a:lstStyle/>
          <a:p>
            <a:r>
              <a:rPr lang="zh-CN" altLang="en-US" sz="1600"/>
              <a:t>验车员验车：</a:t>
            </a:r>
          </a:p>
          <a:p>
            <a:r>
              <a:rPr lang="zh-CN" altLang="en-US" sz="1600"/>
              <a:t>对比车驾号、电机号、车辆品牌、型号、购买凭证等验车。</a:t>
            </a:r>
          </a:p>
        </p:txBody>
      </p:sp>
      <p:sp>
        <p:nvSpPr>
          <p:cNvPr id="45066" name="AutoShape 12"/>
          <p:cNvSpPr>
            <a:spLocks noChangeArrowheads="1"/>
          </p:cNvSpPr>
          <p:nvPr/>
        </p:nvSpPr>
        <p:spPr bwMode="auto">
          <a:xfrm>
            <a:off x="6067425" y="1755775"/>
            <a:ext cx="3230563" cy="901700"/>
          </a:xfrm>
          <a:prstGeom prst="wedgeRectCallout">
            <a:avLst>
              <a:gd name="adj1" fmla="val -19778"/>
              <a:gd name="adj2" fmla="val 83097"/>
            </a:avLst>
          </a:prstGeom>
          <a:noFill/>
          <a:ln w="9525">
            <a:solidFill>
              <a:srgbClr val="99CCFF"/>
            </a:solidFill>
            <a:miter lim="800000"/>
          </a:ln>
        </p:spPr>
        <p:txBody>
          <a:bodyPr/>
          <a:lstStyle/>
          <a:p>
            <a:r>
              <a:rPr lang="zh-CN" altLang="en-US"/>
              <a:t>办理车辆上牌并申请保险套餐，分配车牌号及设备，对车辆号牌和设备号进行绑定。</a:t>
            </a:r>
          </a:p>
        </p:txBody>
      </p:sp>
      <p:sp>
        <p:nvSpPr>
          <p:cNvPr id="45067" name="AutoShape 14"/>
          <p:cNvSpPr>
            <a:spLocks noChangeArrowheads="1"/>
          </p:cNvSpPr>
          <p:nvPr/>
        </p:nvSpPr>
        <p:spPr bwMode="auto">
          <a:xfrm rot="10800000">
            <a:off x="7991475" y="4251325"/>
            <a:ext cx="3067050" cy="892175"/>
          </a:xfrm>
          <a:prstGeom prst="wedgeRectCallout">
            <a:avLst>
              <a:gd name="adj1" fmla="val 20236"/>
              <a:gd name="adj2" fmla="val 85583"/>
            </a:avLst>
          </a:prstGeom>
          <a:noFill/>
          <a:ln w="9525">
            <a:solidFill>
              <a:srgbClr val="99CCFF"/>
            </a:solidFill>
            <a:miter lim="800000"/>
          </a:ln>
        </p:spPr>
        <p:txBody>
          <a:bodyPr rot="10800000"/>
          <a:lstStyle/>
          <a:p>
            <a:r>
              <a:rPr lang="zh-CN" altLang="en-US" sz="1600"/>
              <a:t>车主携带登记表、车牌号、设备及设备号至保密房间由专业安装人员进行保密安装</a:t>
            </a:r>
            <a:r>
              <a:rPr lang="zh-CN" altLang="en-US"/>
              <a:t>。</a:t>
            </a:r>
          </a:p>
        </p:txBody>
      </p:sp>
    </p:spTree>
  </p:cSld>
  <p:clrMapOvr>
    <a:masterClrMapping/>
  </p:clrMapOvr>
  <p:transition spd="slow" advTm="3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202" name="文本框 70"/>
          <p:cNvSpPr txBox="1">
            <a:spLocks noChangeArrowheads="1"/>
          </p:cNvSpPr>
          <p:nvPr/>
        </p:nvSpPr>
        <p:spPr bwMode="auto">
          <a:xfrm>
            <a:off x="712788" y="482600"/>
            <a:ext cx="4287837" cy="641350"/>
          </a:xfrm>
          <a:prstGeom prst="rect">
            <a:avLst/>
          </a:prstGeom>
          <a:noFill/>
          <a:ln w="9525">
            <a:noFill/>
            <a:miter lim="800000"/>
          </a:ln>
        </p:spPr>
        <p:txBody>
          <a:bodyPr>
            <a:spAutoFit/>
          </a:bodyPr>
          <a:lstStyle/>
          <a:p>
            <a:r>
              <a:rPr lang="zh-CN" altLang="en-US" sz="3600" b="1">
                <a:solidFill>
                  <a:srgbClr val="2E6EBB"/>
                </a:solidFill>
                <a:latin typeface="微软雅黑" panose="020B0503020204020204" pitchFamily="34" charset="-122"/>
                <a:ea typeface="微软雅黑" panose="020B0503020204020204" pitchFamily="34" charset="-122"/>
              </a:rPr>
              <a:t>运维与监管</a:t>
            </a:r>
            <a:endParaRPr lang="en-US" altLang="zh-CN" sz="3600" b="1">
              <a:solidFill>
                <a:srgbClr val="2E6EBB"/>
              </a:solidFill>
              <a:latin typeface="微软雅黑" panose="020B0503020204020204" pitchFamily="34" charset="-122"/>
              <a:ea typeface="微软雅黑" panose="020B0503020204020204" pitchFamily="34" charset="-122"/>
            </a:endParaRP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1204" name="Picture 23"/>
          <p:cNvPicPr>
            <a:picLocks noChangeAspect="1" noChangeArrowheads="1"/>
          </p:cNvPicPr>
          <p:nvPr/>
        </p:nvPicPr>
        <p:blipFill>
          <a:blip r:embed="rId3"/>
          <a:srcRect/>
          <a:stretch>
            <a:fillRect/>
          </a:stretch>
        </p:blipFill>
        <p:spPr bwMode="auto">
          <a:xfrm>
            <a:off x="1819275" y="1562100"/>
            <a:ext cx="8704263" cy="4267200"/>
          </a:xfrm>
          <a:prstGeom prst="rect">
            <a:avLst/>
          </a:prstGeom>
          <a:noFill/>
          <a:ln w="9525">
            <a:noFill/>
            <a:miter lim="800000"/>
            <a:headEnd/>
            <a:tailEnd/>
          </a:ln>
        </p:spPr>
      </p:pic>
    </p:spTree>
  </p:cSld>
  <p:clrMapOvr>
    <a:masterClrMapping/>
  </p:clrMapOvr>
  <p:transition spd="slow" advTm="300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3250" name="文本框 70"/>
          <p:cNvSpPr txBox="1">
            <a:spLocks noChangeArrowheads="1"/>
          </p:cNvSpPr>
          <p:nvPr/>
        </p:nvSpPr>
        <p:spPr bwMode="auto">
          <a:xfrm>
            <a:off x="687388" y="469900"/>
            <a:ext cx="4637087" cy="641350"/>
          </a:xfrm>
          <a:prstGeom prst="rect">
            <a:avLst/>
          </a:prstGeom>
          <a:noFill/>
          <a:ln w="9525">
            <a:noFill/>
            <a:miter lim="800000"/>
          </a:ln>
        </p:spPr>
        <p:txBody>
          <a:bodyPr>
            <a:spAutoFit/>
          </a:bodyPr>
          <a:lstStyle/>
          <a:p>
            <a:r>
              <a:rPr lang="zh-CN" altLang="en-US" sz="3600" b="1">
                <a:solidFill>
                  <a:srgbClr val="2E6EBB"/>
                </a:solidFill>
                <a:ea typeface="微软雅黑" panose="020B0503020204020204" pitchFamily="34" charset="-122"/>
              </a:rPr>
              <a:t>公安后台管理办法</a:t>
            </a:r>
            <a:endParaRPr lang="en-US" altLang="zh-CN" sz="3600" b="1">
              <a:solidFill>
                <a:srgbClr val="2E6EBB"/>
              </a:solidFill>
              <a:latin typeface="微软雅黑" panose="020B0503020204020204" pitchFamily="34" charset="-122"/>
              <a:ea typeface="微软雅黑" panose="020B0503020204020204" pitchFamily="34" charset="-122"/>
            </a:endParaRP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0357" name="Freeform 11"/>
          <p:cNvSpPr/>
          <p:nvPr/>
        </p:nvSpPr>
        <p:spPr bwMode="auto">
          <a:xfrm>
            <a:off x="1220788" y="1665288"/>
            <a:ext cx="5984875" cy="1006475"/>
          </a:xfrm>
          <a:custGeom>
            <a:avLst/>
            <a:gdLst>
              <a:gd name="T0" fmla="*/ 0 w 1635"/>
              <a:gd name="T1" fmla="*/ 0 h 576"/>
              <a:gd name="T2" fmla="*/ 2147483647 w 1635"/>
              <a:gd name="T3" fmla="*/ 0 h 576"/>
              <a:gd name="T4" fmla="*/ 2147483647 w 1635"/>
              <a:gd name="T5" fmla="*/ 879333988 h 576"/>
              <a:gd name="T6" fmla="*/ 2147483647 w 1635"/>
              <a:gd name="T7" fmla="*/ 1758666229 h 576"/>
              <a:gd name="T8" fmla="*/ 0 w 1635"/>
              <a:gd name="T9" fmla="*/ 1758666229 h 576"/>
              <a:gd name="T10" fmla="*/ 0 w 1635"/>
              <a:gd name="T11" fmla="*/ 879333988 h 576"/>
              <a:gd name="T12" fmla="*/ 0 w 1635"/>
              <a:gd name="T13" fmla="*/ 0 h 576"/>
              <a:gd name="T14" fmla="*/ 0 60000 65536"/>
              <a:gd name="T15" fmla="*/ 0 60000 65536"/>
              <a:gd name="T16" fmla="*/ 0 60000 65536"/>
              <a:gd name="T17" fmla="*/ 0 60000 65536"/>
              <a:gd name="T18" fmla="*/ 0 60000 65536"/>
              <a:gd name="T19" fmla="*/ 0 60000 65536"/>
              <a:gd name="T20" fmla="*/ 0 60000 65536"/>
              <a:gd name="T21" fmla="*/ 0 w 1635"/>
              <a:gd name="T22" fmla="*/ 0 h 576"/>
              <a:gd name="T23" fmla="*/ 1635 w 1635"/>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5" h="576">
                <a:moveTo>
                  <a:pt x="0" y="0"/>
                </a:moveTo>
                <a:lnTo>
                  <a:pt x="1531" y="0"/>
                </a:lnTo>
                <a:lnTo>
                  <a:pt x="1635" y="288"/>
                </a:lnTo>
                <a:lnTo>
                  <a:pt x="1531" y="576"/>
                </a:lnTo>
                <a:lnTo>
                  <a:pt x="0" y="576"/>
                </a:lnTo>
                <a:lnTo>
                  <a:pt x="0" y="288"/>
                </a:lnTo>
                <a:lnTo>
                  <a:pt x="0" y="0"/>
                </a:lnTo>
                <a:close/>
              </a:path>
            </a:pathLst>
          </a:custGeom>
          <a:gradFill rotWithShape="1">
            <a:gsLst>
              <a:gs pos="0">
                <a:srgbClr val="6083CB"/>
              </a:gs>
              <a:gs pos="50000">
                <a:srgbClr val="3E70CA"/>
              </a:gs>
              <a:gs pos="100000">
                <a:srgbClr val="2E61BA"/>
              </a:gs>
            </a:gsLst>
            <a:lin ang="5400000"/>
          </a:gradFill>
          <a:ln w="9525">
            <a:noFill/>
            <a:round/>
          </a:ln>
          <a:effectLst>
            <a:outerShdw dist="19050" dir="5400000" algn="ctr" rotWithShape="0">
              <a:srgbClr val="000000">
                <a:alpha val="62999"/>
              </a:srgbClr>
            </a:outerShdw>
          </a:effectLst>
        </p:spPr>
        <p:txBody>
          <a:bodyPr lIns="45720" tIns="0" rIns="45720" bIns="0" anchor="ctr">
            <a:spAutoFit/>
          </a:bodyPr>
          <a:lstStyle/>
          <a:p>
            <a:pPr>
              <a:defRPr/>
            </a:pPr>
            <a:endParaRPr lang="zh-CN" altLang="en-US"/>
          </a:p>
        </p:txBody>
      </p:sp>
      <p:sp>
        <p:nvSpPr>
          <p:cNvPr id="100358" name="Freeform 11"/>
          <p:cNvSpPr/>
          <p:nvPr/>
        </p:nvSpPr>
        <p:spPr bwMode="auto">
          <a:xfrm>
            <a:off x="1223963" y="2806700"/>
            <a:ext cx="5999162" cy="1006475"/>
          </a:xfrm>
          <a:custGeom>
            <a:avLst/>
            <a:gdLst>
              <a:gd name="T0" fmla="*/ 0 w 1635"/>
              <a:gd name="T1" fmla="*/ 0 h 576"/>
              <a:gd name="T2" fmla="*/ 2147483647 w 1635"/>
              <a:gd name="T3" fmla="*/ 0 h 576"/>
              <a:gd name="T4" fmla="*/ 2147483647 w 1635"/>
              <a:gd name="T5" fmla="*/ 879333988 h 576"/>
              <a:gd name="T6" fmla="*/ 2147483647 w 1635"/>
              <a:gd name="T7" fmla="*/ 1758666229 h 576"/>
              <a:gd name="T8" fmla="*/ 0 w 1635"/>
              <a:gd name="T9" fmla="*/ 1758666229 h 576"/>
              <a:gd name="T10" fmla="*/ 0 w 1635"/>
              <a:gd name="T11" fmla="*/ 879333988 h 576"/>
              <a:gd name="T12" fmla="*/ 0 w 1635"/>
              <a:gd name="T13" fmla="*/ 0 h 576"/>
              <a:gd name="T14" fmla="*/ 0 60000 65536"/>
              <a:gd name="T15" fmla="*/ 0 60000 65536"/>
              <a:gd name="T16" fmla="*/ 0 60000 65536"/>
              <a:gd name="T17" fmla="*/ 0 60000 65536"/>
              <a:gd name="T18" fmla="*/ 0 60000 65536"/>
              <a:gd name="T19" fmla="*/ 0 60000 65536"/>
              <a:gd name="T20" fmla="*/ 0 60000 65536"/>
              <a:gd name="T21" fmla="*/ 0 w 1635"/>
              <a:gd name="T22" fmla="*/ 0 h 576"/>
              <a:gd name="T23" fmla="*/ 1635 w 1635"/>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5" h="576">
                <a:moveTo>
                  <a:pt x="0" y="0"/>
                </a:moveTo>
                <a:lnTo>
                  <a:pt x="1531" y="0"/>
                </a:lnTo>
                <a:lnTo>
                  <a:pt x="1635" y="288"/>
                </a:lnTo>
                <a:lnTo>
                  <a:pt x="1531" y="576"/>
                </a:lnTo>
                <a:lnTo>
                  <a:pt x="0" y="576"/>
                </a:lnTo>
                <a:lnTo>
                  <a:pt x="0" y="288"/>
                </a:lnTo>
                <a:lnTo>
                  <a:pt x="0" y="0"/>
                </a:lnTo>
                <a:close/>
              </a:path>
            </a:pathLst>
          </a:custGeom>
          <a:gradFill rotWithShape="1">
            <a:gsLst>
              <a:gs pos="0">
                <a:srgbClr val="6083CB"/>
              </a:gs>
              <a:gs pos="50000">
                <a:srgbClr val="3E70CA"/>
              </a:gs>
              <a:gs pos="100000">
                <a:srgbClr val="2E61BA"/>
              </a:gs>
            </a:gsLst>
            <a:lin ang="5400000"/>
          </a:gradFill>
          <a:ln w="9525">
            <a:noFill/>
            <a:round/>
          </a:ln>
          <a:effectLst>
            <a:outerShdw dist="19050" dir="5400000" algn="ctr" rotWithShape="0">
              <a:srgbClr val="000000">
                <a:alpha val="62999"/>
              </a:srgbClr>
            </a:outerShdw>
          </a:effectLst>
        </p:spPr>
        <p:txBody>
          <a:bodyPr lIns="45720" tIns="0" rIns="45720" bIns="0" anchor="ctr">
            <a:spAutoFit/>
          </a:bodyPr>
          <a:lstStyle/>
          <a:p>
            <a:pPr>
              <a:defRPr/>
            </a:pPr>
            <a:endParaRPr lang="zh-CN" altLang="en-US"/>
          </a:p>
        </p:txBody>
      </p:sp>
      <p:sp>
        <p:nvSpPr>
          <p:cNvPr id="100359" name="Freeform 11"/>
          <p:cNvSpPr/>
          <p:nvPr/>
        </p:nvSpPr>
        <p:spPr bwMode="auto">
          <a:xfrm>
            <a:off x="1211263" y="3959225"/>
            <a:ext cx="6035675" cy="1006475"/>
          </a:xfrm>
          <a:custGeom>
            <a:avLst/>
            <a:gdLst>
              <a:gd name="T0" fmla="*/ 0 w 1635"/>
              <a:gd name="T1" fmla="*/ 0 h 576"/>
              <a:gd name="T2" fmla="*/ 2147483647 w 1635"/>
              <a:gd name="T3" fmla="*/ 0 h 576"/>
              <a:gd name="T4" fmla="*/ 2147483647 w 1635"/>
              <a:gd name="T5" fmla="*/ 879333988 h 576"/>
              <a:gd name="T6" fmla="*/ 2147483647 w 1635"/>
              <a:gd name="T7" fmla="*/ 1758666229 h 576"/>
              <a:gd name="T8" fmla="*/ 0 w 1635"/>
              <a:gd name="T9" fmla="*/ 1758666229 h 576"/>
              <a:gd name="T10" fmla="*/ 0 w 1635"/>
              <a:gd name="T11" fmla="*/ 879333988 h 576"/>
              <a:gd name="T12" fmla="*/ 0 w 1635"/>
              <a:gd name="T13" fmla="*/ 0 h 576"/>
              <a:gd name="T14" fmla="*/ 0 60000 65536"/>
              <a:gd name="T15" fmla="*/ 0 60000 65536"/>
              <a:gd name="T16" fmla="*/ 0 60000 65536"/>
              <a:gd name="T17" fmla="*/ 0 60000 65536"/>
              <a:gd name="T18" fmla="*/ 0 60000 65536"/>
              <a:gd name="T19" fmla="*/ 0 60000 65536"/>
              <a:gd name="T20" fmla="*/ 0 60000 65536"/>
              <a:gd name="T21" fmla="*/ 0 w 1635"/>
              <a:gd name="T22" fmla="*/ 0 h 576"/>
              <a:gd name="T23" fmla="*/ 1635 w 1635"/>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5" h="576">
                <a:moveTo>
                  <a:pt x="0" y="0"/>
                </a:moveTo>
                <a:lnTo>
                  <a:pt x="1531" y="0"/>
                </a:lnTo>
                <a:lnTo>
                  <a:pt x="1635" y="288"/>
                </a:lnTo>
                <a:lnTo>
                  <a:pt x="1531" y="576"/>
                </a:lnTo>
                <a:lnTo>
                  <a:pt x="0" y="576"/>
                </a:lnTo>
                <a:lnTo>
                  <a:pt x="0" y="288"/>
                </a:lnTo>
                <a:lnTo>
                  <a:pt x="0" y="0"/>
                </a:lnTo>
                <a:close/>
              </a:path>
            </a:pathLst>
          </a:custGeom>
          <a:gradFill rotWithShape="1">
            <a:gsLst>
              <a:gs pos="0">
                <a:srgbClr val="6083CB"/>
              </a:gs>
              <a:gs pos="50000">
                <a:srgbClr val="3E70CA"/>
              </a:gs>
              <a:gs pos="100000">
                <a:srgbClr val="2E61BA"/>
              </a:gs>
            </a:gsLst>
            <a:lin ang="5400000"/>
          </a:gradFill>
          <a:ln w="9525">
            <a:noFill/>
            <a:round/>
          </a:ln>
          <a:effectLst>
            <a:outerShdw dist="19050" dir="5400000" algn="ctr" rotWithShape="0">
              <a:srgbClr val="000000">
                <a:alpha val="62999"/>
              </a:srgbClr>
            </a:outerShdw>
          </a:effectLst>
        </p:spPr>
        <p:txBody>
          <a:bodyPr lIns="45720" tIns="0" rIns="45720" bIns="0" anchor="ctr">
            <a:spAutoFit/>
          </a:bodyPr>
          <a:lstStyle/>
          <a:p>
            <a:pPr>
              <a:defRPr/>
            </a:pPr>
            <a:endParaRPr lang="zh-CN" altLang="en-US"/>
          </a:p>
        </p:txBody>
      </p:sp>
      <p:sp>
        <p:nvSpPr>
          <p:cNvPr id="100360" name="Freeform 11"/>
          <p:cNvSpPr/>
          <p:nvPr/>
        </p:nvSpPr>
        <p:spPr bwMode="auto">
          <a:xfrm>
            <a:off x="1211263" y="5110163"/>
            <a:ext cx="6046787" cy="1006475"/>
          </a:xfrm>
          <a:custGeom>
            <a:avLst/>
            <a:gdLst>
              <a:gd name="T0" fmla="*/ 0 w 1635"/>
              <a:gd name="T1" fmla="*/ 0 h 576"/>
              <a:gd name="T2" fmla="*/ 2147483647 w 1635"/>
              <a:gd name="T3" fmla="*/ 0 h 576"/>
              <a:gd name="T4" fmla="*/ 2147483647 w 1635"/>
              <a:gd name="T5" fmla="*/ 879333988 h 576"/>
              <a:gd name="T6" fmla="*/ 2147483647 w 1635"/>
              <a:gd name="T7" fmla="*/ 1758666229 h 576"/>
              <a:gd name="T8" fmla="*/ 0 w 1635"/>
              <a:gd name="T9" fmla="*/ 1758666229 h 576"/>
              <a:gd name="T10" fmla="*/ 0 w 1635"/>
              <a:gd name="T11" fmla="*/ 879333988 h 576"/>
              <a:gd name="T12" fmla="*/ 0 w 1635"/>
              <a:gd name="T13" fmla="*/ 0 h 576"/>
              <a:gd name="T14" fmla="*/ 0 60000 65536"/>
              <a:gd name="T15" fmla="*/ 0 60000 65536"/>
              <a:gd name="T16" fmla="*/ 0 60000 65536"/>
              <a:gd name="T17" fmla="*/ 0 60000 65536"/>
              <a:gd name="T18" fmla="*/ 0 60000 65536"/>
              <a:gd name="T19" fmla="*/ 0 60000 65536"/>
              <a:gd name="T20" fmla="*/ 0 60000 65536"/>
              <a:gd name="T21" fmla="*/ 0 w 1635"/>
              <a:gd name="T22" fmla="*/ 0 h 576"/>
              <a:gd name="T23" fmla="*/ 1635 w 1635"/>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5" h="576">
                <a:moveTo>
                  <a:pt x="0" y="0"/>
                </a:moveTo>
                <a:lnTo>
                  <a:pt x="1531" y="0"/>
                </a:lnTo>
                <a:lnTo>
                  <a:pt x="1635" y="288"/>
                </a:lnTo>
                <a:lnTo>
                  <a:pt x="1531" y="576"/>
                </a:lnTo>
                <a:lnTo>
                  <a:pt x="0" y="576"/>
                </a:lnTo>
                <a:lnTo>
                  <a:pt x="0" y="288"/>
                </a:lnTo>
                <a:lnTo>
                  <a:pt x="0" y="0"/>
                </a:lnTo>
                <a:close/>
              </a:path>
            </a:pathLst>
          </a:custGeom>
          <a:gradFill rotWithShape="1">
            <a:gsLst>
              <a:gs pos="0">
                <a:srgbClr val="6083CB"/>
              </a:gs>
              <a:gs pos="50000">
                <a:srgbClr val="3E70CA"/>
              </a:gs>
              <a:gs pos="100000">
                <a:srgbClr val="2E61BA"/>
              </a:gs>
            </a:gsLst>
            <a:lin ang="5400000"/>
          </a:gradFill>
          <a:ln w="9525">
            <a:noFill/>
            <a:round/>
          </a:ln>
          <a:effectLst>
            <a:outerShdw dist="19050" dir="5400000" algn="ctr" rotWithShape="0">
              <a:srgbClr val="000000">
                <a:alpha val="62999"/>
              </a:srgbClr>
            </a:outerShdw>
          </a:effectLst>
        </p:spPr>
        <p:txBody>
          <a:bodyPr lIns="45720" tIns="0" rIns="45720" bIns="0" anchor="ctr">
            <a:spAutoFit/>
          </a:bodyPr>
          <a:lstStyle/>
          <a:p>
            <a:pPr>
              <a:defRPr/>
            </a:pPr>
            <a:endParaRPr lang="zh-CN" altLang="en-US"/>
          </a:p>
        </p:txBody>
      </p:sp>
      <p:sp>
        <p:nvSpPr>
          <p:cNvPr id="53256" name="Rectangle 9"/>
          <p:cNvSpPr>
            <a:spLocks noChangeArrowheads="1"/>
          </p:cNvSpPr>
          <p:nvPr/>
        </p:nvSpPr>
        <p:spPr bwMode="auto">
          <a:xfrm>
            <a:off x="1239838" y="1651000"/>
            <a:ext cx="4997450" cy="1039813"/>
          </a:xfrm>
          <a:prstGeom prst="rect">
            <a:avLst/>
          </a:prstGeom>
          <a:noFill/>
          <a:ln w="9525">
            <a:noFill/>
            <a:miter lim="800000"/>
          </a:ln>
        </p:spPr>
        <p:txBody>
          <a:bodyPr wrap="none" anchor="ctr"/>
          <a:lstStyle/>
          <a:p>
            <a:r>
              <a:rPr lang="zh-CN" altLang="en-US" b="1">
                <a:solidFill>
                  <a:schemeClr val="bg1"/>
                </a:solidFill>
              </a:rPr>
              <a:t>账号管理：</a:t>
            </a:r>
          </a:p>
          <a:p>
            <a:r>
              <a:rPr lang="zh-CN" altLang="en-US" sz="1400">
                <a:solidFill>
                  <a:schemeClr val="bg1"/>
                </a:solidFill>
                <a:latin typeface="宋体" panose="02010600030101010101" pitchFamily="2" charset="-122"/>
              </a:rPr>
              <a:t>① 管理员或报警中心可管理公安局、派出所、民警信息</a:t>
            </a:r>
          </a:p>
          <a:p>
            <a:r>
              <a:rPr lang="zh-CN" altLang="en-US" sz="1400">
                <a:solidFill>
                  <a:schemeClr val="bg1"/>
                </a:solidFill>
                <a:latin typeface="宋体" panose="02010600030101010101" pitchFamily="2" charset="-122"/>
              </a:rPr>
              <a:t>② 公安局可管理派出所、民警信息</a:t>
            </a:r>
          </a:p>
          <a:p>
            <a:r>
              <a:rPr lang="zh-CN" altLang="en-US" sz="1400">
                <a:solidFill>
                  <a:schemeClr val="bg1"/>
                </a:solidFill>
                <a:latin typeface="宋体" panose="02010600030101010101" pitchFamily="2" charset="-122"/>
              </a:rPr>
              <a:t>③ 派出所可管理民警信息</a:t>
            </a:r>
          </a:p>
        </p:txBody>
      </p:sp>
      <p:sp>
        <p:nvSpPr>
          <p:cNvPr id="53257" name="Rectangle 10"/>
          <p:cNvSpPr>
            <a:spLocks noChangeArrowheads="1"/>
          </p:cNvSpPr>
          <p:nvPr/>
        </p:nvSpPr>
        <p:spPr bwMode="auto">
          <a:xfrm>
            <a:off x="1204913" y="2755900"/>
            <a:ext cx="4997450" cy="1039813"/>
          </a:xfrm>
          <a:prstGeom prst="rect">
            <a:avLst/>
          </a:prstGeom>
          <a:noFill/>
          <a:ln w="9525">
            <a:noFill/>
            <a:miter lim="800000"/>
          </a:ln>
        </p:spPr>
        <p:txBody>
          <a:bodyPr wrap="none" anchor="ctr"/>
          <a:lstStyle/>
          <a:p>
            <a:r>
              <a:rPr lang="zh-CN" altLang="en-US" b="1">
                <a:solidFill>
                  <a:schemeClr val="bg1"/>
                </a:solidFill>
              </a:rPr>
              <a:t>告警监控：</a:t>
            </a:r>
          </a:p>
          <a:p>
            <a:r>
              <a:rPr lang="zh-CN" altLang="en-US" sz="1400">
                <a:solidFill>
                  <a:schemeClr val="bg1"/>
                </a:solidFill>
                <a:latin typeface="宋体" panose="02010600030101010101" pitchFamily="2" charset="-122"/>
              </a:rPr>
              <a:t>① </a:t>
            </a:r>
            <a:r>
              <a:rPr lang="zh-CN" altLang="en-US" sz="1400">
                <a:solidFill>
                  <a:schemeClr val="bg1"/>
                </a:solidFill>
              </a:rPr>
              <a:t>客服人员可查询指定公安局终端的报警信息</a:t>
            </a:r>
            <a:endParaRPr lang="zh-CN" altLang="en-US" sz="1400">
              <a:solidFill>
                <a:schemeClr val="bg1"/>
              </a:solidFill>
              <a:latin typeface="宋体" panose="02010600030101010101" pitchFamily="2" charset="-122"/>
            </a:endParaRPr>
          </a:p>
          <a:p>
            <a:r>
              <a:rPr lang="zh-CN" altLang="en-US" sz="1400">
                <a:solidFill>
                  <a:schemeClr val="bg1"/>
                </a:solidFill>
                <a:latin typeface="宋体" panose="02010600030101010101" pitchFamily="2" charset="-122"/>
              </a:rPr>
              <a:t>② </a:t>
            </a:r>
            <a:r>
              <a:rPr lang="zh-CN" altLang="en-US" sz="1400">
                <a:solidFill>
                  <a:schemeClr val="bg1"/>
                </a:solidFill>
              </a:rPr>
              <a:t>对于指定报警信息进行重点监控：震动、位移、断电等</a:t>
            </a:r>
            <a:endParaRPr lang="zh-CN" altLang="en-US" sz="1400">
              <a:solidFill>
                <a:schemeClr val="bg1"/>
              </a:solidFill>
              <a:latin typeface="宋体" panose="02010600030101010101" pitchFamily="2" charset="-122"/>
            </a:endParaRPr>
          </a:p>
          <a:p>
            <a:r>
              <a:rPr lang="zh-CN" altLang="en-US" sz="1400">
                <a:solidFill>
                  <a:schemeClr val="bg1"/>
                </a:solidFill>
                <a:latin typeface="宋体" panose="02010600030101010101" pitchFamily="2" charset="-122"/>
              </a:rPr>
              <a:t>③ </a:t>
            </a:r>
            <a:r>
              <a:rPr lang="zh-CN" altLang="en-US" sz="1400">
                <a:solidFill>
                  <a:schemeClr val="bg1"/>
                </a:solidFill>
              </a:rPr>
              <a:t>快速查看告警位置，提供告警处理的相关入口</a:t>
            </a:r>
          </a:p>
        </p:txBody>
      </p:sp>
      <p:sp>
        <p:nvSpPr>
          <p:cNvPr id="53258" name="Rectangle 11"/>
          <p:cNvSpPr>
            <a:spLocks noChangeArrowheads="1"/>
          </p:cNvSpPr>
          <p:nvPr/>
        </p:nvSpPr>
        <p:spPr bwMode="auto">
          <a:xfrm>
            <a:off x="1217613" y="3932238"/>
            <a:ext cx="4997450" cy="1039812"/>
          </a:xfrm>
          <a:prstGeom prst="rect">
            <a:avLst/>
          </a:prstGeom>
          <a:noFill/>
          <a:ln w="9525">
            <a:noFill/>
            <a:miter lim="800000"/>
          </a:ln>
        </p:spPr>
        <p:txBody>
          <a:bodyPr wrap="none" anchor="ctr"/>
          <a:lstStyle/>
          <a:p>
            <a:r>
              <a:rPr lang="zh-CN" altLang="en-US" b="1">
                <a:solidFill>
                  <a:schemeClr val="bg1"/>
                </a:solidFill>
              </a:rPr>
              <a:t>告警处理：</a:t>
            </a:r>
          </a:p>
          <a:p>
            <a:r>
              <a:rPr lang="zh-CN" altLang="en-US" sz="1400">
                <a:solidFill>
                  <a:schemeClr val="bg1"/>
                </a:solidFill>
                <a:latin typeface="宋体" panose="02010600030101010101" pitchFamily="2" charset="-122"/>
              </a:rPr>
              <a:t>① </a:t>
            </a:r>
            <a:r>
              <a:rPr lang="zh-CN" altLang="en-US" sz="1400">
                <a:solidFill>
                  <a:schemeClr val="bg1"/>
                </a:solidFill>
              </a:rPr>
              <a:t>客服人员选中任一报警信息，可进行电话致电、无需报警或报警操作</a:t>
            </a:r>
            <a:endParaRPr lang="zh-CN" altLang="en-US" sz="1400">
              <a:solidFill>
                <a:schemeClr val="bg1"/>
              </a:solidFill>
              <a:latin typeface="宋体" panose="02010600030101010101" pitchFamily="2" charset="-122"/>
            </a:endParaRPr>
          </a:p>
          <a:p>
            <a:r>
              <a:rPr lang="zh-CN" altLang="en-US" sz="1400">
                <a:solidFill>
                  <a:schemeClr val="bg1"/>
                </a:solidFill>
                <a:latin typeface="宋体" panose="02010600030101010101" pitchFamily="2" charset="-122"/>
              </a:rPr>
              <a:t>② </a:t>
            </a:r>
            <a:r>
              <a:rPr lang="zh-CN" altLang="en-US" sz="1400">
                <a:solidFill>
                  <a:schemeClr val="bg1"/>
                </a:solidFill>
              </a:rPr>
              <a:t>电话致电需记录致电的录音，与告警信息关联存储</a:t>
            </a:r>
            <a:endParaRPr lang="zh-CN" altLang="en-US" sz="1400">
              <a:solidFill>
                <a:schemeClr val="bg1"/>
              </a:solidFill>
              <a:latin typeface="宋体" panose="02010600030101010101" pitchFamily="2" charset="-122"/>
            </a:endParaRPr>
          </a:p>
          <a:p>
            <a:r>
              <a:rPr lang="zh-CN" altLang="en-US" sz="1400">
                <a:solidFill>
                  <a:schemeClr val="bg1"/>
                </a:solidFill>
                <a:latin typeface="宋体" panose="02010600030101010101" pitchFamily="2" charset="-122"/>
              </a:rPr>
              <a:t>③ </a:t>
            </a:r>
            <a:r>
              <a:rPr lang="zh-CN" altLang="en-US" sz="1400">
                <a:solidFill>
                  <a:schemeClr val="bg1"/>
                </a:solidFill>
              </a:rPr>
              <a:t>报警可支持相关处理意见描述，并转发给相应的派出所进行后续处理</a:t>
            </a:r>
          </a:p>
        </p:txBody>
      </p:sp>
      <p:sp>
        <p:nvSpPr>
          <p:cNvPr id="53259" name="Rectangle 12"/>
          <p:cNvSpPr>
            <a:spLocks noChangeArrowheads="1"/>
          </p:cNvSpPr>
          <p:nvPr/>
        </p:nvSpPr>
        <p:spPr bwMode="auto">
          <a:xfrm>
            <a:off x="1217613" y="5073650"/>
            <a:ext cx="4997450" cy="1039813"/>
          </a:xfrm>
          <a:prstGeom prst="rect">
            <a:avLst/>
          </a:prstGeom>
          <a:noFill/>
          <a:ln w="9525">
            <a:noFill/>
            <a:miter lim="800000"/>
          </a:ln>
        </p:spPr>
        <p:txBody>
          <a:bodyPr wrap="none" anchor="ctr"/>
          <a:lstStyle/>
          <a:p>
            <a:r>
              <a:rPr lang="zh-CN" altLang="en-US" b="1">
                <a:solidFill>
                  <a:schemeClr val="bg1"/>
                </a:solidFill>
              </a:rPr>
              <a:t>告警推送：</a:t>
            </a:r>
          </a:p>
          <a:p>
            <a:r>
              <a:rPr lang="zh-CN" altLang="en-US" sz="1400">
                <a:solidFill>
                  <a:schemeClr val="bg1"/>
                </a:solidFill>
                <a:latin typeface="宋体" panose="02010600030101010101" pitchFamily="2" charset="-122"/>
              </a:rPr>
              <a:t>① </a:t>
            </a:r>
            <a:r>
              <a:rPr lang="zh-CN" altLang="en-US" sz="1400">
                <a:solidFill>
                  <a:schemeClr val="bg1"/>
                </a:solidFill>
              </a:rPr>
              <a:t>报警中心可查看客服提交的所有报警信息</a:t>
            </a:r>
            <a:endParaRPr lang="zh-CN" altLang="en-US" sz="1400">
              <a:solidFill>
                <a:schemeClr val="bg1"/>
              </a:solidFill>
              <a:latin typeface="宋体" panose="02010600030101010101" pitchFamily="2" charset="-122"/>
            </a:endParaRPr>
          </a:p>
          <a:p>
            <a:r>
              <a:rPr lang="zh-CN" altLang="en-US" sz="1400">
                <a:solidFill>
                  <a:schemeClr val="bg1"/>
                </a:solidFill>
                <a:latin typeface="宋体" panose="02010600030101010101" pitchFamily="2" charset="-122"/>
              </a:rPr>
              <a:t>② 支持报警信息推送给指定派出所或民警的</a:t>
            </a:r>
            <a:r>
              <a:rPr lang="en-US" altLang="zh-CN" sz="1400">
                <a:solidFill>
                  <a:schemeClr val="bg1"/>
                </a:solidFill>
                <a:latin typeface="宋体" panose="02010600030101010101" pitchFamily="2" charset="-122"/>
              </a:rPr>
              <a:t>APP</a:t>
            </a:r>
            <a:endParaRPr lang="zh-CN" altLang="en-US" sz="1400">
              <a:solidFill>
                <a:schemeClr val="bg1"/>
              </a:solidFill>
              <a:latin typeface="宋体" panose="02010600030101010101" pitchFamily="2" charset="-122"/>
            </a:endParaRPr>
          </a:p>
          <a:p>
            <a:r>
              <a:rPr lang="zh-CN" altLang="en-US" sz="1400">
                <a:solidFill>
                  <a:schemeClr val="bg1"/>
                </a:solidFill>
                <a:latin typeface="宋体" panose="02010600030101010101" pitchFamily="2" charset="-122"/>
              </a:rPr>
              <a:t>③ 支持推送自定义内容给派出所或民警的</a:t>
            </a:r>
            <a:r>
              <a:rPr lang="en-US" altLang="zh-CN" sz="1400">
                <a:solidFill>
                  <a:schemeClr val="bg1"/>
                </a:solidFill>
                <a:latin typeface="宋体" panose="02010600030101010101" pitchFamily="2" charset="-122"/>
              </a:rPr>
              <a:t>APP</a:t>
            </a:r>
            <a:endParaRPr lang="zh-CN" altLang="en-US" sz="1400">
              <a:solidFill>
                <a:schemeClr val="bg1"/>
              </a:solidFill>
              <a:latin typeface="宋体" panose="02010600030101010101" pitchFamily="2" charset="-122"/>
            </a:endParaRPr>
          </a:p>
        </p:txBody>
      </p:sp>
      <p:sp>
        <p:nvSpPr>
          <p:cNvPr id="53260" name="Rectangle 15"/>
          <p:cNvSpPr>
            <a:spLocks noChangeArrowheads="1"/>
          </p:cNvSpPr>
          <p:nvPr/>
        </p:nvSpPr>
        <p:spPr bwMode="auto">
          <a:xfrm>
            <a:off x="7715250" y="1793875"/>
            <a:ext cx="3244850" cy="4008438"/>
          </a:xfrm>
          <a:prstGeom prst="rect">
            <a:avLst/>
          </a:prstGeom>
          <a:solidFill>
            <a:srgbClr val="3796CD"/>
          </a:solidFill>
          <a:ln w="9525">
            <a:solidFill>
              <a:srgbClr val="3796CD"/>
            </a:solidFill>
            <a:miter lim="800000"/>
          </a:ln>
        </p:spPr>
        <p:txBody>
          <a:bodyPr wrap="none" anchor="ctr"/>
          <a:lstStyle/>
          <a:p>
            <a:endParaRPr lang="zh-CN" altLang="en-US"/>
          </a:p>
        </p:txBody>
      </p:sp>
      <p:pic>
        <p:nvPicPr>
          <p:cNvPr id="1028" name="Picture 4"/>
          <p:cNvPicPr>
            <a:picLocks noChangeAspect="1" noChangeArrowheads="1"/>
          </p:cNvPicPr>
          <p:nvPr/>
        </p:nvPicPr>
        <p:blipFill>
          <a:blip r:embed="rId3"/>
          <a:srcRect/>
          <a:stretch>
            <a:fillRect/>
          </a:stretch>
        </p:blipFill>
        <p:spPr bwMode="auto">
          <a:xfrm>
            <a:off x="7768153" y="3871336"/>
            <a:ext cx="3138364" cy="1886746"/>
          </a:xfrm>
          <a:prstGeom prst="rect">
            <a:avLst/>
          </a:prstGeom>
          <a:noFill/>
          <a:ln w="9525">
            <a:solidFill>
              <a:schemeClr val="bg1"/>
            </a:solidFill>
            <a:miter lim="800000"/>
            <a:headEnd/>
            <a:tailEnd/>
          </a:ln>
          <a:effectLst>
            <a:outerShdw dist="35921" dir="2700000" algn="ctr" rotWithShape="0">
              <a:schemeClr val="bg1">
                <a:lumMod val="65000"/>
              </a:schemeClr>
            </a:outerShdw>
          </a:effectLst>
          <a:scene3d>
            <a:camera prst="orthographicFront"/>
            <a:lightRig rig="threePt" dir="t"/>
          </a:scene3d>
          <a:sp3d contourW="12700">
            <a:contourClr>
              <a:schemeClr val="bg1"/>
            </a:contourClr>
          </a:sp3d>
        </p:spPr>
      </p:pic>
      <p:pic>
        <p:nvPicPr>
          <p:cNvPr id="53262" name="Picture 16" descr="2342345"/>
          <p:cNvPicPr>
            <a:picLocks noChangeAspect="1" noChangeArrowheads="1"/>
          </p:cNvPicPr>
          <p:nvPr/>
        </p:nvPicPr>
        <p:blipFill>
          <a:blip r:embed="rId4"/>
          <a:srcRect/>
          <a:stretch>
            <a:fillRect/>
          </a:stretch>
        </p:blipFill>
        <p:spPr bwMode="auto">
          <a:xfrm>
            <a:off x="8307388" y="1808163"/>
            <a:ext cx="2085975" cy="2105025"/>
          </a:xfrm>
          <a:prstGeom prst="rect">
            <a:avLst/>
          </a:prstGeom>
          <a:noFill/>
          <a:ln w="9525">
            <a:noFill/>
            <a:miter lim="800000"/>
            <a:headEnd/>
            <a:tailEnd/>
          </a:ln>
        </p:spPr>
      </p:pic>
    </p:spTree>
  </p:cSld>
  <p:clrMapOvr>
    <a:masterClrMapping/>
  </p:clrMapOvr>
  <p:transition spd="slow" advTm="3000">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srcRect l="5911" r="11011" b="7986"/>
          <a:stretch>
            <a:fillRect/>
          </a:stretch>
        </p:blipFill>
        <p:spPr bwMode="auto">
          <a:xfrm>
            <a:off x="1358900" y="844550"/>
            <a:ext cx="9474200" cy="3868738"/>
          </a:xfrm>
          <a:prstGeom prst="rect">
            <a:avLst/>
          </a:prstGeom>
          <a:noFill/>
          <a:ln w="9525">
            <a:noFill/>
            <a:miter lim="800000"/>
            <a:headEnd/>
            <a:tailEnd/>
          </a:ln>
        </p:spPr>
      </p:pic>
      <p:sp>
        <p:nvSpPr>
          <p:cNvPr id="11" name="矩形 10"/>
          <p:cNvSpPr/>
          <p:nvPr/>
        </p:nvSpPr>
        <p:spPr>
          <a:xfrm>
            <a:off x="2181225" y="1828800"/>
            <a:ext cx="7793038" cy="1884363"/>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文本框 3"/>
          <p:cNvSpPr txBox="1"/>
          <p:nvPr/>
        </p:nvSpPr>
        <p:spPr>
          <a:xfrm>
            <a:off x="2528094" y="2217738"/>
            <a:ext cx="1028700" cy="922020"/>
          </a:xfrm>
          <a:prstGeom prst="rect">
            <a:avLst/>
          </a:prstGeom>
          <a:noFill/>
          <a:ln>
            <a:noFill/>
          </a:ln>
        </p:spPr>
        <p:txBody>
          <a:bodyPr wrap="none">
            <a:spAutoFit/>
          </a:bodyPr>
          <a:lstStyle/>
          <a:p>
            <a:pPr algn="ctr" fontAlgn="auto">
              <a:spcBef>
                <a:spcPts val="0"/>
              </a:spcBef>
              <a:spcAft>
                <a:spcPts val="0"/>
              </a:spcAft>
              <a:defRPr/>
            </a:pPr>
            <a:r>
              <a:rPr lang="en-US" altLang="zh-CN" sz="5400" b="1" dirty="0">
                <a:ln w="12700" cmpd="sng">
                  <a:noFill/>
                  <a:prstDash val="solid"/>
                </a:ln>
                <a:solidFill>
                  <a:srgbClr val="01E2F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01</a:t>
            </a:r>
            <a:endParaRPr lang="zh-CN" altLang="en-US" sz="5400" b="1" dirty="0">
              <a:ln w="12700" cmpd="sng">
                <a:noFill/>
                <a:prstDash val="solid"/>
              </a:ln>
              <a:solidFill>
                <a:srgbClr val="01E2F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5" name="文本框 4"/>
          <p:cNvSpPr txBox="1">
            <a:spLocks noChangeArrowheads="1"/>
          </p:cNvSpPr>
          <p:nvPr/>
        </p:nvSpPr>
        <p:spPr bwMode="auto">
          <a:xfrm>
            <a:off x="3903663" y="2309813"/>
            <a:ext cx="5556250" cy="738187"/>
          </a:xfrm>
          <a:prstGeom prst="rect">
            <a:avLst/>
          </a:prstGeom>
          <a:noFill/>
          <a:ln w="9525">
            <a:noFill/>
            <a:miter lim="800000"/>
          </a:ln>
        </p:spPr>
        <p:txBody>
          <a:bodyPr lIns="0" tIns="0" rIns="0" bIns="0">
            <a:spAutoFit/>
          </a:bodyPr>
          <a:lstStyle/>
          <a:p>
            <a:pPr algn="dist"/>
            <a:r>
              <a:rPr lang="zh-CN" altLang="en-US" sz="4800" b="1">
                <a:solidFill>
                  <a:schemeClr val="bg1"/>
                </a:solidFill>
                <a:latin typeface="微软雅黑" panose="020B0503020204020204" pitchFamily="34" charset="-122"/>
                <a:ea typeface="微软雅黑" panose="020B0503020204020204" pitchFamily="34" charset="-122"/>
              </a:rPr>
              <a:t>电动车乱象整治</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rapezoid 5"/>
          <p:cNvSpPr/>
          <p:nvPr/>
        </p:nvSpPr>
        <p:spPr>
          <a:xfrm rot="16200000">
            <a:off x="2673351" y="2471737"/>
            <a:ext cx="5192712" cy="1922463"/>
          </a:xfrm>
          <a:prstGeom prst="trapezoid">
            <a:avLst>
              <a:gd name="adj" fmla="val 49464"/>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6"/>
          <p:cNvSpPr/>
          <p:nvPr/>
        </p:nvSpPr>
        <p:spPr>
          <a:xfrm>
            <a:off x="6230938" y="836613"/>
            <a:ext cx="5346700" cy="51847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5" name="图片占位符 7"/>
          <p:cNvPicPr>
            <a:picLocks noChangeAspect="1"/>
          </p:cNvPicPr>
          <p:nvPr/>
        </p:nvPicPr>
        <p:blipFill>
          <a:blip r:embed="rId2"/>
          <a:srcRect l="21819" r="12798"/>
          <a:stretch>
            <a:fillRect/>
          </a:stretch>
        </p:blipFill>
        <p:spPr bwMode="auto">
          <a:xfrm>
            <a:off x="873125" y="1824038"/>
            <a:ext cx="3435350" cy="3232150"/>
          </a:xfrm>
          <a:prstGeom prst="rect">
            <a:avLst/>
          </a:prstGeom>
          <a:noFill/>
          <a:ln w="57150">
            <a:solidFill>
              <a:srgbClr val="2E6EBB"/>
            </a:solidFill>
            <a:miter lim="800000"/>
            <a:headEnd/>
            <a:tailEnd/>
          </a:ln>
        </p:spPr>
      </p:pic>
      <p:sp>
        <p:nvSpPr>
          <p:cNvPr id="26" name="TextBox 14"/>
          <p:cNvSpPr txBox="1">
            <a:spLocks noChangeArrowheads="1"/>
          </p:cNvSpPr>
          <p:nvPr/>
        </p:nvSpPr>
        <p:spPr bwMode="auto">
          <a:xfrm>
            <a:off x="5451475" y="1463675"/>
            <a:ext cx="644525" cy="676275"/>
          </a:xfrm>
          <a:prstGeom prst="rect">
            <a:avLst/>
          </a:prstGeom>
          <a:noFill/>
          <a:ln w="9525">
            <a:noFill/>
            <a:miter lim="800000"/>
          </a:ln>
        </p:spPr>
        <p:txBody>
          <a:bodyPr wrap="none" lIns="0" tIns="0" rIns="0" bIns="0">
            <a:spAutoFit/>
          </a:bodyPr>
          <a:lstStyle/>
          <a:p>
            <a:r>
              <a:rPr lang="en-US" altLang="zh-CN" sz="4400">
                <a:solidFill>
                  <a:schemeClr val="bg1"/>
                </a:solidFill>
                <a:latin typeface="Open Sans BOLD"/>
                <a:ea typeface="Open Sans BOLD"/>
                <a:cs typeface="Open Sans BOLD"/>
              </a:rPr>
              <a:t>01</a:t>
            </a:r>
          </a:p>
        </p:txBody>
      </p:sp>
      <p:sp>
        <p:nvSpPr>
          <p:cNvPr id="27" name="TextBox 16"/>
          <p:cNvSpPr txBox="1">
            <a:spLocks noChangeArrowheads="1"/>
          </p:cNvSpPr>
          <p:nvPr/>
        </p:nvSpPr>
        <p:spPr bwMode="auto">
          <a:xfrm>
            <a:off x="5451475" y="3090863"/>
            <a:ext cx="644525" cy="676275"/>
          </a:xfrm>
          <a:prstGeom prst="rect">
            <a:avLst/>
          </a:prstGeom>
          <a:noFill/>
          <a:ln w="9525">
            <a:noFill/>
            <a:miter lim="800000"/>
          </a:ln>
        </p:spPr>
        <p:txBody>
          <a:bodyPr wrap="none" lIns="0" tIns="0" rIns="0" bIns="0">
            <a:spAutoFit/>
          </a:bodyPr>
          <a:lstStyle/>
          <a:p>
            <a:r>
              <a:rPr lang="en-US" altLang="zh-CN" sz="4400">
                <a:solidFill>
                  <a:schemeClr val="bg1"/>
                </a:solidFill>
                <a:latin typeface="Open Sans BOLD"/>
                <a:ea typeface="Open Sans BOLD"/>
                <a:cs typeface="Open Sans BOLD"/>
              </a:rPr>
              <a:t>02</a:t>
            </a:r>
          </a:p>
        </p:txBody>
      </p:sp>
      <p:sp>
        <p:nvSpPr>
          <p:cNvPr id="28" name="TextBox 15"/>
          <p:cNvSpPr txBox="1">
            <a:spLocks noChangeArrowheads="1"/>
          </p:cNvSpPr>
          <p:nvPr/>
        </p:nvSpPr>
        <p:spPr bwMode="auto">
          <a:xfrm>
            <a:off x="5451475" y="4718050"/>
            <a:ext cx="644525" cy="676275"/>
          </a:xfrm>
          <a:prstGeom prst="rect">
            <a:avLst/>
          </a:prstGeom>
          <a:noFill/>
          <a:ln w="9525">
            <a:noFill/>
            <a:miter lim="800000"/>
          </a:ln>
        </p:spPr>
        <p:txBody>
          <a:bodyPr wrap="none" lIns="0" tIns="0" rIns="0" bIns="0">
            <a:spAutoFit/>
          </a:bodyPr>
          <a:lstStyle/>
          <a:p>
            <a:r>
              <a:rPr lang="en-US" altLang="zh-CN" sz="4400">
                <a:solidFill>
                  <a:schemeClr val="bg1"/>
                </a:solidFill>
                <a:latin typeface="Open Sans BOLD"/>
                <a:ea typeface="Open Sans BOLD"/>
                <a:cs typeface="Open Sans BOLD"/>
              </a:rPr>
              <a:t>03</a:t>
            </a:r>
          </a:p>
        </p:txBody>
      </p:sp>
      <p:grpSp>
        <p:nvGrpSpPr>
          <p:cNvPr id="29" name="Group 17"/>
          <p:cNvGrpSpPr/>
          <p:nvPr/>
        </p:nvGrpSpPr>
        <p:grpSpPr bwMode="auto">
          <a:xfrm>
            <a:off x="6542088" y="1463675"/>
            <a:ext cx="4308475" cy="795338"/>
            <a:chOff x="7912360" y="1312967"/>
            <a:chExt cx="4308266" cy="796291"/>
          </a:xfrm>
        </p:grpSpPr>
        <p:sp>
          <p:nvSpPr>
            <p:cNvPr id="55313" name="TextBox 18"/>
            <p:cNvSpPr txBox="1">
              <a:spLocks noChangeArrowheads="1"/>
            </p:cNvSpPr>
            <p:nvPr/>
          </p:nvSpPr>
          <p:spPr bwMode="auto">
            <a:xfrm>
              <a:off x="7912360" y="1312967"/>
              <a:ext cx="409555" cy="244768"/>
            </a:xfrm>
            <a:prstGeom prst="rect">
              <a:avLst/>
            </a:prstGeom>
            <a:noFill/>
            <a:ln w="9525">
              <a:noFill/>
              <a:miter lim="800000"/>
            </a:ln>
          </p:spPr>
          <p:txBody>
            <a:bodyPr wrap="none" lIns="0" tIns="0" rIns="0" bIns="0">
              <a:spAutoFit/>
            </a:bodyPr>
            <a:lstStyle/>
            <a:p>
              <a:r>
                <a:rPr lang="zh-CN" altLang="en-US" sz="1600" b="1">
                  <a:solidFill>
                    <a:schemeClr val="bg1"/>
                  </a:solidFill>
                  <a:latin typeface="Open Sans Semibold"/>
                  <a:ea typeface="Open Sans Semibold"/>
                  <a:cs typeface="Open Sans Semibold"/>
                </a:rPr>
                <a:t>安全</a:t>
              </a:r>
              <a:endParaRPr lang="en-US" altLang="zh-CN" sz="1600" b="1">
                <a:solidFill>
                  <a:schemeClr val="bg1"/>
                </a:solidFill>
                <a:latin typeface="Open Sans Semibold"/>
                <a:ea typeface="Open Sans Semibold"/>
                <a:cs typeface="Open Sans Semibold"/>
              </a:endParaRPr>
            </a:p>
          </p:txBody>
        </p:sp>
        <p:sp>
          <p:nvSpPr>
            <p:cNvPr id="55314" name="TextBox 19"/>
            <p:cNvSpPr txBox="1">
              <a:spLocks noChangeArrowheads="1"/>
            </p:cNvSpPr>
            <p:nvPr/>
          </p:nvSpPr>
          <p:spPr bwMode="auto">
            <a:xfrm flipH="1">
              <a:off x="7912360" y="1651510"/>
              <a:ext cx="4308266" cy="457748"/>
            </a:xfrm>
            <a:prstGeom prst="rect">
              <a:avLst/>
            </a:prstGeom>
            <a:noFill/>
            <a:ln w="9525">
              <a:noFill/>
              <a:miter lim="800000"/>
            </a:ln>
          </p:spPr>
          <p:txBody>
            <a:bodyPr lIns="0" tIns="0" rIns="0" bIns="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三重定位，精度高，设备稳定，安装隐蔽，性能优越，确保寻回期间内通信数据正常。</a:t>
              </a:r>
              <a:endParaRPr lang="en-US" altLang="zh-CN" sz="1200">
                <a:solidFill>
                  <a:schemeClr val="bg1"/>
                </a:solidFill>
                <a:latin typeface="Open Sans" panose="020B0606030504020204"/>
                <a:ea typeface="Open Sans" panose="020B0606030504020204"/>
                <a:cs typeface="Open Sans" panose="020B0606030504020204"/>
              </a:endParaRPr>
            </a:p>
          </p:txBody>
        </p:sp>
      </p:grpSp>
      <p:grpSp>
        <p:nvGrpSpPr>
          <p:cNvPr id="32" name="Group 20"/>
          <p:cNvGrpSpPr/>
          <p:nvPr/>
        </p:nvGrpSpPr>
        <p:grpSpPr bwMode="auto">
          <a:xfrm>
            <a:off x="6542088" y="3094038"/>
            <a:ext cx="4308475" cy="566737"/>
            <a:chOff x="7912359" y="1312967"/>
            <a:chExt cx="4308265" cy="566262"/>
          </a:xfrm>
        </p:grpSpPr>
        <p:sp>
          <p:nvSpPr>
            <p:cNvPr id="55311" name="TextBox 21"/>
            <p:cNvSpPr txBox="1">
              <a:spLocks noChangeArrowheads="1"/>
            </p:cNvSpPr>
            <p:nvPr/>
          </p:nvSpPr>
          <p:spPr bwMode="auto">
            <a:xfrm>
              <a:off x="7912359" y="1312967"/>
              <a:ext cx="409555" cy="244270"/>
            </a:xfrm>
            <a:prstGeom prst="rect">
              <a:avLst/>
            </a:prstGeom>
            <a:noFill/>
            <a:ln w="9525">
              <a:noFill/>
              <a:miter lim="800000"/>
            </a:ln>
          </p:spPr>
          <p:txBody>
            <a:bodyPr wrap="none" lIns="0" tIns="0" rIns="0" bIns="0">
              <a:spAutoFit/>
            </a:bodyPr>
            <a:lstStyle/>
            <a:p>
              <a:r>
                <a:rPr lang="zh-CN" altLang="en-US" sz="1600" b="1">
                  <a:solidFill>
                    <a:schemeClr val="bg1"/>
                  </a:solidFill>
                  <a:latin typeface="Open Sans Semibold"/>
                  <a:ea typeface="Open Sans Semibold"/>
                  <a:cs typeface="Open Sans Semibold"/>
                </a:rPr>
                <a:t>增效</a:t>
              </a:r>
              <a:endParaRPr lang="en-US" altLang="zh-CN" sz="1600" b="1">
                <a:solidFill>
                  <a:schemeClr val="bg1"/>
                </a:solidFill>
                <a:latin typeface="Open Sans Semibold"/>
                <a:ea typeface="Open Sans Semibold"/>
                <a:cs typeface="Open Sans Semibold"/>
              </a:endParaRPr>
            </a:p>
          </p:txBody>
        </p:sp>
        <p:sp>
          <p:nvSpPr>
            <p:cNvPr id="55312" name="TextBox 22"/>
            <p:cNvSpPr txBox="1">
              <a:spLocks noChangeArrowheads="1"/>
            </p:cNvSpPr>
            <p:nvPr/>
          </p:nvSpPr>
          <p:spPr bwMode="auto">
            <a:xfrm flipH="1">
              <a:off x="7912359" y="1650821"/>
              <a:ext cx="4308265" cy="228408"/>
            </a:xfrm>
            <a:prstGeom prst="rect">
              <a:avLst/>
            </a:prstGeom>
            <a:noFill/>
            <a:ln w="9525">
              <a:noFill/>
              <a:miter lim="800000"/>
            </a:ln>
          </p:spPr>
          <p:txBody>
            <a:bodyPr lIns="0" tIns="0" rIns="0" bIns="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联网报警，追踪快，快速出击，迅速查找赢得机会。</a:t>
              </a:r>
              <a:endParaRPr lang="en-US" altLang="zh-CN" sz="1200">
                <a:solidFill>
                  <a:schemeClr val="bg1"/>
                </a:solidFill>
                <a:latin typeface="Open Sans" panose="020B0606030504020204"/>
                <a:ea typeface="Open Sans" panose="020B0606030504020204"/>
                <a:cs typeface="Open Sans" panose="020B0606030504020204"/>
              </a:endParaRPr>
            </a:p>
          </p:txBody>
        </p:sp>
      </p:grpSp>
      <p:grpSp>
        <p:nvGrpSpPr>
          <p:cNvPr id="35" name="Group 23"/>
          <p:cNvGrpSpPr/>
          <p:nvPr/>
        </p:nvGrpSpPr>
        <p:grpSpPr bwMode="auto">
          <a:xfrm>
            <a:off x="6542088" y="4656138"/>
            <a:ext cx="4308475" cy="566737"/>
            <a:chOff x="7912360" y="1312967"/>
            <a:chExt cx="4308264" cy="566262"/>
          </a:xfrm>
        </p:grpSpPr>
        <p:sp>
          <p:nvSpPr>
            <p:cNvPr id="55309" name="TextBox 24"/>
            <p:cNvSpPr txBox="1">
              <a:spLocks noChangeArrowheads="1"/>
            </p:cNvSpPr>
            <p:nvPr/>
          </p:nvSpPr>
          <p:spPr bwMode="auto">
            <a:xfrm>
              <a:off x="7912360" y="1312967"/>
              <a:ext cx="409555" cy="244270"/>
            </a:xfrm>
            <a:prstGeom prst="rect">
              <a:avLst/>
            </a:prstGeom>
            <a:noFill/>
            <a:ln w="9525">
              <a:noFill/>
              <a:miter lim="800000"/>
            </a:ln>
          </p:spPr>
          <p:txBody>
            <a:bodyPr wrap="none" lIns="0" tIns="0" rIns="0" bIns="0">
              <a:spAutoFit/>
            </a:bodyPr>
            <a:lstStyle/>
            <a:p>
              <a:r>
                <a:rPr lang="zh-CN" altLang="en-US" sz="1600" b="1">
                  <a:solidFill>
                    <a:schemeClr val="bg1"/>
                  </a:solidFill>
                  <a:latin typeface="Open Sans Semibold"/>
                  <a:ea typeface="Open Sans Semibold"/>
                  <a:cs typeface="Open Sans Semibold"/>
                </a:rPr>
                <a:t>经济</a:t>
              </a:r>
              <a:endParaRPr lang="en-US" altLang="zh-CN" sz="1600" b="1">
                <a:solidFill>
                  <a:schemeClr val="bg1"/>
                </a:solidFill>
                <a:latin typeface="Open Sans Semibold"/>
                <a:ea typeface="Open Sans Semibold"/>
                <a:cs typeface="Open Sans Semibold"/>
              </a:endParaRPr>
            </a:p>
          </p:txBody>
        </p:sp>
        <p:sp>
          <p:nvSpPr>
            <p:cNvPr id="55310" name="TextBox 25"/>
            <p:cNvSpPr txBox="1">
              <a:spLocks noChangeArrowheads="1"/>
            </p:cNvSpPr>
            <p:nvPr/>
          </p:nvSpPr>
          <p:spPr bwMode="auto">
            <a:xfrm flipH="1">
              <a:off x="7912360" y="1650821"/>
              <a:ext cx="4308264" cy="228408"/>
            </a:xfrm>
            <a:prstGeom prst="rect">
              <a:avLst/>
            </a:prstGeom>
            <a:noFill/>
            <a:ln w="9525">
              <a:noFill/>
              <a:miter lim="800000"/>
            </a:ln>
          </p:spPr>
          <p:txBody>
            <a:bodyPr lIns="0" tIns="0" rIns="0" bIns="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成本低廉，易普及，为项目顺利实施赢得坚实基础。</a:t>
              </a:r>
              <a:endParaRPr lang="en-US" altLang="zh-CN" sz="1200">
                <a:solidFill>
                  <a:schemeClr val="bg1"/>
                </a:solidFill>
                <a:latin typeface="Open Sans" panose="020B0606030504020204"/>
                <a:ea typeface="Open Sans" panose="020B0606030504020204"/>
                <a:cs typeface="Open Sans" panose="020B0606030504020204"/>
              </a:endParaRPr>
            </a:p>
          </p:txBody>
        </p:sp>
      </p:grpSp>
      <p:sp>
        <p:nvSpPr>
          <p:cNvPr id="42" name="矩形 41"/>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5307" name="文本框 42"/>
          <p:cNvSpPr txBox="1">
            <a:spLocks noChangeArrowheads="1"/>
          </p:cNvSpPr>
          <p:nvPr/>
        </p:nvSpPr>
        <p:spPr bwMode="auto">
          <a:xfrm>
            <a:off x="725488" y="520700"/>
            <a:ext cx="4287837" cy="641350"/>
          </a:xfrm>
          <a:prstGeom prst="rect">
            <a:avLst/>
          </a:prstGeom>
          <a:noFill/>
          <a:ln w="9525">
            <a:noFill/>
            <a:miter lim="800000"/>
          </a:ln>
        </p:spPr>
        <p:txBody>
          <a:bodyPr>
            <a:spAutoFit/>
          </a:bodyPr>
          <a:lstStyle/>
          <a:p>
            <a:r>
              <a:rPr lang="zh-CN" altLang="en-US" sz="3600" b="1">
                <a:solidFill>
                  <a:srgbClr val="2E6EBB"/>
                </a:solidFill>
                <a:ea typeface="微软雅黑" panose="020B0503020204020204" pitchFamily="34" charset="-122"/>
              </a:rPr>
              <a:t>运维与监管</a:t>
            </a:r>
            <a:endParaRPr lang="en-US" altLang="zh-CN" sz="3600" b="1">
              <a:solidFill>
                <a:srgbClr val="2E6EBB"/>
              </a:solidFill>
              <a:ea typeface="微软雅黑" panose="020B0503020204020204" pitchFamily="34" charset="-122"/>
            </a:endParaRPr>
          </a:p>
        </p:txBody>
      </p:sp>
      <p:sp>
        <p:nvSpPr>
          <p:cNvPr id="44" name="矩形 43"/>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0-#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0-#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6322" name="文本框 70"/>
          <p:cNvSpPr txBox="1">
            <a:spLocks noChangeArrowheads="1"/>
          </p:cNvSpPr>
          <p:nvPr/>
        </p:nvSpPr>
        <p:spPr bwMode="auto">
          <a:xfrm>
            <a:off x="712788" y="482600"/>
            <a:ext cx="4287837" cy="641350"/>
          </a:xfrm>
          <a:prstGeom prst="rect">
            <a:avLst/>
          </a:prstGeom>
          <a:noFill/>
          <a:ln w="9525">
            <a:noFill/>
            <a:miter lim="800000"/>
          </a:ln>
        </p:spPr>
        <p:txBody>
          <a:bodyPr>
            <a:spAutoFit/>
          </a:bodyPr>
          <a:lstStyle/>
          <a:p>
            <a:r>
              <a:rPr lang="zh-CN" altLang="en-US" sz="3600" b="1">
                <a:solidFill>
                  <a:srgbClr val="2E6EBB"/>
                </a:solidFill>
                <a:latin typeface="微软雅黑" panose="020B0503020204020204" pitchFamily="34" charset="-122"/>
                <a:ea typeface="微软雅黑" panose="020B0503020204020204" pitchFamily="34" charset="-122"/>
              </a:rPr>
              <a:t>运维与监管</a:t>
            </a:r>
            <a:endParaRPr lang="en-US" altLang="zh-CN" sz="3600" b="1">
              <a:solidFill>
                <a:srgbClr val="2E6EBB"/>
              </a:solidFill>
              <a:latin typeface="微软雅黑" panose="020B0503020204020204" pitchFamily="34" charset="-122"/>
              <a:ea typeface="微软雅黑" panose="020B0503020204020204" pitchFamily="34" charset="-122"/>
            </a:endParaRP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Chevron 4"/>
          <p:cNvSpPr/>
          <p:nvPr/>
        </p:nvSpPr>
        <p:spPr>
          <a:xfrm>
            <a:off x="366713" y="2982913"/>
            <a:ext cx="3013075" cy="1155700"/>
          </a:xfrm>
          <a:prstGeom prst="chevron">
            <a:avLst>
              <a:gd name="adj" fmla="val 396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6325" name="Chevron 5"/>
          <p:cNvSpPr>
            <a:spLocks noChangeArrowheads="1"/>
          </p:cNvSpPr>
          <p:nvPr/>
        </p:nvSpPr>
        <p:spPr bwMode="auto">
          <a:xfrm>
            <a:off x="3228975" y="2982913"/>
            <a:ext cx="3014663" cy="1155700"/>
          </a:xfrm>
          <a:prstGeom prst="chevron">
            <a:avLst>
              <a:gd name="adj" fmla="val 39635"/>
            </a:avLst>
          </a:prstGeom>
          <a:solidFill>
            <a:srgbClr val="99CC00"/>
          </a:solidFill>
          <a:ln w="12700" algn="ctr">
            <a:noFill/>
            <a:miter lim="800000"/>
          </a:ln>
        </p:spPr>
        <p:txBody>
          <a:bodyPr anchor="ctr"/>
          <a:lstStyle/>
          <a:p>
            <a:pPr algn="ctr"/>
            <a:endParaRPr lang="en-US" altLang="zh-CN">
              <a:latin typeface="等线" panose="02010600030101010101" charset="-122"/>
              <a:ea typeface="宋体" panose="02010600030101010101" pitchFamily="2" charset="-122"/>
            </a:endParaRPr>
          </a:p>
        </p:txBody>
      </p:sp>
      <p:sp>
        <p:nvSpPr>
          <p:cNvPr id="7" name="Chevron 6"/>
          <p:cNvSpPr/>
          <p:nvPr/>
        </p:nvSpPr>
        <p:spPr>
          <a:xfrm>
            <a:off x="6091238" y="2982913"/>
            <a:ext cx="3014662" cy="1155700"/>
          </a:xfrm>
          <a:prstGeom prst="chevron">
            <a:avLst>
              <a:gd name="adj" fmla="val 396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6327" name="TextBox 13"/>
          <p:cNvSpPr txBox="1">
            <a:spLocks noChangeArrowheads="1"/>
          </p:cNvSpPr>
          <p:nvPr/>
        </p:nvSpPr>
        <p:spPr bwMode="auto">
          <a:xfrm>
            <a:off x="1179513" y="3324225"/>
            <a:ext cx="1895475" cy="323850"/>
          </a:xfrm>
          <a:prstGeom prst="rect">
            <a:avLst/>
          </a:prstGeom>
          <a:noFill/>
          <a:ln w="9525">
            <a:noFill/>
            <a:miter lim="800000"/>
          </a:ln>
        </p:spPr>
        <p:txBody>
          <a:bodyPr anchor="ctr">
            <a:spAutoFit/>
          </a:bodyPr>
          <a:lstStyle/>
          <a:p>
            <a:r>
              <a:rPr lang="en-US" altLang="zh-CN" sz="1500" b="1">
                <a:solidFill>
                  <a:srgbClr val="FEFEFE"/>
                </a:solidFill>
                <a:latin typeface="Montserrat"/>
                <a:ea typeface="Montserrat"/>
                <a:cs typeface="Montserrat"/>
              </a:rPr>
              <a:t>7x24</a:t>
            </a:r>
            <a:r>
              <a:rPr lang="zh-CN" altLang="en-US" sz="1500" b="1">
                <a:solidFill>
                  <a:srgbClr val="FEFEFE"/>
                </a:solidFill>
                <a:latin typeface="Montserrat"/>
                <a:ea typeface="Montserrat"/>
                <a:cs typeface="Montserrat"/>
              </a:rPr>
              <a:t>小时监控后台</a:t>
            </a:r>
            <a:endParaRPr lang="en-US" sz="1500" b="1">
              <a:solidFill>
                <a:srgbClr val="FEFEFE"/>
              </a:solidFill>
              <a:latin typeface="Montserrat"/>
              <a:ea typeface="Montserrat"/>
              <a:cs typeface="Montserrat"/>
            </a:endParaRPr>
          </a:p>
        </p:txBody>
      </p:sp>
      <p:sp>
        <p:nvSpPr>
          <p:cNvPr id="9" name="Oval 14"/>
          <p:cNvSpPr/>
          <p:nvPr/>
        </p:nvSpPr>
        <p:spPr>
          <a:xfrm>
            <a:off x="1306513" y="2128838"/>
            <a:ext cx="623887" cy="65405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1</a:t>
            </a:r>
            <a:endParaRPr lang="en-US" dirty="0"/>
          </a:p>
        </p:txBody>
      </p:sp>
      <p:sp>
        <p:nvSpPr>
          <p:cNvPr id="56329" name="Oval 15"/>
          <p:cNvSpPr>
            <a:spLocks noChangeArrowheads="1"/>
          </p:cNvSpPr>
          <p:nvPr/>
        </p:nvSpPr>
        <p:spPr bwMode="auto">
          <a:xfrm>
            <a:off x="4283075" y="2128838"/>
            <a:ext cx="601663" cy="628650"/>
          </a:xfrm>
          <a:prstGeom prst="ellipse">
            <a:avLst/>
          </a:prstGeom>
          <a:solidFill>
            <a:srgbClr val="99CC00"/>
          </a:solidFill>
          <a:ln w="25400" algn="ctr">
            <a:noFill/>
            <a:miter lim="800000"/>
          </a:ln>
        </p:spPr>
        <p:txBody>
          <a:bodyPr anchor="ctr"/>
          <a:lstStyle/>
          <a:p>
            <a:pPr algn="ctr"/>
            <a:r>
              <a:rPr lang="en-US" altLang="zh-CN">
                <a:solidFill>
                  <a:srgbClr val="FFFFFF"/>
                </a:solidFill>
                <a:latin typeface="等线" panose="02010600030101010101" charset="-122"/>
              </a:rPr>
              <a:t>2</a:t>
            </a:r>
            <a:endParaRPr lang="en-US" altLang="zh-CN">
              <a:solidFill>
                <a:srgbClr val="FFFFFF"/>
              </a:solidFill>
              <a:latin typeface="等线" panose="02010600030101010101" charset="-122"/>
              <a:ea typeface="宋体" panose="02010600030101010101" pitchFamily="2" charset="-122"/>
            </a:endParaRPr>
          </a:p>
        </p:txBody>
      </p:sp>
      <p:sp>
        <p:nvSpPr>
          <p:cNvPr id="56330" name="TextBox 16"/>
          <p:cNvSpPr txBox="1">
            <a:spLocks noChangeArrowheads="1"/>
          </p:cNvSpPr>
          <p:nvPr/>
        </p:nvSpPr>
        <p:spPr bwMode="auto">
          <a:xfrm>
            <a:off x="1398588" y="1662113"/>
            <a:ext cx="893762" cy="230187"/>
          </a:xfrm>
          <a:prstGeom prst="rect">
            <a:avLst/>
          </a:prstGeom>
          <a:noFill/>
          <a:ln w="9525">
            <a:noFill/>
            <a:miter lim="800000"/>
          </a:ln>
        </p:spPr>
        <p:txBody>
          <a:bodyPr>
            <a:spAutoFit/>
          </a:bodyPr>
          <a:lstStyle/>
          <a:p>
            <a:pPr algn="ctr"/>
            <a:r>
              <a:rPr lang="en-US" altLang="zh-CN" sz="900" b="1">
                <a:solidFill>
                  <a:schemeClr val="bg1"/>
                </a:solidFill>
                <a:latin typeface="Montserrat"/>
                <a:ea typeface="Montserrat"/>
                <a:cs typeface="Montserrat"/>
              </a:rPr>
              <a:t>1</a:t>
            </a:r>
          </a:p>
        </p:txBody>
      </p:sp>
      <p:sp>
        <p:nvSpPr>
          <p:cNvPr id="12" name="Oval 18"/>
          <p:cNvSpPr/>
          <p:nvPr/>
        </p:nvSpPr>
        <p:spPr>
          <a:xfrm>
            <a:off x="7123113" y="2128838"/>
            <a:ext cx="573087" cy="598487"/>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3</a:t>
            </a:r>
            <a:endParaRPr lang="en-US" dirty="0"/>
          </a:p>
        </p:txBody>
      </p:sp>
      <p:sp>
        <p:nvSpPr>
          <p:cNvPr id="56332" name="TextBox 21"/>
          <p:cNvSpPr txBox="1">
            <a:spLocks noChangeArrowheads="1"/>
          </p:cNvSpPr>
          <p:nvPr/>
        </p:nvSpPr>
        <p:spPr bwMode="auto">
          <a:xfrm>
            <a:off x="4092575" y="3381375"/>
            <a:ext cx="1522413" cy="323850"/>
          </a:xfrm>
          <a:prstGeom prst="rect">
            <a:avLst/>
          </a:prstGeom>
          <a:noFill/>
          <a:ln w="9525">
            <a:noFill/>
            <a:miter lim="800000"/>
          </a:ln>
        </p:spPr>
        <p:txBody>
          <a:bodyPr anchor="ctr">
            <a:spAutoFit/>
          </a:bodyPr>
          <a:lstStyle/>
          <a:p>
            <a:r>
              <a:rPr lang="zh-CN" altLang="en-US" sz="1500" b="1">
                <a:solidFill>
                  <a:srgbClr val="FEFEFE"/>
                </a:solidFill>
                <a:latin typeface="Montserrat"/>
                <a:ea typeface="Montserrat"/>
                <a:cs typeface="Montserrat"/>
              </a:rPr>
              <a:t>安装售后团队</a:t>
            </a:r>
            <a:endParaRPr lang="en-US" sz="1500" b="1">
              <a:solidFill>
                <a:srgbClr val="FEFEFE"/>
              </a:solidFill>
              <a:latin typeface="Montserrat"/>
              <a:ea typeface="Montserrat"/>
              <a:cs typeface="Montserrat"/>
            </a:endParaRPr>
          </a:p>
        </p:txBody>
      </p:sp>
      <p:sp>
        <p:nvSpPr>
          <p:cNvPr id="56333" name="TextBox 22"/>
          <p:cNvSpPr txBox="1">
            <a:spLocks noChangeArrowheads="1"/>
          </p:cNvSpPr>
          <p:nvPr/>
        </p:nvSpPr>
        <p:spPr bwMode="auto">
          <a:xfrm>
            <a:off x="6862763" y="3381375"/>
            <a:ext cx="1522412" cy="323850"/>
          </a:xfrm>
          <a:prstGeom prst="rect">
            <a:avLst/>
          </a:prstGeom>
          <a:noFill/>
          <a:ln w="9525">
            <a:noFill/>
            <a:miter lim="800000"/>
          </a:ln>
        </p:spPr>
        <p:txBody>
          <a:bodyPr anchor="ctr">
            <a:spAutoFit/>
          </a:bodyPr>
          <a:lstStyle/>
          <a:p>
            <a:r>
              <a:rPr lang="zh-CN" altLang="en-US" sz="1500" b="1">
                <a:solidFill>
                  <a:srgbClr val="FEFEFE"/>
                </a:solidFill>
                <a:latin typeface="Montserrat"/>
                <a:ea typeface="Montserrat"/>
                <a:cs typeface="Montserrat"/>
              </a:rPr>
              <a:t>追车协助</a:t>
            </a:r>
            <a:endParaRPr lang="en-US" sz="1500" b="1">
              <a:solidFill>
                <a:srgbClr val="FEFEFE"/>
              </a:solidFill>
              <a:latin typeface="Montserrat"/>
              <a:ea typeface="Montserrat"/>
              <a:cs typeface="Montserrat"/>
            </a:endParaRPr>
          </a:p>
        </p:txBody>
      </p:sp>
      <p:sp>
        <p:nvSpPr>
          <p:cNvPr id="15" name="Chevron 6"/>
          <p:cNvSpPr/>
          <p:nvPr/>
        </p:nvSpPr>
        <p:spPr>
          <a:xfrm>
            <a:off x="8972550" y="2982913"/>
            <a:ext cx="3013075" cy="1155700"/>
          </a:xfrm>
          <a:prstGeom prst="chevron">
            <a:avLst>
              <a:gd name="adj" fmla="val 39634"/>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6" name="Oval 18"/>
          <p:cNvSpPr/>
          <p:nvPr/>
        </p:nvSpPr>
        <p:spPr>
          <a:xfrm>
            <a:off x="10004425" y="2128838"/>
            <a:ext cx="571500" cy="598487"/>
          </a:xfrm>
          <a:prstGeom prst="ellipse">
            <a:avLst/>
          </a:prstGeom>
          <a:solidFill>
            <a:srgbClr val="0070C0"/>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4</a:t>
            </a:r>
            <a:endParaRPr lang="en-US" dirty="0"/>
          </a:p>
        </p:txBody>
      </p:sp>
      <p:sp>
        <p:nvSpPr>
          <p:cNvPr id="56336" name="TextBox 22"/>
          <p:cNvSpPr txBox="1">
            <a:spLocks noChangeArrowheads="1"/>
          </p:cNvSpPr>
          <p:nvPr/>
        </p:nvSpPr>
        <p:spPr bwMode="auto">
          <a:xfrm>
            <a:off x="9744075" y="3381375"/>
            <a:ext cx="1522413" cy="323850"/>
          </a:xfrm>
          <a:prstGeom prst="rect">
            <a:avLst/>
          </a:prstGeom>
          <a:solidFill>
            <a:srgbClr val="0070C0"/>
          </a:solidFill>
          <a:ln w="9525">
            <a:solidFill>
              <a:srgbClr val="0070C0"/>
            </a:solidFill>
            <a:miter lim="800000"/>
          </a:ln>
        </p:spPr>
        <p:txBody>
          <a:bodyPr anchor="ctr">
            <a:spAutoFit/>
          </a:bodyPr>
          <a:lstStyle/>
          <a:p>
            <a:r>
              <a:rPr lang="zh-CN" altLang="en-US" sz="1500" b="1">
                <a:solidFill>
                  <a:srgbClr val="FEFEFE"/>
                </a:solidFill>
                <a:latin typeface="Montserrat"/>
                <a:ea typeface="Montserrat"/>
                <a:cs typeface="Montserrat"/>
              </a:rPr>
              <a:t>保险协调对接</a:t>
            </a:r>
            <a:endParaRPr lang="en-US" sz="1500" b="1">
              <a:solidFill>
                <a:srgbClr val="FEFEFE"/>
              </a:solidFill>
              <a:latin typeface="Montserrat"/>
              <a:ea typeface="Montserrat"/>
              <a:cs typeface="Montserrat"/>
            </a:endParaRPr>
          </a:p>
        </p:txBody>
      </p:sp>
      <p:sp>
        <p:nvSpPr>
          <p:cNvPr id="56337" name="PA-右箭头 29"/>
          <p:cNvSpPr>
            <a:spLocks noChangeArrowheads="1"/>
          </p:cNvSpPr>
          <p:nvPr>
            <p:custDataLst>
              <p:tags r:id="rId1"/>
            </p:custDataLst>
          </p:nvPr>
        </p:nvSpPr>
        <p:spPr bwMode="auto">
          <a:xfrm>
            <a:off x="1668463" y="4991100"/>
            <a:ext cx="8326437" cy="936625"/>
          </a:xfrm>
          <a:prstGeom prst="rightArrow">
            <a:avLst>
              <a:gd name="adj1" fmla="val 50000"/>
              <a:gd name="adj2" fmla="val 50005"/>
            </a:avLst>
          </a:prstGeom>
          <a:solidFill>
            <a:srgbClr val="3366FF"/>
          </a:solidFill>
          <a:ln w="6350" algn="ctr">
            <a:noFill/>
            <a:miter lim="800000"/>
          </a:ln>
        </p:spPr>
        <p:txBody>
          <a:bodyPr anchor="ctr"/>
          <a:lstStyle/>
          <a:p>
            <a:pPr algn="ctr" eaLnBrk="0" hangingPunct="0"/>
            <a:r>
              <a:rPr lang="zh-CN" altLang="en-US" sz="2000" b="1">
                <a:solidFill>
                  <a:schemeClr val="bg1"/>
                </a:solidFill>
                <a:latin typeface="微软雅黑" panose="020B0503020204020204" pitchFamily="34" charset="-122"/>
                <a:ea typeface="微软雅黑" panose="020B0503020204020204" pitchFamily="34" charset="-122"/>
              </a:rPr>
              <a:t>运维</a:t>
            </a:r>
          </a:p>
        </p:txBody>
      </p:sp>
      <p:sp>
        <p:nvSpPr>
          <p:cNvPr id="19" name="矩形 18"/>
          <p:cNvSpPr/>
          <p:nvPr/>
        </p:nvSpPr>
        <p:spPr>
          <a:xfrm>
            <a:off x="708025" y="2135188"/>
            <a:ext cx="115888" cy="114300"/>
          </a:xfrm>
          <a:prstGeom prst="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6339" name="矩形 19"/>
          <p:cNvSpPr>
            <a:spLocks noChangeArrowheads="1"/>
          </p:cNvSpPr>
          <p:nvPr/>
        </p:nvSpPr>
        <p:spPr bwMode="auto">
          <a:xfrm>
            <a:off x="3603625" y="2135188"/>
            <a:ext cx="114300" cy="114300"/>
          </a:xfrm>
          <a:prstGeom prst="rect">
            <a:avLst/>
          </a:prstGeom>
          <a:solidFill>
            <a:srgbClr val="99CC00"/>
          </a:solidFill>
          <a:ln w="12700" algn="ctr">
            <a:solidFill>
              <a:srgbClr val="99CC00"/>
            </a:solidFill>
            <a:miter lim="800000"/>
          </a:ln>
        </p:spPr>
        <p:txBody>
          <a:bodyPr anchor="ctr"/>
          <a:lstStyle/>
          <a:p>
            <a:pPr algn="ctr"/>
            <a:endParaRPr lang="zh-CN" altLang="en-US">
              <a:solidFill>
                <a:srgbClr val="FFFFFF"/>
              </a:solidFill>
              <a:latin typeface="等线" panose="02010600030101010101" charset="-122"/>
            </a:endParaRPr>
          </a:p>
        </p:txBody>
      </p:sp>
      <p:sp>
        <p:nvSpPr>
          <p:cNvPr id="21" name="矩形 20"/>
          <p:cNvSpPr/>
          <p:nvPr/>
        </p:nvSpPr>
        <p:spPr>
          <a:xfrm>
            <a:off x="6497638" y="2135188"/>
            <a:ext cx="115887" cy="1143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矩形 21"/>
          <p:cNvSpPr/>
          <p:nvPr/>
        </p:nvSpPr>
        <p:spPr>
          <a:xfrm>
            <a:off x="9391650" y="2135188"/>
            <a:ext cx="115888" cy="1143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spd="slow" advTm="3000">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6" descr="图片2"/>
          <p:cNvPicPr>
            <a:picLocks noChangeAspect="1" noChangeArrowheads="1"/>
          </p:cNvPicPr>
          <p:nvPr/>
        </p:nvPicPr>
        <p:blipFill>
          <a:blip r:embed="rId2"/>
          <a:srcRect/>
          <a:stretch>
            <a:fillRect/>
          </a:stretch>
        </p:blipFill>
        <p:spPr bwMode="auto">
          <a:xfrm>
            <a:off x="0" y="0"/>
            <a:ext cx="12192000" cy="6864350"/>
          </a:xfrm>
          <a:prstGeom prst="rect">
            <a:avLst/>
          </a:prstGeom>
          <a:noFill/>
          <a:ln w="9525">
            <a:noFill/>
            <a:miter lim="800000"/>
            <a:headEnd/>
            <a:tailEnd/>
          </a:ln>
        </p:spPr>
      </p:pic>
      <p:pic>
        <p:nvPicPr>
          <p:cNvPr id="3" name="图片 2"/>
          <p:cNvPicPr>
            <a:picLocks noChangeAspect="1"/>
          </p:cNvPicPr>
          <p:nvPr/>
        </p:nvPicPr>
        <p:blipFill>
          <a:blip r:embed="rId3"/>
          <a:srcRect l="5911" r="11011" b="7986"/>
          <a:stretch>
            <a:fillRect/>
          </a:stretch>
        </p:blipFill>
        <p:spPr bwMode="auto">
          <a:xfrm>
            <a:off x="1358900" y="844550"/>
            <a:ext cx="9474200" cy="3868738"/>
          </a:xfrm>
          <a:prstGeom prst="rect">
            <a:avLst/>
          </a:prstGeom>
          <a:noFill/>
          <a:ln w="9525">
            <a:noFill/>
            <a:miter lim="800000"/>
            <a:headEnd/>
            <a:tailEnd/>
          </a:ln>
        </p:spPr>
      </p:pic>
      <p:sp>
        <p:nvSpPr>
          <p:cNvPr id="11" name="矩形 10"/>
          <p:cNvSpPr/>
          <p:nvPr/>
        </p:nvSpPr>
        <p:spPr>
          <a:xfrm>
            <a:off x="2181225" y="1828800"/>
            <a:ext cx="7793038" cy="1884363"/>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文本框 3"/>
          <p:cNvSpPr txBox="1"/>
          <p:nvPr/>
        </p:nvSpPr>
        <p:spPr>
          <a:xfrm>
            <a:off x="2528094" y="2217738"/>
            <a:ext cx="1028700" cy="922020"/>
          </a:xfrm>
          <a:prstGeom prst="rect">
            <a:avLst/>
          </a:prstGeom>
          <a:noFill/>
          <a:ln>
            <a:noFill/>
          </a:ln>
        </p:spPr>
        <p:txBody>
          <a:bodyPr wrap="none">
            <a:spAutoFit/>
          </a:bodyPr>
          <a:lstStyle/>
          <a:p>
            <a:pPr algn="ctr" fontAlgn="auto">
              <a:spcBef>
                <a:spcPts val="0"/>
              </a:spcBef>
              <a:spcAft>
                <a:spcPts val="0"/>
              </a:spcAft>
              <a:defRPr/>
            </a:pPr>
            <a:r>
              <a:rPr lang="en-US" altLang="zh-CN" sz="5400" b="1" dirty="0">
                <a:ln w="12700" cmpd="sng">
                  <a:noFill/>
                  <a:prstDash val="solid"/>
                </a:ln>
                <a:solidFill>
                  <a:srgbClr val="01E2F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04</a:t>
            </a:r>
            <a:endParaRPr lang="zh-CN" altLang="en-US" sz="5400" b="1" dirty="0">
              <a:ln w="12700" cmpd="sng">
                <a:noFill/>
                <a:prstDash val="solid"/>
              </a:ln>
              <a:solidFill>
                <a:srgbClr val="01E2F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5" name="文本框 4"/>
          <p:cNvSpPr txBox="1">
            <a:spLocks noChangeArrowheads="1"/>
          </p:cNvSpPr>
          <p:nvPr/>
        </p:nvSpPr>
        <p:spPr bwMode="auto">
          <a:xfrm>
            <a:off x="3903663" y="2309813"/>
            <a:ext cx="5556250" cy="731837"/>
          </a:xfrm>
          <a:prstGeom prst="rect">
            <a:avLst/>
          </a:prstGeom>
          <a:noFill/>
          <a:ln w="9525">
            <a:noFill/>
            <a:miter lim="800000"/>
          </a:ln>
        </p:spPr>
        <p:txBody>
          <a:bodyPr lIns="0" tIns="0" rIns="0" bIns="0">
            <a:spAutoFit/>
          </a:bodyPr>
          <a:lstStyle/>
          <a:p>
            <a:pPr algn="dist"/>
            <a:r>
              <a:rPr lang="zh-CN" altLang="en-US" sz="4800" b="1">
                <a:solidFill>
                  <a:schemeClr val="bg1"/>
                </a:solidFill>
                <a:ea typeface="微软雅黑" panose="020B0503020204020204" pitchFamily="34" charset="-122"/>
              </a:rPr>
              <a:t>硬件支撑管理</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9394" name="文本框 70"/>
          <p:cNvSpPr txBox="1">
            <a:spLocks noChangeArrowheads="1"/>
          </p:cNvSpPr>
          <p:nvPr/>
        </p:nvSpPr>
        <p:spPr bwMode="auto">
          <a:xfrm>
            <a:off x="687388" y="469900"/>
            <a:ext cx="4637087" cy="641350"/>
          </a:xfrm>
          <a:prstGeom prst="rect">
            <a:avLst/>
          </a:prstGeom>
          <a:noFill/>
          <a:ln w="9525">
            <a:noFill/>
            <a:miter lim="800000"/>
          </a:ln>
        </p:spPr>
        <p:txBody>
          <a:bodyPr>
            <a:spAutoFit/>
          </a:bodyPr>
          <a:lstStyle/>
          <a:p>
            <a:r>
              <a:rPr lang="zh-CN" altLang="en-US" sz="3600" b="1">
                <a:solidFill>
                  <a:srgbClr val="2E6EBB"/>
                </a:solidFill>
                <a:ea typeface="微软雅黑" panose="020B0503020204020204" pitchFamily="34" charset="-122"/>
              </a:rPr>
              <a:t>通信层硬件参数</a:t>
            </a:r>
            <a:endParaRPr lang="en-US" altLang="zh-CN" sz="3600" b="1">
              <a:solidFill>
                <a:srgbClr val="2E6EBB"/>
              </a:solidFill>
              <a:latin typeface="微软雅黑" panose="020B0503020204020204" pitchFamily="34" charset="-122"/>
              <a:ea typeface="微软雅黑" panose="020B0503020204020204" pitchFamily="34" charset="-122"/>
            </a:endParaRP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9396" name="Picture 6"/>
          <p:cNvPicPr>
            <a:picLocks noChangeAspect="1" noChangeArrowheads="1"/>
          </p:cNvPicPr>
          <p:nvPr/>
        </p:nvPicPr>
        <p:blipFill>
          <a:blip r:embed="rId3"/>
          <a:srcRect/>
          <a:stretch>
            <a:fillRect/>
          </a:stretch>
        </p:blipFill>
        <p:spPr bwMode="auto">
          <a:xfrm>
            <a:off x="6931166" y="1386807"/>
            <a:ext cx="3730625" cy="4181475"/>
          </a:xfrm>
          <a:prstGeom prst="rect">
            <a:avLst/>
          </a:prstGeom>
          <a:noFill/>
          <a:ln w="9525">
            <a:noFill/>
            <a:miter lim="800000"/>
            <a:headEnd/>
            <a:tailEnd/>
          </a:ln>
        </p:spPr>
      </p:pic>
      <p:pic>
        <p:nvPicPr>
          <p:cNvPr id="59397" name="Picture 7"/>
          <p:cNvPicPr>
            <a:picLocks noChangeAspect="1" noChangeArrowheads="1"/>
          </p:cNvPicPr>
          <p:nvPr/>
        </p:nvPicPr>
        <p:blipFill>
          <a:blip r:embed="rId4"/>
          <a:srcRect/>
          <a:stretch>
            <a:fillRect/>
          </a:stretch>
        </p:blipFill>
        <p:spPr bwMode="auto">
          <a:xfrm rot="6893337">
            <a:off x="1435100" y="2514601"/>
            <a:ext cx="4105275" cy="2292350"/>
          </a:xfrm>
          <a:prstGeom prst="rect">
            <a:avLst/>
          </a:prstGeom>
          <a:noFill/>
          <a:ln w="9525">
            <a:noFill/>
            <a:miter lim="800000"/>
            <a:headEnd/>
            <a:tailEnd/>
          </a:ln>
        </p:spPr>
      </p:pic>
      <p:sp>
        <p:nvSpPr>
          <p:cNvPr id="2" name="矩形 1"/>
          <p:cNvSpPr/>
          <p:nvPr/>
        </p:nvSpPr>
        <p:spPr>
          <a:xfrm>
            <a:off x="6781800" y="1409700"/>
            <a:ext cx="1371600" cy="508000"/>
          </a:xfrm>
          <a:prstGeom prst="rect">
            <a:avLst/>
          </a:prstGeom>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anchor="ctr"/>
          <a:lstStyle/>
          <a:p>
            <a:pPr algn="ctr"/>
            <a:endParaRPr lang="zh-CN" altLang="en-US" sz="1600" b="1" dirty="0"/>
          </a:p>
        </p:txBody>
      </p:sp>
    </p:spTree>
  </p:cSld>
  <p:clrMapOvr>
    <a:masterClrMapping/>
  </p:clrMapOvr>
  <p:transition spd="slow" advTm="3000">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1442" name="文本框 70"/>
          <p:cNvSpPr txBox="1">
            <a:spLocks noChangeArrowheads="1"/>
          </p:cNvSpPr>
          <p:nvPr/>
        </p:nvSpPr>
        <p:spPr bwMode="auto">
          <a:xfrm>
            <a:off x="687388" y="469900"/>
            <a:ext cx="4637087" cy="641350"/>
          </a:xfrm>
          <a:prstGeom prst="rect">
            <a:avLst/>
          </a:prstGeom>
          <a:noFill/>
          <a:ln w="9525">
            <a:noFill/>
            <a:miter lim="800000"/>
          </a:ln>
        </p:spPr>
        <p:txBody>
          <a:bodyPr>
            <a:spAutoFit/>
          </a:bodyPr>
          <a:lstStyle/>
          <a:p>
            <a:r>
              <a:rPr lang="zh-CN" altLang="en-US" sz="3600" b="1">
                <a:solidFill>
                  <a:srgbClr val="2E6EBB"/>
                </a:solidFill>
                <a:ea typeface="微软雅黑" panose="020B0503020204020204" pitchFamily="34" charset="-122"/>
              </a:rPr>
              <a:t>通信层硬件参数</a:t>
            </a:r>
            <a:endParaRPr lang="en-US" altLang="zh-CN" sz="3600" b="1">
              <a:solidFill>
                <a:srgbClr val="2E6EBB"/>
              </a:solidFill>
              <a:latin typeface="微软雅黑" panose="020B0503020204020204" pitchFamily="34" charset="-122"/>
              <a:ea typeface="微软雅黑" panose="020B0503020204020204" pitchFamily="34" charset="-122"/>
            </a:endParaRP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1444" name="Picture 6"/>
          <p:cNvPicPr>
            <a:picLocks noChangeAspect="1" noChangeArrowheads="1"/>
          </p:cNvPicPr>
          <p:nvPr/>
        </p:nvPicPr>
        <p:blipFill>
          <a:blip r:embed="rId3"/>
          <a:srcRect/>
          <a:stretch>
            <a:fillRect/>
          </a:stretch>
        </p:blipFill>
        <p:spPr bwMode="auto">
          <a:xfrm>
            <a:off x="6858000" y="941294"/>
            <a:ext cx="4454525" cy="5338482"/>
          </a:xfrm>
          <a:prstGeom prst="rect">
            <a:avLst/>
          </a:prstGeom>
          <a:noFill/>
          <a:ln w="9525">
            <a:noFill/>
            <a:miter lim="800000"/>
            <a:headEnd/>
            <a:tailEnd/>
          </a:ln>
        </p:spPr>
      </p:pic>
      <p:pic>
        <p:nvPicPr>
          <p:cNvPr id="61445" name="Picture 8"/>
          <p:cNvPicPr>
            <a:picLocks noChangeAspect="1" noChangeArrowheads="1"/>
          </p:cNvPicPr>
          <p:nvPr/>
        </p:nvPicPr>
        <p:blipFill>
          <a:blip r:embed="rId4"/>
          <a:srcRect/>
          <a:stretch>
            <a:fillRect/>
          </a:stretch>
        </p:blipFill>
        <p:spPr bwMode="auto">
          <a:xfrm>
            <a:off x="990600" y="1552575"/>
            <a:ext cx="1785938" cy="2233613"/>
          </a:xfrm>
          <a:prstGeom prst="rect">
            <a:avLst/>
          </a:prstGeom>
          <a:noFill/>
          <a:ln w="9525">
            <a:noFill/>
            <a:miter lim="800000"/>
            <a:headEnd/>
            <a:tailEnd/>
          </a:ln>
        </p:spPr>
      </p:pic>
      <p:pic>
        <p:nvPicPr>
          <p:cNvPr id="61446" name="Picture 9"/>
          <p:cNvPicPr>
            <a:picLocks noChangeAspect="1" noChangeArrowheads="1"/>
          </p:cNvPicPr>
          <p:nvPr/>
        </p:nvPicPr>
        <p:blipFill>
          <a:blip r:embed="rId5"/>
          <a:srcRect/>
          <a:stretch>
            <a:fillRect/>
          </a:stretch>
        </p:blipFill>
        <p:spPr bwMode="auto">
          <a:xfrm>
            <a:off x="2860675" y="1552575"/>
            <a:ext cx="1779588" cy="2224088"/>
          </a:xfrm>
          <a:prstGeom prst="rect">
            <a:avLst/>
          </a:prstGeom>
          <a:noFill/>
          <a:ln w="9525">
            <a:noFill/>
            <a:miter lim="800000"/>
            <a:headEnd/>
            <a:tailEnd/>
          </a:ln>
        </p:spPr>
      </p:pic>
      <p:pic>
        <p:nvPicPr>
          <p:cNvPr id="61447" name="Picture 10"/>
          <p:cNvPicPr>
            <a:picLocks noChangeAspect="1" noChangeArrowheads="1"/>
          </p:cNvPicPr>
          <p:nvPr/>
        </p:nvPicPr>
        <p:blipFill>
          <a:blip r:embed="rId6"/>
          <a:srcRect/>
          <a:stretch>
            <a:fillRect/>
          </a:stretch>
        </p:blipFill>
        <p:spPr bwMode="auto">
          <a:xfrm>
            <a:off x="4724400" y="1554163"/>
            <a:ext cx="1789113" cy="2236787"/>
          </a:xfrm>
          <a:prstGeom prst="rect">
            <a:avLst/>
          </a:prstGeom>
          <a:noFill/>
          <a:ln w="9525">
            <a:noFill/>
            <a:miter lim="800000"/>
            <a:headEnd/>
            <a:tailEnd/>
          </a:ln>
        </p:spPr>
      </p:pic>
      <p:pic>
        <p:nvPicPr>
          <p:cNvPr id="61448" name="Picture 11"/>
          <p:cNvPicPr>
            <a:picLocks noChangeAspect="1" noChangeArrowheads="1"/>
          </p:cNvPicPr>
          <p:nvPr/>
        </p:nvPicPr>
        <p:blipFill>
          <a:blip r:embed="rId7"/>
          <a:srcRect/>
          <a:stretch>
            <a:fillRect/>
          </a:stretch>
        </p:blipFill>
        <p:spPr bwMode="auto">
          <a:xfrm>
            <a:off x="992188" y="3860800"/>
            <a:ext cx="1790700" cy="2238375"/>
          </a:xfrm>
          <a:prstGeom prst="rect">
            <a:avLst/>
          </a:prstGeom>
          <a:noFill/>
          <a:ln w="9525">
            <a:noFill/>
            <a:miter lim="800000"/>
            <a:headEnd/>
            <a:tailEnd/>
          </a:ln>
        </p:spPr>
      </p:pic>
      <p:pic>
        <p:nvPicPr>
          <p:cNvPr id="61449" name="Picture 12"/>
          <p:cNvPicPr>
            <a:picLocks noChangeAspect="1" noChangeArrowheads="1"/>
          </p:cNvPicPr>
          <p:nvPr/>
        </p:nvPicPr>
        <p:blipFill>
          <a:blip r:embed="rId8"/>
          <a:srcRect/>
          <a:stretch>
            <a:fillRect/>
          </a:stretch>
        </p:blipFill>
        <p:spPr bwMode="auto">
          <a:xfrm>
            <a:off x="2846388" y="3871913"/>
            <a:ext cx="1790700" cy="2239962"/>
          </a:xfrm>
          <a:prstGeom prst="rect">
            <a:avLst/>
          </a:prstGeom>
          <a:noFill/>
          <a:ln w="9525">
            <a:noFill/>
            <a:miter lim="800000"/>
            <a:headEnd/>
            <a:tailEnd/>
          </a:ln>
        </p:spPr>
      </p:pic>
      <p:pic>
        <p:nvPicPr>
          <p:cNvPr id="61450" name="Picture 13"/>
          <p:cNvPicPr>
            <a:picLocks noChangeAspect="1" noChangeArrowheads="1"/>
          </p:cNvPicPr>
          <p:nvPr/>
        </p:nvPicPr>
        <p:blipFill>
          <a:blip r:embed="rId9"/>
          <a:srcRect/>
          <a:stretch>
            <a:fillRect/>
          </a:stretch>
        </p:blipFill>
        <p:spPr bwMode="auto">
          <a:xfrm>
            <a:off x="4725988" y="3878263"/>
            <a:ext cx="1787525" cy="2233612"/>
          </a:xfrm>
          <a:prstGeom prst="rect">
            <a:avLst/>
          </a:prstGeom>
          <a:noFill/>
          <a:ln w="9525">
            <a:noFill/>
            <a:miter lim="800000"/>
            <a:headEnd/>
            <a:tailEnd/>
          </a:ln>
        </p:spPr>
      </p:pic>
      <p:sp>
        <p:nvSpPr>
          <p:cNvPr id="2" name="矩形 1"/>
          <p:cNvSpPr/>
          <p:nvPr/>
        </p:nvSpPr>
        <p:spPr>
          <a:xfrm>
            <a:off x="6997700" y="1125855"/>
            <a:ext cx="1600200" cy="508000"/>
          </a:xfrm>
          <a:prstGeom prst="rect">
            <a:avLst/>
          </a:prstGeom>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none" anchor="ctr"/>
          <a:lstStyle/>
          <a:p>
            <a:pPr algn="ctr"/>
            <a:endParaRPr lang="zh-CN" altLang="en-US" sz="1600" b="1" dirty="0"/>
          </a:p>
        </p:txBody>
      </p:sp>
    </p:spTree>
  </p:cSld>
  <p:clrMapOvr>
    <a:masterClrMapping/>
  </p:clrMapOvr>
  <p:transition spd="slow" advTm="3000">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srcRect l="5911" r="11011" b="7986"/>
          <a:stretch>
            <a:fillRect/>
          </a:stretch>
        </p:blipFill>
        <p:spPr bwMode="auto">
          <a:xfrm>
            <a:off x="1358900" y="844550"/>
            <a:ext cx="9474200" cy="3868738"/>
          </a:xfrm>
          <a:prstGeom prst="rect">
            <a:avLst/>
          </a:prstGeom>
          <a:noFill/>
          <a:ln w="9525">
            <a:noFill/>
            <a:miter lim="800000"/>
            <a:headEnd/>
            <a:tailEnd/>
          </a:ln>
        </p:spPr>
      </p:pic>
      <p:sp>
        <p:nvSpPr>
          <p:cNvPr id="11" name="矩形 10"/>
          <p:cNvSpPr/>
          <p:nvPr/>
        </p:nvSpPr>
        <p:spPr>
          <a:xfrm>
            <a:off x="2181225" y="1828800"/>
            <a:ext cx="7793038" cy="1884363"/>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文本框 3"/>
          <p:cNvSpPr txBox="1"/>
          <p:nvPr/>
        </p:nvSpPr>
        <p:spPr>
          <a:xfrm>
            <a:off x="2528094" y="2217738"/>
            <a:ext cx="1028700" cy="922020"/>
          </a:xfrm>
          <a:prstGeom prst="rect">
            <a:avLst/>
          </a:prstGeom>
          <a:noFill/>
          <a:ln>
            <a:noFill/>
          </a:ln>
        </p:spPr>
        <p:txBody>
          <a:bodyPr wrap="none">
            <a:spAutoFit/>
          </a:bodyPr>
          <a:lstStyle/>
          <a:p>
            <a:pPr algn="ctr" fontAlgn="auto">
              <a:spcBef>
                <a:spcPts val="0"/>
              </a:spcBef>
              <a:spcAft>
                <a:spcPts val="0"/>
              </a:spcAft>
              <a:defRPr/>
            </a:pPr>
            <a:r>
              <a:rPr lang="en-US" altLang="zh-CN" sz="5400" b="1" dirty="0">
                <a:ln w="12700" cmpd="sng">
                  <a:noFill/>
                  <a:prstDash val="solid"/>
                </a:ln>
                <a:solidFill>
                  <a:srgbClr val="01E2F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05</a:t>
            </a:r>
            <a:endParaRPr lang="zh-CN" altLang="en-US" sz="5400" b="1" dirty="0">
              <a:ln w="12700" cmpd="sng">
                <a:noFill/>
                <a:prstDash val="solid"/>
              </a:ln>
              <a:solidFill>
                <a:srgbClr val="01E2F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5" name="文本框 4"/>
          <p:cNvSpPr txBox="1">
            <a:spLocks noChangeArrowheads="1"/>
          </p:cNvSpPr>
          <p:nvPr/>
        </p:nvSpPr>
        <p:spPr bwMode="auto">
          <a:xfrm>
            <a:off x="3903663" y="2309813"/>
            <a:ext cx="5556250" cy="731837"/>
          </a:xfrm>
          <a:prstGeom prst="rect">
            <a:avLst/>
          </a:prstGeom>
          <a:noFill/>
          <a:ln w="9525">
            <a:noFill/>
            <a:miter lim="800000"/>
          </a:ln>
        </p:spPr>
        <p:txBody>
          <a:bodyPr lIns="0" tIns="0" rIns="0" bIns="0">
            <a:spAutoFit/>
          </a:bodyPr>
          <a:lstStyle/>
          <a:p>
            <a:pPr algn="dist"/>
            <a:r>
              <a:rPr lang="zh-CN" altLang="en-US" sz="4800" b="1">
                <a:solidFill>
                  <a:schemeClr val="bg1"/>
                </a:solidFill>
                <a:latin typeface="微软雅黑" panose="020B0503020204020204" pitchFamily="34" charset="-122"/>
                <a:ea typeface="微软雅黑" panose="020B0503020204020204" pitchFamily="34" charset="-122"/>
              </a:rPr>
              <a:t>平台智慧管理</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6923088" y="3587750"/>
            <a:ext cx="1025525" cy="0"/>
          </a:xfrm>
          <a:prstGeom prst="line">
            <a:avLst/>
          </a:prstGeom>
          <a:ln>
            <a:solidFill>
              <a:srgbClr val="A67346"/>
            </a:solidFill>
            <a:tailEnd type="oval"/>
          </a:ln>
        </p:spPr>
        <p:style>
          <a:lnRef idx="1">
            <a:schemeClr val="accent1"/>
          </a:lnRef>
          <a:fillRef idx="0">
            <a:schemeClr val="accent1"/>
          </a:fillRef>
          <a:effectRef idx="0">
            <a:schemeClr val="accent1"/>
          </a:effectRef>
          <a:fontRef idx="minor">
            <a:schemeClr val="tx1"/>
          </a:fontRef>
        </p:style>
      </p:cxnSp>
      <p:sp>
        <p:nvSpPr>
          <p:cNvPr id="6" name="任意多边形 5"/>
          <p:cNvSpPr/>
          <p:nvPr>
            <p:custDataLst>
              <p:tags r:id="rId2"/>
            </p:custDataLst>
          </p:nvPr>
        </p:nvSpPr>
        <p:spPr>
          <a:xfrm>
            <a:off x="6408738" y="2098675"/>
            <a:ext cx="1539875" cy="279400"/>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A67346"/>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0000" lnSpcReduction="20000"/>
          </a:bodyPr>
          <a:lstStyle/>
          <a:p>
            <a:pPr algn="ctr" fontAlgn="auto">
              <a:spcBef>
                <a:spcPts val="0"/>
              </a:spcBef>
              <a:spcAft>
                <a:spcPts val="0"/>
              </a:spcAft>
              <a:defRPr/>
            </a:pPr>
            <a:endParaRPr lang="zh-CN" altLang="en-US">
              <a:solidFill>
                <a:prstClr val="black">
                  <a:lumMod val="65000"/>
                  <a:lumOff val="35000"/>
                </a:prstClr>
              </a:solidFill>
              <a:sym typeface="Arial" panose="020B0604020202020204" pitchFamily="34" charset="0"/>
            </a:endParaRPr>
          </a:p>
        </p:txBody>
      </p:sp>
      <p:sp>
        <p:nvSpPr>
          <p:cNvPr id="7" name="任意多边形 6"/>
          <p:cNvSpPr/>
          <p:nvPr>
            <p:custDataLst>
              <p:tags r:id="rId3"/>
            </p:custDataLst>
          </p:nvPr>
        </p:nvSpPr>
        <p:spPr>
          <a:xfrm flipH="1">
            <a:off x="3403600" y="2098675"/>
            <a:ext cx="1541463" cy="279400"/>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3E8F84"/>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0000" lnSpcReduction="20000"/>
          </a:bodyPr>
          <a:lstStyle/>
          <a:p>
            <a:pPr algn="ctr" fontAlgn="auto">
              <a:spcBef>
                <a:spcPts val="0"/>
              </a:spcBef>
              <a:spcAft>
                <a:spcPts val="0"/>
              </a:spcAft>
              <a:defRPr/>
            </a:pPr>
            <a:endParaRPr lang="zh-CN" altLang="en-US">
              <a:solidFill>
                <a:prstClr val="black">
                  <a:lumMod val="65000"/>
                  <a:lumOff val="35000"/>
                </a:prstClr>
              </a:solidFill>
              <a:sym typeface="Arial" panose="020B0604020202020204" pitchFamily="34" charset="0"/>
            </a:endParaRPr>
          </a:p>
        </p:txBody>
      </p:sp>
      <p:sp>
        <p:nvSpPr>
          <p:cNvPr id="8" name="任意多边形 7"/>
          <p:cNvSpPr/>
          <p:nvPr>
            <p:custDataLst>
              <p:tags r:id="rId4"/>
            </p:custDataLst>
          </p:nvPr>
        </p:nvSpPr>
        <p:spPr>
          <a:xfrm flipV="1">
            <a:off x="6408738" y="4748213"/>
            <a:ext cx="1539875" cy="279400"/>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A67346"/>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0000" lnSpcReduction="20000"/>
          </a:bodyPr>
          <a:lstStyle/>
          <a:p>
            <a:pPr algn="ctr" fontAlgn="auto">
              <a:spcBef>
                <a:spcPts val="0"/>
              </a:spcBef>
              <a:spcAft>
                <a:spcPts val="0"/>
              </a:spcAft>
              <a:defRPr/>
            </a:pPr>
            <a:endParaRPr lang="zh-CN" altLang="en-US">
              <a:solidFill>
                <a:prstClr val="black">
                  <a:lumMod val="65000"/>
                  <a:lumOff val="35000"/>
                </a:prstClr>
              </a:solidFill>
              <a:sym typeface="Arial" panose="020B0604020202020204" pitchFamily="34" charset="0"/>
            </a:endParaRPr>
          </a:p>
        </p:txBody>
      </p:sp>
      <p:sp>
        <p:nvSpPr>
          <p:cNvPr id="10" name="任意多边形 9"/>
          <p:cNvSpPr/>
          <p:nvPr>
            <p:custDataLst>
              <p:tags r:id="rId5"/>
            </p:custDataLst>
          </p:nvPr>
        </p:nvSpPr>
        <p:spPr>
          <a:xfrm flipH="1" flipV="1">
            <a:off x="3403600" y="4748213"/>
            <a:ext cx="1541463" cy="279400"/>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3E8F84"/>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0000" lnSpcReduction="20000"/>
          </a:bodyPr>
          <a:lstStyle/>
          <a:p>
            <a:pPr algn="ctr" fontAlgn="auto">
              <a:spcBef>
                <a:spcPts val="0"/>
              </a:spcBef>
              <a:spcAft>
                <a:spcPts val="0"/>
              </a:spcAft>
              <a:defRPr/>
            </a:pPr>
            <a:endParaRPr lang="zh-CN" altLang="en-US">
              <a:solidFill>
                <a:prstClr val="black">
                  <a:lumMod val="65000"/>
                  <a:lumOff val="35000"/>
                </a:prstClr>
              </a:solidFill>
              <a:sym typeface="Arial" panose="020B0604020202020204" pitchFamily="34" charset="0"/>
            </a:endParaRPr>
          </a:p>
        </p:txBody>
      </p:sp>
      <p:cxnSp>
        <p:nvCxnSpPr>
          <p:cNvPr id="11" name="直接连接符 10"/>
          <p:cNvCxnSpPr/>
          <p:nvPr>
            <p:custDataLst>
              <p:tags r:id="rId6"/>
            </p:custDataLst>
          </p:nvPr>
        </p:nvCxnSpPr>
        <p:spPr>
          <a:xfrm flipH="1">
            <a:off x="3384550" y="3587750"/>
            <a:ext cx="1023938" cy="0"/>
          </a:xfrm>
          <a:prstGeom prst="line">
            <a:avLst/>
          </a:prstGeom>
          <a:ln>
            <a:solidFill>
              <a:srgbClr val="3E8F84"/>
            </a:solidFill>
            <a:tailEnd type="oval"/>
          </a:ln>
        </p:spPr>
        <p:style>
          <a:lnRef idx="1">
            <a:schemeClr val="accent1"/>
          </a:lnRef>
          <a:fillRef idx="0">
            <a:schemeClr val="accent1"/>
          </a:fillRef>
          <a:effectRef idx="0">
            <a:schemeClr val="accent1"/>
          </a:effectRef>
          <a:fontRef idx="minor">
            <a:schemeClr val="tx1"/>
          </a:fontRef>
        </p:style>
      </p:cxnSp>
      <p:sp>
        <p:nvSpPr>
          <p:cNvPr id="66567" name="任意多边形 11"/>
          <p:cNvSpPr/>
          <p:nvPr>
            <p:custDataLst>
              <p:tags r:id="rId7"/>
            </p:custDataLst>
          </p:nvPr>
        </p:nvSpPr>
        <p:spPr bwMode="auto">
          <a:xfrm rot="-5400000">
            <a:off x="3942556" y="3258345"/>
            <a:ext cx="1196975" cy="620712"/>
          </a:xfrm>
          <a:custGeom>
            <a:avLst/>
            <a:gdLst>
              <a:gd name="T0" fmla="*/ 949481 w 933102"/>
              <a:gd name="T1" fmla="*/ 0 h 478711"/>
              <a:gd name="T2" fmla="*/ 1929015 w 933102"/>
              <a:gd name="T3" fmla="*/ 210244 h 478711"/>
              <a:gd name="T4" fmla="*/ 1970732 w 933102"/>
              <a:gd name="T5" fmla="*/ 232589 h 478711"/>
              <a:gd name="T6" fmla="*/ 1563788 w 933102"/>
              <a:gd name="T7" fmla="*/ 1041975 h 478711"/>
              <a:gd name="T8" fmla="*/ 1557260 w 933102"/>
              <a:gd name="T9" fmla="*/ 1038322 h 478711"/>
              <a:gd name="T10" fmla="*/ 949481 w 933102"/>
              <a:gd name="T11" fmla="*/ 911864 h 478711"/>
              <a:gd name="T12" fmla="*/ 634797 w 933102"/>
              <a:gd name="T13" fmla="*/ 944558 h 478711"/>
              <a:gd name="T14" fmla="*/ 411693 w 933102"/>
              <a:gd name="T15" fmla="*/ 1015932 h 478711"/>
              <a:gd name="T16" fmla="*/ 0 w 933102"/>
              <a:gd name="T17" fmla="*/ 197098 h 478711"/>
              <a:gd name="T18" fmla="*/ 222047 w 933102"/>
              <a:gd name="T19" fmla="*/ 113341 h 478711"/>
              <a:gd name="T20" fmla="*/ 949481 w 933102"/>
              <a:gd name="T21" fmla="*/ 0 h 4787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3102"/>
              <a:gd name="T34" fmla="*/ 0 h 478711"/>
              <a:gd name="T35" fmla="*/ 933102 w 933102"/>
              <a:gd name="T36" fmla="*/ 478711 h 4787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FFCC99"/>
          </a:solidFill>
          <a:ln w="12700" cap="flat" cmpd="sng" algn="ctr">
            <a:noFill/>
            <a:prstDash val="solid"/>
            <a:miter lim="800000"/>
          </a:ln>
        </p:spPr>
        <p:txBody>
          <a:bodyPr anchor="ctr"/>
          <a:lstStyle/>
          <a:p>
            <a:endParaRPr lang="zh-CN" altLang="en-US"/>
          </a:p>
        </p:txBody>
      </p:sp>
      <p:sp>
        <p:nvSpPr>
          <p:cNvPr id="66568" name="任意多边形 12"/>
          <p:cNvSpPr/>
          <p:nvPr>
            <p:custDataLst>
              <p:tags r:id="rId8"/>
            </p:custDataLst>
          </p:nvPr>
        </p:nvSpPr>
        <p:spPr bwMode="auto">
          <a:xfrm rot="-1800000">
            <a:off x="4511675" y="2274888"/>
            <a:ext cx="1209675" cy="612775"/>
          </a:xfrm>
          <a:custGeom>
            <a:avLst/>
            <a:gdLst>
              <a:gd name="T0" fmla="*/ 978476 w 933102"/>
              <a:gd name="T1" fmla="*/ 0 h 478711"/>
              <a:gd name="T2" fmla="*/ 1987924 w 933102"/>
              <a:gd name="T3" fmla="*/ 203012 h 478711"/>
              <a:gd name="T4" fmla="*/ 2030916 w 933102"/>
              <a:gd name="T5" fmla="*/ 224588 h 478711"/>
              <a:gd name="T6" fmla="*/ 1611544 w 933102"/>
              <a:gd name="T7" fmla="*/ 1006134 h 478711"/>
              <a:gd name="T8" fmla="*/ 1604816 w 933102"/>
              <a:gd name="T9" fmla="*/ 1002607 h 478711"/>
              <a:gd name="T10" fmla="*/ 978476 w 933102"/>
              <a:gd name="T11" fmla="*/ 880499 h 478711"/>
              <a:gd name="T12" fmla="*/ 654184 w 933102"/>
              <a:gd name="T13" fmla="*/ 912067 h 478711"/>
              <a:gd name="T14" fmla="*/ 424266 w 933102"/>
              <a:gd name="T15" fmla="*/ 980985 h 478711"/>
              <a:gd name="T16" fmla="*/ 0 w 933102"/>
              <a:gd name="T17" fmla="*/ 190319 h 478711"/>
              <a:gd name="T18" fmla="*/ 228828 w 933102"/>
              <a:gd name="T19" fmla="*/ 109443 h 478711"/>
              <a:gd name="T20" fmla="*/ 978476 w 933102"/>
              <a:gd name="T21" fmla="*/ 0 h 4787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3102"/>
              <a:gd name="T34" fmla="*/ 0 h 478711"/>
              <a:gd name="T35" fmla="*/ 933102 w 933102"/>
              <a:gd name="T36" fmla="*/ 478711 h 4787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chemeClr val="hlink"/>
          </a:solidFill>
          <a:ln w="12700" cap="flat" cmpd="sng" algn="ctr">
            <a:noFill/>
            <a:prstDash val="solid"/>
            <a:miter lim="800000"/>
          </a:ln>
        </p:spPr>
        <p:txBody>
          <a:bodyPr anchor="ctr"/>
          <a:lstStyle/>
          <a:p>
            <a:endParaRPr lang="zh-CN" altLang="en-US"/>
          </a:p>
        </p:txBody>
      </p:sp>
      <p:sp>
        <p:nvSpPr>
          <p:cNvPr id="66569" name="任意多边形 13"/>
          <p:cNvSpPr/>
          <p:nvPr>
            <p:custDataLst>
              <p:tags r:id="rId9"/>
            </p:custDataLst>
          </p:nvPr>
        </p:nvSpPr>
        <p:spPr bwMode="auto">
          <a:xfrm rot="1800000">
            <a:off x="5662613" y="2274888"/>
            <a:ext cx="1208087" cy="612775"/>
          </a:xfrm>
          <a:custGeom>
            <a:avLst/>
            <a:gdLst>
              <a:gd name="T0" fmla="*/ 975909 w 933102"/>
              <a:gd name="T1" fmla="*/ 0 h 478711"/>
              <a:gd name="T2" fmla="*/ 1982709 w 933102"/>
              <a:gd name="T3" fmla="*/ 203012 h 478711"/>
              <a:gd name="T4" fmla="*/ 2025586 w 933102"/>
              <a:gd name="T5" fmla="*/ 224588 h 478711"/>
              <a:gd name="T6" fmla="*/ 1607316 w 933102"/>
              <a:gd name="T7" fmla="*/ 1006134 h 478711"/>
              <a:gd name="T8" fmla="*/ 1600605 w 933102"/>
              <a:gd name="T9" fmla="*/ 1002607 h 478711"/>
              <a:gd name="T10" fmla="*/ 975909 w 933102"/>
              <a:gd name="T11" fmla="*/ 880499 h 478711"/>
              <a:gd name="T12" fmla="*/ 652468 w 933102"/>
              <a:gd name="T13" fmla="*/ 912067 h 478711"/>
              <a:gd name="T14" fmla="*/ 423152 w 933102"/>
              <a:gd name="T15" fmla="*/ 980985 h 478711"/>
              <a:gd name="T16" fmla="*/ 0 w 933102"/>
              <a:gd name="T17" fmla="*/ 190319 h 478711"/>
              <a:gd name="T18" fmla="*/ 228228 w 933102"/>
              <a:gd name="T19" fmla="*/ 109443 h 478711"/>
              <a:gd name="T20" fmla="*/ 975909 w 933102"/>
              <a:gd name="T21" fmla="*/ 0 h 4787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3102"/>
              <a:gd name="T34" fmla="*/ 0 h 478711"/>
              <a:gd name="T35" fmla="*/ 933102 w 933102"/>
              <a:gd name="T36" fmla="*/ 478711 h 4787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3796CD"/>
          </a:solidFill>
          <a:ln w="12700" cap="flat" cmpd="sng" algn="ctr">
            <a:noFill/>
            <a:prstDash val="solid"/>
            <a:miter lim="800000"/>
          </a:ln>
        </p:spPr>
        <p:txBody>
          <a:bodyPr anchor="ctr"/>
          <a:lstStyle/>
          <a:p>
            <a:endParaRPr lang="zh-CN" altLang="en-US"/>
          </a:p>
        </p:txBody>
      </p:sp>
      <p:sp>
        <p:nvSpPr>
          <p:cNvPr id="66570" name="任意多边形 14"/>
          <p:cNvSpPr/>
          <p:nvPr>
            <p:custDataLst>
              <p:tags r:id="rId10"/>
            </p:custDataLst>
          </p:nvPr>
        </p:nvSpPr>
        <p:spPr bwMode="auto">
          <a:xfrm rot="5400000">
            <a:off x="6244431" y="3258345"/>
            <a:ext cx="1196975" cy="620712"/>
          </a:xfrm>
          <a:custGeom>
            <a:avLst/>
            <a:gdLst>
              <a:gd name="T0" fmla="*/ 949481 w 933102"/>
              <a:gd name="T1" fmla="*/ 0 h 478711"/>
              <a:gd name="T2" fmla="*/ 1929015 w 933102"/>
              <a:gd name="T3" fmla="*/ 210244 h 478711"/>
              <a:gd name="T4" fmla="*/ 1970732 w 933102"/>
              <a:gd name="T5" fmla="*/ 232589 h 478711"/>
              <a:gd name="T6" fmla="*/ 1563788 w 933102"/>
              <a:gd name="T7" fmla="*/ 1041975 h 478711"/>
              <a:gd name="T8" fmla="*/ 1557260 w 933102"/>
              <a:gd name="T9" fmla="*/ 1038322 h 478711"/>
              <a:gd name="T10" fmla="*/ 949481 w 933102"/>
              <a:gd name="T11" fmla="*/ 911864 h 478711"/>
              <a:gd name="T12" fmla="*/ 634797 w 933102"/>
              <a:gd name="T13" fmla="*/ 944558 h 478711"/>
              <a:gd name="T14" fmla="*/ 411693 w 933102"/>
              <a:gd name="T15" fmla="*/ 1015932 h 478711"/>
              <a:gd name="T16" fmla="*/ 0 w 933102"/>
              <a:gd name="T17" fmla="*/ 197098 h 478711"/>
              <a:gd name="T18" fmla="*/ 222047 w 933102"/>
              <a:gd name="T19" fmla="*/ 113341 h 478711"/>
              <a:gd name="T20" fmla="*/ 949481 w 933102"/>
              <a:gd name="T21" fmla="*/ 0 h 4787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3102"/>
              <a:gd name="T34" fmla="*/ 0 h 478711"/>
              <a:gd name="T35" fmla="*/ 933102 w 933102"/>
              <a:gd name="T36" fmla="*/ 478711 h 4787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3796CD">
              <a:alpha val="67058"/>
            </a:srgbClr>
          </a:solidFill>
          <a:ln w="12700" cap="flat" cmpd="sng" algn="ctr">
            <a:noFill/>
            <a:prstDash val="solid"/>
            <a:miter lim="800000"/>
          </a:ln>
        </p:spPr>
        <p:txBody>
          <a:bodyPr anchor="ctr"/>
          <a:lstStyle/>
          <a:p>
            <a:endParaRPr lang="zh-CN" altLang="en-US"/>
          </a:p>
        </p:txBody>
      </p:sp>
      <p:sp>
        <p:nvSpPr>
          <p:cNvPr id="66571" name="任意多边形 15"/>
          <p:cNvSpPr/>
          <p:nvPr>
            <p:custDataLst>
              <p:tags r:id="rId11"/>
            </p:custDataLst>
          </p:nvPr>
        </p:nvSpPr>
        <p:spPr bwMode="auto">
          <a:xfrm rot="9000000">
            <a:off x="5662613" y="4249738"/>
            <a:ext cx="1208087" cy="614362"/>
          </a:xfrm>
          <a:custGeom>
            <a:avLst/>
            <a:gdLst>
              <a:gd name="T0" fmla="*/ 975909 w 933102"/>
              <a:gd name="T1" fmla="*/ 0 h 478711"/>
              <a:gd name="T2" fmla="*/ 1982709 w 933102"/>
              <a:gd name="T3" fmla="*/ 204066 h 478711"/>
              <a:gd name="T4" fmla="*/ 2025586 w 933102"/>
              <a:gd name="T5" fmla="*/ 225752 h 478711"/>
              <a:gd name="T6" fmla="*/ 1607316 w 933102"/>
              <a:gd name="T7" fmla="*/ 1011351 h 478711"/>
              <a:gd name="T8" fmla="*/ 1600605 w 933102"/>
              <a:gd name="T9" fmla="*/ 1007808 h 478711"/>
              <a:gd name="T10" fmla="*/ 975909 w 933102"/>
              <a:gd name="T11" fmla="*/ 885065 h 478711"/>
              <a:gd name="T12" fmla="*/ 652468 w 933102"/>
              <a:gd name="T13" fmla="*/ 916798 h 478711"/>
              <a:gd name="T14" fmla="*/ 423152 w 933102"/>
              <a:gd name="T15" fmla="*/ 986073 h 478711"/>
              <a:gd name="T16" fmla="*/ 0 w 933102"/>
              <a:gd name="T17" fmla="*/ 191306 h 478711"/>
              <a:gd name="T18" fmla="*/ 228228 w 933102"/>
              <a:gd name="T19" fmla="*/ 110010 h 478711"/>
              <a:gd name="T20" fmla="*/ 975909 w 933102"/>
              <a:gd name="T21" fmla="*/ 0 h 4787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3102"/>
              <a:gd name="T34" fmla="*/ 0 h 478711"/>
              <a:gd name="T35" fmla="*/ 933102 w 933102"/>
              <a:gd name="T36" fmla="*/ 478711 h 4787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99CCFF"/>
          </a:solidFill>
          <a:ln w="12700" cap="flat" cmpd="sng" algn="ctr">
            <a:noFill/>
            <a:prstDash val="solid"/>
            <a:miter lim="800000"/>
          </a:ln>
        </p:spPr>
        <p:txBody>
          <a:bodyPr anchor="ctr"/>
          <a:lstStyle/>
          <a:p>
            <a:endParaRPr lang="zh-CN" altLang="en-US"/>
          </a:p>
        </p:txBody>
      </p:sp>
      <p:sp>
        <p:nvSpPr>
          <p:cNvPr id="66572" name="任意多边形 16"/>
          <p:cNvSpPr/>
          <p:nvPr>
            <p:custDataLst>
              <p:tags r:id="rId12"/>
            </p:custDataLst>
          </p:nvPr>
        </p:nvSpPr>
        <p:spPr bwMode="auto">
          <a:xfrm rot="-9000000">
            <a:off x="4511675" y="4249738"/>
            <a:ext cx="1209675" cy="614362"/>
          </a:xfrm>
          <a:custGeom>
            <a:avLst/>
            <a:gdLst>
              <a:gd name="T0" fmla="*/ 978476 w 933102"/>
              <a:gd name="T1" fmla="*/ 0 h 478711"/>
              <a:gd name="T2" fmla="*/ 1987924 w 933102"/>
              <a:gd name="T3" fmla="*/ 204066 h 478711"/>
              <a:gd name="T4" fmla="*/ 2030916 w 933102"/>
              <a:gd name="T5" fmla="*/ 225752 h 478711"/>
              <a:gd name="T6" fmla="*/ 1611544 w 933102"/>
              <a:gd name="T7" fmla="*/ 1011351 h 478711"/>
              <a:gd name="T8" fmla="*/ 1604816 w 933102"/>
              <a:gd name="T9" fmla="*/ 1007808 h 478711"/>
              <a:gd name="T10" fmla="*/ 978476 w 933102"/>
              <a:gd name="T11" fmla="*/ 885065 h 478711"/>
              <a:gd name="T12" fmla="*/ 654184 w 933102"/>
              <a:gd name="T13" fmla="*/ 916798 h 478711"/>
              <a:gd name="T14" fmla="*/ 424266 w 933102"/>
              <a:gd name="T15" fmla="*/ 986073 h 478711"/>
              <a:gd name="T16" fmla="*/ 0 w 933102"/>
              <a:gd name="T17" fmla="*/ 191306 h 478711"/>
              <a:gd name="T18" fmla="*/ 228828 w 933102"/>
              <a:gd name="T19" fmla="*/ 110010 h 478711"/>
              <a:gd name="T20" fmla="*/ 978476 w 933102"/>
              <a:gd name="T21" fmla="*/ 0 h 4787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3102"/>
              <a:gd name="T34" fmla="*/ 0 h 478711"/>
              <a:gd name="T35" fmla="*/ 933102 w 933102"/>
              <a:gd name="T36" fmla="*/ 478711 h 4787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FF9900"/>
          </a:solidFill>
          <a:ln w="12700" cap="flat" cmpd="sng" algn="ctr">
            <a:noFill/>
            <a:prstDash val="solid"/>
            <a:miter lim="800000"/>
          </a:ln>
        </p:spPr>
        <p:txBody>
          <a:bodyPr anchor="ctr"/>
          <a:lstStyle/>
          <a:p>
            <a:endParaRPr lang="zh-CN" altLang="en-US"/>
          </a:p>
        </p:txBody>
      </p:sp>
      <p:sp>
        <p:nvSpPr>
          <p:cNvPr id="18" name="文本框 55"/>
          <p:cNvSpPr txBox="1"/>
          <p:nvPr/>
        </p:nvSpPr>
        <p:spPr>
          <a:xfrm>
            <a:off x="1063625" y="2098675"/>
            <a:ext cx="3098800" cy="1101725"/>
          </a:xfrm>
          <a:prstGeom prst="rect">
            <a:avLst/>
          </a:prstGeom>
          <a:no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ct val="50000"/>
              </a:spcBef>
              <a:spcAft>
                <a:spcPts val="0"/>
              </a:spcAft>
              <a:defRPr/>
            </a:pPr>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sym typeface="+mn-ea"/>
              </a:rPr>
              <a:t>批量设定车辆行驶最大速度，超速时推送告警信息，提醒车主注意驾驶行为，平台会保留超速报警信息，便于后续有效掌</a:t>
            </a:r>
            <a:r>
              <a:rPr lang="zh-CN" altLang="en-US" sz="1100" dirty="0" smtClean="0">
                <a:solidFill>
                  <a:prstClr val="black">
                    <a:lumMod val="85000"/>
                    <a:lumOff val="15000"/>
                  </a:prstClr>
                </a:solidFill>
                <a:latin typeface="微软雅黑" panose="020B0503020204020204" pitchFamily="34" charset="-122"/>
                <a:ea typeface="微软雅黑" panose="020B0503020204020204" pitchFamily="34" charset="-122"/>
                <a:sym typeface="+mn-ea"/>
              </a:rPr>
              <a:t>握车</a:t>
            </a:r>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sym typeface="+mn-ea"/>
              </a:rPr>
              <a:t>主的行驶行为。</a:t>
            </a:r>
            <a:endParaRPr lang="zh-CN" altLang="en-US" sz="1100" kern="0"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
        <p:nvSpPr>
          <p:cNvPr id="19" name="文本框 56"/>
          <p:cNvSpPr txBox="1"/>
          <p:nvPr/>
        </p:nvSpPr>
        <p:spPr>
          <a:xfrm>
            <a:off x="3397250" y="1673225"/>
            <a:ext cx="1055688" cy="304800"/>
          </a:xfrm>
          <a:prstGeom prst="rect">
            <a:avLst/>
          </a:prstGeom>
          <a:solidFill>
            <a:schemeClr val="accent5">
              <a:lumMod val="20000"/>
              <a:lumOff val="80000"/>
            </a:schemeClr>
          </a:solid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zh-CN" altLang="en-US" sz="1400" b="1" dirty="0">
                <a:solidFill>
                  <a:prstClr val="black"/>
                </a:solidFill>
                <a:latin typeface="微软雅黑" panose="020B0503020204020204" pitchFamily="34" charset="-122"/>
                <a:ea typeface="微软雅黑" panose="020B0503020204020204" pitchFamily="34" charset="-122"/>
                <a:sym typeface="+mn-ea"/>
              </a:rPr>
              <a:t>超速管理</a:t>
            </a:r>
            <a:endParaRPr lang="zh-CN" altLang="en-US" sz="1400" b="1" kern="0"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
        <p:nvSpPr>
          <p:cNvPr id="20" name="文本框 57"/>
          <p:cNvSpPr txBox="1"/>
          <p:nvPr/>
        </p:nvSpPr>
        <p:spPr>
          <a:xfrm>
            <a:off x="1223683" y="3587750"/>
            <a:ext cx="2745068" cy="60016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ct val="50000"/>
              </a:spcBef>
              <a:spcAft>
                <a:spcPts val="0"/>
              </a:spcAft>
              <a:defRPr/>
            </a:pPr>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sym typeface="+mn-ea"/>
              </a:rPr>
              <a:t>针对主干道，居民闯</a:t>
            </a:r>
            <a:r>
              <a:rPr lang="zh-CN" altLang="en-US" sz="1100" dirty="0" smtClean="0">
                <a:solidFill>
                  <a:prstClr val="black">
                    <a:lumMod val="85000"/>
                    <a:lumOff val="15000"/>
                  </a:prstClr>
                </a:solidFill>
                <a:latin typeface="微软雅黑" panose="020B0503020204020204" pitchFamily="34" charset="-122"/>
                <a:ea typeface="微软雅黑" panose="020B0503020204020204" pitchFamily="34" charset="-122"/>
                <a:sym typeface="+mn-ea"/>
              </a:rPr>
              <a:t>红灯和逆行的行为</a:t>
            </a:r>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sym typeface="+mn-ea"/>
              </a:rPr>
              <a:t>均可以发生平台告警，警示车主</a:t>
            </a:r>
            <a:r>
              <a:rPr lang="zh-CN" altLang="en-US" sz="1100" dirty="0" smtClean="0">
                <a:latin typeface="微软雅黑" panose="020B0503020204020204" pitchFamily="34" charset="-122"/>
                <a:ea typeface="微软雅黑" panose="020B0503020204020204" pitchFamily="34" charset="-122"/>
                <a:sym typeface="+mn-ea"/>
              </a:rPr>
              <a:t>。</a:t>
            </a:r>
            <a:r>
              <a:rPr lang="zh-CN" altLang="en-US" sz="1100" dirty="0" smtClean="0">
                <a:solidFill>
                  <a:srgbClr val="FF0000"/>
                </a:solidFill>
                <a:latin typeface="微软雅黑" panose="020B0503020204020204" pitchFamily="34" charset="-122"/>
                <a:ea typeface="微软雅黑" panose="020B0503020204020204" pitchFamily="34" charset="-122"/>
                <a:sym typeface="+mn-ea"/>
              </a:rPr>
              <a:t>（预备）</a:t>
            </a:r>
            <a:endParaRPr lang="zh-CN" altLang="en-US" sz="1100" kern="0" dirty="0">
              <a:solidFill>
                <a:srgbClr val="FF0000"/>
              </a:solidFill>
              <a:latin typeface="微软雅黑" panose="020B0503020204020204" pitchFamily="34" charset="-122"/>
              <a:ea typeface="微软雅黑" panose="020B0503020204020204" pitchFamily="34" charset="-122"/>
              <a:sym typeface="+mn-ea"/>
            </a:endParaRPr>
          </a:p>
        </p:txBody>
      </p:sp>
      <p:sp>
        <p:nvSpPr>
          <p:cNvPr id="21" name="文本框 63"/>
          <p:cNvSpPr txBox="1"/>
          <p:nvPr/>
        </p:nvSpPr>
        <p:spPr>
          <a:xfrm>
            <a:off x="2133600" y="3173413"/>
            <a:ext cx="2043113" cy="304800"/>
          </a:xfrm>
          <a:prstGeom prst="rect">
            <a:avLst/>
          </a:prstGeom>
          <a:solidFill>
            <a:schemeClr val="accent5">
              <a:lumMod val="20000"/>
              <a:lumOff val="80000"/>
            </a:schemeClr>
          </a:solid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zh-CN" altLang="en-US" sz="1400" b="1" kern="0" dirty="0" smtClean="0">
                <a:solidFill>
                  <a:schemeClr val="tx1">
                    <a:lumMod val="95000"/>
                    <a:lumOff val="5000"/>
                  </a:schemeClr>
                </a:solidFill>
                <a:latin typeface="微软雅黑" panose="020B0503020204020204" pitchFamily="34" charset="-122"/>
                <a:ea typeface="微软雅黑" panose="020B0503020204020204" pitchFamily="34" charset="-122"/>
                <a:sym typeface="+mn-ea"/>
              </a:rPr>
              <a:t>闯红灯、逆行纠章管理</a:t>
            </a:r>
            <a:endParaRPr lang="zh-CN" altLang="en-US" sz="1400" b="1" kern="0" dirty="0">
              <a:solidFill>
                <a:schemeClr val="tx1">
                  <a:lumMod val="95000"/>
                  <a:lumOff val="5000"/>
                </a:schemeClr>
              </a:solidFill>
              <a:latin typeface="微软雅黑" panose="020B0503020204020204" pitchFamily="34" charset="-122"/>
              <a:ea typeface="微软雅黑" panose="020B0503020204020204" pitchFamily="34" charset="-122"/>
              <a:sym typeface="+mn-ea"/>
            </a:endParaRPr>
          </a:p>
        </p:txBody>
      </p:sp>
      <p:sp>
        <p:nvSpPr>
          <p:cNvPr id="66577" name="文本框 64"/>
          <p:cNvSpPr txBox="1">
            <a:spLocks noChangeArrowheads="1"/>
          </p:cNvSpPr>
          <p:nvPr/>
        </p:nvSpPr>
        <p:spPr bwMode="auto">
          <a:xfrm>
            <a:off x="1541463" y="5124450"/>
            <a:ext cx="3178175" cy="849313"/>
          </a:xfrm>
          <a:prstGeom prst="rect">
            <a:avLst/>
          </a:prstGeom>
          <a:noFill/>
          <a:ln w="9525">
            <a:noFill/>
            <a:miter lim="800000"/>
          </a:ln>
        </p:spPr>
        <p:txBody>
          <a:bodyPr>
            <a:spAutoFit/>
          </a:bodyPr>
          <a:lstStyle/>
          <a:p>
            <a:pPr>
              <a:lnSpc>
                <a:spcPct val="150000"/>
              </a:lnSpc>
              <a:spcBef>
                <a:spcPct val="50000"/>
              </a:spcBef>
            </a:pPr>
            <a:r>
              <a:rPr lang="zh-CN" altLang="en-US" sz="1100">
                <a:solidFill>
                  <a:srgbClr val="262626"/>
                </a:solidFill>
                <a:latin typeface="微软雅黑" panose="020B0503020204020204" pitchFamily="34" charset="-122"/>
                <a:ea typeface="微软雅黑" panose="020B0503020204020204" pitchFamily="34" charset="-122"/>
                <a:sym typeface="+mn-ea"/>
              </a:rPr>
              <a:t>当车辆充电出现异常，电池温度会上升，温度一旦超过预定阀值，异常温度报警会及时上报车主及管理平台。</a:t>
            </a:r>
            <a:endParaRPr lang="zh-CN" altLang="en-US" sz="1100">
              <a:solidFill>
                <a:srgbClr val="595959"/>
              </a:solidFill>
              <a:latin typeface="微软雅黑" panose="020B0503020204020204" pitchFamily="34" charset="-122"/>
              <a:ea typeface="微软雅黑" panose="020B0503020204020204" pitchFamily="34" charset="-122"/>
              <a:sym typeface="+mn-ea"/>
            </a:endParaRPr>
          </a:p>
        </p:txBody>
      </p:sp>
      <p:sp>
        <p:nvSpPr>
          <p:cNvPr id="66578" name="文本框 66"/>
          <p:cNvSpPr txBox="1">
            <a:spLocks noChangeArrowheads="1"/>
          </p:cNvSpPr>
          <p:nvPr/>
        </p:nvSpPr>
        <p:spPr bwMode="auto">
          <a:xfrm>
            <a:off x="2921000" y="4675188"/>
            <a:ext cx="1649413" cy="304800"/>
          </a:xfrm>
          <a:prstGeom prst="rect">
            <a:avLst/>
          </a:prstGeom>
          <a:solidFill>
            <a:srgbClr val="DEEBF7"/>
          </a:solidFill>
          <a:ln w="9525">
            <a:noFill/>
            <a:miter lim="800000"/>
          </a:ln>
        </p:spPr>
        <p:txBody>
          <a:bodyPr>
            <a:spAutoFit/>
          </a:bodyPr>
          <a:lstStyle/>
          <a:p>
            <a:pPr algn="r"/>
            <a:r>
              <a:rPr lang="zh-CN" altLang="en-US" sz="1400" b="1">
                <a:solidFill>
                  <a:srgbClr val="000000"/>
                </a:solidFill>
                <a:latin typeface="微软雅黑" panose="020B0503020204020204" pitchFamily="34" charset="-122"/>
                <a:ea typeface="微软雅黑" panose="020B0503020204020204" pitchFamily="34" charset="-122"/>
                <a:sym typeface="+mn-ea"/>
              </a:rPr>
              <a:t>充电安全预警管理</a:t>
            </a:r>
            <a:endParaRPr lang="zh-CN" altLang="en-US" sz="1400" b="1">
              <a:solidFill>
                <a:srgbClr val="595959"/>
              </a:solidFill>
              <a:latin typeface="微软雅黑" panose="020B0503020204020204" pitchFamily="34" charset="-122"/>
              <a:ea typeface="微软雅黑" panose="020B0503020204020204" pitchFamily="34" charset="-122"/>
              <a:sym typeface="+mn-ea"/>
            </a:endParaRPr>
          </a:p>
        </p:txBody>
      </p:sp>
      <p:sp>
        <p:nvSpPr>
          <p:cNvPr id="24" name="文本框 67"/>
          <p:cNvSpPr txBox="1"/>
          <p:nvPr/>
        </p:nvSpPr>
        <p:spPr>
          <a:xfrm>
            <a:off x="7153275" y="2144713"/>
            <a:ext cx="4464050" cy="933450"/>
          </a:xfrm>
          <a:prstGeom prst="rect">
            <a:avLst/>
          </a:prstGeom>
          <a:no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ct val="50000"/>
              </a:spcBef>
              <a:spcAft>
                <a:spcPts val="0"/>
              </a:spcAft>
              <a:defRPr/>
            </a:pPr>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sym typeface="+mn-ea"/>
              </a:rPr>
              <a:t>针对车辆盗窃高发区域，设定电子围栏监控区域，及时快速的检测区域车辆状态</a:t>
            </a:r>
          </a:p>
          <a:p>
            <a:pPr fontAlgn="auto">
              <a:lnSpc>
                <a:spcPct val="150000"/>
              </a:lnSpc>
              <a:spcBef>
                <a:spcPct val="50000"/>
              </a:spcBef>
              <a:spcAft>
                <a:spcPts val="0"/>
              </a:spcAft>
              <a:defRPr/>
            </a:pPr>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sym typeface="+mn-ea"/>
              </a:rPr>
              <a:t>设</a:t>
            </a:r>
            <a:r>
              <a:rPr lang="zh-CN" altLang="en-US" sz="1100" dirty="0" smtClean="0">
                <a:solidFill>
                  <a:prstClr val="black">
                    <a:lumMod val="85000"/>
                    <a:lumOff val="15000"/>
                  </a:prstClr>
                </a:solidFill>
                <a:latin typeface="微软雅黑" panose="020B0503020204020204" pitchFamily="34" charset="-122"/>
                <a:ea typeface="微软雅黑" panose="020B0503020204020204" pitchFamily="34" charset="-122"/>
                <a:sym typeface="+mn-ea"/>
              </a:rPr>
              <a:t>定车辆禁</a:t>
            </a:r>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sym typeface="+mn-ea"/>
              </a:rPr>
              <a:t>行路段，</a:t>
            </a:r>
            <a:r>
              <a:rPr lang="zh-CN" altLang="en-US" sz="1100" dirty="0" smtClean="0">
                <a:solidFill>
                  <a:prstClr val="black">
                    <a:lumMod val="85000"/>
                    <a:lumOff val="15000"/>
                  </a:prstClr>
                </a:solidFill>
                <a:latin typeface="微软雅黑" panose="020B0503020204020204" pitchFamily="34" charset="-122"/>
                <a:ea typeface="微软雅黑" panose="020B0503020204020204" pitchFamily="34" charset="-122"/>
                <a:sym typeface="+mn-ea"/>
              </a:rPr>
              <a:t>当车辆进</a:t>
            </a:r>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sym typeface="+mn-ea"/>
              </a:rPr>
              <a:t>入或离开禁行路段时，会触发告警信息</a:t>
            </a:r>
            <a:endParaRPr lang="zh-CN" altLang="en-US" sz="1100" kern="0"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
        <p:nvSpPr>
          <p:cNvPr id="25" name="文本框 68"/>
          <p:cNvSpPr txBox="1"/>
          <p:nvPr/>
        </p:nvSpPr>
        <p:spPr>
          <a:xfrm>
            <a:off x="6696075" y="1660525"/>
            <a:ext cx="1504950" cy="304800"/>
          </a:xfrm>
          <a:prstGeom prst="rect">
            <a:avLst/>
          </a:prstGeom>
          <a:solidFill>
            <a:schemeClr val="accent5">
              <a:lumMod val="20000"/>
              <a:lumOff val="80000"/>
            </a:schemeClr>
          </a:solid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400" b="1" dirty="0">
                <a:solidFill>
                  <a:prstClr val="black"/>
                </a:solidFill>
                <a:latin typeface="微软雅黑" panose="020B0503020204020204" pitchFamily="34" charset="-122"/>
                <a:ea typeface="微软雅黑" panose="020B0503020204020204" pitchFamily="34" charset="-122"/>
                <a:sym typeface="+mn-ea"/>
              </a:rPr>
              <a:t>重点区域监测</a:t>
            </a:r>
            <a:endParaRPr lang="zh-CN" altLang="en-US" sz="1400" b="1" kern="0"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
        <p:nvSpPr>
          <p:cNvPr id="66581" name="文本框 69"/>
          <p:cNvSpPr txBox="1">
            <a:spLocks noChangeArrowheads="1"/>
          </p:cNvSpPr>
          <p:nvPr/>
        </p:nvSpPr>
        <p:spPr bwMode="auto">
          <a:xfrm>
            <a:off x="7321550" y="3633788"/>
            <a:ext cx="3057525" cy="596900"/>
          </a:xfrm>
          <a:prstGeom prst="rect">
            <a:avLst/>
          </a:prstGeom>
          <a:noFill/>
          <a:ln w="9525">
            <a:noFill/>
            <a:miter lim="800000"/>
          </a:ln>
        </p:spPr>
        <p:txBody>
          <a:bodyPr>
            <a:spAutoFit/>
          </a:bodyPr>
          <a:lstStyle/>
          <a:p>
            <a:pPr>
              <a:lnSpc>
                <a:spcPct val="150000"/>
              </a:lnSpc>
              <a:spcBef>
                <a:spcPct val="50000"/>
              </a:spcBef>
            </a:pPr>
            <a:r>
              <a:rPr lang="zh-CN" altLang="en-US" sz="1100">
                <a:solidFill>
                  <a:srgbClr val="262626"/>
                </a:solidFill>
                <a:latin typeface="微软雅黑" panose="020B0503020204020204" pitchFamily="34" charset="-122"/>
                <a:ea typeface="微软雅黑" panose="020B0503020204020204" pitchFamily="34" charset="-122"/>
                <a:sym typeface="+mn-ea"/>
              </a:rPr>
              <a:t>通过车主上报车辆挂失，管理平台会记录挂失车辆并及时追踪找回车辆。</a:t>
            </a:r>
            <a:endParaRPr lang="zh-CN" altLang="en-US" sz="1100">
              <a:solidFill>
                <a:srgbClr val="595959"/>
              </a:solidFill>
              <a:latin typeface="微软雅黑" panose="020B0503020204020204" pitchFamily="34" charset="-122"/>
              <a:ea typeface="微软雅黑" panose="020B0503020204020204" pitchFamily="34" charset="-122"/>
              <a:sym typeface="+mn-ea"/>
            </a:endParaRPr>
          </a:p>
        </p:txBody>
      </p:sp>
      <p:sp>
        <p:nvSpPr>
          <p:cNvPr id="27" name="文本框 70"/>
          <p:cNvSpPr txBox="1"/>
          <p:nvPr/>
        </p:nvSpPr>
        <p:spPr>
          <a:xfrm>
            <a:off x="7270750" y="3173413"/>
            <a:ext cx="1506538" cy="304800"/>
          </a:xfrm>
          <a:prstGeom prst="rect">
            <a:avLst/>
          </a:prstGeom>
          <a:solidFill>
            <a:schemeClr val="accent5">
              <a:lumMod val="20000"/>
              <a:lumOff val="80000"/>
            </a:schemeClr>
          </a:solid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400" b="1" dirty="0">
                <a:solidFill>
                  <a:prstClr val="black"/>
                </a:solidFill>
                <a:latin typeface="微软雅黑" panose="020B0503020204020204" pitchFamily="34" charset="-122"/>
                <a:ea typeface="微软雅黑" panose="020B0503020204020204" pitchFamily="34" charset="-122"/>
                <a:sym typeface="+mn-ea"/>
              </a:rPr>
              <a:t>失窃车辆管理</a:t>
            </a:r>
            <a:endParaRPr lang="zh-CN" altLang="en-US" sz="1400" b="1" kern="0"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
        <p:nvSpPr>
          <p:cNvPr id="28" name="文本框 71"/>
          <p:cNvSpPr txBox="1"/>
          <p:nvPr/>
        </p:nvSpPr>
        <p:spPr>
          <a:xfrm>
            <a:off x="6870700" y="5092700"/>
            <a:ext cx="2913063" cy="1101725"/>
          </a:xfrm>
          <a:prstGeom prst="rect">
            <a:avLst/>
          </a:prstGeom>
          <a:no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spcBef>
                <a:spcPct val="50000"/>
              </a:spcBef>
              <a:spcAft>
                <a:spcPts val="0"/>
              </a:spcAft>
              <a:defRPr/>
            </a:pPr>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sym typeface="+mn-ea"/>
              </a:rPr>
              <a:t>居</a:t>
            </a:r>
            <a:r>
              <a:rPr lang="zh-CN" altLang="en-US" sz="1100" dirty="0" smtClean="0">
                <a:solidFill>
                  <a:prstClr val="black">
                    <a:lumMod val="85000"/>
                    <a:lumOff val="15000"/>
                  </a:prstClr>
                </a:solidFill>
                <a:latin typeface="微软雅黑" panose="020B0503020204020204" pitchFamily="34" charset="-122"/>
                <a:ea typeface="微软雅黑" panose="020B0503020204020204" pitchFamily="34" charset="-122"/>
                <a:sym typeface="+mn-ea"/>
              </a:rPr>
              <a:t>民两车防</a:t>
            </a:r>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sym typeface="+mn-ea"/>
              </a:rPr>
              <a:t>盗管理平台可跟公安内网平台、天网平台对接，同时利用现有平台，可以直接协助公安机关打击</a:t>
            </a:r>
            <a:r>
              <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sym typeface="+mn-ea"/>
              </a:rPr>
              <a:t>“</a:t>
            </a:r>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sym typeface="+mn-ea"/>
              </a:rPr>
              <a:t>伪基站</a:t>
            </a:r>
            <a:r>
              <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sym typeface="+mn-ea"/>
              </a:rPr>
              <a:t>”</a:t>
            </a:r>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sym typeface="+mn-ea"/>
              </a:rPr>
              <a:t>电信诈骗犯罪。</a:t>
            </a:r>
            <a:endParaRPr lang="zh-CN" altLang="en-US" sz="1100" kern="0"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
        <p:nvSpPr>
          <p:cNvPr id="29" name="文本框 72"/>
          <p:cNvSpPr txBox="1"/>
          <p:nvPr/>
        </p:nvSpPr>
        <p:spPr>
          <a:xfrm>
            <a:off x="6870700" y="4610100"/>
            <a:ext cx="1090613" cy="304800"/>
          </a:xfrm>
          <a:prstGeom prst="rect">
            <a:avLst/>
          </a:prstGeom>
          <a:solidFill>
            <a:schemeClr val="accent5">
              <a:lumMod val="20000"/>
              <a:lumOff val="80000"/>
            </a:schemeClr>
          </a:solidFill>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zh-CN" altLang="en-US" sz="1400" b="1" dirty="0">
                <a:solidFill>
                  <a:prstClr val="black"/>
                </a:solidFill>
                <a:latin typeface="微软雅黑" panose="020B0503020204020204" pitchFamily="34" charset="-122"/>
                <a:ea typeface="微软雅黑" panose="020B0503020204020204" pitchFamily="34" charset="-122"/>
                <a:sym typeface="+mn-ea"/>
              </a:rPr>
              <a:t>可扩展性</a:t>
            </a:r>
            <a:endParaRPr lang="zh-CN" altLang="en-US" sz="1400" b="1" kern="0"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
        <p:nvSpPr>
          <p:cNvPr id="66585" name="文本框 73"/>
          <p:cNvSpPr txBox="1">
            <a:spLocks noChangeArrowheads="1"/>
          </p:cNvSpPr>
          <p:nvPr/>
        </p:nvSpPr>
        <p:spPr bwMode="auto">
          <a:xfrm>
            <a:off x="4957763" y="3233738"/>
            <a:ext cx="1555750" cy="915987"/>
          </a:xfrm>
          <a:prstGeom prst="rect">
            <a:avLst/>
          </a:prstGeom>
          <a:noFill/>
          <a:ln w="9525">
            <a:noFill/>
            <a:miter lim="800000"/>
          </a:ln>
        </p:spPr>
        <p:txBody>
          <a:bodyPr wrap="none">
            <a:spAutoFit/>
          </a:bodyPr>
          <a:lstStyle/>
          <a:p>
            <a:r>
              <a:rPr lang="zh-CN" altLang="en-US" b="1">
                <a:solidFill>
                  <a:srgbClr val="000000"/>
                </a:solidFill>
                <a:latin typeface="微软雅黑" panose="020B0503020204020204" pitchFamily="34" charset="-122"/>
                <a:ea typeface="微软雅黑" panose="020B0503020204020204" pitchFamily="34" charset="-122"/>
                <a:sym typeface="+mn-ea"/>
              </a:rPr>
              <a:t>     电动车</a:t>
            </a:r>
          </a:p>
          <a:p>
            <a:r>
              <a:rPr lang="zh-CN" altLang="en-US" b="1">
                <a:solidFill>
                  <a:srgbClr val="000000"/>
                </a:solidFill>
                <a:latin typeface="微软雅黑" panose="020B0503020204020204" pitchFamily="34" charset="-122"/>
                <a:ea typeface="微软雅黑" panose="020B0503020204020204" pitchFamily="34" charset="-122"/>
                <a:sym typeface="+mn-ea"/>
              </a:rPr>
              <a:t>管理平台功能</a:t>
            </a:r>
          </a:p>
          <a:p>
            <a:endParaRPr lang="zh-CN" altLang="en-US">
              <a:solidFill>
                <a:srgbClr val="000000"/>
              </a:solidFill>
              <a:latin typeface="等线" panose="02010600030101010101" charset="-122"/>
            </a:endParaRPr>
          </a:p>
        </p:txBody>
      </p:sp>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6587" name="文本框 70"/>
          <p:cNvSpPr txBox="1">
            <a:spLocks noChangeArrowheads="1"/>
          </p:cNvSpPr>
          <p:nvPr/>
        </p:nvSpPr>
        <p:spPr bwMode="auto">
          <a:xfrm>
            <a:off x="725488" y="520700"/>
            <a:ext cx="4287837" cy="641350"/>
          </a:xfrm>
          <a:prstGeom prst="rect">
            <a:avLst/>
          </a:prstGeom>
          <a:noFill/>
          <a:ln w="9525">
            <a:noFill/>
            <a:miter lim="800000"/>
          </a:ln>
        </p:spPr>
        <p:txBody>
          <a:bodyPr>
            <a:spAutoFit/>
          </a:bodyPr>
          <a:lstStyle/>
          <a:p>
            <a:r>
              <a:rPr lang="zh-CN" altLang="en-US" sz="3600" b="1">
                <a:solidFill>
                  <a:srgbClr val="2E6EBB"/>
                </a:solidFill>
                <a:latin typeface="微软雅黑" panose="020B0503020204020204" pitchFamily="34" charset="-122"/>
                <a:ea typeface="微软雅黑" panose="020B0503020204020204" pitchFamily="34" charset="-122"/>
              </a:rPr>
              <a:t>车辆管理办法</a:t>
            </a:r>
            <a:endParaRPr lang="en-US" altLang="zh-CN" sz="3600" b="1">
              <a:solidFill>
                <a:srgbClr val="2E6EBB"/>
              </a:solidFill>
              <a:latin typeface="微软雅黑" panose="020B0503020204020204" pitchFamily="34" charset="-122"/>
              <a:ea typeface="微软雅黑" panose="020B0503020204020204" pitchFamily="34" charset="-122"/>
            </a:endParaRP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spd="slow" advTm="3000">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8610" name="文本框 70"/>
          <p:cNvSpPr txBox="1">
            <a:spLocks noChangeArrowheads="1"/>
          </p:cNvSpPr>
          <p:nvPr/>
        </p:nvSpPr>
        <p:spPr bwMode="auto">
          <a:xfrm>
            <a:off x="700088" y="457200"/>
            <a:ext cx="4700587" cy="641350"/>
          </a:xfrm>
          <a:prstGeom prst="rect">
            <a:avLst/>
          </a:prstGeom>
          <a:noFill/>
          <a:ln w="9525">
            <a:noFill/>
            <a:miter lim="800000"/>
          </a:ln>
        </p:spPr>
        <p:txBody>
          <a:bodyPr>
            <a:spAutoFit/>
          </a:bodyPr>
          <a:lstStyle/>
          <a:p>
            <a:r>
              <a:rPr lang="zh-CN" altLang="en-US" sz="3600" b="1">
                <a:solidFill>
                  <a:srgbClr val="2E6EBB"/>
                </a:solidFill>
                <a:ea typeface="微软雅黑" panose="020B0503020204020204" pitchFamily="34" charset="-122"/>
              </a:rPr>
              <a:t>后台层车辆管理办法</a:t>
            </a:r>
            <a:endParaRPr lang="en-US" altLang="zh-CN" sz="3600" b="1">
              <a:solidFill>
                <a:srgbClr val="2E6EBB"/>
              </a:solidFill>
              <a:latin typeface="微软雅黑" panose="020B0503020204020204" pitchFamily="34" charset="-122"/>
              <a:ea typeface="微软雅黑" panose="020B0503020204020204" pitchFamily="34" charset="-122"/>
            </a:endParaRP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8612" name="Text Box 16"/>
          <p:cNvSpPr txBox="1">
            <a:spLocks noChangeArrowheads="1"/>
          </p:cNvSpPr>
          <p:nvPr/>
        </p:nvSpPr>
        <p:spPr bwMode="auto">
          <a:xfrm>
            <a:off x="2554288" y="1914525"/>
            <a:ext cx="2327275" cy="700088"/>
          </a:xfrm>
          <a:prstGeom prst="rect">
            <a:avLst/>
          </a:prstGeom>
          <a:noFill/>
          <a:ln w="9525">
            <a:noFill/>
            <a:miter lim="800000"/>
          </a:ln>
        </p:spPr>
        <p:txBody>
          <a:bodyPr>
            <a:spAutoFit/>
          </a:bodyPr>
          <a:lstStyle/>
          <a:p>
            <a:pPr>
              <a:lnSpc>
                <a:spcPct val="150000"/>
              </a:lnSpc>
            </a:pPr>
            <a:r>
              <a:rPr lang="zh-CN" altLang="en-US" sz="1400" b="1">
                <a:solidFill>
                  <a:srgbClr val="FFFFFF"/>
                </a:solidFill>
                <a:latin typeface="微软雅黑" panose="020B0503020204020204" pitchFamily="34" charset="-122"/>
                <a:ea typeface="微软雅黑" panose="020B0503020204020204" pitchFamily="34" charset="-122"/>
              </a:rPr>
              <a:t>猖獗的盗车现象已经成为社会治安的重大问题</a:t>
            </a:r>
          </a:p>
        </p:txBody>
      </p:sp>
      <p:sp>
        <p:nvSpPr>
          <p:cNvPr id="68613" name="TextBox 4"/>
          <p:cNvSpPr>
            <a:spLocks noChangeArrowheads="1"/>
          </p:cNvSpPr>
          <p:nvPr/>
        </p:nvSpPr>
        <p:spPr bwMode="auto">
          <a:xfrm>
            <a:off x="1530350" y="1460500"/>
            <a:ext cx="8505825" cy="1200150"/>
          </a:xfrm>
          <a:prstGeom prst="rect">
            <a:avLst/>
          </a:prstGeom>
          <a:noFill/>
          <a:ln w="9525">
            <a:noFill/>
            <a:miter lim="800000"/>
          </a:ln>
        </p:spPr>
        <p:txBody>
          <a:bodyPr>
            <a:spAutoFit/>
          </a:bodyPr>
          <a:lstStyle/>
          <a:p>
            <a:pPr marL="285750" indent="-285750" eaLnBrk="0" hangingPunct="0">
              <a:lnSpc>
                <a:spcPct val="150000"/>
              </a:lnSpc>
              <a:buFont typeface="Wingdings" panose="05000000000000000000" pitchFamily="2" charset="2"/>
              <a:buChar char="Ø"/>
            </a:pPr>
            <a:r>
              <a:rPr lang="zh-CN" altLang="en-US" sz="1200">
                <a:latin typeface="微软雅黑" panose="020B0503020204020204" pitchFamily="34" charset="-122"/>
                <a:ea typeface="微软雅黑" panose="020B0503020204020204" pitchFamily="34" charset="-122"/>
                <a:sym typeface="Times New Roman" panose="02020603050405020304" pitchFamily="18" charset="0"/>
              </a:rPr>
              <a:t>通过在车辆内部隐蔽安装支持卫星定位和基站定位的智能传感及通讯终端黑匣子设备，终端传感器模块通过通讯网络，实时不间断上报车辆安全状态、位置、速度信息到系统后台，实现“人、车、物”无缝联动，车主可随时随地监控掌控车辆安全，确保车辆财产安全。</a:t>
            </a:r>
            <a:endParaRPr lang="en-US" altLang="zh-CN" sz="1200">
              <a:latin typeface="微软雅黑" panose="020B0503020204020204" pitchFamily="34" charset="-122"/>
              <a:ea typeface="微软雅黑" panose="020B0503020204020204" pitchFamily="34" charset="-122"/>
              <a:sym typeface="Times New Roman" panose="02020603050405020304" pitchFamily="18" charset="0"/>
            </a:endParaRPr>
          </a:p>
          <a:p>
            <a:pPr marL="285750" indent="-285750" eaLnBrk="0" hangingPunct="0">
              <a:lnSpc>
                <a:spcPct val="150000"/>
              </a:lnSpc>
            </a:pPr>
            <a:endParaRPr lang="en-US" altLang="zh-CN" sz="1200">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36" name="圆角矩形 35"/>
          <p:cNvSpPr/>
          <p:nvPr>
            <p:custDataLst>
              <p:tags r:id="rId1"/>
            </p:custDataLst>
          </p:nvPr>
        </p:nvSpPr>
        <p:spPr>
          <a:xfrm>
            <a:off x="1517650" y="2697163"/>
            <a:ext cx="2490788" cy="407987"/>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anchor="ctr">
            <a:normAutofit/>
          </a:bodyPr>
          <a:lstStyle/>
          <a:p>
            <a:pPr algn="ctr" fontAlgn="auto">
              <a:spcBef>
                <a:spcPts val="0"/>
              </a:spcBef>
              <a:spcAft>
                <a:spcPts val="0"/>
              </a:spcAft>
              <a:defRPr/>
            </a:pPr>
            <a:endParaRPr lang="zh-CN" altLang="en-US" sz="1580">
              <a:sym typeface="Arial" panose="020B0604020202020204" pitchFamily="34" charset="0"/>
            </a:endParaRPr>
          </a:p>
        </p:txBody>
      </p:sp>
      <p:sp>
        <p:nvSpPr>
          <p:cNvPr id="37" name="圆角矩形 36"/>
          <p:cNvSpPr/>
          <p:nvPr>
            <p:custDataLst>
              <p:tags r:id="rId2"/>
            </p:custDataLst>
          </p:nvPr>
        </p:nvSpPr>
        <p:spPr>
          <a:xfrm>
            <a:off x="1517650" y="4229100"/>
            <a:ext cx="2490788" cy="407988"/>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anchor="ctr">
            <a:normAutofit/>
          </a:bodyPr>
          <a:lstStyle/>
          <a:p>
            <a:pPr algn="ctr" fontAlgn="auto">
              <a:spcBef>
                <a:spcPts val="0"/>
              </a:spcBef>
              <a:spcAft>
                <a:spcPts val="0"/>
              </a:spcAft>
              <a:defRPr/>
            </a:pPr>
            <a:endParaRPr lang="zh-CN" altLang="en-US" sz="1580">
              <a:sym typeface="Arial" panose="020B0604020202020204" pitchFamily="34" charset="0"/>
            </a:endParaRPr>
          </a:p>
        </p:txBody>
      </p:sp>
      <p:sp>
        <p:nvSpPr>
          <p:cNvPr id="38" name="任意多边形 37"/>
          <p:cNvSpPr/>
          <p:nvPr>
            <p:custDataLst>
              <p:tags r:id="rId3"/>
            </p:custDataLst>
          </p:nvPr>
        </p:nvSpPr>
        <p:spPr>
          <a:xfrm>
            <a:off x="1517650" y="2697163"/>
            <a:ext cx="1346200" cy="407987"/>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3069B4"/>
          </a:solidFill>
          <a:ln>
            <a:noFill/>
          </a:ln>
        </p:spPr>
        <p:style>
          <a:lnRef idx="2">
            <a:srgbClr val="3069B4">
              <a:shade val="50000"/>
            </a:srgbClr>
          </a:lnRef>
          <a:fillRef idx="1">
            <a:srgbClr val="3069B4"/>
          </a:fillRef>
          <a:effectRef idx="0">
            <a:srgbClr val="3069B4"/>
          </a:effectRef>
          <a:fontRef idx="minor">
            <a:sysClr val="window" lastClr="FFFFFF"/>
          </a:fontRef>
        </p:style>
        <p:txBody>
          <a:bodyPr lIns="0" anchor="ctr"/>
          <a:lstStyle/>
          <a:p>
            <a:pPr algn="ctr" fontAlgn="auto">
              <a:spcBef>
                <a:spcPts val="0"/>
              </a:spcBef>
              <a:spcAft>
                <a:spcPts val="0"/>
              </a:spcAft>
              <a:defRPr/>
            </a:pPr>
            <a:r>
              <a:rPr lang="en-US" altLang="zh-CN" sz="3275">
                <a:effectLst>
                  <a:outerShdw blurRad="38100" dist="38100" dir="2700000" algn="tl">
                    <a:srgbClr val="000000">
                      <a:alpha val="43137"/>
                    </a:srgbClr>
                  </a:outerShdw>
                </a:effectLst>
                <a:sym typeface="Arial" panose="020B0604020202020204" pitchFamily="34" charset="0"/>
              </a:rPr>
              <a:t>1</a:t>
            </a:r>
          </a:p>
        </p:txBody>
      </p:sp>
      <p:sp>
        <p:nvSpPr>
          <p:cNvPr id="39" name="任意多边形 38"/>
          <p:cNvSpPr/>
          <p:nvPr>
            <p:custDataLst>
              <p:tags r:id="rId4"/>
            </p:custDataLst>
          </p:nvPr>
        </p:nvSpPr>
        <p:spPr>
          <a:xfrm>
            <a:off x="1517650" y="4229100"/>
            <a:ext cx="1346200" cy="407988"/>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F4A516"/>
          </a:solidFill>
          <a:ln>
            <a:noFill/>
          </a:ln>
        </p:spPr>
        <p:style>
          <a:lnRef idx="2">
            <a:srgbClr val="3069B4">
              <a:shade val="50000"/>
            </a:srgbClr>
          </a:lnRef>
          <a:fillRef idx="1">
            <a:srgbClr val="3069B4"/>
          </a:fillRef>
          <a:effectRef idx="0">
            <a:srgbClr val="3069B4"/>
          </a:effectRef>
          <a:fontRef idx="minor">
            <a:sysClr val="window" lastClr="FFFFFF"/>
          </a:fontRef>
        </p:style>
        <p:txBody>
          <a:bodyPr lIns="0" anchor="ctr"/>
          <a:lstStyle/>
          <a:p>
            <a:pPr algn="ctr" fontAlgn="auto">
              <a:spcBef>
                <a:spcPts val="0"/>
              </a:spcBef>
              <a:spcAft>
                <a:spcPts val="0"/>
              </a:spcAft>
              <a:defRPr/>
            </a:pPr>
            <a:r>
              <a:rPr lang="en-US" altLang="zh-CN" sz="3275">
                <a:sym typeface="Arial" panose="020B0604020202020204" pitchFamily="34" charset="0"/>
              </a:rPr>
              <a:t>4</a:t>
            </a:r>
          </a:p>
        </p:txBody>
      </p:sp>
      <p:sp>
        <p:nvSpPr>
          <p:cNvPr id="40" name="圆角矩形 39"/>
          <p:cNvSpPr/>
          <p:nvPr>
            <p:custDataLst>
              <p:tags r:id="rId5"/>
            </p:custDataLst>
          </p:nvPr>
        </p:nvSpPr>
        <p:spPr>
          <a:xfrm>
            <a:off x="4887913" y="2697163"/>
            <a:ext cx="2490787" cy="407987"/>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anchor="ctr">
            <a:normAutofit/>
          </a:bodyPr>
          <a:lstStyle/>
          <a:p>
            <a:pPr algn="ctr" fontAlgn="auto">
              <a:spcBef>
                <a:spcPts val="0"/>
              </a:spcBef>
              <a:spcAft>
                <a:spcPts val="0"/>
              </a:spcAft>
              <a:defRPr/>
            </a:pPr>
            <a:endParaRPr lang="zh-CN" altLang="en-US" sz="1580">
              <a:sym typeface="Arial" panose="020B0604020202020204" pitchFamily="34" charset="0"/>
            </a:endParaRPr>
          </a:p>
        </p:txBody>
      </p:sp>
      <p:sp>
        <p:nvSpPr>
          <p:cNvPr id="41" name="圆角矩形 40"/>
          <p:cNvSpPr/>
          <p:nvPr>
            <p:custDataLst>
              <p:tags r:id="rId6"/>
            </p:custDataLst>
          </p:nvPr>
        </p:nvSpPr>
        <p:spPr>
          <a:xfrm>
            <a:off x="4887913" y="4229100"/>
            <a:ext cx="2578100" cy="407988"/>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anchor="ctr">
            <a:normAutofit/>
          </a:bodyPr>
          <a:lstStyle/>
          <a:p>
            <a:pPr algn="ctr" fontAlgn="auto">
              <a:spcBef>
                <a:spcPts val="0"/>
              </a:spcBef>
              <a:spcAft>
                <a:spcPts val="0"/>
              </a:spcAft>
              <a:defRPr/>
            </a:pPr>
            <a:endParaRPr lang="zh-CN" altLang="en-US" sz="1580">
              <a:sym typeface="Arial" panose="020B0604020202020204" pitchFamily="34" charset="0"/>
            </a:endParaRPr>
          </a:p>
        </p:txBody>
      </p:sp>
      <p:sp>
        <p:nvSpPr>
          <p:cNvPr id="42" name="任意多边形 41"/>
          <p:cNvSpPr/>
          <p:nvPr>
            <p:custDataLst>
              <p:tags r:id="rId7"/>
            </p:custDataLst>
          </p:nvPr>
        </p:nvSpPr>
        <p:spPr>
          <a:xfrm>
            <a:off x="4887913" y="2697163"/>
            <a:ext cx="1346200" cy="407987"/>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15AA96"/>
          </a:solidFill>
          <a:ln>
            <a:noFill/>
          </a:ln>
        </p:spPr>
        <p:style>
          <a:lnRef idx="2">
            <a:srgbClr val="3069B4">
              <a:shade val="50000"/>
            </a:srgbClr>
          </a:lnRef>
          <a:fillRef idx="1">
            <a:srgbClr val="3069B4"/>
          </a:fillRef>
          <a:effectRef idx="0">
            <a:srgbClr val="3069B4"/>
          </a:effectRef>
          <a:fontRef idx="minor">
            <a:sysClr val="window" lastClr="FFFFFF"/>
          </a:fontRef>
        </p:style>
        <p:txBody>
          <a:bodyPr lIns="0" anchor="ctr"/>
          <a:lstStyle/>
          <a:p>
            <a:pPr algn="ctr" fontAlgn="auto">
              <a:spcBef>
                <a:spcPts val="0"/>
              </a:spcBef>
              <a:spcAft>
                <a:spcPts val="0"/>
              </a:spcAft>
              <a:defRPr/>
            </a:pPr>
            <a:r>
              <a:rPr lang="en-US" altLang="zh-CN" sz="3275">
                <a:sym typeface="Arial" panose="020B0604020202020204" pitchFamily="34" charset="0"/>
              </a:rPr>
              <a:t>2</a:t>
            </a:r>
          </a:p>
        </p:txBody>
      </p:sp>
      <p:sp>
        <p:nvSpPr>
          <p:cNvPr id="43" name="任意多边形 42"/>
          <p:cNvSpPr/>
          <p:nvPr>
            <p:custDataLst>
              <p:tags r:id="rId8"/>
            </p:custDataLst>
          </p:nvPr>
        </p:nvSpPr>
        <p:spPr>
          <a:xfrm>
            <a:off x="4887913" y="4229100"/>
            <a:ext cx="1346200" cy="407988"/>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BA433A"/>
          </a:solidFill>
          <a:ln>
            <a:noFill/>
          </a:ln>
        </p:spPr>
        <p:style>
          <a:lnRef idx="2">
            <a:srgbClr val="3069B4">
              <a:shade val="50000"/>
            </a:srgbClr>
          </a:lnRef>
          <a:fillRef idx="1">
            <a:srgbClr val="3069B4"/>
          </a:fillRef>
          <a:effectRef idx="0">
            <a:srgbClr val="3069B4"/>
          </a:effectRef>
          <a:fontRef idx="minor">
            <a:sysClr val="window" lastClr="FFFFFF"/>
          </a:fontRef>
        </p:style>
        <p:txBody>
          <a:bodyPr lIns="0" anchor="ctr"/>
          <a:lstStyle/>
          <a:p>
            <a:pPr algn="ctr" fontAlgn="auto">
              <a:spcBef>
                <a:spcPts val="0"/>
              </a:spcBef>
              <a:spcAft>
                <a:spcPts val="0"/>
              </a:spcAft>
              <a:defRPr/>
            </a:pPr>
            <a:r>
              <a:rPr lang="en-US" altLang="zh-CN" sz="3275">
                <a:sym typeface="Arial" panose="020B0604020202020204" pitchFamily="34" charset="0"/>
              </a:rPr>
              <a:t>5</a:t>
            </a:r>
          </a:p>
        </p:txBody>
      </p:sp>
      <p:sp>
        <p:nvSpPr>
          <p:cNvPr id="44" name="圆角矩形 43"/>
          <p:cNvSpPr/>
          <p:nvPr>
            <p:custDataLst>
              <p:tags r:id="rId9"/>
            </p:custDataLst>
          </p:nvPr>
        </p:nvSpPr>
        <p:spPr>
          <a:xfrm>
            <a:off x="8259763" y="2697163"/>
            <a:ext cx="2489200" cy="407987"/>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anchor="ctr">
            <a:normAutofit/>
          </a:bodyPr>
          <a:lstStyle/>
          <a:p>
            <a:pPr algn="ctr" fontAlgn="auto">
              <a:spcBef>
                <a:spcPts val="0"/>
              </a:spcBef>
              <a:spcAft>
                <a:spcPts val="0"/>
              </a:spcAft>
              <a:defRPr/>
            </a:pPr>
            <a:endParaRPr lang="zh-CN" altLang="en-US" sz="1580">
              <a:sym typeface="Arial" panose="020B0604020202020204" pitchFamily="34" charset="0"/>
            </a:endParaRPr>
          </a:p>
        </p:txBody>
      </p:sp>
      <p:sp>
        <p:nvSpPr>
          <p:cNvPr id="45" name="圆角矩形 44"/>
          <p:cNvSpPr/>
          <p:nvPr>
            <p:custDataLst>
              <p:tags r:id="rId10"/>
            </p:custDataLst>
          </p:nvPr>
        </p:nvSpPr>
        <p:spPr>
          <a:xfrm>
            <a:off x="8259763" y="4229100"/>
            <a:ext cx="2489200" cy="407988"/>
          </a:xfrm>
          <a:prstGeom prst="roundRect">
            <a:avLst/>
          </a:prstGeom>
          <a:solidFill>
            <a:srgbClr val="9D9D9D">
              <a:lumMod val="40000"/>
              <a:lumOff val="6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anchor="ctr">
            <a:normAutofit/>
          </a:bodyPr>
          <a:lstStyle/>
          <a:p>
            <a:pPr algn="ctr" fontAlgn="auto">
              <a:spcBef>
                <a:spcPts val="0"/>
              </a:spcBef>
              <a:spcAft>
                <a:spcPts val="0"/>
              </a:spcAft>
              <a:defRPr/>
            </a:pPr>
            <a:endParaRPr lang="zh-CN" altLang="en-US" sz="1580">
              <a:sym typeface="Arial" panose="020B0604020202020204" pitchFamily="34" charset="0"/>
            </a:endParaRPr>
          </a:p>
        </p:txBody>
      </p:sp>
      <p:sp>
        <p:nvSpPr>
          <p:cNvPr id="46" name="任意多边形 45"/>
          <p:cNvSpPr/>
          <p:nvPr>
            <p:custDataLst>
              <p:tags r:id="rId11"/>
            </p:custDataLst>
          </p:nvPr>
        </p:nvSpPr>
        <p:spPr>
          <a:xfrm>
            <a:off x="8259763" y="4229100"/>
            <a:ext cx="1346200" cy="407988"/>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3069B4">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lIns="0" anchor="ctr"/>
          <a:lstStyle/>
          <a:p>
            <a:pPr algn="ctr" fontAlgn="auto">
              <a:spcBef>
                <a:spcPts val="0"/>
              </a:spcBef>
              <a:spcAft>
                <a:spcPts val="0"/>
              </a:spcAft>
              <a:defRPr/>
            </a:pPr>
            <a:r>
              <a:rPr lang="en-US" altLang="zh-CN" sz="3275">
                <a:sym typeface="Arial" panose="020B0604020202020204" pitchFamily="34" charset="0"/>
              </a:rPr>
              <a:t>6</a:t>
            </a:r>
          </a:p>
        </p:txBody>
      </p:sp>
      <p:sp>
        <p:nvSpPr>
          <p:cNvPr id="47" name="任意多边形 46"/>
          <p:cNvSpPr/>
          <p:nvPr>
            <p:custDataLst>
              <p:tags r:id="rId12"/>
            </p:custDataLst>
          </p:nvPr>
        </p:nvSpPr>
        <p:spPr>
          <a:xfrm>
            <a:off x="8259763" y="2697163"/>
            <a:ext cx="1346200" cy="407987"/>
          </a:xfrm>
          <a:custGeom>
            <a:avLst/>
            <a:gdLst>
              <a:gd name="connsiteX0" fmla="*/ 66979 w 1052733"/>
              <a:gd name="connsiteY0" fmla="*/ 0 h 401864"/>
              <a:gd name="connsiteX1" fmla="*/ 1052733 w 1052733"/>
              <a:gd name="connsiteY1" fmla="*/ 0 h 401864"/>
              <a:gd name="connsiteX2" fmla="*/ 771292 w 1052733"/>
              <a:gd name="connsiteY2" fmla="*/ 401864 h 401864"/>
              <a:gd name="connsiteX3" fmla="*/ 66979 w 1052733"/>
              <a:gd name="connsiteY3" fmla="*/ 401864 h 401864"/>
              <a:gd name="connsiteX4" fmla="*/ 0 w 1052733"/>
              <a:gd name="connsiteY4" fmla="*/ 334885 h 401864"/>
              <a:gd name="connsiteX5" fmla="*/ 0 w 1052733"/>
              <a:gd name="connsiteY5" fmla="*/ 66979 h 401864"/>
              <a:gd name="connsiteX6" fmla="*/ 66979 w 1052733"/>
              <a:gd name="connsiteY6" fmla="*/ 0 h 4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733" h="401864">
                <a:moveTo>
                  <a:pt x="66979" y="0"/>
                </a:moveTo>
                <a:lnTo>
                  <a:pt x="1052733" y="0"/>
                </a:lnTo>
                <a:lnTo>
                  <a:pt x="771292" y="401864"/>
                </a:lnTo>
                <a:lnTo>
                  <a:pt x="66979" y="401864"/>
                </a:lnTo>
                <a:cubicBezTo>
                  <a:pt x="29988" y="401864"/>
                  <a:pt x="0" y="371876"/>
                  <a:pt x="0" y="334885"/>
                </a:cubicBezTo>
                <a:lnTo>
                  <a:pt x="0" y="66979"/>
                </a:lnTo>
                <a:cubicBezTo>
                  <a:pt x="0" y="29988"/>
                  <a:pt x="29988" y="0"/>
                  <a:pt x="66979" y="0"/>
                </a:cubicBezTo>
                <a:close/>
              </a:path>
            </a:pathLst>
          </a:custGeom>
          <a:solidFill>
            <a:srgbClr val="8DB545"/>
          </a:solidFill>
          <a:ln>
            <a:noFill/>
          </a:ln>
        </p:spPr>
        <p:style>
          <a:lnRef idx="2">
            <a:srgbClr val="3069B4">
              <a:shade val="50000"/>
            </a:srgbClr>
          </a:lnRef>
          <a:fillRef idx="1">
            <a:srgbClr val="3069B4"/>
          </a:fillRef>
          <a:effectRef idx="0">
            <a:srgbClr val="3069B4"/>
          </a:effectRef>
          <a:fontRef idx="minor">
            <a:sysClr val="window" lastClr="FFFFFF"/>
          </a:fontRef>
        </p:style>
        <p:txBody>
          <a:bodyPr lIns="0" anchor="ctr"/>
          <a:lstStyle/>
          <a:p>
            <a:pPr algn="ctr" fontAlgn="auto">
              <a:spcBef>
                <a:spcPts val="0"/>
              </a:spcBef>
              <a:spcAft>
                <a:spcPts val="0"/>
              </a:spcAft>
              <a:defRPr/>
            </a:pPr>
            <a:r>
              <a:rPr lang="en-US" altLang="zh-CN" sz="3275">
                <a:sym typeface="Arial" panose="020B0604020202020204" pitchFamily="34" charset="0"/>
              </a:rPr>
              <a:t>3</a:t>
            </a:r>
          </a:p>
        </p:txBody>
      </p:sp>
      <p:sp>
        <p:nvSpPr>
          <p:cNvPr id="48" name="文本框 117"/>
          <p:cNvSpPr txBox="1"/>
          <p:nvPr>
            <p:custDataLst>
              <p:tags r:id="rId13"/>
            </p:custDataLst>
          </p:nvPr>
        </p:nvSpPr>
        <p:spPr>
          <a:xfrm>
            <a:off x="1727200" y="3232150"/>
            <a:ext cx="2281238" cy="400050"/>
          </a:xfrm>
          <a:prstGeom prst="rect">
            <a:avLst/>
          </a:prstGeom>
          <a:noFill/>
        </p:spPr>
        <p:txBody>
          <a:bodyPr>
            <a:normAutofit/>
          </a:bodyPr>
          <a:lstStyle/>
          <a:p>
            <a:pPr fontAlgn="auto">
              <a:spcBef>
                <a:spcPts val="0"/>
              </a:spcBef>
              <a:spcAft>
                <a:spcPts val="0"/>
              </a:spcAft>
              <a:defRPr/>
            </a:pPr>
            <a:r>
              <a:rPr lang="zh-CN" altLang="en-US" sz="1580" dirty="0">
                <a:solidFill>
                  <a:srgbClr val="3069B4"/>
                </a:solidFill>
                <a:latin typeface="微软雅黑" panose="020B0503020204020204" pitchFamily="34" charset="-122"/>
                <a:ea typeface="微软雅黑" panose="020B0503020204020204" pitchFamily="34" charset="-122"/>
                <a:cs typeface="+mn-cs"/>
                <a:sym typeface="+mn-ea"/>
              </a:rPr>
              <a:t>综合监控</a:t>
            </a:r>
            <a:endParaRPr lang="zh-CN" altLang="en-US" sz="1580" dirty="0">
              <a:solidFill>
                <a:srgbClr val="3069B4"/>
              </a:solidFill>
              <a:latin typeface="微软雅黑" panose="020B0503020204020204" pitchFamily="34" charset="-122"/>
              <a:ea typeface="微软雅黑" panose="020B0503020204020204" pitchFamily="34" charset="-122"/>
              <a:cs typeface="+mn-ea"/>
              <a:sym typeface="+mn-ea"/>
            </a:endParaRPr>
          </a:p>
        </p:txBody>
      </p:sp>
      <p:sp>
        <p:nvSpPr>
          <p:cNvPr id="49" name="文本框 118"/>
          <p:cNvSpPr txBox="1"/>
          <p:nvPr>
            <p:custDataLst>
              <p:tags r:id="rId14"/>
            </p:custDataLst>
          </p:nvPr>
        </p:nvSpPr>
        <p:spPr>
          <a:xfrm>
            <a:off x="1420813" y="3632200"/>
            <a:ext cx="2786062" cy="809625"/>
          </a:xfrm>
          <a:prstGeom prst="rect">
            <a:avLst/>
          </a:prstGeom>
          <a:noFill/>
        </p:spPr>
        <p:txBody>
          <a:bodyPr>
            <a:normAutofit/>
          </a:bodyPr>
          <a:lstStyle/>
          <a:p>
            <a:pPr marL="171450" indent="-171450" algn="just" fontAlgn="auto">
              <a:lnSpc>
                <a:spcPct val="150000"/>
              </a:lnSpc>
              <a:spcBef>
                <a:spcPts val="0"/>
              </a:spcBef>
              <a:spcAft>
                <a:spcPts val="0"/>
              </a:spcAft>
              <a:buFont typeface="Wingdings" panose="05000000000000000000" pitchFamily="2" charset="2"/>
              <a:buChar char="ü"/>
              <a:defRPr/>
            </a:pPr>
            <a:r>
              <a:rPr lang="zh-CN" altLang="en-US" sz="1170" dirty="0">
                <a:latin typeface="微软雅黑" panose="020B0503020204020204" pitchFamily="34" charset="-122"/>
                <a:ea typeface="微软雅黑" panose="020B0503020204020204" pitchFamily="34" charset="-122"/>
                <a:cs typeface="+mn-cs"/>
                <a:sym typeface="+mn-ea"/>
              </a:rPr>
              <a:t>提供每辆车的实时位置监控</a:t>
            </a:r>
          </a:p>
          <a:p>
            <a:pPr marL="171450" indent="-171450" algn="just" fontAlgn="auto">
              <a:lnSpc>
                <a:spcPct val="150000"/>
              </a:lnSpc>
              <a:spcBef>
                <a:spcPts val="0"/>
              </a:spcBef>
              <a:spcAft>
                <a:spcPts val="0"/>
              </a:spcAft>
              <a:buFont typeface="Wingdings" panose="05000000000000000000" pitchFamily="2" charset="2"/>
              <a:buChar char="ü"/>
              <a:defRPr/>
            </a:pPr>
            <a:r>
              <a:rPr lang="zh-CN" altLang="en-US" sz="1170" dirty="0">
                <a:latin typeface="微软雅黑" panose="020B0503020204020204" pitchFamily="34" charset="-122"/>
                <a:ea typeface="微软雅黑" panose="020B0503020204020204" pitchFamily="34" charset="-122"/>
                <a:cs typeface="+mn-cs"/>
                <a:sym typeface="+mn-ea"/>
              </a:rPr>
              <a:t>提供车队所有车辆的实时位置监控</a:t>
            </a:r>
            <a:endParaRPr lang="zh-CN" altLang="en-US" sz="1580" dirty="0">
              <a:latin typeface="微软雅黑" panose="020B0503020204020204" pitchFamily="34" charset="-122"/>
              <a:ea typeface="微软雅黑" panose="020B0503020204020204" pitchFamily="34" charset="-122"/>
              <a:cs typeface="+mn-cs"/>
              <a:sym typeface="+mn-ea"/>
            </a:endParaRPr>
          </a:p>
          <a:p>
            <a:pPr fontAlgn="auto">
              <a:spcBef>
                <a:spcPts val="0"/>
              </a:spcBef>
              <a:spcAft>
                <a:spcPts val="0"/>
              </a:spcAft>
              <a:defRPr/>
            </a:pPr>
            <a:endParaRPr lang="zh-CN" altLang="en-US" sz="1580" dirty="0">
              <a:latin typeface="+mn-lt"/>
              <a:ea typeface="+mn-ea"/>
              <a:cs typeface="+mn-cs"/>
              <a:sym typeface="Arial" panose="020B0604020202020204" pitchFamily="34" charset="0"/>
            </a:endParaRPr>
          </a:p>
        </p:txBody>
      </p:sp>
      <p:sp>
        <p:nvSpPr>
          <p:cNvPr id="50" name="矩形 49"/>
          <p:cNvSpPr/>
          <p:nvPr>
            <p:custDataLst>
              <p:tags r:id="rId15"/>
            </p:custDataLst>
          </p:nvPr>
        </p:nvSpPr>
        <p:spPr>
          <a:xfrm>
            <a:off x="1517650" y="3297238"/>
            <a:ext cx="209550" cy="209550"/>
          </a:xfrm>
          <a:prstGeom prst="rect">
            <a:avLst/>
          </a:prstGeom>
          <a:ln>
            <a:noFill/>
          </a:ln>
        </p:spPr>
        <p:style>
          <a:lnRef idx="2">
            <a:srgbClr val="3069B4">
              <a:shade val="50000"/>
            </a:srgbClr>
          </a:lnRef>
          <a:fillRef idx="1">
            <a:srgbClr val="3069B4"/>
          </a:fillRef>
          <a:effectRef idx="0">
            <a:srgbClr val="3069B4"/>
          </a:effectRef>
          <a:fontRef idx="minor">
            <a:sysClr val="window" lastClr="FFFFFF"/>
          </a:fontRef>
        </p:style>
        <p:txBody>
          <a:bodyPr anchor="ctr">
            <a:normAutofit fontScale="57500" lnSpcReduction="20000"/>
          </a:bodyPr>
          <a:lstStyle/>
          <a:p>
            <a:pPr algn="ctr" fontAlgn="auto">
              <a:spcBef>
                <a:spcPts val="0"/>
              </a:spcBef>
              <a:spcAft>
                <a:spcPts val="0"/>
              </a:spcAft>
              <a:defRPr/>
            </a:pPr>
            <a:endParaRPr lang="zh-CN" altLang="en-US" sz="1580">
              <a:sym typeface="Arial" panose="020B0604020202020204" pitchFamily="34" charset="0"/>
            </a:endParaRPr>
          </a:p>
        </p:txBody>
      </p:sp>
      <p:sp>
        <p:nvSpPr>
          <p:cNvPr id="51" name="文本框 120"/>
          <p:cNvSpPr txBox="1"/>
          <p:nvPr>
            <p:custDataLst>
              <p:tags r:id="rId16"/>
            </p:custDataLst>
          </p:nvPr>
        </p:nvSpPr>
        <p:spPr>
          <a:xfrm>
            <a:off x="5108575" y="3201988"/>
            <a:ext cx="2281238" cy="400050"/>
          </a:xfrm>
          <a:prstGeom prst="rect">
            <a:avLst/>
          </a:prstGeom>
          <a:noFill/>
        </p:spPr>
        <p:txBody>
          <a:bodyPr>
            <a:normAutofit/>
          </a:bodyPr>
          <a:lstStyle/>
          <a:p>
            <a:pPr fontAlgn="auto">
              <a:spcBef>
                <a:spcPts val="0"/>
              </a:spcBef>
              <a:spcAft>
                <a:spcPts val="0"/>
              </a:spcAft>
              <a:defRPr/>
            </a:pPr>
            <a:r>
              <a:rPr lang="zh-CN" altLang="en-US" sz="1580">
                <a:solidFill>
                  <a:srgbClr val="15AA96"/>
                </a:solidFill>
                <a:latin typeface="微软雅黑" panose="020B0503020204020204" pitchFamily="34" charset="-122"/>
                <a:ea typeface="微软雅黑" panose="020B0503020204020204" pitchFamily="34" charset="-122"/>
                <a:cs typeface="+mn-ea"/>
                <a:sym typeface="Arial" panose="020B0604020202020204" pitchFamily="34" charset="0"/>
              </a:rPr>
              <a:t>历史轨迹</a:t>
            </a:r>
          </a:p>
        </p:txBody>
      </p:sp>
      <p:sp>
        <p:nvSpPr>
          <p:cNvPr id="52" name="文本框 121"/>
          <p:cNvSpPr txBox="1"/>
          <p:nvPr>
            <p:custDataLst>
              <p:tags r:id="rId17"/>
            </p:custDataLst>
          </p:nvPr>
        </p:nvSpPr>
        <p:spPr>
          <a:xfrm>
            <a:off x="4633913" y="3506788"/>
            <a:ext cx="3095625" cy="1209675"/>
          </a:xfrm>
          <a:prstGeom prst="rect">
            <a:avLst/>
          </a:prstGeom>
          <a:noFill/>
        </p:spPr>
        <p:txBody>
          <a:bodyPr>
            <a:normAutofit/>
          </a:bodyPr>
          <a:lstStyle/>
          <a:p>
            <a:pPr marL="171450" indent="-171450" algn="just" fontAlgn="auto">
              <a:lnSpc>
                <a:spcPct val="150000"/>
              </a:lnSpc>
              <a:spcBef>
                <a:spcPts val="0"/>
              </a:spcBef>
              <a:spcAft>
                <a:spcPts val="0"/>
              </a:spcAft>
              <a:buFont typeface="Wingdings" panose="05000000000000000000" pitchFamily="2" charset="2"/>
              <a:buChar char="ü"/>
              <a:defRPr/>
            </a:pPr>
            <a:r>
              <a:rPr lang="zh-CN" altLang="en-US" sz="1170" dirty="0">
                <a:latin typeface="微软雅黑" panose="020B0503020204020204" pitchFamily="34" charset="-122"/>
                <a:ea typeface="微软雅黑" panose="020B0503020204020204" pitchFamily="34" charset="-122"/>
                <a:cs typeface="+mn-cs"/>
                <a:sym typeface="+mn-ea"/>
              </a:rPr>
              <a:t>车主可通过平台查询车辆的历史行驶轨迹，轨迹保留90天。</a:t>
            </a:r>
            <a:endParaRPr lang="en-US" altLang="zh-CN" sz="1170" dirty="0">
              <a:latin typeface="微软雅黑" panose="020B0503020204020204" pitchFamily="34" charset="-122"/>
              <a:ea typeface="微软雅黑" panose="020B0503020204020204" pitchFamily="34" charset="-122"/>
              <a:cs typeface="+mn-cs"/>
              <a:sym typeface="+mn-ea"/>
            </a:endParaRPr>
          </a:p>
        </p:txBody>
      </p:sp>
      <p:sp>
        <p:nvSpPr>
          <p:cNvPr id="53" name="矩形 52"/>
          <p:cNvSpPr/>
          <p:nvPr>
            <p:custDataLst>
              <p:tags r:id="rId18"/>
            </p:custDataLst>
          </p:nvPr>
        </p:nvSpPr>
        <p:spPr>
          <a:xfrm>
            <a:off x="4899025" y="3297238"/>
            <a:ext cx="209550" cy="209550"/>
          </a:xfrm>
          <a:prstGeom prst="rect">
            <a:avLst/>
          </a:prstGeom>
          <a:solidFill>
            <a:srgbClr val="15AA96"/>
          </a:solidFill>
          <a:ln>
            <a:noFill/>
          </a:ln>
        </p:spPr>
        <p:style>
          <a:lnRef idx="2">
            <a:srgbClr val="3069B4">
              <a:shade val="50000"/>
            </a:srgbClr>
          </a:lnRef>
          <a:fillRef idx="1">
            <a:srgbClr val="3069B4"/>
          </a:fillRef>
          <a:effectRef idx="0">
            <a:srgbClr val="3069B4"/>
          </a:effectRef>
          <a:fontRef idx="minor">
            <a:sysClr val="window" lastClr="FFFFFF"/>
          </a:fontRef>
        </p:style>
        <p:txBody>
          <a:bodyPr anchor="ctr">
            <a:normAutofit fontScale="57500" lnSpcReduction="20000"/>
          </a:bodyPr>
          <a:lstStyle/>
          <a:p>
            <a:pPr algn="ctr" fontAlgn="auto">
              <a:spcBef>
                <a:spcPts val="0"/>
              </a:spcBef>
              <a:spcAft>
                <a:spcPts val="0"/>
              </a:spcAft>
              <a:defRPr/>
            </a:pPr>
            <a:endParaRPr lang="zh-CN" altLang="en-US" sz="1580">
              <a:sym typeface="Arial" panose="020B0604020202020204" pitchFamily="34" charset="0"/>
            </a:endParaRPr>
          </a:p>
        </p:txBody>
      </p:sp>
      <p:sp>
        <p:nvSpPr>
          <p:cNvPr id="54" name="文本框 123"/>
          <p:cNvSpPr txBox="1"/>
          <p:nvPr>
            <p:custDataLst>
              <p:tags r:id="rId19"/>
            </p:custDataLst>
          </p:nvPr>
        </p:nvSpPr>
        <p:spPr>
          <a:xfrm>
            <a:off x="8489950" y="3201988"/>
            <a:ext cx="2281238" cy="400050"/>
          </a:xfrm>
          <a:prstGeom prst="rect">
            <a:avLst/>
          </a:prstGeom>
          <a:noFill/>
        </p:spPr>
        <p:txBody>
          <a:bodyPr>
            <a:normAutofit/>
          </a:bodyPr>
          <a:lstStyle/>
          <a:p>
            <a:pPr fontAlgn="auto">
              <a:spcBef>
                <a:spcPts val="0"/>
              </a:spcBef>
              <a:spcAft>
                <a:spcPts val="0"/>
              </a:spcAft>
              <a:defRPr/>
            </a:pPr>
            <a:r>
              <a:rPr lang="zh-CN" altLang="en-US" sz="1580">
                <a:solidFill>
                  <a:srgbClr val="8DB545"/>
                </a:solidFill>
                <a:latin typeface="微软雅黑" panose="020B0503020204020204" pitchFamily="34" charset="-122"/>
                <a:ea typeface="微软雅黑" panose="020B0503020204020204" pitchFamily="34" charset="-122"/>
                <a:cs typeface="+mn-ea"/>
                <a:sym typeface="Arial" panose="020B0604020202020204" pitchFamily="34" charset="0"/>
              </a:rPr>
              <a:t>车辆告警</a:t>
            </a:r>
          </a:p>
        </p:txBody>
      </p:sp>
      <p:sp>
        <p:nvSpPr>
          <p:cNvPr id="55" name="文本框 124"/>
          <p:cNvSpPr txBox="1"/>
          <p:nvPr>
            <p:custDataLst>
              <p:tags r:id="rId20"/>
            </p:custDataLst>
          </p:nvPr>
        </p:nvSpPr>
        <p:spPr>
          <a:xfrm>
            <a:off x="8183563" y="3632200"/>
            <a:ext cx="2587625" cy="698500"/>
          </a:xfrm>
          <a:prstGeom prst="rect">
            <a:avLst/>
          </a:prstGeom>
          <a:noFill/>
        </p:spPr>
        <p:txBody>
          <a:bodyPr>
            <a:normAutofit/>
          </a:bodyPr>
          <a:lstStyle/>
          <a:p>
            <a:pPr marL="171450" indent="-171450" fontAlgn="auto">
              <a:lnSpc>
                <a:spcPct val="150000"/>
              </a:lnSpc>
              <a:spcBef>
                <a:spcPts val="0"/>
              </a:spcBef>
              <a:spcAft>
                <a:spcPts val="0"/>
              </a:spcAft>
              <a:buFont typeface="Wingdings" panose="05000000000000000000" charset="0"/>
              <a:buChar char="ü"/>
              <a:defRPr/>
            </a:pPr>
            <a:r>
              <a:rPr lang="zh-CN" altLang="en-US" sz="1170" dirty="0">
                <a:latin typeface="微软雅黑" panose="020B0503020204020204" pitchFamily="34" charset="-122"/>
                <a:ea typeface="微软雅黑" panose="020B0503020204020204" pitchFamily="34" charset="-122"/>
                <a:cs typeface="+mn-cs"/>
                <a:sym typeface="+mn-ea"/>
              </a:rPr>
              <a:t>提供车辆越界报警、断电报警、震动报警</a:t>
            </a:r>
            <a:endParaRPr lang="zh-CN" altLang="en-US" sz="1580" dirty="0">
              <a:solidFill>
                <a:srgbClr val="FF0000"/>
              </a:solidFill>
              <a:latin typeface="微软雅黑" panose="020B0503020204020204" pitchFamily="34" charset="-122"/>
              <a:ea typeface="微软雅黑" panose="020B0503020204020204" pitchFamily="34" charset="-122"/>
              <a:cs typeface="+mn-cs"/>
              <a:sym typeface="+mn-ea"/>
            </a:endParaRPr>
          </a:p>
          <a:p>
            <a:pPr fontAlgn="auto">
              <a:spcBef>
                <a:spcPts val="0"/>
              </a:spcBef>
              <a:spcAft>
                <a:spcPts val="0"/>
              </a:spcAft>
              <a:defRPr/>
            </a:pPr>
            <a:endParaRPr lang="zh-CN" altLang="en-US" sz="1580" dirty="0">
              <a:latin typeface="+mn-lt"/>
              <a:ea typeface="+mn-ea"/>
              <a:cs typeface="+mn-cs"/>
              <a:sym typeface="Arial" panose="020B0604020202020204" pitchFamily="34" charset="0"/>
            </a:endParaRPr>
          </a:p>
        </p:txBody>
      </p:sp>
      <p:sp>
        <p:nvSpPr>
          <p:cNvPr id="56" name="矩形 55"/>
          <p:cNvSpPr/>
          <p:nvPr>
            <p:custDataLst>
              <p:tags r:id="rId21"/>
            </p:custDataLst>
          </p:nvPr>
        </p:nvSpPr>
        <p:spPr>
          <a:xfrm>
            <a:off x="8280400" y="3297238"/>
            <a:ext cx="209550" cy="209550"/>
          </a:xfrm>
          <a:prstGeom prst="rect">
            <a:avLst/>
          </a:prstGeom>
          <a:solidFill>
            <a:srgbClr val="8DB545"/>
          </a:solidFill>
          <a:ln>
            <a:noFill/>
          </a:ln>
        </p:spPr>
        <p:style>
          <a:lnRef idx="2">
            <a:srgbClr val="3069B4">
              <a:shade val="50000"/>
            </a:srgbClr>
          </a:lnRef>
          <a:fillRef idx="1">
            <a:srgbClr val="3069B4"/>
          </a:fillRef>
          <a:effectRef idx="0">
            <a:srgbClr val="3069B4"/>
          </a:effectRef>
          <a:fontRef idx="minor">
            <a:sysClr val="window" lastClr="FFFFFF"/>
          </a:fontRef>
        </p:style>
        <p:txBody>
          <a:bodyPr anchor="ctr">
            <a:normAutofit fontScale="57500" lnSpcReduction="20000"/>
          </a:bodyPr>
          <a:lstStyle/>
          <a:p>
            <a:pPr algn="ctr" fontAlgn="auto">
              <a:spcBef>
                <a:spcPts val="0"/>
              </a:spcBef>
              <a:spcAft>
                <a:spcPts val="0"/>
              </a:spcAft>
              <a:defRPr/>
            </a:pPr>
            <a:endParaRPr lang="zh-CN" altLang="en-US" sz="1580">
              <a:sym typeface="Arial" panose="020B0604020202020204" pitchFamily="34" charset="0"/>
            </a:endParaRPr>
          </a:p>
        </p:txBody>
      </p:sp>
      <p:sp>
        <p:nvSpPr>
          <p:cNvPr id="57" name="文本框 126"/>
          <p:cNvSpPr txBox="1"/>
          <p:nvPr>
            <p:custDataLst>
              <p:tags r:id="rId22"/>
            </p:custDataLst>
          </p:nvPr>
        </p:nvSpPr>
        <p:spPr>
          <a:xfrm>
            <a:off x="8489950" y="4757738"/>
            <a:ext cx="2281238" cy="398462"/>
          </a:xfrm>
          <a:prstGeom prst="rect">
            <a:avLst/>
          </a:prstGeom>
          <a:noFill/>
        </p:spPr>
        <p:txBody>
          <a:bodyPr>
            <a:normAutofit/>
          </a:bodyPr>
          <a:lstStyle/>
          <a:p>
            <a:pPr fontAlgn="auto">
              <a:spcBef>
                <a:spcPts val="0"/>
              </a:spcBef>
              <a:spcAft>
                <a:spcPts val="0"/>
              </a:spcAft>
              <a:defRPr/>
            </a:pPr>
            <a:r>
              <a:rPr lang="zh-CN" altLang="en-US" sz="1580">
                <a:solidFill>
                  <a:srgbClr val="3069B4">
                    <a:lumMod val="75000"/>
                  </a:srgbClr>
                </a:solidFill>
                <a:latin typeface="微软雅黑" panose="020B0503020204020204" pitchFamily="34" charset="-122"/>
                <a:ea typeface="微软雅黑" panose="020B0503020204020204" pitchFamily="34" charset="-122"/>
                <a:cs typeface="+mn-ea"/>
                <a:sym typeface="Arial" panose="020B0604020202020204" pitchFamily="34" charset="0"/>
              </a:rPr>
              <a:t>统计查询</a:t>
            </a:r>
          </a:p>
        </p:txBody>
      </p:sp>
      <p:sp>
        <p:nvSpPr>
          <p:cNvPr id="58" name="文本框 127"/>
          <p:cNvSpPr txBox="1"/>
          <p:nvPr>
            <p:custDataLst>
              <p:tags r:id="rId23"/>
            </p:custDataLst>
          </p:nvPr>
        </p:nvSpPr>
        <p:spPr>
          <a:xfrm>
            <a:off x="8183563" y="5186363"/>
            <a:ext cx="2587625" cy="698500"/>
          </a:xfrm>
          <a:prstGeom prst="rect">
            <a:avLst/>
          </a:prstGeom>
          <a:noFill/>
        </p:spPr>
        <p:txBody>
          <a:bodyPr>
            <a:normAutofit/>
          </a:bodyPr>
          <a:lstStyle/>
          <a:p>
            <a:pPr marL="171450" indent="-171450" fontAlgn="auto">
              <a:lnSpc>
                <a:spcPct val="150000"/>
              </a:lnSpc>
              <a:spcBef>
                <a:spcPts val="0"/>
              </a:spcBef>
              <a:spcAft>
                <a:spcPts val="0"/>
              </a:spcAft>
              <a:buFont typeface="Wingdings" panose="05000000000000000000" charset="0"/>
              <a:buChar char="ü"/>
              <a:defRPr/>
            </a:pPr>
            <a:r>
              <a:rPr lang="zh-CN" altLang="en-US" sz="1170" dirty="0">
                <a:latin typeface="微软雅黑" panose="020B0503020204020204" pitchFamily="34" charset="-122"/>
                <a:ea typeface="微软雅黑" panose="020B0503020204020204" pitchFamily="34" charset="-122"/>
                <a:cs typeface="+mn-cs"/>
                <a:sym typeface="+mn-ea"/>
              </a:rPr>
              <a:t>提供车辆统计总览、里程统计、离线统计、超速统计、报警统计</a:t>
            </a:r>
            <a:endParaRPr lang="zh-CN" altLang="en-US" sz="1580" dirty="0">
              <a:latin typeface="微软雅黑" panose="020B0503020204020204" pitchFamily="34" charset="-122"/>
              <a:ea typeface="微软雅黑" panose="020B0503020204020204" pitchFamily="34" charset="-122"/>
              <a:cs typeface="+mn-cs"/>
              <a:sym typeface="+mn-ea"/>
            </a:endParaRPr>
          </a:p>
          <a:p>
            <a:pPr fontAlgn="auto">
              <a:spcBef>
                <a:spcPts val="0"/>
              </a:spcBef>
              <a:spcAft>
                <a:spcPts val="0"/>
              </a:spcAft>
              <a:defRPr/>
            </a:pPr>
            <a:endParaRPr lang="zh-CN" altLang="en-US" sz="1580" dirty="0">
              <a:latin typeface="+mn-lt"/>
              <a:ea typeface="+mn-ea"/>
              <a:cs typeface="+mn-cs"/>
              <a:sym typeface="Arial" panose="020B0604020202020204" pitchFamily="34" charset="0"/>
            </a:endParaRPr>
          </a:p>
        </p:txBody>
      </p:sp>
      <p:sp>
        <p:nvSpPr>
          <p:cNvPr id="59" name="矩形 58"/>
          <p:cNvSpPr/>
          <p:nvPr>
            <p:custDataLst>
              <p:tags r:id="rId24"/>
            </p:custDataLst>
          </p:nvPr>
        </p:nvSpPr>
        <p:spPr>
          <a:xfrm>
            <a:off x="8280400" y="4851400"/>
            <a:ext cx="209550" cy="209550"/>
          </a:xfrm>
          <a:prstGeom prst="rect">
            <a:avLst/>
          </a:prstGeom>
          <a:solidFill>
            <a:srgbClr val="3069B4">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anchor="ctr">
            <a:normAutofit fontScale="57500" lnSpcReduction="20000"/>
          </a:bodyPr>
          <a:lstStyle/>
          <a:p>
            <a:pPr algn="ctr" fontAlgn="auto">
              <a:spcBef>
                <a:spcPts val="0"/>
              </a:spcBef>
              <a:spcAft>
                <a:spcPts val="0"/>
              </a:spcAft>
              <a:defRPr/>
            </a:pPr>
            <a:endParaRPr lang="zh-CN" altLang="en-US" sz="1580">
              <a:sym typeface="Arial" panose="020B0604020202020204" pitchFamily="34" charset="0"/>
            </a:endParaRPr>
          </a:p>
        </p:txBody>
      </p:sp>
      <p:sp>
        <p:nvSpPr>
          <p:cNvPr id="60" name="文本框 129"/>
          <p:cNvSpPr txBox="1"/>
          <p:nvPr>
            <p:custDataLst>
              <p:tags r:id="rId25"/>
            </p:custDataLst>
          </p:nvPr>
        </p:nvSpPr>
        <p:spPr>
          <a:xfrm>
            <a:off x="5108575" y="4757738"/>
            <a:ext cx="2281238" cy="398462"/>
          </a:xfrm>
          <a:prstGeom prst="rect">
            <a:avLst/>
          </a:prstGeom>
          <a:noFill/>
        </p:spPr>
        <p:txBody>
          <a:bodyPr>
            <a:normAutofit/>
          </a:bodyPr>
          <a:lstStyle/>
          <a:p>
            <a:pPr fontAlgn="auto">
              <a:spcBef>
                <a:spcPts val="0"/>
              </a:spcBef>
              <a:spcAft>
                <a:spcPts val="0"/>
              </a:spcAft>
              <a:defRPr/>
            </a:pPr>
            <a:r>
              <a:rPr lang="zh-CN" altLang="en-US" sz="1580">
                <a:solidFill>
                  <a:srgbClr val="BA433A"/>
                </a:solidFill>
                <a:latin typeface="微软雅黑" panose="020B0503020204020204" pitchFamily="34" charset="-122"/>
                <a:ea typeface="微软雅黑" panose="020B0503020204020204" pitchFamily="34" charset="-122"/>
                <a:cs typeface="+mn-ea"/>
                <a:sym typeface="Arial" panose="020B0604020202020204" pitchFamily="34" charset="0"/>
              </a:rPr>
              <a:t>失窃车辆</a:t>
            </a:r>
          </a:p>
        </p:txBody>
      </p:sp>
      <p:sp>
        <p:nvSpPr>
          <p:cNvPr id="61" name="文本框 130"/>
          <p:cNvSpPr txBox="1"/>
          <p:nvPr>
            <p:custDataLst>
              <p:tags r:id="rId26"/>
            </p:custDataLst>
          </p:nvPr>
        </p:nvSpPr>
        <p:spPr>
          <a:xfrm>
            <a:off x="4800600" y="5184775"/>
            <a:ext cx="2665413" cy="700088"/>
          </a:xfrm>
          <a:prstGeom prst="rect">
            <a:avLst/>
          </a:prstGeom>
          <a:noFill/>
        </p:spPr>
        <p:txBody>
          <a:bodyPr>
            <a:normAutofit/>
          </a:bodyPr>
          <a:lstStyle/>
          <a:p>
            <a:pPr marL="171450" indent="-171450" fontAlgn="auto">
              <a:lnSpc>
                <a:spcPct val="150000"/>
              </a:lnSpc>
              <a:spcBef>
                <a:spcPts val="0"/>
              </a:spcBef>
              <a:spcAft>
                <a:spcPts val="0"/>
              </a:spcAft>
              <a:buFont typeface="Wingdings" panose="05000000000000000000" charset="0"/>
              <a:buChar char="ü"/>
              <a:defRPr/>
            </a:pPr>
            <a:r>
              <a:rPr lang="zh-CN" altLang="en-US" sz="1170" dirty="0">
                <a:latin typeface="微软雅黑" panose="020B0503020204020204" pitchFamily="34" charset="-122"/>
                <a:ea typeface="微软雅黑" panose="020B0503020204020204" pitchFamily="34" charset="-122"/>
                <a:cs typeface="+mn-cs"/>
                <a:sym typeface="+mn-ea"/>
              </a:rPr>
              <a:t>提供失窃车辆车牌号、所属车队、失窃事件、接警人、处理人等信息。</a:t>
            </a:r>
            <a:endParaRPr lang="zh-CN" altLang="en-US" sz="1580" dirty="0">
              <a:latin typeface="微软雅黑" panose="020B0503020204020204" pitchFamily="34" charset="-122"/>
              <a:ea typeface="微软雅黑" panose="020B0503020204020204" pitchFamily="34" charset="-122"/>
              <a:cs typeface="+mn-cs"/>
              <a:sym typeface="+mn-ea"/>
            </a:endParaRPr>
          </a:p>
          <a:p>
            <a:pPr fontAlgn="auto">
              <a:spcBef>
                <a:spcPts val="0"/>
              </a:spcBef>
              <a:spcAft>
                <a:spcPts val="0"/>
              </a:spcAft>
              <a:defRPr/>
            </a:pPr>
            <a:endParaRPr lang="zh-CN" altLang="en-US" sz="1580" dirty="0">
              <a:latin typeface="+mn-lt"/>
              <a:ea typeface="+mn-ea"/>
              <a:cs typeface="+mn-cs"/>
              <a:sym typeface="Arial" panose="020B0604020202020204" pitchFamily="34" charset="0"/>
            </a:endParaRPr>
          </a:p>
        </p:txBody>
      </p:sp>
      <p:sp>
        <p:nvSpPr>
          <p:cNvPr id="62" name="矩形 61"/>
          <p:cNvSpPr/>
          <p:nvPr>
            <p:custDataLst>
              <p:tags r:id="rId27"/>
            </p:custDataLst>
          </p:nvPr>
        </p:nvSpPr>
        <p:spPr>
          <a:xfrm>
            <a:off x="4899025" y="4851400"/>
            <a:ext cx="209550" cy="209550"/>
          </a:xfrm>
          <a:prstGeom prst="rect">
            <a:avLst/>
          </a:prstGeom>
          <a:solidFill>
            <a:srgbClr val="BA433A"/>
          </a:solidFill>
          <a:ln>
            <a:noFill/>
          </a:ln>
        </p:spPr>
        <p:style>
          <a:lnRef idx="2">
            <a:srgbClr val="3069B4">
              <a:shade val="50000"/>
            </a:srgbClr>
          </a:lnRef>
          <a:fillRef idx="1">
            <a:srgbClr val="3069B4"/>
          </a:fillRef>
          <a:effectRef idx="0">
            <a:srgbClr val="3069B4"/>
          </a:effectRef>
          <a:fontRef idx="minor">
            <a:sysClr val="window" lastClr="FFFFFF"/>
          </a:fontRef>
        </p:style>
        <p:txBody>
          <a:bodyPr anchor="ctr">
            <a:normAutofit fontScale="57500" lnSpcReduction="20000"/>
          </a:bodyPr>
          <a:lstStyle/>
          <a:p>
            <a:pPr algn="ctr" fontAlgn="auto">
              <a:spcBef>
                <a:spcPts val="0"/>
              </a:spcBef>
              <a:spcAft>
                <a:spcPts val="0"/>
              </a:spcAft>
              <a:defRPr/>
            </a:pPr>
            <a:endParaRPr lang="zh-CN" altLang="en-US" sz="1580">
              <a:sym typeface="Arial" panose="020B0604020202020204" pitchFamily="34" charset="0"/>
            </a:endParaRPr>
          </a:p>
        </p:txBody>
      </p:sp>
      <p:sp>
        <p:nvSpPr>
          <p:cNvPr id="63" name="文本框 132"/>
          <p:cNvSpPr txBox="1"/>
          <p:nvPr>
            <p:custDataLst>
              <p:tags r:id="rId28"/>
            </p:custDataLst>
          </p:nvPr>
        </p:nvSpPr>
        <p:spPr>
          <a:xfrm>
            <a:off x="1774825" y="4757738"/>
            <a:ext cx="2279650" cy="398462"/>
          </a:xfrm>
          <a:prstGeom prst="rect">
            <a:avLst/>
          </a:prstGeom>
          <a:noFill/>
        </p:spPr>
        <p:txBody>
          <a:bodyPr>
            <a:normAutofit/>
          </a:bodyPr>
          <a:lstStyle/>
          <a:p>
            <a:pPr fontAlgn="auto">
              <a:spcBef>
                <a:spcPts val="0"/>
              </a:spcBef>
              <a:spcAft>
                <a:spcPts val="0"/>
              </a:spcAft>
              <a:defRPr/>
            </a:pPr>
            <a:r>
              <a:rPr lang="zh-CN" altLang="en-US" sz="1580" dirty="0">
                <a:solidFill>
                  <a:srgbClr val="F4A516"/>
                </a:solidFill>
                <a:latin typeface="微软雅黑" panose="020B0503020204020204" pitchFamily="34" charset="-122"/>
                <a:ea typeface="微软雅黑" panose="020B0503020204020204" pitchFamily="34" charset="-122"/>
                <a:cs typeface="+mn-ea"/>
                <a:sym typeface="Arial" panose="020B0604020202020204" pitchFamily="34" charset="0"/>
              </a:rPr>
              <a:t>电子围栏</a:t>
            </a:r>
          </a:p>
        </p:txBody>
      </p:sp>
      <p:sp>
        <p:nvSpPr>
          <p:cNvPr id="68642" name="文本框 133"/>
          <p:cNvSpPr txBox="1">
            <a:spLocks noChangeArrowheads="1"/>
          </p:cNvSpPr>
          <p:nvPr>
            <p:custDataLst>
              <p:tags r:id="rId29"/>
            </p:custDataLst>
          </p:nvPr>
        </p:nvSpPr>
        <p:spPr bwMode="auto">
          <a:xfrm>
            <a:off x="1466850" y="5186363"/>
            <a:ext cx="2587625" cy="698500"/>
          </a:xfrm>
          <a:prstGeom prst="rect">
            <a:avLst/>
          </a:prstGeom>
          <a:noFill/>
          <a:ln w="9525">
            <a:noFill/>
            <a:miter lim="800000"/>
          </a:ln>
        </p:spPr>
        <p:txBody>
          <a:bodyPr/>
          <a:lstStyle/>
          <a:p>
            <a:pPr marL="171450" indent="-171450" algn="just">
              <a:lnSpc>
                <a:spcPct val="150000"/>
              </a:lnSpc>
              <a:buFont typeface="Wingdings" panose="05000000000000000000" pitchFamily="2" charset="2"/>
              <a:buChar char="ü"/>
            </a:pPr>
            <a:r>
              <a:rPr lang="zh-CN" altLang="en-US" sz="1200">
                <a:latin typeface="微软雅黑" panose="020B0503020204020204" pitchFamily="34" charset="-122"/>
                <a:ea typeface="微软雅黑" panose="020B0503020204020204" pitchFamily="34" charset="-122"/>
                <a:sym typeface="Arial" panose="020B0604020202020204" pitchFamily="34" charset="0"/>
              </a:rPr>
              <a:t>绘制安全区域，车辆离开安全区域会发出报警信息</a:t>
            </a:r>
          </a:p>
        </p:txBody>
      </p:sp>
      <p:sp>
        <p:nvSpPr>
          <p:cNvPr id="65" name="矩形 64"/>
          <p:cNvSpPr/>
          <p:nvPr>
            <p:custDataLst>
              <p:tags r:id="rId30"/>
            </p:custDataLst>
          </p:nvPr>
        </p:nvSpPr>
        <p:spPr>
          <a:xfrm>
            <a:off x="1563688" y="4851400"/>
            <a:ext cx="211137" cy="209550"/>
          </a:xfrm>
          <a:prstGeom prst="rect">
            <a:avLst/>
          </a:prstGeom>
          <a:solidFill>
            <a:srgbClr val="F4A516"/>
          </a:solidFill>
          <a:ln>
            <a:noFill/>
          </a:ln>
        </p:spPr>
        <p:style>
          <a:lnRef idx="2">
            <a:srgbClr val="3069B4">
              <a:shade val="50000"/>
            </a:srgbClr>
          </a:lnRef>
          <a:fillRef idx="1">
            <a:srgbClr val="3069B4"/>
          </a:fillRef>
          <a:effectRef idx="0">
            <a:srgbClr val="3069B4"/>
          </a:effectRef>
          <a:fontRef idx="minor">
            <a:sysClr val="window" lastClr="FFFFFF"/>
          </a:fontRef>
        </p:style>
        <p:txBody>
          <a:bodyPr anchor="ctr">
            <a:normAutofit fontScale="57500" lnSpcReduction="20000"/>
          </a:bodyPr>
          <a:lstStyle/>
          <a:p>
            <a:pPr algn="ctr" fontAlgn="auto">
              <a:spcBef>
                <a:spcPts val="0"/>
              </a:spcBef>
              <a:spcAft>
                <a:spcPts val="0"/>
              </a:spcAft>
              <a:defRPr/>
            </a:pPr>
            <a:endParaRPr lang="zh-CN" altLang="en-US" sz="1580">
              <a:sym typeface="Arial" panose="020B0604020202020204" pitchFamily="34" charset="0"/>
            </a:endParaRPr>
          </a:p>
        </p:txBody>
      </p:sp>
    </p:spTree>
  </p:cSld>
  <p:clrMapOvr>
    <a:masterClrMapping/>
  </p:clrMapOvr>
  <p:transition spd="slow" advTm="3000">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658" name="文本框 70"/>
          <p:cNvSpPr txBox="1">
            <a:spLocks noChangeArrowheads="1"/>
          </p:cNvSpPr>
          <p:nvPr/>
        </p:nvSpPr>
        <p:spPr bwMode="auto">
          <a:xfrm>
            <a:off x="687388" y="469900"/>
            <a:ext cx="4637087" cy="641350"/>
          </a:xfrm>
          <a:prstGeom prst="rect">
            <a:avLst/>
          </a:prstGeom>
          <a:noFill/>
          <a:ln w="9525">
            <a:noFill/>
            <a:miter lim="800000"/>
          </a:ln>
        </p:spPr>
        <p:txBody>
          <a:bodyPr>
            <a:spAutoFit/>
          </a:bodyPr>
          <a:lstStyle/>
          <a:p>
            <a:r>
              <a:rPr lang="zh-CN" altLang="en-US" sz="3600" b="1">
                <a:solidFill>
                  <a:srgbClr val="2E6EBB"/>
                </a:solidFill>
                <a:ea typeface="微软雅黑" panose="020B0503020204020204" pitchFamily="34" charset="-122"/>
              </a:rPr>
              <a:t>应用层车辆管理办法</a:t>
            </a:r>
            <a:endParaRPr lang="en-US" altLang="zh-CN" sz="3600" b="1">
              <a:solidFill>
                <a:srgbClr val="2E6EBB"/>
              </a:solidFill>
              <a:latin typeface="微软雅黑" panose="020B0503020204020204" pitchFamily="34" charset="-122"/>
              <a:ea typeface="微软雅黑" panose="020B0503020204020204" pitchFamily="34" charset="-122"/>
            </a:endParaRP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5" name="矩形 34"/>
          <p:cNvSpPr/>
          <p:nvPr/>
        </p:nvSpPr>
        <p:spPr>
          <a:xfrm>
            <a:off x="1384300" y="1938338"/>
            <a:ext cx="1111250" cy="1006475"/>
          </a:xfrm>
          <a:prstGeom prst="rect">
            <a:avLst/>
          </a:prstGeom>
          <a:solidFill>
            <a:srgbClr val="0351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340" b="1" dirty="0">
                <a:latin typeface="微软雅黑" panose="020B0503020204020204" pitchFamily="34" charset="-122"/>
                <a:ea typeface="微软雅黑" panose="020B0503020204020204" pitchFamily="34" charset="-122"/>
              </a:rPr>
              <a:t>1</a:t>
            </a:r>
            <a:endParaRPr lang="zh-CN" altLang="en-US" sz="2340" b="1" dirty="0">
              <a:latin typeface="微软雅黑" panose="020B0503020204020204" pitchFamily="34" charset="-122"/>
              <a:ea typeface="微软雅黑" panose="020B0503020204020204" pitchFamily="34" charset="-122"/>
            </a:endParaRPr>
          </a:p>
        </p:txBody>
      </p:sp>
      <p:sp>
        <p:nvSpPr>
          <p:cNvPr id="36" name="矩形 35"/>
          <p:cNvSpPr/>
          <p:nvPr/>
        </p:nvSpPr>
        <p:spPr>
          <a:xfrm>
            <a:off x="4611688" y="1938338"/>
            <a:ext cx="1111250" cy="1006475"/>
          </a:xfrm>
          <a:prstGeom prst="rect">
            <a:avLst/>
          </a:prstGeom>
          <a:solidFill>
            <a:srgbClr val="0351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340" b="1" dirty="0">
                <a:latin typeface="微软雅黑" panose="020B0503020204020204" pitchFamily="34" charset="-122"/>
                <a:ea typeface="微软雅黑" panose="020B0503020204020204" pitchFamily="34" charset="-122"/>
              </a:rPr>
              <a:t>2</a:t>
            </a:r>
            <a:endParaRPr lang="zh-CN" altLang="en-US" sz="2340" b="1" dirty="0">
              <a:latin typeface="微软雅黑" panose="020B0503020204020204" pitchFamily="34" charset="-122"/>
              <a:ea typeface="微软雅黑" panose="020B0503020204020204" pitchFamily="34" charset="-122"/>
            </a:endParaRPr>
          </a:p>
        </p:txBody>
      </p:sp>
      <p:sp>
        <p:nvSpPr>
          <p:cNvPr id="37" name="矩形 36"/>
          <p:cNvSpPr/>
          <p:nvPr/>
        </p:nvSpPr>
        <p:spPr>
          <a:xfrm>
            <a:off x="8289925" y="1938338"/>
            <a:ext cx="1111250" cy="1006475"/>
          </a:xfrm>
          <a:prstGeom prst="rect">
            <a:avLst/>
          </a:prstGeom>
          <a:solidFill>
            <a:srgbClr val="0351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340" b="1" dirty="0">
                <a:latin typeface="微软雅黑" panose="020B0503020204020204" pitchFamily="34" charset="-122"/>
                <a:ea typeface="微软雅黑" panose="020B0503020204020204" pitchFamily="34" charset="-122"/>
              </a:rPr>
              <a:t>3</a:t>
            </a:r>
            <a:endParaRPr lang="zh-CN" altLang="en-US" sz="2340" b="1" dirty="0">
              <a:latin typeface="微软雅黑" panose="020B0503020204020204" pitchFamily="34" charset="-122"/>
              <a:ea typeface="微软雅黑" panose="020B0503020204020204" pitchFamily="34" charset="-122"/>
            </a:endParaRPr>
          </a:p>
        </p:txBody>
      </p:sp>
      <p:sp>
        <p:nvSpPr>
          <p:cNvPr id="39" name="TextBox 1"/>
          <p:cNvSpPr txBox="1"/>
          <p:nvPr/>
        </p:nvSpPr>
        <p:spPr>
          <a:xfrm>
            <a:off x="1939779" y="3110241"/>
            <a:ext cx="1016000" cy="3429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fontAlgn="auto">
              <a:spcBef>
                <a:spcPts val="0"/>
              </a:spcBef>
              <a:spcAft>
                <a:spcPts val="0"/>
              </a:spcAft>
              <a:defRPr/>
            </a:pPr>
            <a:r>
              <a:rPr lang="zh-CN" altLang="zh-CN" sz="1635" dirty="0">
                <a:latin typeface="微软雅黑" panose="020B0503020204020204" pitchFamily="34" charset="-122"/>
                <a:ea typeface="微软雅黑" panose="020B0503020204020204" pitchFamily="34" charset="-122"/>
                <a:cs typeface="+mn-cs"/>
              </a:rPr>
              <a:t>终端硬件</a:t>
            </a:r>
            <a:endParaRPr lang="zh-CN" altLang="en-US" sz="1635" dirty="0">
              <a:latin typeface="微软雅黑" panose="020B0503020204020204" pitchFamily="34" charset="-122"/>
              <a:ea typeface="微软雅黑" panose="020B0503020204020204" pitchFamily="34" charset="-122"/>
              <a:cs typeface="+mn-cs"/>
            </a:endParaRPr>
          </a:p>
        </p:txBody>
      </p:sp>
      <p:sp>
        <p:nvSpPr>
          <p:cNvPr id="70666" name="TextBox 2"/>
          <p:cNvSpPr txBox="1">
            <a:spLocks noChangeArrowheads="1"/>
          </p:cNvSpPr>
          <p:nvPr/>
        </p:nvSpPr>
        <p:spPr bwMode="auto">
          <a:xfrm>
            <a:off x="1436688" y="3571875"/>
            <a:ext cx="2487612" cy="1922463"/>
          </a:xfrm>
          <a:prstGeom prst="rect">
            <a:avLst/>
          </a:prstGeom>
          <a:noFill/>
          <a:ln w="9525">
            <a:noFill/>
            <a:miter lim="800000"/>
          </a:ln>
        </p:spPr>
        <p:txBody>
          <a:bodyPr>
            <a:spAutoFit/>
          </a:bodyPr>
          <a:lstStyle/>
          <a:p>
            <a:pPr>
              <a:lnSpc>
                <a:spcPct val="150000"/>
              </a:lnSpc>
            </a:pPr>
            <a:r>
              <a:rPr lang="zh-CN" altLang="zh-CN" sz="1200">
                <a:solidFill>
                  <a:srgbClr val="262626"/>
                </a:solidFill>
                <a:latin typeface="微软雅黑" panose="020B0503020204020204" pitchFamily="34" charset="-122"/>
                <a:ea typeface="微软雅黑" panose="020B0503020204020204" pitchFamily="34" charset="-122"/>
              </a:rPr>
              <a:t>采用超低功耗</a:t>
            </a:r>
            <a:r>
              <a:rPr lang="en-US" altLang="zh-CN" sz="1200">
                <a:solidFill>
                  <a:srgbClr val="262626"/>
                </a:solidFill>
                <a:latin typeface="微软雅黑" panose="020B0503020204020204" pitchFamily="34" charset="-122"/>
                <a:ea typeface="微软雅黑" panose="020B0503020204020204" pitchFamily="34" charset="-122"/>
              </a:rPr>
              <a:t>GPS+</a:t>
            </a:r>
            <a:r>
              <a:rPr lang="zh-CN" altLang="en-US" sz="1200">
                <a:solidFill>
                  <a:srgbClr val="262626"/>
                </a:solidFill>
                <a:latin typeface="微软雅黑" panose="020B0503020204020204" pitchFamily="34" charset="-122"/>
                <a:ea typeface="微软雅黑" panose="020B0503020204020204" pitchFamily="34" charset="-122"/>
              </a:rPr>
              <a:t>北斗双模</a:t>
            </a:r>
            <a:r>
              <a:rPr lang="zh-CN" altLang="zh-CN" sz="1200">
                <a:solidFill>
                  <a:srgbClr val="262626"/>
                </a:solidFill>
                <a:latin typeface="微软雅黑" panose="020B0503020204020204" pitchFamily="34" charset="-122"/>
                <a:ea typeface="微软雅黑" panose="020B0503020204020204" pitchFamily="34" charset="-122"/>
              </a:rPr>
              <a:t>芯片组，全内置高增益</a:t>
            </a:r>
            <a:r>
              <a:rPr lang="en-US" altLang="zh-CN" sz="1200">
                <a:solidFill>
                  <a:srgbClr val="262626"/>
                </a:solidFill>
                <a:latin typeface="微软雅黑" panose="020B0503020204020204" pitchFamily="34" charset="-122"/>
                <a:ea typeface="微软雅黑" panose="020B0503020204020204" pitchFamily="34" charset="-122"/>
              </a:rPr>
              <a:t>GPS</a:t>
            </a:r>
            <a:r>
              <a:rPr lang="zh-CN" altLang="zh-CN" sz="1200">
                <a:solidFill>
                  <a:srgbClr val="262626"/>
                </a:solidFill>
                <a:latin typeface="微软雅黑" panose="020B0503020204020204" pitchFamily="34" charset="-122"/>
                <a:ea typeface="微软雅黑" panose="020B0503020204020204" pitchFamily="34" charset="-122"/>
              </a:rPr>
              <a:t>接收天线，每个功能模块和整机经过多重测试，保证终端设备性能的稳定可靠。</a:t>
            </a:r>
            <a:endParaRPr lang="en-US" altLang="zh-CN" sz="1200">
              <a:solidFill>
                <a:srgbClr val="262626"/>
              </a:solidFill>
              <a:latin typeface="微软雅黑" panose="020B0503020204020204" pitchFamily="34" charset="-122"/>
              <a:ea typeface="微软雅黑" panose="020B0503020204020204" pitchFamily="34" charset="-122"/>
            </a:endParaRPr>
          </a:p>
          <a:p>
            <a:pPr>
              <a:lnSpc>
                <a:spcPct val="150000"/>
              </a:lnSpc>
            </a:pPr>
            <a:r>
              <a:rPr lang="zh-CN" altLang="en-US" sz="1200">
                <a:solidFill>
                  <a:srgbClr val="262626"/>
                </a:solidFill>
                <a:latin typeface="微软雅黑" panose="020B0503020204020204" pitchFamily="34" charset="-122"/>
                <a:ea typeface="微软雅黑" panose="020B0503020204020204" pitchFamily="34" charset="-122"/>
              </a:rPr>
              <a:t>采用超低功耗、性能可靠稳定基站设备组网</a:t>
            </a:r>
            <a:endParaRPr lang="zh-CN" altLang="zh-CN" sz="1200">
              <a:solidFill>
                <a:srgbClr val="262626"/>
              </a:solidFill>
              <a:latin typeface="微软雅黑" panose="020B0503020204020204" pitchFamily="34" charset="-122"/>
              <a:ea typeface="微软雅黑" panose="020B0503020204020204" pitchFamily="34" charset="-122"/>
            </a:endParaRPr>
          </a:p>
          <a:p>
            <a:endParaRPr lang="zh-CN" altLang="en-US" sz="1200">
              <a:solidFill>
                <a:srgbClr val="262626"/>
              </a:solidFill>
              <a:latin typeface="等线" panose="02010600030101010101" charset="-122"/>
            </a:endParaRPr>
          </a:p>
        </p:txBody>
      </p:sp>
      <p:pic>
        <p:nvPicPr>
          <p:cNvPr id="70667" name="Picture 2"/>
          <p:cNvPicPr>
            <a:picLocks noChangeAspect="1" noChangeArrowheads="1"/>
          </p:cNvPicPr>
          <p:nvPr/>
        </p:nvPicPr>
        <p:blipFill>
          <a:blip r:embed="rId3"/>
          <a:srcRect/>
          <a:stretch>
            <a:fillRect/>
          </a:stretch>
        </p:blipFill>
        <p:spPr bwMode="auto">
          <a:xfrm>
            <a:off x="5737225" y="1938338"/>
            <a:ext cx="1668463" cy="1006475"/>
          </a:xfrm>
          <a:prstGeom prst="rect">
            <a:avLst/>
          </a:prstGeom>
          <a:noFill/>
          <a:ln w="9525">
            <a:solidFill>
              <a:srgbClr val="035196"/>
            </a:solidFill>
            <a:miter lim="800000"/>
            <a:headEnd/>
            <a:tailEnd/>
          </a:ln>
        </p:spPr>
      </p:pic>
      <p:sp>
        <p:nvSpPr>
          <p:cNvPr id="42" name="TextBox 9"/>
          <p:cNvSpPr txBox="1"/>
          <p:nvPr/>
        </p:nvSpPr>
        <p:spPr>
          <a:xfrm>
            <a:off x="5368348" y="3110241"/>
            <a:ext cx="1922321" cy="34394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fontAlgn="auto">
              <a:spcBef>
                <a:spcPts val="0"/>
              </a:spcBef>
              <a:spcAft>
                <a:spcPts val="0"/>
              </a:spcAft>
              <a:defRPr/>
            </a:pPr>
            <a:r>
              <a:rPr lang="zh-CN" altLang="en-US" sz="1635" dirty="0">
                <a:latin typeface="微软雅黑" panose="020B0503020204020204" pitchFamily="34" charset="-122"/>
                <a:ea typeface="微软雅黑" panose="020B0503020204020204" pitchFamily="34" charset="-122"/>
                <a:cs typeface="+mn-cs"/>
              </a:rPr>
              <a:t>公安后台</a:t>
            </a:r>
            <a:r>
              <a:rPr lang="en-US" altLang="zh-CN" sz="1635" dirty="0">
                <a:latin typeface="微软雅黑" panose="020B0503020204020204" pitchFamily="34" charset="-122"/>
                <a:ea typeface="微软雅黑" panose="020B0503020204020204" pitchFamily="34" charset="-122"/>
                <a:cs typeface="+mn-cs"/>
              </a:rPr>
              <a:t>PC</a:t>
            </a:r>
            <a:r>
              <a:rPr lang="zh-CN" altLang="en-US" sz="1635" dirty="0">
                <a:latin typeface="微软雅黑" panose="020B0503020204020204" pitchFamily="34" charset="-122"/>
                <a:ea typeface="微软雅黑" panose="020B0503020204020204" pitchFamily="34" charset="-122"/>
                <a:cs typeface="+mn-cs"/>
              </a:rPr>
              <a:t>端平台</a:t>
            </a:r>
          </a:p>
        </p:txBody>
      </p:sp>
      <p:pic>
        <p:nvPicPr>
          <p:cNvPr id="70671" name="Picture 3"/>
          <p:cNvPicPr>
            <a:picLocks noChangeAspect="1" noChangeArrowheads="1"/>
          </p:cNvPicPr>
          <p:nvPr/>
        </p:nvPicPr>
        <p:blipFill>
          <a:blip r:embed="rId4"/>
          <a:srcRect/>
          <a:stretch>
            <a:fillRect/>
          </a:stretch>
        </p:blipFill>
        <p:spPr bwMode="auto">
          <a:xfrm>
            <a:off x="9423400" y="1938338"/>
            <a:ext cx="1285875" cy="1006475"/>
          </a:xfrm>
          <a:prstGeom prst="rect">
            <a:avLst/>
          </a:prstGeom>
          <a:noFill/>
          <a:ln w="9525">
            <a:solidFill>
              <a:srgbClr val="035196"/>
            </a:solidFill>
            <a:miter lim="800000"/>
            <a:headEnd/>
            <a:tailEnd/>
          </a:ln>
        </p:spPr>
      </p:pic>
      <p:sp>
        <p:nvSpPr>
          <p:cNvPr id="44" name="TextBox 13"/>
          <p:cNvSpPr txBox="1"/>
          <p:nvPr/>
        </p:nvSpPr>
        <p:spPr>
          <a:xfrm>
            <a:off x="8843508" y="3110241"/>
            <a:ext cx="1224280" cy="3429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fontAlgn="auto">
              <a:spcBef>
                <a:spcPts val="0"/>
              </a:spcBef>
              <a:spcAft>
                <a:spcPts val="0"/>
              </a:spcAft>
              <a:defRPr/>
            </a:pPr>
            <a:r>
              <a:rPr lang="zh-CN" altLang="en-US" sz="1635" dirty="0">
                <a:latin typeface="微软雅黑" panose="020B0503020204020204" pitchFamily="34" charset="-122"/>
                <a:ea typeface="微软雅黑" panose="020B0503020204020204" pitchFamily="34" charset="-122"/>
                <a:cs typeface="+mn-cs"/>
              </a:rPr>
              <a:t>手机端平台</a:t>
            </a:r>
          </a:p>
        </p:txBody>
      </p:sp>
      <p:sp>
        <p:nvSpPr>
          <p:cNvPr id="45" name="TextBox 14"/>
          <p:cNvSpPr txBox="1"/>
          <p:nvPr/>
        </p:nvSpPr>
        <p:spPr>
          <a:xfrm>
            <a:off x="8389938" y="3498850"/>
            <a:ext cx="2487612" cy="1647825"/>
          </a:xfrm>
          <a:prstGeom prst="rect">
            <a:avLst/>
          </a:prstGeom>
          <a:noFill/>
        </p:spPr>
        <p:txBody>
          <a:bodyPr>
            <a:spAutoFit/>
          </a:bodyPr>
          <a:lstStyle/>
          <a:p>
            <a:pPr fontAlgn="auto">
              <a:lnSpc>
                <a:spcPct val="150000"/>
              </a:lnSpc>
              <a:spcBef>
                <a:spcPts val="0"/>
              </a:spcBef>
              <a:spcAft>
                <a:spcPts val="0"/>
              </a:spcAft>
              <a:defRPr/>
            </a:pPr>
            <a:r>
              <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cs typeface="+mn-cs"/>
              </a:rPr>
              <a:t>APP</a:t>
            </a:r>
            <a:r>
              <a:rPr lang="zh-CN" altLang="zh-CN" sz="1200" b="1" dirty="0">
                <a:solidFill>
                  <a:schemeClr val="tx1">
                    <a:lumMod val="85000"/>
                    <a:lumOff val="15000"/>
                  </a:schemeClr>
                </a:solidFill>
                <a:latin typeface="微软雅黑" panose="020B0503020204020204" pitchFamily="34" charset="-122"/>
                <a:ea typeface="微软雅黑" panose="020B0503020204020204" pitchFamily="34" charset="-122"/>
                <a:cs typeface="+mn-cs"/>
              </a:rPr>
              <a:t>平台：</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cs"/>
              </a:rPr>
              <a:t>自主开发，含安卓端和</a:t>
            </a:r>
            <a:r>
              <a:rPr lang="en-US" altLang="zh-CN" sz="1200" dirty="0" err="1">
                <a:solidFill>
                  <a:schemeClr val="tx1">
                    <a:lumMod val="85000"/>
                    <a:lumOff val="15000"/>
                  </a:schemeClr>
                </a:solidFill>
                <a:latin typeface="微软雅黑" panose="020B0503020204020204" pitchFamily="34" charset="-122"/>
                <a:ea typeface="微软雅黑" panose="020B0503020204020204" pitchFamily="34" charset="-122"/>
                <a:cs typeface="+mn-cs"/>
              </a:rPr>
              <a:t>ios</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cs"/>
              </a:rPr>
              <a:t>端。</a:t>
            </a:r>
          </a:p>
          <a:p>
            <a:pPr fontAlgn="auto">
              <a:lnSpc>
                <a:spcPct val="150000"/>
              </a:lnSpc>
              <a:spcBef>
                <a:spcPts val="0"/>
              </a:spcBef>
              <a:spcAft>
                <a:spcPts val="0"/>
              </a:spcAft>
              <a:defRPr/>
            </a:pPr>
            <a:r>
              <a:rPr lang="zh-CN" altLang="zh-CN" sz="1200" b="1" dirty="0">
                <a:solidFill>
                  <a:schemeClr val="tx1">
                    <a:lumMod val="85000"/>
                    <a:lumOff val="15000"/>
                  </a:schemeClr>
                </a:solidFill>
                <a:latin typeface="微软雅黑" panose="020B0503020204020204" pitchFamily="34" charset="-122"/>
                <a:ea typeface="微软雅黑" panose="020B0503020204020204" pitchFamily="34" charset="-122"/>
                <a:cs typeface="+mn-cs"/>
              </a:rPr>
              <a:t>微信平台：</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cs"/>
              </a:rPr>
              <a:t>可通过关注微信公众账号，实现对车辆的监控管理，功能与</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cs"/>
              </a:rPr>
              <a:t>PC</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cs"/>
              </a:rPr>
              <a:t>和</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cs"/>
              </a:rPr>
              <a:t>APP</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cs"/>
              </a:rPr>
              <a:t>端相同。</a:t>
            </a:r>
          </a:p>
          <a:p>
            <a:pPr fontAlgn="auto">
              <a:spcBef>
                <a:spcPts val="0"/>
              </a:spcBef>
              <a:spcAft>
                <a:spcPts val="0"/>
              </a:spcAft>
              <a:defRPr/>
            </a:pPr>
            <a:endParaRPr lang="zh-CN" altLang="en-US" sz="1230" dirty="0">
              <a:solidFill>
                <a:schemeClr val="tx1">
                  <a:lumMod val="85000"/>
                  <a:lumOff val="15000"/>
                </a:schemeClr>
              </a:solidFill>
              <a:latin typeface="+mn-lt"/>
              <a:ea typeface="+mn-ea"/>
              <a:cs typeface="+mn-cs"/>
            </a:endParaRPr>
          </a:p>
        </p:txBody>
      </p:sp>
      <p:sp>
        <p:nvSpPr>
          <p:cNvPr id="46" name="TextBox 11"/>
          <p:cNvSpPr txBox="1"/>
          <p:nvPr/>
        </p:nvSpPr>
        <p:spPr>
          <a:xfrm>
            <a:off x="4745038" y="3492500"/>
            <a:ext cx="2830512" cy="2197100"/>
          </a:xfrm>
          <a:prstGeom prst="rect">
            <a:avLst/>
          </a:prstGeom>
          <a:noFill/>
        </p:spPr>
        <p:txBody>
          <a:bodyPr>
            <a:spAutoFit/>
          </a:bodyPr>
          <a:lstStyle/>
          <a:p>
            <a:pPr fontAlgn="auto">
              <a:lnSpc>
                <a:spcPct val="150000"/>
              </a:lnSpc>
              <a:spcBef>
                <a:spcPts val="0"/>
              </a:spcBef>
              <a:spcAft>
                <a:spcPts val="0"/>
              </a:spcAft>
              <a:defRPr/>
            </a:pP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cs"/>
              </a:rPr>
              <a:t>千万级云平台架构设计，具备平滑扩容、多点部署、热切换优势，确保提供稳定的平台服务。</a:t>
            </a:r>
          </a:p>
          <a:p>
            <a:pPr fontAlgn="auto">
              <a:lnSpc>
                <a:spcPct val="150000"/>
              </a:lnSpc>
              <a:spcBef>
                <a:spcPts val="0"/>
              </a:spcBef>
              <a:spcAft>
                <a:spcPts val="0"/>
              </a:spcAft>
              <a:defRPr/>
            </a:pPr>
            <a:r>
              <a:rPr lang="zh-CN" altLang="zh-CN" sz="1200" b="1" dirty="0">
                <a:solidFill>
                  <a:schemeClr val="tx1">
                    <a:lumMod val="85000"/>
                    <a:lumOff val="15000"/>
                  </a:schemeClr>
                </a:solidFill>
                <a:latin typeface="微软雅黑" panose="020B0503020204020204" pitchFamily="34" charset="-122"/>
                <a:ea typeface="微软雅黑" panose="020B0503020204020204" pitchFamily="34" charset="-122"/>
                <a:cs typeface="+mn-cs"/>
              </a:rPr>
              <a:t>组成：</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cs"/>
              </a:rPr>
              <a:t>由地图服务器、通信中心、</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cs"/>
              </a:rPr>
              <a:t>Web</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cs"/>
              </a:rPr>
              <a:t>服务器、数据库等部分组成，架设在主控中心，可通过</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cs"/>
              </a:rPr>
              <a:t>Internet</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cs"/>
              </a:rPr>
              <a:t>及专线访问中心</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cs"/>
              </a:rPr>
              <a:t>Web</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cs"/>
              </a:rPr>
              <a:t>服务，实现对车辆的网上管理。</a:t>
            </a:r>
          </a:p>
          <a:p>
            <a:pPr fontAlgn="auto">
              <a:spcBef>
                <a:spcPts val="0"/>
              </a:spcBef>
              <a:spcAft>
                <a:spcPts val="0"/>
              </a:spcAft>
              <a:defRPr/>
            </a:pPr>
            <a:endParaRPr lang="zh-CN" altLang="en-US" sz="1200" dirty="0">
              <a:solidFill>
                <a:schemeClr val="tx1">
                  <a:lumMod val="85000"/>
                  <a:lumOff val="15000"/>
                </a:schemeClr>
              </a:solidFill>
              <a:latin typeface="+mn-lt"/>
              <a:ea typeface="+mn-ea"/>
              <a:cs typeface="+mn-cs"/>
            </a:endParaRPr>
          </a:p>
        </p:txBody>
      </p:sp>
      <p:sp>
        <p:nvSpPr>
          <p:cNvPr id="52" name="KSO_Shape"/>
          <p:cNvSpPr/>
          <p:nvPr/>
        </p:nvSpPr>
        <p:spPr bwMode="auto">
          <a:xfrm>
            <a:off x="2667000" y="2043113"/>
            <a:ext cx="1120775" cy="700087"/>
          </a:xfrm>
          <a:custGeom>
            <a:avLst/>
            <a:gdLst>
              <a:gd name="T0" fmla="*/ 2147483646 w 312"/>
              <a:gd name="T1" fmla="*/ 2147483646 h 195"/>
              <a:gd name="T2" fmla="*/ 2147483646 w 312"/>
              <a:gd name="T3" fmla="*/ 2147483646 h 195"/>
              <a:gd name="T4" fmla="*/ 2147483646 w 312"/>
              <a:gd name="T5" fmla="*/ 2147483646 h 195"/>
              <a:gd name="T6" fmla="*/ 2147483646 w 312"/>
              <a:gd name="T7" fmla="*/ 2147483646 h 195"/>
              <a:gd name="T8" fmla="*/ 2147483646 w 312"/>
              <a:gd name="T9" fmla="*/ 2147483646 h 195"/>
              <a:gd name="T10" fmla="*/ 2147483646 w 312"/>
              <a:gd name="T11" fmla="*/ 2147483646 h 195"/>
              <a:gd name="T12" fmla="*/ 2147483646 w 312"/>
              <a:gd name="T13" fmla="*/ 2147483646 h 195"/>
              <a:gd name="T14" fmla="*/ 2147483646 w 312"/>
              <a:gd name="T15" fmla="*/ 2147483646 h 195"/>
              <a:gd name="T16" fmla="*/ 2147483646 w 312"/>
              <a:gd name="T17" fmla="*/ 2147483646 h 195"/>
              <a:gd name="T18" fmla="*/ 2147483646 w 312"/>
              <a:gd name="T19" fmla="*/ 2147483646 h 195"/>
              <a:gd name="T20" fmla="*/ 2147483646 w 312"/>
              <a:gd name="T21" fmla="*/ 2147483646 h 195"/>
              <a:gd name="T22" fmla="*/ 2147483646 w 312"/>
              <a:gd name="T23" fmla="*/ 2147483646 h 195"/>
              <a:gd name="T24" fmla="*/ 2147483646 w 312"/>
              <a:gd name="T25" fmla="*/ 2147483646 h 195"/>
              <a:gd name="T26" fmla="*/ 2147483646 w 312"/>
              <a:gd name="T27" fmla="*/ 2147483646 h 195"/>
              <a:gd name="T28" fmla="*/ 2147483646 w 312"/>
              <a:gd name="T29" fmla="*/ 2147483646 h 195"/>
              <a:gd name="T30" fmla="*/ 2147483646 w 312"/>
              <a:gd name="T31" fmla="*/ 2147483646 h 195"/>
              <a:gd name="T32" fmla="*/ 2147483646 w 312"/>
              <a:gd name="T33" fmla="*/ 2147483646 h 195"/>
              <a:gd name="T34" fmla="*/ 2147483646 w 312"/>
              <a:gd name="T35" fmla="*/ 2147483646 h 195"/>
              <a:gd name="T36" fmla="*/ 2147483646 w 312"/>
              <a:gd name="T37" fmla="*/ 2147483646 h 195"/>
              <a:gd name="T38" fmla="*/ 2147483646 w 312"/>
              <a:gd name="T39" fmla="*/ 2147483646 h 195"/>
              <a:gd name="T40" fmla="*/ 2147483646 w 312"/>
              <a:gd name="T41" fmla="*/ 2147483646 h 195"/>
              <a:gd name="T42" fmla="*/ 2147483646 w 312"/>
              <a:gd name="T43" fmla="*/ 2147483646 h 195"/>
              <a:gd name="T44" fmla="*/ 2147483646 w 312"/>
              <a:gd name="T45" fmla="*/ 2147483646 h 195"/>
              <a:gd name="T46" fmla="*/ 2147483646 w 312"/>
              <a:gd name="T47" fmla="*/ 2147483646 h 195"/>
              <a:gd name="T48" fmla="*/ 2147483646 w 312"/>
              <a:gd name="T49" fmla="*/ 2147483646 h 195"/>
              <a:gd name="T50" fmla="*/ 2147483646 w 312"/>
              <a:gd name="T51" fmla="*/ 2147483646 h 195"/>
              <a:gd name="T52" fmla="*/ 2147483646 w 312"/>
              <a:gd name="T53" fmla="*/ 2147483646 h 195"/>
              <a:gd name="T54" fmla="*/ 2147483646 w 312"/>
              <a:gd name="T55" fmla="*/ 2147483646 h 195"/>
              <a:gd name="T56" fmla="*/ 2147483646 w 312"/>
              <a:gd name="T57" fmla="*/ 2147483646 h 195"/>
              <a:gd name="T58" fmla="*/ 2147483646 w 312"/>
              <a:gd name="T59" fmla="*/ 2147483646 h 195"/>
              <a:gd name="T60" fmla="*/ 2147483646 w 312"/>
              <a:gd name="T61" fmla="*/ 2147483646 h 195"/>
              <a:gd name="T62" fmla="*/ 2147483646 w 312"/>
              <a:gd name="T63" fmla="*/ 2147483646 h 1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2" h="195">
                <a:moveTo>
                  <a:pt x="55" y="152"/>
                </a:moveTo>
                <a:cubicBezTo>
                  <a:pt x="55" y="145"/>
                  <a:pt x="50" y="140"/>
                  <a:pt x="43" y="140"/>
                </a:cubicBezTo>
                <a:cubicBezTo>
                  <a:pt x="37" y="140"/>
                  <a:pt x="32" y="145"/>
                  <a:pt x="32" y="152"/>
                </a:cubicBezTo>
                <a:cubicBezTo>
                  <a:pt x="32" y="158"/>
                  <a:pt x="37" y="163"/>
                  <a:pt x="43" y="163"/>
                </a:cubicBezTo>
                <a:cubicBezTo>
                  <a:pt x="50" y="163"/>
                  <a:pt x="55" y="158"/>
                  <a:pt x="55" y="152"/>
                </a:cubicBezTo>
                <a:close/>
                <a:moveTo>
                  <a:pt x="25" y="113"/>
                </a:moveTo>
                <a:cubicBezTo>
                  <a:pt x="29" y="116"/>
                  <a:pt x="33" y="120"/>
                  <a:pt x="37" y="124"/>
                </a:cubicBezTo>
                <a:cubicBezTo>
                  <a:pt x="24" y="127"/>
                  <a:pt x="15" y="138"/>
                  <a:pt x="15" y="152"/>
                </a:cubicBezTo>
                <a:cubicBezTo>
                  <a:pt x="15" y="167"/>
                  <a:pt x="28" y="180"/>
                  <a:pt x="43" y="180"/>
                </a:cubicBezTo>
                <a:cubicBezTo>
                  <a:pt x="57" y="180"/>
                  <a:pt x="69" y="169"/>
                  <a:pt x="71" y="156"/>
                </a:cubicBezTo>
                <a:cubicBezTo>
                  <a:pt x="75" y="159"/>
                  <a:pt x="79" y="163"/>
                  <a:pt x="83" y="167"/>
                </a:cubicBezTo>
                <a:cubicBezTo>
                  <a:pt x="77" y="183"/>
                  <a:pt x="62" y="195"/>
                  <a:pt x="43" y="195"/>
                </a:cubicBezTo>
                <a:cubicBezTo>
                  <a:pt x="20" y="195"/>
                  <a:pt x="0" y="175"/>
                  <a:pt x="0" y="152"/>
                </a:cubicBezTo>
                <a:cubicBezTo>
                  <a:pt x="0" y="134"/>
                  <a:pt x="10" y="120"/>
                  <a:pt x="25" y="113"/>
                </a:cubicBezTo>
                <a:close/>
                <a:moveTo>
                  <a:pt x="101" y="168"/>
                </a:moveTo>
                <a:cubicBezTo>
                  <a:pt x="155" y="168"/>
                  <a:pt x="215" y="168"/>
                  <a:pt x="215" y="168"/>
                </a:cubicBezTo>
                <a:cubicBezTo>
                  <a:pt x="215" y="153"/>
                  <a:pt x="215" y="153"/>
                  <a:pt x="215" y="153"/>
                </a:cubicBezTo>
                <a:cubicBezTo>
                  <a:pt x="215" y="153"/>
                  <a:pt x="215" y="153"/>
                  <a:pt x="215" y="153"/>
                </a:cubicBezTo>
                <a:cubicBezTo>
                  <a:pt x="215" y="152"/>
                  <a:pt x="215" y="152"/>
                  <a:pt x="215" y="152"/>
                </a:cubicBezTo>
                <a:cubicBezTo>
                  <a:pt x="215" y="133"/>
                  <a:pt x="224" y="117"/>
                  <a:pt x="238" y="107"/>
                </a:cubicBezTo>
                <a:cubicBezTo>
                  <a:pt x="243" y="117"/>
                  <a:pt x="243" y="117"/>
                  <a:pt x="243" y="117"/>
                </a:cubicBezTo>
                <a:cubicBezTo>
                  <a:pt x="233" y="125"/>
                  <a:pt x="226" y="137"/>
                  <a:pt x="226" y="152"/>
                </a:cubicBezTo>
                <a:cubicBezTo>
                  <a:pt x="226" y="175"/>
                  <a:pt x="245" y="195"/>
                  <a:pt x="269" y="195"/>
                </a:cubicBezTo>
                <a:cubicBezTo>
                  <a:pt x="293" y="195"/>
                  <a:pt x="312" y="175"/>
                  <a:pt x="312" y="152"/>
                </a:cubicBezTo>
                <a:cubicBezTo>
                  <a:pt x="312" y="128"/>
                  <a:pt x="293" y="109"/>
                  <a:pt x="269" y="109"/>
                </a:cubicBezTo>
                <a:cubicBezTo>
                  <a:pt x="263" y="109"/>
                  <a:pt x="258" y="110"/>
                  <a:pt x="253" y="111"/>
                </a:cubicBezTo>
                <a:cubicBezTo>
                  <a:pt x="248" y="101"/>
                  <a:pt x="248" y="101"/>
                  <a:pt x="248" y="101"/>
                </a:cubicBezTo>
                <a:cubicBezTo>
                  <a:pt x="254" y="99"/>
                  <a:pt x="261" y="97"/>
                  <a:pt x="269" y="97"/>
                </a:cubicBezTo>
                <a:cubicBezTo>
                  <a:pt x="275" y="97"/>
                  <a:pt x="281" y="98"/>
                  <a:pt x="286" y="100"/>
                </a:cubicBezTo>
                <a:cubicBezTo>
                  <a:pt x="285" y="81"/>
                  <a:pt x="252" y="57"/>
                  <a:pt x="212" y="20"/>
                </a:cubicBezTo>
                <a:cubicBezTo>
                  <a:pt x="212" y="20"/>
                  <a:pt x="196" y="32"/>
                  <a:pt x="191" y="48"/>
                </a:cubicBezTo>
                <a:cubicBezTo>
                  <a:pt x="187" y="63"/>
                  <a:pt x="191" y="72"/>
                  <a:pt x="203" y="104"/>
                </a:cubicBezTo>
                <a:cubicBezTo>
                  <a:pt x="192" y="125"/>
                  <a:pt x="192" y="125"/>
                  <a:pt x="192" y="125"/>
                </a:cubicBezTo>
                <a:cubicBezTo>
                  <a:pt x="181" y="145"/>
                  <a:pt x="171" y="143"/>
                  <a:pt x="148" y="143"/>
                </a:cubicBezTo>
                <a:cubicBezTo>
                  <a:pt x="139" y="135"/>
                  <a:pt x="131" y="128"/>
                  <a:pt x="124" y="121"/>
                </a:cubicBezTo>
                <a:cubicBezTo>
                  <a:pt x="1" y="60"/>
                  <a:pt x="1" y="60"/>
                  <a:pt x="1" y="60"/>
                </a:cubicBezTo>
                <a:cubicBezTo>
                  <a:pt x="7" y="86"/>
                  <a:pt x="35" y="105"/>
                  <a:pt x="101" y="168"/>
                </a:cubicBezTo>
                <a:close/>
                <a:moveTo>
                  <a:pt x="251" y="130"/>
                </a:moveTo>
                <a:cubicBezTo>
                  <a:pt x="259" y="146"/>
                  <a:pt x="259" y="146"/>
                  <a:pt x="259" y="146"/>
                </a:cubicBezTo>
                <a:cubicBezTo>
                  <a:pt x="258" y="147"/>
                  <a:pt x="258" y="149"/>
                  <a:pt x="258" y="152"/>
                </a:cubicBezTo>
                <a:cubicBezTo>
                  <a:pt x="258" y="158"/>
                  <a:pt x="263" y="163"/>
                  <a:pt x="269" y="163"/>
                </a:cubicBezTo>
                <a:cubicBezTo>
                  <a:pt x="275" y="163"/>
                  <a:pt x="280" y="158"/>
                  <a:pt x="280" y="152"/>
                </a:cubicBezTo>
                <a:cubicBezTo>
                  <a:pt x="280" y="145"/>
                  <a:pt x="275" y="140"/>
                  <a:pt x="269" y="140"/>
                </a:cubicBezTo>
                <a:cubicBezTo>
                  <a:pt x="261" y="125"/>
                  <a:pt x="261" y="125"/>
                  <a:pt x="261" y="125"/>
                </a:cubicBezTo>
                <a:cubicBezTo>
                  <a:pt x="263" y="124"/>
                  <a:pt x="266" y="123"/>
                  <a:pt x="269" y="123"/>
                </a:cubicBezTo>
                <a:cubicBezTo>
                  <a:pt x="284" y="123"/>
                  <a:pt x="297" y="136"/>
                  <a:pt x="297" y="152"/>
                </a:cubicBezTo>
                <a:cubicBezTo>
                  <a:pt x="297" y="167"/>
                  <a:pt x="284" y="180"/>
                  <a:pt x="269" y="180"/>
                </a:cubicBezTo>
                <a:cubicBezTo>
                  <a:pt x="253" y="180"/>
                  <a:pt x="241" y="167"/>
                  <a:pt x="241" y="152"/>
                </a:cubicBezTo>
                <a:cubicBezTo>
                  <a:pt x="241" y="143"/>
                  <a:pt x="245" y="135"/>
                  <a:pt x="251" y="130"/>
                </a:cubicBezTo>
                <a:close/>
                <a:moveTo>
                  <a:pt x="122" y="107"/>
                </a:moveTo>
                <a:cubicBezTo>
                  <a:pt x="11" y="53"/>
                  <a:pt x="11" y="53"/>
                  <a:pt x="11" y="53"/>
                </a:cubicBezTo>
                <a:cubicBezTo>
                  <a:pt x="103" y="53"/>
                  <a:pt x="103" y="53"/>
                  <a:pt x="103" y="53"/>
                </a:cubicBezTo>
                <a:cubicBezTo>
                  <a:pt x="108" y="53"/>
                  <a:pt x="112" y="51"/>
                  <a:pt x="115" y="47"/>
                </a:cubicBezTo>
                <a:cubicBezTo>
                  <a:pt x="130" y="49"/>
                  <a:pt x="145" y="62"/>
                  <a:pt x="135" y="84"/>
                </a:cubicBezTo>
                <a:lnTo>
                  <a:pt x="122" y="107"/>
                </a:lnTo>
                <a:close/>
                <a:moveTo>
                  <a:pt x="190" y="26"/>
                </a:moveTo>
                <a:cubicBezTo>
                  <a:pt x="187" y="19"/>
                  <a:pt x="187" y="19"/>
                  <a:pt x="187" y="19"/>
                </a:cubicBezTo>
                <a:cubicBezTo>
                  <a:pt x="163" y="19"/>
                  <a:pt x="163" y="19"/>
                  <a:pt x="163" y="19"/>
                </a:cubicBezTo>
                <a:cubicBezTo>
                  <a:pt x="160" y="19"/>
                  <a:pt x="157" y="17"/>
                  <a:pt x="157" y="14"/>
                </a:cubicBezTo>
                <a:cubicBezTo>
                  <a:pt x="157" y="10"/>
                  <a:pt x="160" y="8"/>
                  <a:pt x="163" y="8"/>
                </a:cubicBezTo>
                <a:cubicBezTo>
                  <a:pt x="183" y="8"/>
                  <a:pt x="183" y="8"/>
                  <a:pt x="183" y="8"/>
                </a:cubicBezTo>
                <a:cubicBezTo>
                  <a:pt x="183" y="6"/>
                  <a:pt x="185" y="3"/>
                  <a:pt x="187" y="2"/>
                </a:cubicBezTo>
                <a:cubicBezTo>
                  <a:pt x="191" y="0"/>
                  <a:pt x="196" y="1"/>
                  <a:pt x="198" y="5"/>
                </a:cubicBezTo>
                <a:cubicBezTo>
                  <a:pt x="203" y="13"/>
                  <a:pt x="203" y="13"/>
                  <a:pt x="203" y="13"/>
                </a:cubicBezTo>
                <a:cubicBezTo>
                  <a:pt x="200" y="15"/>
                  <a:pt x="195" y="20"/>
                  <a:pt x="190" y="26"/>
                </a:cubicBez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a:solidFill>
                <a:srgbClr val="FFFFFF"/>
              </a:solidFill>
              <a:latin typeface="+mn-lt"/>
              <a:ea typeface="+mn-ea"/>
              <a:cs typeface="+mn-cs"/>
            </a:endParaRPr>
          </a:p>
        </p:txBody>
      </p:sp>
      <p:sp>
        <p:nvSpPr>
          <p:cNvPr id="70678" name="Rectangle 26"/>
          <p:cNvSpPr>
            <a:spLocks noChangeArrowheads="1"/>
          </p:cNvSpPr>
          <p:nvPr/>
        </p:nvSpPr>
        <p:spPr bwMode="auto">
          <a:xfrm>
            <a:off x="2503488" y="1936750"/>
            <a:ext cx="1439862" cy="1014413"/>
          </a:xfrm>
          <a:prstGeom prst="rect">
            <a:avLst/>
          </a:prstGeom>
          <a:noFill/>
          <a:ln w="9525">
            <a:solidFill>
              <a:srgbClr val="3796CD"/>
            </a:solidFill>
            <a:miter lim="800000"/>
          </a:ln>
        </p:spPr>
        <p:txBody>
          <a:bodyPr wrap="none" anchor="ctr"/>
          <a:lstStyle/>
          <a:p>
            <a:endParaRPr lang="zh-CN" altLang="en-US">
              <a:ea typeface="宋体" panose="02010600030101010101" pitchFamily="2" charset="-122"/>
            </a:endParaRPr>
          </a:p>
        </p:txBody>
      </p:sp>
      <p:pic>
        <p:nvPicPr>
          <p:cNvPr id="70679" name="Picture 27" descr="图片1"/>
          <p:cNvPicPr>
            <a:picLocks noChangeAspect="1" noChangeArrowheads="1"/>
          </p:cNvPicPr>
          <p:nvPr/>
        </p:nvPicPr>
        <p:blipFill>
          <a:blip r:embed="rId5"/>
          <a:srcRect/>
          <a:stretch>
            <a:fillRect/>
          </a:stretch>
        </p:blipFill>
        <p:spPr bwMode="auto">
          <a:xfrm rot="1687481">
            <a:off x="2763838" y="2390775"/>
            <a:ext cx="393700" cy="174625"/>
          </a:xfrm>
          <a:prstGeom prst="rect">
            <a:avLst/>
          </a:prstGeom>
          <a:noFill/>
          <a:ln w="9525">
            <a:noFill/>
            <a:miter lim="800000"/>
            <a:headEnd/>
            <a:tailEnd/>
          </a:ln>
        </p:spPr>
      </p:pic>
      <p:pic>
        <p:nvPicPr>
          <p:cNvPr id="70680" name="Picture 28" descr="1111"/>
          <p:cNvPicPr>
            <a:picLocks noChangeAspect="1" noChangeArrowheads="1"/>
          </p:cNvPicPr>
          <p:nvPr/>
        </p:nvPicPr>
        <p:blipFill>
          <a:blip r:embed="rId6"/>
          <a:srcRect/>
          <a:stretch>
            <a:fillRect/>
          </a:stretch>
        </p:blipFill>
        <p:spPr bwMode="auto">
          <a:xfrm>
            <a:off x="2732088" y="1993900"/>
            <a:ext cx="355600" cy="260350"/>
          </a:xfrm>
          <a:prstGeom prst="rect">
            <a:avLst/>
          </a:prstGeom>
          <a:noFill/>
          <a:ln w="9525">
            <a:noFill/>
            <a:miter lim="800000"/>
            <a:headEnd/>
            <a:tailEnd/>
          </a:ln>
        </p:spPr>
      </p:pic>
      <p:pic>
        <p:nvPicPr>
          <p:cNvPr id="70681" name="Picture 29" descr="1111"/>
          <p:cNvPicPr>
            <a:picLocks noChangeAspect="1" noChangeArrowheads="1"/>
          </p:cNvPicPr>
          <p:nvPr/>
        </p:nvPicPr>
        <p:blipFill>
          <a:blip r:embed="rId7"/>
          <a:srcRect/>
          <a:stretch>
            <a:fillRect/>
          </a:stretch>
        </p:blipFill>
        <p:spPr bwMode="auto">
          <a:xfrm>
            <a:off x="2733675" y="2646363"/>
            <a:ext cx="355600" cy="260350"/>
          </a:xfrm>
          <a:prstGeom prst="rect">
            <a:avLst/>
          </a:prstGeom>
          <a:noFill/>
          <a:ln w="9525">
            <a:noFill/>
            <a:miter lim="800000"/>
            <a:headEnd/>
            <a:tailEnd/>
          </a:ln>
        </p:spPr>
      </p:pic>
    </p:spTree>
  </p:cSld>
  <p:clrMapOvr>
    <a:masterClrMapping/>
  </p:clrMapOvr>
  <p:transition spd="slow" advTm="3000">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2706" name="文本框 70"/>
          <p:cNvSpPr txBox="1">
            <a:spLocks noChangeArrowheads="1"/>
          </p:cNvSpPr>
          <p:nvPr/>
        </p:nvSpPr>
        <p:spPr bwMode="auto">
          <a:xfrm>
            <a:off x="687388" y="469900"/>
            <a:ext cx="4637087" cy="641350"/>
          </a:xfrm>
          <a:prstGeom prst="rect">
            <a:avLst/>
          </a:prstGeom>
          <a:noFill/>
          <a:ln w="9525">
            <a:noFill/>
            <a:miter lim="800000"/>
          </a:ln>
        </p:spPr>
        <p:txBody>
          <a:bodyPr>
            <a:spAutoFit/>
          </a:bodyPr>
          <a:lstStyle/>
          <a:p>
            <a:r>
              <a:rPr lang="zh-CN" altLang="en-US" sz="3600" b="1">
                <a:solidFill>
                  <a:srgbClr val="2E6EBB"/>
                </a:solidFill>
                <a:ea typeface="微软雅黑" panose="020B0503020204020204" pitchFamily="34" charset="-122"/>
              </a:rPr>
              <a:t>应用层平台展示</a:t>
            </a:r>
            <a:endParaRPr lang="en-US" altLang="zh-CN" sz="3600" b="1">
              <a:solidFill>
                <a:srgbClr val="2E6EBB"/>
              </a:solidFill>
              <a:latin typeface="微软雅黑" panose="020B0503020204020204" pitchFamily="34" charset="-122"/>
              <a:ea typeface="微软雅黑" panose="020B0503020204020204" pitchFamily="34" charset="-122"/>
            </a:endParaRP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060" y="1346947"/>
            <a:ext cx="9707375" cy="501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300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8537575" y="2859088"/>
            <a:ext cx="1025525" cy="115570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C0000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a:solidFill>
                <a:srgbClr val="FEFABC"/>
              </a:solidFill>
              <a:latin typeface="Proxima Nova Rg"/>
              <a:ea typeface="微软雅黑" panose="020B0503020204020204" pitchFamily="34" charset="-122"/>
            </a:endParaRPr>
          </a:p>
        </p:txBody>
      </p:sp>
      <p:sp>
        <p:nvSpPr>
          <p:cNvPr id="5" name="Freeform 5"/>
          <p:cNvSpPr/>
          <p:nvPr/>
        </p:nvSpPr>
        <p:spPr bwMode="auto">
          <a:xfrm>
            <a:off x="2647950" y="3182938"/>
            <a:ext cx="985838" cy="110966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3796C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a:solidFill>
                <a:srgbClr val="FEFABC"/>
              </a:solidFill>
              <a:latin typeface="Proxima Nova Rg"/>
              <a:ea typeface="微软雅黑" panose="020B0503020204020204" pitchFamily="34" charset="-122"/>
            </a:endParaRPr>
          </a:p>
        </p:txBody>
      </p:sp>
      <p:sp>
        <p:nvSpPr>
          <p:cNvPr id="6" name="Freeform 3"/>
          <p:cNvSpPr/>
          <p:nvPr/>
        </p:nvSpPr>
        <p:spPr bwMode="auto">
          <a:xfrm>
            <a:off x="3792538" y="3781425"/>
            <a:ext cx="1222375" cy="137795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3796C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a:solidFill>
                <a:srgbClr val="FEFABC"/>
              </a:solidFill>
              <a:latin typeface="Proxima Nova Rg"/>
              <a:ea typeface="微软雅黑" panose="020B0503020204020204" pitchFamily="34" charset="-122"/>
            </a:endParaRPr>
          </a:p>
        </p:txBody>
      </p:sp>
      <p:sp>
        <p:nvSpPr>
          <p:cNvPr id="7" name="Freeform 4"/>
          <p:cNvSpPr/>
          <p:nvPr/>
        </p:nvSpPr>
        <p:spPr bwMode="auto">
          <a:xfrm>
            <a:off x="7185025" y="2025650"/>
            <a:ext cx="1222375" cy="1376363"/>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accent2">
              <a:lumMod val="7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a:solidFill>
                <a:srgbClr val="FEFABC"/>
              </a:solidFill>
              <a:latin typeface="Proxima Nova Rg"/>
              <a:ea typeface="微软雅黑" panose="020B0503020204020204" pitchFamily="34" charset="-122"/>
            </a:endParaRPr>
          </a:p>
        </p:txBody>
      </p:sp>
      <p:sp>
        <p:nvSpPr>
          <p:cNvPr id="8" name="Freeform 2"/>
          <p:cNvSpPr/>
          <p:nvPr/>
        </p:nvSpPr>
        <p:spPr bwMode="auto">
          <a:xfrm>
            <a:off x="6276975" y="3252788"/>
            <a:ext cx="1665288" cy="1874837"/>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FFC00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a:solidFill>
                <a:srgbClr val="FEFABC"/>
              </a:solidFill>
              <a:latin typeface="Proxima Nova Rg"/>
              <a:ea typeface="微软雅黑" panose="020B0503020204020204" pitchFamily="34" charset="-122"/>
            </a:endParaRPr>
          </a:p>
        </p:txBody>
      </p:sp>
      <p:sp>
        <p:nvSpPr>
          <p:cNvPr id="9" name="Freeform 1"/>
          <p:cNvSpPr/>
          <p:nvPr/>
        </p:nvSpPr>
        <p:spPr bwMode="auto">
          <a:xfrm>
            <a:off x="4497388" y="2189163"/>
            <a:ext cx="1663700" cy="1874837"/>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2E6EB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dirty="0">
              <a:solidFill>
                <a:srgbClr val="FEFABC"/>
              </a:solidFill>
              <a:latin typeface="Proxima Nova Rg"/>
              <a:ea typeface="微软雅黑" panose="020B0503020204020204" pitchFamily="34" charset="-122"/>
            </a:endParaRPr>
          </a:p>
        </p:txBody>
      </p:sp>
      <p:sp>
        <p:nvSpPr>
          <p:cNvPr id="24583" name="Freeform 14"/>
          <p:cNvSpPr>
            <a:spLocks noEditPoints="1"/>
          </p:cNvSpPr>
          <p:nvPr/>
        </p:nvSpPr>
        <p:spPr bwMode="auto">
          <a:xfrm>
            <a:off x="6853238" y="3703638"/>
            <a:ext cx="539750" cy="492125"/>
          </a:xfrm>
          <a:custGeom>
            <a:avLst/>
            <a:gdLst>
              <a:gd name="T0" fmla="*/ 2147483647 w 454"/>
              <a:gd name="T1" fmla="*/ 2147483647 h 417"/>
              <a:gd name="T2" fmla="*/ 2147483647 w 454"/>
              <a:gd name="T3" fmla="*/ 2147483647 h 417"/>
              <a:gd name="T4" fmla="*/ 2147483647 w 454"/>
              <a:gd name="T5" fmla="*/ 2147483647 h 417"/>
              <a:gd name="T6" fmla="*/ 2147483647 w 454"/>
              <a:gd name="T7" fmla="*/ 2147483647 h 417"/>
              <a:gd name="T8" fmla="*/ 2147483647 w 454"/>
              <a:gd name="T9" fmla="*/ 2147483647 h 417"/>
              <a:gd name="T10" fmla="*/ 2147483647 w 454"/>
              <a:gd name="T11" fmla="*/ 2147483647 h 417"/>
              <a:gd name="T12" fmla="*/ 2147483647 w 454"/>
              <a:gd name="T13" fmla="*/ 2147483647 h 417"/>
              <a:gd name="T14" fmla="*/ 2147483647 w 454"/>
              <a:gd name="T15" fmla="*/ 2147483647 h 417"/>
              <a:gd name="T16" fmla="*/ 2147483647 w 454"/>
              <a:gd name="T17" fmla="*/ 2147483647 h 417"/>
              <a:gd name="T18" fmla="*/ 2147483647 w 454"/>
              <a:gd name="T19" fmla="*/ 2147483647 h 417"/>
              <a:gd name="T20" fmla="*/ 2147483647 w 454"/>
              <a:gd name="T21" fmla="*/ 2147483647 h 417"/>
              <a:gd name="T22" fmla="*/ 1679152882 w 454"/>
              <a:gd name="T23" fmla="*/ 2147483647 h 417"/>
              <a:gd name="T24" fmla="*/ 2147483647 w 454"/>
              <a:gd name="T25" fmla="*/ 2147483647 h 417"/>
              <a:gd name="T26" fmla="*/ 2147483647 w 454"/>
              <a:gd name="T27" fmla="*/ 2147483647 h 417"/>
              <a:gd name="T28" fmla="*/ 2147483647 w 454"/>
              <a:gd name="T29" fmla="*/ 2147483647 h 417"/>
              <a:gd name="T30" fmla="*/ 2147483647 w 454"/>
              <a:gd name="T31" fmla="*/ 2147483647 h 417"/>
              <a:gd name="T32" fmla="*/ 2147483647 w 454"/>
              <a:gd name="T33" fmla="*/ 2147483647 h 417"/>
              <a:gd name="T34" fmla="*/ 2147483647 w 454"/>
              <a:gd name="T35" fmla="*/ 2147483647 h 417"/>
              <a:gd name="T36" fmla="*/ 2147483647 w 454"/>
              <a:gd name="T37" fmla="*/ 2147483647 h 417"/>
              <a:gd name="T38" fmla="*/ 2147483647 w 454"/>
              <a:gd name="T39" fmla="*/ 2147483647 h 417"/>
              <a:gd name="T40" fmla="*/ 2147483647 w 454"/>
              <a:gd name="T41" fmla="*/ 2147483647 h 417"/>
              <a:gd name="T42" fmla="*/ 2147483647 w 454"/>
              <a:gd name="T43" fmla="*/ 2147483647 h 417"/>
              <a:gd name="T44" fmla="*/ 2147483647 w 454"/>
              <a:gd name="T45" fmla="*/ 2147483647 h 417"/>
              <a:gd name="T46" fmla="*/ 2147483647 w 454"/>
              <a:gd name="T47" fmla="*/ 2147483647 h 417"/>
              <a:gd name="T48" fmla="*/ 2147483647 w 454"/>
              <a:gd name="T49" fmla="*/ 2147483647 h 417"/>
              <a:gd name="T50" fmla="*/ 2147483647 w 454"/>
              <a:gd name="T51" fmla="*/ 2147483647 h 417"/>
              <a:gd name="T52" fmla="*/ 2147483647 w 454"/>
              <a:gd name="T53" fmla="*/ 2147483647 h 417"/>
              <a:gd name="T54" fmla="*/ 2147483647 w 454"/>
              <a:gd name="T55" fmla="*/ 2147483647 h 417"/>
              <a:gd name="T56" fmla="*/ 2147483647 w 454"/>
              <a:gd name="T57" fmla="*/ 2147483647 h 417"/>
              <a:gd name="T58" fmla="*/ 2147483647 w 454"/>
              <a:gd name="T59" fmla="*/ 2147483647 h 417"/>
              <a:gd name="T60" fmla="*/ 2147483647 w 454"/>
              <a:gd name="T61" fmla="*/ 2147483647 h 417"/>
              <a:gd name="T62" fmla="*/ 2147483647 w 454"/>
              <a:gd name="T63" fmla="*/ 2147483647 h 417"/>
              <a:gd name="T64" fmla="*/ 2147483647 w 454"/>
              <a:gd name="T65" fmla="*/ 2147483647 h 417"/>
              <a:gd name="T66" fmla="*/ 2147483647 w 454"/>
              <a:gd name="T67" fmla="*/ 2147483647 h 417"/>
              <a:gd name="T68" fmla="*/ 2147483647 w 454"/>
              <a:gd name="T69" fmla="*/ 2147483647 h 417"/>
              <a:gd name="T70" fmla="*/ 2147483647 w 454"/>
              <a:gd name="T71" fmla="*/ 2147483647 h 417"/>
              <a:gd name="T72" fmla="*/ 2147483647 w 454"/>
              <a:gd name="T73" fmla="*/ 2147483647 h 417"/>
              <a:gd name="T74" fmla="*/ 2147483647 w 454"/>
              <a:gd name="T75" fmla="*/ 2147483647 h 417"/>
              <a:gd name="T76" fmla="*/ 2147483647 w 454"/>
              <a:gd name="T77" fmla="*/ 2147483647 h 417"/>
              <a:gd name="T78" fmla="*/ 2147483647 w 454"/>
              <a:gd name="T79" fmla="*/ 2147483647 h 417"/>
              <a:gd name="T80" fmla="*/ 2147483647 w 454"/>
              <a:gd name="T81" fmla="*/ 2147483647 h 417"/>
              <a:gd name="T82" fmla="*/ 2147483647 w 454"/>
              <a:gd name="T83" fmla="*/ 2147483647 h 417"/>
              <a:gd name="T84" fmla="*/ 2147483647 w 454"/>
              <a:gd name="T85" fmla="*/ 2147483647 h 417"/>
              <a:gd name="T86" fmla="*/ 2147483647 w 454"/>
              <a:gd name="T87" fmla="*/ 2147483647 h 417"/>
              <a:gd name="T88" fmla="*/ 2147483647 w 454"/>
              <a:gd name="T89" fmla="*/ 2147483647 h 417"/>
              <a:gd name="T90" fmla="*/ 2147483647 w 454"/>
              <a:gd name="T91" fmla="*/ 2147483647 h 417"/>
              <a:gd name="T92" fmla="*/ 2147483647 w 454"/>
              <a:gd name="T93" fmla="*/ 2147483647 h 417"/>
              <a:gd name="T94" fmla="*/ 2147483647 w 454"/>
              <a:gd name="T95" fmla="*/ 2147483647 h 417"/>
              <a:gd name="T96" fmla="*/ 2147483647 w 454"/>
              <a:gd name="T97" fmla="*/ 2147483647 h 417"/>
              <a:gd name="T98" fmla="*/ 2147483647 w 454"/>
              <a:gd name="T99" fmla="*/ 2147483647 h 417"/>
              <a:gd name="T100" fmla="*/ 2147483647 w 454"/>
              <a:gd name="T101" fmla="*/ 2147483647 h 4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4"/>
              <a:gd name="T154" fmla="*/ 0 h 417"/>
              <a:gd name="T155" fmla="*/ 454 w 454"/>
              <a:gd name="T156" fmla="*/ 417 h 4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4" h="417">
                <a:moveTo>
                  <a:pt x="170" y="192"/>
                </a:moveTo>
                <a:cubicBezTo>
                  <a:pt x="171" y="210"/>
                  <a:pt x="168" y="245"/>
                  <a:pt x="168" y="245"/>
                </a:cubicBezTo>
                <a:cubicBezTo>
                  <a:pt x="165" y="255"/>
                  <a:pt x="164" y="263"/>
                  <a:pt x="154" y="263"/>
                </a:cubicBezTo>
                <a:cubicBezTo>
                  <a:pt x="143" y="264"/>
                  <a:pt x="139" y="256"/>
                  <a:pt x="139" y="247"/>
                </a:cubicBezTo>
                <a:cubicBezTo>
                  <a:pt x="139" y="247"/>
                  <a:pt x="142" y="218"/>
                  <a:pt x="141" y="193"/>
                </a:cubicBezTo>
                <a:cubicBezTo>
                  <a:pt x="140" y="174"/>
                  <a:pt x="134" y="145"/>
                  <a:pt x="132" y="144"/>
                </a:cubicBezTo>
                <a:cubicBezTo>
                  <a:pt x="132" y="238"/>
                  <a:pt x="132" y="238"/>
                  <a:pt x="132" y="238"/>
                </a:cubicBezTo>
                <a:cubicBezTo>
                  <a:pt x="132" y="242"/>
                  <a:pt x="131" y="245"/>
                  <a:pt x="131" y="248"/>
                </a:cubicBezTo>
                <a:cubicBezTo>
                  <a:pt x="131" y="397"/>
                  <a:pt x="131" y="397"/>
                  <a:pt x="131" y="397"/>
                </a:cubicBezTo>
                <a:cubicBezTo>
                  <a:pt x="131" y="408"/>
                  <a:pt x="122" y="417"/>
                  <a:pt x="111" y="417"/>
                </a:cubicBezTo>
                <a:cubicBezTo>
                  <a:pt x="100" y="417"/>
                  <a:pt x="91" y="408"/>
                  <a:pt x="91" y="397"/>
                </a:cubicBezTo>
                <a:cubicBezTo>
                  <a:pt x="91" y="264"/>
                  <a:pt x="91" y="264"/>
                  <a:pt x="91" y="264"/>
                </a:cubicBezTo>
                <a:cubicBezTo>
                  <a:pt x="81" y="264"/>
                  <a:pt x="81" y="264"/>
                  <a:pt x="81" y="264"/>
                </a:cubicBezTo>
                <a:cubicBezTo>
                  <a:pt x="81" y="397"/>
                  <a:pt x="81" y="397"/>
                  <a:pt x="81" y="397"/>
                </a:cubicBezTo>
                <a:cubicBezTo>
                  <a:pt x="81" y="408"/>
                  <a:pt x="72" y="417"/>
                  <a:pt x="61" y="417"/>
                </a:cubicBezTo>
                <a:cubicBezTo>
                  <a:pt x="50" y="417"/>
                  <a:pt x="41" y="408"/>
                  <a:pt x="41" y="397"/>
                </a:cubicBezTo>
                <a:cubicBezTo>
                  <a:pt x="41" y="248"/>
                  <a:pt x="41" y="248"/>
                  <a:pt x="41" y="248"/>
                </a:cubicBezTo>
                <a:cubicBezTo>
                  <a:pt x="40" y="245"/>
                  <a:pt x="40" y="242"/>
                  <a:pt x="40" y="238"/>
                </a:cubicBezTo>
                <a:cubicBezTo>
                  <a:pt x="40" y="238"/>
                  <a:pt x="40" y="144"/>
                  <a:pt x="39" y="144"/>
                </a:cubicBezTo>
                <a:cubicBezTo>
                  <a:pt x="37" y="145"/>
                  <a:pt x="31" y="174"/>
                  <a:pt x="30" y="193"/>
                </a:cubicBezTo>
                <a:cubicBezTo>
                  <a:pt x="29" y="218"/>
                  <a:pt x="32" y="247"/>
                  <a:pt x="32" y="247"/>
                </a:cubicBezTo>
                <a:cubicBezTo>
                  <a:pt x="32" y="256"/>
                  <a:pt x="28" y="264"/>
                  <a:pt x="17" y="263"/>
                </a:cubicBezTo>
                <a:cubicBezTo>
                  <a:pt x="7" y="263"/>
                  <a:pt x="6" y="255"/>
                  <a:pt x="4" y="245"/>
                </a:cubicBezTo>
                <a:cubicBezTo>
                  <a:pt x="4" y="245"/>
                  <a:pt x="0" y="210"/>
                  <a:pt x="1" y="192"/>
                </a:cubicBezTo>
                <a:cubicBezTo>
                  <a:pt x="6" y="132"/>
                  <a:pt x="19" y="114"/>
                  <a:pt x="23" y="110"/>
                </a:cubicBezTo>
                <a:cubicBezTo>
                  <a:pt x="31" y="106"/>
                  <a:pt x="44" y="101"/>
                  <a:pt x="54" y="98"/>
                </a:cubicBezTo>
                <a:cubicBezTo>
                  <a:pt x="56" y="97"/>
                  <a:pt x="59" y="95"/>
                  <a:pt x="62" y="95"/>
                </a:cubicBezTo>
                <a:cubicBezTo>
                  <a:pt x="63" y="102"/>
                  <a:pt x="66" y="120"/>
                  <a:pt x="76" y="143"/>
                </a:cubicBezTo>
                <a:cubicBezTo>
                  <a:pt x="78" y="128"/>
                  <a:pt x="81" y="115"/>
                  <a:pt x="81" y="114"/>
                </a:cubicBezTo>
                <a:cubicBezTo>
                  <a:pt x="77" y="104"/>
                  <a:pt x="77" y="104"/>
                  <a:pt x="77" y="104"/>
                </a:cubicBezTo>
                <a:cubicBezTo>
                  <a:pt x="77" y="104"/>
                  <a:pt x="83" y="98"/>
                  <a:pt x="83" y="98"/>
                </a:cubicBezTo>
                <a:cubicBezTo>
                  <a:pt x="83" y="98"/>
                  <a:pt x="88" y="98"/>
                  <a:pt x="88" y="98"/>
                </a:cubicBezTo>
                <a:cubicBezTo>
                  <a:pt x="94" y="104"/>
                  <a:pt x="94" y="104"/>
                  <a:pt x="94" y="104"/>
                </a:cubicBezTo>
                <a:cubicBezTo>
                  <a:pt x="90" y="114"/>
                  <a:pt x="90" y="114"/>
                  <a:pt x="90" y="114"/>
                </a:cubicBezTo>
                <a:cubicBezTo>
                  <a:pt x="91" y="115"/>
                  <a:pt x="93" y="128"/>
                  <a:pt x="95" y="143"/>
                </a:cubicBezTo>
                <a:cubicBezTo>
                  <a:pt x="106" y="120"/>
                  <a:pt x="108" y="102"/>
                  <a:pt x="109" y="95"/>
                </a:cubicBezTo>
                <a:cubicBezTo>
                  <a:pt x="112" y="95"/>
                  <a:pt x="115" y="97"/>
                  <a:pt x="118" y="98"/>
                </a:cubicBezTo>
                <a:cubicBezTo>
                  <a:pt x="127" y="101"/>
                  <a:pt x="141" y="106"/>
                  <a:pt x="148" y="110"/>
                </a:cubicBezTo>
                <a:cubicBezTo>
                  <a:pt x="152" y="114"/>
                  <a:pt x="165" y="132"/>
                  <a:pt x="170" y="192"/>
                </a:cubicBezTo>
                <a:close/>
                <a:moveTo>
                  <a:pt x="53" y="58"/>
                </a:moveTo>
                <a:cubicBezTo>
                  <a:pt x="58" y="75"/>
                  <a:pt x="69" y="90"/>
                  <a:pt x="86" y="90"/>
                </a:cubicBezTo>
                <a:cubicBezTo>
                  <a:pt x="104" y="90"/>
                  <a:pt x="114" y="75"/>
                  <a:pt x="119" y="58"/>
                </a:cubicBezTo>
                <a:cubicBezTo>
                  <a:pt x="124" y="56"/>
                  <a:pt x="127" y="48"/>
                  <a:pt x="126" y="43"/>
                </a:cubicBezTo>
                <a:cubicBezTo>
                  <a:pt x="126" y="40"/>
                  <a:pt x="124" y="38"/>
                  <a:pt x="121" y="37"/>
                </a:cubicBezTo>
                <a:cubicBezTo>
                  <a:pt x="120" y="16"/>
                  <a:pt x="107" y="0"/>
                  <a:pt x="86" y="0"/>
                </a:cubicBezTo>
                <a:cubicBezTo>
                  <a:pt x="66" y="0"/>
                  <a:pt x="52" y="16"/>
                  <a:pt x="51" y="37"/>
                </a:cubicBezTo>
                <a:cubicBezTo>
                  <a:pt x="48" y="37"/>
                  <a:pt x="45" y="39"/>
                  <a:pt x="45" y="43"/>
                </a:cubicBezTo>
                <a:cubicBezTo>
                  <a:pt x="44" y="49"/>
                  <a:pt x="48" y="57"/>
                  <a:pt x="53" y="58"/>
                </a:cubicBezTo>
                <a:close/>
                <a:moveTo>
                  <a:pt x="454" y="209"/>
                </a:moveTo>
                <a:cubicBezTo>
                  <a:pt x="454" y="282"/>
                  <a:pt x="395" y="341"/>
                  <a:pt x="322" y="341"/>
                </a:cubicBezTo>
                <a:cubicBezTo>
                  <a:pt x="249" y="341"/>
                  <a:pt x="189" y="282"/>
                  <a:pt x="189" y="209"/>
                </a:cubicBezTo>
                <a:cubicBezTo>
                  <a:pt x="189" y="135"/>
                  <a:pt x="249" y="76"/>
                  <a:pt x="322" y="76"/>
                </a:cubicBezTo>
                <a:cubicBezTo>
                  <a:pt x="395" y="76"/>
                  <a:pt x="454" y="135"/>
                  <a:pt x="454" y="209"/>
                </a:cubicBezTo>
                <a:close/>
                <a:moveTo>
                  <a:pt x="429" y="209"/>
                </a:moveTo>
                <a:cubicBezTo>
                  <a:pt x="429" y="149"/>
                  <a:pt x="381" y="101"/>
                  <a:pt x="322" y="101"/>
                </a:cubicBezTo>
                <a:cubicBezTo>
                  <a:pt x="263" y="101"/>
                  <a:pt x="215" y="149"/>
                  <a:pt x="215" y="209"/>
                </a:cubicBezTo>
                <a:cubicBezTo>
                  <a:pt x="215" y="268"/>
                  <a:pt x="263" y="316"/>
                  <a:pt x="322" y="316"/>
                </a:cubicBezTo>
                <a:cubicBezTo>
                  <a:pt x="381" y="316"/>
                  <a:pt x="429" y="268"/>
                  <a:pt x="429" y="209"/>
                </a:cubicBezTo>
                <a:close/>
                <a:moveTo>
                  <a:pt x="321" y="129"/>
                </a:moveTo>
                <a:cubicBezTo>
                  <a:pt x="323" y="129"/>
                  <a:pt x="323" y="129"/>
                  <a:pt x="323" y="129"/>
                </a:cubicBezTo>
                <a:cubicBezTo>
                  <a:pt x="327" y="129"/>
                  <a:pt x="331" y="125"/>
                  <a:pt x="331" y="121"/>
                </a:cubicBezTo>
                <a:cubicBezTo>
                  <a:pt x="331" y="106"/>
                  <a:pt x="331" y="106"/>
                  <a:pt x="331" y="106"/>
                </a:cubicBezTo>
                <a:cubicBezTo>
                  <a:pt x="328" y="105"/>
                  <a:pt x="325" y="105"/>
                  <a:pt x="322" y="105"/>
                </a:cubicBezTo>
                <a:cubicBezTo>
                  <a:pt x="319" y="105"/>
                  <a:pt x="316" y="105"/>
                  <a:pt x="313" y="106"/>
                </a:cubicBezTo>
                <a:cubicBezTo>
                  <a:pt x="313" y="121"/>
                  <a:pt x="313" y="121"/>
                  <a:pt x="313" y="121"/>
                </a:cubicBezTo>
                <a:cubicBezTo>
                  <a:pt x="313" y="125"/>
                  <a:pt x="316" y="129"/>
                  <a:pt x="321" y="129"/>
                </a:cubicBezTo>
                <a:close/>
                <a:moveTo>
                  <a:pt x="323" y="288"/>
                </a:moveTo>
                <a:cubicBezTo>
                  <a:pt x="321" y="288"/>
                  <a:pt x="321" y="288"/>
                  <a:pt x="321" y="288"/>
                </a:cubicBezTo>
                <a:cubicBezTo>
                  <a:pt x="316" y="288"/>
                  <a:pt x="313" y="292"/>
                  <a:pt x="313" y="296"/>
                </a:cubicBezTo>
                <a:cubicBezTo>
                  <a:pt x="313" y="311"/>
                  <a:pt x="313" y="311"/>
                  <a:pt x="313" y="311"/>
                </a:cubicBezTo>
                <a:cubicBezTo>
                  <a:pt x="316" y="312"/>
                  <a:pt x="319" y="312"/>
                  <a:pt x="322" y="312"/>
                </a:cubicBezTo>
                <a:cubicBezTo>
                  <a:pt x="325" y="312"/>
                  <a:pt x="328" y="312"/>
                  <a:pt x="331" y="311"/>
                </a:cubicBezTo>
                <a:cubicBezTo>
                  <a:pt x="331" y="296"/>
                  <a:pt x="331" y="296"/>
                  <a:pt x="331" y="296"/>
                </a:cubicBezTo>
                <a:cubicBezTo>
                  <a:pt x="331" y="292"/>
                  <a:pt x="327" y="288"/>
                  <a:pt x="323" y="288"/>
                </a:cubicBezTo>
                <a:close/>
                <a:moveTo>
                  <a:pt x="234" y="200"/>
                </a:moveTo>
                <a:cubicBezTo>
                  <a:pt x="219" y="200"/>
                  <a:pt x="219" y="200"/>
                  <a:pt x="219" y="200"/>
                </a:cubicBezTo>
                <a:cubicBezTo>
                  <a:pt x="219" y="202"/>
                  <a:pt x="219" y="205"/>
                  <a:pt x="219" y="209"/>
                </a:cubicBezTo>
                <a:cubicBezTo>
                  <a:pt x="219" y="212"/>
                  <a:pt x="219" y="215"/>
                  <a:pt x="219" y="218"/>
                </a:cubicBezTo>
                <a:cubicBezTo>
                  <a:pt x="234" y="218"/>
                  <a:pt x="234" y="218"/>
                  <a:pt x="234" y="218"/>
                </a:cubicBezTo>
                <a:cubicBezTo>
                  <a:pt x="239" y="218"/>
                  <a:pt x="242" y="214"/>
                  <a:pt x="242" y="209"/>
                </a:cubicBezTo>
                <a:cubicBezTo>
                  <a:pt x="242" y="208"/>
                  <a:pt x="242" y="208"/>
                  <a:pt x="242" y="208"/>
                </a:cubicBezTo>
                <a:cubicBezTo>
                  <a:pt x="242" y="203"/>
                  <a:pt x="239" y="200"/>
                  <a:pt x="234" y="200"/>
                </a:cubicBezTo>
                <a:close/>
                <a:moveTo>
                  <a:pt x="425" y="200"/>
                </a:moveTo>
                <a:cubicBezTo>
                  <a:pt x="409" y="200"/>
                  <a:pt x="409" y="200"/>
                  <a:pt x="409" y="200"/>
                </a:cubicBezTo>
                <a:cubicBezTo>
                  <a:pt x="405" y="200"/>
                  <a:pt x="401" y="203"/>
                  <a:pt x="401" y="208"/>
                </a:cubicBezTo>
                <a:cubicBezTo>
                  <a:pt x="401" y="209"/>
                  <a:pt x="401" y="209"/>
                  <a:pt x="401" y="209"/>
                </a:cubicBezTo>
                <a:cubicBezTo>
                  <a:pt x="401" y="214"/>
                  <a:pt x="405" y="218"/>
                  <a:pt x="409" y="218"/>
                </a:cubicBezTo>
                <a:cubicBezTo>
                  <a:pt x="425" y="218"/>
                  <a:pt x="425" y="218"/>
                  <a:pt x="425" y="218"/>
                </a:cubicBezTo>
                <a:cubicBezTo>
                  <a:pt x="425" y="215"/>
                  <a:pt x="425" y="212"/>
                  <a:pt x="425" y="209"/>
                </a:cubicBezTo>
                <a:cubicBezTo>
                  <a:pt x="425" y="205"/>
                  <a:pt x="425" y="202"/>
                  <a:pt x="425" y="200"/>
                </a:cubicBezTo>
                <a:close/>
                <a:moveTo>
                  <a:pt x="322" y="136"/>
                </a:moveTo>
                <a:cubicBezTo>
                  <a:pt x="316" y="136"/>
                  <a:pt x="312" y="141"/>
                  <a:pt x="312" y="146"/>
                </a:cubicBezTo>
                <a:cubicBezTo>
                  <a:pt x="312" y="199"/>
                  <a:pt x="312" y="199"/>
                  <a:pt x="312" y="199"/>
                </a:cubicBezTo>
                <a:cubicBezTo>
                  <a:pt x="312" y="200"/>
                  <a:pt x="311" y="202"/>
                  <a:pt x="309" y="202"/>
                </a:cubicBezTo>
                <a:cubicBezTo>
                  <a:pt x="267" y="202"/>
                  <a:pt x="267" y="202"/>
                  <a:pt x="267" y="202"/>
                </a:cubicBezTo>
                <a:cubicBezTo>
                  <a:pt x="262" y="202"/>
                  <a:pt x="257" y="206"/>
                  <a:pt x="257" y="211"/>
                </a:cubicBezTo>
                <a:cubicBezTo>
                  <a:pt x="257" y="217"/>
                  <a:pt x="262" y="221"/>
                  <a:pt x="267" y="221"/>
                </a:cubicBezTo>
                <a:cubicBezTo>
                  <a:pt x="319" y="221"/>
                  <a:pt x="319" y="221"/>
                  <a:pt x="319" y="221"/>
                </a:cubicBezTo>
                <a:cubicBezTo>
                  <a:pt x="323" y="221"/>
                  <a:pt x="325" y="220"/>
                  <a:pt x="326" y="219"/>
                </a:cubicBezTo>
                <a:cubicBezTo>
                  <a:pt x="326" y="218"/>
                  <a:pt x="326" y="218"/>
                  <a:pt x="326" y="218"/>
                </a:cubicBezTo>
                <a:cubicBezTo>
                  <a:pt x="330" y="216"/>
                  <a:pt x="331" y="213"/>
                  <a:pt x="331" y="210"/>
                </a:cubicBezTo>
                <a:cubicBezTo>
                  <a:pt x="331" y="146"/>
                  <a:pt x="331" y="146"/>
                  <a:pt x="331" y="146"/>
                </a:cubicBezTo>
                <a:cubicBezTo>
                  <a:pt x="331" y="141"/>
                  <a:pt x="327" y="136"/>
                  <a:pt x="322" y="136"/>
                </a:cubicBezTo>
                <a:close/>
              </a:path>
            </a:pathLst>
          </a:custGeom>
          <a:solidFill>
            <a:schemeClr val="bg1"/>
          </a:solidFill>
          <a:ln w="9525">
            <a:noFill/>
            <a:round/>
          </a:ln>
        </p:spPr>
        <p:txBody>
          <a:bodyPr/>
          <a:lstStyle/>
          <a:p>
            <a:endParaRPr lang="zh-CN" altLang="en-US"/>
          </a:p>
        </p:txBody>
      </p:sp>
      <p:sp>
        <p:nvSpPr>
          <p:cNvPr id="24584" name="Freeform 15"/>
          <p:cNvSpPr>
            <a:spLocks noEditPoints="1"/>
          </p:cNvSpPr>
          <p:nvPr/>
        </p:nvSpPr>
        <p:spPr bwMode="auto">
          <a:xfrm>
            <a:off x="2963863" y="3314700"/>
            <a:ext cx="355600" cy="414338"/>
          </a:xfrm>
          <a:custGeom>
            <a:avLst/>
            <a:gdLst>
              <a:gd name="T0" fmla="*/ 2147483647 w 335"/>
              <a:gd name="T1" fmla="*/ 2147483647 h 393"/>
              <a:gd name="T2" fmla="*/ 2147483647 w 335"/>
              <a:gd name="T3" fmla="*/ 2147483647 h 393"/>
              <a:gd name="T4" fmla="*/ 2147483647 w 335"/>
              <a:gd name="T5" fmla="*/ 2147483647 h 393"/>
              <a:gd name="T6" fmla="*/ 2147483647 w 335"/>
              <a:gd name="T7" fmla="*/ 2147483647 h 393"/>
              <a:gd name="T8" fmla="*/ 2147483647 w 335"/>
              <a:gd name="T9" fmla="*/ 2147483647 h 393"/>
              <a:gd name="T10" fmla="*/ 2147483647 w 335"/>
              <a:gd name="T11" fmla="*/ 2147483647 h 393"/>
              <a:gd name="T12" fmla="*/ 2147483647 w 335"/>
              <a:gd name="T13" fmla="*/ 2147483647 h 393"/>
              <a:gd name="T14" fmla="*/ 2147483647 w 335"/>
              <a:gd name="T15" fmla="*/ 2147483647 h 393"/>
              <a:gd name="T16" fmla="*/ 2147483647 w 335"/>
              <a:gd name="T17" fmla="*/ 2147483647 h 393"/>
              <a:gd name="T18" fmla="*/ 2147483647 w 335"/>
              <a:gd name="T19" fmla="*/ 2147483647 h 393"/>
              <a:gd name="T20" fmla="*/ 2147483647 w 335"/>
              <a:gd name="T21" fmla="*/ 2147483647 h 393"/>
              <a:gd name="T22" fmla="*/ 2147483647 w 335"/>
              <a:gd name="T23" fmla="*/ 2147483647 h 393"/>
              <a:gd name="T24" fmla="*/ 2147483647 w 335"/>
              <a:gd name="T25" fmla="*/ 2147483647 h 393"/>
              <a:gd name="T26" fmla="*/ 2147483647 w 335"/>
              <a:gd name="T27" fmla="*/ 2147483647 h 393"/>
              <a:gd name="T28" fmla="*/ 2147483647 w 335"/>
              <a:gd name="T29" fmla="*/ 2147483647 h 393"/>
              <a:gd name="T30" fmla="*/ 2147483647 w 335"/>
              <a:gd name="T31" fmla="*/ 2147483647 h 393"/>
              <a:gd name="T32" fmla="*/ 2147483647 w 335"/>
              <a:gd name="T33" fmla="*/ 2147483647 h 393"/>
              <a:gd name="T34" fmla="*/ 2147483647 w 335"/>
              <a:gd name="T35" fmla="*/ 2147483647 h 393"/>
              <a:gd name="T36" fmla="*/ 2147483647 w 335"/>
              <a:gd name="T37" fmla="*/ 2147483647 h 393"/>
              <a:gd name="T38" fmla="*/ 2147483647 w 335"/>
              <a:gd name="T39" fmla="*/ 2147483647 h 393"/>
              <a:gd name="T40" fmla="*/ 2147483647 w 335"/>
              <a:gd name="T41" fmla="*/ 2147483647 h 393"/>
              <a:gd name="T42" fmla="*/ 2147483647 w 335"/>
              <a:gd name="T43" fmla="*/ 2147483647 h 393"/>
              <a:gd name="T44" fmla="*/ 2147483647 w 335"/>
              <a:gd name="T45" fmla="*/ 2147483647 h 393"/>
              <a:gd name="T46" fmla="*/ 2147483647 w 335"/>
              <a:gd name="T47" fmla="*/ 2147483647 h 393"/>
              <a:gd name="T48" fmla="*/ 2147483647 w 335"/>
              <a:gd name="T49" fmla="*/ 2147483647 h 393"/>
              <a:gd name="T50" fmla="*/ 2147483647 w 335"/>
              <a:gd name="T51" fmla="*/ 2147483647 h 393"/>
              <a:gd name="T52" fmla="*/ 2147483647 w 335"/>
              <a:gd name="T53" fmla="*/ 2147483647 h 393"/>
              <a:gd name="T54" fmla="*/ 2147483647 w 335"/>
              <a:gd name="T55" fmla="*/ 2147483647 h 393"/>
              <a:gd name="T56" fmla="*/ 2147483647 w 335"/>
              <a:gd name="T57" fmla="*/ 2147483647 h 393"/>
              <a:gd name="T58" fmla="*/ 2147483647 w 335"/>
              <a:gd name="T59" fmla="*/ 2147483647 h 393"/>
              <a:gd name="T60" fmla="*/ 2147483647 w 335"/>
              <a:gd name="T61" fmla="*/ 2147483647 h 393"/>
              <a:gd name="T62" fmla="*/ 2147483647 w 335"/>
              <a:gd name="T63" fmla="*/ 2147483647 h 393"/>
              <a:gd name="T64" fmla="*/ 2147483647 w 335"/>
              <a:gd name="T65" fmla="*/ 2147483647 h 393"/>
              <a:gd name="T66" fmla="*/ 2147483647 w 335"/>
              <a:gd name="T67" fmla="*/ 2147483647 h 393"/>
              <a:gd name="T68" fmla="*/ 2147483647 w 335"/>
              <a:gd name="T69" fmla="*/ 2147483647 h 393"/>
              <a:gd name="T70" fmla="*/ 2147483647 w 335"/>
              <a:gd name="T71" fmla="*/ 2147483647 h 393"/>
              <a:gd name="T72" fmla="*/ 2147483647 w 335"/>
              <a:gd name="T73" fmla="*/ 2147483647 h 393"/>
              <a:gd name="T74" fmla="*/ 2147483647 w 335"/>
              <a:gd name="T75" fmla="*/ 2147483647 h 393"/>
              <a:gd name="T76" fmla="*/ 2147483647 w 335"/>
              <a:gd name="T77" fmla="*/ 2147483647 h 393"/>
              <a:gd name="T78" fmla="*/ 2147483647 w 335"/>
              <a:gd name="T79" fmla="*/ 2147483647 h 393"/>
              <a:gd name="T80" fmla="*/ 2147483647 w 335"/>
              <a:gd name="T81" fmla="*/ 2147483647 h 393"/>
              <a:gd name="T82" fmla="*/ 2147483647 w 335"/>
              <a:gd name="T83" fmla="*/ 2147483647 h 393"/>
              <a:gd name="T84" fmla="*/ 2147483647 w 335"/>
              <a:gd name="T85" fmla="*/ 2147483647 h 393"/>
              <a:gd name="T86" fmla="*/ 2147483647 w 335"/>
              <a:gd name="T87" fmla="*/ 2147483647 h 393"/>
              <a:gd name="T88" fmla="*/ 2147483647 w 335"/>
              <a:gd name="T89" fmla="*/ 2147483647 h 393"/>
              <a:gd name="T90" fmla="*/ 2147483647 w 335"/>
              <a:gd name="T91" fmla="*/ 2147483647 h 393"/>
              <a:gd name="T92" fmla="*/ 2147483647 w 335"/>
              <a:gd name="T93" fmla="*/ 2147483647 h 393"/>
              <a:gd name="T94" fmla="*/ 2147483647 w 335"/>
              <a:gd name="T95" fmla="*/ 2147483647 h 393"/>
              <a:gd name="T96" fmla="*/ 2147483647 w 335"/>
              <a:gd name="T97" fmla="*/ 2147483647 h 393"/>
              <a:gd name="T98" fmla="*/ 2147483647 w 335"/>
              <a:gd name="T99" fmla="*/ 2147483647 h 393"/>
              <a:gd name="T100" fmla="*/ 2147483647 w 335"/>
              <a:gd name="T101" fmla="*/ 2147483647 h 3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5"/>
              <a:gd name="T154" fmla="*/ 0 h 393"/>
              <a:gd name="T155" fmla="*/ 335 w 335"/>
              <a:gd name="T156" fmla="*/ 393 h 3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5" h="393">
                <a:moveTo>
                  <a:pt x="258" y="93"/>
                </a:moveTo>
                <a:cubicBezTo>
                  <a:pt x="253" y="88"/>
                  <a:pt x="248" y="82"/>
                  <a:pt x="242" y="77"/>
                </a:cubicBezTo>
                <a:cubicBezTo>
                  <a:pt x="270" y="49"/>
                  <a:pt x="270" y="49"/>
                  <a:pt x="270" y="49"/>
                </a:cubicBezTo>
                <a:cubicBezTo>
                  <a:pt x="275" y="45"/>
                  <a:pt x="282" y="45"/>
                  <a:pt x="286" y="49"/>
                </a:cubicBezTo>
                <a:cubicBezTo>
                  <a:pt x="290" y="54"/>
                  <a:pt x="290" y="61"/>
                  <a:pt x="286" y="65"/>
                </a:cubicBezTo>
                <a:lnTo>
                  <a:pt x="258" y="93"/>
                </a:lnTo>
                <a:close/>
                <a:moveTo>
                  <a:pt x="179" y="49"/>
                </a:moveTo>
                <a:cubicBezTo>
                  <a:pt x="179" y="11"/>
                  <a:pt x="179" y="11"/>
                  <a:pt x="179" y="11"/>
                </a:cubicBezTo>
                <a:cubicBezTo>
                  <a:pt x="179" y="5"/>
                  <a:pt x="174" y="0"/>
                  <a:pt x="167" y="0"/>
                </a:cubicBezTo>
                <a:cubicBezTo>
                  <a:pt x="161" y="0"/>
                  <a:pt x="156" y="5"/>
                  <a:pt x="156" y="11"/>
                </a:cubicBezTo>
                <a:cubicBezTo>
                  <a:pt x="156" y="49"/>
                  <a:pt x="156" y="49"/>
                  <a:pt x="156" y="49"/>
                </a:cubicBezTo>
                <a:cubicBezTo>
                  <a:pt x="160" y="49"/>
                  <a:pt x="163" y="49"/>
                  <a:pt x="167" y="49"/>
                </a:cubicBezTo>
                <a:cubicBezTo>
                  <a:pt x="171" y="49"/>
                  <a:pt x="175" y="49"/>
                  <a:pt x="179" y="49"/>
                </a:cubicBezTo>
                <a:close/>
                <a:moveTo>
                  <a:pt x="77" y="93"/>
                </a:moveTo>
                <a:cubicBezTo>
                  <a:pt x="82" y="88"/>
                  <a:pt x="87" y="82"/>
                  <a:pt x="92" y="77"/>
                </a:cubicBezTo>
                <a:cubicBezTo>
                  <a:pt x="65" y="49"/>
                  <a:pt x="65" y="49"/>
                  <a:pt x="65" y="49"/>
                </a:cubicBezTo>
                <a:cubicBezTo>
                  <a:pt x="60" y="45"/>
                  <a:pt x="53" y="45"/>
                  <a:pt x="49" y="49"/>
                </a:cubicBezTo>
                <a:cubicBezTo>
                  <a:pt x="44" y="54"/>
                  <a:pt x="44" y="61"/>
                  <a:pt x="49" y="65"/>
                </a:cubicBezTo>
                <a:lnTo>
                  <a:pt x="77" y="93"/>
                </a:lnTo>
                <a:close/>
                <a:moveTo>
                  <a:pt x="50" y="173"/>
                </a:moveTo>
                <a:cubicBezTo>
                  <a:pt x="50" y="167"/>
                  <a:pt x="50" y="162"/>
                  <a:pt x="51" y="157"/>
                </a:cubicBezTo>
                <a:cubicBezTo>
                  <a:pt x="11" y="157"/>
                  <a:pt x="11" y="157"/>
                  <a:pt x="11" y="157"/>
                </a:cubicBezTo>
                <a:cubicBezTo>
                  <a:pt x="5" y="157"/>
                  <a:pt x="0" y="162"/>
                  <a:pt x="0" y="168"/>
                </a:cubicBezTo>
                <a:cubicBezTo>
                  <a:pt x="0" y="174"/>
                  <a:pt x="5" y="179"/>
                  <a:pt x="11" y="179"/>
                </a:cubicBezTo>
                <a:cubicBezTo>
                  <a:pt x="50" y="179"/>
                  <a:pt x="50" y="179"/>
                  <a:pt x="50" y="179"/>
                </a:cubicBezTo>
                <a:cubicBezTo>
                  <a:pt x="50" y="177"/>
                  <a:pt x="50" y="175"/>
                  <a:pt x="50" y="173"/>
                </a:cubicBezTo>
                <a:close/>
                <a:moveTo>
                  <a:pt x="172" y="381"/>
                </a:moveTo>
                <a:cubicBezTo>
                  <a:pt x="162" y="381"/>
                  <a:pt x="162" y="381"/>
                  <a:pt x="162" y="381"/>
                </a:cubicBezTo>
                <a:cubicBezTo>
                  <a:pt x="143" y="381"/>
                  <a:pt x="143" y="381"/>
                  <a:pt x="143" y="381"/>
                </a:cubicBezTo>
                <a:cubicBezTo>
                  <a:pt x="143" y="382"/>
                  <a:pt x="143" y="382"/>
                  <a:pt x="143" y="382"/>
                </a:cubicBezTo>
                <a:cubicBezTo>
                  <a:pt x="143" y="388"/>
                  <a:pt x="152" y="393"/>
                  <a:pt x="160" y="393"/>
                </a:cubicBezTo>
                <a:cubicBezTo>
                  <a:pt x="162" y="393"/>
                  <a:pt x="162" y="393"/>
                  <a:pt x="162" y="393"/>
                </a:cubicBezTo>
                <a:cubicBezTo>
                  <a:pt x="173" y="393"/>
                  <a:pt x="173" y="393"/>
                  <a:pt x="173" y="393"/>
                </a:cubicBezTo>
                <a:cubicBezTo>
                  <a:pt x="174" y="393"/>
                  <a:pt x="174" y="393"/>
                  <a:pt x="174" y="393"/>
                </a:cubicBezTo>
                <a:cubicBezTo>
                  <a:pt x="183" y="393"/>
                  <a:pt x="192" y="388"/>
                  <a:pt x="192" y="382"/>
                </a:cubicBezTo>
                <a:cubicBezTo>
                  <a:pt x="192" y="382"/>
                  <a:pt x="192" y="382"/>
                  <a:pt x="192" y="381"/>
                </a:cubicBezTo>
                <a:lnTo>
                  <a:pt x="172" y="381"/>
                </a:lnTo>
                <a:close/>
                <a:moveTo>
                  <a:pt x="196" y="354"/>
                </a:moveTo>
                <a:cubicBezTo>
                  <a:pt x="139" y="354"/>
                  <a:pt x="139" y="354"/>
                  <a:pt x="139" y="354"/>
                </a:cubicBezTo>
                <a:cubicBezTo>
                  <a:pt x="133" y="354"/>
                  <a:pt x="128" y="359"/>
                  <a:pt x="128" y="365"/>
                </a:cubicBezTo>
                <a:cubicBezTo>
                  <a:pt x="128" y="371"/>
                  <a:pt x="133" y="376"/>
                  <a:pt x="139" y="376"/>
                </a:cubicBezTo>
                <a:cubicBezTo>
                  <a:pt x="196" y="376"/>
                  <a:pt x="196" y="376"/>
                  <a:pt x="196" y="376"/>
                </a:cubicBezTo>
                <a:cubicBezTo>
                  <a:pt x="202" y="376"/>
                  <a:pt x="207" y="371"/>
                  <a:pt x="207" y="365"/>
                </a:cubicBezTo>
                <a:cubicBezTo>
                  <a:pt x="207" y="359"/>
                  <a:pt x="202" y="354"/>
                  <a:pt x="196" y="354"/>
                </a:cubicBezTo>
                <a:close/>
                <a:moveTo>
                  <a:pt x="196" y="327"/>
                </a:moveTo>
                <a:cubicBezTo>
                  <a:pt x="139" y="327"/>
                  <a:pt x="139" y="327"/>
                  <a:pt x="139" y="327"/>
                </a:cubicBezTo>
                <a:cubicBezTo>
                  <a:pt x="133" y="327"/>
                  <a:pt x="128" y="332"/>
                  <a:pt x="128" y="338"/>
                </a:cubicBezTo>
                <a:cubicBezTo>
                  <a:pt x="128" y="344"/>
                  <a:pt x="133" y="349"/>
                  <a:pt x="139" y="349"/>
                </a:cubicBezTo>
                <a:cubicBezTo>
                  <a:pt x="196" y="349"/>
                  <a:pt x="196" y="349"/>
                  <a:pt x="196" y="349"/>
                </a:cubicBezTo>
                <a:cubicBezTo>
                  <a:pt x="202" y="349"/>
                  <a:pt x="207" y="344"/>
                  <a:pt x="207" y="338"/>
                </a:cubicBezTo>
                <a:cubicBezTo>
                  <a:pt x="207" y="332"/>
                  <a:pt x="202" y="327"/>
                  <a:pt x="196" y="327"/>
                </a:cubicBezTo>
                <a:close/>
                <a:moveTo>
                  <a:pt x="258" y="224"/>
                </a:moveTo>
                <a:cubicBezTo>
                  <a:pt x="251" y="237"/>
                  <a:pt x="242" y="246"/>
                  <a:pt x="235" y="254"/>
                </a:cubicBezTo>
                <a:cubicBezTo>
                  <a:pt x="231" y="258"/>
                  <a:pt x="227" y="262"/>
                  <a:pt x="225" y="266"/>
                </a:cubicBezTo>
                <a:cubicBezTo>
                  <a:pt x="224" y="267"/>
                  <a:pt x="223" y="269"/>
                  <a:pt x="223" y="270"/>
                </a:cubicBezTo>
                <a:cubicBezTo>
                  <a:pt x="221" y="280"/>
                  <a:pt x="221" y="292"/>
                  <a:pt x="221" y="295"/>
                </a:cubicBezTo>
                <a:cubicBezTo>
                  <a:pt x="221" y="295"/>
                  <a:pt x="221" y="295"/>
                  <a:pt x="221" y="296"/>
                </a:cubicBezTo>
                <a:cubicBezTo>
                  <a:pt x="221" y="309"/>
                  <a:pt x="210" y="320"/>
                  <a:pt x="196" y="320"/>
                </a:cubicBezTo>
                <a:cubicBezTo>
                  <a:pt x="139" y="320"/>
                  <a:pt x="139" y="320"/>
                  <a:pt x="139" y="320"/>
                </a:cubicBezTo>
                <a:cubicBezTo>
                  <a:pt x="125" y="320"/>
                  <a:pt x="114" y="309"/>
                  <a:pt x="114" y="295"/>
                </a:cubicBezTo>
                <a:cubicBezTo>
                  <a:pt x="114" y="295"/>
                  <a:pt x="114" y="295"/>
                  <a:pt x="114" y="295"/>
                </a:cubicBezTo>
                <a:cubicBezTo>
                  <a:pt x="114" y="292"/>
                  <a:pt x="114" y="280"/>
                  <a:pt x="112" y="270"/>
                </a:cubicBezTo>
                <a:cubicBezTo>
                  <a:pt x="111" y="268"/>
                  <a:pt x="110" y="266"/>
                  <a:pt x="108" y="263"/>
                </a:cubicBezTo>
                <a:cubicBezTo>
                  <a:pt x="105" y="259"/>
                  <a:pt x="102" y="256"/>
                  <a:pt x="98" y="251"/>
                </a:cubicBezTo>
                <a:cubicBezTo>
                  <a:pt x="89" y="243"/>
                  <a:pt x="79" y="231"/>
                  <a:pt x="72" y="214"/>
                </a:cubicBezTo>
                <a:cubicBezTo>
                  <a:pt x="68" y="203"/>
                  <a:pt x="65" y="189"/>
                  <a:pt x="65" y="173"/>
                </a:cubicBezTo>
                <a:cubicBezTo>
                  <a:pt x="65" y="150"/>
                  <a:pt x="73" y="128"/>
                  <a:pt x="86" y="111"/>
                </a:cubicBezTo>
                <a:cubicBezTo>
                  <a:pt x="97" y="96"/>
                  <a:pt x="113" y="84"/>
                  <a:pt x="131" y="77"/>
                </a:cubicBezTo>
                <a:cubicBezTo>
                  <a:pt x="131" y="76"/>
                  <a:pt x="131" y="76"/>
                  <a:pt x="131" y="76"/>
                </a:cubicBezTo>
                <a:cubicBezTo>
                  <a:pt x="138" y="74"/>
                  <a:pt x="138" y="74"/>
                  <a:pt x="138" y="74"/>
                </a:cubicBezTo>
                <a:cubicBezTo>
                  <a:pt x="144" y="73"/>
                  <a:pt x="150" y="71"/>
                  <a:pt x="157" y="71"/>
                </a:cubicBezTo>
                <a:cubicBezTo>
                  <a:pt x="157" y="71"/>
                  <a:pt x="157" y="71"/>
                  <a:pt x="158" y="71"/>
                </a:cubicBezTo>
                <a:cubicBezTo>
                  <a:pt x="161" y="70"/>
                  <a:pt x="164" y="70"/>
                  <a:pt x="168" y="70"/>
                </a:cubicBezTo>
                <a:cubicBezTo>
                  <a:pt x="171" y="70"/>
                  <a:pt x="174" y="70"/>
                  <a:pt x="177" y="71"/>
                </a:cubicBezTo>
                <a:cubicBezTo>
                  <a:pt x="178" y="71"/>
                  <a:pt x="178" y="71"/>
                  <a:pt x="178" y="71"/>
                </a:cubicBezTo>
                <a:cubicBezTo>
                  <a:pt x="184" y="71"/>
                  <a:pt x="191" y="73"/>
                  <a:pt x="197" y="74"/>
                </a:cubicBezTo>
                <a:cubicBezTo>
                  <a:pt x="204" y="77"/>
                  <a:pt x="204" y="77"/>
                  <a:pt x="204" y="77"/>
                </a:cubicBezTo>
                <a:cubicBezTo>
                  <a:pt x="204" y="77"/>
                  <a:pt x="204" y="77"/>
                  <a:pt x="204" y="77"/>
                </a:cubicBezTo>
                <a:cubicBezTo>
                  <a:pt x="222" y="84"/>
                  <a:pt x="238" y="96"/>
                  <a:pt x="249" y="111"/>
                </a:cubicBezTo>
                <a:cubicBezTo>
                  <a:pt x="262" y="128"/>
                  <a:pt x="270" y="150"/>
                  <a:pt x="270" y="173"/>
                </a:cubicBezTo>
                <a:cubicBezTo>
                  <a:pt x="270" y="195"/>
                  <a:pt x="265" y="211"/>
                  <a:pt x="258" y="224"/>
                </a:cubicBezTo>
                <a:close/>
                <a:moveTo>
                  <a:pt x="252" y="173"/>
                </a:moveTo>
                <a:cubicBezTo>
                  <a:pt x="252" y="153"/>
                  <a:pt x="246" y="136"/>
                  <a:pt x="235" y="121"/>
                </a:cubicBezTo>
                <a:cubicBezTo>
                  <a:pt x="224" y="107"/>
                  <a:pt x="209" y="96"/>
                  <a:pt x="192" y="91"/>
                </a:cubicBezTo>
                <a:cubicBezTo>
                  <a:pt x="189" y="90"/>
                  <a:pt x="189" y="90"/>
                  <a:pt x="189" y="90"/>
                </a:cubicBezTo>
                <a:cubicBezTo>
                  <a:pt x="185" y="89"/>
                  <a:pt x="181" y="88"/>
                  <a:pt x="176" y="88"/>
                </a:cubicBezTo>
                <a:cubicBezTo>
                  <a:pt x="176" y="88"/>
                  <a:pt x="175" y="88"/>
                  <a:pt x="176" y="88"/>
                </a:cubicBezTo>
                <a:cubicBezTo>
                  <a:pt x="173" y="88"/>
                  <a:pt x="170" y="87"/>
                  <a:pt x="168" y="87"/>
                </a:cubicBezTo>
                <a:cubicBezTo>
                  <a:pt x="167" y="87"/>
                  <a:pt x="167" y="87"/>
                  <a:pt x="167" y="87"/>
                </a:cubicBezTo>
                <a:cubicBezTo>
                  <a:pt x="167" y="87"/>
                  <a:pt x="167" y="87"/>
                  <a:pt x="167" y="87"/>
                </a:cubicBezTo>
                <a:cubicBezTo>
                  <a:pt x="164" y="87"/>
                  <a:pt x="162" y="88"/>
                  <a:pt x="159" y="88"/>
                </a:cubicBezTo>
                <a:cubicBezTo>
                  <a:pt x="159" y="88"/>
                  <a:pt x="158" y="88"/>
                  <a:pt x="158" y="88"/>
                </a:cubicBezTo>
                <a:cubicBezTo>
                  <a:pt x="154" y="88"/>
                  <a:pt x="150" y="89"/>
                  <a:pt x="145" y="90"/>
                </a:cubicBezTo>
                <a:cubicBezTo>
                  <a:pt x="143" y="91"/>
                  <a:pt x="143" y="91"/>
                  <a:pt x="143" y="91"/>
                </a:cubicBezTo>
                <a:cubicBezTo>
                  <a:pt x="126" y="96"/>
                  <a:pt x="110" y="107"/>
                  <a:pt x="100" y="121"/>
                </a:cubicBezTo>
                <a:cubicBezTo>
                  <a:pt x="89" y="136"/>
                  <a:pt x="82" y="153"/>
                  <a:pt x="82" y="173"/>
                </a:cubicBezTo>
                <a:cubicBezTo>
                  <a:pt x="82" y="192"/>
                  <a:pt x="87" y="205"/>
                  <a:pt x="92" y="216"/>
                </a:cubicBezTo>
                <a:cubicBezTo>
                  <a:pt x="98" y="227"/>
                  <a:pt x="105" y="234"/>
                  <a:pt x="112" y="242"/>
                </a:cubicBezTo>
                <a:cubicBezTo>
                  <a:pt x="117" y="246"/>
                  <a:pt x="121" y="251"/>
                  <a:pt x="125" y="256"/>
                </a:cubicBezTo>
                <a:cubicBezTo>
                  <a:pt x="127" y="260"/>
                  <a:pt x="128" y="263"/>
                  <a:pt x="129" y="267"/>
                </a:cubicBezTo>
                <a:cubicBezTo>
                  <a:pt x="131" y="279"/>
                  <a:pt x="131" y="291"/>
                  <a:pt x="131" y="295"/>
                </a:cubicBezTo>
                <a:cubicBezTo>
                  <a:pt x="131" y="295"/>
                  <a:pt x="131" y="296"/>
                  <a:pt x="131" y="296"/>
                </a:cubicBezTo>
                <a:cubicBezTo>
                  <a:pt x="131" y="298"/>
                  <a:pt x="132" y="300"/>
                  <a:pt x="133" y="301"/>
                </a:cubicBezTo>
                <a:cubicBezTo>
                  <a:pt x="135" y="302"/>
                  <a:pt x="137" y="303"/>
                  <a:pt x="139" y="303"/>
                </a:cubicBezTo>
                <a:cubicBezTo>
                  <a:pt x="196" y="303"/>
                  <a:pt x="196" y="303"/>
                  <a:pt x="196" y="303"/>
                </a:cubicBezTo>
                <a:cubicBezTo>
                  <a:pt x="200" y="303"/>
                  <a:pt x="204" y="300"/>
                  <a:pt x="204" y="296"/>
                </a:cubicBezTo>
                <a:cubicBezTo>
                  <a:pt x="204" y="296"/>
                  <a:pt x="204" y="295"/>
                  <a:pt x="204" y="295"/>
                </a:cubicBezTo>
                <a:cubicBezTo>
                  <a:pt x="204" y="291"/>
                  <a:pt x="204" y="279"/>
                  <a:pt x="206" y="267"/>
                </a:cubicBezTo>
                <a:cubicBezTo>
                  <a:pt x="207" y="261"/>
                  <a:pt x="210" y="256"/>
                  <a:pt x="213" y="252"/>
                </a:cubicBezTo>
                <a:cubicBezTo>
                  <a:pt x="217" y="248"/>
                  <a:pt x="221" y="244"/>
                  <a:pt x="225" y="240"/>
                </a:cubicBezTo>
                <a:cubicBezTo>
                  <a:pt x="233" y="231"/>
                  <a:pt x="241" y="222"/>
                  <a:pt x="246" y="208"/>
                </a:cubicBezTo>
                <a:cubicBezTo>
                  <a:pt x="250" y="199"/>
                  <a:pt x="252" y="187"/>
                  <a:pt x="252" y="173"/>
                </a:cubicBezTo>
                <a:close/>
                <a:moveTo>
                  <a:pt x="264" y="248"/>
                </a:moveTo>
                <a:cubicBezTo>
                  <a:pt x="259" y="255"/>
                  <a:pt x="254" y="261"/>
                  <a:pt x="250" y="266"/>
                </a:cubicBezTo>
                <a:cubicBezTo>
                  <a:pt x="270" y="287"/>
                  <a:pt x="270" y="287"/>
                  <a:pt x="270" y="287"/>
                </a:cubicBezTo>
                <a:cubicBezTo>
                  <a:pt x="275" y="291"/>
                  <a:pt x="282" y="291"/>
                  <a:pt x="286" y="287"/>
                </a:cubicBezTo>
                <a:cubicBezTo>
                  <a:pt x="290" y="282"/>
                  <a:pt x="290" y="275"/>
                  <a:pt x="286" y="271"/>
                </a:cubicBezTo>
                <a:lnTo>
                  <a:pt x="264" y="248"/>
                </a:lnTo>
                <a:close/>
                <a:moveTo>
                  <a:pt x="324" y="157"/>
                </a:moveTo>
                <a:cubicBezTo>
                  <a:pt x="284" y="157"/>
                  <a:pt x="284" y="157"/>
                  <a:pt x="284" y="157"/>
                </a:cubicBezTo>
                <a:cubicBezTo>
                  <a:pt x="285" y="162"/>
                  <a:pt x="285" y="167"/>
                  <a:pt x="285" y="173"/>
                </a:cubicBezTo>
                <a:cubicBezTo>
                  <a:pt x="285" y="175"/>
                  <a:pt x="285" y="177"/>
                  <a:pt x="285" y="179"/>
                </a:cubicBezTo>
                <a:cubicBezTo>
                  <a:pt x="324" y="179"/>
                  <a:pt x="324" y="179"/>
                  <a:pt x="324" y="179"/>
                </a:cubicBezTo>
                <a:cubicBezTo>
                  <a:pt x="330" y="179"/>
                  <a:pt x="335" y="174"/>
                  <a:pt x="335" y="168"/>
                </a:cubicBezTo>
                <a:cubicBezTo>
                  <a:pt x="335" y="162"/>
                  <a:pt x="330" y="157"/>
                  <a:pt x="324" y="157"/>
                </a:cubicBezTo>
                <a:close/>
                <a:moveTo>
                  <a:pt x="196" y="217"/>
                </a:moveTo>
                <a:cubicBezTo>
                  <a:pt x="194" y="216"/>
                  <a:pt x="192" y="216"/>
                  <a:pt x="189" y="216"/>
                </a:cubicBezTo>
                <a:cubicBezTo>
                  <a:pt x="188" y="216"/>
                  <a:pt x="188" y="216"/>
                  <a:pt x="188" y="216"/>
                </a:cubicBezTo>
                <a:cubicBezTo>
                  <a:pt x="187" y="216"/>
                  <a:pt x="186" y="216"/>
                  <a:pt x="185" y="216"/>
                </a:cubicBezTo>
                <a:cubicBezTo>
                  <a:pt x="185" y="216"/>
                  <a:pt x="184" y="217"/>
                  <a:pt x="184" y="217"/>
                </a:cubicBezTo>
                <a:cubicBezTo>
                  <a:pt x="183" y="217"/>
                  <a:pt x="183" y="217"/>
                  <a:pt x="182" y="217"/>
                </a:cubicBezTo>
                <a:cubicBezTo>
                  <a:pt x="182" y="218"/>
                  <a:pt x="181" y="218"/>
                  <a:pt x="181" y="219"/>
                </a:cubicBezTo>
                <a:cubicBezTo>
                  <a:pt x="181" y="219"/>
                  <a:pt x="180" y="219"/>
                  <a:pt x="180" y="219"/>
                </a:cubicBezTo>
                <a:cubicBezTo>
                  <a:pt x="180" y="219"/>
                  <a:pt x="179" y="220"/>
                  <a:pt x="179" y="220"/>
                </a:cubicBezTo>
                <a:cubicBezTo>
                  <a:pt x="179" y="220"/>
                  <a:pt x="179" y="221"/>
                  <a:pt x="179" y="221"/>
                </a:cubicBezTo>
                <a:cubicBezTo>
                  <a:pt x="178" y="219"/>
                  <a:pt x="176" y="218"/>
                  <a:pt x="175" y="217"/>
                </a:cubicBezTo>
                <a:cubicBezTo>
                  <a:pt x="173" y="216"/>
                  <a:pt x="171" y="215"/>
                  <a:pt x="168" y="215"/>
                </a:cubicBezTo>
                <a:cubicBezTo>
                  <a:pt x="168" y="215"/>
                  <a:pt x="168" y="216"/>
                  <a:pt x="167" y="216"/>
                </a:cubicBezTo>
                <a:cubicBezTo>
                  <a:pt x="167" y="216"/>
                  <a:pt x="167" y="215"/>
                  <a:pt x="167" y="215"/>
                </a:cubicBezTo>
                <a:cubicBezTo>
                  <a:pt x="164" y="215"/>
                  <a:pt x="162" y="216"/>
                  <a:pt x="160" y="217"/>
                </a:cubicBezTo>
                <a:cubicBezTo>
                  <a:pt x="158" y="218"/>
                  <a:pt x="157" y="219"/>
                  <a:pt x="156" y="221"/>
                </a:cubicBezTo>
                <a:cubicBezTo>
                  <a:pt x="156" y="221"/>
                  <a:pt x="156" y="220"/>
                  <a:pt x="156" y="220"/>
                </a:cubicBezTo>
                <a:cubicBezTo>
                  <a:pt x="155" y="220"/>
                  <a:pt x="155" y="219"/>
                  <a:pt x="155" y="219"/>
                </a:cubicBezTo>
                <a:cubicBezTo>
                  <a:pt x="154" y="219"/>
                  <a:pt x="154" y="219"/>
                  <a:pt x="154" y="219"/>
                </a:cubicBezTo>
                <a:cubicBezTo>
                  <a:pt x="153" y="218"/>
                  <a:pt x="153" y="218"/>
                  <a:pt x="152" y="217"/>
                </a:cubicBezTo>
                <a:cubicBezTo>
                  <a:pt x="152" y="217"/>
                  <a:pt x="152" y="217"/>
                  <a:pt x="151" y="217"/>
                </a:cubicBezTo>
                <a:cubicBezTo>
                  <a:pt x="151" y="217"/>
                  <a:pt x="150" y="216"/>
                  <a:pt x="150" y="216"/>
                </a:cubicBezTo>
                <a:cubicBezTo>
                  <a:pt x="149" y="216"/>
                  <a:pt x="148" y="216"/>
                  <a:pt x="146" y="216"/>
                </a:cubicBezTo>
                <a:cubicBezTo>
                  <a:pt x="145" y="216"/>
                  <a:pt x="145" y="216"/>
                  <a:pt x="145" y="216"/>
                </a:cubicBezTo>
                <a:cubicBezTo>
                  <a:pt x="143" y="216"/>
                  <a:pt x="141" y="216"/>
                  <a:pt x="139" y="217"/>
                </a:cubicBezTo>
                <a:cubicBezTo>
                  <a:pt x="138" y="218"/>
                  <a:pt x="138" y="218"/>
                  <a:pt x="137" y="218"/>
                </a:cubicBezTo>
                <a:cubicBezTo>
                  <a:pt x="135" y="220"/>
                  <a:pt x="134" y="223"/>
                  <a:pt x="134" y="227"/>
                </a:cubicBezTo>
                <a:cubicBezTo>
                  <a:pt x="134" y="230"/>
                  <a:pt x="135" y="233"/>
                  <a:pt x="137" y="237"/>
                </a:cubicBezTo>
                <a:cubicBezTo>
                  <a:pt x="139" y="241"/>
                  <a:pt x="143" y="246"/>
                  <a:pt x="147" y="255"/>
                </a:cubicBezTo>
                <a:cubicBezTo>
                  <a:pt x="150" y="262"/>
                  <a:pt x="153" y="272"/>
                  <a:pt x="155" y="287"/>
                </a:cubicBezTo>
                <a:cubicBezTo>
                  <a:pt x="162" y="287"/>
                  <a:pt x="162" y="287"/>
                  <a:pt x="162" y="287"/>
                </a:cubicBezTo>
                <a:cubicBezTo>
                  <a:pt x="160" y="271"/>
                  <a:pt x="156" y="260"/>
                  <a:pt x="153" y="252"/>
                </a:cubicBezTo>
                <a:cubicBezTo>
                  <a:pt x="149" y="242"/>
                  <a:pt x="144" y="237"/>
                  <a:pt x="143" y="234"/>
                </a:cubicBezTo>
                <a:cubicBezTo>
                  <a:pt x="142" y="233"/>
                  <a:pt x="142" y="233"/>
                  <a:pt x="142" y="232"/>
                </a:cubicBezTo>
                <a:cubicBezTo>
                  <a:pt x="141" y="230"/>
                  <a:pt x="140" y="228"/>
                  <a:pt x="140" y="227"/>
                </a:cubicBezTo>
                <a:cubicBezTo>
                  <a:pt x="140" y="225"/>
                  <a:pt x="141" y="224"/>
                  <a:pt x="142" y="223"/>
                </a:cubicBezTo>
                <a:cubicBezTo>
                  <a:pt x="142" y="223"/>
                  <a:pt x="144" y="222"/>
                  <a:pt x="145" y="222"/>
                </a:cubicBezTo>
                <a:cubicBezTo>
                  <a:pt x="146" y="222"/>
                  <a:pt x="146" y="222"/>
                  <a:pt x="146" y="222"/>
                </a:cubicBezTo>
                <a:cubicBezTo>
                  <a:pt x="148" y="223"/>
                  <a:pt x="149" y="223"/>
                  <a:pt x="150" y="224"/>
                </a:cubicBezTo>
                <a:cubicBezTo>
                  <a:pt x="151" y="224"/>
                  <a:pt x="151" y="225"/>
                  <a:pt x="151" y="225"/>
                </a:cubicBezTo>
                <a:cubicBezTo>
                  <a:pt x="152" y="226"/>
                  <a:pt x="153" y="228"/>
                  <a:pt x="155" y="230"/>
                </a:cubicBezTo>
                <a:cubicBezTo>
                  <a:pt x="155" y="231"/>
                  <a:pt x="157" y="232"/>
                  <a:pt x="158" y="231"/>
                </a:cubicBezTo>
                <a:cubicBezTo>
                  <a:pt x="159" y="231"/>
                  <a:pt x="160" y="230"/>
                  <a:pt x="160" y="229"/>
                </a:cubicBezTo>
                <a:cubicBezTo>
                  <a:pt x="161" y="228"/>
                  <a:pt x="161" y="227"/>
                  <a:pt x="161" y="226"/>
                </a:cubicBezTo>
                <a:cubicBezTo>
                  <a:pt x="161" y="225"/>
                  <a:pt x="162" y="225"/>
                  <a:pt x="162" y="225"/>
                </a:cubicBezTo>
                <a:cubicBezTo>
                  <a:pt x="162" y="224"/>
                  <a:pt x="162" y="224"/>
                  <a:pt x="162" y="224"/>
                </a:cubicBezTo>
                <a:cubicBezTo>
                  <a:pt x="163" y="223"/>
                  <a:pt x="163" y="223"/>
                  <a:pt x="163" y="223"/>
                </a:cubicBezTo>
                <a:cubicBezTo>
                  <a:pt x="164" y="222"/>
                  <a:pt x="165" y="222"/>
                  <a:pt x="167" y="222"/>
                </a:cubicBezTo>
                <a:cubicBezTo>
                  <a:pt x="167" y="222"/>
                  <a:pt x="167" y="222"/>
                  <a:pt x="167" y="222"/>
                </a:cubicBezTo>
                <a:cubicBezTo>
                  <a:pt x="168" y="222"/>
                  <a:pt x="168" y="222"/>
                  <a:pt x="168" y="222"/>
                </a:cubicBezTo>
                <a:cubicBezTo>
                  <a:pt x="170" y="222"/>
                  <a:pt x="171" y="222"/>
                  <a:pt x="171" y="223"/>
                </a:cubicBezTo>
                <a:cubicBezTo>
                  <a:pt x="172" y="223"/>
                  <a:pt x="172" y="223"/>
                  <a:pt x="173" y="224"/>
                </a:cubicBezTo>
                <a:cubicBezTo>
                  <a:pt x="173" y="224"/>
                  <a:pt x="173" y="224"/>
                  <a:pt x="173" y="225"/>
                </a:cubicBezTo>
                <a:cubicBezTo>
                  <a:pt x="173" y="225"/>
                  <a:pt x="173" y="225"/>
                  <a:pt x="174" y="226"/>
                </a:cubicBezTo>
                <a:cubicBezTo>
                  <a:pt x="174" y="227"/>
                  <a:pt x="174" y="228"/>
                  <a:pt x="174" y="229"/>
                </a:cubicBezTo>
                <a:cubicBezTo>
                  <a:pt x="175" y="230"/>
                  <a:pt x="176" y="231"/>
                  <a:pt x="177" y="231"/>
                </a:cubicBezTo>
                <a:cubicBezTo>
                  <a:pt x="178" y="232"/>
                  <a:pt x="179" y="231"/>
                  <a:pt x="180" y="230"/>
                </a:cubicBezTo>
                <a:cubicBezTo>
                  <a:pt x="182" y="228"/>
                  <a:pt x="182" y="226"/>
                  <a:pt x="184" y="225"/>
                </a:cubicBezTo>
                <a:cubicBezTo>
                  <a:pt x="184" y="225"/>
                  <a:pt x="184" y="224"/>
                  <a:pt x="185" y="224"/>
                </a:cubicBezTo>
                <a:cubicBezTo>
                  <a:pt x="185" y="223"/>
                  <a:pt x="187" y="223"/>
                  <a:pt x="189" y="222"/>
                </a:cubicBezTo>
                <a:cubicBezTo>
                  <a:pt x="189" y="222"/>
                  <a:pt x="189" y="222"/>
                  <a:pt x="189" y="222"/>
                </a:cubicBezTo>
                <a:cubicBezTo>
                  <a:pt x="191" y="222"/>
                  <a:pt x="192" y="223"/>
                  <a:pt x="193" y="223"/>
                </a:cubicBezTo>
                <a:cubicBezTo>
                  <a:pt x="194" y="224"/>
                  <a:pt x="194" y="225"/>
                  <a:pt x="194" y="227"/>
                </a:cubicBezTo>
                <a:cubicBezTo>
                  <a:pt x="194" y="228"/>
                  <a:pt x="194" y="230"/>
                  <a:pt x="193" y="232"/>
                </a:cubicBezTo>
                <a:cubicBezTo>
                  <a:pt x="193" y="233"/>
                  <a:pt x="193" y="233"/>
                  <a:pt x="192" y="234"/>
                </a:cubicBezTo>
                <a:cubicBezTo>
                  <a:pt x="191" y="237"/>
                  <a:pt x="186" y="242"/>
                  <a:pt x="182" y="252"/>
                </a:cubicBezTo>
                <a:cubicBezTo>
                  <a:pt x="178" y="260"/>
                  <a:pt x="175" y="271"/>
                  <a:pt x="173" y="287"/>
                </a:cubicBezTo>
                <a:cubicBezTo>
                  <a:pt x="180" y="287"/>
                  <a:pt x="180" y="287"/>
                  <a:pt x="180" y="287"/>
                </a:cubicBezTo>
                <a:cubicBezTo>
                  <a:pt x="182" y="272"/>
                  <a:pt x="185" y="262"/>
                  <a:pt x="188" y="255"/>
                </a:cubicBezTo>
                <a:cubicBezTo>
                  <a:pt x="192" y="246"/>
                  <a:pt x="196" y="241"/>
                  <a:pt x="198" y="237"/>
                </a:cubicBezTo>
                <a:cubicBezTo>
                  <a:pt x="200" y="233"/>
                  <a:pt x="201" y="230"/>
                  <a:pt x="201" y="227"/>
                </a:cubicBezTo>
                <a:cubicBezTo>
                  <a:pt x="201" y="223"/>
                  <a:pt x="200" y="220"/>
                  <a:pt x="198" y="218"/>
                </a:cubicBezTo>
                <a:cubicBezTo>
                  <a:pt x="197" y="218"/>
                  <a:pt x="196" y="218"/>
                  <a:pt x="196" y="217"/>
                </a:cubicBezTo>
                <a:close/>
                <a:moveTo>
                  <a:pt x="49" y="271"/>
                </a:moveTo>
                <a:cubicBezTo>
                  <a:pt x="44" y="275"/>
                  <a:pt x="44" y="282"/>
                  <a:pt x="49" y="287"/>
                </a:cubicBezTo>
                <a:cubicBezTo>
                  <a:pt x="53" y="291"/>
                  <a:pt x="60" y="291"/>
                  <a:pt x="65" y="287"/>
                </a:cubicBezTo>
                <a:cubicBezTo>
                  <a:pt x="85" y="266"/>
                  <a:pt x="85" y="266"/>
                  <a:pt x="85" y="266"/>
                </a:cubicBezTo>
                <a:cubicBezTo>
                  <a:pt x="80" y="261"/>
                  <a:pt x="76" y="255"/>
                  <a:pt x="71" y="248"/>
                </a:cubicBezTo>
                <a:lnTo>
                  <a:pt x="49" y="271"/>
                </a:lnTo>
                <a:close/>
              </a:path>
            </a:pathLst>
          </a:custGeom>
          <a:solidFill>
            <a:schemeClr val="bg1"/>
          </a:solidFill>
          <a:ln w="9525">
            <a:noFill/>
            <a:round/>
          </a:ln>
        </p:spPr>
        <p:txBody>
          <a:bodyPr/>
          <a:lstStyle/>
          <a:p>
            <a:endParaRPr lang="zh-CN" altLang="en-US"/>
          </a:p>
        </p:txBody>
      </p:sp>
      <p:sp>
        <p:nvSpPr>
          <p:cNvPr id="24585" name="Freeform 17"/>
          <p:cNvSpPr>
            <a:spLocks noEditPoints="1"/>
          </p:cNvSpPr>
          <p:nvPr/>
        </p:nvSpPr>
        <p:spPr bwMode="auto">
          <a:xfrm>
            <a:off x="5068888" y="2630488"/>
            <a:ext cx="546100" cy="450850"/>
          </a:xfrm>
          <a:custGeom>
            <a:avLst/>
            <a:gdLst>
              <a:gd name="T0" fmla="*/ 2147483647 w 326"/>
              <a:gd name="T1" fmla="*/ 2147483647 h 272"/>
              <a:gd name="T2" fmla="*/ 2147483647 w 326"/>
              <a:gd name="T3" fmla="*/ 2147483647 h 272"/>
              <a:gd name="T4" fmla="*/ 2147483647 w 326"/>
              <a:gd name="T5" fmla="*/ 2147483647 h 272"/>
              <a:gd name="T6" fmla="*/ 2147483647 w 326"/>
              <a:gd name="T7" fmla="*/ 2147483647 h 272"/>
              <a:gd name="T8" fmla="*/ 2147483647 w 326"/>
              <a:gd name="T9" fmla="*/ 2147483647 h 272"/>
              <a:gd name="T10" fmla="*/ 2147483647 w 326"/>
              <a:gd name="T11" fmla="*/ 2147483647 h 272"/>
              <a:gd name="T12" fmla="*/ 2147483647 w 326"/>
              <a:gd name="T13" fmla="*/ 2147483647 h 272"/>
              <a:gd name="T14" fmla="*/ 2147483647 w 326"/>
              <a:gd name="T15" fmla="*/ 2147483647 h 272"/>
              <a:gd name="T16" fmla="*/ 2147483647 w 326"/>
              <a:gd name="T17" fmla="*/ 2147483647 h 272"/>
              <a:gd name="T18" fmla="*/ 2147483647 w 326"/>
              <a:gd name="T19" fmla="*/ 2147483647 h 272"/>
              <a:gd name="T20" fmla="*/ 2147483647 w 326"/>
              <a:gd name="T21" fmla="*/ 2147483647 h 272"/>
              <a:gd name="T22" fmla="*/ 2147483647 w 326"/>
              <a:gd name="T23" fmla="*/ 2147483647 h 272"/>
              <a:gd name="T24" fmla="*/ 2147483647 w 326"/>
              <a:gd name="T25" fmla="*/ 2147483647 h 272"/>
              <a:gd name="T26" fmla="*/ 2147483647 w 326"/>
              <a:gd name="T27" fmla="*/ 2147483647 h 272"/>
              <a:gd name="T28" fmla="*/ 2147483647 w 326"/>
              <a:gd name="T29" fmla="*/ 2147483647 h 272"/>
              <a:gd name="T30" fmla="*/ 2147483647 w 326"/>
              <a:gd name="T31" fmla="*/ 2147483647 h 272"/>
              <a:gd name="T32" fmla="*/ 2147483647 w 326"/>
              <a:gd name="T33" fmla="*/ 2147483647 h 272"/>
              <a:gd name="T34" fmla="*/ 2147483647 w 326"/>
              <a:gd name="T35" fmla="*/ 2147483647 h 272"/>
              <a:gd name="T36" fmla="*/ 2147483647 w 326"/>
              <a:gd name="T37" fmla="*/ 2147483647 h 272"/>
              <a:gd name="T38" fmla="*/ 2147483647 w 326"/>
              <a:gd name="T39" fmla="*/ 2147483647 h 272"/>
              <a:gd name="T40" fmla="*/ 2147483647 w 326"/>
              <a:gd name="T41" fmla="*/ 2147483647 h 272"/>
              <a:gd name="T42" fmla="*/ 2147483647 w 326"/>
              <a:gd name="T43" fmla="*/ 2147483647 h 272"/>
              <a:gd name="T44" fmla="*/ 2147483647 w 326"/>
              <a:gd name="T45" fmla="*/ 2147483647 h 272"/>
              <a:gd name="T46" fmla="*/ 2147483647 w 326"/>
              <a:gd name="T47" fmla="*/ 2147483647 h 272"/>
              <a:gd name="T48" fmla="*/ 2147483647 w 326"/>
              <a:gd name="T49" fmla="*/ 2147483647 h 272"/>
              <a:gd name="T50" fmla="*/ 2147483647 w 326"/>
              <a:gd name="T51" fmla="*/ 2147483647 h 272"/>
              <a:gd name="T52" fmla="*/ 2147483647 w 326"/>
              <a:gd name="T53" fmla="*/ 2147483647 h 272"/>
              <a:gd name="T54" fmla="*/ 2147483647 w 326"/>
              <a:gd name="T55" fmla="*/ 2147483647 h 272"/>
              <a:gd name="T56" fmla="*/ 2147483647 w 326"/>
              <a:gd name="T57" fmla="*/ 2147483647 h 272"/>
              <a:gd name="T58" fmla="*/ 2147483647 w 326"/>
              <a:gd name="T59" fmla="*/ 2147483647 h 272"/>
              <a:gd name="T60" fmla="*/ 2147483647 w 326"/>
              <a:gd name="T61" fmla="*/ 2147483647 h 272"/>
              <a:gd name="T62" fmla="*/ 2147483647 w 326"/>
              <a:gd name="T63" fmla="*/ 2147483647 h 272"/>
              <a:gd name="T64" fmla="*/ 2147483647 w 326"/>
              <a:gd name="T65" fmla="*/ 2147483647 h 272"/>
              <a:gd name="T66" fmla="*/ 2147483647 w 326"/>
              <a:gd name="T67" fmla="*/ 2147483647 h 272"/>
              <a:gd name="T68" fmla="*/ 2147483647 w 326"/>
              <a:gd name="T69" fmla="*/ 2147483647 h 272"/>
              <a:gd name="T70" fmla="*/ 2147483647 w 326"/>
              <a:gd name="T71" fmla="*/ 2147483647 h 272"/>
              <a:gd name="T72" fmla="*/ 2147483647 w 326"/>
              <a:gd name="T73" fmla="*/ 2147483647 h 272"/>
              <a:gd name="T74" fmla="*/ 2147483647 w 326"/>
              <a:gd name="T75" fmla="*/ 2147483647 h 272"/>
              <a:gd name="T76" fmla="*/ 2147483647 w 326"/>
              <a:gd name="T77" fmla="*/ 2147483647 h 272"/>
              <a:gd name="T78" fmla="*/ 2147483647 w 326"/>
              <a:gd name="T79" fmla="*/ 2147483647 h 272"/>
              <a:gd name="T80" fmla="*/ 2147483647 w 326"/>
              <a:gd name="T81" fmla="*/ 2147483647 h 272"/>
              <a:gd name="T82" fmla="*/ 2147483647 w 326"/>
              <a:gd name="T83" fmla="*/ 2147483647 h 272"/>
              <a:gd name="T84" fmla="*/ 2147483647 w 326"/>
              <a:gd name="T85" fmla="*/ 2147483647 h 272"/>
              <a:gd name="T86" fmla="*/ 2147483647 w 326"/>
              <a:gd name="T87" fmla="*/ 0 h 272"/>
              <a:gd name="T88" fmla="*/ 2147483647 w 326"/>
              <a:gd name="T89" fmla="*/ 2147483647 h 272"/>
              <a:gd name="T90" fmla="*/ 2147483647 w 326"/>
              <a:gd name="T91" fmla="*/ 2147483647 h 272"/>
              <a:gd name="T92" fmla="*/ 2147483647 w 326"/>
              <a:gd name="T93" fmla="*/ 2147483647 h 272"/>
              <a:gd name="T94" fmla="*/ 2147483647 w 326"/>
              <a:gd name="T95" fmla="*/ 2147483647 h 272"/>
              <a:gd name="T96" fmla="*/ 2147483647 w 326"/>
              <a:gd name="T97" fmla="*/ 2147483647 h 272"/>
              <a:gd name="T98" fmla="*/ 2147483647 w 326"/>
              <a:gd name="T99" fmla="*/ 2147483647 h 272"/>
              <a:gd name="T100" fmla="*/ 2147483647 w 326"/>
              <a:gd name="T101" fmla="*/ 2147483647 h 272"/>
              <a:gd name="T102" fmla="*/ 2147483647 w 326"/>
              <a:gd name="T103" fmla="*/ 2147483647 h 272"/>
              <a:gd name="T104" fmla="*/ 2147483647 w 326"/>
              <a:gd name="T105" fmla="*/ 2147483647 h 272"/>
              <a:gd name="T106" fmla="*/ 2147483647 w 326"/>
              <a:gd name="T107" fmla="*/ 2147483647 h 272"/>
              <a:gd name="T108" fmla="*/ 2147483647 w 326"/>
              <a:gd name="T109" fmla="*/ 2147483647 h 2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6"/>
              <a:gd name="T166" fmla="*/ 0 h 272"/>
              <a:gd name="T167" fmla="*/ 326 w 326"/>
              <a:gd name="T168" fmla="*/ 272 h 2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6" h="272">
                <a:moveTo>
                  <a:pt x="148" y="106"/>
                </a:moveTo>
                <a:cubicBezTo>
                  <a:pt x="168" y="106"/>
                  <a:pt x="168" y="106"/>
                  <a:pt x="168" y="106"/>
                </a:cubicBezTo>
                <a:cubicBezTo>
                  <a:pt x="169" y="106"/>
                  <a:pt x="170" y="107"/>
                  <a:pt x="170" y="108"/>
                </a:cubicBezTo>
                <a:cubicBezTo>
                  <a:pt x="170" y="158"/>
                  <a:pt x="170" y="158"/>
                  <a:pt x="170" y="158"/>
                </a:cubicBezTo>
                <a:cubicBezTo>
                  <a:pt x="170" y="159"/>
                  <a:pt x="169" y="160"/>
                  <a:pt x="168" y="160"/>
                </a:cubicBezTo>
                <a:cubicBezTo>
                  <a:pt x="148" y="160"/>
                  <a:pt x="148" y="160"/>
                  <a:pt x="148" y="160"/>
                </a:cubicBezTo>
                <a:cubicBezTo>
                  <a:pt x="147" y="160"/>
                  <a:pt x="146" y="159"/>
                  <a:pt x="146" y="158"/>
                </a:cubicBezTo>
                <a:cubicBezTo>
                  <a:pt x="146" y="108"/>
                  <a:pt x="146" y="108"/>
                  <a:pt x="146" y="108"/>
                </a:cubicBezTo>
                <a:cubicBezTo>
                  <a:pt x="146" y="107"/>
                  <a:pt x="147" y="106"/>
                  <a:pt x="148" y="106"/>
                </a:cubicBezTo>
                <a:close/>
                <a:moveTo>
                  <a:pt x="204" y="160"/>
                </a:moveTo>
                <a:cubicBezTo>
                  <a:pt x="205" y="160"/>
                  <a:pt x="206" y="159"/>
                  <a:pt x="206" y="158"/>
                </a:cubicBezTo>
                <a:cubicBezTo>
                  <a:pt x="206" y="83"/>
                  <a:pt x="206" y="83"/>
                  <a:pt x="206" y="83"/>
                </a:cubicBezTo>
                <a:cubicBezTo>
                  <a:pt x="206" y="82"/>
                  <a:pt x="205" y="81"/>
                  <a:pt x="204" y="81"/>
                </a:cubicBezTo>
                <a:cubicBezTo>
                  <a:pt x="183" y="81"/>
                  <a:pt x="183" y="81"/>
                  <a:pt x="183" y="81"/>
                </a:cubicBezTo>
                <a:cubicBezTo>
                  <a:pt x="182" y="81"/>
                  <a:pt x="181" y="82"/>
                  <a:pt x="181" y="83"/>
                </a:cubicBezTo>
                <a:cubicBezTo>
                  <a:pt x="181" y="158"/>
                  <a:pt x="181" y="158"/>
                  <a:pt x="181" y="158"/>
                </a:cubicBezTo>
                <a:cubicBezTo>
                  <a:pt x="181" y="159"/>
                  <a:pt x="182" y="160"/>
                  <a:pt x="183" y="160"/>
                </a:cubicBezTo>
                <a:lnTo>
                  <a:pt x="204" y="160"/>
                </a:lnTo>
                <a:close/>
                <a:moveTo>
                  <a:pt x="239" y="160"/>
                </a:moveTo>
                <a:cubicBezTo>
                  <a:pt x="241" y="160"/>
                  <a:pt x="242" y="159"/>
                  <a:pt x="242" y="158"/>
                </a:cubicBezTo>
                <a:cubicBezTo>
                  <a:pt x="242" y="118"/>
                  <a:pt x="242" y="118"/>
                  <a:pt x="242" y="118"/>
                </a:cubicBezTo>
                <a:cubicBezTo>
                  <a:pt x="242" y="117"/>
                  <a:pt x="241" y="116"/>
                  <a:pt x="239" y="116"/>
                </a:cubicBezTo>
                <a:cubicBezTo>
                  <a:pt x="219" y="116"/>
                  <a:pt x="219" y="116"/>
                  <a:pt x="219" y="116"/>
                </a:cubicBezTo>
                <a:cubicBezTo>
                  <a:pt x="218" y="116"/>
                  <a:pt x="217" y="117"/>
                  <a:pt x="217" y="118"/>
                </a:cubicBezTo>
                <a:cubicBezTo>
                  <a:pt x="217" y="158"/>
                  <a:pt x="217" y="158"/>
                  <a:pt x="217" y="158"/>
                </a:cubicBezTo>
                <a:cubicBezTo>
                  <a:pt x="217" y="159"/>
                  <a:pt x="218" y="160"/>
                  <a:pt x="219" y="160"/>
                </a:cubicBezTo>
                <a:lnTo>
                  <a:pt x="239" y="160"/>
                </a:lnTo>
                <a:close/>
                <a:moveTo>
                  <a:pt x="275" y="160"/>
                </a:moveTo>
                <a:cubicBezTo>
                  <a:pt x="276" y="160"/>
                  <a:pt x="277" y="159"/>
                  <a:pt x="277" y="158"/>
                </a:cubicBezTo>
                <a:cubicBezTo>
                  <a:pt x="277" y="97"/>
                  <a:pt x="277" y="97"/>
                  <a:pt x="277" y="97"/>
                </a:cubicBezTo>
                <a:cubicBezTo>
                  <a:pt x="277" y="96"/>
                  <a:pt x="276" y="95"/>
                  <a:pt x="275" y="95"/>
                </a:cubicBezTo>
                <a:cubicBezTo>
                  <a:pt x="255" y="95"/>
                  <a:pt x="255" y="95"/>
                  <a:pt x="255" y="95"/>
                </a:cubicBezTo>
                <a:cubicBezTo>
                  <a:pt x="253" y="95"/>
                  <a:pt x="252" y="96"/>
                  <a:pt x="252" y="97"/>
                </a:cubicBezTo>
                <a:cubicBezTo>
                  <a:pt x="252" y="158"/>
                  <a:pt x="252" y="158"/>
                  <a:pt x="252" y="158"/>
                </a:cubicBezTo>
                <a:cubicBezTo>
                  <a:pt x="252" y="159"/>
                  <a:pt x="253" y="160"/>
                  <a:pt x="255" y="160"/>
                </a:cubicBezTo>
                <a:lnTo>
                  <a:pt x="275" y="160"/>
                </a:lnTo>
                <a:close/>
                <a:moveTo>
                  <a:pt x="32" y="50"/>
                </a:moveTo>
                <a:cubicBezTo>
                  <a:pt x="35" y="60"/>
                  <a:pt x="42" y="69"/>
                  <a:pt x="53" y="69"/>
                </a:cubicBezTo>
                <a:cubicBezTo>
                  <a:pt x="63" y="69"/>
                  <a:pt x="70" y="60"/>
                  <a:pt x="73" y="50"/>
                </a:cubicBezTo>
                <a:cubicBezTo>
                  <a:pt x="76" y="48"/>
                  <a:pt x="78" y="44"/>
                  <a:pt x="77" y="41"/>
                </a:cubicBezTo>
                <a:cubicBezTo>
                  <a:pt x="77" y="38"/>
                  <a:pt x="76" y="37"/>
                  <a:pt x="74" y="37"/>
                </a:cubicBezTo>
                <a:cubicBezTo>
                  <a:pt x="74" y="24"/>
                  <a:pt x="65" y="14"/>
                  <a:pt x="53" y="14"/>
                </a:cubicBezTo>
                <a:cubicBezTo>
                  <a:pt x="40" y="14"/>
                  <a:pt x="32" y="24"/>
                  <a:pt x="31" y="37"/>
                </a:cubicBezTo>
                <a:cubicBezTo>
                  <a:pt x="29" y="37"/>
                  <a:pt x="28" y="38"/>
                  <a:pt x="27" y="41"/>
                </a:cubicBezTo>
                <a:cubicBezTo>
                  <a:pt x="27" y="44"/>
                  <a:pt x="29" y="49"/>
                  <a:pt x="32" y="50"/>
                </a:cubicBezTo>
                <a:close/>
                <a:moveTo>
                  <a:pt x="102" y="126"/>
                </a:moveTo>
                <a:cubicBezTo>
                  <a:pt x="103" y="127"/>
                  <a:pt x="103" y="127"/>
                  <a:pt x="104" y="127"/>
                </a:cubicBezTo>
                <a:cubicBezTo>
                  <a:pt x="104" y="128"/>
                  <a:pt x="105" y="128"/>
                  <a:pt x="106" y="128"/>
                </a:cubicBezTo>
                <a:cubicBezTo>
                  <a:pt x="107" y="129"/>
                  <a:pt x="108" y="129"/>
                  <a:pt x="109" y="129"/>
                </a:cubicBezTo>
                <a:cubicBezTo>
                  <a:pt x="110" y="129"/>
                  <a:pt x="111" y="128"/>
                  <a:pt x="112" y="128"/>
                </a:cubicBezTo>
                <a:cubicBezTo>
                  <a:pt x="114" y="128"/>
                  <a:pt x="115" y="127"/>
                  <a:pt x="116" y="127"/>
                </a:cubicBezTo>
                <a:cubicBezTo>
                  <a:pt x="117" y="126"/>
                  <a:pt x="118" y="125"/>
                  <a:pt x="120" y="124"/>
                </a:cubicBezTo>
                <a:cubicBezTo>
                  <a:pt x="122" y="121"/>
                  <a:pt x="125" y="119"/>
                  <a:pt x="128" y="116"/>
                </a:cubicBezTo>
                <a:cubicBezTo>
                  <a:pt x="136" y="108"/>
                  <a:pt x="145" y="98"/>
                  <a:pt x="145" y="98"/>
                </a:cubicBezTo>
                <a:cubicBezTo>
                  <a:pt x="148" y="95"/>
                  <a:pt x="148" y="89"/>
                  <a:pt x="145" y="85"/>
                </a:cubicBezTo>
                <a:cubicBezTo>
                  <a:pt x="165" y="66"/>
                  <a:pt x="165" y="66"/>
                  <a:pt x="165" y="66"/>
                </a:cubicBezTo>
                <a:cubicBezTo>
                  <a:pt x="166" y="65"/>
                  <a:pt x="166" y="63"/>
                  <a:pt x="165" y="62"/>
                </a:cubicBezTo>
                <a:cubicBezTo>
                  <a:pt x="164" y="61"/>
                  <a:pt x="162" y="61"/>
                  <a:pt x="161" y="62"/>
                </a:cubicBezTo>
                <a:cubicBezTo>
                  <a:pt x="139" y="83"/>
                  <a:pt x="139" y="83"/>
                  <a:pt x="139" y="83"/>
                </a:cubicBezTo>
                <a:cubicBezTo>
                  <a:pt x="136" y="82"/>
                  <a:pt x="133" y="83"/>
                  <a:pt x="131" y="86"/>
                </a:cubicBezTo>
                <a:cubicBezTo>
                  <a:pt x="131" y="86"/>
                  <a:pt x="131" y="86"/>
                  <a:pt x="131" y="86"/>
                </a:cubicBezTo>
                <a:cubicBezTo>
                  <a:pt x="129" y="87"/>
                  <a:pt x="123" y="94"/>
                  <a:pt x="117" y="100"/>
                </a:cubicBezTo>
                <a:cubicBezTo>
                  <a:pt x="115" y="103"/>
                  <a:pt x="112" y="105"/>
                  <a:pt x="110" y="107"/>
                </a:cubicBezTo>
                <a:cubicBezTo>
                  <a:pt x="108" y="106"/>
                  <a:pt x="106" y="104"/>
                  <a:pt x="105" y="102"/>
                </a:cubicBezTo>
                <a:cubicBezTo>
                  <a:pt x="101" y="97"/>
                  <a:pt x="96" y="92"/>
                  <a:pt x="93" y="88"/>
                </a:cubicBezTo>
                <a:cubicBezTo>
                  <a:pt x="91" y="86"/>
                  <a:pt x="90" y="84"/>
                  <a:pt x="89" y="83"/>
                </a:cubicBezTo>
                <a:cubicBezTo>
                  <a:pt x="88" y="82"/>
                  <a:pt x="88" y="82"/>
                  <a:pt x="88" y="82"/>
                </a:cubicBezTo>
                <a:cubicBezTo>
                  <a:pt x="88" y="81"/>
                  <a:pt x="87" y="81"/>
                  <a:pt x="87" y="81"/>
                </a:cubicBezTo>
                <a:cubicBezTo>
                  <a:pt x="87" y="81"/>
                  <a:pt x="87" y="81"/>
                  <a:pt x="87" y="80"/>
                </a:cubicBezTo>
                <a:cubicBezTo>
                  <a:pt x="86" y="79"/>
                  <a:pt x="83" y="77"/>
                  <a:pt x="73" y="74"/>
                </a:cubicBezTo>
                <a:cubicBezTo>
                  <a:pt x="71" y="74"/>
                  <a:pt x="69" y="73"/>
                  <a:pt x="67" y="73"/>
                </a:cubicBezTo>
                <a:cubicBezTo>
                  <a:pt x="66" y="77"/>
                  <a:pt x="65" y="88"/>
                  <a:pt x="58" y="102"/>
                </a:cubicBezTo>
                <a:cubicBezTo>
                  <a:pt x="57" y="93"/>
                  <a:pt x="55" y="85"/>
                  <a:pt x="55" y="84"/>
                </a:cubicBezTo>
                <a:cubicBezTo>
                  <a:pt x="58" y="78"/>
                  <a:pt x="58" y="78"/>
                  <a:pt x="58" y="78"/>
                </a:cubicBezTo>
                <a:cubicBezTo>
                  <a:pt x="54" y="75"/>
                  <a:pt x="54" y="75"/>
                  <a:pt x="54" y="75"/>
                </a:cubicBezTo>
                <a:cubicBezTo>
                  <a:pt x="51" y="75"/>
                  <a:pt x="51" y="75"/>
                  <a:pt x="51" y="75"/>
                </a:cubicBezTo>
                <a:cubicBezTo>
                  <a:pt x="47" y="78"/>
                  <a:pt x="47" y="78"/>
                  <a:pt x="47" y="78"/>
                </a:cubicBezTo>
                <a:cubicBezTo>
                  <a:pt x="49" y="84"/>
                  <a:pt x="49" y="84"/>
                  <a:pt x="49" y="84"/>
                </a:cubicBezTo>
                <a:cubicBezTo>
                  <a:pt x="49" y="85"/>
                  <a:pt x="48" y="93"/>
                  <a:pt x="47" y="102"/>
                </a:cubicBezTo>
                <a:cubicBezTo>
                  <a:pt x="40" y="88"/>
                  <a:pt x="38" y="77"/>
                  <a:pt x="38" y="73"/>
                </a:cubicBezTo>
                <a:cubicBezTo>
                  <a:pt x="36" y="73"/>
                  <a:pt x="34" y="74"/>
                  <a:pt x="33" y="75"/>
                </a:cubicBezTo>
                <a:cubicBezTo>
                  <a:pt x="27" y="76"/>
                  <a:pt x="18" y="79"/>
                  <a:pt x="14" y="82"/>
                </a:cubicBezTo>
                <a:cubicBezTo>
                  <a:pt x="11" y="84"/>
                  <a:pt x="3" y="96"/>
                  <a:pt x="0" y="132"/>
                </a:cubicBezTo>
                <a:cubicBezTo>
                  <a:pt x="0" y="143"/>
                  <a:pt x="2" y="165"/>
                  <a:pt x="2" y="165"/>
                </a:cubicBezTo>
                <a:cubicBezTo>
                  <a:pt x="3" y="171"/>
                  <a:pt x="4" y="176"/>
                  <a:pt x="10" y="176"/>
                </a:cubicBezTo>
                <a:cubicBezTo>
                  <a:pt x="17" y="177"/>
                  <a:pt x="19" y="172"/>
                  <a:pt x="19" y="166"/>
                </a:cubicBezTo>
                <a:cubicBezTo>
                  <a:pt x="19" y="166"/>
                  <a:pt x="17" y="148"/>
                  <a:pt x="18" y="133"/>
                </a:cubicBezTo>
                <a:cubicBezTo>
                  <a:pt x="19" y="121"/>
                  <a:pt x="22" y="104"/>
                  <a:pt x="24" y="103"/>
                </a:cubicBezTo>
                <a:cubicBezTo>
                  <a:pt x="24" y="103"/>
                  <a:pt x="24" y="161"/>
                  <a:pt x="24" y="161"/>
                </a:cubicBezTo>
                <a:cubicBezTo>
                  <a:pt x="24" y="163"/>
                  <a:pt x="24" y="165"/>
                  <a:pt x="25" y="167"/>
                </a:cubicBezTo>
                <a:cubicBezTo>
                  <a:pt x="25" y="259"/>
                  <a:pt x="25" y="259"/>
                  <a:pt x="25" y="259"/>
                </a:cubicBezTo>
                <a:cubicBezTo>
                  <a:pt x="25" y="266"/>
                  <a:pt x="30" y="271"/>
                  <a:pt x="37" y="271"/>
                </a:cubicBezTo>
                <a:cubicBezTo>
                  <a:pt x="44" y="271"/>
                  <a:pt x="49" y="266"/>
                  <a:pt x="49" y="259"/>
                </a:cubicBezTo>
                <a:cubicBezTo>
                  <a:pt x="49" y="177"/>
                  <a:pt x="49" y="177"/>
                  <a:pt x="49" y="177"/>
                </a:cubicBezTo>
                <a:cubicBezTo>
                  <a:pt x="55" y="177"/>
                  <a:pt x="55" y="177"/>
                  <a:pt x="55" y="177"/>
                </a:cubicBezTo>
                <a:cubicBezTo>
                  <a:pt x="55" y="259"/>
                  <a:pt x="55" y="259"/>
                  <a:pt x="55" y="259"/>
                </a:cubicBezTo>
                <a:cubicBezTo>
                  <a:pt x="55" y="266"/>
                  <a:pt x="61" y="271"/>
                  <a:pt x="68" y="271"/>
                </a:cubicBezTo>
                <a:cubicBezTo>
                  <a:pt x="74" y="271"/>
                  <a:pt x="80" y="266"/>
                  <a:pt x="80" y="259"/>
                </a:cubicBezTo>
                <a:cubicBezTo>
                  <a:pt x="80" y="167"/>
                  <a:pt x="80" y="167"/>
                  <a:pt x="80" y="167"/>
                </a:cubicBezTo>
                <a:cubicBezTo>
                  <a:pt x="80" y="165"/>
                  <a:pt x="81" y="163"/>
                  <a:pt x="81" y="161"/>
                </a:cubicBezTo>
                <a:cubicBezTo>
                  <a:pt x="81" y="103"/>
                  <a:pt x="81" y="103"/>
                  <a:pt x="81" y="103"/>
                </a:cubicBezTo>
                <a:cubicBezTo>
                  <a:pt x="82" y="105"/>
                  <a:pt x="84" y="107"/>
                  <a:pt x="86" y="109"/>
                </a:cubicBezTo>
                <a:cubicBezTo>
                  <a:pt x="89" y="113"/>
                  <a:pt x="93" y="117"/>
                  <a:pt x="96" y="120"/>
                </a:cubicBezTo>
                <a:cubicBezTo>
                  <a:pt x="97" y="122"/>
                  <a:pt x="99" y="123"/>
                  <a:pt x="100" y="124"/>
                </a:cubicBezTo>
                <a:cubicBezTo>
                  <a:pt x="101" y="125"/>
                  <a:pt x="101" y="126"/>
                  <a:pt x="102" y="126"/>
                </a:cubicBezTo>
                <a:close/>
                <a:moveTo>
                  <a:pt x="142" y="208"/>
                </a:moveTo>
                <a:cubicBezTo>
                  <a:pt x="142" y="212"/>
                  <a:pt x="145" y="215"/>
                  <a:pt x="148" y="215"/>
                </a:cubicBezTo>
                <a:cubicBezTo>
                  <a:pt x="156" y="215"/>
                  <a:pt x="156" y="215"/>
                  <a:pt x="156" y="215"/>
                </a:cubicBezTo>
                <a:cubicBezTo>
                  <a:pt x="145" y="262"/>
                  <a:pt x="145" y="262"/>
                  <a:pt x="145" y="262"/>
                </a:cubicBezTo>
                <a:cubicBezTo>
                  <a:pt x="144" y="266"/>
                  <a:pt x="147" y="270"/>
                  <a:pt x="150" y="271"/>
                </a:cubicBezTo>
                <a:cubicBezTo>
                  <a:pt x="151" y="271"/>
                  <a:pt x="151" y="271"/>
                  <a:pt x="151" y="271"/>
                </a:cubicBezTo>
                <a:cubicBezTo>
                  <a:pt x="155" y="272"/>
                  <a:pt x="159" y="270"/>
                  <a:pt x="160" y="266"/>
                </a:cubicBezTo>
                <a:cubicBezTo>
                  <a:pt x="172" y="215"/>
                  <a:pt x="172" y="215"/>
                  <a:pt x="172" y="215"/>
                </a:cubicBezTo>
                <a:cubicBezTo>
                  <a:pt x="204" y="215"/>
                  <a:pt x="204" y="215"/>
                  <a:pt x="204" y="215"/>
                </a:cubicBezTo>
                <a:cubicBezTo>
                  <a:pt x="204" y="240"/>
                  <a:pt x="204" y="240"/>
                  <a:pt x="204" y="240"/>
                </a:cubicBezTo>
                <a:cubicBezTo>
                  <a:pt x="204" y="244"/>
                  <a:pt x="207" y="247"/>
                  <a:pt x="211" y="247"/>
                </a:cubicBezTo>
                <a:cubicBezTo>
                  <a:pt x="212" y="247"/>
                  <a:pt x="212" y="247"/>
                  <a:pt x="212" y="247"/>
                </a:cubicBezTo>
                <a:cubicBezTo>
                  <a:pt x="216" y="247"/>
                  <a:pt x="219" y="244"/>
                  <a:pt x="219" y="240"/>
                </a:cubicBezTo>
                <a:cubicBezTo>
                  <a:pt x="219" y="215"/>
                  <a:pt x="219" y="215"/>
                  <a:pt x="219" y="215"/>
                </a:cubicBezTo>
                <a:cubicBezTo>
                  <a:pt x="251" y="215"/>
                  <a:pt x="251" y="215"/>
                  <a:pt x="251" y="215"/>
                </a:cubicBezTo>
                <a:cubicBezTo>
                  <a:pt x="263" y="266"/>
                  <a:pt x="263" y="266"/>
                  <a:pt x="263" y="266"/>
                </a:cubicBezTo>
                <a:cubicBezTo>
                  <a:pt x="264" y="270"/>
                  <a:pt x="268" y="272"/>
                  <a:pt x="272" y="271"/>
                </a:cubicBezTo>
                <a:cubicBezTo>
                  <a:pt x="273" y="271"/>
                  <a:pt x="273" y="271"/>
                  <a:pt x="273" y="271"/>
                </a:cubicBezTo>
                <a:cubicBezTo>
                  <a:pt x="277" y="270"/>
                  <a:pt x="279" y="266"/>
                  <a:pt x="278" y="262"/>
                </a:cubicBezTo>
                <a:cubicBezTo>
                  <a:pt x="267" y="215"/>
                  <a:pt x="267" y="215"/>
                  <a:pt x="267" y="215"/>
                </a:cubicBezTo>
                <a:cubicBezTo>
                  <a:pt x="274" y="215"/>
                  <a:pt x="274" y="215"/>
                  <a:pt x="274" y="215"/>
                </a:cubicBezTo>
                <a:cubicBezTo>
                  <a:pt x="278" y="215"/>
                  <a:pt x="281" y="212"/>
                  <a:pt x="281" y="208"/>
                </a:cubicBezTo>
                <a:cubicBezTo>
                  <a:pt x="281" y="208"/>
                  <a:pt x="281" y="208"/>
                  <a:pt x="281" y="208"/>
                </a:cubicBezTo>
                <a:cubicBezTo>
                  <a:pt x="142" y="208"/>
                  <a:pt x="142" y="208"/>
                  <a:pt x="142" y="208"/>
                </a:cubicBezTo>
                <a:close/>
                <a:moveTo>
                  <a:pt x="219" y="8"/>
                </a:moveTo>
                <a:cubicBezTo>
                  <a:pt x="219" y="3"/>
                  <a:pt x="216" y="0"/>
                  <a:pt x="212" y="0"/>
                </a:cubicBezTo>
                <a:cubicBezTo>
                  <a:pt x="211" y="0"/>
                  <a:pt x="211" y="0"/>
                  <a:pt x="211" y="0"/>
                </a:cubicBezTo>
                <a:cubicBezTo>
                  <a:pt x="207" y="0"/>
                  <a:pt x="204" y="3"/>
                  <a:pt x="204" y="8"/>
                </a:cubicBezTo>
                <a:cubicBezTo>
                  <a:pt x="204" y="26"/>
                  <a:pt x="204" y="26"/>
                  <a:pt x="204" y="26"/>
                </a:cubicBezTo>
                <a:cubicBezTo>
                  <a:pt x="219" y="26"/>
                  <a:pt x="219" y="26"/>
                  <a:pt x="219" y="26"/>
                </a:cubicBezTo>
                <a:lnTo>
                  <a:pt x="219" y="8"/>
                </a:lnTo>
                <a:close/>
                <a:moveTo>
                  <a:pt x="311" y="30"/>
                </a:moveTo>
                <a:cubicBezTo>
                  <a:pt x="112" y="30"/>
                  <a:pt x="112" y="30"/>
                  <a:pt x="112" y="30"/>
                </a:cubicBezTo>
                <a:cubicBezTo>
                  <a:pt x="104" y="30"/>
                  <a:pt x="97" y="37"/>
                  <a:pt x="97" y="45"/>
                </a:cubicBezTo>
                <a:cubicBezTo>
                  <a:pt x="97" y="86"/>
                  <a:pt x="97" y="86"/>
                  <a:pt x="97" y="86"/>
                </a:cubicBezTo>
                <a:cubicBezTo>
                  <a:pt x="99" y="89"/>
                  <a:pt x="103" y="93"/>
                  <a:pt x="106" y="97"/>
                </a:cubicBezTo>
                <a:cubicBezTo>
                  <a:pt x="106" y="45"/>
                  <a:pt x="106" y="45"/>
                  <a:pt x="106" y="45"/>
                </a:cubicBezTo>
                <a:cubicBezTo>
                  <a:pt x="106" y="44"/>
                  <a:pt x="107" y="42"/>
                  <a:pt x="108" y="41"/>
                </a:cubicBezTo>
                <a:cubicBezTo>
                  <a:pt x="109" y="40"/>
                  <a:pt x="110" y="39"/>
                  <a:pt x="112" y="39"/>
                </a:cubicBezTo>
                <a:cubicBezTo>
                  <a:pt x="311" y="39"/>
                  <a:pt x="311" y="39"/>
                  <a:pt x="311" y="39"/>
                </a:cubicBezTo>
                <a:cubicBezTo>
                  <a:pt x="313" y="39"/>
                  <a:pt x="314" y="40"/>
                  <a:pt x="315" y="41"/>
                </a:cubicBezTo>
                <a:cubicBezTo>
                  <a:pt x="316" y="42"/>
                  <a:pt x="317" y="44"/>
                  <a:pt x="317" y="45"/>
                </a:cubicBezTo>
                <a:cubicBezTo>
                  <a:pt x="317" y="188"/>
                  <a:pt x="317" y="188"/>
                  <a:pt x="317" y="188"/>
                </a:cubicBezTo>
                <a:cubicBezTo>
                  <a:pt x="317" y="190"/>
                  <a:pt x="316" y="192"/>
                  <a:pt x="315" y="193"/>
                </a:cubicBezTo>
                <a:cubicBezTo>
                  <a:pt x="314" y="194"/>
                  <a:pt x="313" y="194"/>
                  <a:pt x="311" y="194"/>
                </a:cubicBezTo>
                <a:cubicBezTo>
                  <a:pt x="112" y="194"/>
                  <a:pt x="112" y="194"/>
                  <a:pt x="112" y="194"/>
                </a:cubicBezTo>
                <a:cubicBezTo>
                  <a:pt x="110" y="194"/>
                  <a:pt x="109" y="194"/>
                  <a:pt x="108" y="193"/>
                </a:cubicBezTo>
                <a:cubicBezTo>
                  <a:pt x="107" y="192"/>
                  <a:pt x="106" y="190"/>
                  <a:pt x="106" y="188"/>
                </a:cubicBezTo>
                <a:cubicBezTo>
                  <a:pt x="106" y="133"/>
                  <a:pt x="106" y="133"/>
                  <a:pt x="106" y="133"/>
                </a:cubicBezTo>
                <a:cubicBezTo>
                  <a:pt x="106" y="133"/>
                  <a:pt x="105" y="132"/>
                  <a:pt x="105" y="132"/>
                </a:cubicBezTo>
                <a:cubicBezTo>
                  <a:pt x="103" y="132"/>
                  <a:pt x="102" y="131"/>
                  <a:pt x="102" y="131"/>
                </a:cubicBezTo>
                <a:cubicBezTo>
                  <a:pt x="101" y="130"/>
                  <a:pt x="100" y="130"/>
                  <a:pt x="100" y="130"/>
                </a:cubicBezTo>
                <a:cubicBezTo>
                  <a:pt x="99" y="129"/>
                  <a:pt x="98" y="128"/>
                  <a:pt x="97" y="128"/>
                </a:cubicBezTo>
                <a:cubicBezTo>
                  <a:pt x="97" y="128"/>
                  <a:pt x="97" y="127"/>
                  <a:pt x="97" y="127"/>
                </a:cubicBezTo>
                <a:cubicBezTo>
                  <a:pt x="97" y="188"/>
                  <a:pt x="97" y="188"/>
                  <a:pt x="97" y="188"/>
                </a:cubicBezTo>
                <a:cubicBezTo>
                  <a:pt x="97" y="197"/>
                  <a:pt x="104" y="204"/>
                  <a:pt x="112" y="204"/>
                </a:cubicBezTo>
                <a:cubicBezTo>
                  <a:pt x="311" y="204"/>
                  <a:pt x="311" y="204"/>
                  <a:pt x="311" y="204"/>
                </a:cubicBezTo>
                <a:cubicBezTo>
                  <a:pt x="319" y="204"/>
                  <a:pt x="326" y="197"/>
                  <a:pt x="326" y="188"/>
                </a:cubicBezTo>
                <a:cubicBezTo>
                  <a:pt x="326" y="45"/>
                  <a:pt x="326" y="45"/>
                  <a:pt x="326" y="45"/>
                </a:cubicBezTo>
                <a:cubicBezTo>
                  <a:pt x="326" y="37"/>
                  <a:pt x="319" y="30"/>
                  <a:pt x="311" y="30"/>
                </a:cubicBezTo>
                <a:close/>
              </a:path>
            </a:pathLst>
          </a:custGeom>
          <a:solidFill>
            <a:schemeClr val="bg1"/>
          </a:solidFill>
          <a:ln w="9525">
            <a:noFill/>
            <a:round/>
          </a:ln>
        </p:spPr>
        <p:txBody>
          <a:bodyPr/>
          <a:lstStyle/>
          <a:p>
            <a:endParaRPr lang="zh-CN" altLang="en-US"/>
          </a:p>
        </p:txBody>
      </p:sp>
      <p:sp>
        <p:nvSpPr>
          <p:cNvPr id="24586" name="任意多边形 13"/>
          <p:cNvSpPr>
            <a:spLocks noChangeArrowheads="1"/>
          </p:cNvSpPr>
          <p:nvPr/>
        </p:nvSpPr>
        <p:spPr bwMode="auto">
          <a:xfrm>
            <a:off x="8920163" y="3171825"/>
            <a:ext cx="265112" cy="206375"/>
          </a:xfrm>
          <a:custGeom>
            <a:avLst/>
            <a:gdLst>
              <a:gd name="T0" fmla="*/ 7910 w 1315898"/>
              <a:gd name="T1" fmla="*/ 5711 h 1020859"/>
              <a:gd name="T2" fmla="*/ 10813 w 1315898"/>
              <a:gd name="T3" fmla="*/ 5711 h 1020859"/>
              <a:gd name="T4" fmla="*/ 10813 w 1315898"/>
              <a:gd name="T5" fmla="*/ 8446 h 1020859"/>
              <a:gd name="T6" fmla="*/ 7910 w 1315898"/>
              <a:gd name="T7" fmla="*/ 8446 h 1020859"/>
              <a:gd name="T8" fmla="*/ 3953 w 1315898"/>
              <a:gd name="T9" fmla="*/ 2795 h 1020859"/>
              <a:gd name="T10" fmla="*/ 6860 w 1315898"/>
              <a:gd name="T11" fmla="*/ 2795 h 1020859"/>
              <a:gd name="T12" fmla="*/ 6860 w 1315898"/>
              <a:gd name="T13" fmla="*/ 8446 h 1020859"/>
              <a:gd name="T14" fmla="*/ 3953 w 1315898"/>
              <a:gd name="T15" fmla="*/ 8446 h 1020859"/>
              <a:gd name="T16" fmla="*/ 0 w 1315898"/>
              <a:gd name="T17" fmla="*/ 0 h 1020859"/>
              <a:gd name="T18" fmla="*/ 2903 w 1315898"/>
              <a:gd name="T19" fmla="*/ 0 h 1020859"/>
              <a:gd name="T20" fmla="*/ 2903 w 1315898"/>
              <a:gd name="T21" fmla="*/ 8446 h 1020859"/>
              <a:gd name="T22" fmla="*/ 0 w 1315898"/>
              <a:gd name="T23" fmla="*/ 8446 h 10208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15898"/>
              <a:gd name="T37" fmla="*/ 0 h 1020859"/>
              <a:gd name="T38" fmla="*/ 1315898 w 1315898"/>
              <a:gd name="T39" fmla="*/ 1020859 h 10208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15898" h="1020859">
                <a:moveTo>
                  <a:pt x="962602" y="690258"/>
                </a:moveTo>
                <a:lnTo>
                  <a:pt x="1315898" y="690258"/>
                </a:lnTo>
                <a:lnTo>
                  <a:pt x="1315898" y="1020859"/>
                </a:lnTo>
                <a:lnTo>
                  <a:pt x="962602" y="1020859"/>
                </a:lnTo>
                <a:close/>
                <a:moveTo>
                  <a:pt x="481084" y="337829"/>
                </a:moveTo>
                <a:lnTo>
                  <a:pt x="834814" y="337829"/>
                </a:lnTo>
                <a:lnTo>
                  <a:pt x="834814" y="1020859"/>
                </a:lnTo>
                <a:lnTo>
                  <a:pt x="481084" y="1020859"/>
                </a:lnTo>
                <a:close/>
                <a:moveTo>
                  <a:pt x="0" y="0"/>
                </a:moveTo>
                <a:lnTo>
                  <a:pt x="353296" y="0"/>
                </a:lnTo>
                <a:lnTo>
                  <a:pt x="353296" y="1020859"/>
                </a:lnTo>
                <a:lnTo>
                  <a:pt x="0" y="1020859"/>
                </a:lnTo>
                <a:close/>
              </a:path>
            </a:pathLst>
          </a:custGeom>
          <a:solidFill>
            <a:schemeClr val="bg1"/>
          </a:solidFill>
          <a:ln w="9525">
            <a:noFill/>
            <a:round/>
          </a:ln>
        </p:spPr>
        <p:txBody>
          <a:bodyPr/>
          <a:lstStyle/>
          <a:p>
            <a:endParaRPr lang="zh-CN" altLang="en-US"/>
          </a:p>
        </p:txBody>
      </p:sp>
      <p:sp>
        <p:nvSpPr>
          <p:cNvPr id="24587" name="文本框 14"/>
          <p:cNvSpPr txBox="1">
            <a:spLocks noChangeArrowheads="1"/>
          </p:cNvSpPr>
          <p:nvPr/>
        </p:nvSpPr>
        <p:spPr bwMode="auto">
          <a:xfrm>
            <a:off x="4835525" y="3181350"/>
            <a:ext cx="1004888" cy="338138"/>
          </a:xfrm>
          <a:prstGeom prst="rect">
            <a:avLst/>
          </a:prstGeom>
          <a:noFill/>
          <a:ln w="9525">
            <a:noFill/>
            <a:miter lim="800000"/>
          </a:ln>
        </p:spPr>
        <p:txBody>
          <a:bodyPr wrap="none">
            <a:spAutoFit/>
          </a:bodyPr>
          <a:lstStyle/>
          <a:p>
            <a:pPr algn="ctr"/>
            <a:r>
              <a:rPr lang="zh-CN" altLang="en-US" sz="1600">
                <a:solidFill>
                  <a:srgbClr val="FFFFFF"/>
                </a:solidFill>
                <a:latin typeface="微软雅黑" panose="020B0503020204020204" pitchFamily="34" charset="-122"/>
                <a:ea typeface="微软雅黑" panose="020B0503020204020204" pitchFamily="34" charset="-122"/>
              </a:rPr>
              <a:t>交通乱象</a:t>
            </a:r>
          </a:p>
        </p:txBody>
      </p:sp>
      <p:sp>
        <p:nvSpPr>
          <p:cNvPr id="24588" name="文本框 15"/>
          <p:cNvSpPr txBox="1">
            <a:spLocks noChangeArrowheads="1"/>
          </p:cNvSpPr>
          <p:nvPr/>
        </p:nvSpPr>
        <p:spPr bwMode="auto">
          <a:xfrm>
            <a:off x="6619875" y="4330700"/>
            <a:ext cx="1004888" cy="338138"/>
          </a:xfrm>
          <a:prstGeom prst="rect">
            <a:avLst/>
          </a:prstGeom>
          <a:noFill/>
          <a:ln w="9525">
            <a:noFill/>
            <a:miter lim="800000"/>
          </a:ln>
        </p:spPr>
        <p:txBody>
          <a:bodyPr wrap="none">
            <a:spAutoFit/>
          </a:bodyPr>
          <a:lstStyle/>
          <a:p>
            <a:pPr algn="ctr"/>
            <a:r>
              <a:rPr lang="zh-CN" altLang="en-US" sz="1600">
                <a:solidFill>
                  <a:srgbClr val="FFFFFF"/>
                </a:solidFill>
                <a:latin typeface="微软雅黑" panose="020B0503020204020204" pitchFamily="34" charset="-122"/>
                <a:ea typeface="微软雅黑" panose="020B0503020204020204" pitchFamily="34" charset="-122"/>
              </a:rPr>
              <a:t>安全隐患</a:t>
            </a:r>
          </a:p>
        </p:txBody>
      </p:sp>
      <p:sp>
        <p:nvSpPr>
          <p:cNvPr id="24589" name="文本框 16"/>
          <p:cNvSpPr txBox="1">
            <a:spLocks noChangeArrowheads="1"/>
          </p:cNvSpPr>
          <p:nvPr/>
        </p:nvSpPr>
        <p:spPr bwMode="auto">
          <a:xfrm>
            <a:off x="7404100" y="2824163"/>
            <a:ext cx="800100" cy="276225"/>
          </a:xfrm>
          <a:prstGeom prst="rect">
            <a:avLst/>
          </a:prstGeom>
          <a:noFill/>
          <a:ln w="9525">
            <a:noFill/>
            <a:miter lim="800000"/>
          </a:ln>
        </p:spPr>
        <p:txBody>
          <a:bodyPr wrap="none">
            <a:spAutoFit/>
          </a:bodyPr>
          <a:lstStyle/>
          <a:p>
            <a:pPr algn="ctr"/>
            <a:r>
              <a:rPr lang="zh-CN" altLang="en-US" sz="1200">
                <a:solidFill>
                  <a:srgbClr val="FFFFFF"/>
                </a:solidFill>
                <a:latin typeface="微软雅黑" panose="020B0503020204020204" pitchFamily="34" charset="-122"/>
                <a:ea typeface="微软雅黑" panose="020B0503020204020204" pitchFamily="34" charset="-122"/>
              </a:rPr>
              <a:t>盗抢猖獗</a:t>
            </a:r>
          </a:p>
        </p:txBody>
      </p:sp>
      <p:sp>
        <p:nvSpPr>
          <p:cNvPr id="24590" name="文本框 17"/>
          <p:cNvSpPr txBox="1">
            <a:spLocks noChangeArrowheads="1"/>
          </p:cNvSpPr>
          <p:nvPr/>
        </p:nvSpPr>
        <p:spPr bwMode="auto">
          <a:xfrm>
            <a:off x="3927475" y="4530725"/>
            <a:ext cx="954088" cy="277813"/>
          </a:xfrm>
          <a:prstGeom prst="rect">
            <a:avLst/>
          </a:prstGeom>
          <a:noFill/>
          <a:ln w="9525">
            <a:noFill/>
            <a:miter lim="800000"/>
          </a:ln>
        </p:spPr>
        <p:txBody>
          <a:bodyPr wrap="none">
            <a:spAutoFit/>
          </a:bodyPr>
          <a:lstStyle/>
          <a:p>
            <a:pPr algn="ctr"/>
            <a:r>
              <a:rPr lang="zh-CN" altLang="en-US" sz="1200">
                <a:solidFill>
                  <a:srgbClr val="FFFFFF"/>
                </a:solidFill>
                <a:latin typeface="微软雅黑" panose="020B0503020204020204" pitchFamily="34" charset="-122"/>
                <a:ea typeface="微软雅黑" panose="020B0503020204020204" pitchFamily="34" charset="-122"/>
              </a:rPr>
              <a:t>超载、超速</a:t>
            </a:r>
          </a:p>
        </p:txBody>
      </p:sp>
      <p:sp>
        <p:nvSpPr>
          <p:cNvPr id="24591" name="文本框 18"/>
          <p:cNvSpPr txBox="1">
            <a:spLocks noChangeArrowheads="1"/>
          </p:cNvSpPr>
          <p:nvPr/>
        </p:nvSpPr>
        <p:spPr bwMode="auto">
          <a:xfrm>
            <a:off x="8537575" y="3433763"/>
            <a:ext cx="1030288" cy="261937"/>
          </a:xfrm>
          <a:prstGeom prst="rect">
            <a:avLst/>
          </a:prstGeom>
          <a:noFill/>
          <a:ln w="9525">
            <a:noFill/>
            <a:miter lim="800000"/>
          </a:ln>
        </p:spPr>
        <p:txBody>
          <a:bodyPr wrap="none">
            <a:spAutoFit/>
          </a:bodyPr>
          <a:lstStyle/>
          <a:p>
            <a:pPr algn="ctr"/>
            <a:r>
              <a:rPr lang="zh-CN" altLang="en-US" sz="1100">
                <a:solidFill>
                  <a:srgbClr val="FFFFFF"/>
                </a:solidFill>
                <a:latin typeface="微软雅黑" panose="020B0503020204020204" pitchFamily="34" charset="-122"/>
                <a:ea typeface="微软雅黑" panose="020B0503020204020204" pitchFamily="34" charset="-122"/>
              </a:rPr>
              <a:t>充电安全隐患</a:t>
            </a:r>
          </a:p>
        </p:txBody>
      </p:sp>
      <p:sp>
        <p:nvSpPr>
          <p:cNvPr id="24592" name="文本框 19"/>
          <p:cNvSpPr txBox="1">
            <a:spLocks noChangeArrowheads="1"/>
          </p:cNvSpPr>
          <p:nvPr/>
        </p:nvSpPr>
        <p:spPr bwMode="auto">
          <a:xfrm>
            <a:off x="2620963" y="3744913"/>
            <a:ext cx="1030287" cy="261937"/>
          </a:xfrm>
          <a:prstGeom prst="rect">
            <a:avLst/>
          </a:prstGeom>
          <a:noFill/>
          <a:ln w="9525">
            <a:noFill/>
            <a:miter lim="800000"/>
          </a:ln>
        </p:spPr>
        <p:txBody>
          <a:bodyPr wrap="none">
            <a:spAutoFit/>
          </a:bodyPr>
          <a:lstStyle/>
          <a:p>
            <a:pPr algn="ctr"/>
            <a:r>
              <a:rPr lang="zh-CN" altLang="en-US" sz="1100">
                <a:solidFill>
                  <a:srgbClr val="FFFFFF"/>
                </a:solidFill>
                <a:latin typeface="微软雅黑" panose="020B0503020204020204" pitchFamily="34" charset="-122"/>
                <a:ea typeface="微软雅黑" panose="020B0503020204020204" pitchFamily="34" charset="-122"/>
              </a:rPr>
              <a:t>逆行、闯红灯</a:t>
            </a:r>
          </a:p>
        </p:txBody>
      </p:sp>
      <p:grpSp>
        <p:nvGrpSpPr>
          <p:cNvPr id="24593" name="组合 21"/>
          <p:cNvGrpSpPr/>
          <p:nvPr/>
        </p:nvGrpSpPr>
        <p:grpSpPr bwMode="auto">
          <a:xfrm>
            <a:off x="8312150" y="4594225"/>
            <a:ext cx="3111500" cy="1182688"/>
            <a:chOff x="4594" y="6577"/>
            <a:chExt cx="3595" cy="1134"/>
          </a:xfrm>
        </p:grpSpPr>
        <p:sp>
          <p:nvSpPr>
            <p:cNvPr id="23" name="Title 20"/>
            <p:cNvSpPr txBox="1"/>
            <p:nvPr/>
          </p:nvSpPr>
          <p:spPr>
            <a:xfrm>
              <a:off x="4594" y="6577"/>
              <a:ext cx="1886" cy="295"/>
            </a:xfrm>
            <a:prstGeom prst="rect">
              <a:avLst/>
            </a:prstGeom>
          </p:spPr>
          <p:txBody>
            <a:bodyPr wrap="none" lIns="45720" tIns="0" rIns="45720" bIns="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228600" fontAlgn="auto">
                <a:spcAft>
                  <a:spcPts val="0"/>
                </a:spcAft>
                <a:defRPr/>
              </a:pPr>
              <a:r>
                <a:rPr lang="zh-CN" altLang="en-US" sz="2000" b="1" dirty="0">
                  <a:solidFill>
                    <a:schemeClr val="bg2">
                      <a:lumMod val="25000"/>
                    </a:schemeClr>
                  </a:solidFill>
                  <a:latin typeface="微软雅黑" panose="020B0503020204020204" pitchFamily="34" charset="-122"/>
                  <a:ea typeface="微软雅黑" panose="020B0503020204020204" pitchFamily="34" charset="-122"/>
                  <a:cs typeface="Lato Regular"/>
                </a:rPr>
                <a:t>充</a:t>
              </a:r>
              <a:r>
                <a:rPr lang="zh-CN" altLang="en-US" sz="2000" b="1" dirty="0" smtClean="0">
                  <a:solidFill>
                    <a:schemeClr val="bg2">
                      <a:lumMod val="25000"/>
                    </a:schemeClr>
                  </a:solidFill>
                  <a:latin typeface="微软雅黑" panose="020B0503020204020204" pitchFamily="34" charset="-122"/>
                  <a:ea typeface="微软雅黑" panose="020B0503020204020204" pitchFamily="34" charset="-122"/>
                  <a:cs typeface="Lato Regular"/>
                </a:rPr>
                <a:t>电安全隐患</a:t>
              </a:r>
              <a:endParaRPr lang="zh-CN" altLang="en-US" sz="2000" b="1" dirty="0">
                <a:solidFill>
                  <a:schemeClr val="bg2">
                    <a:lumMod val="25000"/>
                  </a:schemeClr>
                </a:solidFill>
                <a:latin typeface="微软雅黑" panose="020B0503020204020204" pitchFamily="34" charset="-122"/>
                <a:ea typeface="微软雅黑" panose="020B0503020204020204" pitchFamily="34" charset="-122"/>
                <a:cs typeface="Lato Regular"/>
              </a:endParaRPr>
            </a:p>
          </p:txBody>
        </p:sp>
        <p:sp>
          <p:nvSpPr>
            <p:cNvPr id="24" name="Title 20"/>
            <p:cNvSpPr txBox="1"/>
            <p:nvPr/>
          </p:nvSpPr>
          <p:spPr>
            <a:xfrm>
              <a:off x="4594" y="6985"/>
              <a:ext cx="3595" cy="726"/>
            </a:xfrm>
            <a:prstGeom prst="rect">
              <a:avLst/>
            </a:prstGeom>
          </p:spPr>
          <p:txBody>
            <a:bodyPr lIns="45720" tIns="22860" rIns="45720" bIns="2286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228600" fontAlgn="auto">
                <a:lnSpc>
                  <a:spcPct val="110000"/>
                </a:lnSpc>
                <a:spcAft>
                  <a:spcPts val="0"/>
                </a:spcAft>
                <a:defRPr/>
              </a:pPr>
              <a:r>
                <a:rPr kumimoji="1" lang="zh-CN" altLang="en-US" sz="1400"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全国每年因电动车充电引起的火灾多达</a:t>
              </a:r>
              <a:r>
                <a:rPr kumimoji="1" lang="en-US" altLang="zh-CN" sz="1400"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300</a:t>
              </a:r>
              <a:r>
                <a:rPr kumimoji="1" lang="zh-CN" altLang="en-US" sz="1400"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多起，火灾造成的死亡率接近</a:t>
              </a:r>
              <a:r>
                <a:rPr kumimoji="1" lang="en-US" altLang="zh-CN" sz="1400"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50%</a:t>
              </a:r>
              <a:r>
                <a:rPr kumimoji="1" lang="zh-CN" altLang="en-US" sz="1400"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，引起政府高度重视。</a:t>
              </a:r>
              <a:endParaRPr kumimoji="1" lang="zh-CN" altLang="en-US" sz="14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24594" name="组合 24"/>
          <p:cNvGrpSpPr/>
          <p:nvPr/>
        </p:nvGrpSpPr>
        <p:grpSpPr bwMode="auto">
          <a:xfrm>
            <a:off x="8678863" y="1423988"/>
            <a:ext cx="2744787" cy="1084262"/>
            <a:chOff x="4594" y="6581"/>
            <a:chExt cx="3595" cy="1118"/>
          </a:xfrm>
        </p:grpSpPr>
        <p:sp>
          <p:nvSpPr>
            <p:cNvPr id="26" name="Title 20"/>
            <p:cNvSpPr txBox="1"/>
            <p:nvPr/>
          </p:nvSpPr>
          <p:spPr>
            <a:xfrm>
              <a:off x="4594" y="6581"/>
              <a:ext cx="1331" cy="286"/>
            </a:xfrm>
            <a:prstGeom prst="rect">
              <a:avLst/>
            </a:prstGeom>
          </p:spPr>
          <p:txBody>
            <a:bodyPr wrap="none" lIns="45720" tIns="0" rIns="45720" bIns="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228600" fontAlgn="auto">
                <a:spcAft>
                  <a:spcPts val="0"/>
                </a:spcAft>
                <a:defRPr/>
              </a:pPr>
              <a:r>
                <a:rPr lang="zh-CN" altLang="en-US" sz="1800" b="1" dirty="0">
                  <a:solidFill>
                    <a:schemeClr val="bg2">
                      <a:lumMod val="25000"/>
                    </a:schemeClr>
                  </a:solidFill>
                  <a:latin typeface="微软雅黑" panose="020B0503020204020204" pitchFamily="34" charset="-122"/>
                  <a:ea typeface="微软雅黑" panose="020B0503020204020204" pitchFamily="34" charset="-122"/>
                  <a:cs typeface="Lato Regular"/>
                </a:rPr>
                <a:t>盗</a:t>
              </a:r>
              <a:r>
                <a:rPr lang="zh-CN" altLang="en-US" sz="1800" b="1" dirty="0" smtClean="0">
                  <a:solidFill>
                    <a:schemeClr val="bg2">
                      <a:lumMod val="25000"/>
                    </a:schemeClr>
                  </a:solidFill>
                  <a:latin typeface="微软雅黑" panose="020B0503020204020204" pitchFamily="34" charset="-122"/>
                  <a:ea typeface="微软雅黑" panose="020B0503020204020204" pitchFamily="34" charset="-122"/>
                  <a:cs typeface="Lato Regular"/>
                </a:rPr>
                <a:t>抢猖獗</a:t>
              </a:r>
              <a:endParaRPr lang="zh-CN" altLang="en-US" sz="1800" b="1" dirty="0">
                <a:solidFill>
                  <a:schemeClr val="bg2">
                    <a:lumMod val="25000"/>
                  </a:schemeClr>
                </a:solidFill>
                <a:latin typeface="微软雅黑" panose="020B0503020204020204" pitchFamily="34" charset="-122"/>
                <a:ea typeface="微软雅黑" panose="020B0503020204020204" pitchFamily="34" charset="-122"/>
                <a:cs typeface="Lato Regular"/>
              </a:endParaRPr>
            </a:p>
          </p:txBody>
        </p:sp>
        <p:sp>
          <p:nvSpPr>
            <p:cNvPr id="24607" name="Title 20"/>
            <p:cNvSpPr txBox="1">
              <a:spLocks noChangeArrowheads="1"/>
            </p:cNvSpPr>
            <p:nvPr/>
          </p:nvSpPr>
          <p:spPr bwMode="auto">
            <a:xfrm>
              <a:off x="4594" y="6985"/>
              <a:ext cx="3595" cy="714"/>
            </a:xfrm>
            <a:prstGeom prst="rect">
              <a:avLst/>
            </a:prstGeom>
            <a:noFill/>
            <a:ln w="9525">
              <a:noFill/>
              <a:miter lim="800000"/>
            </a:ln>
          </p:spPr>
          <p:txBody>
            <a:bodyPr lIns="45720" tIns="22860" rIns="45720" bIns="22860">
              <a:spAutoFit/>
            </a:bodyPr>
            <a:lstStyle/>
            <a:p>
              <a:pPr defTabSz="457200">
                <a:lnSpc>
                  <a:spcPct val="150000"/>
                </a:lnSpc>
              </a:pPr>
              <a:r>
                <a:rPr lang="zh-CN" altLang="en-US" sz="1400">
                  <a:latin typeface="微软雅黑" panose="020B0503020204020204" pitchFamily="34" charset="-122"/>
                  <a:ea typeface="微软雅黑" panose="020B0503020204020204" pitchFamily="34" charset="-122"/>
                  <a:cs typeface="Source Sans Pro ExtraLight"/>
                </a:rPr>
                <a:t>猖獗的盗车现象已经成为社会治安的重大问题</a:t>
              </a:r>
            </a:p>
          </p:txBody>
        </p:sp>
      </p:grpSp>
      <p:grpSp>
        <p:nvGrpSpPr>
          <p:cNvPr id="24595" name="组合 27"/>
          <p:cNvGrpSpPr/>
          <p:nvPr/>
        </p:nvGrpSpPr>
        <p:grpSpPr bwMode="auto">
          <a:xfrm>
            <a:off x="1539875" y="1776413"/>
            <a:ext cx="3027363" cy="1365250"/>
            <a:chOff x="4594" y="6540"/>
            <a:chExt cx="3976" cy="1637"/>
          </a:xfrm>
        </p:grpSpPr>
        <p:sp>
          <p:nvSpPr>
            <p:cNvPr id="29" name="Title 20"/>
            <p:cNvSpPr txBox="1"/>
            <p:nvPr/>
          </p:nvSpPr>
          <p:spPr>
            <a:xfrm>
              <a:off x="6429" y="6540"/>
              <a:ext cx="2141" cy="369"/>
            </a:xfrm>
            <a:prstGeom prst="rect">
              <a:avLst/>
            </a:prstGeom>
          </p:spPr>
          <p:txBody>
            <a:bodyPr wrap="none" lIns="45720" tIns="0" rIns="45720" bIns="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228600" fontAlgn="auto">
                <a:spcAft>
                  <a:spcPts val="0"/>
                </a:spcAft>
                <a:defRPr/>
              </a:pPr>
              <a:r>
                <a:rPr lang="zh-CN" altLang="en-US" sz="2000" b="1" dirty="0">
                  <a:solidFill>
                    <a:schemeClr val="bg2">
                      <a:lumMod val="25000"/>
                    </a:schemeClr>
                  </a:solidFill>
                  <a:latin typeface="微软雅黑" panose="020B0503020204020204" pitchFamily="34" charset="-122"/>
                  <a:ea typeface="微软雅黑" panose="020B0503020204020204" pitchFamily="34" charset="-122"/>
                  <a:cs typeface="Lato Regular"/>
                </a:rPr>
                <a:t>逆</a:t>
              </a:r>
              <a:r>
                <a:rPr lang="zh-CN" altLang="en-US" sz="2000" b="1" dirty="0" smtClean="0">
                  <a:solidFill>
                    <a:schemeClr val="bg2">
                      <a:lumMod val="25000"/>
                    </a:schemeClr>
                  </a:solidFill>
                  <a:latin typeface="微软雅黑" panose="020B0503020204020204" pitchFamily="34" charset="-122"/>
                  <a:ea typeface="微软雅黑" panose="020B0503020204020204" pitchFamily="34" charset="-122"/>
                  <a:cs typeface="Lato Regular"/>
                </a:rPr>
                <a:t>行、闯红灯</a:t>
              </a:r>
              <a:endParaRPr lang="zh-CN" altLang="en-US" sz="2000" b="1" dirty="0">
                <a:solidFill>
                  <a:schemeClr val="bg2">
                    <a:lumMod val="25000"/>
                  </a:schemeClr>
                </a:solidFill>
                <a:latin typeface="微软雅黑" panose="020B0503020204020204" pitchFamily="34" charset="-122"/>
                <a:ea typeface="微软雅黑" panose="020B0503020204020204" pitchFamily="34" charset="-122"/>
                <a:cs typeface="Lato Regular"/>
              </a:endParaRPr>
            </a:p>
          </p:txBody>
        </p:sp>
        <p:sp>
          <p:nvSpPr>
            <p:cNvPr id="30" name="Title 20"/>
            <p:cNvSpPr txBox="1"/>
            <p:nvPr/>
          </p:nvSpPr>
          <p:spPr>
            <a:xfrm>
              <a:off x="4594" y="6985"/>
              <a:ext cx="3594" cy="1192"/>
            </a:xfrm>
            <a:prstGeom prst="rect">
              <a:avLst/>
            </a:prstGeom>
          </p:spPr>
          <p:txBody>
            <a:bodyPr lIns="45720" tIns="22860" rIns="45720" bIns="2286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228600" fontAlgn="auto">
                <a:lnSpc>
                  <a:spcPct val="110000"/>
                </a:lnSpc>
                <a:spcAft>
                  <a:spcPts val="0"/>
                </a:spcAft>
                <a:defRPr/>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电动车违章占</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交通事故总数</a:t>
              </a:r>
              <a:r>
                <a:rPr lang="en-US" altLang="zh-CN" sz="1400" b="1" i="1" dirty="0">
                  <a:solidFill>
                    <a:srgbClr val="C00000"/>
                  </a:solidFill>
                  <a:latin typeface="微软雅黑" panose="020B0503020204020204" pitchFamily="34" charset="-122"/>
                  <a:ea typeface="微软雅黑" panose="020B0503020204020204" pitchFamily="34" charset="-122"/>
                </a:rPr>
                <a:t>50</a:t>
              </a:r>
              <a:r>
                <a:rPr lang="en-US" altLang="zh-CN" sz="1400" b="1" i="1" dirty="0" smtClean="0">
                  <a:solidFill>
                    <a:srgbClr val="C00000"/>
                  </a:solidFill>
                  <a:latin typeface="微软雅黑" panose="020B0503020204020204" pitchFamily="34" charset="-122"/>
                  <a:ea typeface="微软雅黑" panose="020B0503020204020204" pitchFamily="34" charset="-122"/>
                </a:rPr>
                <a:t>%</a:t>
              </a:r>
              <a:r>
                <a:rPr lang="zh-CN" altLang="en-US" sz="1400" b="1" i="1" dirty="0" smtClean="0">
                  <a:solidFill>
                    <a:srgbClr val="C00000"/>
                  </a:solidFill>
                  <a:latin typeface="微软雅黑" panose="020B0503020204020204" pitchFamily="34" charset="-122"/>
                  <a:ea typeface="微软雅黑" panose="020B0503020204020204" pitchFamily="34" charset="-122"/>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电动车交通事故伤亡</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率达</a:t>
              </a:r>
              <a:r>
                <a:rPr lang="en-US" altLang="zh-CN" sz="1400" b="1" i="1" dirty="0" smtClean="0">
                  <a:solidFill>
                    <a:srgbClr val="C00000"/>
                  </a:solidFill>
                  <a:latin typeface="微软雅黑" panose="020B0503020204020204" pitchFamily="34" charset="-122"/>
                  <a:ea typeface="微软雅黑" panose="020B0503020204020204" pitchFamily="34" charset="-122"/>
                </a:rPr>
                <a:t>80%</a:t>
              </a:r>
              <a:r>
                <a:rPr lang="zh-CN" altLang="en-US" sz="1400" b="1" i="1" dirty="0" smtClean="0">
                  <a:solidFill>
                    <a:srgbClr val="C00000"/>
                  </a:solidFill>
                  <a:latin typeface="微软雅黑" panose="020B0503020204020204" pitchFamily="34" charset="-122"/>
                  <a:ea typeface="微软雅黑" panose="020B0503020204020204" pitchFamily="34" charset="-122"/>
                </a:rPr>
                <a:t>，</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电动车逆向行驶占</a:t>
              </a:r>
              <a:r>
                <a:rPr lang="en-US" altLang="zh-CN" sz="1400" b="1" i="1" dirty="0">
                  <a:solidFill>
                    <a:srgbClr val="C00000"/>
                  </a:solidFill>
                  <a:latin typeface="微软雅黑" panose="020B0503020204020204" pitchFamily="34" charset="-122"/>
                  <a:ea typeface="微软雅黑" panose="020B0503020204020204" pitchFamily="34" charset="-122"/>
                </a:rPr>
                <a:t>22.78%</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，闯红灯占</a:t>
              </a:r>
              <a:r>
                <a:rPr lang="en-US" altLang="zh-CN" sz="1400" b="1" i="1" dirty="0">
                  <a:solidFill>
                    <a:srgbClr val="C00000"/>
                  </a:solidFill>
                  <a:latin typeface="微软雅黑" panose="020B0503020204020204" pitchFamily="34" charset="-122"/>
                  <a:ea typeface="微软雅黑" panose="020B0503020204020204" pitchFamily="34" charset="-122"/>
                </a:rPr>
                <a:t>12.66</a:t>
              </a:r>
              <a:r>
                <a:rPr lang="en-US" altLang="zh-CN" sz="1400" b="1" i="1" dirty="0" smtClean="0">
                  <a:solidFill>
                    <a:srgbClr val="C00000"/>
                  </a:solidFill>
                  <a:latin typeface="微软雅黑" panose="020B0503020204020204" pitchFamily="34" charset="-122"/>
                  <a:ea typeface="微软雅黑" panose="020B0503020204020204" pitchFamily="34" charset="-122"/>
                </a:rPr>
                <a:t>%</a:t>
              </a:r>
              <a:r>
                <a:rPr lang="zh-CN" altLang="en-US" sz="1400" b="1" i="1" dirty="0" smtClean="0">
                  <a:solidFill>
                    <a:srgbClr val="C00000"/>
                  </a:solidFill>
                  <a:latin typeface="微软雅黑" panose="020B0503020204020204" pitchFamily="34" charset="-122"/>
                  <a:ea typeface="微软雅黑" panose="020B0503020204020204" pitchFamily="34" charset="-122"/>
                </a:rPr>
                <a:t>。</a:t>
              </a:r>
              <a:endParaRPr kumimoji="1" lang="zh-CN" altLang="en-US" sz="14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24596" name="组合 30"/>
          <p:cNvGrpSpPr/>
          <p:nvPr/>
        </p:nvGrpSpPr>
        <p:grpSpPr bwMode="auto">
          <a:xfrm>
            <a:off x="844550" y="4672013"/>
            <a:ext cx="2736850" cy="960437"/>
            <a:chOff x="4594" y="6604"/>
            <a:chExt cx="3595" cy="831"/>
          </a:xfrm>
        </p:grpSpPr>
        <p:sp>
          <p:nvSpPr>
            <p:cNvPr id="32" name="Title 20"/>
            <p:cNvSpPr txBox="1"/>
            <p:nvPr/>
          </p:nvSpPr>
          <p:spPr>
            <a:xfrm>
              <a:off x="6552" y="6604"/>
              <a:ext cx="1637" cy="240"/>
            </a:xfrm>
            <a:prstGeom prst="rect">
              <a:avLst/>
            </a:prstGeom>
          </p:spPr>
          <p:txBody>
            <a:bodyPr wrap="none" lIns="45720" tIns="0" rIns="45720" bIns="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defTabSz="228600" fontAlgn="auto">
                <a:spcAft>
                  <a:spcPts val="0"/>
                </a:spcAft>
                <a:defRPr/>
              </a:pPr>
              <a:r>
                <a:rPr lang="zh-CN" altLang="en-US" sz="1800" b="1" dirty="0" smtClean="0">
                  <a:solidFill>
                    <a:schemeClr val="bg2">
                      <a:lumMod val="25000"/>
                    </a:schemeClr>
                  </a:solidFill>
                  <a:latin typeface="微软雅黑" panose="020B0503020204020204" pitchFamily="34" charset="-122"/>
                  <a:ea typeface="微软雅黑" panose="020B0503020204020204" pitchFamily="34" charset="-122"/>
                  <a:cs typeface="Lato Regular"/>
                </a:rPr>
                <a:t>超载、超速</a:t>
              </a:r>
              <a:endParaRPr lang="zh-CN" altLang="en-US" sz="1800" b="1" dirty="0">
                <a:solidFill>
                  <a:schemeClr val="bg2">
                    <a:lumMod val="25000"/>
                  </a:schemeClr>
                </a:solidFill>
                <a:latin typeface="微软雅黑" panose="020B0503020204020204" pitchFamily="34" charset="-122"/>
                <a:ea typeface="微软雅黑" panose="020B0503020204020204" pitchFamily="34" charset="-122"/>
                <a:cs typeface="Lato Regular"/>
              </a:endParaRPr>
            </a:p>
          </p:txBody>
        </p:sp>
        <p:sp>
          <p:nvSpPr>
            <p:cNvPr id="33" name="Title 20"/>
            <p:cNvSpPr txBox="1"/>
            <p:nvPr/>
          </p:nvSpPr>
          <p:spPr>
            <a:xfrm>
              <a:off x="4594" y="6984"/>
              <a:ext cx="3595" cy="451"/>
            </a:xfrm>
            <a:prstGeom prst="rect">
              <a:avLst/>
            </a:prstGeom>
          </p:spPr>
          <p:txBody>
            <a:bodyPr lIns="45720" tIns="22860" rIns="45720" bIns="2286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defTabSz="228600" fontAlgn="auto">
                <a:lnSpc>
                  <a:spcPct val="110000"/>
                </a:lnSpc>
                <a:spcAft>
                  <a:spcPts val="0"/>
                </a:spcAft>
                <a:defRPr/>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电动车超载、超</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速行驶占</a:t>
              </a:r>
              <a:r>
                <a:rPr lang="en-US" altLang="zh-CN" sz="1400" b="1" i="1" dirty="0">
                  <a:solidFill>
                    <a:srgbClr val="C00000"/>
                  </a:solidFill>
                  <a:latin typeface="微软雅黑" panose="020B0503020204020204" pitchFamily="34" charset="-122"/>
                  <a:ea typeface="微软雅黑" panose="020B0503020204020204" pitchFamily="34" charset="-122"/>
                </a:rPr>
                <a:t>11.39%</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，酒后行驶占</a:t>
              </a:r>
              <a:r>
                <a:rPr lang="en-US" altLang="zh-CN" sz="1400" b="1" i="1" dirty="0">
                  <a:solidFill>
                    <a:srgbClr val="C00000"/>
                  </a:solidFill>
                  <a:latin typeface="微软雅黑" panose="020B0503020204020204" pitchFamily="34" charset="-122"/>
                  <a:ea typeface="微软雅黑" panose="020B0503020204020204" pitchFamily="34" charset="-122"/>
                </a:rPr>
                <a:t>5.06%</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kumimoji="1" lang="zh-CN" altLang="en-US" sz="14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34" name="矩形 33"/>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5" name="矩形 34"/>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文本框 35"/>
          <p:cNvSpPr txBox="1">
            <a:spLocks noChangeArrowheads="1"/>
          </p:cNvSpPr>
          <p:nvPr/>
        </p:nvSpPr>
        <p:spPr bwMode="auto">
          <a:xfrm>
            <a:off x="684213" y="452438"/>
            <a:ext cx="6127750" cy="647700"/>
          </a:xfrm>
          <a:prstGeom prst="rect">
            <a:avLst/>
          </a:prstGeom>
          <a:noFill/>
          <a:ln w="9525">
            <a:noFill/>
            <a:miter lim="800000"/>
          </a:ln>
        </p:spPr>
        <p:txBody>
          <a:bodyPr>
            <a:spAutoFit/>
          </a:bodyPr>
          <a:lstStyle/>
          <a:p>
            <a:r>
              <a:rPr lang="zh-CN" altLang="en-US" sz="3600" b="1">
                <a:solidFill>
                  <a:srgbClr val="2E6EBB"/>
                </a:solidFill>
                <a:latin typeface="微软雅黑" panose="020B0503020204020204" pitchFamily="34" charset="-122"/>
                <a:ea typeface="微软雅黑" panose="020B0503020204020204" pitchFamily="34" charset="-122"/>
              </a:rPr>
              <a:t>城市电动车乱象急需面临整治</a:t>
            </a:r>
            <a:endParaRPr lang="en-US" altLang="zh-CN" sz="3600" b="1">
              <a:solidFill>
                <a:srgbClr val="2E6EBB"/>
              </a:solidFill>
              <a:latin typeface="微软雅黑" panose="020B0503020204020204" pitchFamily="34" charset="-122"/>
              <a:ea typeface="微软雅黑" panose="020B0503020204020204" pitchFamily="34" charset="-122"/>
            </a:endParaRPr>
          </a:p>
        </p:txBody>
      </p:sp>
      <p:pic>
        <p:nvPicPr>
          <p:cNvPr id="24600" name="图片 2"/>
          <p:cNvPicPr>
            <a:picLocks noChangeAspect="1"/>
          </p:cNvPicPr>
          <p:nvPr/>
        </p:nvPicPr>
        <p:blipFill>
          <a:blip r:embed="rId2"/>
          <a:srcRect/>
          <a:stretch>
            <a:fillRect/>
          </a:stretch>
        </p:blipFill>
        <p:spPr bwMode="auto">
          <a:xfrm>
            <a:off x="4170363" y="4083050"/>
            <a:ext cx="495300" cy="387350"/>
          </a:xfrm>
          <a:prstGeom prst="rect">
            <a:avLst/>
          </a:prstGeom>
          <a:noFill/>
          <a:ln w="9525">
            <a:noFill/>
            <a:miter lim="800000"/>
            <a:headEnd/>
            <a:tailEnd/>
          </a:ln>
        </p:spPr>
      </p:pic>
      <p:pic>
        <p:nvPicPr>
          <p:cNvPr id="24601" name="图片 20"/>
          <p:cNvPicPr>
            <a:picLocks noChangeAspect="1"/>
          </p:cNvPicPr>
          <p:nvPr/>
        </p:nvPicPr>
        <p:blipFill>
          <a:blip r:embed="rId3"/>
          <a:srcRect/>
          <a:stretch>
            <a:fillRect/>
          </a:stretch>
        </p:blipFill>
        <p:spPr bwMode="auto">
          <a:xfrm>
            <a:off x="7666038" y="2343150"/>
            <a:ext cx="315912" cy="442913"/>
          </a:xfrm>
          <a:prstGeom prst="rect">
            <a:avLst/>
          </a:prstGeom>
          <a:noFill/>
          <a:ln w="9525">
            <a:noFill/>
            <a:miter lim="800000"/>
            <a:headEnd/>
            <a:tailEnd/>
          </a:ln>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4754" name="文本框 70"/>
          <p:cNvSpPr txBox="1">
            <a:spLocks noChangeArrowheads="1"/>
          </p:cNvSpPr>
          <p:nvPr/>
        </p:nvSpPr>
        <p:spPr bwMode="auto">
          <a:xfrm>
            <a:off x="687388" y="469900"/>
            <a:ext cx="4637087" cy="641350"/>
          </a:xfrm>
          <a:prstGeom prst="rect">
            <a:avLst/>
          </a:prstGeom>
          <a:noFill/>
          <a:ln w="9525">
            <a:noFill/>
            <a:miter lim="800000"/>
          </a:ln>
        </p:spPr>
        <p:txBody>
          <a:bodyPr>
            <a:spAutoFit/>
          </a:bodyPr>
          <a:lstStyle/>
          <a:p>
            <a:r>
              <a:rPr lang="zh-CN" altLang="en-US" sz="3600" b="1">
                <a:solidFill>
                  <a:srgbClr val="2E6EBB"/>
                </a:solidFill>
                <a:ea typeface="微软雅黑" panose="020B0503020204020204" pitchFamily="34" charset="-122"/>
              </a:rPr>
              <a:t>应用层平台展示</a:t>
            </a:r>
            <a:endParaRPr lang="en-US" altLang="zh-CN" sz="3600" b="1">
              <a:solidFill>
                <a:srgbClr val="2E6EBB"/>
              </a:solidFill>
              <a:latin typeface="微软雅黑" panose="020B0503020204020204" pitchFamily="34" charset="-122"/>
              <a:ea typeface="微软雅黑" panose="020B0503020204020204" pitchFamily="34" charset="-122"/>
            </a:endParaRP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058" y="1398214"/>
            <a:ext cx="9871865" cy="492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3000">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4754" name="文本框 70"/>
          <p:cNvSpPr txBox="1">
            <a:spLocks noChangeArrowheads="1"/>
          </p:cNvSpPr>
          <p:nvPr/>
        </p:nvSpPr>
        <p:spPr bwMode="auto">
          <a:xfrm>
            <a:off x="687388" y="469900"/>
            <a:ext cx="4637087" cy="641350"/>
          </a:xfrm>
          <a:prstGeom prst="rect">
            <a:avLst/>
          </a:prstGeom>
          <a:noFill/>
          <a:ln w="9525">
            <a:noFill/>
            <a:miter lim="800000"/>
          </a:ln>
        </p:spPr>
        <p:txBody>
          <a:bodyPr>
            <a:spAutoFit/>
          </a:bodyPr>
          <a:lstStyle/>
          <a:p>
            <a:r>
              <a:rPr lang="zh-CN" altLang="en-US" sz="3600" b="1">
                <a:solidFill>
                  <a:srgbClr val="2E6EBB"/>
                </a:solidFill>
                <a:ea typeface="微软雅黑" panose="020B0503020204020204" pitchFamily="34" charset="-122"/>
              </a:rPr>
              <a:t>应用层平台展示</a:t>
            </a:r>
            <a:endParaRPr lang="en-US" altLang="zh-CN" sz="3600" b="1">
              <a:solidFill>
                <a:srgbClr val="2E6EBB"/>
              </a:solidFill>
              <a:latin typeface="微软雅黑" panose="020B0503020204020204" pitchFamily="34" charset="-122"/>
              <a:ea typeface="微软雅黑" panose="020B0503020204020204" pitchFamily="34" charset="-122"/>
            </a:endParaRP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8" y="1327617"/>
            <a:ext cx="10608141" cy="513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3000">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6802" name="文本框 70"/>
          <p:cNvSpPr txBox="1">
            <a:spLocks noChangeArrowheads="1"/>
          </p:cNvSpPr>
          <p:nvPr/>
        </p:nvSpPr>
        <p:spPr bwMode="auto">
          <a:xfrm>
            <a:off x="687388" y="469900"/>
            <a:ext cx="4637087" cy="641350"/>
          </a:xfrm>
          <a:prstGeom prst="rect">
            <a:avLst/>
          </a:prstGeom>
          <a:noFill/>
          <a:ln w="9525">
            <a:noFill/>
            <a:miter lim="800000"/>
          </a:ln>
        </p:spPr>
        <p:txBody>
          <a:bodyPr>
            <a:spAutoFit/>
          </a:bodyPr>
          <a:lstStyle/>
          <a:p>
            <a:r>
              <a:rPr lang="zh-CN" altLang="en-US" sz="3600" b="1">
                <a:solidFill>
                  <a:srgbClr val="2E6EBB"/>
                </a:solidFill>
                <a:ea typeface="微软雅黑" panose="020B0503020204020204" pitchFamily="34" charset="-122"/>
              </a:rPr>
              <a:t>应用层平台展示</a:t>
            </a:r>
            <a:endParaRPr lang="en-US" altLang="zh-CN" sz="3600" b="1">
              <a:solidFill>
                <a:srgbClr val="2E6EBB"/>
              </a:solidFill>
              <a:latin typeface="微软雅黑" panose="020B0503020204020204" pitchFamily="34" charset="-122"/>
              <a:ea typeface="微软雅黑" panose="020B0503020204020204" pitchFamily="34" charset="-122"/>
            </a:endParaRP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7" y="1356472"/>
            <a:ext cx="10218737" cy="505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3000">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6802" name="文本框 70"/>
          <p:cNvSpPr txBox="1">
            <a:spLocks noChangeArrowheads="1"/>
          </p:cNvSpPr>
          <p:nvPr/>
        </p:nvSpPr>
        <p:spPr bwMode="auto">
          <a:xfrm>
            <a:off x="687388" y="469900"/>
            <a:ext cx="4637087" cy="641350"/>
          </a:xfrm>
          <a:prstGeom prst="rect">
            <a:avLst/>
          </a:prstGeom>
          <a:noFill/>
          <a:ln w="9525">
            <a:noFill/>
            <a:miter lim="800000"/>
          </a:ln>
        </p:spPr>
        <p:txBody>
          <a:bodyPr>
            <a:spAutoFit/>
          </a:bodyPr>
          <a:lstStyle/>
          <a:p>
            <a:r>
              <a:rPr lang="zh-CN" altLang="en-US" sz="3600" b="1">
                <a:solidFill>
                  <a:srgbClr val="2E6EBB"/>
                </a:solidFill>
                <a:ea typeface="微软雅黑" panose="020B0503020204020204" pitchFamily="34" charset="-122"/>
              </a:rPr>
              <a:t>应用层平台展示</a:t>
            </a:r>
            <a:endParaRPr lang="en-US" altLang="zh-CN" sz="3600" b="1">
              <a:solidFill>
                <a:srgbClr val="2E6EBB"/>
              </a:solidFill>
              <a:latin typeface="微软雅黑" panose="020B0503020204020204" pitchFamily="34" charset="-122"/>
              <a:ea typeface="微软雅黑" panose="020B0503020204020204" pitchFamily="34" charset="-122"/>
            </a:endParaRP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768" y="1346386"/>
            <a:ext cx="9948350" cy="512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3000">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6802" name="文本框 70"/>
          <p:cNvSpPr txBox="1">
            <a:spLocks noChangeArrowheads="1"/>
          </p:cNvSpPr>
          <p:nvPr/>
        </p:nvSpPr>
        <p:spPr bwMode="auto">
          <a:xfrm>
            <a:off x="687388" y="469900"/>
            <a:ext cx="4637087" cy="641350"/>
          </a:xfrm>
          <a:prstGeom prst="rect">
            <a:avLst/>
          </a:prstGeom>
          <a:noFill/>
          <a:ln w="9525">
            <a:noFill/>
            <a:miter lim="800000"/>
          </a:ln>
        </p:spPr>
        <p:txBody>
          <a:bodyPr>
            <a:spAutoFit/>
          </a:bodyPr>
          <a:lstStyle/>
          <a:p>
            <a:r>
              <a:rPr lang="zh-CN" altLang="en-US" sz="3600" b="1">
                <a:solidFill>
                  <a:srgbClr val="2E6EBB"/>
                </a:solidFill>
                <a:ea typeface="微软雅黑" panose="020B0503020204020204" pitchFamily="34" charset="-122"/>
              </a:rPr>
              <a:t>应用层平台展示</a:t>
            </a:r>
            <a:endParaRPr lang="en-US" altLang="zh-CN" sz="3600" b="1">
              <a:solidFill>
                <a:srgbClr val="2E6EBB"/>
              </a:solidFill>
              <a:latin typeface="微软雅黑" panose="020B0503020204020204" pitchFamily="34" charset="-122"/>
              <a:ea typeface="微软雅黑" panose="020B0503020204020204" pitchFamily="34" charset="-122"/>
            </a:endParaRP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8" y="1293158"/>
            <a:ext cx="10638684" cy="5080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3000">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8850" name="文本框 70"/>
          <p:cNvSpPr txBox="1">
            <a:spLocks noChangeArrowheads="1"/>
          </p:cNvSpPr>
          <p:nvPr/>
        </p:nvSpPr>
        <p:spPr bwMode="auto">
          <a:xfrm>
            <a:off x="687388" y="469900"/>
            <a:ext cx="4637087" cy="641350"/>
          </a:xfrm>
          <a:prstGeom prst="rect">
            <a:avLst/>
          </a:prstGeom>
          <a:noFill/>
          <a:ln w="9525">
            <a:noFill/>
            <a:miter lim="800000"/>
          </a:ln>
        </p:spPr>
        <p:txBody>
          <a:bodyPr>
            <a:spAutoFit/>
          </a:bodyPr>
          <a:lstStyle/>
          <a:p>
            <a:r>
              <a:rPr lang="zh-CN" altLang="en-US" sz="3600" b="1">
                <a:solidFill>
                  <a:srgbClr val="2E6EBB"/>
                </a:solidFill>
                <a:ea typeface="微软雅黑" panose="020B0503020204020204" pitchFamily="34" charset="-122"/>
              </a:rPr>
              <a:t>应用层警用</a:t>
            </a:r>
            <a:r>
              <a:rPr lang="en-US" altLang="zh-CN" sz="3600" b="1">
                <a:solidFill>
                  <a:srgbClr val="2E6EBB"/>
                </a:solidFill>
                <a:ea typeface="微软雅黑" panose="020B0503020204020204" pitchFamily="34" charset="-122"/>
              </a:rPr>
              <a:t>APP</a:t>
            </a:r>
            <a:r>
              <a:rPr lang="zh-CN" altLang="en-US" sz="3600" b="1">
                <a:solidFill>
                  <a:srgbClr val="2E6EBB"/>
                </a:solidFill>
                <a:ea typeface="微软雅黑" panose="020B0503020204020204" pitchFamily="34" charset="-122"/>
              </a:rPr>
              <a:t>展示</a:t>
            </a:r>
            <a:endParaRPr lang="zh-CN" altLang="en-US" sz="3600" b="1">
              <a:solidFill>
                <a:srgbClr val="2E6EBB"/>
              </a:solidFill>
              <a:latin typeface="微软雅黑" panose="020B0503020204020204" pitchFamily="34" charset="-122"/>
              <a:ea typeface="微软雅黑" panose="020B0503020204020204" pitchFamily="34" charset="-122"/>
            </a:endParaRP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78852" name="Picture 27"/>
          <p:cNvPicPr>
            <a:picLocks noChangeAspect="1" noChangeArrowheads="1"/>
          </p:cNvPicPr>
          <p:nvPr/>
        </p:nvPicPr>
        <p:blipFill>
          <a:blip r:embed="rId3"/>
          <a:srcRect/>
          <a:stretch>
            <a:fillRect/>
          </a:stretch>
        </p:blipFill>
        <p:spPr bwMode="auto">
          <a:xfrm>
            <a:off x="1222375" y="1335088"/>
            <a:ext cx="9853613" cy="5014912"/>
          </a:xfrm>
          <a:prstGeom prst="rect">
            <a:avLst/>
          </a:prstGeom>
          <a:noFill/>
          <a:ln w="9525">
            <a:noFill/>
            <a:miter lim="800000"/>
            <a:headEnd/>
            <a:tailEnd/>
          </a:ln>
        </p:spPr>
      </p:pic>
    </p:spTree>
  </p:cSld>
  <p:clrMapOvr>
    <a:masterClrMapping/>
  </p:clrMapOvr>
  <p:transition spd="slow" advTm="3000">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2946" name="文本框 70"/>
          <p:cNvSpPr txBox="1">
            <a:spLocks noChangeArrowheads="1"/>
          </p:cNvSpPr>
          <p:nvPr/>
        </p:nvSpPr>
        <p:spPr bwMode="auto">
          <a:xfrm>
            <a:off x="687388" y="469900"/>
            <a:ext cx="4637087" cy="641350"/>
          </a:xfrm>
          <a:prstGeom prst="rect">
            <a:avLst/>
          </a:prstGeom>
          <a:noFill/>
          <a:ln w="9525">
            <a:noFill/>
            <a:miter lim="800000"/>
          </a:ln>
        </p:spPr>
        <p:txBody>
          <a:bodyPr>
            <a:spAutoFit/>
          </a:bodyPr>
          <a:lstStyle/>
          <a:p>
            <a:r>
              <a:rPr lang="zh-CN" altLang="en-US" sz="3600" b="1">
                <a:solidFill>
                  <a:srgbClr val="2E6EBB"/>
                </a:solidFill>
                <a:ea typeface="微软雅黑" panose="020B0503020204020204" pitchFamily="34" charset="-122"/>
              </a:rPr>
              <a:t>应用层警用</a:t>
            </a:r>
            <a:r>
              <a:rPr lang="en-US" altLang="zh-CN" sz="3600" b="1">
                <a:solidFill>
                  <a:srgbClr val="2E6EBB"/>
                </a:solidFill>
                <a:ea typeface="微软雅黑" panose="020B0503020204020204" pitchFamily="34" charset="-122"/>
              </a:rPr>
              <a:t>APP</a:t>
            </a:r>
            <a:r>
              <a:rPr lang="zh-CN" altLang="en-US" sz="3600" b="1">
                <a:solidFill>
                  <a:srgbClr val="2E6EBB"/>
                </a:solidFill>
                <a:ea typeface="微软雅黑" panose="020B0503020204020204" pitchFamily="34" charset="-122"/>
              </a:rPr>
              <a:t>展示</a:t>
            </a:r>
            <a:endParaRPr lang="zh-CN" altLang="en-US" sz="3600" b="1">
              <a:solidFill>
                <a:srgbClr val="2E6EBB"/>
              </a:solidFill>
              <a:latin typeface="微软雅黑" panose="020B0503020204020204" pitchFamily="34" charset="-122"/>
              <a:ea typeface="微软雅黑" panose="020B0503020204020204" pitchFamily="34" charset="-122"/>
            </a:endParaRP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82948" name="Picture 6"/>
          <p:cNvPicPr>
            <a:picLocks noChangeAspect="1" noChangeArrowheads="1"/>
          </p:cNvPicPr>
          <p:nvPr/>
        </p:nvPicPr>
        <p:blipFill>
          <a:blip r:embed="rId3"/>
          <a:srcRect/>
          <a:stretch>
            <a:fillRect/>
          </a:stretch>
        </p:blipFill>
        <p:spPr bwMode="auto">
          <a:xfrm>
            <a:off x="990600" y="1398588"/>
            <a:ext cx="9979025" cy="4857750"/>
          </a:xfrm>
          <a:prstGeom prst="rect">
            <a:avLst/>
          </a:prstGeom>
          <a:noFill/>
          <a:ln w="9525">
            <a:noFill/>
            <a:miter lim="800000"/>
            <a:headEnd/>
            <a:tailEnd/>
          </a:ln>
        </p:spPr>
      </p:pic>
    </p:spTree>
  </p:cSld>
  <p:clrMapOvr>
    <a:masterClrMapping/>
  </p:clrMapOvr>
  <p:transition spd="slow" advTm="3000">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7042" name="文本框 70"/>
          <p:cNvSpPr txBox="1">
            <a:spLocks noChangeArrowheads="1"/>
          </p:cNvSpPr>
          <p:nvPr/>
        </p:nvSpPr>
        <p:spPr bwMode="auto">
          <a:xfrm>
            <a:off x="687388" y="469900"/>
            <a:ext cx="4637087" cy="641350"/>
          </a:xfrm>
          <a:prstGeom prst="rect">
            <a:avLst/>
          </a:prstGeom>
          <a:noFill/>
          <a:ln w="9525">
            <a:noFill/>
            <a:miter lim="800000"/>
          </a:ln>
        </p:spPr>
        <p:txBody>
          <a:bodyPr>
            <a:spAutoFit/>
          </a:bodyPr>
          <a:lstStyle/>
          <a:p>
            <a:r>
              <a:rPr lang="zh-CN" altLang="en-US" sz="3600" b="1">
                <a:solidFill>
                  <a:srgbClr val="2E6EBB"/>
                </a:solidFill>
                <a:ea typeface="微软雅黑" panose="020B0503020204020204" pitchFamily="34" charset="-122"/>
              </a:rPr>
              <a:t>应用层用户</a:t>
            </a:r>
            <a:r>
              <a:rPr lang="en-US" altLang="zh-CN" sz="3600" b="1">
                <a:solidFill>
                  <a:srgbClr val="2E6EBB"/>
                </a:solidFill>
                <a:ea typeface="微软雅黑" panose="020B0503020204020204" pitchFamily="34" charset="-122"/>
              </a:rPr>
              <a:t>APP</a:t>
            </a:r>
            <a:r>
              <a:rPr lang="zh-CN" altLang="en-US" sz="3600" b="1">
                <a:solidFill>
                  <a:srgbClr val="2E6EBB"/>
                </a:solidFill>
                <a:ea typeface="微软雅黑" panose="020B0503020204020204" pitchFamily="34" charset="-122"/>
              </a:rPr>
              <a:t>展示</a:t>
            </a:r>
            <a:endParaRPr lang="zh-CN" altLang="en-US" sz="3600" b="1">
              <a:solidFill>
                <a:srgbClr val="2E6EBB"/>
              </a:solidFill>
              <a:latin typeface="微软雅黑" panose="020B0503020204020204" pitchFamily="34" charset="-122"/>
              <a:ea typeface="微软雅黑" panose="020B0503020204020204" pitchFamily="34" charset="-122"/>
            </a:endParaRP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87044" name="Picture 5"/>
          <p:cNvPicPr>
            <a:picLocks noChangeAspect="1" noChangeArrowheads="1"/>
          </p:cNvPicPr>
          <p:nvPr/>
        </p:nvPicPr>
        <p:blipFill>
          <a:blip r:embed="rId3"/>
          <a:srcRect/>
          <a:stretch>
            <a:fillRect/>
          </a:stretch>
        </p:blipFill>
        <p:spPr bwMode="auto">
          <a:xfrm>
            <a:off x="1246188" y="1674813"/>
            <a:ext cx="2419350" cy="4044950"/>
          </a:xfrm>
          <a:prstGeom prst="rect">
            <a:avLst/>
          </a:prstGeom>
          <a:noFill/>
          <a:ln w="9525">
            <a:solidFill>
              <a:srgbClr val="808080"/>
            </a:solidFill>
            <a:miter lim="800000"/>
            <a:headEnd/>
            <a:tailEnd/>
          </a:ln>
        </p:spPr>
      </p:pic>
      <p:pic>
        <p:nvPicPr>
          <p:cNvPr id="1028" name="Picture 4" descr="C:\Users\Administrator\Desktop\临时处理\APP云车UI\1.1 无设备.png"/>
          <p:cNvPicPr>
            <a:picLocks noChangeAspect="1" noChangeArrowheads="1"/>
          </p:cNvPicPr>
          <p:nvPr/>
        </p:nvPicPr>
        <p:blipFill>
          <a:blip r:embed="rId4"/>
          <a:srcRect/>
          <a:stretch>
            <a:fillRect/>
          </a:stretch>
        </p:blipFill>
        <p:spPr bwMode="auto">
          <a:xfrm>
            <a:off x="3751263" y="1701800"/>
            <a:ext cx="2262187" cy="4024313"/>
          </a:xfrm>
          <a:prstGeom prst="rect">
            <a:avLst/>
          </a:prstGeom>
          <a:noFill/>
          <a:ln>
            <a:solidFill>
              <a:schemeClr val="bg1">
                <a:lumMod val="85000"/>
              </a:schemeClr>
            </a:solidFill>
          </a:ln>
          <a:effectLst>
            <a:outerShdw blurRad="50800" dist="38100" algn="l" rotWithShape="0">
              <a:prstClr val="black">
                <a:alpha val="40000"/>
              </a:prstClr>
            </a:outerShdw>
          </a:effectLst>
        </p:spPr>
      </p:pic>
      <p:pic>
        <p:nvPicPr>
          <p:cNvPr id="1029" name="Picture 5" descr="C:\Users\Administrator\Desktop\临时处理\APP云车UI\1.1-2 添加设备.png"/>
          <p:cNvPicPr>
            <a:picLocks noChangeAspect="1" noChangeArrowheads="1"/>
          </p:cNvPicPr>
          <p:nvPr/>
        </p:nvPicPr>
        <p:blipFill>
          <a:blip r:embed="rId5"/>
          <a:srcRect/>
          <a:stretch>
            <a:fillRect/>
          </a:stretch>
        </p:blipFill>
        <p:spPr bwMode="auto">
          <a:xfrm>
            <a:off x="6124575" y="1701800"/>
            <a:ext cx="2262188" cy="4024313"/>
          </a:xfrm>
          <a:prstGeom prst="rect">
            <a:avLst/>
          </a:prstGeom>
          <a:noFill/>
          <a:ln>
            <a:solidFill>
              <a:schemeClr val="bg1">
                <a:lumMod val="85000"/>
              </a:schemeClr>
            </a:solidFill>
          </a:ln>
          <a:effectLst>
            <a:outerShdw blurRad="50800" dist="38100" algn="l" rotWithShape="0">
              <a:prstClr val="black">
                <a:alpha val="40000"/>
              </a:prstClr>
            </a:outerShdw>
          </a:effectLst>
        </p:spPr>
      </p:pic>
      <p:pic>
        <p:nvPicPr>
          <p:cNvPr id="1026" name="Picture 2" descr="C:\Users\Administrator\Desktop\临时处理\APP云车UI\1.2 首页.png"/>
          <p:cNvPicPr>
            <a:picLocks noChangeAspect="1" noChangeArrowheads="1"/>
          </p:cNvPicPr>
          <p:nvPr/>
        </p:nvPicPr>
        <p:blipFill>
          <a:blip r:embed="rId6"/>
          <a:srcRect/>
          <a:stretch>
            <a:fillRect/>
          </a:stretch>
        </p:blipFill>
        <p:spPr bwMode="auto">
          <a:xfrm>
            <a:off x="8507413" y="1689100"/>
            <a:ext cx="2349500" cy="4024313"/>
          </a:xfrm>
          <a:prstGeom prst="rect">
            <a:avLst/>
          </a:prstGeom>
          <a:noFill/>
          <a:ln>
            <a:solidFill>
              <a:schemeClr val="bg1">
                <a:lumMod val="85000"/>
              </a:schemeClr>
            </a:solidFill>
          </a:ln>
          <a:effectLst>
            <a:outerShdw blurRad="50800" dist="38100" algn="l" rotWithShape="0">
              <a:prstClr val="black">
                <a:alpha val="40000"/>
              </a:prstClr>
            </a:outerShdw>
          </a:effectLst>
        </p:spPr>
      </p:pic>
    </p:spTree>
  </p:cSld>
  <p:clrMapOvr>
    <a:masterClrMapping/>
  </p:clrMapOvr>
  <p:transition spd="slow" advTm="3000">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6" descr="图片2"/>
          <p:cNvPicPr>
            <a:picLocks noChangeAspect="1" noChangeArrowheads="1"/>
          </p:cNvPicPr>
          <p:nvPr/>
        </p:nvPicPr>
        <p:blipFill>
          <a:blip r:embed="rId2"/>
          <a:srcRect/>
          <a:stretch>
            <a:fillRect/>
          </a:stretch>
        </p:blipFill>
        <p:spPr bwMode="auto">
          <a:xfrm>
            <a:off x="0" y="0"/>
            <a:ext cx="12192000" cy="6864350"/>
          </a:xfrm>
          <a:prstGeom prst="rect">
            <a:avLst/>
          </a:prstGeom>
          <a:noFill/>
          <a:ln w="9525">
            <a:noFill/>
            <a:miter lim="800000"/>
            <a:headEnd/>
            <a:tailEnd/>
          </a:ln>
        </p:spPr>
      </p:pic>
      <p:pic>
        <p:nvPicPr>
          <p:cNvPr id="3" name="图片 2"/>
          <p:cNvPicPr>
            <a:picLocks noChangeAspect="1"/>
          </p:cNvPicPr>
          <p:nvPr/>
        </p:nvPicPr>
        <p:blipFill>
          <a:blip r:embed="rId3"/>
          <a:srcRect l="5911" r="11011" b="7986"/>
          <a:stretch>
            <a:fillRect/>
          </a:stretch>
        </p:blipFill>
        <p:spPr bwMode="auto">
          <a:xfrm>
            <a:off x="1358900" y="844550"/>
            <a:ext cx="9474200" cy="3868738"/>
          </a:xfrm>
          <a:prstGeom prst="rect">
            <a:avLst/>
          </a:prstGeom>
          <a:noFill/>
          <a:ln w="9525">
            <a:noFill/>
            <a:miter lim="800000"/>
            <a:headEnd/>
            <a:tailEnd/>
          </a:ln>
        </p:spPr>
      </p:pic>
      <p:sp>
        <p:nvSpPr>
          <p:cNvPr id="11" name="矩形 10"/>
          <p:cNvSpPr/>
          <p:nvPr/>
        </p:nvSpPr>
        <p:spPr>
          <a:xfrm>
            <a:off x="2181225" y="1828800"/>
            <a:ext cx="7793038" cy="1884363"/>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文本框 3"/>
          <p:cNvSpPr txBox="1"/>
          <p:nvPr/>
        </p:nvSpPr>
        <p:spPr>
          <a:xfrm>
            <a:off x="2528094" y="2217738"/>
            <a:ext cx="1028700" cy="922020"/>
          </a:xfrm>
          <a:prstGeom prst="rect">
            <a:avLst/>
          </a:prstGeom>
          <a:noFill/>
          <a:ln>
            <a:noFill/>
          </a:ln>
        </p:spPr>
        <p:txBody>
          <a:bodyPr wrap="none">
            <a:spAutoFit/>
          </a:bodyPr>
          <a:lstStyle/>
          <a:p>
            <a:pPr algn="ctr" fontAlgn="auto">
              <a:spcBef>
                <a:spcPts val="0"/>
              </a:spcBef>
              <a:spcAft>
                <a:spcPts val="0"/>
              </a:spcAft>
              <a:defRPr/>
            </a:pPr>
            <a:r>
              <a:rPr lang="en-US" altLang="zh-CN" sz="5400" b="1" dirty="0">
                <a:ln w="12700" cmpd="sng">
                  <a:noFill/>
                  <a:prstDash val="solid"/>
                </a:ln>
                <a:solidFill>
                  <a:srgbClr val="01E2F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0</a:t>
            </a:r>
            <a:r>
              <a:rPr lang="en-US" sz="5400" b="1" dirty="0">
                <a:ln w="12700" cmpd="sng">
                  <a:noFill/>
                  <a:prstDash val="solid"/>
                </a:ln>
                <a:solidFill>
                  <a:srgbClr val="01E2F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6</a:t>
            </a:r>
          </a:p>
        </p:txBody>
      </p:sp>
      <p:sp>
        <p:nvSpPr>
          <p:cNvPr id="5" name="文本框 4"/>
          <p:cNvSpPr txBox="1">
            <a:spLocks noChangeArrowheads="1"/>
          </p:cNvSpPr>
          <p:nvPr/>
        </p:nvSpPr>
        <p:spPr bwMode="auto">
          <a:xfrm>
            <a:off x="3903663" y="2309813"/>
            <a:ext cx="5556250" cy="731837"/>
          </a:xfrm>
          <a:prstGeom prst="rect">
            <a:avLst/>
          </a:prstGeom>
          <a:noFill/>
          <a:ln w="9525">
            <a:noFill/>
            <a:miter lim="800000"/>
          </a:ln>
        </p:spPr>
        <p:txBody>
          <a:bodyPr lIns="0" tIns="0" rIns="0" bIns="0">
            <a:spAutoFit/>
          </a:bodyPr>
          <a:lstStyle/>
          <a:p>
            <a:pPr algn="dist"/>
            <a:r>
              <a:rPr lang="zh-CN" altLang="en-US" sz="4800" b="1">
                <a:solidFill>
                  <a:schemeClr val="bg1"/>
                </a:solidFill>
                <a:latin typeface="微软雅黑" panose="020B0503020204020204" pitchFamily="34" charset="-122"/>
                <a:ea typeface="微软雅黑" panose="020B0503020204020204" pitchFamily="34" charset="-122"/>
              </a:rPr>
              <a:t>亮点与展示</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1138" name="文本框 70"/>
          <p:cNvSpPr txBox="1">
            <a:spLocks noChangeArrowheads="1"/>
          </p:cNvSpPr>
          <p:nvPr/>
        </p:nvSpPr>
        <p:spPr bwMode="auto">
          <a:xfrm>
            <a:off x="687388" y="469900"/>
            <a:ext cx="4637087" cy="641350"/>
          </a:xfrm>
          <a:prstGeom prst="rect">
            <a:avLst/>
          </a:prstGeom>
          <a:noFill/>
          <a:ln w="9525">
            <a:noFill/>
            <a:miter lim="800000"/>
          </a:ln>
        </p:spPr>
        <p:txBody>
          <a:bodyPr>
            <a:spAutoFit/>
          </a:bodyPr>
          <a:lstStyle/>
          <a:p>
            <a:r>
              <a:rPr lang="zh-CN" altLang="en-US" sz="3600" b="1" dirty="0" smtClean="0">
                <a:solidFill>
                  <a:srgbClr val="2E6EBB"/>
                </a:solidFill>
                <a:ea typeface="微软雅黑" panose="020B0503020204020204" pitchFamily="34" charset="-122"/>
              </a:rPr>
              <a:t>项目亮点</a:t>
            </a:r>
            <a:r>
              <a:rPr lang="zh-CN" altLang="en-US" sz="3600" b="1" dirty="0" smtClean="0">
                <a:solidFill>
                  <a:srgbClr val="2E6EBB"/>
                </a:solidFill>
                <a:ea typeface="微软雅黑" panose="020B0503020204020204" pitchFamily="34" charset="-122"/>
              </a:rPr>
              <a:t>展</a:t>
            </a:r>
            <a:r>
              <a:rPr lang="zh-CN" altLang="en-US" sz="3600" b="1" dirty="0">
                <a:solidFill>
                  <a:srgbClr val="2E6EBB"/>
                </a:solidFill>
                <a:ea typeface="微软雅黑" panose="020B0503020204020204" pitchFamily="34" charset="-122"/>
              </a:rPr>
              <a:t>示</a:t>
            </a:r>
            <a:endParaRPr lang="zh-CN" altLang="en-US" sz="3600" b="1" dirty="0">
              <a:solidFill>
                <a:srgbClr val="2E6EBB"/>
              </a:solidFill>
              <a:latin typeface="微软雅黑" panose="020B0503020204020204" pitchFamily="34" charset="-122"/>
              <a:ea typeface="微软雅黑" panose="020B0503020204020204" pitchFamily="34" charset="-122"/>
            </a:endParaRP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8" y="1531508"/>
            <a:ext cx="1942514" cy="1068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687388" y="2752277"/>
            <a:ext cx="1942514" cy="535118"/>
          </a:xfrm>
          <a:prstGeom prst="rect">
            <a:avLst/>
          </a:prstGeom>
          <a:solidFill>
            <a:srgbClr val="0070C0"/>
          </a:solidFill>
          <a:ln w="25400" cap="flat" cmpd="sng">
            <a:solidFill>
              <a:srgbClr val="FEFFFF"/>
            </a:solidFill>
            <a:prstDash val="solid"/>
            <a:round/>
            <a:headEnd type="none" w="med" len="med"/>
            <a:tailEnd type="none" w="med" len="med"/>
          </a:ln>
          <a:effectLst>
            <a:outerShdw dist="53882" dir="2699999" algn="ctr" rotWithShape="0">
              <a:srgbClr val="000000">
                <a:alpha val="50000"/>
              </a:srgbClr>
            </a:outerShdw>
          </a:effectLst>
        </p:spPr>
        <p:txBody>
          <a:bodyPr wrap="none" rtlCol="0" anchor="ctr"/>
          <a:lstStyle/>
          <a:p>
            <a:pPr algn="ctr"/>
            <a:r>
              <a:rPr lang="zh-CN" altLang="en-US" sz="3200" b="1" dirty="0" smtClean="0">
                <a:solidFill>
                  <a:schemeClr val="bg1"/>
                </a:solidFill>
              </a:rPr>
              <a:t>精准定位</a:t>
            </a:r>
            <a:endParaRPr lang="zh-CN" altLang="en-US" sz="3200" b="1" dirty="0">
              <a:solidFill>
                <a:schemeClr val="bg1"/>
              </a:solidFill>
            </a:endParaRPr>
          </a:p>
        </p:txBody>
      </p:sp>
      <p:sp>
        <p:nvSpPr>
          <p:cNvPr id="2" name="矩形 1"/>
          <p:cNvSpPr/>
          <p:nvPr/>
        </p:nvSpPr>
        <p:spPr>
          <a:xfrm>
            <a:off x="687388" y="3440094"/>
            <a:ext cx="1942514" cy="1421401"/>
          </a:xfrm>
          <a:prstGeom prst="rect">
            <a:avLst/>
          </a:prstGeom>
          <a:noFill/>
          <a:ln w="25400" cap="flat" cmpd="sng">
            <a:noFill/>
            <a:prstDash val="solid"/>
            <a:round/>
            <a:headEnd type="none" w="med" len="med"/>
            <a:tailEnd type="none" w="med" len="med"/>
          </a:ln>
          <a:effectLst/>
        </p:spPr>
        <p:txBody>
          <a:bodyPr wrap="square" rtlCol="0" anchor="ctr"/>
          <a:lstStyle/>
          <a:p>
            <a:pPr marL="9525">
              <a:lnSpc>
                <a:spcPts val="2300"/>
              </a:lnSpc>
            </a:pPr>
            <a:r>
              <a:rPr lang="zh-CN" altLang="en-US" sz="1200" dirty="0" smtClean="0">
                <a:solidFill>
                  <a:srgbClr val="000000"/>
                </a:solidFill>
                <a:latin typeface="CFPROU+MicrosoftYaHeiLight"/>
                <a:cs typeface="CFPROU+MicrosoftYaHeiLight"/>
              </a:rPr>
              <a:t>高灵</a:t>
            </a:r>
            <a:r>
              <a:rPr lang="zh-CN" altLang="en-US" sz="1200" dirty="0">
                <a:solidFill>
                  <a:srgbClr val="000000"/>
                </a:solidFill>
                <a:latin typeface="CFPROU+MicrosoftYaHeiLight"/>
                <a:cs typeface="CFPROU+MicrosoftYaHeiLight"/>
              </a:rPr>
              <a:t>敏度</a:t>
            </a:r>
            <a:r>
              <a:rPr lang="zh-CN" altLang="en-US" sz="1200" dirty="0" smtClean="0">
                <a:solidFill>
                  <a:srgbClr val="000000"/>
                </a:solidFill>
                <a:latin typeface="CFPROU+MicrosoftYaHeiLight"/>
                <a:cs typeface="CFPROU+MicrosoftYaHeiLight"/>
              </a:rPr>
              <a:t>定位</a:t>
            </a:r>
            <a:r>
              <a:rPr lang="zh-CN" altLang="en-US" sz="1200" spc="49" dirty="0" smtClean="0">
                <a:solidFill>
                  <a:srgbClr val="000000"/>
                </a:solidFill>
                <a:latin typeface="CFPROU+MicrosoftYaHeiLight"/>
                <a:cs typeface="CFPROU+MicrosoftYaHeiLight"/>
              </a:rPr>
              <a:t>芯片</a:t>
            </a:r>
            <a:r>
              <a:rPr lang="zh-CN" altLang="en-US" sz="1200" spc="49" dirty="0">
                <a:solidFill>
                  <a:srgbClr val="000000"/>
                </a:solidFill>
                <a:latin typeface="CFPROU+MicrosoftYaHeiLight"/>
                <a:cs typeface="CFPROU+MicrosoftYaHeiLight"/>
              </a:rPr>
              <a:t>，</a:t>
            </a:r>
            <a:r>
              <a:rPr lang="zh-CN" altLang="en-US" sz="1200" spc="49" dirty="0" smtClean="0">
                <a:solidFill>
                  <a:srgbClr val="000000"/>
                </a:solidFill>
                <a:latin typeface="CFPROU+MicrosoftYaHeiLight"/>
                <a:cs typeface="CFPROU+MicrosoftYaHeiLight"/>
              </a:rPr>
              <a:t>支持</a:t>
            </a:r>
            <a:r>
              <a:rPr lang="en-US" altLang="zh-CN" sz="1200" dirty="0" smtClean="0">
                <a:solidFill>
                  <a:srgbClr val="000000"/>
                </a:solidFill>
                <a:latin typeface="OOWJHS+SegoeUI"/>
                <a:cs typeface="OOWJHS+SegoeUI"/>
              </a:rPr>
              <a:t>GPS/LBS/AGPS</a:t>
            </a:r>
            <a:r>
              <a:rPr lang="zh-CN" altLang="en-US" sz="1200" spc="45" dirty="0">
                <a:solidFill>
                  <a:srgbClr val="000000"/>
                </a:solidFill>
                <a:latin typeface="CFPROU+MicrosoftYaHeiLight"/>
                <a:cs typeface="CFPROU+MicrosoftYaHeiLight"/>
              </a:rPr>
              <a:t>定位功能，更快、更准捕捉车辆实时位置</a:t>
            </a:r>
            <a:r>
              <a:rPr lang="zh-CN" altLang="en-US" sz="1200" spc="45" dirty="0" smtClean="0">
                <a:solidFill>
                  <a:srgbClr val="000000"/>
                </a:solidFill>
                <a:latin typeface="CFPROU+MicrosoftYaHeiLight"/>
                <a:cs typeface="CFPROU+MicrosoftYaHeiLight"/>
              </a:rPr>
              <a:t>。</a:t>
            </a:r>
            <a:endParaRPr lang="zh-CN" altLang="en-US" sz="1200" b="1"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3500" y="1532371"/>
            <a:ext cx="861162" cy="1220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3496617" y="2762217"/>
            <a:ext cx="1974928" cy="535118"/>
          </a:xfrm>
          <a:prstGeom prst="rect">
            <a:avLst/>
          </a:prstGeom>
          <a:solidFill>
            <a:srgbClr val="0070C0"/>
          </a:solidFill>
          <a:ln w="25400" cap="flat" cmpd="sng">
            <a:solidFill>
              <a:srgbClr val="FEFFFF"/>
            </a:solidFill>
            <a:prstDash val="solid"/>
            <a:round/>
            <a:headEnd type="none" w="med" len="med"/>
            <a:tailEnd type="none" w="med" len="med"/>
          </a:ln>
          <a:effectLst>
            <a:outerShdw dist="53882" dir="2699999" algn="ctr" rotWithShape="0">
              <a:srgbClr val="000000">
                <a:alpha val="50000"/>
              </a:srgbClr>
            </a:outerShdw>
          </a:effectLst>
        </p:spPr>
        <p:txBody>
          <a:bodyPr wrap="none" rtlCol="0" anchor="ctr"/>
          <a:lstStyle/>
          <a:p>
            <a:pPr algn="ctr"/>
            <a:r>
              <a:rPr lang="zh-CN" altLang="en-US" sz="3600" b="1" dirty="0" smtClean="0">
                <a:solidFill>
                  <a:schemeClr val="bg1"/>
                </a:solidFill>
              </a:rPr>
              <a:t>安全充电</a:t>
            </a:r>
            <a:endParaRPr lang="zh-CN" altLang="en-US" sz="3600" b="1" dirty="0">
              <a:solidFill>
                <a:schemeClr val="bg1"/>
              </a:solidFill>
            </a:endParaRPr>
          </a:p>
        </p:txBody>
      </p:sp>
      <p:sp>
        <p:nvSpPr>
          <p:cNvPr id="10" name="矩形 9"/>
          <p:cNvSpPr/>
          <p:nvPr/>
        </p:nvSpPr>
        <p:spPr>
          <a:xfrm>
            <a:off x="3529031" y="3440957"/>
            <a:ext cx="1942514" cy="1421401"/>
          </a:xfrm>
          <a:prstGeom prst="rect">
            <a:avLst/>
          </a:prstGeom>
          <a:noFill/>
          <a:ln w="25400" cap="flat" cmpd="sng">
            <a:noFill/>
            <a:prstDash val="solid"/>
            <a:round/>
            <a:headEnd type="none" w="med" len="med"/>
            <a:tailEnd type="none" w="med" len="med"/>
          </a:ln>
          <a:effectLst/>
        </p:spPr>
        <p:txBody>
          <a:bodyPr wrap="square" rtlCol="0" anchor="ctr"/>
          <a:lstStyle/>
          <a:p>
            <a:pPr marL="9525">
              <a:lnSpc>
                <a:spcPts val="2300"/>
              </a:lnSpc>
            </a:pPr>
            <a:r>
              <a:rPr lang="zh-CN" altLang="en-US" sz="1200" dirty="0">
                <a:solidFill>
                  <a:srgbClr val="000000"/>
                </a:solidFill>
                <a:latin typeface="CFPROU+MicrosoftYaHeiLight"/>
                <a:cs typeface="CFPROU+MicrosoftYaHeiLight"/>
              </a:rPr>
              <a:t>电动车充电管理技术</a:t>
            </a:r>
            <a:r>
              <a:rPr lang="zh-CN" altLang="en-US" sz="1200" dirty="0" smtClean="0">
                <a:solidFill>
                  <a:srgbClr val="000000"/>
                </a:solidFill>
                <a:latin typeface="CFPROU+MicrosoftYaHeiLight"/>
                <a:cs typeface="CFPROU+MicrosoftYaHeiLight"/>
              </a:rPr>
              <a:t>，拥有</a:t>
            </a:r>
            <a:r>
              <a:rPr lang="zh-CN" altLang="en-US" sz="1200" dirty="0">
                <a:solidFill>
                  <a:srgbClr val="000000"/>
                </a:solidFill>
                <a:latin typeface="CFPROU+MicrosoftYaHeiLight"/>
                <a:cs typeface="CFPROU+MicrosoftYaHeiLight"/>
              </a:rPr>
              <a:t>充满自停、短路保护</a:t>
            </a:r>
            <a:r>
              <a:rPr lang="zh-CN" altLang="en-US" sz="1200" dirty="0" smtClean="0">
                <a:solidFill>
                  <a:srgbClr val="000000"/>
                </a:solidFill>
                <a:latin typeface="CFPROU+MicrosoftYaHeiLight"/>
                <a:cs typeface="CFPROU+MicrosoftYaHeiLight"/>
              </a:rPr>
              <a:t>、高温</a:t>
            </a:r>
            <a:r>
              <a:rPr lang="zh-CN" altLang="en-US" sz="1200" dirty="0">
                <a:solidFill>
                  <a:srgbClr val="000000"/>
                </a:solidFill>
                <a:latin typeface="CFPROU+MicrosoftYaHeiLight"/>
                <a:cs typeface="CFPROU+MicrosoftYaHeiLight"/>
              </a:rPr>
              <a:t>保护等功能</a:t>
            </a:r>
            <a:endParaRPr lang="zh-CN" altLang="en-US" sz="1200" b="1"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5143" y="1584249"/>
            <a:ext cx="1077809" cy="1168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矩形 12"/>
          <p:cNvSpPr/>
          <p:nvPr/>
        </p:nvSpPr>
        <p:spPr>
          <a:xfrm>
            <a:off x="6450577" y="2762217"/>
            <a:ext cx="1974928" cy="535118"/>
          </a:xfrm>
          <a:prstGeom prst="rect">
            <a:avLst/>
          </a:prstGeom>
          <a:solidFill>
            <a:srgbClr val="0070C0"/>
          </a:solidFill>
          <a:ln w="25400" cap="flat" cmpd="sng">
            <a:solidFill>
              <a:srgbClr val="FEFFFF"/>
            </a:solidFill>
            <a:prstDash val="solid"/>
            <a:round/>
            <a:headEnd type="none" w="med" len="med"/>
            <a:tailEnd type="none" w="med" len="med"/>
          </a:ln>
          <a:effectLst>
            <a:outerShdw dist="53882" dir="2699999" algn="ctr" rotWithShape="0">
              <a:srgbClr val="000000">
                <a:alpha val="50000"/>
              </a:srgbClr>
            </a:outerShdw>
          </a:effectLst>
        </p:spPr>
        <p:txBody>
          <a:bodyPr wrap="none" rtlCol="0" anchor="ctr"/>
          <a:lstStyle/>
          <a:p>
            <a:pPr algn="ctr"/>
            <a:r>
              <a:rPr lang="zh-CN" altLang="en-US" sz="3600" b="1" dirty="0">
                <a:solidFill>
                  <a:schemeClr val="bg1"/>
                </a:solidFill>
              </a:rPr>
              <a:t>停放有序</a:t>
            </a:r>
            <a:endParaRPr lang="zh-CN" altLang="en-US" sz="3600" b="1" dirty="0">
              <a:solidFill>
                <a:schemeClr val="bg1"/>
              </a:solidFill>
            </a:endParaRPr>
          </a:p>
        </p:txBody>
      </p:sp>
      <p:sp>
        <p:nvSpPr>
          <p:cNvPr id="14" name="矩形 13"/>
          <p:cNvSpPr/>
          <p:nvPr/>
        </p:nvSpPr>
        <p:spPr>
          <a:xfrm>
            <a:off x="6482991" y="3440957"/>
            <a:ext cx="1942514" cy="1421401"/>
          </a:xfrm>
          <a:prstGeom prst="rect">
            <a:avLst/>
          </a:prstGeom>
          <a:noFill/>
          <a:ln w="25400" cap="flat" cmpd="sng">
            <a:noFill/>
            <a:prstDash val="solid"/>
            <a:round/>
            <a:headEnd type="none" w="med" len="med"/>
            <a:tailEnd type="none" w="med" len="med"/>
          </a:ln>
          <a:effectLst/>
        </p:spPr>
        <p:txBody>
          <a:bodyPr wrap="square" rtlCol="0" anchor="ctr"/>
          <a:lstStyle/>
          <a:p>
            <a:pPr marL="9525">
              <a:lnSpc>
                <a:spcPts val="2300"/>
              </a:lnSpc>
            </a:pPr>
            <a:r>
              <a:rPr lang="zh-CN" altLang="en-US" sz="1200" dirty="0" smtClean="0">
                <a:solidFill>
                  <a:srgbClr val="000000"/>
                </a:solidFill>
                <a:latin typeface="CFPROU+MicrosoftYaHeiLight"/>
                <a:cs typeface="CFPROU+MicrosoftYaHeiLight"/>
              </a:rPr>
              <a:t>在车辆使用者没有</a:t>
            </a:r>
            <a:r>
              <a:rPr lang="zh-CN" altLang="en-US" sz="1200" dirty="0">
                <a:solidFill>
                  <a:srgbClr val="000000"/>
                </a:solidFill>
                <a:latin typeface="CFPROU+MicrosoftYaHeiLight"/>
                <a:cs typeface="CFPROU+MicrosoftYaHeiLight"/>
              </a:rPr>
              <a:t>按照规定在可行驶道路行驶及将</a:t>
            </a:r>
            <a:r>
              <a:rPr lang="zh-CN" altLang="en-US" sz="1200" dirty="0" smtClean="0">
                <a:solidFill>
                  <a:srgbClr val="000000"/>
                </a:solidFill>
                <a:latin typeface="CFPROU+MicrosoftYaHeiLight"/>
                <a:cs typeface="CFPROU+MicrosoftYaHeiLight"/>
              </a:rPr>
              <a:t>车辆停放</a:t>
            </a:r>
            <a:r>
              <a:rPr lang="zh-CN" altLang="en-US" sz="1200" dirty="0">
                <a:solidFill>
                  <a:srgbClr val="000000"/>
                </a:solidFill>
                <a:latin typeface="CFPROU+MicrosoftYaHeiLight"/>
                <a:cs typeface="CFPROU+MicrosoftYaHeiLight"/>
              </a:rPr>
              <a:t>在合法的停放</a:t>
            </a:r>
            <a:r>
              <a:rPr lang="zh-CN" altLang="en-US" sz="1200" dirty="0" smtClean="0">
                <a:solidFill>
                  <a:srgbClr val="000000"/>
                </a:solidFill>
                <a:latin typeface="CFPROU+MicrosoftYaHeiLight"/>
                <a:cs typeface="CFPROU+MicrosoftYaHeiLight"/>
              </a:rPr>
              <a:t>区域时，</a:t>
            </a:r>
            <a:r>
              <a:rPr lang="zh-CN" altLang="en-US" sz="1200" dirty="0">
                <a:solidFill>
                  <a:srgbClr val="000000"/>
                </a:solidFill>
                <a:latin typeface="CFPROU+MicrosoftYaHeiLight"/>
                <a:cs typeface="CFPROU+MicrosoftYaHeiLight"/>
              </a:rPr>
              <a:t>智能硬件会通过语音</a:t>
            </a:r>
            <a:r>
              <a:rPr lang="zh-CN" altLang="en-US" sz="1200" dirty="0" smtClean="0">
                <a:solidFill>
                  <a:srgbClr val="000000"/>
                </a:solidFill>
                <a:latin typeface="CFPROU+MicrosoftYaHeiLight"/>
                <a:cs typeface="CFPROU+MicrosoftYaHeiLight"/>
              </a:rPr>
              <a:t>提示，</a:t>
            </a:r>
            <a:r>
              <a:rPr lang="zh-CN" altLang="en-US" sz="1200" dirty="0">
                <a:solidFill>
                  <a:srgbClr val="000000"/>
                </a:solidFill>
                <a:latin typeface="CFPROU+MicrosoftYaHeiLight"/>
                <a:cs typeface="CFPROU+MicrosoftYaHeiLight"/>
              </a:rPr>
              <a:t>规范行驶</a:t>
            </a:r>
            <a:r>
              <a:rPr lang="zh-CN" altLang="en-US" sz="1200" dirty="0" smtClean="0">
                <a:solidFill>
                  <a:srgbClr val="000000"/>
                </a:solidFill>
                <a:latin typeface="CFPROU+MicrosoftYaHeiLight"/>
                <a:cs typeface="CFPROU+MicrosoftYaHeiLight"/>
              </a:rPr>
              <a:t>、停车</a:t>
            </a:r>
            <a:r>
              <a:rPr lang="zh-CN" altLang="en-US" sz="1200" dirty="0">
                <a:solidFill>
                  <a:srgbClr val="000000"/>
                </a:solidFill>
                <a:latin typeface="CFPROU+MicrosoftYaHeiLight"/>
                <a:cs typeface="CFPROU+MicrosoftYaHeiLight"/>
              </a:rPr>
              <a:t>。</a:t>
            </a:r>
          </a:p>
        </p:txBody>
      </p:sp>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9360" y="1524148"/>
            <a:ext cx="561825" cy="122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矩形 15"/>
          <p:cNvSpPr/>
          <p:nvPr/>
        </p:nvSpPr>
        <p:spPr>
          <a:xfrm>
            <a:off x="9302808" y="2762217"/>
            <a:ext cx="1974928" cy="535118"/>
          </a:xfrm>
          <a:prstGeom prst="rect">
            <a:avLst/>
          </a:prstGeom>
          <a:solidFill>
            <a:srgbClr val="0070C0"/>
          </a:solidFill>
          <a:ln w="25400" cap="flat" cmpd="sng">
            <a:solidFill>
              <a:srgbClr val="FEFFFF"/>
            </a:solidFill>
            <a:prstDash val="solid"/>
            <a:round/>
            <a:headEnd type="none" w="med" len="med"/>
            <a:tailEnd type="none" w="med" len="med"/>
          </a:ln>
          <a:effectLst>
            <a:outerShdw dist="53882" dir="2699999" algn="ctr" rotWithShape="0">
              <a:srgbClr val="000000">
                <a:alpha val="50000"/>
              </a:srgbClr>
            </a:outerShdw>
          </a:effectLst>
        </p:spPr>
        <p:txBody>
          <a:bodyPr wrap="none" rtlCol="0" anchor="ctr"/>
          <a:lstStyle/>
          <a:p>
            <a:pPr algn="ctr"/>
            <a:r>
              <a:rPr lang="zh-CN" altLang="en-US" sz="3600" b="1" dirty="0">
                <a:solidFill>
                  <a:schemeClr val="bg1"/>
                </a:solidFill>
              </a:rPr>
              <a:t>安全行驶</a:t>
            </a:r>
            <a:endParaRPr lang="zh-CN" altLang="en-US" sz="3600" b="1" dirty="0">
              <a:solidFill>
                <a:schemeClr val="bg1"/>
              </a:solidFill>
            </a:endParaRPr>
          </a:p>
        </p:txBody>
      </p:sp>
      <p:sp>
        <p:nvSpPr>
          <p:cNvPr id="18" name="矩形 17"/>
          <p:cNvSpPr/>
          <p:nvPr/>
        </p:nvSpPr>
        <p:spPr>
          <a:xfrm>
            <a:off x="9335222" y="3440957"/>
            <a:ext cx="1942514" cy="1421401"/>
          </a:xfrm>
          <a:prstGeom prst="rect">
            <a:avLst/>
          </a:prstGeom>
          <a:noFill/>
          <a:ln w="25400" cap="flat" cmpd="sng">
            <a:noFill/>
            <a:prstDash val="solid"/>
            <a:round/>
            <a:headEnd type="none" w="med" len="med"/>
            <a:tailEnd type="none" w="med" len="med"/>
          </a:ln>
          <a:effectLst/>
        </p:spPr>
        <p:txBody>
          <a:bodyPr wrap="square" rtlCol="0" anchor="ctr"/>
          <a:lstStyle/>
          <a:p>
            <a:pPr marL="9525">
              <a:lnSpc>
                <a:spcPts val="2300"/>
              </a:lnSpc>
            </a:pPr>
            <a:r>
              <a:rPr lang="zh-CN" altLang="en-US" sz="1200" dirty="0" smtClean="0">
                <a:solidFill>
                  <a:srgbClr val="000000"/>
                </a:solidFill>
                <a:latin typeface="CFPROU+MicrosoftYaHeiLight"/>
                <a:cs typeface="CFPROU+MicrosoftYaHeiLight"/>
              </a:rPr>
              <a:t>对超速驾驶行为进行语音提示，经多次提示后，仍不按照规定行驶的车辆使用者，可采取必要措施。</a:t>
            </a:r>
            <a:endParaRPr lang="zh-CN" altLang="en-US" sz="1200" dirty="0">
              <a:solidFill>
                <a:srgbClr val="000000"/>
              </a:solidFill>
              <a:latin typeface="CFPROU+MicrosoftYaHeiLight"/>
              <a:cs typeface="CFPROU+MicrosoftYaHeiLight"/>
            </a:endParaRPr>
          </a:p>
        </p:txBody>
      </p:sp>
    </p:spTree>
  </p:cSld>
  <p:clrMapOvr>
    <a:masterClrMapping/>
  </p:clrMapOvr>
  <p:transition spd="slow" advTm="300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602" name="文本框 70"/>
          <p:cNvSpPr txBox="1">
            <a:spLocks noChangeArrowheads="1"/>
          </p:cNvSpPr>
          <p:nvPr/>
        </p:nvSpPr>
        <p:spPr bwMode="auto">
          <a:xfrm>
            <a:off x="671513" y="439738"/>
            <a:ext cx="5446712" cy="646112"/>
          </a:xfrm>
          <a:prstGeom prst="rect">
            <a:avLst/>
          </a:prstGeom>
          <a:noFill/>
          <a:ln w="9525">
            <a:noFill/>
            <a:miter lim="800000"/>
          </a:ln>
        </p:spPr>
        <p:txBody>
          <a:bodyPr>
            <a:spAutoFit/>
          </a:bodyPr>
          <a:lstStyle/>
          <a:p>
            <a:r>
              <a:rPr lang="zh-CN" altLang="en-US" sz="3600" b="1">
                <a:solidFill>
                  <a:srgbClr val="0070C0"/>
                </a:solidFill>
                <a:latin typeface="微软雅黑" panose="020B0503020204020204" pitchFamily="34" charset="-122"/>
                <a:ea typeface="微软雅黑" panose="020B0503020204020204" pitchFamily="34" charset="-122"/>
              </a:rPr>
              <a:t>城市电动车交通安全状况</a:t>
            </a:r>
            <a:endParaRPr lang="en-US" altLang="zh-CN" sz="3600" b="1">
              <a:solidFill>
                <a:srgbClr val="0070C0"/>
              </a:solidFill>
              <a:latin typeface="微软雅黑" panose="020B0503020204020204" pitchFamily="34" charset="-122"/>
              <a:ea typeface="微软雅黑" panose="020B0503020204020204" pitchFamily="34" charset="-122"/>
            </a:endParaRP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文本框 8"/>
          <p:cNvSpPr txBox="1"/>
          <p:nvPr/>
        </p:nvSpPr>
        <p:spPr>
          <a:xfrm>
            <a:off x="1090613" y="1631950"/>
            <a:ext cx="6653212" cy="3324225"/>
          </a:xfrm>
          <a:prstGeom prst="rect">
            <a:avLst/>
          </a:prstGeom>
          <a:noFill/>
        </p:spPr>
        <p:txBody>
          <a:bodyPr>
            <a:spAutoFit/>
          </a:bodyPr>
          <a:lstStyle/>
          <a:p>
            <a:pPr marL="342900" indent="-342900" fontAlgn="auto">
              <a:lnSpc>
                <a:spcPct val="200000"/>
              </a:lnSpc>
              <a:spcBef>
                <a:spcPts val="0"/>
              </a:spcBef>
              <a:spcAft>
                <a:spcPts val="0"/>
              </a:spcAft>
              <a:buFont typeface="Wingdings" panose="05000000000000000000" pitchFamily="2" charset="2"/>
              <a:buChar char="u"/>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cs"/>
              </a:rPr>
              <a:t>据统计，我国城市范围内电动车有关的交通事故占交通事故总数</a:t>
            </a:r>
            <a:r>
              <a:rPr lang="en-US" altLang="zh-CN" sz="1400" b="1" i="1" dirty="0">
                <a:solidFill>
                  <a:srgbClr val="C00000"/>
                </a:solidFill>
                <a:latin typeface="微软雅黑" panose="020B0503020204020204" pitchFamily="34" charset="-122"/>
                <a:ea typeface="微软雅黑" panose="020B0503020204020204" pitchFamily="34" charset="-122"/>
                <a:cs typeface="+mn-cs"/>
              </a:rPr>
              <a:t>50%</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cs"/>
              </a:rPr>
              <a:t>以上，电动车交通事故伤亡率</a:t>
            </a:r>
            <a:r>
              <a:rPr lang="en-US" altLang="zh-CN" sz="1400" b="1" i="1" dirty="0">
                <a:solidFill>
                  <a:srgbClr val="C00000"/>
                </a:solidFill>
                <a:latin typeface="微软雅黑" panose="020B0503020204020204" pitchFamily="34" charset="-122"/>
                <a:ea typeface="微软雅黑" panose="020B0503020204020204" pitchFamily="34" charset="-122"/>
                <a:cs typeface="+mn-cs"/>
              </a:rPr>
              <a:t>80%</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cs"/>
              </a:rPr>
              <a:t>。在送入医院治疗的电动车事故伤者中，电动车逆向行驶占</a:t>
            </a:r>
            <a:r>
              <a:rPr lang="en-US" altLang="zh-CN" sz="1400" b="1" i="1" dirty="0">
                <a:solidFill>
                  <a:srgbClr val="C00000"/>
                </a:solidFill>
                <a:latin typeface="微软雅黑" panose="020B0503020204020204" pitchFamily="34" charset="-122"/>
                <a:ea typeface="微软雅黑" panose="020B0503020204020204" pitchFamily="34" charset="-122"/>
                <a:cs typeface="+mn-cs"/>
              </a:rPr>
              <a:t>22.78%</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cs"/>
              </a:rPr>
              <a:t>，闯红灯占</a:t>
            </a:r>
            <a:r>
              <a:rPr lang="en-US" altLang="zh-CN" sz="1400" b="1" i="1" dirty="0">
                <a:solidFill>
                  <a:srgbClr val="C00000"/>
                </a:solidFill>
                <a:latin typeface="微软雅黑" panose="020B0503020204020204" pitchFamily="34" charset="-122"/>
                <a:ea typeface="微软雅黑" panose="020B0503020204020204" pitchFamily="34" charset="-122"/>
                <a:cs typeface="+mn-cs"/>
              </a:rPr>
              <a:t>12.66%</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cs"/>
              </a:rPr>
              <a:t>，超速行驶占</a:t>
            </a:r>
            <a:r>
              <a:rPr lang="en-US" altLang="zh-CN" sz="1400" b="1" i="1" dirty="0">
                <a:solidFill>
                  <a:srgbClr val="C00000"/>
                </a:solidFill>
                <a:latin typeface="微软雅黑" panose="020B0503020204020204" pitchFamily="34" charset="-122"/>
                <a:ea typeface="微软雅黑" panose="020B0503020204020204" pitchFamily="34" charset="-122"/>
                <a:cs typeface="+mn-cs"/>
              </a:rPr>
              <a:t>11.39%</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cs"/>
              </a:rPr>
              <a:t>，酒后行驶占</a:t>
            </a:r>
            <a:r>
              <a:rPr lang="en-US" altLang="zh-CN" sz="1400" b="1" i="1" dirty="0">
                <a:solidFill>
                  <a:srgbClr val="C00000"/>
                </a:solidFill>
                <a:latin typeface="微软雅黑" panose="020B0503020204020204" pitchFamily="34" charset="-122"/>
                <a:ea typeface="微软雅黑" panose="020B0503020204020204" pitchFamily="34" charset="-122"/>
                <a:cs typeface="+mn-cs"/>
              </a:rPr>
              <a:t>5.06%</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cs"/>
              </a:rPr>
              <a:t>。也就是说，一半以上的伤者，是因为违反了交通法规遭遇了车祸。电动车骑行者交通意识淡薄，引起社会公愤，是国民素质不高的典型表现；出现交通事故后遗症多。</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fontAlgn="auto">
              <a:lnSpc>
                <a:spcPct val="150000"/>
              </a:lnSpc>
              <a:spcBef>
                <a:spcPts val="0"/>
              </a:spcBef>
              <a:spcAft>
                <a:spcPts val="0"/>
              </a:spcAft>
              <a:defRPr/>
            </a:pP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a:p>
            <a:pPr fontAlgn="auto">
              <a:lnSpc>
                <a:spcPct val="150000"/>
              </a:lnSpc>
              <a:spcBef>
                <a:spcPts val="0"/>
              </a:spcBef>
              <a:spcAft>
                <a:spcPts val="0"/>
              </a:spcAft>
              <a:defRPr/>
            </a:pP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grpSp>
        <p:nvGrpSpPr>
          <p:cNvPr id="25605" name="组合 17"/>
          <p:cNvGrpSpPr/>
          <p:nvPr/>
        </p:nvGrpSpPr>
        <p:grpSpPr bwMode="auto">
          <a:xfrm>
            <a:off x="8178800" y="1252538"/>
            <a:ext cx="3498850" cy="4560887"/>
            <a:chOff x="8221088" y="1226639"/>
            <a:chExt cx="3497756" cy="4560931"/>
          </a:xfrm>
        </p:grpSpPr>
        <p:pic>
          <p:nvPicPr>
            <p:cNvPr id="25608" name="图片 6"/>
            <p:cNvPicPr>
              <a:picLocks noChangeAspect="1"/>
            </p:cNvPicPr>
            <p:nvPr/>
          </p:nvPicPr>
          <p:blipFill>
            <a:blip r:embed="rId3"/>
            <a:srcRect/>
            <a:stretch>
              <a:fillRect/>
            </a:stretch>
          </p:blipFill>
          <p:spPr bwMode="auto">
            <a:xfrm>
              <a:off x="8221088" y="1226639"/>
              <a:ext cx="3477731" cy="2288347"/>
            </a:xfrm>
            <a:prstGeom prst="rect">
              <a:avLst/>
            </a:prstGeom>
            <a:noFill/>
            <a:ln w="9525">
              <a:noFill/>
              <a:miter lim="800000"/>
              <a:headEnd/>
              <a:tailEnd/>
            </a:ln>
          </p:spPr>
        </p:pic>
        <p:pic>
          <p:nvPicPr>
            <p:cNvPr id="25609" name="图片 7"/>
            <p:cNvPicPr>
              <a:picLocks noChangeAspect="1"/>
            </p:cNvPicPr>
            <p:nvPr/>
          </p:nvPicPr>
          <p:blipFill>
            <a:blip r:embed="rId4"/>
            <a:srcRect/>
            <a:stretch>
              <a:fillRect/>
            </a:stretch>
          </p:blipFill>
          <p:spPr bwMode="auto">
            <a:xfrm>
              <a:off x="8226344" y="3631724"/>
              <a:ext cx="3492500" cy="2155846"/>
            </a:xfrm>
            <a:prstGeom prst="rect">
              <a:avLst/>
            </a:prstGeom>
            <a:noFill/>
            <a:ln w="9525">
              <a:noFill/>
              <a:miter lim="800000"/>
              <a:headEnd/>
              <a:tailEnd/>
            </a:ln>
          </p:spPr>
        </p:pic>
      </p:grpSp>
      <p:sp>
        <p:nvSpPr>
          <p:cNvPr id="9" name="AutoShape 48"/>
          <p:cNvSpPr/>
          <p:nvPr/>
        </p:nvSpPr>
        <p:spPr>
          <a:xfrm>
            <a:off x="830263" y="4732338"/>
            <a:ext cx="6845300" cy="1017587"/>
          </a:xfrm>
          <a:prstGeom prst="roundRect">
            <a:avLst>
              <a:gd name="adj" fmla="val 11921"/>
            </a:avLst>
          </a:prstGeom>
          <a:solidFill>
            <a:srgbClr val="0070C0"/>
          </a:solidFill>
          <a:ln w="25400" cap="flat" cmpd="sng">
            <a:solidFill>
              <a:srgbClr val="FEFFFF"/>
            </a:solidFill>
            <a:prstDash val="solid"/>
            <a:round/>
            <a:headEnd type="none" w="med" len="med"/>
            <a:tailEnd type="none" w="med" len="med"/>
          </a:ln>
          <a:effectLst>
            <a:outerShdw dist="53882" dir="2699999" algn="ctr" rotWithShape="0">
              <a:srgbClr val="000000">
                <a:alpha val="50000"/>
              </a:srgbClr>
            </a:outerShdw>
          </a:effectLst>
        </p:spPr>
        <p:txBody>
          <a:bodyPr wrap="none" anchor="ctr"/>
          <a:lstStyle/>
          <a:p>
            <a:pPr algn="ctr" fontAlgn="auto">
              <a:lnSpc>
                <a:spcPct val="200000"/>
              </a:lnSpc>
              <a:spcBef>
                <a:spcPts val="0"/>
              </a:spcBef>
              <a:spcAft>
                <a:spcPts val="0"/>
              </a:spcAft>
              <a:defRPr/>
            </a:pPr>
            <a:r>
              <a:rPr lang="zh-CN" altLang="en-US" sz="1400" b="1" dirty="0">
                <a:solidFill>
                  <a:schemeClr val="bg1"/>
                </a:solidFill>
                <a:latin typeface="微软雅黑" panose="020B0503020204020204" pitchFamily="34" charset="-122"/>
                <a:ea typeface="微软雅黑" panose="020B0503020204020204" pitchFamily="34" charset="-122"/>
                <a:cs typeface="+mn-cs"/>
              </a:rPr>
              <a:t>我国的交通文明指数与经济文明指数严重不匹配，甚至不如部分欠发达国家，</a:t>
            </a:r>
            <a:endParaRPr lang="en-US" altLang="zh-CN" sz="1400" b="1" dirty="0">
              <a:solidFill>
                <a:schemeClr val="bg1"/>
              </a:solidFill>
              <a:latin typeface="微软雅黑" panose="020B0503020204020204" pitchFamily="34" charset="-122"/>
              <a:ea typeface="微软雅黑" panose="020B0503020204020204" pitchFamily="34" charset="-122"/>
              <a:cs typeface="+mn-cs"/>
            </a:endParaRPr>
          </a:p>
          <a:p>
            <a:pPr algn="ctr" fontAlgn="auto">
              <a:lnSpc>
                <a:spcPct val="200000"/>
              </a:lnSpc>
              <a:spcBef>
                <a:spcPts val="0"/>
              </a:spcBef>
              <a:spcAft>
                <a:spcPts val="0"/>
              </a:spcAft>
              <a:defRPr/>
            </a:pPr>
            <a:r>
              <a:rPr lang="zh-CN" altLang="en-US" sz="1400" b="1" dirty="0">
                <a:solidFill>
                  <a:schemeClr val="bg1"/>
                </a:solidFill>
                <a:latin typeface="微软雅黑" panose="020B0503020204020204" pitchFamily="34" charset="-122"/>
                <a:ea typeface="微软雅黑" panose="020B0503020204020204" pitchFamily="34" charset="-122"/>
                <a:cs typeface="+mn-cs"/>
              </a:rPr>
              <a:t>通过物联网手段，“引导、培养、提升、习惯”， 快速提升电动车文明指数。</a:t>
            </a:r>
          </a:p>
        </p:txBody>
      </p:sp>
      <p:pic>
        <p:nvPicPr>
          <p:cNvPr id="25607" name="Picture 10" descr="22334"/>
          <p:cNvPicPr>
            <a:picLocks noChangeAspect="1" noChangeArrowheads="1"/>
          </p:cNvPicPr>
          <p:nvPr/>
        </p:nvPicPr>
        <p:blipFill>
          <a:blip r:embed="rId5"/>
          <a:srcRect/>
          <a:stretch>
            <a:fillRect/>
          </a:stretch>
        </p:blipFill>
        <p:spPr bwMode="auto">
          <a:xfrm>
            <a:off x="8169275" y="1257300"/>
            <a:ext cx="3494088" cy="2300288"/>
          </a:xfrm>
          <a:prstGeom prst="rect">
            <a:avLst/>
          </a:prstGeom>
          <a:noFill/>
          <a:ln w="9525">
            <a:noFill/>
            <a:miter lim="800000"/>
            <a:headEnd/>
            <a:tailEnd/>
          </a:ln>
        </p:spPr>
      </p:pic>
    </p:spTree>
  </p:cSld>
  <p:clrMapOvr>
    <a:masterClrMapping/>
  </p:clrMapOvr>
  <p:transition spd="slow" advTm="3000">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452" y="1614906"/>
            <a:ext cx="33147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4908174" y="5587253"/>
            <a:ext cx="2366683" cy="739588"/>
          </a:xfrm>
          <a:prstGeom prst="rect">
            <a:avLst/>
          </a:prstGeom>
          <a:solidFill>
            <a:srgbClr val="0070C0"/>
          </a:solidFill>
          <a:ln w="25400" cap="flat" cmpd="sng">
            <a:solidFill>
              <a:srgbClr val="FEFFFF"/>
            </a:solidFill>
            <a:prstDash val="solid"/>
            <a:round/>
            <a:headEnd type="none" w="med" len="med"/>
            <a:tailEnd type="none" w="med" len="med"/>
          </a:ln>
          <a:effectLst>
            <a:outerShdw dist="53882" dir="2699999" algn="ctr" rotWithShape="0">
              <a:srgbClr val="000000">
                <a:alpha val="50000"/>
              </a:srgbClr>
            </a:outerShdw>
          </a:effectLst>
        </p:spPr>
        <p:txBody>
          <a:bodyPr wrap="none" rtlCol="0" anchor="ctr"/>
          <a:lstStyle/>
          <a:p>
            <a:pPr algn="ctr"/>
            <a:r>
              <a:rPr lang="zh-CN" altLang="en-US" sz="3600" b="1" dirty="0" smtClean="0">
                <a:solidFill>
                  <a:schemeClr val="bg1"/>
                </a:solidFill>
              </a:rPr>
              <a:t>防盗升级</a:t>
            </a:r>
            <a:endParaRPr lang="zh-CN" altLang="en-US" sz="3600" b="1" dirty="0">
              <a:solidFill>
                <a:schemeClr val="bg1"/>
              </a:solidFill>
            </a:endParaRPr>
          </a:p>
        </p:txBody>
      </p:sp>
      <p:sp>
        <p:nvSpPr>
          <p:cNvPr id="2" name="矩形 1"/>
          <p:cNvSpPr/>
          <p:nvPr/>
        </p:nvSpPr>
        <p:spPr>
          <a:xfrm>
            <a:off x="5903260" y="1519516"/>
            <a:ext cx="4706470" cy="3762656"/>
          </a:xfrm>
          <a:prstGeom prst="rect">
            <a:avLst/>
          </a:prstGeom>
          <a:noFill/>
          <a:ln w="25400" cap="flat" cmpd="sng">
            <a:noFill/>
            <a:prstDash val="solid"/>
            <a:round/>
            <a:headEnd type="none" w="med" len="med"/>
            <a:tailEnd type="none" w="med" len="med"/>
          </a:ln>
          <a:effectLst/>
        </p:spPr>
        <p:txBody>
          <a:bodyPr wrap="none" rtlCol="0" anchor="ctr"/>
          <a:lstStyle/>
          <a:p>
            <a:pPr marL="457200">
              <a:lnSpc>
                <a:spcPts val="2300"/>
              </a:lnSpc>
            </a:pPr>
            <a:r>
              <a:rPr lang="zh-CN" altLang="en-US" sz="1600" spc="72" dirty="0">
                <a:solidFill>
                  <a:srgbClr val="000000"/>
                </a:solidFill>
                <a:latin typeface="BCWJFW+MicrosoftYaHeiLight"/>
                <a:cs typeface="BCWJFW+MicrosoftYaHeiLight"/>
              </a:rPr>
              <a:t>智能硬件将会对车辆这个防盗系</a:t>
            </a:r>
          </a:p>
          <a:p>
            <a:pPr>
              <a:lnSpc>
                <a:spcPts val="2300"/>
              </a:lnSpc>
              <a:spcBef>
                <a:spcPts val="940"/>
              </a:spcBef>
            </a:pPr>
            <a:r>
              <a:rPr lang="zh-CN" altLang="en-US" sz="1600" spc="64" dirty="0">
                <a:solidFill>
                  <a:srgbClr val="000000"/>
                </a:solidFill>
                <a:latin typeface="BCWJFW+MicrosoftYaHeiLight"/>
                <a:cs typeface="BCWJFW+MicrosoftYaHeiLight"/>
              </a:rPr>
              <a:t>统进行升级，车辆出现异常状况时，设备支</a:t>
            </a:r>
          </a:p>
          <a:p>
            <a:pPr>
              <a:lnSpc>
                <a:spcPts val="2300"/>
              </a:lnSpc>
              <a:spcBef>
                <a:spcPts val="990"/>
              </a:spcBef>
            </a:pPr>
            <a:r>
              <a:rPr lang="zh-CN" altLang="en-US" sz="1600" spc="64" dirty="0">
                <a:solidFill>
                  <a:srgbClr val="000000"/>
                </a:solidFill>
                <a:latin typeface="BCWJFW+MicrosoftYaHeiLight"/>
                <a:cs typeface="BCWJFW+MicrosoftYaHeiLight"/>
              </a:rPr>
              <a:t>持声音警报及自动锁车功能。一旦被盗后，</a:t>
            </a:r>
          </a:p>
          <a:p>
            <a:pPr>
              <a:lnSpc>
                <a:spcPts val="2395"/>
              </a:lnSpc>
              <a:spcBef>
                <a:spcPts val="845"/>
              </a:spcBef>
            </a:pPr>
            <a:r>
              <a:rPr lang="zh-CN" altLang="en-US" sz="1600" spc="92" dirty="0">
                <a:solidFill>
                  <a:srgbClr val="000000"/>
                </a:solidFill>
                <a:latin typeface="BCWJFW+MicrosoftYaHeiLight"/>
                <a:cs typeface="BCWJFW+MicrosoftYaHeiLight"/>
              </a:rPr>
              <a:t>车主及民警可以通过后台、</a:t>
            </a:r>
            <a:r>
              <a:rPr lang="en-US" altLang="zh-CN" sz="1600" spc="33" dirty="0">
                <a:solidFill>
                  <a:srgbClr val="000000"/>
                </a:solidFill>
                <a:latin typeface="BLCKUF+SegoeUI"/>
                <a:cs typeface="BLCKUF+SegoeUI"/>
              </a:rPr>
              <a:t>APP</a:t>
            </a:r>
            <a:r>
              <a:rPr lang="zh-CN" altLang="en-US" sz="1600" spc="91" dirty="0">
                <a:solidFill>
                  <a:srgbClr val="000000"/>
                </a:solidFill>
                <a:latin typeface="BCWJFW+MicrosoftYaHeiLight"/>
                <a:cs typeface="BCWJFW+MicrosoftYaHeiLight"/>
              </a:rPr>
              <a:t>远程锁停车</a:t>
            </a:r>
          </a:p>
          <a:p>
            <a:pPr>
              <a:lnSpc>
                <a:spcPts val="2300"/>
              </a:lnSpc>
              <a:spcBef>
                <a:spcPts val="990"/>
              </a:spcBef>
            </a:pPr>
            <a:r>
              <a:rPr lang="zh-CN" altLang="en-US" sz="1600" spc="64" dirty="0">
                <a:solidFill>
                  <a:srgbClr val="000000"/>
                </a:solidFill>
                <a:latin typeface="BCWJFW+MicrosoftYaHeiLight"/>
                <a:cs typeface="BCWJFW+MicrosoftYaHeiLight"/>
              </a:rPr>
              <a:t>辆，协助警方快速追回被盗车辆。车辆防盗</a:t>
            </a:r>
          </a:p>
          <a:p>
            <a:pPr>
              <a:lnSpc>
                <a:spcPts val="2300"/>
              </a:lnSpc>
              <a:spcBef>
                <a:spcPts val="940"/>
              </a:spcBef>
            </a:pPr>
            <a:r>
              <a:rPr lang="zh-CN" altLang="en-US" sz="1600" spc="63" dirty="0">
                <a:solidFill>
                  <a:srgbClr val="000000"/>
                </a:solidFill>
                <a:latin typeface="BCWJFW+MicrosoftYaHeiLight"/>
                <a:cs typeface="BCWJFW+MicrosoftYaHeiLight"/>
              </a:rPr>
              <a:t>系统升级后，可以最大程度上降低车辆被盗</a:t>
            </a:r>
          </a:p>
          <a:p>
            <a:pPr>
              <a:lnSpc>
                <a:spcPts val="2300"/>
              </a:lnSpc>
              <a:spcBef>
                <a:spcPts val="945"/>
              </a:spcBef>
            </a:pPr>
            <a:r>
              <a:rPr lang="zh-CN" altLang="en-US" sz="1600" spc="62" dirty="0">
                <a:solidFill>
                  <a:srgbClr val="000000"/>
                </a:solidFill>
                <a:latin typeface="BCWJFW+MicrosoftYaHeiLight"/>
                <a:cs typeface="BCWJFW+MicrosoftYaHeiLight"/>
              </a:rPr>
              <a:t>率，提高警方电动车偷盗案件的破案率及电</a:t>
            </a:r>
          </a:p>
          <a:p>
            <a:pPr>
              <a:lnSpc>
                <a:spcPts val="2300"/>
              </a:lnSpc>
              <a:spcBef>
                <a:spcPts val="990"/>
              </a:spcBef>
            </a:pPr>
            <a:r>
              <a:rPr lang="zh-CN" altLang="en-US" sz="1600" dirty="0">
                <a:solidFill>
                  <a:srgbClr val="000000"/>
                </a:solidFill>
                <a:latin typeface="BCWJFW+MicrosoftYaHeiLight"/>
                <a:cs typeface="BCWJFW+MicrosoftYaHeiLight"/>
              </a:rPr>
              <a:t>动车追回率。</a:t>
            </a:r>
          </a:p>
          <a:p>
            <a:pPr algn="ctr"/>
            <a:endParaRPr lang="zh-CN" altLang="en-US" sz="1600" b="1" dirty="0"/>
          </a:p>
        </p:txBody>
      </p:sp>
      <p:sp>
        <p:nvSpPr>
          <p:cNvPr id="8" name="文本框 70"/>
          <p:cNvSpPr txBox="1">
            <a:spLocks noChangeArrowheads="1"/>
          </p:cNvSpPr>
          <p:nvPr/>
        </p:nvSpPr>
        <p:spPr bwMode="auto">
          <a:xfrm>
            <a:off x="687388" y="469900"/>
            <a:ext cx="4637087" cy="641350"/>
          </a:xfrm>
          <a:prstGeom prst="rect">
            <a:avLst/>
          </a:prstGeom>
          <a:noFill/>
          <a:ln w="9525">
            <a:noFill/>
            <a:miter lim="800000"/>
          </a:ln>
        </p:spPr>
        <p:txBody>
          <a:bodyPr>
            <a:spAutoFit/>
          </a:bodyPr>
          <a:lstStyle/>
          <a:p>
            <a:r>
              <a:rPr lang="zh-CN" altLang="en-US" sz="3600" b="1" dirty="0" smtClean="0">
                <a:solidFill>
                  <a:srgbClr val="2E6EBB"/>
                </a:solidFill>
                <a:ea typeface="微软雅黑" panose="020B0503020204020204" pitchFamily="34" charset="-122"/>
              </a:rPr>
              <a:t>项目亮点</a:t>
            </a:r>
            <a:r>
              <a:rPr lang="zh-CN" altLang="en-US" sz="3600" b="1" dirty="0" smtClean="0">
                <a:solidFill>
                  <a:srgbClr val="2E6EBB"/>
                </a:solidFill>
                <a:ea typeface="微软雅黑" panose="020B0503020204020204" pitchFamily="34" charset="-122"/>
              </a:rPr>
              <a:t>展</a:t>
            </a:r>
            <a:r>
              <a:rPr lang="zh-CN" altLang="en-US" sz="3600" b="1" dirty="0">
                <a:solidFill>
                  <a:srgbClr val="2E6EBB"/>
                </a:solidFill>
                <a:ea typeface="微软雅黑" panose="020B0503020204020204" pitchFamily="34" charset="-122"/>
              </a:rPr>
              <a:t>示</a:t>
            </a:r>
            <a:endParaRPr lang="zh-CN" altLang="en-US" sz="3600" b="1" dirty="0">
              <a:solidFill>
                <a:srgbClr val="2E6EBB"/>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1930400" y="1331913"/>
            <a:ext cx="8369300" cy="1862137"/>
          </a:xfrm>
          <a:prstGeom prst="rect">
            <a:avLst/>
          </a:prstGeom>
          <a:noFill/>
        </p:spPr>
        <p:txBody>
          <a:bodyPr>
            <a:spAutoFit/>
          </a:bodyPr>
          <a:lstStyle/>
          <a:p>
            <a:pPr algn="ctr" fontAlgn="auto">
              <a:spcBef>
                <a:spcPts val="0"/>
              </a:spcBef>
              <a:spcAft>
                <a:spcPts val="0"/>
              </a:spcAft>
              <a:defRPr/>
            </a:pPr>
            <a:r>
              <a:rPr lang="en-US" altLang="zh-CN" sz="115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Thank</a:t>
            </a:r>
            <a:r>
              <a:rPr lang="en-US" altLang="zh-CN" sz="11500" b="1" dirty="0">
                <a:solidFill>
                  <a:srgbClr val="01E2F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s</a:t>
            </a:r>
            <a:endParaRPr lang="zh-CN" altLang="en-US" sz="9600" dirty="0">
              <a:solidFill>
                <a:srgbClr val="01E2F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5" name="文本框 4"/>
          <p:cNvSpPr txBox="1">
            <a:spLocks noChangeArrowheads="1"/>
          </p:cNvSpPr>
          <p:nvPr/>
        </p:nvSpPr>
        <p:spPr bwMode="auto">
          <a:xfrm>
            <a:off x="3657600" y="3306763"/>
            <a:ext cx="4524375" cy="461962"/>
          </a:xfrm>
          <a:prstGeom prst="rect">
            <a:avLst/>
          </a:prstGeom>
          <a:noFill/>
          <a:ln w="9525">
            <a:noFill/>
            <a:miter lim="800000"/>
          </a:ln>
        </p:spPr>
        <p:txBody>
          <a:bodyPr>
            <a:spAutoFit/>
          </a:bodyPr>
          <a:lstStyle/>
          <a:p>
            <a:pPr algn="dist"/>
            <a:r>
              <a:rPr lang="zh-CN" altLang="en-US" sz="2400" b="1">
                <a:solidFill>
                  <a:schemeClr val="bg1"/>
                </a:solidFill>
                <a:latin typeface="幼圆" panose="02010509060101010101" pitchFamily="49" charset="-122"/>
                <a:ea typeface="幼圆" panose="02010509060101010101" pitchFamily="49" charset="-122"/>
              </a:rPr>
              <a:t>感谢聆听</a:t>
            </a:r>
            <a:endParaRPr lang="en-US" altLang="zh-CN" sz="2400" b="1">
              <a:solidFill>
                <a:schemeClr val="bg1"/>
              </a:solidFill>
              <a:latin typeface="幼圆" panose="02010509060101010101" pitchFamily="49" charset="-122"/>
              <a:ea typeface="幼圆" panose="02010509060101010101" pitchFamily="49" charset="-122"/>
            </a:endParaRPr>
          </a:p>
        </p:txBody>
      </p:sp>
      <p:sp>
        <p:nvSpPr>
          <p:cNvPr id="6" name="文本框 5"/>
          <p:cNvSpPr txBox="1"/>
          <p:nvPr/>
        </p:nvSpPr>
        <p:spPr>
          <a:xfrm>
            <a:off x="4482790" y="6278136"/>
            <a:ext cx="3416320" cy="369332"/>
          </a:xfrm>
          <a:prstGeom prst="rect">
            <a:avLst/>
          </a:prstGeom>
          <a:noFill/>
        </p:spPr>
        <p:txBody>
          <a:bodyPr wrap="none" rtlCol="0">
            <a:spAutoFit/>
          </a:bodyPr>
          <a:lstStyle/>
          <a:p>
            <a:r>
              <a:rPr kumimoji="1" lang="zh-CN" altLang="en-US" dirty="0" smtClean="0"/>
              <a:t>链星科技发展（深圳）有限公司</a:t>
            </a:r>
            <a:endParaRPr kumimoji="1" lang="zh-CN" altLang="en-US" dirty="0"/>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650" name="文本框 70"/>
          <p:cNvSpPr txBox="1">
            <a:spLocks noChangeArrowheads="1"/>
          </p:cNvSpPr>
          <p:nvPr/>
        </p:nvSpPr>
        <p:spPr bwMode="auto">
          <a:xfrm>
            <a:off x="698500" y="452438"/>
            <a:ext cx="4881563" cy="647700"/>
          </a:xfrm>
          <a:prstGeom prst="rect">
            <a:avLst/>
          </a:prstGeom>
          <a:noFill/>
          <a:ln w="9525">
            <a:noFill/>
            <a:miter lim="800000"/>
          </a:ln>
        </p:spPr>
        <p:txBody>
          <a:bodyPr>
            <a:spAutoFit/>
          </a:bodyPr>
          <a:lstStyle/>
          <a:p>
            <a:r>
              <a:rPr lang="zh-CN" altLang="en-US" sz="3600" b="1">
                <a:solidFill>
                  <a:srgbClr val="0070C0"/>
                </a:solidFill>
                <a:latin typeface="微软雅黑" panose="020B0503020204020204" pitchFamily="34" charset="-122"/>
                <a:ea typeface="微软雅黑" panose="020B0503020204020204" pitchFamily="34" charset="-122"/>
              </a:rPr>
              <a:t>城市电动车盗抢现象</a:t>
            </a:r>
            <a:endParaRPr lang="en-US" altLang="zh-CN" sz="3600" b="1">
              <a:solidFill>
                <a:srgbClr val="0070C0"/>
              </a:solidFill>
              <a:latin typeface="微软雅黑" panose="020B0503020204020204" pitchFamily="34" charset="-122"/>
              <a:ea typeface="微软雅黑" panose="020B0503020204020204" pitchFamily="34" charset="-122"/>
            </a:endParaRPr>
          </a:p>
        </p:txBody>
      </p:sp>
      <p:sp>
        <p:nvSpPr>
          <p:cNvPr id="33" name="矩形 3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5" name="Group 4"/>
          <p:cNvGrpSpPr/>
          <p:nvPr/>
        </p:nvGrpSpPr>
        <p:grpSpPr bwMode="auto">
          <a:xfrm>
            <a:off x="2053956" y="1315816"/>
            <a:ext cx="2848237" cy="1006475"/>
            <a:chOff x="0" y="0"/>
            <a:chExt cx="4080" cy="1585"/>
          </a:xfrm>
          <a:solidFill>
            <a:srgbClr val="0070C0"/>
          </a:solidFill>
        </p:grpSpPr>
        <p:sp>
          <p:nvSpPr>
            <p:cNvPr id="6" name="Freeform 11"/>
            <p:cNvSpPr/>
            <p:nvPr/>
          </p:nvSpPr>
          <p:spPr bwMode="auto">
            <a:xfrm>
              <a:off x="0" y="0"/>
              <a:ext cx="4080" cy="1585"/>
            </a:xfrm>
            <a:custGeom>
              <a:avLst/>
              <a:gdLst>
                <a:gd name="T0" fmla="*/ 0 w 1635"/>
                <a:gd name="T1" fmla="*/ 0 h 576"/>
                <a:gd name="T2" fmla="*/ 922345 w 1635"/>
                <a:gd name="T3" fmla="*/ 0 h 576"/>
                <a:gd name="T4" fmla="*/ 985149 w 1635"/>
                <a:gd name="T5" fmla="*/ 344234 h 576"/>
                <a:gd name="T6" fmla="*/ 922345 w 1635"/>
                <a:gd name="T7" fmla="*/ 688201 h 576"/>
                <a:gd name="T8" fmla="*/ 0 w 1635"/>
                <a:gd name="T9" fmla="*/ 688201 h 576"/>
                <a:gd name="T10" fmla="*/ 0 w 1635"/>
                <a:gd name="T11" fmla="*/ 344234 h 576"/>
                <a:gd name="T12" fmla="*/ 0 w 1635"/>
                <a:gd name="T13" fmla="*/ 0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5" h="576">
                  <a:moveTo>
                    <a:pt x="0" y="0"/>
                  </a:moveTo>
                  <a:lnTo>
                    <a:pt x="1531" y="0"/>
                  </a:lnTo>
                  <a:lnTo>
                    <a:pt x="1635" y="288"/>
                  </a:lnTo>
                  <a:lnTo>
                    <a:pt x="1531" y="576"/>
                  </a:lnTo>
                  <a:lnTo>
                    <a:pt x="0" y="576"/>
                  </a:lnTo>
                  <a:lnTo>
                    <a:pt x="0" y="288"/>
                  </a:lnTo>
                  <a:lnTo>
                    <a:pt x="0" y="0"/>
                  </a:lnTo>
                  <a:close/>
                </a:path>
              </a:pathLst>
            </a:custGeom>
            <a:grpFill/>
            <a:ln>
              <a:noFill/>
            </a:ln>
            <a:effectLst>
              <a:outerShdw dist="35921" dir="2700000" algn="ctr" rotWithShape="0">
                <a:schemeClr val="bg2"/>
              </a:outerShdw>
            </a:effectLst>
          </p:spPr>
          <p:txBody>
            <a:bodyPr lIns="45720" tIns="0" rIns="45720" bIns="0" anchor="ctr">
              <a:spAutoFit/>
            </a:bodyPr>
            <a:lstStyle/>
            <a:p>
              <a:pPr>
                <a:defRPr/>
              </a:pPr>
              <a:endParaRPr lang="zh-CN" altLang="en-US">
                <a:latin typeface="Arial" panose="020B0604020202020204" pitchFamily="34" charset="0"/>
                <a:ea typeface="宋体" panose="02010600030101010101" pitchFamily="2" charset="-122"/>
                <a:cs typeface="+mn-cs"/>
              </a:endParaRPr>
            </a:p>
          </p:txBody>
        </p:sp>
        <p:sp>
          <p:nvSpPr>
            <p:cNvPr id="7" name="Rectangle 19"/>
            <p:cNvSpPr>
              <a:spLocks noChangeArrowheads="1"/>
            </p:cNvSpPr>
            <p:nvPr/>
          </p:nvSpPr>
          <p:spPr bwMode="auto">
            <a:xfrm>
              <a:off x="0" y="225"/>
              <a:ext cx="3771" cy="1360"/>
            </a:xfrm>
            <a:prstGeom prst="rect">
              <a:avLst/>
            </a:prstGeom>
            <a:grpFill/>
            <a:ln>
              <a:noFill/>
            </a:ln>
          </p:spPr>
          <p:txBody>
            <a:bodyPr lIns="45720" tIns="0" rIns="45720" bIns="0" anchor="ctr"/>
            <a:lstStyle/>
            <a:p>
              <a:pPr marL="342900" indent="-342900" eaLnBrk="0" hangingPunct="0">
                <a:spcBef>
                  <a:spcPct val="20000"/>
                </a:spcBef>
                <a:defRPr/>
              </a:pPr>
              <a:endParaRPr lang="zh-CN" altLang="zh-CN" sz="2000">
                <a:solidFill>
                  <a:srgbClr val="FFFFFF"/>
                </a:solidFill>
                <a:latin typeface="微软雅黑" panose="020B0503020204020204" pitchFamily="34" charset="-122"/>
                <a:ea typeface="微软雅黑" panose="020B0503020204020204" pitchFamily="34" charset="-122"/>
                <a:cs typeface="+mn-cs"/>
              </a:endParaRPr>
            </a:p>
          </p:txBody>
        </p:sp>
      </p:grpSp>
      <p:sp>
        <p:nvSpPr>
          <p:cNvPr id="27653" name="Text Box 16"/>
          <p:cNvSpPr txBox="1">
            <a:spLocks noChangeArrowheads="1"/>
          </p:cNvSpPr>
          <p:nvPr/>
        </p:nvSpPr>
        <p:spPr bwMode="auto">
          <a:xfrm>
            <a:off x="2159000" y="1468438"/>
            <a:ext cx="2327275" cy="701675"/>
          </a:xfrm>
          <a:prstGeom prst="rect">
            <a:avLst/>
          </a:prstGeom>
          <a:noFill/>
          <a:ln w="9525">
            <a:noFill/>
            <a:miter lim="800000"/>
          </a:ln>
        </p:spPr>
        <p:txBody>
          <a:bodyPr>
            <a:spAutoFit/>
          </a:bodyPr>
          <a:lstStyle/>
          <a:p>
            <a:pPr>
              <a:lnSpc>
                <a:spcPct val="150000"/>
              </a:lnSpc>
            </a:pPr>
            <a:r>
              <a:rPr lang="zh-CN" altLang="en-US" sz="1400" b="1">
                <a:solidFill>
                  <a:srgbClr val="FFFFFF"/>
                </a:solidFill>
                <a:latin typeface="微软雅黑" panose="020B0503020204020204" pitchFamily="34" charset="-122"/>
                <a:ea typeface="微软雅黑" panose="020B0503020204020204" pitchFamily="34" charset="-122"/>
              </a:rPr>
              <a:t>猖獗的盗车现象已经成为社会治安的重大问题</a:t>
            </a:r>
          </a:p>
        </p:txBody>
      </p:sp>
      <p:sp>
        <p:nvSpPr>
          <p:cNvPr id="27654" name="Rectangle 17"/>
          <p:cNvSpPr>
            <a:spLocks noChangeArrowheads="1"/>
          </p:cNvSpPr>
          <p:nvPr/>
        </p:nvSpPr>
        <p:spPr bwMode="auto">
          <a:xfrm>
            <a:off x="1909763" y="2416175"/>
            <a:ext cx="5153025" cy="2640013"/>
          </a:xfrm>
          <a:prstGeom prst="rect">
            <a:avLst/>
          </a:prstGeom>
          <a:noFill/>
          <a:ln w="9525">
            <a:noFill/>
            <a:miter lim="800000"/>
          </a:ln>
        </p:spPr>
        <p:txBody>
          <a:bodyPr>
            <a:spAutoFit/>
          </a:bodyPr>
          <a:lstStyle/>
          <a:p>
            <a:pPr>
              <a:lnSpc>
                <a:spcPct val="150000"/>
              </a:lnSpc>
            </a:pPr>
            <a:r>
              <a:rPr lang="zh-CN" altLang="en-US" sz="1400">
                <a:latin typeface="微软雅黑" panose="020B0503020204020204" pitchFamily="34" charset="-122"/>
                <a:ea typeface="微软雅黑" panose="020B0503020204020204" pitchFamily="34" charset="-122"/>
              </a:rPr>
              <a:t>电动车摩托车的产品特点使得它易盗易销；</a:t>
            </a:r>
          </a:p>
          <a:p>
            <a:pPr>
              <a:lnSpc>
                <a:spcPct val="150000"/>
              </a:lnSpc>
            </a:pPr>
            <a:endParaRPr lang="zh-CN" altLang="en-US" sz="1400">
              <a:latin typeface="微软雅黑" panose="020B0503020204020204" pitchFamily="34" charset="-122"/>
              <a:ea typeface="微软雅黑" panose="020B0503020204020204" pitchFamily="34" charset="-122"/>
            </a:endParaRPr>
          </a:p>
          <a:p>
            <a:pPr>
              <a:lnSpc>
                <a:spcPct val="150000"/>
              </a:lnSpc>
            </a:pPr>
            <a:r>
              <a:rPr lang="zh-CN" altLang="en-US" sz="1400">
                <a:latin typeface="微软雅黑" panose="020B0503020204020204" pitchFamily="34" charset="-122"/>
                <a:ea typeface="微软雅黑" panose="020B0503020204020204" pitchFamily="34" charset="-122"/>
              </a:rPr>
              <a:t>被盗车辆的销售渠道畅通，消费群体的法制观念淡薄，导致盗窃电动车案件居高不下； </a:t>
            </a:r>
            <a:endParaRPr lang="en-US" sz="1400">
              <a:latin typeface="微软雅黑" panose="020B0503020204020204" pitchFamily="34" charset="-122"/>
              <a:ea typeface="微软雅黑" panose="020B0503020204020204" pitchFamily="34" charset="-122"/>
            </a:endParaRPr>
          </a:p>
          <a:p>
            <a:pPr>
              <a:lnSpc>
                <a:spcPct val="150000"/>
              </a:lnSpc>
            </a:pPr>
            <a:endParaRPr lang="zh-CN" altLang="en-US" sz="1400">
              <a:latin typeface="微软雅黑" panose="020B0503020204020204" pitchFamily="34" charset="-122"/>
              <a:ea typeface="微软雅黑" panose="020B0503020204020204" pitchFamily="34" charset="-122"/>
            </a:endParaRPr>
          </a:p>
          <a:p>
            <a:pPr>
              <a:lnSpc>
                <a:spcPct val="150000"/>
              </a:lnSpc>
            </a:pPr>
            <a:r>
              <a:rPr lang="zh-CN" altLang="en-US" sz="1400">
                <a:latin typeface="微软雅黑" panose="020B0503020204020204" pitchFamily="34" charset="-122"/>
                <a:ea typeface="微软雅黑" panose="020B0503020204020204" pitchFamily="34" charset="-122"/>
              </a:rPr>
              <a:t>缺乏有效的侦破手段，整体破案率非常低；</a:t>
            </a:r>
          </a:p>
          <a:p>
            <a:pPr>
              <a:lnSpc>
                <a:spcPct val="150000"/>
              </a:lnSpc>
            </a:pPr>
            <a:endParaRPr lang="en-US" altLang="zh-CN" sz="1400">
              <a:latin typeface="微软雅黑" panose="020B0503020204020204" pitchFamily="34" charset="-122"/>
              <a:ea typeface="微软雅黑" panose="020B0503020204020204" pitchFamily="34" charset="-122"/>
            </a:endParaRPr>
          </a:p>
          <a:p>
            <a:pPr>
              <a:lnSpc>
                <a:spcPct val="150000"/>
              </a:lnSpc>
            </a:pPr>
            <a:r>
              <a:rPr lang="zh-CN" altLang="en-US" sz="1400">
                <a:latin typeface="微软雅黑" panose="020B0503020204020204" pitchFamily="34" charset="-122"/>
                <a:ea typeface="微软雅黑" panose="020B0503020204020204" pitchFamily="34" charset="-122"/>
              </a:rPr>
              <a:t>电动车摩托车缺少一种有效管理的方式。</a:t>
            </a:r>
          </a:p>
        </p:txBody>
      </p:sp>
      <p:sp>
        <p:nvSpPr>
          <p:cNvPr id="27655" name="AutoShape 18"/>
          <p:cNvSpPr/>
          <p:nvPr/>
        </p:nvSpPr>
        <p:spPr bwMode="auto">
          <a:xfrm>
            <a:off x="1693863" y="2540000"/>
            <a:ext cx="215900" cy="215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cap="flat" cmpd="sng">
            <a:solidFill>
              <a:schemeClr val="tx1"/>
            </a:solidFill>
            <a:prstDash val="solid"/>
            <a:round/>
            <a:headEnd type="none" w="med" len="med"/>
            <a:tailEnd type="none" w="med" len="med"/>
          </a:ln>
        </p:spPr>
        <p:txBody>
          <a:bodyPr/>
          <a:lstStyle/>
          <a:p>
            <a:endParaRPr lang="zh-CN" altLang="en-US"/>
          </a:p>
        </p:txBody>
      </p:sp>
      <p:sp>
        <p:nvSpPr>
          <p:cNvPr id="27656" name="AutoShape 19"/>
          <p:cNvSpPr/>
          <p:nvPr/>
        </p:nvSpPr>
        <p:spPr bwMode="auto">
          <a:xfrm>
            <a:off x="1719263" y="4081463"/>
            <a:ext cx="215900" cy="215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cap="flat" cmpd="sng">
            <a:solidFill>
              <a:schemeClr val="tx1"/>
            </a:solidFill>
            <a:prstDash val="solid"/>
            <a:round/>
            <a:headEnd type="none" w="med" len="med"/>
            <a:tailEnd type="none" w="med" len="med"/>
          </a:ln>
        </p:spPr>
        <p:txBody>
          <a:bodyPr/>
          <a:lstStyle/>
          <a:p>
            <a:endParaRPr lang="zh-CN" altLang="en-US"/>
          </a:p>
        </p:txBody>
      </p:sp>
      <p:sp>
        <p:nvSpPr>
          <p:cNvPr id="27657" name="AutoShape 20"/>
          <p:cNvSpPr/>
          <p:nvPr/>
        </p:nvSpPr>
        <p:spPr bwMode="auto">
          <a:xfrm>
            <a:off x="1685925" y="3194050"/>
            <a:ext cx="215900" cy="215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cap="flat" cmpd="sng">
            <a:solidFill>
              <a:schemeClr val="tx1"/>
            </a:solidFill>
            <a:prstDash val="solid"/>
            <a:round/>
            <a:headEnd type="none" w="med" len="med"/>
            <a:tailEnd type="none" w="med" len="med"/>
          </a:ln>
        </p:spPr>
        <p:txBody>
          <a:bodyPr/>
          <a:lstStyle/>
          <a:p>
            <a:endParaRPr lang="zh-CN" altLang="en-US"/>
          </a:p>
        </p:txBody>
      </p:sp>
      <p:sp>
        <p:nvSpPr>
          <p:cNvPr id="13" name="AutoShape 48"/>
          <p:cNvSpPr/>
          <p:nvPr/>
        </p:nvSpPr>
        <p:spPr>
          <a:xfrm>
            <a:off x="1830388" y="5391150"/>
            <a:ext cx="7993062" cy="1146175"/>
          </a:xfrm>
          <a:prstGeom prst="roundRect">
            <a:avLst>
              <a:gd name="adj" fmla="val 11921"/>
            </a:avLst>
          </a:prstGeom>
          <a:solidFill>
            <a:srgbClr val="0070C0"/>
          </a:solidFill>
          <a:ln w="25400" cap="flat" cmpd="sng">
            <a:solidFill>
              <a:srgbClr val="FEFFFF"/>
            </a:solidFill>
            <a:prstDash val="solid"/>
            <a:round/>
            <a:headEnd type="none" w="med" len="med"/>
            <a:tailEnd type="none" w="med" len="med"/>
          </a:ln>
          <a:effectLst>
            <a:outerShdw dist="53882" dir="2699999" algn="ctr" rotWithShape="0">
              <a:srgbClr val="000000">
                <a:alpha val="50000"/>
              </a:srgbClr>
            </a:outerShdw>
          </a:effectLst>
        </p:spPr>
        <p:txBody>
          <a:bodyPr wrap="none" anchor="ctr"/>
          <a:lstStyle/>
          <a:p>
            <a:pPr algn="ctr" fontAlgn="auto">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cs typeface="+mn-cs"/>
              </a:rPr>
              <a:t>防盗市场需求迫切，但针对性解决方案匮乏，政府急需出台相关管理政策。</a:t>
            </a:r>
            <a:endParaRPr lang="en-US" altLang="zh-CN" sz="1600" b="1" dirty="0">
              <a:solidFill>
                <a:schemeClr val="bg1"/>
              </a:solidFill>
              <a:latin typeface="微软雅黑" panose="020B0503020204020204" pitchFamily="34" charset="-122"/>
              <a:ea typeface="微软雅黑" panose="020B0503020204020204" pitchFamily="34" charset="-122"/>
              <a:cs typeface="+mn-cs"/>
            </a:endParaRPr>
          </a:p>
        </p:txBody>
      </p:sp>
      <p:pic>
        <p:nvPicPr>
          <p:cNvPr id="27659" name="Picture 7"/>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7408863" y="1819275"/>
            <a:ext cx="2995612" cy="3041650"/>
          </a:xfrm>
          <a:prstGeom prst="rect">
            <a:avLst/>
          </a:prstGeom>
          <a:noFill/>
          <a:ln w="9525">
            <a:noFill/>
            <a:miter lim="800000"/>
            <a:headEnd/>
            <a:tailEnd/>
          </a:ln>
        </p:spPr>
      </p:pic>
      <p:sp>
        <p:nvSpPr>
          <p:cNvPr id="27660" name="AutoShape 19"/>
          <p:cNvSpPr/>
          <p:nvPr/>
        </p:nvSpPr>
        <p:spPr bwMode="auto">
          <a:xfrm>
            <a:off x="1703388" y="4752975"/>
            <a:ext cx="215900" cy="215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cap="flat" cmpd="sng">
            <a:solidFill>
              <a:schemeClr val="tx1"/>
            </a:solidFill>
            <a:prstDash val="solid"/>
            <a:round/>
            <a:headEnd type="none" w="med" len="med"/>
            <a:tailEnd type="none" w="med" len="med"/>
          </a:ln>
        </p:spPr>
        <p:txBody>
          <a:bodyPr/>
          <a:lstStyle/>
          <a:p>
            <a:endParaRPr lang="zh-CN" altLang="en-US"/>
          </a:p>
        </p:txBody>
      </p:sp>
    </p:spTree>
  </p:cSld>
  <p:clrMapOvr>
    <a:masterClrMapping/>
  </p:clrMapOvr>
  <p:transition spd="slow" advTm="3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p:nvPr/>
        </p:nvSpPr>
        <p:spPr>
          <a:xfrm>
            <a:off x="7686675" y="1476375"/>
            <a:ext cx="3657600" cy="3502025"/>
          </a:xfrm>
          <a:prstGeom prst="rect">
            <a:avLst/>
          </a:prstGeom>
          <a:gradFill>
            <a:gsLst>
              <a:gs pos="0">
                <a:schemeClr val="accent1">
                  <a:lumMod val="75000"/>
                </a:schemeClr>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矩形 52"/>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4" name="矩形 53"/>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700" name="文本框 54"/>
          <p:cNvSpPr txBox="1">
            <a:spLocks noChangeArrowheads="1"/>
          </p:cNvSpPr>
          <p:nvPr/>
        </p:nvSpPr>
        <p:spPr bwMode="auto">
          <a:xfrm>
            <a:off x="725488" y="452438"/>
            <a:ext cx="5970587" cy="647700"/>
          </a:xfrm>
          <a:prstGeom prst="rect">
            <a:avLst/>
          </a:prstGeom>
          <a:noFill/>
          <a:ln w="9525">
            <a:noFill/>
            <a:miter lim="800000"/>
          </a:ln>
        </p:spPr>
        <p:txBody>
          <a:bodyPr>
            <a:spAutoFit/>
          </a:bodyPr>
          <a:lstStyle/>
          <a:p>
            <a:r>
              <a:rPr lang="zh-CN" altLang="en-US" sz="3600" b="1">
                <a:solidFill>
                  <a:srgbClr val="2E6EBB"/>
                </a:solidFill>
                <a:latin typeface="微软雅黑" panose="020B0503020204020204" pitchFamily="34" charset="-122"/>
                <a:ea typeface="微软雅黑" panose="020B0503020204020204" pitchFamily="34" charset="-122"/>
              </a:rPr>
              <a:t>电动车充电火灾事故频发</a:t>
            </a:r>
            <a:endParaRPr lang="en-US" altLang="zh-CN" sz="3600" b="1">
              <a:solidFill>
                <a:srgbClr val="2E6EBB"/>
              </a:solidFill>
              <a:latin typeface="微软雅黑" panose="020B0503020204020204" pitchFamily="34" charset="-122"/>
              <a:ea typeface="微软雅黑" panose="020B0503020204020204" pitchFamily="34" charset="-122"/>
            </a:endParaRPr>
          </a:p>
        </p:txBody>
      </p:sp>
      <p:pic>
        <p:nvPicPr>
          <p:cNvPr id="29701" name="Picture 2"/>
          <p:cNvPicPr>
            <a:picLocks noChangeAspect="1" noChangeArrowheads="1"/>
          </p:cNvPicPr>
          <p:nvPr/>
        </p:nvPicPr>
        <p:blipFill>
          <a:blip r:embed="rId2"/>
          <a:srcRect/>
          <a:stretch>
            <a:fillRect/>
          </a:stretch>
        </p:blipFill>
        <p:spPr bwMode="auto">
          <a:xfrm>
            <a:off x="7732713" y="1516063"/>
            <a:ext cx="3573462" cy="3405187"/>
          </a:xfrm>
          <a:prstGeom prst="rect">
            <a:avLst/>
          </a:prstGeom>
          <a:noFill/>
          <a:ln w="9525">
            <a:noFill/>
            <a:miter lim="800000"/>
            <a:headEnd/>
            <a:tailEnd/>
          </a:ln>
        </p:spPr>
      </p:pic>
      <p:sp>
        <p:nvSpPr>
          <p:cNvPr id="2" name="矩形 1"/>
          <p:cNvSpPr/>
          <p:nvPr/>
        </p:nvSpPr>
        <p:spPr>
          <a:xfrm>
            <a:off x="725488" y="1879600"/>
            <a:ext cx="6267450" cy="284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1400" dirty="0">
                <a:solidFill>
                  <a:schemeClr val="tx1"/>
                </a:solidFill>
                <a:latin typeface="微软雅黑" panose="020B0503020204020204" pitchFamily="34" charset="-122"/>
                <a:ea typeface="微软雅黑" panose="020B0503020204020204" pitchFamily="34" charset="-122"/>
              </a:rPr>
              <a:t>   有不少人使用完电动车后，都习惯推到家里或者楼梯间存放、充电。但这样的行为其实存在很大的安全隐患。据统计，仅</a:t>
            </a:r>
            <a:r>
              <a:rPr lang="en-US" altLang="zh-CN" sz="1400" dirty="0">
                <a:solidFill>
                  <a:schemeClr val="tx1"/>
                </a:solidFill>
                <a:latin typeface="微软雅黑" panose="020B0503020204020204" pitchFamily="34" charset="-122"/>
                <a:ea typeface="微软雅黑" panose="020B0503020204020204" pitchFamily="34" charset="-122"/>
              </a:rPr>
              <a:t>2015</a:t>
            </a:r>
            <a:r>
              <a:rPr lang="zh-CN" altLang="en-US" sz="1400" dirty="0">
                <a:solidFill>
                  <a:schemeClr val="tx1"/>
                </a:solidFill>
                <a:latin typeface="微软雅黑" panose="020B0503020204020204" pitchFamily="34" charset="-122"/>
                <a:ea typeface="微软雅黑" panose="020B0503020204020204" pitchFamily="34" charset="-122"/>
              </a:rPr>
              <a:t>、</a:t>
            </a:r>
            <a:r>
              <a:rPr lang="en-US" altLang="zh-CN" sz="1400" dirty="0">
                <a:solidFill>
                  <a:schemeClr val="tx1"/>
                </a:solidFill>
                <a:latin typeface="微软雅黑" panose="020B0503020204020204" pitchFamily="34" charset="-122"/>
                <a:ea typeface="微软雅黑" panose="020B0503020204020204" pitchFamily="34" charset="-122"/>
              </a:rPr>
              <a:t>2016</a:t>
            </a:r>
            <a:r>
              <a:rPr lang="zh-CN" altLang="en-US" sz="1400" dirty="0">
                <a:solidFill>
                  <a:schemeClr val="tx1"/>
                </a:solidFill>
                <a:latin typeface="微软雅黑" panose="020B0503020204020204" pitchFamily="34" charset="-122"/>
                <a:ea typeface="微软雅黑" panose="020B0503020204020204" pitchFamily="34" charset="-122"/>
              </a:rPr>
              <a:t>、</a:t>
            </a:r>
            <a:r>
              <a:rPr lang="en-US" altLang="zh-CN" sz="1400" dirty="0">
                <a:solidFill>
                  <a:schemeClr val="tx1"/>
                </a:solidFill>
                <a:latin typeface="微软雅黑" panose="020B0503020204020204" pitchFamily="34" charset="-122"/>
                <a:ea typeface="微软雅黑" panose="020B0503020204020204" pitchFamily="34" charset="-122"/>
              </a:rPr>
              <a:t>2017</a:t>
            </a:r>
            <a:r>
              <a:rPr lang="zh-CN" altLang="en-US" sz="1400" dirty="0">
                <a:solidFill>
                  <a:schemeClr val="tx1"/>
                </a:solidFill>
                <a:latin typeface="微软雅黑" panose="020B0503020204020204" pitchFamily="34" charset="-122"/>
                <a:ea typeface="微软雅黑" panose="020B0503020204020204" pitchFamily="34" charset="-122"/>
              </a:rPr>
              <a:t>三年间，全国各地消防部门统计的电动自行车火灾就有</a:t>
            </a:r>
            <a:r>
              <a:rPr lang="en-US" altLang="zh-CN" sz="1400" dirty="0">
                <a:solidFill>
                  <a:schemeClr val="tx1"/>
                </a:solidFill>
                <a:latin typeface="微软雅黑" panose="020B0503020204020204" pitchFamily="34" charset="-122"/>
                <a:ea typeface="微软雅黑" panose="020B0503020204020204" pitchFamily="34" charset="-122"/>
              </a:rPr>
              <a:t>1019</a:t>
            </a:r>
            <a:r>
              <a:rPr lang="zh-CN" altLang="en-US" sz="1400" dirty="0">
                <a:solidFill>
                  <a:schemeClr val="tx1"/>
                </a:solidFill>
                <a:latin typeface="微软雅黑" panose="020B0503020204020204" pitchFamily="34" charset="-122"/>
                <a:ea typeface="微软雅黑" panose="020B0503020204020204" pitchFamily="34" charset="-122"/>
              </a:rPr>
              <a:t>起之多，共造成</a:t>
            </a:r>
            <a:r>
              <a:rPr lang="en-US" altLang="zh-CN" sz="1400" dirty="0">
                <a:solidFill>
                  <a:schemeClr val="tx1"/>
                </a:solidFill>
                <a:latin typeface="微软雅黑" panose="020B0503020204020204" pitchFamily="34" charset="-122"/>
                <a:ea typeface="微软雅黑" panose="020B0503020204020204" pitchFamily="34" charset="-122"/>
              </a:rPr>
              <a:t>96</a:t>
            </a:r>
            <a:r>
              <a:rPr lang="zh-CN" altLang="en-US" sz="1400" dirty="0">
                <a:solidFill>
                  <a:schemeClr val="tx1"/>
                </a:solidFill>
                <a:latin typeface="微软雅黑" panose="020B0503020204020204" pitchFamily="34" charset="-122"/>
                <a:ea typeface="微软雅黑" panose="020B0503020204020204" pitchFamily="34" charset="-122"/>
              </a:rPr>
              <a:t>人死亡，</a:t>
            </a:r>
            <a:r>
              <a:rPr lang="en-US" altLang="zh-CN" sz="1400" dirty="0">
                <a:solidFill>
                  <a:schemeClr val="tx1"/>
                </a:solidFill>
                <a:latin typeface="微软雅黑" panose="020B0503020204020204" pitchFamily="34" charset="-122"/>
                <a:ea typeface="微软雅黑" panose="020B0503020204020204" pitchFamily="34" charset="-122"/>
              </a:rPr>
              <a:t>125</a:t>
            </a:r>
            <a:r>
              <a:rPr lang="zh-CN" altLang="en-US" sz="1400" dirty="0">
                <a:solidFill>
                  <a:schemeClr val="tx1"/>
                </a:solidFill>
                <a:latin typeface="微软雅黑" panose="020B0503020204020204" pitchFamily="34" charset="-122"/>
                <a:ea typeface="微软雅黑" panose="020B0503020204020204" pitchFamily="34" charset="-122"/>
              </a:rPr>
              <a:t>人受伤。而其中</a:t>
            </a:r>
            <a:r>
              <a:rPr lang="en-US" altLang="zh-CN" sz="1400" dirty="0">
                <a:solidFill>
                  <a:schemeClr val="tx1"/>
                </a:solidFill>
                <a:latin typeface="微软雅黑" panose="020B0503020204020204" pitchFamily="34" charset="-122"/>
                <a:ea typeface="微软雅黑" panose="020B0503020204020204" pitchFamily="34" charset="-122"/>
              </a:rPr>
              <a:t>85%</a:t>
            </a:r>
            <a:r>
              <a:rPr lang="zh-CN" altLang="en-US" sz="1400" dirty="0">
                <a:solidFill>
                  <a:schemeClr val="tx1"/>
                </a:solidFill>
                <a:latin typeface="微软雅黑" panose="020B0503020204020204" pitchFamily="34" charset="-122"/>
                <a:ea typeface="微软雅黑" panose="020B0503020204020204" pitchFamily="34" charset="-122"/>
              </a:rPr>
              <a:t>的电动自行车火灾事故是由于违规充电引起的，电动车充满电只需</a:t>
            </a:r>
            <a:r>
              <a:rPr lang="en-US" altLang="zh-CN" sz="1400" dirty="0">
                <a:solidFill>
                  <a:schemeClr val="tx1"/>
                </a:solidFill>
                <a:latin typeface="微软雅黑" panose="020B0503020204020204" pitchFamily="34" charset="-122"/>
                <a:ea typeface="微软雅黑" panose="020B0503020204020204" pitchFamily="34" charset="-122"/>
              </a:rPr>
              <a:t>8</a:t>
            </a:r>
            <a:r>
              <a:rPr lang="zh-CN" altLang="en-US" sz="1400" dirty="0">
                <a:solidFill>
                  <a:schemeClr val="tx1"/>
                </a:solidFill>
                <a:latin typeface="微软雅黑" panose="020B0503020204020204" pitchFamily="34" charset="-122"/>
                <a:ea typeface="微软雅黑" panose="020B0503020204020204" pitchFamily="34" charset="-122"/>
              </a:rPr>
              <a:t>小时，时间太长会导致电瓶发热，引起电瓶起火或爆炸，产生特别大的危害，主要表现在以下方面。</a:t>
            </a:r>
            <a:endParaRPr lang="en-US" altLang="zh-CN" sz="1400" dirty="0">
              <a:solidFill>
                <a:schemeClr val="tx1"/>
              </a:solidFill>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en-US" altLang="zh-CN" sz="1400" dirty="0">
              <a:solidFill>
                <a:schemeClr val="tx1"/>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en-US" altLang="zh-CN" sz="1400" b="1" dirty="0">
                <a:solidFill>
                  <a:schemeClr val="tx1"/>
                </a:solidFill>
                <a:latin typeface="微软雅黑" panose="020B0503020204020204" pitchFamily="34" charset="-122"/>
                <a:ea typeface="微软雅黑" panose="020B0503020204020204" pitchFamily="34" charset="-122"/>
              </a:rPr>
              <a:t>1</a:t>
            </a:r>
            <a:r>
              <a:rPr lang="zh-CN" altLang="en-US" sz="1400" b="1" dirty="0">
                <a:solidFill>
                  <a:schemeClr val="tx1"/>
                </a:solidFill>
                <a:latin typeface="微软雅黑" panose="020B0503020204020204" pitchFamily="34" charset="-122"/>
                <a:ea typeface="微软雅黑" panose="020B0503020204020204" pitchFamily="34" charset="-122"/>
              </a:rPr>
              <a:t>、 火场高温。</a:t>
            </a:r>
            <a:r>
              <a:rPr lang="zh-CN" altLang="en-US" sz="1400" dirty="0">
                <a:solidFill>
                  <a:schemeClr val="tx1"/>
                </a:solidFill>
                <a:latin typeface="微软雅黑" panose="020B0503020204020204" pitchFamily="34" charset="-122"/>
                <a:ea typeface="微软雅黑" panose="020B0503020204020204" pitchFamily="34" charset="-122"/>
              </a:rPr>
              <a:t>有科学家研究表示，电动车短路后</a:t>
            </a:r>
            <a:r>
              <a:rPr lang="en-US" altLang="zh-CN" sz="1400" dirty="0">
                <a:solidFill>
                  <a:schemeClr val="tx1"/>
                </a:solidFill>
                <a:latin typeface="微软雅黑" panose="020B0503020204020204" pitchFamily="34" charset="-122"/>
                <a:ea typeface="微软雅黑" panose="020B0503020204020204" pitchFamily="34" charset="-122"/>
              </a:rPr>
              <a:t>30</a:t>
            </a:r>
            <a:r>
              <a:rPr lang="zh-CN" altLang="en-US" sz="1400" dirty="0">
                <a:solidFill>
                  <a:schemeClr val="tx1"/>
                </a:solidFill>
                <a:latin typeface="微软雅黑" panose="020B0503020204020204" pitchFamily="34" charset="-122"/>
                <a:ea typeface="微软雅黑" panose="020B0503020204020204" pitchFamily="34" charset="-122"/>
              </a:rPr>
              <a:t>秒会出现明火，</a:t>
            </a:r>
            <a:r>
              <a:rPr lang="en-US" altLang="zh-CN" sz="1400" dirty="0">
                <a:solidFill>
                  <a:schemeClr val="tx1"/>
                </a:solidFill>
                <a:latin typeface="微软雅黑" panose="020B0503020204020204" pitchFamily="34" charset="-122"/>
                <a:ea typeface="微软雅黑" panose="020B0503020204020204" pitchFamily="34" charset="-122"/>
              </a:rPr>
              <a:t>3</a:t>
            </a:r>
            <a:r>
              <a:rPr lang="zh-CN" altLang="en-US" sz="1400" dirty="0">
                <a:solidFill>
                  <a:schemeClr val="tx1"/>
                </a:solidFill>
                <a:latin typeface="微软雅黑" panose="020B0503020204020204" pitchFamily="34" charset="-122"/>
                <a:ea typeface="微软雅黑" panose="020B0503020204020204" pitchFamily="34" charset="-122"/>
              </a:rPr>
              <a:t>分钟后火焰温度达到</a:t>
            </a:r>
            <a:r>
              <a:rPr lang="en-US" altLang="zh-CN" sz="1400" dirty="0">
                <a:solidFill>
                  <a:schemeClr val="tx1"/>
                </a:solidFill>
                <a:latin typeface="微软雅黑" panose="020B0503020204020204" pitchFamily="34" charset="-122"/>
                <a:ea typeface="微软雅黑" panose="020B0503020204020204" pitchFamily="34" charset="-122"/>
              </a:rPr>
              <a:t>1200</a:t>
            </a:r>
            <a:r>
              <a:rPr lang="zh-CN" altLang="en-US" sz="1400" dirty="0">
                <a:solidFill>
                  <a:schemeClr val="tx1"/>
                </a:solidFill>
                <a:latin typeface="微软雅黑" panose="020B0503020204020204" pitchFamily="34" charset="-122"/>
                <a:ea typeface="微软雅黑" panose="020B0503020204020204" pitchFamily="34" charset="-122"/>
              </a:rPr>
              <a:t>摄氏度，火势达到顶峰。</a:t>
            </a:r>
            <a:endParaRPr lang="en-US" altLang="zh-CN" sz="1400" dirty="0">
              <a:solidFill>
                <a:schemeClr val="tx1"/>
              </a:solidFill>
              <a:latin typeface="微软雅黑" panose="020B0503020204020204" pitchFamily="34" charset="-122"/>
              <a:ea typeface="微软雅黑" panose="020B0503020204020204" pitchFamily="34" charset="-122"/>
            </a:endParaRPr>
          </a:p>
          <a:p>
            <a:pPr fontAlgn="auto">
              <a:spcBef>
                <a:spcPts val="0"/>
              </a:spcBef>
              <a:spcAft>
                <a:spcPts val="0"/>
              </a:spcAft>
              <a:defRPr/>
            </a:pPr>
            <a:endParaRPr lang="en-US" altLang="zh-CN" sz="1400" dirty="0">
              <a:solidFill>
                <a:schemeClr val="tx1"/>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en-US" altLang="zh-CN" sz="1400" b="1" dirty="0">
                <a:solidFill>
                  <a:schemeClr val="tx1"/>
                </a:solidFill>
                <a:latin typeface="微软雅黑" panose="020B0503020204020204" pitchFamily="34" charset="-122"/>
                <a:ea typeface="微软雅黑" panose="020B0503020204020204" pitchFamily="34" charset="-122"/>
              </a:rPr>
              <a:t>2</a:t>
            </a:r>
            <a:r>
              <a:rPr lang="zh-CN" altLang="en-US" sz="1400" b="1" dirty="0">
                <a:solidFill>
                  <a:schemeClr val="tx1"/>
                </a:solidFill>
                <a:latin typeface="微软雅黑" panose="020B0503020204020204" pitchFamily="34" charset="-122"/>
                <a:ea typeface="微软雅黑" panose="020B0503020204020204" pitchFamily="34" charset="-122"/>
              </a:rPr>
              <a:t>、毒烟。</a:t>
            </a:r>
            <a:r>
              <a:rPr lang="zh-CN" altLang="en-US" sz="1400" dirty="0">
                <a:solidFill>
                  <a:schemeClr val="tx1"/>
                </a:solidFill>
                <a:latin typeface="微软雅黑" panose="020B0503020204020204" pitchFamily="34" charset="-122"/>
                <a:ea typeface="微软雅黑" panose="020B0503020204020204" pitchFamily="34" charset="-122"/>
              </a:rPr>
              <a:t>滚滚浓烟及有毒气体会以</a:t>
            </a:r>
            <a:r>
              <a:rPr lang="en-US" altLang="zh-CN" sz="1400" dirty="0">
                <a:solidFill>
                  <a:schemeClr val="tx1"/>
                </a:solidFill>
                <a:latin typeface="微软雅黑" panose="020B0503020204020204" pitchFamily="34" charset="-122"/>
                <a:ea typeface="微软雅黑" panose="020B0503020204020204" pitchFamily="34" charset="-122"/>
              </a:rPr>
              <a:t>1</a:t>
            </a:r>
            <a:r>
              <a:rPr lang="zh-CN" altLang="en-US" sz="1400" dirty="0">
                <a:solidFill>
                  <a:schemeClr val="tx1"/>
                </a:solidFill>
                <a:latin typeface="微软雅黑" panose="020B0503020204020204" pitchFamily="34" charset="-122"/>
                <a:ea typeface="微软雅黑" panose="020B0503020204020204" pitchFamily="34" charset="-122"/>
              </a:rPr>
              <a:t>米</a:t>
            </a:r>
            <a:r>
              <a:rPr lang="en-US" altLang="zh-CN" sz="1400" dirty="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秒的速度迅速充斥整个楼道，切断居所逃生通道。一旦吸入</a:t>
            </a:r>
            <a:r>
              <a:rPr lang="en-US" altLang="zh-CN" sz="1400" dirty="0">
                <a:solidFill>
                  <a:schemeClr val="tx1"/>
                </a:solidFill>
                <a:latin typeface="微软雅黑" panose="020B0503020204020204" pitchFamily="34" charset="-122"/>
                <a:ea typeface="微软雅黑" panose="020B0503020204020204" pitchFamily="34" charset="-122"/>
              </a:rPr>
              <a:t>3-5</a:t>
            </a:r>
            <a:r>
              <a:rPr lang="zh-CN" altLang="en-US" sz="1400" dirty="0">
                <a:solidFill>
                  <a:schemeClr val="tx1"/>
                </a:solidFill>
                <a:latin typeface="微软雅黑" panose="020B0503020204020204" pitchFamily="34" charset="-122"/>
                <a:ea typeface="微软雅黑" panose="020B0503020204020204" pitchFamily="34" charset="-122"/>
              </a:rPr>
              <a:t>口剧毒气体人就会昏迷，随后窒息死亡，一台电动车产生的毒气足以杀死成百上千人！</a:t>
            </a:r>
          </a:p>
        </p:txBody>
      </p:sp>
      <p:sp>
        <p:nvSpPr>
          <p:cNvPr id="56" name="AutoShape 48"/>
          <p:cNvSpPr/>
          <p:nvPr/>
        </p:nvSpPr>
        <p:spPr>
          <a:xfrm>
            <a:off x="1803400" y="5418138"/>
            <a:ext cx="7993063" cy="1146175"/>
          </a:xfrm>
          <a:prstGeom prst="roundRect">
            <a:avLst>
              <a:gd name="adj" fmla="val 11921"/>
            </a:avLst>
          </a:prstGeom>
          <a:solidFill>
            <a:srgbClr val="0070C0"/>
          </a:solidFill>
          <a:ln w="25400" cap="flat" cmpd="sng">
            <a:solidFill>
              <a:srgbClr val="FEFFFF"/>
            </a:solidFill>
            <a:prstDash val="solid"/>
            <a:round/>
            <a:headEnd type="none" w="med" len="med"/>
            <a:tailEnd type="none" w="med" len="med"/>
          </a:ln>
          <a:effectLst>
            <a:outerShdw dist="53882" dir="2699999" algn="ctr" rotWithShape="0">
              <a:srgbClr val="000000">
                <a:alpha val="50000"/>
              </a:srgbClr>
            </a:outerShdw>
          </a:effectLst>
        </p:spPr>
        <p:txBody>
          <a:bodyPr wrap="none" anchor="ctr"/>
          <a:lstStyle/>
          <a:p>
            <a:pPr algn="ctr" fontAlgn="auto">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cs typeface="+mn-cs"/>
              </a:rPr>
              <a:t>遏制电动车火灾事故，提供整体解决方案才是关键</a:t>
            </a:r>
            <a:endParaRPr lang="en-US" altLang="zh-CN" sz="1600" b="1" dirty="0">
              <a:solidFill>
                <a:schemeClr val="bg1"/>
              </a:solidFill>
              <a:latin typeface="微软雅黑" panose="020B0503020204020204" pitchFamily="34" charset="-122"/>
              <a:ea typeface="微软雅黑" panose="020B0503020204020204" pitchFamily="34" charset="-122"/>
              <a:cs typeface="+mn-cs"/>
            </a:endParaRPr>
          </a:p>
          <a:p>
            <a:pPr algn="ctr" fontAlgn="auto">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cs typeface="+mn-cs"/>
              </a:rPr>
              <a:t>为了有效遏制电动自行车火灾多发势头，政府高度重视，相继颁发了</a:t>
            </a:r>
            <a:r>
              <a:rPr lang="en-US" altLang="zh-CN" sz="1600" dirty="0">
                <a:solidFill>
                  <a:schemeClr val="bg1"/>
                </a:solidFill>
                <a:latin typeface="微软雅黑" panose="020B0503020204020204" pitchFamily="34" charset="-122"/>
                <a:ea typeface="微软雅黑" panose="020B0503020204020204" pitchFamily="34" charset="-122"/>
                <a:cs typeface="+mn-cs"/>
              </a:rPr>
              <a:t>《</a:t>
            </a:r>
            <a:r>
              <a:rPr lang="zh-CN" altLang="en-US" sz="1600" dirty="0">
                <a:solidFill>
                  <a:schemeClr val="bg1"/>
                </a:solidFill>
                <a:latin typeface="微软雅黑" panose="020B0503020204020204" pitchFamily="34" charset="-122"/>
                <a:ea typeface="微软雅黑" panose="020B0503020204020204" pitchFamily="34" charset="-122"/>
                <a:cs typeface="+mn-cs"/>
              </a:rPr>
              <a:t>关于开展</a:t>
            </a:r>
            <a:endParaRPr lang="en-US" altLang="zh-CN" sz="1600" dirty="0">
              <a:solidFill>
                <a:schemeClr val="bg1"/>
              </a:solidFill>
              <a:latin typeface="微软雅黑" panose="020B0503020204020204" pitchFamily="34" charset="-122"/>
              <a:ea typeface="微软雅黑" panose="020B0503020204020204" pitchFamily="34" charset="-122"/>
              <a:cs typeface="+mn-cs"/>
            </a:endParaRPr>
          </a:p>
          <a:p>
            <a:pPr algn="ctr" fontAlgn="auto">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cs typeface="+mn-cs"/>
              </a:rPr>
              <a:t>电动自行车消防安全综合治理工作的通知</a:t>
            </a:r>
            <a:r>
              <a:rPr lang="en-US" altLang="zh-CN" sz="1600" dirty="0">
                <a:solidFill>
                  <a:schemeClr val="bg1"/>
                </a:solidFill>
                <a:latin typeface="微软雅黑" panose="020B0503020204020204" pitchFamily="34" charset="-122"/>
                <a:ea typeface="微软雅黑" panose="020B0503020204020204" pitchFamily="34" charset="-122"/>
                <a:cs typeface="+mn-cs"/>
              </a:rPr>
              <a:t>》</a:t>
            </a:r>
            <a:r>
              <a:rPr lang="zh-CN" altLang="en-US" sz="1600" dirty="0">
                <a:solidFill>
                  <a:schemeClr val="bg1"/>
                </a:solidFill>
                <a:latin typeface="微软雅黑" panose="020B0503020204020204" pitchFamily="34" charset="-122"/>
                <a:ea typeface="微软雅黑" panose="020B0503020204020204" pitchFamily="34" charset="-122"/>
                <a:cs typeface="+mn-cs"/>
              </a:rPr>
              <a:t>等</a:t>
            </a:r>
            <a:r>
              <a:rPr lang="en-US" altLang="zh-CN" sz="1600" dirty="0">
                <a:solidFill>
                  <a:schemeClr val="bg1"/>
                </a:solidFill>
                <a:latin typeface="微软雅黑" panose="020B0503020204020204" pitchFamily="34" charset="-122"/>
                <a:ea typeface="微软雅黑" panose="020B0503020204020204" pitchFamily="34" charset="-122"/>
                <a:cs typeface="+mn-cs"/>
              </a:rPr>
              <a:t>2</a:t>
            </a:r>
            <a:r>
              <a:rPr lang="zh-CN" altLang="en-US" sz="1600" dirty="0">
                <a:solidFill>
                  <a:schemeClr val="bg1"/>
                </a:solidFill>
                <a:latin typeface="微软雅黑" panose="020B0503020204020204" pitchFamily="34" charset="-122"/>
                <a:ea typeface="微软雅黑" panose="020B0503020204020204" pitchFamily="34" charset="-122"/>
                <a:cs typeface="+mn-cs"/>
              </a:rPr>
              <a:t>项管理条例。在面对层出不穷的</a:t>
            </a:r>
            <a:endParaRPr lang="en-US" altLang="zh-CN" sz="1600" dirty="0">
              <a:solidFill>
                <a:schemeClr val="bg1"/>
              </a:solidFill>
              <a:latin typeface="微软雅黑" panose="020B0503020204020204" pitchFamily="34" charset="-122"/>
              <a:ea typeface="微软雅黑" panose="020B0503020204020204" pitchFamily="34" charset="-122"/>
              <a:cs typeface="+mn-cs"/>
            </a:endParaRPr>
          </a:p>
          <a:p>
            <a:pPr algn="ctr" fontAlgn="auto">
              <a:spcBef>
                <a:spcPts val="0"/>
              </a:spcBef>
              <a:spcAft>
                <a:spcPts val="0"/>
              </a:spcAft>
              <a:defRPr/>
            </a:pPr>
            <a:r>
              <a:rPr lang="zh-CN" altLang="en-US" sz="1600" dirty="0">
                <a:solidFill>
                  <a:schemeClr val="bg1"/>
                </a:solidFill>
                <a:latin typeface="微软雅黑" panose="020B0503020204020204" pitchFamily="34" charset="-122"/>
                <a:ea typeface="微软雅黑" panose="020B0503020204020204" pitchFamily="34" charset="-122"/>
                <a:cs typeface="+mn-cs"/>
              </a:rPr>
              <a:t>电动车充电安全事故时，政府也严惩不怠，更需出台相应管理方案。</a:t>
            </a:r>
            <a:endParaRPr lang="en-US" altLang="zh-CN" sz="1600" b="1" dirty="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srcRect l="5911" r="11011" b="7986"/>
          <a:stretch>
            <a:fillRect/>
          </a:stretch>
        </p:blipFill>
        <p:spPr bwMode="auto">
          <a:xfrm>
            <a:off x="1358900" y="844550"/>
            <a:ext cx="9474200" cy="3868738"/>
          </a:xfrm>
          <a:prstGeom prst="rect">
            <a:avLst/>
          </a:prstGeom>
          <a:noFill/>
          <a:ln w="9525">
            <a:noFill/>
            <a:miter lim="800000"/>
            <a:headEnd/>
            <a:tailEnd/>
          </a:ln>
        </p:spPr>
      </p:pic>
      <p:sp>
        <p:nvSpPr>
          <p:cNvPr id="11" name="矩形 10"/>
          <p:cNvSpPr/>
          <p:nvPr/>
        </p:nvSpPr>
        <p:spPr>
          <a:xfrm>
            <a:off x="2181225" y="1828800"/>
            <a:ext cx="7793038" cy="1884363"/>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文本框 3"/>
          <p:cNvSpPr txBox="1"/>
          <p:nvPr/>
        </p:nvSpPr>
        <p:spPr>
          <a:xfrm>
            <a:off x="2528094" y="2217738"/>
            <a:ext cx="1028700" cy="922020"/>
          </a:xfrm>
          <a:prstGeom prst="rect">
            <a:avLst/>
          </a:prstGeom>
          <a:noFill/>
          <a:ln>
            <a:noFill/>
          </a:ln>
        </p:spPr>
        <p:txBody>
          <a:bodyPr wrap="none">
            <a:spAutoFit/>
          </a:bodyPr>
          <a:lstStyle/>
          <a:p>
            <a:pPr algn="ctr" fontAlgn="auto">
              <a:spcBef>
                <a:spcPts val="0"/>
              </a:spcBef>
              <a:spcAft>
                <a:spcPts val="0"/>
              </a:spcAft>
              <a:defRPr/>
            </a:pPr>
            <a:r>
              <a:rPr lang="en-US" altLang="zh-CN" sz="5400" b="1" dirty="0">
                <a:ln w="12700" cmpd="sng">
                  <a:noFill/>
                  <a:prstDash val="solid"/>
                </a:ln>
                <a:solidFill>
                  <a:srgbClr val="01E2F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0</a:t>
            </a:r>
            <a:r>
              <a:rPr lang="en-US" sz="5400" b="1" dirty="0">
                <a:ln w="12700" cmpd="sng">
                  <a:noFill/>
                  <a:prstDash val="solid"/>
                </a:ln>
                <a:solidFill>
                  <a:srgbClr val="01E2F5"/>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2</a:t>
            </a:r>
          </a:p>
        </p:txBody>
      </p:sp>
      <p:sp>
        <p:nvSpPr>
          <p:cNvPr id="5" name="文本框 4"/>
          <p:cNvSpPr txBox="1">
            <a:spLocks noChangeArrowheads="1"/>
          </p:cNvSpPr>
          <p:nvPr/>
        </p:nvSpPr>
        <p:spPr bwMode="auto">
          <a:xfrm>
            <a:off x="3556635" y="2310130"/>
            <a:ext cx="6178550" cy="738505"/>
          </a:xfrm>
          <a:prstGeom prst="rect">
            <a:avLst/>
          </a:prstGeom>
          <a:noFill/>
          <a:ln w="9525">
            <a:noFill/>
            <a:miter lim="800000"/>
          </a:ln>
        </p:spPr>
        <p:txBody>
          <a:bodyPr wrap="square" lIns="0" tIns="0" rIns="0" bIns="0">
            <a:spAutoFit/>
          </a:bodyPr>
          <a:lstStyle/>
          <a:p>
            <a:pPr algn="dist"/>
            <a:r>
              <a:rPr lang="zh-CN" altLang="en-US" sz="4800" b="1">
                <a:solidFill>
                  <a:schemeClr val="bg1"/>
                </a:solidFill>
                <a:latin typeface="微软雅黑" panose="020B0503020204020204" pitchFamily="34" charset="-122"/>
                <a:ea typeface="微软雅黑" panose="020B0503020204020204" pitchFamily="34" charset="-122"/>
              </a:rPr>
              <a:t>城市非机动车项目规划</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bwMode="auto">
          <a:xfrm>
            <a:off x="2233613" y="1843088"/>
            <a:ext cx="2251075" cy="3786187"/>
            <a:chOff x="1063467" y="2069199"/>
            <a:chExt cx="2250831" cy="3785342"/>
          </a:xfrm>
        </p:grpSpPr>
        <p:sp>
          <p:nvSpPr>
            <p:cNvPr id="24" name="Rounded Rectangle 2"/>
            <p:cNvSpPr/>
            <p:nvPr/>
          </p:nvSpPr>
          <p:spPr>
            <a:xfrm>
              <a:off x="1063467" y="2556452"/>
              <a:ext cx="2250831" cy="3298089"/>
            </a:xfrm>
            <a:prstGeom prst="roundRect">
              <a:avLst>
                <a:gd name="adj" fmla="val 373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Roboto Condensed Light" charset="0"/>
              </a:endParaRPr>
            </a:p>
          </p:txBody>
        </p:sp>
        <p:sp>
          <p:nvSpPr>
            <p:cNvPr id="25" name="Rounded Rectangle 3"/>
            <p:cNvSpPr/>
            <p:nvPr/>
          </p:nvSpPr>
          <p:spPr>
            <a:xfrm rot="2700000">
              <a:off x="1705597" y="2069936"/>
              <a:ext cx="976094" cy="974619"/>
            </a:xfrm>
            <a:prstGeom prst="roundRect">
              <a:avLst>
                <a:gd name="adj" fmla="val 17839"/>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latin typeface="Roboto Condensed Light" charset="0"/>
              </a:endParaRPr>
            </a:p>
          </p:txBody>
        </p:sp>
      </p:grpSp>
      <p:grpSp>
        <p:nvGrpSpPr>
          <p:cNvPr id="34" name="组合 33"/>
          <p:cNvGrpSpPr/>
          <p:nvPr/>
        </p:nvGrpSpPr>
        <p:grpSpPr bwMode="auto">
          <a:xfrm>
            <a:off x="4811713" y="1836738"/>
            <a:ext cx="2251075" cy="3786187"/>
            <a:chOff x="3614853" y="2069199"/>
            <a:chExt cx="2250831" cy="3785342"/>
          </a:xfrm>
        </p:grpSpPr>
        <p:sp>
          <p:nvSpPr>
            <p:cNvPr id="35" name="Rounded Rectangle 7"/>
            <p:cNvSpPr/>
            <p:nvPr/>
          </p:nvSpPr>
          <p:spPr>
            <a:xfrm>
              <a:off x="3614853" y="2556452"/>
              <a:ext cx="2250831" cy="3298089"/>
            </a:xfrm>
            <a:prstGeom prst="roundRect">
              <a:avLst>
                <a:gd name="adj" fmla="val 3736"/>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Roboto Condensed Light" charset="0"/>
              </a:endParaRPr>
            </a:p>
          </p:txBody>
        </p:sp>
        <p:sp>
          <p:nvSpPr>
            <p:cNvPr id="36" name="Rounded Rectangle 8"/>
            <p:cNvSpPr/>
            <p:nvPr/>
          </p:nvSpPr>
          <p:spPr>
            <a:xfrm rot="2700000">
              <a:off x="4252222" y="2069936"/>
              <a:ext cx="976094" cy="974619"/>
            </a:xfrm>
            <a:prstGeom prst="roundRect">
              <a:avLst>
                <a:gd name="adj" fmla="val 17839"/>
              </a:avLst>
            </a:prstGeom>
            <a:solidFill>
              <a:srgbClr val="FFC000">
                <a:alpha val="80000"/>
              </a:srgbClr>
            </a:solidFill>
            <a:ln w="38100">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latin typeface="Roboto Condensed Light" charset="0"/>
              </a:endParaRPr>
            </a:p>
          </p:txBody>
        </p:sp>
      </p:grpSp>
      <p:grpSp>
        <p:nvGrpSpPr>
          <p:cNvPr id="56" name="组合 55"/>
          <p:cNvGrpSpPr/>
          <p:nvPr/>
        </p:nvGrpSpPr>
        <p:grpSpPr bwMode="auto">
          <a:xfrm>
            <a:off x="7427913" y="1825625"/>
            <a:ext cx="2251075" cy="3786188"/>
            <a:chOff x="8717624" y="2069199"/>
            <a:chExt cx="2250831" cy="3785342"/>
          </a:xfrm>
        </p:grpSpPr>
        <p:sp>
          <p:nvSpPr>
            <p:cNvPr id="57" name="Rounded Rectangle 17"/>
            <p:cNvSpPr/>
            <p:nvPr/>
          </p:nvSpPr>
          <p:spPr>
            <a:xfrm>
              <a:off x="8717624" y="2556453"/>
              <a:ext cx="2250831" cy="3298088"/>
            </a:xfrm>
            <a:prstGeom prst="roundRect">
              <a:avLst>
                <a:gd name="adj" fmla="val 3736"/>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Roboto Condensed Light" charset="0"/>
              </a:endParaRPr>
            </a:p>
          </p:txBody>
        </p:sp>
        <p:sp>
          <p:nvSpPr>
            <p:cNvPr id="58" name="Rounded Rectangle 18"/>
            <p:cNvSpPr/>
            <p:nvPr/>
          </p:nvSpPr>
          <p:spPr>
            <a:xfrm rot="2700000">
              <a:off x="9354992" y="2069937"/>
              <a:ext cx="976095" cy="974619"/>
            </a:xfrm>
            <a:prstGeom prst="roundRect">
              <a:avLst>
                <a:gd name="adj" fmla="val 17839"/>
              </a:avLst>
            </a:prstGeom>
            <a:solidFill>
              <a:srgbClr val="92D050"/>
            </a:solidFill>
            <a:ln w="38100">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latin typeface="Roboto Condensed Light" charset="0"/>
              </a:endParaRPr>
            </a:p>
          </p:txBody>
        </p:sp>
        <p:sp>
          <p:nvSpPr>
            <p:cNvPr id="63" name="TextBox 53"/>
            <p:cNvSpPr txBox="1"/>
            <p:nvPr/>
          </p:nvSpPr>
          <p:spPr>
            <a:xfrm flipH="1">
              <a:off x="8860484" y="4021388"/>
              <a:ext cx="1965112" cy="212677"/>
            </a:xfrm>
            <a:prstGeom prst="rect">
              <a:avLst/>
            </a:prstGeom>
            <a:noFill/>
          </p:spPr>
          <p:txBody>
            <a:bodyPr lIns="0" tIns="0" rIns="0" bIns="0">
              <a:spAutoFit/>
            </a:bodyPr>
            <a:lstStyle/>
            <a:p>
              <a:pPr algn="ctr" fontAlgn="auto">
                <a:lnSpc>
                  <a:spcPct val="125000"/>
                </a:lnSpc>
                <a:spcBef>
                  <a:spcPts val="0"/>
                </a:spcBef>
                <a:spcAft>
                  <a:spcPts val="0"/>
                </a:spcAft>
                <a:defRPr/>
              </a:pPr>
              <a:endParaRPr lang="en-US" altLang="zh-CN"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70" name="矩形 69"/>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749" name="文本框 70"/>
          <p:cNvSpPr txBox="1">
            <a:spLocks noChangeArrowheads="1"/>
          </p:cNvSpPr>
          <p:nvPr/>
        </p:nvSpPr>
        <p:spPr bwMode="auto">
          <a:xfrm>
            <a:off x="698500" y="439738"/>
            <a:ext cx="7137400" cy="646112"/>
          </a:xfrm>
          <a:prstGeom prst="rect">
            <a:avLst/>
          </a:prstGeom>
          <a:noFill/>
          <a:ln w="9525">
            <a:noFill/>
            <a:miter lim="800000"/>
          </a:ln>
        </p:spPr>
        <p:txBody>
          <a:bodyPr>
            <a:spAutoFit/>
          </a:bodyPr>
          <a:lstStyle/>
          <a:p>
            <a:r>
              <a:rPr lang="zh-CN" altLang="en-US" sz="3600" b="1">
                <a:solidFill>
                  <a:srgbClr val="2E6EBB"/>
                </a:solidFill>
                <a:latin typeface="微软雅黑" panose="020B0503020204020204" pitchFamily="34" charset="-122"/>
                <a:ea typeface="微软雅黑" panose="020B0503020204020204" pitchFamily="34" charset="-122"/>
              </a:rPr>
              <a:t>城市电动车智慧管理方案需求背景</a:t>
            </a:r>
            <a:endParaRPr lang="en-US" altLang="zh-CN" sz="3600" b="1">
              <a:solidFill>
                <a:srgbClr val="2E6EBB"/>
              </a:solidFill>
              <a:latin typeface="微软雅黑" panose="020B0503020204020204" pitchFamily="34" charset="-122"/>
              <a:ea typeface="微软雅黑" panose="020B0503020204020204" pitchFamily="34" charset="-122"/>
            </a:endParaRPr>
          </a:p>
        </p:txBody>
      </p:sp>
      <p:sp>
        <p:nvSpPr>
          <p:cNvPr id="72" name="矩形 71"/>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矩形 1"/>
          <p:cNvSpPr/>
          <p:nvPr/>
        </p:nvSpPr>
        <p:spPr>
          <a:xfrm>
            <a:off x="3079750" y="1898650"/>
            <a:ext cx="552450" cy="847725"/>
          </a:xfrm>
          <a:prstGeom prst="rect">
            <a:avLst/>
          </a:prstGeom>
          <a:noFill/>
          <a:ln w="25400" cap="flat" cmpd="sng">
            <a:noFill/>
            <a:prstDash val="solid"/>
            <a:round/>
            <a:headEnd type="none" w="med" len="med"/>
            <a:tailEnd type="none" w="med" len="med"/>
          </a:ln>
          <a:effectLst>
            <a:outerShdw dist="53882" dir="2699999" algn="ctr" rotWithShape="0">
              <a:srgbClr val="000000">
                <a:alpha val="50000"/>
              </a:srgbClr>
            </a:outerShdw>
          </a:effectLst>
        </p:spPr>
        <p:txBody>
          <a:bodyPr wrap="none" anchor="ctr"/>
          <a:lstStyle/>
          <a:p>
            <a:pPr algn="ctr" fontAlgn="auto">
              <a:spcBef>
                <a:spcPts val="0"/>
              </a:spcBef>
              <a:spcAft>
                <a:spcPts val="0"/>
              </a:spcAft>
              <a:defRPr/>
            </a:pPr>
            <a:r>
              <a:rPr lang="zh-CN" altLang="en-US" sz="2800" b="1" dirty="0">
                <a:solidFill>
                  <a:schemeClr val="bg1"/>
                </a:solidFill>
                <a:latin typeface="微软雅黑" panose="020B0503020204020204" pitchFamily="34" charset="-122"/>
                <a:ea typeface="微软雅黑" panose="020B0503020204020204" pitchFamily="34" charset="-122"/>
                <a:cs typeface="+mn-cs"/>
              </a:rPr>
              <a:t>政府</a:t>
            </a:r>
          </a:p>
        </p:txBody>
      </p:sp>
      <p:sp>
        <p:nvSpPr>
          <p:cNvPr id="67" name="矩形 66"/>
          <p:cNvSpPr/>
          <p:nvPr/>
        </p:nvSpPr>
        <p:spPr>
          <a:xfrm>
            <a:off x="5651500" y="1866900"/>
            <a:ext cx="552450" cy="847725"/>
          </a:xfrm>
          <a:prstGeom prst="rect">
            <a:avLst/>
          </a:prstGeom>
          <a:noFill/>
          <a:ln w="25400" cap="flat" cmpd="sng">
            <a:noFill/>
            <a:prstDash val="solid"/>
            <a:round/>
            <a:headEnd type="none" w="med" len="med"/>
            <a:tailEnd type="none" w="med" len="med"/>
          </a:ln>
          <a:effectLst>
            <a:outerShdw dist="53882" dir="2699999" algn="ctr" rotWithShape="0">
              <a:srgbClr val="000000">
                <a:alpha val="50000"/>
              </a:srgbClr>
            </a:outerShdw>
          </a:effectLst>
        </p:spPr>
        <p:txBody>
          <a:bodyPr wrap="none" anchor="ctr"/>
          <a:lstStyle/>
          <a:p>
            <a:pPr algn="ctr" fontAlgn="auto">
              <a:spcBef>
                <a:spcPts val="0"/>
              </a:spcBef>
              <a:spcAft>
                <a:spcPts val="0"/>
              </a:spcAft>
              <a:defRPr/>
            </a:pPr>
            <a:r>
              <a:rPr lang="zh-CN" altLang="en-US" sz="2800" b="1" dirty="0">
                <a:solidFill>
                  <a:schemeClr val="bg1"/>
                </a:solidFill>
                <a:latin typeface="微软雅黑" panose="020B0503020204020204" pitchFamily="34" charset="-122"/>
                <a:ea typeface="微软雅黑" panose="020B0503020204020204" pitchFamily="34" charset="-122"/>
                <a:cs typeface="+mn-cs"/>
              </a:rPr>
              <a:t>公安</a:t>
            </a:r>
          </a:p>
        </p:txBody>
      </p:sp>
      <p:sp>
        <p:nvSpPr>
          <p:cNvPr id="68" name="矩形 67"/>
          <p:cNvSpPr/>
          <p:nvPr/>
        </p:nvSpPr>
        <p:spPr>
          <a:xfrm>
            <a:off x="8277225" y="1863725"/>
            <a:ext cx="550863" cy="847725"/>
          </a:xfrm>
          <a:prstGeom prst="rect">
            <a:avLst/>
          </a:prstGeom>
          <a:noFill/>
          <a:ln w="25400" cap="flat" cmpd="sng">
            <a:noFill/>
            <a:prstDash val="solid"/>
            <a:round/>
            <a:headEnd type="none" w="med" len="med"/>
            <a:tailEnd type="none" w="med" len="med"/>
          </a:ln>
          <a:effectLst>
            <a:outerShdw dist="53882" dir="2699999" algn="ctr" rotWithShape="0">
              <a:srgbClr val="000000">
                <a:alpha val="50000"/>
              </a:srgbClr>
            </a:outerShdw>
          </a:effectLst>
        </p:spPr>
        <p:txBody>
          <a:bodyPr wrap="none" anchor="ctr"/>
          <a:lstStyle/>
          <a:p>
            <a:pPr algn="ctr" fontAlgn="auto">
              <a:spcBef>
                <a:spcPts val="0"/>
              </a:spcBef>
              <a:spcAft>
                <a:spcPts val="0"/>
              </a:spcAft>
              <a:defRPr/>
            </a:pPr>
            <a:r>
              <a:rPr lang="zh-CN" altLang="en-US" sz="2800" b="1" dirty="0">
                <a:solidFill>
                  <a:schemeClr val="bg1"/>
                </a:solidFill>
                <a:latin typeface="微软雅黑" panose="020B0503020204020204" pitchFamily="34" charset="-122"/>
                <a:ea typeface="微软雅黑" panose="020B0503020204020204" pitchFamily="34" charset="-122"/>
                <a:cs typeface="+mn-cs"/>
              </a:rPr>
              <a:t>交管</a:t>
            </a:r>
          </a:p>
        </p:txBody>
      </p:sp>
      <p:sp>
        <p:nvSpPr>
          <p:cNvPr id="31754" name="矩形 2"/>
          <p:cNvSpPr>
            <a:spLocks noChangeArrowheads="1"/>
          </p:cNvSpPr>
          <p:nvPr/>
        </p:nvSpPr>
        <p:spPr bwMode="auto">
          <a:xfrm>
            <a:off x="2284413" y="3203575"/>
            <a:ext cx="2251075" cy="2247900"/>
          </a:xfrm>
          <a:prstGeom prst="rect">
            <a:avLst/>
          </a:prstGeom>
          <a:noFill/>
          <a:ln w="9525">
            <a:noFill/>
            <a:miter lim="800000"/>
          </a:ln>
        </p:spPr>
        <p:txBody>
          <a:bodyPr>
            <a:spAutoFit/>
          </a:bodyPr>
          <a:lstStyle/>
          <a:p>
            <a:r>
              <a:rPr lang="en-US" altLang="zh-CN" sz="1400">
                <a:latin typeface="微软雅黑" panose="020B0503020204020204" pitchFamily="34" charset="-122"/>
                <a:ea typeface="微软雅黑" panose="020B0503020204020204" pitchFamily="34" charset="-122"/>
              </a:rPr>
              <a:t>2009</a:t>
            </a:r>
            <a:r>
              <a:rPr lang="zh-CN" altLang="zh-CN" sz="1400">
                <a:latin typeface="微软雅黑" panose="020B0503020204020204" pitchFamily="34" charset="-122"/>
                <a:ea typeface="微软雅黑" panose="020B0503020204020204" pitchFamily="34" charset="-122"/>
              </a:rPr>
              <a:t>年物联网被正式列为国家五大新兴战略性产业之一，国务院总理政府工作报告中提出，在“十三五”期间要促进大数据、云计算、物联网的广泛应用。目前国内已有近</a:t>
            </a:r>
            <a:r>
              <a:rPr lang="en-US" altLang="zh-CN" sz="1400">
                <a:latin typeface="微软雅黑" panose="020B0503020204020204" pitchFamily="34" charset="-122"/>
                <a:ea typeface="微软雅黑" panose="020B0503020204020204" pitchFamily="34" charset="-122"/>
              </a:rPr>
              <a:t>400</a:t>
            </a:r>
            <a:r>
              <a:rPr lang="zh-CN" altLang="zh-CN" sz="1400">
                <a:latin typeface="微软雅黑" panose="020B0503020204020204" pitchFamily="34" charset="-122"/>
                <a:ea typeface="微软雅黑" panose="020B0503020204020204" pitchFamily="34" charset="-122"/>
              </a:rPr>
              <a:t>个城市在积极探索与规划建设基于物联网的“智慧城市”。</a:t>
            </a:r>
          </a:p>
        </p:txBody>
      </p:sp>
      <p:sp>
        <p:nvSpPr>
          <p:cNvPr id="31755" name="矩形 3"/>
          <p:cNvSpPr>
            <a:spLocks noChangeArrowheads="1"/>
          </p:cNvSpPr>
          <p:nvPr/>
        </p:nvSpPr>
        <p:spPr bwMode="auto">
          <a:xfrm>
            <a:off x="4852988" y="2976563"/>
            <a:ext cx="2251075" cy="2678112"/>
          </a:xfrm>
          <a:prstGeom prst="rect">
            <a:avLst/>
          </a:prstGeom>
          <a:noFill/>
          <a:ln w="9525">
            <a:noFill/>
            <a:miter lim="800000"/>
          </a:ln>
        </p:spPr>
        <p:txBody>
          <a:bodyPr>
            <a:spAutoFit/>
          </a:bodyPr>
          <a:lstStyle/>
          <a:p>
            <a:r>
              <a:rPr lang="en-US" altLang="zh-CN" sz="1400">
                <a:latin typeface="微软雅黑" panose="020B0503020204020204" pitchFamily="34" charset="-122"/>
                <a:ea typeface="微软雅黑" panose="020B0503020204020204" pitchFamily="34" charset="-122"/>
              </a:rPr>
              <a:t>2011</a:t>
            </a:r>
            <a:r>
              <a:rPr lang="zh-CN" altLang="zh-CN" sz="1400">
                <a:latin typeface="微软雅黑" panose="020B0503020204020204" pitchFamily="34" charset="-122"/>
                <a:ea typeface="微软雅黑" panose="020B0503020204020204" pitchFamily="34" charset="-122"/>
              </a:rPr>
              <a:t>年</a:t>
            </a:r>
            <a:r>
              <a:rPr lang="en-US" altLang="zh-CN" sz="1400">
                <a:latin typeface="微软雅黑" panose="020B0503020204020204" pitchFamily="34" charset="-122"/>
                <a:ea typeface="微软雅黑" panose="020B0503020204020204" pitchFamily="34" charset="-122"/>
              </a:rPr>
              <a:t>9</a:t>
            </a:r>
            <a:r>
              <a:rPr lang="zh-CN" altLang="zh-CN" sz="1400">
                <a:latin typeface="微软雅黑" panose="020B0503020204020204" pitchFamily="34" charset="-122"/>
                <a:ea typeface="微软雅黑" panose="020B0503020204020204" pitchFamily="34" charset="-122"/>
              </a:rPr>
              <a:t>月公安部下发《关于在农村地区开展安全技术防范工作的意见》及</a:t>
            </a:r>
            <a:r>
              <a:rPr lang="en-US" altLang="zh-CN" sz="1400">
                <a:latin typeface="微软雅黑" panose="020B0503020204020204" pitchFamily="34" charset="-122"/>
                <a:ea typeface="微软雅黑" panose="020B0503020204020204" pitchFamily="34" charset="-122"/>
              </a:rPr>
              <a:t>2012</a:t>
            </a:r>
            <a:r>
              <a:rPr lang="zh-CN" altLang="zh-CN" sz="1400">
                <a:latin typeface="微软雅黑" panose="020B0503020204020204" pitchFamily="34" charset="-122"/>
                <a:ea typeface="微软雅黑" panose="020B0503020204020204" pitchFamily="34" charset="-122"/>
              </a:rPr>
              <a:t>年各省政府出台十二五期间全国强化社会安全防控系统建设的指导意见稿。基于物联网技术的社会管理防控网（之电动车防控网），在各区域从</a:t>
            </a:r>
            <a:r>
              <a:rPr lang="en-US" altLang="zh-CN" sz="1400">
                <a:latin typeface="微软雅黑" panose="020B0503020204020204" pitchFamily="34" charset="-122"/>
                <a:ea typeface="微软雅黑" panose="020B0503020204020204" pitchFamily="34" charset="-122"/>
              </a:rPr>
              <a:t>2014</a:t>
            </a:r>
            <a:r>
              <a:rPr lang="zh-CN" altLang="zh-CN" sz="1400">
                <a:latin typeface="微软雅黑" panose="020B0503020204020204" pitchFamily="34" charset="-122"/>
                <a:ea typeface="微软雅黑" panose="020B0503020204020204" pitchFamily="34" charset="-122"/>
              </a:rPr>
              <a:t>年起试点全面开展，</a:t>
            </a:r>
            <a:r>
              <a:rPr lang="en-US" altLang="zh-CN" sz="1400">
                <a:latin typeface="微软雅黑" panose="020B0503020204020204" pitchFamily="34" charset="-122"/>
                <a:ea typeface="微软雅黑" panose="020B0503020204020204" pitchFamily="34" charset="-122"/>
              </a:rPr>
              <a:t>2016</a:t>
            </a:r>
            <a:r>
              <a:rPr lang="zh-CN" altLang="zh-CN" sz="1400">
                <a:latin typeface="微软雅黑" panose="020B0503020204020204" pitchFamily="34" charset="-122"/>
                <a:ea typeface="微软雅黑" panose="020B0503020204020204" pitchFamily="34" charset="-122"/>
              </a:rPr>
              <a:t>年平均每月有一个城市项目进行落地。</a:t>
            </a:r>
          </a:p>
        </p:txBody>
      </p:sp>
      <p:sp>
        <p:nvSpPr>
          <p:cNvPr id="31756" name="矩形 4"/>
          <p:cNvSpPr>
            <a:spLocks noChangeArrowheads="1"/>
          </p:cNvSpPr>
          <p:nvPr/>
        </p:nvSpPr>
        <p:spPr bwMode="auto">
          <a:xfrm>
            <a:off x="7467600" y="2944813"/>
            <a:ext cx="2251075" cy="2678112"/>
          </a:xfrm>
          <a:prstGeom prst="rect">
            <a:avLst/>
          </a:prstGeom>
          <a:noFill/>
          <a:ln w="9525">
            <a:noFill/>
            <a:miter lim="800000"/>
          </a:ln>
        </p:spPr>
        <p:txBody>
          <a:bodyPr>
            <a:spAutoFit/>
          </a:bodyPr>
          <a:lstStyle/>
          <a:p>
            <a:r>
              <a:rPr lang="en-US" altLang="zh-CN" sz="1400">
                <a:latin typeface="微软雅黑" panose="020B0503020204020204" pitchFamily="34" charset="-122"/>
                <a:ea typeface="微软雅黑" panose="020B0503020204020204" pitchFamily="34" charset="-122"/>
              </a:rPr>
              <a:t>2017</a:t>
            </a:r>
            <a:r>
              <a:rPr lang="zh-CN" altLang="zh-CN" sz="1400">
                <a:latin typeface="微软雅黑" panose="020B0503020204020204" pitchFamily="34" charset="-122"/>
                <a:ea typeface="微软雅黑" panose="020B0503020204020204" pitchFamily="34" charset="-122"/>
              </a:rPr>
              <a:t>年交通部推进智慧交通发展计划，为全面贯彻落实国务院信息化发展战略部署，加快推进实施《交通运输信息化“十三五”发展规划》，落实全国交通科技创新暨信息化工作会议精神，明确近期智慧交通发展的工作思路、主要目标和重点任务，有效提升交通运输数字化、网络化、智能化水平。</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Rot by="120000">
                                      <p:cBhvr>
                                        <p:cTn id="10" dur="100" fill="hold">
                                          <p:stCondLst>
                                            <p:cond delay="0"/>
                                          </p:stCondLst>
                                        </p:cTn>
                                        <p:tgtEl>
                                          <p:spTgt spid="14"/>
                                        </p:tgtEl>
                                        <p:attrNameLst>
                                          <p:attrName>r</p:attrName>
                                        </p:attrNameLst>
                                      </p:cBhvr>
                                    </p:animRot>
                                    <p:animRot by="-240000">
                                      <p:cBhvr>
                                        <p:cTn id="11" dur="200" fill="hold">
                                          <p:stCondLst>
                                            <p:cond delay="200"/>
                                          </p:stCondLst>
                                        </p:cTn>
                                        <p:tgtEl>
                                          <p:spTgt spid="14"/>
                                        </p:tgtEl>
                                        <p:attrNameLst>
                                          <p:attrName>r</p:attrName>
                                        </p:attrNameLst>
                                      </p:cBhvr>
                                    </p:animRot>
                                    <p:animRot by="240000">
                                      <p:cBhvr>
                                        <p:cTn id="12" dur="200" fill="hold">
                                          <p:stCondLst>
                                            <p:cond delay="400"/>
                                          </p:stCondLst>
                                        </p:cTn>
                                        <p:tgtEl>
                                          <p:spTgt spid="14"/>
                                        </p:tgtEl>
                                        <p:attrNameLst>
                                          <p:attrName>r</p:attrName>
                                        </p:attrNameLst>
                                      </p:cBhvr>
                                    </p:animRot>
                                    <p:animRot by="-240000">
                                      <p:cBhvr>
                                        <p:cTn id="13" dur="200" fill="hold">
                                          <p:stCondLst>
                                            <p:cond delay="600"/>
                                          </p:stCondLst>
                                        </p:cTn>
                                        <p:tgtEl>
                                          <p:spTgt spid="14"/>
                                        </p:tgtEl>
                                        <p:attrNameLst>
                                          <p:attrName>r</p:attrName>
                                        </p:attrNameLst>
                                      </p:cBhvr>
                                    </p:animRot>
                                    <p:animRot by="120000">
                                      <p:cBhvr>
                                        <p:cTn id="14" dur="200" fill="hold">
                                          <p:stCondLst>
                                            <p:cond delay="800"/>
                                          </p:stCondLst>
                                        </p:cTn>
                                        <p:tgtEl>
                                          <p:spTgt spid="14"/>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32" presetClass="emph" presetSubtype="0" fill="hold" nodeType="withEffect">
                                  <p:stCondLst>
                                    <p:cond delay="0"/>
                                  </p:stCondLst>
                                  <p:childTnLst>
                                    <p:animRot by="120000">
                                      <p:cBhvr>
                                        <p:cTn id="19" dur="100" fill="hold">
                                          <p:stCondLst>
                                            <p:cond delay="0"/>
                                          </p:stCondLst>
                                        </p:cTn>
                                        <p:tgtEl>
                                          <p:spTgt spid="34"/>
                                        </p:tgtEl>
                                        <p:attrNameLst>
                                          <p:attrName>r</p:attrName>
                                        </p:attrNameLst>
                                      </p:cBhvr>
                                    </p:animRot>
                                    <p:animRot by="-240000">
                                      <p:cBhvr>
                                        <p:cTn id="20" dur="200" fill="hold">
                                          <p:stCondLst>
                                            <p:cond delay="200"/>
                                          </p:stCondLst>
                                        </p:cTn>
                                        <p:tgtEl>
                                          <p:spTgt spid="34"/>
                                        </p:tgtEl>
                                        <p:attrNameLst>
                                          <p:attrName>r</p:attrName>
                                        </p:attrNameLst>
                                      </p:cBhvr>
                                    </p:animRot>
                                    <p:animRot by="240000">
                                      <p:cBhvr>
                                        <p:cTn id="21" dur="200" fill="hold">
                                          <p:stCondLst>
                                            <p:cond delay="400"/>
                                          </p:stCondLst>
                                        </p:cTn>
                                        <p:tgtEl>
                                          <p:spTgt spid="34"/>
                                        </p:tgtEl>
                                        <p:attrNameLst>
                                          <p:attrName>r</p:attrName>
                                        </p:attrNameLst>
                                      </p:cBhvr>
                                    </p:animRot>
                                    <p:animRot by="-240000">
                                      <p:cBhvr>
                                        <p:cTn id="22" dur="200" fill="hold">
                                          <p:stCondLst>
                                            <p:cond delay="600"/>
                                          </p:stCondLst>
                                        </p:cTn>
                                        <p:tgtEl>
                                          <p:spTgt spid="34"/>
                                        </p:tgtEl>
                                        <p:attrNameLst>
                                          <p:attrName>r</p:attrName>
                                        </p:attrNameLst>
                                      </p:cBhvr>
                                    </p:animRot>
                                    <p:animRot by="120000">
                                      <p:cBhvr>
                                        <p:cTn id="23" dur="200" fill="hold">
                                          <p:stCondLst>
                                            <p:cond delay="800"/>
                                          </p:stCondLst>
                                        </p:cTn>
                                        <p:tgtEl>
                                          <p:spTgt spid="34"/>
                                        </p:tgtEl>
                                        <p:attrNameLst>
                                          <p:attrName>r</p:attrName>
                                        </p:attrNameLst>
                                      </p:cBhvr>
                                    </p:animRot>
                                  </p:childTnLst>
                                </p:cTn>
                              </p:par>
                              <p:par>
                                <p:cTn id="24" presetID="10"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par>
                                <p:cTn id="27" presetID="32" presetClass="emph" presetSubtype="0" fill="hold" nodeType="withEffect">
                                  <p:stCondLst>
                                    <p:cond delay="0"/>
                                  </p:stCondLst>
                                  <p:childTnLst>
                                    <p:animRot by="120000">
                                      <p:cBhvr>
                                        <p:cTn id="28" dur="100" fill="hold">
                                          <p:stCondLst>
                                            <p:cond delay="0"/>
                                          </p:stCondLst>
                                        </p:cTn>
                                        <p:tgtEl>
                                          <p:spTgt spid="56"/>
                                        </p:tgtEl>
                                        <p:attrNameLst>
                                          <p:attrName>r</p:attrName>
                                        </p:attrNameLst>
                                      </p:cBhvr>
                                    </p:animRot>
                                    <p:animRot by="-240000">
                                      <p:cBhvr>
                                        <p:cTn id="29" dur="200" fill="hold">
                                          <p:stCondLst>
                                            <p:cond delay="200"/>
                                          </p:stCondLst>
                                        </p:cTn>
                                        <p:tgtEl>
                                          <p:spTgt spid="56"/>
                                        </p:tgtEl>
                                        <p:attrNameLst>
                                          <p:attrName>r</p:attrName>
                                        </p:attrNameLst>
                                      </p:cBhvr>
                                    </p:animRot>
                                    <p:animRot by="240000">
                                      <p:cBhvr>
                                        <p:cTn id="30" dur="200" fill="hold">
                                          <p:stCondLst>
                                            <p:cond delay="400"/>
                                          </p:stCondLst>
                                        </p:cTn>
                                        <p:tgtEl>
                                          <p:spTgt spid="56"/>
                                        </p:tgtEl>
                                        <p:attrNameLst>
                                          <p:attrName>r</p:attrName>
                                        </p:attrNameLst>
                                      </p:cBhvr>
                                    </p:animRot>
                                    <p:animRot by="-240000">
                                      <p:cBhvr>
                                        <p:cTn id="31" dur="200" fill="hold">
                                          <p:stCondLst>
                                            <p:cond delay="600"/>
                                          </p:stCondLst>
                                        </p:cTn>
                                        <p:tgtEl>
                                          <p:spTgt spid="56"/>
                                        </p:tgtEl>
                                        <p:attrNameLst>
                                          <p:attrName>r</p:attrName>
                                        </p:attrNameLst>
                                      </p:cBhvr>
                                    </p:animRot>
                                    <p:animRot by="120000">
                                      <p:cBhvr>
                                        <p:cTn id="32" dur="200" fill="hold">
                                          <p:stCondLst>
                                            <p:cond delay="800"/>
                                          </p:stCondLst>
                                        </p:cTn>
                                        <p:tgtEl>
                                          <p:spTgt spid="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bwMode="auto">
          <a:xfrm>
            <a:off x="5500688" y="1266825"/>
            <a:ext cx="1169987" cy="4867275"/>
          </a:xfrm>
          <a:custGeom>
            <a:avLst/>
            <a:gdLst>
              <a:gd name="T0" fmla="*/ 0 w 777"/>
              <a:gd name="T1" fmla="*/ 2974 h 2974"/>
              <a:gd name="T2" fmla="*/ 507 w 777"/>
              <a:gd name="T3" fmla="*/ 2467 h 2974"/>
              <a:gd name="T4" fmla="*/ 388 w 777"/>
              <a:gd name="T5" fmla="*/ 2138 h 2974"/>
              <a:gd name="T6" fmla="*/ 277 w 777"/>
              <a:gd name="T7" fmla="*/ 1818 h 2974"/>
              <a:gd name="T8" fmla="*/ 398 w 777"/>
              <a:gd name="T9" fmla="*/ 1488 h 2974"/>
              <a:gd name="T10" fmla="*/ 507 w 777"/>
              <a:gd name="T11" fmla="*/ 1171 h 2974"/>
              <a:gd name="T12" fmla="*/ 390 w 777"/>
              <a:gd name="T13" fmla="*/ 844 h 2974"/>
              <a:gd name="T14" fmla="*/ 267 w 777"/>
              <a:gd name="T15" fmla="*/ 511 h 2974"/>
              <a:gd name="T16" fmla="*/ 777 w 777"/>
              <a:gd name="T17" fmla="*/ 0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7" h="2974">
                <a:moveTo>
                  <a:pt x="0" y="2974"/>
                </a:moveTo>
                <a:cubicBezTo>
                  <a:pt x="280" y="2974"/>
                  <a:pt x="507" y="2747"/>
                  <a:pt x="507" y="2467"/>
                </a:cubicBezTo>
                <a:cubicBezTo>
                  <a:pt x="507" y="2342"/>
                  <a:pt x="459" y="2227"/>
                  <a:pt x="388" y="2138"/>
                </a:cubicBezTo>
                <a:cubicBezTo>
                  <a:pt x="317" y="2049"/>
                  <a:pt x="277" y="1939"/>
                  <a:pt x="277" y="1818"/>
                </a:cubicBezTo>
                <a:cubicBezTo>
                  <a:pt x="277" y="1692"/>
                  <a:pt x="326" y="1577"/>
                  <a:pt x="398" y="1488"/>
                </a:cubicBezTo>
                <a:cubicBezTo>
                  <a:pt x="469" y="1400"/>
                  <a:pt x="507" y="1290"/>
                  <a:pt x="507" y="1171"/>
                </a:cubicBezTo>
                <a:cubicBezTo>
                  <a:pt x="507" y="1047"/>
                  <a:pt x="465" y="933"/>
                  <a:pt x="390" y="844"/>
                </a:cubicBezTo>
                <a:cubicBezTo>
                  <a:pt x="315" y="754"/>
                  <a:pt x="267" y="638"/>
                  <a:pt x="267" y="511"/>
                </a:cubicBezTo>
                <a:cubicBezTo>
                  <a:pt x="267" y="229"/>
                  <a:pt x="496" y="0"/>
                  <a:pt x="777" y="0"/>
                </a:cubicBezTo>
              </a:path>
            </a:pathLst>
          </a:custGeom>
          <a:noFill/>
          <a:ln w="12700" cap="flat">
            <a:solidFill>
              <a:schemeClr val="tx1">
                <a:lumMod val="75000"/>
                <a:lumOff val="25000"/>
              </a:schemeClr>
            </a:solidFill>
            <a:prstDash val="solid"/>
            <a:miter lim="800000"/>
            <a:headEnd type="oval" w="med" len="med"/>
            <a:tailEnd type="oval" w="med" len="med"/>
          </a:ln>
        </p:spPr>
        <p:txBody>
          <a:bodyPr/>
          <a:lstStyle/>
          <a:p>
            <a:pPr fontAlgn="auto">
              <a:spcBef>
                <a:spcPts val="0"/>
              </a:spcBef>
              <a:spcAft>
                <a:spcPts val="0"/>
              </a:spcAft>
              <a:defRPr/>
            </a:pPr>
            <a:endParaRPr lang="zh-CN" altLang="en-US">
              <a:solidFill>
                <a:prstClr val="white"/>
              </a:solidFill>
              <a:latin typeface="Proxima Nova Lt"/>
              <a:ea typeface="微软雅黑" panose="020B0503020204020204" pitchFamily="34" charset="-122"/>
              <a:cs typeface="+mn-cs"/>
            </a:endParaRPr>
          </a:p>
        </p:txBody>
      </p:sp>
      <p:sp>
        <p:nvSpPr>
          <p:cNvPr id="32770" name="Oval 12"/>
          <p:cNvSpPr>
            <a:spLocks noChangeArrowheads="1"/>
          </p:cNvSpPr>
          <p:nvPr/>
        </p:nvSpPr>
        <p:spPr bwMode="auto">
          <a:xfrm>
            <a:off x="5842000" y="1890713"/>
            <a:ext cx="165100" cy="163512"/>
          </a:xfrm>
          <a:prstGeom prst="ellipse">
            <a:avLst/>
          </a:prstGeom>
          <a:solidFill>
            <a:srgbClr val="3796CD"/>
          </a:solidFill>
          <a:ln w="12700">
            <a:noFill/>
            <a:miter lim="800000"/>
          </a:ln>
        </p:spPr>
        <p:txBody>
          <a:bodyPr/>
          <a:lstStyle/>
          <a:p>
            <a:endParaRPr lang="zh-CN" altLang="en-US">
              <a:solidFill>
                <a:srgbClr val="FFFFFF"/>
              </a:solidFill>
              <a:latin typeface="Proxima Nova Lt"/>
              <a:ea typeface="微软雅黑" panose="020B0503020204020204" pitchFamily="34" charset="-122"/>
            </a:endParaRPr>
          </a:p>
        </p:txBody>
      </p:sp>
      <p:sp>
        <p:nvSpPr>
          <p:cNvPr id="6" name="Oval 13"/>
          <p:cNvSpPr>
            <a:spLocks noChangeArrowheads="1"/>
          </p:cNvSpPr>
          <p:nvPr/>
        </p:nvSpPr>
        <p:spPr bwMode="auto">
          <a:xfrm>
            <a:off x="6210300" y="3111500"/>
            <a:ext cx="163513" cy="165100"/>
          </a:xfrm>
          <a:prstGeom prst="ellipse">
            <a:avLst/>
          </a:prstGeom>
          <a:solidFill>
            <a:srgbClr val="2E6EBB"/>
          </a:solidFill>
          <a:ln w="12700" cap="flat">
            <a:solidFill>
              <a:schemeClr val="tx1">
                <a:lumMod val="75000"/>
                <a:lumOff val="25000"/>
              </a:schemeClr>
            </a:solidFill>
            <a:prstDash val="solid"/>
            <a:miter lim="800000"/>
          </a:ln>
        </p:spPr>
        <p:txBody>
          <a:bodyPr/>
          <a:lstStyle/>
          <a:p>
            <a:pPr fontAlgn="auto">
              <a:spcBef>
                <a:spcPts val="0"/>
              </a:spcBef>
              <a:spcAft>
                <a:spcPts val="0"/>
              </a:spcAft>
              <a:defRPr/>
            </a:pPr>
            <a:endParaRPr lang="zh-CN" altLang="en-US">
              <a:solidFill>
                <a:prstClr val="white"/>
              </a:solidFill>
              <a:latin typeface="Proxima Nova Lt"/>
              <a:ea typeface="微软雅黑" panose="020B0503020204020204" pitchFamily="34" charset="-122"/>
              <a:cs typeface="+mn-cs"/>
            </a:endParaRPr>
          </a:p>
        </p:txBody>
      </p:sp>
      <p:sp>
        <p:nvSpPr>
          <p:cNvPr id="32772" name="Oval 14"/>
          <p:cNvSpPr>
            <a:spLocks noChangeArrowheads="1"/>
          </p:cNvSpPr>
          <p:nvPr/>
        </p:nvSpPr>
        <p:spPr bwMode="auto">
          <a:xfrm>
            <a:off x="5834063" y="4033838"/>
            <a:ext cx="163512" cy="165100"/>
          </a:xfrm>
          <a:prstGeom prst="ellipse">
            <a:avLst/>
          </a:prstGeom>
          <a:solidFill>
            <a:srgbClr val="3796CD"/>
          </a:solidFill>
          <a:ln w="12700">
            <a:noFill/>
            <a:miter lim="800000"/>
          </a:ln>
        </p:spPr>
        <p:txBody>
          <a:bodyPr/>
          <a:lstStyle/>
          <a:p>
            <a:endParaRPr lang="zh-CN" altLang="en-US">
              <a:solidFill>
                <a:srgbClr val="FFFFFF"/>
              </a:solidFill>
              <a:latin typeface="Proxima Nova Lt"/>
              <a:ea typeface="微软雅黑" panose="020B0503020204020204" pitchFamily="34" charset="-122"/>
            </a:endParaRPr>
          </a:p>
        </p:txBody>
      </p:sp>
      <p:sp>
        <p:nvSpPr>
          <p:cNvPr id="32773" name="Oval 15"/>
          <p:cNvSpPr>
            <a:spLocks noChangeArrowheads="1"/>
          </p:cNvSpPr>
          <p:nvPr/>
        </p:nvSpPr>
        <p:spPr bwMode="auto">
          <a:xfrm>
            <a:off x="6164263" y="5324475"/>
            <a:ext cx="165100" cy="165100"/>
          </a:xfrm>
          <a:prstGeom prst="ellipse">
            <a:avLst/>
          </a:prstGeom>
          <a:solidFill>
            <a:srgbClr val="2E6EBB"/>
          </a:solidFill>
          <a:ln w="12700">
            <a:noFill/>
            <a:miter lim="800000"/>
          </a:ln>
        </p:spPr>
        <p:txBody>
          <a:bodyPr/>
          <a:lstStyle/>
          <a:p>
            <a:endParaRPr lang="zh-CN" altLang="en-US">
              <a:solidFill>
                <a:srgbClr val="FFFFFF"/>
              </a:solidFill>
              <a:latin typeface="Proxima Nova Lt"/>
              <a:ea typeface="微软雅黑" panose="020B0503020204020204" pitchFamily="34" charset="-122"/>
            </a:endParaRPr>
          </a:p>
        </p:txBody>
      </p:sp>
      <p:sp>
        <p:nvSpPr>
          <p:cNvPr id="9" name="Line 16"/>
          <p:cNvSpPr>
            <a:spLocks noChangeShapeType="1"/>
          </p:cNvSpPr>
          <p:nvPr/>
        </p:nvSpPr>
        <p:spPr bwMode="auto">
          <a:xfrm flipH="1">
            <a:off x="4813300" y="1973263"/>
            <a:ext cx="1028700" cy="0"/>
          </a:xfrm>
          <a:prstGeom prst="line">
            <a:avLst/>
          </a:prstGeom>
          <a:noFill/>
          <a:ln w="12700" cap="flat">
            <a:solidFill>
              <a:schemeClr val="tx1">
                <a:lumMod val="75000"/>
                <a:lumOff val="25000"/>
              </a:schemeClr>
            </a:solidFill>
            <a:prstDash val="solid"/>
            <a:miter lim="800000"/>
            <a:headEnd type="none" w="med" len="med"/>
            <a:tailEnd type="oval" w="med" len="med"/>
          </a:ln>
        </p:spPr>
        <p:txBody>
          <a:bodyPr/>
          <a:lstStyle/>
          <a:p>
            <a:pPr fontAlgn="auto">
              <a:spcBef>
                <a:spcPts val="0"/>
              </a:spcBef>
              <a:spcAft>
                <a:spcPts val="0"/>
              </a:spcAft>
              <a:defRPr/>
            </a:pPr>
            <a:endParaRPr lang="zh-CN" altLang="en-US">
              <a:solidFill>
                <a:prstClr val="white"/>
              </a:solidFill>
              <a:latin typeface="Proxima Nova Lt"/>
              <a:ea typeface="微软雅黑" panose="020B0503020204020204" pitchFamily="34" charset="-122"/>
              <a:cs typeface="+mn-cs"/>
            </a:endParaRPr>
          </a:p>
        </p:txBody>
      </p:sp>
      <p:sp>
        <p:nvSpPr>
          <p:cNvPr id="10" name="Line 17"/>
          <p:cNvSpPr>
            <a:spLocks noChangeShapeType="1"/>
          </p:cNvSpPr>
          <p:nvPr/>
        </p:nvSpPr>
        <p:spPr bwMode="auto">
          <a:xfrm flipH="1">
            <a:off x="6373813" y="3192463"/>
            <a:ext cx="1028700" cy="0"/>
          </a:xfrm>
          <a:prstGeom prst="line">
            <a:avLst/>
          </a:prstGeom>
          <a:noFill/>
          <a:ln w="12700" cap="flat">
            <a:solidFill>
              <a:schemeClr val="tx1">
                <a:lumMod val="75000"/>
                <a:lumOff val="25000"/>
              </a:schemeClr>
            </a:solidFill>
            <a:prstDash val="solid"/>
            <a:miter lim="800000"/>
            <a:headEnd type="oval" w="med" len="med"/>
            <a:tailEnd type="none" w="med" len="med"/>
          </a:ln>
        </p:spPr>
        <p:txBody>
          <a:bodyPr/>
          <a:lstStyle/>
          <a:p>
            <a:pPr fontAlgn="auto">
              <a:spcBef>
                <a:spcPts val="0"/>
              </a:spcBef>
              <a:spcAft>
                <a:spcPts val="0"/>
              </a:spcAft>
              <a:defRPr/>
            </a:pPr>
            <a:endParaRPr lang="zh-CN" altLang="en-US">
              <a:solidFill>
                <a:prstClr val="white"/>
              </a:solidFill>
              <a:latin typeface="Proxima Nova Lt"/>
              <a:ea typeface="微软雅黑" panose="020B0503020204020204" pitchFamily="34" charset="-122"/>
              <a:cs typeface="+mn-cs"/>
            </a:endParaRPr>
          </a:p>
        </p:txBody>
      </p:sp>
      <p:sp>
        <p:nvSpPr>
          <p:cNvPr id="11" name="Line 18"/>
          <p:cNvSpPr>
            <a:spLocks noChangeShapeType="1"/>
          </p:cNvSpPr>
          <p:nvPr/>
        </p:nvSpPr>
        <p:spPr bwMode="auto">
          <a:xfrm flipH="1">
            <a:off x="4376738" y="4116388"/>
            <a:ext cx="1458912" cy="0"/>
          </a:xfrm>
          <a:prstGeom prst="line">
            <a:avLst/>
          </a:prstGeom>
          <a:noFill/>
          <a:ln w="12700" cap="flat">
            <a:solidFill>
              <a:schemeClr val="tx1">
                <a:lumMod val="75000"/>
                <a:lumOff val="25000"/>
              </a:schemeClr>
            </a:solidFill>
            <a:prstDash val="solid"/>
            <a:miter lim="800000"/>
            <a:headEnd type="none" w="med" len="med"/>
            <a:tailEnd type="oval" w="med" len="med"/>
          </a:ln>
        </p:spPr>
        <p:txBody>
          <a:bodyPr/>
          <a:lstStyle/>
          <a:p>
            <a:pPr fontAlgn="auto">
              <a:spcBef>
                <a:spcPts val="0"/>
              </a:spcBef>
              <a:spcAft>
                <a:spcPts val="0"/>
              </a:spcAft>
              <a:defRPr/>
            </a:pPr>
            <a:endParaRPr lang="zh-CN" altLang="en-US">
              <a:solidFill>
                <a:prstClr val="black"/>
              </a:solidFill>
              <a:latin typeface="Proxima Nova Lt"/>
              <a:ea typeface="微软雅黑" panose="020B0503020204020204" pitchFamily="34" charset="-122"/>
              <a:cs typeface="+mn-cs"/>
            </a:endParaRPr>
          </a:p>
        </p:txBody>
      </p:sp>
      <p:sp>
        <p:nvSpPr>
          <p:cNvPr id="12" name="Line 19"/>
          <p:cNvSpPr>
            <a:spLocks noChangeShapeType="1"/>
          </p:cNvSpPr>
          <p:nvPr/>
        </p:nvSpPr>
        <p:spPr bwMode="auto">
          <a:xfrm flipH="1">
            <a:off x="6327775" y="5408613"/>
            <a:ext cx="1027113" cy="0"/>
          </a:xfrm>
          <a:prstGeom prst="line">
            <a:avLst/>
          </a:prstGeom>
          <a:noFill/>
          <a:ln w="12700" cap="flat">
            <a:solidFill>
              <a:schemeClr val="tx1">
                <a:lumMod val="75000"/>
                <a:lumOff val="25000"/>
              </a:schemeClr>
            </a:solidFill>
            <a:prstDash val="solid"/>
            <a:miter lim="800000"/>
            <a:headEnd type="oval" w="med" len="med"/>
            <a:tailEnd type="none" w="med" len="med"/>
          </a:ln>
        </p:spPr>
        <p:txBody>
          <a:bodyPr/>
          <a:lstStyle/>
          <a:p>
            <a:pPr fontAlgn="auto">
              <a:spcBef>
                <a:spcPts val="0"/>
              </a:spcBef>
              <a:spcAft>
                <a:spcPts val="0"/>
              </a:spcAft>
              <a:defRPr/>
            </a:pPr>
            <a:endParaRPr lang="zh-CN" altLang="en-US">
              <a:solidFill>
                <a:prstClr val="white"/>
              </a:solidFill>
              <a:latin typeface="Proxima Nova Lt"/>
              <a:ea typeface="微软雅黑" panose="020B0503020204020204" pitchFamily="34" charset="-122"/>
              <a:cs typeface="+mn-cs"/>
            </a:endParaRPr>
          </a:p>
        </p:txBody>
      </p:sp>
      <p:sp>
        <p:nvSpPr>
          <p:cNvPr id="21" name="椭圆 20"/>
          <p:cNvSpPr/>
          <p:nvPr/>
        </p:nvSpPr>
        <p:spPr>
          <a:xfrm>
            <a:off x="6096000" y="1427163"/>
            <a:ext cx="1446213" cy="1382712"/>
          </a:xfrm>
          <a:prstGeom prst="ellipse">
            <a:avLst/>
          </a:prstGeom>
          <a:solidFill>
            <a:srgbClr val="3796CD"/>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solidFill>
                  <a:prstClr val="white"/>
                </a:solidFill>
                <a:latin typeface="Proxima Nova Rg"/>
                <a:ea typeface="微软雅黑" panose="020B0503020204020204" pitchFamily="34" charset="-122"/>
              </a:rPr>
              <a:t>政府职能部门</a:t>
            </a:r>
          </a:p>
        </p:txBody>
      </p:sp>
      <p:sp>
        <p:nvSpPr>
          <p:cNvPr id="22" name="椭圆 21"/>
          <p:cNvSpPr/>
          <p:nvPr/>
        </p:nvSpPr>
        <p:spPr>
          <a:xfrm>
            <a:off x="4908550" y="2587625"/>
            <a:ext cx="1187450" cy="1185863"/>
          </a:xfrm>
          <a:prstGeom prst="ellipse">
            <a:avLst/>
          </a:prstGeom>
          <a:solidFill>
            <a:srgbClr val="2E6EBB"/>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dirty="0">
                <a:solidFill>
                  <a:prstClr val="white"/>
                </a:solidFill>
                <a:latin typeface="Proxima Nova Rg"/>
                <a:ea typeface="微软雅黑" panose="020B0503020204020204" pitchFamily="34" charset="-122"/>
              </a:rPr>
              <a:t>公安机关</a:t>
            </a:r>
          </a:p>
        </p:txBody>
      </p:sp>
      <p:sp>
        <p:nvSpPr>
          <p:cNvPr id="23" name="椭圆 22"/>
          <p:cNvSpPr/>
          <p:nvPr/>
        </p:nvSpPr>
        <p:spPr>
          <a:xfrm>
            <a:off x="6086475" y="3522663"/>
            <a:ext cx="1185863" cy="1187450"/>
          </a:xfrm>
          <a:prstGeom prst="ellipse">
            <a:avLst/>
          </a:prstGeom>
          <a:solidFill>
            <a:srgbClr val="3796CD"/>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00" dirty="0">
                <a:solidFill>
                  <a:prstClr val="white"/>
                </a:solidFill>
                <a:latin typeface="Proxima Nova Rg"/>
                <a:ea typeface="微软雅黑" panose="020B0503020204020204" pitchFamily="34" charset="-122"/>
              </a:rPr>
              <a:t>安全保障</a:t>
            </a:r>
          </a:p>
        </p:txBody>
      </p:sp>
      <p:sp>
        <p:nvSpPr>
          <p:cNvPr id="24" name="椭圆 23"/>
          <p:cNvSpPr/>
          <p:nvPr/>
        </p:nvSpPr>
        <p:spPr>
          <a:xfrm>
            <a:off x="4638675" y="4524375"/>
            <a:ext cx="1457325" cy="1479550"/>
          </a:xfrm>
          <a:prstGeom prst="ellipse">
            <a:avLst/>
          </a:prstGeom>
          <a:solidFill>
            <a:srgbClr val="2E6EBB"/>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a:solidFill>
                  <a:prstClr val="white"/>
                </a:solidFill>
                <a:latin typeface="Proxima Nova Rg"/>
                <a:ea typeface="微软雅黑" panose="020B0503020204020204" pitchFamily="34" charset="-122"/>
              </a:rPr>
              <a:t>运营维护</a:t>
            </a:r>
          </a:p>
        </p:txBody>
      </p:sp>
      <p:sp>
        <p:nvSpPr>
          <p:cNvPr id="25" name="Title 20"/>
          <p:cNvSpPr txBox="1"/>
          <p:nvPr/>
        </p:nvSpPr>
        <p:spPr>
          <a:xfrm>
            <a:off x="2859088" y="1524000"/>
            <a:ext cx="1631950" cy="307975"/>
          </a:xfrm>
          <a:prstGeom prst="rect">
            <a:avLst/>
          </a:prstGeom>
        </p:spPr>
        <p:txBody>
          <a:bodyPr wrap="none" lIns="45720" tIns="0" rIns="45720" bIns="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defTabSz="228600" fontAlgn="auto">
              <a:spcAft>
                <a:spcPts val="0"/>
              </a:spcAft>
              <a:defRPr/>
            </a:pPr>
            <a:r>
              <a:rPr lang="zh-CN" altLang="en-US" sz="2000" b="1" dirty="0" smtClean="0">
                <a:solidFill>
                  <a:schemeClr val="bg2">
                    <a:lumMod val="25000"/>
                  </a:schemeClr>
                </a:solidFill>
                <a:latin typeface="微软雅黑" panose="020B0503020204020204" pitchFamily="34" charset="-122"/>
                <a:ea typeface="微软雅黑" panose="020B0503020204020204" pitchFamily="34" charset="-122"/>
                <a:cs typeface="Lato Regular"/>
              </a:rPr>
              <a:t>政府职能部门</a:t>
            </a:r>
            <a:endParaRPr lang="zh-CN" altLang="en-US" sz="2000" b="1" dirty="0">
              <a:solidFill>
                <a:schemeClr val="bg2">
                  <a:lumMod val="25000"/>
                </a:schemeClr>
              </a:solidFill>
              <a:latin typeface="微软雅黑" panose="020B0503020204020204" pitchFamily="34" charset="-122"/>
              <a:ea typeface="微软雅黑" panose="020B0503020204020204" pitchFamily="34" charset="-122"/>
              <a:cs typeface="Lato Regular"/>
            </a:endParaRPr>
          </a:p>
        </p:txBody>
      </p:sp>
      <p:sp>
        <p:nvSpPr>
          <p:cNvPr id="26" name="Title 20"/>
          <p:cNvSpPr txBox="1"/>
          <p:nvPr/>
        </p:nvSpPr>
        <p:spPr>
          <a:xfrm>
            <a:off x="2595563" y="1870075"/>
            <a:ext cx="1974850" cy="757238"/>
          </a:xfrm>
          <a:prstGeom prst="rect">
            <a:avLst/>
          </a:prstGeom>
        </p:spPr>
        <p:txBody>
          <a:bodyPr lIns="45720" tIns="22860" rIns="45720" bIns="2286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defTabSz="228600" fontAlgn="auto">
              <a:lnSpc>
                <a:spcPct val="110000"/>
              </a:lnSpc>
              <a:spcAft>
                <a:spcPts val="0"/>
              </a:spcAft>
              <a:defRPr/>
            </a:pPr>
            <a:r>
              <a:rPr kumimoji="1" lang="zh-CN" altLang="en-US" sz="1400"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推动北斗和物联网新技术，树立科技创新项目典型，附能智慧城市</a:t>
            </a:r>
            <a:endParaRPr kumimoji="1" lang="zh-CN" altLang="en-US" sz="14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Title 20"/>
          <p:cNvSpPr txBox="1"/>
          <p:nvPr/>
        </p:nvSpPr>
        <p:spPr>
          <a:xfrm>
            <a:off x="7858125" y="2935288"/>
            <a:ext cx="1117600" cy="307975"/>
          </a:xfrm>
          <a:prstGeom prst="rect">
            <a:avLst/>
          </a:prstGeom>
        </p:spPr>
        <p:txBody>
          <a:bodyPr wrap="none" lIns="45720" tIns="0" rIns="45720" bIns="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defTabSz="228600" fontAlgn="auto">
              <a:spcAft>
                <a:spcPts val="0"/>
              </a:spcAft>
              <a:defRPr/>
            </a:pPr>
            <a:r>
              <a:rPr lang="zh-CN" altLang="en-US" sz="2000" b="1" dirty="0">
                <a:solidFill>
                  <a:schemeClr val="bg2">
                    <a:lumMod val="25000"/>
                  </a:schemeClr>
                </a:solidFill>
                <a:latin typeface="微软雅黑" panose="020B0503020204020204" pitchFamily="34" charset="-122"/>
                <a:ea typeface="微软雅黑" panose="020B0503020204020204" pitchFamily="34" charset="-122"/>
                <a:cs typeface="Lato Regular"/>
              </a:rPr>
              <a:t>公</a:t>
            </a:r>
            <a:r>
              <a:rPr lang="zh-CN" altLang="en-US" sz="2000" b="1" dirty="0" smtClean="0">
                <a:solidFill>
                  <a:schemeClr val="bg2">
                    <a:lumMod val="25000"/>
                  </a:schemeClr>
                </a:solidFill>
                <a:latin typeface="微软雅黑" panose="020B0503020204020204" pitchFamily="34" charset="-122"/>
                <a:ea typeface="微软雅黑" panose="020B0503020204020204" pitchFamily="34" charset="-122"/>
                <a:cs typeface="Lato Regular"/>
              </a:rPr>
              <a:t>安机关</a:t>
            </a:r>
            <a:endParaRPr lang="zh-CN" altLang="en-US" sz="2000" b="1" dirty="0">
              <a:solidFill>
                <a:schemeClr val="bg2">
                  <a:lumMod val="25000"/>
                </a:schemeClr>
              </a:solidFill>
              <a:latin typeface="微软雅黑" panose="020B0503020204020204" pitchFamily="34" charset="-122"/>
              <a:ea typeface="微软雅黑" panose="020B0503020204020204" pitchFamily="34" charset="-122"/>
              <a:cs typeface="Lato Regular"/>
            </a:endParaRPr>
          </a:p>
        </p:txBody>
      </p:sp>
      <p:sp>
        <p:nvSpPr>
          <p:cNvPr id="28" name="Title 20"/>
          <p:cNvSpPr txBox="1"/>
          <p:nvPr/>
        </p:nvSpPr>
        <p:spPr>
          <a:xfrm>
            <a:off x="7858125" y="3254375"/>
            <a:ext cx="2282825" cy="993775"/>
          </a:xfrm>
          <a:prstGeom prst="rect">
            <a:avLst/>
          </a:prstGeom>
        </p:spPr>
        <p:txBody>
          <a:bodyPr lIns="45720" tIns="22860" rIns="45720" bIns="2286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228600" fontAlgn="auto">
              <a:lnSpc>
                <a:spcPct val="110000"/>
              </a:lnSpc>
              <a:spcAft>
                <a:spcPts val="0"/>
              </a:spcAft>
              <a:defRPr/>
            </a:pPr>
            <a:r>
              <a:rPr kumimoji="1" lang="zh-CN" altLang="en-US" sz="1400"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实现城市电动车智能化管理，减少电动车盗窃案件发生，同时提高破案率，增强居民满意度和安全感。</a:t>
            </a:r>
            <a:endParaRPr kumimoji="1" lang="zh-CN" altLang="en-US" sz="14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9" name="Title 20"/>
          <p:cNvSpPr txBox="1"/>
          <p:nvPr/>
        </p:nvSpPr>
        <p:spPr>
          <a:xfrm>
            <a:off x="7858125" y="4910138"/>
            <a:ext cx="1117600" cy="307975"/>
          </a:xfrm>
          <a:prstGeom prst="rect">
            <a:avLst/>
          </a:prstGeom>
        </p:spPr>
        <p:txBody>
          <a:bodyPr wrap="none" lIns="45720" tIns="0" rIns="45720" bIns="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defTabSz="228600" fontAlgn="auto">
              <a:spcAft>
                <a:spcPts val="0"/>
              </a:spcAft>
              <a:defRPr/>
            </a:pPr>
            <a:r>
              <a:rPr lang="zh-CN" altLang="en-US" sz="2000" b="1" dirty="0">
                <a:solidFill>
                  <a:schemeClr val="bg2">
                    <a:lumMod val="25000"/>
                  </a:schemeClr>
                </a:solidFill>
                <a:latin typeface="微软雅黑" panose="020B0503020204020204" pitchFamily="34" charset="-122"/>
                <a:ea typeface="微软雅黑" panose="020B0503020204020204" pitchFamily="34" charset="-122"/>
                <a:cs typeface="Lato Regular"/>
              </a:rPr>
              <a:t>运</a:t>
            </a:r>
            <a:r>
              <a:rPr lang="zh-CN" altLang="en-US" sz="2000" b="1" dirty="0" smtClean="0">
                <a:solidFill>
                  <a:schemeClr val="bg2">
                    <a:lumMod val="25000"/>
                  </a:schemeClr>
                </a:solidFill>
                <a:latin typeface="微软雅黑" panose="020B0503020204020204" pitchFamily="34" charset="-122"/>
                <a:ea typeface="微软雅黑" panose="020B0503020204020204" pitchFamily="34" charset="-122"/>
                <a:cs typeface="Lato Regular"/>
              </a:rPr>
              <a:t>营维护</a:t>
            </a:r>
            <a:endParaRPr lang="zh-CN" altLang="en-US" sz="2000" b="1" dirty="0">
              <a:solidFill>
                <a:schemeClr val="bg2">
                  <a:lumMod val="25000"/>
                </a:schemeClr>
              </a:solidFill>
              <a:latin typeface="微软雅黑" panose="020B0503020204020204" pitchFamily="34" charset="-122"/>
              <a:ea typeface="微软雅黑" panose="020B0503020204020204" pitchFamily="34" charset="-122"/>
              <a:cs typeface="Lato Regular"/>
            </a:endParaRPr>
          </a:p>
        </p:txBody>
      </p:sp>
      <p:sp>
        <p:nvSpPr>
          <p:cNvPr id="30" name="Title 20"/>
          <p:cNvSpPr txBox="1"/>
          <p:nvPr/>
        </p:nvSpPr>
        <p:spPr>
          <a:xfrm>
            <a:off x="7858125" y="5229225"/>
            <a:ext cx="2590800" cy="993775"/>
          </a:xfrm>
          <a:prstGeom prst="rect">
            <a:avLst/>
          </a:prstGeom>
        </p:spPr>
        <p:txBody>
          <a:bodyPr lIns="45720" tIns="22860" rIns="45720" bIns="2286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228600" fontAlgn="auto">
              <a:lnSpc>
                <a:spcPct val="110000"/>
              </a:lnSpc>
              <a:spcAft>
                <a:spcPts val="0"/>
              </a:spcAft>
              <a:defRPr/>
            </a:pPr>
            <a:r>
              <a:rPr kumimoji="1" lang="zh-CN" altLang="en-US" sz="1400"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大数据的整理维护，及时掌控车辆信息：告警分类处理，违章分类处理，车辆异常处理等，给社会治安、交通带来安全保障。</a:t>
            </a:r>
            <a:endParaRPr kumimoji="1" lang="zh-CN" altLang="en-US" sz="1400"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1" name="Title 20"/>
          <p:cNvSpPr txBox="1"/>
          <p:nvPr/>
        </p:nvSpPr>
        <p:spPr>
          <a:xfrm>
            <a:off x="2947988" y="3635375"/>
            <a:ext cx="1373187" cy="307975"/>
          </a:xfrm>
          <a:prstGeom prst="rect">
            <a:avLst/>
          </a:prstGeom>
        </p:spPr>
        <p:txBody>
          <a:bodyPr wrap="none" lIns="45720" tIns="0" rIns="45720" bIns="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defTabSz="228600" fontAlgn="auto">
              <a:spcAft>
                <a:spcPts val="0"/>
              </a:spcAft>
              <a:defRPr/>
            </a:pPr>
            <a:r>
              <a:rPr lang="zh-CN" altLang="en-US" sz="2000" b="1" dirty="0" smtClean="0">
                <a:solidFill>
                  <a:schemeClr val="bg2">
                    <a:lumMod val="25000"/>
                  </a:schemeClr>
                </a:solidFill>
                <a:latin typeface="微软雅黑" panose="020B0503020204020204" pitchFamily="34" charset="-122"/>
                <a:ea typeface="微软雅黑" panose="020B0503020204020204" pitchFamily="34" charset="-122"/>
                <a:cs typeface="Lato Regular"/>
              </a:rPr>
              <a:t>安全有保障</a:t>
            </a:r>
            <a:endParaRPr lang="zh-CN" altLang="en-US" sz="2000" b="1" dirty="0">
              <a:solidFill>
                <a:schemeClr val="bg2">
                  <a:lumMod val="25000"/>
                </a:schemeClr>
              </a:solidFill>
              <a:latin typeface="微软雅黑" panose="020B0503020204020204" pitchFamily="34" charset="-122"/>
              <a:ea typeface="微软雅黑" panose="020B0503020204020204" pitchFamily="34" charset="-122"/>
              <a:cs typeface="Lato Regular"/>
            </a:endParaRPr>
          </a:p>
        </p:txBody>
      </p:sp>
      <p:sp>
        <p:nvSpPr>
          <p:cNvPr id="32" name="Title 20"/>
          <p:cNvSpPr txBox="1">
            <a:spLocks noChangeArrowheads="1"/>
          </p:cNvSpPr>
          <p:nvPr/>
        </p:nvSpPr>
        <p:spPr bwMode="auto">
          <a:xfrm>
            <a:off x="1911350" y="3954463"/>
            <a:ext cx="2282825" cy="744537"/>
          </a:xfrm>
          <a:prstGeom prst="rect">
            <a:avLst/>
          </a:prstGeom>
          <a:noFill/>
          <a:ln w="9525">
            <a:noFill/>
            <a:miter lim="800000"/>
          </a:ln>
        </p:spPr>
        <p:txBody>
          <a:bodyPr lIns="45720" tIns="22860" rIns="45720" bIns="22860">
            <a:spAutoFit/>
          </a:bodyPr>
          <a:lstStyle/>
          <a:p>
            <a:pPr defTabSz="228600">
              <a:lnSpc>
                <a:spcPct val="110000"/>
              </a:lnSpc>
            </a:pPr>
            <a:r>
              <a:rPr kumimoji="1" lang="zh-CN" altLang="en-US" sz="1400">
                <a:solidFill>
                  <a:srgbClr val="3B3838"/>
                </a:solidFill>
                <a:latin typeface="微软雅黑" panose="020B0503020204020204" pitchFamily="34" charset="-122"/>
                <a:ea typeface="微软雅黑" panose="020B0503020204020204" pitchFamily="34" charset="-122"/>
                <a:sym typeface="+mn-ea"/>
              </a:rPr>
              <a:t>保险公司参与的盗抢险和人身安全责任险，给乘骑人员带来安全保障。</a:t>
            </a:r>
          </a:p>
        </p:txBody>
      </p:sp>
      <p:sp>
        <p:nvSpPr>
          <p:cNvPr id="33" name="矩形 32"/>
          <p:cNvSpPr/>
          <p:nvPr/>
        </p:nvSpPr>
        <p:spPr>
          <a:xfrm>
            <a:off x="395288" y="450850"/>
            <a:ext cx="117475" cy="674688"/>
          </a:xfrm>
          <a:prstGeom prst="rect">
            <a:avLst/>
          </a:prstGeom>
          <a:solidFill>
            <a:srgbClr val="3796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815" name="文本框 33"/>
          <p:cNvSpPr txBox="1">
            <a:spLocks noChangeArrowheads="1"/>
          </p:cNvSpPr>
          <p:nvPr/>
        </p:nvSpPr>
        <p:spPr bwMode="auto">
          <a:xfrm>
            <a:off x="674688" y="457200"/>
            <a:ext cx="5807075" cy="646113"/>
          </a:xfrm>
          <a:prstGeom prst="rect">
            <a:avLst/>
          </a:prstGeom>
          <a:noFill/>
          <a:ln w="9525">
            <a:noFill/>
            <a:miter lim="800000"/>
          </a:ln>
        </p:spPr>
        <p:txBody>
          <a:bodyPr>
            <a:spAutoFit/>
          </a:bodyPr>
          <a:lstStyle/>
          <a:p>
            <a:pPr algn="dist"/>
            <a:r>
              <a:rPr lang="zh-CN" altLang="en-US" sz="3600" b="1">
                <a:solidFill>
                  <a:srgbClr val="2E6EBB"/>
                </a:solidFill>
                <a:ea typeface="微软雅黑" panose="020B0503020204020204" pitchFamily="34" charset="-122"/>
              </a:rPr>
              <a:t>城市电动车项目建设的意义</a:t>
            </a:r>
            <a:endParaRPr lang="en-US" altLang="zh-CN" sz="3600" b="1">
              <a:solidFill>
                <a:srgbClr val="2E6EBB"/>
              </a:solidFill>
              <a:ea typeface="微软雅黑" panose="020B0503020204020204" pitchFamily="34" charset="-122"/>
            </a:endParaRPr>
          </a:p>
        </p:txBody>
      </p:sp>
      <p:sp>
        <p:nvSpPr>
          <p:cNvPr id="35" name="矩形 34"/>
          <p:cNvSpPr/>
          <p:nvPr/>
        </p:nvSpPr>
        <p:spPr>
          <a:xfrm>
            <a:off x="0" y="450850"/>
            <a:ext cx="338138" cy="674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3815"/>
                                        </p:tgtEl>
                                        <p:attrNameLst>
                                          <p:attrName>style.visibility</p:attrName>
                                        </p:attrNameLst>
                                      </p:cBhvr>
                                      <p:to>
                                        <p:strVal val="visible"/>
                                      </p:to>
                                    </p:set>
                                    <p:animEffect transition="in" filter="fade">
                                      <p:cBhvr>
                                        <p:cTn id="7" dur="1000"/>
                                        <p:tgtEl>
                                          <p:spTgt spid="33815"/>
                                        </p:tgtEl>
                                      </p:cBhvr>
                                    </p:animEffect>
                                    <p:anim calcmode="lin" valueType="num">
                                      <p:cBhvr>
                                        <p:cTn id="8" dur="1000" fill="hold"/>
                                        <p:tgtEl>
                                          <p:spTgt spid="33815"/>
                                        </p:tgtEl>
                                        <p:attrNameLst>
                                          <p:attrName>ppt_x</p:attrName>
                                        </p:attrNameLst>
                                      </p:cBhvr>
                                      <p:tavLst>
                                        <p:tav tm="0">
                                          <p:val>
                                            <p:strVal val="#ppt_x"/>
                                          </p:val>
                                        </p:tav>
                                        <p:tav tm="100000">
                                          <p:val>
                                            <p:strVal val="#ppt_x"/>
                                          </p:val>
                                        </p:tav>
                                      </p:tavLst>
                                    </p:anim>
                                    <p:anim calcmode="lin" valueType="num">
                                      <p:cBhvr>
                                        <p:cTn id="9" dur="1000" fill="hold"/>
                                        <p:tgtEl>
                                          <p:spTgt spid="338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ppt_x"/>
                                          </p:val>
                                        </p:tav>
                                        <p:tav tm="100000">
                                          <p:val>
                                            <p:strVal val="#ppt_x"/>
                                          </p:val>
                                        </p:tav>
                                      </p:tavLst>
                                    </p:anim>
                                    <p:anim calcmode="lin" valueType="num">
                                      <p:cBhvr additive="base">
                                        <p:cTn id="3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0" grpId="0"/>
      <p:bldP spid="32" grpId="0"/>
      <p:bldP spid="3381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2"/>
</p:tagLst>
</file>

<file path=ppt/tags/tag10.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9"/>
  <p:tag name="KSO_WM_UNIT_ID" val="257*q_i*1_9"/>
  <p:tag name="KSO_WM_UNIT_CLEAR" val="1"/>
  <p:tag name="KSO_WM_UNIT_LAYERLEVEL" val="1_1"/>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0"/>
  <p:tag name="KSO_WM_UNIT_ID" val="257*q_i*1_10"/>
  <p:tag name="KSO_WM_UNIT_CLEAR" val="1"/>
  <p:tag name="KSO_WM_UNIT_LAYERLEVEL" val="1_1"/>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1"/>
  <p:tag name="KSO_WM_UNIT_ID" val="257*q_i*1_11"/>
  <p:tag name="KSO_WM_UNIT_CLEAR" val="1"/>
  <p:tag name="KSO_WM_UNIT_LAYERLEVEL" val="1_1"/>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2"/>
  <p:tag name="KSO_WM_UNIT_ID" val="257*q_i*1_12"/>
  <p:tag name="KSO_WM_UNIT_CLEAR" val="1"/>
  <p:tag name="KSO_WM_UNIT_LAYERLEVEL" val="1_1"/>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i"/>
  <p:tag name="KSO_WM_UNIT_INDEX" val="1_1"/>
  <p:tag name="KSO_WM_UNIT_ID" val="diagram768_1*l_i*1_1"/>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i"/>
  <p:tag name="KSO_WM_UNIT_INDEX" val="1_2"/>
  <p:tag name="KSO_WM_UNIT_ID" val="diagram768_1*l_i*1_2"/>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i"/>
  <p:tag name="KSO_WM_UNIT_INDEX" val="1_3"/>
  <p:tag name="KSO_WM_UNIT_ID" val="diagram768_1*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i"/>
  <p:tag name="KSO_WM_UNIT_INDEX" val="1_4"/>
  <p:tag name="KSO_WM_UNIT_ID" val="diagram768_1*l_i*1_4"/>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14"/>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i"/>
  <p:tag name="KSO_WM_UNIT_INDEX" val="1_5"/>
  <p:tag name="KSO_WM_UNIT_ID" val="diagram768_1*l_i*1_5"/>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i"/>
  <p:tag name="KSO_WM_UNIT_INDEX" val="1_6"/>
  <p:tag name="KSO_WM_UNIT_ID" val="diagram768_1*l_i*1_6"/>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
  <p:tag name="KSO_WM_UNIT_ID" val="257*q_i*1_1"/>
  <p:tag name="KSO_WM_UNIT_CLEAR" val="1"/>
  <p:tag name="KSO_WM_UNIT_LAYERLEVEL" val="1_1"/>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i"/>
  <p:tag name="KSO_WM_UNIT_INDEX" val="1_7"/>
  <p:tag name="KSO_WM_UNIT_ID" val="diagram768_1*l_i*1_7"/>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i"/>
  <p:tag name="KSO_WM_UNIT_INDEX" val="1_8"/>
  <p:tag name="KSO_WM_UNIT_ID" val="diagram768_1*l_i*1_8"/>
  <p:tag name="KSO_WM_UNIT_CLEAR" val="1"/>
  <p:tag name="KSO_WM_UNIT_LAYERLEVEL" val="1_1"/>
  <p:tag name="KSO_WM_BEAUTIFY_FLAG" val="#wm#"/>
  <p:tag name="KSO_WM_DIAGRAM_GROUP_CODE" val="l1-1"/>
  <p:tag name="KSO_WM_UNIT_FILL_FORE_SCHEMECOLOR_INDEX" val="9"/>
  <p:tag name="KSO_WM_UNIT_FILL_TYPE" val="1"/>
  <p:tag name="KSO_WM_UNIT_TEXT_FILL_FORE_SCHEMECOLOR_INDEX" val="14"/>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i"/>
  <p:tag name="KSO_WM_UNIT_INDEX" val="1_9"/>
  <p:tag name="KSO_WM_UNIT_ID" val="diagram768_1*l_i*1_9"/>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i"/>
  <p:tag name="KSO_WM_UNIT_INDEX" val="1_10"/>
  <p:tag name="KSO_WM_UNIT_ID" val="diagram768_1*l_i*1_10"/>
  <p:tag name="KSO_WM_UNIT_CLEAR" val="1"/>
  <p:tag name="KSO_WM_UNIT_LAYERLEVEL" val="1_1"/>
  <p:tag name="KSO_WM_BEAUTIFY_FLAG" val="#wm#"/>
  <p:tag name="KSO_WM_DIAGRAM_GROUP_CODE" val="l1-1"/>
  <p:tag name="KSO_WM_UNIT_FILL_FORE_SCHEMECOLOR_INDEX" val="10"/>
  <p:tag name="KSO_WM_UNIT_FILL_TYPE" val="1"/>
  <p:tag name="KSO_WM_UNIT_TEXT_FILL_FORE_SCHEMECOLOR_INDEX" val="14"/>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i"/>
  <p:tag name="KSO_WM_UNIT_INDEX" val="1_11"/>
  <p:tag name="KSO_WM_UNIT_ID" val="diagram768_1*l_i*1_1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i"/>
  <p:tag name="KSO_WM_UNIT_INDEX" val="1_12"/>
  <p:tag name="KSO_WM_UNIT_ID" val="diagram768_1*l_i*1_12"/>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14"/>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h_a"/>
  <p:tag name="KSO_WM_UNIT_INDEX" val="1_1_1"/>
  <p:tag name="KSO_WM_UNIT_ID" val="diagram768_1*l_h_a*1_1_1"/>
  <p:tag name="KSO_WM_UNIT_CLEAR" val="1"/>
  <p:tag name="KSO_WM_UNIT_LAYERLEVEL" val="1_1_1"/>
  <p:tag name="KSO_WM_UNIT_VALUE" val="8"/>
  <p:tag name="KSO_WM_UNIT_HIGHLIGHT" val="0"/>
  <p:tag name="KSO_WM_UNIT_COMPATIBLE" val="0"/>
  <p:tag name="KSO_WM_BEAUTIFY_FLAG" val="#wm#"/>
  <p:tag name="KSO_WM_DIAGRAM_GROUP_CODE" val="l1-1"/>
  <p:tag name="KSO_WM_UNIT_PRESET_TEXT" val="LOREM"/>
  <p:tag name="KSO_WM_UNIT_TEXT_FILL_FORE_SCHEMECOLOR_INDEX" val="5"/>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h_f"/>
  <p:tag name="KSO_WM_UNIT_INDEX" val="1_1_1"/>
  <p:tag name="KSO_WM_UNIT_ID" val="diagram768_1*l_h_f*1_1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35"/>
  <p:tag name="KSO_WM_DIAGRAM_GROUP_CODE" val="l1-1"/>
  <p:tag name="KSO_WM_UNIT_TEXT_FILL_FORE_SCHEMECOLOR_INDEX" val="13"/>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i"/>
  <p:tag name="KSO_WM_UNIT_INDEX" val="1_19"/>
  <p:tag name="KSO_WM_UNIT_ID" val="diagram768_1*l_i*1_19"/>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h_a"/>
  <p:tag name="KSO_WM_UNIT_INDEX" val="1_2_1"/>
  <p:tag name="KSO_WM_UNIT_ID" val="diagram768_1*l_h_a*1_2_1"/>
  <p:tag name="KSO_WM_UNIT_CLEAR" val="1"/>
  <p:tag name="KSO_WM_UNIT_LAYERLEVEL" val="1_1_1"/>
  <p:tag name="KSO_WM_UNIT_VALUE" val="8"/>
  <p:tag name="KSO_WM_UNIT_HIGHLIGHT" val="0"/>
  <p:tag name="KSO_WM_UNIT_COMPATIBLE" val="0"/>
  <p:tag name="KSO_WM_BEAUTIFY_FLAG" val="#wm#"/>
  <p:tag name="KSO_WM_DIAGRAM_GROUP_CODE" val="l1-1"/>
  <p:tag name="KSO_WM_UNIT_PRESET_TEXT" val="LOREM"/>
  <p:tag name="KSO_WM_UNIT_TEXT_FILL_FORE_SCHEMECOLOR_INDEX" val="6"/>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2"/>
  <p:tag name="KSO_WM_UNIT_ID" val="257*q_i*1_2"/>
  <p:tag name="KSO_WM_UNIT_CLEAR" val="1"/>
  <p:tag name="KSO_WM_UNIT_LAYERLEVEL" val="1_1"/>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h_f"/>
  <p:tag name="KSO_WM_UNIT_INDEX" val="1_2_1"/>
  <p:tag name="KSO_WM_UNIT_ID" val="diagram768_1*l_h_f*1_2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35"/>
  <p:tag name="KSO_WM_DIAGRAM_GROUP_CODE" val="l1-1"/>
  <p:tag name="KSO_WM_UNIT_TEXT_FILL_FORE_SCHEMECOLOR_INDEX" val="13"/>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i"/>
  <p:tag name="KSO_WM_UNIT_INDEX" val="1_20"/>
  <p:tag name="KSO_WM_UNIT_ID" val="diagram768_1*l_i*1_20"/>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h_a"/>
  <p:tag name="KSO_WM_UNIT_INDEX" val="1_3_1"/>
  <p:tag name="KSO_WM_UNIT_ID" val="diagram768_1*l_h_a*1_3_1"/>
  <p:tag name="KSO_WM_UNIT_CLEAR" val="1"/>
  <p:tag name="KSO_WM_UNIT_LAYERLEVEL" val="1_1_1"/>
  <p:tag name="KSO_WM_UNIT_VALUE" val="8"/>
  <p:tag name="KSO_WM_UNIT_HIGHLIGHT" val="0"/>
  <p:tag name="KSO_WM_UNIT_COMPATIBLE" val="0"/>
  <p:tag name="KSO_WM_BEAUTIFY_FLAG" val="#wm#"/>
  <p:tag name="KSO_WM_DIAGRAM_GROUP_CODE" val="l1-1"/>
  <p:tag name="KSO_WM_UNIT_PRESET_TEXT" val="LOREM"/>
  <p:tag name="KSO_WM_UNIT_TEXT_FILL_FORE_SCHEMECOLOR_INDEX" val="7"/>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h_f"/>
  <p:tag name="KSO_WM_UNIT_INDEX" val="1_3_1"/>
  <p:tag name="KSO_WM_UNIT_ID" val="diagram768_1*l_h_f*1_3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35"/>
  <p:tag name="KSO_WM_DIAGRAM_GROUP_CODE" val="l1-1"/>
  <p:tag name="KSO_WM_UNIT_TEXT_FILL_FORE_SCHEMECOLOR_INDEX" val="13"/>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i"/>
  <p:tag name="KSO_WM_UNIT_INDEX" val="1_21"/>
  <p:tag name="KSO_WM_UNIT_ID" val="diagram768_1*l_i*1_21"/>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2"/>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h_a"/>
  <p:tag name="KSO_WM_UNIT_INDEX" val="1_6_1"/>
  <p:tag name="KSO_WM_UNIT_ID" val="diagram768_1*l_h_a*1_6_1"/>
  <p:tag name="KSO_WM_UNIT_CLEAR" val="1"/>
  <p:tag name="KSO_WM_UNIT_LAYERLEVEL" val="1_1_1"/>
  <p:tag name="KSO_WM_UNIT_VALUE" val="8"/>
  <p:tag name="KSO_WM_UNIT_HIGHLIGHT" val="0"/>
  <p:tag name="KSO_WM_UNIT_COMPATIBLE" val="0"/>
  <p:tag name="KSO_WM_BEAUTIFY_FLAG" val="#wm#"/>
  <p:tag name="KSO_WM_DIAGRAM_GROUP_CODE" val="l1-1"/>
  <p:tag name="KSO_WM_UNIT_PRESET_TEXT" val="LOREM"/>
  <p:tag name="KSO_WM_UNIT_TEXT_FILL_FORE_SCHEMECOLOR_INDEX" val="5"/>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h_f"/>
  <p:tag name="KSO_WM_UNIT_INDEX" val="1_6_1"/>
  <p:tag name="KSO_WM_UNIT_ID" val="diagram768_1*l_h_f*1_6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35"/>
  <p:tag name="KSO_WM_DIAGRAM_GROUP_CODE" val="l1-1"/>
  <p:tag name="KSO_WM_UNIT_TEXT_FILL_FORE_SCHEMECOLOR_INDEX" val="13"/>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i"/>
  <p:tag name="KSO_WM_UNIT_INDEX" val="1_22"/>
  <p:tag name="KSO_WM_UNIT_ID" val="diagram768_1*l_i*1_2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h_a"/>
  <p:tag name="KSO_WM_UNIT_INDEX" val="1_5_1"/>
  <p:tag name="KSO_WM_UNIT_ID" val="diagram768_1*l_h_a*1_5_1"/>
  <p:tag name="KSO_WM_UNIT_CLEAR" val="1"/>
  <p:tag name="KSO_WM_UNIT_LAYERLEVEL" val="1_1_1"/>
  <p:tag name="KSO_WM_UNIT_VALUE" val="8"/>
  <p:tag name="KSO_WM_UNIT_HIGHLIGHT" val="0"/>
  <p:tag name="KSO_WM_UNIT_COMPATIBLE" val="0"/>
  <p:tag name="KSO_WM_BEAUTIFY_FLAG" val="#wm#"/>
  <p:tag name="KSO_WM_DIAGRAM_GROUP_CODE" val="l1-1"/>
  <p:tag name="KSO_WM_UNIT_PRESET_TEXT" val="LOREM"/>
  <p:tag name="KSO_WM_UNIT_TEXT_FILL_FORE_SCHEMECOLOR_INDEX" val="9"/>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h_f"/>
  <p:tag name="KSO_WM_UNIT_INDEX" val="1_5_1"/>
  <p:tag name="KSO_WM_UNIT_ID" val="diagram768_1*l_h_f*1_5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35"/>
  <p:tag name="KSO_WM_DIAGRAM_GROUP_CODE" val="l1-1"/>
  <p:tag name="KSO_WM_UNIT_TEXT_FILL_FORE_SCHEMECOLOR_INDEX" val="13"/>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3"/>
  <p:tag name="KSO_WM_UNIT_ID" val="257*q_i*1_3"/>
  <p:tag name="KSO_WM_UNIT_CLEAR" val="1"/>
  <p:tag name="KSO_WM_UNIT_LAYERLEVEL" val="1_1"/>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i"/>
  <p:tag name="KSO_WM_UNIT_INDEX" val="1_23"/>
  <p:tag name="KSO_WM_UNIT_ID" val="diagram768_1*l_i*1_23"/>
  <p:tag name="KSO_WM_UNIT_CLEAR" val="1"/>
  <p:tag name="KSO_WM_UNIT_LAYERLEVEL" val="1_1"/>
  <p:tag name="KSO_WM_BEAUTIFY_FLAG" val="#wm#"/>
  <p:tag name="KSO_WM_DIAGRAM_GROUP_CODE" val="l1-1"/>
  <p:tag name="KSO_WM_UNIT_FILL_FORE_SCHEMECOLOR_INDEX" val="9"/>
  <p:tag name="KSO_WM_UNIT_FILL_TYPE" val="1"/>
  <p:tag name="KSO_WM_UNIT_TEXT_FILL_FORE_SCHEMECOLOR_INDEX" val="2"/>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h_a"/>
  <p:tag name="KSO_WM_UNIT_INDEX" val="1_4_1"/>
  <p:tag name="KSO_WM_UNIT_ID" val="diagram768_1*l_h_a*1_4_1"/>
  <p:tag name="KSO_WM_UNIT_CLEAR" val="1"/>
  <p:tag name="KSO_WM_UNIT_LAYERLEVEL" val="1_1_1"/>
  <p:tag name="KSO_WM_UNIT_VALUE" val="8"/>
  <p:tag name="KSO_WM_UNIT_HIGHLIGHT" val="0"/>
  <p:tag name="KSO_WM_UNIT_COMPATIBLE" val="0"/>
  <p:tag name="KSO_WM_BEAUTIFY_FLAG" val="#wm#"/>
  <p:tag name="KSO_WM_DIAGRAM_GROUP_CODE" val="l1-1"/>
  <p:tag name="KSO_WM_UNIT_PRESET_TEXT" val="LOREM"/>
  <p:tag name="KSO_WM_UNIT_TEXT_FILL_FORE_SCHEMECOLOR_INDEX" val="8"/>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h_f"/>
  <p:tag name="KSO_WM_UNIT_INDEX" val="1_4_1"/>
  <p:tag name="KSO_WM_UNIT_ID" val="diagram768_1*l_h_f*1_4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35"/>
  <p:tag name="KSO_WM_DIAGRAM_GROUP_CODE" val="l1-1"/>
  <p:tag name="KSO_WM_UNIT_TEXT_FILL_FORE_SCHEMECOLOR_INDEX" val="13"/>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768"/>
  <p:tag name="KSO_WM_TAG_VERSION" val="1.0"/>
  <p:tag name="KSO_WM_UNIT_TYPE" val="l_i"/>
  <p:tag name="KSO_WM_UNIT_INDEX" val="1_24"/>
  <p:tag name="KSO_WM_UNIT_ID" val="diagram768_1*l_i*1_24"/>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4"/>
  <p:tag name="KSO_WM_UNIT_ID" val="257*q_i*1_4"/>
  <p:tag name="KSO_WM_UNIT_CLEAR" val="1"/>
  <p:tag name="KSO_WM_UNIT_LAYERLEVEL" val="1_1"/>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5"/>
  <p:tag name="KSO_WM_UNIT_ID" val="257*q_i*1_5"/>
  <p:tag name="KSO_WM_UNIT_CLEAR" val="1"/>
  <p:tag name="KSO_WM_UNIT_LAYERLEVEL" val="1_1"/>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6"/>
  <p:tag name="KSO_WM_UNIT_ID" val="257*q_i*1_6"/>
  <p:tag name="KSO_WM_UNIT_CLEAR" val="1"/>
  <p:tag name="KSO_WM_UNIT_LAYERLEVEL" val="1_1"/>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7"/>
  <p:tag name="KSO_WM_UNIT_ID" val="257*q_i*1_7"/>
  <p:tag name="KSO_WM_UNIT_CLEAR" val="1"/>
  <p:tag name="KSO_WM_UNIT_LAYERLEVEL" val="1_1"/>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8"/>
  <p:tag name="KSO_WM_UNIT_ID" val="257*q_i*1_8"/>
  <p:tag name="KSO_WM_UNIT_CLEAR" val="1"/>
  <p:tag name="KSO_WM_UNIT_LAYERLEVEL" val="1_1"/>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ln w="25400" cap="flat" cmpd="sng">
          <a:solidFill>
            <a:srgbClr val="FEFFFF"/>
          </a:solidFill>
          <a:prstDash val="solid"/>
          <a:round/>
          <a:headEnd type="none" w="med" len="med"/>
          <a:tailEnd type="none" w="med" len="med"/>
        </a:ln>
        <a:effectLst>
          <a:outerShdw dist="53882" dir="2699999" algn="ctr" rotWithShape="0">
            <a:srgbClr val="000000">
              <a:alpha val="50000"/>
            </a:srgbClr>
          </a:outerShdw>
        </a:effectLst>
      </a:spPr>
      <a:bodyPr wrap="none" anchor="ctr"/>
      <a:lstStyle>
        <a:defPPr algn="ctr">
          <a:defRPr sz="1600" b="1" dirty="0"/>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2556</Words>
  <Application>Microsoft Macintosh PowerPoint</Application>
  <PresentationFormat>宽屏</PresentationFormat>
  <Paragraphs>270</Paragraphs>
  <Slides>41</Slides>
  <Notes>26</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41</vt:i4>
      </vt:variant>
    </vt:vector>
  </HeadingPairs>
  <TitlesOfParts>
    <vt:vector size="64" baseType="lpstr">
      <vt:lpstr>BCWJFW+MicrosoftYaHeiLight</vt:lpstr>
      <vt:lpstr>BLCKUF+SegoeUI</vt:lpstr>
      <vt:lpstr>CFPROU+MicrosoftYaHeiLight</vt:lpstr>
      <vt:lpstr>Lato Regular</vt:lpstr>
      <vt:lpstr>Montserrat</vt:lpstr>
      <vt:lpstr>OOWJHS+SegoeUI</vt:lpstr>
      <vt:lpstr>Open Sans</vt:lpstr>
      <vt:lpstr>Open Sans BOLD</vt:lpstr>
      <vt:lpstr>Open Sans Semibold</vt:lpstr>
      <vt:lpstr>Proxima Nova Lt</vt:lpstr>
      <vt:lpstr>Proxima Nova Rg</vt:lpstr>
      <vt:lpstr>Roboto Condensed Light</vt:lpstr>
      <vt:lpstr>Source Sans Pro ExtraLight</vt:lpstr>
      <vt:lpstr>Times New Roman</vt:lpstr>
      <vt:lpstr>Wingdings</vt:lpstr>
      <vt:lpstr>等线</vt:lpstr>
      <vt:lpstr>等线 Light</vt:lpstr>
      <vt:lpstr>华文彩云</vt:lpstr>
      <vt:lpstr>宋体</vt:lpstr>
      <vt:lpstr>微软雅黑</vt:lpstr>
      <vt:lpstr>幼圆</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Echo 342</dc:creator>
  <cp:lastModifiedBy>Microsoft Office 用户</cp:lastModifiedBy>
  <cp:revision>131</cp:revision>
  <dcterms:created xsi:type="dcterms:W3CDTF">2018-08-08T02:36:00Z</dcterms:created>
  <dcterms:modified xsi:type="dcterms:W3CDTF">2021-10-06T07:39:55Z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1C9EDC5491C8421880DDF5428C1058F5</vt:lpwstr>
  </property>
</Properties>
</file>