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webExtensions/webExtension1.xml" ContentType="application/vnd.wps-officedocument.webExtension+xml"/>
  <Override PartName="/ppt/webExtensions/webExtension2.xml" ContentType="application/vnd.wps-officedocument.webExtension+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7"/>
  </p:handoutMasterIdLst>
  <p:sldIdLst>
    <p:sldId id="4736" r:id="rId3"/>
    <p:sldId id="5248" r:id="rId4"/>
    <p:sldId id="5247" r:id="rId6"/>
    <p:sldId id="5249" r:id="rId7"/>
    <p:sldId id="5038" r:id="rId8"/>
    <p:sldId id="5234" r:id="rId9"/>
    <p:sldId id="5178" r:id="rId10"/>
    <p:sldId id="5251" r:id="rId11"/>
    <p:sldId id="5235" r:id="rId12"/>
    <p:sldId id="5250" r:id="rId13"/>
    <p:sldId id="5236" r:id="rId14"/>
    <p:sldId id="5255" r:id="rId15"/>
    <p:sldId id="5100" r:id="rId16"/>
    <p:sldId id="5270" r:id="rId17"/>
    <p:sldId id="5259" r:id="rId18"/>
    <p:sldId id="5269" r:id="rId19"/>
    <p:sldId id="5266" r:id="rId20"/>
    <p:sldId id="5127" r:id="rId21"/>
    <p:sldId id="5267" r:id="rId22"/>
    <p:sldId id="5271" r:id="rId23"/>
    <p:sldId id="5272" r:id="rId24"/>
    <p:sldId id="5273" r:id="rId25"/>
    <p:sldId id="4722" r:id="rId26"/>
  </p:sldIdLst>
  <p:sldSz cx="12858750" cy="7232650"/>
  <p:notesSz cx="7010400" cy="9296400"/>
  <p:custDataLst>
    <p:tags r:id="rId32"/>
  </p:custDataLst>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640080" lvl="1" indent="-18288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1282700" lvl="2" indent="-36830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925955" lvl="3" indent="-55435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2568575" lvl="4" indent="-73977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73977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73977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73977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739775"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3"/>
  <p:cmAuthor id="2" name="2423800250@qq.com" initials="2" lastIdx="1" clrIdx="4"/>
  <p:cmAuthor id="3" name="19951" initials="1"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FF9933"/>
    <a:srgbClr val="FFCC00"/>
    <a:srgbClr val="669900"/>
    <a:srgbClr val="FF9900"/>
    <a:srgbClr val="DFBB21"/>
    <a:srgbClr val="0099CC"/>
    <a:srgbClr val="99CC00"/>
    <a:srgbClr val="124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3391"/>
    <p:restoredTop sz="95837"/>
  </p:normalViewPr>
  <p:slideViewPr>
    <p:cSldViewPr showGuides="1">
      <p:cViewPr varScale="1">
        <p:scale>
          <a:sx n="83" d="100"/>
          <a:sy n="83" d="100"/>
        </p:scale>
        <p:origin x="590" y="62"/>
      </p:cViewPr>
      <p:guideLst>
        <p:guide orient="horz" pos="328"/>
        <p:guide orient="horz" pos="3953"/>
        <p:guide pos="3968"/>
        <p:guide pos="731"/>
        <p:guide pos="7585"/>
        <p:guide pos="6933"/>
      </p:guideLst>
    </p:cSldViewPr>
  </p:slideViewPr>
  <p:outlineViewPr>
    <p:cViewPr>
      <p:scale>
        <a:sx n="100" d="100"/>
        <a:sy n="100" d="100"/>
      </p:scale>
      <p:origin x="0" y="-32094"/>
    </p:cViewPr>
  </p:outlineViewPr>
  <p:notesTextViewPr>
    <p:cViewPr>
      <p:scale>
        <a:sx n="1" d="1"/>
        <a:sy n="1" d="1"/>
      </p:scale>
      <p:origin x="0" y="0"/>
    </p:cViewPr>
  </p:notesTextViewPr>
  <p:sorterViewPr showFormatting="0">
    <p:cViewPr>
      <p:scale>
        <a:sx n="100" d="100"/>
        <a:sy n="100" d="100"/>
      </p:scale>
      <p:origin x="0" y="-8620"/>
    </p:cViewPr>
  </p:sorter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2" Type="http://schemas.openxmlformats.org/officeDocument/2006/relationships/tags" Target="tags/tag44.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3038475" cy="466725"/>
          </a:xfrm>
          <a:prstGeom prst="rect">
            <a:avLst/>
          </a:prstGeom>
        </p:spPr>
        <p:txBody>
          <a:bodyPr vert="horz" lIns="93177" tIns="46589" rIns="93177" bIns="46589" rtlCol="0"/>
          <a:lstStyle>
            <a:lvl1pPr algn="l" eaLnBrk="1" hangingPunct="1">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eaLnBrk="1" hangingPunct="1">
              <a:defRPr sz="1200" noProof="1"/>
            </a:lvl1pPr>
          </a:lstStyle>
          <a:p>
            <a:pPr marL="0" marR="0" lvl="0" indent="0" algn="r" defTabSz="914400" rtl="0" eaLnBrk="1" fontAlgn="base" latinLnBrk="0" hangingPunct="1">
              <a:lnSpc>
                <a:spcPct val="100000"/>
              </a:lnSpc>
              <a:spcBef>
                <a:spcPct val="0"/>
              </a:spcBef>
              <a:spcAft>
                <a:spcPct val="0"/>
              </a:spcAft>
              <a:buClrTx/>
              <a:buSzTx/>
              <a:buFontTx/>
              <a:buNone/>
              <a:defRPr/>
            </a:pPr>
            <a:fld id="{E37829BF-433E-4D09-995D-BAB3B84585E9}" type="datetimeFigureOut">
              <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 name="页脚占位符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eaLnBrk="1" hangingPunct="1">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3970338" y="8829675"/>
            <a:ext cx="3038475" cy="466725"/>
          </a:xfrm>
          <a:prstGeom prst="rect">
            <a:avLst/>
          </a:prstGeom>
        </p:spPr>
        <p:txBody>
          <a:bodyPr vert="horz" wrap="square" lIns="93177" tIns="46589" rIns="93177" bIns="46589" numCol="1" anchor="b" anchorCtr="0" compatLnSpc="1"/>
          <a:p>
            <a:pPr lvl="0" algn="r" eaLnBrk="1" hangingPunct="1">
              <a:buNone/>
            </a:pPr>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noProof="1"/>
            </a:lvl1pPr>
          </a:lstStyle>
          <a:p>
            <a:pPr marL="0" marR="0" lvl="0" indent="0" algn="r" defTabSz="914400" rtl="0" eaLnBrk="1" fontAlgn="base" latinLnBrk="0" hangingPunct="1">
              <a:lnSpc>
                <a:spcPct val="100000"/>
              </a:lnSpc>
              <a:spcBef>
                <a:spcPct val="0"/>
              </a:spcBef>
              <a:spcAft>
                <a:spcPct val="0"/>
              </a:spcAft>
              <a:buClrTx/>
              <a:buSzTx/>
              <a:buFontTx/>
              <a:buNone/>
              <a:defRPr/>
            </a:pPr>
            <a:fld id="{98E61066-12BA-4674-899D-EE3D79BDC849}" type="datetimeFigureOut">
              <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4100" name="幻灯片图像占位符 3"/>
          <p:cNvSpPr>
            <a:spLocks noGrp="1" noRot="1" noChangeAspect="1"/>
          </p:cNvSpPr>
          <p:nvPr>
            <p:ph type="sldImg"/>
          </p:nvPr>
        </p:nvSpPr>
        <p:spPr>
          <a:xfrm>
            <a:off x="406400" y="696913"/>
            <a:ext cx="6197600" cy="3486150"/>
          </a:xfrm>
          <a:prstGeom prst="rect">
            <a:avLst/>
          </a:prstGeom>
          <a:noFill/>
          <a:ln w="12700" cap="flat" cmpd="sng">
            <a:solidFill>
              <a:srgbClr val="000000"/>
            </a:solidFill>
            <a:prstDash val="solid"/>
            <a:round/>
            <a:headEnd type="none" w="med" len="med"/>
            <a:tailEnd type="none" w="med" len="med"/>
          </a:ln>
        </p:spPr>
      </p:sp>
      <p:sp>
        <p:nvSpPr>
          <p:cNvPr id="5125" name="备注占位符 4"/>
          <p:cNvSpPr>
            <a:spLocks noGrp="1" noChangeArrowheads="1"/>
          </p:cNvSpPr>
          <p:nvPr>
            <p:ph type="body" sz="quarter" idx="4294967295"/>
          </p:nvPr>
        </p:nvSpPr>
        <p:spPr bwMode="auto">
          <a:xfrm>
            <a:off x="701675" y="4416425"/>
            <a:ext cx="5607050" cy="4183063"/>
          </a:xfrm>
          <a:prstGeom prst="rect">
            <a:avLst/>
          </a:prstGeom>
          <a:noFill/>
          <a:ln>
            <a:noFill/>
          </a:ln>
        </p:spPr>
        <p:txBody>
          <a:bodyPr vert="horz" wrap="square" lIns="93177" tIns="46589" rIns="93177" bIns="46589"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3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300" b="0" i="0" u="none" strike="noStrike" kern="1200" cap="none" spc="0" normalizeH="0" baseline="0" noProof="0">
              <a:ln>
                <a:noFill/>
              </a:ln>
              <a:solidFill>
                <a:schemeClr val="tx1"/>
              </a:solidFill>
              <a:effectLst/>
              <a:uLnTx/>
              <a:uFillTx/>
              <a:latin typeface="+mn-lt"/>
              <a:ea typeface="+mn-ea"/>
              <a:cs typeface="+mn-cs"/>
            </a:endParaRPr>
          </a:p>
          <a:p>
            <a:pPr marL="455930" marR="0" lvl="1" indent="0" algn="l" defTabSz="914400" rtl="0" eaLnBrk="0" fontAlgn="base" latinLnBrk="0" hangingPunct="0">
              <a:lnSpc>
                <a:spcPct val="100000"/>
              </a:lnSpc>
              <a:spcBef>
                <a:spcPct val="30000"/>
              </a:spcBef>
              <a:spcAft>
                <a:spcPct val="0"/>
              </a:spcAft>
              <a:buClrTx/>
              <a:buSzTx/>
              <a:buFontTx/>
              <a:buNone/>
              <a:defRPr/>
            </a:pPr>
            <a:r>
              <a:rPr kumimoji="0" lang="zh-CN" altLang="en-US" sz="13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300" b="0" i="0" u="none" strike="noStrike" kern="1200" cap="none" spc="0" normalizeH="0" baseline="0" noProof="0">
              <a:ln>
                <a:noFill/>
              </a:ln>
              <a:solidFill>
                <a:schemeClr val="tx1"/>
              </a:solidFill>
              <a:effectLst/>
              <a:uLnTx/>
              <a:uFillTx/>
              <a:latin typeface="+mn-lt"/>
              <a:ea typeface="+mn-ea"/>
              <a:cs typeface="+mn-cs"/>
            </a:endParaRPr>
          </a:p>
          <a:p>
            <a:pPr marL="913130" marR="0" lvl="2" indent="0" algn="l" defTabSz="914400" rtl="0" eaLnBrk="0" fontAlgn="base" latinLnBrk="0" hangingPunct="0">
              <a:lnSpc>
                <a:spcPct val="100000"/>
              </a:lnSpc>
              <a:spcBef>
                <a:spcPct val="30000"/>
              </a:spcBef>
              <a:spcAft>
                <a:spcPct val="0"/>
              </a:spcAft>
              <a:buClrTx/>
              <a:buSzTx/>
              <a:buFontTx/>
              <a:buNone/>
              <a:defRPr/>
            </a:pPr>
            <a:r>
              <a:rPr kumimoji="0" lang="zh-CN" altLang="en-US" sz="13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300" b="0" i="0" u="none" strike="noStrike" kern="1200" cap="none" spc="0" normalizeH="0" baseline="0" noProof="0">
              <a:ln>
                <a:noFill/>
              </a:ln>
              <a:solidFill>
                <a:schemeClr val="tx1"/>
              </a:solidFill>
              <a:effectLst/>
              <a:uLnTx/>
              <a:uFillTx/>
              <a:latin typeface="+mn-lt"/>
              <a:ea typeface="+mn-ea"/>
              <a:cs typeface="+mn-cs"/>
            </a:endParaRPr>
          </a:p>
          <a:p>
            <a:pPr marL="1370330" marR="0" lvl="3" indent="0" algn="l" defTabSz="914400" rtl="0" eaLnBrk="0" fontAlgn="base" latinLnBrk="0" hangingPunct="0">
              <a:lnSpc>
                <a:spcPct val="100000"/>
              </a:lnSpc>
              <a:spcBef>
                <a:spcPct val="30000"/>
              </a:spcBef>
              <a:spcAft>
                <a:spcPct val="0"/>
              </a:spcAft>
              <a:buClrTx/>
              <a:buSzTx/>
              <a:buFontTx/>
              <a:buNone/>
              <a:defRPr/>
            </a:pPr>
            <a:r>
              <a:rPr kumimoji="0" lang="zh-CN" altLang="en-US" sz="13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300" b="0" i="0" u="none" strike="noStrike" kern="1200" cap="none" spc="0" normalizeH="0" baseline="0" noProof="0">
              <a:ln>
                <a:noFill/>
              </a:ln>
              <a:solidFill>
                <a:schemeClr val="tx1"/>
              </a:solidFill>
              <a:effectLst/>
              <a:uLnTx/>
              <a:uFillTx/>
              <a:latin typeface="+mn-lt"/>
              <a:ea typeface="+mn-ea"/>
              <a:cs typeface="+mn-cs"/>
            </a:endParaRPr>
          </a:p>
          <a:p>
            <a:pPr marL="1827530" marR="0" lvl="4" indent="0" algn="l" defTabSz="914400" rtl="0" eaLnBrk="0" fontAlgn="base" latinLnBrk="0" hangingPunct="0">
              <a:lnSpc>
                <a:spcPct val="100000"/>
              </a:lnSpc>
              <a:spcBef>
                <a:spcPct val="30000"/>
              </a:spcBef>
              <a:spcAft>
                <a:spcPct val="0"/>
              </a:spcAft>
              <a:buClrTx/>
              <a:buSzTx/>
              <a:buFontTx/>
              <a:buNone/>
              <a:defRPr/>
            </a:pPr>
            <a:r>
              <a:rPr kumimoji="0" lang="zh-CN" altLang="en-US" sz="13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3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
            <a:pPr lvl="0" algn="r" eaLnBrk="1" hangingPunct="1">
              <a:buNone/>
            </a:pPr>
            <a:fld id="{9A0DB2DC-4C9A-4742-B13C-FB6460FD3503}" type="slidenum">
              <a:rPr lang="en-US" altLang="en-US" sz="1200" dirty="0"/>
            </a:fld>
            <a:endParaRPr lang="en-US" altLang="en-US"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930" algn="l" rtl="0" eaLnBrk="0" fontAlgn="base" hangingPunct="0">
      <a:spcBef>
        <a:spcPct val="30000"/>
      </a:spcBef>
      <a:spcAft>
        <a:spcPct val="0"/>
      </a:spcAft>
      <a:defRPr sz="1300" kern="1200">
        <a:solidFill>
          <a:schemeClr val="tx1"/>
        </a:solidFill>
        <a:latin typeface="+mn-lt"/>
        <a:ea typeface="+mn-ea"/>
        <a:cs typeface="+mn-cs"/>
      </a:defRPr>
    </a:lvl2pPr>
    <a:lvl3pPr marL="913130" algn="l" rtl="0" eaLnBrk="0" fontAlgn="base" hangingPunct="0">
      <a:spcBef>
        <a:spcPct val="30000"/>
      </a:spcBef>
      <a:spcAft>
        <a:spcPct val="0"/>
      </a:spcAft>
      <a:defRPr sz="1300" kern="1200">
        <a:solidFill>
          <a:schemeClr val="tx1"/>
        </a:solidFill>
        <a:latin typeface="+mn-lt"/>
        <a:ea typeface="+mn-ea"/>
        <a:cs typeface="+mn-cs"/>
      </a:defRPr>
    </a:lvl3pPr>
    <a:lvl4pPr marL="1370330" algn="l" rtl="0" eaLnBrk="0" fontAlgn="base" hangingPunct="0">
      <a:spcBef>
        <a:spcPct val="30000"/>
      </a:spcBef>
      <a:spcAft>
        <a:spcPct val="0"/>
      </a:spcAft>
      <a:defRPr sz="1300" kern="1200">
        <a:solidFill>
          <a:schemeClr val="tx1"/>
        </a:solidFill>
        <a:latin typeface="+mn-lt"/>
        <a:ea typeface="+mn-ea"/>
        <a:cs typeface="+mn-cs"/>
      </a:defRPr>
    </a:lvl4pPr>
    <a:lvl5pPr marL="1827530" algn="l" rtl="0" eaLnBrk="0" fontAlgn="base" hangingPunct="0">
      <a:spcBef>
        <a:spcPct val="30000"/>
      </a:spcBef>
      <a:spcAft>
        <a:spcPct val="0"/>
      </a:spcAft>
      <a:defRPr sz="1300" kern="1200">
        <a:solidFill>
          <a:schemeClr val="tx1"/>
        </a:solidFill>
        <a:latin typeface="+mn-lt"/>
        <a:ea typeface="+mn-ea"/>
        <a:cs typeface="+mn-cs"/>
      </a:defRPr>
    </a:lvl5pPr>
    <a:lvl6pPr marL="2285365" algn="l" defTabSz="914400" rtl="0" eaLnBrk="1" latinLnBrk="0" hangingPunct="1">
      <a:defRPr sz="1300" kern="1200">
        <a:solidFill>
          <a:schemeClr val="tx1"/>
        </a:solidFill>
        <a:latin typeface="+mn-lt"/>
        <a:ea typeface="+mn-ea"/>
        <a:cs typeface="+mn-cs"/>
      </a:defRPr>
    </a:lvl6pPr>
    <a:lvl7pPr marL="2742565" algn="l" defTabSz="914400" rtl="0" eaLnBrk="1" latinLnBrk="0" hangingPunct="1">
      <a:defRPr sz="1300" kern="1200">
        <a:solidFill>
          <a:schemeClr val="tx1"/>
        </a:solidFill>
        <a:latin typeface="+mn-lt"/>
        <a:ea typeface="+mn-ea"/>
        <a:cs typeface="+mn-cs"/>
      </a:defRPr>
    </a:lvl7pPr>
    <a:lvl8pPr marL="3199765" algn="l" defTabSz="914400" rtl="0" eaLnBrk="1" latinLnBrk="0" hangingPunct="1">
      <a:defRPr sz="1300" kern="1200">
        <a:solidFill>
          <a:schemeClr val="tx1"/>
        </a:solidFill>
        <a:latin typeface="+mn-lt"/>
        <a:ea typeface="+mn-ea"/>
        <a:cs typeface="+mn-cs"/>
      </a:defRPr>
    </a:lvl8pPr>
    <a:lvl9pPr marL="3656965" algn="l" defTabSz="914400"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幻灯片图像占位符 1"/>
          <p:cNvSpPr>
            <a:spLocks noGrp="1" noRot="1" noChangeAspect="1" noTextEdit="1"/>
          </p:cNvSpPr>
          <p:nvPr>
            <p:ph type="sldImg"/>
          </p:nvPr>
        </p:nvSpPr>
        <p:spPr>
          <a:ln>
            <a:miter lim="800000"/>
          </a:ln>
        </p:spPr>
      </p:sp>
      <p:sp>
        <p:nvSpPr>
          <p:cNvPr id="8195" name="备注占位符 2"/>
          <p:cNvSpPr>
            <a:spLocks noGrp="1"/>
          </p:cNvSpPr>
          <p:nvPr>
            <p:ph type="body"/>
          </p:nvPr>
        </p:nvSpPr>
        <p:spPr/>
        <p:txBody>
          <a:bodyPr wrap="square" lIns="93177" tIns="46589" rIns="93177" bIns="46589" anchor="t" anchorCtr="0"/>
          <a:p>
            <a:pPr lvl="0"/>
            <a:endParaRPr lang="zh-CN" altLang="en-US" dirty="0"/>
          </a:p>
        </p:txBody>
      </p:sp>
      <p:sp>
        <p:nvSpPr>
          <p:cNvPr id="8196" name="灯片编号占位符 3"/>
          <p:cNvSpPr txBox="1">
            <a:spLocks noGrp="1"/>
          </p:cNvSpPr>
          <p:nvPr>
            <p:ph type="sldNum" sz="quarter"/>
          </p:nvPr>
        </p:nvSpPr>
        <p:spPr>
          <a:xfrm>
            <a:off x="3970338" y="8829675"/>
            <a:ext cx="3038475" cy="465138"/>
          </a:xfrm>
          <a:prstGeom prst="rect">
            <a:avLst/>
          </a:prstGeom>
          <a:noFill/>
          <a:ln w="9525">
            <a:noFill/>
          </a:ln>
        </p:spPr>
        <p:txBody>
          <a:bodyPr lIns="93177" tIns="46589" rIns="93177" bIns="46589" anchor="b" anchorCtr="0"/>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CAF4B8E-F916-4879-845E-0C454A3D9A2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CAF4B8E-F916-4879-845E-0C454A3D9A2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CAF4B8E-F916-4879-845E-0C454A3D9A2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CAF4B8E-F916-4879-845E-0C454A3D9A2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幻灯片图像占位符 1"/>
          <p:cNvSpPr>
            <a:spLocks noGrp="1" noRot="1" noChangeAspect="1" noTextEdit="1"/>
          </p:cNvSpPr>
          <p:nvPr>
            <p:ph type="sldImg"/>
          </p:nvPr>
        </p:nvSpPr>
        <p:spPr>
          <a:ln>
            <a:miter lim="800000"/>
          </a:ln>
        </p:spPr>
      </p:sp>
      <p:sp>
        <p:nvSpPr>
          <p:cNvPr id="40963" name="备注占位符 2"/>
          <p:cNvSpPr>
            <a:spLocks noGrp="1"/>
          </p:cNvSpPr>
          <p:nvPr>
            <p:ph type="body"/>
          </p:nvPr>
        </p:nvSpPr>
        <p:spPr/>
        <p:txBody>
          <a:bodyPr wrap="square" lIns="93177" tIns="46589" rIns="93177" bIns="46589" anchor="t" anchorCtr="0"/>
          <a:p>
            <a:pPr lvl="0"/>
            <a:endParaRPr lang="zh-CN" altLang="en-US" dirty="0"/>
          </a:p>
        </p:txBody>
      </p:sp>
      <p:sp>
        <p:nvSpPr>
          <p:cNvPr id="40964" name="灯片编号占位符 3"/>
          <p:cNvSpPr txBox="1">
            <a:spLocks noGrp="1"/>
          </p:cNvSpPr>
          <p:nvPr>
            <p:ph type="sldNum" sz="quarter"/>
          </p:nvPr>
        </p:nvSpPr>
        <p:spPr>
          <a:xfrm>
            <a:off x="3970338" y="8829675"/>
            <a:ext cx="3038475" cy="465138"/>
          </a:xfrm>
          <a:prstGeom prst="rect">
            <a:avLst/>
          </a:prstGeom>
          <a:noFill/>
          <a:ln w="9525">
            <a:noFill/>
          </a:ln>
        </p:spPr>
        <p:txBody>
          <a:bodyPr lIns="93177" tIns="46589" rIns="93177" bIns="46589" anchor="b" anchorCtr="0"/>
          <a:p>
            <a:pPr lvl="0" algn="r" eaLnBrk="1" hangingPunct="1"/>
            <a:fld id="{9A0DB2DC-4C9A-4742-B13C-FB6460FD3503}" type="slidenum">
              <a:rPr lang="en-US" altLang="en-US" sz="1200" dirty="0"/>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cSld>
  <p:clrMapOvr>
    <a:masterClrMapping/>
  </p:clrMapOvr>
  <p:transition spd="slow"/>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ransition spd="slow"/>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0064B7"/>
        </a:solidFill>
        <a:effectLst/>
      </p:bgPr>
    </p:bg>
    <p:spTree>
      <p:nvGrpSpPr>
        <p:cNvPr id="1" name=""/>
        <p:cNvGrpSpPr/>
        <p:nvPr/>
      </p:nvGrpSpPr>
      <p:grpSpPr>
        <a:xfrm>
          <a:off x="0" y="0"/>
          <a:ext cx="0" cy="0"/>
          <a:chOff x="0" y="0"/>
          <a:chExt cx="0" cy="0"/>
        </a:xfrm>
      </p:grpSpPr>
      <p:sp>
        <p:nvSpPr>
          <p:cNvPr id="3" name="矩形 2"/>
          <p:cNvSpPr/>
          <p:nvPr/>
        </p:nvSpPr>
        <p:spPr>
          <a:xfrm>
            <a:off x="0" y="447675"/>
            <a:ext cx="12858750" cy="288925"/>
          </a:xfrm>
          <a:prstGeom prst="rect">
            <a:avLst/>
          </a:prstGeom>
          <a:gradFill>
            <a:gsLst>
              <a:gs pos="0">
                <a:schemeClr val="accent5"/>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2052" name="组合 8"/>
          <p:cNvGrpSpPr/>
          <p:nvPr userDrawn="1"/>
        </p:nvGrpSpPr>
        <p:grpSpPr>
          <a:xfrm>
            <a:off x="630238" y="231775"/>
            <a:ext cx="720725" cy="720725"/>
            <a:chOff x="5531074" y="1168053"/>
            <a:chExt cx="1796602" cy="1796602"/>
          </a:xfrm>
        </p:grpSpPr>
        <p:sp>
          <p:nvSpPr>
            <p:cNvPr id="5" name="椭圆 4"/>
            <p:cNvSpPr/>
            <p:nvPr/>
          </p:nvSpPr>
          <p:spPr>
            <a:xfrm>
              <a:off x="5531074" y="1168053"/>
              <a:ext cx="1796602" cy="1796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2055" name="图片 7"/>
            <p:cNvPicPr>
              <a:picLocks noChangeAspect="1"/>
            </p:cNvPicPr>
            <p:nvPr/>
          </p:nvPicPr>
          <p:blipFill>
            <a:blip r:embed="rId2"/>
            <a:stretch>
              <a:fillRect/>
            </a:stretch>
          </p:blipFill>
          <p:spPr>
            <a:xfrm>
              <a:off x="5572004" y="1208983"/>
              <a:ext cx="1714743" cy="1714743"/>
            </a:xfrm>
            <a:prstGeom prst="rect">
              <a:avLst/>
            </a:prstGeom>
            <a:noFill/>
            <a:ln w="9525">
              <a:noFill/>
            </a:ln>
          </p:spPr>
        </p:pic>
      </p:grpSp>
      <p:sp>
        <p:nvSpPr>
          <p:cNvPr id="2053" name="矩形 9"/>
          <p:cNvSpPr/>
          <p:nvPr userDrawn="1"/>
        </p:nvSpPr>
        <p:spPr>
          <a:xfrm>
            <a:off x="9666288" y="407988"/>
            <a:ext cx="2441575" cy="338137"/>
          </a:xfrm>
          <a:prstGeom prst="rect">
            <a:avLst/>
          </a:prstGeom>
          <a:noFill/>
          <a:ln w="9525">
            <a:noFill/>
          </a:ln>
        </p:spPr>
        <p:txBody>
          <a:bodyPr wrap="none">
            <a:spAutoFit/>
          </a:bodyPr>
          <a:p>
            <a:pPr lvl="0" algn="ctr" eaLnBrk="1" hangingPunct="1"/>
            <a:r>
              <a:rPr lang="zh-CN" altLang="en-US" sz="1600" dirty="0">
                <a:solidFill>
                  <a:schemeClr val="bg1"/>
                </a:solidFill>
                <a:latin typeface="微软雅黑" panose="020B0503020204020204" pitchFamily="34" charset="-122"/>
                <a:ea typeface="微软雅黑" panose="020B0503020204020204" pitchFamily="34" charset="-122"/>
              </a:rPr>
              <a:t>南京苏博证据科学研究院</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3" name="日期占位符 1"/>
          <p:cNvSpPr>
            <a:spLocks noGrp="1"/>
          </p:cNvSpPr>
          <p:nvPr>
            <p:ph type="dt" sz="half" idx="2"/>
            <p:custDataLst>
              <p:tags r:id="rId2"/>
            </p:custDataLst>
          </p:nvPr>
        </p:nvSpPr>
        <p:spPr>
          <a:xfrm>
            <a:off x="644525" y="6659563"/>
            <a:ext cx="2849563" cy="333375"/>
          </a:xfrm>
          <a:prstGeom prst="rect">
            <a:avLst/>
          </a:prstGeom>
        </p:spPr>
        <p:txBody>
          <a:bodyPr vert="horz" lIns="91440" tIns="45720" rIns="91440" bIns="45720" rtlCol="0" anchor="ctr">
            <a:normAutofit/>
          </a:bodyPr>
          <a:lstStyle>
            <a:lvl1pPr eaLnBrk="1" hangingPunct="1">
              <a:defRPr sz="750" noProof="1">
                <a:latin typeface="Arial" panose="020B0604020202020204" pitchFamily="34" charset="0"/>
                <a:ea typeface="微软雅黑" panose="020B0503020204020204" pitchFamily="34" charset="-122"/>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D6B305EE-C8C1-4584-A28E-8CA676B7BEF2}" type="datetimeFigureOut">
              <a:rPr kumimoji="0" lang="zh-CN" altLang="en-US" sz="75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rPr>
            </a:fld>
            <a:endParaRPr kumimoji="0" lang="zh-CN" altLang="en-US" sz="750" b="0" i="0" u="none" strike="noStrike" kern="1200" cap="none" spc="0" normalizeH="0" baseline="0" noProof="1">
              <a:ln>
                <a:noFill/>
              </a:ln>
              <a:solidFill>
                <a:schemeClr val="tx1"/>
              </a:solidFill>
              <a:effectLst/>
              <a:uLnTx/>
              <a:uFillTx/>
              <a:latin typeface="Arial" panose="020B0604020202020204" pitchFamily="34" charset="0"/>
              <a:ea typeface="微软雅黑" panose="020B0503020204020204" pitchFamily="34" charset="-122"/>
              <a:cs typeface="+mn-cs"/>
            </a:endParaRPr>
          </a:p>
        </p:txBody>
      </p:sp>
      <p:sp>
        <p:nvSpPr>
          <p:cNvPr id="4" name="页脚占位符 2"/>
          <p:cNvSpPr>
            <a:spLocks noGrp="1"/>
          </p:cNvSpPr>
          <p:nvPr>
            <p:ph type="ftr" sz="quarter" idx="3"/>
            <p:custDataLst>
              <p:tags r:id="rId3"/>
            </p:custDataLst>
          </p:nvPr>
        </p:nvSpPr>
        <p:spPr>
          <a:xfrm>
            <a:off x="4341813" y="6659563"/>
            <a:ext cx="4175125" cy="333375"/>
          </a:xfrm>
          <a:prstGeom prst="rect">
            <a:avLst/>
          </a:prstGeom>
        </p:spPr>
        <p:txBody>
          <a:bodyPr vert="horz" lIns="91440" tIns="45720" rIns="91440" bIns="45720" rtlCol="0" anchor="ctr">
            <a:normAutofit/>
          </a:bodyPr>
          <a:lstStyle>
            <a:lvl1pPr eaLnBrk="1" hangingPunct="1">
              <a:defRPr noProof="1"/>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3"/>
          <p:cNvSpPr>
            <a:spLocks noGrp="1"/>
          </p:cNvSpPr>
          <p:nvPr>
            <p:ph type="sldNum" sz="quarter" idx="4"/>
            <p:custDataLst>
              <p:tags r:id="rId4"/>
            </p:custDataLst>
          </p:nvPr>
        </p:nvSpPr>
        <p:spPr>
          <a:xfrm>
            <a:off x="9363075" y="6659563"/>
            <a:ext cx="2847975" cy="333375"/>
          </a:xfrm>
          <a:prstGeom prst="rect">
            <a:avLst/>
          </a:prstGeom>
        </p:spPr>
        <p:txBody>
          <a:bodyPr vert="horz" wrap="square" lIns="91440" tIns="45720" rIns="91440" bIns="45720" numCol="1" anchor="ctr" anchorCtr="0" compatLnSpc="1"/>
          <a:p>
            <a:pPr lvl="0" eaLnBrk="1" hangingPunct="1">
              <a:buNone/>
            </a:pPr>
            <a:fld id="{9A0DB2DC-4C9A-4742-B13C-FB6460FD3503}" type="slidenum">
              <a:rPr lang="en-US" altLang="en-US" sz="700" dirty="0">
                <a:latin typeface="Arial" panose="020B0604020202020204" pitchFamily="34" charset="0"/>
                <a:ea typeface="微软雅黑" panose="020B0503020204020204" pitchFamily="34" charset="-122"/>
              </a:rPr>
            </a:fld>
            <a:endParaRPr lang="en-US" altLang="en-US" sz="700" dirty="0">
              <a:latin typeface="Arial" panose="020B0604020202020204" pitchFamily="34" charset="0"/>
              <a:ea typeface="微软雅黑" panose="020B0503020204020204" pitchFamily="34" charset="-122"/>
            </a:endParaRPr>
          </a:p>
        </p:txBody>
      </p:sp>
    </p:spTree>
  </p:cSld>
  <p:clrMapOvr>
    <a:masterClrMapping/>
  </p:clrMapOvr>
  <p:transition spd="slow"/>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84039" y="385072"/>
            <a:ext cx="11090672" cy="1397978"/>
          </a:xfr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84039" y="1925359"/>
            <a:ext cx="11090672" cy="458905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84039" y="6703599"/>
            <a:ext cx="2893219" cy="385072"/>
          </a:xfrm>
        </p:spPr>
        <p:txBody>
          <a:bodyPr/>
          <a:lstStyle/>
          <a:p>
            <a:fld id="{9166FB0D-3649-4659-A4EA-16B622D04D18}" type="datetimeFigureOut">
              <a:rPr lang="zh-CN" altLang="en-US" smtClean="0"/>
            </a:fld>
            <a:endParaRPr lang="zh-CN" altLang="en-US"/>
          </a:p>
        </p:txBody>
      </p:sp>
      <p:sp>
        <p:nvSpPr>
          <p:cNvPr id="5" name="页脚占位符 4"/>
          <p:cNvSpPr>
            <a:spLocks noGrp="1"/>
          </p:cNvSpPr>
          <p:nvPr>
            <p:ph type="ftr" sz="quarter" idx="11"/>
          </p:nvPr>
        </p:nvSpPr>
        <p:spPr>
          <a:xfrm>
            <a:off x="4259461" y="6703599"/>
            <a:ext cx="4339828" cy="385072"/>
          </a:xfrm>
        </p:spPr>
        <p:txBody>
          <a:bodyPr/>
          <a:lstStyle/>
          <a:p>
            <a:endParaRPr lang="zh-CN" altLang="en-US"/>
          </a:p>
        </p:txBody>
      </p:sp>
      <p:sp>
        <p:nvSpPr>
          <p:cNvPr id="6" name="灯片编号占位符 5"/>
          <p:cNvSpPr>
            <a:spLocks noGrp="1"/>
          </p:cNvSpPr>
          <p:nvPr>
            <p:ph type="sldNum" sz="quarter" idx="12"/>
          </p:nvPr>
        </p:nvSpPr>
        <p:spPr>
          <a:xfrm>
            <a:off x="9081492" y="6703599"/>
            <a:ext cx="2893219" cy="385072"/>
          </a:xfrm>
        </p:spPr>
        <p:txBody>
          <a:bodyPr/>
          <a:lstStyle/>
          <a:p>
            <a:fld id="{85BC0CA1-3571-4BD4-9253-723F5D1C3D94}" type="slidenum">
              <a:rPr lang="zh-CN" altLang="en-US" smtClean="0"/>
            </a:fld>
            <a:endParaRPr lang="zh-CN" altLang="en-US"/>
          </a:p>
        </p:txBody>
      </p:sp>
      <p:grpSp>
        <p:nvGrpSpPr>
          <p:cNvPr id="11" name="组合 10"/>
          <p:cNvGrpSpPr/>
          <p:nvPr userDrawn="1"/>
        </p:nvGrpSpPr>
        <p:grpSpPr>
          <a:xfrm>
            <a:off x="-3" y="169729"/>
            <a:ext cx="401846" cy="673763"/>
            <a:chOff x="-2" y="120703"/>
            <a:chExt cx="285757" cy="479147"/>
          </a:xfrm>
        </p:grpSpPr>
        <p:sp>
          <p:nvSpPr>
            <p:cNvPr id="7" name="等腰三角形 6"/>
            <p:cNvSpPr/>
            <p:nvPr userDrawn="1"/>
          </p:nvSpPr>
          <p:spPr>
            <a:xfrm rot="5400000">
              <a:off x="-52804" y="173505"/>
              <a:ext cx="391362" cy="285757"/>
            </a:xfrm>
            <a:prstGeom prst="triangle">
              <a:avLst/>
            </a:prstGeom>
            <a:gradFill>
              <a:gsLst>
                <a:gs pos="0">
                  <a:srgbClr val="0070C0"/>
                </a:gs>
                <a:gs pos="100000">
                  <a:srgbClr val="00B0F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8" name="等腰三角形 7"/>
            <p:cNvSpPr/>
            <p:nvPr userDrawn="1"/>
          </p:nvSpPr>
          <p:spPr>
            <a:xfrm rot="5400000">
              <a:off x="-52804" y="261290"/>
              <a:ext cx="391362" cy="285757"/>
            </a:xfrm>
            <a:prstGeom prst="triangle">
              <a:avLst/>
            </a:prstGeom>
            <a:solidFill>
              <a:srgbClr val="0070C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grpSp>
        <p:nvGrpSpPr>
          <p:cNvPr id="12" name="组合 11"/>
          <p:cNvGrpSpPr/>
          <p:nvPr userDrawn="1"/>
        </p:nvGrpSpPr>
        <p:grpSpPr>
          <a:xfrm>
            <a:off x="12456903" y="6459885"/>
            <a:ext cx="401846" cy="673763"/>
            <a:chOff x="8858242" y="4593948"/>
            <a:chExt cx="285757" cy="479147"/>
          </a:xfrm>
        </p:grpSpPr>
        <p:sp>
          <p:nvSpPr>
            <p:cNvPr id="9" name="等腰三角形 8"/>
            <p:cNvSpPr/>
            <p:nvPr userDrawn="1"/>
          </p:nvSpPr>
          <p:spPr>
            <a:xfrm rot="16200000">
              <a:off x="8805440" y="4646750"/>
              <a:ext cx="391362" cy="285757"/>
            </a:xfrm>
            <a:prstGeom prst="triangle">
              <a:avLst/>
            </a:prstGeom>
            <a:gradFill>
              <a:gsLst>
                <a:gs pos="0">
                  <a:srgbClr val="0070C0"/>
                </a:gs>
                <a:gs pos="100000">
                  <a:srgbClr val="00B0F0"/>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10" name="等腰三角形 9"/>
            <p:cNvSpPr/>
            <p:nvPr userDrawn="1"/>
          </p:nvSpPr>
          <p:spPr>
            <a:xfrm rot="16200000">
              <a:off x="8805440" y="4734535"/>
              <a:ext cx="391362" cy="285757"/>
            </a:xfrm>
            <a:prstGeom prst="triangle">
              <a:avLst/>
            </a:prstGeom>
            <a:solidFill>
              <a:srgbClr val="0070C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grpSp>
    </p:spTree>
  </p:cSld>
  <p:clrMapOvr>
    <a:masterClrMapping/>
  </p:clrMapOvr>
  <mc:AlternateContent xmlns:mc="http://schemas.openxmlformats.org/markup-compatibility/2006">
    <mc:Choice xmlns:p14="http://schemas.microsoft.com/office/powerpoint/2010/main" Requires="p14">
      <p:transition spd="slow" p14:dur="1600" advClick="0" advTm="0">
        <p:blinds dir="vert"/>
      </p:transition>
    </mc:Choice>
    <mc:Fallback>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2.png"/><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4B7"/>
        </a:solidFill>
        <a:effectLst/>
      </p:bgPr>
    </p:bg>
    <p:spTree>
      <p:nvGrpSpPr>
        <p:cNvPr id="1" name=""/>
        <p:cNvGrpSpPr/>
        <p:nvPr/>
      </p:nvGrpSpPr>
      <p:grpSpPr/>
      <p:pic>
        <p:nvPicPr>
          <p:cNvPr id="1026" name="图片 2"/>
          <p:cNvPicPr>
            <a:picLocks noChangeAspect="1"/>
          </p:cNvPicPr>
          <p:nvPr userDrawn="1"/>
        </p:nvPicPr>
        <p:blipFill>
          <a:blip r:embed="rId6"/>
          <a:stretch>
            <a:fillRect/>
          </a:stretch>
        </p:blipFill>
        <p:spPr>
          <a:xfrm>
            <a:off x="-7937" y="0"/>
            <a:ext cx="12866687" cy="7239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p:hf sldNum="0" hdr="0" ftr="0" dt="0"/>
  <p:txStyles>
    <p:titleStyle>
      <a:lvl1pPr algn="l" defTabSz="965200" rtl="0" eaLnBrk="0" fontAlgn="base" hangingPunct="0">
        <a:lnSpc>
          <a:spcPct val="80000"/>
        </a:lnSpc>
        <a:spcBef>
          <a:spcPct val="0"/>
        </a:spcBef>
        <a:spcAft>
          <a:spcPct val="0"/>
        </a:spcAft>
        <a:defRPr sz="5200" kern="1200" cap="all" spc="105">
          <a:solidFill>
            <a:srgbClr val="0D0D0D"/>
          </a:solidFill>
          <a:latin typeface="+mj-lt"/>
          <a:ea typeface="+mj-ea"/>
          <a:cs typeface="+mj-cs"/>
        </a:defRPr>
      </a:lvl1pPr>
      <a:lvl2pPr algn="l" defTabSz="965200" rtl="0" eaLnBrk="0" fontAlgn="base" hangingPunct="0">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2pPr>
      <a:lvl3pPr algn="l" defTabSz="965200" rtl="0" eaLnBrk="0" fontAlgn="base" hangingPunct="0">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3pPr>
      <a:lvl4pPr algn="l" defTabSz="965200" rtl="0" eaLnBrk="0" fontAlgn="base" hangingPunct="0">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4pPr>
      <a:lvl5pPr algn="l" defTabSz="965200" rtl="0" eaLnBrk="0" fontAlgn="base" hangingPunct="0">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5pPr>
      <a:lvl6pPr marL="457200" algn="l" defTabSz="965200" rtl="0" fontAlgn="base">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6pPr>
      <a:lvl7pPr marL="914400" algn="l" defTabSz="965200" rtl="0" fontAlgn="base">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7pPr>
      <a:lvl8pPr marL="1371600" algn="l" defTabSz="965200" rtl="0" fontAlgn="base">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8pPr>
      <a:lvl9pPr marL="1828800" algn="l" defTabSz="965200" rtl="0" fontAlgn="base">
        <a:lnSpc>
          <a:spcPct val="80000"/>
        </a:lnSpc>
        <a:spcBef>
          <a:spcPct val="0"/>
        </a:spcBef>
        <a:spcAft>
          <a:spcPct val="0"/>
        </a:spcAft>
        <a:defRPr sz="5200">
          <a:solidFill>
            <a:srgbClr val="0D0D0D"/>
          </a:solidFill>
          <a:latin typeface="Calibri Light" panose="020F0302020204030204" pitchFamily="34" charset="0"/>
          <a:ea typeface="微软雅黑" panose="020B0503020204020204" pitchFamily="34" charset="-122"/>
        </a:defRPr>
      </a:lvl9pPr>
    </p:titleStyle>
    <p:bodyStyle>
      <a:lvl1pPr marL="97155" indent="-97155" algn="l" defTabSz="965200" rtl="0" eaLnBrk="0" fontAlgn="base" hangingPunct="0">
        <a:lnSpc>
          <a:spcPct val="90000"/>
        </a:lnSpc>
        <a:spcBef>
          <a:spcPts val="1265"/>
        </a:spcBef>
        <a:spcAft>
          <a:spcPts val="215"/>
        </a:spcAft>
        <a:buClr>
          <a:schemeClr val="accent1"/>
        </a:buClr>
        <a:buSzPct val="100000"/>
        <a:buFont typeface="Tw Cen MT" panose="020B0602020104020603" pitchFamily="34" charset="0"/>
        <a:buChar char=" "/>
        <a:defRPr sz="2300" kern="1200">
          <a:solidFill>
            <a:schemeClr val="tx1"/>
          </a:solidFill>
          <a:latin typeface="+mn-lt"/>
          <a:ea typeface="+mn-ea"/>
          <a:cs typeface="+mn-cs"/>
        </a:defRPr>
      </a:lvl1pPr>
      <a:lvl2pPr marL="279400" indent="-144780" algn="l" defTabSz="965200" rtl="0" eaLnBrk="0" fontAlgn="base" hangingPunct="0">
        <a:lnSpc>
          <a:spcPct val="90000"/>
        </a:lnSpc>
        <a:spcBef>
          <a:spcPts val="215"/>
        </a:spcBef>
        <a:spcAft>
          <a:spcPts val="425"/>
        </a:spcAft>
        <a:buClr>
          <a:schemeClr val="accent1"/>
        </a:buClr>
        <a:buFont typeface="Wingdings 3" panose="05040102010807070707" pitchFamily="18" charset="2"/>
        <a:buChar char=""/>
        <a:defRPr sz="1900" kern="1200">
          <a:solidFill>
            <a:schemeClr val="tx1"/>
          </a:solidFill>
          <a:latin typeface="+mn-lt"/>
          <a:ea typeface="+mn-ea"/>
          <a:cs typeface="+mn-cs"/>
        </a:defRPr>
      </a:lvl2pPr>
      <a:lvl3pPr marL="473075" indent="-146050" algn="l" defTabSz="965200" rtl="0" eaLnBrk="0" fontAlgn="base" hangingPunct="0">
        <a:lnSpc>
          <a:spcPct val="90000"/>
        </a:lnSpc>
        <a:spcBef>
          <a:spcPts val="215"/>
        </a:spcBef>
        <a:spcAft>
          <a:spcPts val="425"/>
        </a:spcAft>
        <a:buClr>
          <a:schemeClr val="accent1"/>
        </a:buClr>
        <a:buFont typeface="Wingdings 3" panose="05040102010807070707" pitchFamily="18" charset="2"/>
        <a:buChar char=""/>
        <a:defRPr sz="1400" kern="1200">
          <a:solidFill>
            <a:schemeClr val="tx1"/>
          </a:solidFill>
          <a:latin typeface="+mn-lt"/>
          <a:ea typeface="+mn-ea"/>
          <a:cs typeface="+mn-cs"/>
        </a:defRPr>
      </a:lvl3pPr>
      <a:lvl4pPr marL="627380" indent="-144780" algn="l" defTabSz="965200" rtl="0" eaLnBrk="0" fontAlgn="base" hangingPunct="0">
        <a:lnSpc>
          <a:spcPct val="90000"/>
        </a:lnSpc>
        <a:spcBef>
          <a:spcPts val="215"/>
        </a:spcBef>
        <a:spcAft>
          <a:spcPts val="425"/>
        </a:spcAft>
        <a:buClr>
          <a:schemeClr val="accent1"/>
        </a:buClr>
        <a:buFont typeface="Wingdings 3" panose="05040102010807070707" pitchFamily="18" charset="2"/>
        <a:buChar char=""/>
        <a:defRPr sz="1400" kern="1200">
          <a:solidFill>
            <a:schemeClr val="tx1"/>
          </a:solidFill>
          <a:latin typeface="+mn-lt"/>
          <a:ea typeface="+mn-ea"/>
          <a:cs typeface="+mn-cs"/>
        </a:defRPr>
      </a:lvl4pPr>
      <a:lvl5pPr marL="819150" indent="-144780" algn="l" defTabSz="965200" rtl="0" eaLnBrk="0" fontAlgn="base" hangingPunct="0">
        <a:lnSpc>
          <a:spcPct val="90000"/>
        </a:lnSpc>
        <a:spcBef>
          <a:spcPts val="215"/>
        </a:spcBef>
        <a:spcAft>
          <a:spcPts val="425"/>
        </a:spcAft>
        <a:buClr>
          <a:schemeClr val="accent1"/>
        </a:buClr>
        <a:buFont typeface="Wingdings 3" panose="05040102010807070707" pitchFamily="18" charset="2"/>
        <a:buChar char=""/>
        <a:defRPr sz="1400" kern="1200">
          <a:solidFill>
            <a:schemeClr val="tx1"/>
          </a:solidFill>
          <a:latin typeface="+mn-lt"/>
          <a:ea typeface="+mn-ea"/>
          <a:cs typeface="+mn-cs"/>
        </a:defRPr>
      </a:lvl5pPr>
      <a:lvl6pPr marL="964565" indent="-144780" algn="l" defTabSz="964565" rtl="0" eaLnBrk="1" latinLnBrk="0" hangingPunct="1">
        <a:lnSpc>
          <a:spcPct val="90000"/>
        </a:lnSpc>
        <a:spcBef>
          <a:spcPts val="210"/>
        </a:spcBef>
        <a:spcAft>
          <a:spcPts val="420"/>
        </a:spcAft>
        <a:buClr>
          <a:schemeClr val="accent1"/>
        </a:buClr>
        <a:buFont typeface="Wingdings 3" panose="05040102010807070707" pitchFamily="18" charset="2"/>
        <a:buChar char=""/>
        <a:defRPr sz="1475" kern="1200">
          <a:solidFill>
            <a:schemeClr val="tx1"/>
          </a:solidFill>
          <a:latin typeface="+mn-lt"/>
          <a:ea typeface="+mn-ea"/>
          <a:cs typeface="+mn-cs"/>
        </a:defRPr>
      </a:lvl6pPr>
      <a:lvl7pPr marL="1118870" indent="-144780" algn="l" defTabSz="964565" rtl="0" eaLnBrk="1" latinLnBrk="0" hangingPunct="1">
        <a:lnSpc>
          <a:spcPct val="90000"/>
        </a:lnSpc>
        <a:spcBef>
          <a:spcPts val="210"/>
        </a:spcBef>
        <a:spcAft>
          <a:spcPts val="420"/>
        </a:spcAft>
        <a:buClr>
          <a:schemeClr val="accent1"/>
        </a:buClr>
        <a:buFont typeface="Wingdings 3" panose="05040102010807070707" pitchFamily="18" charset="2"/>
        <a:buChar char=""/>
        <a:defRPr sz="1475" kern="1200">
          <a:solidFill>
            <a:schemeClr val="tx1"/>
          </a:solidFill>
          <a:latin typeface="+mn-lt"/>
          <a:ea typeface="+mn-ea"/>
          <a:cs typeface="+mn-cs"/>
        </a:defRPr>
      </a:lvl7pPr>
      <a:lvl8pPr marL="1282700" indent="-144780" algn="l" defTabSz="964565" rtl="0" eaLnBrk="1" latinLnBrk="0" hangingPunct="1">
        <a:lnSpc>
          <a:spcPct val="90000"/>
        </a:lnSpc>
        <a:spcBef>
          <a:spcPts val="210"/>
        </a:spcBef>
        <a:spcAft>
          <a:spcPts val="420"/>
        </a:spcAft>
        <a:buClr>
          <a:schemeClr val="accent1"/>
        </a:buClr>
        <a:buFont typeface="Wingdings 3" panose="05040102010807070707" pitchFamily="18" charset="2"/>
        <a:buChar char=""/>
        <a:defRPr sz="1475" kern="1200">
          <a:solidFill>
            <a:schemeClr val="tx1"/>
          </a:solidFill>
          <a:latin typeface="+mn-lt"/>
          <a:ea typeface="+mn-ea"/>
          <a:cs typeface="+mn-cs"/>
        </a:defRPr>
      </a:lvl8pPr>
      <a:lvl9pPr marL="1437005" indent="-144780" algn="l" defTabSz="964565" rtl="0" eaLnBrk="1" latinLnBrk="0" hangingPunct="1">
        <a:lnSpc>
          <a:spcPct val="90000"/>
        </a:lnSpc>
        <a:spcBef>
          <a:spcPts val="210"/>
        </a:spcBef>
        <a:spcAft>
          <a:spcPts val="420"/>
        </a:spcAft>
        <a:buClr>
          <a:schemeClr val="accent1"/>
        </a:buClr>
        <a:buFont typeface="Wingdings 3" panose="05040102010807070707" pitchFamily="18" charset="2"/>
        <a:buChar char=""/>
        <a:defRPr sz="1475" kern="1200">
          <a:solidFill>
            <a:schemeClr val="tx1"/>
          </a:solidFill>
          <a:latin typeface="+mn-lt"/>
          <a:ea typeface="+mn-ea"/>
          <a:cs typeface="+mn-cs"/>
        </a:defRPr>
      </a:lvl9pPr>
    </p:bodyStyle>
    <p:otherStyle>
      <a:defPPr>
        <a:defRPr lang="en-US"/>
      </a:defPPr>
      <a:lvl1pPr marL="0" algn="l" defTabSz="964565" rtl="0" eaLnBrk="1" latinLnBrk="0" hangingPunct="1">
        <a:defRPr sz="1900" kern="1200">
          <a:solidFill>
            <a:schemeClr val="tx1"/>
          </a:solidFill>
          <a:latin typeface="+mn-lt"/>
          <a:ea typeface="+mn-ea"/>
          <a:cs typeface="+mn-cs"/>
        </a:defRPr>
      </a:lvl1pPr>
      <a:lvl2pPr marL="481965" algn="l" defTabSz="964565" rtl="0" eaLnBrk="1" latinLnBrk="0" hangingPunct="1">
        <a:defRPr sz="1900" kern="1200">
          <a:solidFill>
            <a:schemeClr val="tx1"/>
          </a:solidFill>
          <a:latin typeface="+mn-lt"/>
          <a:ea typeface="+mn-ea"/>
          <a:cs typeface="+mn-cs"/>
        </a:defRPr>
      </a:lvl2pPr>
      <a:lvl3pPr marL="964565" algn="l" defTabSz="964565" rtl="0" eaLnBrk="1" latinLnBrk="0" hangingPunct="1">
        <a:defRPr sz="1900" kern="1200">
          <a:solidFill>
            <a:schemeClr val="tx1"/>
          </a:solidFill>
          <a:latin typeface="+mn-lt"/>
          <a:ea typeface="+mn-ea"/>
          <a:cs typeface="+mn-cs"/>
        </a:defRPr>
      </a:lvl3pPr>
      <a:lvl4pPr marL="1446530" algn="l" defTabSz="964565" rtl="0" eaLnBrk="1" latinLnBrk="0" hangingPunct="1">
        <a:defRPr sz="1900" kern="1200">
          <a:solidFill>
            <a:schemeClr val="tx1"/>
          </a:solidFill>
          <a:latin typeface="+mn-lt"/>
          <a:ea typeface="+mn-ea"/>
          <a:cs typeface="+mn-cs"/>
        </a:defRPr>
      </a:lvl4pPr>
      <a:lvl5pPr marL="1928495" algn="l" defTabSz="964565" rtl="0" eaLnBrk="1" latinLnBrk="0" hangingPunct="1">
        <a:defRPr sz="1900" kern="1200">
          <a:solidFill>
            <a:schemeClr val="tx1"/>
          </a:solidFill>
          <a:latin typeface="+mn-lt"/>
          <a:ea typeface="+mn-ea"/>
          <a:cs typeface="+mn-cs"/>
        </a:defRPr>
      </a:lvl5pPr>
      <a:lvl6pPr marL="2411095" algn="l" defTabSz="964565" rtl="0" eaLnBrk="1" latinLnBrk="0" hangingPunct="1">
        <a:defRPr sz="1900" kern="1200">
          <a:solidFill>
            <a:schemeClr val="tx1"/>
          </a:solidFill>
          <a:latin typeface="+mn-lt"/>
          <a:ea typeface="+mn-ea"/>
          <a:cs typeface="+mn-cs"/>
        </a:defRPr>
      </a:lvl6pPr>
      <a:lvl7pPr marL="2893060" algn="l" defTabSz="964565" rtl="0" eaLnBrk="1" latinLnBrk="0" hangingPunct="1">
        <a:defRPr sz="1900" kern="1200">
          <a:solidFill>
            <a:schemeClr val="tx1"/>
          </a:solidFill>
          <a:latin typeface="+mn-lt"/>
          <a:ea typeface="+mn-ea"/>
          <a:cs typeface="+mn-cs"/>
        </a:defRPr>
      </a:lvl7pPr>
      <a:lvl8pPr marL="3375025" algn="l" defTabSz="964565" rtl="0" eaLnBrk="1" latinLnBrk="0" hangingPunct="1">
        <a:defRPr sz="1900" kern="1200">
          <a:solidFill>
            <a:schemeClr val="tx1"/>
          </a:solidFill>
          <a:latin typeface="+mn-lt"/>
          <a:ea typeface="+mn-ea"/>
          <a:cs typeface="+mn-cs"/>
        </a:defRPr>
      </a:lvl8pPr>
      <a:lvl9pPr marL="3856990" algn="l" defTabSz="964565"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3.xml"/><Relationship Id="rId7" Type="http://schemas.openxmlformats.org/officeDocument/2006/relationships/image" Target="../media/image13.pn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8.png"/><Relationship Id="rId11" Type="http://schemas.openxmlformats.org/officeDocument/2006/relationships/slideLayout" Target="../slideLayouts/slideLayout2.xml"/><Relationship Id="rId10" Type="http://schemas.openxmlformats.org/officeDocument/2006/relationships/tags" Target="../tags/tag41.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28.jpeg"/><Relationship Id="rId7" Type="http://schemas.openxmlformats.org/officeDocument/2006/relationships/image" Target="../media/image27.jpeg"/><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jpeg"/><Relationship Id="rId2" Type="http://schemas.openxmlformats.org/officeDocument/2006/relationships/image" Target="../media/image8.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2.xml"/><Relationship Id="rId2" Type="http://schemas.openxmlformats.org/officeDocument/2006/relationships/image" Target="../media/image8.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3.xml"/><Relationship Id="rId2" Type="http://schemas.openxmlformats.org/officeDocument/2006/relationships/image" Target="../media/image8.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0.png"/><Relationship Id="rId4" Type="http://www.wps.cn/officeDocument/2018/webExtension" Target="../webExtensions/webExtension2.xml" TargetMode="External"/><Relationship Id="rId3" Type="http://www.wps.cn/officeDocument/2018/webExtension" Target="../webExtensions/webExtension2.xml"/><Relationship Id="rId2" Type="http://schemas.openxmlformats.org/officeDocument/2006/relationships/image" Target="../media/image8.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5.png"/><Relationship Id="rId4" Type="http://schemas.openxmlformats.org/officeDocument/2006/relationships/tags" Target="../tags/tag7.xml"/><Relationship Id="rId3" Type="http://schemas.openxmlformats.org/officeDocument/2006/relationships/tags" Target="../tags/tag6.xml"/><Relationship Id="rId27" Type="http://schemas.openxmlformats.org/officeDocument/2006/relationships/notesSlide" Target="../notesSlides/notesSlide1.xml"/><Relationship Id="rId26" Type="http://schemas.openxmlformats.org/officeDocument/2006/relationships/slideLayout" Target="../slideLayouts/slideLayout2.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5.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pn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3.pn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tags" Target="../tags/tag28.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17.png"/><Relationship Id="rId7" Type="http://schemas.openxmlformats.org/officeDocument/2006/relationships/tags" Target="../tags/tag31.xml"/><Relationship Id="rId6" Type="http://schemas.openxmlformats.org/officeDocument/2006/relationships/image" Target="../media/image16.png"/><Relationship Id="rId5" Type="http://schemas.openxmlformats.org/officeDocument/2006/relationships/tags" Target="../tags/tag30.xml"/><Relationship Id="rId4" Type="http://schemas.openxmlformats.org/officeDocument/2006/relationships/image" Target="../media/image15.png"/><Relationship Id="rId3" Type="http://schemas.openxmlformats.org/officeDocument/2006/relationships/tags" Target="../tags/tag29.xml"/><Relationship Id="rId2" Type="http://schemas.openxmlformats.org/officeDocument/2006/relationships/image" Target="../media/image8.png"/><Relationship Id="rId10"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8.png"/><Relationship Id="rId4" Type="http://www.wps.cn/officeDocument/2018/webExtension" Target="../webExtensions/webExtension1.xml" TargetMode="External"/><Relationship Id="rId3" Type="http://www.wps.cn/officeDocument/2018/webExtension" Target="../webExtensions/webExtension1.xml"/><Relationship Id="rId2" Type="http://schemas.openxmlformats.org/officeDocument/2006/relationships/image" Target="../media/image8.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7" descr="9fc0f80ba2c2ebb146e335c6f378539"/>
          <p:cNvPicPr>
            <a:picLocks noChangeAspect="1"/>
          </p:cNvPicPr>
          <p:nvPr/>
        </p:nvPicPr>
        <p:blipFill>
          <a:blip r:embed="rId1"/>
          <a:stretch>
            <a:fillRect/>
          </a:stretch>
        </p:blipFill>
        <p:spPr>
          <a:xfrm>
            <a:off x="165100" y="2103755"/>
            <a:ext cx="4767580" cy="3578860"/>
          </a:xfrm>
          <a:prstGeom prst="rect">
            <a:avLst/>
          </a:prstGeom>
        </p:spPr>
      </p:pic>
      <p:sp>
        <p:nvSpPr>
          <p:cNvPr id="6147" name="任意多边形 28"/>
          <p:cNvSpPr/>
          <p:nvPr/>
        </p:nvSpPr>
        <p:spPr>
          <a:xfrm flipH="1">
            <a:off x="3044825" y="1376363"/>
            <a:ext cx="612775" cy="727075"/>
          </a:xfrm>
          <a:custGeom>
            <a:avLst/>
            <a:gdLst/>
            <a:ahLst/>
            <a:cxnLst>
              <a:cxn ang="0">
                <a:pos x="368041" y="0"/>
              </a:cxn>
              <a:cxn ang="0">
                <a:pos x="298082" y="0"/>
              </a:cxn>
              <a:cxn ang="0">
                <a:pos x="0" y="1050555"/>
              </a:cxn>
              <a:cxn ang="0">
                <a:pos x="888596" y="1050555"/>
              </a:cxn>
              <a:cxn ang="0">
                <a:pos x="368041" y="0"/>
              </a:cxn>
            </a:cxnLst>
            <a:pathLst>
              <a:path w="422569" h="503199">
                <a:moveTo>
                  <a:pt x="175021" y="0"/>
                </a:moveTo>
                <a:lnTo>
                  <a:pt x="141752" y="0"/>
                </a:lnTo>
                <a:lnTo>
                  <a:pt x="0" y="503199"/>
                </a:lnTo>
                <a:lnTo>
                  <a:pt x="422569" y="503199"/>
                </a:lnTo>
                <a:lnTo>
                  <a:pt x="175021" y="0"/>
                </a:lnTo>
                <a:close/>
              </a:path>
            </a:pathLst>
          </a:custGeom>
          <a:solidFill>
            <a:srgbClr val="002060">
              <a:alpha val="100000"/>
            </a:srgbClr>
          </a:solidFill>
          <a:ln w="9525">
            <a:noFill/>
          </a:ln>
        </p:spPr>
        <p:txBody>
          <a:bodyPr/>
          <a:p>
            <a:endParaRPr lang="zh-CN" altLang="en-US"/>
          </a:p>
        </p:txBody>
      </p:sp>
      <p:sp>
        <p:nvSpPr>
          <p:cNvPr id="4" name="任意多边形 30"/>
          <p:cNvSpPr/>
          <p:nvPr/>
        </p:nvSpPr>
        <p:spPr bwMode="auto">
          <a:xfrm rot="10800000" flipH="1">
            <a:off x="3405188" y="1376363"/>
            <a:ext cx="9453563" cy="4248150"/>
          </a:xfrm>
          <a:custGeom>
            <a:avLst/>
            <a:gdLst>
              <a:gd name="connsiteX0" fmla="*/ 0 w 7751391"/>
              <a:gd name="connsiteY0" fmla="*/ 4248472 h 4248472"/>
              <a:gd name="connsiteX1" fmla="*/ 7751391 w 7751391"/>
              <a:gd name="connsiteY1" fmla="*/ 4248472 h 4248472"/>
              <a:gd name="connsiteX2" fmla="*/ 7751391 w 7751391"/>
              <a:gd name="connsiteY2" fmla="*/ 0 h 4248472"/>
              <a:gd name="connsiteX3" fmla="*/ 1196797 w 7751391"/>
              <a:gd name="connsiteY3" fmla="*/ 0 h 4248472"/>
            </a:gdLst>
            <a:ahLst/>
            <a:cxnLst>
              <a:cxn ang="0">
                <a:pos x="connsiteX0" y="connsiteY0"/>
              </a:cxn>
              <a:cxn ang="0">
                <a:pos x="connsiteX1" y="connsiteY1"/>
              </a:cxn>
              <a:cxn ang="0">
                <a:pos x="connsiteX2" y="connsiteY2"/>
              </a:cxn>
              <a:cxn ang="0">
                <a:pos x="connsiteX3" y="connsiteY3"/>
              </a:cxn>
            </a:cxnLst>
            <a:rect l="l" t="t" r="r" b="b"/>
            <a:pathLst>
              <a:path w="7751391" h="4248472">
                <a:moveTo>
                  <a:pt x="0" y="4248472"/>
                </a:moveTo>
                <a:lnTo>
                  <a:pt x="7751391" y="4248472"/>
                </a:lnTo>
                <a:lnTo>
                  <a:pt x="7751391" y="0"/>
                </a:lnTo>
                <a:lnTo>
                  <a:pt x="1196797" y="0"/>
                </a:lnTo>
                <a:close/>
              </a:path>
            </a:pathLst>
          </a:custGeom>
          <a:gradFill flip="none" rotWithShape="1">
            <a:gsLst>
              <a:gs pos="0">
                <a:srgbClr val="0070C0">
                  <a:shade val="30000"/>
                  <a:satMod val="115000"/>
                </a:srgbClr>
              </a:gs>
              <a:gs pos="100000">
                <a:srgbClr val="0070C0">
                  <a:shade val="100000"/>
                  <a:satMod val="115000"/>
                </a:srgbClr>
              </a:gs>
            </a:gsLst>
            <a:lin ang="2700000" scaled="1"/>
          </a:gradFill>
          <a:ln>
            <a:noFill/>
          </a:ln>
          <a:effectLst>
            <a:outerShdw blurRad="50800" dist="88900" dir="7440000" algn="t" rotWithShape="0">
              <a:prstClr val="black">
                <a:alpha val="40000"/>
              </a:prstClr>
            </a:outerShdw>
          </a:effectLst>
        </p:spPr>
        <p:txBody>
          <a:bodyPr lIns="121999" tIns="61000" rIns="121999" bIns="61000"/>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tx1"/>
              </a:solidFill>
              <a:effectLst/>
              <a:uLnTx/>
              <a:uFillTx/>
              <a:latin typeface="Century Gothic" panose="020B0502020202020204" pitchFamily="34" charset="0"/>
              <a:ea typeface="微软雅黑 Light" panose="020B0502040204020203" pitchFamily="34" charset="-122"/>
              <a:cs typeface="+mn-cs"/>
              <a:sym typeface="Century Gothic" panose="020B0502020202020204" pitchFamily="34" charset="0"/>
            </a:endParaRPr>
          </a:p>
        </p:txBody>
      </p:sp>
      <p:sp>
        <p:nvSpPr>
          <p:cNvPr id="6150" name="矩形 13"/>
          <p:cNvSpPr/>
          <p:nvPr/>
        </p:nvSpPr>
        <p:spPr>
          <a:xfrm>
            <a:off x="3440113" y="1797050"/>
            <a:ext cx="9453562" cy="927735"/>
          </a:xfrm>
          <a:prstGeom prst="rect">
            <a:avLst/>
          </a:prstGeom>
          <a:noFill/>
          <a:ln w="9525">
            <a:noFill/>
          </a:ln>
        </p:spPr>
        <p:txBody>
          <a:bodyPr>
            <a:spAutoFit/>
          </a:bodyPr>
          <a:p>
            <a:pPr algn="ctr">
              <a:lnSpc>
                <a:spcPct val="160000"/>
              </a:lnSpc>
            </a:pPr>
            <a:r>
              <a:rPr lang="en-US" altLang="zh-CN" sz="3400" b="1" dirty="0">
                <a:solidFill>
                  <a:schemeClr val="bg1"/>
                </a:solidFill>
                <a:latin typeface="微软雅黑" panose="020B0503020204020204" pitchFamily="34" charset="-122"/>
                <a:ea typeface="微软雅黑" panose="020B0503020204020204" pitchFamily="34" charset="-122"/>
                <a:sym typeface="Century Gothic" panose="020B0502020202020204" pitchFamily="34" charset="0"/>
              </a:rPr>
              <a:t>2022</a:t>
            </a:r>
            <a:r>
              <a:rPr lang="zh-CN" altLang="en-US" sz="3400" b="1" dirty="0">
                <a:solidFill>
                  <a:schemeClr val="bg1"/>
                </a:solidFill>
                <a:latin typeface="微软雅黑" panose="020B0503020204020204" pitchFamily="34" charset="-122"/>
                <a:ea typeface="微软雅黑" panose="020B0503020204020204" pitchFamily="34" charset="-122"/>
                <a:sym typeface="Century Gothic" panose="020B0502020202020204" pitchFamily="34" charset="0"/>
              </a:rPr>
              <a:t>年</a:t>
            </a:r>
            <a:r>
              <a:rPr lang="en-US" altLang="zh-CN" sz="3400" b="1" dirty="0">
                <a:solidFill>
                  <a:schemeClr val="bg1"/>
                </a:solidFill>
                <a:latin typeface="微软雅黑" panose="020B0503020204020204" pitchFamily="34" charset="-122"/>
                <a:ea typeface="微软雅黑" panose="020B0503020204020204" pitchFamily="34" charset="-122"/>
                <a:sym typeface="Century Gothic" panose="020B0502020202020204" pitchFamily="34" charset="0"/>
              </a:rPr>
              <a:t>“</a:t>
            </a:r>
            <a:r>
              <a:rPr lang="zh-CN" altLang="en-US" sz="3400" b="1" dirty="0">
                <a:solidFill>
                  <a:schemeClr val="bg1"/>
                </a:solidFill>
                <a:latin typeface="微软雅黑" panose="020B0503020204020204" pitchFamily="34" charset="-122"/>
                <a:ea typeface="微软雅黑" panose="020B0503020204020204" pitchFamily="34" charset="-122"/>
                <a:sym typeface="Century Gothic" panose="020B0502020202020204" pitchFamily="34" charset="0"/>
              </a:rPr>
              <a:t>科创中国</a:t>
            </a:r>
            <a:r>
              <a:rPr lang="en-US" altLang="zh-CN" sz="3400" b="1" dirty="0">
                <a:solidFill>
                  <a:schemeClr val="bg1"/>
                </a:solidFill>
                <a:latin typeface="微软雅黑" panose="020B0503020204020204" pitchFamily="34" charset="-122"/>
                <a:ea typeface="微软雅黑" panose="020B0503020204020204" pitchFamily="34" charset="-122"/>
                <a:sym typeface="Century Gothic" panose="020B0502020202020204" pitchFamily="34" charset="0"/>
              </a:rPr>
              <a:t>”</a:t>
            </a:r>
            <a:r>
              <a:rPr lang="zh-CN" altLang="en-US" sz="3400" b="1" dirty="0">
                <a:solidFill>
                  <a:schemeClr val="bg1"/>
                </a:solidFill>
                <a:latin typeface="微软雅黑" panose="020B0503020204020204" pitchFamily="34" charset="-122"/>
                <a:ea typeface="微软雅黑" panose="020B0503020204020204" pitchFamily="34" charset="-122"/>
                <a:sym typeface="Century Gothic" panose="020B0502020202020204" pitchFamily="34" charset="0"/>
              </a:rPr>
              <a:t>青年创业榜单评选项目</a:t>
            </a:r>
            <a:endParaRPr lang="zh-CN" altLang="en-US" sz="3400" b="1" dirty="0">
              <a:solidFill>
                <a:schemeClr val="bg1"/>
              </a:solidFill>
              <a:latin typeface="微软雅黑" panose="020B0503020204020204" pitchFamily="34" charset="-122"/>
              <a:ea typeface="微软雅黑" panose="020B0503020204020204" pitchFamily="34" charset="-122"/>
            </a:endParaRPr>
          </a:p>
        </p:txBody>
      </p:sp>
      <p:sp>
        <p:nvSpPr>
          <p:cNvPr id="2" name="矩形 1"/>
          <p:cNvSpPr/>
          <p:nvPr/>
        </p:nvSpPr>
        <p:spPr>
          <a:xfrm>
            <a:off x="6212840" y="3332480"/>
            <a:ext cx="6131560" cy="1938020"/>
          </a:xfrm>
          <a:prstGeom prst="rect">
            <a:avLst/>
          </a:prstGeom>
        </p:spPr>
        <p:txBody>
          <a:bodyPr wrap="square">
            <a:spAutoFit/>
          </a:bodyPr>
          <a:lstStyle/>
          <a:p>
            <a:pPr marL="0" marR="0" lvl="0" indent="0" algn="l" defTabSz="914400" rtl="0" eaLnBrk="0" fontAlgn="base" latinLnBrk="0" hangingPunct="0">
              <a:lnSpc>
                <a:spcPct val="200000"/>
              </a:lnSpc>
              <a:spcBef>
                <a:spcPct val="0"/>
              </a:spcBef>
              <a:spcAft>
                <a:spcPct val="0"/>
              </a:spcAft>
              <a:buClrTx/>
              <a:buSzTx/>
              <a:buFontTx/>
              <a:buNone/>
              <a:defRPr/>
            </a:pPr>
            <a:r>
              <a:rPr kumimoji="0" lang="zh-CN" altLang="en-US" sz="2000" b="0" i="0" u="none" strike="noStrike" kern="1200" cap="none" spc="300" normalizeH="0" baseline="0" noProof="0" dirty="0">
                <a:ln>
                  <a:noFill/>
                </a:ln>
                <a:solidFill>
                  <a:schemeClr val="bg1"/>
                </a:solidFill>
                <a:effectLst/>
                <a:uLnTx/>
                <a:uFillTx/>
                <a:latin typeface="+mj-ea"/>
                <a:ea typeface="+mj-ea"/>
                <a:cs typeface="+mn-cs"/>
              </a:rPr>
              <a:t>项目名称：自主智能无人系统的三维建模生成</a:t>
            </a:r>
            <a:endParaRPr kumimoji="0" lang="zh-CN" altLang="en-US" sz="2000" b="0" i="0" u="none" strike="noStrike" kern="1200" cap="none" spc="300" normalizeH="0" baseline="0" noProof="0" dirty="0">
              <a:ln>
                <a:noFill/>
              </a:ln>
              <a:solidFill>
                <a:schemeClr val="bg1"/>
              </a:solidFill>
              <a:effectLst/>
              <a:uLnTx/>
              <a:uFillTx/>
              <a:latin typeface="+mj-ea"/>
              <a:ea typeface="+mj-ea"/>
              <a:cs typeface="+mn-cs"/>
            </a:endParaRPr>
          </a:p>
          <a:p>
            <a:pPr marL="0" marR="0" lvl="0" indent="0" algn="l" defTabSz="914400" rtl="0" eaLnBrk="0" fontAlgn="base" latinLnBrk="0" hangingPunct="0">
              <a:lnSpc>
                <a:spcPct val="200000"/>
              </a:lnSpc>
              <a:spcBef>
                <a:spcPct val="0"/>
              </a:spcBef>
              <a:spcAft>
                <a:spcPct val="0"/>
              </a:spcAft>
              <a:buClrTx/>
              <a:buSzTx/>
              <a:buFontTx/>
              <a:buNone/>
              <a:defRPr/>
            </a:pPr>
            <a:r>
              <a:rPr kumimoji="0" lang="zh-CN" altLang="en-US" sz="2000" b="0" i="0" u="none" strike="noStrike" kern="1200" cap="none" spc="300" normalizeH="0" baseline="0" noProof="0" dirty="0">
                <a:ln>
                  <a:noFill/>
                </a:ln>
                <a:solidFill>
                  <a:schemeClr val="bg1"/>
                </a:solidFill>
                <a:effectLst/>
                <a:uLnTx/>
                <a:uFillTx/>
                <a:latin typeface="+mj-ea"/>
                <a:ea typeface="+mj-ea"/>
                <a:cs typeface="+mn-cs"/>
              </a:rPr>
              <a:t> </a:t>
            </a:r>
            <a:r>
              <a:rPr kumimoji="0" lang="en-US" altLang="zh-CN" sz="2000" b="0" i="0" u="none" strike="noStrike" kern="1200" cap="none" spc="300" normalizeH="0" baseline="0" noProof="0" dirty="0">
                <a:ln>
                  <a:noFill/>
                </a:ln>
                <a:solidFill>
                  <a:schemeClr val="bg1"/>
                </a:solidFill>
                <a:effectLst/>
                <a:uLnTx/>
                <a:uFillTx/>
                <a:latin typeface="+mj-ea"/>
                <a:ea typeface="+mj-ea"/>
                <a:cs typeface="+mn-cs"/>
              </a:rPr>
              <a:t>            </a:t>
            </a:r>
            <a:r>
              <a:rPr kumimoji="0" lang="zh-CN" altLang="en-US" sz="2000" b="0" i="0" u="none" strike="noStrike" kern="1200" cap="none" spc="300" normalizeH="0" baseline="0" noProof="0" dirty="0">
                <a:ln>
                  <a:noFill/>
                </a:ln>
                <a:solidFill>
                  <a:schemeClr val="bg1"/>
                </a:solidFill>
                <a:effectLst/>
                <a:uLnTx/>
                <a:uFillTx/>
                <a:latin typeface="+mj-ea"/>
                <a:ea typeface="+mj-ea"/>
                <a:cs typeface="+mn-cs"/>
              </a:rPr>
              <a:t>裸眼3D显示技术研究及其产业化       </a:t>
            </a:r>
            <a:endParaRPr kumimoji="0" lang="en-US" altLang="zh-CN" sz="2000" b="0" i="0" u="none" strike="noStrike" kern="1200" cap="none" spc="300" normalizeH="0" baseline="0" noProof="0" dirty="0">
              <a:ln>
                <a:noFill/>
              </a:ln>
              <a:solidFill>
                <a:schemeClr val="bg1"/>
              </a:solidFill>
              <a:effectLst/>
              <a:uLnTx/>
              <a:uFillTx/>
              <a:latin typeface="+mj-ea"/>
              <a:ea typeface="+mj-ea"/>
              <a:cs typeface="+mn-cs"/>
            </a:endParaRPr>
          </a:p>
          <a:p>
            <a:pPr marL="0" marR="0" lvl="0" indent="0" algn="l" defTabSz="914400" rtl="0" eaLnBrk="0" fontAlgn="base" latinLnBrk="0" hangingPunct="0">
              <a:lnSpc>
                <a:spcPct val="200000"/>
              </a:lnSpc>
              <a:spcBef>
                <a:spcPct val="0"/>
              </a:spcBef>
              <a:spcAft>
                <a:spcPct val="0"/>
              </a:spcAft>
              <a:buClrTx/>
              <a:buSzTx/>
              <a:buFontTx/>
              <a:buNone/>
              <a:defRPr/>
            </a:pPr>
            <a:r>
              <a:rPr kumimoji="0" lang="zh-CN" altLang="en-US" sz="2000" b="0" i="0" u="none" strike="noStrike" kern="1200" cap="none" spc="300" normalizeH="0" baseline="0" noProof="0" dirty="0">
                <a:ln>
                  <a:noFill/>
                </a:ln>
                <a:solidFill>
                  <a:schemeClr val="bg1"/>
                </a:solidFill>
                <a:effectLst/>
                <a:uLnTx/>
                <a:uFillTx/>
                <a:latin typeface="+mj-ea"/>
                <a:ea typeface="+mj-ea"/>
                <a:cs typeface="+mn-cs"/>
              </a:rPr>
              <a:t>答 辩 人</a:t>
            </a:r>
            <a:r>
              <a:rPr lang="zh-CN" altLang="en-US" sz="2000" spc="300" noProof="0" dirty="0">
                <a:ln>
                  <a:noFill/>
                </a:ln>
                <a:solidFill>
                  <a:schemeClr val="bg1"/>
                </a:solidFill>
                <a:effectLst/>
                <a:uLnTx/>
                <a:uFillTx/>
                <a:latin typeface="+mj-ea"/>
                <a:ea typeface="+mj-ea"/>
                <a:sym typeface="+mn-ea"/>
              </a:rPr>
              <a:t>：秦迪、</a:t>
            </a:r>
            <a:r>
              <a:rPr kumimoji="0" lang="zh-CN" altLang="en-US" sz="2000" b="0" i="0" u="none" strike="noStrike" kern="1200" cap="none" spc="300" normalizeH="0" baseline="0" noProof="0" dirty="0">
                <a:ln>
                  <a:noFill/>
                </a:ln>
                <a:solidFill>
                  <a:schemeClr val="bg1"/>
                </a:solidFill>
                <a:effectLst/>
                <a:uLnTx/>
                <a:uFillTx/>
                <a:latin typeface="+mj-ea"/>
                <a:ea typeface="+mj-ea"/>
                <a:cs typeface="+mn-cs"/>
              </a:rPr>
              <a:t>刘红</a:t>
            </a:r>
            <a:r>
              <a:rPr kumimoji="0" lang="zh-CN" altLang="en-US" sz="1800" b="0" i="0" u="none" strike="noStrike" kern="1200" cap="none" spc="300" normalizeH="0" baseline="0" noProof="0" dirty="0">
                <a:ln>
                  <a:noFill/>
                </a:ln>
                <a:solidFill>
                  <a:schemeClr val="bg1"/>
                </a:solidFill>
                <a:effectLst/>
                <a:uLnTx/>
                <a:uFillTx/>
                <a:latin typeface="+mj-ea"/>
                <a:ea typeface="+mj-ea"/>
                <a:cs typeface="+mn-cs"/>
              </a:rPr>
              <a:t>    </a:t>
            </a:r>
            <a:endParaRPr kumimoji="0" lang="zh-CN" altLang="en-US" sz="1800" b="0" i="0" u="none" strike="noStrike" kern="1200" cap="none" spc="300" normalizeH="0" baseline="0" noProof="0" dirty="0">
              <a:ln>
                <a:noFill/>
              </a:ln>
              <a:solidFill>
                <a:schemeClr val="bg1"/>
              </a:solidFill>
              <a:effectLst/>
              <a:uLnTx/>
              <a:uFillTx/>
              <a:latin typeface="+mj-ea"/>
              <a:ea typeface="+mj-ea"/>
              <a:cs typeface="+mn-cs"/>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TextBox 11"/>
          <p:cNvSpPr txBox="1"/>
          <p:nvPr/>
        </p:nvSpPr>
        <p:spPr>
          <a:xfrm>
            <a:off x="1533525" y="520700"/>
            <a:ext cx="3702050"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项目核心研究人员</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8" name="Picture 4" descr="C:\Users\Administrator\Desktop\微立体创业计划\004.png"/>
          <p:cNvPicPr>
            <a:picLocks noChangeAspect="1" noChangeArrowheads="1"/>
          </p:cNvPicPr>
          <p:nvPr/>
        </p:nvPicPr>
        <p:blipFill>
          <a:blip r:embed="rId2"/>
          <a:stretch>
            <a:fillRect/>
          </a:stretch>
        </p:blipFill>
        <p:spPr bwMode="auto">
          <a:xfrm>
            <a:off x="659130" y="316230"/>
            <a:ext cx="779145" cy="779145"/>
          </a:xfrm>
          <a:prstGeom prst="rect">
            <a:avLst/>
          </a:prstGeom>
          <a:noFill/>
          <a:effectLst>
            <a:outerShdw blurRad="50800" dist="38100" dir="2700000" algn="tl" rotWithShape="0">
              <a:prstClr val="black">
                <a:alpha val="40000"/>
              </a:prstClr>
            </a:outerShdw>
          </a:effectLst>
        </p:spPr>
      </p:pic>
      <p:sp>
        <p:nvSpPr>
          <p:cNvPr id="5" name="矩形 4"/>
          <p:cNvSpPr>
            <a:spLocks noChangeArrowheads="1"/>
          </p:cNvSpPr>
          <p:nvPr/>
        </p:nvSpPr>
        <p:spPr bwMode="auto">
          <a:xfrm>
            <a:off x="656590" y="1136650"/>
            <a:ext cx="1720850" cy="1888490"/>
          </a:xfrm>
          <a:prstGeom prst="rect">
            <a:avLst/>
          </a:prstGeom>
          <a:blipFill dpi="0" rotWithShape="1">
            <a:blip r:embed="rId3"/>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6" name="矩形 4"/>
          <p:cNvSpPr>
            <a:spLocks noChangeArrowheads="1"/>
          </p:cNvSpPr>
          <p:nvPr/>
        </p:nvSpPr>
        <p:spPr bwMode="auto">
          <a:xfrm>
            <a:off x="3150870" y="1136015"/>
            <a:ext cx="1696085" cy="1898015"/>
          </a:xfrm>
          <a:prstGeom prst="rect">
            <a:avLst/>
          </a:prstGeom>
          <a:blipFill dpi="0" rotWithShape="1">
            <a:blip r:embed="rId4"/>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5" name="矩形 7"/>
          <p:cNvSpPr>
            <a:spLocks noChangeArrowheads="1"/>
          </p:cNvSpPr>
          <p:nvPr/>
        </p:nvSpPr>
        <p:spPr bwMode="auto">
          <a:xfrm>
            <a:off x="5669280" y="1136650"/>
            <a:ext cx="1659255" cy="1888490"/>
          </a:xfrm>
          <a:prstGeom prst="rect">
            <a:avLst/>
          </a:prstGeom>
          <a:blipFill dpi="0" rotWithShape="1">
            <a:blip r:embed="rId5"/>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9"/>
          <p:cNvSpPr>
            <a:spLocks noChangeArrowheads="1"/>
          </p:cNvSpPr>
          <p:nvPr/>
        </p:nvSpPr>
        <p:spPr bwMode="auto">
          <a:xfrm>
            <a:off x="8117840" y="1136650"/>
            <a:ext cx="1779905" cy="1895475"/>
          </a:xfrm>
          <a:prstGeom prst="rect">
            <a:avLst/>
          </a:prstGeom>
          <a:blipFill dpi="0" rotWithShape="1">
            <a:blip r:embed="rId6"/>
            <a:srcRect/>
            <a:stretch>
              <a:fillRect/>
            </a:stretch>
          </a:blipFill>
          <a:ln w="38100">
            <a:solidFill>
              <a:schemeClr val="bg1">
                <a:lumMod val="85000"/>
              </a:schemeClr>
            </a:solidFill>
          </a:ln>
        </p:spPr>
        <p:txBody>
          <a:bodyPr lIns="81629" tIns="40815" rIns="81629" bIns="40815"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nvSpPr>
        <p:spPr bwMode="auto">
          <a:xfrm>
            <a:off x="633095" y="3117850"/>
            <a:ext cx="1744345" cy="1028065"/>
          </a:xfrm>
          <a:prstGeom prst="rect">
            <a:avLst/>
          </a:prstGeom>
          <a:solidFill>
            <a:schemeClr val="accent2">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刘  红</a:t>
            </a:r>
            <a:endParaRPr kumimoji="0" lang="en-US" altLang="zh-CN" sz="12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工程博士、高级工程师</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研究方向：计算机应用</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同济大学创新创业导师</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上海市计算机应用职称评审专家</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bwMode="auto">
          <a:xfrm>
            <a:off x="3138170" y="3122295"/>
            <a:ext cx="1708785" cy="1022985"/>
          </a:xfrm>
          <a:prstGeom prst="rect">
            <a:avLst/>
          </a:prstGeom>
          <a:solidFill>
            <a:schemeClr val="accent1">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朱华平</a:t>
            </a:r>
            <a:endPar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博士、高级</a:t>
            </a:r>
            <a:r>
              <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工程师</a:t>
            </a: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研究方向：模式识别</a:t>
            </a: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上海嘉定区领军型青年科技人才</a:t>
            </a: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浙江省嘉定区领军人才</a:t>
            </a: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bwMode="auto">
          <a:xfrm>
            <a:off x="8118475" y="3117215"/>
            <a:ext cx="1778000" cy="1022985"/>
          </a:xfrm>
          <a:prstGeom prst="rect">
            <a:avLst/>
          </a:prstGeom>
          <a:solidFill>
            <a:schemeClr val="accent1">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李</a:t>
            </a:r>
            <a:r>
              <a:rPr lang="en-US" altLang="zh-CN" sz="1200" b="1"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 </a:t>
            </a:r>
            <a:r>
              <a:rPr lang="zh-CN" altLang="en-US" sz="1200" b="1"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鑫</a:t>
            </a:r>
            <a:endParaRPr kumimoji="0" lang="zh-CN" altLang="en-US" sz="11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0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博士、工程师</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0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研究机器人、数字孪生</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sz="10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上海自主智能无人系统科学中心</a:t>
            </a:r>
            <a:endParaRPr kumimoji="0" 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sz="10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在站博士后</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9" name="矩形 7"/>
          <p:cNvSpPr>
            <a:spLocks noChangeArrowheads="1"/>
          </p:cNvSpPr>
          <p:nvPr/>
        </p:nvSpPr>
        <p:spPr bwMode="auto">
          <a:xfrm>
            <a:off x="10598150" y="1136650"/>
            <a:ext cx="1664335" cy="1896110"/>
          </a:xfrm>
          <a:prstGeom prst="rect">
            <a:avLst/>
          </a:prstGeom>
          <a:blipFill dpi="0" rotWithShape="1">
            <a:blip r:embed="rId7"/>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1" name="矩形 10"/>
          <p:cNvSpPr/>
          <p:nvPr/>
        </p:nvSpPr>
        <p:spPr bwMode="auto">
          <a:xfrm>
            <a:off x="5676265" y="3117215"/>
            <a:ext cx="1645920" cy="1028065"/>
          </a:xfrm>
          <a:prstGeom prst="rect">
            <a:avLst/>
          </a:prstGeom>
          <a:solidFill>
            <a:schemeClr val="accent2">
              <a:alpha val="85000"/>
            </a:schemeClr>
          </a:solidFill>
          <a:ln>
            <a:noFill/>
          </a:ln>
          <a:effectLst/>
        </p:spPr>
        <p:txBody>
          <a:bodyPr wrap="none" lIns="0" tIns="40815" rIns="0" bIns="40815" anchor="ctr"/>
          <a:p>
            <a:pPr marL="0" marR="0" lvl="0" indent="0" algn="ctr" defTabSz="914400" rtl="0" eaLnBrk="1" fontAlgn="auto" latinLnBrk="0" hangingPunct="1">
              <a:lnSpc>
                <a:spcPct val="130000"/>
              </a:lnSpc>
              <a:spcBef>
                <a:spcPts val="0"/>
              </a:spcBef>
              <a:spcAft>
                <a:spcPts val="0"/>
              </a:spcAft>
              <a:buClrTx/>
              <a:buSzTx/>
              <a:buFontTx/>
              <a:buNone/>
              <a:defRPr/>
            </a:pPr>
            <a:r>
              <a:rPr lang="zh-CN" altLang="en-US" sz="1200" b="1"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叶</a:t>
            </a:r>
            <a:r>
              <a:rPr lang="en-US" altLang="zh-CN" sz="1200" b="1"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  </a:t>
            </a:r>
            <a:r>
              <a:rPr lang="zh-CN" altLang="en-US" sz="1200" b="1"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晨</a:t>
            </a:r>
            <a:endPar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sz="9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博士、高级工程师</a:t>
            </a:r>
            <a:endParaRPr kumimoji="0" lang="zh-CN"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sz="9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研究方向：机器学习</a:t>
            </a: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sz="9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同济大学硕士生导师</a:t>
            </a: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lang="zh-CN" altLang="en-US" sz="900" noProof="0" dirty="0">
                <a:ln>
                  <a:noFill/>
                </a:ln>
                <a:solidFill>
                  <a:srgbClr val="F8F8F8"/>
                </a:solidFill>
                <a:effectLst/>
                <a:uLnTx/>
                <a:uFillTx/>
                <a:latin typeface="微软雅黑" panose="020B0503020204020204" pitchFamily="34" charset="-122"/>
                <a:ea typeface="微软雅黑" panose="020B0503020204020204" pitchFamily="34" charset="-122"/>
                <a:sym typeface="+mn-ea"/>
              </a:rPr>
              <a:t>教育部科技进步一等奖</a:t>
            </a:r>
            <a:endParaRPr kumimoji="0" lang="zh-CN"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12" name="矩形 11"/>
          <p:cNvSpPr/>
          <p:nvPr/>
        </p:nvSpPr>
        <p:spPr bwMode="auto">
          <a:xfrm>
            <a:off x="10598150" y="3111500"/>
            <a:ext cx="1664335" cy="1036955"/>
          </a:xfrm>
          <a:prstGeom prst="rect">
            <a:avLst/>
          </a:prstGeom>
          <a:solidFill>
            <a:schemeClr val="accent2">
              <a:alpha val="85000"/>
            </a:schemeClr>
          </a:solidFill>
          <a:ln>
            <a:noFill/>
          </a:ln>
          <a:effectLst/>
        </p:spPr>
        <p:txBody>
          <a:bodyPr wrap="none" lIns="0" tIns="40815" rIns="0" bIns="40815" anchor="ctr"/>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王旭升</a:t>
            </a:r>
            <a:endParaRPr kumimoji="0" lang="en-US" altLang="zh-CN" sz="12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博士、教授</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研究方向：光电与电子元器件</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同济大学博士生导师</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上海市浦江计划人才</a:t>
            </a: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graphicFrame>
        <p:nvGraphicFramePr>
          <p:cNvPr id="13" name="表格 12"/>
          <p:cNvGraphicFramePr/>
          <p:nvPr>
            <p:custDataLst>
              <p:tags r:id="rId8"/>
            </p:custDataLst>
          </p:nvPr>
        </p:nvGraphicFramePr>
        <p:xfrm>
          <a:off x="596900" y="4263390"/>
          <a:ext cx="11723370" cy="2647315"/>
        </p:xfrm>
        <a:graphic>
          <a:graphicData uri="http://schemas.openxmlformats.org/drawingml/2006/table">
            <a:tbl>
              <a:tblPr firstRow="1" bandRow="1">
                <a:tableStyleId>{5C22544A-7EE6-4342-B048-85BDC9FD1C3A}</a:tableStyleId>
              </a:tblPr>
              <a:tblGrid>
                <a:gridCol w="1470660"/>
                <a:gridCol w="1511935"/>
                <a:gridCol w="1289691"/>
                <a:gridCol w="2301240"/>
                <a:gridCol w="5149850"/>
              </a:tblGrid>
              <a:tr h="526415">
                <a:tc>
                  <a:txBody>
                    <a:bodyPr/>
                    <a:p>
                      <a:pPr algn="ctr">
                        <a:buNone/>
                      </a:pPr>
                      <a:r>
                        <a:rPr lang="zh-CN" altLang="en-US" sz="1400"/>
                        <a:t>参与研究人员</a:t>
                      </a:r>
                      <a:endParaRPr lang="zh-CN" altLang="en-US" sz="1400"/>
                    </a:p>
                  </a:txBody>
                  <a:tcPr anchor="ctr"/>
                </a:tc>
                <a:tc>
                  <a:txBody>
                    <a:bodyPr/>
                    <a:p>
                      <a:pPr algn="ctr">
                        <a:buNone/>
                      </a:pPr>
                      <a:r>
                        <a:rPr lang="zh-CN" altLang="en-US" sz="1400"/>
                        <a:t>研究方向</a:t>
                      </a:r>
                      <a:endParaRPr lang="zh-CN" altLang="en-US" sz="1400"/>
                    </a:p>
                  </a:txBody>
                  <a:tcPr anchor="ctr"/>
                </a:tc>
                <a:tc>
                  <a:txBody>
                    <a:bodyPr/>
                    <a:p>
                      <a:pPr algn="ctr">
                        <a:buNone/>
                      </a:pPr>
                      <a:r>
                        <a:rPr lang="zh-CN" altLang="en-US" sz="1400"/>
                        <a:t>学历、职称</a:t>
                      </a:r>
                      <a:endParaRPr lang="zh-CN" altLang="en-US" sz="1400"/>
                    </a:p>
                  </a:txBody>
                  <a:tcPr anchor="ctr"/>
                </a:tc>
                <a:tc>
                  <a:txBody>
                    <a:bodyPr/>
                    <a:p>
                      <a:pPr algn="ctr">
                        <a:buNone/>
                      </a:pPr>
                      <a:r>
                        <a:rPr lang="zh-CN" altLang="en-US" sz="1400"/>
                        <a:t>所在单位</a:t>
                      </a:r>
                      <a:endParaRPr lang="zh-CN" altLang="en-US" sz="1400"/>
                    </a:p>
                  </a:txBody>
                  <a:tcPr anchor="ctr"/>
                </a:tc>
                <a:tc>
                  <a:txBody>
                    <a:bodyPr/>
                    <a:p>
                      <a:pPr algn="ctr">
                        <a:buNone/>
                      </a:pPr>
                      <a:r>
                        <a:rPr lang="zh-CN" altLang="en-US" sz="1400"/>
                        <a:t>简介</a:t>
                      </a:r>
                      <a:endParaRPr lang="zh-CN" altLang="en-US" sz="1400"/>
                    </a:p>
                  </a:txBody>
                  <a:tcPr anchor="ctr"/>
                </a:tc>
              </a:tr>
              <a:tr h="436245">
                <a:tc>
                  <a:txBody>
                    <a:bodyPr/>
                    <a:p>
                      <a:pPr algn="ctr">
                        <a:buNone/>
                      </a:pPr>
                      <a:r>
                        <a:rPr lang="zh-CN" altLang="en-US" sz="1200" b="1"/>
                        <a:t>罗亮</a:t>
                      </a:r>
                      <a:endParaRPr lang="zh-CN" altLang="en-US" sz="1200" b="1"/>
                    </a:p>
                  </a:txBody>
                  <a:tcPr anchor="ctr"/>
                </a:tc>
                <a:tc>
                  <a:txBody>
                    <a:bodyPr/>
                    <a:p>
                      <a:pPr algn="ctr">
                        <a:buNone/>
                      </a:pPr>
                      <a:r>
                        <a:rPr lang="zh-CN" altLang="en-US" sz="1200" b="0"/>
                        <a:t>显示与控制</a:t>
                      </a:r>
                      <a:endParaRPr lang="zh-CN" altLang="en-US" sz="1200" b="0"/>
                    </a:p>
                  </a:txBody>
                  <a:tcPr anchor="ctr"/>
                </a:tc>
                <a:tc>
                  <a:txBody>
                    <a:bodyPr/>
                    <a:p>
                      <a:pPr algn="ctr">
                        <a:buNone/>
                      </a:pPr>
                      <a:r>
                        <a:rPr lang="zh-CN" altLang="en-US" sz="1200" b="0"/>
                        <a:t>本科、工程师</a:t>
                      </a:r>
                      <a:endParaRPr lang="zh-CN" altLang="en-US" sz="1200" b="0"/>
                    </a:p>
                  </a:txBody>
                  <a:tcPr anchor="ctr"/>
                </a:tc>
                <a:tc>
                  <a:txBody>
                    <a:bodyPr/>
                    <a:p>
                      <a:pPr algn="ctr">
                        <a:buNone/>
                      </a:pPr>
                      <a:r>
                        <a:rPr lang="zh-CN" altLang="en-US" sz="1200" b="0"/>
                        <a:t>上海济丽信息技术有限公司</a:t>
                      </a:r>
                      <a:endParaRPr lang="zh-CN" altLang="en-US" sz="1200" b="0"/>
                    </a:p>
                  </a:txBody>
                  <a:tcPr anchor="ctr"/>
                </a:tc>
                <a:tc>
                  <a:txBody>
                    <a:bodyPr/>
                    <a:p>
                      <a:pPr algn="ctr">
                        <a:buNone/>
                      </a:pPr>
                      <a:r>
                        <a:rPr lang="zh-CN" altLang="en-US" sz="1200" b="0"/>
                        <a:t>长期从事大屏显示与控制技术研究，申请及授权发明专利</a:t>
                      </a:r>
                      <a:r>
                        <a:rPr lang="en-US" altLang="zh-CN" sz="1200" b="0"/>
                        <a:t>3</a:t>
                      </a:r>
                      <a:r>
                        <a:rPr lang="zh-CN" altLang="en-US" sz="1200" b="0"/>
                        <a:t>项，发表论文</a:t>
                      </a:r>
                      <a:r>
                        <a:rPr lang="en-US" altLang="zh-CN" sz="1200" b="0"/>
                        <a:t>7</a:t>
                      </a:r>
                      <a:r>
                        <a:rPr lang="zh-CN" altLang="en-US" sz="1200" b="0"/>
                        <a:t>篇</a:t>
                      </a:r>
                      <a:endParaRPr lang="zh-CN" altLang="en-US" sz="1200" b="0"/>
                    </a:p>
                  </a:txBody>
                  <a:tcPr anchor="ctr"/>
                </a:tc>
              </a:tr>
              <a:tr h="435610">
                <a:tc>
                  <a:txBody>
                    <a:bodyPr/>
                    <a:p>
                      <a:pPr algn="ctr">
                        <a:buNone/>
                      </a:pPr>
                      <a:r>
                        <a:rPr lang="zh-CN" altLang="en-US" sz="1200" b="1">
                          <a:solidFill>
                            <a:srgbClr val="FF0000"/>
                          </a:solidFill>
                        </a:rPr>
                        <a:t>秦迪</a:t>
                      </a:r>
                      <a:endParaRPr lang="zh-CN" altLang="en-US" sz="1200" b="1">
                        <a:solidFill>
                          <a:srgbClr val="FF0000"/>
                        </a:solidFill>
                      </a:endParaRPr>
                    </a:p>
                  </a:txBody>
                  <a:tcPr anchor="ctr"/>
                </a:tc>
                <a:tc>
                  <a:txBody>
                    <a:bodyPr/>
                    <a:p>
                      <a:pPr algn="ctr">
                        <a:buNone/>
                      </a:pPr>
                      <a:r>
                        <a:rPr lang="zh-CN" altLang="en-US" sz="1200">
                          <a:solidFill>
                            <a:srgbClr val="FF0000"/>
                          </a:solidFill>
                        </a:rPr>
                        <a:t>软件开发</a:t>
                      </a:r>
                      <a:endParaRPr lang="zh-CN" altLang="en-US" sz="1200">
                        <a:solidFill>
                          <a:srgbClr val="FF0000"/>
                        </a:solidFill>
                      </a:endParaRPr>
                    </a:p>
                  </a:txBody>
                  <a:tcPr anchor="ctr"/>
                </a:tc>
                <a:tc>
                  <a:txBody>
                    <a:bodyPr/>
                    <a:p>
                      <a:pPr algn="ctr">
                        <a:buNone/>
                      </a:pPr>
                      <a:r>
                        <a:rPr lang="zh-CN" altLang="en-US" sz="1200">
                          <a:solidFill>
                            <a:srgbClr val="FF0000"/>
                          </a:solidFill>
                        </a:rPr>
                        <a:t>本科、工程师</a:t>
                      </a:r>
                      <a:endParaRPr lang="zh-CN" altLang="en-US" sz="1200">
                        <a:solidFill>
                          <a:srgbClr val="FF0000"/>
                        </a:solidFill>
                      </a:endParaRPr>
                    </a:p>
                  </a:txBody>
                  <a:tcPr anchor="ctr"/>
                </a:tc>
                <a:tc>
                  <a:txBody>
                    <a:bodyPr/>
                    <a:p>
                      <a:pPr algn="ctr">
                        <a:buNone/>
                      </a:pPr>
                      <a:r>
                        <a:rPr lang="zh-CN" altLang="en-US" sz="1200">
                          <a:solidFill>
                            <a:srgbClr val="FF0000"/>
                          </a:solidFill>
                          <a:sym typeface="+mn-ea"/>
                        </a:rPr>
                        <a:t>上海济丽信息技术有限公司</a:t>
                      </a:r>
                      <a:endParaRPr lang="zh-CN" altLang="en-US" sz="1200">
                        <a:solidFill>
                          <a:srgbClr val="FF0000"/>
                        </a:solidFill>
                        <a:sym typeface="+mn-ea"/>
                      </a:endParaRPr>
                    </a:p>
                  </a:txBody>
                  <a:tcPr anchor="ctr"/>
                </a:tc>
                <a:tc>
                  <a:txBody>
                    <a:bodyPr/>
                    <a:p>
                      <a:pPr algn="ctr">
                        <a:buNone/>
                      </a:pPr>
                      <a:r>
                        <a:rPr lang="zh-CN" altLang="en-US" sz="1200">
                          <a:solidFill>
                            <a:srgbClr val="FF0000"/>
                          </a:solidFill>
                        </a:rPr>
                        <a:t>长期从事控制软件、大数据可视化软件的开发与测试，专利</a:t>
                      </a:r>
                      <a:r>
                        <a:rPr lang="en-US" altLang="zh-CN" sz="1200">
                          <a:solidFill>
                            <a:srgbClr val="FF0000"/>
                          </a:solidFill>
                        </a:rPr>
                        <a:t>3</a:t>
                      </a:r>
                      <a:r>
                        <a:rPr lang="zh-CN" altLang="en-US" sz="1200">
                          <a:solidFill>
                            <a:srgbClr val="FF0000"/>
                          </a:solidFill>
                        </a:rPr>
                        <a:t>项，论文</a:t>
                      </a:r>
                      <a:r>
                        <a:rPr lang="en-US" altLang="zh-CN" sz="1200">
                          <a:solidFill>
                            <a:srgbClr val="FF0000"/>
                          </a:solidFill>
                        </a:rPr>
                        <a:t>3</a:t>
                      </a:r>
                      <a:r>
                        <a:rPr lang="zh-CN" altLang="en-US" sz="1200">
                          <a:solidFill>
                            <a:srgbClr val="FF0000"/>
                          </a:solidFill>
                        </a:rPr>
                        <a:t>篇</a:t>
                      </a:r>
                      <a:endParaRPr lang="zh-CN" altLang="en-US" sz="1200">
                        <a:solidFill>
                          <a:srgbClr val="FF0000"/>
                        </a:solidFill>
                      </a:endParaRPr>
                    </a:p>
                  </a:txBody>
                  <a:tcPr anchor="ctr"/>
                </a:tc>
              </a:tr>
              <a:tr h="423545">
                <a:tc>
                  <a:txBody>
                    <a:bodyPr/>
                    <a:p>
                      <a:pPr algn="ctr">
                        <a:buNone/>
                      </a:pPr>
                      <a:r>
                        <a:rPr lang="zh-CN" altLang="en-US" sz="1200" b="1"/>
                        <a:t>余俊</a:t>
                      </a:r>
                      <a:endParaRPr lang="zh-CN" altLang="en-US" sz="1200" b="1"/>
                    </a:p>
                  </a:txBody>
                  <a:tcPr anchor="ctr"/>
                </a:tc>
                <a:tc>
                  <a:txBody>
                    <a:bodyPr/>
                    <a:p>
                      <a:pPr algn="ctr">
                        <a:buNone/>
                      </a:pPr>
                      <a:r>
                        <a:rPr lang="zh-CN" altLang="en-US" sz="1200"/>
                        <a:t>光电工程</a:t>
                      </a:r>
                      <a:endParaRPr lang="zh-CN" altLang="en-US" sz="1200"/>
                    </a:p>
                  </a:txBody>
                  <a:tcPr anchor="ctr"/>
                </a:tc>
                <a:tc>
                  <a:txBody>
                    <a:bodyPr/>
                    <a:p>
                      <a:pPr algn="ctr">
                        <a:buNone/>
                      </a:pPr>
                      <a:r>
                        <a:rPr lang="zh-CN" altLang="en-US" sz="1200"/>
                        <a:t>博士、工程师</a:t>
                      </a:r>
                      <a:endParaRPr lang="zh-CN" altLang="en-US" sz="1200"/>
                    </a:p>
                  </a:txBody>
                  <a:tcPr anchor="ctr"/>
                </a:tc>
                <a:tc>
                  <a:txBody>
                    <a:bodyPr/>
                    <a:p>
                      <a:pPr algn="ctr">
                        <a:buNone/>
                      </a:pPr>
                      <a:r>
                        <a:rPr lang="zh-CN" altLang="en-US" sz="1200">
                          <a:sym typeface="+mn-ea"/>
                        </a:rPr>
                        <a:t>同济大学物理科学与工程学院</a:t>
                      </a:r>
                      <a:endParaRPr lang="zh-CN" altLang="en-US" sz="1200">
                        <a:sym typeface="+mn-ea"/>
                      </a:endParaRPr>
                    </a:p>
                  </a:txBody>
                  <a:tcPr anchor="ctr"/>
                </a:tc>
                <a:tc>
                  <a:txBody>
                    <a:bodyPr/>
                    <a:p>
                      <a:pPr algn="ctr">
                        <a:buNone/>
                      </a:pPr>
                      <a:r>
                        <a:rPr lang="zh-CN" altLang="en-US" sz="1200"/>
                        <a:t>长期从事光学工程、光栅材料与结构研究，专利</a:t>
                      </a:r>
                      <a:r>
                        <a:rPr lang="en-US" altLang="zh-CN" sz="1200"/>
                        <a:t>2</a:t>
                      </a:r>
                      <a:r>
                        <a:rPr lang="zh-CN" altLang="en-US" sz="1200"/>
                        <a:t>项，软著</a:t>
                      </a:r>
                      <a:r>
                        <a:rPr lang="en-US" altLang="zh-CN" sz="1200"/>
                        <a:t>2</a:t>
                      </a:r>
                      <a:r>
                        <a:rPr lang="zh-CN" altLang="en-US" sz="1200"/>
                        <a:t>项，论文</a:t>
                      </a:r>
                      <a:r>
                        <a:rPr lang="en-US" altLang="zh-CN" sz="1200"/>
                        <a:t>20</a:t>
                      </a:r>
                      <a:r>
                        <a:rPr lang="zh-CN" altLang="en-US" sz="1200"/>
                        <a:t>余篇</a:t>
                      </a:r>
                      <a:endParaRPr lang="zh-CN" altLang="en-US" sz="1200"/>
                    </a:p>
                  </a:txBody>
                  <a:tcPr anchor="ctr"/>
                </a:tc>
              </a:tr>
              <a:tr h="375920">
                <a:tc>
                  <a:txBody>
                    <a:bodyPr/>
                    <a:p>
                      <a:pPr algn="ctr">
                        <a:buNone/>
                      </a:pPr>
                      <a:r>
                        <a:rPr lang="zh-CN" altLang="en-US" sz="1200" b="1"/>
                        <a:t>李艳霞</a:t>
                      </a:r>
                      <a:endParaRPr lang="zh-CN" altLang="en-US" sz="1200" b="1"/>
                    </a:p>
                  </a:txBody>
                  <a:tcPr anchor="ctr"/>
                </a:tc>
                <a:tc>
                  <a:txBody>
                    <a:bodyPr/>
                    <a:p>
                      <a:pPr algn="ctr">
                        <a:buNone/>
                      </a:pPr>
                      <a:r>
                        <a:rPr lang="zh-CN" altLang="en-US" sz="1200"/>
                        <a:t>光电与电子元器件</a:t>
                      </a:r>
                      <a:endParaRPr lang="zh-CN" altLang="en-US" sz="1200"/>
                    </a:p>
                  </a:txBody>
                  <a:tcPr anchor="ctr"/>
                </a:tc>
                <a:tc>
                  <a:txBody>
                    <a:bodyPr/>
                    <a:p>
                      <a:pPr algn="ctr">
                        <a:buNone/>
                      </a:pPr>
                      <a:r>
                        <a:rPr lang="zh-CN" altLang="en-US" sz="1200"/>
                        <a:t>博士、副教授</a:t>
                      </a:r>
                      <a:endParaRPr lang="zh-CN" altLang="en-US" sz="1200"/>
                    </a:p>
                  </a:txBody>
                  <a:tcPr anchor="ctr"/>
                </a:tc>
                <a:tc>
                  <a:txBody>
                    <a:bodyPr/>
                    <a:p>
                      <a:pPr algn="ctr">
                        <a:buNone/>
                      </a:pPr>
                      <a:r>
                        <a:rPr lang="zh-CN" altLang="en-US" sz="1200">
                          <a:sym typeface="+mn-ea"/>
                        </a:rPr>
                        <a:t>同济大学材料科学与工程学院</a:t>
                      </a:r>
                      <a:endParaRPr lang="zh-CN" altLang="en-US" sz="1200">
                        <a:sym typeface="+mn-ea"/>
                      </a:endParaRPr>
                    </a:p>
                  </a:txBody>
                  <a:tcPr anchor="ctr"/>
                </a:tc>
                <a:tc>
                  <a:txBody>
                    <a:bodyPr/>
                    <a:p>
                      <a:pPr algn="ctr">
                        <a:buNone/>
                      </a:pPr>
                      <a:r>
                        <a:rPr lang="zh-CN" altLang="en-US" sz="1200"/>
                        <a:t>长期从事显示发光材料与电子元器件研究，专利</a:t>
                      </a:r>
                      <a:r>
                        <a:rPr lang="en-US" altLang="zh-CN" sz="1200"/>
                        <a:t>10</a:t>
                      </a:r>
                      <a:r>
                        <a:rPr lang="zh-CN" altLang="en-US" sz="1200"/>
                        <a:t>余项，论文</a:t>
                      </a:r>
                      <a:r>
                        <a:rPr lang="en-US" altLang="zh-CN" sz="1200"/>
                        <a:t>30</a:t>
                      </a:r>
                      <a:r>
                        <a:rPr lang="zh-CN" altLang="en-US" sz="1200"/>
                        <a:t>余篇</a:t>
                      </a:r>
                      <a:endParaRPr lang="zh-CN" altLang="en-US" sz="1200"/>
                    </a:p>
                  </a:txBody>
                  <a:tcPr anchor="ctr"/>
                </a:tc>
              </a:tr>
              <a:tr h="394970">
                <a:tc>
                  <a:txBody>
                    <a:bodyPr/>
                    <a:p>
                      <a:pPr algn="ctr">
                        <a:buNone/>
                      </a:pPr>
                      <a:r>
                        <a:rPr lang="zh-CN" altLang="en-US" sz="1200" b="1"/>
                        <a:t>刘波</a:t>
                      </a:r>
                      <a:endParaRPr lang="zh-CN" altLang="en-US" sz="1200" b="1"/>
                    </a:p>
                  </a:txBody>
                  <a:tcPr anchor="ctr"/>
                </a:tc>
                <a:tc>
                  <a:txBody>
                    <a:bodyPr/>
                    <a:p>
                      <a:pPr algn="ctr">
                        <a:buNone/>
                      </a:pPr>
                      <a:r>
                        <a:rPr lang="zh-CN" altLang="en-US" sz="1200" b="0"/>
                        <a:t>计算机应用</a:t>
                      </a:r>
                      <a:endParaRPr lang="zh-CN" altLang="en-US" sz="1200" b="0"/>
                    </a:p>
                  </a:txBody>
                  <a:tcPr anchor="ctr"/>
                </a:tc>
                <a:tc>
                  <a:txBody>
                    <a:bodyPr/>
                    <a:p>
                      <a:pPr algn="ctr">
                        <a:buNone/>
                      </a:pPr>
                      <a:r>
                        <a:rPr lang="zh-CN" altLang="en-US" sz="1200" b="0"/>
                        <a:t>本科、工程师</a:t>
                      </a:r>
                      <a:endParaRPr lang="zh-CN" altLang="en-US" sz="1200" b="0"/>
                    </a:p>
                  </a:txBody>
                  <a:tcPr anchor="ctr"/>
                </a:tc>
                <a:tc>
                  <a:txBody>
                    <a:bodyPr/>
                    <a:p>
                      <a:pPr algn="ctr">
                        <a:buNone/>
                      </a:pPr>
                      <a:r>
                        <a:rPr lang="zh-CN" altLang="en-US" sz="1200" b="0"/>
                        <a:t>上海济丽信息技术有限公司</a:t>
                      </a:r>
                      <a:endParaRPr lang="zh-CN" altLang="en-US" sz="1200" b="0"/>
                    </a:p>
                  </a:txBody>
                  <a:tcPr anchor="ctr"/>
                </a:tc>
                <a:tc>
                  <a:txBody>
                    <a:bodyPr/>
                    <a:p>
                      <a:pPr algn="ctr">
                        <a:buNone/>
                      </a:pPr>
                      <a:r>
                        <a:rPr lang="zh-CN" altLang="en-US" sz="1200" b="0"/>
                        <a:t>长期从事计算机应用研究，申请及授权发明专利</a:t>
                      </a:r>
                      <a:r>
                        <a:rPr lang="en-US" altLang="zh-CN" sz="1200" b="0"/>
                        <a:t>3</a:t>
                      </a:r>
                      <a:r>
                        <a:rPr lang="zh-CN" altLang="en-US" sz="1200" b="0"/>
                        <a:t>项，发表论文</a:t>
                      </a:r>
                      <a:r>
                        <a:rPr lang="en-US" altLang="zh-CN" sz="1200" b="0"/>
                        <a:t>7</a:t>
                      </a:r>
                      <a:r>
                        <a:rPr lang="zh-CN" altLang="en-US" sz="1200" b="0"/>
                        <a:t>篇</a:t>
                      </a:r>
                      <a:endParaRPr lang="zh-CN" altLang="en-US" sz="1200" b="0"/>
                    </a:p>
                  </a:txBody>
                  <a:tcPr anchor="ctr"/>
                </a:tc>
              </a:tr>
            </a:tbl>
          </a:graphicData>
        </a:graphic>
      </p:graphicFrame>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1" name="TextBox 11"/>
          <p:cNvSpPr txBox="1"/>
          <p:nvPr/>
        </p:nvSpPr>
        <p:spPr>
          <a:xfrm>
            <a:off x="1533525" y="521335"/>
            <a:ext cx="2832100"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项目核心技术</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6"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sp>
        <p:nvSpPr>
          <p:cNvPr id="47" name="Freeform 4"/>
          <p:cNvSpPr/>
          <p:nvPr/>
        </p:nvSpPr>
        <p:spPr bwMode="auto">
          <a:xfrm rot="2686389">
            <a:off x="6051550" y="2489200"/>
            <a:ext cx="2300605" cy="815975"/>
          </a:xfrm>
          <a:custGeom>
            <a:avLst/>
            <a:gdLst>
              <a:gd name="T0" fmla="*/ 17 w 234"/>
              <a:gd name="T1" fmla="*/ 44 h 83"/>
              <a:gd name="T2" fmla="*/ 234 w 234"/>
              <a:gd name="T3" fmla="*/ 54 h 83"/>
              <a:gd name="T4" fmla="*/ 209 w 234"/>
              <a:gd name="T5" fmla="*/ 78 h 83"/>
              <a:gd name="T6" fmla="*/ 41 w 234"/>
              <a:gd name="T7" fmla="*/ 69 h 83"/>
              <a:gd name="T8" fmla="*/ 55 w 234"/>
              <a:gd name="T9" fmla="*/ 83 h 83"/>
              <a:gd name="T10" fmla="*/ 0 w 234"/>
              <a:gd name="T11" fmla="*/ 82 h 83"/>
              <a:gd name="T12" fmla="*/ 0 w 234"/>
              <a:gd name="T13" fmla="*/ 27 h 83"/>
              <a:gd name="T14" fmla="*/ 17 w 234"/>
              <a:gd name="T15" fmla="*/ 44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83">
                <a:moveTo>
                  <a:pt x="17" y="44"/>
                </a:moveTo>
                <a:cubicBezTo>
                  <a:pt x="83" y="0"/>
                  <a:pt x="171" y="3"/>
                  <a:pt x="234" y="54"/>
                </a:cubicBezTo>
                <a:cubicBezTo>
                  <a:pt x="209" y="78"/>
                  <a:pt x="209" y="78"/>
                  <a:pt x="209" y="78"/>
                </a:cubicBezTo>
                <a:cubicBezTo>
                  <a:pt x="161" y="40"/>
                  <a:pt x="93" y="37"/>
                  <a:pt x="41" y="69"/>
                </a:cubicBezTo>
                <a:cubicBezTo>
                  <a:pt x="55" y="83"/>
                  <a:pt x="55" y="83"/>
                  <a:pt x="55" y="83"/>
                </a:cubicBezTo>
                <a:cubicBezTo>
                  <a:pt x="0" y="82"/>
                  <a:pt x="0" y="82"/>
                  <a:pt x="0" y="82"/>
                </a:cubicBezTo>
                <a:cubicBezTo>
                  <a:pt x="0" y="27"/>
                  <a:pt x="0" y="27"/>
                  <a:pt x="0" y="27"/>
                </a:cubicBezTo>
                <a:cubicBezTo>
                  <a:pt x="17" y="44"/>
                  <a:pt x="17" y="44"/>
                  <a:pt x="17" y="44"/>
                </a:cubicBezTo>
                <a:close/>
              </a:path>
            </a:pathLst>
          </a:custGeom>
          <a:solidFill>
            <a:schemeClr val="accent2"/>
          </a:solidFill>
          <a:ln>
            <a:noFill/>
          </a:ln>
        </p:spPr>
        <p:txBody>
          <a:bodyPr lIns="96430" tIns="48216" rIns="96430" bIns="48216"/>
          <a:lstStyle/>
          <a:p>
            <a:pPr marL="0" marR="0" lvl="0" indent="0" algn="just" defTabSz="914400" rtl="0" eaLnBrk="0" fontAlgn="base" latinLnBrk="0" hangingPunct="0">
              <a:lnSpc>
                <a:spcPct val="120000"/>
              </a:lnSpc>
              <a:spcBef>
                <a:spcPct val="0"/>
              </a:spcBef>
              <a:spcAft>
                <a:spcPct val="0"/>
              </a:spcAft>
              <a:buClrTx/>
              <a:buSzTx/>
              <a:buFontTx/>
              <a:buNone/>
              <a:defRPr/>
            </a:pPr>
            <a:endParaRPr kumimoji="0" lang="en-US" sz="95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5"/>
          <p:cNvSpPr/>
          <p:nvPr/>
        </p:nvSpPr>
        <p:spPr bwMode="auto">
          <a:xfrm rot="2686389">
            <a:off x="6840855" y="3921125"/>
            <a:ext cx="784225" cy="2246630"/>
          </a:xfrm>
          <a:custGeom>
            <a:avLst/>
            <a:gdLst>
              <a:gd name="T0" fmla="*/ 0 w 80"/>
              <a:gd name="T1" fmla="*/ 56 h 228"/>
              <a:gd name="T2" fmla="*/ 14 w 80"/>
              <a:gd name="T3" fmla="*/ 42 h 228"/>
              <a:gd name="T4" fmla="*/ 3 w 80"/>
              <a:gd name="T5" fmla="*/ 204 h 228"/>
              <a:gd name="T6" fmla="*/ 28 w 80"/>
              <a:gd name="T7" fmla="*/ 228 h 228"/>
              <a:gd name="T8" fmla="*/ 39 w 80"/>
              <a:gd name="T9" fmla="*/ 17 h 228"/>
              <a:gd name="T10" fmla="*/ 56 w 80"/>
              <a:gd name="T11" fmla="*/ 0 h 228"/>
              <a:gd name="T12" fmla="*/ 0 w 80"/>
              <a:gd name="T13" fmla="*/ 0 h 228"/>
              <a:gd name="T14" fmla="*/ 0 w 80"/>
              <a:gd name="T15" fmla="*/ 56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228">
                <a:moveTo>
                  <a:pt x="0" y="56"/>
                </a:moveTo>
                <a:cubicBezTo>
                  <a:pt x="14" y="42"/>
                  <a:pt x="14" y="42"/>
                  <a:pt x="14" y="42"/>
                </a:cubicBezTo>
                <a:cubicBezTo>
                  <a:pt x="43" y="93"/>
                  <a:pt x="39" y="157"/>
                  <a:pt x="3" y="204"/>
                </a:cubicBezTo>
                <a:cubicBezTo>
                  <a:pt x="28" y="228"/>
                  <a:pt x="28" y="228"/>
                  <a:pt x="28" y="228"/>
                </a:cubicBezTo>
                <a:cubicBezTo>
                  <a:pt x="76" y="167"/>
                  <a:pt x="80" y="82"/>
                  <a:pt x="39" y="17"/>
                </a:cubicBezTo>
                <a:cubicBezTo>
                  <a:pt x="56" y="0"/>
                  <a:pt x="56" y="0"/>
                  <a:pt x="56" y="0"/>
                </a:cubicBezTo>
                <a:cubicBezTo>
                  <a:pt x="0" y="0"/>
                  <a:pt x="0" y="0"/>
                  <a:pt x="0" y="0"/>
                </a:cubicBezTo>
                <a:cubicBezTo>
                  <a:pt x="0" y="56"/>
                  <a:pt x="0" y="56"/>
                  <a:pt x="0" y="56"/>
                </a:cubicBezTo>
                <a:close/>
              </a:path>
            </a:pathLst>
          </a:custGeom>
          <a:solidFill>
            <a:schemeClr val="accent3"/>
          </a:solidFill>
          <a:ln>
            <a:noFill/>
          </a:ln>
        </p:spPr>
        <p:txBody>
          <a:bodyPr lIns="96430" tIns="48216" rIns="96430" bIns="48216"/>
          <a:lstStyle/>
          <a:p>
            <a:pPr marL="0" marR="0" lvl="0" indent="0" algn="just" defTabSz="914400" rtl="0" eaLnBrk="0" fontAlgn="base" latinLnBrk="0" hangingPunct="0">
              <a:lnSpc>
                <a:spcPct val="120000"/>
              </a:lnSpc>
              <a:spcBef>
                <a:spcPct val="0"/>
              </a:spcBef>
              <a:spcAft>
                <a:spcPct val="0"/>
              </a:spcAft>
              <a:buClrTx/>
              <a:buSzTx/>
              <a:buFontTx/>
              <a:buNone/>
              <a:defRPr/>
            </a:pPr>
            <a:endParaRPr kumimoji="0" lang="en-US" sz="95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0" name="Freeform 6"/>
          <p:cNvSpPr/>
          <p:nvPr/>
        </p:nvSpPr>
        <p:spPr bwMode="auto">
          <a:xfrm rot="2686389">
            <a:off x="3971925" y="4678680"/>
            <a:ext cx="2246630" cy="787400"/>
          </a:xfrm>
          <a:custGeom>
            <a:avLst/>
            <a:gdLst>
              <a:gd name="T0" fmla="*/ 229 w 229"/>
              <a:gd name="T1" fmla="*/ 56 h 80"/>
              <a:gd name="T2" fmla="*/ 211 w 229"/>
              <a:gd name="T3" fmla="*/ 38 h 80"/>
              <a:gd name="T4" fmla="*/ 0 w 229"/>
              <a:gd name="T5" fmla="*/ 29 h 80"/>
              <a:gd name="T6" fmla="*/ 24 w 229"/>
              <a:gd name="T7" fmla="*/ 4 h 80"/>
              <a:gd name="T8" fmla="*/ 187 w 229"/>
              <a:gd name="T9" fmla="*/ 13 h 80"/>
              <a:gd name="T10" fmla="*/ 174 w 229"/>
              <a:gd name="T11" fmla="*/ 0 h 80"/>
              <a:gd name="T12" fmla="*/ 229 w 229"/>
              <a:gd name="T13" fmla="*/ 0 h 80"/>
              <a:gd name="T14" fmla="*/ 229 w 229"/>
              <a:gd name="T15" fmla="*/ 56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80">
                <a:moveTo>
                  <a:pt x="229" y="56"/>
                </a:moveTo>
                <a:cubicBezTo>
                  <a:pt x="211" y="38"/>
                  <a:pt x="211" y="38"/>
                  <a:pt x="211" y="38"/>
                </a:cubicBezTo>
                <a:cubicBezTo>
                  <a:pt x="147" y="80"/>
                  <a:pt x="62" y="77"/>
                  <a:pt x="0" y="29"/>
                </a:cubicBezTo>
                <a:cubicBezTo>
                  <a:pt x="24" y="4"/>
                  <a:pt x="24" y="4"/>
                  <a:pt x="24" y="4"/>
                </a:cubicBezTo>
                <a:cubicBezTo>
                  <a:pt x="72" y="40"/>
                  <a:pt x="136" y="43"/>
                  <a:pt x="187" y="13"/>
                </a:cubicBezTo>
                <a:cubicBezTo>
                  <a:pt x="174" y="0"/>
                  <a:pt x="174" y="0"/>
                  <a:pt x="174" y="0"/>
                </a:cubicBezTo>
                <a:cubicBezTo>
                  <a:pt x="229" y="0"/>
                  <a:pt x="229" y="0"/>
                  <a:pt x="229" y="0"/>
                </a:cubicBezTo>
                <a:cubicBezTo>
                  <a:pt x="229" y="56"/>
                  <a:pt x="229" y="56"/>
                  <a:pt x="229" y="56"/>
                </a:cubicBezTo>
                <a:close/>
              </a:path>
            </a:pathLst>
          </a:custGeom>
          <a:solidFill>
            <a:schemeClr val="accent4"/>
          </a:solidFill>
          <a:ln>
            <a:noFill/>
          </a:ln>
        </p:spPr>
        <p:txBody>
          <a:bodyPr lIns="96430" tIns="48216" rIns="96430" bIns="48216"/>
          <a:lstStyle/>
          <a:p>
            <a:pPr marL="0" marR="0" lvl="0" indent="0" algn="just" defTabSz="914400" rtl="0" eaLnBrk="0" fontAlgn="base" latinLnBrk="0" hangingPunct="0">
              <a:lnSpc>
                <a:spcPct val="120000"/>
              </a:lnSpc>
              <a:spcBef>
                <a:spcPct val="0"/>
              </a:spcBef>
              <a:spcAft>
                <a:spcPct val="0"/>
              </a:spcAft>
              <a:buClrTx/>
              <a:buSzTx/>
              <a:buFontTx/>
              <a:buNone/>
              <a:defRPr/>
            </a:pPr>
            <a:endParaRPr kumimoji="0" lang="en-US" sz="95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1" name="Freeform 7"/>
          <p:cNvSpPr/>
          <p:nvPr/>
        </p:nvSpPr>
        <p:spPr bwMode="auto">
          <a:xfrm rot="2686389">
            <a:off x="4657725" y="1795780"/>
            <a:ext cx="795655" cy="2276475"/>
          </a:xfrm>
          <a:custGeom>
            <a:avLst/>
            <a:gdLst>
              <a:gd name="T0" fmla="*/ 26 w 81"/>
              <a:gd name="T1" fmla="*/ 231 h 231"/>
              <a:gd name="T2" fmla="*/ 43 w 81"/>
              <a:gd name="T3" fmla="*/ 213 h 231"/>
              <a:gd name="T4" fmla="*/ 52 w 81"/>
              <a:gd name="T5" fmla="*/ 0 h 231"/>
              <a:gd name="T6" fmla="*/ 77 w 81"/>
              <a:gd name="T7" fmla="*/ 24 h 231"/>
              <a:gd name="T8" fmla="*/ 68 w 81"/>
              <a:gd name="T9" fmla="*/ 189 h 231"/>
              <a:gd name="T10" fmla="*/ 81 w 81"/>
              <a:gd name="T11" fmla="*/ 175 h 231"/>
              <a:gd name="T12" fmla="*/ 81 w 81"/>
              <a:gd name="T13" fmla="*/ 231 h 231"/>
              <a:gd name="T14" fmla="*/ 26 w 81"/>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31">
                <a:moveTo>
                  <a:pt x="26" y="231"/>
                </a:moveTo>
                <a:cubicBezTo>
                  <a:pt x="43" y="213"/>
                  <a:pt x="43" y="213"/>
                  <a:pt x="43" y="213"/>
                </a:cubicBezTo>
                <a:cubicBezTo>
                  <a:pt x="0" y="148"/>
                  <a:pt x="3" y="62"/>
                  <a:pt x="52" y="0"/>
                </a:cubicBezTo>
                <a:cubicBezTo>
                  <a:pt x="77" y="24"/>
                  <a:pt x="77" y="24"/>
                  <a:pt x="77" y="24"/>
                </a:cubicBezTo>
                <a:cubicBezTo>
                  <a:pt x="40" y="72"/>
                  <a:pt x="37" y="138"/>
                  <a:pt x="68" y="189"/>
                </a:cubicBezTo>
                <a:cubicBezTo>
                  <a:pt x="81" y="175"/>
                  <a:pt x="81" y="175"/>
                  <a:pt x="81" y="175"/>
                </a:cubicBezTo>
                <a:cubicBezTo>
                  <a:pt x="81" y="231"/>
                  <a:pt x="81" y="231"/>
                  <a:pt x="81" y="231"/>
                </a:cubicBezTo>
                <a:lnTo>
                  <a:pt x="26" y="231"/>
                </a:lnTo>
                <a:close/>
              </a:path>
            </a:pathLst>
          </a:custGeom>
          <a:solidFill>
            <a:schemeClr val="accent1"/>
          </a:solidFill>
          <a:ln>
            <a:noFill/>
          </a:ln>
        </p:spPr>
        <p:txBody>
          <a:bodyPr lIns="96430" tIns="48216" rIns="96430" bIns="48216"/>
          <a:lstStyle/>
          <a:p>
            <a:pPr marL="0" marR="0" lvl="0" indent="0" algn="just" defTabSz="914400" rtl="0" eaLnBrk="0" fontAlgn="base" latinLnBrk="0" hangingPunct="0">
              <a:lnSpc>
                <a:spcPct val="120000"/>
              </a:lnSpc>
              <a:spcBef>
                <a:spcPct val="0"/>
              </a:spcBef>
              <a:spcAft>
                <a:spcPct val="0"/>
              </a:spcAft>
              <a:buClrTx/>
              <a:buSzTx/>
              <a:buFontTx/>
              <a:buNone/>
              <a:defRPr/>
            </a:pPr>
            <a:endParaRPr kumimoji="0" lang="en-US" sz="950" b="0" i="0" u="none" strike="noStrike" kern="1200" cap="none" spc="0" normalizeH="0" baseline="0" noProof="0">
              <a:ln>
                <a:noFill/>
              </a:ln>
              <a:solidFill>
                <a:schemeClr val="tx1"/>
              </a:solidFill>
              <a:effectLst/>
              <a:uLnTx/>
              <a:uFillTx/>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33"/>
          <p:cNvSpPr>
            <a:spLocks noEditPoints="1"/>
          </p:cNvSpPr>
          <p:nvPr/>
        </p:nvSpPr>
        <p:spPr bwMode="auto">
          <a:xfrm>
            <a:off x="5486400" y="3235325"/>
            <a:ext cx="1300163" cy="1470025"/>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tx2"/>
          </a:solidFill>
          <a:ln>
            <a:noFill/>
          </a:ln>
        </p:spPr>
        <p:txBody>
          <a:bodyPr lIns="96430" tIns="48216" rIns="96430" bIns="48216"/>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20000"/>
              </a:lnSpc>
              <a:spcBef>
                <a:spcPct val="0"/>
              </a:spcBef>
              <a:spcAft>
                <a:spcPct val="0"/>
              </a:spcAft>
              <a:buClrTx/>
              <a:buSzTx/>
              <a:buFontTx/>
              <a:buNone/>
              <a:defRPr/>
            </a:pPr>
            <a:endParaRPr kumimoji="0" lang="zh-CN" altLang="en-US" sz="950" b="0" i="0" u="none" strike="noStrike" kern="1200" cap="none" spc="0" normalizeH="0" baseline="0" noProof="0">
              <a:ln>
                <a:noFill/>
              </a:ln>
              <a:solidFill>
                <a:prstClr val="black"/>
              </a:solidFill>
              <a:effectLst/>
              <a:uLnTx/>
              <a:uFillTx/>
              <a:latin typeface="Arial" panose="020B0604020202020204" pitchFamily="34" charset="0"/>
              <a:ea typeface="+mn-ea"/>
              <a:cs typeface="+mn-ea"/>
              <a:sym typeface="Arial" panose="020B0604020202020204" pitchFamily="34" charset="0"/>
            </a:endParaRPr>
          </a:p>
        </p:txBody>
      </p:sp>
      <p:sp>
        <p:nvSpPr>
          <p:cNvPr id="20495" name="矩形 31"/>
          <p:cNvSpPr/>
          <p:nvPr/>
        </p:nvSpPr>
        <p:spPr>
          <a:xfrm>
            <a:off x="483235" y="1529080"/>
            <a:ext cx="3544570" cy="427990"/>
          </a:xfrm>
          <a:prstGeom prst="rect">
            <a:avLst/>
          </a:prstGeom>
          <a:noFill/>
          <a:ln w="9525">
            <a:noFill/>
          </a:ln>
        </p:spPr>
        <p:txBody>
          <a:bodyPr wrap="none" lIns="121908" tIns="60955" rIns="121908" bIns="60955">
            <a:spAutoFit/>
          </a:bodyPr>
          <a:p>
            <a:pPr algn="r" eaLnBrk="1" hangingPunct="1"/>
            <a:r>
              <a:rPr lang="zh-CN" altLang="en-US" sz="2000" b="1" dirty="0">
                <a:solidFill>
                  <a:schemeClr val="accent1"/>
                </a:solidFill>
                <a:latin typeface="微软雅黑" panose="020B0503020204020204" pitchFamily="34" charset="-122"/>
                <a:ea typeface="微软雅黑" panose="020B0503020204020204" pitchFamily="34" charset="-122"/>
              </a:rPr>
              <a:t>自主智能三维扫描机器人设计</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496" name="矩形 47"/>
          <p:cNvSpPr/>
          <p:nvPr/>
        </p:nvSpPr>
        <p:spPr>
          <a:xfrm>
            <a:off x="659130" y="1939925"/>
            <a:ext cx="3361055" cy="1089660"/>
          </a:xfrm>
          <a:prstGeom prst="rect">
            <a:avLst/>
          </a:prstGeom>
          <a:noFill/>
          <a:ln w="9525">
            <a:noFill/>
          </a:ln>
        </p:spPr>
        <p:txBody>
          <a:bodyPr lIns="121908" tIns="60955" rIns="121908" bIns="60955">
            <a:spAutoFit/>
          </a:bodyPr>
          <a:p>
            <a:pPr algn="just" eaLnBrk="1" hangingPunct="1">
              <a:lnSpc>
                <a:spcPct val="150000"/>
              </a:lnSpc>
            </a:pPr>
            <a:r>
              <a:rPr lang="en-US" altLang="en-US" sz="1400" dirty="0">
                <a:latin typeface="微软雅黑" panose="020B0503020204020204" pitchFamily="34" charset="-122"/>
                <a:ea typeface="微软雅黑" panose="020B0503020204020204" pitchFamily="34" charset="-122"/>
                <a:sym typeface="Calibri" panose="020F0502020204030204" pitchFamily="34" charset="0"/>
              </a:rPr>
              <a:t>自主智能三维扫描机器人设计主要功能模块包括扫描模块、定位模块、避障模块、导航模块、图像处理模块组成</a:t>
            </a:r>
            <a:endParaRPr lang="en-US" altLang="en-US" sz="1400"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20493" name="矩形 34"/>
          <p:cNvSpPr/>
          <p:nvPr/>
        </p:nvSpPr>
        <p:spPr>
          <a:xfrm>
            <a:off x="556895" y="3857625"/>
            <a:ext cx="3648710" cy="427990"/>
          </a:xfrm>
          <a:prstGeom prst="rect">
            <a:avLst/>
          </a:prstGeom>
          <a:noFill/>
          <a:ln w="9525">
            <a:noFill/>
          </a:ln>
        </p:spPr>
        <p:txBody>
          <a:bodyPr wrap="none" lIns="121908" tIns="60955" rIns="121908" bIns="60955">
            <a:spAutoFit/>
          </a:bodyPr>
          <a:p>
            <a:pPr algn="r" eaLnBrk="1" hangingPunct="1"/>
            <a:r>
              <a:rPr lang="zh-CN" altLang="en-US" sz="2000" b="1" dirty="0">
                <a:solidFill>
                  <a:schemeClr val="accent1"/>
                </a:solidFill>
                <a:latin typeface="微软雅黑" panose="020B0503020204020204" pitchFamily="34" charset="-122"/>
                <a:ea typeface="微软雅黑" panose="020B0503020204020204" pitchFamily="34" charset="-122"/>
              </a:rPr>
              <a:t>裸眼3D显示系统的设计与实现</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494" name="矩形 47"/>
          <p:cNvSpPr/>
          <p:nvPr/>
        </p:nvSpPr>
        <p:spPr>
          <a:xfrm>
            <a:off x="741680" y="4270375"/>
            <a:ext cx="3462020" cy="2059305"/>
          </a:xfrm>
          <a:prstGeom prst="rect">
            <a:avLst/>
          </a:prstGeom>
          <a:noFill/>
          <a:ln w="9525">
            <a:noFill/>
          </a:ln>
        </p:spPr>
        <p:txBody>
          <a:bodyPr lIns="121908" tIns="60955" rIns="121908" bIns="60955">
            <a:spAutoFit/>
          </a:bodyPr>
          <a:p>
            <a:pPr algn="just" eaLnBrk="1" hangingPunct="1">
              <a:lnSpc>
                <a:spcPct val="150000"/>
              </a:lnSpc>
            </a:pPr>
            <a:r>
              <a:rPr lang="en-US" sz="1400" dirty="0">
                <a:latin typeface="微软雅黑" panose="020B0503020204020204" pitchFamily="34" charset="-122"/>
                <a:ea typeface="微软雅黑" panose="020B0503020204020204" pitchFamily="34" charset="-122"/>
                <a:sym typeface="Calibri" panose="020F0502020204030204" pitchFamily="34" charset="0"/>
              </a:rPr>
              <a:t>设计了一种渐变节距针孔阵列的集成成像3D显示装置。</a:t>
            </a:r>
            <a:r>
              <a:rPr lang="zh-CN" altLang="en-US" sz="1400" dirty="0">
                <a:latin typeface="微软雅黑" panose="020B0503020204020204" pitchFamily="34" charset="-122"/>
                <a:ea typeface="微软雅黑" panose="020B0503020204020204" pitchFamily="34" charset="-122"/>
                <a:sym typeface="Calibri" panose="020F0502020204030204" pitchFamily="34" charset="0"/>
              </a:rPr>
              <a:t>使</a:t>
            </a:r>
            <a:r>
              <a:rPr lang="en-US" sz="1400" dirty="0">
                <a:latin typeface="微软雅黑" panose="020B0503020204020204" pitchFamily="34" charset="-122"/>
                <a:ea typeface="微软雅黑" panose="020B0503020204020204" pitchFamily="34" charset="-122"/>
                <a:sym typeface="Calibri" panose="020F0502020204030204" pitchFamily="34" charset="0"/>
              </a:rPr>
              <a:t>2D显示屏的微图像元阵列在渐变节距针孔阵列的后方，其通过针孔阵列重建3D场景。克服了现有技术中现有集成成像3D显示设备存在的观看视角小的问题。</a:t>
            </a:r>
            <a:endParaRPr lang="en-US" sz="1400"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20491" name="矩形 36"/>
          <p:cNvSpPr/>
          <p:nvPr/>
        </p:nvSpPr>
        <p:spPr>
          <a:xfrm>
            <a:off x="7846060" y="1495425"/>
            <a:ext cx="4560570" cy="427990"/>
          </a:xfrm>
          <a:prstGeom prst="rect">
            <a:avLst/>
          </a:prstGeom>
          <a:noFill/>
          <a:ln w="9525">
            <a:noFill/>
          </a:ln>
        </p:spPr>
        <p:txBody>
          <a:bodyPr wrap="none" lIns="121908" tIns="60955" rIns="121908" bIns="60955">
            <a:spAutoFit/>
          </a:bodyPr>
          <a:p>
            <a:pPr algn="l" eaLnBrk="1" hangingPunct="1"/>
            <a:r>
              <a:rPr lang="zh-CN" altLang="en-US" sz="2000" b="1" dirty="0">
                <a:solidFill>
                  <a:schemeClr val="accent1"/>
                </a:solidFill>
                <a:latin typeface="微软雅黑" panose="020B0503020204020204" pitchFamily="34" charset="-122"/>
                <a:ea typeface="微软雅黑" panose="020B0503020204020204" pitchFamily="34" charset="-122"/>
              </a:rPr>
              <a:t>三维模型的自动化渲染方法设计与实现</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492" name="矩形 47"/>
          <p:cNvSpPr/>
          <p:nvPr/>
        </p:nvSpPr>
        <p:spPr>
          <a:xfrm>
            <a:off x="7880985" y="1923415"/>
            <a:ext cx="4043045" cy="1736090"/>
          </a:xfrm>
          <a:prstGeom prst="rect">
            <a:avLst/>
          </a:prstGeom>
          <a:noFill/>
          <a:ln w="9525">
            <a:noFill/>
          </a:ln>
        </p:spPr>
        <p:txBody>
          <a:bodyPr wrap="square" lIns="121908" tIns="60955" rIns="121908" bIns="60955">
            <a:spAutoFit/>
          </a:bodyPr>
          <a:p>
            <a:pPr eaLnBrk="1" hangingPunct="1">
              <a:lnSpc>
                <a:spcPct val="150000"/>
              </a:lnSpc>
            </a:pPr>
            <a:r>
              <a:rPr lang="en-US" sz="1400" dirty="0">
                <a:latin typeface="微软雅黑" panose="020B0503020204020204" pitchFamily="34" charset="-122"/>
                <a:ea typeface="微软雅黑" panose="020B0503020204020204" pitchFamily="34" charset="-122"/>
                <a:sym typeface="Calibri" panose="020F0502020204030204" pitchFamily="34" charset="0"/>
              </a:rPr>
              <a:t>解决了不支持光影通道的三维平台数据呈现效果差的问题，而且，还大大提升了大体积复杂三维模型的渲染效果。此外，采用本方案能够在无人工值守的情况下对三维模型进行批量化渲染，大大降低了人工成本，提高了工作效率。</a:t>
            </a:r>
            <a:endParaRPr lang="en-US" sz="1400" dirty="0">
              <a:latin typeface="微软雅黑" panose="020B0503020204020204" pitchFamily="34" charset="-122"/>
              <a:ea typeface="微软雅黑" panose="020B0503020204020204" pitchFamily="34" charset="-122"/>
              <a:sym typeface="Calibri" panose="020F0502020204030204" pitchFamily="34" charset="0"/>
            </a:endParaRPr>
          </a:p>
        </p:txBody>
      </p:sp>
      <p:sp>
        <p:nvSpPr>
          <p:cNvPr id="20489" name="矩形 38"/>
          <p:cNvSpPr/>
          <p:nvPr/>
        </p:nvSpPr>
        <p:spPr>
          <a:xfrm>
            <a:off x="8321675" y="3996055"/>
            <a:ext cx="4156710" cy="427990"/>
          </a:xfrm>
          <a:prstGeom prst="rect">
            <a:avLst/>
          </a:prstGeom>
          <a:noFill/>
          <a:ln w="9525">
            <a:noFill/>
          </a:ln>
        </p:spPr>
        <p:txBody>
          <a:bodyPr wrap="none" lIns="121908" tIns="60955" rIns="121908" bIns="60955">
            <a:spAutoFit/>
          </a:bodyPr>
          <a:p>
            <a:pPr algn="l" eaLnBrk="1" hangingPunct="1"/>
            <a:r>
              <a:rPr lang="zh-CN" altLang="en-US" sz="2000" b="1" dirty="0">
                <a:solidFill>
                  <a:schemeClr val="accent1"/>
                </a:solidFill>
                <a:latin typeface="微软雅黑" panose="020B0503020204020204" pitchFamily="34" charset="-122"/>
                <a:ea typeface="微软雅黑" panose="020B0503020204020204" pitchFamily="34" charset="-122"/>
              </a:rPr>
              <a:t>裸眼3D图像的人机可视化综合管控</a:t>
            </a:r>
            <a:endParaRPr lang="zh-CN" altLang="en-US" sz="2000" b="1" dirty="0">
              <a:solidFill>
                <a:schemeClr val="accent1"/>
              </a:solidFill>
              <a:latin typeface="微软雅黑" panose="020B0503020204020204" pitchFamily="34" charset="-122"/>
              <a:ea typeface="微软雅黑" panose="020B0503020204020204" pitchFamily="34" charset="-122"/>
            </a:endParaRPr>
          </a:p>
        </p:txBody>
      </p:sp>
      <p:sp>
        <p:nvSpPr>
          <p:cNvPr id="20490" name="矩形 64"/>
          <p:cNvSpPr/>
          <p:nvPr/>
        </p:nvSpPr>
        <p:spPr>
          <a:xfrm>
            <a:off x="8308975" y="4408805"/>
            <a:ext cx="3615055" cy="1736090"/>
          </a:xfrm>
          <a:prstGeom prst="rect">
            <a:avLst/>
          </a:prstGeom>
          <a:noFill/>
          <a:ln w="9525">
            <a:noFill/>
          </a:ln>
        </p:spPr>
        <p:txBody>
          <a:bodyPr lIns="121908" tIns="60955" rIns="121908" bIns="60955">
            <a:spAutoFit/>
          </a:bodyPr>
          <a:p>
            <a:pPr algn="just" eaLnBrk="1" hangingPunct="1">
              <a:lnSpc>
                <a:spcPct val="150000"/>
              </a:lnSpc>
            </a:pPr>
            <a:r>
              <a:rPr lang="en-US" altLang="en-US" sz="1400" dirty="0">
                <a:latin typeface="微软雅黑" panose="020B0503020204020204" pitchFamily="34" charset="-122"/>
                <a:ea typeface="微软雅黑" panose="020B0503020204020204" pitchFamily="34" charset="-122"/>
                <a:sym typeface="Calibri" panose="020F0502020204030204" pitchFamily="34" charset="0"/>
              </a:rPr>
              <a:t>基于拼接大屏幕的矢量大数据可视化综合应用平台系统软件与自主知识产权的基于FPGA的3D分布式控制</a:t>
            </a:r>
            <a:r>
              <a:rPr lang="zh-CN" altLang="en-US" sz="1400" dirty="0">
                <a:latin typeface="微软雅黑" panose="020B0503020204020204" pitchFamily="34" charset="-122"/>
                <a:ea typeface="微软雅黑" panose="020B0503020204020204" pitchFamily="34" charset="-122"/>
                <a:sym typeface="Calibri" panose="020F0502020204030204" pitchFamily="34" charset="0"/>
              </a:rPr>
              <a:t>，从而实现自主智能建模渲染生成3D图像的过程为无人参与的全自主智能无人系统</a:t>
            </a:r>
            <a:endParaRPr lang="zh-CN" altLang="en-US" sz="1400" dirty="0">
              <a:latin typeface="微软雅黑" panose="020B0503020204020204" pitchFamily="34" charset="-122"/>
              <a:ea typeface="微软雅黑" panose="020B0503020204020204" pitchFamily="34" charset="-122"/>
              <a:sym typeface="Calibri" panose="020F0502020204030204" pitchFamily="3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01" name="TextBox 11"/>
          <p:cNvSpPr txBox="1"/>
          <p:nvPr/>
        </p:nvSpPr>
        <p:spPr>
          <a:xfrm>
            <a:off x="1533525" y="521335"/>
            <a:ext cx="2832100"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产品</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创新性</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6"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sp>
        <p:nvSpPr>
          <p:cNvPr id="13" name="箭头7"/>
          <p:cNvSpPr/>
          <p:nvPr>
            <p:custDataLst>
              <p:tags r:id="rId3"/>
            </p:custDataLst>
          </p:nvPr>
        </p:nvSpPr>
        <p:spPr bwMode="auto">
          <a:xfrm>
            <a:off x="6842573" y="4218190"/>
            <a:ext cx="2499349" cy="1614356"/>
          </a:xfrm>
          <a:custGeom>
            <a:avLst/>
            <a:gdLst>
              <a:gd name="T0" fmla="*/ 361 w 787"/>
              <a:gd name="T1" fmla="*/ 579 h 579"/>
              <a:gd name="T2" fmla="*/ 72 w 787"/>
              <a:gd name="T3" fmla="*/ 290 h 579"/>
              <a:gd name="T4" fmla="*/ 5 w 787"/>
              <a:gd name="T5" fmla="*/ 357 h 579"/>
              <a:gd name="T6" fmla="*/ 0 w 787"/>
              <a:gd name="T7" fmla="*/ 23 h 579"/>
              <a:gd name="T8" fmla="*/ 6 w 787"/>
              <a:gd name="T9" fmla="*/ 6 h 579"/>
              <a:gd name="T10" fmla="*/ 23 w 787"/>
              <a:gd name="T11" fmla="*/ 0 h 579"/>
              <a:gd name="T12" fmla="*/ 357 w 787"/>
              <a:gd name="T13" fmla="*/ 5 h 579"/>
              <a:gd name="T14" fmla="*/ 284 w 787"/>
              <a:gd name="T15" fmla="*/ 78 h 579"/>
              <a:gd name="T16" fmla="*/ 787 w 787"/>
              <a:gd name="T17" fmla="*/ 579 h 579"/>
              <a:gd name="T18" fmla="*/ 361 w 787"/>
              <a:gd name="T19" fmla="*/ 579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7" h="579">
                <a:moveTo>
                  <a:pt x="361" y="579"/>
                </a:moveTo>
                <a:cubicBezTo>
                  <a:pt x="72" y="290"/>
                  <a:pt x="72" y="290"/>
                  <a:pt x="72" y="290"/>
                </a:cubicBezTo>
                <a:cubicBezTo>
                  <a:pt x="5" y="357"/>
                  <a:pt x="5" y="357"/>
                  <a:pt x="5" y="357"/>
                </a:cubicBezTo>
                <a:cubicBezTo>
                  <a:pt x="0" y="23"/>
                  <a:pt x="0" y="23"/>
                  <a:pt x="0" y="23"/>
                </a:cubicBezTo>
                <a:cubicBezTo>
                  <a:pt x="0" y="16"/>
                  <a:pt x="2" y="11"/>
                  <a:pt x="6" y="6"/>
                </a:cubicBezTo>
                <a:cubicBezTo>
                  <a:pt x="11" y="2"/>
                  <a:pt x="16" y="0"/>
                  <a:pt x="23" y="0"/>
                </a:cubicBezTo>
                <a:cubicBezTo>
                  <a:pt x="357" y="5"/>
                  <a:pt x="357" y="5"/>
                  <a:pt x="357" y="5"/>
                </a:cubicBezTo>
                <a:cubicBezTo>
                  <a:pt x="284" y="78"/>
                  <a:pt x="284" y="78"/>
                  <a:pt x="284" y="78"/>
                </a:cubicBezTo>
                <a:cubicBezTo>
                  <a:pt x="787" y="579"/>
                  <a:pt x="787" y="579"/>
                  <a:pt x="787" y="579"/>
                </a:cubicBezTo>
                <a:lnTo>
                  <a:pt x="361" y="579"/>
                </a:lnTo>
                <a:close/>
              </a:path>
            </a:pathLst>
          </a:custGeom>
          <a:solidFill>
            <a:srgbClr val="8F32A9"/>
          </a:solidFill>
          <a:ln>
            <a:noFill/>
          </a:ln>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pPr>
            <a:endParaRPr kumimoji="0" lang="id-ID" sz="19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5" name="箭头3"/>
          <p:cNvSpPr/>
          <p:nvPr>
            <p:custDataLst>
              <p:tags r:id="rId4"/>
            </p:custDataLst>
          </p:nvPr>
        </p:nvSpPr>
        <p:spPr bwMode="auto">
          <a:xfrm>
            <a:off x="6839064" y="2377609"/>
            <a:ext cx="2504616" cy="1589732"/>
          </a:xfrm>
          <a:custGeom>
            <a:avLst/>
            <a:gdLst>
              <a:gd name="T0" fmla="*/ 789 w 789"/>
              <a:gd name="T1" fmla="*/ 1 h 570"/>
              <a:gd name="T2" fmla="*/ 290 w 789"/>
              <a:gd name="T3" fmla="*/ 499 h 570"/>
              <a:gd name="T4" fmla="*/ 357 w 789"/>
              <a:gd name="T5" fmla="*/ 567 h 570"/>
              <a:gd name="T6" fmla="*/ 23 w 789"/>
              <a:gd name="T7" fmla="*/ 570 h 570"/>
              <a:gd name="T8" fmla="*/ 7 w 789"/>
              <a:gd name="T9" fmla="*/ 564 h 570"/>
              <a:gd name="T10" fmla="*/ 0 w 789"/>
              <a:gd name="T11" fmla="*/ 548 h 570"/>
              <a:gd name="T12" fmla="*/ 4 w 789"/>
              <a:gd name="T13" fmla="*/ 213 h 570"/>
              <a:gd name="T14" fmla="*/ 77 w 789"/>
              <a:gd name="T15" fmla="*/ 286 h 570"/>
              <a:gd name="T16" fmla="*/ 364 w 789"/>
              <a:gd name="T17" fmla="*/ 0 h 570"/>
              <a:gd name="T18" fmla="*/ 789 w 789"/>
              <a:gd name="T19" fmla="*/ 1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9" h="570">
                <a:moveTo>
                  <a:pt x="789" y="1"/>
                </a:moveTo>
                <a:cubicBezTo>
                  <a:pt x="290" y="499"/>
                  <a:pt x="290" y="499"/>
                  <a:pt x="290" y="499"/>
                </a:cubicBezTo>
                <a:cubicBezTo>
                  <a:pt x="357" y="567"/>
                  <a:pt x="357" y="567"/>
                  <a:pt x="357" y="567"/>
                </a:cubicBezTo>
                <a:cubicBezTo>
                  <a:pt x="23" y="570"/>
                  <a:pt x="23" y="570"/>
                  <a:pt x="23" y="570"/>
                </a:cubicBezTo>
                <a:cubicBezTo>
                  <a:pt x="17" y="570"/>
                  <a:pt x="11" y="568"/>
                  <a:pt x="7" y="564"/>
                </a:cubicBezTo>
                <a:cubicBezTo>
                  <a:pt x="2" y="559"/>
                  <a:pt x="0" y="554"/>
                  <a:pt x="0" y="548"/>
                </a:cubicBezTo>
                <a:cubicBezTo>
                  <a:pt x="4" y="213"/>
                  <a:pt x="4" y="213"/>
                  <a:pt x="4" y="213"/>
                </a:cubicBezTo>
                <a:cubicBezTo>
                  <a:pt x="77" y="286"/>
                  <a:pt x="77" y="286"/>
                  <a:pt x="77" y="286"/>
                </a:cubicBezTo>
                <a:cubicBezTo>
                  <a:pt x="364" y="0"/>
                  <a:pt x="364" y="0"/>
                  <a:pt x="364" y="0"/>
                </a:cubicBezTo>
                <a:lnTo>
                  <a:pt x="789" y="1"/>
                </a:lnTo>
                <a:close/>
              </a:path>
            </a:pathLst>
          </a:custGeom>
          <a:solidFill>
            <a:srgbClr val="CBB4DD"/>
          </a:solidFill>
          <a:ln>
            <a:noFill/>
          </a:ln>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pPr>
            <a:endParaRPr kumimoji="0" lang="id-ID" sz="19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7" name="箭头1"/>
          <p:cNvSpPr/>
          <p:nvPr>
            <p:custDataLst>
              <p:tags r:id="rId5"/>
            </p:custDataLst>
          </p:nvPr>
        </p:nvSpPr>
        <p:spPr bwMode="auto">
          <a:xfrm>
            <a:off x="4064156" y="2354525"/>
            <a:ext cx="2488819" cy="1614356"/>
          </a:xfrm>
          <a:custGeom>
            <a:avLst/>
            <a:gdLst>
              <a:gd name="T0" fmla="*/ 423 w 784"/>
              <a:gd name="T1" fmla="*/ 0 h 579"/>
              <a:gd name="T2" fmla="*/ 712 w 784"/>
              <a:gd name="T3" fmla="*/ 288 h 579"/>
              <a:gd name="T4" fmla="*/ 779 w 784"/>
              <a:gd name="T5" fmla="*/ 222 h 579"/>
              <a:gd name="T6" fmla="*/ 784 w 784"/>
              <a:gd name="T7" fmla="*/ 556 h 579"/>
              <a:gd name="T8" fmla="*/ 778 w 784"/>
              <a:gd name="T9" fmla="*/ 572 h 579"/>
              <a:gd name="T10" fmla="*/ 762 w 784"/>
              <a:gd name="T11" fmla="*/ 579 h 579"/>
              <a:gd name="T12" fmla="*/ 427 w 784"/>
              <a:gd name="T13" fmla="*/ 573 h 579"/>
              <a:gd name="T14" fmla="*/ 500 w 784"/>
              <a:gd name="T15" fmla="*/ 500 h 579"/>
              <a:gd name="T16" fmla="*/ 0 w 784"/>
              <a:gd name="T17" fmla="*/ 1 h 579"/>
              <a:gd name="T18" fmla="*/ 423 w 784"/>
              <a:gd name="T19" fmla="*/ 0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4" h="579">
                <a:moveTo>
                  <a:pt x="423" y="0"/>
                </a:moveTo>
                <a:cubicBezTo>
                  <a:pt x="712" y="288"/>
                  <a:pt x="712" y="288"/>
                  <a:pt x="712" y="288"/>
                </a:cubicBezTo>
                <a:cubicBezTo>
                  <a:pt x="779" y="222"/>
                  <a:pt x="779" y="222"/>
                  <a:pt x="779" y="222"/>
                </a:cubicBezTo>
                <a:cubicBezTo>
                  <a:pt x="784" y="556"/>
                  <a:pt x="784" y="556"/>
                  <a:pt x="784" y="556"/>
                </a:cubicBezTo>
                <a:cubicBezTo>
                  <a:pt x="784" y="562"/>
                  <a:pt x="782" y="568"/>
                  <a:pt x="778" y="572"/>
                </a:cubicBezTo>
                <a:cubicBezTo>
                  <a:pt x="774" y="576"/>
                  <a:pt x="768" y="579"/>
                  <a:pt x="762" y="579"/>
                </a:cubicBezTo>
                <a:cubicBezTo>
                  <a:pt x="427" y="573"/>
                  <a:pt x="427" y="573"/>
                  <a:pt x="427" y="573"/>
                </a:cubicBezTo>
                <a:cubicBezTo>
                  <a:pt x="500" y="500"/>
                  <a:pt x="500" y="500"/>
                  <a:pt x="500" y="500"/>
                </a:cubicBezTo>
                <a:cubicBezTo>
                  <a:pt x="0" y="1"/>
                  <a:pt x="0" y="1"/>
                  <a:pt x="0" y="1"/>
                </a:cubicBezTo>
                <a:lnTo>
                  <a:pt x="423" y="0"/>
                </a:lnTo>
                <a:close/>
              </a:path>
            </a:pathLst>
          </a:custGeom>
          <a:solidFill>
            <a:srgbClr val="A5E4D7"/>
          </a:solidFill>
          <a:ln>
            <a:noFill/>
          </a:ln>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pPr>
            <a:endParaRPr kumimoji="0" lang="id-ID" sz="19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19" name="箭头5"/>
          <p:cNvSpPr/>
          <p:nvPr>
            <p:custDataLst>
              <p:tags r:id="rId6"/>
            </p:custDataLst>
          </p:nvPr>
        </p:nvSpPr>
        <p:spPr bwMode="auto">
          <a:xfrm>
            <a:off x="4053624" y="4218190"/>
            <a:ext cx="2502861" cy="1591270"/>
          </a:xfrm>
          <a:custGeom>
            <a:avLst/>
            <a:gdLst>
              <a:gd name="T0" fmla="*/ 0 w 788"/>
              <a:gd name="T1" fmla="*/ 569 h 571"/>
              <a:gd name="T2" fmla="*/ 498 w 788"/>
              <a:gd name="T3" fmla="*/ 71 h 571"/>
              <a:gd name="T4" fmla="*/ 431 w 788"/>
              <a:gd name="T5" fmla="*/ 4 h 571"/>
              <a:gd name="T6" fmla="*/ 766 w 788"/>
              <a:gd name="T7" fmla="*/ 0 h 571"/>
              <a:gd name="T8" fmla="*/ 782 w 788"/>
              <a:gd name="T9" fmla="*/ 7 h 571"/>
              <a:gd name="T10" fmla="*/ 788 w 788"/>
              <a:gd name="T11" fmla="*/ 23 h 571"/>
              <a:gd name="T12" fmla="*/ 785 w 788"/>
              <a:gd name="T13" fmla="*/ 357 h 571"/>
              <a:gd name="T14" fmla="*/ 711 w 788"/>
              <a:gd name="T15" fmla="*/ 284 h 571"/>
              <a:gd name="T16" fmla="*/ 424 w 788"/>
              <a:gd name="T17" fmla="*/ 571 h 571"/>
              <a:gd name="T18" fmla="*/ 0 w 788"/>
              <a:gd name="T19" fmla="*/ 569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8" h="571">
                <a:moveTo>
                  <a:pt x="0" y="569"/>
                </a:moveTo>
                <a:cubicBezTo>
                  <a:pt x="498" y="71"/>
                  <a:pt x="498" y="71"/>
                  <a:pt x="498" y="71"/>
                </a:cubicBezTo>
                <a:cubicBezTo>
                  <a:pt x="431" y="4"/>
                  <a:pt x="431" y="4"/>
                  <a:pt x="431" y="4"/>
                </a:cubicBezTo>
                <a:cubicBezTo>
                  <a:pt x="766" y="0"/>
                  <a:pt x="766" y="0"/>
                  <a:pt x="766" y="0"/>
                </a:cubicBezTo>
                <a:cubicBezTo>
                  <a:pt x="772" y="0"/>
                  <a:pt x="778" y="3"/>
                  <a:pt x="782" y="7"/>
                </a:cubicBezTo>
                <a:cubicBezTo>
                  <a:pt x="786" y="11"/>
                  <a:pt x="788" y="17"/>
                  <a:pt x="788" y="23"/>
                </a:cubicBezTo>
                <a:cubicBezTo>
                  <a:pt x="785" y="357"/>
                  <a:pt x="785" y="357"/>
                  <a:pt x="785" y="357"/>
                </a:cubicBezTo>
                <a:cubicBezTo>
                  <a:pt x="711" y="284"/>
                  <a:pt x="711" y="284"/>
                  <a:pt x="711" y="284"/>
                </a:cubicBezTo>
                <a:cubicBezTo>
                  <a:pt x="424" y="571"/>
                  <a:pt x="424" y="571"/>
                  <a:pt x="424" y="571"/>
                </a:cubicBezTo>
                <a:lnTo>
                  <a:pt x="0" y="569"/>
                </a:lnTo>
                <a:close/>
              </a:path>
            </a:pathLst>
          </a:custGeom>
          <a:solidFill>
            <a:srgbClr val="C3C0D9"/>
          </a:solidFill>
          <a:ln>
            <a:noFill/>
          </a:ln>
        </p:spPr>
        <p:txBody>
          <a:bodyPr vert="horz" wrap="square" lIns="96435" tIns="48217" rIns="96435" bIns="48217"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pPr>
            <a:endParaRPr kumimoji="0" lang="id-ID" sz="190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5" name="文本框 24"/>
          <p:cNvSpPr txBox="1"/>
          <p:nvPr>
            <p:custDataLst>
              <p:tags r:id="rId7"/>
            </p:custDataLst>
          </p:nvPr>
        </p:nvSpPr>
        <p:spPr>
          <a:xfrm>
            <a:off x="948863" y="2469293"/>
            <a:ext cx="3051999" cy="610729"/>
          </a:xfrm>
          <a:prstGeom prst="rect">
            <a:avLst/>
          </a:prstGeom>
          <a:noFill/>
        </p:spPr>
        <p:txBody>
          <a:bodyPr vert="horz" wrap="square" lIns="94916" tIns="49356" rIns="94916" bIns="49356" rtlCol="0" anchor="t" anchorCtr="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a:lnSpc>
                <a:spcPct val="120000"/>
              </a:lnSpc>
              <a:spcBef>
                <a:spcPts val="0"/>
              </a:spcBef>
              <a:spcAft>
                <a:spcPts val="800"/>
              </a:spcAft>
            </a:pPr>
            <a:r>
              <a:rPr lang="zh-CN" altLang="en-US" sz="1400" spc="60" dirty="0">
                <a:solidFill>
                  <a:schemeClr val="tx1"/>
                </a:solidFill>
                <a:latin typeface="微软雅黑" panose="020B0503020204020204" pitchFamily="34" charset="-122"/>
                <a:ea typeface="微软雅黑" panose="020B0503020204020204" pitchFamily="34" charset="-122"/>
                <a:sym typeface="+mn-ea"/>
              </a:rPr>
              <a:t>自主智能实现物体三维影像模型采集和生成</a:t>
            </a:r>
            <a:endParaRPr lang="zh-CN" altLang="en-US" sz="1400" spc="60" dirty="0">
              <a:solidFill>
                <a:schemeClr val="tx1"/>
              </a:solidFill>
              <a:latin typeface="微软雅黑" panose="020B0503020204020204" pitchFamily="34" charset="-122"/>
              <a:ea typeface="微软雅黑" panose="020B0503020204020204" pitchFamily="34" charset="-122"/>
              <a:sym typeface="+mn-ea"/>
            </a:endParaRPr>
          </a:p>
        </p:txBody>
      </p:sp>
      <p:sp>
        <p:nvSpPr>
          <p:cNvPr id="27" name="文本框 26"/>
          <p:cNvSpPr txBox="1"/>
          <p:nvPr>
            <p:custDataLst>
              <p:tags r:id="rId8"/>
            </p:custDataLst>
          </p:nvPr>
        </p:nvSpPr>
        <p:spPr>
          <a:xfrm>
            <a:off x="948863" y="5081655"/>
            <a:ext cx="3051999" cy="610729"/>
          </a:xfrm>
          <a:prstGeom prst="rect">
            <a:avLst/>
          </a:prstGeom>
          <a:noFill/>
        </p:spPr>
        <p:txBody>
          <a:bodyPr vert="horz" wrap="square" lIns="94916" tIns="49356" rIns="94916" bIns="49356" rtlCol="0" anchor="t" anchorCtr="0">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a:lnSpc>
                <a:spcPct val="120000"/>
              </a:lnSpc>
              <a:spcBef>
                <a:spcPts val="0"/>
              </a:spcBef>
              <a:spcAft>
                <a:spcPts val="800"/>
              </a:spcAft>
            </a:pPr>
            <a:r>
              <a:rPr lang="zh-CN" altLang="en-US" sz="1400" spc="60" dirty="0">
                <a:latin typeface="微软雅黑" panose="020B0503020204020204" pitchFamily="34" charset="-122"/>
                <a:ea typeface="微软雅黑" panose="020B0503020204020204" pitchFamily="34" charset="-122"/>
                <a:sym typeface="+mn-ea"/>
              </a:rPr>
              <a:t>极大</a:t>
            </a:r>
            <a:r>
              <a:rPr lang="zh-CN" altLang="en-US" sz="1400" spc="60" dirty="0">
                <a:latin typeface="微软雅黑" panose="020B0503020204020204" pitchFamily="34" charset="-122"/>
                <a:ea typeface="微软雅黑" panose="020B0503020204020204" pitchFamily="34" charset="-122"/>
                <a:sym typeface="+mn-ea"/>
              </a:rPr>
              <a:t>提升光影通道的三维平台数据呈现效果</a:t>
            </a:r>
            <a:endParaRPr lang="zh-CN" altLang="en-US" sz="1400" spc="60" dirty="0">
              <a:latin typeface="微软雅黑" panose="020B0503020204020204" pitchFamily="34" charset="-122"/>
              <a:ea typeface="微软雅黑" panose="020B0503020204020204" pitchFamily="34" charset="-122"/>
              <a:sym typeface="+mn-ea"/>
            </a:endParaRPr>
          </a:p>
        </p:txBody>
      </p:sp>
      <p:sp>
        <p:nvSpPr>
          <p:cNvPr id="29" name="文本框 28"/>
          <p:cNvSpPr txBox="1"/>
          <p:nvPr>
            <p:custDataLst>
              <p:tags r:id="rId9"/>
            </p:custDataLst>
          </p:nvPr>
        </p:nvSpPr>
        <p:spPr>
          <a:xfrm>
            <a:off x="9400161" y="2491608"/>
            <a:ext cx="3051999" cy="610729"/>
          </a:xfrm>
          <a:prstGeom prst="rect">
            <a:avLst/>
          </a:prstGeom>
          <a:noFill/>
        </p:spPr>
        <p:txBody>
          <a:bodyPr vert="horz" wrap="square" lIns="94916" tIns="49356" rIns="94916" bIns="49356" rtlCol="0" anchor="t" anchorCtr="0">
            <a:normAutofit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a:lnSpc>
                <a:spcPct val="120000"/>
              </a:lnSpc>
              <a:spcBef>
                <a:spcPts val="0"/>
              </a:spcBef>
              <a:spcAft>
                <a:spcPts val="800"/>
              </a:spcAft>
            </a:pPr>
            <a:r>
              <a:rPr lang="zh-CN" altLang="en-US" sz="1400" spc="60" dirty="0">
                <a:solidFill>
                  <a:schemeClr val="tx1"/>
                </a:solidFill>
                <a:latin typeface="微软雅黑" panose="020B0503020204020204" pitchFamily="34" charset="-122"/>
                <a:ea typeface="微软雅黑" panose="020B0503020204020204" pitchFamily="34" charset="-122"/>
                <a:sym typeface="+mn-ea"/>
              </a:rPr>
              <a:t>裸眼</a:t>
            </a:r>
            <a:r>
              <a:rPr lang="en-US" altLang="zh-CN" sz="1400" spc="60" dirty="0">
                <a:solidFill>
                  <a:schemeClr val="tx1"/>
                </a:solidFill>
                <a:latin typeface="微软雅黑" panose="020B0503020204020204" pitchFamily="34" charset="-122"/>
                <a:ea typeface="微软雅黑" panose="020B0503020204020204" pitchFamily="34" charset="-122"/>
                <a:sym typeface="+mn-ea"/>
              </a:rPr>
              <a:t>3D</a:t>
            </a:r>
            <a:r>
              <a:rPr lang="zh-CN" altLang="en-US" sz="1400" spc="60" dirty="0">
                <a:solidFill>
                  <a:schemeClr val="tx1"/>
                </a:solidFill>
                <a:latin typeface="微软雅黑" panose="020B0503020204020204" pitchFamily="34" charset="-122"/>
                <a:ea typeface="微软雅黑" panose="020B0503020204020204" pitchFamily="34" charset="-122"/>
                <a:sym typeface="+mn-ea"/>
              </a:rPr>
              <a:t>显示的视觉优化，缓解眩晕、不适与疲劳感，增加实用性</a:t>
            </a:r>
            <a:endParaRPr lang="zh-CN" altLang="en-US" sz="1400" spc="60" dirty="0">
              <a:solidFill>
                <a:schemeClr val="tx1"/>
              </a:solidFill>
              <a:latin typeface="微软雅黑" panose="020B0503020204020204" pitchFamily="34" charset="-122"/>
              <a:ea typeface="微软雅黑" panose="020B0503020204020204" pitchFamily="34" charset="-122"/>
              <a:sym typeface="+mn-ea"/>
            </a:endParaRPr>
          </a:p>
        </p:txBody>
      </p:sp>
      <p:sp>
        <p:nvSpPr>
          <p:cNvPr id="31" name="文本框 30"/>
          <p:cNvSpPr txBox="1"/>
          <p:nvPr>
            <p:custDataLst>
              <p:tags r:id="rId10"/>
            </p:custDataLst>
          </p:nvPr>
        </p:nvSpPr>
        <p:spPr>
          <a:xfrm>
            <a:off x="8891270" y="4839970"/>
            <a:ext cx="3561080" cy="767715"/>
          </a:xfrm>
          <a:prstGeom prst="rect">
            <a:avLst/>
          </a:prstGeom>
          <a:noFill/>
        </p:spPr>
        <p:txBody>
          <a:bodyPr vert="horz" wrap="square" lIns="94916" tIns="49356" rIns="94916" bIns="49356" rtlCol="0" anchor="t" anchorCtr="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a:lnSpc>
                <a:spcPct val="120000"/>
              </a:lnSpc>
              <a:spcBef>
                <a:spcPts val="0"/>
              </a:spcBef>
              <a:spcAft>
                <a:spcPts val="800"/>
              </a:spcAft>
            </a:pPr>
            <a:r>
              <a:rPr lang="zh-CN" altLang="en-US" sz="1400" spc="60" dirty="0">
                <a:solidFill>
                  <a:schemeClr val="tx1"/>
                </a:solidFill>
                <a:latin typeface="微软雅黑" panose="020B0503020204020204" pitchFamily="34" charset="-122"/>
                <a:ea typeface="微软雅黑" panose="020B0503020204020204" pitchFamily="34" charset="-122"/>
                <a:sym typeface="+mn-ea"/>
              </a:rPr>
              <a:t>全自主智能无人系统模式，提高模型精度和制作效率，革除人工参与，降低成本</a:t>
            </a:r>
            <a:endParaRPr lang="zh-CN" altLang="en-US" sz="1400" spc="60" dirty="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76" name="TextBox 11"/>
          <p:cNvSpPr txBox="1"/>
          <p:nvPr/>
        </p:nvSpPr>
        <p:spPr>
          <a:xfrm>
            <a:off x="1533525" y="520700"/>
            <a:ext cx="1712595"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知识产权</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4"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15"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pic>
        <p:nvPicPr>
          <p:cNvPr id="44" name="图片 44" descr="安防摄像机嵌入式驱动系统"/>
          <p:cNvPicPr>
            <a:picLocks noChangeAspect="1"/>
          </p:cNvPicPr>
          <p:nvPr/>
        </p:nvPicPr>
        <p:blipFill>
          <a:blip r:embed="rId3"/>
          <a:stretch>
            <a:fillRect/>
          </a:stretch>
        </p:blipFill>
        <p:spPr>
          <a:xfrm>
            <a:off x="309245" y="1167448"/>
            <a:ext cx="3054523" cy="4320000"/>
          </a:xfrm>
          <a:prstGeom prst="rect">
            <a:avLst/>
          </a:prstGeom>
        </p:spPr>
      </p:pic>
      <p:pic>
        <p:nvPicPr>
          <p:cNvPr id="43" name="图片 43" descr="大屏幕系统管理软件"/>
          <p:cNvPicPr>
            <a:picLocks noChangeAspect="1"/>
          </p:cNvPicPr>
          <p:nvPr/>
        </p:nvPicPr>
        <p:blipFill>
          <a:blip r:embed="rId4"/>
          <a:stretch>
            <a:fillRect/>
          </a:stretch>
        </p:blipFill>
        <p:spPr>
          <a:xfrm>
            <a:off x="741045" y="1528128"/>
            <a:ext cx="3054523" cy="4320000"/>
          </a:xfrm>
          <a:prstGeom prst="rect">
            <a:avLst/>
          </a:prstGeom>
        </p:spPr>
      </p:pic>
      <p:pic>
        <p:nvPicPr>
          <p:cNvPr id="26" name="图片 26" descr="实用新型专利证书-LED模块箱体结构--一种模块式LED大屏幕铝铸箱结构"/>
          <p:cNvPicPr>
            <a:picLocks noChangeAspect="1"/>
          </p:cNvPicPr>
          <p:nvPr/>
        </p:nvPicPr>
        <p:blipFill>
          <a:blip r:embed="rId5"/>
          <a:stretch>
            <a:fillRect/>
          </a:stretch>
        </p:blipFill>
        <p:spPr>
          <a:xfrm>
            <a:off x="1244918" y="1888490"/>
            <a:ext cx="2978927" cy="4320000"/>
          </a:xfrm>
          <a:prstGeom prst="rect">
            <a:avLst/>
          </a:prstGeom>
        </p:spPr>
      </p:pic>
      <p:pic>
        <p:nvPicPr>
          <p:cNvPr id="29" name="图片 29" descr="渐变节距针孔阵列的集成成像3D显示装置 "/>
          <p:cNvPicPr>
            <a:picLocks noChangeAspect="1"/>
          </p:cNvPicPr>
          <p:nvPr/>
        </p:nvPicPr>
        <p:blipFill>
          <a:blip r:embed="rId6"/>
          <a:stretch>
            <a:fillRect/>
          </a:stretch>
        </p:blipFill>
        <p:spPr>
          <a:xfrm>
            <a:off x="1676718" y="2248218"/>
            <a:ext cx="3141302" cy="4320000"/>
          </a:xfrm>
          <a:prstGeom prst="rect">
            <a:avLst/>
          </a:prstGeom>
        </p:spPr>
      </p:pic>
      <p:pic>
        <p:nvPicPr>
          <p:cNvPr id="30" name="图片 30" descr="基于障壁和渐变孔径狭缝光栅的一维集成成像3D显示装置"/>
          <p:cNvPicPr>
            <a:picLocks noChangeAspect="1"/>
          </p:cNvPicPr>
          <p:nvPr/>
        </p:nvPicPr>
        <p:blipFill>
          <a:blip r:embed="rId7"/>
          <a:stretch>
            <a:fillRect/>
          </a:stretch>
        </p:blipFill>
        <p:spPr>
          <a:xfrm>
            <a:off x="2180908" y="2535873"/>
            <a:ext cx="3141302" cy="4320000"/>
          </a:xfrm>
          <a:prstGeom prst="rect">
            <a:avLst/>
          </a:prstGeom>
        </p:spPr>
      </p:pic>
      <p:pic>
        <p:nvPicPr>
          <p:cNvPr id="22" name="图片 22" descr="一种可切换光栅式裸眼3D显示系统及显示方法-1"/>
          <p:cNvPicPr>
            <a:picLocks noChangeAspect="1"/>
          </p:cNvPicPr>
          <p:nvPr/>
        </p:nvPicPr>
        <p:blipFill>
          <a:blip r:embed="rId8"/>
          <a:stretch>
            <a:fillRect/>
          </a:stretch>
        </p:blipFill>
        <p:spPr>
          <a:xfrm>
            <a:off x="2685098" y="2824480"/>
            <a:ext cx="3054162" cy="4320000"/>
          </a:xfrm>
          <a:prstGeom prst="rect">
            <a:avLst/>
          </a:prstGeom>
        </p:spPr>
      </p:pic>
      <p:sp>
        <p:nvSpPr>
          <p:cNvPr id="8" name="文本框 7"/>
          <p:cNvSpPr txBox="1"/>
          <p:nvPr/>
        </p:nvSpPr>
        <p:spPr>
          <a:xfrm>
            <a:off x="5996940" y="1888490"/>
            <a:ext cx="6555105" cy="4295775"/>
          </a:xfrm>
          <a:prstGeom prst="rect">
            <a:avLst/>
          </a:prstGeom>
          <a:noFill/>
        </p:spPr>
        <p:txBody>
          <a:bodyPr wrap="square" rtlCol="0">
            <a:noAutofit/>
          </a:bodyPr>
          <a:p>
            <a:pPr>
              <a:lnSpc>
                <a:spcPct val="150000"/>
              </a:lnSpc>
              <a:spcAft>
                <a:spcPts val="500"/>
              </a:spcAft>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公司已申请及授权知识产权共计</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55</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件，其中</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nSpc>
                <a:spcPct val="150000"/>
              </a:lnSpc>
              <a:spcAft>
                <a:spcPts val="500"/>
              </a:spcAft>
              <a:buFont typeface="Wingdings" panose="05000000000000000000" charset="0"/>
              <a:buChar char="Ø"/>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发明专利</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15</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50000"/>
              </a:lnSpc>
              <a:spcAft>
                <a:spcPts val="500"/>
              </a:spcAft>
              <a:buFont typeface="Wingdings" panose="05000000000000000000" charset="0"/>
              <a:buChar char="Ø"/>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实用新型</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150000"/>
              </a:lnSpc>
              <a:spcAft>
                <a:spcPts val="500"/>
              </a:spcAft>
              <a:buFont typeface="Wingdings" panose="05000000000000000000" charset="0"/>
              <a:buChar char="Ø"/>
            </a:pP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软件著作权</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en-US" altLang="zh-CN" sz="240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rPr>
              <a:t>件</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500"/>
              </a:spcAft>
              <a:buFont typeface="Wingdings" panose="05000000000000000000" charset="0"/>
            </a:pP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涉及本项目</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裸眼</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3D</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显示</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核心技术发明专利授权</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项，软件著作权</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14</a:t>
            </a:r>
            <a:r>
              <a:rPr lang="zh-CN" altLang="en-US" sz="2400">
                <a:latin typeface="微软雅黑" panose="020B0503020204020204" pitchFamily="34" charset="-122"/>
                <a:ea typeface="微软雅黑" panose="020B0503020204020204" pitchFamily="34" charset="-122"/>
                <a:cs typeface="微软雅黑" panose="020B0503020204020204" pitchFamily="34" charset="-122"/>
              </a:rPr>
              <a:t>项。</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0" descr="公司、办公室 "/>
          <p:cNvPicPr>
            <a:picLocks noChangeAspect="1"/>
          </p:cNvPicPr>
          <p:nvPr/>
        </p:nvPicPr>
        <p:blipFill>
          <a:blip r:embed="rId1" cstate="print">
            <a:grayscl/>
            <a:extLst>
              <a:ext uri="{28A0092B-C50C-407E-A947-70E740481C1C}">
                <a14:useLocalDpi xmlns:a14="http://schemas.microsoft.com/office/drawing/2010/main" val="0"/>
              </a:ext>
            </a:extLst>
          </a:blip>
          <a:srcRect/>
          <a:stretch>
            <a:fillRect/>
          </a:stretch>
        </p:blipFill>
        <p:spPr>
          <a:xfrm>
            <a:off x="-63805" y="6275207"/>
            <a:ext cx="13111282" cy="1189585"/>
          </a:xfrm>
          <a:prstGeom prst="rect">
            <a:avLst/>
          </a:prstGeom>
        </p:spPr>
      </p:pic>
      <p:sp>
        <p:nvSpPr>
          <p:cNvPr id="11" name="矩形 10"/>
          <p:cNvSpPr/>
          <p:nvPr/>
        </p:nvSpPr>
        <p:spPr>
          <a:xfrm>
            <a:off x="3884424" y="0"/>
            <a:ext cx="8834351" cy="53471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0"/>
          </a:p>
        </p:txBody>
      </p:sp>
      <p:sp>
        <p:nvSpPr>
          <p:cNvPr id="31" name="标题 6"/>
          <p:cNvSpPr txBox="1"/>
          <p:nvPr/>
        </p:nvSpPr>
        <p:spPr>
          <a:xfrm>
            <a:off x="1056778" y="1677083"/>
            <a:ext cx="3236482" cy="2208368"/>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r>
              <a:rPr lang="zh-CN" altLang="en-US" sz="4640" dirty="0">
                <a:latin typeface="Microsoft YaHei UI" panose="020B0503020204020204" pitchFamily="34" charset="-122"/>
                <a:ea typeface="Microsoft YaHei UI" panose="020B0503020204020204" pitchFamily="34" charset="-122"/>
              </a:rPr>
              <a:t>关于 </a:t>
            </a:r>
            <a:r>
              <a:rPr lang="en-US" altLang="zh-CN" sz="4640" dirty="0" err="1">
                <a:latin typeface="Microsoft YaHei UI" panose="020B0503020204020204" pitchFamily="34" charset="-122"/>
                <a:ea typeface="Microsoft YaHei UI" panose="020B0503020204020204" pitchFamily="34" charset="-122"/>
              </a:rPr>
              <a:t>Fabrikam</a:t>
            </a:r>
            <a:endParaRPr lang="zh-CN" altLang="en-US" sz="4640" dirty="0">
              <a:latin typeface="Microsoft YaHei UI" panose="020B0503020204020204" pitchFamily="34" charset="-122"/>
              <a:ea typeface="Microsoft YaHei UI" panose="020B0503020204020204" pitchFamily="34" charset="-122"/>
            </a:endParaRPr>
          </a:p>
        </p:txBody>
      </p:sp>
      <p:sp>
        <p:nvSpPr>
          <p:cNvPr id="13" name="矩形 12"/>
          <p:cNvSpPr/>
          <p:nvPr/>
        </p:nvSpPr>
        <p:spPr>
          <a:xfrm>
            <a:off x="-6928" y="0"/>
            <a:ext cx="4556799" cy="6353460"/>
          </a:xfrm>
          <a:prstGeom prst="rect">
            <a:avLst/>
          </a:prstGeom>
          <a:solidFill>
            <a:schemeClr val="accent3">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00"/>
          </a:p>
        </p:txBody>
      </p:sp>
      <p:sp>
        <p:nvSpPr>
          <p:cNvPr id="15" name="矩形 14"/>
          <p:cNvSpPr/>
          <p:nvPr/>
        </p:nvSpPr>
        <p:spPr>
          <a:xfrm>
            <a:off x="4465925" y="2459424"/>
            <a:ext cx="1647862" cy="15904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43" name="标题 6"/>
          <p:cNvSpPr txBox="1"/>
          <p:nvPr/>
        </p:nvSpPr>
        <p:spPr>
          <a:xfrm>
            <a:off x="553720" y="2072005"/>
            <a:ext cx="2892425" cy="220853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endParaRPr lang="en-US" altLang="zh-CN" sz="4640" dirty="0">
              <a:solidFill>
                <a:schemeClr val="bg1"/>
              </a:solidFill>
              <a:latin typeface="Microsoft YaHei UI" panose="020B0503020204020204" pitchFamily="34" charset="-122"/>
              <a:ea typeface="Microsoft YaHei UI" panose="020B0503020204020204" pitchFamily="34" charset="-122"/>
            </a:endParaRPr>
          </a:p>
          <a:p>
            <a:r>
              <a:rPr lang="zh-CN" altLang="en-US" sz="5060" dirty="0">
                <a:solidFill>
                  <a:schemeClr val="bg1"/>
                </a:solidFill>
                <a:latin typeface="Microsoft YaHei UI" panose="020B0503020204020204" pitchFamily="34" charset="-122"/>
                <a:ea typeface="Microsoft YaHei UI" panose="020B0503020204020204" pitchFamily="34" charset="-122"/>
              </a:rPr>
              <a:t>产品</a:t>
            </a:r>
            <a:r>
              <a:rPr lang="zh-CN" altLang="en-US" sz="5060" dirty="0">
                <a:solidFill>
                  <a:schemeClr val="bg1"/>
                </a:solidFill>
                <a:latin typeface="Microsoft YaHei UI" panose="020B0503020204020204" pitchFamily="34" charset="-122"/>
                <a:ea typeface="Microsoft YaHei UI" panose="020B0503020204020204" pitchFamily="34" charset="-122"/>
              </a:rPr>
              <a:t>市场</a:t>
            </a:r>
            <a:endParaRPr lang="zh-CN" altLang="en-US" sz="5060" dirty="0">
              <a:solidFill>
                <a:schemeClr val="bg1"/>
              </a:solidFill>
              <a:latin typeface="Microsoft YaHei UI" panose="020B0503020204020204" pitchFamily="34" charset="-122"/>
              <a:ea typeface="Microsoft YaHei UI" panose="020B0503020204020204" pitchFamily="34" charset="-122"/>
            </a:endParaRPr>
          </a:p>
        </p:txBody>
      </p:sp>
      <p:sp>
        <p:nvSpPr>
          <p:cNvPr id="44" name="文本框 43"/>
          <p:cNvSpPr txBox="1"/>
          <p:nvPr/>
        </p:nvSpPr>
        <p:spPr>
          <a:xfrm>
            <a:off x="6789137" y="232667"/>
            <a:ext cx="3307983" cy="6077585"/>
          </a:xfrm>
          <a:prstGeom prst="rect">
            <a:avLst/>
          </a:prstGeom>
          <a:noFill/>
        </p:spPr>
        <p:txBody>
          <a:bodyPr wrap="square">
            <a:spAutoFit/>
          </a:bodyPr>
          <a:lstStyle/>
          <a:p>
            <a:pPr marL="457200" indent="-457200" algn="l">
              <a:lnSpc>
                <a:spcPct val="250000"/>
              </a:lnSpc>
              <a:spcBef>
                <a:spcPts val="0"/>
              </a:spcBef>
              <a:buClr>
                <a:schemeClr val="accent4"/>
              </a:buClr>
              <a:buSzTx/>
              <a:buFont typeface="Wingdings" panose="05000000000000000000" pitchFamily="2" charset="2"/>
              <a:buChar char="n"/>
            </a:pPr>
            <a:r>
              <a:rPr lang="zh-CN" altLang="en-US" sz="2955" dirty="0"/>
              <a:t> </a:t>
            </a:r>
            <a:r>
              <a:rPr lang="zh-CN" altLang="en-US" sz="2955" dirty="0">
                <a:latin typeface="Microsoft YaHei UI" panose="020B0503020204020204" pitchFamily="34" charset="-122"/>
                <a:ea typeface="Microsoft YaHei UI" panose="020B0503020204020204" pitchFamily="34" charset="-122"/>
              </a:rPr>
              <a:t>市场分析</a:t>
            </a:r>
            <a:endParaRPr lang="zh-CN" altLang="en-US" sz="2955" dirty="0">
              <a:latin typeface="Microsoft YaHei UI" panose="020B0503020204020204" pitchFamily="34" charset="-122"/>
              <a:ea typeface="Microsoft YaHei UI" panose="020B0503020204020204" pitchFamily="34" charset="-122"/>
            </a:endParaRPr>
          </a:p>
          <a:p>
            <a:pPr marL="457200" indent="-457200" algn="l">
              <a:lnSpc>
                <a:spcPct val="250000"/>
              </a:lnSpc>
              <a:spcBef>
                <a:spcPts val="0"/>
              </a:spcBef>
              <a:buClr>
                <a:schemeClr val="accent4"/>
              </a:buClr>
              <a:buSzTx/>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市场定位</a:t>
            </a:r>
            <a:endParaRPr lang="en-US" altLang="zh-CN"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竞品分析</a:t>
            </a:r>
            <a:endParaRPr lang="en-US" altLang="zh-CN"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收入成本测算</a:t>
            </a:r>
            <a:endParaRPr lang="zh-CN" altLang="en-US"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融资计划</a:t>
            </a:r>
            <a:endParaRPr lang="en-US" altLang="zh-CN" sz="2955" dirty="0">
              <a:latin typeface="Microsoft YaHei UI" panose="020B0503020204020204" pitchFamily="34" charset="-122"/>
              <a:ea typeface="Microsoft YaHei UI" panose="020B0503020204020204" pitchFamily="34" charset="-122"/>
            </a:endParaRPr>
          </a:p>
          <a:p>
            <a:endParaRPr lang="zh-CN" altLang="en-US" sz="1900" dirty="0">
              <a:cs typeface="+mn-ea"/>
              <a:sym typeface="+mn-lt"/>
            </a:endParaRPr>
          </a:p>
        </p:txBody>
      </p:sp>
      <p:sp>
        <p:nvSpPr>
          <p:cNvPr id="20" name="任意多边形：形状 8" descr="计划"/>
          <p:cNvSpPr/>
          <p:nvPr/>
        </p:nvSpPr>
        <p:spPr>
          <a:xfrm>
            <a:off x="5018255" y="2693001"/>
            <a:ext cx="543202" cy="798582"/>
          </a:xfrm>
          <a:custGeom>
            <a:avLst/>
            <a:gdLst/>
            <a:ahLst/>
            <a:cxnLst>
              <a:cxn ang="3">
                <a:pos x="hc" y="t"/>
              </a:cxn>
              <a:cxn ang="cd2">
                <a:pos x="l" y="vc"/>
              </a:cxn>
              <a:cxn ang="cd4">
                <a:pos x="hc" y="b"/>
              </a:cxn>
              <a:cxn ang="0">
                <a:pos x="r" y="vc"/>
              </a:cxn>
            </a:cxnLst>
            <a:rect l="l" t="t" r="r" b="b"/>
            <a:pathLst>
              <a:path w="3451" h="5073">
                <a:moveTo>
                  <a:pt x="1718" y="668"/>
                </a:moveTo>
                <a:cubicBezTo>
                  <a:pt x="1813" y="668"/>
                  <a:pt x="1892" y="604"/>
                  <a:pt x="1892" y="509"/>
                </a:cubicBezTo>
                <a:cubicBezTo>
                  <a:pt x="1892" y="413"/>
                  <a:pt x="1813" y="350"/>
                  <a:pt x="1718" y="350"/>
                </a:cubicBezTo>
                <a:cubicBezTo>
                  <a:pt x="1638" y="350"/>
                  <a:pt x="1558" y="413"/>
                  <a:pt x="1558" y="509"/>
                </a:cubicBezTo>
                <a:cubicBezTo>
                  <a:pt x="1558" y="604"/>
                  <a:pt x="1638" y="668"/>
                  <a:pt x="1718" y="668"/>
                </a:cubicBezTo>
                <a:close/>
                <a:moveTo>
                  <a:pt x="2242" y="700"/>
                </a:moveTo>
                <a:cubicBezTo>
                  <a:pt x="2227" y="636"/>
                  <a:pt x="2227" y="573"/>
                  <a:pt x="2227" y="509"/>
                </a:cubicBezTo>
                <a:cubicBezTo>
                  <a:pt x="2227" y="222"/>
                  <a:pt x="2004" y="0"/>
                  <a:pt x="1733" y="0"/>
                </a:cubicBezTo>
                <a:cubicBezTo>
                  <a:pt x="1447" y="0"/>
                  <a:pt x="1209" y="222"/>
                  <a:pt x="1209" y="509"/>
                </a:cubicBezTo>
                <a:lnTo>
                  <a:pt x="1209" y="700"/>
                </a:lnTo>
                <a:lnTo>
                  <a:pt x="238" y="700"/>
                </a:lnTo>
                <a:cubicBezTo>
                  <a:pt x="111" y="700"/>
                  <a:pt x="0" y="811"/>
                  <a:pt x="0" y="938"/>
                </a:cubicBezTo>
                <a:lnTo>
                  <a:pt x="0" y="4835"/>
                </a:lnTo>
                <a:cubicBezTo>
                  <a:pt x="0" y="4962"/>
                  <a:pt x="111" y="5073"/>
                  <a:pt x="238" y="5073"/>
                </a:cubicBezTo>
                <a:lnTo>
                  <a:pt x="3212" y="5073"/>
                </a:lnTo>
                <a:cubicBezTo>
                  <a:pt x="3340" y="5073"/>
                  <a:pt x="3451" y="4962"/>
                  <a:pt x="3451" y="4835"/>
                </a:cubicBezTo>
                <a:lnTo>
                  <a:pt x="3451" y="938"/>
                </a:lnTo>
                <a:cubicBezTo>
                  <a:pt x="3451" y="795"/>
                  <a:pt x="3340" y="700"/>
                  <a:pt x="3212" y="700"/>
                </a:cubicBezTo>
                <a:close/>
                <a:moveTo>
                  <a:pt x="1367" y="509"/>
                </a:moveTo>
                <a:cubicBezTo>
                  <a:pt x="1367" y="318"/>
                  <a:pt x="1527" y="159"/>
                  <a:pt x="1733" y="159"/>
                </a:cubicBezTo>
                <a:cubicBezTo>
                  <a:pt x="1908" y="159"/>
                  <a:pt x="2067" y="318"/>
                  <a:pt x="2067" y="509"/>
                </a:cubicBezTo>
                <a:cubicBezTo>
                  <a:pt x="2067" y="716"/>
                  <a:pt x="2067" y="1082"/>
                  <a:pt x="2497" y="1193"/>
                </a:cubicBezTo>
                <a:cubicBezTo>
                  <a:pt x="2624" y="1225"/>
                  <a:pt x="2719" y="1336"/>
                  <a:pt x="2736" y="1479"/>
                </a:cubicBezTo>
                <a:lnTo>
                  <a:pt x="715" y="1479"/>
                </a:lnTo>
                <a:cubicBezTo>
                  <a:pt x="731" y="1352"/>
                  <a:pt x="811" y="1225"/>
                  <a:pt x="938" y="1193"/>
                </a:cubicBezTo>
                <a:cubicBezTo>
                  <a:pt x="1367" y="1082"/>
                  <a:pt x="1367" y="716"/>
                  <a:pt x="1367" y="509"/>
                </a:cubicBezTo>
                <a:close/>
                <a:moveTo>
                  <a:pt x="668" y="1638"/>
                </a:moveTo>
                <a:lnTo>
                  <a:pt x="2767" y="1638"/>
                </a:lnTo>
                <a:cubicBezTo>
                  <a:pt x="2846" y="1638"/>
                  <a:pt x="2894" y="1591"/>
                  <a:pt x="2894" y="1511"/>
                </a:cubicBezTo>
                <a:cubicBezTo>
                  <a:pt x="2894" y="1383"/>
                  <a:pt x="2846" y="1256"/>
                  <a:pt x="2767" y="1177"/>
                </a:cubicBezTo>
                <a:lnTo>
                  <a:pt x="2879" y="1177"/>
                </a:lnTo>
                <a:cubicBezTo>
                  <a:pt x="2910" y="1177"/>
                  <a:pt x="2926" y="1177"/>
                  <a:pt x="2942" y="1193"/>
                </a:cubicBezTo>
                <a:cubicBezTo>
                  <a:pt x="2958" y="1209"/>
                  <a:pt x="2974" y="1240"/>
                  <a:pt x="2974" y="1256"/>
                </a:cubicBezTo>
                <a:lnTo>
                  <a:pt x="2974" y="4517"/>
                </a:lnTo>
                <a:cubicBezTo>
                  <a:pt x="2974" y="4564"/>
                  <a:pt x="2926" y="4596"/>
                  <a:pt x="2879" y="4596"/>
                </a:cubicBezTo>
                <a:lnTo>
                  <a:pt x="556" y="4596"/>
                </a:lnTo>
                <a:cubicBezTo>
                  <a:pt x="509" y="4596"/>
                  <a:pt x="477" y="4564"/>
                  <a:pt x="477" y="4517"/>
                </a:cubicBezTo>
                <a:lnTo>
                  <a:pt x="477" y="1256"/>
                </a:lnTo>
                <a:cubicBezTo>
                  <a:pt x="477" y="1209"/>
                  <a:pt x="509" y="1177"/>
                  <a:pt x="556" y="1177"/>
                </a:cubicBezTo>
                <a:lnTo>
                  <a:pt x="683" y="1177"/>
                </a:lnTo>
                <a:cubicBezTo>
                  <a:pt x="604" y="1272"/>
                  <a:pt x="556" y="1383"/>
                  <a:pt x="556" y="1511"/>
                </a:cubicBezTo>
                <a:cubicBezTo>
                  <a:pt x="556" y="1574"/>
                  <a:pt x="604" y="1638"/>
                  <a:pt x="668" y="1638"/>
                </a:cubicBezTo>
                <a:close/>
                <a:moveTo>
                  <a:pt x="3292" y="938"/>
                </a:moveTo>
                <a:lnTo>
                  <a:pt x="3292" y="4835"/>
                </a:lnTo>
                <a:cubicBezTo>
                  <a:pt x="3292" y="4883"/>
                  <a:pt x="3244" y="4915"/>
                  <a:pt x="3212" y="4915"/>
                </a:cubicBezTo>
                <a:lnTo>
                  <a:pt x="238" y="4915"/>
                </a:lnTo>
                <a:cubicBezTo>
                  <a:pt x="191" y="4915"/>
                  <a:pt x="159" y="4883"/>
                  <a:pt x="159" y="4835"/>
                </a:cubicBezTo>
                <a:lnTo>
                  <a:pt x="159" y="938"/>
                </a:lnTo>
                <a:cubicBezTo>
                  <a:pt x="159" y="891"/>
                  <a:pt x="191" y="859"/>
                  <a:pt x="238" y="859"/>
                </a:cubicBezTo>
                <a:lnTo>
                  <a:pt x="1161" y="859"/>
                </a:lnTo>
                <a:cubicBezTo>
                  <a:pt x="1129" y="922"/>
                  <a:pt x="1065" y="986"/>
                  <a:pt x="986" y="1018"/>
                </a:cubicBezTo>
                <a:lnTo>
                  <a:pt x="970" y="1018"/>
                </a:lnTo>
                <a:lnTo>
                  <a:pt x="556" y="1018"/>
                </a:lnTo>
                <a:cubicBezTo>
                  <a:pt x="429" y="1018"/>
                  <a:pt x="318" y="1129"/>
                  <a:pt x="318" y="1256"/>
                </a:cubicBezTo>
                <a:lnTo>
                  <a:pt x="318" y="4517"/>
                </a:lnTo>
                <a:cubicBezTo>
                  <a:pt x="318" y="4644"/>
                  <a:pt x="429" y="4755"/>
                  <a:pt x="556" y="4755"/>
                </a:cubicBezTo>
                <a:lnTo>
                  <a:pt x="2879" y="4755"/>
                </a:lnTo>
                <a:cubicBezTo>
                  <a:pt x="3022" y="4755"/>
                  <a:pt x="3133" y="4644"/>
                  <a:pt x="3133" y="4517"/>
                </a:cubicBezTo>
                <a:lnTo>
                  <a:pt x="3133" y="1256"/>
                </a:lnTo>
                <a:cubicBezTo>
                  <a:pt x="3133" y="1193"/>
                  <a:pt x="3101" y="1129"/>
                  <a:pt x="3054" y="1082"/>
                </a:cubicBezTo>
                <a:cubicBezTo>
                  <a:pt x="3006" y="1034"/>
                  <a:pt x="2958" y="1018"/>
                  <a:pt x="2879" y="1018"/>
                </a:cubicBezTo>
                <a:lnTo>
                  <a:pt x="2465" y="1018"/>
                </a:lnTo>
                <a:cubicBezTo>
                  <a:pt x="2370" y="986"/>
                  <a:pt x="2306" y="922"/>
                  <a:pt x="2274" y="859"/>
                </a:cubicBezTo>
                <a:lnTo>
                  <a:pt x="3212" y="859"/>
                </a:lnTo>
                <a:cubicBezTo>
                  <a:pt x="3244" y="859"/>
                  <a:pt x="3292" y="891"/>
                  <a:pt x="3292" y="938"/>
                </a:cubicBezTo>
                <a:close/>
                <a:moveTo>
                  <a:pt x="1400" y="3737"/>
                </a:moveTo>
                <a:cubicBezTo>
                  <a:pt x="1415" y="3754"/>
                  <a:pt x="1431" y="3769"/>
                  <a:pt x="1447" y="3769"/>
                </a:cubicBezTo>
                <a:cubicBezTo>
                  <a:pt x="1463" y="3769"/>
                  <a:pt x="1495" y="3754"/>
                  <a:pt x="1510" y="3737"/>
                </a:cubicBezTo>
                <a:lnTo>
                  <a:pt x="2560" y="2688"/>
                </a:lnTo>
                <a:cubicBezTo>
                  <a:pt x="2592" y="2656"/>
                  <a:pt x="2592" y="2592"/>
                  <a:pt x="2560" y="2561"/>
                </a:cubicBezTo>
                <a:cubicBezTo>
                  <a:pt x="2545" y="2545"/>
                  <a:pt x="2481" y="2545"/>
                  <a:pt x="2449" y="2561"/>
                </a:cubicBezTo>
                <a:lnTo>
                  <a:pt x="1447" y="3579"/>
                </a:lnTo>
                <a:lnTo>
                  <a:pt x="1018" y="3133"/>
                </a:lnTo>
                <a:cubicBezTo>
                  <a:pt x="986" y="3101"/>
                  <a:pt x="938" y="3101"/>
                  <a:pt x="906" y="3133"/>
                </a:cubicBezTo>
                <a:cubicBezTo>
                  <a:pt x="874" y="3165"/>
                  <a:pt x="874" y="3228"/>
                  <a:pt x="906" y="3245"/>
                </a:cubicBezTo>
                <a:close/>
              </a:path>
            </a:pathLst>
          </a:custGeom>
          <a:solidFill>
            <a:schemeClr val="bg1"/>
          </a:solidFill>
          <a:ln cap="flat">
            <a:noFill/>
            <a:prstDash val="solid"/>
          </a:ln>
        </p:spPr>
        <p:txBody>
          <a:bodyPr vert="horz" wrap="none" lIns="94916" tIns="47458" rIns="94916" bIns="47458" rtlCol="0" anchor="ctr" anchorCtr="1" compatLnSpc="0"/>
          <a:lstStyle/>
          <a:p>
            <a:pPr marL="0" marR="0" lvl="0" indent="0" rtl="0" hangingPunct="0">
              <a:lnSpc>
                <a:spcPct val="100000"/>
              </a:lnSpc>
              <a:spcBef>
                <a:spcPts val="0"/>
              </a:spcBef>
              <a:spcAft>
                <a:spcPts val="0"/>
              </a:spcAft>
              <a:buNone/>
            </a:pPr>
            <a:endParaRPr lang="zh-CN" altLang="en-US" sz="1900" b="0" i="0" u="none" strike="noStrike" kern="1200" dirty="0">
              <a:ln>
                <a:noFill/>
              </a:ln>
              <a:latin typeface="Microsoft YaHei UI" panose="020B0503020204020204" pitchFamily="34" charset="-122"/>
              <a:ea typeface="Microsoft YaHei UI" panose="020B0503020204020204" pitchFamily="34" charset="-122"/>
              <a:cs typeface="Lucida Sans" panose="020B0602030504020204" pitchFamily="2"/>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74" name="TextBox 11"/>
          <p:cNvSpPr txBox="1"/>
          <p:nvPr/>
        </p:nvSpPr>
        <p:spPr>
          <a:xfrm>
            <a:off x="1533525" y="520700"/>
            <a:ext cx="1712595"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市场</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分析</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6"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pic>
        <p:nvPicPr>
          <p:cNvPr id="10" name="图片 8" descr="大屏幕显示系统市场发展路径图"/>
          <p:cNvPicPr>
            <a:picLocks noChangeAspect="1"/>
          </p:cNvPicPr>
          <p:nvPr/>
        </p:nvPicPr>
        <p:blipFill>
          <a:blip r:embed="rId3"/>
          <a:stretch>
            <a:fillRect/>
          </a:stretch>
        </p:blipFill>
        <p:spPr>
          <a:xfrm>
            <a:off x="1749425" y="1095375"/>
            <a:ext cx="9448800" cy="5299075"/>
          </a:xfrm>
          <a:prstGeom prst="rect">
            <a:avLst/>
          </a:prstGeom>
          <a:noFill/>
          <a:ln>
            <a:noFill/>
          </a:ln>
        </p:spPr>
      </p:pic>
      <p:sp>
        <p:nvSpPr>
          <p:cNvPr id="4" name="文本框 3"/>
          <p:cNvSpPr txBox="1"/>
          <p:nvPr/>
        </p:nvSpPr>
        <p:spPr>
          <a:xfrm>
            <a:off x="770890" y="6600190"/>
            <a:ext cx="10932795" cy="460375"/>
          </a:xfrm>
          <a:prstGeom prst="rect">
            <a:avLst/>
          </a:prstGeom>
          <a:noFill/>
        </p:spPr>
        <p:txBody>
          <a:bodyPr wrap="square" rtlCol="0">
            <a:spAutoFit/>
          </a:bodyPr>
          <a:p>
            <a:pPr algn="ctr"/>
            <a:r>
              <a:rPr lang="zh-CN" altLang="en-US" sz="2400" b="1">
                <a:gradFill>
                  <a:gsLst>
                    <a:gs pos="0">
                      <a:srgbClr val="FE4444"/>
                    </a:gs>
                    <a:gs pos="100000">
                      <a:srgbClr val="832B2B"/>
                    </a:gs>
                  </a:gsLst>
                  <a:lin scaled="0"/>
                </a:gradFill>
              </a:rPr>
              <a:t>历经十多年发展，商用显示系统国内已达数千亿的市场规模，全球超万亿规模</a:t>
            </a:r>
            <a:endParaRPr lang="zh-CN" altLang="en-US" sz="2400" b="1">
              <a:gradFill>
                <a:gsLst>
                  <a:gs pos="0">
                    <a:srgbClr val="FE4444"/>
                  </a:gs>
                  <a:gs pos="100000">
                    <a:srgbClr val="832B2B"/>
                  </a:gs>
                </a:gsLst>
                <a:lin scaled="0"/>
              </a:gradFill>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74" name="TextBox 11"/>
          <p:cNvSpPr txBox="1"/>
          <p:nvPr/>
        </p:nvSpPr>
        <p:spPr>
          <a:xfrm>
            <a:off x="1533525" y="520700"/>
            <a:ext cx="1712595"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市场</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定位</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6"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grpSp>
        <p:nvGrpSpPr>
          <p:cNvPr id="3" name="组合 2"/>
          <p:cNvGrpSpPr/>
          <p:nvPr/>
        </p:nvGrpSpPr>
        <p:grpSpPr>
          <a:xfrm>
            <a:off x="3044637" y="1888184"/>
            <a:ext cx="5431717" cy="3354340"/>
            <a:chOff x="2502017" y="1793444"/>
            <a:chExt cx="6327841" cy="3907739"/>
          </a:xfrm>
        </p:grpSpPr>
        <p:sp>
          <p:nvSpPr>
            <p:cNvPr id="7" name="Oval 74"/>
            <p:cNvSpPr>
              <a:spLocks noChangeArrowheads="1"/>
            </p:cNvSpPr>
            <p:nvPr/>
          </p:nvSpPr>
          <p:spPr bwMode="auto">
            <a:xfrm>
              <a:off x="2502017" y="3170793"/>
              <a:ext cx="1153267" cy="1149204"/>
            </a:xfrm>
            <a:prstGeom prst="ellipse">
              <a:avLst/>
            </a:prstGeom>
            <a:solidFill>
              <a:schemeClr val="accent1">
                <a:lumMod val="20000"/>
                <a:lumOff val="80000"/>
              </a:schemeClr>
            </a:solidFill>
            <a:ln>
              <a:noFill/>
            </a:ln>
          </p:spPr>
          <p:txBody>
            <a:bodyPr vert="horz" wrap="square" lIns="91440" tIns="45720" rIns="91440" bIns="45720" numCol="1" anchor="ctr" anchorCtr="0" compatLnSpc="1"/>
            <a:lstStyle/>
            <a:p>
              <a:pPr algn="ctr"/>
              <a:r>
                <a:rPr lang="zh-CN" altLang="en-US">
                  <a:cs typeface="+mn-ea"/>
                  <a:sym typeface="+mn-lt"/>
                </a:rPr>
                <a:t>医疗</a:t>
              </a:r>
              <a:endParaRPr lang="zh-CN" altLang="en-US">
                <a:cs typeface="+mn-ea"/>
                <a:sym typeface="+mn-lt"/>
              </a:endParaRPr>
            </a:p>
          </p:txBody>
        </p:sp>
        <p:sp>
          <p:nvSpPr>
            <p:cNvPr id="28" name="Oval 76"/>
            <p:cNvSpPr>
              <a:spLocks noChangeArrowheads="1"/>
            </p:cNvSpPr>
            <p:nvPr/>
          </p:nvSpPr>
          <p:spPr bwMode="auto">
            <a:xfrm>
              <a:off x="3362142" y="1793444"/>
              <a:ext cx="1147176" cy="1149204"/>
            </a:xfrm>
            <a:prstGeom prst="ellipse">
              <a:avLst/>
            </a:prstGeom>
            <a:solidFill>
              <a:schemeClr val="accent5"/>
            </a:solidFill>
            <a:ln>
              <a:noFill/>
            </a:ln>
          </p:spPr>
          <p:txBody>
            <a:bodyPr vert="horz" wrap="square" lIns="91440" tIns="45720" rIns="91440" bIns="45720" numCol="1" anchor="ctr" anchorCtr="0" compatLnSpc="1"/>
            <a:lstStyle/>
            <a:p>
              <a:pPr algn="ctr"/>
              <a:r>
                <a:rPr lang="zh-CN" altLang="en-US" dirty="0">
                  <a:solidFill>
                    <a:schemeClr val="bg1"/>
                  </a:solidFill>
                  <a:cs typeface="+mn-ea"/>
                  <a:sym typeface="+mn-lt"/>
                </a:rPr>
                <a:t>展馆</a:t>
              </a:r>
              <a:endParaRPr lang="zh-CN" altLang="en-US" dirty="0">
                <a:solidFill>
                  <a:schemeClr val="bg1"/>
                </a:solidFill>
                <a:cs typeface="+mn-ea"/>
                <a:sym typeface="+mn-lt"/>
              </a:endParaRPr>
            </a:p>
          </p:txBody>
        </p:sp>
        <p:sp>
          <p:nvSpPr>
            <p:cNvPr id="32" name="Oval 75"/>
            <p:cNvSpPr>
              <a:spLocks noChangeArrowheads="1"/>
            </p:cNvSpPr>
            <p:nvPr/>
          </p:nvSpPr>
          <p:spPr bwMode="auto">
            <a:xfrm>
              <a:off x="3362142" y="4547916"/>
              <a:ext cx="1147176" cy="1153267"/>
            </a:xfrm>
            <a:prstGeom prst="ellipse">
              <a:avLst/>
            </a:prstGeom>
            <a:solidFill>
              <a:schemeClr val="accent5"/>
            </a:solidFill>
            <a:ln>
              <a:noFill/>
            </a:ln>
          </p:spPr>
          <p:txBody>
            <a:bodyPr vert="horz" wrap="square" lIns="91440" tIns="45720" rIns="91440" bIns="45720" numCol="1" anchor="ctr" anchorCtr="0" compatLnSpc="1"/>
            <a:lstStyle/>
            <a:p>
              <a:pPr algn="ctr"/>
              <a:r>
                <a:rPr lang="zh-CN" altLang="en-US">
                  <a:solidFill>
                    <a:schemeClr val="bg1"/>
                  </a:solidFill>
                  <a:cs typeface="+mn-ea"/>
                  <a:sym typeface="+mn-lt"/>
                </a:rPr>
                <a:t>教育</a:t>
              </a:r>
              <a:endParaRPr lang="zh-CN" altLang="en-US">
                <a:solidFill>
                  <a:schemeClr val="bg1"/>
                </a:solidFill>
                <a:cs typeface="+mn-ea"/>
                <a:sym typeface="+mn-lt"/>
              </a:endParaRPr>
            </a:p>
          </p:txBody>
        </p:sp>
        <p:sp>
          <p:nvSpPr>
            <p:cNvPr id="33" name="Oval 83"/>
            <p:cNvSpPr>
              <a:spLocks noChangeArrowheads="1"/>
            </p:cNvSpPr>
            <p:nvPr/>
          </p:nvSpPr>
          <p:spPr bwMode="auto">
            <a:xfrm>
              <a:off x="7682682" y="1793444"/>
              <a:ext cx="1147176" cy="1149204"/>
            </a:xfrm>
            <a:prstGeom prst="ellipse">
              <a:avLst/>
            </a:prstGeom>
            <a:solidFill>
              <a:schemeClr val="accent5"/>
            </a:solidFill>
            <a:ln>
              <a:noFill/>
            </a:ln>
          </p:spPr>
          <p:txBody>
            <a:bodyPr vert="horz" wrap="square" lIns="91440" tIns="45720" rIns="91440" bIns="45720" numCol="1" anchor="ctr" anchorCtr="0" compatLnSpc="1"/>
            <a:lstStyle/>
            <a:p>
              <a:pPr algn="ctr"/>
              <a:r>
                <a:rPr lang="zh-CN" altLang="en-US">
                  <a:solidFill>
                    <a:schemeClr val="bg1"/>
                  </a:solidFill>
                  <a:cs typeface="+mn-ea"/>
                  <a:sym typeface="+mn-lt"/>
                </a:rPr>
                <a:t>军政</a:t>
              </a:r>
              <a:r>
                <a:rPr lang="zh-CN" altLang="en-US">
                  <a:solidFill>
                    <a:schemeClr val="bg1"/>
                  </a:solidFill>
                  <a:cs typeface="+mn-ea"/>
                  <a:sym typeface="+mn-lt"/>
                </a:rPr>
                <a:t>系统</a:t>
              </a:r>
              <a:endParaRPr lang="zh-CN" altLang="en-US">
                <a:solidFill>
                  <a:schemeClr val="bg1"/>
                </a:solidFill>
                <a:cs typeface="+mn-ea"/>
                <a:sym typeface="+mn-lt"/>
              </a:endParaRPr>
            </a:p>
          </p:txBody>
        </p:sp>
        <p:sp>
          <p:nvSpPr>
            <p:cNvPr id="34" name="Oval 82"/>
            <p:cNvSpPr>
              <a:spLocks noChangeArrowheads="1"/>
            </p:cNvSpPr>
            <p:nvPr/>
          </p:nvSpPr>
          <p:spPr bwMode="auto">
            <a:xfrm>
              <a:off x="7682682" y="4547916"/>
              <a:ext cx="1147176" cy="1153267"/>
            </a:xfrm>
            <a:prstGeom prst="ellipse">
              <a:avLst/>
            </a:prstGeom>
            <a:solidFill>
              <a:schemeClr val="accent5"/>
            </a:solidFill>
            <a:ln>
              <a:noFill/>
            </a:ln>
          </p:spPr>
          <p:txBody>
            <a:bodyPr vert="horz" wrap="square" lIns="91440" tIns="45720" rIns="91440" bIns="45720" numCol="1" anchor="ctr" anchorCtr="0" compatLnSpc="1"/>
            <a:lstStyle/>
            <a:p>
              <a:pPr algn="ctr"/>
              <a:r>
                <a:rPr lang="zh-CN" altLang="en-US" dirty="0">
                  <a:solidFill>
                    <a:schemeClr val="bg1"/>
                  </a:solidFill>
                  <a:cs typeface="+mn-ea"/>
                  <a:sym typeface="+mn-lt"/>
                </a:rPr>
                <a:t>民用</a:t>
              </a:r>
              <a:r>
                <a:rPr lang="zh-CN" altLang="en-US" dirty="0">
                  <a:solidFill>
                    <a:schemeClr val="bg1"/>
                  </a:solidFill>
                  <a:cs typeface="+mn-ea"/>
                  <a:sym typeface="+mn-lt"/>
                </a:rPr>
                <a:t>系统</a:t>
              </a:r>
              <a:endParaRPr lang="zh-CN" altLang="en-US" dirty="0">
                <a:solidFill>
                  <a:schemeClr val="bg1"/>
                </a:solidFill>
                <a:cs typeface="+mn-ea"/>
                <a:sym typeface="+mn-lt"/>
              </a:endParaRPr>
            </a:p>
          </p:txBody>
        </p:sp>
        <p:sp>
          <p:nvSpPr>
            <p:cNvPr id="35" name="Oval 68"/>
            <p:cNvSpPr/>
            <p:nvPr/>
          </p:nvSpPr>
          <p:spPr>
            <a:xfrm flipH="1">
              <a:off x="6466234" y="3126221"/>
              <a:ext cx="1286665" cy="1286665"/>
            </a:xfrm>
            <a:prstGeom prst="ellipse">
              <a:avLst/>
            </a:prstGeom>
            <a:noFill/>
            <a:ln w="508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37" name="Freeform 15"/>
            <p:cNvSpPr/>
            <p:nvPr/>
          </p:nvSpPr>
          <p:spPr bwMode="auto">
            <a:xfrm flipH="1">
              <a:off x="7388274" y="4113989"/>
              <a:ext cx="430609" cy="425181"/>
            </a:xfrm>
            <a:custGeom>
              <a:avLst/>
              <a:gdLst>
                <a:gd name="T0" fmla="*/ 401 w 417"/>
                <a:gd name="T1" fmla="*/ 20 h 413"/>
                <a:gd name="T2" fmla="*/ 330 w 417"/>
                <a:gd name="T3" fmla="*/ 20 h 413"/>
                <a:gd name="T4" fmla="*/ 87 w 417"/>
                <a:gd name="T5" fmla="*/ 259 h 413"/>
                <a:gd name="T6" fmla="*/ 30 w 417"/>
                <a:gd name="T7" fmla="*/ 203 h 413"/>
                <a:gd name="T8" fmla="*/ 0 w 417"/>
                <a:gd name="T9" fmla="*/ 413 h 413"/>
                <a:gd name="T10" fmla="*/ 213 w 417"/>
                <a:gd name="T11" fmla="*/ 383 h 413"/>
                <a:gd name="T12" fmla="*/ 159 w 417"/>
                <a:gd name="T13" fmla="*/ 329 h 413"/>
                <a:gd name="T14" fmla="*/ 401 w 417"/>
                <a:gd name="T15" fmla="*/ 91 h 413"/>
                <a:gd name="T16" fmla="*/ 417 w 417"/>
                <a:gd name="T17" fmla="*/ 52 h 413"/>
                <a:gd name="T18" fmla="*/ 401 w 417"/>
                <a:gd name="T19" fmla="*/ 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413">
                  <a:moveTo>
                    <a:pt x="401" y="20"/>
                  </a:moveTo>
                  <a:cubicBezTo>
                    <a:pt x="380" y="0"/>
                    <a:pt x="351" y="0"/>
                    <a:pt x="330" y="20"/>
                  </a:cubicBezTo>
                  <a:cubicBezTo>
                    <a:pt x="87" y="259"/>
                    <a:pt x="87" y="259"/>
                    <a:pt x="87" y="259"/>
                  </a:cubicBezTo>
                  <a:cubicBezTo>
                    <a:pt x="30" y="203"/>
                    <a:pt x="30" y="203"/>
                    <a:pt x="30" y="203"/>
                  </a:cubicBezTo>
                  <a:cubicBezTo>
                    <a:pt x="0" y="413"/>
                    <a:pt x="0" y="413"/>
                    <a:pt x="0" y="413"/>
                  </a:cubicBezTo>
                  <a:cubicBezTo>
                    <a:pt x="213" y="383"/>
                    <a:pt x="213" y="383"/>
                    <a:pt x="213" y="383"/>
                  </a:cubicBezTo>
                  <a:cubicBezTo>
                    <a:pt x="159" y="329"/>
                    <a:pt x="159" y="329"/>
                    <a:pt x="159" y="329"/>
                  </a:cubicBezTo>
                  <a:cubicBezTo>
                    <a:pt x="401" y="91"/>
                    <a:pt x="401" y="91"/>
                    <a:pt x="401" y="91"/>
                  </a:cubicBezTo>
                  <a:cubicBezTo>
                    <a:pt x="412" y="80"/>
                    <a:pt x="417" y="66"/>
                    <a:pt x="417" y="52"/>
                  </a:cubicBezTo>
                  <a:cubicBezTo>
                    <a:pt x="416" y="39"/>
                    <a:pt x="410" y="27"/>
                    <a:pt x="401" y="20"/>
                  </a:cubicBezTo>
                  <a:close/>
                </a:path>
              </a:pathLst>
            </a:custGeom>
            <a:solidFill>
              <a:schemeClr val="accent1">
                <a:lumMod val="40000"/>
                <a:lumOff val="60000"/>
              </a:schemeClr>
            </a:solidFill>
            <a:ln w="25400">
              <a:solidFill>
                <a:srgbClr val="FFFFFF"/>
              </a:solidFill>
              <a:round/>
            </a:ln>
          </p:spPr>
          <p:txBody>
            <a:bodyPr vert="horz" wrap="square" lIns="91440" tIns="45720" rIns="91440" bIns="45720" numCol="1" anchor="t" anchorCtr="0" compatLnSpc="1"/>
            <a:lstStyle/>
            <a:p>
              <a:endParaRPr lang="en-US">
                <a:cs typeface="+mn-ea"/>
                <a:sym typeface="+mn-lt"/>
              </a:endParaRPr>
            </a:p>
          </p:txBody>
        </p:sp>
        <p:sp>
          <p:nvSpPr>
            <p:cNvPr id="38" name="Freeform 16"/>
            <p:cNvSpPr/>
            <p:nvPr/>
          </p:nvSpPr>
          <p:spPr bwMode="auto">
            <a:xfrm flipH="1">
              <a:off x="7388274" y="3003695"/>
              <a:ext cx="430609" cy="422768"/>
            </a:xfrm>
            <a:custGeom>
              <a:avLst/>
              <a:gdLst>
                <a:gd name="T0" fmla="*/ 158 w 417"/>
                <a:gd name="T1" fmla="*/ 86 h 411"/>
                <a:gd name="T2" fmla="*/ 212 w 417"/>
                <a:gd name="T3" fmla="*/ 30 h 411"/>
                <a:gd name="T4" fmla="*/ 0 w 417"/>
                <a:gd name="T5" fmla="*/ 0 h 411"/>
                <a:gd name="T6" fmla="*/ 30 w 417"/>
                <a:gd name="T7" fmla="*/ 210 h 411"/>
                <a:gd name="T8" fmla="*/ 87 w 417"/>
                <a:gd name="T9" fmla="*/ 157 h 411"/>
                <a:gd name="T10" fmla="*/ 330 w 417"/>
                <a:gd name="T11" fmla="*/ 398 h 411"/>
                <a:gd name="T12" fmla="*/ 367 w 417"/>
                <a:gd name="T13" fmla="*/ 411 h 411"/>
                <a:gd name="T14" fmla="*/ 401 w 417"/>
                <a:gd name="T15" fmla="*/ 398 h 411"/>
                <a:gd name="T16" fmla="*/ 417 w 417"/>
                <a:gd name="T17" fmla="*/ 363 h 411"/>
                <a:gd name="T18" fmla="*/ 401 w 417"/>
                <a:gd name="T19" fmla="*/ 327 h 411"/>
                <a:gd name="T20" fmla="*/ 158 w 417"/>
                <a:gd name="T21" fmla="*/ 8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11">
                  <a:moveTo>
                    <a:pt x="158" y="86"/>
                  </a:moveTo>
                  <a:cubicBezTo>
                    <a:pt x="212" y="30"/>
                    <a:pt x="212" y="30"/>
                    <a:pt x="212" y="30"/>
                  </a:cubicBezTo>
                  <a:cubicBezTo>
                    <a:pt x="0" y="0"/>
                    <a:pt x="0" y="0"/>
                    <a:pt x="0" y="0"/>
                  </a:cubicBezTo>
                  <a:cubicBezTo>
                    <a:pt x="30" y="210"/>
                    <a:pt x="30" y="210"/>
                    <a:pt x="30" y="210"/>
                  </a:cubicBezTo>
                  <a:cubicBezTo>
                    <a:pt x="87" y="157"/>
                    <a:pt x="87" y="157"/>
                    <a:pt x="87" y="157"/>
                  </a:cubicBezTo>
                  <a:cubicBezTo>
                    <a:pt x="330" y="398"/>
                    <a:pt x="330" y="398"/>
                    <a:pt x="330" y="398"/>
                  </a:cubicBezTo>
                  <a:cubicBezTo>
                    <a:pt x="339" y="407"/>
                    <a:pt x="351" y="411"/>
                    <a:pt x="367" y="411"/>
                  </a:cubicBezTo>
                  <a:cubicBezTo>
                    <a:pt x="380" y="411"/>
                    <a:pt x="393" y="406"/>
                    <a:pt x="401" y="398"/>
                  </a:cubicBezTo>
                  <a:cubicBezTo>
                    <a:pt x="411" y="388"/>
                    <a:pt x="417" y="376"/>
                    <a:pt x="417" y="363"/>
                  </a:cubicBezTo>
                  <a:cubicBezTo>
                    <a:pt x="417" y="350"/>
                    <a:pt x="411" y="337"/>
                    <a:pt x="401" y="327"/>
                  </a:cubicBezTo>
                  <a:lnTo>
                    <a:pt x="158" y="86"/>
                  </a:lnTo>
                  <a:close/>
                </a:path>
              </a:pathLst>
            </a:custGeom>
            <a:solidFill>
              <a:schemeClr val="accent1">
                <a:lumMod val="40000"/>
                <a:lumOff val="60000"/>
              </a:schemeClr>
            </a:solidFill>
            <a:ln w="25400">
              <a:solidFill>
                <a:srgbClr val="FFFFFF"/>
              </a:solidFill>
              <a:round/>
            </a:ln>
          </p:spPr>
          <p:txBody>
            <a:bodyPr vert="horz" wrap="square" lIns="91440" tIns="45720" rIns="91440" bIns="45720" numCol="1" anchor="t" anchorCtr="0" compatLnSpc="1"/>
            <a:lstStyle/>
            <a:p>
              <a:endParaRPr lang="en-US">
                <a:cs typeface="+mn-ea"/>
                <a:sym typeface="+mn-lt"/>
              </a:endParaRPr>
            </a:p>
          </p:txBody>
        </p:sp>
        <p:sp>
          <p:nvSpPr>
            <p:cNvPr id="40" name="Freeform 5"/>
            <p:cNvSpPr/>
            <p:nvPr/>
          </p:nvSpPr>
          <p:spPr bwMode="auto">
            <a:xfrm>
              <a:off x="5838591" y="3589270"/>
              <a:ext cx="506433" cy="355758"/>
            </a:xfrm>
            <a:custGeom>
              <a:avLst/>
              <a:gdLst>
                <a:gd name="T0" fmla="*/ 156 w 242"/>
                <a:gd name="T1" fmla="*/ 170 h 170"/>
                <a:gd name="T2" fmla="*/ 156 w 242"/>
                <a:gd name="T3" fmla="*/ 107 h 170"/>
                <a:gd name="T4" fmla="*/ 86 w 242"/>
                <a:gd name="T5" fmla="*/ 107 h 170"/>
                <a:gd name="T6" fmla="*/ 86 w 242"/>
                <a:gd name="T7" fmla="*/ 170 h 170"/>
                <a:gd name="T8" fmla="*/ 0 w 242"/>
                <a:gd name="T9" fmla="*/ 86 h 170"/>
                <a:gd name="T10" fmla="*/ 86 w 242"/>
                <a:gd name="T11" fmla="*/ 0 h 170"/>
                <a:gd name="T12" fmla="*/ 86 w 242"/>
                <a:gd name="T13" fmla="*/ 63 h 170"/>
                <a:gd name="T14" fmla="*/ 156 w 242"/>
                <a:gd name="T15" fmla="*/ 63 h 170"/>
                <a:gd name="T16" fmla="*/ 156 w 242"/>
                <a:gd name="T17" fmla="*/ 0 h 170"/>
                <a:gd name="T18" fmla="*/ 242 w 242"/>
                <a:gd name="T19" fmla="*/ 86 h 170"/>
                <a:gd name="T20" fmla="*/ 156 w 242"/>
                <a:gd name="T21" fmla="*/ 170 h 170"/>
                <a:gd name="T22" fmla="*/ 156 w 242"/>
                <a:gd name="T23" fmla="*/ 170 h 170"/>
                <a:gd name="T24" fmla="*/ 156 w 242"/>
                <a:gd name="T2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2" h="170">
                  <a:moveTo>
                    <a:pt x="156" y="170"/>
                  </a:moveTo>
                  <a:lnTo>
                    <a:pt x="156" y="107"/>
                  </a:lnTo>
                  <a:lnTo>
                    <a:pt x="86" y="107"/>
                  </a:lnTo>
                  <a:lnTo>
                    <a:pt x="86" y="170"/>
                  </a:lnTo>
                  <a:lnTo>
                    <a:pt x="0" y="86"/>
                  </a:lnTo>
                  <a:lnTo>
                    <a:pt x="86" y="0"/>
                  </a:lnTo>
                  <a:lnTo>
                    <a:pt x="86" y="63"/>
                  </a:lnTo>
                  <a:lnTo>
                    <a:pt x="156" y="63"/>
                  </a:lnTo>
                  <a:lnTo>
                    <a:pt x="156" y="0"/>
                  </a:lnTo>
                  <a:lnTo>
                    <a:pt x="242" y="86"/>
                  </a:lnTo>
                  <a:lnTo>
                    <a:pt x="156" y="170"/>
                  </a:lnTo>
                  <a:lnTo>
                    <a:pt x="156" y="170"/>
                  </a:lnTo>
                  <a:lnTo>
                    <a:pt x="156" y="170"/>
                  </a:lnTo>
                  <a:close/>
                </a:path>
              </a:pathLst>
            </a:custGeom>
            <a:solidFill>
              <a:schemeClr val="accent1">
                <a:lumMod val="20000"/>
                <a:lumOff val="80000"/>
              </a:schemeClr>
            </a:solidFill>
            <a:ln>
              <a:noFill/>
            </a:ln>
          </p:spPr>
          <p:txBody>
            <a:bodyPr vert="horz" wrap="square" lIns="91440" tIns="45720" rIns="91440" bIns="45720" numCol="1" anchor="t" anchorCtr="0" compatLnSpc="1"/>
            <a:lstStyle/>
            <a:p>
              <a:endParaRPr lang="en-US">
                <a:cs typeface="+mn-ea"/>
                <a:sym typeface="+mn-lt"/>
              </a:endParaRPr>
            </a:p>
          </p:txBody>
        </p:sp>
        <p:sp>
          <p:nvSpPr>
            <p:cNvPr id="41" name="Oval 122"/>
            <p:cNvSpPr/>
            <p:nvPr/>
          </p:nvSpPr>
          <p:spPr>
            <a:xfrm>
              <a:off x="4439103" y="3126221"/>
              <a:ext cx="1286665" cy="1286665"/>
            </a:xfrm>
            <a:prstGeom prst="ellipse">
              <a:avLst/>
            </a:prstGeom>
            <a:noFill/>
            <a:ln w="508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cs typeface="+mn-ea"/>
                <a:sym typeface="+mn-lt"/>
              </a:endParaRPr>
            </a:p>
          </p:txBody>
        </p:sp>
        <p:sp>
          <p:nvSpPr>
            <p:cNvPr id="43" name="Freeform 14"/>
            <p:cNvSpPr/>
            <p:nvPr/>
          </p:nvSpPr>
          <p:spPr bwMode="auto">
            <a:xfrm>
              <a:off x="3775451" y="3642974"/>
              <a:ext cx="909465" cy="264155"/>
            </a:xfrm>
            <a:custGeom>
              <a:avLst/>
              <a:gdLst>
                <a:gd name="T0" fmla="*/ 881 w 881"/>
                <a:gd name="T1" fmla="*/ 129 h 257"/>
                <a:gd name="T2" fmla="*/ 831 w 881"/>
                <a:gd name="T3" fmla="*/ 79 h 257"/>
                <a:gd name="T4" fmla="*/ 170 w 881"/>
                <a:gd name="T5" fmla="*/ 79 h 257"/>
                <a:gd name="T6" fmla="*/ 170 w 881"/>
                <a:gd name="T7" fmla="*/ 0 h 257"/>
                <a:gd name="T8" fmla="*/ 0 w 881"/>
                <a:gd name="T9" fmla="*/ 129 h 257"/>
                <a:gd name="T10" fmla="*/ 170 w 881"/>
                <a:gd name="T11" fmla="*/ 257 h 257"/>
                <a:gd name="T12" fmla="*/ 170 w 881"/>
                <a:gd name="T13" fmla="*/ 178 h 257"/>
                <a:gd name="T14" fmla="*/ 831 w 881"/>
                <a:gd name="T15" fmla="*/ 178 h 257"/>
                <a:gd name="T16" fmla="*/ 881 w 881"/>
                <a:gd name="T17" fmla="*/ 12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1" h="257">
                  <a:moveTo>
                    <a:pt x="881" y="129"/>
                  </a:moveTo>
                  <a:cubicBezTo>
                    <a:pt x="881" y="100"/>
                    <a:pt x="860" y="79"/>
                    <a:pt x="831" y="79"/>
                  </a:cubicBezTo>
                  <a:cubicBezTo>
                    <a:pt x="170" y="79"/>
                    <a:pt x="170" y="79"/>
                    <a:pt x="170" y="79"/>
                  </a:cubicBezTo>
                  <a:cubicBezTo>
                    <a:pt x="170" y="0"/>
                    <a:pt x="170" y="0"/>
                    <a:pt x="170" y="0"/>
                  </a:cubicBezTo>
                  <a:cubicBezTo>
                    <a:pt x="0" y="129"/>
                    <a:pt x="0" y="129"/>
                    <a:pt x="0" y="129"/>
                  </a:cubicBezTo>
                  <a:cubicBezTo>
                    <a:pt x="170" y="257"/>
                    <a:pt x="170" y="257"/>
                    <a:pt x="170" y="257"/>
                  </a:cubicBezTo>
                  <a:cubicBezTo>
                    <a:pt x="170" y="178"/>
                    <a:pt x="170" y="178"/>
                    <a:pt x="170" y="178"/>
                  </a:cubicBezTo>
                  <a:cubicBezTo>
                    <a:pt x="831" y="178"/>
                    <a:pt x="831" y="178"/>
                    <a:pt x="831" y="178"/>
                  </a:cubicBezTo>
                  <a:cubicBezTo>
                    <a:pt x="861" y="178"/>
                    <a:pt x="881" y="153"/>
                    <a:pt x="881" y="129"/>
                  </a:cubicBezTo>
                  <a:close/>
                </a:path>
              </a:pathLst>
            </a:custGeom>
            <a:solidFill>
              <a:schemeClr val="accent1">
                <a:lumMod val="40000"/>
                <a:lumOff val="60000"/>
              </a:schemeClr>
            </a:solidFill>
            <a:ln w="25400">
              <a:solidFill>
                <a:srgbClr val="FFFFFF"/>
              </a:solidFill>
              <a:round/>
            </a:ln>
          </p:spPr>
          <p:txBody>
            <a:bodyPr vert="horz" wrap="square" lIns="91440" tIns="45720" rIns="91440" bIns="45720" numCol="1" anchor="t" anchorCtr="0" compatLnSpc="1"/>
            <a:lstStyle/>
            <a:p>
              <a:endParaRPr lang="en-US">
                <a:cs typeface="+mn-ea"/>
                <a:sym typeface="+mn-lt"/>
              </a:endParaRPr>
            </a:p>
          </p:txBody>
        </p:sp>
        <p:sp>
          <p:nvSpPr>
            <p:cNvPr id="44" name="Freeform 15"/>
            <p:cNvSpPr/>
            <p:nvPr/>
          </p:nvSpPr>
          <p:spPr bwMode="auto">
            <a:xfrm>
              <a:off x="4373117" y="4113989"/>
              <a:ext cx="430609" cy="425181"/>
            </a:xfrm>
            <a:custGeom>
              <a:avLst/>
              <a:gdLst>
                <a:gd name="T0" fmla="*/ 401 w 417"/>
                <a:gd name="T1" fmla="*/ 20 h 413"/>
                <a:gd name="T2" fmla="*/ 330 w 417"/>
                <a:gd name="T3" fmla="*/ 20 h 413"/>
                <a:gd name="T4" fmla="*/ 87 w 417"/>
                <a:gd name="T5" fmla="*/ 259 h 413"/>
                <a:gd name="T6" fmla="*/ 30 w 417"/>
                <a:gd name="T7" fmla="*/ 203 h 413"/>
                <a:gd name="T8" fmla="*/ 0 w 417"/>
                <a:gd name="T9" fmla="*/ 413 h 413"/>
                <a:gd name="T10" fmla="*/ 213 w 417"/>
                <a:gd name="T11" fmla="*/ 383 h 413"/>
                <a:gd name="T12" fmla="*/ 159 w 417"/>
                <a:gd name="T13" fmla="*/ 329 h 413"/>
                <a:gd name="T14" fmla="*/ 401 w 417"/>
                <a:gd name="T15" fmla="*/ 91 h 413"/>
                <a:gd name="T16" fmla="*/ 417 w 417"/>
                <a:gd name="T17" fmla="*/ 52 h 413"/>
                <a:gd name="T18" fmla="*/ 401 w 417"/>
                <a:gd name="T19" fmla="*/ 20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7" h="413">
                  <a:moveTo>
                    <a:pt x="401" y="20"/>
                  </a:moveTo>
                  <a:cubicBezTo>
                    <a:pt x="380" y="0"/>
                    <a:pt x="351" y="0"/>
                    <a:pt x="330" y="20"/>
                  </a:cubicBezTo>
                  <a:cubicBezTo>
                    <a:pt x="87" y="259"/>
                    <a:pt x="87" y="259"/>
                    <a:pt x="87" y="259"/>
                  </a:cubicBezTo>
                  <a:cubicBezTo>
                    <a:pt x="30" y="203"/>
                    <a:pt x="30" y="203"/>
                    <a:pt x="30" y="203"/>
                  </a:cubicBezTo>
                  <a:cubicBezTo>
                    <a:pt x="0" y="413"/>
                    <a:pt x="0" y="413"/>
                    <a:pt x="0" y="413"/>
                  </a:cubicBezTo>
                  <a:cubicBezTo>
                    <a:pt x="213" y="383"/>
                    <a:pt x="213" y="383"/>
                    <a:pt x="213" y="383"/>
                  </a:cubicBezTo>
                  <a:cubicBezTo>
                    <a:pt x="159" y="329"/>
                    <a:pt x="159" y="329"/>
                    <a:pt x="159" y="329"/>
                  </a:cubicBezTo>
                  <a:cubicBezTo>
                    <a:pt x="401" y="91"/>
                    <a:pt x="401" y="91"/>
                    <a:pt x="401" y="91"/>
                  </a:cubicBezTo>
                  <a:cubicBezTo>
                    <a:pt x="412" y="80"/>
                    <a:pt x="417" y="66"/>
                    <a:pt x="417" y="52"/>
                  </a:cubicBezTo>
                  <a:cubicBezTo>
                    <a:pt x="416" y="39"/>
                    <a:pt x="410" y="27"/>
                    <a:pt x="401" y="20"/>
                  </a:cubicBezTo>
                  <a:close/>
                </a:path>
              </a:pathLst>
            </a:custGeom>
            <a:solidFill>
              <a:schemeClr val="accent1">
                <a:lumMod val="40000"/>
                <a:lumOff val="60000"/>
              </a:schemeClr>
            </a:solidFill>
            <a:ln w="25400">
              <a:solidFill>
                <a:srgbClr val="FFFFFF"/>
              </a:solidFill>
              <a:round/>
            </a:ln>
          </p:spPr>
          <p:txBody>
            <a:bodyPr vert="horz" wrap="square" lIns="91440" tIns="45720" rIns="91440" bIns="45720" numCol="1" anchor="t" anchorCtr="0" compatLnSpc="1"/>
            <a:lstStyle/>
            <a:p>
              <a:endParaRPr lang="en-US">
                <a:cs typeface="+mn-ea"/>
                <a:sym typeface="+mn-lt"/>
              </a:endParaRPr>
            </a:p>
          </p:txBody>
        </p:sp>
        <p:sp>
          <p:nvSpPr>
            <p:cNvPr id="45" name="Freeform 16"/>
            <p:cNvSpPr/>
            <p:nvPr/>
          </p:nvSpPr>
          <p:spPr bwMode="auto">
            <a:xfrm>
              <a:off x="4373117" y="3003695"/>
              <a:ext cx="430609" cy="422768"/>
            </a:xfrm>
            <a:custGeom>
              <a:avLst/>
              <a:gdLst>
                <a:gd name="T0" fmla="*/ 158 w 417"/>
                <a:gd name="T1" fmla="*/ 86 h 411"/>
                <a:gd name="T2" fmla="*/ 212 w 417"/>
                <a:gd name="T3" fmla="*/ 30 h 411"/>
                <a:gd name="T4" fmla="*/ 0 w 417"/>
                <a:gd name="T5" fmla="*/ 0 h 411"/>
                <a:gd name="T6" fmla="*/ 30 w 417"/>
                <a:gd name="T7" fmla="*/ 210 h 411"/>
                <a:gd name="T8" fmla="*/ 87 w 417"/>
                <a:gd name="T9" fmla="*/ 157 h 411"/>
                <a:gd name="T10" fmla="*/ 330 w 417"/>
                <a:gd name="T11" fmla="*/ 398 h 411"/>
                <a:gd name="T12" fmla="*/ 367 w 417"/>
                <a:gd name="T13" fmla="*/ 411 h 411"/>
                <a:gd name="T14" fmla="*/ 401 w 417"/>
                <a:gd name="T15" fmla="*/ 398 h 411"/>
                <a:gd name="T16" fmla="*/ 417 w 417"/>
                <a:gd name="T17" fmla="*/ 363 h 411"/>
                <a:gd name="T18" fmla="*/ 401 w 417"/>
                <a:gd name="T19" fmla="*/ 327 h 411"/>
                <a:gd name="T20" fmla="*/ 158 w 417"/>
                <a:gd name="T21" fmla="*/ 86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411">
                  <a:moveTo>
                    <a:pt x="158" y="86"/>
                  </a:moveTo>
                  <a:cubicBezTo>
                    <a:pt x="212" y="30"/>
                    <a:pt x="212" y="30"/>
                    <a:pt x="212" y="30"/>
                  </a:cubicBezTo>
                  <a:cubicBezTo>
                    <a:pt x="0" y="0"/>
                    <a:pt x="0" y="0"/>
                    <a:pt x="0" y="0"/>
                  </a:cubicBezTo>
                  <a:cubicBezTo>
                    <a:pt x="30" y="210"/>
                    <a:pt x="30" y="210"/>
                    <a:pt x="30" y="210"/>
                  </a:cubicBezTo>
                  <a:cubicBezTo>
                    <a:pt x="87" y="157"/>
                    <a:pt x="87" y="157"/>
                    <a:pt x="87" y="157"/>
                  </a:cubicBezTo>
                  <a:cubicBezTo>
                    <a:pt x="330" y="398"/>
                    <a:pt x="330" y="398"/>
                    <a:pt x="330" y="398"/>
                  </a:cubicBezTo>
                  <a:cubicBezTo>
                    <a:pt x="339" y="407"/>
                    <a:pt x="351" y="411"/>
                    <a:pt x="367" y="411"/>
                  </a:cubicBezTo>
                  <a:cubicBezTo>
                    <a:pt x="380" y="411"/>
                    <a:pt x="393" y="406"/>
                    <a:pt x="401" y="398"/>
                  </a:cubicBezTo>
                  <a:cubicBezTo>
                    <a:pt x="411" y="388"/>
                    <a:pt x="417" y="376"/>
                    <a:pt x="417" y="363"/>
                  </a:cubicBezTo>
                  <a:cubicBezTo>
                    <a:pt x="417" y="350"/>
                    <a:pt x="411" y="337"/>
                    <a:pt x="401" y="327"/>
                  </a:cubicBezTo>
                  <a:lnTo>
                    <a:pt x="158" y="86"/>
                  </a:lnTo>
                  <a:close/>
                </a:path>
              </a:pathLst>
            </a:custGeom>
            <a:solidFill>
              <a:schemeClr val="accent1">
                <a:lumMod val="40000"/>
                <a:lumOff val="60000"/>
              </a:schemeClr>
            </a:solidFill>
            <a:ln w="25400">
              <a:solidFill>
                <a:srgbClr val="FFFFFF"/>
              </a:solidFill>
              <a:round/>
            </a:ln>
          </p:spPr>
          <p:txBody>
            <a:bodyPr vert="horz" wrap="square" lIns="91440" tIns="45720" rIns="91440" bIns="45720" numCol="1" anchor="t" anchorCtr="0" compatLnSpc="1"/>
            <a:lstStyle/>
            <a:p>
              <a:endParaRPr lang="en-US">
                <a:cs typeface="+mn-ea"/>
                <a:sym typeface="+mn-lt"/>
              </a:endParaRPr>
            </a:p>
          </p:txBody>
        </p:sp>
        <p:sp>
          <p:nvSpPr>
            <p:cNvPr id="46" name="TextBox 138"/>
            <p:cNvSpPr txBox="1"/>
            <p:nvPr/>
          </p:nvSpPr>
          <p:spPr>
            <a:xfrm>
              <a:off x="4653073" y="3441121"/>
              <a:ext cx="850355" cy="823355"/>
            </a:xfrm>
            <a:prstGeom prst="rect">
              <a:avLst/>
            </a:prstGeom>
            <a:noFill/>
          </p:spPr>
          <p:txBody>
            <a:bodyPr wrap="square" rtlCol="0">
              <a:spAutoFit/>
            </a:bodyPr>
            <a:lstStyle/>
            <a:p>
              <a:pPr algn="ctr"/>
              <a:r>
                <a:rPr lang="zh-CN" altLang="en-US" sz="2000" b="1" dirty="0">
                  <a:cs typeface="+mn-ea"/>
                  <a:sym typeface="+mn-lt"/>
                </a:rPr>
                <a:t>前期</a:t>
              </a:r>
              <a:r>
                <a:rPr lang="zh-CN" altLang="en-US" sz="2000" b="1" dirty="0">
                  <a:cs typeface="+mn-ea"/>
                  <a:sym typeface="+mn-lt"/>
                </a:rPr>
                <a:t>市场</a:t>
              </a:r>
              <a:endParaRPr lang="zh-CN" altLang="en-US" sz="2000" b="1" dirty="0">
                <a:cs typeface="+mn-ea"/>
                <a:sym typeface="+mn-lt"/>
              </a:endParaRPr>
            </a:p>
          </p:txBody>
        </p:sp>
        <p:sp>
          <p:nvSpPr>
            <p:cNvPr id="47" name="TextBox 139"/>
            <p:cNvSpPr txBox="1"/>
            <p:nvPr/>
          </p:nvSpPr>
          <p:spPr>
            <a:xfrm>
              <a:off x="6688572" y="3429939"/>
              <a:ext cx="850355" cy="823355"/>
            </a:xfrm>
            <a:prstGeom prst="rect">
              <a:avLst/>
            </a:prstGeom>
            <a:noFill/>
          </p:spPr>
          <p:txBody>
            <a:bodyPr wrap="square" rtlCol="0">
              <a:spAutoFit/>
            </a:bodyPr>
            <a:lstStyle/>
            <a:p>
              <a:pPr algn="ctr"/>
              <a:r>
                <a:rPr lang="zh-CN" altLang="en-US" sz="2000" b="1" dirty="0">
                  <a:cs typeface="+mn-ea"/>
                  <a:sym typeface="+mn-lt"/>
                </a:rPr>
                <a:t>目标</a:t>
              </a:r>
              <a:r>
                <a:rPr lang="zh-CN" altLang="en-US" sz="2000" b="1" dirty="0">
                  <a:cs typeface="+mn-ea"/>
                  <a:sym typeface="+mn-lt"/>
                </a:rPr>
                <a:t>市场</a:t>
              </a:r>
              <a:endParaRPr lang="zh-CN" altLang="en-US" sz="2000" b="1" dirty="0">
                <a:cs typeface="+mn-ea"/>
                <a:sym typeface="+mn-lt"/>
              </a:endParaRPr>
            </a:p>
          </p:txBody>
        </p:sp>
      </p:grpSp>
      <p:sp>
        <p:nvSpPr>
          <p:cNvPr id="48" name="Text Box 10"/>
          <p:cNvSpPr txBox="1">
            <a:spLocks noChangeArrowheads="1"/>
          </p:cNvSpPr>
          <p:nvPr/>
        </p:nvSpPr>
        <p:spPr bwMode="auto">
          <a:xfrm>
            <a:off x="8661400" y="1528445"/>
            <a:ext cx="2728595" cy="1445895"/>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450975">
              <a:lnSpc>
                <a:spcPct val="150000"/>
              </a:lnSpc>
            </a:pPr>
            <a:r>
              <a:rPr lang="zh-CN" altLang="en-US" sz="1200" dirty="0">
                <a:solidFill>
                  <a:schemeClr val="tx1">
                    <a:lumMod val="65000"/>
                    <a:lumOff val="35000"/>
                  </a:schemeClr>
                </a:solidFill>
                <a:cs typeface="+mn-ea"/>
                <a:sym typeface="+mn-lt"/>
              </a:rPr>
              <a:t>逐步推广至军警系统仿真、教育培训、进一步拓展至大数据可视化、大屏幕传统应用领域及裸眼3D大屏应用领域。包括：军警系统、政府管理系统、公共安全系统、交通管理系统等</a:t>
            </a:r>
            <a:r>
              <a:rPr lang="zh-CN" altLang="en-US" sz="1200" dirty="0">
                <a:solidFill>
                  <a:schemeClr val="tx1">
                    <a:lumMod val="65000"/>
                    <a:lumOff val="35000"/>
                  </a:schemeClr>
                </a:solidFill>
                <a:cs typeface="+mn-ea"/>
                <a:sym typeface="+mn-lt"/>
              </a:rPr>
              <a:t>系统</a:t>
            </a:r>
            <a:endParaRPr lang="zh-CN" altLang="en-US" sz="1200" dirty="0">
              <a:solidFill>
                <a:schemeClr val="tx1">
                  <a:lumMod val="65000"/>
                  <a:lumOff val="35000"/>
                </a:schemeClr>
              </a:solidFill>
              <a:cs typeface="+mn-ea"/>
              <a:sym typeface="+mn-lt"/>
            </a:endParaRPr>
          </a:p>
        </p:txBody>
      </p:sp>
      <p:sp>
        <p:nvSpPr>
          <p:cNvPr id="50" name="Text Box 10"/>
          <p:cNvSpPr txBox="1">
            <a:spLocks noChangeArrowheads="1"/>
          </p:cNvSpPr>
          <p:nvPr/>
        </p:nvSpPr>
        <p:spPr bwMode="auto">
          <a:xfrm>
            <a:off x="8733155" y="4136390"/>
            <a:ext cx="3173095" cy="1445895"/>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450975">
              <a:lnSpc>
                <a:spcPct val="150000"/>
              </a:lnSpc>
            </a:pPr>
            <a:r>
              <a:rPr lang="zh-CN" altLang="en-US" sz="1200" dirty="0">
                <a:solidFill>
                  <a:schemeClr val="tx1">
                    <a:lumMod val="65000"/>
                    <a:lumOff val="35000"/>
                  </a:schemeClr>
                </a:solidFill>
                <a:cs typeface="+mn-ea"/>
                <a:sym typeface="+mn-lt"/>
              </a:rPr>
              <a:t>为广告宣传，动画设计，展览展示，科研研发，医疗教育，机械制造等行业提供可视化服务，最大化的解放人的双手，减少人工参与度，更多的站在用户角度，帮助每位客户提供个性化的创意解决方案</a:t>
            </a:r>
            <a:endParaRPr lang="zh-CN" altLang="en-US" sz="1200" dirty="0">
              <a:solidFill>
                <a:schemeClr val="tx1">
                  <a:lumMod val="65000"/>
                  <a:lumOff val="35000"/>
                </a:schemeClr>
              </a:solidFill>
              <a:cs typeface="+mn-ea"/>
              <a:sym typeface="+mn-lt"/>
            </a:endParaRPr>
          </a:p>
        </p:txBody>
      </p:sp>
      <p:sp>
        <p:nvSpPr>
          <p:cNvPr id="51" name="Text Box 10"/>
          <p:cNvSpPr txBox="1">
            <a:spLocks noChangeArrowheads="1"/>
          </p:cNvSpPr>
          <p:nvPr/>
        </p:nvSpPr>
        <p:spPr bwMode="auto">
          <a:xfrm>
            <a:off x="945009" y="1645112"/>
            <a:ext cx="2537330" cy="614680"/>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450975">
              <a:lnSpc>
                <a:spcPct val="150000"/>
              </a:lnSpc>
            </a:pPr>
            <a:r>
              <a:rPr lang="zh-CN" altLang="en-US" sz="1200" dirty="0">
                <a:solidFill>
                  <a:schemeClr val="tx1">
                    <a:lumMod val="65000"/>
                    <a:lumOff val="35000"/>
                  </a:schemeClr>
                </a:solidFill>
                <a:cs typeface="+mn-ea"/>
                <a:sym typeface="+mn-lt"/>
              </a:rPr>
              <a:t>项目成果已应用于“云南国家地方志馆”、“日照城市规划馆”等</a:t>
            </a:r>
            <a:endParaRPr lang="zh-CN" altLang="en-US" sz="1200" dirty="0">
              <a:solidFill>
                <a:schemeClr val="tx1">
                  <a:lumMod val="65000"/>
                  <a:lumOff val="35000"/>
                </a:schemeClr>
              </a:solidFill>
              <a:cs typeface="+mn-ea"/>
              <a:sym typeface="+mn-lt"/>
            </a:endParaRPr>
          </a:p>
        </p:txBody>
      </p:sp>
      <p:sp>
        <p:nvSpPr>
          <p:cNvPr id="52" name="Text Box 10"/>
          <p:cNvSpPr txBox="1">
            <a:spLocks noChangeArrowheads="1"/>
          </p:cNvSpPr>
          <p:nvPr/>
        </p:nvSpPr>
        <p:spPr bwMode="auto">
          <a:xfrm>
            <a:off x="525780" y="3007995"/>
            <a:ext cx="2488565" cy="614680"/>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defTabSz="1450975">
              <a:lnSpc>
                <a:spcPct val="150000"/>
              </a:lnSpc>
              <a:buFont typeface="Wingdings" panose="05000000000000000000" charset="0"/>
              <a:buChar char="Ø"/>
            </a:pPr>
            <a:r>
              <a:rPr lang="zh-CN" altLang="en-US" sz="1200" dirty="0">
                <a:solidFill>
                  <a:schemeClr val="tx1">
                    <a:lumMod val="65000"/>
                    <a:lumOff val="35000"/>
                  </a:schemeClr>
                </a:solidFill>
                <a:cs typeface="+mn-ea"/>
                <a:sym typeface="+mn-lt"/>
              </a:rPr>
              <a:t>康复医疗器械与器材的3D模型库</a:t>
            </a:r>
            <a:endParaRPr lang="zh-CN" altLang="en-US" sz="1200" dirty="0">
              <a:solidFill>
                <a:schemeClr val="tx1">
                  <a:lumMod val="65000"/>
                  <a:lumOff val="35000"/>
                </a:schemeClr>
              </a:solidFill>
              <a:cs typeface="+mn-ea"/>
              <a:sym typeface="+mn-lt"/>
            </a:endParaRPr>
          </a:p>
          <a:p>
            <a:pPr marL="171450" indent="-171450" algn="l" defTabSz="1450975">
              <a:lnSpc>
                <a:spcPct val="150000"/>
              </a:lnSpc>
              <a:buFont typeface="Wingdings" panose="05000000000000000000" charset="0"/>
              <a:buChar char="Ø"/>
            </a:pPr>
            <a:r>
              <a:rPr lang="zh-CN" altLang="en-US" sz="1200" dirty="0">
                <a:solidFill>
                  <a:schemeClr val="tx1">
                    <a:lumMod val="65000"/>
                    <a:lumOff val="35000"/>
                  </a:schemeClr>
                </a:solidFill>
                <a:cs typeface="+mn-ea"/>
                <a:sym typeface="+mn-lt"/>
              </a:rPr>
              <a:t>3D可视化管控重点疾病防控管理</a:t>
            </a:r>
            <a:endParaRPr lang="zh-CN" altLang="en-US" sz="1200" dirty="0">
              <a:solidFill>
                <a:schemeClr val="tx1">
                  <a:lumMod val="65000"/>
                  <a:lumOff val="35000"/>
                </a:schemeClr>
              </a:solidFill>
              <a:cs typeface="+mn-ea"/>
              <a:sym typeface="+mn-lt"/>
            </a:endParaRPr>
          </a:p>
        </p:txBody>
      </p:sp>
      <p:sp>
        <p:nvSpPr>
          <p:cNvPr id="53" name="Text Box 10"/>
          <p:cNvSpPr txBox="1">
            <a:spLocks noChangeArrowheads="1"/>
          </p:cNvSpPr>
          <p:nvPr/>
        </p:nvSpPr>
        <p:spPr bwMode="auto">
          <a:xfrm>
            <a:off x="695960" y="4768215"/>
            <a:ext cx="2786380" cy="337820"/>
          </a:xfrm>
          <a:prstGeom prst="rect">
            <a:avLst/>
          </a:prstGeom>
          <a:noFill/>
          <a:ln w="9525">
            <a:noFill/>
            <a:miter lim="800000"/>
          </a:ln>
        </p:spPr>
        <p:txBody>
          <a:bodyPr wrap="square" lIns="60960" tIns="30480" rIns="60960" bIns="3048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450975">
              <a:lnSpc>
                <a:spcPct val="150000"/>
              </a:lnSpc>
            </a:pPr>
            <a:r>
              <a:rPr lang="zh-CN" altLang="en-US" sz="1200" dirty="0">
                <a:solidFill>
                  <a:schemeClr val="tx1">
                    <a:lumMod val="65000"/>
                    <a:lumOff val="35000"/>
                  </a:schemeClr>
                </a:solidFill>
                <a:cs typeface="+mn-ea"/>
                <a:sym typeface="+mn-lt"/>
              </a:rPr>
              <a:t>还原书本3D影像实景，提升教育资源</a:t>
            </a:r>
            <a:endParaRPr lang="zh-CN" altLang="en-US" sz="1200" dirty="0">
              <a:solidFill>
                <a:schemeClr val="tx1">
                  <a:lumMod val="65000"/>
                  <a:lumOff val="35000"/>
                </a:schemeClr>
              </a:solidFill>
              <a:cs typeface="+mn-ea"/>
              <a:sym typeface="+mn-lt"/>
            </a:endParaRP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74" name="TextBox 11"/>
          <p:cNvSpPr txBox="1"/>
          <p:nvPr/>
        </p:nvSpPr>
        <p:spPr>
          <a:xfrm>
            <a:off x="1533525" y="520700"/>
            <a:ext cx="1712595"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竞品</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分析</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6"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graphicFrame>
        <p:nvGraphicFramePr>
          <p:cNvPr id="2" name="表格 1"/>
          <p:cNvGraphicFramePr/>
          <p:nvPr>
            <p:custDataLst>
              <p:tags r:id="rId3"/>
            </p:custDataLst>
          </p:nvPr>
        </p:nvGraphicFramePr>
        <p:xfrm>
          <a:off x="1388745" y="1071245"/>
          <a:ext cx="10749915" cy="5994400"/>
        </p:xfrm>
        <a:graphic>
          <a:graphicData uri="http://schemas.openxmlformats.org/drawingml/2006/table">
            <a:tbl>
              <a:tblPr firstRow="1" bandRow="1"/>
              <a:tblGrid>
                <a:gridCol w="2436495"/>
                <a:gridCol w="4032250"/>
                <a:gridCol w="4281170"/>
              </a:tblGrid>
              <a:tr h="621030">
                <a:tc>
                  <a:txBody>
                    <a:bodyPr/>
                    <a:p>
                      <a:pPr indent="0">
                        <a:buNone/>
                      </a:pPr>
                      <a:endParaRPr lang="en-US" altLang="en-US" sz="1400">
                        <a:solidFill>
                          <a:srgbClr val="FFFFFF"/>
                        </a:solidFill>
                      </a:endParaRPr>
                    </a:p>
                  </a:txBody>
                  <a:tcPr marL="68580" marR="68580" marT="0" marB="0" vert="horz" anchor="t" anchorCtr="0">
                    <a:lnL>
                      <a:noFill/>
                    </a:lnL>
                    <a:lnR w="19050">
                      <a:solidFill>
                        <a:srgbClr val="FFFFFF"/>
                      </a:solidFill>
                      <a:prstDash val="solid"/>
                    </a:lnR>
                    <a:lnT>
                      <a:noFill/>
                    </a:lnT>
                    <a:lnB>
                      <a:noFill/>
                    </a:lnB>
                    <a:solidFill>
                      <a:srgbClr val="404040"/>
                    </a:solidFill>
                  </a:tcPr>
                </a:tc>
                <a:tc>
                  <a:txBody>
                    <a:bodyPr/>
                    <a:p>
                      <a:pPr indent="0" algn="ctr">
                        <a:buNone/>
                      </a:pPr>
                      <a:r>
                        <a:rPr lang="en-US" sz="1400" b="1">
                          <a:solidFill>
                            <a:srgbClr val="FFFFFF"/>
                          </a:solidFill>
                        </a:rPr>
                        <a:t>基于自主智能无人系统的三维建模生成</a:t>
                      </a:r>
                      <a:endParaRPr lang="en-US" sz="1400" b="1">
                        <a:solidFill>
                          <a:srgbClr val="FFFFFF"/>
                        </a:solidFill>
                      </a:endParaRPr>
                    </a:p>
                    <a:p>
                      <a:pPr indent="0" algn="ctr">
                        <a:buNone/>
                      </a:pPr>
                      <a:r>
                        <a:rPr lang="en-US" sz="1400" b="1">
                          <a:solidFill>
                            <a:srgbClr val="FFFFFF"/>
                          </a:solidFill>
                        </a:rPr>
                        <a:t>裸眼3D显示系统</a:t>
                      </a:r>
                      <a:endParaRPr lang="en-US" altLang="en-US" sz="1400" b="1">
                        <a:solidFill>
                          <a:srgbClr val="FFFFFF"/>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03A9F5"/>
                    </a:solidFill>
                  </a:tcPr>
                </a:tc>
                <a:tc>
                  <a:txBody>
                    <a:bodyPr/>
                    <a:p>
                      <a:pPr indent="0" algn="ctr">
                        <a:buNone/>
                      </a:pPr>
                      <a:r>
                        <a:rPr lang="en-US" sz="1400">
                          <a:solidFill>
                            <a:srgbClr val="FFFFFF"/>
                          </a:solidFill>
                        </a:rPr>
                        <a:t>迈维动漫演示3D数字可视化系统</a:t>
                      </a:r>
                      <a:endParaRPr lang="en-US" altLang="en-US" sz="1400">
                        <a:solidFill>
                          <a:srgbClr val="FFFFFF"/>
                        </a:solidFill>
                      </a:endParaRPr>
                    </a:p>
                  </a:txBody>
                  <a:tcPr marL="68580" marR="68580" marT="0" marB="0" vert="horz" anchor="ctr" anchorCtr="0">
                    <a:lnL w="19050">
                      <a:solidFill>
                        <a:srgbClr val="FFFFFF"/>
                      </a:solidFill>
                      <a:prstDash val="solid"/>
                    </a:lnL>
                    <a:lnR>
                      <a:noFill/>
                    </a:lnR>
                    <a:lnT>
                      <a:noFill/>
                    </a:lnT>
                    <a:lnB>
                      <a:noFill/>
                    </a:lnB>
                    <a:solidFill>
                      <a:srgbClr val="03A9F5"/>
                    </a:solidFill>
                  </a:tcPr>
                </a:tc>
              </a:tr>
              <a:tr h="446405">
                <a:tc>
                  <a:txBody>
                    <a:bodyPr/>
                    <a:p>
                      <a:pPr indent="0" algn="ctr">
                        <a:buNone/>
                      </a:pPr>
                      <a:r>
                        <a:rPr lang="en-US" sz="1400">
                          <a:solidFill>
                            <a:srgbClr val="404040"/>
                          </a:solidFill>
                        </a:rPr>
                        <a:t>系统逻辑</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无人系统的建模自动渲染与裸眼3D</a:t>
                      </a:r>
                      <a:endParaRPr lang="en-US" sz="1400">
                        <a:solidFill>
                          <a:srgbClr val="404040"/>
                        </a:solidFill>
                      </a:endParaRPr>
                    </a:p>
                    <a:p>
                      <a:pPr indent="0" algn="ctr">
                        <a:buNone/>
                      </a:pPr>
                      <a:r>
                        <a:rPr lang="en-US" sz="1400">
                          <a:solidFill>
                            <a:srgbClr val="404040"/>
                          </a:solidFill>
                        </a:rPr>
                        <a:t>呈现一体化系统</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仅涉及内容层面，需与各种显示系统</a:t>
                      </a:r>
                      <a:endParaRPr lang="en-US" sz="1400">
                        <a:solidFill>
                          <a:srgbClr val="404040"/>
                        </a:solidFill>
                      </a:endParaRPr>
                    </a:p>
                    <a:p>
                      <a:pPr indent="0" algn="ctr">
                        <a:buNone/>
                      </a:pPr>
                      <a:r>
                        <a:rPr lang="en-US" sz="1400">
                          <a:solidFill>
                            <a:srgbClr val="404040"/>
                          </a:solidFill>
                        </a:rPr>
                        <a:t>进行针对性技术匹配</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FFFFF"/>
                    </a:solidFill>
                  </a:tcPr>
                </a:tc>
              </a:tr>
              <a:tr h="446405">
                <a:tc>
                  <a:txBody>
                    <a:bodyPr/>
                    <a:p>
                      <a:pPr indent="0" algn="ctr">
                        <a:buNone/>
                      </a:pPr>
                      <a:r>
                        <a:rPr lang="en-US" sz="1400">
                          <a:solidFill>
                            <a:srgbClr val="404040"/>
                          </a:solidFill>
                        </a:rPr>
                        <a:t>建模方式</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机器人扫描实景还原建模</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人工建模</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2F2F2"/>
                    </a:solidFill>
                  </a:tcPr>
                </a:tc>
              </a:tr>
              <a:tr h="446405">
                <a:tc>
                  <a:txBody>
                    <a:bodyPr/>
                    <a:p>
                      <a:pPr indent="0" algn="ctr">
                        <a:buNone/>
                      </a:pPr>
                      <a:r>
                        <a:rPr lang="en-US" sz="1400">
                          <a:solidFill>
                            <a:srgbClr val="404040"/>
                          </a:solidFill>
                        </a:rPr>
                        <a:t>渲染方式</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平台化的自动渲染</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人工渲染</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FFFFF"/>
                    </a:solidFill>
                  </a:tcPr>
                </a:tc>
              </a:tr>
              <a:tr h="446405">
                <a:tc>
                  <a:txBody>
                    <a:bodyPr/>
                    <a:p>
                      <a:pPr indent="0" algn="ctr">
                        <a:buNone/>
                      </a:pPr>
                      <a:r>
                        <a:rPr lang="en-US" sz="1400">
                          <a:solidFill>
                            <a:srgbClr val="404040"/>
                          </a:solidFill>
                        </a:rPr>
                        <a:t>效率</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可批量制作，效率高</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人工逐个处理，效率低</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2F2F2"/>
                    </a:solidFill>
                  </a:tcPr>
                </a:tc>
              </a:tr>
              <a:tr h="447040">
                <a:tc>
                  <a:txBody>
                    <a:bodyPr/>
                    <a:p>
                      <a:pPr indent="0" algn="ctr">
                        <a:buNone/>
                      </a:pPr>
                      <a:r>
                        <a:rPr lang="en-US" sz="1400">
                          <a:solidFill>
                            <a:srgbClr val="404040"/>
                          </a:solidFill>
                        </a:rPr>
                        <a:t>成本</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批量制作，成本低</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逐个处理，人工费用高</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FFFFF"/>
                    </a:solidFill>
                  </a:tcPr>
                </a:tc>
              </a:tr>
              <a:tr h="446405">
                <a:tc>
                  <a:txBody>
                    <a:bodyPr/>
                    <a:p>
                      <a:pPr indent="0" algn="ctr">
                        <a:buNone/>
                      </a:pPr>
                      <a:r>
                        <a:rPr lang="en-US" sz="1400">
                          <a:solidFill>
                            <a:srgbClr val="404040"/>
                          </a:solidFill>
                        </a:rPr>
                        <a:t>显示硬件来源</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自主研发设备</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依赖第三方</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2F2F2"/>
                    </a:solidFill>
                  </a:tcPr>
                </a:tc>
              </a:tr>
              <a:tr h="446405">
                <a:tc>
                  <a:txBody>
                    <a:bodyPr/>
                    <a:p>
                      <a:pPr indent="0" algn="ctr">
                        <a:buNone/>
                      </a:pPr>
                      <a:r>
                        <a:rPr lang="en-US" sz="1400">
                          <a:solidFill>
                            <a:srgbClr val="404040"/>
                          </a:solidFill>
                        </a:rPr>
                        <a:t>显示技术</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裸眼3D</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不涉及显示技术</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FFFFF"/>
                    </a:solidFill>
                  </a:tcPr>
                </a:tc>
              </a:tr>
              <a:tr h="446405">
                <a:tc>
                  <a:txBody>
                    <a:bodyPr/>
                    <a:p>
                      <a:pPr indent="0" algn="ctr">
                        <a:buNone/>
                      </a:pPr>
                      <a:r>
                        <a:rPr lang="en-US" sz="1400">
                          <a:solidFill>
                            <a:srgbClr val="404040"/>
                          </a:solidFill>
                        </a:rPr>
                        <a:t>裸眼3D串扰</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&lt;5%</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不涉及</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2F2F2"/>
                    </a:solidFill>
                  </a:tcPr>
                </a:tc>
              </a:tr>
              <a:tr h="446405">
                <a:tc>
                  <a:txBody>
                    <a:bodyPr/>
                    <a:p>
                      <a:pPr indent="0" algn="ctr">
                        <a:buNone/>
                      </a:pPr>
                      <a:r>
                        <a:rPr lang="en-US" sz="1400">
                          <a:solidFill>
                            <a:srgbClr val="404040"/>
                          </a:solidFill>
                        </a:rPr>
                        <a:t>信号源类型</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支持裸眼3D</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无裸眼3D</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FFFFF"/>
                    </a:solidFill>
                  </a:tcPr>
                </a:tc>
              </a:tr>
              <a:tr h="446405">
                <a:tc>
                  <a:txBody>
                    <a:bodyPr/>
                    <a:p>
                      <a:pPr indent="0" algn="ctr">
                        <a:buNone/>
                      </a:pPr>
                      <a:r>
                        <a:rPr lang="en-US" sz="1400">
                          <a:solidFill>
                            <a:srgbClr val="404040"/>
                          </a:solidFill>
                        </a:rPr>
                        <a:t>交互方式</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支持非接触式语音控制</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2F2F2"/>
                    </a:solidFill>
                  </a:tcPr>
                </a:tc>
                <a:tc>
                  <a:txBody>
                    <a:bodyPr/>
                    <a:p>
                      <a:pPr indent="0" algn="ctr">
                        <a:buNone/>
                      </a:pPr>
                      <a:r>
                        <a:rPr lang="en-US" sz="1400">
                          <a:solidFill>
                            <a:srgbClr val="404040"/>
                          </a:solidFill>
                        </a:rPr>
                        <a:t>触摸屏</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2F2F2"/>
                    </a:solidFill>
                  </a:tcPr>
                </a:tc>
              </a:tr>
              <a:tr h="462280">
                <a:tc>
                  <a:txBody>
                    <a:bodyPr/>
                    <a:p>
                      <a:pPr indent="0" algn="ctr">
                        <a:buNone/>
                      </a:pPr>
                      <a:r>
                        <a:rPr lang="en-US" sz="1400">
                          <a:solidFill>
                            <a:srgbClr val="404040"/>
                          </a:solidFill>
                        </a:rPr>
                        <a:t>交互响应速度</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无延迟</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a:noFill/>
                    </a:lnB>
                    <a:solidFill>
                      <a:srgbClr val="FFFFFF"/>
                    </a:solidFill>
                  </a:tcPr>
                </a:tc>
                <a:tc>
                  <a:txBody>
                    <a:bodyPr/>
                    <a:p>
                      <a:pPr indent="0" algn="ctr">
                        <a:buNone/>
                      </a:pPr>
                      <a:r>
                        <a:rPr lang="en-US" sz="1400">
                          <a:solidFill>
                            <a:srgbClr val="404040"/>
                          </a:solidFill>
                        </a:rPr>
                        <a:t>2s</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a:noFill/>
                    </a:lnB>
                    <a:solidFill>
                      <a:srgbClr val="FFFFFF"/>
                    </a:solidFill>
                  </a:tcPr>
                </a:tc>
              </a:tr>
              <a:tr h="446405">
                <a:tc>
                  <a:txBody>
                    <a:bodyPr/>
                    <a:p>
                      <a:pPr indent="0" algn="ctr">
                        <a:buNone/>
                      </a:pPr>
                      <a:r>
                        <a:rPr lang="en-US" sz="1400">
                          <a:solidFill>
                            <a:srgbClr val="404040"/>
                          </a:solidFill>
                        </a:rPr>
                        <a:t>应用范围</a:t>
                      </a:r>
                      <a:endParaRPr lang="en-US" altLang="en-US" sz="1400">
                        <a:solidFill>
                          <a:srgbClr val="404040"/>
                        </a:solidFill>
                      </a:endParaRPr>
                    </a:p>
                  </a:txBody>
                  <a:tcPr marL="68580" marR="68580" marT="0" marB="0" vert="horz" anchor="ctr" anchorCtr="0">
                    <a:lnL>
                      <a:noFill/>
                    </a:lnL>
                    <a:lnR w="19050">
                      <a:solidFill>
                        <a:srgbClr val="FFFFFF"/>
                      </a:solidFill>
                      <a:prstDash val="solid"/>
                    </a:lnR>
                    <a:lnT>
                      <a:noFill/>
                    </a:lnT>
                    <a:lnB w="19050">
                      <a:solidFill>
                        <a:srgbClr val="03A9F5"/>
                      </a:solidFill>
                      <a:prstDash val="solid"/>
                    </a:lnB>
                    <a:solidFill>
                      <a:srgbClr val="F2F2F2"/>
                    </a:solidFill>
                  </a:tcPr>
                </a:tc>
                <a:tc>
                  <a:txBody>
                    <a:bodyPr/>
                    <a:p>
                      <a:pPr indent="0">
                        <a:buNone/>
                      </a:pPr>
                      <a:r>
                        <a:rPr lang="en-US" sz="1400">
                          <a:solidFill>
                            <a:srgbClr val="404040"/>
                          </a:solidFill>
                        </a:rPr>
                        <a:t>可覆盖拼接大屏全行业应用领域并实现行业管理的智能化管控全覆盖，包括疾控医疗</a:t>
                      </a:r>
                      <a:endParaRPr lang="en-US" altLang="en-US" sz="1400">
                        <a:solidFill>
                          <a:srgbClr val="404040"/>
                        </a:solidFill>
                      </a:endParaRPr>
                    </a:p>
                  </a:txBody>
                  <a:tcPr marL="68580" marR="68580" marT="0" marB="0" vert="horz" anchor="ctr" anchorCtr="0">
                    <a:lnL w="19050">
                      <a:solidFill>
                        <a:srgbClr val="FFFFFF"/>
                      </a:solidFill>
                      <a:prstDash val="solid"/>
                    </a:lnL>
                    <a:lnR w="19050">
                      <a:solidFill>
                        <a:srgbClr val="FFFFFF"/>
                      </a:solidFill>
                      <a:prstDash val="solid"/>
                    </a:lnR>
                    <a:lnT>
                      <a:noFill/>
                    </a:lnT>
                    <a:lnB w="19050">
                      <a:solidFill>
                        <a:srgbClr val="03A9F5"/>
                      </a:solidFill>
                      <a:prstDash val="solid"/>
                    </a:lnB>
                    <a:solidFill>
                      <a:srgbClr val="F2F2F2"/>
                    </a:solidFill>
                  </a:tcPr>
                </a:tc>
                <a:tc>
                  <a:txBody>
                    <a:bodyPr/>
                    <a:p>
                      <a:pPr indent="0" algn="ctr">
                        <a:buNone/>
                      </a:pPr>
                      <a:r>
                        <a:rPr lang="en-US" sz="1400">
                          <a:solidFill>
                            <a:srgbClr val="404040"/>
                          </a:solidFill>
                        </a:rPr>
                        <a:t>可多系统并行、独立应用于各行业，包括疾病防控，综合性的一体化智能管控有待提升</a:t>
                      </a:r>
                      <a:endParaRPr lang="en-US" altLang="en-US" sz="1400">
                        <a:solidFill>
                          <a:srgbClr val="404040"/>
                        </a:solidFill>
                      </a:endParaRPr>
                    </a:p>
                  </a:txBody>
                  <a:tcPr marL="68580" marR="68580" marT="0" marB="0" vert="horz" anchor="ctr" anchorCtr="0">
                    <a:lnL w="19050">
                      <a:solidFill>
                        <a:srgbClr val="FFFFFF"/>
                      </a:solidFill>
                      <a:prstDash val="solid"/>
                    </a:lnL>
                    <a:lnR>
                      <a:noFill/>
                    </a:lnR>
                    <a:lnT>
                      <a:noFill/>
                    </a:lnT>
                    <a:lnB w="19050">
                      <a:solidFill>
                        <a:srgbClr val="03A9F5"/>
                      </a:solidFill>
                      <a:prstDash val="solid"/>
                    </a:lnB>
                    <a:solidFill>
                      <a:srgbClr val="F2F2F2"/>
                    </a:solidFill>
                  </a:tcPr>
                </a:tc>
              </a:tr>
            </a:tbl>
          </a:graphicData>
        </a:graphic>
      </p:graphicFrame>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869" name="TextBox 11"/>
          <p:cNvSpPr txBox="1"/>
          <p:nvPr/>
        </p:nvSpPr>
        <p:spPr>
          <a:xfrm>
            <a:off x="1534160" y="520700"/>
            <a:ext cx="3658235" cy="368935"/>
          </a:xfrm>
          <a:prstGeom prst="rect">
            <a:avLst/>
          </a:prstGeom>
          <a:noFill/>
          <a:ln w="9525">
            <a:noFill/>
          </a:ln>
        </p:spPr>
        <p:txBody>
          <a:bodyPr wrap="square"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项目收入成本（</a:t>
            </a:r>
            <a:r>
              <a:rPr lang="en-US" altLang="zh-CN"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5</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年</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推算）</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7"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780" cy="779145"/>
          </a:xfrm>
          <a:prstGeom prst="rect">
            <a:avLst/>
          </a:prstGeom>
          <a:noFill/>
          <a:effectLst>
            <a:outerShdw blurRad="50800" dist="38100" dir="2700000" algn="tl" rotWithShape="0">
              <a:prstClr val="black">
                <a:alpha val="40000"/>
              </a:prstClr>
            </a:outerShdw>
          </a:effectLst>
        </p:spPr>
      </p:pic>
      <p:pic>
        <p:nvPicPr>
          <p:cNvPr id="28" name="Picture 4" descr="C:\Users\Administrator\Desktop\微立体创业计划\004.png"/>
          <p:cNvPicPr>
            <a:picLocks noChangeAspect="1" noChangeArrowheads="1"/>
          </p:cNvPicPr>
          <p:nvPr/>
        </p:nvPicPr>
        <p:blipFill>
          <a:blip r:embed="rId2"/>
          <a:stretch>
            <a:fillRect/>
          </a:stretch>
        </p:blipFill>
        <p:spPr bwMode="auto">
          <a:xfrm>
            <a:off x="659130" y="316230"/>
            <a:ext cx="779780" cy="779145"/>
          </a:xfrm>
          <a:prstGeom prst="rect">
            <a:avLst/>
          </a:prstGeom>
          <a:noFill/>
          <a:effectLst>
            <a:outerShdw blurRad="50800" dist="38100" dir="2700000" algn="tl" rotWithShape="0">
              <a:prstClr val="black">
                <a:alpha val="40000"/>
              </a:prstClr>
            </a:outerShdw>
          </a:effectLst>
        </p:spPr>
      </p:pic>
      <p:graphicFrame>
        <p:nvGraphicFramePr>
          <p:cNvPr id="2" name="表格 1"/>
          <p:cNvGraphicFramePr>
            <a:graphicFrameLocks noGrp="1"/>
          </p:cNvGraphicFramePr>
          <p:nvPr>
            <p:custDataLst>
              <p:tags r:id="rId3"/>
            </p:custDataLst>
          </p:nvPr>
        </p:nvGraphicFramePr>
        <p:xfrm>
          <a:off x="1461135" y="1167765"/>
          <a:ext cx="11358880" cy="5624830"/>
        </p:xfrm>
        <a:graphic>
          <a:graphicData uri="http://schemas.openxmlformats.org/drawingml/2006/table">
            <a:tbl>
              <a:tblPr/>
              <a:tblGrid>
                <a:gridCol w="1883410"/>
                <a:gridCol w="1399540"/>
                <a:gridCol w="1609090"/>
                <a:gridCol w="1729105"/>
                <a:gridCol w="1579880"/>
                <a:gridCol w="1578610"/>
              </a:tblGrid>
              <a:tr h="644525">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marL="0" marR="0" lvl="0" indent="0" algn="ctr" defTabSz="96393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bg1"/>
                          </a:solidFill>
                          <a:effectLst/>
                          <a:latin typeface="+mn-ea"/>
                          <a:ea typeface="+mn-ea"/>
                          <a:cs typeface="宋体" panose="02010600030101010101" pitchFamily="2" charset="-122"/>
                        </a:rPr>
                        <a:t>项 目</a:t>
                      </a:r>
                      <a:endParaRPr kumimoji="0" lang="en-US" altLang="en-US" sz="1600" b="1" i="0" u="none" strike="noStrike" cap="none" normalizeH="0" baseline="0" dirty="0">
                        <a:ln>
                          <a:noFill/>
                        </a:ln>
                        <a:solidFill>
                          <a:schemeClr val="bg1"/>
                        </a:solidFill>
                        <a:effectLst/>
                        <a:latin typeface="+mn-ea"/>
                        <a:ea typeface="+mn-ea"/>
                        <a:cs typeface="宋体" panose="02010600030101010101" pitchFamily="2" charset="-122"/>
                      </a:endParaRPr>
                    </a:p>
                  </a:txBody>
                  <a:tcPr marL="68590" marR="685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marL="0" marR="0" lvl="0" indent="0" algn="ctr" defTabSz="96393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a:ln>
                            <a:noFill/>
                          </a:ln>
                          <a:solidFill>
                            <a:schemeClr val="bg1"/>
                          </a:solidFill>
                          <a:effectLst/>
                          <a:latin typeface="+mn-ea"/>
                          <a:ea typeface="+mn-ea"/>
                          <a:cs typeface="Times New Roman" panose="02020603050405020304" pitchFamily="18" charset="0"/>
                        </a:rPr>
                        <a:t>2022年</a:t>
                      </a:r>
                      <a:endParaRPr kumimoji="0" lang="en-US" altLang="en-US" sz="1600" b="1" i="0" u="none" strike="noStrike" cap="none" normalizeH="0" baseline="0">
                        <a:ln>
                          <a:noFill/>
                        </a:ln>
                        <a:solidFill>
                          <a:schemeClr val="bg1"/>
                        </a:solidFill>
                        <a:effectLst/>
                        <a:latin typeface="+mn-ea"/>
                        <a:ea typeface="+mn-ea"/>
                        <a:cs typeface="Times New Roman" panose="02020603050405020304" pitchFamily="18" charset="0"/>
                      </a:endParaRPr>
                    </a:p>
                  </a:txBody>
                  <a:tcPr marL="68590" marR="685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marL="0" marR="0" lvl="0" indent="0" algn="ctr" defTabSz="96393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a:ln>
                            <a:noFill/>
                          </a:ln>
                          <a:solidFill>
                            <a:schemeClr val="bg1"/>
                          </a:solidFill>
                          <a:effectLst/>
                          <a:latin typeface="+mn-ea"/>
                          <a:ea typeface="+mn-ea"/>
                          <a:cs typeface="Times New Roman" panose="02020603050405020304" pitchFamily="18" charset="0"/>
                        </a:rPr>
                        <a:t>2023年</a:t>
                      </a:r>
                      <a:endParaRPr kumimoji="0" lang="en-US" altLang="en-US" sz="1600" b="1" i="0" u="none" strike="noStrike" cap="none" normalizeH="0" baseline="0">
                        <a:ln>
                          <a:noFill/>
                        </a:ln>
                        <a:solidFill>
                          <a:schemeClr val="bg1"/>
                        </a:solidFill>
                        <a:effectLst/>
                        <a:latin typeface="+mn-ea"/>
                        <a:ea typeface="+mn-ea"/>
                        <a:cs typeface="Times New Roman" panose="02020603050405020304" pitchFamily="18" charset="0"/>
                      </a:endParaRPr>
                    </a:p>
                  </a:txBody>
                  <a:tcPr marL="68590" marR="685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marL="0" marR="0" lvl="0" indent="0" algn="ctr" defTabSz="96393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a:ln>
                            <a:noFill/>
                          </a:ln>
                          <a:solidFill>
                            <a:schemeClr val="bg1"/>
                          </a:solidFill>
                          <a:effectLst/>
                          <a:latin typeface="+mn-ea"/>
                          <a:ea typeface="+mn-ea"/>
                          <a:cs typeface="Times New Roman" panose="02020603050405020304" pitchFamily="18" charset="0"/>
                        </a:rPr>
                        <a:t>2024年</a:t>
                      </a:r>
                      <a:endParaRPr kumimoji="0" lang="en-US" altLang="en-US" sz="1600" b="1" i="0" u="none" strike="noStrike" cap="none" normalizeH="0" baseline="0">
                        <a:ln>
                          <a:noFill/>
                        </a:ln>
                        <a:solidFill>
                          <a:schemeClr val="bg1"/>
                        </a:solidFill>
                        <a:effectLst/>
                        <a:latin typeface="+mn-ea"/>
                        <a:ea typeface="+mn-ea"/>
                        <a:cs typeface="Times New Roman" panose="02020603050405020304" pitchFamily="18" charset="0"/>
                      </a:endParaRPr>
                    </a:p>
                  </a:txBody>
                  <a:tcPr marL="68590" marR="685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marL="0" marR="0" lvl="0" indent="0" algn="ctr" defTabSz="96393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a:ln>
                            <a:noFill/>
                          </a:ln>
                          <a:solidFill>
                            <a:schemeClr val="bg1"/>
                          </a:solidFill>
                          <a:effectLst/>
                          <a:latin typeface="+mn-ea"/>
                          <a:ea typeface="+mn-ea"/>
                          <a:cs typeface="Times New Roman" panose="02020603050405020304" pitchFamily="18" charset="0"/>
                        </a:rPr>
                        <a:t>2025年</a:t>
                      </a:r>
                      <a:endParaRPr kumimoji="0" lang="en-US" altLang="en-US" sz="1600" b="1" i="0" u="none" strike="noStrike" cap="none" normalizeH="0" baseline="0">
                        <a:ln>
                          <a:noFill/>
                        </a:ln>
                        <a:solidFill>
                          <a:schemeClr val="bg1"/>
                        </a:solidFill>
                        <a:effectLst/>
                        <a:latin typeface="+mn-ea"/>
                        <a:ea typeface="+mn-ea"/>
                        <a:cs typeface="Times New Roman" panose="02020603050405020304" pitchFamily="18" charset="0"/>
                      </a:endParaRPr>
                    </a:p>
                  </a:txBody>
                  <a:tcPr marL="68590" marR="685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marL="0" marR="0" lvl="0" indent="0" algn="ctr" defTabSz="96393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a:ln>
                            <a:noFill/>
                          </a:ln>
                          <a:solidFill>
                            <a:schemeClr val="bg1"/>
                          </a:solidFill>
                          <a:effectLst/>
                          <a:latin typeface="+mn-ea"/>
                          <a:ea typeface="+mn-ea"/>
                          <a:cs typeface="Times New Roman" panose="02020603050405020304" pitchFamily="18" charset="0"/>
                        </a:rPr>
                        <a:t>2026年</a:t>
                      </a:r>
                      <a:endParaRPr kumimoji="0" lang="en-US" altLang="en-US" sz="1600" b="1" i="0" u="none" strike="noStrike" cap="none" normalizeH="0" baseline="0">
                        <a:ln>
                          <a:noFill/>
                        </a:ln>
                        <a:solidFill>
                          <a:schemeClr val="bg1"/>
                        </a:solidFill>
                        <a:effectLst/>
                        <a:latin typeface="+mn-ea"/>
                        <a:ea typeface="+mn-ea"/>
                        <a:cs typeface="Times New Roman" panose="02020603050405020304" pitchFamily="18" charset="0"/>
                      </a:endParaRPr>
                    </a:p>
                  </a:txBody>
                  <a:tcPr marL="68590" marR="6859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solidFill>
                  </a:tcPr>
                </a:tc>
              </a:tr>
              <a:tr h="570865">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年销售收入</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585</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1222.5</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1860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3030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4545</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r>
              <a:tr h="570865">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人员支出</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140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210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350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560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840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r>
              <a:tr h="548005">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硬件成本</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288</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432</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r>
              <a:tr h="549910">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营销费用</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160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300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r>
              <a:tr h="548640">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市场推广费用</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80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130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300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r>
              <a:tr h="548005">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基础投资（实验室和营销中心）</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350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r>
              <a:tr h="547370">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宋体" panose="02010600030101010101" pitchFamily="2" charset="-122"/>
                          <a:ea typeface="宋体" panose="02010600030101010101" pitchFamily="2" charset="-122"/>
                          <a:cs typeface="宋体" panose="02010600030101010101" pitchFamily="2" charset="-122"/>
                        </a:rPr>
                        <a:t>其他支出（产学研合作等费用开支）</a:t>
                      </a:r>
                      <a:endParaRPr lang="en-US" altLang="en-US" sz="16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30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50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r>
              <a:tr h="548640">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项目利润</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45</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502.5</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670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1432</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2223</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AEF"/>
                    </a:solidFill>
                  </a:tcPr>
                </a:tc>
              </a:tr>
              <a:tr h="548005">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项目人数</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15</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25</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40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c>
                  <a:txBody>
                    <a:bodyPr/>
                    <a:lstStyle>
                      <a:lvl1pPr defTabSz="963930">
                        <a:lnSpc>
                          <a:spcPct val="90000"/>
                        </a:lnSpc>
                        <a:spcBef>
                          <a:spcPts val="1265"/>
                        </a:spcBef>
                        <a:spcAft>
                          <a:spcPts val="215"/>
                        </a:spcAft>
                        <a:buClr>
                          <a:schemeClr val="accent1"/>
                        </a:buClr>
                        <a:buSzPct val="100000"/>
                        <a:buFont typeface="Tw Cen MT" panose="020B0602020104020603" pitchFamily="34" charset="0"/>
                        <a:defRPr sz="2100">
                          <a:solidFill>
                            <a:schemeClr val="tx1"/>
                          </a:solidFill>
                          <a:latin typeface="Calibri" panose="020F0502020204030204" pitchFamily="34" charset="0"/>
                          <a:ea typeface="微软雅黑" panose="020B0503020204020204" pitchFamily="34" charset="-122"/>
                        </a:defRPr>
                      </a:lvl1pPr>
                      <a:lvl2pPr marL="481330" defTabSz="963930">
                        <a:lnSpc>
                          <a:spcPct val="90000"/>
                        </a:lnSpc>
                        <a:spcBef>
                          <a:spcPts val="215"/>
                        </a:spcBef>
                        <a:spcAft>
                          <a:spcPts val="425"/>
                        </a:spcAft>
                        <a:buClr>
                          <a:schemeClr val="accent1"/>
                        </a:buClr>
                        <a:buFont typeface="Wingdings 3" panose="05040102010807070707" pitchFamily="18" charset="2"/>
                        <a:defRPr sz="1700">
                          <a:solidFill>
                            <a:schemeClr val="tx1"/>
                          </a:solidFill>
                          <a:latin typeface="Calibri" panose="020F0502020204030204" pitchFamily="34" charset="0"/>
                          <a:ea typeface="微软雅黑" panose="020B0503020204020204" pitchFamily="34" charset="-122"/>
                        </a:defRPr>
                      </a:lvl2pPr>
                      <a:lvl3pPr marL="9639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3pPr>
                      <a:lvl4pPr marL="1446530"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4pPr>
                      <a:lvl5pPr marL="1927225" defTabSz="96393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5pPr>
                      <a:lvl6pPr marL="23844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6pPr>
                      <a:lvl7pPr marL="28416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7pPr>
                      <a:lvl8pPr marL="32988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8pPr>
                      <a:lvl9pPr marL="3756025" indent="-739775" defTabSz="963930" eaLnBrk="0" fontAlgn="base" hangingPunct="0">
                        <a:lnSpc>
                          <a:spcPct val="90000"/>
                        </a:lnSpc>
                        <a:spcBef>
                          <a:spcPts val="215"/>
                        </a:spcBef>
                        <a:spcAft>
                          <a:spcPts val="425"/>
                        </a:spcAft>
                        <a:buClr>
                          <a:schemeClr val="accent1"/>
                        </a:buClr>
                        <a:buFont typeface="Wingdings 3" panose="05040102010807070707" pitchFamily="18" charset="2"/>
                        <a:defRPr sz="1200">
                          <a:solidFill>
                            <a:schemeClr val="tx1"/>
                          </a:solidFill>
                          <a:latin typeface="Calibri" panose="020F0502020204030204" pitchFamily="34" charset="0"/>
                          <a:ea typeface="微软雅黑" panose="020B0503020204020204" pitchFamily="34" charset="-122"/>
                        </a:defRPr>
                      </a:lvl9pPr>
                    </a:lstStyle>
                    <a:p>
                      <a:pPr indent="0" algn="ctr">
                        <a:buNone/>
                      </a:pPr>
                      <a:r>
                        <a:rPr lang="en-US" sz="1600" b="0">
                          <a:solidFill>
                            <a:srgbClr val="000000"/>
                          </a:solidFill>
                          <a:latin typeface="Times New Roman" panose="02020603050405020304" pitchFamily="18" charset="0"/>
                          <a:cs typeface="Times New Roman" panose="02020603050405020304" pitchFamily="18" charset="0"/>
                        </a:rPr>
                        <a:t>60</a:t>
                      </a:r>
                      <a:endParaRPr lang="en-US" altLang="en-US" sz="1600" b="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horz" anchor="ctr" anchorCtr="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D3DC"/>
                    </a:solidFill>
                  </a:tcPr>
                </a:tc>
              </a:tr>
            </a:tbl>
          </a:graphicData>
        </a:graphic>
      </p:graphicFrame>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 name="矩形 47"/>
          <p:cNvSpPr/>
          <p:nvPr/>
        </p:nvSpPr>
        <p:spPr>
          <a:xfrm rot="5400000">
            <a:off x="5876925" y="260350"/>
            <a:ext cx="1104900" cy="12858750"/>
          </a:xfrm>
          <a:prstGeom prst="rect">
            <a:avLst/>
          </a:prstGeom>
          <a:gradFill flip="none" rotWithShape="1">
            <a:gsLst>
              <a:gs pos="0">
                <a:srgbClr val="0060A8"/>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endParaRPr>
          </a:p>
        </p:txBody>
      </p:sp>
      <p:grpSp>
        <p:nvGrpSpPr>
          <p:cNvPr id="33795" name="组合 22"/>
          <p:cNvGrpSpPr/>
          <p:nvPr/>
        </p:nvGrpSpPr>
        <p:grpSpPr>
          <a:xfrm>
            <a:off x="381000" y="315913"/>
            <a:ext cx="3960813" cy="779462"/>
            <a:chOff x="380871" y="316642"/>
            <a:chExt cx="3960330" cy="779473"/>
          </a:xfrm>
        </p:grpSpPr>
        <p:sp>
          <p:nvSpPr>
            <p:cNvPr id="33815" name="TextBox 11"/>
            <p:cNvSpPr txBox="1"/>
            <p:nvPr/>
          </p:nvSpPr>
          <p:spPr>
            <a:xfrm>
              <a:off x="1533845" y="521434"/>
              <a:ext cx="2807356" cy="368940"/>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项目融资</a:t>
              </a:r>
              <a:r>
                <a:rPr lang="en-US" altLang="zh-CN"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3</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年计划</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816" name="组合 25"/>
            <p:cNvGrpSpPr/>
            <p:nvPr/>
          </p:nvGrpSpPr>
          <p:grpSpPr>
            <a:xfrm>
              <a:off x="380871" y="316642"/>
              <a:ext cx="1057565" cy="779473"/>
              <a:chOff x="579148" y="300650"/>
              <a:chExt cx="1057565" cy="779473"/>
            </a:xfrm>
          </p:grpSpPr>
          <p:pic>
            <p:nvPicPr>
              <p:cNvPr id="27"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579148" y="300650"/>
                <a:ext cx="779473" cy="779473"/>
              </a:xfrm>
              <a:prstGeom prst="rect">
                <a:avLst/>
              </a:prstGeom>
              <a:noFill/>
              <a:effectLst>
                <a:outerShdw blurRad="50800" dist="38100" dir="2700000" algn="tl" rotWithShape="0">
                  <a:prstClr val="black">
                    <a:alpha val="40000"/>
                  </a:prstClr>
                </a:outerShdw>
              </a:effectLst>
            </p:spPr>
          </p:pic>
          <p:pic>
            <p:nvPicPr>
              <p:cNvPr id="28" name="Picture 4" descr="C:\Users\Administrator\Desktop\微立体创业计划\004.png"/>
              <p:cNvPicPr>
                <a:picLocks noChangeAspect="1" noChangeArrowheads="1"/>
              </p:cNvPicPr>
              <p:nvPr/>
            </p:nvPicPr>
            <p:blipFill>
              <a:blip r:embed="rId2"/>
              <a:stretch>
                <a:fillRect/>
              </a:stretch>
            </p:blipFill>
            <p:spPr bwMode="auto">
              <a:xfrm>
                <a:off x="856927" y="300650"/>
                <a:ext cx="779367" cy="779473"/>
              </a:xfrm>
              <a:prstGeom prst="rect">
                <a:avLst/>
              </a:prstGeom>
              <a:noFill/>
              <a:effectLst>
                <a:outerShdw blurRad="50800" dist="38100" dir="2700000" algn="tl" rotWithShape="0">
                  <a:prstClr val="black">
                    <a:alpha val="40000"/>
                  </a:prstClr>
                </a:outerShdw>
              </a:effectLst>
            </p:spPr>
          </p:pic>
        </p:grpSp>
      </p:grpSp>
      <p:sp>
        <p:nvSpPr>
          <p:cNvPr id="33796" name="TextBox 70"/>
          <p:cNvSpPr txBox="1"/>
          <p:nvPr/>
        </p:nvSpPr>
        <p:spPr>
          <a:xfrm>
            <a:off x="4129088" y="6388100"/>
            <a:ext cx="4465637" cy="615315"/>
          </a:xfrm>
          <a:prstGeom prst="rect">
            <a:avLst/>
          </a:prstGeom>
          <a:noFill/>
          <a:ln w="9525">
            <a:noFill/>
          </a:ln>
        </p:spPr>
        <p:txBody>
          <a:bodyPr lIns="0" tIns="0" rIns="0" bIns="0">
            <a:spAutoFit/>
          </a:bodyPr>
          <a:p>
            <a:pPr algn="ctr" eaLnBrk="1" hangingPunct="1"/>
            <a:r>
              <a:rPr lang="zh-CN" altLang="en-US" sz="4000" b="1" dirty="0">
                <a:solidFill>
                  <a:srgbClr val="FFFF00"/>
                </a:solidFill>
                <a:latin typeface="Impact MT Std" pitchFamily="34" charset="0"/>
                <a:ea typeface="微软雅黑" panose="020B0503020204020204" pitchFamily="34" charset="-122"/>
              </a:rPr>
              <a:t>融 资</a:t>
            </a:r>
            <a:r>
              <a:rPr lang="en-US" altLang="zh-CN" sz="4000" b="1" dirty="0">
                <a:solidFill>
                  <a:srgbClr val="FFFF00"/>
                </a:solidFill>
                <a:latin typeface="Impact MT Std" pitchFamily="34" charset="0"/>
                <a:ea typeface="微软雅黑" panose="020B0503020204020204" pitchFamily="34" charset="-122"/>
              </a:rPr>
              <a:t>  2450</a:t>
            </a:r>
            <a:r>
              <a:rPr lang="zh-CN" altLang="en-US" sz="4000" b="1" dirty="0">
                <a:solidFill>
                  <a:srgbClr val="FFFF00"/>
                </a:solidFill>
                <a:latin typeface="Impact MT Std" pitchFamily="34" charset="0"/>
                <a:ea typeface="微软雅黑" panose="020B0503020204020204" pitchFamily="34" charset="-122"/>
              </a:rPr>
              <a:t>万元</a:t>
            </a:r>
            <a:endParaRPr lang="zh-CN" altLang="en-US" sz="4000" b="1" dirty="0">
              <a:solidFill>
                <a:srgbClr val="FFFF00"/>
              </a:solidFill>
              <a:latin typeface="Impact MT Std" pitchFamily="34" charset="0"/>
              <a:ea typeface="微软雅黑" panose="020B0503020204020204" pitchFamily="34" charset="-122"/>
            </a:endParaRPr>
          </a:p>
        </p:txBody>
      </p:sp>
      <p:sp>
        <p:nvSpPr>
          <p:cNvPr id="34826" name="矩形 12"/>
          <p:cNvSpPr>
            <a:spLocks noChangeArrowheads="1"/>
          </p:cNvSpPr>
          <p:nvPr/>
        </p:nvSpPr>
        <p:spPr bwMode="auto">
          <a:xfrm>
            <a:off x="7149148" y="4209415"/>
            <a:ext cx="2506980" cy="398780"/>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营销费用支出 </a:t>
            </a:r>
            <a:r>
              <a:rPr kumimoji="0" lang="en-US" altLang="zh-CN" sz="2000" b="1" i="0" u="none" strike="noStrike" kern="1200" cap="none" spc="0" normalizeH="0" baseline="0" noProof="0" dirty="0">
                <a:ln>
                  <a:noFill/>
                </a:ln>
                <a:solidFill>
                  <a:srgbClr val="404040"/>
                </a:solidFill>
                <a:effectLst/>
                <a:uLnTx/>
                <a:uFillTx/>
                <a:latin typeface="+mj-ea"/>
                <a:ea typeface="+mj-ea"/>
                <a:cs typeface="+mn-cs"/>
              </a:rPr>
              <a:t>3</a:t>
            </a:r>
            <a:r>
              <a:rPr kumimoji="0" lang="en-US" altLang="zh-CN" sz="2000" b="1" i="0" u="none" strike="noStrike" kern="1200" cap="none" spc="0" normalizeH="0" baseline="0" noProof="0" dirty="0">
                <a:ln>
                  <a:noFill/>
                </a:ln>
                <a:solidFill>
                  <a:srgbClr val="C00000"/>
                </a:solidFill>
                <a:effectLst/>
                <a:uLnTx/>
                <a:uFillTx/>
                <a:latin typeface="+mj-ea"/>
                <a:ea typeface="+mj-ea"/>
                <a:cs typeface="+mn-cs"/>
              </a:rPr>
              <a:t>00</a:t>
            </a: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万</a:t>
            </a:r>
            <a:endParaRPr kumimoji="0" lang="zh-CN" altLang="en-US" sz="2000" b="1" i="0" u="none" strike="noStrike" kern="1200" cap="none" spc="0" normalizeH="0" baseline="0" noProof="0" dirty="0">
              <a:ln>
                <a:noFill/>
              </a:ln>
              <a:solidFill>
                <a:srgbClr val="404040"/>
              </a:solidFill>
              <a:effectLst/>
              <a:uLnTx/>
              <a:uFillTx/>
              <a:latin typeface="+mj-ea"/>
              <a:ea typeface="+mj-ea"/>
              <a:cs typeface="+mn-cs"/>
            </a:endParaRPr>
          </a:p>
        </p:txBody>
      </p:sp>
      <p:sp>
        <p:nvSpPr>
          <p:cNvPr id="34827" name="矩形 13"/>
          <p:cNvSpPr>
            <a:spLocks noChangeArrowheads="1"/>
          </p:cNvSpPr>
          <p:nvPr/>
        </p:nvSpPr>
        <p:spPr bwMode="auto">
          <a:xfrm>
            <a:off x="7149148" y="3094355"/>
            <a:ext cx="4933950" cy="398780"/>
          </a:xfrm>
          <a:prstGeom prst="rect">
            <a:avLst/>
          </a:prstGeom>
          <a:noFill/>
          <a:ln>
            <a:noFill/>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基础建设和</a:t>
            </a: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产学研支出 </a:t>
            </a:r>
            <a:r>
              <a:rPr kumimoji="0" lang="en-US" altLang="zh-CN" sz="2000" b="1" i="0" u="none" strike="noStrike" kern="1200" cap="none" spc="0" normalizeH="0" baseline="0" noProof="0" dirty="0">
                <a:ln>
                  <a:noFill/>
                </a:ln>
                <a:solidFill>
                  <a:srgbClr val="C00000"/>
                </a:solidFill>
                <a:effectLst/>
                <a:uLnTx/>
                <a:uFillTx/>
                <a:latin typeface="+mj-ea"/>
                <a:ea typeface="+mj-ea"/>
                <a:cs typeface="+mn-cs"/>
              </a:rPr>
              <a:t>8</a:t>
            </a:r>
            <a:r>
              <a:rPr kumimoji="0" lang="en-US" altLang="zh-CN" sz="2000" b="1" i="0" u="none" strike="noStrike" kern="1200" cap="none" spc="0" normalizeH="0" baseline="0" noProof="0" dirty="0">
                <a:ln>
                  <a:noFill/>
                </a:ln>
                <a:solidFill>
                  <a:srgbClr val="C00000"/>
                </a:solidFill>
                <a:effectLst/>
                <a:uLnTx/>
                <a:uFillTx/>
                <a:latin typeface="+mj-ea"/>
                <a:ea typeface="+mj-ea"/>
                <a:cs typeface="+mn-cs"/>
              </a:rPr>
              <a:t>5</a:t>
            </a:r>
            <a:r>
              <a:rPr kumimoji="0" lang="en-US" altLang="zh-CN" sz="2000" b="1" i="0" u="none" strike="noStrike" kern="1200" cap="none" spc="0" normalizeH="0" baseline="0" noProof="0" dirty="0">
                <a:ln>
                  <a:noFill/>
                </a:ln>
                <a:solidFill>
                  <a:srgbClr val="C00000"/>
                </a:solidFill>
                <a:effectLst/>
                <a:uLnTx/>
                <a:uFillTx/>
                <a:latin typeface="+mj-ea"/>
                <a:ea typeface="+mj-ea"/>
                <a:cs typeface="+mn-cs"/>
                <a:sym typeface="微软雅黑" panose="020B0503020204020204" pitchFamily="34" charset="-122"/>
              </a:rPr>
              <a:t>0</a:t>
            </a:r>
            <a:r>
              <a:rPr kumimoji="0" lang="zh-CN" altLang="en-US" sz="2000" b="1" i="0" u="none" strike="noStrike" kern="1200" cap="none" spc="0" normalizeH="0" baseline="0" noProof="0" dirty="0">
                <a:ln>
                  <a:noFill/>
                </a:ln>
                <a:solidFill>
                  <a:srgbClr val="404040"/>
                </a:solidFill>
                <a:effectLst/>
                <a:uLnTx/>
                <a:uFillTx/>
                <a:latin typeface="+mj-ea"/>
                <a:ea typeface="+mj-ea"/>
                <a:cs typeface="+mn-cs"/>
                <a:sym typeface="微软雅黑" panose="020B0503020204020204" pitchFamily="34" charset="-122"/>
              </a:rPr>
              <a:t>万</a:t>
            </a:r>
            <a:endParaRPr kumimoji="0" lang="en-US" altLang="zh-CN" sz="2000" b="1" i="0" u="none" strike="noStrike" kern="1200" cap="none" spc="0" normalizeH="0" baseline="0" noProof="0" dirty="0">
              <a:ln>
                <a:noFill/>
              </a:ln>
              <a:solidFill>
                <a:srgbClr val="404040"/>
              </a:solidFill>
              <a:effectLst/>
              <a:uLnTx/>
              <a:uFillTx/>
              <a:latin typeface="+mj-ea"/>
              <a:ea typeface="+mj-ea"/>
              <a:cs typeface="+mn-cs"/>
            </a:endParaRPr>
          </a:p>
        </p:txBody>
      </p:sp>
      <p:sp>
        <p:nvSpPr>
          <p:cNvPr id="34829" name="矩形 20"/>
          <p:cNvSpPr>
            <a:spLocks noChangeArrowheads="1"/>
          </p:cNvSpPr>
          <p:nvPr/>
        </p:nvSpPr>
        <p:spPr bwMode="auto">
          <a:xfrm>
            <a:off x="7149148" y="5200015"/>
            <a:ext cx="2506980" cy="398780"/>
          </a:xfrm>
          <a:prstGeom prst="rect">
            <a:avLst/>
          </a:prstGeom>
          <a:noFill/>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市场推广支出 </a:t>
            </a:r>
            <a:r>
              <a:rPr kumimoji="0" lang="en-US" altLang="zh-CN" sz="2000" b="1" i="0" u="none" strike="noStrike" kern="1200" cap="none" spc="0" normalizeH="0" baseline="0" noProof="0" dirty="0">
                <a:ln>
                  <a:noFill/>
                </a:ln>
                <a:solidFill>
                  <a:srgbClr val="C00000"/>
                </a:solidFill>
                <a:effectLst/>
                <a:uLnTx/>
                <a:uFillTx/>
                <a:latin typeface="+mj-ea"/>
                <a:ea typeface="+mj-ea"/>
                <a:cs typeface="+mn-cs"/>
              </a:rPr>
              <a:t>250</a:t>
            </a: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万</a:t>
            </a:r>
            <a:endParaRPr kumimoji="0" lang="en-US" altLang="zh-CN" sz="2000" b="1" i="0" u="none" strike="noStrike" kern="1200" cap="none" spc="0" normalizeH="0" baseline="0" noProof="0" dirty="0">
              <a:ln>
                <a:noFill/>
              </a:ln>
              <a:solidFill>
                <a:srgbClr val="404040"/>
              </a:solidFill>
              <a:effectLst/>
              <a:uLnTx/>
              <a:uFillTx/>
              <a:latin typeface="+mj-ea"/>
              <a:ea typeface="+mj-ea"/>
              <a:cs typeface="+mn-cs"/>
            </a:endParaRPr>
          </a:p>
        </p:txBody>
      </p:sp>
      <p:grpSp>
        <p:nvGrpSpPr>
          <p:cNvPr id="33801" name="组合 22"/>
          <p:cNvGrpSpPr/>
          <p:nvPr/>
        </p:nvGrpSpPr>
        <p:grpSpPr>
          <a:xfrm>
            <a:off x="6334760" y="3074353"/>
            <a:ext cx="668338" cy="674687"/>
            <a:chOff x="4929188" y="1303338"/>
            <a:chExt cx="501650" cy="506412"/>
          </a:xfrm>
        </p:grpSpPr>
        <p:sp>
          <p:nvSpPr>
            <p:cNvPr id="24"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69900"/>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E4BE33"/>
                </a:solidFill>
                <a:effectLst/>
                <a:uLnTx/>
                <a:uFillTx/>
                <a:latin typeface="+mj-ea"/>
                <a:ea typeface="+mj-ea"/>
                <a:cs typeface="+mn-cs"/>
              </a:endParaRPr>
            </a:p>
          </p:txBody>
        </p:sp>
        <p:sp>
          <p:nvSpPr>
            <p:cNvPr id="25" name="Freeform 7"/>
            <p:cNvSpPr/>
            <p:nvPr/>
          </p:nvSpPr>
          <p:spPr bwMode="auto">
            <a:xfrm>
              <a:off x="4995916" y="1359341"/>
              <a:ext cx="371769" cy="206140"/>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29" name="Freeform 8"/>
            <p:cNvSpPr/>
            <p:nvPr/>
          </p:nvSpPr>
          <p:spPr bwMode="auto">
            <a:xfrm>
              <a:off x="5056686" y="1446325"/>
              <a:ext cx="254995" cy="264526"/>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grpSp>
      <p:grpSp>
        <p:nvGrpSpPr>
          <p:cNvPr id="33802" name="组合 29"/>
          <p:cNvGrpSpPr/>
          <p:nvPr/>
        </p:nvGrpSpPr>
        <p:grpSpPr>
          <a:xfrm>
            <a:off x="6328410" y="4077653"/>
            <a:ext cx="674688" cy="674687"/>
            <a:chOff x="1339850" y="2163763"/>
            <a:chExt cx="506413" cy="506412"/>
          </a:xfrm>
        </p:grpSpPr>
        <p:sp>
          <p:nvSpPr>
            <p:cNvPr id="33"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solidFill>
              <a:srgbClr val="FFCC00"/>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4" name="Freeform 14"/>
            <p:cNvSpPr/>
            <p:nvPr/>
          </p:nvSpPr>
          <p:spPr bwMode="auto">
            <a:xfrm>
              <a:off x="1500711" y="2276961"/>
              <a:ext cx="175159" cy="104857"/>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5" name="Freeform 15"/>
            <p:cNvSpPr>
              <a:spLocks noEditPoints="1"/>
            </p:cNvSpPr>
            <p:nvPr/>
          </p:nvSpPr>
          <p:spPr bwMode="auto">
            <a:xfrm>
              <a:off x="1448282" y="2276961"/>
              <a:ext cx="288357" cy="277634"/>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36" name="Oval 16"/>
            <p:cNvSpPr>
              <a:spLocks noChangeArrowheads="1"/>
            </p:cNvSpPr>
            <p:nvPr/>
          </p:nvSpPr>
          <p:spPr bwMode="auto">
            <a:xfrm>
              <a:off x="1549564" y="2418757"/>
              <a:ext cx="82218" cy="83409"/>
            </a:xfrm>
            <a:prstGeom prst="ellipse">
              <a:avLst/>
            </a:prstGeom>
            <a:solidFill>
              <a:srgbClr val="ECECEB"/>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grpSp>
      <p:sp>
        <p:nvSpPr>
          <p:cNvPr id="38" name="Freeform 21"/>
          <p:cNvSpPr/>
          <p:nvPr/>
        </p:nvSpPr>
        <p:spPr bwMode="auto">
          <a:xfrm>
            <a:off x="6334760" y="5080953"/>
            <a:ext cx="668338" cy="674688"/>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solidFill>
            <a:srgbClr val="FF9933"/>
          </a:solidFill>
          <a:ln>
            <a:noFill/>
          </a:ln>
        </p:spPr>
        <p:txBody>
          <a:bodyPr/>
          <a:lstStyle/>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grpSp>
        <p:nvGrpSpPr>
          <p:cNvPr id="58" name="组合 57"/>
          <p:cNvGrpSpPr/>
          <p:nvPr/>
        </p:nvGrpSpPr>
        <p:grpSpPr>
          <a:xfrm>
            <a:off x="6409484" y="5286990"/>
            <a:ext cx="489637" cy="325314"/>
            <a:chOff x="6329363" y="5175251"/>
            <a:chExt cx="700088" cy="465138"/>
          </a:xfrm>
          <a:solidFill>
            <a:schemeClr val="bg1"/>
          </a:solidFill>
        </p:grpSpPr>
        <p:sp>
          <p:nvSpPr>
            <p:cNvPr id="59" name="Freeform 352"/>
            <p:cNvSpPr/>
            <p:nvPr/>
          </p:nvSpPr>
          <p:spPr bwMode="auto">
            <a:xfrm>
              <a:off x="6540501" y="5175251"/>
              <a:ext cx="488950" cy="341313"/>
            </a:xfrm>
            <a:custGeom>
              <a:avLst/>
              <a:gdLst>
                <a:gd name="T0" fmla="*/ 230 w 230"/>
                <a:gd name="T1" fmla="*/ 15 h 160"/>
                <a:gd name="T2" fmla="*/ 230 w 230"/>
                <a:gd name="T3" fmla="*/ 144 h 160"/>
                <a:gd name="T4" fmla="*/ 215 w 230"/>
                <a:gd name="T5" fmla="*/ 160 h 160"/>
                <a:gd name="T6" fmla="*/ 74 w 230"/>
                <a:gd name="T7" fmla="*/ 160 h 160"/>
                <a:gd name="T8" fmla="*/ 70 w 230"/>
                <a:gd name="T9" fmla="*/ 151 h 160"/>
                <a:gd name="T10" fmla="*/ 207 w 230"/>
                <a:gd name="T11" fmla="*/ 151 h 160"/>
                <a:gd name="T12" fmla="*/ 221 w 230"/>
                <a:gd name="T13" fmla="*/ 137 h 160"/>
                <a:gd name="T14" fmla="*/ 221 w 230"/>
                <a:gd name="T15" fmla="*/ 23 h 160"/>
                <a:gd name="T16" fmla="*/ 207 w 230"/>
                <a:gd name="T17" fmla="*/ 9 h 160"/>
                <a:gd name="T18" fmla="*/ 23 w 230"/>
                <a:gd name="T19" fmla="*/ 9 h 160"/>
                <a:gd name="T20" fmla="*/ 9 w 230"/>
                <a:gd name="T21" fmla="*/ 23 h 160"/>
                <a:gd name="T22" fmla="*/ 9 w 230"/>
                <a:gd name="T23" fmla="*/ 41 h 160"/>
                <a:gd name="T24" fmla="*/ 0 w 230"/>
                <a:gd name="T25" fmla="*/ 35 h 160"/>
                <a:gd name="T26" fmla="*/ 0 w 230"/>
                <a:gd name="T27" fmla="*/ 15 h 160"/>
                <a:gd name="T28" fmla="*/ 15 w 230"/>
                <a:gd name="T29" fmla="*/ 0 h 160"/>
                <a:gd name="T30" fmla="*/ 215 w 230"/>
                <a:gd name="T31" fmla="*/ 0 h 160"/>
                <a:gd name="T32" fmla="*/ 230 w 230"/>
                <a:gd name="T33" fmla="*/ 1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0" h="160">
                  <a:moveTo>
                    <a:pt x="230" y="15"/>
                  </a:moveTo>
                  <a:cubicBezTo>
                    <a:pt x="230" y="144"/>
                    <a:pt x="230" y="144"/>
                    <a:pt x="230" y="144"/>
                  </a:cubicBezTo>
                  <a:cubicBezTo>
                    <a:pt x="230" y="153"/>
                    <a:pt x="223" y="160"/>
                    <a:pt x="215" y="160"/>
                  </a:cubicBezTo>
                  <a:cubicBezTo>
                    <a:pt x="74" y="160"/>
                    <a:pt x="74" y="160"/>
                    <a:pt x="74" y="160"/>
                  </a:cubicBezTo>
                  <a:cubicBezTo>
                    <a:pt x="70" y="151"/>
                    <a:pt x="70" y="151"/>
                    <a:pt x="70" y="151"/>
                  </a:cubicBezTo>
                  <a:cubicBezTo>
                    <a:pt x="207" y="151"/>
                    <a:pt x="207" y="151"/>
                    <a:pt x="207" y="151"/>
                  </a:cubicBezTo>
                  <a:cubicBezTo>
                    <a:pt x="215" y="151"/>
                    <a:pt x="221" y="145"/>
                    <a:pt x="221" y="137"/>
                  </a:cubicBezTo>
                  <a:cubicBezTo>
                    <a:pt x="221" y="23"/>
                    <a:pt x="221" y="23"/>
                    <a:pt x="221" y="23"/>
                  </a:cubicBezTo>
                  <a:cubicBezTo>
                    <a:pt x="221" y="15"/>
                    <a:pt x="215" y="9"/>
                    <a:pt x="207" y="9"/>
                  </a:cubicBezTo>
                  <a:cubicBezTo>
                    <a:pt x="23" y="9"/>
                    <a:pt x="23" y="9"/>
                    <a:pt x="23" y="9"/>
                  </a:cubicBezTo>
                  <a:cubicBezTo>
                    <a:pt x="15" y="9"/>
                    <a:pt x="9" y="15"/>
                    <a:pt x="9" y="23"/>
                  </a:cubicBezTo>
                  <a:cubicBezTo>
                    <a:pt x="9" y="41"/>
                    <a:pt x="9" y="41"/>
                    <a:pt x="9" y="41"/>
                  </a:cubicBezTo>
                  <a:cubicBezTo>
                    <a:pt x="6" y="38"/>
                    <a:pt x="3" y="37"/>
                    <a:pt x="0" y="35"/>
                  </a:cubicBezTo>
                  <a:cubicBezTo>
                    <a:pt x="0" y="15"/>
                    <a:pt x="0" y="15"/>
                    <a:pt x="0" y="15"/>
                  </a:cubicBezTo>
                  <a:cubicBezTo>
                    <a:pt x="0" y="7"/>
                    <a:pt x="6" y="0"/>
                    <a:pt x="15" y="0"/>
                  </a:cubicBezTo>
                  <a:cubicBezTo>
                    <a:pt x="215" y="0"/>
                    <a:pt x="215" y="0"/>
                    <a:pt x="215" y="0"/>
                  </a:cubicBezTo>
                  <a:cubicBezTo>
                    <a:pt x="223" y="0"/>
                    <a:pt x="230" y="7"/>
                    <a:pt x="230" y="15"/>
                  </a:cubicBezTo>
                  <a:close/>
                </a:path>
              </a:pathLst>
            </a:cu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0" name="Rectangle 353"/>
            <p:cNvSpPr>
              <a:spLocks noChangeArrowheads="1"/>
            </p:cNvSpPr>
            <p:nvPr/>
          </p:nvSpPr>
          <p:spPr bwMode="auto">
            <a:xfrm>
              <a:off x="6923088" y="5240339"/>
              <a:ext cx="42863" cy="214313"/>
            </a:xfrm>
            <a:prstGeom prst="rect">
              <a:avLst/>
            </a:pr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1" name="Rectangle 354"/>
            <p:cNvSpPr>
              <a:spLocks noChangeArrowheads="1"/>
            </p:cNvSpPr>
            <p:nvPr/>
          </p:nvSpPr>
          <p:spPr bwMode="auto">
            <a:xfrm>
              <a:off x="6854826" y="5348289"/>
              <a:ext cx="42863" cy="106363"/>
            </a:xfrm>
            <a:prstGeom prst="rect">
              <a:avLst/>
            </a:pr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2" name="Rectangle 355"/>
            <p:cNvSpPr>
              <a:spLocks noChangeArrowheads="1"/>
            </p:cNvSpPr>
            <p:nvPr/>
          </p:nvSpPr>
          <p:spPr bwMode="auto">
            <a:xfrm>
              <a:off x="6792913" y="5308601"/>
              <a:ext cx="42863" cy="146050"/>
            </a:xfrm>
            <a:prstGeom prst="rect">
              <a:avLst/>
            </a:pr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3" name="Rectangle 356"/>
            <p:cNvSpPr>
              <a:spLocks noChangeArrowheads="1"/>
            </p:cNvSpPr>
            <p:nvPr/>
          </p:nvSpPr>
          <p:spPr bwMode="auto">
            <a:xfrm>
              <a:off x="6729413" y="5392739"/>
              <a:ext cx="42863" cy="61913"/>
            </a:xfrm>
            <a:prstGeom prst="rect">
              <a:avLst/>
            </a:pr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4" name="Rectangle 357"/>
            <p:cNvSpPr>
              <a:spLocks noChangeArrowheads="1"/>
            </p:cNvSpPr>
            <p:nvPr/>
          </p:nvSpPr>
          <p:spPr bwMode="auto">
            <a:xfrm>
              <a:off x="6667501" y="5424489"/>
              <a:ext cx="42863" cy="30163"/>
            </a:xfrm>
            <a:prstGeom prst="rect">
              <a:avLst/>
            </a:pr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5" name="Freeform 358"/>
            <p:cNvSpPr/>
            <p:nvPr/>
          </p:nvSpPr>
          <p:spPr bwMode="auto">
            <a:xfrm>
              <a:off x="6437313" y="5259389"/>
              <a:ext cx="128588" cy="168275"/>
            </a:xfrm>
            <a:custGeom>
              <a:avLst/>
              <a:gdLst>
                <a:gd name="T0" fmla="*/ 30 w 60"/>
                <a:gd name="T1" fmla="*/ 0 h 79"/>
                <a:gd name="T2" fmla="*/ 60 w 60"/>
                <a:gd name="T3" fmla="*/ 40 h 79"/>
                <a:gd name="T4" fmla="*/ 30 w 60"/>
                <a:gd name="T5" fmla="*/ 79 h 79"/>
                <a:gd name="T6" fmla="*/ 0 w 60"/>
                <a:gd name="T7" fmla="*/ 40 h 79"/>
                <a:gd name="T8" fmla="*/ 30 w 60"/>
                <a:gd name="T9" fmla="*/ 0 h 79"/>
              </a:gdLst>
              <a:ahLst/>
              <a:cxnLst>
                <a:cxn ang="0">
                  <a:pos x="T0" y="T1"/>
                </a:cxn>
                <a:cxn ang="0">
                  <a:pos x="T2" y="T3"/>
                </a:cxn>
                <a:cxn ang="0">
                  <a:pos x="T4" y="T5"/>
                </a:cxn>
                <a:cxn ang="0">
                  <a:pos x="T6" y="T7"/>
                </a:cxn>
                <a:cxn ang="0">
                  <a:pos x="T8" y="T9"/>
                </a:cxn>
              </a:cxnLst>
              <a:rect l="0" t="0" r="r" b="b"/>
              <a:pathLst>
                <a:path w="60" h="79">
                  <a:moveTo>
                    <a:pt x="30" y="0"/>
                  </a:moveTo>
                  <a:cubicBezTo>
                    <a:pt x="54" y="0"/>
                    <a:pt x="60" y="18"/>
                    <a:pt x="60" y="40"/>
                  </a:cubicBezTo>
                  <a:cubicBezTo>
                    <a:pt x="60" y="61"/>
                    <a:pt x="43" y="79"/>
                    <a:pt x="30" y="79"/>
                  </a:cubicBezTo>
                  <a:cubicBezTo>
                    <a:pt x="17" y="79"/>
                    <a:pt x="0" y="61"/>
                    <a:pt x="0" y="40"/>
                  </a:cubicBezTo>
                  <a:cubicBezTo>
                    <a:pt x="0" y="18"/>
                    <a:pt x="6" y="0"/>
                    <a:pt x="30" y="0"/>
                  </a:cubicBezTo>
                  <a:close/>
                </a:path>
              </a:pathLst>
            </a:cu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6" name="Freeform 359"/>
            <p:cNvSpPr/>
            <p:nvPr/>
          </p:nvSpPr>
          <p:spPr bwMode="auto">
            <a:xfrm>
              <a:off x="6478588" y="5441951"/>
              <a:ext cx="50800" cy="131763"/>
            </a:xfrm>
            <a:custGeom>
              <a:avLst/>
              <a:gdLst>
                <a:gd name="T0" fmla="*/ 32 w 32"/>
                <a:gd name="T1" fmla="*/ 42 h 83"/>
                <a:gd name="T2" fmla="*/ 16 w 32"/>
                <a:gd name="T3" fmla="*/ 83 h 83"/>
                <a:gd name="T4" fmla="*/ 0 w 32"/>
                <a:gd name="T5" fmla="*/ 42 h 83"/>
                <a:gd name="T6" fmla="*/ 12 w 32"/>
                <a:gd name="T7" fmla="*/ 0 h 83"/>
                <a:gd name="T8" fmla="*/ 20 w 32"/>
                <a:gd name="T9" fmla="*/ 0 h 83"/>
                <a:gd name="T10" fmla="*/ 32 w 32"/>
                <a:gd name="T11" fmla="*/ 42 h 83"/>
              </a:gdLst>
              <a:ahLst/>
              <a:cxnLst>
                <a:cxn ang="0">
                  <a:pos x="T0" y="T1"/>
                </a:cxn>
                <a:cxn ang="0">
                  <a:pos x="T2" y="T3"/>
                </a:cxn>
                <a:cxn ang="0">
                  <a:pos x="T4" y="T5"/>
                </a:cxn>
                <a:cxn ang="0">
                  <a:pos x="T6" y="T7"/>
                </a:cxn>
                <a:cxn ang="0">
                  <a:pos x="T8" y="T9"/>
                </a:cxn>
                <a:cxn ang="0">
                  <a:pos x="T10" y="T11"/>
                </a:cxn>
              </a:cxnLst>
              <a:rect l="0" t="0" r="r" b="b"/>
              <a:pathLst>
                <a:path w="32" h="83">
                  <a:moveTo>
                    <a:pt x="32" y="42"/>
                  </a:moveTo>
                  <a:lnTo>
                    <a:pt x="16" y="83"/>
                  </a:lnTo>
                  <a:lnTo>
                    <a:pt x="0" y="42"/>
                  </a:lnTo>
                  <a:lnTo>
                    <a:pt x="12" y="0"/>
                  </a:lnTo>
                  <a:lnTo>
                    <a:pt x="20" y="0"/>
                  </a:lnTo>
                  <a:lnTo>
                    <a:pt x="32" y="42"/>
                  </a:lnTo>
                  <a:close/>
                </a:path>
              </a:pathLst>
            </a:cu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67" name="Freeform 360"/>
            <p:cNvSpPr/>
            <p:nvPr/>
          </p:nvSpPr>
          <p:spPr bwMode="auto">
            <a:xfrm>
              <a:off x="6329363" y="5422901"/>
              <a:ext cx="349250" cy="217488"/>
            </a:xfrm>
            <a:custGeom>
              <a:avLst/>
              <a:gdLst>
                <a:gd name="T0" fmla="*/ 0 w 164"/>
                <a:gd name="T1" fmla="*/ 56 h 102"/>
                <a:gd name="T2" fmla="*/ 50 w 164"/>
                <a:gd name="T3" fmla="*/ 0 h 102"/>
                <a:gd name="T4" fmla="*/ 82 w 164"/>
                <a:gd name="T5" fmla="*/ 90 h 102"/>
                <a:gd name="T6" fmla="*/ 114 w 164"/>
                <a:gd name="T7" fmla="*/ 0 h 102"/>
                <a:gd name="T8" fmla="*/ 164 w 164"/>
                <a:gd name="T9" fmla="*/ 56 h 102"/>
                <a:gd name="T10" fmla="*/ 164 w 164"/>
                <a:gd name="T11" fmla="*/ 102 h 102"/>
                <a:gd name="T12" fmla="*/ 0 w 164"/>
                <a:gd name="T13" fmla="*/ 102 h 102"/>
                <a:gd name="T14" fmla="*/ 0 w 164"/>
                <a:gd name="T15" fmla="*/ 56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102">
                  <a:moveTo>
                    <a:pt x="0" y="56"/>
                  </a:moveTo>
                  <a:cubicBezTo>
                    <a:pt x="0" y="22"/>
                    <a:pt x="27" y="7"/>
                    <a:pt x="50" y="0"/>
                  </a:cubicBezTo>
                  <a:cubicBezTo>
                    <a:pt x="82" y="90"/>
                    <a:pt x="82" y="90"/>
                    <a:pt x="82" y="90"/>
                  </a:cubicBezTo>
                  <a:cubicBezTo>
                    <a:pt x="114" y="0"/>
                    <a:pt x="114" y="0"/>
                    <a:pt x="114" y="0"/>
                  </a:cubicBezTo>
                  <a:cubicBezTo>
                    <a:pt x="137" y="7"/>
                    <a:pt x="164" y="22"/>
                    <a:pt x="164" y="56"/>
                  </a:cubicBezTo>
                  <a:cubicBezTo>
                    <a:pt x="164" y="76"/>
                    <a:pt x="164" y="91"/>
                    <a:pt x="164" y="102"/>
                  </a:cubicBezTo>
                  <a:cubicBezTo>
                    <a:pt x="0" y="102"/>
                    <a:pt x="0" y="102"/>
                    <a:pt x="0" y="102"/>
                  </a:cubicBezTo>
                  <a:cubicBezTo>
                    <a:pt x="0" y="91"/>
                    <a:pt x="0" y="76"/>
                    <a:pt x="0" y="56"/>
                  </a:cubicBezTo>
                  <a:close/>
                </a:path>
              </a:pathLst>
            </a:custGeom>
            <a:grpFill/>
            <a:ln>
              <a:noFill/>
            </a:ln>
          </p:spPr>
          <p:txBody>
            <a:bodyPr lIns="121920" tIns="60960" rIns="121920" bIns="60960"/>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sp>
        <p:nvSpPr>
          <p:cNvPr id="2" name="矩形 13"/>
          <p:cNvSpPr>
            <a:spLocks noChangeArrowheads="1"/>
          </p:cNvSpPr>
          <p:nvPr/>
        </p:nvSpPr>
        <p:spPr bwMode="auto">
          <a:xfrm>
            <a:off x="7149148" y="2103755"/>
            <a:ext cx="4933950" cy="398780"/>
          </a:xfrm>
          <a:prstGeom prst="rect">
            <a:avLst/>
          </a:prstGeom>
          <a:noFill/>
          <a:ln>
            <a:noFill/>
          </a:ln>
        </p:spPr>
        <p:txBody>
          <a:bodyPr>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硬件</a:t>
            </a: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成本支出 </a:t>
            </a:r>
            <a:r>
              <a:rPr kumimoji="0" lang="en-US" altLang="zh-CN" sz="2000" b="1" i="0" u="none" strike="noStrike" kern="1200" cap="none" spc="0" normalizeH="0" baseline="0" noProof="0" dirty="0">
                <a:ln>
                  <a:noFill/>
                </a:ln>
                <a:solidFill>
                  <a:srgbClr val="C00000"/>
                </a:solidFill>
                <a:effectLst/>
                <a:uLnTx/>
                <a:uFillTx/>
                <a:latin typeface="+mj-ea"/>
                <a:ea typeface="+mj-ea"/>
                <a:cs typeface="+mn-cs"/>
              </a:rPr>
              <a:t>350</a:t>
            </a:r>
            <a:r>
              <a:rPr kumimoji="0" lang="zh-CN" altLang="en-US" sz="2000" b="1" i="0" u="none" strike="noStrike" kern="1200" cap="none" spc="0" normalizeH="0" baseline="0" noProof="0" dirty="0">
                <a:ln>
                  <a:noFill/>
                </a:ln>
                <a:solidFill>
                  <a:srgbClr val="404040"/>
                </a:solidFill>
                <a:effectLst/>
                <a:uLnTx/>
                <a:uFillTx/>
                <a:latin typeface="+mj-ea"/>
                <a:ea typeface="+mj-ea"/>
                <a:cs typeface="+mn-cs"/>
                <a:sym typeface="微软雅黑" panose="020B0503020204020204" pitchFamily="34" charset="-122"/>
              </a:rPr>
              <a:t>万</a:t>
            </a:r>
            <a:endParaRPr kumimoji="0" lang="en-US" altLang="zh-CN" sz="2000" b="1" i="0" u="none" strike="noStrike" kern="1200" cap="none" spc="0" normalizeH="0" baseline="0" noProof="0" dirty="0">
              <a:ln>
                <a:noFill/>
              </a:ln>
              <a:solidFill>
                <a:srgbClr val="404040"/>
              </a:solidFill>
              <a:effectLst/>
              <a:uLnTx/>
              <a:uFillTx/>
              <a:latin typeface="+mj-ea"/>
              <a:ea typeface="+mj-ea"/>
              <a:cs typeface="+mn-cs"/>
            </a:endParaRPr>
          </a:p>
        </p:txBody>
      </p:sp>
      <p:grpSp>
        <p:nvGrpSpPr>
          <p:cNvPr id="4" name="组合 22"/>
          <p:cNvGrpSpPr/>
          <p:nvPr/>
        </p:nvGrpSpPr>
        <p:grpSpPr>
          <a:xfrm>
            <a:off x="6334760" y="2083753"/>
            <a:ext cx="668338" cy="674687"/>
            <a:chOff x="4929188" y="1303338"/>
            <a:chExt cx="501650" cy="506412"/>
          </a:xfrm>
        </p:grpSpPr>
        <p:sp>
          <p:nvSpPr>
            <p:cNvPr id="5"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solidFill>
              <a:srgbClr val="669900"/>
            </a:solidFill>
            <a:ln>
              <a:noFill/>
            </a:ln>
          </p:spPr>
          <p:txBody>
            <a:bodyPr/>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rgbClr val="E4BE33"/>
                </a:solidFill>
                <a:effectLst/>
                <a:uLnTx/>
                <a:uFillTx/>
                <a:latin typeface="+mj-ea"/>
                <a:ea typeface="+mj-ea"/>
                <a:cs typeface="+mn-cs"/>
              </a:endParaRPr>
            </a:p>
          </p:txBody>
        </p:sp>
        <p:sp>
          <p:nvSpPr>
            <p:cNvPr id="6" name="Freeform 7"/>
            <p:cNvSpPr/>
            <p:nvPr/>
          </p:nvSpPr>
          <p:spPr bwMode="auto">
            <a:xfrm>
              <a:off x="4995916" y="1359341"/>
              <a:ext cx="371769" cy="206140"/>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p:spPr>
          <p:txBody>
            <a:bodyPr/>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sp>
          <p:nvSpPr>
            <p:cNvPr id="7" name="Freeform 8"/>
            <p:cNvSpPr/>
            <p:nvPr/>
          </p:nvSpPr>
          <p:spPr bwMode="auto">
            <a:xfrm>
              <a:off x="5056686" y="1446325"/>
              <a:ext cx="254995" cy="264526"/>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p:spPr>
          <p:txBody>
            <a:bodyPr/>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grpSp>
      <p:sp>
        <p:nvSpPr>
          <p:cNvPr id="8" name="矩形 11"/>
          <p:cNvSpPr>
            <a:spLocks noChangeArrowheads="1"/>
          </p:cNvSpPr>
          <p:nvPr/>
        </p:nvSpPr>
        <p:spPr bwMode="auto">
          <a:xfrm>
            <a:off x="7149148" y="1182370"/>
            <a:ext cx="2506980" cy="398780"/>
          </a:xfrm>
          <a:prstGeom prst="rect">
            <a:avLst/>
          </a:prstGeom>
          <a:noFill/>
          <a:ln>
            <a:noFill/>
          </a:ln>
        </p:spPr>
        <p:txBody>
          <a:bodyPr wrap="none">
            <a:spAutoFit/>
          </a:bodyPr>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人才引进支出 </a:t>
            </a:r>
            <a:r>
              <a:rPr kumimoji="0" lang="en-US" altLang="zh-CN" sz="2000" b="1" i="0" u="none" strike="noStrike" kern="1200" cap="none" spc="0" normalizeH="0" baseline="0" noProof="0" dirty="0">
                <a:ln>
                  <a:noFill/>
                </a:ln>
                <a:solidFill>
                  <a:srgbClr val="404040"/>
                </a:solidFill>
                <a:effectLst/>
                <a:uLnTx/>
                <a:uFillTx/>
                <a:latin typeface="+mj-ea"/>
                <a:ea typeface="+mj-ea"/>
                <a:cs typeface="+mn-cs"/>
              </a:rPr>
              <a:t>700</a:t>
            </a:r>
            <a:r>
              <a:rPr kumimoji="0" lang="zh-CN" altLang="en-US" sz="2000" b="1" i="0" u="none" strike="noStrike" kern="1200" cap="none" spc="0" normalizeH="0" baseline="0" noProof="0" dirty="0">
                <a:ln>
                  <a:noFill/>
                </a:ln>
                <a:solidFill>
                  <a:srgbClr val="404040"/>
                </a:solidFill>
                <a:effectLst/>
                <a:uLnTx/>
                <a:uFillTx/>
                <a:latin typeface="+mj-ea"/>
                <a:ea typeface="+mj-ea"/>
                <a:cs typeface="+mn-cs"/>
              </a:rPr>
              <a:t>万</a:t>
            </a:r>
            <a:endParaRPr kumimoji="0" lang="en-US" altLang="zh-CN" sz="2000" b="1" i="0" u="none" strike="noStrike" kern="1200" cap="none" spc="0" normalizeH="0" baseline="0" noProof="0" dirty="0">
              <a:ln>
                <a:noFill/>
              </a:ln>
              <a:solidFill>
                <a:srgbClr val="404040"/>
              </a:solidFill>
              <a:effectLst/>
              <a:uLnTx/>
              <a:uFillTx/>
              <a:latin typeface="+mj-ea"/>
              <a:ea typeface="+mj-ea"/>
              <a:cs typeface="+mn-cs"/>
            </a:endParaRPr>
          </a:p>
        </p:txBody>
      </p:sp>
      <p:sp>
        <p:nvSpPr>
          <p:cNvPr id="9" name="Freeform 29"/>
          <p:cNvSpPr/>
          <p:nvPr/>
        </p:nvSpPr>
        <p:spPr bwMode="auto">
          <a:xfrm>
            <a:off x="6328410" y="1076008"/>
            <a:ext cx="674688" cy="674688"/>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solidFill>
            <a:schemeClr val="accent2">
              <a:lumMod val="60000"/>
              <a:lumOff val="40000"/>
            </a:schemeClr>
          </a:solidFill>
          <a:ln>
            <a:noFill/>
          </a:ln>
        </p:spPr>
        <p:txBody>
          <a:bodyPr/>
          <a:p>
            <a:pPr marL="0" marR="0" lvl="0" indent="0" algn="l" defTabSz="1219200" rtl="0" eaLnBrk="0" fontAlgn="base" latinLnBrk="0" hangingPunct="0">
              <a:lnSpc>
                <a:spcPct val="100000"/>
              </a:lnSpc>
              <a:spcBef>
                <a:spcPct val="0"/>
              </a:spcBef>
              <a:spcAft>
                <a:spcPct val="0"/>
              </a:spcAft>
              <a:buClrTx/>
              <a:buSzTx/>
              <a:buFontTx/>
              <a:buNone/>
              <a:defRPr/>
            </a:pPr>
            <a:endParaRPr kumimoji="0" lang="zh-CN" altLang="en-US" sz="2000" b="0" i="0" u="none" strike="noStrike" kern="0" cap="none" spc="0" normalizeH="0" baseline="0" noProof="0">
              <a:ln>
                <a:noFill/>
              </a:ln>
              <a:solidFill>
                <a:sysClr val="windowText" lastClr="000000"/>
              </a:solidFill>
              <a:effectLst/>
              <a:uLnTx/>
              <a:uFillTx/>
              <a:latin typeface="+mj-ea"/>
              <a:ea typeface="+mj-ea"/>
              <a:cs typeface="+mn-cs"/>
            </a:endParaRPr>
          </a:p>
        </p:txBody>
      </p:sp>
      <p:grpSp>
        <p:nvGrpSpPr>
          <p:cNvPr id="10" name="组合 9"/>
          <p:cNvGrpSpPr/>
          <p:nvPr/>
        </p:nvGrpSpPr>
        <p:grpSpPr>
          <a:xfrm>
            <a:off x="6516380" y="1198489"/>
            <a:ext cx="285217" cy="417043"/>
            <a:chOff x="3065464" y="1366839"/>
            <a:chExt cx="377825" cy="552450"/>
          </a:xfrm>
          <a:solidFill>
            <a:schemeClr val="bg1"/>
          </a:solidFill>
        </p:grpSpPr>
        <p:sp>
          <p:nvSpPr>
            <p:cNvPr id="11" name="Freeform 71"/>
            <p:cNvSpPr>
              <a:spLocks noEditPoints="1"/>
            </p:cNvSpPr>
            <p:nvPr/>
          </p:nvSpPr>
          <p:spPr bwMode="auto">
            <a:xfrm>
              <a:off x="3201989" y="1471614"/>
              <a:ext cx="103188" cy="104775"/>
            </a:xfrm>
            <a:custGeom>
              <a:avLst/>
              <a:gdLst>
                <a:gd name="T0" fmla="*/ 48 w 48"/>
                <a:gd name="T1" fmla="*/ 0 h 49"/>
                <a:gd name="T2" fmla="*/ 48 w 48"/>
                <a:gd name="T3" fmla="*/ 26 h 49"/>
                <a:gd name="T4" fmla="*/ 24 w 48"/>
                <a:gd name="T5" fmla="*/ 49 h 49"/>
                <a:gd name="T6" fmla="*/ 0 w 48"/>
                <a:gd name="T7" fmla="*/ 26 h 49"/>
                <a:gd name="T8" fmla="*/ 0 w 48"/>
                <a:gd name="T9" fmla="*/ 0 h 49"/>
                <a:gd name="T10" fmla="*/ 48 w 48"/>
                <a:gd name="T11" fmla="*/ 0 h 49"/>
                <a:gd name="T12" fmla="*/ 38 w 48"/>
                <a:gd name="T13" fmla="*/ 26 h 49"/>
                <a:gd name="T14" fmla="*/ 24 w 48"/>
                <a:gd name="T15" fmla="*/ 12 h 49"/>
                <a:gd name="T16" fmla="*/ 11 w 48"/>
                <a:gd name="T17" fmla="*/ 26 h 49"/>
                <a:gd name="T18" fmla="*/ 24 w 48"/>
                <a:gd name="T19" fmla="*/ 39 h 49"/>
                <a:gd name="T20" fmla="*/ 38 w 48"/>
                <a:gd name="T21" fmla="*/ 2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9">
                  <a:moveTo>
                    <a:pt x="48" y="0"/>
                  </a:moveTo>
                  <a:cubicBezTo>
                    <a:pt x="48" y="26"/>
                    <a:pt x="48" y="26"/>
                    <a:pt x="48" y="26"/>
                  </a:cubicBezTo>
                  <a:cubicBezTo>
                    <a:pt x="48" y="39"/>
                    <a:pt x="38" y="49"/>
                    <a:pt x="24" y="49"/>
                  </a:cubicBezTo>
                  <a:cubicBezTo>
                    <a:pt x="11" y="49"/>
                    <a:pt x="0" y="39"/>
                    <a:pt x="0" y="26"/>
                  </a:cubicBezTo>
                  <a:cubicBezTo>
                    <a:pt x="0" y="0"/>
                    <a:pt x="0" y="0"/>
                    <a:pt x="0" y="0"/>
                  </a:cubicBezTo>
                  <a:lnTo>
                    <a:pt x="48" y="0"/>
                  </a:lnTo>
                  <a:close/>
                  <a:moveTo>
                    <a:pt x="38" y="26"/>
                  </a:moveTo>
                  <a:cubicBezTo>
                    <a:pt x="38" y="18"/>
                    <a:pt x="32" y="12"/>
                    <a:pt x="24" y="12"/>
                  </a:cubicBezTo>
                  <a:cubicBezTo>
                    <a:pt x="17" y="12"/>
                    <a:pt x="11" y="18"/>
                    <a:pt x="11" y="26"/>
                  </a:cubicBezTo>
                  <a:cubicBezTo>
                    <a:pt x="11" y="33"/>
                    <a:pt x="17" y="39"/>
                    <a:pt x="24" y="39"/>
                  </a:cubicBezTo>
                  <a:cubicBezTo>
                    <a:pt x="32" y="39"/>
                    <a:pt x="38" y="33"/>
                    <a:pt x="38" y="26"/>
                  </a:cubicBezTo>
                  <a:close/>
                </a:path>
              </a:pathLst>
            </a:custGeom>
            <a:grpFill/>
            <a:ln>
              <a:noFill/>
            </a:ln>
          </p:spPr>
          <p:txBody>
            <a:bodyPr lIns="121920" tIns="60960" rIns="121920" bIns="60960"/>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Rectangle 72"/>
            <p:cNvSpPr>
              <a:spLocks noChangeArrowheads="1"/>
            </p:cNvSpPr>
            <p:nvPr/>
          </p:nvSpPr>
          <p:spPr bwMode="auto">
            <a:xfrm>
              <a:off x="3201989" y="1443039"/>
              <a:ext cx="103188" cy="17463"/>
            </a:xfrm>
            <a:prstGeom prst="rect">
              <a:avLst/>
            </a:prstGeom>
            <a:grpFill/>
            <a:ln>
              <a:noFill/>
            </a:ln>
          </p:spPr>
          <p:txBody>
            <a:bodyPr lIns="121920" tIns="60960" rIns="121920" bIns="60960"/>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Freeform 73"/>
            <p:cNvSpPr/>
            <p:nvPr/>
          </p:nvSpPr>
          <p:spPr bwMode="auto">
            <a:xfrm>
              <a:off x="3201989" y="1366839"/>
              <a:ext cx="103188" cy="69850"/>
            </a:xfrm>
            <a:custGeom>
              <a:avLst/>
              <a:gdLst>
                <a:gd name="T0" fmla="*/ 48 w 48"/>
                <a:gd name="T1" fmla="*/ 24 h 33"/>
                <a:gd name="T2" fmla="*/ 48 w 48"/>
                <a:gd name="T3" fmla="*/ 33 h 33"/>
                <a:gd name="T4" fmla="*/ 0 w 48"/>
                <a:gd name="T5" fmla="*/ 33 h 33"/>
                <a:gd name="T6" fmla="*/ 0 w 48"/>
                <a:gd name="T7" fmla="*/ 24 h 33"/>
                <a:gd name="T8" fmla="*/ 24 w 48"/>
                <a:gd name="T9" fmla="*/ 0 h 33"/>
                <a:gd name="T10" fmla="*/ 48 w 48"/>
                <a:gd name="T11" fmla="*/ 24 h 33"/>
              </a:gdLst>
              <a:ahLst/>
              <a:cxnLst>
                <a:cxn ang="0">
                  <a:pos x="T0" y="T1"/>
                </a:cxn>
                <a:cxn ang="0">
                  <a:pos x="T2" y="T3"/>
                </a:cxn>
                <a:cxn ang="0">
                  <a:pos x="T4" y="T5"/>
                </a:cxn>
                <a:cxn ang="0">
                  <a:pos x="T6" y="T7"/>
                </a:cxn>
                <a:cxn ang="0">
                  <a:pos x="T8" y="T9"/>
                </a:cxn>
                <a:cxn ang="0">
                  <a:pos x="T10" y="T11"/>
                </a:cxn>
              </a:cxnLst>
              <a:rect l="0" t="0" r="r" b="b"/>
              <a:pathLst>
                <a:path w="48" h="33">
                  <a:moveTo>
                    <a:pt x="48" y="24"/>
                  </a:moveTo>
                  <a:cubicBezTo>
                    <a:pt x="48" y="33"/>
                    <a:pt x="48" y="33"/>
                    <a:pt x="48" y="33"/>
                  </a:cubicBezTo>
                  <a:cubicBezTo>
                    <a:pt x="0" y="33"/>
                    <a:pt x="0" y="33"/>
                    <a:pt x="0" y="33"/>
                  </a:cubicBezTo>
                  <a:cubicBezTo>
                    <a:pt x="0" y="24"/>
                    <a:pt x="0" y="24"/>
                    <a:pt x="0" y="24"/>
                  </a:cubicBezTo>
                  <a:cubicBezTo>
                    <a:pt x="0" y="10"/>
                    <a:pt x="11" y="0"/>
                    <a:pt x="24" y="0"/>
                  </a:cubicBezTo>
                  <a:cubicBezTo>
                    <a:pt x="38" y="0"/>
                    <a:pt x="48" y="10"/>
                    <a:pt x="48" y="24"/>
                  </a:cubicBezTo>
                  <a:close/>
                </a:path>
              </a:pathLst>
            </a:custGeom>
            <a:grpFill/>
            <a:ln>
              <a:noFill/>
            </a:ln>
          </p:spPr>
          <p:txBody>
            <a:bodyPr lIns="121920" tIns="60960" rIns="121920" bIns="60960"/>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4" name="Freeform 74"/>
            <p:cNvSpPr/>
            <p:nvPr/>
          </p:nvSpPr>
          <p:spPr bwMode="auto">
            <a:xfrm>
              <a:off x="3227389" y="1776414"/>
              <a:ext cx="42863" cy="123825"/>
            </a:xfrm>
            <a:custGeom>
              <a:avLst/>
              <a:gdLst>
                <a:gd name="T0" fmla="*/ 20 w 27"/>
                <a:gd name="T1" fmla="*/ 0 h 78"/>
                <a:gd name="T2" fmla="*/ 27 w 27"/>
                <a:gd name="T3" fmla="*/ 53 h 78"/>
                <a:gd name="T4" fmla="*/ 14 w 27"/>
                <a:gd name="T5" fmla="*/ 78 h 78"/>
                <a:gd name="T6" fmla="*/ 0 w 27"/>
                <a:gd name="T7" fmla="*/ 53 h 78"/>
                <a:gd name="T8" fmla="*/ 7 w 27"/>
                <a:gd name="T9" fmla="*/ 0 h 78"/>
                <a:gd name="T10" fmla="*/ 10 w 27"/>
                <a:gd name="T11" fmla="*/ 0 h 78"/>
                <a:gd name="T12" fmla="*/ 14 w 27"/>
                <a:gd name="T13" fmla="*/ 0 h 78"/>
                <a:gd name="T14" fmla="*/ 18 w 27"/>
                <a:gd name="T15" fmla="*/ 0 h 78"/>
                <a:gd name="T16" fmla="*/ 20 w 27"/>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78">
                  <a:moveTo>
                    <a:pt x="20" y="0"/>
                  </a:moveTo>
                  <a:lnTo>
                    <a:pt x="27" y="53"/>
                  </a:lnTo>
                  <a:lnTo>
                    <a:pt x="14" y="78"/>
                  </a:lnTo>
                  <a:lnTo>
                    <a:pt x="0" y="53"/>
                  </a:lnTo>
                  <a:lnTo>
                    <a:pt x="7" y="0"/>
                  </a:lnTo>
                  <a:lnTo>
                    <a:pt x="10" y="0"/>
                  </a:lnTo>
                  <a:lnTo>
                    <a:pt x="14" y="0"/>
                  </a:lnTo>
                  <a:lnTo>
                    <a:pt x="18" y="0"/>
                  </a:lnTo>
                  <a:lnTo>
                    <a:pt x="20" y="0"/>
                  </a:lnTo>
                  <a:close/>
                </a:path>
              </a:pathLst>
            </a:custGeom>
            <a:grpFill/>
            <a:ln>
              <a:noFill/>
            </a:ln>
          </p:spPr>
          <p:txBody>
            <a:bodyPr lIns="121920" tIns="60960" rIns="121920" bIns="60960"/>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5" name="Oval 75"/>
            <p:cNvSpPr>
              <a:spLocks noChangeArrowheads="1"/>
            </p:cNvSpPr>
            <p:nvPr/>
          </p:nvSpPr>
          <p:spPr bwMode="auto">
            <a:xfrm>
              <a:off x="3240089" y="1511301"/>
              <a:ext cx="28575" cy="28575"/>
            </a:xfrm>
            <a:prstGeom prst="ellipse">
              <a:avLst/>
            </a:prstGeom>
            <a:grpFill/>
            <a:ln>
              <a:noFill/>
            </a:ln>
          </p:spPr>
          <p:txBody>
            <a:bodyPr lIns="121920" tIns="60960" rIns="121920" bIns="60960"/>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6" name="Freeform 76"/>
            <p:cNvSpPr>
              <a:spLocks noEditPoints="1"/>
            </p:cNvSpPr>
            <p:nvPr/>
          </p:nvSpPr>
          <p:spPr bwMode="auto">
            <a:xfrm>
              <a:off x="3065464" y="1484314"/>
              <a:ext cx="377825" cy="434975"/>
            </a:xfrm>
            <a:custGeom>
              <a:avLst/>
              <a:gdLst>
                <a:gd name="T0" fmla="*/ 177 w 177"/>
                <a:gd name="T1" fmla="*/ 204 h 204"/>
                <a:gd name="T2" fmla="*/ 0 w 177"/>
                <a:gd name="T3" fmla="*/ 204 h 204"/>
                <a:gd name="T4" fmla="*/ 0 w 177"/>
                <a:gd name="T5" fmla="*/ 0 h 204"/>
                <a:gd name="T6" fmla="*/ 58 w 177"/>
                <a:gd name="T7" fmla="*/ 0 h 204"/>
                <a:gd name="T8" fmla="*/ 58 w 177"/>
                <a:gd name="T9" fmla="*/ 22 h 204"/>
                <a:gd name="T10" fmla="*/ 88 w 177"/>
                <a:gd name="T11" fmla="*/ 53 h 204"/>
                <a:gd name="T12" fmla="*/ 119 w 177"/>
                <a:gd name="T13" fmla="*/ 22 h 204"/>
                <a:gd name="T14" fmla="*/ 119 w 177"/>
                <a:gd name="T15" fmla="*/ 0 h 204"/>
                <a:gd name="T16" fmla="*/ 177 w 177"/>
                <a:gd name="T17" fmla="*/ 0 h 204"/>
                <a:gd name="T18" fmla="*/ 177 w 177"/>
                <a:gd name="T19" fmla="*/ 204 h 204"/>
                <a:gd name="T20" fmla="*/ 67 w 177"/>
                <a:gd name="T21" fmla="*/ 197 h 204"/>
                <a:gd name="T22" fmla="*/ 86 w 177"/>
                <a:gd name="T23" fmla="*/ 197 h 204"/>
                <a:gd name="T24" fmla="*/ 105 w 177"/>
                <a:gd name="T25" fmla="*/ 197 h 204"/>
                <a:gd name="T26" fmla="*/ 133 w 177"/>
                <a:gd name="T27" fmla="*/ 197 h 204"/>
                <a:gd name="T28" fmla="*/ 133 w 177"/>
                <a:gd name="T29" fmla="*/ 147 h 204"/>
                <a:gd name="T30" fmla="*/ 102 w 177"/>
                <a:gd name="T31" fmla="*/ 116 h 204"/>
                <a:gd name="T32" fmla="*/ 86 w 177"/>
                <a:gd name="T33" fmla="*/ 134 h 204"/>
                <a:gd name="T34" fmla="*/ 70 w 177"/>
                <a:gd name="T35" fmla="*/ 116 h 204"/>
                <a:gd name="T36" fmla="*/ 39 w 177"/>
                <a:gd name="T37" fmla="*/ 147 h 204"/>
                <a:gd name="T38" fmla="*/ 39 w 177"/>
                <a:gd name="T39" fmla="*/ 197 h 204"/>
                <a:gd name="T40" fmla="*/ 67 w 177"/>
                <a:gd name="T41" fmla="*/ 197 h 204"/>
                <a:gd name="T42" fmla="*/ 86 w 177"/>
                <a:gd name="T43" fmla="*/ 122 h 204"/>
                <a:gd name="T44" fmla="*/ 105 w 177"/>
                <a:gd name="T45" fmla="*/ 95 h 204"/>
                <a:gd name="T46" fmla="*/ 86 w 177"/>
                <a:gd name="T47" fmla="*/ 69 h 204"/>
                <a:gd name="T48" fmla="*/ 67 w 177"/>
                <a:gd name="T49" fmla="*/ 95 h 204"/>
                <a:gd name="T50" fmla="*/ 86 w 177"/>
                <a:gd name="T51" fmla="*/ 12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7" h="204">
                  <a:moveTo>
                    <a:pt x="177" y="204"/>
                  </a:moveTo>
                  <a:cubicBezTo>
                    <a:pt x="0" y="204"/>
                    <a:pt x="0" y="204"/>
                    <a:pt x="0" y="204"/>
                  </a:cubicBezTo>
                  <a:cubicBezTo>
                    <a:pt x="0" y="0"/>
                    <a:pt x="0" y="0"/>
                    <a:pt x="0" y="0"/>
                  </a:cubicBezTo>
                  <a:cubicBezTo>
                    <a:pt x="58" y="0"/>
                    <a:pt x="58" y="0"/>
                    <a:pt x="58" y="0"/>
                  </a:cubicBezTo>
                  <a:cubicBezTo>
                    <a:pt x="58" y="22"/>
                    <a:pt x="58" y="22"/>
                    <a:pt x="58" y="22"/>
                  </a:cubicBezTo>
                  <a:cubicBezTo>
                    <a:pt x="58" y="39"/>
                    <a:pt x="72" y="53"/>
                    <a:pt x="88" y="53"/>
                  </a:cubicBezTo>
                  <a:cubicBezTo>
                    <a:pt x="105" y="53"/>
                    <a:pt x="119" y="39"/>
                    <a:pt x="119" y="22"/>
                  </a:cubicBezTo>
                  <a:cubicBezTo>
                    <a:pt x="119" y="0"/>
                    <a:pt x="119" y="0"/>
                    <a:pt x="119" y="0"/>
                  </a:cubicBezTo>
                  <a:cubicBezTo>
                    <a:pt x="177" y="0"/>
                    <a:pt x="177" y="0"/>
                    <a:pt x="177" y="0"/>
                  </a:cubicBezTo>
                  <a:lnTo>
                    <a:pt x="177" y="204"/>
                  </a:lnTo>
                  <a:close/>
                  <a:moveTo>
                    <a:pt x="67" y="197"/>
                  </a:moveTo>
                  <a:cubicBezTo>
                    <a:pt x="86" y="197"/>
                    <a:pt x="86" y="197"/>
                    <a:pt x="86" y="197"/>
                  </a:cubicBezTo>
                  <a:cubicBezTo>
                    <a:pt x="105" y="197"/>
                    <a:pt x="105" y="197"/>
                    <a:pt x="105" y="197"/>
                  </a:cubicBezTo>
                  <a:cubicBezTo>
                    <a:pt x="133" y="197"/>
                    <a:pt x="133" y="197"/>
                    <a:pt x="133" y="197"/>
                  </a:cubicBezTo>
                  <a:cubicBezTo>
                    <a:pt x="133" y="197"/>
                    <a:pt x="133" y="173"/>
                    <a:pt x="133" y="147"/>
                  </a:cubicBezTo>
                  <a:cubicBezTo>
                    <a:pt x="133" y="130"/>
                    <a:pt x="114" y="120"/>
                    <a:pt x="102" y="116"/>
                  </a:cubicBezTo>
                  <a:cubicBezTo>
                    <a:pt x="101" y="126"/>
                    <a:pt x="94" y="134"/>
                    <a:pt x="86" y="134"/>
                  </a:cubicBezTo>
                  <a:cubicBezTo>
                    <a:pt x="78" y="134"/>
                    <a:pt x="71" y="126"/>
                    <a:pt x="70" y="116"/>
                  </a:cubicBezTo>
                  <a:cubicBezTo>
                    <a:pt x="58" y="120"/>
                    <a:pt x="39" y="130"/>
                    <a:pt x="39" y="147"/>
                  </a:cubicBezTo>
                  <a:cubicBezTo>
                    <a:pt x="39" y="173"/>
                    <a:pt x="39" y="197"/>
                    <a:pt x="39" y="197"/>
                  </a:cubicBezTo>
                  <a:lnTo>
                    <a:pt x="67" y="197"/>
                  </a:lnTo>
                  <a:close/>
                  <a:moveTo>
                    <a:pt x="86" y="122"/>
                  </a:moveTo>
                  <a:cubicBezTo>
                    <a:pt x="94" y="122"/>
                    <a:pt x="105" y="110"/>
                    <a:pt x="105" y="95"/>
                  </a:cubicBezTo>
                  <a:cubicBezTo>
                    <a:pt x="105" y="81"/>
                    <a:pt x="101" y="69"/>
                    <a:pt x="86" y="69"/>
                  </a:cubicBezTo>
                  <a:cubicBezTo>
                    <a:pt x="71" y="69"/>
                    <a:pt x="67" y="81"/>
                    <a:pt x="67" y="95"/>
                  </a:cubicBezTo>
                  <a:cubicBezTo>
                    <a:pt x="67" y="110"/>
                    <a:pt x="78" y="122"/>
                    <a:pt x="86" y="122"/>
                  </a:cubicBezTo>
                  <a:close/>
                </a:path>
              </a:pathLst>
            </a:custGeom>
            <a:grpFill/>
            <a:ln>
              <a:noFill/>
            </a:ln>
          </p:spPr>
          <p:txBody>
            <a:bodyPr lIns="121920" tIns="60960" rIns="121920" bIns="60960"/>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grpSp>
      <p:pic>
        <p:nvPicPr>
          <p:cNvPr id="3" name="图片 2"/>
          <p:cNvPicPr/>
          <p:nvPr/>
        </p:nvPicPr>
        <p:blipFill>
          <a:blip r:embed="rId5"/>
          <a:stretch>
            <a:fillRect/>
          </a:stretch>
        </p:blipFill>
        <p:spPr>
          <a:xfrm>
            <a:off x="452755" y="1456055"/>
            <a:ext cx="5492115" cy="3992880"/>
          </a:xfrm>
          <a:prstGeom prst="rect">
            <a:avLst/>
          </a:prstGeom>
          <a:extLst>
            <wpswe:webExtensionRef xmlns:wpswe="http://www.wps.cn/officeDocument/2018/webExtension" r:id="rId4"/>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 name="矩形 30"/>
          <p:cNvSpPr/>
          <p:nvPr/>
        </p:nvSpPr>
        <p:spPr>
          <a:xfrm>
            <a:off x="0" y="1631950"/>
            <a:ext cx="6705600" cy="4030663"/>
          </a:xfrm>
          <a:prstGeom prst="rect">
            <a:avLst/>
          </a:prstGeom>
          <a:gradFill flip="none" rotWithShape="1">
            <a:gsLst>
              <a:gs pos="0">
                <a:srgbClr val="0060A8"/>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171" name="MH_Others_1"/>
          <p:cNvSpPr txBox="1"/>
          <p:nvPr>
            <p:custDataLst>
              <p:tags r:id="rId1"/>
            </p:custDataLst>
          </p:nvPr>
        </p:nvSpPr>
        <p:spPr>
          <a:xfrm>
            <a:off x="555625" y="2930525"/>
            <a:ext cx="2895600" cy="1231900"/>
          </a:xfrm>
          <a:prstGeom prst="rect">
            <a:avLst/>
          </a:prstGeom>
          <a:noFill/>
          <a:ln w="9525">
            <a:noFill/>
          </a:ln>
        </p:spPr>
        <p:txBody>
          <a:bodyPr lIns="0" tIns="0" rIns="0" bIns="0" anchor="ctr" anchorCtr="0">
            <a:spAutoFit/>
          </a:bodyPr>
          <a:p>
            <a:pPr algn="ctr" eaLnBrk="1" hangingPunct="1"/>
            <a:r>
              <a:rPr lang="zh-CN" altLang="en-US" sz="8000" b="1" dirty="0">
                <a:solidFill>
                  <a:schemeClr val="bg1"/>
                </a:solidFill>
                <a:latin typeface="Arial" panose="020B0604020202020204" pitchFamily="34" charset="0"/>
                <a:ea typeface="微软雅黑" panose="020B0503020204020204" pitchFamily="34" charset="-122"/>
                <a:sym typeface="Arial" panose="020B0604020202020204" pitchFamily="34" charset="0"/>
              </a:rPr>
              <a:t>目  录</a:t>
            </a:r>
            <a:endParaRPr lang="zh-CN" altLang="en-US" sz="80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72" name="MH_Others_2"/>
          <p:cNvSpPr txBox="1"/>
          <p:nvPr>
            <p:custDataLst>
              <p:tags r:id="rId2"/>
            </p:custDataLst>
          </p:nvPr>
        </p:nvSpPr>
        <p:spPr>
          <a:xfrm>
            <a:off x="3390900" y="3668713"/>
            <a:ext cx="2781300" cy="554037"/>
          </a:xfrm>
          <a:prstGeom prst="rect">
            <a:avLst/>
          </a:prstGeom>
          <a:noFill/>
          <a:ln w="9525">
            <a:noFill/>
          </a:ln>
        </p:spPr>
        <p:txBody>
          <a:bodyPr lIns="0" tIns="0" rIns="0" bIns="0">
            <a:spAutoFit/>
          </a:bodyPr>
          <a:p>
            <a:pPr algn="ctr" eaLnBrk="1" hangingPunct="1"/>
            <a:r>
              <a:rPr lang="en-US" altLang="zh-CN" sz="3600" b="1" dirty="0">
                <a:solidFill>
                  <a:schemeClr val="bg1"/>
                </a:solidFill>
                <a:latin typeface="Arial" panose="020B0604020202020204" pitchFamily="34" charset="0"/>
                <a:ea typeface="微软雅黑" panose="020B0503020204020204" pitchFamily="34" charset="-122"/>
                <a:sym typeface="Arial" panose="020B0604020202020204" pitchFamily="34" charset="0"/>
              </a:rPr>
              <a:t>CONTENTS</a:t>
            </a:r>
            <a:endParaRPr lang="zh-CN" altLang="en-US" sz="36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p:cNvSpPr/>
          <p:nvPr/>
        </p:nvSpPr>
        <p:spPr>
          <a:xfrm>
            <a:off x="11791950" y="1631950"/>
            <a:ext cx="1066800" cy="4030663"/>
          </a:xfrm>
          <a:prstGeom prst="rect">
            <a:avLst/>
          </a:prstGeom>
          <a:gradFill flip="none" rotWithShape="1">
            <a:gsLst>
              <a:gs pos="0">
                <a:srgbClr val="0060A8"/>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nvGrpSpPr>
          <p:cNvPr id="7174" name="组合 5"/>
          <p:cNvGrpSpPr/>
          <p:nvPr/>
        </p:nvGrpSpPr>
        <p:grpSpPr>
          <a:xfrm>
            <a:off x="7504113" y="3719513"/>
            <a:ext cx="3489325" cy="1014412"/>
            <a:chOff x="5738324" y="2824037"/>
            <a:chExt cx="4339590" cy="1264040"/>
          </a:xfrm>
        </p:grpSpPr>
        <p:sp>
          <p:nvSpPr>
            <p:cNvPr id="7196" name="MH_Other_5"/>
            <p:cNvSpPr/>
            <p:nvPr>
              <p:custDataLst>
                <p:tags r:id="rId3"/>
              </p:custDataLst>
            </p:nvPr>
          </p:nvSpPr>
          <p:spPr>
            <a:xfrm>
              <a:off x="5943687" y="3009638"/>
              <a:ext cx="3870807" cy="805303"/>
            </a:xfrm>
            <a:custGeom>
              <a:avLst/>
              <a:gdLst/>
              <a:ahLst/>
              <a:cxnLst>
                <a:cxn ang="0">
                  <a:pos x="2147483646" y="960759884"/>
                </a:cxn>
                <a:cxn ang="0">
                  <a:pos x="2147483646" y="479668293"/>
                </a:cxn>
                <a:cxn ang="0">
                  <a:pos x="2147483646" y="0"/>
                </a:cxn>
                <a:cxn ang="0">
                  <a:pos x="479811824" y="0"/>
                </a:cxn>
                <a:cxn ang="0">
                  <a:pos x="0" y="479668293"/>
                </a:cxn>
                <a:cxn ang="0">
                  <a:pos x="479811824" y="960759884"/>
                </a:cxn>
                <a:cxn ang="0">
                  <a:pos x="2147483646" y="960759884"/>
                </a:cxn>
              </a:cxnLst>
              <a:pathLst>
                <a:path w="3244" h="675">
                  <a:moveTo>
                    <a:pt x="2907" y="675"/>
                  </a:moveTo>
                  <a:cubicBezTo>
                    <a:pt x="3093" y="675"/>
                    <a:pt x="3244" y="523"/>
                    <a:pt x="3244" y="337"/>
                  </a:cubicBezTo>
                  <a:cubicBezTo>
                    <a:pt x="3244" y="151"/>
                    <a:pt x="3093" y="0"/>
                    <a:pt x="2907" y="0"/>
                  </a:cubicBezTo>
                  <a:cubicBezTo>
                    <a:pt x="337" y="0"/>
                    <a:pt x="337" y="0"/>
                    <a:pt x="337" y="0"/>
                  </a:cubicBezTo>
                  <a:cubicBezTo>
                    <a:pt x="151" y="0"/>
                    <a:pt x="0" y="151"/>
                    <a:pt x="0" y="337"/>
                  </a:cubicBezTo>
                  <a:cubicBezTo>
                    <a:pt x="0" y="523"/>
                    <a:pt x="151" y="675"/>
                    <a:pt x="337" y="675"/>
                  </a:cubicBezTo>
                  <a:lnTo>
                    <a:pt x="2907" y="675"/>
                  </a:lnTo>
                  <a:close/>
                </a:path>
              </a:pathLst>
            </a:custGeom>
            <a:solidFill>
              <a:schemeClr val="accent1">
                <a:alpha val="100000"/>
              </a:schemeClr>
            </a:solidFill>
            <a:ln w="9525">
              <a:noFill/>
            </a:ln>
          </p:spPr>
          <p:txBody>
            <a:bodyPr/>
            <a:p>
              <a:endParaRPr lang="zh-CN" altLang="en-US"/>
            </a:p>
          </p:txBody>
        </p:sp>
        <p:pic>
          <p:nvPicPr>
            <p:cNvPr id="7197" name="MH_Other_6"/>
            <p:cNvPicPr>
              <a:picLocks noChangeAspect="1"/>
            </p:cNvPicPr>
            <p:nvPr>
              <p:custDataLst>
                <p:tags r:id="rId4"/>
              </p:custDataLst>
            </p:nvPr>
          </p:nvPicPr>
          <p:blipFill>
            <a:blip r:embed="rId5"/>
            <a:stretch>
              <a:fillRect/>
            </a:stretch>
          </p:blipFill>
          <p:spPr>
            <a:xfrm>
              <a:off x="5738324" y="2824037"/>
              <a:ext cx="4339590" cy="1264040"/>
            </a:xfrm>
            <a:prstGeom prst="rect">
              <a:avLst/>
            </a:prstGeom>
            <a:noFill/>
            <a:ln w="9525">
              <a:noFill/>
            </a:ln>
          </p:spPr>
        </p:pic>
        <p:sp>
          <p:nvSpPr>
            <p:cNvPr id="7198" name="MH_Other_16"/>
            <p:cNvSpPr>
              <a:spLocks noEditPoints="1"/>
            </p:cNvSpPr>
            <p:nvPr>
              <p:custDataLst>
                <p:tags r:id="rId6"/>
              </p:custDataLst>
            </p:nvPr>
          </p:nvSpPr>
          <p:spPr>
            <a:xfrm>
              <a:off x="6143553" y="3251564"/>
              <a:ext cx="445344" cy="321451"/>
            </a:xfrm>
            <a:custGeom>
              <a:avLst/>
              <a:gdLst/>
              <a:ahLst/>
              <a:cxnLst>
                <a:cxn ang="0">
                  <a:pos x="342391263" y="402283972"/>
                </a:cxn>
                <a:cxn ang="0">
                  <a:pos x="437092990" y="578726035"/>
                </a:cxn>
                <a:cxn ang="0">
                  <a:pos x="713918821" y="550494136"/>
                </a:cxn>
                <a:cxn ang="0">
                  <a:pos x="757630009" y="479918373"/>
                </a:cxn>
                <a:cxn ang="0">
                  <a:pos x="560936409" y="197612666"/>
                </a:cxn>
                <a:cxn ang="0">
                  <a:pos x="1027171091" y="853973102"/>
                </a:cxn>
                <a:cxn ang="0">
                  <a:pos x="852331736" y="642243158"/>
                </a:cxn>
                <a:cxn ang="0">
                  <a:pos x="560936409" y="663416418"/>
                </a:cxn>
                <a:cxn ang="0">
                  <a:pos x="218547845" y="811626582"/>
                </a:cxn>
                <a:cxn ang="0">
                  <a:pos x="218547845" y="388169351"/>
                </a:cxn>
                <a:cxn ang="0">
                  <a:pos x="313249571" y="317593588"/>
                </a:cxn>
                <a:cxn ang="0">
                  <a:pos x="247686838" y="275247068"/>
                </a:cxn>
                <a:cxn ang="0">
                  <a:pos x="36423741" y="169383424"/>
                </a:cxn>
                <a:cxn ang="0">
                  <a:pos x="305964823" y="169383424"/>
                </a:cxn>
                <a:cxn ang="0">
                  <a:pos x="364245508" y="225844565"/>
                </a:cxn>
                <a:cxn ang="0">
                  <a:pos x="757630009" y="232900548"/>
                </a:cxn>
                <a:cxn ang="0">
                  <a:pos x="801338498" y="169383424"/>
                </a:cxn>
                <a:cxn ang="0">
                  <a:pos x="1158299258" y="169383424"/>
                </a:cxn>
                <a:cxn ang="0">
                  <a:pos x="859616484" y="296420328"/>
                </a:cxn>
                <a:cxn ang="0">
                  <a:pos x="823192743" y="402283972"/>
                </a:cxn>
                <a:cxn ang="0">
                  <a:pos x="910612421" y="557552775"/>
                </a:cxn>
                <a:cxn ang="0">
                  <a:pos x="1202007747" y="684589678"/>
                </a:cxn>
                <a:cxn ang="0">
                  <a:pos x="298680075" y="451689131"/>
                </a:cxn>
                <a:cxn ang="0">
                  <a:pos x="50993238" y="599899295"/>
                </a:cxn>
                <a:cxn ang="0">
                  <a:pos x="386099753" y="599899295"/>
                </a:cxn>
                <a:cxn ang="0">
                  <a:pos x="845046988" y="190556684"/>
                </a:cxn>
                <a:cxn ang="0">
                  <a:pos x="896042924" y="275247068"/>
                </a:cxn>
                <a:cxn ang="0">
                  <a:pos x="1114588070" y="169383424"/>
                </a:cxn>
                <a:cxn ang="0">
                  <a:pos x="845046988" y="169383424"/>
                </a:cxn>
                <a:cxn ang="0">
                  <a:pos x="167551908" y="84690384"/>
                </a:cxn>
                <a:cxn ang="0">
                  <a:pos x="167551908" y="261132447"/>
                </a:cxn>
                <a:cxn ang="0">
                  <a:pos x="203978348" y="190556684"/>
                </a:cxn>
                <a:cxn ang="0">
                  <a:pos x="1151014510" y="684589678"/>
                </a:cxn>
                <a:cxn ang="0">
                  <a:pos x="896042924" y="684589678"/>
                </a:cxn>
                <a:cxn ang="0">
                  <a:pos x="1151014510" y="684589678"/>
                </a:cxn>
              </a:cxnLst>
              <a:pathLst>
                <a:path w="165" h="121">
                  <a:moveTo>
                    <a:pt x="77" y="28"/>
                  </a:moveTo>
                  <a:cubicBezTo>
                    <a:pt x="61" y="28"/>
                    <a:pt x="47" y="41"/>
                    <a:pt x="47" y="57"/>
                  </a:cubicBezTo>
                  <a:cubicBezTo>
                    <a:pt x="47" y="58"/>
                    <a:pt x="47" y="59"/>
                    <a:pt x="48" y="60"/>
                  </a:cubicBezTo>
                  <a:cubicBezTo>
                    <a:pt x="55" y="65"/>
                    <a:pt x="59" y="73"/>
                    <a:pt x="60" y="82"/>
                  </a:cubicBezTo>
                  <a:cubicBezTo>
                    <a:pt x="65" y="85"/>
                    <a:pt x="71" y="87"/>
                    <a:pt x="77" y="87"/>
                  </a:cubicBezTo>
                  <a:cubicBezTo>
                    <a:pt x="85" y="87"/>
                    <a:pt x="92" y="83"/>
                    <a:pt x="98" y="78"/>
                  </a:cubicBezTo>
                  <a:cubicBezTo>
                    <a:pt x="97" y="76"/>
                    <a:pt x="97" y="73"/>
                    <a:pt x="98" y="71"/>
                  </a:cubicBezTo>
                  <a:cubicBezTo>
                    <a:pt x="100" y="69"/>
                    <a:pt x="102" y="68"/>
                    <a:pt x="104" y="68"/>
                  </a:cubicBezTo>
                  <a:cubicBezTo>
                    <a:pt x="105" y="65"/>
                    <a:pt x="106" y="61"/>
                    <a:pt x="106" y="57"/>
                  </a:cubicBezTo>
                  <a:cubicBezTo>
                    <a:pt x="106" y="41"/>
                    <a:pt x="93" y="28"/>
                    <a:pt x="77" y="28"/>
                  </a:cubicBezTo>
                  <a:moveTo>
                    <a:pt x="165" y="97"/>
                  </a:moveTo>
                  <a:cubicBezTo>
                    <a:pt x="165" y="111"/>
                    <a:pt x="154" y="121"/>
                    <a:pt x="141" y="121"/>
                  </a:cubicBezTo>
                  <a:cubicBezTo>
                    <a:pt x="127" y="121"/>
                    <a:pt x="116" y="111"/>
                    <a:pt x="116" y="97"/>
                  </a:cubicBezTo>
                  <a:cubicBezTo>
                    <a:pt x="116" y="95"/>
                    <a:pt x="117" y="93"/>
                    <a:pt x="117" y="91"/>
                  </a:cubicBezTo>
                  <a:cubicBezTo>
                    <a:pt x="115" y="90"/>
                    <a:pt x="106" y="84"/>
                    <a:pt x="103" y="83"/>
                  </a:cubicBezTo>
                  <a:cubicBezTo>
                    <a:pt x="96" y="90"/>
                    <a:pt x="87" y="94"/>
                    <a:pt x="77" y="94"/>
                  </a:cubicBezTo>
                  <a:cubicBezTo>
                    <a:pt x="71" y="94"/>
                    <a:pt x="65" y="92"/>
                    <a:pt x="60" y="90"/>
                  </a:cubicBezTo>
                  <a:cubicBezTo>
                    <a:pt x="58" y="104"/>
                    <a:pt x="45" y="115"/>
                    <a:pt x="30" y="115"/>
                  </a:cubicBezTo>
                  <a:cubicBezTo>
                    <a:pt x="13" y="115"/>
                    <a:pt x="0" y="102"/>
                    <a:pt x="0" y="85"/>
                  </a:cubicBezTo>
                  <a:cubicBezTo>
                    <a:pt x="0" y="68"/>
                    <a:pt x="13" y="55"/>
                    <a:pt x="30" y="55"/>
                  </a:cubicBezTo>
                  <a:cubicBezTo>
                    <a:pt x="34" y="55"/>
                    <a:pt x="37" y="55"/>
                    <a:pt x="40" y="56"/>
                  </a:cubicBezTo>
                  <a:cubicBezTo>
                    <a:pt x="40" y="52"/>
                    <a:pt x="41" y="48"/>
                    <a:pt x="43" y="45"/>
                  </a:cubicBezTo>
                  <a:cubicBezTo>
                    <a:pt x="42" y="45"/>
                    <a:pt x="42" y="45"/>
                    <a:pt x="42" y="45"/>
                  </a:cubicBezTo>
                  <a:cubicBezTo>
                    <a:pt x="34" y="39"/>
                    <a:pt x="34" y="39"/>
                    <a:pt x="34" y="39"/>
                  </a:cubicBezTo>
                  <a:cubicBezTo>
                    <a:pt x="31" y="41"/>
                    <a:pt x="27" y="43"/>
                    <a:pt x="23" y="43"/>
                  </a:cubicBezTo>
                  <a:cubicBezTo>
                    <a:pt x="13" y="43"/>
                    <a:pt x="5" y="34"/>
                    <a:pt x="5" y="24"/>
                  </a:cubicBezTo>
                  <a:cubicBezTo>
                    <a:pt x="5" y="14"/>
                    <a:pt x="13" y="6"/>
                    <a:pt x="23" y="6"/>
                  </a:cubicBezTo>
                  <a:cubicBezTo>
                    <a:pt x="34" y="6"/>
                    <a:pt x="42" y="14"/>
                    <a:pt x="42" y="24"/>
                  </a:cubicBezTo>
                  <a:cubicBezTo>
                    <a:pt x="42" y="25"/>
                    <a:pt x="42" y="26"/>
                    <a:pt x="42" y="27"/>
                  </a:cubicBezTo>
                  <a:cubicBezTo>
                    <a:pt x="50" y="32"/>
                    <a:pt x="50" y="32"/>
                    <a:pt x="50" y="32"/>
                  </a:cubicBezTo>
                  <a:cubicBezTo>
                    <a:pt x="57" y="25"/>
                    <a:pt x="66" y="21"/>
                    <a:pt x="77" y="21"/>
                  </a:cubicBezTo>
                  <a:cubicBezTo>
                    <a:pt x="88" y="21"/>
                    <a:pt x="98" y="26"/>
                    <a:pt x="104" y="33"/>
                  </a:cubicBezTo>
                  <a:cubicBezTo>
                    <a:pt x="111" y="30"/>
                    <a:pt x="111" y="30"/>
                    <a:pt x="111" y="30"/>
                  </a:cubicBezTo>
                  <a:cubicBezTo>
                    <a:pt x="110" y="28"/>
                    <a:pt x="110" y="26"/>
                    <a:pt x="110" y="24"/>
                  </a:cubicBezTo>
                  <a:cubicBezTo>
                    <a:pt x="110" y="11"/>
                    <a:pt x="121" y="0"/>
                    <a:pt x="135" y="0"/>
                  </a:cubicBezTo>
                  <a:cubicBezTo>
                    <a:pt x="148" y="0"/>
                    <a:pt x="159" y="11"/>
                    <a:pt x="159" y="24"/>
                  </a:cubicBezTo>
                  <a:cubicBezTo>
                    <a:pt x="159" y="38"/>
                    <a:pt x="148" y="49"/>
                    <a:pt x="135" y="49"/>
                  </a:cubicBezTo>
                  <a:cubicBezTo>
                    <a:pt x="128" y="49"/>
                    <a:pt x="122" y="46"/>
                    <a:pt x="118" y="42"/>
                  </a:cubicBezTo>
                  <a:cubicBezTo>
                    <a:pt x="111" y="46"/>
                    <a:pt x="111" y="46"/>
                    <a:pt x="111" y="46"/>
                  </a:cubicBezTo>
                  <a:cubicBezTo>
                    <a:pt x="113" y="49"/>
                    <a:pt x="113" y="53"/>
                    <a:pt x="113" y="57"/>
                  </a:cubicBezTo>
                  <a:cubicBezTo>
                    <a:pt x="113" y="62"/>
                    <a:pt x="112" y="66"/>
                    <a:pt x="111" y="70"/>
                  </a:cubicBezTo>
                  <a:cubicBezTo>
                    <a:pt x="125" y="79"/>
                    <a:pt x="125" y="79"/>
                    <a:pt x="125" y="79"/>
                  </a:cubicBezTo>
                  <a:cubicBezTo>
                    <a:pt x="129" y="75"/>
                    <a:pt x="135" y="73"/>
                    <a:pt x="141" y="73"/>
                  </a:cubicBezTo>
                  <a:cubicBezTo>
                    <a:pt x="154" y="73"/>
                    <a:pt x="165" y="84"/>
                    <a:pt x="165" y="97"/>
                  </a:cubicBezTo>
                  <a:moveTo>
                    <a:pt x="53" y="85"/>
                  </a:moveTo>
                  <a:cubicBezTo>
                    <a:pt x="53" y="76"/>
                    <a:pt x="48" y="68"/>
                    <a:pt x="41" y="64"/>
                  </a:cubicBezTo>
                  <a:cubicBezTo>
                    <a:pt x="38" y="63"/>
                    <a:pt x="34" y="62"/>
                    <a:pt x="30" y="62"/>
                  </a:cubicBezTo>
                  <a:cubicBezTo>
                    <a:pt x="17" y="62"/>
                    <a:pt x="7" y="72"/>
                    <a:pt x="7" y="85"/>
                  </a:cubicBezTo>
                  <a:cubicBezTo>
                    <a:pt x="7" y="98"/>
                    <a:pt x="17" y="108"/>
                    <a:pt x="30" y="108"/>
                  </a:cubicBezTo>
                  <a:cubicBezTo>
                    <a:pt x="43" y="108"/>
                    <a:pt x="53" y="98"/>
                    <a:pt x="53" y="85"/>
                  </a:cubicBezTo>
                  <a:close/>
                  <a:moveTo>
                    <a:pt x="116" y="24"/>
                  </a:moveTo>
                  <a:cubicBezTo>
                    <a:pt x="116" y="25"/>
                    <a:pt x="116" y="26"/>
                    <a:pt x="116" y="27"/>
                  </a:cubicBezTo>
                  <a:cubicBezTo>
                    <a:pt x="119" y="26"/>
                    <a:pt x="123" y="27"/>
                    <a:pt x="125" y="30"/>
                  </a:cubicBezTo>
                  <a:cubicBezTo>
                    <a:pt x="126" y="33"/>
                    <a:pt x="126" y="37"/>
                    <a:pt x="123" y="39"/>
                  </a:cubicBezTo>
                  <a:cubicBezTo>
                    <a:pt x="126" y="41"/>
                    <a:pt x="130" y="43"/>
                    <a:pt x="135" y="43"/>
                  </a:cubicBezTo>
                  <a:cubicBezTo>
                    <a:pt x="145" y="43"/>
                    <a:pt x="153" y="35"/>
                    <a:pt x="153" y="24"/>
                  </a:cubicBezTo>
                  <a:cubicBezTo>
                    <a:pt x="153" y="14"/>
                    <a:pt x="145" y="6"/>
                    <a:pt x="135" y="6"/>
                  </a:cubicBezTo>
                  <a:cubicBezTo>
                    <a:pt x="124" y="6"/>
                    <a:pt x="116" y="14"/>
                    <a:pt x="116" y="24"/>
                  </a:cubicBezTo>
                  <a:moveTo>
                    <a:pt x="36" y="24"/>
                  </a:moveTo>
                  <a:cubicBezTo>
                    <a:pt x="36" y="17"/>
                    <a:pt x="30" y="12"/>
                    <a:pt x="23" y="12"/>
                  </a:cubicBezTo>
                  <a:cubicBezTo>
                    <a:pt x="17" y="12"/>
                    <a:pt x="11" y="17"/>
                    <a:pt x="11" y="24"/>
                  </a:cubicBezTo>
                  <a:cubicBezTo>
                    <a:pt x="11" y="31"/>
                    <a:pt x="17" y="37"/>
                    <a:pt x="23" y="37"/>
                  </a:cubicBezTo>
                  <a:cubicBezTo>
                    <a:pt x="25" y="37"/>
                    <a:pt x="27" y="36"/>
                    <a:pt x="29" y="36"/>
                  </a:cubicBezTo>
                  <a:cubicBezTo>
                    <a:pt x="27" y="33"/>
                    <a:pt x="27" y="30"/>
                    <a:pt x="28" y="27"/>
                  </a:cubicBezTo>
                  <a:cubicBezTo>
                    <a:pt x="30" y="25"/>
                    <a:pt x="33" y="24"/>
                    <a:pt x="36" y="24"/>
                  </a:cubicBezTo>
                  <a:moveTo>
                    <a:pt x="158" y="97"/>
                  </a:moveTo>
                  <a:cubicBezTo>
                    <a:pt x="158" y="87"/>
                    <a:pt x="150" y="79"/>
                    <a:pt x="141" y="79"/>
                  </a:cubicBezTo>
                  <a:cubicBezTo>
                    <a:pt x="131" y="79"/>
                    <a:pt x="123" y="87"/>
                    <a:pt x="123" y="97"/>
                  </a:cubicBezTo>
                  <a:cubicBezTo>
                    <a:pt x="123" y="107"/>
                    <a:pt x="131" y="115"/>
                    <a:pt x="141" y="115"/>
                  </a:cubicBezTo>
                  <a:cubicBezTo>
                    <a:pt x="150" y="115"/>
                    <a:pt x="158" y="107"/>
                    <a:pt x="158" y="97"/>
                  </a:cubicBezTo>
                </a:path>
              </a:pathLst>
            </a:custGeom>
            <a:solidFill>
              <a:srgbClr val="FFFFFF">
                <a:alpha val="100000"/>
              </a:srgbClr>
            </a:solidFill>
            <a:ln w="9525">
              <a:noFill/>
            </a:ln>
          </p:spPr>
          <p:txBody>
            <a:bodyPr/>
            <a:p>
              <a:endParaRPr lang="zh-CN" altLang="en-US"/>
            </a:p>
          </p:txBody>
        </p:sp>
        <p:sp>
          <p:nvSpPr>
            <p:cNvPr id="2069" name="MH_Other_19"/>
            <p:cNvSpPr txBox="1">
              <a:spLocks noChangeArrowheads="1"/>
            </p:cNvSpPr>
            <p:nvPr>
              <p:custDataLst>
                <p:tags r:id="rId7"/>
              </p:custDataLst>
            </p:nvPr>
          </p:nvSpPr>
          <p:spPr bwMode="auto">
            <a:xfrm>
              <a:off x="7045334" y="3249340"/>
              <a:ext cx="560711" cy="324417"/>
            </a:xfrm>
            <a:prstGeom prst="rect">
              <a:avLst/>
            </a:prstGeom>
            <a:noFill/>
            <a:ln>
              <a:noFill/>
            </a:ln>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11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03</a:t>
              </a:r>
              <a:endParaRPr kumimoji="0" lang="zh-CN" altLang="en-US" sz="211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200" name="MH_Text_2"/>
            <p:cNvSpPr txBox="1"/>
            <p:nvPr>
              <p:custDataLst>
                <p:tags r:id="rId8"/>
              </p:custDataLst>
            </p:nvPr>
          </p:nvSpPr>
          <p:spPr>
            <a:xfrm>
              <a:off x="7570240" y="3296579"/>
              <a:ext cx="1967807" cy="344537"/>
            </a:xfrm>
            <a:prstGeom prst="rect">
              <a:avLst/>
            </a:prstGeom>
            <a:noFill/>
            <a:ln w="9525">
              <a:noFill/>
            </a:ln>
          </p:spPr>
          <p:txBody>
            <a:bodyPr lIns="0" tIns="0" rIns="0" bIns="0">
              <a:spAutoFit/>
            </a:bodyPr>
            <a:p>
              <a:pPr eaLnBrk="1" hangingPunct="1"/>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产品市场</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175" name="组合 6"/>
          <p:cNvGrpSpPr/>
          <p:nvPr/>
        </p:nvGrpSpPr>
        <p:grpSpPr>
          <a:xfrm>
            <a:off x="7526338" y="4791075"/>
            <a:ext cx="3487737" cy="1016000"/>
            <a:chOff x="5761447" y="4002512"/>
            <a:chExt cx="4339590" cy="1264039"/>
          </a:xfrm>
        </p:grpSpPr>
        <p:sp>
          <p:nvSpPr>
            <p:cNvPr id="7191" name="MH_Other_4"/>
            <p:cNvSpPr/>
            <p:nvPr>
              <p:custDataLst>
                <p:tags r:id="rId9"/>
              </p:custDataLst>
            </p:nvPr>
          </p:nvSpPr>
          <p:spPr>
            <a:xfrm>
              <a:off x="5943687" y="4189966"/>
              <a:ext cx="3870807" cy="805301"/>
            </a:xfrm>
            <a:custGeom>
              <a:avLst/>
              <a:gdLst/>
              <a:ahLst/>
              <a:cxnLst>
                <a:cxn ang="0">
                  <a:pos x="2147483646" y="962180565"/>
                </a:cxn>
                <a:cxn ang="0">
                  <a:pos x="2147483646" y="481090880"/>
                </a:cxn>
                <a:cxn ang="0">
                  <a:pos x="2147483646" y="0"/>
                </a:cxn>
                <a:cxn ang="0">
                  <a:pos x="479811824" y="0"/>
                </a:cxn>
                <a:cxn ang="0">
                  <a:pos x="0" y="481090880"/>
                </a:cxn>
                <a:cxn ang="0">
                  <a:pos x="479811824" y="962180565"/>
                </a:cxn>
                <a:cxn ang="0">
                  <a:pos x="2147483646" y="962180565"/>
                </a:cxn>
              </a:cxnLst>
              <a:pathLst>
                <a:path w="3244" h="674">
                  <a:moveTo>
                    <a:pt x="2907" y="674"/>
                  </a:moveTo>
                  <a:cubicBezTo>
                    <a:pt x="3093" y="674"/>
                    <a:pt x="3244" y="523"/>
                    <a:pt x="3244" y="337"/>
                  </a:cubicBezTo>
                  <a:cubicBezTo>
                    <a:pt x="3244" y="151"/>
                    <a:pt x="3093" y="0"/>
                    <a:pt x="2907" y="0"/>
                  </a:cubicBezTo>
                  <a:cubicBezTo>
                    <a:pt x="337" y="0"/>
                    <a:pt x="337" y="0"/>
                    <a:pt x="337" y="0"/>
                  </a:cubicBezTo>
                  <a:cubicBezTo>
                    <a:pt x="151" y="0"/>
                    <a:pt x="0" y="151"/>
                    <a:pt x="0" y="337"/>
                  </a:cubicBezTo>
                  <a:cubicBezTo>
                    <a:pt x="0" y="523"/>
                    <a:pt x="151" y="674"/>
                    <a:pt x="337" y="674"/>
                  </a:cubicBezTo>
                  <a:lnTo>
                    <a:pt x="2907" y="674"/>
                  </a:lnTo>
                  <a:close/>
                </a:path>
              </a:pathLst>
            </a:custGeom>
            <a:solidFill>
              <a:schemeClr val="accent2">
                <a:alpha val="100000"/>
              </a:schemeClr>
            </a:solidFill>
            <a:ln w="9525">
              <a:noFill/>
            </a:ln>
          </p:spPr>
          <p:txBody>
            <a:bodyPr/>
            <a:p>
              <a:endParaRPr lang="zh-CN" altLang="en-US"/>
            </a:p>
          </p:txBody>
        </p:sp>
        <p:pic>
          <p:nvPicPr>
            <p:cNvPr id="7192" name="MH_Other_7"/>
            <p:cNvPicPr>
              <a:picLocks noChangeAspect="1"/>
            </p:cNvPicPr>
            <p:nvPr>
              <p:custDataLst>
                <p:tags r:id="rId10"/>
              </p:custDataLst>
            </p:nvPr>
          </p:nvPicPr>
          <p:blipFill>
            <a:blip r:embed="rId5"/>
            <a:stretch>
              <a:fillRect/>
            </a:stretch>
          </p:blipFill>
          <p:spPr>
            <a:xfrm>
              <a:off x="5761447" y="4002512"/>
              <a:ext cx="4339590" cy="1264039"/>
            </a:xfrm>
            <a:prstGeom prst="rect">
              <a:avLst/>
            </a:prstGeom>
            <a:noFill/>
            <a:ln w="9525">
              <a:noFill/>
            </a:ln>
          </p:spPr>
        </p:pic>
        <p:sp>
          <p:nvSpPr>
            <p:cNvPr id="7193" name="MH_Other_13"/>
            <p:cNvSpPr>
              <a:spLocks noEditPoints="1"/>
            </p:cNvSpPr>
            <p:nvPr>
              <p:custDataLst>
                <p:tags r:id="rId11"/>
              </p:custDataLst>
            </p:nvPr>
          </p:nvSpPr>
          <p:spPr>
            <a:xfrm>
              <a:off x="6236473" y="4434402"/>
              <a:ext cx="259504" cy="316428"/>
            </a:xfrm>
            <a:custGeom>
              <a:avLst/>
              <a:gdLst/>
              <a:ahLst/>
              <a:cxnLst>
                <a:cxn ang="0">
                  <a:pos x="489575921" y="339388973"/>
                </a:cxn>
                <a:cxn ang="0">
                  <a:pos x="555341263" y="197977566"/>
                </a:cxn>
                <a:cxn ang="0">
                  <a:pos x="350741281" y="0"/>
                </a:cxn>
                <a:cxn ang="0">
                  <a:pos x="146141300" y="197977566"/>
                </a:cxn>
                <a:cxn ang="0">
                  <a:pos x="211906641" y="339388973"/>
                </a:cxn>
                <a:cxn ang="0">
                  <a:pos x="0" y="650493537"/>
                </a:cxn>
                <a:cxn ang="0">
                  <a:pos x="0" y="841400665"/>
                </a:cxn>
                <a:cxn ang="0">
                  <a:pos x="701482563" y="841400665"/>
                </a:cxn>
                <a:cxn ang="0">
                  <a:pos x="701482563" y="650493537"/>
                </a:cxn>
                <a:cxn ang="0">
                  <a:pos x="489575921" y="339388973"/>
                </a:cxn>
                <a:cxn ang="0">
                  <a:pos x="197293322" y="197977566"/>
                </a:cxn>
                <a:cxn ang="0">
                  <a:pos x="350741281" y="56563499"/>
                </a:cxn>
                <a:cxn ang="0">
                  <a:pos x="504191944" y="197977566"/>
                </a:cxn>
                <a:cxn ang="0">
                  <a:pos x="431119942" y="325248098"/>
                </a:cxn>
                <a:cxn ang="0">
                  <a:pos x="350741281" y="346459410"/>
                </a:cxn>
                <a:cxn ang="0">
                  <a:pos x="270362621" y="325248098"/>
                </a:cxn>
                <a:cxn ang="0">
                  <a:pos x="197293322" y="197977566"/>
                </a:cxn>
                <a:cxn ang="0">
                  <a:pos x="606490583" y="756552757"/>
                </a:cxn>
                <a:cxn ang="0">
                  <a:pos x="94991980" y="756552757"/>
                </a:cxn>
                <a:cxn ang="0">
                  <a:pos x="94991980" y="650493537"/>
                </a:cxn>
                <a:cxn ang="0">
                  <a:pos x="350741281" y="403022910"/>
                </a:cxn>
                <a:cxn ang="0">
                  <a:pos x="606490583" y="650493537"/>
                </a:cxn>
                <a:cxn ang="0">
                  <a:pos x="606490583" y="756552757"/>
                </a:cxn>
              </a:cxnLst>
              <a:pathLst>
                <a:path w="96" h="119">
                  <a:moveTo>
                    <a:pt x="67" y="48"/>
                  </a:moveTo>
                  <a:cubicBezTo>
                    <a:pt x="73" y="43"/>
                    <a:pt x="76" y="36"/>
                    <a:pt x="76" y="28"/>
                  </a:cubicBezTo>
                  <a:cubicBezTo>
                    <a:pt x="76" y="13"/>
                    <a:pt x="63" y="0"/>
                    <a:pt x="48" y="0"/>
                  </a:cubicBezTo>
                  <a:cubicBezTo>
                    <a:pt x="33" y="0"/>
                    <a:pt x="20" y="13"/>
                    <a:pt x="20" y="28"/>
                  </a:cubicBezTo>
                  <a:cubicBezTo>
                    <a:pt x="20" y="36"/>
                    <a:pt x="24" y="43"/>
                    <a:pt x="29" y="48"/>
                  </a:cubicBezTo>
                  <a:cubicBezTo>
                    <a:pt x="12" y="56"/>
                    <a:pt x="0" y="73"/>
                    <a:pt x="0" y="92"/>
                  </a:cubicBezTo>
                  <a:cubicBezTo>
                    <a:pt x="0" y="119"/>
                    <a:pt x="0" y="119"/>
                    <a:pt x="0" y="119"/>
                  </a:cubicBezTo>
                  <a:cubicBezTo>
                    <a:pt x="96" y="119"/>
                    <a:pt x="96" y="119"/>
                    <a:pt x="96" y="119"/>
                  </a:cubicBezTo>
                  <a:cubicBezTo>
                    <a:pt x="96" y="92"/>
                    <a:pt x="96" y="92"/>
                    <a:pt x="96" y="92"/>
                  </a:cubicBezTo>
                  <a:cubicBezTo>
                    <a:pt x="96" y="73"/>
                    <a:pt x="84" y="56"/>
                    <a:pt x="67" y="48"/>
                  </a:cubicBezTo>
                  <a:moveTo>
                    <a:pt x="27" y="28"/>
                  </a:moveTo>
                  <a:cubicBezTo>
                    <a:pt x="27" y="17"/>
                    <a:pt x="37" y="8"/>
                    <a:pt x="48" y="8"/>
                  </a:cubicBezTo>
                  <a:cubicBezTo>
                    <a:pt x="59" y="8"/>
                    <a:pt x="69" y="17"/>
                    <a:pt x="69" y="28"/>
                  </a:cubicBezTo>
                  <a:cubicBezTo>
                    <a:pt x="69" y="36"/>
                    <a:pt x="65" y="42"/>
                    <a:pt x="59" y="46"/>
                  </a:cubicBezTo>
                  <a:cubicBezTo>
                    <a:pt x="56" y="48"/>
                    <a:pt x="52" y="49"/>
                    <a:pt x="48" y="49"/>
                  </a:cubicBezTo>
                  <a:cubicBezTo>
                    <a:pt x="44" y="49"/>
                    <a:pt x="40" y="48"/>
                    <a:pt x="37" y="46"/>
                  </a:cubicBezTo>
                  <a:cubicBezTo>
                    <a:pt x="31" y="42"/>
                    <a:pt x="27" y="36"/>
                    <a:pt x="27" y="28"/>
                  </a:cubicBezTo>
                  <a:moveTo>
                    <a:pt x="83" y="107"/>
                  </a:moveTo>
                  <a:cubicBezTo>
                    <a:pt x="13" y="107"/>
                    <a:pt x="13" y="107"/>
                    <a:pt x="13" y="107"/>
                  </a:cubicBezTo>
                  <a:cubicBezTo>
                    <a:pt x="13" y="92"/>
                    <a:pt x="13" y="92"/>
                    <a:pt x="13" y="92"/>
                  </a:cubicBezTo>
                  <a:cubicBezTo>
                    <a:pt x="13" y="73"/>
                    <a:pt x="29" y="57"/>
                    <a:pt x="48" y="57"/>
                  </a:cubicBezTo>
                  <a:cubicBezTo>
                    <a:pt x="68" y="57"/>
                    <a:pt x="83" y="73"/>
                    <a:pt x="83" y="92"/>
                  </a:cubicBezTo>
                  <a:lnTo>
                    <a:pt x="83" y="107"/>
                  </a:lnTo>
                  <a:close/>
                </a:path>
              </a:pathLst>
            </a:custGeom>
            <a:solidFill>
              <a:srgbClr val="FFFFFF">
                <a:alpha val="100000"/>
              </a:srgbClr>
            </a:solidFill>
            <a:ln w="9525">
              <a:noFill/>
            </a:ln>
          </p:spPr>
          <p:txBody>
            <a:bodyPr/>
            <a:p>
              <a:endParaRPr lang="zh-CN" altLang="en-US"/>
            </a:p>
          </p:txBody>
        </p:sp>
        <p:sp>
          <p:nvSpPr>
            <p:cNvPr id="23" name="MH_Other_18"/>
            <p:cNvSpPr txBox="1"/>
            <p:nvPr>
              <p:custDataLst>
                <p:tags r:id="rId12"/>
              </p:custDataLst>
            </p:nvPr>
          </p:nvSpPr>
          <p:spPr>
            <a:xfrm>
              <a:off x="7039423" y="4431101"/>
              <a:ext cx="574794" cy="323910"/>
            </a:xfrm>
            <a:prstGeom prst="rect">
              <a:avLst/>
            </a:prstGeom>
            <a:noFill/>
          </p:spPr>
          <p:txBody>
            <a:bodyPr lIns="0" tIns="0" rIns="0" bIns="0">
              <a:spAutoFit/>
            </a:bodyPr>
            <a:lstStyle/>
            <a:p>
              <a:pPr marR="0" algn="ctr" defTabSz="914400" eaLnBrk="1" hangingPunct="1">
                <a:buClrTx/>
                <a:buSzTx/>
                <a:buFontTx/>
                <a:buNone/>
                <a:defRPr/>
              </a:pPr>
              <a:r>
                <a:rPr kumimoji="0" lang="en-US" altLang="zh-CN" sz="2110" kern="1200" cap="none" spc="0" normalizeH="0" baseline="0" noProof="1">
                  <a:solidFill>
                    <a:schemeClr val="bg1"/>
                  </a:solidFill>
                  <a:latin typeface="Arial" panose="020B0604020202020204" pitchFamily="34" charset="0"/>
                  <a:ea typeface="微软雅黑" panose="020B0503020204020204" pitchFamily="34" charset="-122"/>
                  <a:cs typeface="+mn-cs"/>
                  <a:sym typeface="Arial" panose="020B0604020202020204" pitchFamily="34" charset="0"/>
                </a:rPr>
                <a:t>04</a:t>
              </a:r>
              <a:endParaRPr kumimoji="0" lang="zh-CN" altLang="en-US" sz="2110" kern="1200" cap="none" spc="0" normalizeH="0" baseline="0" noProof="1">
                <a:solidFill>
                  <a:schemeClr val="bg1"/>
                </a:solidFill>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95" name="MH_Text_3"/>
            <p:cNvSpPr txBox="1"/>
            <p:nvPr>
              <p:custDataLst>
                <p:tags r:id="rId13"/>
              </p:custDataLst>
            </p:nvPr>
          </p:nvSpPr>
          <p:spPr>
            <a:xfrm>
              <a:off x="7617532" y="4476904"/>
              <a:ext cx="1967807" cy="344451"/>
            </a:xfrm>
            <a:prstGeom prst="rect">
              <a:avLst/>
            </a:prstGeom>
            <a:noFill/>
            <a:ln w="9525">
              <a:noFill/>
            </a:ln>
          </p:spPr>
          <p:txBody>
            <a:bodyPr lIns="0" tIns="0" rIns="0" bIns="0">
              <a:spAutoFit/>
            </a:bodyPr>
            <a:p>
              <a:pPr eaLnBrk="1" hangingPunct="1"/>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未来发展</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176" name="组合 3"/>
          <p:cNvGrpSpPr/>
          <p:nvPr/>
        </p:nvGrpSpPr>
        <p:grpSpPr>
          <a:xfrm>
            <a:off x="7437438" y="1528763"/>
            <a:ext cx="3487737" cy="1014412"/>
            <a:chOff x="7437438" y="1425575"/>
            <a:chExt cx="3488432" cy="1015746"/>
          </a:xfrm>
        </p:grpSpPr>
        <p:sp>
          <p:nvSpPr>
            <p:cNvPr id="7186" name="MH_Other_1"/>
            <p:cNvSpPr/>
            <p:nvPr>
              <p:custDataLst>
                <p:tags r:id="rId14"/>
              </p:custDataLst>
            </p:nvPr>
          </p:nvSpPr>
          <p:spPr>
            <a:xfrm>
              <a:off x="7645598" y="1552987"/>
              <a:ext cx="3111594" cy="647118"/>
            </a:xfrm>
            <a:custGeom>
              <a:avLst/>
              <a:gdLst/>
              <a:ahLst/>
              <a:cxnLst>
                <a:cxn ang="0">
                  <a:pos x="2147483646" y="621308169"/>
                </a:cxn>
                <a:cxn ang="0">
                  <a:pos x="2147483646" y="310654085"/>
                </a:cxn>
                <a:cxn ang="0">
                  <a:pos x="2147483646" y="0"/>
                </a:cxn>
                <a:cxn ang="0">
                  <a:pos x="310051542" y="0"/>
                </a:cxn>
                <a:cxn ang="0">
                  <a:pos x="0" y="310654085"/>
                </a:cxn>
                <a:cxn ang="0">
                  <a:pos x="310051542" y="621308169"/>
                </a:cxn>
                <a:cxn ang="0">
                  <a:pos x="2147483646" y="621308169"/>
                </a:cxn>
              </a:cxnLst>
              <a:pathLst>
                <a:path w="3244" h="674">
                  <a:moveTo>
                    <a:pt x="2907" y="674"/>
                  </a:moveTo>
                  <a:cubicBezTo>
                    <a:pt x="3093" y="674"/>
                    <a:pt x="3244" y="523"/>
                    <a:pt x="3244" y="337"/>
                  </a:cubicBezTo>
                  <a:cubicBezTo>
                    <a:pt x="3244" y="151"/>
                    <a:pt x="3093" y="0"/>
                    <a:pt x="2907" y="0"/>
                  </a:cubicBezTo>
                  <a:cubicBezTo>
                    <a:pt x="337" y="0"/>
                    <a:pt x="337" y="0"/>
                    <a:pt x="337" y="0"/>
                  </a:cubicBezTo>
                  <a:cubicBezTo>
                    <a:pt x="151" y="0"/>
                    <a:pt x="0" y="151"/>
                    <a:pt x="0" y="337"/>
                  </a:cubicBezTo>
                  <a:cubicBezTo>
                    <a:pt x="0" y="523"/>
                    <a:pt x="151" y="674"/>
                    <a:pt x="337" y="674"/>
                  </a:cubicBezTo>
                  <a:lnTo>
                    <a:pt x="2907" y="674"/>
                  </a:lnTo>
                  <a:close/>
                </a:path>
              </a:pathLst>
            </a:custGeom>
            <a:solidFill>
              <a:srgbClr val="00B0F0">
                <a:alpha val="100000"/>
              </a:srgbClr>
            </a:solidFill>
            <a:ln w="9525">
              <a:noFill/>
            </a:ln>
          </p:spPr>
          <p:txBody>
            <a:bodyPr/>
            <a:p>
              <a:endParaRPr lang="zh-CN" altLang="en-US"/>
            </a:p>
          </p:txBody>
        </p:sp>
        <p:pic>
          <p:nvPicPr>
            <p:cNvPr id="7187" name="MH_Other_2"/>
            <p:cNvPicPr>
              <a:picLocks noChangeAspect="1"/>
            </p:cNvPicPr>
            <p:nvPr>
              <p:custDataLst>
                <p:tags r:id="rId15"/>
              </p:custDataLst>
            </p:nvPr>
          </p:nvPicPr>
          <p:blipFill>
            <a:blip r:embed="rId5"/>
            <a:stretch>
              <a:fillRect/>
            </a:stretch>
          </p:blipFill>
          <p:spPr>
            <a:xfrm>
              <a:off x="7437438" y="1425575"/>
              <a:ext cx="3488432" cy="1015746"/>
            </a:xfrm>
            <a:prstGeom prst="rect">
              <a:avLst/>
            </a:prstGeom>
            <a:noFill/>
            <a:ln w="9525">
              <a:noFill/>
            </a:ln>
          </p:spPr>
        </p:pic>
        <p:sp>
          <p:nvSpPr>
            <p:cNvPr id="47" name="MH_Other_17"/>
            <p:cNvSpPr txBox="1">
              <a:spLocks noChangeArrowheads="1"/>
            </p:cNvSpPr>
            <p:nvPr>
              <p:custDataLst>
                <p:tags r:id="rId16"/>
              </p:custDataLst>
            </p:nvPr>
          </p:nvSpPr>
          <p:spPr bwMode="auto">
            <a:xfrm>
              <a:off x="8561612" y="1746672"/>
              <a:ext cx="392190" cy="260692"/>
            </a:xfrm>
            <a:prstGeom prst="rect">
              <a:avLst/>
            </a:prstGeom>
            <a:noFill/>
            <a:ln>
              <a:noFill/>
            </a:ln>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11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01</a:t>
              </a:r>
              <a:endParaRPr kumimoji="0" lang="zh-CN" altLang="en-US" sz="211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89" name="MH_Text_1"/>
            <p:cNvSpPr txBox="1"/>
            <p:nvPr>
              <p:custDataLst>
                <p:tags r:id="rId17"/>
              </p:custDataLst>
            </p:nvPr>
          </p:nvSpPr>
          <p:spPr>
            <a:xfrm>
              <a:off x="8929490" y="1780614"/>
              <a:ext cx="1758223" cy="276860"/>
            </a:xfrm>
            <a:prstGeom prst="rect">
              <a:avLst/>
            </a:prstGeom>
            <a:noFill/>
            <a:ln w="9525">
              <a:noFill/>
            </a:ln>
          </p:spPr>
          <p:txBody>
            <a:bodyPr lIns="0" tIns="0" rIns="0" bIns="0">
              <a:spAutoFit/>
            </a:bodyPr>
            <a:p>
              <a:pPr eaLnBrk="1" hangingPunct="1"/>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创业发展</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90" name="KSO_Shape"/>
            <p:cNvSpPr/>
            <p:nvPr/>
          </p:nvSpPr>
          <p:spPr>
            <a:xfrm>
              <a:off x="7850356" y="1725316"/>
              <a:ext cx="265749" cy="277394"/>
            </a:xfrm>
            <a:custGeom>
              <a:avLst/>
              <a:gdLst/>
              <a:ahLst/>
              <a:cxnLst>
                <a:cxn ang="0">
                  <a:pos x="13283224" y="6870916"/>
                </a:cxn>
                <a:cxn ang="0">
                  <a:pos x="13283224" y="2139939"/>
                </a:cxn>
                <a:cxn ang="0">
                  <a:pos x="13492175" y="2139939"/>
                </a:cxn>
                <a:cxn ang="0">
                  <a:pos x="14564291" y="1072714"/>
                </a:cxn>
                <a:cxn ang="0">
                  <a:pos x="13492175" y="0"/>
                </a:cxn>
                <a:cxn ang="0">
                  <a:pos x="8065601" y="0"/>
                </a:cxn>
                <a:cxn ang="0">
                  <a:pos x="6998972" y="1072714"/>
                </a:cxn>
                <a:cxn ang="0">
                  <a:pos x="8065601" y="2139939"/>
                </a:cxn>
                <a:cxn ang="0">
                  <a:pos x="8571443" y="2139939"/>
                </a:cxn>
                <a:cxn ang="0">
                  <a:pos x="8571443" y="6870916"/>
                </a:cxn>
                <a:cxn ang="0">
                  <a:pos x="6856013" y="9483908"/>
                </a:cxn>
                <a:cxn ang="0">
                  <a:pos x="6856013" y="18005170"/>
                </a:cxn>
                <a:cxn ang="0">
                  <a:pos x="5866424" y="20574179"/>
                </a:cxn>
                <a:cxn ang="0">
                  <a:pos x="17566202" y="20574179"/>
                </a:cxn>
                <a:cxn ang="0">
                  <a:pos x="19704947" y="18428752"/>
                </a:cxn>
                <a:cxn ang="0">
                  <a:pos x="13283224" y="6870916"/>
                </a:cxn>
                <a:cxn ang="0">
                  <a:pos x="17538693" y="18274702"/>
                </a:cxn>
                <a:cxn ang="0">
                  <a:pos x="16670040" y="18010658"/>
                </a:cxn>
                <a:cxn ang="0">
                  <a:pos x="12980845" y="11145231"/>
                </a:cxn>
                <a:cxn ang="0">
                  <a:pos x="7339907" y="11145231"/>
                </a:cxn>
                <a:cxn ang="0">
                  <a:pos x="9423635" y="7289009"/>
                </a:cxn>
                <a:cxn ang="0">
                  <a:pos x="9423635" y="2139939"/>
                </a:cxn>
                <a:cxn ang="0">
                  <a:pos x="12425545" y="2139939"/>
                </a:cxn>
                <a:cxn ang="0">
                  <a:pos x="12425545" y="7289009"/>
                </a:cxn>
                <a:cxn ang="0">
                  <a:pos x="14514834" y="11145231"/>
                </a:cxn>
                <a:cxn ang="0">
                  <a:pos x="14443354" y="11145231"/>
                </a:cxn>
                <a:cxn ang="0">
                  <a:pos x="17802662" y="17400021"/>
                </a:cxn>
                <a:cxn ang="0">
                  <a:pos x="17538693" y="18274702"/>
                </a:cxn>
                <a:cxn ang="0">
                  <a:pos x="5998335" y="5572653"/>
                </a:cxn>
                <a:cxn ang="0">
                  <a:pos x="5783896" y="5572653"/>
                </a:cxn>
                <a:cxn ang="0">
                  <a:pos x="6856013" y="4499939"/>
                </a:cxn>
                <a:cxn ang="0">
                  <a:pos x="5783896" y="3427225"/>
                </a:cxn>
                <a:cxn ang="0">
                  <a:pos x="1072116" y="3427225"/>
                </a:cxn>
                <a:cxn ang="0">
                  <a:pos x="0" y="4499939"/>
                </a:cxn>
                <a:cxn ang="0">
                  <a:pos x="1072116" y="5572653"/>
                </a:cxn>
                <a:cxn ang="0">
                  <a:pos x="857678" y="5572653"/>
                </a:cxn>
                <a:cxn ang="0">
                  <a:pos x="857678" y="18005170"/>
                </a:cxn>
                <a:cxn ang="0">
                  <a:pos x="3430787" y="20574179"/>
                </a:cxn>
                <a:cxn ang="0">
                  <a:pos x="5998335" y="18005170"/>
                </a:cxn>
                <a:cxn ang="0">
                  <a:pos x="5998335" y="5572653"/>
                </a:cxn>
                <a:cxn ang="0">
                  <a:pos x="5135169" y="10276113"/>
                </a:cxn>
                <a:cxn ang="0">
                  <a:pos x="3430787" y="10276113"/>
                </a:cxn>
                <a:cxn ang="0">
                  <a:pos x="3430787" y="16932456"/>
                </a:cxn>
                <a:cxn ang="0">
                  <a:pos x="2787473" y="17576099"/>
                </a:cxn>
                <a:cxn ang="0">
                  <a:pos x="2144233" y="16932456"/>
                </a:cxn>
                <a:cxn ang="0">
                  <a:pos x="2144233" y="10276113"/>
                </a:cxn>
                <a:cxn ang="0">
                  <a:pos x="1693408" y="10276113"/>
                </a:cxn>
                <a:cxn ang="0">
                  <a:pos x="1693408" y="5572653"/>
                </a:cxn>
                <a:cxn ang="0">
                  <a:pos x="5135169" y="5572653"/>
                </a:cxn>
                <a:cxn ang="0">
                  <a:pos x="5135169" y="10276113"/>
                </a:cxn>
              </a:cxnLst>
              <a:pathLst>
                <a:path w="3584" h="3740">
                  <a:moveTo>
                    <a:pt x="2416" y="1249"/>
                  </a:moveTo>
                  <a:cubicBezTo>
                    <a:pt x="2416" y="389"/>
                    <a:pt x="2416" y="389"/>
                    <a:pt x="2416" y="389"/>
                  </a:cubicBezTo>
                  <a:cubicBezTo>
                    <a:pt x="2454" y="389"/>
                    <a:pt x="2454" y="389"/>
                    <a:pt x="2454" y="389"/>
                  </a:cubicBezTo>
                  <a:cubicBezTo>
                    <a:pt x="2562" y="389"/>
                    <a:pt x="2649" y="302"/>
                    <a:pt x="2649" y="195"/>
                  </a:cubicBezTo>
                  <a:cubicBezTo>
                    <a:pt x="2649" y="87"/>
                    <a:pt x="2562" y="0"/>
                    <a:pt x="2454" y="0"/>
                  </a:cubicBezTo>
                  <a:cubicBezTo>
                    <a:pt x="1467" y="0"/>
                    <a:pt x="1467" y="0"/>
                    <a:pt x="1467" y="0"/>
                  </a:cubicBezTo>
                  <a:cubicBezTo>
                    <a:pt x="1360" y="0"/>
                    <a:pt x="1273" y="87"/>
                    <a:pt x="1273" y="195"/>
                  </a:cubicBezTo>
                  <a:cubicBezTo>
                    <a:pt x="1273" y="302"/>
                    <a:pt x="1360" y="389"/>
                    <a:pt x="1467" y="389"/>
                  </a:cubicBezTo>
                  <a:cubicBezTo>
                    <a:pt x="1559" y="389"/>
                    <a:pt x="1559" y="389"/>
                    <a:pt x="1559" y="389"/>
                  </a:cubicBezTo>
                  <a:cubicBezTo>
                    <a:pt x="1559" y="1249"/>
                    <a:pt x="1559" y="1249"/>
                    <a:pt x="1559" y="1249"/>
                  </a:cubicBezTo>
                  <a:cubicBezTo>
                    <a:pt x="1446" y="1412"/>
                    <a:pt x="1343" y="1571"/>
                    <a:pt x="1247" y="1724"/>
                  </a:cubicBezTo>
                  <a:cubicBezTo>
                    <a:pt x="1247" y="3273"/>
                    <a:pt x="1247" y="3273"/>
                    <a:pt x="1247" y="3273"/>
                  </a:cubicBezTo>
                  <a:cubicBezTo>
                    <a:pt x="1247" y="3453"/>
                    <a:pt x="1179" y="3616"/>
                    <a:pt x="1067" y="3740"/>
                  </a:cubicBezTo>
                  <a:cubicBezTo>
                    <a:pt x="3195" y="3740"/>
                    <a:pt x="3195" y="3740"/>
                    <a:pt x="3195" y="3740"/>
                  </a:cubicBezTo>
                  <a:cubicBezTo>
                    <a:pt x="3410" y="3740"/>
                    <a:pt x="3584" y="3566"/>
                    <a:pt x="3584" y="3350"/>
                  </a:cubicBezTo>
                  <a:cubicBezTo>
                    <a:pt x="3584" y="3350"/>
                    <a:pt x="3200" y="2384"/>
                    <a:pt x="2416" y="1249"/>
                  </a:cubicBezTo>
                  <a:close/>
                  <a:moveTo>
                    <a:pt x="3190" y="3322"/>
                  </a:moveTo>
                  <a:cubicBezTo>
                    <a:pt x="3133" y="3353"/>
                    <a:pt x="3063" y="3331"/>
                    <a:pt x="3032" y="3274"/>
                  </a:cubicBezTo>
                  <a:cubicBezTo>
                    <a:pt x="2361" y="2026"/>
                    <a:pt x="2361" y="2026"/>
                    <a:pt x="2361" y="2026"/>
                  </a:cubicBezTo>
                  <a:cubicBezTo>
                    <a:pt x="1335" y="2026"/>
                    <a:pt x="1335" y="2026"/>
                    <a:pt x="1335" y="2026"/>
                  </a:cubicBezTo>
                  <a:cubicBezTo>
                    <a:pt x="1714" y="1325"/>
                    <a:pt x="1714" y="1325"/>
                    <a:pt x="1714" y="1325"/>
                  </a:cubicBezTo>
                  <a:cubicBezTo>
                    <a:pt x="1714" y="389"/>
                    <a:pt x="1714" y="389"/>
                    <a:pt x="1714" y="389"/>
                  </a:cubicBezTo>
                  <a:cubicBezTo>
                    <a:pt x="2260" y="389"/>
                    <a:pt x="2260" y="389"/>
                    <a:pt x="2260" y="389"/>
                  </a:cubicBezTo>
                  <a:cubicBezTo>
                    <a:pt x="2260" y="1325"/>
                    <a:pt x="2260" y="1325"/>
                    <a:pt x="2260" y="1325"/>
                  </a:cubicBezTo>
                  <a:cubicBezTo>
                    <a:pt x="2640" y="2026"/>
                    <a:pt x="2640" y="2026"/>
                    <a:pt x="2640" y="2026"/>
                  </a:cubicBezTo>
                  <a:cubicBezTo>
                    <a:pt x="2627" y="2026"/>
                    <a:pt x="2627" y="2026"/>
                    <a:pt x="2627" y="2026"/>
                  </a:cubicBezTo>
                  <a:cubicBezTo>
                    <a:pt x="3238" y="3163"/>
                    <a:pt x="3238" y="3163"/>
                    <a:pt x="3238" y="3163"/>
                  </a:cubicBezTo>
                  <a:cubicBezTo>
                    <a:pt x="3269" y="3220"/>
                    <a:pt x="3247" y="3291"/>
                    <a:pt x="3190" y="3322"/>
                  </a:cubicBezTo>
                  <a:close/>
                  <a:moveTo>
                    <a:pt x="1091" y="1013"/>
                  </a:moveTo>
                  <a:cubicBezTo>
                    <a:pt x="1052" y="1013"/>
                    <a:pt x="1052" y="1013"/>
                    <a:pt x="1052" y="1013"/>
                  </a:cubicBezTo>
                  <a:cubicBezTo>
                    <a:pt x="1160" y="1013"/>
                    <a:pt x="1247" y="925"/>
                    <a:pt x="1247" y="818"/>
                  </a:cubicBezTo>
                  <a:cubicBezTo>
                    <a:pt x="1247" y="710"/>
                    <a:pt x="1160" y="623"/>
                    <a:pt x="1052" y="623"/>
                  </a:cubicBezTo>
                  <a:cubicBezTo>
                    <a:pt x="195" y="623"/>
                    <a:pt x="195" y="623"/>
                    <a:pt x="195" y="623"/>
                  </a:cubicBezTo>
                  <a:cubicBezTo>
                    <a:pt x="87" y="623"/>
                    <a:pt x="0" y="710"/>
                    <a:pt x="0" y="818"/>
                  </a:cubicBezTo>
                  <a:cubicBezTo>
                    <a:pt x="0" y="925"/>
                    <a:pt x="87" y="1013"/>
                    <a:pt x="195" y="1013"/>
                  </a:cubicBezTo>
                  <a:cubicBezTo>
                    <a:pt x="156" y="1013"/>
                    <a:pt x="156" y="1013"/>
                    <a:pt x="156" y="1013"/>
                  </a:cubicBezTo>
                  <a:cubicBezTo>
                    <a:pt x="156" y="3273"/>
                    <a:pt x="156" y="3273"/>
                    <a:pt x="156" y="3273"/>
                  </a:cubicBezTo>
                  <a:cubicBezTo>
                    <a:pt x="156" y="3531"/>
                    <a:pt x="365" y="3740"/>
                    <a:pt x="624" y="3740"/>
                  </a:cubicBezTo>
                  <a:cubicBezTo>
                    <a:pt x="882" y="3740"/>
                    <a:pt x="1091" y="3531"/>
                    <a:pt x="1091" y="3273"/>
                  </a:cubicBezTo>
                  <a:lnTo>
                    <a:pt x="1091" y="1013"/>
                  </a:lnTo>
                  <a:close/>
                  <a:moveTo>
                    <a:pt x="934" y="1868"/>
                  </a:moveTo>
                  <a:cubicBezTo>
                    <a:pt x="624" y="1868"/>
                    <a:pt x="624" y="1868"/>
                    <a:pt x="624" y="1868"/>
                  </a:cubicBezTo>
                  <a:cubicBezTo>
                    <a:pt x="624" y="3078"/>
                    <a:pt x="624" y="3078"/>
                    <a:pt x="624" y="3078"/>
                  </a:cubicBezTo>
                  <a:cubicBezTo>
                    <a:pt x="624" y="3142"/>
                    <a:pt x="571" y="3195"/>
                    <a:pt x="507" y="3195"/>
                  </a:cubicBezTo>
                  <a:cubicBezTo>
                    <a:pt x="442" y="3195"/>
                    <a:pt x="390" y="3142"/>
                    <a:pt x="390" y="3078"/>
                  </a:cubicBezTo>
                  <a:cubicBezTo>
                    <a:pt x="390" y="1868"/>
                    <a:pt x="390" y="1868"/>
                    <a:pt x="390" y="1868"/>
                  </a:cubicBezTo>
                  <a:cubicBezTo>
                    <a:pt x="308" y="1868"/>
                    <a:pt x="308" y="1868"/>
                    <a:pt x="308" y="1868"/>
                  </a:cubicBezTo>
                  <a:cubicBezTo>
                    <a:pt x="308" y="1013"/>
                    <a:pt x="308" y="1013"/>
                    <a:pt x="308" y="1013"/>
                  </a:cubicBezTo>
                  <a:cubicBezTo>
                    <a:pt x="934" y="1013"/>
                    <a:pt x="934" y="1013"/>
                    <a:pt x="934" y="1013"/>
                  </a:cubicBezTo>
                  <a:lnTo>
                    <a:pt x="934" y="1868"/>
                  </a:lnTo>
                  <a:close/>
                </a:path>
              </a:pathLst>
            </a:custGeom>
            <a:solidFill>
              <a:schemeClr val="bg1">
                <a:alpha val="100000"/>
              </a:schemeClr>
            </a:solidFill>
            <a:ln w="9525">
              <a:noFill/>
            </a:ln>
          </p:spPr>
          <p:txBody>
            <a:bodyPr/>
            <a:p>
              <a:endParaRPr lang="zh-CN" altLang="en-US"/>
            </a:p>
          </p:txBody>
        </p:sp>
      </p:grpSp>
      <p:grpSp>
        <p:nvGrpSpPr>
          <p:cNvPr id="7177" name="组合 1"/>
          <p:cNvGrpSpPr/>
          <p:nvPr/>
        </p:nvGrpSpPr>
        <p:grpSpPr>
          <a:xfrm>
            <a:off x="7483475" y="2566988"/>
            <a:ext cx="3489325" cy="1117600"/>
            <a:chOff x="7483720" y="2816597"/>
            <a:chExt cx="3488432" cy="1015746"/>
          </a:xfrm>
        </p:grpSpPr>
        <p:sp>
          <p:nvSpPr>
            <p:cNvPr id="7178" name="MH_Other_1"/>
            <p:cNvSpPr/>
            <p:nvPr>
              <p:custDataLst>
                <p:tags r:id="rId18"/>
              </p:custDataLst>
            </p:nvPr>
          </p:nvSpPr>
          <p:spPr>
            <a:xfrm>
              <a:off x="7672138" y="2970159"/>
              <a:ext cx="3111594" cy="647118"/>
            </a:xfrm>
            <a:custGeom>
              <a:avLst/>
              <a:gdLst/>
              <a:ahLst/>
              <a:cxnLst>
                <a:cxn ang="0">
                  <a:pos x="2147483646" y="621308169"/>
                </a:cxn>
                <a:cxn ang="0">
                  <a:pos x="2147483646" y="310654085"/>
                </a:cxn>
                <a:cxn ang="0">
                  <a:pos x="2147483646" y="0"/>
                </a:cxn>
                <a:cxn ang="0">
                  <a:pos x="310051542" y="0"/>
                </a:cxn>
                <a:cxn ang="0">
                  <a:pos x="0" y="310654085"/>
                </a:cxn>
                <a:cxn ang="0">
                  <a:pos x="310051542" y="621308169"/>
                </a:cxn>
                <a:cxn ang="0">
                  <a:pos x="2147483646" y="621308169"/>
                </a:cxn>
              </a:cxnLst>
              <a:pathLst>
                <a:path w="3244" h="674">
                  <a:moveTo>
                    <a:pt x="2907" y="674"/>
                  </a:moveTo>
                  <a:cubicBezTo>
                    <a:pt x="3093" y="674"/>
                    <a:pt x="3244" y="523"/>
                    <a:pt x="3244" y="337"/>
                  </a:cubicBezTo>
                  <a:cubicBezTo>
                    <a:pt x="3244" y="151"/>
                    <a:pt x="3093" y="0"/>
                    <a:pt x="2907" y="0"/>
                  </a:cubicBezTo>
                  <a:cubicBezTo>
                    <a:pt x="337" y="0"/>
                    <a:pt x="337" y="0"/>
                    <a:pt x="337" y="0"/>
                  </a:cubicBezTo>
                  <a:cubicBezTo>
                    <a:pt x="151" y="0"/>
                    <a:pt x="0" y="151"/>
                    <a:pt x="0" y="337"/>
                  </a:cubicBezTo>
                  <a:cubicBezTo>
                    <a:pt x="0" y="523"/>
                    <a:pt x="151" y="674"/>
                    <a:pt x="337" y="674"/>
                  </a:cubicBezTo>
                  <a:lnTo>
                    <a:pt x="2907" y="674"/>
                  </a:lnTo>
                  <a:close/>
                </a:path>
              </a:pathLst>
            </a:custGeom>
            <a:solidFill>
              <a:schemeClr val="tx2">
                <a:alpha val="100000"/>
              </a:schemeClr>
            </a:solidFill>
            <a:ln w="9525">
              <a:noFill/>
            </a:ln>
          </p:spPr>
          <p:txBody>
            <a:bodyPr/>
            <a:p>
              <a:endParaRPr lang="zh-CN" altLang="en-US"/>
            </a:p>
          </p:txBody>
        </p:sp>
        <p:pic>
          <p:nvPicPr>
            <p:cNvPr id="7179" name="MH_Other_2"/>
            <p:cNvPicPr>
              <a:picLocks noChangeAspect="1"/>
            </p:cNvPicPr>
            <p:nvPr>
              <p:custDataLst>
                <p:tags r:id="rId19"/>
              </p:custDataLst>
            </p:nvPr>
          </p:nvPicPr>
          <p:blipFill>
            <a:blip r:embed="rId5"/>
            <a:stretch>
              <a:fillRect/>
            </a:stretch>
          </p:blipFill>
          <p:spPr>
            <a:xfrm>
              <a:off x="7483720" y="2816597"/>
              <a:ext cx="3488432" cy="1015746"/>
            </a:xfrm>
            <a:prstGeom prst="rect">
              <a:avLst/>
            </a:prstGeom>
            <a:noFill/>
            <a:ln w="9525">
              <a:noFill/>
            </a:ln>
          </p:spPr>
        </p:pic>
        <p:grpSp>
          <p:nvGrpSpPr>
            <p:cNvPr id="7180" name="组合 1"/>
            <p:cNvGrpSpPr/>
            <p:nvPr/>
          </p:nvGrpSpPr>
          <p:grpSpPr>
            <a:xfrm>
              <a:off x="7804540" y="3169272"/>
              <a:ext cx="414521" cy="248892"/>
              <a:chOff x="5515929" y="2199931"/>
              <a:chExt cx="515662" cy="309732"/>
            </a:xfrm>
          </p:grpSpPr>
          <p:sp>
            <p:nvSpPr>
              <p:cNvPr id="7184" name="MH_Other_11"/>
              <p:cNvSpPr>
                <a:spLocks noEditPoints="1"/>
              </p:cNvSpPr>
              <p:nvPr>
                <p:custDataLst>
                  <p:tags r:id="rId20"/>
                </p:custDataLst>
              </p:nvPr>
            </p:nvSpPr>
            <p:spPr>
              <a:xfrm>
                <a:off x="5715162" y="2199931"/>
                <a:ext cx="316429" cy="309732"/>
              </a:xfrm>
              <a:custGeom>
                <a:avLst/>
                <a:gdLst/>
                <a:ahLst/>
                <a:cxnLst>
                  <a:cxn ang="0">
                    <a:pos x="855788992" y="413508241"/>
                  </a:cxn>
                  <a:cxn ang="0">
                    <a:pos x="738758943" y="363601337"/>
                  </a:cxn>
                  <a:cxn ang="0">
                    <a:pos x="775329481" y="278048552"/>
                  </a:cxn>
                  <a:cxn ang="0">
                    <a:pos x="724130187" y="185366592"/>
                  </a:cxn>
                  <a:cxn ang="0">
                    <a:pos x="629041920" y="171105569"/>
                  </a:cxn>
                  <a:cxn ang="0">
                    <a:pos x="636354946" y="49906904"/>
                  </a:cxn>
                  <a:cxn ang="0">
                    <a:pos x="541269384" y="121201336"/>
                  </a:cxn>
                  <a:cxn ang="0">
                    <a:pos x="475438629" y="49906904"/>
                  </a:cxn>
                  <a:cxn ang="0">
                    <a:pos x="373037337" y="49906904"/>
                  </a:cxn>
                  <a:cxn ang="0">
                    <a:pos x="314519608" y="121201336"/>
                  </a:cxn>
                  <a:cxn ang="0">
                    <a:pos x="212118315" y="49906904"/>
                  </a:cxn>
                  <a:cxn ang="0">
                    <a:pos x="219434046" y="171105569"/>
                  </a:cxn>
                  <a:cxn ang="0">
                    <a:pos x="131658805" y="185366592"/>
                  </a:cxn>
                  <a:cxn ang="0">
                    <a:pos x="73143780" y="278048552"/>
                  </a:cxn>
                  <a:cxn ang="0">
                    <a:pos x="109717023" y="363601337"/>
                  </a:cxn>
                  <a:cxn ang="0">
                    <a:pos x="0" y="413508241"/>
                  </a:cxn>
                  <a:cxn ang="0">
                    <a:pos x="109717023" y="463415144"/>
                  </a:cxn>
                  <a:cxn ang="0">
                    <a:pos x="73143780" y="548967929"/>
                  </a:cxn>
                  <a:cxn ang="0">
                    <a:pos x="131658805" y="641649890"/>
                  </a:cxn>
                  <a:cxn ang="0">
                    <a:pos x="219434046" y="655910912"/>
                  </a:cxn>
                  <a:cxn ang="0">
                    <a:pos x="212118315" y="769980401"/>
                  </a:cxn>
                  <a:cxn ang="0">
                    <a:pos x="314519608" y="705815146"/>
                  </a:cxn>
                  <a:cxn ang="0">
                    <a:pos x="373037337" y="777109578"/>
                  </a:cxn>
                  <a:cxn ang="0">
                    <a:pos x="475438629" y="777109578"/>
                  </a:cxn>
                  <a:cxn ang="0">
                    <a:pos x="541269384" y="705815146"/>
                  </a:cxn>
                  <a:cxn ang="0">
                    <a:pos x="636354946" y="769980401"/>
                  </a:cxn>
                  <a:cxn ang="0">
                    <a:pos x="629041920" y="655910912"/>
                  </a:cxn>
                  <a:cxn ang="0">
                    <a:pos x="724130187" y="641649890"/>
                  </a:cxn>
                  <a:cxn ang="0">
                    <a:pos x="775329481" y="548967929"/>
                  </a:cxn>
                  <a:cxn ang="0">
                    <a:pos x="738758943" y="463415144"/>
                  </a:cxn>
                  <a:cxn ang="0">
                    <a:pos x="424236631" y="670169264"/>
                  </a:cxn>
                  <a:cxn ang="0">
                    <a:pos x="424236631" y="149718041"/>
                  </a:cxn>
                  <a:cxn ang="0">
                    <a:pos x="424236631" y="670169264"/>
                  </a:cxn>
                </a:cxnLst>
                <a:pathLst>
                  <a:path w="117" h="116">
                    <a:moveTo>
                      <a:pt x="109" y="65"/>
                    </a:moveTo>
                    <a:cubicBezTo>
                      <a:pt x="113" y="65"/>
                      <a:pt x="117" y="62"/>
                      <a:pt x="117" y="58"/>
                    </a:cubicBezTo>
                    <a:cubicBezTo>
                      <a:pt x="117" y="54"/>
                      <a:pt x="113" y="51"/>
                      <a:pt x="109" y="51"/>
                    </a:cubicBezTo>
                    <a:cubicBezTo>
                      <a:pt x="101" y="51"/>
                      <a:pt x="101" y="51"/>
                      <a:pt x="101" y="51"/>
                    </a:cubicBezTo>
                    <a:cubicBezTo>
                      <a:pt x="101" y="48"/>
                      <a:pt x="100" y="45"/>
                      <a:pt x="99" y="43"/>
                    </a:cubicBezTo>
                    <a:cubicBezTo>
                      <a:pt x="106" y="39"/>
                      <a:pt x="106" y="39"/>
                      <a:pt x="106" y="39"/>
                    </a:cubicBezTo>
                    <a:cubicBezTo>
                      <a:pt x="110" y="37"/>
                      <a:pt x="111" y="32"/>
                      <a:pt x="109" y="29"/>
                    </a:cubicBezTo>
                    <a:cubicBezTo>
                      <a:pt x="107" y="25"/>
                      <a:pt x="102" y="24"/>
                      <a:pt x="99" y="26"/>
                    </a:cubicBezTo>
                    <a:cubicBezTo>
                      <a:pt x="92" y="30"/>
                      <a:pt x="92" y="30"/>
                      <a:pt x="92" y="30"/>
                    </a:cubicBezTo>
                    <a:cubicBezTo>
                      <a:pt x="90" y="28"/>
                      <a:pt x="88" y="26"/>
                      <a:pt x="86" y="24"/>
                    </a:cubicBezTo>
                    <a:cubicBezTo>
                      <a:pt x="90" y="17"/>
                      <a:pt x="90" y="17"/>
                      <a:pt x="90" y="17"/>
                    </a:cubicBezTo>
                    <a:cubicBezTo>
                      <a:pt x="92" y="14"/>
                      <a:pt x="91" y="9"/>
                      <a:pt x="87" y="7"/>
                    </a:cubicBezTo>
                    <a:cubicBezTo>
                      <a:pt x="84" y="5"/>
                      <a:pt x="80" y="7"/>
                      <a:pt x="78" y="10"/>
                    </a:cubicBezTo>
                    <a:cubicBezTo>
                      <a:pt x="74" y="17"/>
                      <a:pt x="74" y="17"/>
                      <a:pt x="74" y="17"/>
                    </a:cubicBezTo>
                    <a:cubicBezTo>
                      <a:pt x="71" y="16"/>
                      <a:pt x="68" y="15"/>
                      <a:pt x="65" y="15"/>
                    </a:cubicBezTo>
                    <a:cubicBezTo>
                      <a:pt x="65" y="7"/>
                      <a:pt x="65" y="7"/>
                      <a:pt x="65" y="7"/>
                    </a:cubicBezTo>
                    <a:cubicBezTo>
                      <a:pt x="65" y="3"/>
                      <a:pt x="62" y="0"/>
                      <a:pt x="58" y="0"/>
                    </a:cubicBezTo>
                    <a:cubicBezTo>
                      <a:pt x="54" y="0"/>
                      <a:pt x="51" y="3"/>
                      <a:pt x="51" y="7"/>
                    </a:cubicBezTo>
                    <a:cubicBezTo>
                      <a:pt x="51" y="15"/>
                      <a:pt x="51" y="15"/>
                      <a:pt x="51" y="15"/>
                    </a:cubicBezTo>
                    <a:cubicBezTo>
                      <a:pt x="48" y="15"/>
                      <a:pt x="46" y="16"/>
                      <a:pt x="43" y="17"/>
                    </a:cubicBezTo>
                    <a:cubicBezTo>
                      <a:pt x="39" y="10"/>
                      <a:pt x="39" y="10"/>
                      <a:pt x="39" y="10"/>
                    </a:cubicBezTo>
                    <a:cubicBezTo>
                      <a:pt x="37" y="7"/>
                      <a:pt x="33" y="5"/>
                      <a:pt x="29" y="7"/>
                    </a:cubicBezTo>
                    <a:cubicBezTo>
                      <a:pt x="26" y="9"/>
                      <a:pt x="24" y="14"/>
                      <a:pt x="26" y="17"/>
                    </a:cubicBezTo>
                    <a:cubicBezTo>
                      <a:pt x="30" y="24"/>
                      <a:pt x="30" y="24"/>
                      <a:pt x="30" y="24"/>
                    </a:cubicBezTo>
                    <a:cubicBezTo>
                      <a:pt x="28" y="26"/>
                      <a:pt x="26" y="28"/>
                      <a:pt x="25" y="30"/>
                    </a:cubicBezTo>
                    <a:cubicBezTo>
                      <a:pt x="18" y="26"/>
                      <a:pt x="18" y="26"/>
                      <a:pt x="18" y="26"/>
                    </a:cubicBezTo>
                    <a:cubicBezTo>
                      <a:pt x="14" y="24"/>
                      <a:pt x="10" y="25"/>
                      <a:pt x="8" y="29"/>
                    </a:cubicBezTo>
                    <a:cubicBezTo>
                      <a:pt x="6" y="32"/>
                      <a:pt x="7" y="37"/>
                      <a:pt x="10" y="39"/>
                    </a:cubicBezTo>
                    <a:cubicBezTo>
                      <a:pt x="17" y="43"/>
                      <a:pt x="17" y="43"/>
                      <a:pt x="17" y="43"/>
                    </a:cubicBezTo>
                    <a:cubicBezTo>
                      <a:pt x="16" y="45"/>
                      <a:pt x="16" y="48"/>
                      <a:pt x="15" y="51"/>
                    </a:cubicBezTo>
                    <a:cubicBezTo>
                      <a:pt x="7" y="51"/>
                      <a:pt x="7" y="51"/>
                      <a:pt x="7" y="51"/>
                    </a:cubicBezTo>
                    <a:cubicBezTo>
                      <a:pt x="3" y="51"/>
                      <a:pt x="0" y="54"/>
                      <a:pt x="0" y="58"/>
                    </a:cubicBezTo>
                    <a:cubicBezTo>
                      <a:pt x="0" y="62"/>
                      <a:pt x="3" y="65"/>
                      <a:pt x="7" y="65"/>
                    </a:cubicBezTo>
                    <a:cubicBezTo>
                      <a:pt x="15" y="65"/>
                      <a:pt x="15" y="65"/>
                      <a:pt x="15" y="65"/>
                    </a:cubicBezTo>
                    <a:cubicBezTo>
                      <a:pt x="16" y="68"/>
                      <a:pt x="16" y="71"/>
                      <a:pt x="17" y="73"/>
                    </a:cubicBezTo>
                    <a:cubicBezTo>
                      <a:pt x="10" y="77"/>
                      <a:pt x="10" y="77"/>
                      <a:pt x="10" y="77"/>
                    </a:cubicBezTo>
                    <a:cubicBezTo>
                      <a:pt x="7" y="79"/>
                      <a:pt x="6" y="84"/>
                      <a:pt x="8" y="87"/>
                    </a:cubicBezTo>
                    <a:cubicBezTo>
                      <a:pt x="10" y="91"/>
                      <a:pt x="14" y="92"/>
                      <a:pt x="18" y="90"/>
                    </a:cubicBezTo>
                    <a:cubicBezTo>
                      <a:pt x="25" y="86"/>
                      <a:pt x="25" y="86"/>
                      <a:pt x="25" y="86"/>
                    </a:cubicBezTo>
                    <a:cubicBezTo>
                      <a:pt x="26" y="88"/>
                      <a:pt x="28" y="90"/>
                      <a:pt x="30" y="92"/>
                    </a:cubicBezTo>
                    <a:cubicBezTo>
                      <a:pt x="26" y="99"/>
                      <a:pt x="26" y="99"/>
                      <a:pt x="26" y="99"/>
                    </a:cubicBezTo>
                    <a:cubicBezTo>
                      <a:pt x="24" y="102"/>
                      <a:pt x="26" y="106"/>
                      <a:pt x="29" y="108"/>
                    </a:cubicBezTo>
                    <a:cubicBezTo>
                      <a:pt x="33" y="110"/>
                      <a:pt x="37" y="109"/>
                      <a:pt x="39" y="106"/>
                    </a:cubicBezTo>
                    <a:cubicBezTo>
                      <a:pt x="43" y="99"/>
                      <a:pt x="43" y="99"/>
                      <a:pt x="43" y="99"/>
                    </a:cubicBezTo>
                    <a:cubicBezTo>
                      <a:pt x="46" y="100"/>
                      <a:pt x="48" y="101"/>
                      <a:pt x="51" y="101"/>
                    </a:cubicBezTo>
                    <a:cubicBezTo>
                      <a:pt x="51" y="109"/>
                      <a:pt x="51" y="109"/>
                      <a:pt x="51" y="109"/>
                    </a:cubicBezTo>
                    <a:cubicBezTo>
                      <a:pt x="51" y="113"/>
                      <a:pt x="54" y="116"/>
                      <a:pt x="58" y="116"/>
                    </a:cubicBezTo>
                    <a:cubicBezTo>
                      <a:pt x="62" y="116"/>
                      <a:pt x="65" y="113"/>
                      <a:pt x="65" y="109"/>
                    </a:cubicBezTo>
                    <a:cubicBezTo>
                      <a:pt x="65" y="101"/>
                      <a:pt x="65" y="101"/>
                      <a:pt x="65" y="101"/>
                    </a:cubicBezTo>
                    <a:cubicBezTo>
                      <a:pt x="68" y="101"/>
                      <a:pt x="71" y="100"/>
                      <a:pt x="74" y="99"/>
                    </a:cubicBezTo>
                    <a:cubicBezTo>
                      <a:pt x="78" y="106"/>
                      <a:pt x="78" y="106"/>
                      <a:pt x="78" y="106"/>
                    </a:cubicBezTo>
                    <a:cubicBezTo>
                      <a:pt x="80" y="109"/>
                      <a:pt x="84" y="110"/>
                      <a:pt x="87" y="108"/>
                    </a:cubicBezTo>
                    <a:cubicBezTo>
                      <a:pt x="91" y="106"/>
                      <a:pt x="92" y="102"/>
                      <a:pt x="90" y="99"/>
                    </a:cubicBezTo>
                    <a:cubicBezTo>
                      <a:pt x="86" y="92"/>
                      <a:pt x="86" y="92"/>
                      <a:pt x="86" y="92"/>
                    </a:cubicBezTo>
                    <a:cubicBezTo>
                      <a:pt x="88" y="90"/>
                      <a:pt x="90" y="88"/>
                      <a:pt x="92" y="86"/>
                    </a:cubicBezTo>
                    <a:cubicBezTo>
                      <a:pt x="99" y="90"/>
                      <a:pt x="99" y="90"/>
                      <a:pt x="99" y="90"/>
                    </a:cubicBezTo>
                    <a:cubicBezTo>
                      <a:pt x="102" y="92"/>
                      <a:pt x="107" y="91"/>
                      <a:pt x="109" y="87"/>
                    </a:cubicBezTo>
                    <a:cubicBezTo>
                      <a:pt x="111" y="84"/>
                      <a:pt x="110" y="79"/>
                      <a:pt x="106" y="77"/>
                    </a:cubicBezTo>
                    <a:cubicBezTo>
                      <a:pt x="99" y="73"/>
                      <a:pt x="99" y="73"/>
                      <a:pt x="99" y="73"/>
                    </a:cubicBezTo>
                    <a:cubicBezTo>
                      <a:pt x="100" y="71"/>
                      <a:pt x="101" y="68"/>
                      <a:pt x="101" y="65"/>
                    </a:cubicBezTo>
                    <a:lnTo>
                      <a:pt x="109" y="65"/>
                    </a:lnTo>
                    <a:close/>
                    <a:moveTo>
                      <a:pt x="58" y="94"/>
                    </a:moveTo>
                    <a:cubicBezTo>
                      <a:pt x="38" y="94"/>
                      <a:pt x="22" y="78"/>
                      <a:pt x="22" y="58"/>
                    </a:cubicBezTo>
                    <a:cubicBezTo>
                      <a:pt x="22" y="38"/>
                      <a:pt x="38" y="21"/>
                      <a:pt x="58" y="21"/>
                    </a:cubicBezTo>
                    <a:cubicBezTo>
                      <a:pt x="78" y="21"/>
                      <a:pt x="95" y="38"/>
                      <a:pt x="95" y="58"/>
                    </a:cubicBezTo>
                    <a:cubicBezTo>
                      <a:pt x="95" y="78"/>
                      <a:pt x="78" y="94"/>
                      <a:pt x="58" y="94"/>
                    </a:cubicBezTo>
                  </a:path>
                </a:pathLst>
              </a:custGeom>
              <a:solidFill>
                <a:srgbClr val="FFFFFF">
                  <a:alpha val="100000"/>
                </a:srgbClr>
              </a:solidFill>
              <a:ln w="9525">
                <a:noFill/>
              </a:ln>
            </p:spPr>
            <p:txBody>
              <a:bodyPr/>
              <a:p>
                <a:endParaRPr lang="zh-CN" altLang="en-US"/>
              </a:p>
            </p:txBody>
          </p:sp>
          <p:sp>
            <p:nvSpPr>
              <p:cNvPr id="7185" name="MH_Other_12"/>
              <p:cNvSpPr>
                <a:spLocks noEditPoints="1"/>
              </p:cNvSpPr>
              <p:nvPr>
                <p:custDataLst>
                  <p:tags r:id="rId21"/>
                </p:custDataLst>
              </p:nvPr>
            </p:nvSpPr>
            <p:spPr>
              <a:xfrm>
                <a:off x="5515929" y="2295362"/>
                <a:ext cx="207604" cy="205929"/>
              </a:xfrm>
              <a:custGeom>
                <a:avLst/>
                <a:gdLst/>
                <a:ahLst/>
                <a:cxnLst>
                  <a:cxn ang="0">
                    <a:pos x="508848189" y="221724022"/>
                  </a:cxn>
                  <a:cxn ang="0">
                    <a:pos x="465232476" y="221724022"/>
                  </a:cxn>
                  <a:cxn ang="0">
                    <a:pos x="443425967" y="185961910"/>
                  </a:cxn>
                  <a:cxn ang="0">
                    <a:pos x="479770148" y="150199799"/>
                  </a:cxn>
                  <a:cxn ang="0">
                    <a:pos x="479770148" y="78675576"/>
                  </a:cxn>
                  <a:cxn ang="0">
                    <a:pos x="407079090" y="78675576"/>
                  </a:cxn>
                  <a:cxn ang="0">
                    <a:pos x="370732213" y="114437687"/>
                  </a:cxn>
                  <a:cxn ang="0">
                    <a:pos x="334385336" y="100134982"/>
                  </a:cxn>
                  <a:cxn ang="0">
                    <a:pos x="334385336" y="50067491"/>
                  </a:cxn>
                  <a:cxn ang="0">
                    <a:pos x="283500787" y="0"/>
                  </a:cxn>
                  <a:cxn ang="0">
                    <a:pos x="232616238" y="50067491"/>
                  </a:cxn>
                  <a:cxn ang="0">
                    <a:pos x="232616238" y="100134982"/>
                  </a:cxn>
                  <a:cxn ang="0">
                    <a:pos x="189000525" y="114437687"/>
                  </a:cxn>
                  <a:cxn ang="0">
                    <a:pos x="159922484" y="78675576"/>
                  </a:cxn>
                  <a:cxn ang="0">
                    <a:pos x="79962590" y="78675576"/>
                  </a:cxn>
                  <a:cxn ang="0">
                    <a:pos x="79962590" y="150199799"/>
                  </a:cxn>
                  <a:cxn ang="0">
                    <a:pos x="116306771" y="185961910"/>
                  </a:cxn>
                  <a:cxn ang="0">
                    <a:pos x="101769098" y="221724022"/>
                  </a:cxn>
                  <a:cxn ang="0">
                    <a:pos x="50884549" y="221724022"/>
                  </a:cxn>
                  <a:cxn ang="0">
                    <a:pos x="0" y="271791513"/>
                  </a:cxn>
                  <a:cxn ang="0">
                    <a:pos x="50884549" y="329013031"/>
                  </a:cxn>
                  <a:cxn ang="0">
                    <a:pos x="101769098" y="329013031"/>
                  </a:cxn>
                  <a:cxn ang="0">
                    <a:pos x="116306771" y="364775142"/>
                  </a:cxn>
                  <a:cxn ang="0">
                    <a:pos x="79962590" y="400537254"/>
                  </a:cxn>
                  <a:cxn ang="0">
                    <a:pos x="79962590" y="472061477"/>
                  </a:cxn>
                  <a:cxn ang="0">
                    <a:pos x="159922484" y="472061477"/>
                  </a:cxn>
                  <a:cxn ang="0">
                    <a:pos x="189000525" y="436299365"/>
                  </a:cxn>
                  <a:cxn ang="0">
                    <a:pos x="232616238" y="450602070"/>
                  </a:cxn>
                  <a:cxn ang="0">
                    <a:pos x="232616238" y="500669561"/>
                  </a:cxn>
                  <a:cxn ang="0">
                    <a:pos x="283500787" y="550737052"/>
                  </a:cxn>
                  <a:cxn ang="0">
                    <a:pos x="334385336" y="500669561"/>
                  </a:cxn>
                  <a:cxn ang="0">
                    <a:pos x="334385336" y="450602070"/>
                  </a:cxn>
                  <a:cxn ang="0">
                    <a:pos x="370732213" y="436299365"/>
                  </a:cxn>
                  <a:cxn ang="0">
                    <a:pos x="407079090" y="472061477"/>
                  </a:cxn>
                  <a:cxn ang="0">
                    <a:pos x="479770148" y="472061477"/>
                  </a:cxn>
                  <a:cxn ang="0">
                    <a:pos x="479770148" y="400537254"/>
                  </a:cxn>
                  <a:cxn ang="0">
                    <a:pos x="443425967" y="364775142"/>
                  </a:cxn>
                  <a:cxn ang="0">
                    <a:pos x="465232476" y="329013031"/>
                  </a:cxn>
                  <a:cxn ang="0">
                    <a:pos x="508848189" y="329013031"/>
                  </a:cxn>
                  <a:cxn ang="0">
                    <a:pos x="559732738" y="271791513"/>
                  </a:cxn>
                  <a:cxn ang="0">
                    <a:pos x="508848189" y="221724022"/>
                  </a:cxn>
                  <a:cxn ang="0">
                    <a:pos x="283500787" y="407688606"/>
                  </a:cxn>
                  <a:cxn ang="0">
                    <a:pos x="145384812" y="271791513"/>
                  </a:cxn>
                  <a:cxn ang="0">
                    <a:pos x="283500787" y="143048446"/>
                  </a:cxn>
                  <a:cxn ang="0">
                    <a:pos x="414347926" y="271791513"/>
                  </a:cxn>
                  <a:cxn ang="0">
                    <a:pos x="283500787" y="407688606"/>
                  </a:cxn>
                </a:cxnLst>
                <a:pathLst>
                  <a:path w="77" h="77">
                    <a:moveTo>
                      <a:pt x="70" y="31"/>
                    </a:moveTo>
                    <a:cubicBezTo>
                      <a:pt x="64" y="31"/>
                      <a:pt x="64" y="31"/>
                      <a:pt x="64" y="31"/>
                    </a:cubicBezTo>
                    <a:cubicBezTo>
                      <a:pt x="63" y="29"/>
                      <a:pt x="62" y="28"/>
                      <a:pt x="61" y="26"/>
                    </a:cubicBezTo>
                    <a:cubicBezTo>
                      <a:pt x="66" y="21"/>
                      <a:pt x="66" y="21"/>
                      <a:pt x="66" y="21"/>
                    </a:cubicBezTo>
                    <a:cubicBezTo>
                      <a:pt x="69" y="18"/>
                      <a:pt x="69" y="14"/>
                      <a:pt x="66" y="11"/>
                    </a:cubicBezTo>
                    <a:cubicBezTo>
                      <a:pt x="63" y="8"/>
                      <a:pt x="59" y="8"/>
                      <a:pt x="56" y="11"/>
                    </a:cubicBezTo>
                    <a:cubicBezTo>
                      <a:pt x="51" y="16"/>
                      <a:pt x="51" y="16"/>
                      <a:pt x="51" y="16"/>
                    </a:cubicBezTo>
                    <a:cubicBezTo>
                      <a:pt x="50" y="15"/>
                      <a:pt x="48" y="14"/>
                      <a:pt x="46" y="14"/>
                    </a:cubicBezTo>
                    <a:cubicBezTo>
                      <a:pt x="46" y="7"/>
                      <a:pt x="46" y="7"/>
                      <a:pt x="46" y="7"/>
                    </a:cubicBezTo>
                    <a:cubicBezTo>
                      <a:pt x="46" y="3"/>
                      <a:pt x="43" y="0"/>
                      <a:pt x="39" y="0"/>
                    </a:cubicBezTo>
                    <a:cubicBezTo>
                      <a:pt x="35" y="0"/>
                      <a:pt x="32" y="3"/>
                      <a:pt x="32" y="7"/>
                    </a:cubicBezTo>
                    <a:cubicBezTo>
                      <a:pt x="32" y="14"/>
                      <a:pt x="32" y="14"/>
                      <a:pt x="32" y="14"/>
                    </a:cubicBezTo>
                    <a:cubicBezTo>
                      <a:pt x="30" y="14"/>
                      <a:pt x="28" y="15"/>
                      <a:pt x="26" y="16"/>
                    </a:cubicBezTo>
                    <a:cubicBezTo>
                      <a:pt x="22" y="11"/>
                      <a:pt x="22" y="11"/>
                      <a:pt x="22" y="11"/>
                    </a:cubicBezTo>
                    <a:cubicBezTo>
                      <a:pt x="19" y="8"/>
                      <a:pt x="14" y="8"/>
                      <a:pt x="11" y="11"/>
                    </a:cubicBezTo>
                    <a:cubicBezTo>
                      <a:pt x="9" y="14"/>
                      <a:pt x="9" y="18"/>
                      <a:pt x="11" y="21"/>
                    </a:cubicBezTo>
                    <a:cubicBezTo>
                      <a:pt x="16" y="26"/>
                      <a:pt x="16" y="26"/>
                      <a:pt x="16" y="26"/>
                    </a:cubicBezTo>
                    <a:cubicBezTo>
                      <a:pt x="15" y="28"/>
                      <a:pt x="15" y="29"/>
                      <a:pt x="14" y="31"/>
                    </a:cubicBezTo>
                    <a:cubicBezTo>
                      <a:pt x="7" y="31"/>
                      <a:pt x="7" y="31"/>
                      <a:pt x="7" y="31"/>
                    </a:cubicBezTo>
                    <a:cubicBezTo>
                      <a:pt x="3" y="31"/>
                      <a:pt x="0" y="34"/>
                      <a:pt x="0" y="38"/>
                    </a:cubicBezTo>
                    <a:cubicBezTo>
                      <a:pt x="0" y="42"/>
                      <a:pt x="3" y="46"/>
                      <a:pt x="7" y="46"/>
                    </a:cubicBezTo>
                    <a:cubicBezTo>
                      <a:pt x="14" y="46"/>
                      <a:pt x="14" y="46"/>
                      <a:pt x="14" y="46"/>
                    </a:cubicBezTo>
                    <a:cubicBezTo>
                      <a:pt x="15" y="47"/>
                      <a:pt x="15" y="49"/>
                      <a:pt x="16" y="51"/>
                    </a:cubicBezTo>
                    <a:cubicBezTo>
                      <a:pt x="11" y="56"/>
                      <a:pt x="11" y="56"/>
                      <a:pt x="11" y="56"/>
                    </a:cubicBezTo>
                    <a:cubicBezTo>
                      <a:pt x="9" y="58"/>
                      <a:pt x="9" y="63"/>
                      <a:pt x="11" y="66"/>
                    </a:cubicBezTo>
                    <a:cubicBezTo>
                      <a:pt x="14" y="69"/>
                      <a:pt x="19" y="69"/>
                      <a:pt x="22" y="66"/>
                    </a:cubicBezTo>
                    <a:cubicBezTo>
                      <a:pt x="26" y="61"/>
                      <a:pt x="26" y="61"/>
                      <a:pt x="26" y="61"/>
                    </a:cubicBezTo>
                    <a:cubicBezTo>
                      <a:pt x="28" y="62"/>
                      <a:pt x="30" y="63"/>
                      <a:pt x="32" y="63"/>
                    </a:cubicBezTo>
                    <a:cubicBezTo>
                      <a:pt x="32" y="70"/>
                      <a:pt x="32" y="70"/>
                      <a:pt x="32" y="70"/>
                    </a:cubicBezTo>
                    <a:cubicBezTo>
                      <a:pt x="32" y="74"/>
                      <a:pt x="35" y="77"/>
                      <a:pt x="39" y="77"/>
                    </a:cubicBezTo>
                    <a:cubicBezTo>
                      <a:pt x="43" y="77"/>
                      <a:pt x="46" y="74"/>
                      <a:pt x="46" y="70"/>
                    </a:cubicBezTo>
                    <a:cubicBezTo>
                      <a:pt x="46" y="63"/>
                      <a:pt x="46" y="63"/>
                      <a:pt x="46" y="63"/>
                    </a:cubicBezTo>
                    <a:cubicBezTo>
                      <a:pt x="48" y="63"/>
                      <a:pt x="50" y="62"/>
                      <a:pt x="51" y="61"/>
                    </a:cubicBezTo>
                    <a:cubicBezTo>
                      <a:pt x="56" y="66"/>
                      <a:pt x="56" y="66"/>
                      <a:pt x="56" y="66"/>
                    </a:cubicBezTo>
                    <a:cubicBezTo>
                      <a:pt x="59" y="69"/>
                      <a:pt x="63" y="69"/>
                      <a:pt x="66" y="66"/>
                    </a:cubicBezTo>
                    <a:cubicBezTo>
                      <a:pt x="69" y="63"/>
                      <a:pt x="69" y="58"/>
                      <a:pt x="66" y="56"/>
                    </a:cubicBezTo>
                    <a:cubicBezTo>
                      <a:pt x="61" y="51"/>
                      <a:pt x="61" y="51"/>
                      <a:pt x="61" y="51"/>
                    </a:cubicBezTo>
                    <a:cubicBezTo>
                      <a:pt x="62" y="49"/>
                      <a:pt x="63" y="47"/>
                      <a:pt x="64" y="46"/>
                    </a:cubicBezTo>
                    <a:cubicBezTo>
                      <a:pt x="70" y="46"/>
                      <a:pt x="70" y="46"/>
                      <a:pt x="70" y="46"/>
                    </a:cubicBezTo>
                    <a:cubicBezTo>
                      <a:pt x="74" y="46"/>
                      <a:pt x="77" y="42"/>
                      <a:pt x="77" y="38"/>
                    </a:cubicBezTo>
                    <a:cubicBezTo>
                      <a:pt x="77" y="34"/>
                      <a:pt x="74" y="31"/>
                      <a:pt x="70" y="31"/>
                    </a:cubicBezTo>
                    <a:moveTo>
                      <a:pt x="39" y="57"/>
                    </a:moveTo>
                    <a:cubicBezTo>
                      <a:pt x="29" y="57"/>
                      <a:pt x="20" y="49"/>
                      <a:pt x="20" y="38"/>
                    </a:cubicBezTo>
                    <a:cubicBezTo>
                      <a:pt x="20" y="28"/>
                      <a:pt x="29" y="20"/>
                      <a:pt x="39" y="20"/>
                    </a:cubicBezTo>
                    <a:cubicBezTo>
                      <a:pt x="49" y="20"/>
                      <a:pt x="57" y="28"/>
                      <a:pt x="57" y="38"/>
                    </a:cubicBezTo>
                    <a:cubicBezTo>
                      <a:pt x="57" y="49"/>
                      <a:pt x="49" y="57"/>
                      <a:pt x="39" y="57"/>
                    </a:cubicBezTo>
                  </a:path>
                </a:pathLst>
              </a:custGeom>
              <a:solidFill>
                <a:srgbClr val="FFFFFF">
                  <a:alpha val="100000"/>
                </a:srgbClr>
              </a:solidFill>
              <a:ln w="9525">
                <a:noFill/>
              </a:ln>
            </p:spPr>
            <p:txBody>
              <a:bodyPr/>
              <a:p>
                <a:endParaRPr lang="zh-CN" altLang="en-US"/>
              </a:p>
            </p:txBody>
          </p:sp>
        </p:grpSp>
        <p:sp>
          <p:nvSpPr>
            <p:cNvPr id="2067" name="MH_Other_17"/>
            <p:cNvSpPr txBox="1">
              <a:spLocks noChangeArrowheads="1"/>
            </p:cNvSpPr>
            <p:nvPr>
              <p:custDataLst>
                <p:tags r:id="rId22"/>
              </p:custDataLst>
            </p:nvPr>
          </p:nvSpPr>
          <p:spPr bwMode="auto">
            <a:xfrm>
              <a:off x="8588337" y="3162874"/>
              <a:ext cx="390425" cy="261150"/>
            </a:xfrm>
            <a:prstGeom prst="rect">
              <a:avLst/>
            </a:prstGeom>
            <a:noFill/>
            <a:ln>
              <a:noFill/>
            </a:ln>
          </p:spPr>
          <p:txBody>
            <a:bodyPr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211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rPr>
                <a:t>02</a:t>
              </a:r>
              <a:endParaRPr kumimoji="0" lang="zh-CN" altLang="en-US" sz="2110" b="0" i="0" u="none" strike="noStrike" kern="1200" cap="none" spc="0" normalizeH="0" baseline="0" noProof="1">
                <a:ln>
                  <a:noFill/>
                </a:ln>
                <a:solidFill>
                  <a:schemeClr val="bg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7182" name="MH_Text_1"/>
            <p:cNvSpPr txBox="1"/>
            <p:nvPr>
              <p:custDataLst>
                <p:tags r:id="rId23"/>
              </p:custDataLst>
            </p:nvPr>
          </p:nvSpPr>
          <p:spPr>
            <a:xfrm>
              <a:off x="9025510" y="3193059"/>
              <a:ext cx="1581844" cy="276959"/>
            </a:xfrm>
            <a:prstGeom prst="rect">
              <a:avLst/>
            </a:prstGeom>
            <a:noFill/>
            <a:ln w="9525">
              <a:noFill/>
            </a:ln>
          </p:spPr>
          <p:txBody>
            <a:bodyPr lIns="0" tIns="0" rIns="0" bIns="0">
              <a:spAutoFit/>
            </a:bodyPr>
            <a:p>
              <a:pPr eaLnBrk="1" hangingPunct="1"/>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183" name="MH_Text_2"/>
            <p:cNvSpPr txBox="1"/>
            <p:nvPr>
              <p:custDataLst>
                <p:tags r:id="rId24"/>
              </p:custDataLst>
            </p:nvPr>
          </p:nvSpPr>
          <p:spPr>
            <a:xfrm>
              <a:off x="8999538" y="3188963"/>
              <a:ext cx="1582737" cy="251691"/>
            </a:xfrm>
            <a:prstGeom prst="rect">
              <a:avLst/>
            </a:prstGeom>
            <a:noFill/>
            <a:ln w="9525">
              <a:noFill/>
            </a:ln>
          </p:spPr>
          <p:txBody>
            <a:bodyPr lIns="0" tIns="0" rIns="0" bIns="0">
              <a:spAutoFit/>
            </a:bodyPr>
            <a:p>
              <a:pPr eaLnBrk="1" hangingPunct="1"/>
              <a:r>
                <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rPr>
                <a:t>项目技术</a:t>
              </a:r>
              <a:endParaRPr lang="zh-CN" altLang="en-US"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Tree>
    <p:custDataLst>
      <p:tags r:id="rId25"/>
    </p:custData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0" descr="公司、办公室 "/>
          <p:cNvPicPr>
            <a:picLocks noChangeAspect="1"/>
          </p:cNvPicPr>
          <p:nvPr/>
        </p:nvPicPr>
        <p:blipFill>
          <a:blip r:embed="rId1" cstate="print">
            <a:grayscl/>
            <a:extLst>
              <a:ext uri="{28A0092B-C50C-407E-A947-70E740481C1C}">
                <a14:useLocalDpi xmlns:a14="http://schemas.microsoft.com/office/drawing/2010/main" val="0"/>
              </a:ext>
            </a:extLst>
          </a:blip>
          <a:srcRect/>
          <a:stretch>
            <a:fillRect/>
          </a:stretch>
        </p:blipFill>
        <p:spPr>
          <a:xfrm>
            <a:off x="-63805" y="6275207"/>
            <a:ext cx="13111282" cy="1189585"/>
          </a:xfrm>
          <a:prstGeom prst="rect">
            <a:avLst/>
          </a:prstGeom>
        </p:spPr>
      </p:pic>
      <p:sp>
        <p:nvSpPr>
          <p:cNvPr id="11" name="矩形 10"/>
          <p:cNvSpPr/>
          <p:nvPr/>
        </p:nvSpPr>
        <p:spPr>
          <a:xfrm>
            <a:off x="3884424" y="0"/>
            <a:ext cx="8834351" cy="53471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0"/>
          </a:p>
        </p:txBody>
      </p:sp>
      <p:sp>
        <p:nvSpPr>
          <p:cNvPr id="31" name="标题 6"/>
          <p:cNvSpPr txBox="1"/>
          <p:nvPr/>
        </p:nvSpPr>
        <p:spPr>
          <a:xfrm>
            <a:off x="1056778" y="1677083"/>
            <a:ext cx="3236482" cy="2208368"/>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r>
              <a:rPr lang="zh-CN" altLang="en-US" sz="4640" dirty="0">
                <a:latin typeface="Microsoft YaHei UI" panose="020B0503020204020204" pitchFamily="34" charset="-122"/>
                <a:ea typeface="Microsoft YaHei UI" panose="020B0503020204020204" pitchFamily="34" charset="-122"/>
              </a:rPr>
              <a:t>关于 </a:t>
            </a:r>
            <a:r>
              <a:rPr lang="en-US" altLang="zh-CN" sz="4640" dirty="0" err="1">
                <a:latin typeface="Microsoft YaHei UI" panose="020B0503020204020204" pitchFamily="34" charset="-122"/>
                <a:ea typeface="Microsoft YaHei UI" panose="020B0503020204020204" pitchFamily="34" charset="-122"/>
              </a:rPr>
              <a:t>Fabrikam</a:t>
            </a:r>
            <a:endParaRPr lang="zh-CN" altLang="en-US" sz="4640" dirty="0">
              <a:latin typeface="Microsoft YaHei UI" panose="020B0503020204020204" pitchFamily="34" charset="-122"/>
              <a:ea typeface="Microsoft YaHei UI" panose="020B0503020204020204" pitchFamily="34" charset="-122"/>
            </a:endParaRPr>
          </a:p>
        </p:txBody>
      </p:sp>
      <p:sp>
        <p:nvSpPr>
          <p:cNvPr id="13" name="矩形 12"/>
          <p:cNvSpPr/>
          <p:nvPr/>
        </p:nvSpPr>
        <p:spPr>
          <a:xfrm>
            <a:off x="-6928" y="0"/>
            <a:ext cx="4556799" cy="6353460"/>
          </a:xfrm>
          <a:prstGeom prst="rect">
            <a:avLst/>
          </a:prstGeom>
          <a:solidFill>
            <a:schemeClr val="accent3">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00"/>
          </a:p>
        </p:txBody>
      </p:sp>
      <p:sp>
        <p:nvSpPr>
          <p:cNvPr id="15" name="矩形 14"/>
          <p:cNvSpPr/>
          <p:nvPr/>
        </p:nvSpPr>
        <p:spPr>
          <a:xfrm>
            <a:off x="4465925" y="2459424"/>
            <a:ext cx="1647862" cy="15904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43" name="标题 6"/>
          <p:cNvSpPr txBox="1"/>
          <p:nvPr/>
        </p:nvSpPr>
        <p:spPr>
          <a:xfrm>
            <a:off x="553720" y="2072005"/>
            <a:ext cx="2892425" cy="220853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endParaRPr lang="en-US" altLang="zh-CN" sz="4640" dirty="0">
              <a:solidFill>
                <a:schemeClr val="bg1"/>
              </a:solidFill>
              <a:latin typeface="Microsoft YaHei UI" panose="020B0503020204020204" pitchFamily="34" charset="-122"/>
              <a:ea typeface="Microsoft YaHei UI" panose="020B0503020204020204" pitchFamily="34" charset="-122"/>
            </a:endParaRPr>
          </a:p>
          <a:p>
            <a:r>
              <a:rPr lang="zh-CN" altLang="en-US" sz="5060" dirty="0">
                <a:solidFill>
                  <a:schemeClr val="bg1"/>
                </a:solidFill>
                <a:latin typeface="Microsoft YaHei UI" panose="020B0503020204020204" pitchFamily="34" charset="-122"/>
                <a:ea typeface="Microsoft YaHei UI" panose="020B0503020204020204" pitchFamily="34" charset="-122"/>
              </a:rPr>
              <a:t>未来发展</a:t>
            </a:r>
            <a:endParaRPr lang="zh-CN" altLang="en-US" sz="5060" dirty="0">
              <a:solidFill>
                <a:schemeClr val="bg1"/>
              </a:solidFill>
              <a:latin typeface="Microsoft YaHei UI" panose="020B0503020204020204" pitchFamily="34" charset="-122"/>
              <a:ea typeface="Microsoft YaHei UI" panose="020B0503020204020204" pitchFamily="34" charset="-122"/>
            </a:endParaRPr>
          </a:p>
        </p:txBody>
      </p:sp>
      <p:sp>
        <p:nvSpPr>
          <p:cNvPr id="44" name="文本框 43"/>
          <p:cNvSpPr txBox="1"/>
          <p:nvPr/>
        </p:nvSpPr>
        <p:spPr>
          <a:xfrm>
            <a:off x="6789420" y="1376045"/>
            <a:ext cx="3307715" cy="3433445"/>
          </a:xfrm>
          <a:prstGeom prst="rect">
            <a:avLst/>
          </a:prstGeom>
          <a:noFill/>
        </p:spPr>
        <p:txBody>
          <a:bodyPr wrap="square">
            <a:noAutofit/>
          </a:bodyPr>
          <a:lstStyle/>
          <a:p>
            <a:pPr marL="457200" indent="-457200" algn="l">
              <a:lnSpc>
                <a:spcPct val="300000"/>
              </a:lnSpc>
              <a:spcBef>
                <a:spcPts val="0"/>
              </a:spcBef>
              <a:buClr>
                <a:schemeClr val="accent4"/>
              </a:buClr>
              <a:buSzTx/>
              <a:buFont typeface="Wingdings" panose="05000000000000000000" pitchFamily="2" charset="2"/>
              <a:buChar char="n"/>
            </a:pPr>
            <a:r>
              <a:rPr lang="zh-CN" altLang="en-US" sz="2955" dirty="0"/>
              <a:t> </a:t>
            </a:r>
            <a:r>
              <a:rPr lang="zh-CN" altLang="en-US" sz="2955" dirty="0">
                <a:latin typeface="Microsoft YaHei UI" panose="020B0503020204020204" pitchFamily="34" charset="-122"/>
                <a:ea typeface="Microsoft YaHei UI" panose="020B0503020204020204" pitchFamily="34" charset="-122"/>
              </a:rPr>
              <a:t>商业</a:t>
            </a:r>
            <a:r>
              <a:rPr lang="zh-CN" altLang="en-US" sz="2955" dirty="0">
                <a:latin typeface="Microsoft YaHei UI" panose="020B0503020204020204" pitchFamily="34" charset="-122"/>
                <a:ea typeface="Microsoft YaHei UI" panose="020B0503020204020204" pitchFamily="34" charset="-122"/>
              </a:rPr>
              <a:t>模式</a:t>
            </a:r>
            <a:endParaRPr lang="zh-CN" altLang="en-US" sz="2955" dirty="0">
              <a:latin typeface="Microsoft YaHei UI" panose="020B0503020204020204" pitchFamily="34" charset="-122"/>
              <a:ea typeface="Microsoft YaHei UI" panose="020B0503020204020204" pitchFamily="34" charset="-122"/>
            </a:endParaRPr>
          </a:p>
          <a:p>
            <a:pPr marL="457200" indent="-457200" algn="l">
              <a:lnSpc>
                <a:spcPct val="300000"/>
              </a:lnSpc>
              <a:spcBef>
                <a:spcPts val="0"/>
              </a:spcBef>
              <a:buClr>
                <a:schemeClr val="accent4"/>
              </a:buClr>
              <a:buSzTx/>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五年规划</a:t>
            </a:r>
            <a:endParaRPr lang="en-US" altLang="zh-CN" sz="2955" dirty="0">
              <a:latin typeface="Microsoft YaHei UI" panose="020B0503020204020204" pitchFamily="34" charset="-122"/>
              <a:ea typeface="Microsoft YaHei UI" panose="020B0503020204020204" pitchFamily="34" charset="-122"/>
            </a:endParaRPr>
          </a:p>
          <a:p>
            <a:endParaRPr lang="zh-CN" altLang="en-US" sz="1900" dirty="0">
              <a:cs typeface="+mn-ea"/>
              <a:sym typeface="+mn-lt"/>
            </a:endParaRPr>
          </a:p>
        </p:txBody>
      </p:sp>
      <p:sp>
        <p:nvSpPr>
          <p:cNvPr id="20" name="任意多边形：形状 8" descr="计划"/>
          <p:cNvSpPr/>
          <p:nvPr/>
        </p:nvSpPr>
        <p:spPr>
          <a:xfrm>
            <a:off x="5018255" y="2693001"/>
            <a:ext cx="543202" cy="798582"/>
          </a:xfrm>
          <a:custGeom>
            <a:avLst/>
            <a:gdLst/>
            <a:ahLst/>
            <a:cxnLst>
              <a:cxn ang="3">
                <a:pos x="hc" y="t"/>
              </a:cxn>
              <a:cxn ang="cd2">
                <a:pos x="l" y="vc"/>
              </a:cxn>
              <a:cxn ang="cd4">
                <a:pos x="hc" y="b"/>
              </a:cxn>
              <a:cxn ang="0">
                <a:pos x="r" y="vc"/>
              </a:cxn>
            </a:cxnLst>
            <a:rect l="l" t="t" r="r" b="b"/>
            <a:pathLst>
              <a:path w="3451" h="5073">
                <a:moveTo>
                  <a:pt x="1718" y="668"/>
                </a:moveTo>
                <a:cubicBezTo>
                  <a:pt x="1813" y="668"/>
                  <a:pt x="1892" y="604"/>
                  <a:pt x="1892" y="509"/>
                </a:cubicBezTo>
                <a:cubicBezTo>
                  <a:pt x="1892" y="413"/>
                  <a:pt x="1813" y="350"/>
                  <a:pt x="1718" y="350"/>
                </a:cubicBezTo>
                <a:cubicBezTo>
                  <a:pt x="1638" y="350"/>
                  <a:pt x="1558" y="413"/>
                  <a:pt x="1558" y="509"/>
                </a:cubicBezTo>
                <a:cubicBezTo>
                  <a:pt x="1558" y="604"/>
                  <a:pt x="1638" y="668"/>
                  <a:pt x="1718" y="668"/>
                </a:cubicBezTo>
                <a:close/>
                <a:moveTo>
                  <a:pt x="2242" y="700"/>
                </a:moveTo>
                <a:cubicBezTo>
                  <a:pt x="2227" y="636"/>
                  <a:pt x="2227" y="573"/>
                  <a:pt x="2227" y="509"/>
                </a:cubicBezTo>
                <a:cubicBezTo>
                  <a:pt x="2227" y="222"/>
                  <a:pt x="2004" y="0"/>
                  <a:pt x="1733" y="0"/>
                </a:cubicBezTo>
                <a:cubicBezTo>
                  <a:pt x="1447" y="0"/>
                  <a:pt x="1209" y="222"/>
                  <a:pt x="1209" y="509"/>
                </a:cubicBezTo>
                <a:lnTo>
                  <a:pt x="1209" y="700"/>
                </a:lnTo>
                <a:lnTo>
                  <a:pt x="238" y="700"/>
                </a:lnTo>
                <a:cubicBezTo>
                  <a:pt x="111" y="700"/>
                  <a:pt x="0" y="811"/>
                  <a:pt x="0" y="938"/>
                </a:cubicBezTo>
                <a:lnTo>
                  <a:pt x="0" y="4835"/>
                </a:lnTo>
                <a:cubicBezTo>
                  <a:pt x="0" y="4962"/>
                  <a:pt x="111" y="5073"/>
                  <a:pt x="238" y="5073"/>
                </a:cubicBezTo>
                <a:lnTo>
                  <a:pt x="3212" y="5073"/>
                </a:lnTo>
                <a:cubicBezTo>
                  <a:pt x="3340" y="5073"/>
                  <a:pt x="3451" y="4962"/>
                  <a:pt x="3451" y="4835"/>
                </a:cubicBezTo>
                <a:lnTo>
                  <a:pt x="3451" y="938"/>
                </a:lnTo>
                <a:cubicBezTo>
                  <a:pt x="3451" y="795"/>
                  <a:pt x="3340" y="700"/>
                  <a:pt x="3212" y="700"/>
                </a:cubicBezTo>
                <a:close/>
                <a:moveTo>
                  <a:pt x="1367" y="509"/>
                </a:moveTo>
                <a:cubicBezTo>
                  <a:pt x="1367" y="318"/>
                  <a:pt x="1527" y="159"/>
                  <a:pt x="1733" y="159"/>
                </a:cubicBezTo>
                <a:cubicBezTo>
                  <a:pt x="1908" y="159"/>
                  <a:pt x="2067" y="318"/>
                  <a:pt x="2067" y="509"/>
                </a:cubicBezTo>
                <a:cubicBezTo>
                  <a:pt x="2067" y="716"/>
                  <a:pt x="2067" y="1082"/>
                  <a:pt x="2497" y="1193"/>
                </a:cubicBezTo>
                <a:cubicBezTo>
                  <a:pt x="2624" y="1225"/>
                  <a:pt x="2719" y="1336"/>
                  <a:pt x="2736" y="1479"/>
                </a:cubicBezTo>
                <a:lnTo>
                  <a:pt x="715" y="1479"/>
                </a:lnTo>
                <a:cubicBezTo>
                  <a:pt x="731" y="1352"/>
                  <a:pt x="811" y="1225"/>
                  <a:pt x="938" y="1193"/>
                </a:cubicBezTo>
                <a:cubicBezTo>
                  <a:pt x="1367" y="1082"/>
                  <a:pt x="1367" y="716"/>
                  <a:pt x="1367" y="509"/>
                </a:cubicBezTo>
                <a:close/>
                <a:moveTo>
                  <a:pt x="668" y="1638"/>
                </a:moveTo>
                <a:lnTo>
                  <a:pt x="2767" y="1638"/>
                </a:lnTo>
                <a:cubicBezTo>
                  <a:pt x="2846" y="1638"/>
                  <a:pt x="2894" y="1591"/>
                  <a:pt x="2894" y="1511"/>
                </a:cubicBezTo>
                <a:cubicBezTo>
                  <a:pt x="2894" y="1383"/>
                  <a:pt x="2846" y="1256"/>
                  <a:pt x="2767" y="1177"/>
                </a:cubicBezTo>
                <a:lnTo>
                  <a:pt x="2879" y="1177"/>
                </a:lnTo>
                <a:cubicBezTo>
                  <a:pt x="2910" y="1177"/>
                  <a:pt x="2926" y="1177"/>
                  <a:pt x="2942" y="1193"/>
                </a:cubicBezTo>
                <a:cubicBezTo>
                  <a:pt x="2958" y="1209"/>
                  <a:pt x="2974" y="1240"/>
                  <a:pt x="2974" y="1256"/>
                </a:cubicBezTo>
                <a:lnTo>
                  <a:pt x="2974" y="4517"/>
                </a:lnTo>
                <a:cubicBezTo>
                  <a:pt x="2974" y="4564"/>
                  <a:pt x="2926" y="4596"/>
                  <a:pt x="2879" y="4596"/>
                </a:cubicBezTo>
                <a:lnTo>
                  <a:pt x="556" y="4596"/>
                </a:lnTo>
                <a:cubicBezTo>
                  <a:pt x="509" y="4596"/>
                  <a:pt x="477" y="4564"/>
                  <a:pt x="477" y="4517"/>
                </a:cubicBezTo>
                <a:lnTo>
                  <a:pt x="477" y="1256"/>
                </a:lnTo>
                <a:cubicBezTo>
                  <a:pt x="477" y="1209"/>
                  <a:pt x="509" y="1177"/>
                  <a:pt x="556" y="1177"/>
                </a:cubicBezTo>
                <a:lnTo>
                  <a:pt x="683" y="1177"/>
                </a:lnTo>
                <a:cubicBezTo>
                  <a:pt x="604" y="1272"/>
                  <a:pt x="556" y="1383"/>
                  <a:pt x="556" y="1511"/>
                </a:cubicBezTo>
                <a:cubicBezTo>
                  <a:pt x="556" y="1574"/>
                  <a:pt x="604" y="1638"/>
                  <a:pt x="668" y="1638"/>
                </a:cubicBezTo>
                <a:close/>
                <a:moveTo>
                  <a:pt x="3292" y="938"/>
                </a:moveTo>
                <a:lnTo>
                  <a:pt x="3292" y="4835"/>
                </a:lnTo>
                <a:cubicBezTo>
                  <a:pt x="3292" y="4883"/>
                  <a:pt x="3244" y="4915"/>
                  <a:pt x="3212" y="4915"/>
                </a:cubicBezTo>
                <a:lnTo>
                  <a:pt x="238" y="4915"/>
                </a:lnTo>
                <a:cubicBezTo>
                  <a:pt x="191" y="4915"/>
                  <a:pt x="159" y="4883"/>
                  <a:pt x="159" y="4835"/>
                </a:cubicBezTo>
                <a:lnTo>
                  <a:pt x="159" y="938"/>
                </a:lnTo>
                <a:cubicBezTo>
                  <a:pt x="159" y="891"/>
                  <a:pt x="191" y="859"/>
                  <a:pt x="238" y="859"/>
                </a:cubicBezTo>
                <a:lnTo>
                  <a:pt x="1161" y="859"/>
                </a:lnTo>
                <a:cubicBezTo>
                  <a:pt x="1129" y="922"/>
                  <a:pt x="1065" y="986"/>
                  <a:pt x="986" y="1018"/>
                </a:cubicBezTo>
                <a:lnTo>
                  <a:pt x="970" y="1018"/>
                </a:lnTo>
                <a:lnTo>
                  <a:pt x="556" y="1018"/>
                </a:lnTo>
                <a:cubicBezTo>
                  <a:pt x="429" y="1018"/>
                  <a:pt x="318" y="1129"/>
                  <a:pt x="318" y="1256"/>
                </a:cubicBezTo>
                <a:lnTo>
                  <a:pt x="318" y="4517"/>
                </a:lnTo>
                <a:cubicBezTo>
                  <a:pt x="318" y="4644"/>
                  <a:pt x="429" y="4755"/>
                  <a:pt x="556" y="4755"/>
                </a:cubicBezTo>
                <a:lnTo>
                  <a:pt x="2879" y="4755"/>
                </a:lnTo>
                <a:cubicBezTo>
                  <a:pt x="3022" y="4755"/>
                  <a:pt x="3133" y="4644"/>
                  <a:pt x="3133" y="4517"/>
                </a:cubicBezTo>
                <a:lnTo>
                  <a:pt x="3133" y="1256"/>
                </a:lnTo>
                <a:cubicBezTo>
                  <a:pt x="3133" y="1193"/>
                  <a:pt x="3101" y="1129"/>
                  <a:pt x="3054" y="1082"/>
                </a:cubicBezTo>
                <a:cubicBezTo>
                  <a:pt x="3006" y="1034"/>
                  <a:pt x="2958" y="1018"/>
                  <a:pt x="2879" y="1018"/>
                </a:cubicBezTo>
                <a:lnTo>
                  <a:pt x="2465" y="1018"/>
                </a:lnTo>
                <a:cubicBezTo>
                  <a:pt x="2370" y="986"/>
                  <a:pt x="2306" y="922"/>
                  <a:pt x="2274" y="859"/>
                </a:cubicBezTo>
                <a:lnTo>
                  <a:pt x="3212" y="859"/>
                </a:lnTo>
                <a:cubicBezTo>
                  <a:pt x="3244" y="859"/>
                  <a:pt x="3292" y="891"/>
                  <a:pt x="3292" y="938"/>
                </a:cubicBezTo>
                <a:close/>
                <a:moveTo>
                  <a:pt x="1400" y="3737"/>
                </a:moveTo>
                <a:cubicBezTo>
                  <a:pt x="1415" y="3754"/>
                  <a:pt x="1431" y="3769"/>
                  <a:pt x="1447" y="3769"/>
                </a:cubicBezTo>
                <a:cubicBezTo>
                  <a:pt x="1463" y="3769"/>
                  <a:pt x="1495" y="3754"/>
                  <a:pt x="1510" y="3737"/>
                </a:cubicBezTo>
                <a:lnTo>
                  <a:pt x="2560" y="2688"/>
                </a:lnTo>
                <a:cubicBezTo>
                  <a:pt x="2592" y="2656"/>
                  <a:pt x="2592" y="2592"/>
                  <a:pt x="2560" y="2561"/>
                </a:cubicBezTo>
                <a:cubicBezTo>
                  <a:pt x="2545" y="2545"/>
                  <a:pt x="2481" y="2545"/>
                  <a:pt x="2449" y="2561"/>
                </a:cubicBezTo>
                <a:lnTo>
                  <a:pt x="1447" y="3579"/>
                </a:lnTo>
                <a:lnTo>
                  <a:pt x="1018" y="3133"/>
                </a:lnTo>
                <a:cubicBezTo>
                  <a:pt x="986" y="3101"/>
                  <a:pt x="938" y="3101"/>
                  <a:pt x="906" y="3133"/>
                </a:cubicBezTo>
                <a:cubicBezTo>
                  <a:pt x="874" y="3165"/>
                  <a:pt x="874" y="3228"/>
                  <a:pt x="906" y="3245"/>
                </a:cubicBezTo>
                <a:close/>
              </a:path>
            </a:pathLst>
          </a:custGeom>
          <a:solidFill>
            <a:schemeClr val="bg1"/>
          </a:solidFill>
          <a:ln cap="flat">
            <a:noFill/>
            <a:prstDash val="solid"/>
          </a:ln>
        </p:spPr>
        <p:txBody>
          <a:bodyPr vert="horz" wrap="none" lIns="94916" tIns="47458" rIns="94916" bIns="47458" rtlCol="0" anchor="ctr" anchorCtr="1" compatLnSpc="0"/>
          <a:lstStyle/>
          <a:p>
            <a:pPr marL="0" marR="0" lvl="0" indent="0" rtl="0" hangingPunct="0">
              <a:lnSpc>
                <a:spcPct val="100000"/>
              </a:lnSpc>
              <a:spcBef>
                <a:spcPts val="0"/>
              </a:spcBef>
              <a:spcAft>
                <a:spcPts val="0"/>
              </a:spcAft>
              <a:buNone/>
            </a:pPr>
            <a:endParaRPr lang="zh-CN" altLang="en-US" sz="1900" b="0" i="0" u="none" strike="noStrike" kern="1200" dirty="0">
              <a:ln>
                <a:noFill/>
              </a:ln>
              <a:latin typeface="Microsoft YaHei UI" panose="020B0503020204020204" pitchFamily="34" charset="-122"/>
              <a:ea typeface="Microsoft YaHei UI" panose="020B0503020204020204" pitchFamily="34" charset="-122"/>
              <a:cs typeface="Lucida Sans" panose="020B0602030504020204" pitchFamily="2"/>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灯片编号占位符 2"/>
          <p:cNvSpPr>
            <a:spLocks noGrp="1"/>
          </p:cNvSpPr>
          <p:nvPr>
            <p:ph type="sldNum" sz="quarter" idx="4"/>
          </p:nvPr>
        </p:nvSpPr>
        <p:spPr/>
        <p:txBody>
          <a:bodyPr/>
          <a:p>
            <a:pPr lvl="0" eaLnBrk="1" hangingPunct="1">
              <a:buNone/>
            </a:pPr>
            <a:fld id="{9A0DB2DC-4C9A-4742-B13C-FB6460FD3503}" type="slidenum">
              <a:rPr lang="en-US" altLang="en-US" sz="700" dirty="0">
                <a:latin typeface="Arial" panose="020B0604020202020204" pitchFamily="34" charset="0"/>
                <a:ea typeface="微软雅黑" panose="020B0503020204020204" pitchFamily="34" charset="-122"/>
              </a:rPr>
            </a:fld>
            <a:endParaRPr lang="en-US" altLang="en-US" sz="700" dirty="0">
              <a:latin typeface="Arial" panose="020B0604020202020204" pitchFamily="34" charset="0"/>
              <a:ea typeface="微软雅黑" panose="020B0503020204020204" pitchFamily="34" charset="-122"/>
            </a:endParaRPr>
          </a:p>
        </p:txBody>
      </p:sp>
      <p:sp>
        <p:nvSpPr>
          <p:cNvPr id="4" name="圆角矩形 3"/>
          <p:cNvSpPr/>
          <p:nvPr/>
        </p:nvSpPr>
        <p:spPr>
          <a:xfrm>
            <a:off x="887325" y="1966654"/>
            <a:ext cx="5066583" cy="1756401"/>
          </a:xfrm>
          <a:prstGeom prst="roundRect">
            <a:avLst>
              <a:gd name="adj" fmla="val 1169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1"/>
          <p:cNvSpPr txBox="1">
            <a:spLocks noChangeArrowheads="1"/>
          </p:cNvSpPr>
          <p:nvPr/>
        </p:nvSpPr>
        <p:spPr bwMode="auto">
          <a:xfrm>
            <a:off x="1390598" y="2672245"/>
            <a:ext cx="4057104" cy="923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marL="171450" indent="-171450">
              <a:lnSpc>
                <a:spcPct val="250000"/>
              </a:lnSpc>
              <a:buFont typeface="Wingdings" panose="05000000000000000000" charset="0"/>
              <a:buChar char="Ø"/>
            </a:pPr>
            <a:r>
              <a:rPr lang="zh-CN" altLang="en-US" sz="1200" dirty="0">
                <a:latin typeface="汉仪旗黑-45S" panose="00020600040101010101" pitchFamily="18" charset="-122"/>
                <a:ea typeface="汉仪旗黑-45S" panose="00020600040101010101" pitchFamily="18" charset="-122"/>
                <a:cs typeface="+mn-ea"/>
                <a:sym typeface="+mn-lt"/>
              </a:rPr>
              <a:t>智能化工程商、系统集成商和信息化总包商（</a:t>
            </a:r>
            <a:r>
              <a:rPr lang="en-US" altLang="zh-CN" sz="1200" dirty="0">
                <a:latin typeface="汉仪旗黑-45S" panose="00020600040101010101" pitchFamily="18" charset="-122"/>
                <a:ea typeface="汉仪旗黑-45S" panose="00020600040101010101" pitchFamily="18" charset="-122"/>
                <a:cs typeface="+mn-ea"/>
                <a:sym typeface="+mn-lt"/>
              </a:rPr>
              <a:t>70%</a:t>
            </a:r>
            <a:r>
              <a:rPr lang="zh-CN" altLang="en-US" sz="1200" dirty="0">
                <a:latin typeface="汉仪旗黑-45S" panose="00020600040101010101" pitchFamily="18" charset="-122"/>
                <a:ea typeface="汉仪旗黑-45S" panose="00020600040101010101" pitchFamily="18" charset="-122"/>
                <a:cs typeface="+mn-ea"/>
                <a:sym typeface="+mn-lt"/>
              </a:rPr>
              <a:t>）</a:t>
            </a:r>
            <a:endParaRPr lang="zh-CN" altLang="en-US" sz="1200" dirty="0">
              <a:latin typeface="汉仪旗黑-45S" panose="00020600040101010101" pitchFamily="18" charset="-122"/>
              <a:ea typeface="汉仪旗黑-45S" panose="00020600040101010101" pitchFamily="18" charset="-122"/>
              <a:cs typeface="+mn-ea"/>
              <a:sym typeface="+mn-lt"/>
            </a:endParaRPr>
          </a:p>
          <a:p>
            <a:pPr marL="171450" indent="-171450">
              <a:lnSpc>
                <a:spcPct val="250000"/>
              </a:lnSpc>
              <a:buFont typeface="Wingdings" panose="05000000000000000000" charset="0"/>
              <a:buChar char="Ø"/>
            </a:pPr>
            <a:r>
              <a:rPr lang="zh-CN" altLang="en-US" sz="1200" dirty="0">
                <a:latin typeface="汉仪旗黑-45S" panose="00020600040101010101" pitchFamily="18" charset="-122"/>
                <a:ea typeface="汉仪旗黑-45S" panose="00020600040101010101" pitchFamily="18" charset="-122"/>
                <a:cs typeface="+mn-ea"/>
                <a:sym typeface="+mn-lt"/>
              </a:rPr>
              <a:t>最终用户（</a:t>
            </a:r>
            <a:r>
              <a:rPr lang="en-US" altLang="zh-CN" sz="1200" dirty="0">
                <a:latin typeface="汉仪旗黑-45S" panose="00020600040101010101" pitchFamily="18" charset="-122"/>
                <a:ea typeface="汉仪旗黑-45S" panose="00020600040101010101" pitchFamily="18" charset="-122"/>
                <a:cs typeface="+mn-ea"/>
                <a:sym typeface="+mn-lt"/>
              </a:rPr>
              <a:t>30%</a:t>
            </a:r>
            <a:r>
              <a:rPr lang="zh-CN" altLang="en-US" sz="1200" dirty="0">
                <a:latin typeface="汉仪旗黑-45S" panose="00020600040101010101" pitchFamily="18" charset="-122"/>
                <a:ea typeface="汉仪旗黑-45S" panose="00020600040101010101" pitchFamily="18" charset="-122"/>
                <a:cs typeface="+mn-ea"/>
                <a:sym typeface="+mn-lt"/>
              </a:rPr>
              <a:t>）</a:t>
            </a:r>
            <a:endParaRPr lang="zh-CN" altLang="en-US" sz="1200" dirty="0">
              <a:latin typeface="汉仪旗黑-45S" panose="00020600040101010101" pitchFamily="18" charset="-122"/>
              <a:ea typeface="汉仪旗黑-45S" panose="00020600040101010101" pitchFamily="18" charset="-122"/>
              <a:cs typeface="+mn-ea"/>
              <a:sym typeface="+mn-lt"/>
            </a:endParaRPr>
          </a:p>
        </p:txBody>
      </p:sp>
      <p:sp>
        <p:nvSpPr>
          <p:cNvPr id="19" name="同侧圆角矩形 18"/>
          <p:cNvSpPr/>
          <p:nvPr/>
        </p:nvSpPr>
        <p:spPr>
          <a:xfrm rot="10800000">
            <a:off x="1377808" y="1855462"/>
            <a:ext cx="1670452" cy="526751"/>
          </a:xfrm>
          <a:prstGeom prst="round2SameRect">
            <a:avLst>
              <a:gd name="adj1" fmla="val 42993"/>
              <a:gd name="adj2" fmla="val 0"/>
            </a:avLst>
          </a:prstGeom>
          <a:solidFill>
            <a:srgbClr val="1C2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1"/>
          <p:cNvSpPr txBox="1">
            <a:spLocks noChangeArrowheads="1"/>
          </p:cNvSpPr>
          <p:nvPr/>
        </p:nvSpPr>
        <p:spPr bwMode="auto">
          <a:xfrm>
            <a:off x="1630888" y="1963179"/>
            <a:ext cx="1164292"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rPr>
              <a:t>产品</a:t>
            </a:r>
            <a:r>
              <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rPr>
              <a:t>销售</a:t>
            </a:r>
            <a:endPar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endParaRPr>
          </a:p>
        </p:txBody>
      </p:sp>
      <p:sp>
        <p:nvSpPr>
          <p:cNvPr id="20" name="直角三角形 19"/>
          <p:cNvSpPr/>
          <p:nvPr/>
        </p:nvSpPr>
        <p:spPr>
          <a:xfrm>
            <a:off x="3046071" y="1855463"/>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直角三角形 20"/>
          <p:cNvSpPr/>
          <p:nvPr/>
        </p:nvSpPr>
        <p:spPr>
          <a:xfrm flipH="1">
            <a:off x="1255559" y="1855463"/>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圆角矩形 21"/>
          <p:cNvSpPr/>
          <p:nvPr/>
        </p:nvSpPr>
        <p:spPr>
          <a:xfrm>
            <a:off x="887325" y="4124277"/>
            <a:ext cx="5066583" cy="1756401"/>
          </a:xfrm>
          <a:prstGeom prst="roundRect">
            <a:avLst>
              <a:gd name="adj" fmla="val 1169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1"/>
          <p:cNvSpPr txBox="1">
            <a:spLocks noChangeArrowheads="1"/>
          </p:cNvSpPr>
          <p:nvPr/>
        </p:nvSpPr>
        <p:spPr bwMode="auto">
          <a:xfrm>
            <a:off x="1390598" y="4829869"/>
            <a:ext cx="4057104"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zh-CN" altLang="en-US" sz="1200" dirty="0">
                <a:latin typeface="汉仪旗黑-45S" panose="00020600040101010101" pitchFamily="18" charset="-122"/>
                <a:ea typeface="汉仪旗黑-45S" panose="00020600040101010101" pitchFamily="18" charset="-122"/>
                <a:cs typeface="+mn-ea"/>
                <a:sym typeface="+mn-lt"/>
              </a:rPr>
              <a:t>团队自有的2D-3D内容转换平台将具备用武之地，具备较高的门槛，可复制性低，基本上可称之为“跑不掉的利润”，且利润比例较高</a:t>
            </a:r>
            <a:endParaRPr lang="zh-CN" altLang="en-US" sz="1200" dirty="0">
              <a:latin typeface="汉仪旗黑-45S" panose="00020600040101010101" pitchFamily="18" charset="-122"/>
              <a:ea typeface="汉仪旗黑-45S" panose="00020600040101010101" pitchFamily="18" charset="-122"/>
              <a:cs typeface="+mn-ea"/>
              <a:sym typeface="+mn-lt"/>
            </a:endParaRPr>
          </a:p>
        </p:txBody>
      </p:sp>
      <p:sp>
        <p:nvSpPr>
          <p:cNvPr id="24" name="同侧圆角矩形 23"/>
          <p:cNvSpPr/>
          <p:nvPr/>
        </p:nvSpPr>
        <p:spPr>
          <a:xfrm rot="10800000">
            <a:off x="1377808" y="4013086"/>
            <a:ext cx="1670452" cy="526751"/>
          </a:xfrm>
          <a:prstGeom prst="round2SameRect">
            <a:avLst>
              <a:gd name="adj1" fmla="val 42993"/>
              <a:gd name="adj2" fmla="val 0"/>
            </a:avLst>
          </a:prstGeom>
          <a:solidFill>
            <a:srgbClr val="1C2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1"/>
          <p:cNvSpPr txBox="1">
            <a:spLocks noChangeArrowheads="1"/>
          </p:cNvSpPr>
          <p:nvPr/>
        </p:nvSpPr>
        <p:spPr bwMode="auto">
          <a:xfrm>
            <a:off x="1630888" y="4120802"/>
            <a:ext cx="1164292"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rPr>
              <a:t>增值</a:t>
            </a:r>
            <a:r>
              <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rPr>
              <a:t>服务</a:t>
            </a:r>
            <a:endPar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endParaRPr>
          </a:p>
        </p:txBody>
      </p:sp>
      <p:sp>
        <p:nvSpPr>
          <p:cNvPr id="26" name="直角三角形 25"/>
          <p:cNvSpPr/>
          <p:nvPr/>
        </p:nvSpPr>
        <p:spPr>
          <a:xfrm>
            <a:off x="3046071" y="4013087"/>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直角三角形 26"/>
          <p:cNvSpPr/>
          <p:nvPr/>
        </p:nvSpPr>
        <p:spPr>
          <a:xfrm flipH="1">
            <a:off x="1255559" y="4013087"/>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圆角矩形 27"/>
          <p:cNvSpPr/>
          <p:nvPr/>
        </p:nvSpPr>
        <p:spPr>
          <a:xfrm>
            <a:off x="6322142" y="1963179"/>
            <a:ext cx="5066583" cy="1756401"/>
          </a:xfrm>
          <a:prstGeom prst="roundRect">
            <a:avLst>
              <a:gd name="adj" fmla="val 1169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1"/>
          <p:cNvSpPr txBox="1">
            <a:spLocks noChangeArrowheads="1"/>
          </p:cNvSpPr>
          <p:nvPr/>
        </p:nvSpPr>
        <p:spPr bwMode="auto">
          <a:xfrm>
            <a:off x="6825415" y="2668770"/>
            <a:ext cx="4057104"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zh-CN" altLang="en-US" sz="1200" dirty="0">
                <a:latin typeface="汉仪旗黑-45S" panose="00020600040101010101" pitchFamily="18" charset="-122"/>
                <a:ea typeface="汉仪旗黑-45S" panose="00020600040101010101" pitchFamily="18" charset="-122"/>
                <a:cs typeface="+mn-ea"/>
                <a:sym typeface="+mn-lt"/>
              </a:rPr>
              <a:t>项目研究的系统是集硬件、软件和内容一体化的完整系统，售后服务主要包括软/硬件设备的有偿售后服务。因无中间商，使其利润率50%以上</a:t>
            </a:r>
            <a:endParaRPr lang="zh-CN" altLang="en-US" sz="1200" dirty="0">
              <a:latin typeface="汉仪旗黑-45S" panose="00020600040101010101" pitchFamily="18" charset="-122"/>
              <a:ea typeface="汉仪旗黑-45S" panose="00020600040101010101" pitchFamily="18" charset="-122"/>
              <a:cs typeface="+mn-ea"/>
              <a:sym typeface="+mn-lt"/>
            </a:endParaRPr>
          </a:p>
        </p:txBody>
      </p:sp>
      <p:sp>
        <p:nvSpPr>
          <p:cNvPr id="30" name="同侧圆角矩形 29"/>
          <p:cNvSpPr/>
          <p:nvPr/>
        </p:nvSpPr>
        <p:spPr>
          <a:xfrm rot="10800000">
            <a:off x="6812625" y="1851987"/>
            <a:ext cx="1670452" cy="526751"/>
          </a:xfrm>
          <a:prstGeom prst="round2SameRect">
            <a:avLst>
              <a:gd name="adj1" fmla="val 42993"/>
              <a:gd name="adj2" fmla="val 0"/>
            </a:avLst>
          </a:prstGeom>
          <a:solidFill>
            <a:srgbClr val="1C2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1"/>
          <p:cNvSpPr txBox="1">
            <a:spLocks noChangeArrowheads="1"/>
          </p:cNvSpPr>
          <p:nvPr/>
        </p:nvSpPr>
        <p:spPr bwMode="auto">
          <a:xfrm>
            <a:off x="7065705" y="1959704"/>
            <a:ext cx="1164292"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rPr>
              <a:t>售后</a:t>
            </a:r>
            <a:r>
              <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rPr>
              <a:t>服务</a:t>
            </a:r>
            <a:endParaRPr lang="zh-CN" altLang="en-US" sz="2000" dirty="0" smtClean="0">
              <a:solidFill>
                <a:schemeClr val="bg1"/>
              </a:solidFill>
              <a:latin typeface="汉仪雅酷黑 65W" panose="020B0604020202020204" pitchFamily="34" charset="-122"/>
              <a:ea typeface="汉仪雅酷黑 65W" panose="020B0604020202020204" pitchFamily="34" charset="-122"/>
              <a:cs typeface="+mn-ea"/>
              <a:sym typeface="+mn-lt"/>
            </a:endParaRPr>
          </a:p>
        </p:txBody>
      </p:sp>
      <p:sp>
        <p:nvSpPr>
          <p:cNvPr id="32" name="直角三角形 31"/>
          <p:cNvSpPr/>
          <p:nvPr/>
        </p:nvSpPr>
        <p:spPr>
          <a:xfrm>
            <a:off x="8480888" y="1851988"/>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直角三角形 32"/>
          <p:cNvSpPr/>
          <p:nvPr/>
        </p:nvSpPr>
        <p:spPr>
          <a:xfrm flipH="1">
            <a:off x="6690376" y="1851988"/>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圆角矩形 33"/>
          <p:cNvSpPr/>
          <p:nvPr/>
        </p:nvSpPr>
        <p:spPr>
          <a:xfrm>
            <a:off x="6322142" y="4120802"/>
            <a:ext cx="5066583" cy="1756401"/>
          </a:xfrm>
          <a:prstGeom prst="roundRect">
            <a:avLst>
              <a:gd name="adj" fmla="val 1169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1"/>
          <p:cNvSpPr txBox="1">
            <a:spLocks noChangeArrowheads="1"/>
          </p:cNvSpPr>
          <p:nvPr/>
        </p:nvSpPr>
        <p:spPr bwMode="auto">
          <a:xfrm>
            <a:off x="6825415" y="4826394"/>
            <a:ext cx="4057104" cy="830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nSpc>
                <a:spcPct val="150000"/>
              </a:lnSpc>
            </a:pPr>
            <a:r>
              <a:rPr lang="zh-CN" altLang="en-US" sz="1200" dirty="0">
                <a:latin typeface="汉仪旗黑-45S" panose="00020600040101010101" pitchFamily="18" charset="-122"/>
                <a:ea typeface="汉仪旗黑-45S" panose="00020600040101010101" pitchFamily="18" charset="-122"/>
                <a:cs typeface="+mn-ea"/>
                <a:sym typeface="+mn-lt"/>
              </a:rPr>
              <a:t>为用户以较低成本或“零成本”的方式搭建裸眼3D大屏幕硬件的方式，而换取硬件生命周期内的“裸眼3D内容制作”权，通过不断的为用户提供显示内容或升级实现可持续的盈利</a:t>
            </a:r>
            <a:endParaRPr lang="zh-CN" altLang="en-US" sz="1200" dirty="0">
              <a:latin typeface="汉仪旗黑-45S" panose="00020600040101010101" pitchFamily="18" charset="-122"/>
              <a:ea typeface="汉仪旗黑-45S" panose="00020600040101010101" pitchFamily="18" charset="-122"/>
              <a:cs typeface="+mn-ea"/>
              <a:sym typeface="+mn-lt"/>
            </a:endParaRPr>
          </a:p>
        </p:txBody>
      </p:sp>
      <p:sp>
        <p:nvSpPr>
          <p:cNvPr id="36" name="同侧圆角矩形 35"/>
          <p:cNvSpPr/>
          <p:nvPr/>
        </p:nvSpPr>
        <p:spPr>
          <a:xfrm rot="10800000">
            <a:off x="6812625" y="4009611"/>
            <a:ext cx="1670452" cy="526751"/>
          </a:xfrm>
          <a:prstGeom prst="round2SameRect">
            <a:avLst>
              <a:gd name="adj1" fmla="val 42993"/>
              <a:gd name="adj2" fmla="val 0"/>
            </a:avLst>
          </a:prstGeom>
          <a:solidFill>
            <a:srgbClr val="1C2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1"/>
          <p:cNvSpPr txBox="1">
            <a:spLocks noChangeArrowheads="1"/>
          </p:cNvSpPr>
          <p:nvPr/>
        </p:nvSpPr>
        <p:spPr bwMode="auto">
          <a:xfrm>
            <a:off x="7065705" y="4117328"/>
            <a:ext cx="1164292" cy="30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a:defRPr>
                <a:solidFill>
                  <a:schemeClr val="tx1"/>
                </a:solidFill>
                <a:latin typeface="Arial" panose="020B0604020202020204" pitchFamily="34" charset="0"/>
                <a:ea typeface="微软雅黑" panose="020B0503020204020204" pitchFamily="34" charset="-122"/>
              </a:defRPr>
            </a:lvl1pPr>
            <a:lvl2pPr marL="742950" indent="-285750" defTabSz="1216025">
              <a:defRPr>
                <a:solidFill>
                  <a:schemeClr val="tx1"/>
                </a:solidFill>
                <a:latin typeface="Arial" panose="020B0604020202020204" pitchFamily="34" charset="0"/>
                <a:ea typeface="微软雅黑" panose="020B0503020204020204" pitchFamily="34" charset="-122"/>
              </a:defRPr>
            </a:lvl2pPr>
            <a:lvl3pPr marL="1143000" indent="-228600" defTabSz="1216025">
              <a:defRPr>
                <a:solidFill>
                  <a:schemeClr val="tx1"/>
                </a:solidFill>
                <a:latin typeface="Arial" panose="020B0604020202020204" pitchFamily="34" charset="0"/>
                <a:ea typeface="微软雅黑" panose="020B0503020204020204" pitchFamily="34" charset="-122"/>
              </a:defRPr>
            </a:lvl3pPr>
            <a:lvl4pPr marL="1600200" indent="-228600" defTabSz="1216025">
              <a:defRPr>
                <a:solidFill>
                  <a:schemeClr val="tx1"/>
                </a:solidFill>
                <a:latin typeface="Arial" panose="020B0604020202020204" pitchFamily="34" charset="0"/>
                <a:ea typeface="微软雅黑" panose="020B0503020204020204" pitchFamily="34" charset="-122"/>
              </a:defRPr>
            </a:lvl4pPr>
            <a:lvl5pPr marL="2057400" indent="-228600" defTabSz="1216025">
              <a:defRPr>
                <a:solidFill>
                  <a:schemeClr val="tx1"/>
                </a:solidFill>
                <a:latin typeface="Arial" panose="020B0604020202020204" pitchFamily="34" charset="0"/>
                <a:ea typeface="微软雅黑" panose="020B0503020204020204" pitchFamily="3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pitchFamily="34" charset="-122"/>
              </a:defRPr>
            </a:lvl9pPr>
          </a:lstStyle>
          <a:p>
            <a:pPr algn="ctr" eaLnBrk="1" hangingPunct="1">
              <a:spcBef>
                <a:spcPct val="20000"/>
              </a:spcBef>
            </a:pPr>
            <a:r>
              <a:rPr lang="zh-CN" altLang="en-US" sz="2000" dirty="0">
                <a:solidFill>
                  <a:schemeClr val="bg1"/>
                </a:solidFill>
                <a:latin typeface="汉仪雅酷黑 65W" panose="020B0604020202020204" pitchFamily="34" charset="-122"/>
                <a:ea typeface="汉仪雅酷黑 65W" panose="020B0604020202020204" pitchFamily="34" charset="-122"/>
                <a:cs typeface="+mn-ea"/>
                <a:sym typeface="+mn-lt"/>
              </a:rPr>
              <a:t>共享设备</a:t>
            </a:r>
            <a:endParaRPr lang="zh-CN" altLang="en-US" sz="2000" dirty="0">
              <a:solidFill>
                <a:schemeClr val="bg1"/>
              </a:solidFill>
              <a:latin typeface="汉仪雅酷黑 65W" panose="020B0604020202020204" pitchFamily="34" charset="-122"/>
              <a:ea typeface="汉仪雅酷黑 65W" panose="020B0604020202020204" pitchFamily="34" charset="-122"/>
              <a:cs typeface="+mn-ea"/>
              <a:sym typeface="+mn-lt"/>
            </a:endParaRPr>
          </a:p>
        </p:txBody>
      </p:sp>
      <p:sp>
        <p:nvSpPr>
          <p:cNvPr id="38" name="直角三角形 37"/>
          <p:cNvSpPr/>
          <p:nvPr/>
        </p:nvSpPr>
        <p:spPr>
          <a:xfrm>
            <a:off x="8480888" y="4009612"/>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直角三角形 38"/>
          <p:cNvSpPr/>
          <p:nvPr/>
        </p:nvSpPr>
        <p:spPr>
          <a:xfrm flipH="1">
            <a:off x="6690376" y="4009612"/>
            <a:ext cx="124438" cy="124438"/>
          </a:xfrm>
          <a:prstGeom prst="rtTriangle">
            <a:avLst/>
          </a:prstGeom>
          <a:solidFill>
            <a:srgbClr val="617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795" name="组合 22"/>
          <p:cNvGrpSpPr/>
          <p:nvPr/>
        </p:nvGrpSpPr>
        <p:grpSpPr>
          <a:xfrm>
            <a:off x="381000" y="315913"/>
            <a:ext cx="3960813" cy="779462"/>
            <a:chOff x="380871" y="316642"/>
            <a:chExt cx="3960330" cy="779473"/>
          </a:xfrm>
        </p:grpSpPr>
        <p:sp>
          <p:nvSpPr>
            <p:cNvPr id="33815" name="TextBox 11"/>
            <p:cNvSpPr txBox="1"/>
            <p:nvPr/>
          </p:nvSpPr>
          <p:spPr>
            <a:xfrm>
              <a:off x="1533845" y="521434"/>
              <a:ext cx="2807356" cy="368940"/>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商业</a:t>
              </a:r>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模式</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3816" name="组合 25"/>
            <p:cNvGrpSpPr/>
            <p:nvPr/>
          </p:nvGrpSpPr>
          <p:grpSpPr>
            <a:xfrm>
              <a:off x="380871" y="316642"/>
              <a:ext cx="1057565" cy="779473"/>
              <a:chOff x="579148" y="300650"/>
              <a:chExt cx="1057565" cy="779473"/>
            </a:xfrm>
          </p:grpSpPr>
          <p:pic>
            <p:nvPicPr>
              <p:cNvPr id="7"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579148" y="300650"/>
                <a:ext cx="779473" cy="779473"/>
              </a:xfrm>
              <a:prstGeom prst="rect">
                <a:avLst/>
              </a:prstGeom>
              <a:noFill/>
              <a:effectLst>
                <a:outerShdw blurRad="50800" dist="38100" dir="2700000" algn="tl" rotWithShape="0">
                  <a:prstClr val="black">
                    <a:alpha val="40000"/>
                  </a:prstClr>
                </a:outerShdw>
              </a:effectLst>
            </p:spPr>
          </p:pic>
          <p:pic>
            <p:nvPicPr>
              <p:cNvPr id="8" name="Picture 4" descr="C:\Users\Administrator\Desktop\微立体创业计划\004.png"/>
              <p:cNvPicPr>
                <a:picLocks noChangeAspect="1" noChangeArrowheads="1"/>
              </p:cNvPicPr>
              <p:nvPr/>
            </p:nvPicPr>
            <p:blipFill>
              <a:blip r:embed="rId2"/>
              <a:stretch>
                <a:fillRect/>
              </a:stretch>
            </p:blipFill>
            <p:spPr bwMode="auto">
              <a:xfrm>
                <a:off x="856927" y="300650"/>
                <a:ext cx="779367" cy="779473"/>
              </a:xfrm>
              <a:prstGeom prst="rect">
                <a:avLst/>
              </a:prstGeom>
              <a:noFill/>
              <a:effectLst>
                <a:outerShdw blurRad="50800" dist="38100" dir="2700000" algn="tl" rotWithShape="0">
                  <a:prstClr val="black">
                    <a:alpha val="40000"/>
                  </a:prstClr>
                </a:outerShdw>
              </a:effectLst>
            </p:spPr>
          </p:pic>
        </p:grpSp>
      </p:gr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8914" name="组合 2"/>
          <p:cNvGrpSpPr/>
          <p:nvPr/>
        </p:nvGrpSpPr>
        <p:grpSpPr>
          <a:xfrm>
            <a:off x="381000" y="315913"/>
            <a:ext cx="4767263" cy="779462"/>
            <a:chOff x="381000" y="315913"/>
            <a:chExt cx="4767263" cy="779462"/>
          </a:xfrm>
        </p:grpSpPr>
        <p:sp>
          <p:nvSpPr>
            <p:cNvPr id="38946" name="TextBox 11"/>
            <p:cNvSpPr txBox="1"/>
            <p:nvPr/>
          </p:nvSpPr>
          <p:spPr>
            <a:xfrm>
              <a:off x="1534115" y="520702"/>
              <a:ext cx="3614148"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五年规划</a:t>
              </a:r>
              <a:endParaRPr lang="en-US" altLang="zh-CN"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8947" name="组合 131"/>
            <p:cNvGrpSpPr/>
            <p:nvPr/>
          </p:nvGrpSpPr>
          <p:grpSpPr>
            <a:xfrm>
              <a:off x="381000" y="315913"/>
              <a:ext cx="1057694" cy="779462"/>
              <a:chOff x="579148" y="300650"/>
              <a:chExt cx="1057565" cy="779473"/>
            </a:xfrm>
          </p:grpSpPr>
          <p:pic>
            <p:nvPicPr>
              <p:cNvPr id="133"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579148" y="300650"/>
                <a:ext cx="779473" cy="779473"/>
              </a:xfrm>
              <a:prstGeom prst="rect">
                <a:avLst/>
              </a:prstGeom>
              <a:noFill/>
              <a:effectLst>
                <a:outerShdw blurRad="50800" dist="38100" dir="2700000" algn="tl" rotWithShape="0">
                  <a:prstClr val="black">
                    <a:alpha val="40000"/>
                  </a:prstClr>
                </a:outerShdw>
              </a:effectLst>
            </p:spPr>
          </p:pic>
          <p:pic>
            <p:nvPicPr>
              <p:cNvPr id="134" name="Picture 4" descr="C:\Users\Administrator\Desktop\微立体创业计划\004.png"/>
              <p:cNvPicPr>
                <a:picLocks noChangeAspect="1" noChangeArrowheads="1"/>
              </p:cNvPicPr>
              <p:nvPr/>
            </p:nvPicPr>
            <p:blipFill>
              <a:blip r:embed="rId2"/>
              <a:stretch>
                <a:fillRect/>
              </a:stretch>
            </p:blipFill>
            <p:spPr bwMode="auto">
              <a:xfrm>
                <a:off x="856927" y="300650"/>
                <a:ext cx="779367" cy="779473"/>
              </a:xfrm>
              <a:prstGeom prst="rect">
                <a:avLst/>
              </a:prstGeom>
              <a:noFill/>
              <a:effectLst>
                <a:outerShdw blurRad="50800" dist="38100" dir="2700000" algn="tl" rotWithShape="0">
                  <a:prstClr val="black">
                    <a:alpha val="40000"/>
                  </a:prstClr>
                </a:outerShdw>
              </a:effectLst>
            </p:spPr>
          </p:pic>
        </p:grpSp>
      </p:grpSp>
      <p:cxnSp>
        <p:nvCxnSpPr>
          <p:cNvPr id="48" name="直接连接符 47"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CxnSpPr/>
          <p:nvPr/>
        </p:nvCxnSpPr>
        <p:spPr>
          <a:xfrm rot="10800000">
            <a:off x="1795463" y="3933825"/>
            <a:ext cx="8675688" cy="0"/>
          </a:xfrm>
          <a:prstGeom prst="line">
            <a:avLst/>
          </a:prstGeom>
          <a:ln w="6350">
            <a:solidFill>
              <a:srgbClr val="2E2E2E"/>
            </a:solidFill>
          </a:ln>
        </p:spPr>
        <p:style>
          <a:lnRef idx="1">
            <a:schemeClr val="accent1"/>
          </a:lnRef>
          <a:fillRef idx="0">
            <a:schemeClr val="accent1"/>
          </a:fillRef>
          <a:effectRef idx="0">
            <a:schemeClr val="accent1"/>
          </a:effectRef>
          <a:fontRef idx="minor">
            <a:schemeClr val="tx1"/>
          </a:fontRef>
        </p:style>
      </p:cxnSp>
      <p:sp>
        <p:nvSpPr>
          <p:cNvPr id="49" name="Oval 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3902075" y="3829050"/>
            <a:ext cx="219075" cy="217488"/>
          </a:xfrm>
          <a:prstGeom prst="ellipse">
            <a:avLst/>
          </a:pr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0" name="Oval 1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6013450" y="3840163"/>
            <a:ext cx="219075" cy="217488"/>
          </a:xfrm>
          <a:prstGeom prst="ellipse">
            <a:avLst/>
          </a:prstGeom>
          <a:solidFill>
            <a:schemeClr val="accent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1" name="Oval 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1760538" y="3824288"/>
            <a:ext cx="217488" cy="217488"/>
          </a:xfrm>
          <a:prstGeom prst="ellipse">
            <a:avLst/>
          </a:pr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2" name="Oval 1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8304213" y="3840163"/>
            <a:ext cx="217488" cy="217488"/>
          </a:xfrm>
          <a:prstGeom prst="ellipse">
            <a:avLst/>
          </a:prstGeom>
          <a:solidFill>
            <a:schemeClr val="accent4"/>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3" name="Oval 1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a:spLocks noChangeArrowheads="1"/>
          </p:cNvSpPr>
          <p:nvPr/>
        </p:nvSpPr>
        <p:spPr bwMode="auto">
          <a:xfrm>
            <a:off x="10307638" y="3840163"/>
            <a:ext cx="217488" cy="217488"/>
          </a:xfrm>
          <a:prstGeom prst="ellipse">
            <a:avLst/>
          </a:prstGeom>
          <a:solidFill>
            <a:schemeClr val="accent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grpSp>
        <p:nvGrpSpPr>
          <p:cNvPr id="38921" name="组合 54"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1063625" y="1816100"/>
            <a:ext cx="1611313" cy="1835150"/>
            <a:chOff x="1213104" y="2098742"/>
            <a:chExt cx="1544637" cy="1758718"/>
          </a:xfrm>
        </p:grpSpPr>
        <p:sp>
          <p:nvSpPr>
            <p:cNvPr id="56" name="Freeform 30"/>
            <p:cNvSpPr/>
            <p:nvPr/>
          </p:nvSpPr>
          <p:spPr bwMode="auto">
            <a:xfrm flipV="1">
              <a:off x="1213104" y="2098742"/>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chemeClr val="accent1"/>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57" name="圆角矩形 19"/>
            <p:cNvSpPr/>
            <p:nvPr/>
          </p:nvSpPr>
          <p:spPr>
            <a:xfrm rot="10800000" flipV="1">
              <a:off x="1366807" y="2212846"/>
              <a:ext cx="1223535" cy="32405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mj-ea"/>
                  <a:ea typeface="+mj-ea"/>
                  <a:cs typeface="+mn-cs"/>
                </a:rPr>
                <a:t>2022</a:t>
              </a:r>
              <a:endParaRPr kumimoji="0" lang="zh-CN" altLang="en-US" sz="2000" b="1" i="0" u="none" strike="noStrike" kern="1200" cap="none" spc="0" normalizeH="0" baseline="0" noProof="0" dirty="0">
                <a:ln>
                  <a:noFill/>
                </a:ln>
                <a:solidFill>
                  <a:schemeClr val="accent1"/>
                </a:solidFill>
                <a:effectLst/>
                <a:uLnTx/>
                <a:uFillTx/>
                <a:latin typeface="+mj-ea"/>
                <a:ea typeface="+mj-ea"/>
                <a:cs typeface="+mn-cs"/>
              </a:endParaRPr>
            </a:p>
          </p:txBody>
        </p:sp>
        <p:sp>
          <p:nvSpPr>
            <p:cNvPr id="38945" name="Freeform 48"/>
            <p:cNvSpPr>
              <a:spLocks noEditPoints="1"/>
            </p:cNvSpPr>
            <p:nvPr/>
          </p:nvSpPr>
          <p:spPr>
            <a:xfrm>
              <a:off x="1765262" y="3009117"/>
              <a:ext cx="450005" cy="430745"/>
            </a:xfrm>
            <a:custGeom>
              <a:avLst/>
              <a:gdLst/>
              <a:ahLst/>
              <a:cxnLst>
                <a:cxn ang="0">
                  <a:pos x="215143951" y="119571222"/>
                </a:cxn>
                <a:cxn ang="0">
                  <a:pos x="211036580" y="128332576"/>
                </a:cxn>
                <a:cxn ang="0">
                  <a:pos x="209495958" y="134517356"/>
                </a:cxn>
                <a:cxn ang="0">
                  <a:pos x="210009738" y="145856000"/>
                </a:cxn>
                <a:cxn ang="0">
                  <a:pos x="214117108" y="156679186"/>
                </a:cxn>
                <a:cxn ang="0">
                  <a:pos x="217711416" y="162348508"/>
                </a:cxn>
                <a:cxn ang="0">
                  <a:pos x="226440653" y="170079663"/>
                </a:cxn>
                <a:cxn ang="0">
                  <a:pos x="232602425" y="172656236"/>
                </a:cxn>
                <a:cxn ang="0">
                  <a:pos x="245439033" y="103078714"/>
                </a:cxn>
                <a:cxn ang="0">
                  <a:pos x="230548023" y="106170746"/>
                </a:cxn>
                <a:cxn ang="0">
                  <a:pos x="222332566" y="111324609"/>
                </a:cxn>
                <a:cxn ang="0">
                  <a:pos x="218225195" y="115447557"/>
                </a:cxn>
                <a:cxn ang="0">
                  <a:pos x="197172414" y="36077765"/>
                </a:cxn>
                <a:cxn ang="0">
                  <a:pos x="161230056" y="72154813"/>
                </a:cxn>
                <a:cxn ang="0">
                  <a:pos x="194604949" y="145856000"/>
                </a:cxn>
                <a:cxn ang="0">
                  <a:pos x="194604949" y="130909867"/>
                </a:cxn>
                <a:cxn ang="0">
                  <a:pos x="184335806" y="79370510"/>
                </a:cxn>
                <a:cxn ang="0">
                  <a:pos x="128367509" y="139155762"/>
                </a:cxn>
                <a:cxn ang="0">
                  <a:pos x="161230056" y="204095596"/>
                </a:cxn>
                <a:cxn ang="0">
                  <a:pos x="144798424" y="206156711"/>
                </a:cxn>
                <a:cxn ang="0">
                  <a:pos x="137096746" y="196879899"/>
                </a:cxn>
                <a:cxn ang="0">
                  <a:pos x="131961817" y="192756952"/>
                </a:cxn>
                <a:cxn ang="0">
                  <a:pos x="109882909" y="183479422"/>
                </a:cxn>
                <a:cxn ang="0">
                  <a:pos x="100126829" y="182449224"/>
                </a:cxn>
                <a:cxn ang="0">
                  <a:pos x="0" y="309235425"/>
                </a:cxn>
                <a:cxn ang="0">
                  <a:pos x="42617910" y="233987863"/>
                </a:cxn>
                <a:cxn ang="0">
                  <a:pos x="110909751" y="233987863"/>
                </a:cxn>
                <a:cxn ang="0">
                  <a:pos x="154554504" y="309235425"/>
                </a:cxn>
                <a:cxn ang="0">
                  <a:pos x="144798424" y="206156711"/>
                </a:cxn>
                <a:cxn ang="0">
                  <a:pos x="222332566" y="182449224"/>
                </a:cxn>
                <a:cxn ang="0">
                  <a:pos x="212063423" y="183479422"/>
                </a:cxn>
                <a:cxn ang="0">
                  <a:pos x="185362649" y="196879899"/>
                </a:cxn>
                <a:cxn ang="0">
                  <a:pos x="181255278" y="201518305"/>
                </a:cxn>
                <a:cxn ang="0">
                  <a:pos x="199739879" y="309235425"/>
                </a:cxn>
                <a:cxn ang="0">
                  <a:pos x="210522801" y="309235425"/>
                </a:cxn>
                <a:cxn ang="0">
                  <a:pos x="289597565" y="233987863"/>
                </a:cxn>
                <a:cxn ang="0">
                  <a:pos x="322459395" y="237080612"/>
                </a:cxn>
                <a:cxn ang="0">
                  <a:pos x="77534142" y="175233527"/>
                </a:cxn>
                <a:cxn ang="0">
                  <a:pos x="95505679" y="170079663"/>
                </a:cxn>
                <a:cxn ang="0">
                  <a:pos x="100639892" y="166471456"/>
                </a:cxn>
                <a:cxn ang="0">
                  <a:pos x="110909751" y="152040781"/>
                </a:cxn>
                <a:cxn ang="0">
                  <a:pos x="112449657" y="144825084"/>
                </a:cxn>
                <a:cxn ang="0">
                  <a:pos x="112449657" y="132970982"/>
                </a:cxn>
                <a:cxn ang="0">
                  <a:pos x="109882909" y="124209628"/>
                </a:cxn>
                <a:cxn ang="0">
                  <a:pos x="106801664" y="119055764"/>
                </a:cxn>
                <a:cxn ang="0">
                  <a:pos x="100126829" y="111840068"/>
                </a:cxn>
                <a:cxn ang="0">
                  <a:pos x="95505679" y="108232578"/>
                </a:cxn>
                <a:cxn ang="0">
                  <a:pos x="77534142" y="103078714"/>
                </a:cxn>
              </a:cxnLst>
              <a:pathLst>
                <a:path w="628" h="600">
                  <a:moveTo>
                    <a:pt x="425" y="224"/>
                  </a:moveTo>
                  <a:cubicBezTo>
                    <a:pt x="423" y="226"/>
                    <a:pt x="421" y="229"/>
                    <a:pt x="420" y="231"/>
                  </a:cubicBezTo>
                  <a:cubicBezTo>
                    <a:pt x="419" y="231"/>
                    <a:pt x="419" y="232"/>
                    <a:pt x="419" y="232"/>
                  </a:cubicBezTo>
                  <a:cubicBezTo>
                    <a:pt x="418" y="234"/>
                    <a:pt x="416" y="236"/>
                    <a:pt x="415" y="239"/>
                  </a:cubicBezTo>
                  <a:cubicBezTo>
                    <a:pt x="415" y="240"/>
                    <a:pt x="414" y="240"/>
                    <a:pt x="414" y="241"/>
                  </a:cubicBezTo>
                  <a:cubicBezTo>
                    <a:pt x="413" y="244"/>
                    <a:pt x="412" y="246"/>
                    <a:pt x="411" y="249"/>
                  </a:cubicBezTo>
                  <a:cubicBezTo>
                    <a:pt x="411" y="249"/>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4"/>
                    <a:pt x="412" y="295"/>
                  </a:cubicBezTo>
                  <a:cubicBezTo>
                    <a:pt x="414" y="298"/>
                    <a:pt x="415" y="301"/>
                    <a:pt x="417" y="304"/>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1"/>
                    <a:pt x="516" y="200"/>
                    <a:pt x="478" y="200"/>
                  </a:cubicBezTo>
                  <a:cubicBezTo>
                    <a:pt x="468" y="200"/>
                    <a:pt x="458" y="202"/>
                    <a:pt x="450" y="206"/>
                  </a:cubicBezTo>
                  <a:cubicBezTo>
                    <a:pt x="450" y="206"/>
                    <a:pt x="450" y="206"/>
                    <a:pt x="450" y="206"/>
                  </a:cubicBezTo>
                  <a:cubicBezTo>
                    <a:pt x="449" y="206"/>
                    <a:pt x="449" y="206"/>
                    <a:pt x="449" y="206"/>
                  </a:cubicBezTo>
                  <a:cubicBezTo>
                    <a:pt x="446" y="208"/>
                    <a:pt x="444" y="209"/>
                    <a:pt x="442" y="210"/>
                  </a:cubicBezTo>
                  <a:cubicBezTo>
                    <a:pt x="441" y="210"/>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50" y="232"/>
                    <a:pt x="250" y="270"/>
                  </a:cubicBezTo>
                  <a:cubicBezTo>
                    <a:pt x="250" y="278"/>
                    <a:pt x="249" y="285"/>
                    <a:pt x="247" y="293"/>
                  </a:cubicBezTo>
                  <a:lnTo>
                    <a:pt x="247" y="335"/>
                  </a:lnTo>
                  <a:cubicBezTo>
                    <a:pt x="276" y="347"/>
                    <a:pt x="299" y="369"/>
                    <a:pt x="314" y="396"/>
                  </a:cubicBezTo>
                  <a:cubicBezTo>
                    <a:pt x="328" y="369"/>
                    <a:pt x="352"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7"/>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2"/>
                    <a:pt x="361" y="383"/>
                  </a:cubicBezTo>
                  <a:cubicBezTo>
                    <a:pt x="358" y="385"/>
                    <a:pt x="356" y="388"/>
                    <a:pt x="353" y="390"/>
                  </a:cubicBezTo>
                  <a:cubicBezTo>
                    <a:pt x="353" y="390"/>
                    <a:pt x="353" y="391"/>
                    <a:pt x="353" y="391"/>
                  </a:cubicBezTo>
                  <a:cubicBezTo>
                    <a:pt x="337" y="409"/>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1" y="340"/>
                  </a:moveTo>
                  <a:lnTo>
                    <a:pt x="151"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4"/>
                  </a:cubicBezTo>
                  <a:cubicBezTo>
                    <a:pt x="213" y="301"/>
                    <a:pt x="214" y="298"/>
                    <a:pt x="216" y="295"/>
                  </a:cubicBezTo>
                  <a:cubicBezTo>
                    <a:pt x="216" y="294"/>
                    <a:pt x="216" y="294"/>
                    <a:pt x="216" y="293"/>
                  </a:cubicBezTo>
                  <a:cubicBezTo>
                    <a:pt x="217" y="290"/>
                    <a:pt x="218" y="287"/>
                    <a:pt x="219" y="283"/>
                  </a:cubicBezTo>
                  <a:cubicBezTo>
                    <a:pt x="219" y="282"/>
                    <a:pt x="219" y="282"/>
                    <a:pt x="219" y="281"/>
                  </a:cubicBezTo>
                  <a:cubicBezTo>
                    <a:pt x="220" y="278"/>
                    <a:pt x="220" y="274"/>
                    <a:pt x="220" y="270"/>
                  </a:cubicBezTo>
                  <a:cubicBezTo>
                    <a:pt x="220" y="267"/>
                    <a:pt x="220" y="264"/>
                    <a:pt x="220" y="261"/>
                  </a:cubicBezTo>
                  <a:cubicBezTo>
                    <a:pt x="219" y="260"/>
                    <a:pt x="219" y="259"/>
                    <a:pt x="219" y="258"/>
                  </a:cubicBezTo>
                  <a:cubicBezTo>
                    <a:pt x="219" y="255"/>
                    <a:pt x="218" y="252"/>
                    <a:pt x="217" y="250"/>
                  </a:cubicBezTo>
                  <a:cubicBezTo>
                    <a:pt x="217" y="249"/>
                    <a:pt x="217" y="249"/>
                    <a:pt x="217" y="249"/>
                  </a:cubicBezTo>
                  <a:cubicBezTo>
                    <a:pt x="216" y="246"/>
                    <a:pt x="215" y="244"/>
                    <a:pt x="214" y="241"/>
                  </a:cubicBezTo>
                  <a:cubicBezTo>
                    <a:pt x="214" y="240"/>
                    <a:pt x="213" y="240"/>
                    <a:pt x="213" y="239"/>
                  </a:cubicBezTo>
                  <a:cubicBezTo>
                    <a:pt x="212" y="236"/>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6"/>
                  </a:cubicBezTo>
                  <a:cubicBezTo>
                    <a:pt x="193" y="215"/>
                    <a:pt x="190" y="213"/>
                    <a:pt x="188" y="211"/>
                  </a:cubicBezTo>
                  <a:cubicBezTo>
                    <a:pt x="187" y="211"/>
                    <a:pt x="187" y="210"/>
                    <a:pt x="186" y="210"/>
                  </a:cubicBezTo>
                  <a:cubicBezTo>
                    <a:pt x="184" y="209"/>
                    <a:pt x="181" y="207"/>
                    <a:pt x="179" y="206"/>
                  </a:cubicBezTo>
                  <a:cubicBezTo>
                    <a:pt x="179" y="206"/>
                    <a:pt x="178" y="206"/>
                    <a:pt x="178" y="206"/>
                  </a:cubicBezTo>
                  <a:cubicBezTo>
                    <a:pt x="170" y="202"/>
                    <a:pt x="160" y="200"/>
                    <a:pt x="151" y="200"/>
                  </a:cubicBezTo>
                  <a:cubicBezTo>
                    <a:pt x="112" y="200"/>
                    <a:pt x="81" y="231"/>
                    <a:pt x="81" y="270"/>
                  </a:cubicBezTo>
                  <a:cubicBezTo>
                    <a:pt x="81" y="309"/>
                    <a:pt x="112" y="340"/>
                    <a:pt x="151" y="340"/>
                  </a:cubicBezTo>
                  <a:close/>
                </a:path>
              </a:pathLst>
            </a:custGeom>
            <a:solidFill>
              <a:srgbClr val="FEFEFE">
                <a:alpha val="100000"/>
              </a:srgbClr>
            </a:solidFill>
            <a:ln w="9525">
              <a:noFill/>
            </a:ln>
          </p:spPr>
          <p:txBody>
            <a:bodyPr/>
            <a:p>
              <a:endParaRPr lang="zh-CN" altLang="en-US"/>
            </a:p>
          </p:txBody>
        </p:sp>
      </p:grpSp>
      <p:grpSp>
        <p:nvGrpSpPr>
          <p:cNvPr id="38922" name="组合 58"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5330825" y="1816100"/>
            <a:ext cx="1611313" cy="1835150"/>
            <a:chOff x="5329386" y="2098742"/>
            <a:chExt cx="1544637" cy="1758718"/>
          </a:xfrm>
        </p:grpSpPr>
        <p:sp>
          <p:nvSpPr>
            <p:cNvPr id="60" name="Freeform 30"/>
            <p:cNvSpPr/>
            <p:nvPr/>
          </p:nvSpPr>
          <p:spPr bwMode="auto">
            <a:xfrm flipV="1">
              <a:off x="5329386" y="2098742"/>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chemeClr val="accent3"/>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1" name="圆角矩形 24"/>
            <p:cNvSpPr/>
            <p:nvPr/>
          </p:nvSpPr>
          <p:spPr>
            <a:xfrm rot="10800000" flipV="1">
              <a:off x="5483089" y="2212846"/>
              <a:ext cx="1223535" cy="324054"/>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accent3"/>
                  </a:solidFill>
                  <a:effectLst/>
                  <a:uLnTx/>
                  <a:uFillTx/>
                  <a:latin typeface="+mj-ea"/>
                  <a:ea typeface="+mj-ea"/>
                  <a:cs typeface="+mn-cs"/>
                </a:rPr>
                <a:t>2024</a:t>
              </a:r>
              <a:endParaRPr kumimoji="0" lang="zh-CN" altLang="en-US" sz="2000" b="1" i="0" u="none" strike="noStrike" kern="1200" cap="none" spc="0" normalizeH="0" baseline="0" noProof="0" dirty="0">
                <a:ln>
                  <a:noFill/>
                </a:ln>
                <a:solidFill>
                  <a:schemeClr val="accent3"/>
                </a:solidFill>
                <a:effectLst/>
                <a:uLnTx/>
                <a:uFillTx/>
                <a:latin typeface="+mj-ea"/>
                <a:ea typeface="+mj-ea"/>
                <a:cs typeface="+mn-cs"/>
              </a:endParaRPr>
            </a:p>
          </p:txBody>
        </p:sp>
        <p:sp>
          <p:nvSpPr>
            <p:cNvPr id="38942" name="Freeform 26"/>
            <p:cNvSpPr>
              <a:spLocks noEditPoints="1"/>
            </p:cNvSpPr>
            <p:nvPr/>
          </p:nvSpPr>
          <p:spPr>
            <a:xfrm>
              <a:off x="5930692" y="3009117"/>
              <a:ext cx="372242" cy="391090"/>
            </a:xfrm>
            <a:custGeom>
              <a:avLst/>
              <a:gdLst/>
              <a:ahLst/>
              <a:cxnLst>
                <a:cxn ang="0">
                  <a:pos x="57851697" y="35878815"/>
                </a:cxn>
                <a:cxn ang="0">
                  <a:pos x="11237580" y="35878815"/>
                </a:cxn>
                <a:cxn ang="0">
                  <a:pos x="11237580" y="19795319"/>
                </a:cxn>
                <a:cxn ang="0">
                  <a:pos x="57851697" y="19795319"/>
                </a:cxn>
                <a:cxn ang="0">
                  <a:pos x="57851697" y="35878815"/>
                </a:cxn>
                <a:cxn ang="0">
                  <a:pos x="57851697" y="73819682"/>
                </a:cxn>
                <a:cxn ang="0">
                  <a:pos x="11237580" y="73819682"/>
                </a:cxn>
                <a:cxn ang="0">
                  <a:pos x="11237580" y="57736186"/>
                </a:cxn>
                <a:cxn ang="0">
                  <a:pos x="57851697" y="57736186"/>
                </a:cxn>
                <a:cxn ang="0">
                  <a:pos x="57851697" y="73819682"/>
                </a:cxn>
                <a:cxn ang="0">
                  <a:pos x="57851697" y="111760550"/>
                </a:cxn>
                <a:cxn ang="0">
                  <a:pos x="11237580" y="111760550"/>
                </a:cxn>
                <a:cxn ang="0">
                  <a:pos x="11237580" y="95677054"/>
                </a:cxn>
                <a:cxn ang="0">
                  <a:pos x="57851697" y="95677054"/>
                </a:cxn>
                <a:cxn ang="0">
                  <a:pos x="57851697" y="111760550"/>
                </a:cxn>
                <a:cxn ang="0">
                  <a:pos x="0" y="251151705"/>
                </a:cxn>
                <a:cxn ang="0">
                  <a:pos x="69088631" y="251151705"/>
                </a:cxn>
                <a:cxn ang="0">
                  <a:pos x="69088631" y="0"/>
                </a:cxn>
                <a:cxn ang="0">
                  <a:pos x="0" y="0"/>
                </a:cxn>
                <a:cxn ang="0">
                  <a:pos x="0" y="251151705"/>
                </a:cxn>
                <a:cxn ang="0">
                  <a:pos x="143171886" y="35878815"/>
                </a:cxn>
                <a:cxn ang="0">
                  <a:pos x="96557768" y="35878815"/>
                </a:cxn>
                <a:cxn ang="0">
                  <a:pos x="96557768" y="19795319"/>
                </a:cxn>
                <a:cxn ang="0">
                  <a:pos x="143171886" y="19795319"/>
                </a:cxn>
                <a:cxn ang="0">
                  <a:pos x="143171886" y="35878815"/>
                </a:cxn>
                <a:cxn ang="0">
                  <a:pos x="143171886" y="73819682"/>
                </a:cxn>
                <a:cxn ang="0">
                  <a:pos x="96557768" y="73819682"/>
                </a:cxn>
                <a:cxn ang="0">
                  <a:pos x="96557768" y="57736186"/>
                </a:cxn>
                <a:cxn ang="0">
                  <a:pos x="143171886" y="57736186"/>
                </a:cxn>
                <a:cxn ang="0">
                  <a:pos x="143171886" y="73819682"/>
                </a:cxn>
                <a:cxn ang="0">
                  <a:pos x="143171886" y="111760550"/>
                </a:cxn>
                <a:cxn ang="0">
                  <a:pos x="96557768" y="111760550"/>
                </a:cxn>
                <a:cxn ang="0">
                  <a:pos x="96557768" y="95677054"/>
                </a:cxn>
                <a:cxn ang="0">
                  <a:pos x="143171886" y="95677054"/>
                </a:cxn>
                <a:cxn ang="0">
                  <a:pos x="143171886" y="111760550"/>
                </a:cxn>
                <a:cxn ang="0">
                  <a:pos x="85320189" y="251151705"/>
                </a:cxn>
                <a:cxn ang="0">
                  <a:pos x="154409465" y="251151705"/>
                </a:cxn>
                <a:cxn ang="0">
                  <a:pos x="154409465" y="0"/>
                </a:cxn>
                <a:cxn ang="0">
                  <a:pos x="85320189" y="0"/>
                </a:cxn>
                <a:cxn ang="0">
                  <a:pos x="85320189" y="251151705"/>
                </a:cxn>
                <a:cxn ang="0">
                  <a:pos x="228492075" y="35878815"/>
                </a:cxn>
                <a:cxn ang="0">
                  <a:pos x="181877957" y="35878815"/>
                </a:cxn>
                <a:cxn ang="0">
                  <a:pos x="181877957" y="19795319"/>
                </a:cxn>
                <a:cxn ang="0">
                  <a:pos x="228492075" y="19795319"/>
                </a:cxn>
                <a:cxn ang="0">
                  <a:pos x="228492075" y="35878815"/>
                </a:cxn>
                <a:cxn ang="0">
                  <a:pos x="228492075" y="73819682"/>
                </a:cxn>
                <a:cxn ang="0">
                  <a:pos x="181877957" y="73819682"/>
                </a:cxn>
                <a:cxn ang="0">
                  <a:pos x="181877957" y="57736186"/>
                </a:cxn>
                <a:cxn ang="0">
                  <a:pos x="228492075" y="57736186"/>
                </a:cxn>
                <a:cxn ang="0">
                  <a:pos x="228492075" y="73819682"/>
                </a:cxn>
                <a:cxn ang="0">
                  <a:pos x="228492075" y="111760550"/>
                </a:cxn>
                <a:cxn ang="0">
                  <a:pos x="181877957" y="111760550"/>
                </a:cxn>
                <a:cxn ang="0">
                  <a:pos x="181877957" y="95677054"/>
                </a:cxn>
                <a:cxn ang="0">
                  <a:pos x="228492075" y="95677054"/>
                </a:cxn>
                <a:cxn ang="0">
                  <a:pos x="228492075" y="111760550"/>
                </a:cxn>
                <a:cxn ang="0">
                  <a:pos x="170641023" y="251151705"/>
                </a:cxn>
                <a:cxn ang="0">
                  <a:pos x="240145765" y="251151705"/>
                </a:cxn>
                <a:cxn ang="0">
                  <a:pos x="240145765" y="0"/>
                </a:cxn>
                <a:cxn ang="0">
                  <a:pos x="170641023" y="0"/>
                </a:cxn>
                <a:cxn ang="0">
                  <a:pos x="170641023" y="251151705"/>
                </a:cxn>
              </a:cxnLst>
              <a:pathLst>
                <a:path w="577" h="609">
                  <a:moveTo>
                    <a:pt x="139" y="87"/>
                  </a:moveTo>
                  <a:lnTo>
                    <a:pt x="27" y="87"/>
                  </a:lnTo>
                  <a:lnTo>
                    <a:pt x="27" y="48"/>
                  </a:lnTo>
                  <a:lnTo>
                    <a:pt x="139" y="48"/>
                  </a:lnTo>
                  <a:lnTo>
                    <a:pt x="139" y="87"/>
                  </a:lnTo>
                  <a:close/>
                  <a:moveTo>
                    <a:pt x="139" y="179"/>
                  </a:moveTo>
                  <a:lnTo>
                    <a:pt x="27" y="179"/>
                  </a:lnTo>
                  <a:lnTo>
                    <a:pt x="27" y="140"/>
                  </a:lnTo>
                  <a:lnTo>
                    <a:pt x="139" y="140"/>
                  </a:lnTo>
                  <a:lnTo>
                    <a:pt x="139" y="179"/>
                  </a:lnTo>
                  <a:close/>
                  <a:moveTo>
                    <a:pt x="139" y="271"/>
                  </a:moveTo>
                  <a:lnTo>
                    <a:pt x="27" y="271"/>
                  </a:lnTo>
                  <a:lnTo>
                    <a:pt x="27" y="232"/>
                  </a:lnTo>
                  <a:lnTo>
                    <a:pt x="139" y="232"/>
                  </a:lnTo>
                  <a:lnTo>
                    <a:pt x="139" y="271"/>
                  </a:lnTo>
                  <a:close/>
                  <a:moveTo>
                    <a:pt x="0" y="609"/>
                  </a:moveTo>
                  <a:lnTo>
                    <a:pt x="166" y="609"/>
                  </a:lnTo>
                  <a:lnTo>
                    <a:pt x="166" y="0"/>
                  </a:lnTo>
                  <a:lnTo>
                    <a:pt x="0" y="0"/>
                  </a:lnTo>
                  <a:lnTo>
                    <a:pt x="0" y="609"/>
                  </a:lnTo>
                  <a:close/>
                  <a:moveTo>
                    <a:pt x="344" y="87"/>
                  </a:moveTo>
                  <a:lnTo>
                    <a:pt x="232" y="87"/>
                  </a:lnTo>
                  <a:lnTo>
                    <a:pt x="232" y="48"/>
                  </a:lnTo>
                  <a:lnTo>
                    <a:pt x="344" y="48"/>
                  </a:lnTo>
                  <a:lnTo>
                    <a:pt x="344" y="87"/>
                  </a:lnTo>
                  <a:close/>
                  <a:moveTo>
                    <a:pt x="344" y="179"/>
                  </a:moveTo>
                  <a:lnTo>
                    <a:pt x="232" y="179"/>
                  </a:lnTo>
                  <a:lnTo>
                    <a:pt x="232" y="140"/>
                  </a:lnTo>
                  <a:lnTo>
                    <a:pt x="344" y="140"/>
                  </a:lnTo>
                  <a:lnTo>
                    <a:pt x="344" y="179"/>
                  </a:lnTo>
                  <a:close/>
                  <a:moveTo>
                    <a:pt x="344" y="271"/>
                  </a:moveTo>
                  <a:lnTo>
                    <a:pt x="232" y="271"/>
                  </a:lnTo>
                  <a:lnTo>
                    <a:pt x="232" y="232"/>
                  </a:lnTo>
                  <a:lnTo>
                    <a:pt x="344" y="232"/>
                  </a:lnTo>
                  <a:lnTo>
                    <a:pt x="344" y="271"/>
                  </a:lnTo>
                  <a:close/>
                  <a:moveTo>
                    <a:pt x="205" y="609"/>
                  </a:moveTo>
                  <a:lnTo>
                    <a:pt x="371" y="609"/>
                  </a:lnTo>
                  <a:lnTo>
                    <a:pt x="371" y="0"/>
                  </a:lnTo>
                  <a:lnTo>
                    <a:pt x="205" y="0"/>
                  </a:lnTo>
                  <a:lnTo>
                    <a:pt x="205" y="609"/>
                  </a:lnTo>
                  <a:close/>
                  <a:moveTo>
                    <a:pt x="549" y="87"/>
                  </a:moveTo>
                  <a:lnTo>
                    <a:pt x="437" y="87"/>
                  </a:lnTo>
                  <a:lnTo>
                    <a:pt x="437" y="48"/>
                  </a:lnTo>
                  <a:lnTo>
                    <a:pt x="549" y="48"/>
                  </a:lnTo>
                  <a:lnTo>
                    <a:pt x="549" y="87"/>
                  </a:lnTo>
                  <a:close/>
                  <a:moveTo>
                    <a:pt x="549" y="179"/>
                  </a:moveTo>
                  <a:lnTo>
                    <a:pt x="437" y="179"/>
                  </a:lnTo>
                  <a:lnTo>
                    <a:pt x="437" y="140"/>
                  </a:lnTo>
                  <a:lnTo>
                    <a:pt x="549" y="140"/>
                  </a:lnTo>
                  <a:lnTo>
                    <a:pt x="549" y="179"/>
                  </a:lnTo>
                  <a:close/>
                  <a:moveTo>
                    <a:pt x="549" y="271"/>
                  </a:moveTo>
                  <a:lnTo>
                    <a:pt x="437" y="271"/>
                  </a:lnTo>
                  <a:lnTo>
                    <a:pt x="437" y="232"/>
                  </a:lnTo>
                  <a:lnTo>
                    <a:pt x="549" y="232"/>
                  </a:lnTo>
                  <a:lnTo>
                    <a:pt x="549" y="271"/>
                  </a:lnTo>
                  <a:close/>
                  <a:moveTo>
                    <a:pt x="410" y="609"/>
                  </a:moveTo>
                  <a:lnTo>
                    <a:pt x="577" y="609"/>
                  </a:lnTo>
                  <a:lnTo>
                    <a:pt x="577" y="0"/>
                  </a:lnTo>
                  <a:lnTo>
                    <a:pt x="410" y="0"/>
                  </a:lnTo>
                  <a:lnTo>
                    <a:pt x="410" y="609"/>
                  </a:lnTo>
                  <a:close/>
                </a:path>
              </a:pathLst>
            </a:custGeom>
            <a:solidFill>
              <a:srgbClr val="FEFEFE">
                <a:alpha val="100000"/>
              </a:srgbClr>
            </a:solidFill>
            <a:ln w="9525">
              <a:noFill/>
            </a:ln>
          </p:spPr>
          <p:txBody>
            <a:bodyPr/>
            <a:p>
              <a:endParaRPr lang="zh-CN" altLang="en-US"/>
            </a:p>
          </p:txBody>
        </p:sp>
      </p:grpSp>
      <p:grpSp>
        <p:nvGrpSpPr>
          <p:cNvPr id="38923" name="组合 6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3205163" y="4164013"/>
            <a:ext cx="1611312" cy="1835150"/>
            <a:chOff x="3223870" y="4349448"/>
            <a:chExt cx="1544637" cy="1758718"/>
          </a:xfrm>
        </p:grpSpPr>
        <p:sp>
          <p:nvSpPr>
            <p:cNvPr id="64" name="Freeform 30"/>
            <p:cNvSpPr/>
            <p:nvPr/>
          </p:nvSpPr>
          <p:spPr bwMode="auto">
            <a:xfrm>
              <a:off x="3223870" y="4349448"/>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chemeClr val="accent2"/>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5" name="圆角矩形 29"/>
            <p:cNvSpPr/>
            <p:nvPr/>
          </p:nvSpPr>
          <p:spPr>
            <a:xfrm>
              <a:off x="3377572" y="5670008"/>
              <a:ext cx="1223536" cy="324054"/>
            </a:xfrm>
            <a:prstGeom prst="roundRect">
              <a:avLst>
                <a:gd name="adj" fmla="val 5000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accent1"/>
                  </a:solidFill>
                  <a:effectLst/>
                  <a:uLnTx/>
                  <a:uFillTx/>
                  <a:latin typeface="+mj-ea"/>
                  <a:ea typeface="+mj-ea"/>
                  <a:cs typeface="+mn-cs"/>
                </a:rPr>
                <a:t>2023</a:t>
              </a:r>
              <a:endParaRPr kumimoji="0" lang="zh-CN" altLang="en-US" sz="2000" b="1" i="0" u="none" strike="noStrike" kern="1200" cap="none" spc="0" normalizeH="0" baseline="0" noProof="0" dirty="0">
                <a:ln>
                  <a:noFill/>
                </a:ln>
                <a:solidFill>
                  <a:schemeClr val="accent1"/>
                </a:solidFill>
                <a:effectLst/>
                <a:uLnTx/>
                <a:uFillTx/>
                <a:latin typeface="+mj-ea"/>
                <a:ea typeface="+mj-ea"/>
                <a:cs typeface="+mn-cs"/>
              </a:endParaRPr>
            </a:p>
          </p:txBody>
        </p:sp>
        <p:sp>
          <p:nvSpPr>
            <p:cNvPr id="38939" name="Freeform 31"/>
            <p:cNvSpPr>
              <a:spLocks noEditPoints="1"/>
            </p:cNvSpPr>
            <p:nvPr/>
          </p:nvSpPr>
          <p:spPr>
            <a:xfrm>
              <a:off x="3843451" y="4769987"/>
              <a:ext cx="355432" cy="446982"/>
            </a:xfrm>
            <a:custGeom>
              <a:avLst/>
              <a:gdLst/>
              <a:ahLst/>
              <a:cxnLst>
                <a:cxn ang="0">
                  <a:pos x="44221909" y="90311754"/>
                </a:cxn>
                <a:cxn ang="0">
                  <a:pos x="44221909" y="101192004"/>
                </a:cxn>
                <a:cxn ang="0">
                  <a:pos x="178504707" y="105000940"/>
                </a:cxn>
                <a:cxn ang="0">
                  <a:pos x="178504707" y="94119952"/>
                </a:cxn>
                <a:cxn ang="0">
                  <a:pos x="208705411" y="302488799"/>
                </a:cxn>
                <a:cxn ang="0">
                  <a:pos x="209244434" y="306841341"/>
                </a:cxn>
                <a:cxn ang="0">
                  <a:pos x="225423199" y="323162823"/>
                </a:cxn>
                <a:cxn ang="0">
                  <a:pos x="255623169" y="316090033"/>
                </a:cxn>
                <a:cxn ang="0">
                  <a:pos x="255623169" y="288887564"/>
                </a:cxn>
                <a:cxn ang="0">
                  <a:pos x="239444404" y="272566821"/>
                </a:cxn>
                <a:cxn ang="0">
                  <a:pos x="225423199" y="282359119"/>
                </a:cxn>
                <a:cxn ang="0">
                  <a:pos x="207087608" y="300857241"/>
                </a:cxn>
                <a:cxn ang="0">
                  <a:pos x="117565009" y="192591710"/>
                </a:cxn>
                <a:cxn ang="0">
                  <a:pos x="123497198" y="182799411"/>
                </a:cxn>
                <a:cxn ang="0">
                  <a:pos x="111632819" y="174094326"/>
                </a:cxn>
                <a:cxn ang="0">
                  <a:pos x="111632819" y="177902524"/>
                </a:cxn>
                <a:cxn ang="0">
                  <a:pos x="132664994" y="229587215"/>
                </a:cxn>
                <a:cxn ang="0">
                  <a:pos x="160169115" y="198032203"/>
                </a:cxn>
                <a:cxn ang="0">
                  <a:pos x="159630092" y="194224005"/>
                </a:cxn>
                <a:cxn ang="0">
                  <a:pos x="120800615" y="196944252"/>
                </a:cxn>
                <a:cxn ang="0">
                  <a:pos x="120800615" y="200208844"/>
                </a:cxn>
                <a:cxn ang="0">
                  <a:pos x="132664994" y="229587215"/>
                </a:cxn>
                <a:cxn ang="0">
                  <a:pos x="231355389" y="268214278"/>
                </a:cxn>
                <a:cxn ang="0">
                  <a:pos x="231355389" y="264949687"/>
                </a:cxn>
                <a:cxn ang="0">
                  <a:pos x="212480040" y="245364352"/>
                </a:cxn>
                <a:cxn ang="0">
                  <a:pos x="138058161" y="231218773"/>
                </a:cxn>
                <a:cxn ang="0">
                  <a:pos x="138058161" y="235027709"/>
                </a:cxn>
                <a:cxn ang="0">
                  <a:pos x="190908843" y="288343958"/>
                </a:cxn>
                <a:cxn ang="0">
                  <a:pos x="213019797" y="287256006"/>
                </a:cxn>
                <a:cxn ang="0">
                  <a:pos x="10785599" y="81606669"/>
                </a:cxn>
                <a:cxn ang="0">
                  <a:pos x="47996539" y="82694620"/>
                </a:cxn>
                <a:cxn ang="0">
                  <a:pos x="76039683" y="54404200"/>
                </a:cxn>
                <a:cxn ang="0">
                  <a:pos x="76039683" y="50596002"/>
                </a:cxn>
                <a:cxn ang="0">
                  <a:pos x="206547851" y="14689186"/>
                </a:cxn>
                <a:cxn ang="0">
                  <a:pos x="212480040" y="229587215"/>
                </a:cxn>
                <a:cxn ang="0">
                  <a:pos x="223266373" y="244276401"/>
                </a:cxn>
                <a:cxn ang="0">
                  <a:pos x="223266373" y="21217631"/>
                </a:cxn>
                <a:cxn ang="0">
                  <a:pos x="206547851" y="0"/>
                </a:cxn>
                <a:cxn ang="0">
                  <a:pos x="65254084" y="1087951"/>
                </a:cxn>
                <a:cxn ang="0">
                  <a:pos x="0" y="66917483"/>
                </a:cxn>
                <a:cxn ang="0">
                  <a:pos x="0" y="267669934"/>
                </a:cxn>
                <a:cxn ang="0">
                  <a:pos x="17257545" y="288343958"/>
                </a:cxn>
                <a:cxn ang="0">
                  <a:pos x="172033494" y="285079366"/>
                </a:cxn>
                <a:cxn ang="0">
                  <a:pos x="164483502" y="273654772"/>
                </a:cxn>
                <a:cxn ang="0">
                  <a:pos x="10785599" y="267669934"/>
                </a:cxn>
                <a:cxn ang="0">
                  <a:pos x="10785599" y="81606669"/>
                </a:cxn>
                <a:cxn ang="0">
                  <a:pos x="84129433" y="174638670"/>
                </a:cxn>
                <a:cxn ang="0">
                  <a:pos x="84129433" y="163757683"/>
                </a:cxn>
                <a:cxn ang="0">
                  <a:pos x="44221909" y="159949485"/>
                </a:cxn>
                <a:cxn ang="0">
                  <a:pos x="44221909" y="171374079"/>
                </a:cxn>
                <a:cxn ang="0">
                  <a:pos x="44221909" y="147980546"/>
                </a:cxn>
                <a:cxn ang="0">
                  <a:pos x="178504707" y="151788744"/>
                </a:cxn>
                <a:cxn ang="0">
                  <a:pos x="178504707" y="140363412"/>
                </a:cxn>
                <a:cxn ang="0">
                  <a:pos x="44221909" y="137099558"/>
                </a:cxn>
                <a:cxn ang="0">
                  <a:pos x="44221909" y="147980546"/>
                </a:cxn>
                <a:cxn ang="0">
                  <a:pos x="44221909" y="128394473"/>
                </a:cxn>
                <a:cxn ang="0">
                  <a:pos x="178504707" y="124586275"/>
                </a:cxn>
                <a:cxn ang="0">
                  <a:pos x="178504707" y="113705287"/>
                </a:cxn>
                <a:cxn ang="0">
                  <a:pos x="44221909" y="117513486"/>
                </a:cxn>
              </a:cxnLst>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FFFFFF">
                <a:alpha val="100000"/>
              </a:srgbClr>
            </a:solidFill>
            <a:ln w="9525">
              <a:noFill/>
            </a:ln>
          </p:spPr>
          <p:txBody>
            <a:bodyPr/>
            <a:p>
              <a:endParaRPr lang="zh-CN" altLang="en-US"/>
            </a:p>
          </p:txBody>
        </p:sp>
      </p:grpSp>
      <p:grpSp>
        <p:nvGrpSpPr>
          <p:cNvPr id="38924" name="组合 66"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9625013" y="1855788"/>
            <a:ext cx="1611312" cy="1835150"/>
            <a:chOff x="9444988" y="2136853"/>
            <a:chExt cx="1544637" cy="1758718"/>
          </a:xfrm>
        </p:grpSpPr>
        <p:sp>
          <p:nvSpPr>
            <p:cNvPr id="68" name="Freeform 30"/>
            <p:cNvSpPr/>
            <p:nvPr/>
          </p:nvSpPr>
          <p:spPr bwMode="auto">
            <a:xfrm flipV="1">
              <a:off x="9444988" y="2136853"/>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chemeClr val="accent5"/>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69" name="圆角矩形 34"/>
            <p:cNvSpPr/>
            <p:nvPr/>
          </p:nvSpPr>
          <p:spPr>
            <a:xfrm rot="10800000" flipV="1">
              <a:off x="9598690" y="2250956"/>
              <a:ext cx="1223536" cy="324055"/>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accent5"/>
                  </a:solidFill>
                  <a:effectLst/>
                  <a:uLnTx/>
                  <a:uFillTx/>
                  <a:latin typeface="+mj-ea"/>
                  <a:ea typeface="+mj-ea"/>
                  <a:cs typeface="+mn-cs"/>
                </a:rPr>
                <a:t>2026</a:t>
              </a:r>
              <a:endParaRPr kumimoji="0" lang="zh-CN" altLang="en-US" sz="2000" b="1" i="0" u="none" strike="noStrike" kern="1200" cap="none" spc="0" normalizeH="0" baseline="0" noProof="0" dirty="0">
                <a:ln>
                  <a:noFill/>
                </a:ln>
                <a:solidFill>
                  <a:schemeClr val="accent5"/>
                </a:solidFill>
                <a:effectLst/>
                <a:uLnTx/>
                <a:uFillTx/>
                <a:latin typeface="+mj-ea"/>
                <a:ea typeface="+mj-ea"/>
                <a:cs typeface="+mn-cs"/>
              </a:endParaRPr>
            </a:p>
          </p:txBody>
        </p:sp>
        <p:sp>
          <p:nvSpPr>
            <p:cNvPr id="38936" name="Freeform 16"/>
            <p:cNvSpPr>
              <a:spLocks noEditPoints="1"/>
            </p:cNvSpPr>
            <p:nvPr/>
          </p:nvSpPr>
          <p:spPr>
            <a:xfrm>
              <a:off x="9994727" y="3033078"/>
              <a:ext cx="522847" cy="416954"/>
            </a:xfrm>
            <a:custGeom>
              <a:avLst/>
              <a:gdLst/>
              <a:ahLst/>
              <a:cxnLst>
                <a:cxn ang="0">
                  <a:pos x="220815012" y="103538220"/>
                </a:cxn>
                <a:cxn ang="0">
                  <a:pos x="75626567" y="103538220"/>
                </a:cxn>
                <a:cxn ang="0">
                  <a:pos x="79015358" y="37374048"/>
                </a:cxn>
                <a:cxn ang="0">
                  <a:pos x="63676261" y="39877464"/>
                </a:cxn>
                <a:cxn ang="0">
                  <a:pos x="58681763" y="45420922"/>
                </a:cxn>
                <a:cxn ang="0">
                  <a:pos x="78658488" y="56507839"/>
                </a:cxn>
                <a:cxn ang="0">
                  <a:pos x="55471195" y="0"/>
                </a:cxn>
                <a:cxn ang="0">
                  <a:pos x="55471195" y="110870014"/>
                </a:cxn>
                <a:cxn ang="0">
                  <a:pos x="65459769" y="98352513"/>
                </a:cxn>
                <a:cxn ang="0">
                  <a:pos x="58681763" y="84583305"/>
                </a:cxn>
                <a:cxn ang="0">
                  <a:pos x="52617498" y="92272428"/>
                </a:cxn>
                <a:cxn ang="0">
                  <a:pos x="29965299" y="66164172"/>
                </a:cxn>
                <a:cxn ang="0">
                  <a:pos x="52617498" y="73317090"/>
                </a:cxn>
                <a:cxn ang="0">
                  <a:pos x="40845416" y="54898380"/>
                </a:cxn>
                <a:cxn ang="0">
                  <a:pos x="52617498" y="22710461"/>
                </a:cxn>
                <a:cxn ang="0">
                  <a:pos x="58681763" y="18597586"/>
                </a:cxn>
                <a:cxn ang="0">
                  <a:pos x="79015358" y="37374048"/>
                </a:cxn>
                <a:cxn ang="0">
                  <a:pos x="52617498" y="33261173"/>
                </a:cxn>
                <a:cxn ang="0">
                  <a:pos x="52617498" y="43811463"/>
                </a:cxn>
                <a:cxn ang="0">
                  <a:pos x="58681763" y="73853717"/>
                </a:cxn>
                <a:cxn ang="0">
                  <a:pos x="63676261" y="71171426"/>
                </a:cxn>
                <a:cxn ang="0">
                  <a:pos x="64032709" y="63660757"/>
                </a:cxn>
                <a:cxn ang="0">
                  <a:pos x="58681763" y="73853717"/>
                </a:cxn>
                <a:cxn ang="0">
                  <a:pos x="152323322" y="127500389"/>
                </a:cxn>
                <a:cxn ang="0">
                  <a:pos x="161241285" y="118916888"/>
                </a:cxn>
                <a:cxn ang="0">
                  <a:pos x="152323322" y="110333386"/>
                </a:cxn>
                <a:cxn ang="0">
                  <a:pos x="144475127" y="74390345"/>
                </a:cxn>
                <a:cxn ang="0">
                  <a:pos x="139837500" y="85298386"/>
                </a:cxn>
                <a:cxn ang="0">
                  <a:pos x="144475127" y="74390345"/>
                </a:cxn>
                <a:cxn ang="0">
                  <a:pos x="179077631" y="79933803"/>
                </a:cxn>
                <a:cxn ang="0">
                  <a:pos x="152323322" y="74747673"/>
                </a:cxn>
                <a:cxn ang="0">
                  <a:pos x="174261780" y="99604221"/>
                </a:cxn>
                <a:cxn ang="0">
                  <a:pos x="152323322" y="141627349"/>
                </a:cxn>
                <a:cxn ang="0">
                  <a:pos x="144475127" y="151820309"/>
                </a:cxn>
                <a:cxn ang="0">
                  <a:pos x="114688052" y="117665180"/>
                </a:cxn>
                <a:cxn ang="0">
                  <a:pos x="144475127" y="126964184"/>
                </a:cxn>
                <a:cxn ang="0">
                  <a:pos x="129135607" y="102823140"/>
                </a:cxn>
                <a:cxn ang="0">
                  <a:pos x="144475127" y="60620714"/>
                </a:cxn>
                <a:cxn ang="0">
                  <a:pos x="152323322" y="55256131"/>
                </a:cxn>
                <a:cxn ang="0">
                  <a:pos x="179077631" y="79933803"/>
                </a:cxn>
              </a:cxnLst>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chemeClr val="bg1">
                <a:alpha val="100000"/>
              </a:schemeClr>
            </a:solidFill>
            <a:ln w="9525">
              <a:noFill/>
            </a:ln>
          </p:spPr>
          <p:txBody>
            <a:bodyPr/>
            <a:p>
              <a:endParaRPr lang="zh-CN" altLang="en-US"/>
            </a:p>
          </p:txBody>
        </p:sp>
      </p:grpSp>
      <p:grpSp>
        <p:nvGrpSpPr>
          <p:cNvPr id="38925" name="组合 70"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GrpSpPr/>
          <p:nvPr/>
        </p:nvGrpSpPr>
        <p:grpSpPr>
          <a:xfrm>
            <a:off x="7605713" y="4178300"/>
            <a:ext cx="1611312" cy="1835150"/>
            <a:chOff x="7510219" y="4363924"/>
            <a:chExt cx="1544637" cy="1758718"/>
          </a:xfrm>
        </p:grpSpPr>
        <p:sp>
          <p:nvSpPr>
            <p:cNvPr id="72" name="Freeform 32"/>
            <p:cNvSpPr/>
            <p:nvPr/>
          </p:nvSpPr>
          <p:spPr bwMode="auto">
            <a:xfrm>
              <a:off x="7510219" y="4363924"/>
              <a:ext cx="1544637" cy="1758718"/>
            </a:xfrm>
            <a:custGeom>
              <a:avLst/>
              <a:gdLst>
                <a:gd name="T0" fmla="*/ 0 w 973"/>
                <a:gd name="T1" fmla="*/ 326 h 1300"/>
                <a:gd name="T2" fmla="*/ 487 w 973"/>
                <a:gd name="T3" fmla="*/ 0 h 1300"/>
                <a:gd name="T4" fmla="*/ 973 w 973"/>
                <a:gd name="T5" fmla="*/ 326 h 1300"/>
                <a:gd name="T6" fmla="*/ 973 w 973"/>
                <a:gd name="T7" fmla="*/ 1300 h 1300"/>
                <a:gd name="T8" fmla="*/ 0 w 973"/>
                <a:gd name="T9" fmla="*/ 1300 h 1300"/>
                <a:gd name="T10" fmla="*/ 0 w 973"/>
                <a:gd name="T11" fmla="*/ 326 h 1300"/>
              </a:gdLst>
              <a:ahLst/>
              <a:cxnLst>
                <a:cxn ang="0">
                  <a:pos x="T0" y="T1"/>
                </a:cxn>
                <a:cxn ang="0">
                  <a:pos x="T2" y="T3"/>
                </a:cxn>
                <a:cxn ang="0">
                  <a:pos x="T4" y="T5"/>
                </a:cxn>
                <a:cxn ang="0">
                  <a:pos x="T6" y="T7"/>
                </a:cxn>
                <a:cxn ang="0">
                  <a:pos x="T8" y="T9"/>
                </a:cxn>
                <a:cxn ang="0">
                  <a:pos x="T10" y="T11"/>
                </a:cxn>
              </a:cxnLst>
              <a:rect l="0" t="0" r="r" b="b"/>
              <a:pathLst>
                <a:path w="973" h="1300">
                  <a:moveTo>
                    <a:pt x="0" y="326"/>
                  </a:moveTo>
                  <a:lnTo>
                    <a:pt x="487" y="0"/>
                  </a:lnTo>
                  <a:lnTo>
                    <a:pt x="973" y="326"/>
                  </a:lnTo>
                  <a:lnTo>
                    <a:pt x="973" y="1300"/>
                  </a:lnTo>
                  <a:lnTo>
                    <a:pt x="0" y="1300"/>
                  </a:lnTo>
                  <a:lnTo>
                    <a:pt x="0" y="326"/>
                  </a:lnTo>
                  <a:close/>
                </a:path>
              </a:pathLst>
            </a:custGeom>
            <a:solidFill>
              <a:schemeClr val="accent4"/>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73" name="圆角矩形 39"/>
            <p:cNvSpPr/>
            <p:nvPr/>
          </p:nvSpPr>
          <p:spPr>
            <a:xfrm>
              <a:off x="7670009" y="5684484"/>
              <a:ext cx="1225058" cy="324055"/>
            </a:xfrm>
            <a:prstGeom prst="roundRect">
              <a:avLst>
                <a:gd name="adj" fmla="val 5000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2000" b="1" i="0" u="none" strike="noStrike" kern="1200" cap="none" spc="0" normalizeH="0" baseline="0" noProof="0" dirty="0">
                  <a:ln>
                    <a:noFill/>
                  </a:ln>
                  <a:solidFill>
                    <a:schemeClr val="accent4"/>
                  </a:solidFill>
                  <a:effectLst/>
                  <a:uLnTx/>
                  <a:uFillTx/>
                  <a:latin typeface="+mj-ea"/>
                  <a:ea typeface="+mj-ea"/>
                  <a:cs typeface="+mn-cs"/>
                </a:rPr>
                <a:t>2025</a:t>
              </a:r>
              <a:endParaRPr kumimoji="0" lang="zh-CN" altLang="en-US" sz="2000" b="1" i="0" u="none" strike="noStrike" kern="1200" cap="none" spc="0" normalizeH="0" baseline="0" noProof="0" dirty="0">
                <a:ln>
                  <a:noFill/>
                </a:ln>
                <a:solidFill>
                  <a:schemeClr val="accent4"/>
                </a:solidFill>
                <a:effectLst/>
                <a:uLnTx/>
                <a:uFillTx/>
                <a:latin typeface="+mj-ea"/>
                <a:ea typeface="+mj-ea"/>
                <a:cs typeface="+mn-cs"/>
              </a:endParaRPr>
            </a:p>
          </p:txBody>
        </p:sp>
        <p:sp>
          <p:nvSpPr>
            <p:cNvPr id="38933" name="Freeform 223"/>
            <p:cNvSpPr/>
            <p:nvPr/>
          </p:nvSpPr>
          <p:spPr>
            <a:xfrm>
              <a:off x="8064242" y="4769987"/>
              <a:ext cx="439249" cy="356241"/>
            </a:xfrm>
            <a:custGeom>
              <a:avLst/>
              <a:gdLst/>
              <a:ahLst/>
              <a:cxnLst>
                <a:cxn ang="0">
                  <a:pos x="1803174617" y="167666669"/>
                </a:cxn>
                <a:cxn ang="0">
                  <a:pos x="1600947661" y="217966261"/>
                </a:cxn>
                <a:cxn ang="0">
                  <a:pos x="1752619931" y="16767895"/>
                </a:cxn>
                <a:cxn ang="0">
                  <a:pos x="1516689851" y="117367078"/>
                </a:cxn>
                <a:cxn ang="0">
                  <a:pos x="1247056647" y="0"/>
                </a:cxn>
                <a:cxn ang="0">
                  <a:pos x="876309965" y="368869129"/>
                </a:cxn>
                <a:cxn ang="0">
                  <a:pos x="893161527" y="452704511"/>
                </a:cxn>
                <a:cxn ang="0">
                  <a:pos x="117965040" y="67067487"/>
                </a:cxn>
                <a:cxn ang="0">
                  <a:pos x="67410354" y="251502051"/>
                </a:cxn>
                <a:cxn ang="0">
                  <a:pos x="235930080" y="553303694"/>
                </a:cxn>
                <a:cxn ang="0">
                  <a:pos x="67410354" y="503004103"/>
                </a:cxn>
                <a:cxn ang="0">
                  <a:pos x="67410354" y="519767903"/>
                </a:cxn>
                <a:cxn ang="0">
                  <a:pos x="370746682" y="871873232"/>
                </a:cxn>
                <a:cxn ang="0">
                  <a:pos x="269633204" y="888637032"/>
                </a:cxn>
                <a:cxn ang="0">
                  <a:pos x="202226955" y="888637032"/>
                </a:cxn>
                <a:cxn ang="0">
                  <a:pos x="539266408" y="1140139084"/>
                </a:cxn>
                <a:cxn ang="0">
                  <a:pos x="84261916" y="1291041952"/>
                </a:cxn>
                <a:cxn ang="0">
                  <a:pos x="0" y="1291041952"/>
                </a:cxn>
                <a:cxn ang="0">
                  <a:pos x="556117970" y="1458708622"/>
                </a:cxn>
                <a:cxn ang="0">
                  <a:pos x="1617803329" y="402400825"/>
                </a:cxn>
                <a:cxn ang="0">
                  <a:pos x="1617803329" y="352101234"/>
                </a:cxn>
                <a:cxn ang="0">
                  <a:pos x="1803174617" y="167666669"/>
                </a:cxn>
              </a:cxnLst>
              <a:pathLst>
                <a:path w="107" h="87">
                  <a:moveTo>
                    <a:pt x="107" y="10"/>
                  </a:moveTo>
                  <a:cubicBezTo>
                    <a:pt x="103" y="12"/>
                    <a:pt x="99" y="13"/>
                    <a:pt x="95" y="13"/>
                  </a:cubicBezTo>
                  <a:cubicBezTo>
                    <a:pt x="99" y="11"/>
                    <a:pt x="103" y="6"/>
                    <a:pt x="104" y="1"/>
                  </a:cubicBezTo>
                  <a:cubicBezTo>
                    <a:pt x="100" y="4"/>
                    <a:pt x="95" y="6"/>
                    <a:pt x="90" y="7"/>
                  </a:cubicBezTo>
                  <a:cubicBezTo>
                    <a:pt x="86" y="2"/>
                    <a:pt x="80" y="0"/>
                    <a:pt x="74" y="0"/>
                  </a:cubicBezTo>
                  <a:cubicBezTo>
                    <a:pt x="62" y="0"/>
                    <a:pt x="52" y="9"/>
                    <a:pt x="52" y="22"/>
                  </a:cubicBezTo>
                  <a:cubicBezTo>
                    <a:pt x="52" y="23"/>
                    <a:pt x="52" y="25"/>
                    <a:pt x="53" y="27"/>
                  </a:cubicBezTo>
                  <a:cubicBezTo>
                    <a:pt x="34" y="26"/>
                    <a:pt x="18" y="17"/>
                    <a:pt x="7" y="4"/>
                  </a:cubicBezTo>
                  <a:cubicBezTo>
                    <a:pt x="5" y="7"/>
                    <a:pt x="4" y="11"/>
                    <a:pt x="4" y="15"/>
                  </a:cubicBezTo>
                  <a:cubicBezTo>
                    <a:pt x="4" y="22"/>
                    <a:pt x="8" y="29"/>
                    <a:pt x="14" y="33"/>
                  </a:cubicBezTo>
                  <a:cubicBezTo>
                    <a:pt x="10" y="33"/>
                    <a:pt x="7" y="32"/>
                    <a:pt x="4" y="30"/>
                  </a:cubicBezTo>
                  <a:cubicBezTo>
                    <a:pt x="4" y="31"/>
                    <a:pt x="4" y="31"/>
                    <a:pt x="4" y="31"/>
                  </a:cubicBezTo>
                  <a:cubicBezTo>
                    <a:pt x="4" y="41"/>
                    <a:pt x="12" y="50"/>
                    <a:pt x="22" y="52"/>
                  </a:cubicBezTo>
                  <a:cubicBezTo>
                    <a:pt x="20" y="53"/>
                    <a:pt x="18" y="53"/>
                    <a:pt x="16" y="53"/>
                  </a:cubicBezTo>
                  <a:cubicBezTo>
                    <a:pt x="14" y="53"/>
                    <a:pt x="13" y="53"/>
                    <a:pt x="12" y="53"/>
                  </a:cubicBezTo>
                  <a:cubicBezTo>
                    <a:pt x="15" y="61"/>
                    <a:pt x="23" y="68"/>
                    <a:pt x="32" y="68"/>
                  </a:cubicBezTo>
                  <a:cubicBezTo>
                    <a:pt x="25" y="74"/>
                    <a:pt x="15" y="77"/>
                    <a:pt x="5" y="77"/>
                  </a:cubicBezTo>
                  <a:cubicBezTo>
                    <a:pt x="3" y="77"/>
                    <a:pt x="1" y="77"/>
                    <a:pt x="0" y="77"/>
                  </a:cubicBezTo>
                  <a:cubicBezTo>
                    <a:pt x="9" y="83"/>
                    <a:pt x="21" y="87"/>
                    <a:pt x="33" y="87"/>
                  </a:cubicBezTo>
                  <a:cubicBezTo>
                    <a:pt x="74" y="87"/>
                    <a:pt x="96" y="53"/>
                    <a:pt x="96" y="24"/>
                  </a:cubicBezTo>
                  <a:cubicBezTo>
                    <a:pt x="96" y="23"/>
                    <a:pt x="96" y="22"/>
                    <a:pt x="96" y="21"/>
                  </a:cubicBezTo>
                  <a:cubicBezTo>
                    <a:pt x="101" y="18"/>
                    <a:pt x="104" y="14"/>
                    <a:pt x="107" y="10"/>
                  </a:cubicBezTo>
                  <a:close/>
                </a:path>
              </a:pathLst>
            </a:custGeom>
            <a:solidFill>
              <a:srgbClr val="FFFFFF">
                <a:alpha val="100000"/>
              </a:srgbClr>
            </a:solidFill>
            <a:ln w="9525">
              <a:noFill/>
            </a:ln>
          </p:spPr>
          <p:txBody>
            <a:bodyPr/>
            <a:p>
              <a:endParaRPr lang="zh-CN" altLang="en-US"/>
            </a:p>
          </p:txBody>
        </p:sp>
      </p:grpSp>
      <p:sp>
        <p:nvSpPr>
          <p:cNvPr id="38926" name="TextBox 60"/>
          <p:cNvSpPr txBox="1"/>
          <p:nvPr/>
        </p:nvSpPr>
        <p:spPr>
          <a:xfrm>
            <a:off x="812800" y="4414838"/>
            <a:ext cx="2332038" cy="1976120"/>
          </a:xfrm>
          <a:prstGeom prst="rect">
            <a:avLst/>
          </a:prstGeom>
          <a:noFill/>
          <a:ln w="9525">
            <a:noFill/>
          </a:ln>
        </p:spPr>
        <p:txBody>
          <a:bodyPr>
            <a:spAutoFit/>
          </a:bodyPr>
          <a:p>
            <a:pPr marL="142875" indent="-142875" eaLnBrk="1" hangingPunct="1">
              <a:lnSpc>
                <a:spcPct val="125000"/>
              </a:lnSpc>
              <a:buFont typeface="Arial" panose="020B0604020202020204" pitchFamily="34" charset="0"/>
              <a:buChar char="•"/>
            </a:pPr>
            <a:r>
              <a:rPr lang="zh-CN" altLang="zh-CN" sz="1400" dirty="0">
                <a:solidFill>
                  <a:srgbClr val="595959"/>
                </a:solidFill>
                <a:latin typeface="微软雅黑" panose="020B0503020204020204" pitchFamily="34" charset="-122"/>
                <a:ea typeface="微软雅黑" panose="020B0503020204020204" pitchFamily="34" charset="-122"/>
              </a:rPr>
              <a:t>大力培养技术和市场营销团队，团队走向成熟</a:t>
            </a:r>
            <a:r>
              <a:rPr lang="zh-CN" altLang="zh-CN" sz="1400" dirty="0">
                <a:solidFill>
                  <a:srgbClr val="595959"/>
                </a:solidFill>
                <a:latin typeface="微软雅黑" panose="020B0503020204020204" pitchFamily="34" charset="-122"/>
                <a:ea typeface="微软雅黑" panose="020B0503020204020204" pitchFamily="34" charset="-122"/>
              </a:rPr>
              <a:t>化；</a:t>
            </a:r>
            <a:endParaRPr lang="zh-CN" altLang="zh-CN"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zh-CN" sz="1400" dirty="0">
                <a:solidFill>
                  <a:srgbClr val="595959"/>
                </a:solidFill>
                <a:latin typeface="微软雅黑" panose="020B0503020204020204" pitchFamily="34" charset="-122"/>
                <a:ea typeface="微软雅黑" panose="020B0503020204020204" pitchFamily="34" charset="-122"/>
              </a:rPr>
              <a:t>推进用户体验中心建设</a:t>
            </a:r>
            <a:r>
              <a:rPr lang="zh-CN" altLang="zh-CN" sz="1400" dirty="0">
                <a:solidFill>
                  <a:srgbClr val="595959"/>
                </a:solidFill>
                <a:latin typeface="微软雅黑" panose="020B0503020204020204" pitchFamily="34" charset="-122"/>
                <a:ea typeface="微软雅黑" panose="020B0503020204020204" pitchFamily="34" charset="-122"/>
              </a:rPr>
              <a:t>规划</a:t>
            </a:r>
            <a:endParaRPr lang="zh-CN" altLang="zh-CN"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zh-CN" sz="1400" dirty="0">
                <a:solidFill>
                  <a:srgbClr val="595959"/>
                </a:solidFill>
                <a:latin typeface="微软雅黑" panose="020B0503020204020204" pitchFamily="34" charset="-122"/>
                <a:ea typeface="微软雅黑" panose="020B0503020204020204" pitchFamily="34" charset="-122"/>
              </a:rPr>
              <a:t>加大与同济大学等相关科研院校</a:t>
            </a:r>
            <a:r>
              <a:rPr lang="zh-CN" altLang="zh-CN" sz="1400" dirty="0">
                <a:solidFill>
                  <a:srgbClr val="595959"/>
                </a:solidFill>
                <a:latin typeface="微软雅黑" panose="020B0503020204020204" pitchFamily="34" charset="-122"/>
                <a:ea typeface="微软雅黑" panose="020B0503020204020204" pitchFamily="34" charset="-122"/>
              </a:rPr>
              <a:t>合作</a:t>
            </a:r>
            <a:endParaRPr lang="zh-CN" altLang="zh-CN"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endParaRPr lang="zh-CN" altLang="zh-CN" sz="1400" dirty="0">
              <a:solidFill>
                <a:srgbClr val="595959"/>
              </a:solidFill>
              <a:latin typeface="微软雅黑" panose="020B0503020204020204" pitchFamily="34" charset="-122"/>
              <a:ea typeface="微软雅黑" panose="020B0503020204020204" pitchFamily="34" charset="-122"/>
            </a:endParaRPr>
          </a:p>
        </p:txBody>
      </p:sp>
      <p:sp>
        <p:nvSpPr>
          <p:cNvPr id="38927" name="TextBox 65"/>
          <p:cNvSpPr txBox="1"/>
          <p:nvPr/>
        </p:nvSpPr>
        <p:spPr>
          <a:xfrm>
            <a:off x="3066733" y="1853565"/>
            <a:ext cx="2033587" cy="1976120"/>
          </a:xfrm>
          <a:prstGeom prst="rect">
            <a:avLst/>
          </a:prstGeom>
          <a:noFill/>
          <a:ln w="9525">
            <a:noFill/>
          </a:ln>
        </p:spPr>
        <p:txBody>
          <a:bodyPr>
            <a:spAutoFit/>
          </a:bodyPr>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递交高新技术企业申请，完成企业高质量资质</a:t>
            </a:r>
            <a:r>
              <a:rPr lang="zh-CN" altLang="en-US" sz="1400" dirty="0">
                <a:solidFill>
                  <a:srgbClr val="595959"/>
                </a:solidFill>
                <a:latin typeface="微软雅黑" panose="020B0503020204020204" pitchFamily="34" charset="-122"/>
                <a:ea typeface="微软雅黑" panose="020B0503020204020204" pitchFamily="34" charset="-122"/>
              </a:rPr>
              <a:t>认证；</a:t>
            </a:r>
            <a:endParaRPr lang="zh-CN" altLang="en-US"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技术研究中心完成</a:t>
            </a:r>
            <a:r>
              <a:rPr lang="zh-CN" altLang="en-US" sz="1400" dirty="0">
                <a:solidFill>
                  <a:srgbClr val="595959"/>
                </a:solidFill>
                <a:latin typeface="微软雅黑" panose="020B0503020204020204" pitchFamily="34" charset="-122"/>
                <a:ea typeface="微软雅黑" panose="020B0503020204020204" pitchFamily="34" charset="-122"/>
              </a:rPr>
              <a:t>建设；</a:t>
            </a:r>
            <a:endParaRPr lang="zh-CN" altLang="en-US"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定期参展和举办行业论坛等</a:t>
            </a:r>
            <a:r>
              <a:rPr lang="zh-CN" altLang="en-US" sz="1400" dirty="0">
                <a:solidFill>
                  <a:srgbClr val="595959"/>
                </a:solidFill>
                <a:latin typeface="微软雅黑" panose="020B0503020204020204" pitchFamily="34" charset="-122"/>
                <a:ea typeface="微软雅黑" panose="020B0503020204020204" pitchFamily="34" charset="-122"/>
              </a:rPr>
              <a:t>活动</a:t>
            </a: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38928" name="TextBox 66"/>
          <p:cNvSpPr txBox="1"/>
          <p:nvPr/>
        </p:nvSpPr>
        <p:spPr>
          <a:xfrm>
            <a:off x="5051425" y="4414838"/>
            <a:ext cx="2339975" cy="1976120"/>
          </a:xfrm>
          <a:prstGeom prst="rect">
            <a:avLst/>
          </a:prstGeom>
          <a:noFill/>
          <a:ln w="9525">
            <a:noFill/>
          </a:ln>
        </p:spPr>
        <p:txBody>
          <a:bodyPr>
            <a:spAutoFit/>
          </a:bodyPr>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加大对项目产品技术升级和二次开发；</a:t>
            </a:r>
            <a:endParaRPr lang="zh-CN" altLang="en-US"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争取</a:t>
            </a:r>
            <a:r>
              <a:rPr lang="en-US" altLang="zh-CN" sz="1400" dirty="0">
                <a:solidFill>
                  <a:srgbClr val="595959"/>
                </a:solidFill>
                <a:latin typeface="微软雅黑" panose="020B0503020204020204" pitchFamily="34" charset="-122"/>
                <a:ea typeface="微软雅黑" panose="020B0503020204020204" pitchFamily="34" charset="-122"/>
              </a:rPr>
              <a:t>3</a:t>
            </a:r>
            <a:r>
              <a:rPr lang="zh-CN" altLang="en-US" sz="1400" dirty="0">
                <a:solidFill>
                  <a:srgbClr val="595959"/>
                </a:solidFill>
                <a:latin typeface="微软雅黑" panose="020B0503020204020204" pitchFamily="34" charset="-122"/>
                <a:ea typeface="微软雅黑" panose="020B0503020204020204" pitchFamily="34" charset="-122"/>
              </a:rPr>
              <a:t>年内营销收入突破</a:t>
            </a:r>
            <a:r>
              <a:rPr lang="en-US" altLang="zh-CN" sz="1400" dirty="0">
                <a:solidFill>
                  <a:srgbClr val="595959"/>
                </a:solidFill>
                <a:latin typeface="微软雅黑" panose="020B0503020204020204" pitchFamily="34" charset="-122"/>
                <a:ea typeface="微软雅黑" panose="020B0503020204020204" pitchFamily="34" charset="-122"/>
              </a:rPr>
              <a:t>3500</a:t>
            </a:r>
            <a:r>
              <a:rPr lang="zh-CN" altLang="en-US" sz="1400" dirty="0">
                <a:solidFill>
                  <a:srgbClr val="595959"/>
                </a:solidFill>
                <a:latin typeface="微软雅黑" panose="020B0503020204020204" pitchFamily="34" charset="-122"/>
                <a:ea typeface="微软雅黑" panose="020B0503020204020204" pitchFamily="34" charset="-122"/>
              </a:rPr>
              <a:t>万元</a:t>
            </a:r>
            <a:endParaRPr lang="zh-CN" altLang="en-US"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完成大区级、省级用户体验中心的</a:t>
            </a:r>
            <a:r>
              <a:rPr lang="zh-CN" altLang="en-US" sz="1400" dirty="0">
                <a:solidFill>
                  <a:srgbClr val="595959"/>
                </a:solidFill>
                <a:latin typeface="微软雅黑" panose="020B0503020204020204" pitchFamily="34" charset="-122"/>
                <a:ea typeface="微软雅黑" panose="020B0503020204020204" pitchFamily="34" charset="-122"/>
              </a:rPr>
              <a:t>建设</a:t>
            </a:r>
            <a:endParaRPr lang="zh-CN" altLang="en-US"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38929" name="TextBox 67"/>
          <p:cNvSpPr txBox="1"/>
          <p:nvPr/>
        </p:nvSpPr>
        <p:spPr>
          <a:xfrm>
            <a:off x="7218363" y="2106613"/>
            <a:ext cx="2189162" cy="1706880"/>
          </a:xfrm>
          <a:prstGeom prst="rect">
            <a:avLst/>
          </a:prstGeom>
          <a:noFill/>
          <a:ln w="9525">
            <a:noFill/>
          </a:ln>
        </p:spPr>
        <p:txBody>
          <a:bodyPr>
            <a:spAutoFit/>
          </a:bodyPr>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进一步完善和健全销售</a:t>
            </a:r>
            <a:r>
              <a:rPr lang="zh-CN" altLang="en-US" sz="1400" dirty="0">
                <a:solidFill>
                  <a:srgbClr val="595959"/>
                </a:solidFill>
                <a:latin typeface="微软雅黑" panose="020B0503020204020204" pitchFamily="34" charset="-122"/>
                <a:ea typeface="微软雅黑" panose="020B0503020204020204" pitchFamily="34" charset="-122"/>
              </a:rPr>
              <a:t>网络，逐步建立在以省为单位的区域内的地市级代理商体系；</a:t>
            </a:r>
            <a:endParaRPr lang="zh-CN" altLang="en-US"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扩大品牌影响力，推动裸眼</a:t>
            </a:r>
            <a:r>
              <a:rPr lang="en-US" altLang="zh-CN" sz="1400" dirty="0">
                <a:solidFill>
                  <a:srgbClr val="595959"/>
                </a:solidFill>
                <a:latin typeface="微软雅黑" panose="020B0503020204020204" pitchFamily="34" charset="-122"/>
                <a:ea typeface="微软雅黑" panose="020B0503020204020204" pitchFamily="34" charset="-122"/>
              </a:rPr>
              <a:t>3D</a:t>
            </a:r>
            <a:r>
              <a:rPr lang="zh-CN" altLang="en-US" sz="1400" dirty="0">
                <a:solidFill>
                  <a:srgbClr val="595959"/>
                </a:solidFill>
                <a:latin typeface="微软雅黑" panose="020B0503020204020204" pitchFamily="34" charset="-122"/>
                <a:ea typeface="微软雅黑" panose="020B0503020204020204" pitchFamily="34" charset="-122"/>
              </a:rPr>
              <a:t>产业走向</a:t>
            </a:r>
            <a:r>
              <a:rPr lang="zh-CN" altLang="en-US" sz="1400" dirty="0">
                <a:solidFill>
                  <a:srgbClr val="595959"/>
                </a:solidFill>
                <a:latin typeface="微软雅黑" panose="020B0503020204020204" pitchFamily="34" charset="-122"/>
                <a:ea typeface="微软雅黑" panose="020B0503020204020204" pitchFamily="34" charset="-122"/>
              </a:rPr>
              <a:t>世界</a:t>
            </a:r>
            <a:endParaRPr lang="zh-CN" altLang="en-US" sz="1400" dirty="0">
              <a:solidFill>
                <a:srgbClr val="595959"/>
              </a:solidFill>
              <a:latin typeface="微软雅黑" panose="020B0503020204020204" pitchFamily="34" charset="-122"/>
              <a:ea typeface="微软雅黑" panose="020B0503020204020204" pitchFamily="34" charset="-122"/>
            </a:endParaRPr>
          </a:p>
        </p:txBody>
      </p:sp>
      <p:sp>
        <p:nvSpPr>
          <p:cNvPr id="38930" name="TextBox 68"/>
          <p:cNvSpPr txBox="1"/>
          <p:nvPr/>
        </p:nvSpPr>
        <p:spPr>
          <a:xfrm>
            <a:off x="9375775" y="4414838"/>
            <a:ext cx="2495550" cy="1706880"/>
          </a:xfrm>
          <a:prstGeom prst="rect">
            <a:avLst/>
          </a:prstGeom>
          <a:noFill/>
          <a:ln w="9525">
            <a:noFill/>
          </a:ln>
        </p:spPr>
        <p:txBody>
          <a:bodyPr>
            <a:spAutoFit/>
          </a:bodyPr>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打造裸眼</a:t>
            </a:r>
            <a:r>
              <a:rPr lang="en-US" altLang="zh-CN" sz="1400" dirty="0">
                <a:solidFill>
                  <a:srgbClr val="595959"/>
                </a:solidFill>
                <a:latin typeface="微软雅黑" panose="020B0503020204020204" pitchFamily="34" charset="-122"/>
                <a:ea typeface="微软雅黑" panose="020B0503020204020204" pitchFamily="34" charset="-122"/>
              </a:rPr>
              <a:t>3D</a:t>
            </a:r>
            <a:r>
              <a:rPr lang="zh-CN" altLang="en-US" sz="1400" dirty="0">
                <a:solidFill>
                  <a:srgbClr val="595959"/>
                </a:solidFill>
                <a:latin typeface="微软雅黑" panose="020B0503020204020204" pitchFamily="34" charset="-122"/>
                <a:ea typeface="微软雅黑" panose="020B0503020204020204" pitchFamily="34" charset="-122"/>
              </a:rPr>
              <a:t>产业</a:t>
            </a:r>
            <a:r>
              <a:rPr lang="zh-CN" altLang="en-US" sz="1400" dirty="0">
                <a:solidFill>
                  <a:srgbClr val="595959"/>
                </a:solidFill>
                <a:latin typeface="微软雅黑" panose="020B0503020204020204" pitchFamily="34" charset="-122"/>
                <a:ea typeface="微软雅黑" panose="020B0503020204020204" pitchFamily="34" charset="-122"/>
              </a:rPr>
              <a:t>集群，逐步奠定国内在行业的龙头地位</a:t>
            </a:r>
            <a:endParaRPr lang="zh-CN" altLang="en-US" sz="1400" dirty="0">
              <a:solidFill>
                <a:srgbClr val="595959"/>
              </a:solidFill>
              <a:latin typeface="微软雅黑" panose="020B0503020204020204" pitchFamily="34" charset="-122"/>
              <a:ea typeface="微软雅黑" panose="020B0503020204020204" pitchFamily="34" charset="-122"/>
            </a:endParaRPr>
          </a:p>
          <a:p>
            <a:pPr marL="142875" indent="-142875" eaLnBrk="1" hangingPunct="1">
              <a:lnSpc>
                <a:spcPct val="125000"/>
              </a:lnSpc>
              <a:buFont typeface="Arial" panose="020B0604020202020204" pitchFamily="34" charset="0"/>
              <a:buChar char="•"/>
            </a:pPr>
            <a:r>
              <a:rPr lang="zh-CN" altLang="en-US" sz="1400" dirty="0">
                <a:solidFill>
                  <a:srgbClr val="595959"/>
                </a:solidFill>
                <a:latin typeface="微软雅黑" panose="020B0503020204020204" pitchFamily="34" charset="-122"/>
                <a:ea typeface="微软雅黑" panose="020B0503020204020204" pitchFamily="34" charset="-122"/>
              </a:rPr>
              <a:t>利用自身行业影响力，主导成立</a:t>
            </a:r>
            <a:r>
              <a:rPr lang="zh-CN" altLang="en-US" sz="1400" dirty="0">
                <a:solidFill>
                  <a:srgbClr val="595959"/>
                </a:solidFill>
                <a:latin typeface="微软雅黑" panose="020B0503020204020204" pitchFamily="34" charset="-122"/>
                <a:ea typeface="微软雅黑" panose="020B0503020204020204" pitchFamily="34" charset="-122"/>
                <a:sym typeface="+mn-ea"/>
              </a:rPr>
              <a:t>裸眼</a:t>
            </a:r>
            <a:r>
              <a:rPr lang="en-US" altLang="zh-CN" sz="1400" dirty="0">
                <a:solidFill>
                  <a:srgbClr val="595959"/>
                </a:solidFill>
                <a:latin typeface="微软雅黑" panose="020B0503020204020204" pitchFamily="34" charset="-122"/>
                <a:ea typeface="微软雅黑" panose="020B0503020204020204" pitchFamily="34" charset="-122"/>
                <a:sym typeface="+mn-ea"/>
              </a:rPr>
              <a:t>3D</a:t>
            </a:r>
            <a:r>
              <a:rPr lang="zh-CN" altLang="en-US" sz="1400" dirty="0">
                <a:solidFill>
                  <a:srgbClr val="595959"/>
                </a:solidFill>
                <a:latin typeface="微软雅黑" panose="020B0503020204020204" pitchFamily="34" charset="-122"/>
                <a:ea typeface="微软雅黑" panose="020B0503020204020204" pitchFamily="34" charset="-122"/>
                <a:sym typeface="+mn-ea"/>
              </a:rPr>
              <a:t>行业协会，推动产业绿色</a:t>
            </a:r>
            <a:r>
              <a:rPr lang="zh-CN" altLang="en-US" sz="1400" dirty="0">
                <a:solidFill>
                  <a:srgbClr val="595959"/>
                </a:solidFill>
                <a:latin typeface="微软雅黑" panose="020B0503020204020204" pitchFamily="34" charset="-122"/>
                <a:ea typeface="微软雅黑" panose="020B0503020204020204" pitchFamily="34" charset="-122"/>
                <a:sym typeface="+mn-ea"/>
              </a:rPr>
              <a:t>发展</a:t>
            </a:r>
            <a:endParaRPr lang="zh-CN" altLang="en-US" sz="1400" dirty="0">
              <a:solidFill>
                <a:srgbClr val="595959"/>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 name="矩形 10"/>
          <p:cNvSpPr/>
          <p:nvPr/>
        </p:nvSpPr>
        <p:spPr>
          <a:xfrm rot="5400000">
            <a:off x="5060950" y="-2957512"/>
            <a:ext cx="2736850" cy="12858750"/>
          </a:xfrm>
          <a:prstGeom prst="rect">
            <a:avLst/>
          </a:prstGeom>
          <a:gradFill flip="none" rotWithShape="1">
            <a:gsLst>
              <a:gs pos="0">
                <a:srgbClr val="0060A8"/>
              </a:gs>
              <a:gs pos="50000">
                <a:srgbClr val="0070C0">
                  <a:shade val="67500"/>
                  <a:satMod val="115000"/>
                </a:srgbClr>
              </a:gs>
              <a:gs pos="100000">
                <a:srgbClr val="0070C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1">
              <a:ln>
                <a:noFill/>
              </a:ln>
              <a:solidFill>
                <a:schemeClr val="lt1"/>
              </a:solidFill>
              <a:effectLst/>
              <a:uLnTx/>
              <a:uFillTx/>
              <a:latin typeface="+mn-lt"/>
              <a:ea typeface="+mn-ea"/>
              <a:cs typeface="+mn-cs"/>
            </a:endParaRPr>
          </a:p>
        </p:txBody>
      </p:sp>
      <p:sp>
        <p:nvSpPr>
          <p:cNvPr id="7" name="矩形 259"/>
          <p:cNvSpPr>
            <a:spLocks noChangeArrowheads="1"/>
          </p:cNvSpPr>
          <p:nvPr/>
        </p:nvSpPr>
        <p:spPr bwMode="auto">
          <a:xfrm>
            <a:off x="2505075" y="2963863"/>
            <a:ext cx="7850188" cy="830263"/>
          </a:xfrm>
          <a:prstGeom prst="rect">
            <a:avLst/>
          </a:prstGeom>
          <a:noFill/>
          <a:ln>
            <a:noFill/>
          </a:ln>
        </p:spPr>
        <p:txBody>
          <a:bodyPr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zh-CN" altLang="en-US" sz="5400" b="1" i="0" u="none" strike="noStrike" kern="2200" cap="none" spc="60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rPr>
              <a:t>谢谢聆听、敬请指导！</a:t>
            </a:r>
            <a:endParaRPr kumimoji="0" lang="zh-CN" altLang="en-US" sz="5400" b="1" i="0" u="none" strike="noStrike" kern="2200" cap="none" spc="600" normalizeH="0" baseline="0" noProof="1">
              <a:ln>
                <a:noFill/>
              </a:ln>
              <a:solidFill>
                <a:schemeClr val="bg1"/>
              </a:solidFill>
              <a:effectLst/>
              <a:uLnTx/>
              <a:uFillTx/>
              <a:latin typeface="微软雅黑" panose="020B0503020204020204" pitchFamily="34" charset="-122"/>
              <a:ea typeface="微软雅黑" panose="020B0503020204020204" pitchFamily="34" charset="-122"/>
              <a:cs typeface="+mn-cs"/>
              <a:sym typeface="Calibri" panose="020F0502020204030204" pitchFamily="34" charset="0"/>
            </a:endParaRPr>
          </a:p>
        </p:txBody>
      </p:sp>
      <p:cxnSp>
        <p:nvCxnSpPr>
          <p:cNvPr id="5" name="直接连接符 4"/>
          <p:cNvCxnSpPr/>
          <p:nvPr/>
        </p:nvCxnSpPr>
        <p:spPr>
          <a:xfrm flipH="1">
            <a:off x="3897313" y="5187950"/>
            <a:ext cx="1127125"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6" name="直接连接符 5"/>
          <p:cNvCxnSpPr/>
          <p:nvPr/>
        </p:nvCxnSpPr>
        <p:spPr>
          <a:xfrm flipH="1">
            <a:off x="7642225" y="5187950"/>
            <a:ext cx="1127125" cy="0"/>
          </a:xfrm>
          <a:prstGeom prst="line">
            <a:avLst/>
          </a:prstGeom>
        </p:spPr>
        <p:style>
          <a:lnRef idx="1">
            <a:schemeClr val="accent6"/>
          </a:lnRef>
          <a:fillRef idx="0">
            <a:schemeClr val="accent6"/>
          </a:fillRef>
          <a:effectRef idx="0">
            <a:schemeClr val="accent6"/>
          </a:effectRef>
          <a:fontRef idx="minor">
            <a:schemeClr val="tx1"/>
          </a:fontRef>
        </p:style>
      </p:cxnSp>
      <p:sp>
        <p:nvSpPr>
          <p:cNvPr id="39942" name="文本框 29"/>
          <p:cNvSpPr/>
          <p:nvPr/>
        </p:nvSpPr>
        <p:spPr>
          <a:xfrm>
            <a:off x="5060950" y="4927600"/>
            <a:ext cx="2544763" cy="522288"/>
          </a:xfrm>
          <a:prstGeom prst="rect">
            <a:avLst/>
          </a:prstGeom>
          <a:noFill/>
          <a:ln w="9525">
            <a:noFill/>
          </a:ln>
        </p:spPr>
        <p:txBody>
          <a:bodyPr>
            <a:spAutoFit/>
          </a:bodyPr>
          <a:p>
            <a:pPr algn="ctr"/>
            <a:r>
              <a:rPr lang="en-US" altLang="zh-CN" sz="2800" b="1" dirty="0">
                <a:solidFill>
                  <a:schemeClr val="accent1"/>
                </a:solidFill>
                <a:latin typeface="Century Gothic" panose="020B0502020202020204" pitchFamily="34" charset="0"/>
                <a:ea typeface="微软雅黑 Light" panose="020B0502040204020203" pitchFamily="34" charset="-122"/>
                <a:sym typeface="Century Gothic" panose="020B0502020202020204" pitchFamily="34" charset="0"/>
              </a:rPr>
              <a:t>THE END</a:t>
            </a:r>
            <a:endParaRPr lang="zh-CN" altLang="en-US" sz="2800" b="1" dirty="0">
              <a:solidFill>
                <a:schemeClr val="accent1"/>
              </a:solidFill>
              <a:latin typeface="Century Gothic" panose="020B0502020202020204" pitchFamily="34" charset="0"/>
              <a:ea typeface="微软雅黑 Light" panose="020B0502040204020203" pitchFamily="34" charset="-122"/>
              <a:sym typeface="Century Gothic" panose="020B0502020202020204" pitchFamily="34"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0" descr="公司、办公室 "/>
          <p:cNvPicPr>
            <a:picLocks noChangeAspect="1"/>
          </p:cNvPicPr>
          <p:nvPr/>
        </p:nvPicPr>
        <p:blipFill>
          <a:blip r:embed="rId1" cstate="print">
            <a:grayscl/>
            <a:extLst>
              <a:ext uri="{28A0092B-C50C-407E-A947-70E740481C1C}">
                <a14:useLocalDpi xmlns:a14="http://schemas.microsoft.com/office/drawing/2010/main" val="0"/>
              </a:ext>
            </a:extLst>
          </a:blip>
          <a:srcRect/>
          <a:stretch>
            <a:fillRect/>
          </a:stretch>
        </p:blipFill>
        <p:spPr>
          <a:xfrm>
            <a:off x="-63805" y="6275207"/>
            <a:ext cx="13111282" cy="1189585"/>
          </a:xfrm>
          <a:prstGeom prst="rect">
            <a:avLst/>
          </a:prstGeom>
        </p:spPr>
      </p:pic>
      <p:sp>
        <p:nvSpPr>
          <p:cNvPr id="11" name="矩形 10"/>
          <p:cNvSpPr/>
          <p:nvPr/>
        </p:nvSpPr>
        <p:spPr>
          <a:xfrm>
            <a:off x="3884424" y="0"/>
            <a:ext cx="8834351" cy="53471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0"/>
          </a:p>
        </p:txBody>
      </p:sp>
      <p:sp>
        <p:nvSpPr>
          <p:cNvPr id="31" name="标题 6"/>
          <p:cNvSpPr txBox="1"/>
          <p:nvPr/>
        </p:nvSpPr>
        <p:spPr>
          <a:xfrm>
            <a:off x="1056778" y="1677083"/>
            <a:ext cx="3236482" cy="2208368"/>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r>
              <a:rPr lang="zh-CN" altLang="en-US" sz="4640" dirty="0">
                <a:latin typeface="Microsoft YaHei UI" panose="020B0503020204020204" pitchFamily="34" charset="-122"/>
                <a:ea typeface="Microsoft YaHei UI" panose="020B0503020204020204" pitchFamily="34" charset="-122"/>
              </a:rPr>
              <a:t>关于 </a:t>
            </a:r>
            <a:r>
              <a:rPr lang="en-US" altLang="zh-CN" sz="4640" dirty="0" err="1">
                <a:latin typeface="Microsoft YaHei UI" panose="020B0503020204020204" pitchFamily="34" charset="-122"/>
                <a:ea typeface="Microsoft YaHei UI" panose="020B0503020204020204" pitchFamily="34" charset="-122"/>
              </a:rPr>
              <a:t>Fabrikam</a:t>
            </a:r>
            <a:endParaRPr lang="zh-CN" altLang="en-US" sz="4640" dirty="0">
              <a:latin typeface="Microsoft YaHei UI" panose="020B0503020204020204" pitchFamily="34" charset="-122"/>
              <a:ea typeface="Microsoft YaHei UI" panose="020B0503020204020204" pitchFamily="34" charset="-122"/>
            </a:endParaRPr>
          </a:p>
        </p:txBody>
      </p:sp>
      <p:sp>
        <p:nvSpPr>
          <p:cNvPr id="13" name="矩形 12"/>
          <p:cNvSpPr/>
          <p:nvPr/>
        </p:nvSpPr>
        <p:spPr>
          <a:xfrm>
            <a:off x="-6928" y="0"/>
            <a:ext cx="4556799" cy="6353460"/>
          </a:xfrm>
          <a:prstGeom prst="rect">
            <a:avLst/>
          </a:prstGeom>
          <a:solidFill>
            <a:schemeClr val="accent3">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00"/>
          </a:p>
        </p:txBody>
      </p:sp>
      <p:sp>
        <p:nvSpPr>
          <p:cNvPr id="15" name="矩形 14"/>
          <p:cNvSpPr/>
          <p:nvPr/>
        </p:nvSpPr>
        <p:spPr>
          <a:xfrm>
            <a:off x="4465925" y="2459424"/>
            <a:ext cx="1647862" cy="15904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43" name="标题 6"/>
          <p:cNvSpPr txBox="1"/>
          <p:nvPr/>
        </p:nvSpPr>
        <p:spPr>
          <a:xfrm>
            <a:off x="553720" y="2072005"/>
            <a:ext cx="2892425" cy="220853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endParaRPr lang="en-US" altLang="zh-CN" sz="4640" dirty="0">
              <a:solidFill>
                <a:schemeClr val="bg1"/>
              </a:solidFill>
              <a:latin typeface="Microsoft YaHei UI" panose="020B0503020204020204" pitchFamily="34" charset="-122"/>
              <a:ea typeface="Microsoft YaHei UI" panose="020B0503020204020204" pitchFamily="34" charset="-122"/>
            </a:endParaRPr>
          </a:p>
          <a:p>
            <a:r>
              <a:rPr lang="zh-CN" altLang="en-US" sz="5060" dirty="0">
                <a:solidFill>
                  <a:schemeClr val="bg1"/>
                </a:solidFill>
                <a:latin typeface="Microsoft YaHei UI" panose="020B0503020204020204" pitchFamily="34" charset="-122"/>
                <a:ea typeface="Microsoft YaHei UI" panose="020B0503020204020204" pitchFamily="34" charset="-122"/>
              </a:rPr>
              <a:t>创业</a:t>
            </a:r>
            <a:r>
              <a:rPr lang="zh-CN" altLang="en-US" sz="5060" dirty="0">
                <a:solidFill>
                  <a:schemeClr val="bg1"/>
                </a:solidFill>
                <a:latin typeface="Microsoft YaHei UI" panose="020B0503020204020204" pitchFamily="34" charset="-122"/>
                <a:ea typeface="Microsoft YaHei UI" panose="020B0503020204020204" pitchFamily="34" charset="-122"/>
              </a:rPr>
              <a:t>发展</a:t>
            </a:r>
            <a:endParaRPr lang="zh-CN" altLang="en-US" sz="5060" dirty="0">
              <a:solidFill>
                <a:schemeClr val="bg1"/>
              </a:solidFill>
              <a:latin typeface="Microsoft YaHei UI" panose="020B0503020204020204" pitchFamily="34" charset="-122"/>
              <a:ea typeface="Microsoft YaHei UI" panose="020B0503020204020204" pitchFamily="34" charset="-122"/>
            </a:endParaRPr>
          </a:p>
        </p:txBody>
      </p:sp>
      <p:sp>
        <p:nvSpPr>
          <p:cNvPr id="44" name="文本框 43"/>
          <p:cNvSpPr txBox="1"/>
          <p:nvPr/>
        </p:nvSpPr>
        <p:spPr>
          <a:xfrm>
            <a:off x="6789420" y="622935"/>
            <a:ext cx="4391025" cy="4939030"/>
          </a:xfrm>
          <a:prstGeom prst="rect">
            <a:avLst/>
          </a:prstGeom>
          <a:noFill/>
        </p:spPr>
        <p:txBody>
          <a:bodyPr wrap="square">
            <a:spAutoFit/>
          </a:bodyPr>
          <a:lstStyle/>
          <a:p>
            <a:pPr marL="457200" indent="-457200">
              <a:lnSpc>
                <a:spcPct val="250000"/>
              </a:lnSpc>
              <a:spcBef>
                <a:spcPts val="0"/>
              </a:spcBef>
              <a:buClr>
                <a:schemeClr val="accent4"/>
              </a:buClr>
              <a:buFont typeface="Wingdings" panose="05000000000000000000" pitchFamily="2" charset="2"/>
              <a:buChar char="n"/>
            </a:pPr>
            <a:r>
              <a:rPr lang="zh-CN" altLang="en-US" sz="2955" dirty="0"/>
              <a:t> </a:t>
            </a:r>
            <a:r>
              <a:rPr lang="zh-CN" altLang="en-US" sz="2955" dirty="0">
                <a:latin typeface="Microsoft YaHei UI" panose="020B0503020204020204" pitchFamily="34" charset="-122"/>
                <a:ea typeface="Microsoft YaHei UI" panose="020B0503020204020204" pitchFamily="34" charset="-122"/>
              </a:rPr>
              <a:t>核心团队成员</a:t>
            </a:r>
            <a:endParaRPr lang="en-US" altLang="zh-CN"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公司概述</a:t>
            </a:r>
            <a:endParaRPr lang="en-US" altLang="zh-CN"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济丽企业资质</a:t>
            </a:r>
            <a:endParaRPr lang="en-US" altLang="zh-CN"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项目公司股权结构</a:t>
            </a:r>
            <a:endParaRPr lang="en-US" altLang="zh-CN" sz="2955" dirty="0">
              <a:latin typeface="Microsoft YaHei UI" panose="020B0503020204020204" pitchFamily="34" charset="-122"/>
              <a:ea typeface="Microsoft YaHei UI" panose="020B0503020204020204" pitchFamily="34" charset="-122"/>
            </a:endParaRPr>
          </a:p>
          <a:p>
            <a:endParaRPr lang="zh-CN" altLang="en-US" sz="1900" dirty="0">
              <a:cs typeface="+mn-ea"/>
              <a:sym typeface="+mn-lt"/>
            </a:endParaRPr>
          </a:p>
        </p:txBody>
      </p:sp>
      <p:sp>
        <p:nvSpPr>
          <p:cNvPr id="20" name="任意多边形：形状 8" descr="计划"/>
          <p:cNvSpPr/>
          <p:nvPr/>
        </p:nvSpPr>
        <p:spPr>
          <a:xfrm>
            <a:off x="5018255" y="2693001"/>
            <a:ext cx="543202" cy="798582"/>
          </a:xfrm>
          <a:custGeom>
            <a:avLst/>
            <a:gdLst/>
            <a:ahLst/>
            <a:cxnLst>
              <a:cxn ang="3">
                <a:pos x="hc" y="t"/>
              </a:cxn>
              <a:cxn ang="cd2">
                <a:pos x="l" y="vc"/>
              </a:cxn>
              <a:cxn ang="cd4">
                <a:pos x="hc" y="b"/>
              </a:cxn>
              <a:cxn ang="0">
                <a:pos x="r" y="vc"/>
              </a:cxn>
            </a:cxnLst>
            <a:rect l="l" t="t" r="r" b="b"/>
            <a:pathLst>
              <a:path w="3451" h="5073">
                <a:moveTo>
                  <a:pt x="1718" y="668"/>
                </a:moveTo>
                <a:cubicBezTo>
                  <a:pt x="1813" y="668"/>
                  <a:pt x="1892" y="604"/>
                  <a:pt x="1892" y="509"/>
                </a:cubicBezTo>
                <a:cubicBezTo>
                  <a:pt x="1892" y="413"/>
                  <a:pt x="1813" y="350"/>
                  <a:pt x="1718" y="350"/>
                </a:cubicBezTo>
                <a:cubicBezTo>
                  <a:pt x="1638" y="350"/>
                  <a:pt x="1558" y="413"/>
                  <a:pt x="1558" y="509"/>
                </a:cubicBezTo>
                <a:cubicBezTo>
                  <a:pt x="1558" y="604"/>
                  <a:pt x="1638" y="668"/>
                  <a:pt x="1718" y="668"/>
                </a:cubicBezTo>
                <a:close/>
                <a:moveTo>
                  <a:pt x="2242" y="700"/>
                </a:moveTo>
                <a:cubicBezTo>
                  <a:pt x="2227" y="636"/>
                  <a:pt x="2227" y="573"/>
                  <a:pt x="2227" y="509"/>
                </a:cubicBezTo>
                <a:cubicBezTo>
                  <a:pt x="2227" y="222"/>
                  <a:pt x="2004" y="0"/>
                  <a:pt x="1733" y="0"/>
                </a:cubicBezTo>
                <a:cubicBezTo>
                  <a:pt x="1447" y="0"/>
                  <a:pt x="1209" y="222"/>
                  <a:pt x="1209" y="509"/>
                </a:cubicBezTo>
                <a:lnTo>
                  <a:pt x="1209" y="700"/>
                </a:lnTo>
                <a:lnTo>
                  <a:pt x="238" y="700"/>
                </a:lnTo>
                <a:cubicBezTo>
                  <a:pt x="111" y="700"/>
                  <a:pt x="0" y="811"/>
                  <a:pt x="0" y="938"/>
                </a:cubicBezTo>
                <a:lnTo>
                  <a:pt x="0" y="4835"/>
                </a:lnTo>
                <a:cubicBezTo>
                  <a:pt x="0" y="4962"/>
                  <a:pt x="111" y="5073"/>
                  <a:pt x="238" y="5073"/>
                </a:cubicBezTo>
                <a:lnTo>
                  <a:pt x="3212" y="5073"/>
                </a:lnTo>
                <a:cubicBezTo>
                  <a:pt x="3340" y="5073"/>
                  <a:pt x="3451" y="4962"/>
                  <a:pt x="3451" y="4835"/>
                </a:cubicBezTo>
                <a:lnTo>
                  <a:pt x="3451" y="938"/>
                </a:lnTo>
                <a:cubicBezTo>
                  <a:pt x="3451" y="795"/>
                  <a:pt x="3340" y="700"/>
                  <a:pt x="3212" y="700"/>
                </a:cubicBezTo>
                <a:close/>
                <a:moveTo>
                  <a:pt x="1367" y="509"/>
                </a:moveTo>
                <a:cubicBezTo>
                  <a:pt x="1367" y="318"/>
                  <a:pt x="1527" y="159"/>
                  <a:pt x="1733" y="159"/>
                </a:cubicBezTo>
                <a:cubicBezTo>
                  <a:pt x="1908" y="159"/>
                  <a:pt x="2067" y="318"/>
                  <a:pt x="2067" y="509"/>
                </a:cubicBezTo>
                <a:cubicBezTo>
                  <a:pt x="2067" y="716"/>
                  <a:pt x="2067" y="1082"/>
                  <a:pt x="2497" y="1193"/>
                </a:cubicBezTo>
                <a:cubicBezTo>
                  <a:pt x="2624" y="1225"/>
                  <a:pt x="2719" y="1336"/>
                  <a:pt x="2736" y="1479"/>
                </a:cubicBezTo>
                <a:lnTo>
                  <a:pt x="715" y="1479"/>
                </a:lnTo>
                <a:cubicBezTo>
                  <a:pt x="731" y="1352"/>
                  <a:pt x="811" y="1225"/>
                  <a:pt x="938" y="1193"/>
                </a:cubicBezTo>
                <a:cubicBezTo>
                  <a:pt x="1367" y="1082"/>
                  <a:pt x="1367" y="716"/>
                  <a:pt x="1367" y="509"/>
                </a:cubicBezTo>
                <a:close/>
                <a:moveTo>
                  <a:pt x="668" y="1638"/>
                </a:moveTo>
                <a:lnTo>
                  <a:pt x="2767" y="1638"/>
                </a:lnTo>
                <a:cubicBezTo>
                  <a:pt x="2846" y="1638"/>
                  <a:pt x="2894" y="1591"/>
                  <a:pt x="2894" y="1511"/>
                </a:cubicBezTo>
                <a:cubicBezTo>
                  <a:pt x="2894" y="1383"/>
                  <a:pt x="2846" y="1256"/>
                  <a:pt x="2767" y="1177"/>
                </a:cubicBezTo>
                <a:lnTo>
                  <a:pt x="2879" y="1177"/>
                </a:lnTo>
                <a:cubicBezTo>
                  <a:pt x="2910" y="1177"/>
                  <a:pt x="2926" y="1177"/>
                  <a:pt x="2942" y="1193"/>
                </a:cubicBezTo>
                <a:cubicBezTo>
                  <a:pt x="2958" y="1209"/>
                  <a:pt x="2974" y="1240"/>
                  <a:pt x="2974" y="1256"/>
                </a:cubicBezTo>
                <a:lnTo>
                  <a:pt x="2974" y="4517"/>
                </a:lnTo>
                <a:cubicBezTo>
                  <a:pt x="2974" y="4564"/>
                  <a:pt x="2926" y="4596"/>
                  <a:pt x="2879" y="4596"/>
                </a:cubicBezTo>
                <a:lnTo>
                  <a:pt x="556" y="4596"/>
                </a:lnTo>
                <a:cubicBezTo>
                  <a:pt x="509" y="4596"/>
                  <a:pt x="477" y="4564"/>
                  <a:pt x="477" y="4517"/>
                </a:cubicBezTo>
                <a:lnTo>
                  <a:pt x="477" y="1256"/>
                </a:lnTo>
                <a:cubicBezTo>
                  <a:pt x="477" y="1209"/>
                  <a:pt x="509" y="1177"/>
                  <a:pt x="556" y="1177"/>
                </a:cubicBezTo>
                <a:lnTo>
                  <a:pt x="683" y="1177"/>
                </a:lnTo>
                <a:cubicBezTo>
                  <a:pt x="604" y="1272"/>
                  <a:pt x="556" y="1383"/>
                  <a:pt x="556" y="1511"/>
                </a:cubicBezTo>
                <a:cubicBezTo>
                  <a:pt x="556" y="1574"/>
                  <a:pt x="604" y="1638"/>
                  <a:pt x="668" y="1638"/>
                </a:cubicBezTo>
                <a:close/>
                <a:moveTo>
                  <a:pt x="3292" y="938"/>
                </a:moveTo>
                <a:lnTo>
                  <a:pt x="3292" y="4835"/>
                </a:lnTo>
                <a:cubicBezTo>
                  <a:pt x="3292" y="4883"/>
                  <a:pt x="3244" y="4915"/>
                  <a:pt x="3212" y="4915"/>
                </a:cubicBezTo>
                <a:lnTo>
                  <a:pt x="238" y="4915"/>
                </a:lnTo>
                <a:cubicBezTo>
                  <a:pt x="191" y="4915"/>
                  <a:pt x="159" y="4883"/>
                  <a:pt x="159" y="4835"/>
                </a:cubicBezTo>
                <a:lnTo>
                  <a:pt x="159" y="938"/>
                </a:lnTo>
                <a:cubicBezTo>
                  <a:pt x="159" y="891"/>
                  <a:pt x="191" y="859"/>
                  <a:pt x="238" y="859"/>
                </a:cubicBezTo>
                <a:lnTo>
                  <a:pt x="1161" y="859"/>
                </a:lnTo>
                <a:cubicBezTo>
                  <a:pt x="1129" y="922"/>
                  <a:pt x="1065" y="986"/>
                  <a:pt x="986" y="1018"/>
                </a:cubicBezTo>
                <a:lnTo>
                  <a:pt x="970" y="1018"/>
                </a:lnTo>
                <a:lnTo>
                  <a:pt x="556" y="1018"/>
                </a:lnTo>
                <a:cubicBezTo>
                  <a:pt x="429" y="1018"/>
                  <a:pt x="318" y="1129"/>
                  <a:pt x="318" y="1256"/>
                </a:cubicBezTo>
                <a:lnTo>
                  <a:pt x="318" y="4517"/>
                </a:lnTo>
                <a:cubicBezTo>
                  <a:pt x="318" y="4644"/>
                  <a:pt x="429" y="4755"/>
                  <a:pt x="556" y="4755"/>
                </a:cubicBezTo>
                <a:lnTo>
                  <a:pt x="2879" y="4755"/>
                </a:lnTo>
                <a:cubicBezTo>
                  <a:pt x="3022" y="4755"/>
                  <a:pt x="3133" y="4644"/>
                  <a:pt x="3133" y="4517"/>
                </a:cubicBezTo>
                <a:lnTo>
                  <a:pt x="3133" y="1256"/>
                </a:lnTo>
                <a:cubicBezTo>
                  <a:pt x="3133" y="1193"/>
                  <a:pt x="3101" y="1129"/>
                  <a:pt x="3054" y="1082"/>
                </a:cubicBezTo>
                <a:cubicBezTo>
                  <a:pt x="3006" y="1034"/>
                  <a:pt x="2958" y="1018"/>
                  <a:pt x="2879" y="1018"/>
                </a:cubicBezTo>
                <a:lnTo>
                  <a:pt x="2465" y="1018"/>
                </a:lnTo>
                <a:cubicBezTo>
                  <a:pt x="2370" y="986"/>
                  <a:pt x="2306" y="922"/>
                  <a:pt x="2274" y="859"/>
                </a:cubicBezTo>
                <a:lnTo>
                  <a:pt x="3212" y="859"/>
                </a:lnTo>
                <a:cubicBezTo>
                  <a:pt x="3244" y="859"/>
                  <a:pt x="3292" y="891"/>
                  <a:pt x="3292" y="938"/>
                </a:cubicBezTo>
                <a:close/>
                <a:moveTo>
                  <a:pt x="1400" y="3737"/>
                </a:moveTo>
                <a:cubicBezTo>
                  <a:pt x="1415" y="3754"/>
                  <a:pt x="1431" y="3769"/>
                  <a:pt x="1447" y="3769"/>
                </a:cubicBezTo>
                <a:cubicBezTo>
                  <a:pt x="1463" y="3769"/>
                  <a:pt x="1495" y="3754"/>
                  <a:pt x="1510" y="3737"/>
                </a:cubicBezTo>
                <a:lnTo>
                  <a:pt x="2560" y="2688"/>
                </a:lnTo>
                <a:cubicBezTo>
                  <a:pt x="2592" y="2656"/>
                  <a:pt x="2592" y="2592"/>
                  <a:pt x="2560" y="2561"/>
                </a:cubicBezTo>
                <a:cubicBezTo>
                  <a:pt x="2545" y="2545"/>
                  <a:pt x="2481" y="2545"/>
                  <a:pt x="2449" y="2561"/>
                </a:cubicBezTo>
                <a:lnTo>
                  <a:pt x="1447" y="3579"/>
                </a:lnTo>
                <a:lnTo>
                  <a:pt x="1018" y="3133"/>
                </a:lnTo>
                <a:cubicBezTo>
                  <a:pt x="986" y="3101"/>
                  <a:pt x="938" y="3101"/>
                  <a:pt x="906" y="3133"/>
                </a:cubicBezTo>
                <a:cubicBezTo>
                  <a:pt x="874" y="3165"/>
                  <a:pt x="874" y="3228"/>
                  <a:pt x="906" y="3245"/>
                </a:cubicBezTo>
                <a:close/>
              </a:path>
            </a:pathLst>
          </a:custGeom>
          <a:solidFill>
            <a:schemeClr val="bg1"/>
          </a:solidFill>
          <a:ln cap="flat">
            <a:noFill/>
            <a:prstDash val="solid"/>
          </a:ln>
        </p:spPr>
        <p:txBody>
          <a:bodyPr vert="horz" wrap="none" lIns="94916" tIns="47458" rIns="94916" bIns="47458" rtlCol="0" anchor="ctr" anchorCtr="1" compatLnSpc="0"/>
          <a:lstStyle/>
          <a:p>
            <a:pPr marL="0" marR="0" lvl="0" indent="0" rtl="0" hangingPunct="0">
              <a:lnSpc>
                <a:spcPct val="100000"/>
              </a:lnSpc>
              <a:spcBef>
                <a:spcPts val="0"/>
              </a:spcBef>
              <a:spcAft>
                <a:spcPts val="0"/>
              </a:spcAft>
              <a:buNone/>
            </a:pPr>
            <a:endParaRPr lang="zh-CN" altLang="en-US" sz="1900" b="0" i="0" u="none" strike="noStrike" kern="1200" dirty="0">
              <a:ln>
                <a:noFill/>
              </a:ln>
              <a:latin typeface="Microsoft YaHei UI" panose="020B0503020204020204" pitchFamily="34" charset="-122"/>
              <a:ea typeface="Microsoft YaHei UI" panose="020B0503020204020204" pitchFamily="34" charset="-122"/>
              <a:cs typeface="Lucida Sans" panose="020B0602030504020204" pitchFamily="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71" name="TextBox 11"/>
          <p:cNvSpPr txBox="1"/>
          <p:nvPr/>
        </p:nvSpPr>
        <p:spPr>
          <a:xfrm>
            <a:off x="1533525" y="520700"/>
            <a:ext cx="2371725" cy="368935"/>
          </a:xfrm>
          <a:prstGeom prst="rect">
            <a:avLst/>
          </a:prstGeom>
          <a:noFill/>
          <a:ln w="9525">
            <a:noFill/>
          </a:ln>
        </p:spPr>
        <p:txBody>
          <a:bodyPr wrap="square"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核心团队成员</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9"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10"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sp>
        <p:nvSpPr>
          <p:cNvPr id="2" name="矩形 1"/>
          <p:cNvSpPr>
            <a:spLocks noChangeArrowheads="1"/>
          </p:cNvSpPr>
          <p:nvPr/>
        </p:nvSpPr>
        <p:spPr bwMode="auto">
          <a:xfrm>
            <a:off x="550545" y="1817370"/>
            <a:ext cx="2069465" cy="2308860"/>
          </a:xfrm>
          <a:prstGeom prst="rect">
            <a:avLst/>
          </a:prstGeom>
          <a:blipFill dpi="0" rotWithShape="1">
            <a:blip r:embed="rId3"/>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4" name="矩形 4"/>
          <p:cNvSpPr>
            <a:spLocks noChangeArrowheads="1"/>
          </p:cNvSpPr>
          <p:nvPr/>
        </p:nvSpPr>
        <p:spPr bwMode="auto">
          <a:xfrm>
            <a:off x="3131185" y="1817370"/>
            <a:ext cx="2061210" cy="2308860"/>
          </a:xfrm>
          <a:prstGeom prst="rect">
            <a:avLst/>
          </a:prstGeom>
          <a:blipFill dpi="0" rotWithShape="1">
            <a:blip r:embed="rId4"/>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6" name="矩形 9"/>
          <p:cNvSpPr>
            <a:spLocks noChangeArrowheads="1"/>
          </p:cNvSpPr>
          <p:nvPr/>
        </p:nvSpPr>
        <p:spPr bwMode="auto">
          <a:xfrm>
            <a:off x="8299450" y="1817370"/>
            <a:ext cx="1710055" cy="2308860"/>
          </a:xfrm>
          <a:prstGeom prst="rect">
            <a:avLst/>
          </a:prstGeom>
          <a:blipFill dpi="0" rotWithShape="1">
            <a:blip r:embed="rId5"/>
            <a:srcRect/>
            <a:stretch>
              <a:fillRect/>
            </a:stretch>
          </a:blipFill>
          <a:ln w="38100">
            <a:solidFill>
              <a:schemeClr val="bg1">
                <a:lumMod val="85000"/>
              </a:schemeClr>
            </a:solidFill>
          </a:ln>
        </p:spPr>
        <p:txBody>
          <a:bodyPr lIns="81629" tIns="40815" rIns="81629" bIns="40815"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nvSpPr>
        <p:spPr bwMode="auto">
          <a:xfrm>
            <a:off x="553085" y="4375150"/>
            <a:ext cx="2066290" cy="1522095"/>
          </a:xfrm>
          <a:prstGeom prst="rect">
            <a:avLst/>
          </a:prstGeom>
          <a:solidFill>
            <a:schemeClr val="accent2">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刘  红</a:t>
            </a:r>
            <a:endPar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创始人</a:t>
            </a:r>
            <a:r>
              <a:rPr kumimoji="0" lang="en-US" altLang="zh-CN"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 &amp; </a:t>
            </a: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总裁</a:t>
            </a:r>
            <a:endParaRPr kumimoji="0" lang="zh-CN" altLang="en-US" sz="1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900" b="1"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博士、高级工程师</a:t>
            </a:r>
            <a:endParaRPr kumimoji="0" lang="zh-CN" altLang="en-US" sz="1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上海市第六届科技青年企业家</a:t>
            </a:r>
            <a:endParaRPr kumimoji="0" lang="zh-CN" altLang="en-US" sz="1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rPr>
              <a:t>同济大学创新创业学院导师</a:t>
            </a:r>
            <a:endParaRPr kumimoji="0" lang="zh-CN" altLang="en-US" sz="1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bwMode="auto">
          <a:xfrm>
            <a:off x="3117215" y="4375150"/>
            <a:ext cx="2075180" cy="1522730"/>
          </a:xfrm>
          <a:prstGeom prst="rect">
            <a:avLst/>
          </a:prstGeom>
          <a:solidFill>
            <a:schemeClr val="accent1">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秦  迪</a:t>
            </a:r>
            <a:endPar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创始人</a:t>
            </a:r>
            <a:r>
              <a:rPr kumimoji="0" lang="en-US" altLang="zh-CN"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 &amp; </a:t>
            </a: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副总裁</a:t>
            </a:r>
            <a:endParaRPr kumimoji="0" lang="en-US" altLang="zh-CN" sz="14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工程师</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从事显示与控制行业</a:t>
            </a:r>
            <a:r>
              <a:rPr kumimoji="0" lang="en-US" alt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8</a:t>
            </a: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年</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上海市高新技术成果转化</a:t>
            </a:r>
            <a:r>
              <a:rPr kumimoji="0" lang="en-US" alt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A</a:t>
            </a: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类</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20" name="矩形 19"/>
          <p:cNvSpPr/>
          <p:nvPr/>
        </p:nvSpPr>
        <p:spPr bwMode="auto">
          <a:xfrm>
            <a:off x="10461625" y="4409440"/>
            <a:ext cx="1840865" cy="1487170"/>
          </a:xfrm>
          <a:prstGeom prst="rect">
            <a:avLst/>
          </a:prstGeom>
          <a:solidFill>
            <a:schemeClr val="accent1">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王旭升</a:t>
            </a:r>
            <a:endPar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首席科学家</a:t>
            </a: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同济大学教授、博士生导师</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上海市浦江计划人才</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教育部科技进步二等奖</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21" name="矩形 20"/>
          <p:cNvSpPr/>
          <p:nvPr/>
        </p:nvSpPr>
        <p:spPr bwMode="auto">
          <a:xfrm>
            <a:off x="8279765" y="4409440"/>
            <a:ext cx="1729740" cy="1487170"/>
          </a:xfrm>
          <a:prstGeom prst="rect">
            <a:avLst/>
          </a:prstGeom>
          <a:solidFill>
            <a:schemeClr val="accent2">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朱传香</a:t>
            </a:r>
            <a:endPar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创始人</a:t>
            </a:r>
            <a:r>
              <a:rPr kumimoji="0" lang="en-US" altLang="zh-CN"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 &amp; </a:t>
            </a: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副总裁</a:t>
            </a:r>
            <a:endParaRPr kumimoji="0" lang="zh-CN" altLang="en-US" sz="14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en-US" altLang="zh-CN"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en-US" alt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MBA</a:t>
            </a: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硕士、经济师</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供应链管理与金融</a:t>
            </a:r>
            <a:r>
              <a:rPr kumimoji="0" lang="en-US" alt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12</a:t>
            </a: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年</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国际货代资格证</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22" name="矩形 7"/>
          <p:cNvSpPr>
            <a:spLocks noChangeArrowheads="1"/>
          </p:cNvSpPr>
          <p:nvPr/>
        </p:nvSpPr>
        <p:spPr bwMode="auto">
          <a:xfrm>
            <a:off x="5704205" y="1817370"/>
            <a:ext cx="2110105" cy="2308860"/>
          </a:xfrm>
          <a:prstGeom prst="rect">
            <a:avLst/>
          </a:prstGeom>
          <a:blipFill dpi="0" rotWithShape="1">
            <a:blip r:embed="rId6"/>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
        <p:nvSpPr>
          <p:cNvPr id="23" name="矩形 22"/>
          <p:cNvSpPr/>
          <p:nvPr/>
        </p:nvSpPr>
        <p:spPr bwMode="auto">
          <a:xfrm>
            <a:off x="5708650" y="4410075"/>
            <a:ext cx="2114550" cy="1486535"/>
          </a:xfrm>
          <a:prstGeom prst="rect">
            <a:avLst/>
          </a:prstGeom>
          <a:solidFill>
            <a:schemeClr val="accent1">
              <a:alpha val="85000"/>
            </a:schemeClr>
          </a:solidFill>
          <a:ln>
            <a:noFill/>
          </a:ln>
          <a:effectLst/>
        </p:spPr>
        <p:txBody>
          <a:bodyPr wrap="none" lIns="0" tIns="40815" rIns="0" bIns="40815" anchor="ct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刘</a:t>
            </a:r>
            <a:r>
              <a:rPr kumimoji="0" lang="en-US" altLang="zh-CN"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  </a:t>
            </a:r>
            <a:r>
              <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波</a:t>
            </a:r>
            <a:endParaRPr kumimoji="0" lang="zh-CN" altLang="en-US" sz="1400" b="1"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创始人</a:t>
            </a:r>
            <a:r>
              <a:rPr kumimoji="0" lang="en-US" altLang="zh-CN"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 &amp; </a:t>
            </a:r>
            <a:r>
              <a:rPr kumimoji="0" lang="zh-CN" altLang="en-US" sz="1400" b="1" i="0" u="none" strike="noStrike" kern="1200" cap="none" spc="0" normalizeH="0" baseline="0" noProof="0" dirty="0">
                <a:ln>
                  <a:noFill/>
                </a:ln>
                <a:solidFill>
                  <a:srgbClr val="FFC000"/>
                </a:solidFill>
                <a:effectLst/>
                <a:uLnTx/>
                <a:uFillTx/>
                <a:latin typeface="微软雅黑" panose="020B0503020204020204" pitchFamily="34" charset="-122"/>
                <a:ea typeface="微软雅黑" panose="020B0503020204020204" pitchFamily="34" charset="-122"/>
                <a:cs typeface="+mn-cs"/>
              </a:rPr>
              <a:t>副总裁</a:t>
            </a:r>
            <a:endParaRPr kumimoji="0" lang="zh-CN" altLang="en-US" sz="14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经济师</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从事显示与控制行业</a:t>
            </a:r>
            <a:r>
              <a:rPr kumimoji="0" lang="en-US" alt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18</a:t>
            </a: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年</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累计完成个人业绩达</a:t>
            </a:r>
            <a:r>
              <a:rPr kumimoji="0" lang="en-US" altLang="zh-CN"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5</a:t>
            </a:r>
            <a:r>
              <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rPr>
              <a:t>亿元</a:t>
            </a:r>
            <a:endParaRPr kumimoji="0" lang="zh-CN" altLang="en-US" sz="1000" b="0" i="0" u="none" strike="noStrike" kern="120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cs typeface="+mn-cs"/>
            </a:endParaRPr>
          </a:p>
        </p:txBody>
      </p:sp>
      <p:sp>
        <p:nvSpPr>
          <p:cNvPr id="3" name="矩形 7"/>
          <p:cNvSpPr>
            <a:spLocks noChangeArrowheads="1"/>
          </p:cNvSpPr>
          <p:nvPr/>
        </p:nvSpPr>
        <p:spPr bwMode="auto">
          <a:xfrm>
            <a:off x="10461625" y="1817370"/>
            <a:ext cx="1840865" cy="2309495"/>
          </a:xfrm>
          <a:prstGeom prst="rect">
            <a:avLst/>
          </a:prstGeom>
          <a:blipFill dpi="0" rotWithShape="1">
            <a:blip r:embed="rId7"/>
            <a:srcRect/>
            <a:stretch>
              <a:fillRect/>
            </a:stretch>
          </a:blipFill>
          <a:ln w="38100">
            <a:solidFill>
              <a:schemeClr val="bg1">
                <a:lumMod val="85000"/>
              </a:schemeClr>
            </a:solidFill>
          </a:ln>
        </p:spPr>
        <p:txBody>
          <a:bodyPr lIns="81629" tIns="40815" rIns="81629" bIns="40815" anchor="ct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180" b="0" i="0" u="none" strike="noStrike" kern="1200" cap="none" spc="0" normalizeH="0" baseline="0" noProof="0">
              <a:ln>
                <a:noFill/>
              </a:ln>
              <a:solidFill>
                <a:srgbClr val="FFFFFF"/>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343" name="TextBox 11"/>
          <p:cNvSpPr txBox="1"/>
          <p:nvPr/>
        </p:nvSpPr>
        <p:spPr>
          <a:xfrm>
            <a:off x="1533525" y="521335"/>
            <a:ext cx="2454275"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公司概述</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6"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sp>
        <p:nvSpPr>
          <p:cNvPr id="11" name="MH_Text_1"/>
          <p:cNvSpPr>
            <a:spLocks noChangeArrowheads="1"/>
          </p:cNvSpPr>
          <p:nvPr>
            <p:custDataLst>
              <p:tags r:id="rId3"/>
            </p:custDataLst>
          </p:nvPr>
        </p:nvSpPr>
        <p:spPr bwMode="auto">
          <a:xfrm>
            <a:off x="741680" y="1311910"/>
            <a:ext cx="11369040" cy="1439545"/>
          </a:xfrm>
          <a:prstGeom prst="rect">
            <a:avLst/>
          </a:prstGeom>
          <a:solidFill>
            <a:schemeClr val="accent1"/>
          </a:solidFill>
          <a:ln w="9525">
            <a:noFill/>
            <a:miter lim="800000"/>
          </a:ln>
        </p:spPr>
        <p:txBody>
          <a:bodyPr lIns="101708" tIns="50853" rIns="101708" bIns="50853">
            <a:noAutofit/>
          </a:bodyPr>
          <a:p>
            <a:pPr marL="0" marR="0" lvl="0" indent="0" algn="l" defTabSz="914400" rtl="0" eaLnBrk="1" fontAlgn="base" latinLnBrk="0" hangingPunct="1">
              <a:lnSpc>
                <a:spcPct val="140000"/>
              </a:lnSpc>
              <a:spcBef>
                <a:spcPct val="0"/>
              </a:spcBef>
              <a:spcAft>
                <a:spcPct val="0"/>
              </a:spcAft>
              <a:buClrTx/>
              <a:buSzTx/>
              <a:buFontTx/>
              <a:buNone/>
              <a:defRPr/>
            </a:pPr>
            <a:r>
              <a:rPr kumimoji="0" lang="zh-CN" altLang="en-US" sz="1100" b="0"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ea"/>
              </a:rPr>
              <a:t>      </a:t>
            </a:r>
            <a:r>
              <a:rPr kumimoji="0" lang="zh-CN" altLang="en-US" sz="1800" b="1"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ea"/>
              </a:rPr>
              <a:t>  济丽</a:t>
            </a:r>
            <a:r>
              <a:rPr lang="zh-CN" altLang="en-US" sz="1400" noProof="0" dirty="0">
                <a:ln>
                  <a:noFill/>
                </a:ln>
                <a:solidFill>
                  <a:schemeClr val="bg1"/>
                </a:solidFill>
                <a:effectLst/>
                <a:uLnTx/>
                <a:uFillTx/>
                <a:latin typeface="Arial" panose="020B0604020202020204"/>
                <a:ea typeface="微软雅黑" panose="020B0503020204020204" pitchFamily="34" charset="-122"/>
                <a:cs typeface="+mn-ea"/>
                <a:sym typeface="+mn-ea"/>
              </a:rPr>
              <a:t>是国内最早从事大屏幕显示系统的制造商之一，已发展为以上海济丽为研发总部基地，以深圳济丽为制造总部基地，以济丽智能为项目设计基地，以北京济丽、武汉济丽、广东济丽、陕西济丽、天津济丽为大区域营销平台的综合性智能化解决方案提供商，具备强大的设计施工一体化（EPC）能力。在全国范围内拥有6000+行业案例。公司成立于2009年，致力于成为显示前沿技术和市场的领跑者！打造显示领域最值得信赖的品牌！为中国创造和智能制造贡献力量！</a:t>
            </a:r>
            <a:endParaRPr kumimoji="0" lang="zh-CN" altLang="en-US" sz="1400" i="0" u="none" strike="noStrike" kern="1200" cap="none" spc="0" normalizeH="0" baseline="0" noProof="0" dirty="0">
              <a:ln>
                <a:noFill/>
              </a:ln>
              <a:solidFill>
                <a:schemeClr val="bg1"/>
              </a:solidFill>
              <a:effectLst/>
              <a:uLnTx/>
              <a:uFillTx/>
              <a:latin typeface="Arial" panose="020B0604020202020204"/>
              <a:ea typeface="微软雅黑" panose="020B0503020204020204" pitchFamily="34" charset="-122"/>
              <a:cs typeface="+mn-ea"/>
            </a:endParaRPr>
          </a:p>
        </p:txBody>
      </p:sp>
      <p:pic>
        <p:nvPicPr>
          <p:cNvPr id="2" name="图片 1"/>
          <p:cNvPicPr>
            <a:picLocks noChangeAspect="1"/>
          </p:cNvPicPr>
          <p:nvPr/>
        </p:nvPicPr>
        <p:blipFill>
          <a:blip r:embed="rId4"/>
          <a:stretch>
            <a:fillRect/>
          </a:stretch>
        </p:blipFill>
        <p:spPr>
          <a:xfrm>
            <a:off x="2470150" y="2751455"/>
            <a:ext cx="7910195" cy="3905885"/>
          </a:xfrm>
          <a:prstGeom prst="rect">
            <a:avLst/>
          </a:prstGeom>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TextBox 11"/>
          <p:cNvSpPr txBox="1"/>
          <p:nvPr/>
        </p:nvSpPr>
        <p:spPr>
          <a:xfrm>
            <a:off x="1533525" y="520700"/>
            <a:ext cx="3702050"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济丽企业资质</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7"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8" name="Picture 4" descr="C:\Users\Administrator\Desktop\微立体创业计划\004.png"/>
          <p:cNvPicPr>
            <a:picLocks noChangeAspect="1" noChangeArrowheads="1"/>
          </p:cNvPicPr>
          <p:nvPr/>
        </p:nvPicPr>
        <p:blipFill>
          <a:blip r:embed="rId2"/>
          <a:stretch>
            <a:fillRect/>
          </a:stretch>
        </p:blipFill>
        <p:spPr bwMode="auto">
          <a:xfrm>
            <a:off x="659130" y="316230"/>
            <a:ext cx="779145" cy="779145"/>
          </a:xfrm>
          <a:prstGeom prst="rect">
            <a:avLst/>
          </a:prstGeom>
          <a:noFill/>
          <a:effectLst>
            <a:outerShdw blurRad="50800" dist="38100" dir="2700000" algn="tl" rotWithShape="0">
              <a:prstClr val="black">
                <a:alpha val="40000"/>
              </a:prstClr>
            </a:outerShdw>
          </a:effectLst>
        </p:spPr>
      </p:pic>
      <p:sp>
        <p:nvSpPr>
          <p:cNvPr id="31" name="MH_Other_1"/>
          <p:cNvSpPr>
            <a:spLocks noChangeAspect="1"/>
          </p:cNvSpPr>
          <p:nvPr>
            <p:custDataLst>
              <p:tags r:id="rId3"/>
            </p:custDataLst>
          </p:nvPr>
        </p:nvSpPr>
        <p:spPr>
          <a:xfrm>
            <a:off x="4862830" y="1350010"/>
            <a:ext cx="2814320" cy="3405505"/>
          </a:xfrm>
          <a:prstGeom prst="rect">
            <a:avLst/>
          </a:prstGeom>
          <a:blipFill rotWithShape="1">
            <a:blip r:embed="rId4"/>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 name="MH_Other_1"/>
          <p:cNvSpPr>
            <a:spLocks noChangeAspect="1"/>
          </p:cNvSpPr>
          <p:nvPr>
            <p:custDataLst>
              <p:tags r:id="rId5"/>
            </p:custDataLst>
          </p:nvPr>
        </p:nvSpPr>
        <p:spPr>
          <a:xfrm>
            <a:off x="1604010" y="1327785"/>
            <a:ext cx="2872105" cy="3484880"/>
          </a:xfrm>
          <a:prstGeom prst="rect">
            <a:avLst/>
          </a:prstGeom>
          <a:blipFill rotWithShape="1">
            <a:blip r:embed="rId6"/>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2" name="MH_Other_1"/>
          <p:cNvSpPr>
            <a:spLocks noChangeAspect="1"/>
          </p:cNvSpPr>
          <p:nvPr>
            <p:custDataLst>
              <p:tags r:id="rId7"/>
            </p:custDataLst>
          </p:nvPr>
        </p:nvSpPr>
        <p:spPr>
          <a:xfrm>
            <a:off x="8208010" y="1350645"/>
            <a:ext cx="2734310" cy="3409315"/>
          </a:xfrm>
          <a:prstGeom prst="rect">
            <a:avLst/>
          </a:prstGeom>
          <a:blipFill rotWithShape="1">
            <a:blip r:embed="rId8"/>
            <a:stretch>
              <a:fillRect/>
            </a:stretch>
          </a:blipFill>
          <a:ln w="34925">
            <a:noFill/>
          </a:ln>
          <a:effectLst/>
        </p:spPr>
        <p:style>
          <a:lnRef idx="2">
            <a:schemeClr val="accent1">
              <a:shade val="50000"/>
            </a:schemeClr>
          </a:lnRef>
          <a:fillRef idx="1">
            <a:schemeClr val="accent1"/>
          </a:fillRef>
          <a:effectRef idx="0">
            <a:schemeClr val="accent1"/>
          </a:effectRef>
          <a:fontRef idx="minor">
            <a:schemeClr val="lt1"/>
          </a:fontRef>
        </p:style>
        <p:txBody>
          <a:bodyPr lIns="101932" tIns="50964" rIns="101932" bIns="50964"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25" name="MH_Desc_1"/>
          <p:cNvSpPr txBox="1">
            <a:spLocks noChangeArrowheads="1"/>
          </p:cNvSpPr>
          <p:nvPr>
            <p:custDataLst>
              <p:tags r:id="rId9"/>
            </p:custDataLst>
          </p:nvPr>
        </p:nvSpPr>
        <p:spPr bwMode="auto">
          <a:xfrm>
            <a:off x="1536065" y="4909820"/>
            <a:ext cx="974915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0000" lnSpcReduction="20000"/>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国家高新技术企业</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r>
              <a:rPr lang="zh-CN" altLang="en-US" sz="1400" noProof="0" dirty="0">
                <a:ln>
                  <a:noFill/>
                </a:ln>
                <a:solidFill>
                  <a:srgbClr val="FFFFFF">
                    <a:lumMod val="50000"/>
                  </a:srgbClr>
                </a:solidFill>
                <a:effectLst/>
                <a:uLnTx/>
                <a:uFillTx/>
                <a:latin typeface="Arial" panose="020B0604020202020204"/>
                <a:sym typeface="+mn-lt"/>
              </a:rPr>
              <a:t>科创中国</a:t>
            </a:r>
            <a:r>
              <a:rPr lang="en-US" altLang="zh-CN" sz="1400" noProof="0" dirty="0">
                <a:ln>
                  <a:noFill/>
                </a:ln>
                <a:solidFill>
                  <a:srgbClr val="FFFFFF">
                    <a:lumMod val="50000"/>
                  </a:srgbClr>
                </a:solidFill>
                <a:effectLst/>
                <a:uLnTx/>
                <a:uFillTx/>
                <a:latin typeface="Arial" panose="020B0604020202020204"/>
                <a:sym typeface="+mn-lt"/>
              </a:rPr>
              <a:t>—</a:t>
            </a:r>
            <a:r>
              <a:rPr lang="zh-CN" altLang="en-US" sz="1400" noProof="0" dirty="0">
                <a:ln>
                  <a:noFill/>
                </a:ln>
                <a:solidFill>
                  <a:srgbClr val="FFFFFF">
                    <a:lumMod val="50000"/>
                  </a:srgbClr>
                </a:solidFill>
                <a:effectLst/>
                <a:uLnTx/>
                <a:uFillTx/>
                <a:latin typeface="Arial" panose="020B0604020202020204"/>
                <a:sym typeface="+mn-lt"/>
              </a:rPr>
              <a:t>上海创新成果</a:t>
            </a:r>
            <a:r>
              <a:rPr lang="en-US" altLang="zh-CN" sz="1400" noProof="0" dirty="0">
                <a:ln>
                  <a:noFill/>
                </a:ln>
                <a:solidFill>
                  <a:srgbClr val="FFFFFF">
                    <a:lumMod val="50000"/>
                  </a:srgbClr>
                </a:solidFill>
                <a:effectLst/>
                <a:uLnTx/>
                <a:uFillTx/>
                <a:latin typeface="Arial" panose="020B0604020202020204"/>
                <a:sym typeface="+mn-lt"/>
              </a:rPr>
              <a:t>50</a:t>
            </a:r>
            <a:r>
              <a:rPr lang="zh-CN" altLang="en-US" sz="1400" noProof="0" dirty="0">
                <a:ln>
                  <a:noFill/>
                </a:ln>
                <a:solidFill>
                  <a:srgbClr val="FFFFFF">
                    <a:lumMod val="50000"/>
                  </a:srgbClr>
                </a:solidFill>
                <a:effectLst/>
                <a:uLnTx/>
                <a:uFillTx/>
                <a:latin typeface="Arial" panose="020B0604020202020204"/>
                <a:sym typeface="+mn-lt"/>
              </a:rPr>
              <a:t>强十佳</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r>
              <a:rPr lang="zh-CN" altLang="en-US" sz="1400" noProof="0" dirty="0">
                <a:ln>
                  <a:noFill/>
                </a:ln>
                <a:solidFill>
                  <a:srgbClr val="FFFFFF">
                    <a:lumMod val="50000"/>
                  </a:srgbClr>
                </a:solidFill>
                <a:effectLst/>
                <a:uLnTx/>
                <a:uFillTx/>
                <a:latin typeface="Arial" panose="020B0604020202020204"/>
                <a:sym typeface="+mn-lt"/>
              </a:rPr>
              <a:t>电子与智能化工程专业承包二级</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endPar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上海市专精特新企业</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r>
              <a:rPr lang="zh-CN" altLang="en-US" sz="1400" noProof="0" dirty="0">
                <a:ln>
                  <a:noFill/>
                </a:ln>
                <a:solidFill>
                  <a:srgbClr val="FFFFFF">
                    <a:lumMod val="50000"/>
                  </a:srgbClr>
                </a:solidFill>
                <a:effectLst/>
                <a:uLnTx/>
                <a:uFillTx/>
                <a:latin typeface="Arial" panose="020B0604020202020204"/>
                <a:sym typeface="+mn-lt"/>
              </a:rPr>
              <a:t>上海市科技企业创新奖</a:t>
            </a:r>
            <a:r>
              <a:rPr lang="en-US" altLang="zh-CN" sz="1400" noProof="0" dirty="0">
                <a:ln>
                  <a:noFill/>
                </a:ln>
                <a:solidFill>
                  <a:srgbClr val="FFFFFF">
                    <a:lumMod val="50000"/>
                  </a:srgbClr>
                </a:solidFill>
                <a:effectLst/>
                <a:uLnTx/>
                <a:uFillTx/>
                <a:latin typeface="Arial" panose="020B0604020202020204"/>
                <a:sym typeface="+mn-lt"/>
              </a:rPr>
              <a:t>                                    </a:t>
            </a:r>
            <a:r>
              <a:rPr lang="zh-CN" altLang="en-US" sz="1400" noProof="0" dirty="0">
                <a:ln>
                  <a:noFill/>
                </a:ln>
                <a:solidFill>
                  <a:srgbClr val="FFFFFF">
                    <a:lumMod val="50000"/>
                  </a:srgbClr>
                </a:solidFill>
                <a:effectLst/>
                <a:uLnTx/>
                <a:uFillTx/>
                <a:latin typeface="Arial" panose="020B0604020202020204"/>
                <a:sym typeface="+mn-lt"/>
              </a:rPr>
              <a:t>建筑装修装饰工程专业承包二级</a:t>
            </a:r>
            <a:endParaRPr lang="en-US" altLang="zh-CN" sz="1400" noProof="0" dirty="0">
              <a:ln>
                <a:noFill/>
              </a:ln>
              <a:solidFill>
                <a:srgbClr val="FFFFFF">
                  <a:lumMod val="50000"/>
                </a:srgbClr>
              </a:solidFill>
              <a:effectLst/>
              <a:uLnTx/>
              <a:uFillTx/>
              <a:latin typeface="Arial" panose="020B0604020202020204"/>
              <a:sym typeface="+mn-lt"/>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上海市科技小巨人企业</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r>
              <a:rPr lang="zh-CN" altLang="en-US" sz="1400" noProof="0" dirty="0">
                <a:ln>
                  <a:noFill/>
                </a:ln>
                <a:solidFill>
                  <a:srgbClr val="FFFFFF">
                    <a:lumMod val="50000"/>
                  </a:srgbClr>
                </a:solidFill>
                <a:effectLst/>
                <a:uLnTx/>
                <a:uFillTx/>
                <a:latin typeface="Arial" panose="020B0604020202020204"/>
                <a:sym typeface="+mn-lt"/>
              </a:rPr>
              <a:t>上海市高新技术成果转化</a:t>
            </a:r>
            <a:r>
              <a:rPr lang="en-US" altLang="zh-CN" sz="1400" noProof="0" dirty="0">
                <a:ln>
                  <a:noFill/>
                </a:ln>
                <a:solidFill>
                  <a:srgbClr val="FFFFFF">
                    <a:lumMod val="50000"/>
                  </a:srgbClr>
                </a:solidFill>
                <a:effectLst/>
                <a:uLnTx/>
                <a:uFillTx/>
                <a:latin typeface="Arial" panose="020B0604020202020204"/>
                <a:sym typeface="+mn-lt"/>
              </a:rPr>
              <a:t>A</a:t>
            </a:r>
            <a:r>
              <a:rPr lang="zh-CN" altLang="en-US" sz="1400" noProof="0" dirty="0">
                <a:ln>
                  <a:noFill/>
                </a:ln>
                <a:solidFill>
                  <a:srgbClr val="FFFFFF">
                    <a:lumMod val="50000"/>
                  </a:srgbClr>
                </a:solidFill>
                <a:effectLst/>
                <a:uLnTx/>
                <a:uFillTx/>
                <a:latin typeface="Arial" panose="020B0604020202020204"/>
                <a:sym typeface="+mn-lt"/>
              </a:rPr>
              <a:t>类</a:t>
            </a:r>
            <a:r>
              <a:rPr lang="en-US" altLang="zh-CN" sz="1400" noProof="0" dirty="0">
                <a:ln>
                  <a:noFill/>
                </a:ln>
                <a:solidFill>
                  <a:srgbClr val="FFFFFF">
                    <a:lumMod val="50000"/>
                  </a:srgbClr>
                </a:solidFill>
                <a:effectLst/>
                <a:uLnTx/>
                <a:uFillTx/>
                <a:latin typeface="Arial" panose="020B0604020202020204"/>
                <a:sym typeface="+mn-lt"/>
              </a:rPr>
              <a:t> </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r>
              <a:rPr lang="zh-CN" altLang="en-US" sz="1400" noProof="0" dirty="0">
                <a:ln>
                  <a:noFill/>
                </a:ln>
                <a:solidFill>
                  <a:srgbClr val="FFFFFF">
                    <a:lumMod val="50000"/>
                  </a:srgbClr>
                </a:solidFill>
                <a:effectLst/>
                <a:uLnTx/>
                <a:uFillTx/>
                <a:latin typeface="Arial" panose="020B0604020202020204"/>
                <a:sym typeface="+mn-lt"/>
              </a:rPr>
              <a:t>钢结构工程专业承包三级</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endPar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上海市和谐劳动关系达标企业</a:t>
            </a:r>
            <a:r>
              <a:rPr kumimoji="0" lang="en-US" altLang="zh-CN"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rPr>
              <a:t>                         </a:t>
            </a:r>
            <a:r>
              <a:rPr lang="zh-CN" altLang="en-US" sz="1400" noProof="0" dirty="0">
                <a:ln>
                  <a:noFill/>
                </a:ln>
                <a:solidFill>
                  <a:srgbClr val="FFFFFF">
                    <a:lumMod val="50000"/>
                  </a:srgbClr>
                </a:solidFill>
                <a:effectLst/>
                <a:uLnTx/>
                <a:uFillTx/>
                <a:latin typeface="Arial" panose="020B0604020202020204"/>
                <a:sym typeface="+mn-lt"/>
              </a:rPr>
              <a:t>上海市院士工作站</a:t>
            </a:r>
            <a:r>
              <a:rPr lang="en-US" altLang="zh-CN" sz="1400" noProof="0" dirty="0">
                <a:ln>
                  <a:noFill/>
                </a:ln>
                <a:solidFill>
                  <a:srgbClr val="FFFFFF">
                    <a:lumMod val="50000"/>
                  </a:srgbClr>
                </a:solidFill>
                <a:effectLst/>
                <a:uLnTx/>
                <a:uFillTx/>
                <a:latin typeface="Arial" panose="020B0604020202020204"/>
                <a:sym typeface="+mn-lt"/>
              </a:rPr>
              <a:t>                                            </a:t>
            </a:r>
            <a:r>
              <a:rPr lang="zh-CN" altLang="en-US" sz="1400" noProof="0" dirty="0">
                <a:ln>
                  <a:noFill/>
                </a:ln>
                <a:solidFill>
                  <a:srgbClr val="FFFFFF">
                    <a:lumMod val="50000"/>
                  </a:srgbClr>
                </a:solidFill>
                <a:effectLst/>
                <a:uLnTx/>
                <a:uFillTx/>
                <a:latin typeface="Arial" panose="020B0604020202020204"/>
                <a:sym typeface="+mn-lt"/>
              </a:rPr>
              <a:t>全国大屏幕显示系统优秀品牌</a:t>
            </a:r>
            <a:endParaRPr lang="zh-CN" altLang="en-US" sz="1400" noProof="0" dirty="0">
              <a:ln>
                <a:noFill/>
              </a:ln>
              <a:solidFill>
                <a:srgbClr val="FFFFFF">
                  <a:lumMod val="50000"/>
                </a:srgbClr>
              </a:solidFill>
              <a:effectLst/>
              <a:uLnTx/>
              <a:uFillTx/>
              <a:latin typeface="Arial" panose="020B0604020202020204"/>
              <a:sym typeface="+mn-lt"/>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srgbClr val="FFFFFF">
                    <a:lumMod val="50000"/>
                  </a:srgbClr>
                </a:solidFill>
                <a:effectLst/>
                <a:uLnTx/>
                <a:uFillTx/>
                <a:latin typeface="Arial" panose="020B0604020202020204"/>
                <a:sym typeface="+mn-lt"/>
              </a:rPr>
              <a:t>上海市科技孵化毕业企业</a:t>
            </a:r>
            <a:r>
              <a:rPr lang="en-US" altLang="zh-CN" sz="1400" noProof="0" dirty="0">
                <a:ln>
                  <a:noFill/>
                </a:ln>
                <a:solidFill>
                  <a:srgbClr val="FFFFFF">
                    <a:lumMod val="50000"/>
                  </a:srgbClr>
                </a:solidFill>
                <a:effectLst/>
                <a:uLnTx/>
                <a:uFillTx/>
                <a:latin typeface="Arial" panose="020B0604020202020204"/>
                <a:sym typeface="+mn-lt"/>
              </a:rPr>
              <a:t>                                </a:t>
            </a:r>
            <a:r>
              <a:rPr lang="zh-CN" altLang="en-US" sz="1400" noProof="0" dirty="0">
                <a:ln>
                  <a:noFill/>
                </a:ln>
                <a:solidFill>
                  <a:srgbClr val="FFFFFF">
                    <a:lumMod val="50000"/>
                  </a:srgbClr>
                </a:solidFill>
                <a:effectLst/>
                <a:uLnTx/>
                <a:uFillTx/>
                <a:latin typeface="Arial" panose="020B0604020202020204"/>
                <a:sym typeface="+mn-lt"/>
              </a:rPr>
              <a:t>上海市杨浦区博士后创新实践基地</a:t>
            </a:r>
            <a:r>
              <a:rPr lang="en-US" altLang="zh-CN" sz="1400" noProof="0" dirty="0">
                <a:ln>
                  <a:noFill/>
                </a:ln>
                <a:solidFill>
                  <a:srgbClr val="FFFFFF">
                    <a:lumMod val="50000"/>
                  </a:srgbClr>
                </a:solidFill>
                <a:effectLst/>
                <a:uLnTx/>
                <a:uFillTx/>
                <a:latin typeface="Arial" panose="020B0604020202020204"/>
                <a:sym typeface="+mn-lt"/>
              </a:rPr>
              <a:t>                   </a:t>
            </a:r>
            <a:r>
              <a:rPr lang="zh-CN" altLang="en-US" sz="1400" noProof="0" dirty="0">
                <a:ln>
                  <a:noFill/>
                </a:ln>
                <a:solidFill>
                  <a:srgbClr val="FFFFFF">
                    <a:lumMod val="50000"/>
                  </a:srgbClr>
                </a:solidFill>
                <a:effectLst/>
                <a:uLnTx/>
                <a:uFillTx/>
                <a:latin typeface="Arial" panose="020B0604020202020204"/>
                <a:sym typeface="+mn-lt"/>
              </a:rPr>
              <a:t>全国</a:t>
            </a:r>
            <a:r>
              <a:rPr lang="en-US" altLang="zh-CN" sz="1400" noProof="0" dirty="0">
                <a:ln>
                  <a:noFill/>
                </a:ln>
                <a:solidFill>
                  <a:srgbClr val="FFFFFF">
                    <a:lumMod val="50000"/>
                  </a:srgbClr>
                </a:solidFill>
                <a:effectLst/>
                <a:uLnTx/>
                <a:uFillTx/>
                <a:latin typeface="Arial" panose="020B0604020202020204"/>
                <a:sym typeface="+mn-lt"/>
              </a:rPr>
              <a:t>LED</a:t>
            </a:r>
            <a:r>
              <a:rPr lang="zh-CN" altLang="en-US" sz="1400" noProof="0" dirty="0">
                <a:ln>
                  <a:noFill/>
                </a:ln>
                <a:solidFill>
                  <a:srgbClr val="FFFFFF">
                    <a:lumMod val="50000"/>
                  </a:srgbClr>
                </a:solidFill>
                <a:effectLst/>
                <a:uLnTx/>
                <a:uFillTx/>
                <a:latin typeface="Arial" panose="020B0604020202020204"/>
                <a:sym typeface="+mn-lt"/>
              </a:rPr>
              <a:t>应用工程十佳品牌</a:t>
            </a:r>
            <a:endParaRPr lang="zh-CN" altLang="en-US" sz="1400" noProof="0" dirty="0">
              <a:ln>
                <a:noFill/>
              </a:ln>
              <a:solidFill>
                <a:srgbClr val="FFFFFF">
                  <a:lumMod val="50000"/>
                </a:srgbClr>
              </a:solidFill>
              <a:effectLst/>
              <a:uLnTx/>
              <a:uFillTx/>
              <a:latin typeface="Arial" panose="020B0604020202020204"/>
              <a:sym typeface="+mn-lt"/>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noProof="0" dirty="0">
                <a:ln>
                  <a:noFill/>
                </a:ln>
                <a:solidFill>
                  <a:srgbClr val="FFFFFF">
                    <a:lumMod val="50000"/>
                  </a:srgbClr>
                </a:solidFill>
                <a:effectLst/>
                <a:uLnTx/>
                <a:uFillTx/>
                <a:latin typeface="Arial" panose="020B0604020202020204"/>
                <a:sym typeface="+mn-lt"/>
              </a:rPr>
              <a:t>同济科技园</a:t>
            </a:r>
            <a:r>
              <a:rPr lang="en-US" altLang="zh-CN" sz="1400" noProof="0" dirty="0">
                <a:ln>
                  <a:noFill/>
                </a:ln>
                <a:solidFill>
                  <a:srgbClr val="FFFFFF">
                    <a:lumMod val="50000"/>
                  </a:srgbClr>
                </a:solidFill>
                <a:effectLst/>
                <a:uLnTx/>
                <a:uFillTx/>
                <a:latin typeface="Arial" panose="020B0604020202020204"/>
                <a:sym typeface="+mn-lt"/>
              </a:rPr>
              <a:t>“</a:t>
            </a:r>
            <a:r>
              <a:rPr lang="zh-CN" altLang="en-US" sz="1400" noProof="0" dirty="0">
                <a:ln>
                  <a:noFill/>
                </a:ln>
                <a:solidFill>
                  <a:srgbClr val="FFFFFF">
                    <a:lumMod val="50000"/>
                  </a:srgbClr>
                </a:solidFill>
                <a:effectLst/>
                <a:uLnTx/>
                <a:uFillTx/>
                <a:latin typeface="Arial" panose="020B0604020202020204"/>
                <a:sym typeface="+mn-lt"/>
              </a:rPr>
              <a:t>启帆计划</a:t>
            </a:r>
            <a:r>
              <a:rPr lang="en-US" altLang="zh-CN" sz="1400" noProof="0" dirty="0">
                <a:ln>
                  <a:noFill/>
                </a:ln>
                <a:solidFill>
                  <a:srgbClr val="FFFFFF">
                    <a:lumMod val="50000"/>
                  </a:srgbClr>
                </a:solidFill>
                <a:effectLst/>
                <a:uLnTx/>
                <a:uFillTx/>
                <a:latin typeface="Arial" panose="020B0604020202020204"/>
                <a:sym typeface="+mn-lt"/>
              </a:rPr>
              <a:t>”</a:t>
            </a:r>
            <a:r>
              <a:rPr lang="zh-CN" altLang="en-US" sz="1400" noProof="0" dirty="0">
                <a:ln>
                  <a:noFill/>
                </a:ln>
                <a:solidFill>
                  <a:srgbClr val="FFFFFF">
                    <a:lumMod val="50000"/>
                  </a:srgbClr>
                </a:solidFill>
                <a:effectLst/>
                <a:uLnTx/>
                <a:uFillTx/>
                <a:latin typeface="Arial" panose="020B0604020202020204"/>
                <a:sym typeface="+mn-lt"/>
              </a:rPr>
              <a:t>重点支持企业</a:t>
            </a:r>
            <a:r>
              <a:rPr lang="en-US" altLang="zh-CN" sz="1400" noProof="0" dirty="0">
                <a:ln>
                  <a:noFill/>
                </a:ln>
                <a:solidFill>
                  <a:srgbClr val="FFFFFF">
                    <a:lumMod val="50000"/>
                  </a:srgbClr>
                </a:solidFill>
                <a:effectLst/>
                <a:uLnTx/>
                <a:uFillTx/>
                <a:latin typeface="Arial" panose="020B0604020202020204"/>
                <a:sym typeface="+mn-lt"/>
              </a:rPr>
              <a:t>               </a:t>
            </a:r>
            <a:r>
              <a:rPr lang="zh-CN" altLang="en-US" sz="1400" noProof="0" dirty="0">
                <a:ln>
                  <a:noFill/>
                </a:ln>
                <a:solidFill>
                  <a:srgbClr val="FFFFFF">
                    <a:lumMod val="50000"/>
                  </a:srgbClr>
                </a:solidFill>
                <a:effectLst/>
                <a:uLnTx/>
                <a:uFillTx/>
                <a:latin typeface="Arial" panose="020B0604020202020204"/>
                <a:sym typeface="+mn-lt"/>
              </a:rPr>
              <a:t>同济大学</a:t>
            </a:r>
            <a:r>
              <a:rPr lang="en-US" altLang="zh-CN" sz="1400" noProof="0" dirty="0">
                <a:ln>
                  <a:noFill/>
                </a:ln>
                <a:solidFill>
                  <a:srgbClr val="FFFFFF">
                    <a:lumMod val="50000"/>
                  </a:srgbClr>
                </a:solidFill>
                <a:effectLst/>
                <a:uLnTx/>
                <a:uFillTx/>
                <a:latin typeface="Arial" panose="020B0604020202020204"/>
                <a:sym typeface="+mn-lt"/>
              </a:rPr>
              <a:t>—</a:t>
            </a:r>
            <a:r>
              <a:rPr lang="zh-CN" altLang="en-US" sz="1400" noProof="0" dirty="0">
                <a:ln>
                  <a:noFill/>
                </a:ln>
                <a:solidFill>
                  <a:srgbClr val="FFFFFF">
                    <a:lumMod val="50000"/>
                  </a:srgbClr>
                </a:solidFill>
                <a:effectLst/>
                <a:uLnTx/>
                <a:uFillTx/>
                <a:latin typeface="Arial" panose="020B0604020202020204"/>
                <a:sym typeface="+mn-lt"/>
              </a:rPr>
              <a:t>物理学院实习基地</a:t>
            </a:r>
            <a:r>
              <a:rPr lang="en-US" altLang="zh-CN" sz="1400" noProof="0" dirty="0">
                <a:ln>
                  <a:noFill/>
                </a:ln>
                <a:solidFill>
                  <a:srgbClr val="FFFFFF">
                    <a:lumMod val="50000"/>
                  </a:srgbClr>
                </a:solidFill>
                <a:effectLst/>
                <a:uLnTx/>
                <a:uFillTx/>
                <a:latin typeface="Arial" panose="020B0604020202020204"/>
                <a:sym typeface="+mn-lt"/>
              </a:rPr>
              <a:t>                          </a:t>
            </a:r>
            <a:r>
              <a:rPr lang="zh-CN" altLang="en-US" sz="1400" noProof="0" dirty="0">
                <a:ln>
                  <a:noFill/>
                </a:ln>
                <a:solidFill>
                  <a:srgbClr val="FFFFFF">
                    <a:lumMod val="50000"/>
                  </a:srgbClr>
                </a:solidFill>
                <a:effectLst/>
                <a:uLnTx/>
                <a:uFillTx/>
                <a:latin typeface="Arial" panose="020B0604020202020204"/>
                <a:sym typeface="+mn-lt"/>
              </a:rPr>
              <a:t>全国</a:t>
            </a:r>
            <a:r>
              <a:rPr lang="en-US" sz="1400" noProof="0" dirty="0">
                <a:ln>
                  <a:noFill/>
                </a:ln>
                <a:solidFill>
                  <a:srgbClr val="FFFFFF">
                    <a:lumMod val="50000"/>
                  </a:srgbClr>
                </a:solidFill>
                <a:effectLst/>
                <a:uLnTx/>
                <a:uFillTx/>
                <a:latin typeface="Arial" panose="020B0604020202020204"/>
                <a:sym typeface="+mn-lt"/>
              </a:rPr>
              <a:t>DLP</a:t>
            </a:r>
            <a:r>
              <a:rPr lang="zh-CN" altLang="en-US" sz="1400" noProof="0" dirty="0">
                <a:ln>
                  <a:noFill/>
                </a:ln>
                <a:solidFill>
                  <a:srgbClr val="FFFFFF">
                    <a:lumMod val="50000"/>
                  </a:srgbClr>
                </a:solidFill>
                <a:effectLst/>
                <a:uLnTx/>
                <a:uFillTx/>
                <a:latin typeface="Arial" panose="020B0604020202020204"/>
                <a:sym typeface="+mn-lt"/>
              </a:rPr>
              <a:t>箱体拼接十大品牌</a:t>
            </a:r>
            <a:endParaRPr lang="zh-CN" altLang="en-US" sz="1400" noProof="0" dirty="0">
              <a:ln>
                <a:noFill/>
              </a:ln>
              <a:solidFill>
                <a:srgbClr val="FFFFFF">
                  <a:lumMod val="50000"/>
                </a:srgbClr>
              </a:solidFill>
              <a:effectLst/>
              <a:uLnTx/>
              <a:uFillTx/>
              <a:latin typeface="Arial" panose="020B0604020202020204"/>
              <a:sym typeface="+mn-lt"/>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400" noProof="0" dirty="0">
                <a:ln>
                  <a:noFill/>
                </a:ln>
                <a:solidFill>
                  <a:srgbClr val="FFFFFF">
                    <a:lumMod val="50000"/>
                  </a:srgbClr>
                </a:solidFill>
                <a:effectLst/>
                <a:uLnTx/>
                <a:uFillTx/>
                <a:latin typeface="Arial" panose="020B0604020202020204"/>
                <a:sym typeface="+mn-lt"/>
              </a:rPr>
              <a:t>................                                                        .................                                                        ................</a:t>
            </a:r>
            <a:endParaRPr lang="zh-CN" altLang="en-US" sz="1400" noProof="0" dirty="0">
              <a:ln>
                <a:noFill/>
              </a:ln>
              <a:solidFill>
                <a:srgbClr val="FFFFFF">
                  <a:lumMod val="50000"/>
                </a:srgbClr>
              </a:solidFill>
              <a:effectLst/>
              <a:uLnTx/>
              <a:uFillTx/>
              <a:latin typeface="Arial" panose="020B0604020202020204"/>
              <a:sym typeface="+mn-lt"/>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400" b="0" i="0" u="none" strike="noStrike" kern="1200" cap="none" spc="0" normalizeH="0" baseline="0" noProof="0" dirty="0">
              <a:ln>
                <a:noFill/>
              </a:ln>
              <a:solidFill>
                <a:srgbClr val="FFFFFF">
                  <a:lumMod val="50000"/>
                </a:srgbClr>
              </a:solidFill>
              <a:effectLst/>
              <a:uLnTx/>
              <a:uFillTx/>
              <a:latin typeface="Arial" panose="020B0604020202020204"/>
              <a:ea typeface="微软雅黑" panose="020B0503020204020204" pitchFamily="34" charset="-122"/>
              <a:cs typeface="+mn-cs"/>
              <a:sym typeface="+mn-lt"/>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375" name="TextBox 11"/>
          <p:cNvSpPr txBox="1"/>
          <p:nvPr/>
        </p:nvSpPr>
        <p:spPr>
          <a:xfrm>
            <a:off x="1533525" y="520700"/>
            <a:ext cx="2766695" cy="368935"/>
          </a:xfrm>
          <a:prstGeom prst="rect">
            <a:avLst/>
          </a:prstGeom>
          <a:noFill/>
          <a:ln w="9525">
            <a:noFill/>
          </a:ln>
        </p:spPr>
        <p:txBody>
          <a:bodyPr wrap="square" lIns="0" tIns="0" rIns="0" bIns="0">
            <a:spAutoFit/>
          </a:bodyPr>
          <a:p>
            <a:pPr marL="0" lvl="1" indent="0" algn="ctr"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项目公司股权结构</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20" name="Picture 3"/>
          <p:cNvPicPr>
            <a:picLocks noChangeAspect="1" noChangeArrowheads="1"/>
          </p:cNvPicPr>
          <p:nvPr/>
        </p:nvPicPr>
        <p:blipFill>
          <a:blip r:embed="rId1">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21" name="Picture 4" descr="C:\Users\Administrator\Desktop\微立体创业计划\004.png"/>
          <p:cNvPicPr>
            <a:picLocks noChangeAspect="1" noChangeArrowheads="1"/>
          </p:cNvPicPr>
          <p:nvPr/>
        </p:nvPicPr>
        <p:blipFill>
          <a:blip r:embed="rId2"/>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sp>
        <p:nvSpPr>
          <p:cNvPr id="10" name="文本框 9"/>
          <p:cNvSpPr txBox="1"/>
          <p:nvPr/>
        </p:nvSpPr>
        <p:spPr>
          <a:xfrm>
            <a:off x="1388745" y="6343015"/>
            <a:ext cx="10355580" cy="460375"/>
          </a:xfrm>
          <a:prstGeom prst="rect">
            <a:avLst/>
          </a:prstGeom>
          <a:noFill/>
        </p:spPr>
        <p:txBody>
          <a:bodyPr wrap="square" rtlCol="0">
            <a:spAutoFit/>
          </a:bodyPr>
          <a:p>
            <a:pPr algn="ctr"/>
            <a:r>
              <a:rPr lang="zh-CN" altLang="en-US" sz="2400">
                <a:latin typeface="微软雅黑" panose="020B0503020204020204" pitchFamily="34" charset="-122"/>
                <a:ea typeface="微软雅黑" panose="020B0503020204020204" pitchFamily="34" charset="-122"/>
                <a:cs typeface="微软雅黑" panose="020B0503020204020204" pitchFamily="34" charset="-122"/>
              </a:rPr>
              <a:t>其中，创始人秦迪通过上海沿路科技合伙企业（有限合伙）持股</a:t>
            </a:r>
            <a:r>
              <a:rPr lang="en-US" altLang="zh-CN" sz="2400">
                <a:latin typeface="微软雅黑" panose="020B0503020204020204" pitchFamily="34" charset="-122"/>
                <a:ea typeface="微软雅黑" panose="020B0503020204020204" pitchFamily="34" charset="-122"/>
                <a:cs typeface="微软雅黑" panose="020B0503020204020204" pitchFamily="34" charset="-122"/>
              </a:rPr>
              <a:t>10%</a:t>
            </a:r>
            <a:endParaRPr lang="zh-CN" altLang="en-US" sz="240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p:nvPr/>
        </p:nvPicPr>
        <p:blipFill>
          <a:blip r:embed="rId5"/>
          <a:stretch>
            <a:fillRect/>
          </a:stretch>
        </p:blipFill>
        <p:spPr>
          <a:xfrm>
            <a:off x="1929130" y="1085215"/>
            <a:ext cx="9000490" cy="5062220"/>
          </a:xfrm>
          <a:prstGeom prst="rect">
            <a:avLst/>
          </a:prstGeom>
          <a:extLst>
            <wpswe:webExtensionRef xmlns:wpswe="http://www.wps.cn/officeDocument/2018/webExtension" r:id="rId4"/>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0" descr="公司、办公室 "/>
          <p:cNvPicPr>
            <a:picLocks noChangeAspect="1"/>
          </p:cNvPicPr>
          <p:nvPr/>
        </p:nvPicPr>
        <p:blipFill>
          <a:blip r:embed="rId1" cstate="print">
            <a:grayscl/>
            <a:extLst>
              <a:ext uri="{28A0092B-C50C-407E-A947-70E740481C1C}">
                <a14:useLocalDpi xmlns:a14="http://schemas.microsoft.com/office/drawing/2010/main" val="0"/>
              </a:ext>
            </a:extLst>
          </a:blip>
          <a:srcRect/>
          <a:stretch>
            <a:fillRect/>
          </a:stretch>
        </p:blipFill>
        <p:spPr>
          <a:xfrm>
            <a:off x="-63805" y="6275207"/>
            <a:ext cx="13111282" cy="1189585"/>
          </a:xfrm>
          <a:prstGeom prst="rect">
            <a:avLst/>
          </a:prstGeom>
        </p:spPr>
      </p:pic>
      <p:sp>
        <p:nvSpPr>
          <p:cNvPr id="11" name="矩形 10"/>
          <p:cNvSpPr/>
          <p:nvPr/>
        </p:nvSpPr>
        <p:spPr>
          <a:xfrm>
            <a:off x="3884424" y="0"/>
            <a:ext cx="8834351" cy="53471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sz="100"/>
          </a:p>
        </p:txBody>
      </p:sp>
      <p:sp>
        <p:nvSpPr>
          <p:cNvPr id="31" name="标题 6"/>
          <p:cNvSpPr txBox="1"/>
          <p:nvPr/>
        </p:nvSpPr>
        <p:spPr>
          <a:xfrm>
            <a:off x="1056778" y="1677083"/>
            <a:ext cx="3236482" cy="2208368"/>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r>
              <a:rPr lang="zh-CN" altLang="en-US" sz="4640" dirty="0">
                <a:latin typeface="Microsoft YaHei UI" panose="020B0503020204020204" pitchFamily="34" charset="-122"/>
                <a:ea typeface="Microsoft YaHei UI" panose="020B0503020204020204" pitchFamily="34" charset="-122"/>
              </a:rPr>
              <a:t>关于 </a:t>
            </a:r>
            <a:r>
              <a:rPr lang="en-US" altLang="zh-CN" sz="4640" dirty="0" err="1">
                <a:latin typeface="Microsoft YaHei UI" panose="020B0503020204020204" pitchFamily="34" charset="-122"/>
                <a:ea typeface="Microsoft YaHei UI" panose="020B0503020204020204" pitchFamily="34" charset="-122"/>
              </a:rPr>
              <a:t>Fabrikam</a:t>
            </a:r>
            <a:endParaRPr lang="zh-CN" altLang="en-US" sz="4640" dirty="0">
              <a:latin typeface="Microsoft YaHei UI" panose="020B0503020204020204" pitchFamily="34" charset="-122"/>
              <a:ea typeface="Microsoft YaHei UI" panose="020B0503020204020204" pitchFamily="34" charset="-122"/>
            </a:endParaRPr>
          </a:p>
        </p:txBody>
      </p:sp>
      <p:sp>
        <p:nvSpPr>
          <p:cNvPr id="13" name="矩形 12"/>
          <p:cNvSpPr/>
          <p:nvPr/>
        </p:nvSpPr>
        <p:spPr>
          <a:xfrm>
            <a:off x="-6928" y="0"/>
            <a:ext cx="4556799" cy="6353460"/>
          </a:xfrm>
          <a:prstGeom prst="rect">
            <a:avLst/>
          </a:prstGeom>
          <a:solidFill>
            <a:schemeClr val="accent3">
              <a:lumMod val="60000"/>
              <a:lumOff val="4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sz="100"/>
          </a:p>
        </p:txBody>
      </p:sp>
      <p:sp>
        <p:nvSpPr>
          <p:cNvPr id="15" name="矩形 14"/>
          <p:cNvSpPr/>
          <p:nvPr/>
        </p:nvSpPr>
        <p:spPr>
          <a:xfrm>
            <a:off x="4465925" y="2459424"/>
            <a:ext cx="1647862" cy="15904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
          </a:p>
        </p:txBody>
      </p:sp>
      <p:sp>
        <p:nvSpPr>
          <p:cNvPr id="43" name="标题 6"/>
          <p:cNvSpPr txBox="1"/>
          <p:nvPr/>
        </p:nvSpPr>
        <p:spPr>
          <a:xfrm>
            <a:off x="553720" y="2072005"/>
            <a:ext cx="2892425" cy="2208530"/>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汉仪文黑-35W" panose="00020600040101010101" charset="-122"/>
                <a:cs typeface="AvantGarde Bk BT" panose="020B0402020202020204" charset="0"/>
              </a:defRPr>
            </a:lvl1pPr>
          </a:lstStyle>
          <a:p>
            <a:endParaRPr lang="en-US" altLang="zh-CN" sz="4640" dirty="0">
              <a:solidFill>
                <a:schemeClr val="bg1"/>
              </a:solidFill>
              <a:latin typeface="Microsoft YaHei UI" panose="020B0503020204020204" pitchFamily="34" charset="-122"/>
              <a:ea typeface="Microsoft YaHei UI" panose="020B0503020204020204" pitchFamily="34" charset="-122"/>
            </a:endParaRPr>
          </a:p>
          <a:p>
            <a:r>
              <a:rPr lang="zh-CN" altLang="en-US" sz="5060" dirty="0">
                <a:solidFill>
                  <a:schemeClr val="bg1"/>
                </a:solidFill>
                <a:latin typeface="Microsoft YaHei UI" panose="020B0503020204020204" pitchFamily="34" charset="-122"/>
                <a:ea typeface="Microsoft YaHei UI" panose="020B0503020204020204" pitchFamily="34" charset="-122"/>
              </a:rPr>
              <a:t>项目技术</a:t>
            </a:r>
            <a:endParaRPr lang="zh-CN" altLang="en-US" sz="5060" dirty="0">
              <a:solidFill>
                <a:schemeClr val="bg1"/>
              </a:solidFill>
              <a:latin typeface="Microsoft YaHei UI" panose="020B0503020204020204" pitchFamily="34" charset="-122"/>
              <a:ea typeface="Microsoft YaHei UI" panose="020B0503020204020204" pitchFamily="34" charset="-122"/>
            </a:endParaRPr>
          </a:p>
        </p:txBody>
      </p:sp>
      <p:sp>
        <p:nvSpPr>
          <p:cNvPr id="44" name="文本框 43"/>
          <p:cNvSpPr txBox="1"/>
          <p:nvPr/>
        </p:nvSpPr>
        <p:spPr>
          <a:xfrm>
            <a:off x="6789420" y="407670"/>
            <a:ext cx="4538345" cy="6077585"/>
          </a:xfrm>
          <a:prstGeom prst="rect">
            <a:avLst/>
          </a:prstGeom>
          <a:noFill/>
        </p:spPr>
        <p:txBody>
          <a:bodyPr wrap="square">
            <a:spAutoFit/>
          </a:bodyPr>
          <a:lstStyle/>
          <a:p>
            <a:pPr marL="457200" indent="-457200" algn="l">
              <a:lnSpc>
                <a:spcPct val="250000"/>
              </a:lnSpc>
              <a:spcBef>
                <a:spcPts val="0"/>
              </a:spcBef>
              <a:buClr>
                <a:schemeClr val="accent4"/>
              </a:buClr>
              <a:buSzTx/>
              <a:buFont typeface="Wingdings" panose="05000000000000000000" pitchFamily="2" charset="2"/>
              <a:buChar char="n"/>
            </a:pPr>
            <a:r>
              <a:rPr lang="zh-CN" altLang="en-US" sz="2955" dirty="0"/>
              <a:t> </a:t>
            </a:r>
            <a:r>
              <a:rPr lang="zh-CN" altLang="en-US" sz="2955" dirty="0">
                <a:latin typeface="Microsoft YaHei UI" panose="020B0503020204020204" pitchFamily="34" charset="-122"/>
                <a:ea typeface="Microsoft YaHei UI" panose="020B0503020204020204" pitchFamily="34" charset="-122"/>
              </a:rPr>
              <a:t>项目概述</a:t>
            </a:r>
            <a:endParaRPr lang="zh-CN" altLang="en-US" sz="2955" dirty="0">
              <a:latin typeface="Microsoft YaHei UI" panose="020B0503020204020204" pitchFamily="34" charset="-122"/>
              <a:ea typeface="Microsoft YaHei UI" panose="020B0503020204020204" pitchFamily="34" charset="-122"/>
            </a:endParaRPr>
          </a:p>
          <a:p>
            <a:pPr marL="457200" indent="-457200" algn="l">
              <a:lnSpc>
                <a:spcPct val="250000"/>
              </a:lnSpc>
              <a:spcBef>
                <a:spcPts val="0"/>
              </a:spcBef>
              <a:buClr>
                <a:schemeClr val="accent4"/>
              </a:buClr>
              <a:buSzTx/>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项目核心研究人员</a:t>
            </a:r>
            <a:endParaRPr lang="zh-CN" altLang="en-US" sz="2955" dirty="0">
              <a:latin typeface="Microsoft YaHei UI" panose="020B0503020204020204" pitchFamily="34" charset="-122"/>
              <a:ea typeface="Microsoft YaHei UI" panose="020B0503020204020204" pitchFamily="34" charset="-122"/>
            </a:endParaRPr>
          </a:p>
          <a:p>
            <a:pPr marL="457200" indent="-457200" algn="l">
              <a:lnSpc>
                <a:spcPct val="250000"/>
              </a:lnSpc>
              <a:spcBef>
                <a:spcPts val="0"/>
              </a:spcBef>
              <a:buClr>
                <a:schemeClr val="accent4"/>
              </a:buClr>
              <a:buSzTx/>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核心技术</a:t>
            </a:r>
            <a:endParaRPr lang="en-US" altLang="zh-CN"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a:t>
            </a:r>
            <a:r>
              <a:rPr lang="zh-CN" altLang="en-US" sz="2955" dirty="0">
                <a:latin typeface="Microsoft YaHei UI" panose="020B0503020204020204" pitchFamily="34" charset="-122"/>
                <a:ea typeface="Microsoft YaHei UI" panose="020B0503020204020204" pitchFamily="34" charset="-122"/>
              </a:rPr>
              <a:t>产品创新性</a:t>
            </a:r>
            <a:endParaRPr lang="en-US" altLang="zh-CN" sz="2955" dirty="0">
              <a:latin typeface="Microsoft YaHei UI" panose="020B0503020204020204" pitchFamily="34" charset="-122"/>
              <a:ea typeface="Microsoft YaHei UI" panose="020B0503020204020204" pitchFamily="34" charset="-122"/>
            </a:endParaRPr>
          </a:p>
          <a:p>
            <a:pPr marL="457200" indent="-457200">
              <a:lnSpc>
                <a:spcPct val="250000"/>
              </a:lnSpc>
              <a:spcBef>
                <a:spcPts val="0"/>
              </a:spcBef>
              <a:buClr>
                <a:schemeClr val="accent4"/>
              </a:buClr>
              <a:buFont typeface="Wingdings" panose="05000000000000000000" pitchFamily="2" charset="2"/>
              <a:buChar char="n"/>
            </a:pPr>
            <a:r>
              <a:rPr lang="zh-CN" altLang="en-US" sz="2955" dirty="0">
                <a:latin typeface="Microsoft YaHei UI" panose="020B0503020204020204" pitchFamily="34" charset="-122"/>
                <a:ea typeface="Microsoft YaHei UI" panose="020B0503020204020204" pitchFamily="34" charset="-122"/>
              </a:rPr>
              <a:t> 知识产权</a:t>
            </a:r>
            <a:endParaRPr lang="en-US" altLang="zh-CN" sz="2955" dirty="0">
              <a:latin typeface="Microsoft YaHei UI" panose="020B0503020204020204" pitchFamily="34" charset="-122"/>
              <a:ea typeface="Microsoft YaHei UI" panose="020B0503020204020204" pitchFamily="34" charset="-122"/>
            </a:endParaRPr>
          </a:p>
          <a:p>
            <a:endParaRPr lang="zh-CN" altLang="en-US" sz="1900" dirty="0">
              <a:cs typeface="+mn-ea"/>
              <a:sym typeface="+mn-lt"/>
            </a:endParaRPr>
          </a:p>
        </p:txBody>
      </p:sp>
      <p:sp>
        <p:nvSpPr>
          <p:cNvPr id="20" name="任意多边形：形状 8" descr="计划"/>
          <p:cNvSpPr/>
          <p:nvPr/>
        </p:nvSpPr>
        <p:spPr>
          <a:xfrm>
            <a:off x="5018255" y="2693001"/>
            <a:ext cx="543202" cy="798582"/>
          </a:xfrm>
          <a:custGeom>
            <a:avLst/>
            <a:gdLst/>
            <a:ahLst/>
            <a:cxnLst>
              <a:cxn ang="3">
                <a:pos x="hc" y="t"/>
              </a:cxn>
              <a:cxn ang="cd2">
                <a:pos x="l" y="vc"/>
              </a:cxn>
              <a:cxn ang="cd4">
                <a:pos x="hc" y="b"/>
              </a:cxn>
              <a:cxn ang="0">
                <a:pos x="r" y="vc"/>
              </a:cxn>
            </a:cxnLst>
            <a:rect l="l" t="t" r="r" b="b"/>
            <a:pathLst>
              <a:path w="3451" h="5073">
                <a:moveTo>
                  <a:pt x="1718" y="668"/>
                </a:moveTo>
                <a:cubicBezTo>
                  <a:pt x="1813" y="668"/>
                  <a:pt x="1892" y="604"/>
                  <a:pt x="1892" y="509"/>
                </a:cubicBezTo>
                <a:cubicBezTo>
                  <a:pt x="1892" y="413"/>
                  <a:pt x="1813" y="350"/>
                  <a:pt x="1718" y="350"/>
                </a:cubicBezTo>
                <a:cubicBezTo>
                  <a:pt x="1638" y="350"/>
                  <a:pt x="1558" y="413"/>
                  <a:pt x="1558" y="509"/>
                </a:cubicBezTo>
                <a:cubicBezTo>
                  <a:pt x="1558" y="604"/>
                  <a:pt x="1638" y="668"/>
                  <a:pt x="1718" y="668"/>
                </a:cubicBezTo>
                <a:close/>
                <a:moveTo>
                  <a:pt x="2242" y="700"/>
                </a:moveTo>
                <a:cubicBezTo>
                  <a:pt x="2227" y="636"/>
                  <a:pt x="2227" y="573"/>
                  <a:pt x="2227" y="509"/>
                </a:cubicBezTo>
                <a:cubicBezTo>
                  <a:pt x="2227" y="222"/>
                  <a:pt x="2004" y="0"/>
                  <a:pt x="1733" y="0"/>
                </a:cubicBezTo>
                <a:cubicBezTo>
                  <a:pt x="1447" y="0"/>
                  <a:pt x="1209" y="222"/>
                  <a:pt x="1209" y="509"/>
                </a:cubicBezTo>
                <a:lnTo>
                  <a:pt x="1209" y="700"/>
                </a:lnTo>
                <a:lnTo>
                  <a:pt x="238" y="700"/>
                </a:lnTo>
                <a:cubicBezTo>
                  <a:pt x="111" y="700"/>
                  <a:pt x="0" y="811"/>
                  <a:pt x="0" y="938"/>
                </a:cubicBezTo>
                <a:lnTo>
                  <a:pt x="0" y="4835"/>
                </a:lnTo>
                <a:cubicBezTo>
                  <a:pt x="0" y="4962"/>
                  <a:pt x="111" y="5073"/>
                  <a:pt x="238" y="5073"/>
                </a:cubicBezTo>
                <a:lnTo>
                  <a:pt x="3212" y="5073"/>
                </a:lnTo>
                <a:cubicBezTo>
                  <a:pt x="3340" y="5073"/>
                  <a:pt x="3451" y="4962"/>
                  <a:pt x="3451" y="4835"/>
                </a:cubicBezTo>
                <a:lnTo>
                  <a:pt x="3451" y="938"/>
                </a:lnTo>
                <a:cubicBezTo>
                  <a:pt x="3451" y="795"/>
                  <a:pt x="3340" y="700"/>
                  <a:pt x="3212" y="700"/>
                </a:cubicBezTo>
                <a:close/>
                <a:moveTo>
                  <a:pt x="1367" y="509"/>
                </a:moveTo>
                <a:cubicBezTo>
                  <a:pt x="1367" y="318"/>
                  <a:pt x="1527" y="159"/>
                  <a:pt x="1733" y="159"/>
                </a:cubicBezTo>
                <a:cubicBezTo>
                  <a:pt x="1908" y="159"/>
                  <a:pt x="2067" y="318"/>
                  <a:pt x="2067" y="509"/>
                </a:cubicBezTo>
                <a:cubicBezTo>
                  <a:pt x="2067" y="716"/>
                  <a:pt x="2067" y="1082"/>
                  <a:pt x="2497" y="1193"/>
                </a:cubicBezTo>
                <a:cubicBezTo>
                  <a:pt x="2624" y="1225"/>
                  <a:pt x="2719" y="1336"/>
                  <a:pt x="2736" y="1479"/>
                </a:cubicBezTo>
                <a:lnTo>
                  <a:pt x="715" y="1479"/>
                </a:lnTo>
                <a:cubicBezTo>
                  <a:pt x="731" y="1352"/>
                  <a:pt x="811" y="1225"/>
                  <a:pt x="938" y="1193"/>
                </a:cubicBezTo>
                <a:cubicBezTo>
                  <a:pt x="1367" y="1082"/>
                  <a:pt x="1367" y="716"/>
                  <a:pt x="1367" y="509"/>
                </a:cubicBezTo>
                <a:close/>
                <a:moveTo>
                  <a:pt x="668" y="1638"/>
                </a:moveTo>
                <a:lnTo>
                  <a:pt x="2767" y="1638"/>
                </a:lnTo>
                <a:cubicBezTo>
                  <a:pt x="2846" y="1638"/>
                  <a:pt x="2894" y="1591"/>
                  <a:pt x="2894" y="1511"/>
                </a:cubicBezTo>
                <a:cubicBezTo>
                  <a:pt x="2894" y="1383"/>
                  <a:pt x="2846" y="1256"/>
                  <a:pt x="2767" y="1177"/>
                </a:cubicBezTo>
                <a:lnTo>
                  <a:pt x="2879" y="1177"/>
                </a:lnTo>
                <a:cubicBezTo>
                  <a:pt x="2910" y="1177"/>
                  <a:pt x="2926" y="1177"/>
                  <a:pt x="2942" y="1193"/>
                </a:cubicBezTo>
                <a:cubicBezTo>
                  <a:pt x="2958" y="1209"/>
                  <a:pt x="2974" y="1240"/>
                  <a:pt x="2974" y="1256"/>
                </a:cubicBezTo>
                <a:lnTo>
                  <a:pt x="2974" y="4517"/>
                </a:lnTo>
                <a:cubicBezTo>
                  <a:pt x="2974" y="4564"/>
                  <a:pt x="2926" y="4596"/>
                  <a:pt x="2879" y="4596"/>
                </a:cubicBezTo>
                <a:lnTo>
                  <a:pt x="556" y="4596"/>
                </a:lnTo>
                <a:cubicBezTo>
                  <a:pt x="509" y="4596"/>
                  <a:pt x="477" y="4564"/>
                  <a:pt x="477" y="4517"/>
                </a:cubicBezTo>
                <a:lnTo>
                  <a:pt x="477" y="1256"/>
                </a:lnTo>
                <a:cubicBezTo>
                  <a:pt x="477" y="1209"/>
                  <a:pt x="509" y="1177"/>
                  <a:pt x="556" y="1177"/>
                </a:cubicBezTo>
                <a:lnTo>
                  <a:pt x="683" y="1177"/>
                </a:lnTo>
                <a:cubicBezTo>
                  <a:pt x="604" y="1272"/>
                  <a:pt x="556" y="1383"/>
                  <a:pt x="556" y="1511"/>
                </a:cubicBezTo>
                <a:cubicBezTo>
                  <a:pt x="556" y="1574"/>
                  <a:pt x="604" y="1638"/>
                  <a:pt x="668" y="1638"/>
                </a:cubicBezTo>
                <a:close/>
                <a:moveTo>
                  <a:pt x="3292" y="938"/>
                </a:moveTo>
                <a:lnTo>
                  <a:pt x="3292" y="4835"/>
                </a:lnTo>
                <a:cubicBezTo>
                  <a:pt x="3292" y="4883"/>
                  <a:pt x="3244" y="4915"/>
                  <a:pt x="3212" y="4915"/>
                </a:cubicBezTo>
                <a:lnTo>
                  <a:pt x="238" y="4915"/>
                </a:lnTo>
                <a:cubicBezTo>
                  <a:pt x="191" y="4915"/>
                  <a:pt x="159" y="4883"/>
                  <a:pt x="159" y="4835"/>
                </a:cubicBezTo>
                <a:lnTo>
                  <a:pt x="159" y="938"/>
                </a:lnTo>
                <a:cubicBezTo>
                  <a:pt x="159" y="891"/>
                  <a:pt x="191" y="859"/>
                  <a:pt x="238" y="859"/>
                </a:cubicBezTo>
                <a:lnTo>
                  <a:pt x="1161" y="859"/>
                </a:lnTo>
                <a:cubicBezTo>
                  <a:pt x="1129" y="922"/>
                  <a:pt x="1065" y="986"/>
                  <a:pt x="986" y="1018"/>
                </a:cubicBezTo>
                <a:lnTo>
                  <a:pt x="970" y="1018"/>
                </a:lnTo>
                <a:lnTo>
                  <a:pt x="556" y="1018"/>
                </a:lnTo>
                <a:cubicBezTo>
                  <a:pt x="429" y="1018"/>
                  <a:pt x="318" y="1129"/>
                  <a:pt x="318" y="1256"/>
                </a:cubicBezTo>
                <a:lnTo>
                  <a:pt x="318" y="4517"/>
                </a:lnTo>
                <a:cubicBezTo>
                  <a:pt x="318" y="4644"/>
                  <a:pt x="429" y="4755"/>
                  <a:pt x="556" y="4755"/>
                </a:cubicBezTo>
                <a:lnTo>
                  <a:pt x="2879" y="4755"/>
                </a:lnTo>
                <a:cubicBezTo>
                  <a:pt x="3022" y="4755"/>
                  <a:pt x="3133" y="4644"/>
                  <a:pt x="3133" y="4517"/>
                </a:cubicBezTo>
                <a:lnTo>
                  <a:pt x="3133" y="1256"/>
                </a:lnTo>
                <a:cubicBezTo>
                  <a:pt x="3133" y="1193"/>
                  <a:pt x="3101" y="1129"/>
                  <a:pt x="3054" y="1082"/>
                </a:cubicBezTo>
                <a:cubicBezTo>
                  <a:pt x="3006" y="1034"/>
                  <a:pt x="2958" y="1018"/>
                  <a:pt x="2879" y="1018"/>
                </a:cubicBezTo>
                <a:lnTo>
                  <a:pt x="2465" y="1018"/>
                </a:lnTo>
                <a:cubicBezTo>
                  <a:pt x="2370" y="986"/>
                  <a:pt x="2306" y="922"/>
                  <a:pt x="2274" y="859"/>
                </a:cubicBezTo>
                <a:lnTo>
                  <a:pt x="3212" y="859"/>
                </a:lnTo>
                <a:cubicBezTo>
                  <a:pt x="3244" y="859"/>
                  <a:pt x="3292" y="891"/>
                  <a:pt x="3292" y="938"/>
                </a:cubicBezTo>
                <a:close/>
                <a:moveTo>
                  <a:pt x="1400" y="3737"/>
                </a:moveTo>
                <a:cubicBezTo>
                  <a:pt x="1415" y="3754"/>
                  <a:pt x="1431" y="3769"/>
                  <a:pt x="1447" y="3769"/>
                </a:cubicBezTo>
                <a:cubicBezTo>
                  <a:pt x="1463" y="3769"/>
                  <a:pt x="1495" y="3754"/>
                  <a:pt x="1510" y="3737"/>
                </a:cubicBezTo>
                <a:lnTo>
                  <a:pt x="2560" y="2688"/>
                </a:lnTo>
                <a:cubicBezTo>
                  <a:pt x="2592" y="2656"/>
                  <a:pt x="2592" y="2592"/>
                  <a:pt x="2560" y="2561"/>
                </a:cubicBezTo>
                <a:cubicBezTo>
                  <a:pt x="2545" y="2545"/>
                  <a:pt x="2481" y="2545"/>
                  <a:pt x="2449" y="2561"/>
                </a:cubicBezTo>
                <a:lnTo>
                  <a:pt x="1447" y="3579"/>
                </a:lnTo>
                <a:lnTo>
                  <a:pt x="1018" y="3133"/>
                </a:lnTo>
                <a:cubicBezTo>
                  <a:pt x="986" y="3101"/>
                  <a:pt x="938" y="3101"/>
                  <a:pt x="906" y="3133"/>
                </a:cubicBezTo>
                <a:cubicBezTo>
                  <a:pt x="874" y="3165"/>
                  <a:pt x="874" y="3228"/>
                  <a:pt x="906" y="3245"/>
                </a:cubicBezTo>
                <a:close/>
              </a:path>
            </a:pathLst>
          </a:custGeom>
          <a:solidFill>
            <a:schemeClr val="bg1"/>
          </a:solidFill>
          <a:ln cap="flat">
            <a:noFill/>
            <a:prstDash val="solid"/>
          </a:ln>
        </p:spPr>
        <p:txBody>
          <a:bodyPr vert="horz" wrap="none" lIns="94916" tIns="47458" rIns="94916" bIns="47458" rtlCol="0" anchor="ctr" anchorCtr="1" compatLnSpc="0"/>
          <a:lstStyle/>
          <a:p>
            <a:pPr marL="0" marR="0" lvl="0" indent="0" rtl="0" hangingPunct="0">
              <a:lnSpc>
                <a:spcPct val="100000"/>
              </a:lnSpc>
              <a:spcBef>
                <a:spcPts val="0"/>
              </a:spcBef>
              <a:spcAft>
                <a:spcPts val="0"/>
              </a:spcAft>
              <a:buNone/>
            </a:pPr>
            <a:endParaRPr lang="zh-CN" altLang="en-US" sz="1900" b="0" i="0" u="none" strike="noStrike" kern="1200" dirty="0">
              <a:ln>
                <a:noFill/>
              </a:ln>
              <a:latin typeface="Microsoft YaHei UI" panose="020B0503020204020204" pitchFamily="34" charset="-122"/>
              <a:ea typeface="Microsoft YaHei UI" panose="020B0503020204020204" pitchFamily="34" charset="-122"/>
              <a:cs typeface="Lucida Sans" panose="020B0602030504020204" pitchFamily="2"/>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8"/>
          <p:cNvPicPr>
            <a:picLocks noChangeAspect="1"/>
          </p:cNvPicPr>
          <p:nvPr/>
        </p:nvPicPr>
        <p:blipFill>
          <a:blip r:embed="rId1"/>
          <a:stretch>
            <a:fillRect/>
          </a:stretch>
        </p:blipFill>
        <p:spPr>
          <a:xfrm>
            <a:off x="3837305" y="1313180"/>
            <a:ext cx="8818880" cy="5471160"/>
          </a:xfrm>
          <a:prstGeom prst="rect">
            <a:avLst/>
          </a:prstGeom>
          <a:noFill/>
          <a:ln>
            <a:noFill/>
          </a:ln>
        </p:spPr>
      </p:pic>
      <p:sp>
        <p:nvSpPr>
          <p:cNvPr id="19" name="Freeform"/>
          <p:cNvSpPr/>
          <p:nvPr/>
        </p:nvSpPr>
        <p:spPr>
          <a:xfrm>
            <a:off x="1564005" y="1313180"/>
            <a:ext cx="5904230" cy="54711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base" latinLnBrk="0" hangingPunct="1">
              <a:lnSpc>
                <a:spcPct val="150000"/>
              </a:lnSpc>
              <a:spcBef>
                <a:spcPct val="0"/>
              </a:spcBef>
              <a:spcAft>
                <a:spcPts val="600"/>
              </a:spcAft>
              <a:buClrTx/>
              <a:buSzTx/>
              <a:buFontTx/>
              <a:buNone/>
              <a:defRPr/>
            </a:pPr>
            <a:endParaRPr kumimoji="0" lang="zh-CN" altLang="en-US" sz="1400" b="0" i="0" u="none" strike="noStrike" kern="1200" cap="none" spc="0" normalizeH="0" baseline="0" noProof="0" dirty="0">
              <a:ln>
                <a:noFill/>
              </a:ln>
              <a:solidFill>
                <a:schemeClr val="tx1"/>
              </a:solidFill>
              <a:effectLst/>
              <a:uLnTx/>
              <a:uFillTx/>
              <a:latin typeface="+mn-ea"/>
              <a:ea typeface="+mn-ea"/>
              <a:cs typeface="+mn-cs"/>
            </a:endParaRPr>
          </a:p>
        </p:txBody>
      </p:sp>
      <p:sp>
        <p:nvSpPr>
          <p:cNvPr id="19474" name="TextBox 11"/>
          <p:cNvSpPr txBox="1"/>
          <p:nvPr/>
        </p:nvSpPr>
        <p:spPr>
          <a:xfrm>
            <a:off x="1533525" y="520700"/>
            <a:ext cx="1712595" cy="368935"/>
          </a:xfrm>
          <a:prstGeom prst="rect">
            <a:avLst/>
          </a:prstGeom>
          <a:noFill/>
          <a:ln w="9525">
            <a:noFill/>
          </a:ln>
        </p:spPr>
        <p:txBody>
          <a:bodyPr lIns="0" tIns="0" rIns="0" bIns="0">
            <a:spAutoFit/>
          </a:bodyPr>
          <a:p>
            <a:pPr marL="0" lvl="1" indent="0" eaLnBrk="1" hangingPunct="1"/>
            <a:r>
              <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rPr>
              <a:t>项目概述</a:t>
            </a:r>
            <a:endParaRPr lang="zh-CN" altLang="en-US" sz="2400" b="1" dirty="0">
              <a:solidFill>
                <a:schemeClr val="accent2"/>
              </a:solidFill>
              <a:latin typeface="Arial" panose="020B0604020202020204" pitchFamily="34" charset="0"/>
              <a:ea typeface="微软雅黑" panose="020B0503020204020204" pitchFamily="34" charset="-122"/>
              <a:sym typeface="Arial" panose="020B0604020202020204" pitchFamily="34" charset="0"/>
            </a:endParaRPr>
          </a:p>
        </p:txBody>
      </p:sp>
      <p:pic>
        <p:nvPicPr>
          <p:cNvPr id="5" name="Picture 3"/>
          <p:cNvPicPr>
            <a:picLocks noChangeAspect="1" noChangeArrowheads="1"/>
          </p:cNvPicPr>
          <p:nvPr/>
        </p:nvPicPr>
        <p:blipFill>
          <a:blip r:embed="rId2">
            <a:duotone>
              <a:schemeClr val="bg2">
                <a:shade val="45000"/>
                <a:satMod val="135000"/>
              </a:schemeClr>
              <a:prstClr val="white"/>
            </a:duotone>
          </a:blip>
          <a:stretch>
            <a:fillRect/>
          </a:stretch>
        </p:blipFill>
        <p:spPr bwMode="auto">
          <a:xfrm>
            <a:off x="381000" y="316230"/>
            <a:ext cx="779145" cy="779145"/>
          </a:xfrm>
          <a:prstGeom prst="rect">
            <a:avLst/>
          </a:prstGeom>
          <a:noFill/>
          <a:effectLst>
            <a:outerShdw blurRad="50800" dist="38100" dir="2700000" algn="tl" rotWithShape="0">
              <a:prstClr val="black">
                <a:alpha val="40000"/>
              </a:prstClr>
            </a:outerShdw>
          </a:effectLst>
        </p:spPr>
      </p:pic>
      <p:pic>
        <p:nvPicPr>
          <p:cNvPr id="6" name="Picture 4" descr="C:\Users\Administrator\Desktop\微立体创业计划\004.png"/>
          <p:cNvPicPr>
            <a:picLocks noChangeAspect="1" noChangeArrowheads="1"/>
          </p:cNvPicPr>
          <p:nvPr/>
        </p:nvPicPr>
        <p:blipFill>
          <a:blip r:embed="rId3"/>
          <a:stretch>
            <a:fillRect/>
          </a:stretch>
        </p:blipFill>
        <p:spPr bwMode="auto">
          <a:xfrm>
            <a:off x="658495" y="316230"/>
            <a:ext cx="779145" cy="779145"/>
          </a:xfrm>
          <a:prstGeom prst="rect">
            <a:avLst/>
          </a:prstGeom>
          <a:noFill/>
          <a:effectLst>
            <a:outerShdw blurRad="50800" dist="38100" dir="2700000" algn="tl" rotWithShape="0">
              <a:prstClr val="black">
                <a:alpha val="40000"/>
              </a:prstClr>
            </a:outerShdw>
          </a:effectLst>
        </p:spPr>
      </p:pic>
      <p:sp>
        <p:nvSpPr>
          <p:cNvPr id="13" name="Freeform"/>
          <p:cNvSpPr/>
          <p:nvPr/>
        </p:nvSpPr>
        <p:spPr>
          <a:xfrm>
            <a:off x="411480" y="1313180"/>
            <a:ext cx="1202055" cy="5471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9463" name="Freeform"/>
          <p:cNvSpPr/>
          <p:nvPr/>
        </p:nvSpPr>
        <p:spPr>
          <a:xfrm>
            <a:off x="812800" y="3286125"/>
            <a:ext cx="451485" cy="836930"/>
          </a:xfrm>
          <a:custGeom>
            <a:avLst/>
            <a:gdLst/>
            <a:ahLst/>
            <a:cxnLst>
              <a:cxn ang="0">
                <a:pos x="723808823" y="540580716"/>
              </a:cxn>
              <a:cxn ang="0">
                <a:pos x="936124172" y="540580716"/>
              </a:cxn>
              <a:cxn ang="0">
                <a:pos x="994030618" y="588847406"/>
              </a:cxn>
              <a:cxn ang="0">
                <a:pos x="965077395" y="637114096"/>
              </a:cxn>
              <a:cxn ang="0">
                <a:pos x="86856562" y="1332145114"/>
              </a:cxn>
              <a:cxn ang="0">
                <a:pos x="9652110" y="1322491776"/>
              </a:cxn>
              <a:cxn ang="0">
                <a:pos x="9652110" y="1264571748"/>
              </a:cxn>
              <a:cxn ang="0">
                <a:pos x="347426247" y="646767434"/>
              </a:cxn>
              <a:cxn ang="0">
                <a:pos x="144763007" y="646767434"/>
              </a:cxn>
              <a:cxn ang="0">
                <a:pos x="96508671" y="588847406"/>
              </a:cxn>
              <a:cxn ang="0">
                <a:pos x="106157675" y="559887392"/>
              </a:cxn>
              <a:cxn ang="0">
                <a:pos x="472888141" y="28960014"/>
              </a:cxn>
              <a:cxn ang="0">
                <a:pos x="521142477" y="9653338"/>
              </a:cxn>
              <a:cxn ang="0">
                <a:pos x="521142477" y="0"/>
              </a:cxn>
              <a:cxn ang="0">
                <a:pos x="1071235070" y="0"/>
              </a:cxn>
              <a:cxn ang="0">
                <a:pos x="1119489406" y="57920028"/>
              </a:cxn>
              <a:cxn ang="0">
                <a:pos x="1100188293" y="96533380"/>
              </a:cxn>
              <a:cxn ang="0">
                <a:pos x="723808823" y="540580716"/>
              </a:cxn>
              <a:cxn ang="0">
                <a:pos x="781712162" y="646767434"/>
              </a:cxn>
              <a:cxn ang="0">
                <a:pos x="781712162" y="646767434"/>
              </a:cxn>
              <a:cxn ang="0">
                <a:pos x="607999039" y="646767434"/>
              </a:cxn>
              <a:cxn ang="0">
                <a:pos x="607999039" y="646767434"/>
              </a:cxn>
              <a:cxn ang="0">
                <a:pos x="579045816" y="627460758"/>
              </a:cxn>
              <a:cxn ang="0">
                <a:pos x="569396813" y="559887392"/>
              </a:cxn>
              <a:cxn ang="0">
                <a:pos x="955425285" y="106186718"/>
              </a:cxn>
              <a:cxn ang="0">
                <a:pos x="550092593" y="106186718"/>
              </a:cxn>
              <a:cxn ang="0">
                <a:pos x="250920682" y="540580716"/>
              </a:cxn>
              <a:cxn ang="0">
                <a:pos x="434285915" y="540580716"/>
              </a:cxn>
              <a:cxn ang="0">
                <a:pos x="434285915" y="540580716"/>
              </a:cxn>
              <a:cxn ang="0">
                <a:pos x="463236031" y="540580716"/>
              </a:cxn>
              <a:cxn ang="0">
                <a:pos x="482537144" y="617807420"/>
              </a:cxn>
              <a:cxn ang="0">
                <a:pos x="221967459" y="1090814770"/>
              </a:cxn>
              <a:cxn ang="0">
                <a:pos x="781712162" y="646767434"/>
              </a:cxn>
            </a:cxnLst>
            <a:pathLst>
              <a:path w="116" h="140">
                <a:moveTo>
                  <a:pt x="75" y="56"/>
                </a:moveTo>
                <a:cubicBezTo>
                  <a:pt x="97" y="56"/>
                  <a:pt x="97" y="56"/>
                  <a:pt x="97" y="56"/>
                </a:cubicBezTo>
                <a:cubicBezTo>
                  <a:pt x="100" y="56"/>
                  <a:pt x="103" y="58"/>
                  <a:pt x="103" y="61"/>
                </a:cubicBezTo>
                <a:cubicBezTo>
                  <a:pt x="103" y="63"/>
                  <a:pt x="102" y="65"/>
                  <a:pt x="100" y="66"/>
                </a:cubicBezTo>
                <a:cubicBezTo>
                  <a:pt x="9" y="138"/>
                  <a:pt x="9" y="138"/>
                  <a:pt x="9" y="138"/>
                </a:cubicBezTo>
                <a:cubicBezTo>
                  <a:pt x="6" y="140"/>
                  <a:pt x="3" y="140"/>
                  <a:pt x="1" y="137"/>
                </a:cubicBezTo>
                <a:cubicBezTo>
                  <a:pt x="0" y="136"/>
                  <a:pt x="0" y="133"/>
                  <a:pt x="1" y="131"/>
                </a:cubicBezTo>
                <a:cubicBezTo>
                  <a:pt x="36" y="67"/>
                  <a:pt x="36" y="67"/>
                  <a:pt x="36" y="67"/>
                </a:cubicBezTo>
                <a:cubicBezTo>
                  <a:pt x="15" y="67"/>
                  <a:pt x="15" y="67"/>
                  <a:pt x="15" y="67"/>
                </a:cubicBezTo>
                <a:cubicBezTo>
                  <a:pt x="12" y="67"/>
                  <a:pt x="10" y="64"/>
                  <a:pt x="10" y="61"/>
                </a:cubicBezTo>
                <a:cubicBezTo>
                  <a:pt x="10" y="60"/>
                  <a:pt x="10" y="59"/>
                  <a:pt x="11" y="58"/>
                </a:cubicBezTo>
                <a:cubicBezTo>
                  <a:pt x="49" y="3"/>
                  <a:pt x="49" y="3"/>
                  <a:pt x="49" y="3"/>
                </a:cubicBezTo>
                <a:cubicBezTo>
                  <a:pt x="50" y="1"/>
                  <a:pt x="52" y="1"/>
                  <a:pt x="54" y="1"/>
                </a:cubicBezTo>
                <a:cubicBezTo>
                  <a:pt x="54" y="0"/>
                  <a:pt x="54" y="0"/>
                  <a:pt x="54" y="0"/>
                </a:cubicBezTo>
                <a:cubicBezTo>
                  <a:pt x="111" y="0"/>
                  <a:pt x="111" y="0"/>
                  <a:pt x="111" y="0"/>
                </a:cubicBezTo>
                <a:cubicBezTo>
                  <a:pt x="114" y="0"/>
                  <a:pt x="116" y="3"/>
                  <a:pt x="116" y="6"/>
                </a:cubicBezTo>
                <a:cubicBezTo>
                  <a:pt x="116" y="7"/>
                  <a:pt x="115" y="9"/>
                  <a:pt x="114" y="10"/>
                </a:cubicBezTo>
                <a:cubicBezTo>
                  <a:pt x="75" y="56"/>
                  <a:pt x="75" y="56"/>
                  <a:pt x="75" y="56"/>
                </a:cubicBezTo>
                <a:close/>
                <a:moveTo>
                  <a:pt x="81" y="67"/>
                </a:moveTo>
                <a:cubicBezTo>
                  <a:pt x="81" y="67"/>
                  <a:pt x="81" y="67"/>
                  <a:pt x="81" y="67"/>
                </a:cubicBezTo>
                <a:cubicBezTo>
                  <a:pt x="63" y="67"/>
                  <a:pt x="63" y="67"/>
                  <a:pt x="63" y="67"/>
                </a:cubicBezTo>
                <a:cubicBezTo>
                  <a:pt x="63" y="67"/>
                  <a:pt x="63" y="67"/>
                  <a:pt x="63" y="67"/>
                </a:cubicBezTo>
                <a:cubicBezTo>
                  <a:pt x="62" y="67"/>
                  <a:pt x="61" y="66"/>
                  <a:pt x="60" y="65"/>
                </a:cubicBezTo>
                <a:cubicBezTo>
                  <a:pt x="57" y="63"/>
                  <a:pt x="57" y="60"/>
                  <a:pt x="59" y="58"/>
                </a:cubicBezTo>
                <a:cubicBezTo>
                  <a:pt x="99" y="11"/>
                  <a:pt x="99" y="11"/>
                  <a:pt x="99" y="11"/>
                </a:cubicBezTo>
                <a:cubicBezTo>
                  <a:pt x="57" y="11"/>
                  <a:pt x="57" y="11"/>
                  <a:pt x="57" y="11"/>
                </a:cubicBezTo>
                <a:cubicBezTo>
                  <a:pt x="26" y="56"/>
                  <a:pt x="26" y="56"/>
                  <a:pt x="26" y="56"/>
                </a:cubicBezTo>
                <a:cubicBezTo>
                  <a:pt x="45" y="56"/>
                  <a:pt x="45" y="56"/>
                  <a:pt x="45" y="56"/>
                </a:cubicBezTo>
                <a:cubicBezTo>
                  <a:pt x="45" y="56"/>
                  <a:pt x="45" y="56"/>
                  <a:pt x="45" y="56"/>
                </a:cubicBezTo>
                <a:cubicBezTo>
                  <a:pt x="46" y="56"/>
                  <a:pt x="47" y="56"/>
                  <a:pt x="48" y="56"/>
                </a:cubicBezTo>
                <a:cubicBezTo>
                  <a:pt x="51" y="58"/>
                  <a:pt x="52" y="61"/>
                  <a:pt x="50" y="64"/>
                </a:cubicBezTo>
                <a:cubicBezTo>
                  <a:pt x="23" y="113"/>
                  <a:pt x="23" y="113"/>
                  <a:pt x="23" y="113"/>
                </a:cubicBezTo>
                <a:cubicBezTo>
                  <a:pt x="81" y="67"/>
                  <a:pt x="81" y="67"/>
                  <a:pt x="81" y="67"/>
                </a:cubicBezTo>
                <a:close/>
              </a:path>
            </a:pathLst>
          </a:custGeom>
          <a:solidFill>
            <a:srgbClr val="FFFFFF">
              <a:alpha val="100000"/>
            </a:srgbClr>
          </a:solidFill>
          <a:ln w="9525">
            <a:noFill/>
          </a:ln>
        </p:spPr>
        <p:txBody>
          <a:bodyPr/>
          <a:p>
            <a:endParaRPr lang="zh-CN" altLang="en-US"/>
          </a:p>
        </p:txBody>
      </p:sp>
      <p:sp>
        <p:nvSpPr>
          <p:cNvPr id="19468" name="文本框 30"/>
          <p:cNvSpPr txBox="1"/>
          <p:nvPr/>
        </p:nvSpPr>
        <p:spPr>
          <a:xfrm>
            <a:off x="1708150" y="1487488"/>
            <a:ext cx="5040313" cy="4784725"/>
          </a:xfrm>
          <a:prstGeom prst="rect">
            <a:avLst/>
          </a:prstGeom>
          <a:noFill/>
          <a:ln w="9525">
            <a:noFill/>
          </a:ln>
        </p:spPr>
        <p:txBody>
          <a:bodyPr>
            <a:spAutoFit/>
          </a:bodyPr>
          <a:p>
            <a:pPr algn="just" eaLnBrk="1" hangingPunct="1">
              <a:lnSpc>
                <a:spcPct val="150000"/>
              </a:lnSpc>
              <a:spcAft>
                <a:spcPts val="600"/>
              </a:spcAft>
            </a:pPr>
            <a:endParaRPr lang="zh-CN" altLang="en-US" sz="2000" dirty="0">
              <a:latin typeface="微软雅黑" panose="020B0503020204020204" pitchFamily="34" charset="-122"/>
              <a:ea typeface="微软雅黑" panose="020B0503020204020204" pitchFamily="34" charset="-122"/>
            </a:endParaRPr>
          </a:p>
          <a:p>
            <a:pPr algn="just" eaLnBrk="1" hangingPunct="1">
              <a:lnSpc>
                <a:spcPct val="150000"/>
              </a:lnSpc>
              <a:spcAft>
                <a:spcPts val="600"/>
              </a:spcAft>
            </a:pPr>
            <a:r>
              <a:rPr lang="zh-CN" altLang="en-US" sz="2000" dirty="0">
                <a:solidFill>
                  <a:schemeClr val="tx1"/>
                </a:solidFill>
                <a:latin typeface="微软雅黑" panose="020B0503020204020204" pitchFamily="34" charset="-122"/>
                <a:ea typeface="微软雅黑" panose="020B0503020204020204" pitchFamily="34" charset="-122"/>
              </a:rPr>
              <a:t>“基于自主智能无人系统的三维建模生成裸眼3D显示系统”项目不仅革命性的解决了针对实物还原类的3D内容制作基本依靠人工建模、渲染和后期处理的技术瓶颈问题，大大提高效率并降低成本；而且高精度的影像还原可广泛应用于军警系统、教育培训、医疗服务、文化旅游、规划场馆、展览展示、商业服务与销售、影视娱乐、房地产和创意提升应用等行业。</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MH" val="20161022194503"/>
  <p:tag name="MH_LIBRARY" val="GRAPHIC"/>
  <p:tag name="MH_TYPE" val="Text"/>
  <p:tag name="MH_ORDER" val="2"/>
</p:tagLst>
</file>

<file path=ppt/tags/tag11.xml><?xml version="1.0" encoding="utf-8"?>
<p:tagLst xmlns:p="http://schemas.openxmlformats.org/presentationml/2006/main">
  <p:tag name="MH" val="20161022194333"/>
  <p:tag name="MH_LIBRARY" val="GRAPHIC"/>
  <p:tag name="MH_TYPE" val="Other"/>
  <p:tag name="MH_ORDER" val="4"/>
</p:tagLst>
</file>

<file path=ppt/tags/tag12.xml><?xml version="1.0" encoding="utf-8"?>
<p:tagLst xmlns:p="http://schemas.openxmlformats.org/presentationml/2006/main">
  <p:tag name="MH" val="20161022194333"/>
  <p:tag name="MH_LIBRARY" val="GRAPHIC"/>
  <p:tag name="MH_TYPE" val="Other"/>
  <p:tag name="MH_ORDER" val="7"/>
</p:tagLst>
</file>

<file path=ppt/tags/tag13.xml><?xml version="1.0" encoding="utf-8"?>
<p:tagLst xmlns:p="http://schemas.openxmlformats.org/presentationml/2006/main">
  <p:tag name="MH" val="20161022194333"/>
  <p:tag name="MH_LIBRARY" val="GRAPHIC"/>
  <p:tag name="MH_TYPE" val="Other"/>
  <p:tag name="MH_ORDER" val="13"/>
</p:tagLst>
</file>

<file path=ppt/tags/tag14.xml><?xml version="1.0" encoding="utf-8"?>
<p:tagLst xmlns:p="http://schemas.openxmlformats.org/presentationml/2006/main">
  <p:tag name="MH" val="20161022194333"/>
  <p:tag name="MH_LIBRARY" val="GRAPHIC"/>
  <p:tag name="MH_TYPE" val="Other"/>
  <p:tag name="MH_ORDER" val="18"/>
</p:tagLst>
</file>

<file path=ppt/tags/tag15.xml><?xml version="1.0" encoding="utf-8"?>
<p:tagLst xmlns:p="http://schemas.openxmlformats.org/presentationml/2006/main">
  <p:tag name="MH" val="20161022194503"/>
  <p:tag name="MH_LIBRARY" val="GRAPHIC"/>
  <p:tag name="MH_TYPE" val="Text"/>
  <p:tag name="MH_ORDER" val="3"/>
</p:tagLst>
</file>

<file path=ppt/tags/tag16.xml><?xml version="1.0" encoding="utf-8"?>
<p:tagLst xmlns:p="http://schemas.openxmlformats.org/presentationml/2006/main">
  <p:tag name="MH" val="20161022194333"/>
  <p:tag name="MH_LIBRARY" val="GRAPHIC"/>
  <p:tag name="MH_TYPE" val="Other"/>
  <p:tag name="MH_ORDER" val="1"/>
</p:tagLst>
</file>

<file path=ppt/tags/tag17.xml><?xml version="1.0" encoding="utf-8"?>
<p:tagLst xmlns:p="http://schemas.openxmlformats.org/presentationml/2006/main">
  <p:tag name="MH" val="20161022194333"/>
  <p:tag name="MH_LIBRARY" val="GRAPHIC"/>
  <p:tag name="MH_TYPE" val="Other"/>
  <p:tag name="MH_ORDER" val="2"/>
</p:tagLst>
</file>

<file path=ppt/tags/tag18.xml><?xml version="1.0" encoding="utf-8"?>
<p:tagLst xmlns:p="http://schemas.openxmlformats.org/presentationml/2006/main">
  <p:tag name="MH" val="20161022194333"/>
  <p:tag name="MH_LIBRARY" val="GRAPHIC"/>
  <p:tag name="MH_TYPE" val="Other"/>
  <p:tag name="MH_ORDER" val="17"/>
</p:tagLst>
</file>

<file path=ppt/tags/tag19.xml><?xml version="1.0" encoding="utf-8"?>
<p:tagLst xmlns:p="http://schemas.openxmlformats.org/presentationml/2006/main">
  <p:tag name="MH" val="20161022194503"/>
  <p:tag name="MH_LIBRARY" val="GRAPHIC"/>
  <p:tag name="MH_TYPE" val="Text"/>
  <p:tag name="MH_ORDER"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MH" val="20161022194333"/>
  <p:tag name="MH_LIBRARY" val="GRAPHIC"/>
  <p:tag name="MH_TYPE" val="Other"/>
  <p:tag name="MH_ORDER" val="1"/>
</p:tagLst>
</file>

<file path=ppt/tags/tag21.xml><?xml version="1.0" encoding="utf-8"?>
<p:tagLst xmlns:p="http://schemas.openxmlformats.org/presentationml/2006/main">
  <p:tag name="MH" val="20161022194333"/>
  <p:tag name="MH_LIBRARY" val="GRAPHIC"/>
  <p:tag name="MH_TYPE" val="Other"/>
  <p:tag name="MH_ORDER" val="2"/>
</p:tagLst>
</file>

<file path=ppt/tags/tag22.xml><?xml version="1.0" encoding="utf-8"?>
<p:tagLst xmlns:p="http://schemas.openxmlformats.org/presentationml/2006/main">
  <p:tag name="MH" val="20161022194333"/>
  <p:tag name="MH_LIBRARY" val="GRAPHIC"/>
  <p:tag name="MH_TYPE" val="Other"/>
  <p:tag name="MH_ORDER" val="11"/>
</p:tagLst>
</file>

<file path=ppt/tags/tag23.xml><?xml version="1.0" encoding="utf-8"?>
<p:tagLst xmlns:p="http://schemas.openxmlformats.org/presentationml/2006/main">
  <p:tag name="MH" val="20161022194333"/>
  <p:tag name="MH_LIBRARY" val="GRAPHIC"/>
  <p:tag name="MH_TYPE" val="Other"/>
  <p:tag name="MH_ORDER" val="12"/>
</p:tagLst>
</file>

<file path=ppt/tags/tag24.xml><?xml version="1.0" encoding="utf-8"?>
<p:tagLst xmlns:p="http://schemas.openxmlformats.org/presentationml/2006/main">
  <p:tag name="MH" val="20161022194333"/>
  <p:tag name="MH_LIBRARY" val="GRAPHIC"/>
  <p:tag name="MH_TYPE" val="Other"/>
  <p:tag name="MH_ORDER" val="17"/>
</p:tagLst>
</file>

<file path=ppt/tags/tag25.xml><?xml version="1.0" encoding="utf-8"?>
<p:tagLst xmlns:p="http://schemas.openxmlformats.org/presentationml/2006/main">
  <p:tag name="MH" val="20161022194503"/>
  <p:tag name="MH_LIBRARY" val="GRAPHIC"/>
  <p:tag name="MH_TYPE" val="Text"/>
  <p:tag name="MH_ORDER" val="1"/>
</p:tagLst>
</file>

<file path=ppt/tags/tag26.xml><?xml version="1.0" encoding="utf-8"?>
<p:tagLst xmlns:p="http://schemas.openxmlformats.org/presentationml/2006/main">
  <p:tag name="MH" val="20161022194503"/>
  <p:tag name="MH_LIBRARY" val="GRAPHIC"/>
  <p:tag name="MH_TYPE" val="Text"/>
  <p:tag name="MH_ORDER" val="2"/>
</p:tagLst>
</file>

<file path=ppt/tags/tag27.xml><?xml version="1.0" encoding="utf-8"?>
<p:tagLst xmlns:p="http://schemas.openxmlformats.org/presentationml/2006/main">
  <p:tag name="MH_TYPE" val="#NeiR#"/>
  <p:tag name="MH_NUMBER" val="4"/>
  <p:tag name="MH_CATEGORY" val="#BingLLB#"/>
  <p:tag name="MH_LAYOUT" val="SubTitle"/>
  <p:tag name="MH" val="20161022194333"/>
  <p:tag name="MH_LIBRARY" val="GRAPHIC"/>
</p:tagLst>
</file>

<file path=ppt/tags/tag28.xml><?xml version="1.0" encoding="utf-8"?>
<p:tagLst xmlns:p="http://schemas.openxmlformats.org/presentationml/2006/main">
  <p:tag name="MH" val="20151125204017"/>
  <p:tag name="MH_LIBRARY" val="GRAPHIC"/>
  <p:tag name="MH_TYPE" val="Text"/>
  <p:tag name="MH_ORDER" val="1"/>
</p:tagLst>
</file>

<file path=ppt/tags/tag29.xml><?xml version="1.0" encoding="utf-8"?>
<p:tagLst xmlns:p="http://schemas.openxmlformats.org/presentationml/2006/main">
  <p:tag name="MH" val="20160217203636"/>
  <p:tag name="MH_LIBRARY" val="GRAPHIC"/>
  <p:tag name="MH_TYPE" val="Other"/>
  <p:tag name="MH_ORDER"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MH" val="20160217203636"/>
  <p:tag name="MH_LIBRARY" val="GRAPHIC"/>
  <p:tag name="MH_TYPE" val="Other"/>
  <p:tag name="MH_ORDER" val="1"/>
</p:tagLst>
</file>

<file path=ppt/tags/tag31.xml><?xml version="1.0" encoding="utf-8"?>
<p:tagLst xmlns:p="http://schemas.openxmlformats.org/presentationml/2006/main">
  <p:tag name="MH" val="20160217203636"/>
  <p:tag name="MH_LIBRARY" val="GRAPHIC"/>
  <p:tag name="MH_TYPE" val="Other"/>
  <p:tag name="MH_ORDER" val="1"/>
</p:tagLst>
</file>

<file path=ppt/tags/tag32.xml><?xml version="1.0" encoding="utf-8"?>
<p:tagLst xmlns:p="http://schemas.openxmlformats.org/presentationml/2006/main">
  <p:tag name="MH" val="20160312084837"/>
  <p:tag name="MH_LIBRARY" val="GRAPHIC"/>
  <p:tag name="MH_TYPE" val="Desc"/>
  <p:tag name="MH_ORDER" val="1"/>
</p:tagLst>
</file>

<file path=ppt/tags/tag33.xml><?xml version="1.0" encoding="utf-8"?>
<p:tagLst xmlns:p="http://schemas.openxmlformats.org/presentationml/2006/main">
  <p:tag name="KSO_WM_UNIT_TABLE_BEAUTIFY" val="smartTable{3d7d77dd-ecf7-4863-8f6f-b8644335af95}"/>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i*1_4_2"/>
  <p:tag name="KSO_WM_TEMPLATE_CATEGORY" val="diagram"/>
  <p:tag name="KSO_WM_TEMPLATE_INDEX" val="20214613"/>
  <p:tag name="KSO_WM_UNIT_LAYERLEVEL" val="1_1_1"/>
  <p:tag name="KSO_WM_TAG_VERSION" val="1.0"/>
  <p:tag name="KSO_WM_BEAUTIFY_FLAG" val="#wm#"/>
  <p:tag name="KSO_WM_UNIT_TYPE" val="l_h_i"/>
  <p:tag name="KSO_WM_UNIT_INDEX" val="1_4_2"/>
  <p:tag name="KSO_WM_UNIT_FILL_FORE_SCHEMECOLOR_INDEX_BRIGHTNESS" val="0"/>
  <p:tag name="KSO_WM_UNIT_FILL_FORE_SCHEMECOLOR_INDEX" val="10"/>
  <p:tag name="KSO_WM_UNIT_FILL_TYPE" val="1"/>
  <p:tag name="KSO_WM_UNIT_USESOURCEFORMAT_APPLY"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i*1_2_2"/>
  <p:tag name="KSO_WM_TEMPLATE_CATEGORY" val="diagram"/>
  <p:tag name="KSO_WM_TEMPLATE_INDEX" val="20214613"/>
  <p:tag name="KSO_WM_UNIT_LAYERLEVEL" val="1_1_1"/>
  <p:tag name="KSO_WM_TAG_VERSION" val="1.0"/>
  <p:tag name="KSO_WM_BEAUTIFY_FLAG" val="#wm#"/>
  <p:tag name="KSO_WM_UNIT_TYPE" val="l_h_i"/>
  <p:tag name="KSO_WM_UNIT_INDEX" val="1_2_2"/>
  <p:tag name="KSO_WM_UNIT_FILL_FORE_SCHEMECOLOR_INDEX_BRIGHTNESS" val="0"/>
  <p:tag name="KSO_WM_UNIT_FILL_FORE_SCHEMECOLOR_INDEX" val="9"/>
  <p:tag name="KSO_WM_UNIT_FILL_TYPE" val="1"/>
  <p:tag name="KSO_WM_UNIT_USESOURCEFORMAT_APPLY"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i*1_1_2"/>
  <p:tag name="KSO_WM_TEMPLATE_CATEGORY" val="diagram"/>
  <p:tag name="KSO_WM_TEMPLATE_INDEX" val="20214613"/>
  <p:tag name="KSO_WM_UNIT_LAYERLEVEL" val="1_1_1"/>
  <p:tag name="KSO_WM_TAG_VERSION" val="1.0"/>
  <p:tag name="KSO_WM_BEAUTIFY_FLAG" val="#wm#"/>
  <p:tag name="KSO_WM_UNIT_TYPE" val="l_h_i"/>
  <p:tag name="KSO_WM_UNIT_INDEX" val="1_1_2"/>
  <p:tag name="KSO_WM_UNIT_FILL_FORE_SCHEMECOLOR_INDEX_BRIGHTNESS" val="0"/>
  <p:tag name="KSO_WM_UNIT_FILL_FORE_SCHEMECOLOR_INDEX" val="5"/>
  <p:tag name="KSO_WM_UNIT_FILL_TYPE" val="1"/>
  <p:tag name="KSO_WM_UNIT_USESOURCEFORMAT_APPLY"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i*1_3_2"/>
  <p:tag name="KSO_WM_TEMPLATE_CATEGORY" val="diagram"/>
  <p:tag name="KSO_WM_TEMPLATE_INDEX" val="20214613"/>
  <p:tag name="KSO_WM_UNIT_LAYERLEVEL" val="1_1_1"/>
  <p:tag name="KSO_WM_TAG_VERSION" val="1.0"/>
  <p:tag name="KSO_WM_BEAUTIFY_FLAG" val="#wm#"/>
  <p:tag name="KSO_WM_UNIT_TYPE" val="l_h_i"/>
  <p:tag name="KSO_WM_UNIT_INDEX" val="1_3_2"/>
  <p:tag name="KSO_WM_UNIT_FILL_FORE_SCHEMECOLOR_INDEX_BRIGHTNESS" val="0"/>
  <p:tag name="KSO_WM_UNIT_FILL_FORE_SCHEMECOLOR_INDEX" val="8"/>
  <p:tag name="KSO_WM_UNIT_FILL_TYPE" val="1"/>
  <p:tag name="KSO_WM_UNIT_USESOURCEFORMAT_APPLY"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f*1_1_1"/>
  <p:tag name="KSO_WM_TEMPLATE_CATEGORY" val="diagram"/>
  <p:tag name="KSO_WM_TEMPLATE_INDEX" val="20214613"/>
  <p:tag name="KSO_WM_UNIT_LAYERLEVEL" val="1_1_1"/>
  <p:tag name="KSO_WM_TAG_VERSION" val="1.0"/>
  <p:tag name="KSO_WM_BEAUTIFY_FLAG" val="#wm#"/>
  <p:tag name="KSO_WM_UNIT_SUBTYPE" val="a"/>
  <p:tag name="KSO_WM_UNIT_NOCLEAR" val="0"/>
  <p:tag name="KSO_WM_UNIT_TYPE" val="l_h_f"/>
  <p:tag name="KSO_WM_UNIT_INDEX" val="1_1_1"/>
  <p:tag name="KSO_WM_UNIT_VALUE" val="32"/>
  <p:tag name="KSO_WM_UNIT_PRESET_TEXT_INDEX" val="5"/>
  <p:tag name="KSO_WM_UNIT_PRESET_TEXT_LEN" val="25"/>
  <p:tag name="KSO_WM_UNIT_TEXT_FILL_FORE_SCHEMECOLOR_INDEX_BRIGHTNESS" val="0"/>
  <p:tag name="KSO_WM_UNIT_TEXT_FILL_FORE_SCHEMECOLOR_INDEX" val="14"/>
  <p:tag name="KSO_WM_UNIT_TEXT_FILL_TYPE" val="1"/>
  <p:tag name="KSO_WM_UNIT_USESOURCEFORMAT_APPLY"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f*1_3_1"/>
  <p:tag name="KSO_WM_TEMPLATE_CATEGORY" val="diagram"/>
  <p:tag name="KSO_WM_TEMPLATE_INDEX" val="20214613"/>
  <p:tag name="KSO_WM_UNIT_LAYERLEVEL" val="1_1_1"/>
  <p:tag name="KSO_WM_TAG_VERSION" val="1.0"/>
  <p:tag name="KSO_WM_BEAUTIFY_FLAG" val="#wm#"/>
  <p:tag name="KSO_WM_UNIT_SUBTYPE" val="a"/>
  <p:tag name="KSO_WM_UNIT_NOCLEAR" val="0"/>
  <p:tag name="KSO_WM_UNIT_TYPE" val="l_h_f"/>
  <p:tag name="KSO_WM_UNIT_INDEX" val="1_3_1"/>
  <p:tag name="KSO_WM_UNIT_VALUE" val="32"/>
  <p:tag name="KSO_WM_UNIT_PRESET_TEXT_INDEX" val="5"/>
  <p:tag name="KSO_WM_UNIT_PRESET_TEXT_LEN" val="25"/>
  <p:tag name="KSO_WM_UNIT_TEXT_FILL_FORE_SCHEMECOLOR_INDEX_BRIGHTNESS" val="0"/>
  <p:tag name="KSO_WM_UNIT_TEXT_FILL_FORE_SCHEMECOLOR_INDEX" val="14"/>
  <p:tag name="KSO_WM_UNIT_TEXT_FILL_TYPE" val="1"/>
  <p:tag name="KSO_WM_UNIT_USESOURCEFORMAT_APPLY" val="1"/>
</p:tagLst>
</file>

<file path=ppt/tags/tag4.xml><?xml version="1.0" encoding="utf-8"?>
<p:tagLst xmlns:p="http://schemas.openxmlformats.org/presentationml/2006/main">
  <p:tag name="MH" val="20160830110146"/>
  <p:tag name="MH_LIBRARY" val="CONTENTS"/>
  <p:tag name="MH_TYPE" val="OTHERS"/>
  <p:tag name="ID" val="553512"/>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f*1_2_1"/>
  <p:tag name="KSO_WM_TEMPLATE_CATEGORY" val="diagram"/>
  <p:tag name="KSO_WM_TEMPLATE_INDEX" val="20214613"/>
  <p:tag name="KSO_WM_UNIT_LAYERLEVEL" val="1_1_1"/>
  <p:tag name="KSO_WM_TAG_VERSION" val="1.0"/>
  <p:tag name="KSO_WM_BEAUTIFY_FLAG" val="#wm#"/>
  <p:tag name="KSO_WM_UNIT_SUBTYPE" val="a"/>
  <p:tag name="KSO_WM_UNIT_NOCLEAR" val="0"/>
  <p:tag name="KSO_WM_UNIT_TYPE" val="l_h_f"/>
  <p:tag name="KSO_WM_UNIT_INDEX" val="1_2_1"/>
  <p:tag name="KSO_WM_UNIT_VALUE" val="32"/>
  <p:tag name="KSO_WM_UNIT_PRESET_TEXT_INDEX" val="5"/>
  <p:tag name="KSO_WM_UNIT_PRESET_TEXT_LEN" val="25"/>
  <p:tag name="KSO_WM_UNIT_TEXT_FILL_FORE_SCHEMECOLOR_INDEX_BRIGHTNESS" val="0"/>
  <p:tag name="KSO_WM_UNIT_TEXT_FILL_FORE_SCHEMECOLOR_INDEX" val="14"/>
  <p:tag name="KSO_WM_UNIT_TEXT_FILL_TYPE" val="1"/>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14613_1*l_h_f*1_4_1"/>
  <p:tag name="KSO_WM_TEMPLATE_CATEGORY" val="diagram"/>
  <p:tag name="KSO_WM_TEMPLATE_INDEX" val="20214613"/>
  <p:tag name="KSO_WM_UNIT_LAYERLEVEL" val="1_1_1"/>
  <p:tag name="KSO_WM_TAG_VERSION" val="1.0"/>
  <p:tag name="KSO_WM_BEAUTIFY_FLAG" val="#wm#"/>
  <p:tag name="KSO_WM_UNIT_SUBTYPE" val="a"/>
  <p:tag name="KSO_WM_UNIT_NOCLEAR" val="0"/>
  <p:tag name="KSO_WM_UNIT_TYPE" val="l_h_f"/>
  <p:tag name="KSO_WM_UNIT_INDEX" val="1_4_1"/>
  <p:tag name="KSO_WM_UNIT_VALUE" val="32"/>
  <p:tag name="KSO_WM_UNIT_PRESET_TEXT_INDEX" val="5"/>
  <p:tag name="KSO_WM_UNIT_PRESET_TEXT_LEN" val="25"/>
  <p:tag name="KSO_WM_UNIT_TEXT_FILL_FORE_SCHEMECOLOR_INDEX_BRIGHTNESS" val="0"/>
  <p:tag name="KSO_WM_UNIT_TEXT_FILL_FORE_SCHEMECOLOR_INDEX" val="14"/>
  <p:tag name="KSO_WM_UNIT_TEXT_FILL_TYPE" val="1"/>
  <p:tag name="KSO_WM_UNIT_USESOURCEFORMAT_APPLY" val="1"/>
</p:tagLst>
</file>

<file path=ppt/tags/tag42.xml><?xml version="1.0" encoding="utf-8"?>
<p:tagLst xmlns:p="http://schemas.openxmlformats.org/presentationml/2006/main">
  <p:tag name="KSO_WM_UNIT_TABLE_BEAUTIFY" val="smartTable{20e0b062-b970-4d56-9ed9-144e275de863}"/>
  <p:tag name="TABLE_ENDDRAG_ORIGIN_RECT" val="846*472"/>
  <p:tag name="TABLE_ENDDRAG_RECT" val="109*84*846*472"/>
  <p:tag name="TABLE_EMPHASIZE_COLOR" val="240117"/>
  <p:tag name="TABLE_SKINIDX" val="1"/>
  <p:tag name="TABLE_COLORIDX" val="2"/>
  <p:tag name="TABLE_COLOR_RGB" val="0x000000*0xFFFFFF*0x212121*0xFFFFFF*0x03A9F5*0x00BCD5*0x009788*0x4CB050*0x8CC34B*0xCDDC39"/>
</p:tagLst>
</file>

<file path=ppt/tags/tag43.xml><?xml version="1.0" encoding="utf-8"?>
<p:tagLst xmlns:p="http://schemas.openxmlformats.org/presentationml/2006/main">
  <p:tag name="KSO_WM_UNIT_TABLE_BEAUTIFY" val="smartTable{7cb73c64-c99f-46c7-9102-94c735c7f19a}"/>
  <p:tag name="TABLE_ENDDRAG_ORIGIN_RECT" val="894*442"/>
  <p:tag name="TABLE_ENDDRAG_RECT" val="81*92*894*442"/>
</p:tagLst>
</file>

<file path=ppt/tags/tag44.xml><?xml version="1.0" encoding="utf-8"?>
<p:tagLst xmlns:p="http://schemas.openxmlformats.org/presentationml/2006/main">
  <p:tag name="KSO_WPP_MARK_KEY" val="903c5ac9-5419-4e9f-97b3-4a71fe243857"/>
  <p:tag name="COMMONDATA" val="eyJoZGlkIjoiMWRhMWQ0NDAxMTdiZDExMGZmMjk5Yjk2MWQyYmNlZmEifQ=="/>
</p:tagLst>
</file>

<file path=ppt/tags/tag5.xml><?xml version="1.0" encoding="utf-8"?>
<p:tagLst xmlns:p="http://schemas.openxmlformats.org/presentationml/2006/main">
  <p:tag name="MH" val="20160830110146"/>
  <p:tag name="MH_LIBRARY" val="CONTENTS"/>
  <p:tag name="MH_TYPE" val="OTHERS"/>
  <p:tag name="ID" val="553512"/>
</p:tagLst>
</file>

<file path=ppt/tags/tag6.xml><?xml version="1.0" encoding="utf-8"?>
<p:tagLst xmlns:p="http://schemas.openxmlformats.org/presentationml/2006/main">
  <p:tag name="MH" val="20161022194333"/>
  <p:tag name="MH_LIBRARY" val="GRAPHIC"/>
  <p:tag name="MH_TYPE" val="Other"/>
  <p:tag name="MH_ORDER" val="5"/>
</p:tagLst>
</file>

<file path=ppt/tags/tag7.xml><?xml version="1.0" encoding="utf-8"?>
<p:tagLst xmlns:p="http://schemas.openxmlformats.org/presentationml/2006/main">
  <p:tag name="MH" val="20161022194333"/>
  <p:tag name="MH_LIBRARY" val="GRAPHIC"/>
  <p:tag name="MH_TYPE" val="Other"/>
  <p:tag name="MH_ORDER" val="6"/>
</p:tagLst>
</file>

<file path=ppt/tags/tag8.xml><?xml version="1.0" encoding="utf-8"?>
<p:tagLst xmlns:p="http://schemas.openxmlformats.org/presentationml/2006/main">
  <p:tag name="MH" val="20161022194333"/>
  <p:tag name="MH_LIBRARY" val="GRAPHIC"/>
  <p:tag name="MH_TYPE" val="Other"/>
  <p:tag name="MH_ORDER" val="16"/>
</p:tagLst>
</file>

<file path=ppt/tags/tag9.xml><?xml version="1.0" encoding="utf-8"?>
<p:tagLst xmlns:p="http://schemas.openxmlformats.org/presentationml/2006/main">
  <p:tag name="MH" val="20161022194333"/>
  <p:tag name="MH_LIBRARY" val="GRAPHIC"/>
  <p:tag name="MH_TYPE" val="Other"/>
  <p:tag name="MH_ORDER" val="19"/>
</p:tagLst>
</file>

<file path=ppt/theme/_rels/theme1.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积分">
  <a:themeElements>
    <a:clrScheme name="自定义 4">
      <a:dk1>
        <a:sysClr val="windowText" lastClr="000000"/>
      </a:dk1>
      <a:lt1>
        <a:sysClr val="window" lastClr="FFFFFF"/>
      </a:lt1>
      <a:dk2>
        <a:srgbClr val="0070C0"/>
      </a:dk2>
      <a:lt2>
        <a:srgbClr val="DFE3E5"/>
      </a:lt2>
      <a:accent1>
        <a:srgbClr val="1C6294"/>
      </a:accent1>
      <a:accent2>
        <a:srgbClr val="124163"/>
      </a:accent2>
      <a:accent3>
        <a:srgbClr val="002060"/>
      </a:accent3>
      <a:accent4>
        <a:srgbClr val="7F7F7F"/>
      </a:accent4>
      <a:accent5>
        <a:srgbClr val="2683C6"/>
      </a:accent5>
      <a:accent6>
        <a:srgbClr val="1C6294"/>
      </a:accent6>
      <a:hlink>
        <a:srgbClr val="124163"/>
      </a:hlink>
      <a:folHlink>
        <a:srgbClr val="002060"/>
      </a:folHlink>
    </a:clrScheme>
    <a:fontScheme name="自定义 1">
      <a:majorFont>
        <a:latin typeface="Calibri Light"/>
        <a:ea typeface="微软雅黑"/>
        <a:cs typeface=""/>
      </a:majorFont>
      <a:minorFont>
        <a:latin typeface="Calibri"/>
        <a:ea typeface="微软雅黑"/>
        <a:cs typeface=""/>
      </a:minorFont>
    </a:fontScheme>
    <a:fmtScheme name="积分">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package" Target="../embeddings/Workbook1.xlsx"/></Relationships>
</file>

<file path=ppt/webExtensions/_rels/webExtension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package" Target="../embeddings/Workbook2.xlsx"/></Relationships>
</file>

<file path=ppt/webExtensions/webExtension1.xml><?xml version="1.0" encoding="utf-8"?>
<wpswe:webExtension xmlns:wpswe="http://www.wps.cn/officeDocument/2018/webExtension">
  <wpswe:extSource id="dschart" version="1.0"/>
  <wpswe:properties>
    <wpswe:property key="DiscardFirstCodeChange" value="0"/>
    <wpswe:property key="autoSnapshot" value="0"/>
    <wpswe:property key="dschart" value="{&quot;dschart_data&quot;:{&quot;blockId&quot;:&quot;164758982116793344&quot;,&quot;chart_type&quot;:&quot;饼图&quot;,&quot;classifty_type&quot;:[&quot;占比类&quot;],&quot;dataSrc&quot;:{&quot;data&quot;:[[[&quot;股权比例&quot;,&quot;占比（%）&quot;],[&quot;刘红&quot;,&quot;27&quot;],[&quot;上海济丽信息技术有限公司&quot;,&quot;5&quot;],[&quot;上海沿路科技合伙企业（有限合伙）&quot;,&quot;48&quot;],[&quot;上海洛派科技合伙企业（有限合伙）&quot;,&quot;20&quot;]]],&quot;dataType&quot;:&quot;obejct-table&quot;,&quot;download&quot;:false,&quot;srcType&quot;:&quot;local&quot;,&quot;url&quot;:&quot;&quot;},&quot;function_type&quot;:[&quot;饼图&quot;],&quot;gif&quot;:&quot;https://image.dycharts.com/444746070325460997.gif?imageView2/2/w/500/quality/90&quot;,&quot;isDocNotWatermark&quot;:true,&quot;isFree&quot;:&quot;0&quot;,&quot;label&quot;:&quot;&lt;e-piebasic-chart&gt;&quot;,&quot;position&quot;:{&quot;left&quot;:0,&quot;top&quot;:0},&quot;price&quot;:0,&quot;projectId&quot;:&quot;164759430046172228&quot;,&quot;props&quot;:{&quot;animation&quot;:{&quot;duration&quot;:&quot;1.5&quot;,&quot;easeStyle&quot;:&quot;&quot;,&quot;endPause&quot;:&quot;1&quot;,&quot;moveOptions&quot;:[&quot;轮子&quot;,&quot;百叶窗&quot;,&quot;折扇&quot;,&quot;径向展开&quot;],&quot;moveStyle&quot;:&quot;轮子&quot;,&quot;startDelay&quot;:&quot;0&quot;,&quot;transition&quot;:true},&quot;backgroundColor&quot;:&quot;&quot;,&quot;colors&quot;:{&quot;colorControlers&quot;:[&quot;multiple&quot;,&quot;linear&quot;],&quot;list&quot;:[&quot;#ec4233ff&quot;,&quot;#3f3f3fff&quot;,2,&quot;#2d8bfeff&quot;],&quot;type&quot;:&quot;multiple&quot;},&quot;display&quot;:{&quot;borderColor&quot;:&quot;#FFFFFF&quot;,&quot;borderWidth&quot;:2.5,&quot;cornerRadius&quot;:0,&quot;fillOpacity&quot;:1,&quot;gapPercentage&quot;:0.8,&quot;innerRadiusRatio&quot;:0.046},&quot;label&quot;:{&quot;contentChoice&quot;:[&quot;百分比&quot;],&quot;contentOption&quot;:[&quot;名称&quot;,&quot;百分比&quot;,&quot;数值&quot;],&quot;display&quot;:true,&quot;positionChoice&quot;:&quot;内部周向&quot;,&quot;positionOptions&quot;:[&quot;内部周向&quot;,&quot;内部水平&quot;,&quot;外部&quot;],&quot;suffix&quot;:&quot;&quot;,&quot;textLabel&quot;:{&quot;color&quot;:&quot;#ffffffff&quot;,&quot;fontFamily&quot;:&quot;OPPOSans-M&quot;,&quot;fontSize&quot;:&quot;20&quot;}},&quot;legend&quot;:{&quot;color&quot;:[&quot;#545454&quot;],&quot;fontFamily&quot;:&quot;OPPOSans-M&quot;,&quot;fontSize&quot;:&quot;14&quot;,&quot;lineHeight&quot;:&quot;15&quot;,&quot;show&quot;:true,&quot;style&quot;:&quot;&quot;,&quot;styleOptions&quot;:[],&quot;xPosition&quot;:&quot;center&quot;,&quot;yPosition&quot;:&quot;bottom&quot;},&quot;logoDisplay&quot;:{&quot;bottomLineHeight&quot;:&quot;15&quot;,&quot;imgHeight&quot;:&quot;32&quot;,&quot;imgUrl&quot;:&quot;https://ss1.dycharts.com/newchartLogo.png&quot;,&quot;show&quot;:false,&quot;topLineHeight&quot;:&quot;11&quot;},&quot;map&quot;:[[{&quot;allowType&quot;:[&quot;string&quot;],&quot;configurable&quot;:false,&quot;function&quot;:&quot;objCol&quot;,&quot;index&quot;:0,&quot;isLegend&quot;:true,&quot;name&quot;:&quot;名称&quot;},{&quot;allowType&quot;:[&quot;number&quot;],&quot;configurable&quot;:false,&quot;function&quot;:&quot;vCol&quot;,&quot;index&quot;:1,&quot;isLegend&quot;:false,&quot;name&quot;:&quot;值&quot;}]],&quot;numberFormat&quot;:{&quot;decimalPlaces&quot;:&quot;&quot;,&quot;style&quot;:&quot;1000.00&quot;},&quot;paddings&quot;:{&quot;bottom&quot;:&quot;23&quot;,&quot;chartBottom&quot;:&quot;5&quot;,&quot;left&quot;:&quot;24&quot;,&quot;right&quot;:&quot;24&quot;,&quot;top&quot;:&quot;20&quot;},&quot;publishDisplay&quot;:{&quot;color&quot;:&quot;#878787&quot;,&quot;fontFamily&quot;:&quot;阿里巴巴普惠体 常规&quot;,&quot;fontSize&quot;:&quot;14&quot;,&quot;show&quot;:false,&quot;text&quot;:&quot;镝数出品&quot;},&quot;shadow&quot;:{&quot;display&quot;:true,&quot;shadowAngle&quot;:&quot;45&quot;,&quot;shadowBlur&quot;:&quot;5&quot;,&quot;shadowColor&quot;:&quot;#a8a8a7cc&quot;,&quot;shadowOpacity&quot;:&quot;100&quot;,&quot;shadowRadius&quot;:&quot;3&quot;},&quot;size&quot;:{&quot;height&quot;:532.5,&quot;ratio&quot;:&quot;&quot;,&quot;rotate&quot;:0,&quot;width&quot;:950},&quot;sourceDisplay&quot;:{&quot;color&quot;:&quot;#878787&quot;,&quot;fontFamily&quot;:&quot;阿里巴巴普惠体 常规&quot;,&quot;fontSize&quot;:&quot;14&quot;,&quot;show&quot;:false,&quot;text&quot;:&quot;数据来源：示例数据&quot;,&quot;topLineHeight&quot;:&quot;15&quot;,&quot;xPosition&quot;:&quot;left&quot;,&quot;yPosition&quot;:&quot;bottom&quot;},&quot;titleDisplay&quot;:{&quot;color&quot;:&quot;#4c4c4c&quot;,&quot;fontFamily&quot;:&quot;OPPOSans-M&quot;,&quot;fontSize&quot;:&quot;30&quot;,&quot;lineHeight&quot;:&quot;10&quot;,&quot;show&quot;:false,&quot;text&quot;:&quot;中国网红受教育水平&quot;,&quot;totalHeight&quot;:&quot;39&quot;,&quot;xPosition&quot;:&quot;center&quot;,&quot;yPosition&quot;:&quot;top&quot;},&quot;tooltip&quot;:true,&quot;unitDisplay&quot;:{&quot;bottomLineHeight&quot;:&quot;15&quot;,&quot;color&quot;:&quot;#878787&quot;,&quot;fontFamily&quot;:&quot;阿里巴巴普惠体 常规&quot;,&quot;fontSize&quot;:&quot;14&quot;,&quot;show&quot;:false,&quot;text&quot;:&quot;单位：%&quot;,&quot;xPosition&quot;:&quot;left&quot;,&quot;yPosition&quot;:&quot;top&quot;},&quot;watermarkDisplay&quot;:{&quot;imgHeight&quot;:&quot;80&quot;,&quot;imgUrl&quot;:&quot;https://ss1.dycharts.com/newchartWatermark.png&quot;,&quot;imgWidth&quot;:&quot;80&quot;,&quot;show&quot;:false}},&quot;templateId&quot;:&quot;444746070325460997-7&quot;,&quot;templateSwitch&quot;:&quot;key-value&quot;,&quot;theme&quot;:{&quot;_id&quot;:18,&quot;axis&quot;:{&quot;color&quot;:&quot;#a1a1a1 &quot;},&quot;backgroundColor&quot;:&quot;#FFFFFF&quot;,&quot;colors&quot;:[&quot;#3F3F3Fff&quot;,&quot;#EC4233ff&quot;,&quot;#FBBB06ff&quot;,&quot;#3F3F3Fff&quot;,&quot;#EC4233ff&quot;,&quot;#FBBB06ff&quot;,&quot;#3F3F3Fff&quot;,&quot;#EC4233ff&quot;,&quot;#FBBB06ff&quot;,&quot;#3F3F3Fff&quot;,&quot;#EC4233ff&quot;,&quot;#FBBB06ff&quot;,&quot;#3F3F3Fff&quot;,&quot;#EC4233ff&quot;],&quot;fonts&quot;:{&quot;accessoryColor&quot;:&quot;#878787&quot;,&quot;color&quot;:&quot;#545454&quot;,&quot;fontFamily&quot;:&quot;阿里巴巴普惠体 常规&quot;,&quot;fontSize&quot;:&quot;14&quot;},&quot;grid&quot;:{&quot;color&quot;:&quot;#cccccc&quot;},&quot;id&quot;:&quot;17&quot;,&quot;name&quot;:&quot;默认主题&quot;,&quot;price&quot;:&quot;0.0&quot;,&quot;shapeColor&quot;:1,&quot;themeId&quot;:&quot;18&quot;,&quot;thumb&quot;:&quot;https://ss1.dydata.io/v2/themes/17.png&quot;,&quot;titleFont&quot;:{&quot;color&quot;:&quot;#4c4c4c&quot;,&quot;fontFamily&quot;:&quot;阿里巴巴普惠体 常规&quot;,&quot;fontSize&quot;:&quot;36&quot;}},&quot;thumb&quot;:&quot;./images/444746070325460997-7.png&quot;,&quot;title&quot;:&quot;基础饼图&quot;,&quot;type&quot;:&quot;chart&quot;},&quot;dschart_id&quot;:&quot;444746070325460997-7&quot;,&quot;id&quot;:&quot;99&quot;}"/>
    <wpswe:property key="isUseCommonErrorPage" value="false"/>
    <wpswe:property key="loadingImage" value="res:/icons/DsWebShapeDefaultPage.svg"/>
  </wpswe:properties>
  <wpswe:watchingCache>
    <wpswe:linkPath>C:/Users/Administrator/AppData/Local/Temp/wps.qqOWzl/WebExtensionDataSource2 in Wps.xlsx</wpswe:linkPath>
  </wpswe:watchingCache>
  <wpswe:snapshot xmlns:r="http://schemas.openxmlformats.org/officeDocument/2006/relationships" r:embed="rId2"/>
  <wpswe:externalData xmlns:r="http://schemas.openxmlformats.org/officeDocument/2006/relationships" r:id="rId1"/>
  <wpswe:url>https://clientweb.docer.wps.cn/ds/1.0.0/webShapeView?id=99&amp;dschart_id=444746070325460997-7&amp;from=insert_onlinechart&amp;productEntry=dropwin&amp;sceneEntry=docrec-99&amp;flag=1003</wpswe:url>
  <wpswe:constantSnapshot>false</wpswe:constantSnapshot>
</wpswe:webExtension>
</file>

<file path=ppt/webExtensions/webExtension2.xml><?xml version="1.0" encoding="utf-8"?>
<wpswe:webExtension xmlns:wpswe="http://www.wps.cn/officeDocument/2018/webExtension">
  <wpswe:extSource id="dschart" version="1.0"/>
  <wpswe:properties>
    <wpswe:property key="DiscardFirstCodeChange" value="0"/>
    <wpswe:property key="autoSnapshot" value="0"/>
    <wpswe:property key="dschart" value="{&quot;dschart_data&quot;:{&quot;blockId&quot;:&quot;161243067158731941&quot;,&quot;chart_type&quot;:&quot;饼图&quot;,&quot;classifty_type&quot;:[&quot;占比类&quot;],&quot;dataSrc&quot;:{&quot;data&quot;:[[[&quot;受教育水平&quot;,&quot;占比（%）&quot;],[&quot;人才引进&quot;,&quot;28.57&quot;],[&quot;硬件成本&quot;,&quot;14.29&quot;],[&quot;基础建设和产学研&quot;,&quot;34.69&quot;],[&quot;市场推广&quot;,&quot;11.5&quot;],[&quot;营销费用&quot;,&quot;12.24&quot;],[&quot;市场推广&quot;,&quot;10.2&quot;]]],&quot;dataType&quot;:&quot;obejct-table&quot;,&quot;download&quot;:false,&quot;srcType&quot;:&quot;local&quot;,&quot;url&quot;:&quot;&quot;},&quot;function_type&quot;:[&quot;饼图&quot;],&quot;gif&quot;:&quot;//web.docer.wpscdn.cn/docer/ds-page/images/444746070325460997.gif?imageView2/2/w/500/quality/90&quot;,&quot;isDocNotWatermark&quot;:true,&quot;isFree&quot;:&quot;0&quot;,&quot;label&quot;:&quot;&lt;e-piebasic-chart&gt;&quot;,&quot;projectId&quot;:&quot;444746070325460997&quot;,&quot;props&quot;:{&quot;animation&quot;:{&quot;duration&quot;:&quot;1.5&quot;,&quot;easeStyle&quot;:&quot;&quot;,&quot;endPause&quot;:&quot;1&quot;,&quot;moveOptions&quot;:[&quot;轮子&quot;,&quot;百叶窗&quot;,&quot;折扇&quot;,&quot;径向展开&quot;],&quot;moveStyle&quot;:&quot;轮子&quot;,&quot;startDelay&quot;:&quot;0&quot;,&quot;transition&quot;:true},&quot;axis&quot;:&quot;&quot;,&quot;backgroundColor&quot;:&quot;&quot;,&quot;colors&quot;:{&quot;colorControlers&quot;:[&quot;multiple&quot;,&quot;linear&quot;],&quot;list&quot;:[0,1,2,3,4,5],&quot;type&quot;:&quot;multiple&quot;},&quot;display&quot;:{&quot;borderColor&quot;:&quot;#FFFFFF&quot;,&quot;borderWidth&quot;:&quot;1&quot;,&quot;cornerRadius&quot;:&quot;0&quot;,&quot;fillOpacity&quot;:&quot;1&quot;,&quot;gapPercentage&quot;:&quot;0&quot;,&quot;innerRadiusRatio&quot;:&quot;0&quot;},&quot;label&quot;:{&quot;contentChoice&quot;:[&quot;名称&quot;,&quot;百分比&quot;],&quot;contentOption&quot;:[&quot;名称&quot;,&quot;百分比&quot;,&quot;数值&quot;],&quot;display&quot;:false,&quot;positionChoice&quot;:&quot;内部水平&quot;,&quot;positionOptions&quot;:[&quot;内部周向&quot;,&quot;内部水平&quot;,&quot;外部&quot;],&quot;suffix&quot;:&quot;&quot;,&quot;textLabel&quot;:{&quot;color&quot;:&quot;#545454&quot;,&quot;fontFamily&quot;:&quot;黑体&quot;,&quot;fontSize&quot;:&quot;14&quot;}},&quot;legend&quot;:{&quot;color&quot;:[&quot;#545454&quot;],&quot;fontFamily&quot;:[&quot;黑体&quot;],&quot;fontSize&quot;:&quot;14&quot;,&quot;lineHeight&quot;:&quot;15&quot;,&quot;show&quot;:true,&quot;style&quot;:&quot;&quot;,&quot;styleOptions&quot;:[],&quot;xPosition&quot;:&quot;center&quot;,&quot;yPosition&quot;:&quot;bottom&quot;},&quot;logoDisplay&quot;:{&quot;bottomLineHeight&quot;:&quot;15&quot;,&quot;imgHeight&quot;:&quot;32&quot;,&quot;imgUrl&quot;:&quot;https://ss1.dydata.io/newchartLogo.png&quot;,&quot;show&quot;:true,&quot;topLineHeight&quot;:&quot;11&quot;},&quot;map&quot;:[[{&quot;allowType&quot;:[&quot;string&quot;],&quot;configurable&quot;:false,&quot;function&quot;:&quot;objCol&quot;,&quot;index&quot;:0,&quot;isLegend&quot;:true,&quot;name&quot;:&quot;名称&quot;},{&quot;allowType&quot;:[&quot;number&quot;],&quot;configurable&quot;:false,&quot;function&quot;:&quot;vCol&quot;,&quot;index&quot;:1,&quot;isLegend&quot;:false,&quot;name&quot;:&quot;值&quot;}]],&quot;numberFormat&quot;:{&quot;decimalPlaces&quot;:&quot;&quot;,&quot;style&quot;:&quot;1000.00&quot;},&quot;paddings&quot;:{&quot;bottom&quot;:&quot;33&quot;,&quot;chartBottom&quot;:&quot;5&quot;,&quot;left&quot;:&quot;24&quot;,&quot;right&quot;:&quot;24&quot;,&quot;top&quot;:&quot;24&quot;},&quot;publishDisplay&quot;:{&quot;color&quot;:&quot;#878787&quot;,&quot;fontFamily&quot;:&quot;黑体&quot;,&quot;fontSize&quot;:&quot;14&quot;,&quot;show&quot;:true,&quot;text&quot;:&quot;镝数出品&quot;},&quot;shadow&quot;:{&quot;display&quot;:false,&quot;shadowAngle&quot;:&quot;45&quot;,&quot;shadowBlur&quot;:&quot;5&quot;,&quot;shadowColor&quot;:&quot;#c6c6c6&quot;,&quot;shadowOpacity&quot;:&quot;100&quot;,&quot;shadowRadius&quot;:&quot;3&quot;},&quot;size&quot;:{&quot;height&quot;:423.9130434782608,&quot;ratio&quot;:&quot;&quot;,&quot;rotate&quot;:0,&quot;width&quot;:582.6086956521739},&quot;sourceDisplay&quot;:{&quot;color&quot;:&quot;#878787&quot;,&quot;fontFamily&quot;:&quot;黑体&quot;,&quot;fontSize&quot;:&quot;14&quot;,&quot;show&quot;:false,&quot;text&quot;:&quot;数据来源：示例数据&quot;,&quot;topLineHeight&quot;:&quot;15&quot;,&quot;xPosition&quot;:&quot;left&quot;,&quot;yPosition&quot;:&quot;bottom&quot;},&quot;titleDisplay&quot;:{&quot;color&quot;:&quot;#4c4c4c&quot;,&quot;fontFamily&quot;:&quot;黑体&quot;,&quot;fontSize&quot;:&quot;36&quot;,&quot;lineHeight&quot;:&quot;10&quot;,&quot;show&quot;:false,&quot;text&quot;:&quot;中国网红受教育水平&quot;,&quot;totalHeight&quot;:&quot;39&quot;,&quot;xPosition&quot;:&quot;left&quot;,&quot;yPosition&quot;:&quot;top&quot;},&quot;tooltip&quot;:true,&quot;unitDisplay&quot;:{&quot;bottomLineHeight&quot;:&quot;15&quot;,&quot;color&quot;:&quot;#878787&quot;,&quot;fontFamily&quot;:&quot;黑体&quot;,&quot;fontSize&quot;:&quot;14&quot;,&quot;show&quot;:false,&quot;text&quot;:&quot;单位：%&quot;,&quot;xPosition&quot;:&quot;left&quot;,&quot;yPosition&quot;:&quot;top&quot;},&quot;watermarkDisplay&quot;:{&quot;imgHeight&quot;:&quot;80&quot;,&quot;imgUrl&quot;:&quot;https://ss1.dydata.io/newchartWatermark.png&quot;,&quot;imgWidth&quot;:&quot;80&quot;,&quot;show&quot;:false}},&quot;templateId&quot;:&quot;444746070325460997&quot;,&quot;templateSwitch&quot;:&quot;key-value&quot;,&quot;theme&quot;:{&quot;axis&quot;:{&quot;color&quot;:&quot;#a1a1a1&quot;},&quot;backgroundColor&quot;:&quot;#FFFFFF&quot;,&quot;colors&quot;:[&quot;#5AAEF3&quot;,&quot;#62D9AD&quot;,&quot;#5B6E96&quot;,&quot;#a8dffa&quot;,&quot;#ffdc4c&quot;,&quot;#FF974C&quot;,&quot;#E65A56&quot;,&quot;#6D61E4&quot;,&quot;#4A6FE2&quot;,&quot;#6D9AE7&quot;,&quot;#23C2DB&quot;,&quot;#D4EC59&quot;,&quot;#FFE88E&quot;,&quot;#FEB64D&quot;,&quot;#FB6E6C&quot;],&quot;fonts&quot;:{&quot;accessoryColor&quot;:&quot;#878787&quot;,&quot;color&quot;:&quot;#545454&quot;,&quot;fontFamily&quot;:&quot;黑体&quot;,&quot;fontSize&quot;:&quot;14&quot;},&quot;grid&quot;:{&quot;color&quot;:&quot;#ccc&quot;},&quot;name&quot;:&quot;默认主题&quot;,&quot;price&quot;:&quot;0.0&quot;,&quot;shapeColor&quot;:1,&quot;themeId&quot;:&quot;18&quot;,&quot;titleFont&quot;:{&quot;color&quot;:&quot;#4c4c4c&quot;,&quot;fontFamily&quot;:&quot;黑体&quot;,&quot;fontSize&quot;:&quot;36&quot;}},&quot;thumb&quot;:&quot;//web.docer.wpscdn.cn/docer/ds-page/images/E8hjxBcbsDqAkMBMmTgoN2.D0C288B1.jpg?imageView2/2/w/500/quality/90&quot;,&quot;title&quot;:&quot;基础饼图&quot;,&quot;type&quot;:&quot;chart&quot;},&quot;dschart_id&quot;:&quot;444746070325460997&quot;,&quot;id&quot;:&quot;50&quot;}"/>
    <wpswe:property key="isUseCommonErrorPage" value="false"/>
    <wpswe:property key="loadingImage" value="res:/icons/DsWebShapeDefaultPage.svg"/>
  </wpswe:properties>
  <wpswe:watchingCache>
    <wpswe:linkPath>C:/Users/刘红/AppData/Local/Temp/wps.KGHvQE/Workbook2.xlsx</wpswe:linkPath>
  </wpswe:watchingCache>
  <wpswe:snapshot xmlns:r="http://schemas.openxmlformats.org/officeDocument/2006/relationships" r:embed="rId2"/>
  <wpswe:externalData xmlns:r="http://schemas.openxmlformats.org/officeDocument/2006/relationships" r:id="rId1"/>
  <wpswe:url>https://clientweb.docer.wps.cn/ds/1.0.0/webShapeView?id=50&amp;dschart_id=444746070325460997&amp;from=insert_onlinechart&amp;productEntry=dropwin&amp;sceneEntry=docrec-50&amp;flag=1003</wpswe:url>
  <wpswe:constantSnapshot>false</wpswe:constantSnapshot>
</wpswe:webExtension>
</file>

<file path=docProps/app.xml><?xml version="1.0" encoding="utf-8"?>
<Properties xmlns="http://schemas.openxmlformats.org/officeDocument/2006/extended-properties" xmlns:vt="http://schemas.openxmlformats.org/officeDocument/2006/docPropsVTypes">
  <Template>Office Theme</Template>
  <TotalTime>0</TotalTime>
  <Words>4358</Words>
  <Application>WPS 演示</Application>
  <PresentationFormat>自定义</PresentationFormat>
  <Paragraphs>559</Paragraphs>
  <Slides>23</Slides>
  <Notes>6</Notes>
  <HiddenSlides>0</HiddenSlides>
  <MMClips>0</MMClips>
  <ScaleCrop>false</ScaleCrop>
  <HeadingPairs>
    <vt:vector size="6" baseType="variant">
      <vt:variant>
        <vt:lpstr>已用的字体</vt:lpstr>
      </vt:variant>
      <vt:variant>
        <vt:i4>26</vt:i4>
      </vt:variant>
      <vt:variant>
        <vt:lpstr>主题</vt:lpstr>
      </vt:variant>
      <vt:variant>
        <vt:i4>1</vt:i4>
      </vt:variant>
      <vt:variant>
        <vt:lpstr>幻灯片标题</vt:lpstr>
      </vt:variant>
      <vt:variant>
        <vt:i4>23</vt:i4>
      </vt:variant>
    </vt:vector>
  </HeadingPairs>
  <TitlesOfParts>
    <vt:vector size="50" baseType="lpstr">
      <vt:lpstr>Arial</vt:lpstr>
      <vt:lpstr>宋体</vt:lpstr>
      <vt:lpstr>Wingdings</vt:lpstr>
      <vt:lpstr>Calibri</vt:lpstr>
      <vt:lpstr>Calibri Light</vt:lpstr>
      <vt:lpstr>微软雅黑</vt:lpstr>
      <vt:lpstr>Tw Cen MT</vt:lpstr>
      <vt:lpstr>Wingdings 3</vt:lpstr>
      <vt:lpstr>Century Gothic</vt:lpstr>
      <vt:lpstr>微软雅黑 Light</vt:lpstr>
      <vt:lpstr>汉仪文黑-35W</vt:lpstr>
      <vt:lpstr>黑体</vt:lpstr>
      <vt:lpstr>AvantGarde Bk BT</vt:lpstr>
      <vt:lpstr>RomanS</vt:lpstr>
      <vt:lpstr>Microsoft YaHei UI</vt:lpstr>
      <vt:lpstr>Lucida Sans</vt:lpstr>
      <vt:lpstr>Wingdings</vt:lpstr>
      <vt:lpstr>Helvetica Neue Light</vt:lpstr>
      <vt:lpstr>Arial Unicode MS</vt:lpstr>
      <vt:lpstr>Times New Roman</vt:lpstr>
      <vt:lpstr>Impact MT Std</vt:lpstr>
      <vt:lpstr>汉仪旗黑-45S</vt:lpstr>
      <vt:lpstr>汉仪雅酷黑 65W</vt:lpstr>
      <vt:lpstr>Arial Narrow</vt:lpstr>
      <vt:lpstr>Arial</vt:lpstr>
      <vt:lpstr>Times New Roman</vt:lpstr>
      <vt:lpstr>积分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bt857</dc:title>
  <dc:creator>Liying</dc:creator>
  <cp:lastModifiedBy>坚持</cp:lastModifiedBy>
  <cp:revision>1487</cp:revision>
  <dcterms:created xsi:type="dcterms:W3CDTF">2017-01-15T09:49:00Z</dcterms:created>
  <dcterms:modified xsi:type="dcterms:W3CDTF">2022-11-21T10:12:09Z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495994A058274B06AAD9375B539504A1</vt:lpwstr>
  </property>
</Properties>
</file>