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767" r:id="rId2"/>
    <p:sldId id="763" r:id="rId3"/>
    <p:sldId id="276" r:id="rId4"/>
    <p:sldId id="739" r:id="rId5"/>
    <p:sldId id="740" r:id="rId6"/>
    <p:sldId id="741" r:id="rId7"/>
    <p:sldId id="742" r:id="rId8"/>
    <p:sldId id="258" r:id="rId9"/>
    <p:sldId id="261" r:id="rId10"/>
    <p:sldId id="262" r:id="rId11"/>
    <p:sldId id="765" r:id="rId12"/>
    <p:sldId id="257" r:id="rId13"/>
    <p:sldId id="755" r:id="rId14"/>
    <p:sldId id="759" r:id="rId15"/>
    <p:sldId id="746" r:id="rId16"/>
    <p:sldId id="277" r:id="rId17"/>
    <p:sldId id="274" r:id="rId1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79F"/>
    <a:srgbClr val="BA848C"/>
    <a:srgbClr val="B2767F"/>
    <a:srgbClr val="AB6972"/>
    <a:srgbClr val="B67C84"/>
    <a:srgbClr val="AC6C75"/>
    <a:srgbClr val="AF717A"/>
    <a:srgbClr val="B0747D"/>
    <a:srgbClr val="AD6F78"/>
    <a:srgbClr val="A864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5" autoAdjust="0"/>
    <p:restoredTop sz="94660"/>
  </p:normalViewPr>
  <p:slideViewPr>
    <p:cSldViewPr snapToGrid="0">
      <p:cViewPr varScale="1">
        <p:scale>
          <a:sx n="127" d="100"/>
          <a:sy n="127" d="100"/>
        </p:scale>
        <p:origin x="3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25968;&#25454;&#22686;&#38271;%20&#35745;&#31639;&#25968;&#25454;&#21450;&#20316;&#2227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istrator\Desktop\&#25968;&#25454;&#22686;&#38271;%20&#35745;&#31639;&#25968;&#25454;&#21450;&#20316;&#2227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Sheet1!$B$7</c:f>
              <c:strCache>
                <c:ptCount val="1"/>
                <c:pt idx="0">
                  <c:v>客户数量（家）</c:v>
                </c:pt>
              </c:strCache>
            </c:strRef>
          </c:tx>
          <c:spPr>
            <a:solidFill>
              <a:schemeClr val="accent1"/>
            </a:solidFill>
            <a:ln>
              <a:noFill/>
            </a:ln>
            <a:effectLst/>
            <a:sp3d/>
          </c:spPr>
          <c:invertIfNegative val="0"/>
          <c:cat>
            <c:strRef>
              <c:f>Sheet1!$A$8:$A$10</c:f>
              <c:strCache>
                <c:ptCount val="3"/>
                <c:pt idx="0">
                  <c:v>2020年</c:v>
                </c:pt>
                <c:pt idx="1">
                  <c:v>2021年</c:v>
                </c:pt>
                <c:pt idx="2">
                  <c:v>2022年</c:v>
                </c:pt>
              </c:strCache>
            </c:strRef>
          </c:cat>
          <c:val>
            <c:numRef>
              <c:f>Sheet1!$B$8:$B$10</c:f>
              <c:numCache>
                <c:formatCode>General</c:formatCode>
                <c:ptCount val="3"/>
                <c:pt idx="0">
                  <c:v>409</c:v>
                </c:pt>
                <c:pt idx="1">
                  <c:v>488</c:v>
                </c:pt>
                <c:pt idx="2">
                  <c:v>564</c:v>
                </c:pt>
              </c:numCache>
            </c:numRef>
          </c:val>
          <c:extLst>
            <c:ext xmlns:c16="http://schemas.microsoft.com/office/drawing/2014/chart" uri="{C3380CC4-5D6E-409C-BE32-E72D297353CC}">
              <c16:uniqueId val="{00000000-6C40-4E8E-B61C-73BB226D4918}"/>
            </c:ext>
          </c:extLst>
        </c:ser>
        <c:ser>
          <c:idx val="1"/>
          <c:order val="1"/>
          <c:tx>
            <c:strRef>
              <c:f>Sheet1!$C$7</c:f>
              <c:strCache>
                <c:ptCount val="1"/>
                <c:pt idx="0">
                  <c:v>新客户数量（家）</c:v>
                </c:pt>
              </c:strCache>
            </c:strRef>
          </c:tx>
          <c:spPr>
            <a:solidFill>
              <a:schemeClr val="accent2"/>
            </a:solidFill>
            <a:ln>
              <a:noFill/>
            </a:ln>
            <a:effectLst/>
            <a:sp3d/>
          </c:spPr>
          <c:invertIfNegative val="0"/>
          <c:cat>
            <c:strRef>
              <c:f>Sheet1!$A$8:$A$10</c:f>
              <c:strCache>
                <c:ptCount val="3"/>
                <c:pt idx="0">
                  <c:v>2020年</c:v>
                </c:pt>
                <c:pt idx="1">
                  <c:v>2021年</c:v>
                </c:pt>
                <c:pt idx="2">
                  <c:v>2022年</c:v>
                </c:pt>
              </c:strCache>
            </c:strRef>
          </c:cat>
          <c:val>
            <c:numRef>
              <c:f>Sheet1!$C$8:$C$10</c:f>
              <c:numCache>
                <c:formatCode>General</c:formatCode>
                <c:ptCount val="3"/>
                <c:pt idx="0">
                  <c:v>296</c:v>
                </c:pt>
                <c:pt idx="1">
                  <c:v>321</c:v>
                </c:pt>
                <c:pt idx="2">
                  <c:v>350</c:v>
                </c:pt>
              </c:numCache>
            </c:numRef>
          </c:val>
          <c:extLst>
            <c:ext xmlns:c16="http://schemas.microsoft.com/office/drawing/2014/chart" uri="{C3380CC4-5D6E-409C-BE32-E72D297353CC}">
              <c16:uniqueId val="{00000004-6C40-4E8E-B61C-73BB226D4918}"/>
            </c:ext>
          </c:extLst>
        </c:ser>
        <c:dLbls>
          <c:showLegendKey val="0"/>
          <c:showVal val="0"/>
          <c:showCatName val="0"/>
          <c:showSerName val="0"/>
          <c:showPercent val="0"/>
          <c:showBubbleSize val="0"/>
        </c:dLbls>
        <c:gapWidth val="150"/>
        <c:shape val="box"/>
        <c:axId val="1799843711"/>
        <c:axId val="1799836639"/>
        <c:axId val="0"/>
      </c:bar3DChart>
      <c:catAx>
        <c:axId val="17998437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799836639"/>
        <c:crosses val="autoZero"/>
        <c:auto val="1"/>
        <c:lblAlgn val="ctr"/>
        <c:lblOffset val="100"/>
        <c:noMultiLvlLbl val="0"/>
      </c:catAx>
      <c:valAx>
        <c:axId val="179983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crossAx val="179984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Sheet1!$A$15</c:f>
              <c:strCache>
                <c:ptCount val="1"/>
                <c:pt idx="0">
                  <c:v>2020年</c:v>
                </c:pt>
              </c:strCache>
            </c:strRef>
          </c:tx>
          <c:spPr>
            <a:solidFill>
              <a:schemeClr val="accent1"/>
            </a:solidFill>
            <a:ln>
              <a:noFill/>
            </a:ln>
            <a:effectLst/>
          </c:spPr>
          <c:invertIfNegative val="0"/>
          <c:dLbls>
            <c:delete val="1"/>
          </c:dLbls>
          <c:cat>
            <c:strRef>
              <c:f>Sheet1!$B$14:$D$14</c:f>
              <c:strCache>
                <c:ptCount val="3"/>
                <c:pt idx="0">
                  <c:v>销售收入（元）</c:v>
                </c:pt>
                <c:pt idx="1">
                  <c:v>海外业务（元）</c:v>
                </c:pt>
                <c:pt idx="2">
                  <c:v>新业务增长（元）</c:v>
                </c:pt>
              </c:strCache>
            </c:strRef>
          </c:cat>
          <c:val>
            <c:numRef>
              <c:f>Sheet1!$B$15:$D$15</c:f>
              <c:numCache>
                <c:formatCode>General</c:formatCode>
                <c:ptCount val="3"/>
                <c:pt idx="0">
                  <c:v>56781668.049999997</c:v>
                </c:pt>
                <c:pt idx="1">
                  <c:v>1171448</c:v>
                </c:pt>
                <c:pt idx="2">
                  <c:v>3107001.5</c:v>
                </c:pt>
              </c:numCache>
            </c:numRef>
          </c:val>
          <c:extLst>
            <c:ext xmlns:c16="http://schemas.microsoft.com/office/drawing/2014/chart" uri="{C3380CC4-5D6E-409C-BE32-E72D297353CC}">
              <c16:uniqueId val="{00000002-2ADB-40AF-9A87-68AF319E4566}"/>
            </c:ext>
          </c:extLst>
        </c:ser>
        <c:ser>
          <c:idx val="1"/>
          <c:order val="1"/>
          <c:tx>
            <c:strRef>
              <c:f>Sheet1!$A$16</c:f>
              <c:strCache>
                <c:ptCount val="1"/>
                <c:pt idx="0">
                  <c:v>2021年</c:v>
                </c:pt>
              </c:strCache>
            </c:strRef>
          </c:tx>
          <c:spPr>
            <a:solidFill>
              <a:schemeClr val="accent2"/>
            </a:solidFill>
            <a:ln>
              <a:noFill/>
            </a:ln>
            <a:effectLst/>
          </c:spPr>
          <c:invertIfNegative val="0"/>
          <c:dLbls>
            <c:delete val="1"/>
          </c:dLbls>
          <c:cat>
            <c:strRef>
              <c:f>Sheet1!$B$14:$D$14</c:f>
              <c:strCache>
                <c:ptCount val="3"/>
                <c:pt idx="0">
                  <c:v>销售收入（元）</c:v>
                </c:pt>
                <c:pt idx="1">
                  <c:v>海外业务（元）</c:v>
                </c:pt>
                <c:pt idx="2">
                  <c:v>新业务增长（元）</c:v>
                </c:pt>
              </c:strCache>
            </c:strRef>
          </c:cat>
          <c:val>
            <c:numRef>
              <c:f>Sheet1!$B$16:$D$16</c:f>
              <c:numCache>
                <c:formatCode>General</c:formatCode>
                <c:ptCount val="3"/>
                <c:pt idx="0">
                  <c:v>91496649.710000008</c:v>
                </c:pt>
                <c:pt idx="1">
                  <c:v>3194477.33</c:v>
                </c:pt>
                <c:pt idx="2">
                  <c:v>11562091.42</c:v>
                </c:pt>
              </c:numCache>
            </c:numRef>
          </c:val>
          <c:extLst>
            <c:ext xmlns:c16="http://schemas.microsoft.com/office/drawing/2014/chart" uri="{C3380CC4-5D6E-409C-BE32-E72D297353CC}">
              <c16:uniqueId val="{00000004-2ADB-40AF-9A87-68AF319E4566}"/>
            </c:ext>
          </c:extLst>
        </c:ser>
        <c:ser>
          <c:idx val="2"/>
          <c:order val="2"/>
          <c:tx>
            <c:strRef>
              <c:f>Sheet1!$A$17</c:f>
              <c:strCache>
                <c:ptCount val="1"/>
                <c:pt idx="0">
                  <c:v>2022年</c:v>
                </c:pt>
              </c:strCache>
            </c:strRef>
          </c:tx>
          <c:spPr>
            <a:solidFill>
              <a:schemeClr val="accent3"/>
            </a:solidFill>
            <a:ln>
              <a:noFill/>
            </a:ln>
            <a:effectLst/>
          </c:spPr>
          <c:invertIfNegative val="0"/>
          <c:dLbls>
            <c:delete val="1"/>
          </c:dLbls>
          <c:cat>
            <c:strRef>
              <c:f>Sheet1!$B$14:$D$14</c:f>
              <c:strCache>
                <c:ptCount val="3"/>
                <c:pt idx="0">
                  <c:v>销售收入（元）</c:v>
                </c:pt>
                <c:pt idx="1">
                  <c:v>海外业务（元）</c:v>
                </c:pt>
                <c:pt idx="2">
                  <c:v>新业务增长（元）</c:v>
                </c:pt>
              </c:strCache>
            </c:strRef>
          </c:cat>
          <c:val>
            <c:numRef>
              <c:f>Sheet1!$B$17:$D$17</c:f>
              <c:numCache>
                <c:formatCode>0.00</c:formatCode>
                <c:ptCount val="3"/>
                <c:pt idx="0" formatCode="General">
                  <c:v>125045966.95233643</c:v>
                </c:pt>
                <c:pt idx="1">
                  <c:v>5163813.0666666664</c:v>
                </c:pt>
                <c:pt idx="2" formatCode="General">
                  <c:v>13266267.19034268</c:v>
                </c:pt>
              </c:numCache>
            </c:numRef>
          </c:val>
          <c:extLst>
            <c:ext xmlns:c16="http://schemas.microsoft.com/office/drawing/2014/chart" uri="{C3380CC4-5D6E-409C-BE32-E72D297353CC}">
              <c16:uniqueId val="{00000007-2ADB-40AF-9A87-68AF319E4566}"/>
            </c:ext>
          </c:extLst>
        </c:ser>
        <c:dLbls>
          <c:dLblPos val="outEnd"/>
          <c:showLegendKey val="0"/>
          <c:showVal val="1"/>
          <c:showCatName val="0"/>
          <c:showSerName val="0"/>
          <c:showPercent val="0"/>
          <c:showBubbleSize val="0"/>
        </c:dLbls>
        <c:gapWidth val="219"/>
        <c:overlap val="-27"/>
        <c:axId val="1700230511"/>
        <c:axId val="1700214287"/>
      </c:barChart>
      <c:catAx>
        <c:axId val="170023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00214287"/>
        <c:crosses val="autoZero"/>
        <c:auto val="1"/>
        <c:lblAlgn val="ctr"/>
        <c:lblOffset val="100"/>
        <c:noMultiLvlLbl val="0"/>
      </c:catAx>
      <c:valAx>
        <c:axId val="1700214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1700230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9894399296420177E-2"/>
          <c:y val="0"/>
          <c:w val="0.97370076706409825"/>
          <c:h val="0.83274025512073946"/>
        </c:manualLayout>
      </c:layout>
      <c:barChart>
        <c:barDir val="col"/>
        <c:grouping val="clustered"/>
        <c:varyColors val="0"/>
        <c:ser>
          <c:idx val="0"/>
          <c:order val="0"/>
          <c:tx>
            <c:strRef>
              <c:f>Sheet1!$B$1</c:f>
              <c:strCache>
                <c:ptCount val="1"/>
                <c:pt idx="0">
                  <c:v>预期营业收入</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2022</c:v>
                </c:pt>
                <c:pt idx="1">
                  <c:v>2023</c:v>
                </c:pt>
                <c:pt idx="2">
                  <c:v>2024</c:v>
                </c:pt>
                <c:pt idx="3">
                  <c:v>2025</c:v>
                </c:pt>
                <c:pt idx="4">
                  <c:v>2026</c:v>
                </c:pt>
              </c:numCache>
            </c:numRef>
          </c:cat>
          <c:val>
            <c:numRef>
              <c:f>Sheet1!$B$2:$B$6</c:f>
              <c:numCache>
                <c:formatCode>#,##0</c:formatCode>
                <c:ptCount val="5"/>
                <c:pt idx="0">
                  <c:v>12000</c:v>
                </c:pt>
                <c:pt idx="1">
                  <c:v>20000</c:v>
                </c:pt>
                <c:pt idx="2">
                  <c:v>34000</c:v>
                </c:pt>
              </c:numCache>
            </c:numRef>
          </c:val>
          <c:extLst>
            <c:ext xmlns:c16="http://schemas.microsoft.com/office/drawing/2014/chart" uri="{C3380CC4-5D6E-409C-BE32-E72D297353CC}">
              <c16:uniqueId val="{00000000-B224-48F7-A8DC-CFCEE5D3E106}"/>
            </c:ext>
          </c:extLst>
        </c:ser>
        <c:ser>
          <c:idx val="1"/>
          <c:order val="1"/>
          <c:tx>
            <c:strRef>
              <c:f>Sheet1!$C$1</c:f>
              <c:strCache>
                <c:ptCount val="1"/>
                <c:pt idx="0">
                  <c:v>预期利润</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2022</c:v>
                </c:pt>
                <c:pt idx="1">
                  <c:v>2023</c:v>
                </c:pt>
                <c:pt idx="2">
                  <c:v>2024</c:v>
                </c:pt>
                <c:pt idx="3">
                  <c:v>2025</c:v>
                </c:pt>
                <c:pt idx="4">
                  <c:v>2026</c:v>
                </c:pt>
              </c:numCache>
            </c:numRef>
          </c:cat>
          <c:val>
            <c:numRef>
              <c:f>Sheet1!$C$2:$C$6</c:f>
              <c:numCache>
                <c:formatCode>#,##0</c:formatCode>
                <c:ptCount val="5"/>
                <c:pt idx="0">
                  <c:v>4200</c:v>
                </c:pt>
                <c:pt idx="1">
                  <c:v>7000</c:v>
                </c:pt>
                <c:pt idx="2">
                  <c:v>10200</c:v>
                </c:pt>
              </c:numCache>
            </c:numRef>
          </c:val>
          <c:extLst>
            <c:ext xmlns:c16="http://schemas.microsoft.com/office/drawing/2014/chart" uri="{C3380CC4-5D6E-409C-BE32-E72D297353CC}">
              <c16:uniqueId val="{00000001-B224-48F7-A8DC-CFCEE5D3E106}"/>
            </c:ext>
          </c:extLst>
        </c:ser>
        <c:dLbls>
          <c:showLegendKey val="0"/>
          <c:showVal val="0"/>
          <c:showCatName val="0"/>
          <c:showSerName val="0"/>
          <c:showPercent val="0"/>
          <c:showBubbleSize val="0"/>
        </c:dLbls>
        <c:gapWidth val="55"/>
        <c:overlap val="-27"/>
        <c:axId val="1325244255"/>
        <c:axId val="1325245919"/>
      </c:barChart>
      <c:catAx>
        <c:axId val="132524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600" b="1" i="0" u="none" strike="noStrike" kern="1200" baseline="0">
                <a:solidFill>
                  <a:schemeClr val="tx1">
                    <a:lumMod val="75000"/>
                    <a:lumOff val="25000"/>
                  </a:schemeClr>
                </a:solidFill>
                <a:latin typeface="Source Han Sans CN Bold" panose="020B0600000000000000" charset="-122"/>
                <a:ea typeface="Source Han Sans CN Bold" panose="020B0600000000000000" charset="-122"/>
                <a:cs typeface="Source Han Sans CN Bold" panose="020B0600000000000000" charset="-122"/>
              </a:defRPr>
            </a:pPr>
            <a:endParaRPr lang="zh-CN"/>
          </a:p>
        </c:txPr>
        <c:crossAx val="1325245919"/>
        <c:crosses val="autoZero"/>
        <c:auto val="1"/>
        <c:lblAlgn val="ctr"/>
        <c:lblOffset val="100"/>
        <c:noMultiLvlLbl val="0"/>
      </c:catAx>
      <c:valAx>
        <c:axId val="1325245919"/>
        <c:scaling>
          <c:orientation val="minMax"/>
        </c:scaling>
        <c:delete val="1"/>
        <c:axPos val="l"/>
        <c:numFmt formatCode="#,##0" sourceLinked="1"/>
        <c:majorTickMark val="none"/>
        <c:minorTickMark val="none"/>
        <c:tickLblPos val="nextTo"/>
        <c:crossAx val="1325244255"/>
        <c:crosses val="autoZero"/>
        <c:crossBetween val="between"/>
      </c:valAx>
      <c:spPr>
        <a:noFill/>
        <a:ln>
          <a:noFill/>
        </a:ln>
        <a:effectLst/>
      </c:spPr>
    </c:plotArea>
    <c:legend>
      <c:legendPos val="b"/>
      <c:layout>
        <c:manualLayout>
          <c:xMode val="edge"/>
          <c:yMode val="edge"/>
          <c:x val="1.966886570767094E-2"/>
          <c:y val="4.0024327356155152E-2"/>
          <c:w val="0.24322921258328722"/>
          <c:h val="0.12310706806085006"/>
        </c:manualLayout>
      </c:layout>
      <c:overlay val="0"/>
      <c:spPr>
        <a:noFill/>
        <a:ln>
          <a:noFill/>
        </a:ln>
        <a:effectLst/>
      </c:spPr>
      <c:txPr>
        <a:bodyPr rot="0" spcFirstLastPara="1" vertOverflow="ellipsis" vert="horz" wrap="square" anchor="ctr" anchorCtr="1"/>
        <a:lstStyle/>
        <a:p>
          <a:pPr>
            <a:defRPr lang="en-US" altLang="zh-CN" sz="1600" b="1" i="0" u="none" strike="noStrike" kern="1200" baseline="0">
              <a:solidFill>
                <a:schemeClr val="tx1">
                  <a:lumMod val="75000"/>
                  <a:lumOff val="25000"/>
                </a:schemeClr>
              </a:solidFill>
              <a:latin typeface="Source Han Sans CN Bold" panose="020B0600000000000000" charset="-122"/>
              <a:ea typeface="Source Han Sans CN Bold" panose="020B0600000000000000" charset="-122"/>
              <a:cs typeface="Source Han Sans CN Bold" panose="020B0600000000000000" charset="-122"/>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04B04-048B-43E8-A5C0-A6E96E2C8D22}" type="doc">
      <dgm:prSet loTypeId="urn:microsoft.com/office/officeart/2005/8/layout/gear1" loCatId="cycle" qsTypeId="urn:microsoft.com/office/officeart/2005/8/quickstyle/simple1" qsCatId="simple" csTypeId="urn:microsoft.com/office/officeart/2005/8/colors/accent2_5" csCatId="accent2" phldr="1"/>
      <dgm:spPr/>
    </dgm:pt>
    <dgm:pt modelId="{199473DD-FE55-46B1-A0CD-D4A988F8149A}">
      <dgm:prSet phldrT="[文本]"/>
      <dgm:spPr/>
      <dgm:t>
        <a:bodyPr/>
        <a:lstStyle/>
        <a:p>
          <a:r>
            <a:rPr lang="zh-CN" altLang="en-US" b="1" dirty="0">
              <a:latin typeface="微软雅黑" panose="020B0503020204020204" pitchFamily="34" charset="-122"/>
              <a:ea typeface="微软雅黑" panose="020B0503020204020204" pitchFamily="34" charset="-122"/>
            </a:rPr>
            <a:t>行业基础</a:t>
          </a:r>
        </a:p>
      </dgm:t>
    </dgm:pt>
    <dgm:pt modelId="{87D61E1B-031A-4A7C-90B4-66A095AAAECA}" type="parTrans" cxnId="{C9DDA3DA-2DCA-4D51-8CAF-44736039431A}">
      <dgm:prSet/>
      <dgm:spPr/>
      <dgm:t>
        <a:bodyPr/>
        <a:lstStyle/>
        <a:p>
          <a:endParaRPr lang="zh-CN" altLang="en-US" b="1">
            <a:latin typeface="微软雅黑" panose="020B0503020204020204" pitchFamily="34" charset="-122"/>
            <a:ea typeface="微软雅黑" panose="020B0503020204020204" pitchFamily="34" charset="-122"/>
          </a:endParaRPr>
        </a:p>
      </dgm:t>
    </dgm:pt>
    <dgm:pt modelId="{BAAB132D-CDDC-40BB-8703-6C0818EC8ECF}" type="sibTrans" cxnId="{C9DDA3DA-2DCA-4D51-8CAF-44736039431A}">
      <dgm:prSet/>
      <dgm:spPr/>
      <dgm:t>
        <a:bodyPr/>
        <a:lstStyle/>
        <a:p>
          <a:endParaRPr lang="zh-CN" altLang="en-US" b="1">
            <a:latin typeface="微软雅黑" panose="020B0503020204020204" pitchFamily="34" charset="-122"/>
            <a:ea typeface="微软雅黑" panose="020B0503020204020204" pitchFamily="34" charset="-122"/>
          </a:endParaRPr>
        </a:p>
      </dgm:t>
    </dgm:pt>
    <dgm:pt modelId="{722415A2-2343-46CB-AF9A-6701CF4CBE5E}">
      <dgm:prSet phldrT="[文本]"/>
      <dgm:spPr/>
      <dgm:t>
        <a:bodyPr/>
        <a:lstStyle/>
        <a:p>
          <a:r>
            <a:rPr lang="zh-CN" altLang="en-US" b="1" dirty="0">
              <a:latin typeface="微软雅黑" panose="020B0503020204020204" pitchFamily="34" charset="-122"/>
              <a:ea typeface="微软雅黑" panose="020B0503020204020204" pitchFamily="34" charset="-122"/>
            </a:rPr>
            <a:t>运营管理</a:t>
          </a:r>
        </a:p>
      </dgm:t>
    </dgm:pt>
    <dgm:pt modelId="{FBC4CEFC-85DE-4549-8542-7F93BC783884}" type="parTrans" cxnId="{27EF533A-2DCA-45DB-8E53-6859E1D2EAB3}">
      <dgm:prSet/>
      <dgm:spPr/>
      <dgm:t>
        <a:bodyPr/>
        <a:lstStyle/>
        <a:p>
          <a:endParaRPr lang="zh-CN" altLang="en-US" b="1">
            <a:latin typeface="微软雅黑" panose="020B0503020204020204" pitchFamily="34" charset="-122"/>
            <a:ea typeface="微软雅黑" panose="020B0503020204020204" pitchFamily="34" charset="-122"/>
          </a:endParaRPr>
        </a:p>
      </dgm:t>
    </dgm:pt>
    <dgm:pt modelId="{5DC6BBBF-FE5C-42AE-9949-FE519746BB38}" type="sibTrans" cxnId="{27EF533A-2DCA-45DB-8E53-6859E1D2EAB3}">
      <dgm:prSet/>
      <dgm:spPr/>
      <dgm:t>
        <a:bodyPr/>
        <a:lstStyle/>
        <a:p>
          <a:endParaRPr lang="zh-CN" altLang="en-US" b="1">
            <a:latin typeface="微软雅黑" panose="020B0503020204020204" pitchFamily="34" charset="-122"/>
            <a:ea typeface="微软雅黑" panose="020B0503020204020204" pitchFamily="34" charset="-122"/>
          </a:endParaRPr>
        </a:p>
      </dgm:t>
    </dgm:pt>
    <dgm:pt modelId="{97C352B2-66D1-40B0-B3DB-82F2C438ED7C}">
      <dgm:prSet phldrT="[文本]"/>
      <dgm:spPr/>
      <dgm:t>
        <a:bodyPr/>
        <a:lstStyle/>
        <a:p>
          <a:r>
            <a:rPr lang="zh-CN" altLang="en-US" b="1" dirty="0">
              <a:latin typeface="微软雅黑" panose="020B0503020204020204" pitchFamily="34" charset="-122"/>
              <a:ea typeface="微软雅黑" panose="020B0503020204020204" pitchFamily="34" charset="-122"/>
            </a:rPr>
            <a:t>商业张力</a:t>
          </a:r>
        </a:p>
      </dgm:t>
    </dgm:pt>
    <dgm:pt modelId="{915D97FD-E9DA-4272-871E-CE92262977B9}" type="parTrans" cxnId="{F14D71A6-1D00-4E2D-AAEF-10AA18FD68C9}">
      <dgm:prSet/>
      <dgm:spPr/>
      <dgm:t>
        <a:bodyPr/>
        <a:lstStyle/>
        <a:p>
          <a:endParaRPr lang="zh-CN" altLang="en-US" b="1">
            <a:latin typeface="微软雅黑" panose="020B0503020204020204" pitchFamily="34" charset="-122"/>
            <a:ea typeface="微软雅黑" panose="020B0503020204020204" pitchFamily="34" charset="-122"/>
          </a:endParaRPr>
        </a:p>
      </dgm:t>
    </dgm:pt>
    <dgm:pt modelId="{56668FE0-248E-4335-967D-59B1EDEB585D}" type="sibTrans" cxnId="{F14D71A6-1D00-4E2D-AAEF-10AA18FD68C9}">
      <dgm:prSet/>
      <dgm:spPr/>
      <dgm:t>
        <a:bodyPr/>
        <a:lstStyle/>
        <a:p>
          <a:endParaRPr lang="zh-CN" altLang="en-US" b="1">
            <a:latin typeface="微软雅黑" panose="020B0503020204020204" pitchFamily="34" charset="-122"/>
            <a:ea typeface="微软雅黑" panose="020B0503020204020204" pitchFamily="34" charset="-122"/>
          </a:endParaRPr>
        </a:p>
      </dgm:t>
    </dgm:pt>
    <dgm:pt modelId="{F277AC2B-9C60-4931-99D7-BDE864483471}" type="pres">
      <dgm:prSet presAssocID="{AE504B04-048B-43E8-A5C0-A6E96E2C8D22}" presName="composite" presStyleCnt="0">
        <dgm:presLayoutVars>
          <dgm:chMax val="3"/>
          <dgm:animLvl val="lvl"/>
          <dgm:resizeHandles val="exact"/>
        </dgm:presLayoutVars>
      </dgm:prSet>
      <dgm:spPr/>
    </dgm:pt>
    <dgm:pt modelId="{CF6D4E20-D19E-4D54-83BA-25856FA99139}" type="pres">
      <dgm:prSet presAssocID="{199473DD-FE55-46B1-A0CD-D4A988F8149A}" presName="gear1" presStyleLbl="node1" presStyleIdx="0" presStyleCnt="3">
        <dgm:presLayoutVars>
          <dgm:chMax val="1"/>
          <dgm:bulletEnabled val="1"/>
        </dgm:presLayoutVars>
      </dgm:prSet>
      <dgm:spPr/>
    </dgm:pt>
    <dgm:pt modelId="{0C2A58B5-7210-48A3-9244-5AC4FD23E338}" type="pres">
      <dgm:prSet presAssocID="{199473DD-FE55-46B1-A0CD-D4A988F8149A}" presName="gear1srcNode" presStyleLbl="node1" presStyleIdx="0" presStyleCnt="3"/>
      <dgm:spPr/>
    </dgm:pt>
    <dgm:pt modelId="{C6F4DD84-6048-4D71-A055-8125B3AEA318}" type="pres">
      <dgm:prSet presAssocID="{199473DD-FE55-46B1-A0CD-D4A988F8149A}" presName="gear1dstNode" presStyleLbl="node1" presStyleIdx="0" presStyleCnt="3"/>
      <dgm:spPr/>
    </dgm:pt>
    <dgm:pt modelId="{60E1E715-45F4-4519-B240-483168E385E6}" type="pres">
      <dgm:prSet presAssocID="{722415A2-2343-46CB-AF9A-6701CF4CBE5E}" presName="gear2" presStyleLbl="node1" presStyleIdx="1" presStyleCnt="3">
        <dgm:presLayoutVars>
          <dgm:chMax val="1"/>
          <dgm:bulletEnabled val="1"/>
        </dgm:presLayoutVars>
      </dgm:prSet>
      <dgm:spPr/>
    </dgm:pt>
    <dgm:pt modelId="{4E1D3026-0852-434A-83D8-6073689EF6F9}" type="pres">
      <dgm:prSet presAssocID="{722415A2-2343-46CB-AF9A-6701CF4CBE5E}" presName="gear2srcNode" presStyleLbl="node1" presStyleIdx="1" presStyleCnt="3"/>
      <dgm:spPr/>
    </dgm:pt>
    <dgm:pt modelId="{F90D160A-7666-4F24-8CD5-8CE5E80082DC}" type="pres">
      <dgm:prSet presAssocID="{722415A2-2343-46CB-AF9A-6701CF4CBE5E}" presName="gear2dstNode" presStyleLbl="node1" presStyleIdx="1" presStyleCnt="3"/>
      <dgm:spPr/>
    </dgm:pt>
    <dgm:pt modelId="{7206749F-DB32-4CC6-BA7C-CAC121CC3595}" type="pres">
      <dgm:prSet presAssocID="{97C352B2-66D1-40B0-B3DB-82F2C438ED7C}" presName="gear3" presStyleLbl="node1" presStyleIdx="2" presStyleCnt="3"/>
      <dgm:spPr/>
    </dgm:pt>
    <dgm:pt modelId="{4D511639-B72E-469B-AD04-F35C5F6E2E56}" type="pres">
      <dgm:prSet presAssocID="{97C352B2-66D1-40B0-B3DB-82F2C438ED7C}" presName="gear3tx" presStyleLbl="node1" presStyleIdx="2" presStyleCnt="3">
        <dgm:presLayoutVars>
          <dgm:chMax val="1"/>
          <dgm:bulletEnabled val="1"/>
        </dgm:presLayoutVars>
      </dgm:prSet>
      <dgm:spPr/>
    </dgm:pt>
    <dgm:pt modelId="{82A3CDEB-63C2-4569-87E7-BF17EC357AF9}" type="pres">
      <dgm:prSet presAssocID="{97C352B2-66D1-40B0-B3DB-82F2C438ED7C}" presName="gear3srcNode" presStyleLbl="node1" presStyleIdx="2" presStyleCnt="3"/>
      <dgm:spPr/>
    </dgm:pt>
    <dgm:pt modelId="{4A08B47F-AA28-46F6-8A51-A5A7C4C13D80}" type="pres">
      <dgm:prSet presAssocID="{97C352B2-66D1-40B0-B3DB-82F2C438ED7C}" presName="gear3dstNode" presStyleLbl="node1" presStyleIdx="2" presStyleCnt="3"/>
      <dgm:spPr/>
    </dgm:pt>
    <dgm:pt modelId="{726069AF-EEB0-4D91-8E50-0961242EDB67}" type="pres">
      <dgm:prSet presAssocID="{BAAB132D-CDDC-40BB-8703-6C0818EC8ECF}" presName="connector1" presStyleLbl="sibTrans2D1" presStyleIdx="0" presStyleCnt="3"/>
      <dgm:spPr/>
    </dgm:pt>
    <dgm:pt modelId="{55F47517-EA0A-40F2-BBF5-0AF087EDFBE9}" type="pres">
      <dgm:prSet presAssocID="{5DC6BBBF-FE5C-42AE-9949-FE519746BB38}" presName="connector2" presStyleLbl="sibTrans2D1" presStyleIdx="1" presStyleCnt="3"/>
      <dgm:spPr/>
    </dgm:pt>
    <dgm:pt modelId="{13001195-B688-49C7-98D3-FBB393E91EC0}" type="pres">
      <dgm:prSet presAssocID="{56668FE0-248E-4335-967D-59B1EDEB585D}" presName="connector3" presStyleLbl="sibTrans2D1" presStyleIdx="2" presStyleCnt="3"/>
      <dgm:spPr/>
    </dgm:pt>
  </dgm:ptLst>
  <dgm:cxnLst>
    <dgm:cxn modelId="{8F4A721B-5A2E-4C5A-B5FA-0FBC2EBA1998}" type="presOf" srcId="{722415A2-2343-46CB-AF9A-6701CF4CBE5E}" destId="{60E1E715-45F4-4519-B240-483168E385E6}" srcOrd="0" destOrd="0" presId="urn:microsoft.com/office/officeart/2005/8/layout/gear1"/>
    <dgm:cxn modelId="{E38FB132-F718-4CC6-BF09-E1FF39438B62}" type="presOf" srcId="{AE504B04-048B-43E8-A5C0-A6E96E2C8D22}" destId="{F277AC2B-9C60-4931-99D7-BDE864483471}" srcOrd="0" destOrd="0" presId="urn:microsoft.com/office/officeart/2005/8/layout/gear1"/>
    <dgm:cxn modelId="{96BCA039-68AE-43AA-B1A5-7A1915304C53}" type="presOf" srcId="{199473DD-FE55-46B1-A0CD-D4A988F8149A}" destId="{C6F4DD84-6048-4D71-A055-8125B3AEA318}" srcOrd="2" destOrd="0" presId="urn:microsoft.com/office/officeart/2005/8/layout/gear1"/>
    <dgm:cxn modelId="{27EF533A-2DCA-45DB-8E53-6859E1D2EAB3}" srcId="{AE504B04-048B-43E8-A5C0-A6E96E2C8D22}" destId="{722415A2-2343-46CB-AF9A-6701CF4CBE5E}" srcOrd="1" destOrd="0" parTransId="{FBC4CEFC-85DE-4549-8542-7F93BC783884}" sibTransId="{5DC6BBBF-FE5C-42AE-9949-FE519746BB38}"/>
    <dgm:cxn modelId="{8C5FF63C-3804-4E12-9C27-8AE52E81684A}" type="presOf" srcId="{97C352B2-66D1-40B0-B3DB-82F2C438ED7C}" destId="{82A3CDEB-63C2-4569-87E7-BF17EC357AF9}" srcOrd="2" destOrd="0" presId="urn:microsoft.com/office/officeart/2005/8/layout/gear1"/>
    <dgm:cxn modelId="{BCF9D13E-0476-40E5-9078-F6785907A475}" type="presOf" srcId="{97C352B2-66D1-40B0-B3DB-82F2C438ED7C}" destId="{4D511639-B72E-469B-AD04-F35C5F6E2E56}" srcOrd="1" destOrd="0" presId="urn:microsoft.com/office/officeart/2005/8/layout/gear1"/>
    <dgm:cxn modelId="{389A5752-F4C8-4B89-9CB5-28CE32481ABC}" type="presOf" srcId="{97C352B2-66D1-40B0-B3DB-82F2C438ED7C}" destId="{7206749F-DB32-4CC6-BA7C-CAC121CC3595}" srcOrd="0" destOrd="0" presId="urn:microsoft.com/office/officeart/2005/8/layout/gear1"/>
    <dgm:cxn modelId="{41EEA869-EFAB-41ED-B7FD-EF3C858688F6}" type="presOf" srcId="{BAAB132D-CDDC-40BB-8703-6C0818EC8ECF}" destId="{726069AF-EEB0-4D91-8E50-0961242EDB67}" srcOrd="0" destOrd="0" presId="urn:microsoft.com/office/officeart/2005/8/layout/gear1"/>
    <dgm:cxn modelId="{3C37E972-0491-41E9-B0F4-C278D9EDB8E1}" type="presOf" srcId="{56668FE0-248E-4335-967D-59B1EDEB585D}" destId="{13001195-B688-49C7-98D3-FBB393E91EC0}" srcOrd="0" destOrd="0" presId="urn:microsoft.com/office/officeart/2005/8/layout/gear1"/>
    <dgm:cxn modelId="{523E3195-2505-44B6-AF28-89395E6A1AB8}" type="presOf" srcId="{5DC6BBBF-FE5C-42AE-9949-FE519746BB38}" destId="{55F47517-EA0A-40F2-BBF5-0AF087EDFBE9}" srcOrd="0" destOrd="0" presId="urn:microsoft.com/office/officeart/2005/8/layout/gear1"/>
    <dgm:cxn modelId="{B6469898-1EE5-4AA5-9859-70EACF431E01}" type="presOf" srcId="{97C352B2-66D1-40B0-B3DB-82F2C438ED7C}" destId="{4A08B47F-AA28-46F6-8A51-A5A7C4C13D80}" srcOrd="3" destOrd="0" presId="urn:microsoft.com/office/officeart/2005/8/layout/gear1"/>
    <dgm:cxn modelId="{F14D71A6-1D00-4E2D-AAEF-10AA18FD68C9}" srcId="{AE504B04-048B-43E8-A5C0-A6E96E2C8D22}" destId="{97C352B2-66D1-40B0-B3DB-82F2C438ED7C}" srcOrd="2" destOrd="0" parTransId="{915D97FD-E9DA-4272-871E-CE92262977B9}" sibTransId="{56668FE0-248E-4335-967D-59B1EDEB585D}"/>
    <dgm:cxn modelId="{6E64BFB0-9C6C-4C1E-B705-A48C9A44F708}" type="presOf" srcId="{722415A2-2343-46CB-AF9A-6701CF4CBE5E}" destId="{4E1D3026-0852-434A-83D8-6073689EF6F9}" srcOrd="1" destOrd="0" presId="urn:microsoft.com/office/officeart/2005/8/layout/gear1"/>
    <dgm:cxn modelId="{0BD85CBA-330E-44C9-89B2-CBB09C0805C6}" type="presOf" srcId="{199473DD-FE55-46B1-A0CD-D4A988F8149A}" destId="{CF6D4E20-D19E-4D54-83BA-25856FA99139}" srcOrd="0" destOrd="0" presId="urn:microsoft.com/office/officeart/2005/8/layout/gear1"/>
    <dgm:cxn modelId="{90D70ABC-7D0C-4B28-9E76-CEB27D166225}" type="presOf" srcId="{199473DD-FE55-46B1-A0CD-D4A988F8149A}" destId="{0C2A58B5-7210-48A3-9244-5AC4FD23E338}" srcOrd="1" destOrd="0" presId="urn:microsoft.com/office/officeart/2005/8/layout/gear1"/>
    <dgm:cxn modelId="{CDEFB7C2-5245-46C7-8D6B-94D45D985E99}" type="presOf" srcId="{722415A2-2343-46CB-AF9A-6701CF4CBE5E}" destId="{F90D160A-7666-4F24-8CD5-8CE5E80082DC}" srcOrd="2" destOrd="0" presId="urn:microsoft.com/office/officeart/2005/8/layout/gear1"/>
    <dgm:cxn modelId="{C9DDA3DA-2DCA-4D51-8CAF-44736039431A}" srcId="{AE504B04-048B-43E8-A5C0-A6E96E2C8D22}" destId="{199473DD-FE55-46B1-A0CD-D4A988F8149A}" srcOrd="0" destOrd="0" parTransId="{87D61E1B-031A-4A7C-90B4-66A095AAAECA}" sibTransId="{BAAB132D-CDDC-40BB-8703-6C0818EC8ECF}"/>
    <dgm:cxn modelId="{B9319A9B-B009-44C7-A75A-423B98EE3881}" type="presParOf" srcId="{F277AC2B-9C60-4931-99D7-BDE864483471}" destId="{CF6D4E20-D19E-4D54-83BA-25856FA99139}" srcOrd="0" destOrd="0" presId="urn:microsoft.com/office/officeart/2005/8/layout/gear1"/>
    <dgm:cxn modelId="{EE69928F-A219-401C-A931-EA7A3055A283}" type="presParOf" srcId="{F277AC2B-9C60-4931-99D7-BDE864483471}" destId="{0C2A58B5-7210-48A3-9244-5AC4FD23E338}" srcOrd="1" destOrd="0" presId="urn:microsoft.com/office/officeart/2005/8/layout/gear1"/>
    <dgm:cxn modelId="{5E295110-5E45-47E0-9D23-8BA1EAC3EB9E}" type="presParOf" srcId="{F277AC2B-9C60-4931-99D7-BDE864483471}" destId="{C6F4DD84-6048-4D71-A055-8125B3AEA318}" srcOrd="2" destOrd="0" presId="urn:microsoft.com/office/officeart/2005/8/layout/gear1"/>
    <dgm:cxn modelId="{4EC73D7D-CB53-4442-BF94-E3322E8B818C}" type="presParOf" srcId="{F277AC2B-9C60-4931-99D7-BDE864483471}" destId="{60E1E715-45F4-4519-B240-483168E385E6}" srcOrd="3" destOrd="0" presId="urn:microsoft.com/office/officeart/2005/8/layout/gear1"/>
    <dgm:cxn modelId="{9C6C5490-73C1-4C5B-A838-523BFCED1DE8}" type="presParOf" srcId="{F277AC2B-9C60-4931-99D7-BDE864483471}" destId="{4E1D3026-0852-434A-83D8-6073689EF6F9}" srcOrd="4" destOrd="0" presId="urn:microsoft.com/office/officeart/2005/8/layout/gear1"/>
    <dgm:cxn modelId="{40B7DD0F-CC26-4B24-A809-A8BDCCC52FBB}" type="presParOf" srcId="{F277AC2B-9C60-4931-99D7-BDE864483471}" destId="{F90D160A-7666-4F24-8CD5-8CE5E80082DC}" srcOrd="5" destOrd="0" presId="urn:microsoft.com/office/officeart/2005/8/layout/gear1"/>
    <dgm:cxn modelId="{48421815-42C1-498A-BE4E-AA936CD58528}" type="presParOf" srcId="{F277AC2B-9C60-4931-99D7-BDE864483471}" destId="{7206749F-DB32-4CC6-BA7C-CAC121CC3595}" srcOrd="6" destOrd="0" presId="urn:microsoft.com/office/officeart/2005/8/layout/gear1"/>
    <dgm:cxn modelId="{DB2D603F-3F5B-4731-8A2A-6D5A1BF5B200}" type="presParOf" srcId="{F277AC2B-9C60-4931-99D7-BDE864483471}" destId="{4D511639-B72E-469B-AD04-F35C5F6E2E56}" srcOrd="7" destOrd="0" presId="urn:microsoft.com/office/officeart/2005/8/layout/gear1"/>
    <dgm:cxn modelId="{C565D1E4-24CE-4831-B91E-6ACCF6AAFF94}" type="presParOf" srcId="{F277AC2B-9C60-4931-99D7-BDE864483471}" destId="{82A3CDEB-63C2-4569-87E7-BF17EC357AF9}" srcOrd="8" destOrd="0" presId="urn:microsoft.com/office/officeart/2005/8/layout/gear1"/>
    <dgm:cxn modelId="{A23ABBD3-776E-4887-AAD4-31A981327B02}" type="presParOf" srcId="{F277AC2B-9C60-4931-99D7-BDE864483471}" destId="{4A08B47F-AA28-46F6-8A51-A5A7C4C13D80}" srcOrd="9" destOrd="0" presId="urn:microsoft.com/office/officeart/2005/8/layout/gear1"/>
    <dgm:cxn modelId="{80CDD6D8-0F26-4054-ACA2-7C7859371D2A}" type="presParOf" srcId="{F277AC2B-9C60-4931-99D7-BDE864483471}" destId="{726069AF-EEB0-4D91-8E50-0961242EDB67}" srcOrd="10" destOrd="0" presId="urn:microsoft.com/office/officeart/2005/8/layout/gear1"/>
    <dgm:cxn modelId="{5ABE06C6-C42C-461E-9202-C403908CD829}" type="presParOf" srcId="{F277AC2B-9C60-4931-99D7-BDE864483471}" destId="{55F47517-EA0A-40F2-BBF5-0AF087EDFBE9}" srcOrd="11" destOrd="0" presId="urn:microsoft.com/office/officeart/2005/8/layout/gear1"/>
    <dgm:cxn modelId="{3E967F2C-3DED-42C0-AD6A-2C5054891A74}" type="presParOf" srcId="{F277AC2B-9C60-4931-99D7-BDE864483471}" destId="{13001195-B688-49C7-98D3-FBB393E91EC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D4E20-D19E-4D54-83BA-25856FA99139}">
      <dsp:nvSpPr>
        <dsp:cNvPr id="0" name=""/>
        <dsp:cNvSpPr/>
      </dsp:nvSpPr>
      <dsp:spPr>
        <a:xfrm>
          <a:off x="2956675" y="1905090"/>
          <a:ext cx="2328444" cy="2328444"/>
        </a:xfrm>
        <a:prstGeom prst="gear9">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latin typeface="微软雅黑" panose="020B0503020204020204" pitchFamily="34" charset="-122"/>
              <a:ea typeface="微软雅黑" panose="020B0503020204020204" pitchFamily="34" charset="-122"/>
            </a:rPr>
            <a:t>行业基础</a:t>
          </a:r>
        </a:p>
      </dsp:txBody>
      <dsp:txXfrm>
        <a:off x="3424796" y="2450517"/>
        <a:ext cx="1392202" cy="1196868"/>
      </dsp:txXfrm>
    </dsp:sp>
    <dsp:sp modelId="{60E1E715-45F4-4519-B240-483168E385E6}">
      <dsp:nvSpPr>
        <dsp:cNvPr id="0" name=""/>
        <dsp:cNvSpPr/>
      </dsp:nvSpPr>
      <dsp:spPr>
        <a:xfrm>
          <a:off x="1601944" y="1354731"/>
          <a:ext cx="1693414" cy="1693414"/>
        </a:xfrm>
        <a:prstGeom prst="gear6">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latin typeface="微软雅黑" panose="020B0503020204020204" pitchFamily="34" charset="-122"/>
              <a:ea typeface="微软雅黑" panose="020B0503020204020204" pitchFamily="34" charset="-122"/>
            </a:rPr>
            <a:t>运营管理</a:t>
          </a:r>
        </a:p>
      </dsp:txBody>
      <dsp:txXfrm>
        <a:off x="2028266" y="1783630"/>
        <a:ext cx="840770" cy="835616"/>
      </dsp:txXfrm>
    </dsp:sp>
    <dsp:sp modelId="{7206749F-DB32-4CC6-BA7C-CAC121CC3595}">
      <dsp:nvSpPr>
        <dsp:cNvPr id="0" name=""/>
        <dsp:cNvSpPr/>
      </dsp:nvSpPr>
      <dsp:spPr>
        <a:xfrm rot="20700000">
          <a:off x="2550428" y="186448"/>
          <a:ext cx="1659200" cy="1659200"/>
        </a:xfrm>
        <a:prstGeom prst="gear6">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latin typeface="微软雅黑" panose="020B0503020204020204" pitchFamily="34" charset="-122"/>
              <a:ea typeface="微软雅黑" panose="020B0503020204020204" pitchFamily="34" charset="-122"/>
            </a:rPr>
            <a:t>商业张力</a:t>
          </a:r>
        </a:p>
      </dsp:txBody>
      <dsp:txXfrm rot="-20700000">
        <a:off x="2914339" y="550359"/>
        <a:ext cx="931377" cy="931377"/>
      </dsp:txXfrm>
    </dsp:sp>
    <dsp:sp modelId="{726069AF-EEB0-4D91-8E50-0961242EDB67}">
      <dsp:nvSpPr>
        <dsp:cNvPr id="0" name=""/>
        <dsp:cNvSpPr/>
      </dsp:nvSpPr>
      <dsp:spPr>
        <a:xfrm>
          <a:off x="2778063" y="1553488"/>
          <a:ext cx="2980408" cy="2980408"/>
        </a:xfrm>
        <a:prstGeom prst="circularArrow">
          <a:avLst>
            <a:gd name="adj1" fmla="val 4687"/>
            <a:gd name="adj2" fmla="val 299029"/>
            <a:gd name="adj3" fmla="val 2517164"/>
            <a:gd name="adj4" fmla="val 15859127"/>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F47517-EA0A-40F2-BBF5-0AF087EDFBE9}">
      <dsp:nvSpPr>
        <dsp:cNvPr id="0" name=""/>
        <dsp:cNvSpPr/>
      </dsp:nvSpPr>
      <dsp:spPr>
        <a:xfrm>
          <a:off x="1302043" y="979874"/>
          <a:ext cx="2165453" cy="2165453"/>
        </a:xfrm>
        <a:prstGeom prst="leftCircularArrow">
          <a:avLst>
            <a:gd name="adj1" fmla="val 6452"/>
            <a:gd name="adj2" fmla="val 429999"/>
            <a:gd name="adj3" fmla="val 10489124"/>
            <a:gd name="adj4" fmla="val 14837806"/>
            <a:gd name="adj5" fmla="val 7527"/>
          </a:avLst>
        </a:prstGeom>
        <a:solidFill>
          <a:schemeClr val="accent2">
            <a:shade val="90000"/>
            <a:hueOff val="-287340"/>
            <a:satOff val="204"/>
            <a:lumOff val="160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001195-B688-49C7-98D3-FBB393E91EC0}">
      <dsp:nvSpPr>
        <dsp:cNvPr id="0" name=""/>
        <dsp:cNvSpPr/>
      </dsp:nvSpPr>
      <dsp:spPr>
        <a:xfrm>
          <a:off x="2166638" y="-177147"/>
          <a:ext cx="2334794" cy="2334794"/>
        </a:xfrm>
        <a:prstGeom prst="circularArrow">
          <a:avLst>
            <a:gd name="adj1" fmla="val 5984"/>
            <a:gd name="adj2" fmla="val 394124"/>
            <a:gd name="adj3" fmla="val 13313824"/>
            <a:gd name="adj4" fmla="val 10508221"/>
            <a:gd name="adj5" fmla="val 6981"/>
          </a:avLst>
        </a:prstGeom>
        <a:solidFill>
          <a:schemeClr val="accent2">
            <a:shade val="90000"/>
            <a:hueOff val="-574681"/>
            <a:satOff val="409"/>
            <a:lumOff val="3211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2022/11/22</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2022/11/22</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10;&#10;描述已自动生成">
            <a:extLst>
              <a:ext uri="{FF2B5EF4-FFF2-40B4-BE49-F238E27FC236}">
                <a16:creationId xmlns:a16="http://schemas.microsoft.com/office/drawing/2014/main" id="{E3991C53-86E8-3FD8-3D2F-13DE65A71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16"/>
            <a:ext cx="12219710" cy="6842484"/>
          </a:xfrm>
          <a:prstGeom prst="rect">
            <a:avLst/>
          </a:prstGeom>
        </p:spPr>
      </p:pic>
    </p:spTree>
    <p:extLst>
      <p:ext uri="{BB962C8B-B14F-4D97-AF65-F5344CB8AC3E}">
        <p14:creationId xmlns:p14="http://schemas.microsoft.com/office/powerpoint/2010/main" val="28613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文本">
            <a:extLst>
              <a:ext uri="{FF2B5EF4-FFF2-40B4-BE49-F238E27FC236}">
                <a16:creationId xmlns:a16="http://schemas.microsoft.com/office/drawing/2014/main" id="{AA6079CD-8D2A-CD66-21F7-1FDBB79A2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图表 2">
            <a:extLst>
              <a:ext uri="{FF2B5EF4-FFF2-40B4-BE49-F238E27FC236}">
                <a16:creationId xmlns:a16="http://schemas.microsoft.com/office/drawing/2014/main" id="{603D6B66-F9E0-EA69-F4F5-A84760DC7B7B}"/>
              </a:ext>
            </a:extLst>
          </p:cNvPr>
          <p:cNvGraphicFramePr>
            <a:graphicFrameLocks/>
          </p:cNvGraphicFramePr>
          <p:nvPr/>
        </p:nvGraphicFramePr>
        <p:xfrm>
          <a:off x="1281953" y="797858"/>
          <a:ext cx="9054353" cy="5549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795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应用程序&#10;&#10;描述已自动生成">
            <a:extLst>
              <a:ext uri="{FF2B5EF4-FFF2-40B4-BE49-F238E27FC236}">
                <a16:creationId xmlns:a16="http://schemas.microsoft.com/office/drawing/2014/main" id="{F739BE9F-67BC-A731-2E14-422D613F3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a:extLst>
              <a:ext uri="{FF2B5EF4-FFF2-40B4-BE49-F238E27FC236}">
                <a16:creationId xmlns:a16="http://schemas.microsoft.com/office/drawing/2014/main" id="{A4F043F0-A88D-B0C2-BBF8-0384561D97E9}"/>
              </a:ext>
            </a:extLst>
          </p:cNvPr>
          <p:cNvSpPr txBox="1"/>
          <p:nvPr/>
        </p:nvSpPr>
        <p:spPr>
          <a:xfrm>
            <a:off x="668186" y="901398"/>
            <a:ext cx="9117497" cy="332270"/>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Source Han Sans CN Bold" panose="020B0600000000000000" charset="-122"/>
                <a:ea typeface="Source Han Sans CN Bold" panose="020B0600000000000000" charset="-122"/>
                <a:cs typeface="Source Han Sans CN Bold" panose="020B0600000000000000" charset="-122"/>
              </a:rPr>
              <a:t>海河生物医药科技集团医疗器械全生命周期平台发展目标（万元）</a:t>
            </a:r>
          </a:p>
        </p:txBody>
      </p:sp>
      <p:graphicFrame>
        <p:nvGraphicFramePr>
          <p:cNvPr id="7" name="图表 6">
            <a:extLst>
              <a:ext uri="{FF2B5EF4-FFF2-40B4-BE49-F238E27FC236}">
                <a16:creationId xmlns:a16="http://schemas.microsoft.com/office/drawing/2014/main" id="{67A0AD95-3372-F63C-B493-A435451748AE}"/>
              </a:ext>
            </a:extLst>
          </p:cNvPr>
          <p:cNvGraphicFramePr/>
          <p:nvPr>
            <p:extLst>
              <p:ext uri="{D42A27DB-BD31-4B8C-83A1-F6EECF244321}">
                <p14:modId xmlns:p14="http://schemas.microsoft.com/office/powerpoint/2010/main" val="3334226248"/>
              </p:ext>
            </p:extLst>
          </p:nvPr>
        </p:nvGraphicFramePr>
        <p:xfrm>
          <a:off x="447174" y="1227001"/>
          <a:ext cx="11297652" cy="5560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169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694815" y="1405890"/>
            <a:ext cx="6565265" cy="537210"/>
          </a:xfrm>
          <a:prstGeom prst="rect">
            <a:avLst/>
          </a:prstGeom>
          <a:noFill/>
        </p:spPr>
        <p:txBody>
          <a:bodyPr wrap="square" rtlCol="0">
            <a:spAutoFit/>
          </a:bodyPr>
          <a:lstStyle/>
          <a:p>
            <a:r>
              <a:rPr lang="zh-CN" altLang="en-US" sz="2900" b="1">
                <a:solidFill>
                  <a:srgbClr val="A35B65"/>
                </a:solidFill>
                <a:latin typeface="Source Han Sans CN Bold" panose="020B0600000000000000" charset="-122"/>
                <a:ea typeface="Source Han Sans CN Bold" panose="020B0600000000000000" charset="-122"/>
              </a:rPr>
              <a:t>We Are CRO, We Are Not A CRO!</a:t>
            </a:r>
          </a:p>
        </p:txBody>
      </p:sp>
      <p:sp>
        <p:nvSpPr>
          <p:cNvPr id="3" name="文本框 2"/>
          <p:cNvSpPr txBox="1"/>
          <p:nvPr/>
        </p:nvSpPr>
        <p:spPr>
          <a:xfrm>
            <a:off x="1680845" y="2156460"/>
            <a:ext cx="9218930" cy="3046095"/>
          </a:xfrm>
          <a:prstGeom prst="rect">
            <a:avLst/>
          </a:prstGeom>
          <a:noFill/>
        </p:spPr>
        <p:txBody>
          <a:bodyPr wrap="square" rtlCol="0">
            <a:spAutoFit/>
          </a:bodyPr>
          <a:lstStyle/>
          <a:p>
            <a:pPr algn="just" fontAlgn="auto">
              <a:lnSpc>
                <a:spcPct val="150000"/>
              </a:lnSpc>
            </a:pPr>
            <a:r>
              <a:rPr lang="zh-CN" altLang="en-US" sz="1600">
                <a:solidFill>
                  <a:schemeClr val="tx1">
                    <a:lumMod val="75000"/>
                    <a:lumOff val="25000"/>
                  </a:schemeClr>
                </a:solidFill>
                <a:latin typeface="思源黑体 CN" panose="020B0600000000000000" charset="-122"/>
                <a:ea typeface="思源黑体 CN" panose="020B0600000000000000" charset="-122"/>
                <a:cs typeface="思源黑体 CN" panose="020B0600000000000000" charset="-122"/>
              </a:rPr>
              <a:t>传统医疗器械CRO，以临床服务为主，项目周期长、利润率低。</a:t>
            </a:r>
          </a:p>
          <a:p>
            <a:pPr algn="just" fontAlgn="auto">
              <a:lnSpc>
                <a:spcPct val="150000"/>
              </a:lnSpc>
            </a:pPr>
            <a:endParaRPr lang="zh-CN" altLang="en-US" sz="1600">
              <a:solidFill>
                <a:schemeClr val="tx1">
                  <a:lumMod val="75000"/>
                  <a:lumOff val="25000"/>
                </a:schemeClr>
              </a:solidFill>
              <a:latin typeface="思源黑体 CN" panose="020B0600000000000000" charset="-122"/>
              <a:ea typeface="思源黑体 CN" panose="020B0600000000000000" charset="-122"/>
              <a:cs typeface="思源黑体 CN" panose="020B0600000000000000" charset="-122"/>
            </a:endParaRPr>
          </a:p>
          <a:p>
            <a:pPr algn="just" fontAlgn="auto">
              <a:lnSpc>
                <a:spcPct val="150000"/>
              </a:lnSpc>
            </a:pPr>
            <a:r>
              <a:rPr lang="zh-CN" altLang="en-US" sz="1600">
                <a:solidFill>
                  <a:schemeClr val="tx1">
                    <a:lumMod val="75000"/>
                    <a:lumOff val="25000"/>
                  </a:schemeClr>
                </a:solidFill>
                <a:latin typeface="思源黑体 CN" panose="020B0600000000000000" charset="-122"/>
                <a:ea typeface="思源黑体 CN" panose="020B0600000000000000" charset="-122"/>
                <a:cs typeface="思源黑体 CN" panose="020B0600000000000000" charset="-122"/>
              </a:rPr>
              <a:t>国际推行的真实世界数据、同品种比对等法规和理念，将改变医疗器械研发投入的格局，从重临床投入，转为重临床前研究和安全评价性试验的投入。</a:t>
            </a:r>
          </a:p>
          <a:p>
            <a:pPr algn="just" fontAlgn="auto">
              <a:lnSpc>
                <a:spcPct val="150000"/>
              </a:lnSpc>
            </a:pPr>
            <a:endParaRPr lang="zh-CN" altLang="en-US" sz="1600">
              <a:solidFill>
                <a:schemeClr val="tx1">
                  <a:lumMod val="75000"/>
                  <a:lumOff val="25000"/>
                </a:schemeClr>
              </a:solidFill>
              <a:latin typeface="思源黑体 CN" panose="020B0600000000000000" charset="-122"/>
              <a:ea typeface="思源黑体 CN" panose="020B0600000000000000" charset="-122"/>
              <a:cs typeface="思源黑体 CN" panose="020B0600000000000000" charset="-122"/>
            </a:endParaRPr>
          </a:p>
          <a:p>
            <a:pPr algn="just" fontAlgn="auto">
              <a:lnSpc>
                <a:spcPct val="150000"/>
              </a:lnSpc>
            </a:pPr>
            <a:r>
              <a:rPr lang="zh-CN" altLang="en-US" sz="1600">
                <a:solidFill>
                  <a:schemeClr val="tx1">
                    <a:lumMod val="75000"/>
                    <a:lumOff val="25000"/>
                  </a:schemeClr>
                </a:solidFill>
                <a:latin typeface="思源黑体 CN" panose="020B0600000000000000" charset="-122"/>
                <a:ea typeface="思源黑体 CN" panose="020B0600000000000000" charset="-122"/>
                <a:cs typeface="思源黑体 CN" panose="020B0600000000000000" charset="-122"/>
              </a:rPr>
              <a:t>我们舍弃利润率低的传统临床服务业务，致力于利润率高、周期可控的咨询、检测、安全评价业务，并整合我们的法规、研发和实体经营管理经验，向医疗器械新型CDMO进军，打造医疗器械领域全新CRO业态。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153795" y="394970"/>
            <a:ext cx="2479040" cy="521970"/>
          </a:xfrm>
          <a:prstGeom prst="rect">
            <a:avLst/>
          </a:prstGeom>
          <a:noFill/>
        </p:spPr>
        <p:txBody>
          <a:bodyPr wrap="square" rtlCol="0">
            <a:spAutoFit/>
          </a:bodyPr>
          <a:lstStyle/>
          <a:p>
            <a:r>
              <a:rPr lang="zh-CN" altLang="en-US" sz="2800" b="1" dirty="0">
                <a:solidFill>
                  <a:srgbClr val="A35B65"/>
                </a:solidFill>
                <a:latin typeface="Source Han Sans CN Bold" panose="020B0600000000000000" charset="-122"/>
                <a:ea typeface="Source Han Sans CN Bold" panose="020B0600000000000000" charset="-122"/>
              </a:rPr>
              <a:t>市场规模测算</a:t>
            </a:r>
          </a:p>
        </p:txBody>
      </p:sp>
      <p:sp>
        <p:nvSpPr>
          <p:cNvPr id="8" name="文本框 7">
            <a:extLst>
              <a:ext uri="{FF2B5EF4-FFF2-40B4-BE49-F238E27FC236}">
                <a16:creationId xmlns:a16="http://schemas.microsoft.com/office/drawing/2014/main" id="{7264699D-3EF9-4CAA-A408-9C73583B3B99}"/>
              </a:ext>
            </a:extLst>
          </p:cNvPr>
          <p:cNvSpPr txBox="1"/>
          <p:nvPr/>
        </p:nvSpPr>
        <p:spPr>
          <a:xfrm>
            <a:off x="1024109" y="4195276"/>
            <a:ext cx="2978444" cy="1754326"/>
          </a:xfrm>
          <a:prstGeom prst="rect">
            <a:avLst/>
          </a:prstGeom>
          <a:solidFill>
            <a:srgbClr val="A35B65"/>
          </a:solidFill>
        </p:spPr>
        <p:txBody>
          <a:bodyPr wrap="square" rtlCol="0">
            <a:spAutoFit/>
          </a:bodyPr>
          <a:lstStyle/>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r>
              <a:rPr lang="zh-CN" altLang="en-US" dirty="0">
                <a:solidFill>
                  <a:srgbClr val="FEFFFE"/>
                </a:solidFill>
                <a:latin typeface="微软雅黑" panose="020B0503020204020204" pitchFamily="34" charset="-122"/>
                <a:ea typeface="微软雅黑" panose="020B0503020204020204" pitchFamily="34" charset="-122"/>
              </a:rPr>
              <a:t>现有医疗器械注册检验需求</a:t>
            </a: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r>
              <a:rPr lang="en-US" altLang="zh-CN" dirty="0">
                <a:solidFill>
                  <a:srgbClr val="FEFFFE"/>
                </a:solidFill>
                <a:latin typeface="微软雅黑" panose="020B0503020204020204" pitchFamily="34" charset="-122"/>
                <a:ea typeface="微软雅黑" panose="020B0503020204020204" pitchFamily="34" charset="-122"/>
              </a:rPr>
              <a:t>30</a:t>
            </a:r>
            <a:r>
              <a:rPr lang="zh-CN" altLang="en-US" dirty="0">
                <a:solidFill>
                  <a:srgbClr val="FEFFFE"/>
                </a:solidFill>
                <a:latin typeface="微软雅黑" panose="020B0503020204020204" pitchFamily="34" charset="-122"/>
                <a:ea typeface="微软雅黑" panose="020B0503020204020204" pitchFamily="34" charset="-122"/>
              </a:rPr>
              <a:t>亿</a:t>
            </a: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zh-CN" altLang="en-US" dirty="0">
              <a:solidFill>
                <a:srgbClr val="FEFFFE"/>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ECECF98E-8691-43C9-B130-A00A396EC750}"/>
              </a:ext>
            </a:extLst>
          </p:cNvPr>
          <p:cNvSpPr txBox="1"/>
          <p:nvPr/>
        </p:nvSpPr>
        <p:spPr>
          <a:xfrm>
            <a:off x="4002553" y="4195277"/>
            <a:ext cx="3449533" cy="1754326"/>
          </a:xfrm>
          <a:prstGeom prst="rect">
            <a:avLst/>
          </a:prstGeom>
          <a:solidFill>
            <a:srgbClr val="926468"/>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rPr>
              <a:t>医疗器械整体产值提升</a:t>
            </a:r>
            <a:r>
              <a:rPr kumimoji="0" lang="en-US" altLang="zh-CN"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rPr>
              <a:t>CAGR17%+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rPr>
              <a:t>医疗器械注册数量</a:t>
            </a:r>
            <a:r>
              <a:rPr kumimoji="0" lang="en-US" altLang="zh-CN"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rPr>
              <a:t>CAGR25%+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99420531-0727-4564-A3AB-DB7DFDFADB1A}"/>
              </a:ext>
            </a:extLst>
          </p:cNvPr>
          <p:cNvSpPr txBox="1"/>
          <p:nvPr/>
        </p:nvSpPr>
        <p:spPr>
          <a:xfrm>
            <a:off x="1024109" y="2440950"/>
            <a:ext cx="6427977" cy="1754326"/>
          </a:xfrm>
          <a:prstGeom prst="rect">
            <a:avLst/>
          </a:prstGeom>
          <a:solidFill>
            <a:srgbClr val="C3A38E"/>
          </a:solidFill>
        </p:spPr>
        <p:txBody>
          <a:bodyPr wrap="square" rtlCol="0">
            <a:spAutoFit/>
          </a:bodyPr>
          <a:lstStyle/>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r>
              <a:rPr lang="en-US" altLang="zh-CN" dirty="0">
                <a:solidFill>
                  <a:srgbClr val="FEFFFE"/>
                </a:solidFill>
                <a:latin typeface="微软雅黑" panose="020B0503020204020204" pitchFamily="34" charset="-122"/>
                <a:ea typeface="微软雅黑" panose="020B0503020204020204" pitchFamily="34" charset="-122"/>
              </a:rPr>
              <a:t>NMPA</a:t>
            </a:r>
            <a:r>
              <a:rPr lang="zh-CN" altLang="en-US" dirty="0">
                <a:solidFill>
                  <a:srgbClr val="FEFFFE"/>
                </a:solidFill>
                <a:latin typeface="微软雅黑" panose="020B0503020204020204" pitchFamily="34" charset="-122"/>
                <a:ea typeface="微软雅黑" panose="020B0503020204020204" pitchFamily="34" charset="-122"/>
              </a:rPr>
              <a:t>医疗器械监管法规不断完善带来更大的检测需求</a:t>
            </a: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r>
              <a:rPr lang="en-US" altLang="zh-CN" sz="1400" dirty="0">
                <a:solidFill>
                  <a:srgbClr val="FEFFFE"/>
                </a:solidFill>
                <a:latin typeface="微软雅黑" panose="020B0503020204020204" pitchFamily="34" charset="-122"/>
                <a:ea typeface="微软雅黑" panose="020B0503020204020204" pitchFamily="34" charset="-122"/>
              </a:rPr>
              <a:t>e.g. </a:t>
            </a:r>
            <a:r>
              <a:rPr lang="zh-CN" altLang="en-US" sz="1400" dirty="0">
                <a:solidFill>
                  <a:srgbClr val="FEFFFE"/>
                </a:solidFill>
                <a:latin typeface="微软雅黑" panose="020B0503020204020204" pitchFamily="34" charset="-122"/>
                <a:ea typeface="微软雅黑" panose="020B0503020204020204" pitchFamily="34" charset="-122"/>
              </a:rPr>
              <a:t>化学表征等新规下要求的项目检测单价是传统生物相容性测试的</a:t>
            </a:r>
            <a:r>
              <a:rPr lang="en-US" altLang="zh-CN" sz="1400" dirty="0">
                <a:solidFill>
                  <a:srgbClr val="FEFFFE"/>
                </a:solidFill>
                <a:latin typeface="微软雅黑" panose="020B0503020204020204" pitchFamily="34" charset="-122"/>
                <a:ea typeface="微软雅黑" panose="020B0503020204020204" pitchFamily="34" charset="-122"/>
              </a:rPr>
              <a:t>3-4</a:t>
            </a:r>
            <a:r>
              <a:rPr lang="zh-CN" altLang="en-US" sz="1400" dirty="0">
                <a:solidFill>
                  <a:srgbClr val="FEFFFE"/>
                </a:solidFill>
                <a:latin typeface="微软雅黑" panose="020B0503020204020204" pitchFamily="34" charset="-122"/>
                <a:ea typeface="微软雅黑" panose="020B0503020204020204" pitchFamily="34" charset="-122"/>
              </a:rPr>
              <a:t>倍</a:t>
            </a:r>
            <a:endParaRPr lang="en-US" altLang="zh-CN" sz="1400"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zh-CN" altLang="en-US" dirty="0">
              <a:solidFill>
                <a:srgbClr val="FEFFFE"/>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B4390D4E-8780-4FEA-92CE-779790131C82}"/>
              </a:ext>
            </a:extLst>
          </p:cNvPr>
          <p:cNvSpPr txBox="1"/>
          <p:nvPr/>
        </p:nvSpPr>
        <p:spPr>
          <a:xfrm>
            <a:off x="1024109" y="1302177"/>
            <a:ext cx="6427977" cy="1354217"/>
          </a:xfrm>
          <a:prstGeom prst="rect">
            <a:avLst/>
          </a:prstGeom>
          <a:solidFill>
            <a:schemeClr val="accent2">
              <a:lumMod val="40000"/>
              <a:lumOff val="6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rPr>
              <a:t>国内医疗器械企业在海外注册检测的需求日益增长</a:t>
            </a:r>
            <a:endParaRPr kumimoji="0" lang="en-US" altLang="zh-CN"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rPr>
              <a:t>需求来源：国内医保控费转向海外市场、市场竞争加剧需要更齐全的注册证、资本运作</a:t>
            </a:r>
            <a:endParaRPr kumimoji="0" lang="en-US" altLang="zh-CN"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endParaRPr>
          </a:p>
        </p:txBody>
      </p:sp>
      <p:sp>
        <p:nvSpPr>
          <p:cNvPr id="12" name="十字形 11">
            <a:extLst>
              <a:ext uri="{FF2B5EF4-FFF2-40B4-BE49-F238E27FC236}">
                <a16:creationId xmlns:a16="http://schemas.microsoft.com/office/drawing/2014/main" id="{072B6D83-31F8-468A-8F9D-2D12F6F15E69}"/>
              </a:ext>
            </a:extLst>
          </p:cNvPr>
          <p:cNvSpPr/>
          <p:nvPr/>
        </p:nvSpPr>
        <p:spPr>
          <a:xfrm>
            <a:off x="7508966" y="3178159"/>
            <a:ext cx="504056" cy="495290"/>
          </a:xfrm>
          <a:prstGeom prst="plus">
            <a:avLst>
              <a:gd name="adj" fmla="val 43037"/>
            </a:avLst>
          </a:prstGeom>
          <a:solidFill>
            <a:srgbClr val="926468"/>
          </a:solidFill>
          <a:ln w="12700" cap="flat" cmpd="sng" algn="ctr">
            <a:solidFill>
              <a:srgbClr val="92646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EFFFE"/>
              </a:solidFill>
              <a:effectLst/>
              <a:uLnTx/>
              <a:uFillTx/>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FDDC5CD-F263-4B77-B390-610BE1CFA830}"/>
              </a:ext>
            </a:extLst>
          </p:cNvPr>
          <p:cNvSpPr txBox="1"/>
          <p:nvPr/>
        </p:nvSpPr>
        <p:spPr>
          <a:xfrm>
            <a:off x="8069902" y="1302177"/>
            <a:ext cx="1365342" cy="4647426"/>
          </a:xfrm>
          <a:prstGeom prst="rect">
            <a:avLst/>
          </a:prstGeom>
          <a:solidFill>
            <a:schemeClr val="accent2">
              <a:lumMod val="60000"/>
              <a:lumOff val="40000"/>
            </a:schemeClr>
          </a:solidFill>
        </p:spPr>
        <p:txBody>
          <a:bodyPr wrap="square" rtlCol="0">
            <a:spAutoFit/>
          </a:bodyPr>
          <a:lstStyle/>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r>
              <a:rPr lang="zh-CN" altLang="en-US" dirty="0">
                <a:solidFill>
                  <a:srgbClr val="FEFFFE"/>
                </a:solidFill>
                <a:latin typeface="微软雅黑" panose="020B0503020204020204" pitchFamily="34" charset="-122"/>
                <a:ea typeface="微软雅黑" panose="020B0503020204020204" pitchFamily="34" charset="-122"/>
              </a:rPr>
              <a:t>上市后监督检测</a:t>
            </a: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r>
              <a:rPr lang="zh-CN" altLang="en-US" sz="1400" dirty="0">
                <a:solidFill>
                  <a:srgbClr val="FEFFFE"/>
                </a:solidFill>
                <a:latin typeface="微软雅黑" panose="020B0503020204020204" pitchFamily="34" charset="-122"/>
                <a:ea typeface="微软雅黑" panose="020B0503020204020204" pitchFamily="34" charset="-122"/>
              </a:rPr>
              <a:t>医疗机构每年需向质检部门（政策已经向民营检测机构开放）送检使用的医疗器械产品</a:t>
            </a:r>
            <a:endParaRPr lang="en-US" altLang="zh-CN" sz="1400"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en-US" altLang="zh-CN" dirty="0">
              <a:solidFill>
                <a:srgbClr val="FEFFFE"/>
              </a:solidFill>
              <a:latin typeface="微软雅黑" panose="020B0503020204020204" pitchFamily="34" charset="-122"/>
              <a:ea typeface="微软雅黑" panose="020B0503020204020204" pitchFamily="34" charset="-122"/>
            </a:endParaRPr>
          </a:p>
          <a:p>
            <a:pPr algn="ctr">
              <a:defRPr/>
            </a:pPr>
            <a:endParaRPr lang="zh-CN" altLang="en-US" dirty="0">
              <a:solidFill>
                <a:srgbClr val="FEFFFE"/>
              </a:solidFill>
              <a:latin typeface="微软雅黑" panose="020B0503020204020204" pitchFamily="34" charset="-122"/>
              <a:ea typeface="微软雅黑" panose="020B0503020204020204" pitchFamily="34" charset="-122"/>
            </a:endParaRPr>
          </a:p>
        </p:txBody>
      </p:sp>
      <p:sp>
        <p:nvSpPr>
          <p:cNvPr id="14" name="箭头: V 形 13">
            <a:extLst>
              <a:ext uri="{FF2B5EF4-FFF2-40B4-BE49-F238E27FC236}">
                <a16:creationId xmlns:a16="http://schemas.microsoft.com/office/drawing/2014/main" id="{6EF73D9A-0AD5-4AA0-A05D-61344C942329}"/>
              </a:ext>
            </a:extLst>
          </p:cNvPr>
          <p:cNvSpPr/>
          <p:nvPr/>
        </p:nvSpPr>
        <p:spPr>
          <a:xfrm>
            <a:off x="9492124" y="3178159"/>
            <a:ext cx="432048" cy="495290"/>
          </a:xfrm>
          <a:prstGeom prst="chevron">
            <a:avLst>
              <a:gd name="adj" fmla="val 71894"/>
            </a:avLst>
          </a:prstGeom>
          <a:solidFill>
            <a:srgbClr val="926468"/>
          </a:solidFill>
          <a:ln w="12700" cap="flat" cmpd="sng" algn="ctr">
            <a:solidFill>
              <a:srgbClr val="926468"/>
            </a:solidFill>
            <a:prstDash val="solid"/>
            <a:miter lim="800000"/>
          </a:ln>
          <a:effectLst/>
        </p:spPr>
        <p:txBody>
          <a:bodyPr rtlCol="0" anchor="ctr"/>
          <a:lstStyle/>
          <a:p>
            <a:pPr algn="ctr"/>
            <a:endParaRPr lang="zh-CN" altLang="en-US" kern="0">
              <a:solidFill>
                <a:srgbClr val="FEFFFE"/>
              </a:solidFill>
              <a:latin typeface="微软雅黑" panose="020B0503020204020204" pitchFamily="34" charset="-122"/>
              <a:ea typeface="微软雅黑" panose="020B0503020204020204" pitchFamily="34" charset="-122"/>
            </a:endParaRPr>
          </a:p>
        </p:txBody>
      </p:sp>
      <p:sp>
        <p:nvSpPr>
          <p:cNvPr id="15" name="椭圆 14">
            <a:extLst>
              <a:ext uri="{FF2B5EF4-FFF2-40B4-BE49-F238E27FC236}">
                <a16:creationId xmlns:a16="http://schemas.microsoft.com/office/drawing/2014/main" id="{F68FE3EC-ED45-4670-BF8C-CD3C64E87EB4}"/>
              </a:ext>
            </a:extLst>
          </p:cNvPr>
          <p:cNvSpPr/>
          <p:nvPr/>
        </p:nvSpPr>
        <p:spPr>
          <a:xfrm>
            <a:off x="10053060" y="2656394"/>
            <a:ext cx="1424212" cy="1424212"/>
          </a:xfrm>
          <a:prstGeom prst="ellipse">
            <a:avLst/>
          </a:prstGeom>
          <a:solidFill>
            <a:srgbClr val="A35B65"/>
          </a:solidFill>
          <a:ln w="12700" cap="flat" cmpd="sng" algn="ctr">
            <a:solidFill>
              <a:srgbClr val="A35B6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rPr>
              <a:t>100</a:t>
            </a:r>
            <a:r>
              <a:rPr kumimoji="0" lang="zh-CN" altLang="en-US" sz="2000" b="1" i="0" u="none" strike="noStrike" kern="0" cap="none" spc="0" normalizeH="0" baseline="0" noProof="0" dirty="0">
                <a:ln>
                  <a:noFill/>
                </a:ln>
                <a:solidFill>
                  <a:srgbClr val="FEFFFE"/>
                </a:solidFill>
                <a:effectLst/>
                <a:uLnTx/>
                <a:uFillTx/>
                <a:latin typeface="微软雅黑" panose="020B0503020204020204" pitchFamily="34" charset="-122"/>
                <a:ea typeface="微软雅黑" panose="020B0503020204020204" pitchFamily="34" charset="-122"/>
              </a:rPr>
              <a:t>亿</a:t>
            </a:r>
          </a:p>
        </p:txBody>
      </p:sp>
      <p:sp>
        <p:nvSpPr>
          <p:cNvPr id="16" name="文本框 15">
            <a:extLst>
              <a:ext uri="{FF2B5EF4-FFF2-40B4-BE49-F238E27FC236}">
                <a16:creationId xmlns:a16="http://schemas.microsoft.com/office/drawing/2014/main" id="{7406DFF9-1BF9-473B-8817-896DD66AD1AC}"/>
              </a:ext>
            </a:extLst>
          </p:cNvPr>
          <p:cNvSpPr txBox="1"/>
          <p:nvPr/>
        </p:nvSpPr>
        <p:spPr>
          <a:xfrm>
            <a:off x="10261110" y="4148613"/>
            <a:ext cx="1008112" cy="369332"/>
          </a:xfrm>
          <a:prstGeom prst="rect">
            <a:avLst/>
          </a:prstGeom>
          <a:noFill/>
        </p:spPr>
        <p:txBody>
          <a:bodyPr wrap="square" rtlCol="0">
            <a:spAutoFit/>
          </a:bodyPr>
          <a:lstStyle/>
          <a:p>
            <a:pPr algn="ctr">
              <a:defRPr/>
            </a:pPr>
            <a:r>
              <a:rPr lang="en-US" altLang="zh-CN" dirty="0">
                <a:solidFill>
                  <a:srgbClr val="3C3C3B"/>
                </a:solidFill>
                <a:latin typeface="微软雅黑" panose="020B0503020204020204" pitchFamily="34" charset="-122"/>
                <a:ea typeface="微软雅黑" panose="020B0503020204020204" pitchFamily="34" charset="-122"/>
              </a:rPr>
              <a:t>2025</a:t>
            </a:r>
            <a:r>
              <a:rPr lang="zh-CN" altLang="en-US" dirty="0">
                <a:solidFill>
                  <a:srgbClr val="3C3C3B"/>
                </a:solidFill>
                <a:latin typeface="微软雅黑" panose="020B0503020204020204" pitchFamily="34" charset="-122"/>
                <a:ea typeface="微软雅黑" panose="020B0503020204020204" pitchFamily="34" charset="-122"/>
              </a:rPr>
              <a:t>年</a:t>
            </a:r>
          </a:p>
        </p:txBody>
      </p:sp>
      <p:sp>
        <p:nvSpPr>
          <p:cNvPr id="17" name="标题 2">
            <a:extLst>
              <a:ext uri="{FF2B5EF4-FFF2-40B4-BE49-F238E27FC236}">
                <a16:creationId xmlns:a16="http://schemas.microsoft.com/office/drawing/2014/main" id="{404505D9-5945-49E8-8E2D-75C22B646184}"/>
              </a:ext>
            </a:extLst>
          </p:cNvPr>
          <p:cNvSpPr txBox="1">
            <a:spLocks/>
          </p:cNvSpPr>
          <p:nvPr/>
        </p:nvSpPr>
        <p:spPr>
          <a:xfrm>
            <a:off x="3990781" y="385177"/>
            <a:ext cx="7540425" cy="523220"/>
          </a:xfrm>
          <a:prstGeom prst="rect">
            <a:avLst/>
          </a:prstGeom>
          <a:noFill/>
        </p:spPr>
        <p:txBody>
          <a:bodyPr wrap="square" rtlCol="0">
            <a:spAutoFit/>
          </a:bodyPr>
          <a:lstStyle>
            <a:defPPr>
              <a:defRPr lang="zh-CN"/>
            </a:defPPr>
            <a:lvl1pPr>
              <a:defRPr sz="2800" b="1">
                <a:solidFill>
                  <a:srgbClr val="A35B65"/>
                </a:solidFill>
                <a:latin typeface="Source Han Sans CN Bold" panose="020B0600000000000000" charset="-122"/>
                <a:ea typeface="Source Han Sans CN Bold" panose="020B0600000000000000" charset="-122"/>
              </a:defRPr>
            </a:lvl1pPr>
          </a:lstStyle>
          <a:p>
            <a:r>
              <a:rPr lang="en-US" altLang="zh-CN" dirty="0"/>
              <a:t>2025</a:t>
            </a:r>
            <a:r>
              <a:rPr lang="zh-CN" altLang="en-US" dirty="0"/>
              <a:t>年国内医疗器械检验检测市场潜力达百亿</a:t>
            </a:r>
          </a:p>
        </p:txBody>
      </p:sp>
    </p:spTree>
    <p:extLst>
      <p:ext uri="{BB962C8B-B14F-4D97-AF65-F5344CB8AC3E}">
        <p14:creationId xmlns:p14="http://schemas.microsoft.com/office/powerpoint/2010/main" val="1009465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1F962057-5136-46BE-9AE7-9902DC7151BE}"/>
              </a:ext>
            </a:extLst>
          </p:cNvPr>
          <p:cNvSpPr/>
          <p:nvPr/>
        </p:nvSpPr>
        <p:spPr>
          <a:xfrm>
            <a:off x="629677" y="691275"/>
            <a:ext cx="11065883" cy="5475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72135" y="612775"/>
            <a:ext cx="1878330" cy="521970"/>
          </a:xfrm>
          <a:prstGeom prst="rect">
            <a:avLst/>
          </a:prstGeom>
          <a:noFill/>
        </p:spPr>
        <p:txBody>
          <a:bodyPr wrap="square" rtlCol="0">
            <a:spAutoFit/>
          </a:bodyPr>
          <a:lstStyle/>
          <a:p>
            <a:r>
              <a:rPr lang="zh-CN" altLang="en-US" sz="2800" b="1" dirty="0">
                <a:solidFill>
                  <a:srgbClr val="A35B65"/>
                </a:solidFill>
                <a:latin typeface="Source Han Sans CN Bold" panose="020B0600000000000000" charset="-122"/>
                <a:ea typeface="Source Han Sans CN Bold" panose="020B0600000000000000" charset="-122"/>
              </a:rPr>
              <a:t>公司优势</a:t>
            </a:r>
          </a:p>
        </p:txBody>
      </p:sp>
      <p:graphicFrame>
        <p:nvGraphicFramePr>
          <p:cNvPr id="10" name="图示 9">
            <a:extLst>
              <a:ext uri="{FF2B5EF4-FFF2-40B4-BE49-F238E27FC236}">
                <a16:creationId xmlns:a16="http://schemas.microsoft.com/office/drawing/2014/main" id="{83D334E0-B1BF-4D02-BB6F-CB1177558A95}"/>
              </a:ext>
            </a:extLst>
          </p:cNvPr>
          <p:cNvGraphicFramePr/>
          <p:nvPr>
            <p:extLst>
              <p:ext uri="{D42A27DB-BD31-4B8C-83A1-F6EECF244321}">
                <p14:modId xmlns:p14="http://schemas.microsoft.com/office/powerpoint/2010/main" val="407876902"/>
              </p:ext>
            </p:extLst>
          </p:nvPr>
        </p:nvGraphicFramePr>
        <p:xfrm>
          <a:off x="2172236" y="1369287"/>
          <a:ext cx="6336704" cy="4233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本框 10">
            <a:extLst>
              <a:ext uri="{FF2B5EF4-FFF2-40B4-BE49-F238E27FC236}">
                <a16:creationId xmlns:a16="http://schemas.microsoft.com/office/drawing/2014/main" id="{94638945-54E6-473B-921B-638AA970F75C}"/>
              </a:ext>
            </a:extLst>
          </p:cNvPr>
          <p:cNvSpPr txBox="1"/>
          <p:nvPr/>
        </p:nvSpPr>
        <p:spPr>
          <a:xfrm>
            <a:off x="629676" y="3009628"/>
            <a:ext cx="2814381" cy="2893100"/>
          </a:xfrm>
          <a:prstGeom prst="rect">
            <a:avLst/>
          </a:prstGeom>
          <a:solidFill>
            <a:schemeClr val="accent2">
              <a:lumMod val="20000"/>
              <a:lumOff val="80000"/>
            </a:schemeClr>
          </a:solidFill>
        </p:spPr>
        <p:txBody>
          <a:bodyPr wrap="square" rtlCol="0">
            <a:spAutoFit/>
          </a:bodyPr>
          <a:lstStyle/>
          <a:p>
            <a:pPr marL="285750" indent="-285750" algn="just">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公司自成立以来的盈利状况、近三年的毛利和净利水平均展现出海河团队优于其他同行的成本控制和管理运营能力</a:t>
            </a:r>
            <a:endParaRPr lang="en-US" altLang="zh-CN" sz="1400" dirty="0">
              <a:solidFill>
                <a:srgbClr val="000000"/>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n"/>
            </a:pPr>
            <a:endParaRPr lang="en-US" altLang="zh-CN" sz="1400" dirty="0">
              <a:solidFill>
                <a:srgbClr val="000000"/>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自主搭建数字化和自动化系统进行项目管理，不断提高检测流程的标准化和自动化程度，降低对人员的依赖</a:t>
            </a:r>
            <a:endParaRPr lang="en-US" altLang="zh-CN" sz="1400" dirty="0">
              <a:solidFill>
                <a:srgbClr val="000000"/>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n"/>
            </a:pPr>
            <a:endParaRPr lang="en-US" altLang="zh-CN" sz="1400" dirty="0">
              <a:solidFill>
                <a:srgbClr val="000000"/>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中层及高层团队稳定性强，核心创始人培养年轻人的意愿和行动力强</a:t>
            </a:r>
          </a:p>
        </p:txBody>
      </p:sp>
      <p:sp>
        <p:nvSpPr>
          <p:cNvPr id="12" name="文本框 11">
            <a:extLst>
              <a:ext uri="{FF2B5EF4-FFF2-40B4-BE49-F238E27FC236}">
                <a16:creationId xmlns:a16="http://schemas.microsoft.com/office/drawing/2014/main" id="{F27F0ACB-BB5E-4147-845B-9E47F5CD3DAE}"/>
              </a:ext>
            </a:extLst>
          </p:cNvPr>
          <p:cNvSpPr txBox="1"/>
          <p:nvPr/>
        </p:nvSpPr>
        <p:spPr>
          <a:xfrm>
            <a:off x="7951144" y="3009628"/>
            <a:ext cx="3744416" cy="2893100"/>
          </a:xfrm>
          <a:prstGeom prst="rect">
            <a:avLst/>
          </a:prstGeom>
          <a:solidFill>
            <a:srgbClr val="F6CCBE"/>
          </a:solidFill>
        </p:spPr>
        <p:txBody>
          <a:bodyPr wrap="square" rtlCol="0">
            <a:spAutoFit/>
          </a:bodyPr>
          <a:lstStyle>
            <a:defPPr>
              <a:defRPr lang="zh-CN"/>
            </a:defPPr>
            <a:lvl1pPr marL="285750" indent="-285750" algn="just">
              <a:buFont typeface="Wingdings" panose="05000000000000000000" pitchFamily="2" charset="2"/>
              <a:buChar char="n"/>
              <a:defRPr sz="1400">
                <a:solidFill>
                  <a:srgbClr val="000000"/>
                </a:solidFill>
                <a:latin typeface="微软雅黑" panose="020B0503020204020204" pitchFamily="34" charset="-122"/>
                <a:ea typeface="微软雅黑" panose="020B0503020204020204" pitchFamily="34" charset="-122"/>
              </a:defRPr>
            </a:lvl1pPr>
          </a:lstStyle>
          <a:p>
            <a:r>
              <a:rPr lang="zh-CN" altLang="en-US" dirty="0"/>
              <a:t>资质齐全、检测项目覆盖度高、部分项目有独占性资质；方法学开发能力强、技术积累深厚</a:t>
            </a:r>
            <a:endParaRPr lang="en-US" altLang="zh-CN" dirty="0"/>
          </a:p>
          <a:p>
            <a:endParaRPr lang="en-US" altLang="zh-CN" dirty="0"/>
          </a:p>
          <a:p>
            <a:r>
              <a:rPr lang="zh-CN" altLang="en-US" dirty="0"/>
              <a:t>药监部门的认可度高、已在行业内形成较高知名度和口碑，获客能力强</a:t>
            </a:r>
            <a:endParaRPr lang="en-US" altLang="zh-CN" dirty="0"/>
          </a:p>
          <a:p>
            <a:endParaRPr lang="en-US" altLang="zh-CN" dirty="0"/>
          </a:p>
          <a:p>
            <a:r>
              <a:rPr lang="zh-CN" altLang="en-US" dirty="0"/>
              <a:t>具备全链条服务能力，不是单薄的检验检测服务：公司的咨询团队从事了十多年法规咨询工作、对政策有着深刻的理解，能够提前培训客户避免走弯路、出具报告后还能帮助客户和各国家药监部门沟通；同时提供临床前动物试验、</a:t>
            </a:r>
            <a:r>
              <a:rPr lang="en-US" altLang="zh-CN" dirty="0"/>
              <a:t>CDMO</a:t>
            </a:r>
            <a:r>
              <a:rPr lang="zh-CN" altLang="en-US" dirty="0"/>
              <a:t>打样服务</a:t>
            </a:r>
            <a:endParaRPr lang="en-US" altLang="zh-CN" dirty="0"/>
          </a:p>
        </p:txBody>
      </p:sp>
      <p:sp>
        <p:nvSpPr>
          <p:cNvPr id="13" name="文本框 12">
            <a:extLst>
              <a:ext uri="{FF2B5EF4-FFF2-40B4-BE49-F238E27FC236}">
                <a16:creationId xmlns:a16="http://schemas.microsoft.com/office/drawing/2014/main" id="{D8652A38-F427-4C85-B492-071DF0329C38}"/>
              </a:ext>
            </a:extLst>
          </p:cNvPr>
          <p:cNvSpPr txBox="1"/>
          <p:nvPr/>
        </p:nvSpPr>
        <p:spPr>
          <a:xfrm>
            <a:off x="6780748" y="805385"/>
            <a:ext cx="4914812" cy="2031325"/>
          </a:xfrm>
          <a:prstGeom prst="rect">
            <a:avLst/>
          </a:prstGeom>
          <a:solidFill>
            <a:schemeClr val="accent2">
              <a:lumMod val="20000"/>
              <a:lumOff val="80000"/>
              <a:alpha val="50000"/>
            </a:schemeClr>
          </a:solidFill>
        </p:spPr>
        <p:txBody>
          <a:bodyPr wrap="square" rtlCol="0">
            <a:spAutoFit/>
          </a:bodyPr>
          <a:lstStyle>
            <a:defPPr>
              <a:defRPr lang="zh-CN"/>
            </a:defPPr>
            <a:lvl1pPr marL="285750" indent="-285750" algn="just">
              <a:buFont typeface="Wingdings" panose="05000000000000000000" pitchFamily="2" charset="2"/>
              <a:buChar char="n"/>
              <a:defRPr sz="1400">
                <a:solidFill>
                  <a:srgbClr val="000000"/>
                </a:solidFill>
                <a:latin typeface="微软雅黑" panose="020B0503020204020204" pitchFamily="34" charset="-122"/>
                <a:ea typeface="微软雅黑" panose="020B0503020204020204" pitchFamily="34" charset="-122"/>
              </a:defRPr>
            </a:lvl1pPr>
          </a:lstStyle>
          <a:p>
            <a:r>
              <a:rPr lang="zh-CN" altLang="en-US" dirty="0"/>
              <a:t>海外（尤其是</a:t>
            </a:r>
            <a:r>
              <a:rPr lang="en-US" altLang="zh-CN" dirty="0"/>
              <a:t>FDA</a:t>
            </a:r>
            <a:r>
              <a:rPr lang="zh-CN" altLang="en-US" dirty="0"/>
              <a:t>）法规咨询和检验检测服务具有远高于其他同行的优势，随着国内器械企业在海外获批注册证的需求不断增长，海河的这一特色将得到更大的展现</a:t>
            </a:r>
            <a:endParaRPr lang="en-US" altLang="zh-CN" dirty="0"/>
          </a:p>
          <a:p>
            <a:endParaRPr lang="en-US" altLang="zh-CN" dirty="0"/>
          </a:p>
          <a:p>
            <a:r>
              <a:rPr lang="zh-CN" altLang="en-US" dirty="0"/>
              <a:t>公司主力业务本身具备标准化、易规模化的特点，为未来跨行业拓展业务提供了可行性基础</a:t>
            </a:r>
            <a:endParaRPr lang="en-US" altLang="zh-CN" dirty="0"/>
          </a:p>
          <a:p>
            <a:endParaRPr lang="en-US" altLang="zh-CN" dirty="0"/>
          </a:p>
          <a:p>
            <a:r>
              <a:rPr lang="zh-CN" altLang="en-US" dirty="0"/>
              <a:t>公司核心团队擅长总结商业规律、发掘商业机会、整合社会资源，人脉广、能力强，具备一定的跨行业扩张势能</a:t>
            </a:r>
          </a:p>
        </p:txBody>
      </p:sp>
    </p:spTree>
    <p:extLst>
      <p:ext uri="{BB962C8B-B14F-4D97-AF65-F5344CB8AC3E}">
        <p14:creationId xmlns:p14="http://schemas.microsoft.com/office/powerpoint/2010/main" val="89634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03FE7-42A8-4C17-B632-142921329CE6}"/>
              </a:ext>
            </a:extLst>
          </p:cNvPr>
          <p:cNvSpPr>
            <a:spLocks noGrp="1"/>
          </p:cNvSpPr>
          <p:nvPr/>
        </p:nvSpPr>
        <p:spPr>
          <a:xfrm>
            <a:off x="1916430" y="695960"/>
            <a:ext cx="4168140" cy="7740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b="1" dirty="0">
                <a:solidFill>
                  <a:prstClr val="black">
                    <a:lumMod val="75000"/>
                    <a:lumOff val="25000"/>
                  </a:prstClr>
                </a:solidFill>
                <a:latin typeface="Source Han Sans CN Bold" panose="020B0600000000000000" charset="-122"/>
                <a:ea typeface="Source Han Sans CN Bold" panose="020B0600000000000000" charset="-122"/>
              </a:rPr>
              <a:t>部分</a:t>
            </a:r>
            <a:r>
              <a:rPr kumimoji="0" lang="zh-CN" altLang="en-US" sz="3200" b="1" i="0" u="none" strike="noStrike" kern="1200" cap="none" spc="0" normalizeH="0" baseline="0" noProof="0" dirty="0">
                <a:ln>
                  <a:noFill/>
                </a:ln>
                <a:solidFill>
                  <a:prstClr val="black">
                    <a:lumMod val="75000"/>
                    <a:lumOff val="25000"/>
                  </a:prstClr>
                </a:solidFill>
                <a:effectLst/>
                <a:uLnTx/>
                <a:uFillTx/>
                <a:latin typeface="Source Han Sans CN Bold" panose="020B0600000000000000" charset="-122"/>
                <a:ea typeface="Source Han Sans CN Bold" panose="020B0600000000000000" charset="-122"/>
                <a:cs typeface="+mj-cs"/>
              </a:rPr>
              <a:t>客户</a:t>
            </a:r>
          </a:p>
        </p:txBody>
      </p:sp>
      <p:pic>
        <p:nvPicPr>
          <p:cNvPr id="4" name="图片 3" descr="图形用户界面&#10;&#10;中度可信度描述已自动生成">
            <a:extLst>
              <a:ext uri="{FF2B5EF4-FFF2-40B4-BE49-F238E27FC236}">
                <a16:creationId xmlns:a16="http://schemas.microsoft.com/office/drawing/2014/main" id="{5B54D3CC-2FD6-493F-AA87-DD8C486E82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466" r="-6817"/>
          <a:stretch/>
        </p:blipFill>
        <p:spPr>
          <a:xfrm>
            <a:off x="5107222" y="536306"/>
            <a:ext cx="5822035" cy="5979302"/>
          </a:xfrm>
          <a:prstGeom prst="rect">
            <a:avLst/>
          </a:prstGeom>
        </p:spPr>
      </p:pic>
    </p:spTree>
    <p:extLst>
      <p:ext uri="{BB962C8B-B14F-4D97-AF65-F5344CB8AC3E}">
        <p14:creationId xmlns:p14="http://schemas.microsoft.com/office/powerpoint/2010/main" val="19865392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1160" y="233045"/>
            <a:ext cx="3118485" cy="460375"/>
          </a:xfrm>
          <a:prstGeom prst="rect">
            <a:avLst/>
          </a:prstGeom>
          <a:noFill/>
        </p:spPr>
        <p:txBody>
          <a:bodyPr wrap="square" rtlCol="0">
            <a:spAutoFit/>
          </a:bodyPr>
          <a:lstStyle/>
          <a:p>
            <a:r>
              <a:rPr lang="zh-CN" altLang="en-US" sz="2400" b="1">
                <a:solidFill>
                  <a:srgbClr val="A35B65"/>
                </a:solidFill>
                <a:latin typeface="Source Han Sans CN Bold" panose="020B0600000000000000" charset="-122"/>
                <a:ea typeface="Source Han Sans CN Bold" panose="020B0600000000000000" charset="-122"/>
              </a:rPr>
              <a:t>具有无限可能的未来</a:t>
            </a:r>
          </a:p>
        </p:txBody>
      </p:sp>
      <p:sp>
        <p:nvSpPr>
          <p:cNvPr id="6" name="文本框 5"/>
          <p:cNvSpPr txBox="1"/>
          <p:nvPr/>
        </p:nvSpPr>
        <p:spPr>
          <a:xfrm>
            <a:off x="5266690" y="3266440"/>
            <a:ext cx="1657985" cy="460375"/>
          </a:xfrm>
          <a:prstGeom prst="rect">
            <a:avLst/>
          </a:prstGeom>
          <a:noFill/>
        </p:spPr>
        <p:txBody>
          <a:bodyPr wrap="square" rtlCol="0">
            <a:spAutoFit/>
          </a:bodyPr>
          <a:lstStyle/>
          <a:p>
            <a:pPr algn="ctr"/>
            <a:r>
              <a:rPr lang="zh-CN" altLang="en-US" sz="2400" b="1" dirty="0">
                <a:solidFill>
                  <a:schemeClr val="bg1"/>
                </a:solidFill>
                <a:latin typeface="Source Han Sans CN Bold" panose="020B0600000000000000" charset="-122"/>
                <a:ea typeface="Source Han Sans CN Bold" panose="020B0600000000000000" charset="-122"/>
                <a:sym typeface="+mn-ea"/>
              </a:rPr>
              <a:t>发展方向</a:t>
            </a:r>
          </a:p>
        </p:txBody>
      </p:sp>
      <p:sp>
        <p:nvSpPr>
          <p:cNvPr id="7" name="文本框 6"/>
          <p:cNvSpPr txBox="1"/>
          <p:nvPr/>
        </p:nvSpPr>
        <p:spPr>
          <a:xfrm>
            <a:off x="1485583" y="1249680"/>
            <a:ext cx="1932305" cy="1322070"/>
          </a:xfrm>
          <a:prstGeom prst="rect">
            <a:avLst/>
          </a:prstGeom>
          <a:noFill/>
        </p:spPr>
        <p:txBody>
          <a:bodyPr wrap="square" rtlCol="0">
            <a:spAutoFit/>
          </a:bodyPr>
          <a:lstStyle/>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医疗器械产业</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药品生产企业</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化妆品生产企业</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各类实验室</a:t>
            </a:r>
          </a:p>
        </p:txBody>
      </p:sp>
      <p:sp>
        <p:nvSpPr>
          <p:cNvPr id="11" name="文本框 10"/>
          <p:cNvSpPr txBox="1"/>
          <p:nvPr/>
        </p:nvSpPr>
        <p:spPr>
          <a:xfrm>
            <a:off x="3996373" y="978535"/>
            <a:ext cx="1792605" cy="1014730"/>
          </a:xfrm>
          <a:prstGeom prst="rect">
            <a:avLst/>
          </a:prstGeom>
          <a:noFill/>
        </p:spPr>
        <p:txBody>
          <a:bodyPr wrap="square" rtlCol="0" anchor="t">
            <a:spAutoFit/>
          </a:bodyPr>
          <a:lstStyle/>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医疗器械</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家用电子</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商用网络传输</a:t>
            </a:r>
          </a:p>
        </p:txBody>
      </p:sp>
      <p:sp>
        <p:nvSpPr>
          <p:cNvPr id="12" name="文本框 11"/>
          <p:cNvSpPr txBox="1"/>
          <p:nvPr/>
        </p:nvSpPr>
        <p:spPr>
          <a:xfrm>
            <a:off x="6716395" y="1144905"/>
            <a:ext cx="1178560" cy="706755"/>
          </a:xfrm>
          <a:prstGeom prst="rect">
            <a:avLst/>
          </a:prstGeom>
          <a:noFill/>
        </p:spPr>
        <p:txBody>
          <a:bodyPr wrap="square" rtlCol="0" anchor="t">
            <a:spAutoFit/>
          </a:bodyPr>
          <a:lstStyle/>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医疗器械</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航空航天</a:t>
            </a:r>
          </a:p>
        </p:txBody>
      </p:sp>
      <p:sp>
        <p:nvSpPr>
          <p:cNvPr id="13" name="文本框 12"/>
          <p:cNvSpPr txBox="1"/>
          <p:nvPr/>
        </p:nvSpPr>
        <p:spPr>
          <a:xfrm>
            <a:off x="9157653" y="1575435"/>
            <a:ext cx="1207135" cy="706755"/>
          </a:xfrm>
          <a:prstGeom prst="rect">
            <a:avLst/>
          </a:prstGeom>
          <a:noFill/>
        </p:spPr>
        <p:txBody>
          <a:bodyPr wrap="square" rtlCol="0" anchor="t">
            <a:spAutoFit/>
          </a:bodyPr>
          <a:lstStyle/>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医疗器械</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家用产品</a:t>
            </a:r>
          </a:p>
        </p:txBody>
      </p:sp>
      <p:sp>
        <p:nvSpPr>
          <p:cNvPr id="14" name="文本框 13"/>
          <p:cNvSpPr txBox="1"/>
          <p:nvPr/>
        </p:nvSpPr>
        <p:spPr>
          <a:xfrm>
            <a:off x="1865948" y="4417060"/>
            <a:ext cx="1171575" cy="1322070"/>
          </a:xfrm>
          <a:prstGeom prst="rect">
            <a:avLst/>
          </a:prstGeom>
          <a:noFill/>
        </p:spPr>
        <p:txBody>
          <a:bodyPr wrap="square" rtlCol="0" anchor="t">
            <a:spAutoFit/>
          </a:bodyPr>
          <a:lstStyle/>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医疗器械</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药品</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化妆品</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食品</a:t>
            </a:r>
          </a:p>
        </p:txBody>
      </p:sp>
      <p:sp>
        <p:nvSpPr>
          <p:cNvPr id="15" name="文本框 14"/>
          <p:cNvSpPr txBox="1"/>
          <p:nvPr/>
        </p:nvSpPr>
        <p:spPr>
          <a:xfrm>
            <a:off x="4275138" y="4951095"/>
            <a:ext cx="1235075" cy="1014730"/>
          </a:xfrm>
          <a:prstGeom prst="rect">
            <a:avLst/>
          </a:prstGeom>
          <a:noFill/>
        </p:spPr>
        <p:txBody>
          <a:bodyPr wrap="square" rtlCol="0" anchor="t">
            <a:spAutoFit/>
          </a:bodyPr>
          <a:lstStyle/>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药包材</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器械包材</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食品包材</a:t>
            </a:r>
          </a:p>
        </p:txBody>
      </p:sp>
      <p:sp>
        <p:nvSpPr>
          <p:cNvPr id="16" name="文本框 15"/>
          <p:cNvSpPr txBox="1"/>
          <p:nvPr/>
        </p:nvSpPr>
        <p:spPr>
          <a:xfrm>
            <a:off x="6716395" y="4826635"/>
            <a:ext cx="1178560" cy="1322070"/>
          </a:xfrm>
          <a:prstGeom prst="rect">
            <a:avLst/>
          </a:prstGeom>
          <a:noFill/>
        </p:spPr>
        <p:txBody>
          <a:bodyPr wrap="square" rtlCol="0" anchor="t">
            <a:spAutoFit/>
          </a:bodyPr>
          <a:lstStyle/>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药品</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医疗器械</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化妆品</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食品</a:t>
            </a:r>
          </a:p>
        </p:txBody>
      </p:sp>
      <p:sp>
        <p:nvSpPr>
          <p:cNvPr id="17" name="文本框 16"/>
          <p:cNvSpPr txBox="1"/>
          <p:nvPr/>
        </p:nvSpPr>
        <p:spPr>
          <a:xfrm>
            <a:off x="9122410" y="4700905"/>
            <a:ext cx="1277620" cy="706755"/>
          </a:xfrm>
          <a:prstGeom prst="rect">
            <a:avLst/>
          </a:prstGeom>
          <a:noFill/>
        </p:spPr>
        <p:txBody>
          <a:bodyPr wrap="square" rtlCol="0" anchor="t">
            <a:spAutoFit/>
          </a:bodyPr>
          <a:lstStyle/>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医疗器械</a:t>
            </a:r>
          </a:p>
          <a:p>
            <a:pPr algn="ctr" fontAlgn="auto">
              <a:lnSpc>
                <a:spcPts val="2400"/>
              </a:lnSpc>
            </a:pPr>
            <a:r>
              <a:rPr lang="zh-CN" altLang="en-US">
                <a:solidFill>
                  <a:schemeClr val="tx1">
                    <a:lumMod val="85000"/>
                    <a:lumOff val="15000"/>
                  </a:schemeClr>
                </a:solidFill>
                <a:latin typeface="Source Han Sans CN Regular" panose="020B0600000000000000" charset="-122"/>
                <a:ea typeface="Source Han Sans CN Regular" panose="020B0600000000000000" charset="-122"/>
              </a:rPr>
              <a:t>药品</a:t>
            </a:r>
          </a:p>
        </p:txBody>
      </p:sp>
      <p:sp>
        <p:nvSpPr>
          <p:cNvPr id="18" name="文本框 17"/>
          <p:cNvSpPr txBox="1"/>
          <p:nvPr/>
        </p:nvSpPr>
        <p:spPr>
          <a:xfrm>
            <a:off x="8741410" y="3789680"/>
            <a:ext cx="2039620"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Source Han Sans CN Bold" panose="020B0600000000000000" charset="-122"/>
                <a:ea typeface="Source Han Sans CN Bold" panose="020B0600000000000000" charset="-122"/>
              </a:rPr>
              <a:t>临床前动物实验</a:t>
            </a:r>
            <a:endParaRPr lang="zh-CN" altLang="en-US" b="1">
              <a:solidFill>
                <a:schemeClr val="tx1">
                  <a:lumMod val="85000"/>
                  <a:lumOff val="15000"/>
                </a:schemeClr>
              </a:solidFill>
              <a:latin typeface="Source Han Sans CN Bold" panose="020B0600000000000000" charset="-122"/>
              <a:ea typeface="Source Han Sans CN Bold" panose="020B0600000000000000" charset="-122"/>
            </a:endParaRPr>
          </a:p>
        </p:txBody>
      </p:sp>
      <p:sp>
        <p:nvSpPr>
          <p:cNvPr id="19" name="文本框 18"/>
          <p:cNvSpPr txBox="1"/>
          <p:nvPr/>
        </p:nvSpPr>
        <p:spPr>
          <a:xfrm>
            <a:off x="6740843" y="4183380"/>
            <a:ext cx="1129665"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Source Han Sans CN Bold" panose="020B0600000000000000" charset="-122"/>
                <a:ea typeface="Source Han Sans CN Bold" panose="020B0600000000000000" charset="-122"/>
              </a:rPr>
              <a:t>微生物</a:t>
            </a:r>
          </a:p>
        </p:txBody>
      </p:sp>
      <p:sp>
        <p:nvSpPr>
          <p:cNvPr id="20" name="文本框 19"/>
          <p:cNvSpPr txBox="1"/>
          <p:nvPr/>
        </p:nvSpPr>
        <p:spPr>
          <a:xfrm>
            <a:off x="4211638" y="4183380"/>
            <a:ext cx="1362075"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Source Han Sans CN Bold" panose="020B0600000000000000" charset="-122"/>
                <a:ea typeface="Source Han Sans CN Bold" panose="020B0600000000000000" charset="-122"/>
              </a:rPr>
              <a:t>包装测试</a:t>
            </a:r>
          </a:p>
        </p:txBody>
      </p:sp>
      <p:sp>
        <p:nvSpPr>
          <p:cNvPr id="21" name="文本框 20"/>
          <p:cNvSpPr txBox="1"/>
          <p:nvPr/>
        </p:nvSpPr>
        <p:spPr>
          <a:xfrm>
            <a:off x="1431925" y="3766185"/>
            <a:ext cx="2039620"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Source Han Sans CN Bold" panose="020B0600000000000000" charset="-122"/>
                <a:ea typeface="Source Han Sans CN Bold" panose="020B0600000000000000" charset="-122"/>
              </a:rPr>
              <a:t>生物相容性 / 毒理</a:t>
            </a:r>
          </a:p>
        </p:txBody>
      </p:sp>
      <p:sp>
        <p:nvSpPr>
          <p:cNvPr id="22" name="文本框 21"/>
          <p:cNvSpPr txBox="1"/>
          <p:nvPr/>
        </p:nvSpPr>
        <p:spPr>
          <a:xfrm>
            <a:off x="8745220" y="2831465"/>
            <a:ext cx="2032000"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Source Han Sans CN Bold" panose="020B0600000000000000" charset="-122"/>
                <a:ea typeface="Source Han Sans CN Bold" panose="020B0600000000000000" charset="-122"/>
              </a:rPr>
              <a:t>人因工程 / 可用性</a:t>
            </a:r>
          </a:p>
        </p:txBody>
      </p:sp>
      <p:sp>
        <p:nvSpPr>
          <p:cNvPr id="23" name="文本框 22"/>
          <p:cNvSpPr txBox="1"/>
          <p:nvPr/>
        </p:nvSpPr>
        <p:spPr>
          <a:xfrm>
            <a:off x="6335395" y="2434590"/>
            <a:ext cx="1940560"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Source Han Sans CN Bold" panose="020B0600000000000000" charset="-122"/>
                <a:ea typeface="Source Han Sans CN Bold" panose="020B0600000000000000" charset="-122"/>
              </a:rPr>
              <a:t>疲劳 / 磨损试验</a:t>
            </a:r>
            <a:endParaRPr lang="zh-CN" altLang="en-US" b="1">
              <a:solidFill>
                <a:schemeClr val="tx1">
                  <a:lumMod val="85000"/>
                  <a:lumOff val="15000"/>
                </a:schemeClr>
              </a:solidFill>
              <a:latin typeface="Source Han Sans CN Bold" panose="020B0600000000000000" charset="-122"/>
              <a:ea typeface="Source Han Sans CN Bold" panose="020B0600000000000000" charset="-122"/>
              <a:cs typeface="Source Han Sans CN Bold" panose="020B0600000000000000" charset="-122"/>
            </a:endParaRPr>
          </a:p>
        </p:txBody>
      </p:sp>
      <p:sp>
        <p:nvSpPr>
          <p:cNvPr id="24" name="文本框 23"/>
          <p:cNvSpPr txBox="1"/>
          <p:nvPr/>
        </p:nvSpPr>
        <p:spPr>
          <a:xfrm>
            <a:off x="3994150" y="2434590"/>
            <a:ext cx="1797050"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Source Han Sans CN Bold" panose="020B0600000000000000" charset="-122"/>
                <a:ea typeface="Source Han Sans CN Bold" panose="020B0600000000000000" charset="-122"/>
              </a:rPr>
              <a:t>网络安全</a:t>
            </a:r>
          </a:p>
        </p:txBody>
      </p:sp>
      <p:sp>
        <p:nvSpPr>
          <p:cNvPr id="25" name="文本框 24"/>
          <p:cNvSpPr txBox="1"/>
          <p:nvPr/>
        </p:nvSpPr>
        <p:spPr>
          <a:xfrm>
            <a:off x="1551940" y="2845435"/>
            <a:ext cx="1799590"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Source Han Sans CN Bold" panose="020B0600000000000000" charset="-122"/>
                <a:ea typeface="Source Han Sans CN Bold" panose="020B0600000000000000" charset="-122"/>
              </a:rPr>
              <a:t>环境监测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3348355" y="3400425"/>
            <a:ext cx="3564890" cy="438582"/>
          </a:xfrm>
          <a:prstGeom prst="rect">
            <a:avLst/>
          </a:prstGeom>
          <a:noFill/>
        </p:spPr>
        <p:txBody>
          <a:bodyPr wrap="square" rtlCol="0">
            <a:spAutoFit/>
          </a:bodyPr>
          <a:lstStyle/>
          <a:p>
            <a:pPr fontAlgn="auto">
              <a:lnSpc>
                <a:spcPts val="2650"/>
              </a:lnSpc>
            </a:pPr>
            <a:r>
              <a:rPr lang="zh-CN" altLang="en-US" sz="2400" b="1" dirty="0">
                <a:solidFill>
                  <a:srgbClr val="A35B65"/>
                </a:solidFill>
                <a:latin typeface="Source Han Sans CN Bold" panose="020B0600000000000000" charset="-122"/>
                <a:ea typeface="Source Han Sans CN Bold" panose="020B0600000000000000" charset="-122"/>
                <a:cs typeface="Source Han Sans CN Bold" panose="020B0600000000000000" charset="-122"/>
              </a:rPr>
              <a:t>黄旭威  </a:t>
            </a:r>
            <a:r>
              <a:rPr lang="en-US" altLang="zh-CN" sz="2400" b="1" dirty="0">
                <a:solidFill>
                  <a:srgbClr val="A35B65"/>
                </a:solidFill>
                <a:latin typeface="Source Han Sans CN Bold" panose="020B0600000000000000" charset="-122"/>
                <a:ea typeface="Source Han Sans CN Bold" panose="020B0600000000000000" charset="-122"/>
                <a:cs typeface="Source Han Sans CN Bold" panose="020B0600000000000000" charset="-122"/>
              </a:rPr>
              <a:t>136 4194 9466</a:t>
            </a:r>
          </a:p>
        </p:txBody>
      </p:sp>
      <p:sp>
        <p:nvSpPr>
          <p:cNvPr id="2" name="文本框 1"/>
          <p:cNvSpPr txBox="1"/>
          <p:nvPr/>
        </p:nvSpPr>
        <p:spPr>
          <a:xfrm>
            <a:off x="3342005" y="2460625"/>
            <a:ext cx="2298700" cy="829945"/>
          </a:xfrm>
          <a:prstGeom prst="rect">
            <a:avLst/>
          </a:prstGeom>
          <a:noFill/>
        </p:spPr>
        <p:txBody>
          <a:bodyPr wrap="square" rtlCol="0" anchor="t">
            <a:spAutoFit/>
          </a:bodyPr>
          <a:lstStyle/>
          <a:p>
            <a:r>
              <a:rPr lang="zh-CN" altLang="en-US" sz="4800" b="1">
                <a:solidFill>
                  <a:schemeClr val="tx1">
                    <a:lumMod val="75000"/>
                    <a:lumOff val="25000"/>
                  </a:schemeClr>
                </a:solidFill>
                <a:latin typeface="Source Han Sans CN Bold" panose="020B0600000000000000" charset="-122"/>
                <a:ea typeface="Source Han Sans CN Bold" panose="020B0600000000000000" charset="-122"/>
                <a:sym typeface="+mn-ea"/>
              </a:rPr>
              <a:t>谢谢！</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A464A"/>
            </a:gs>
            <a:gs pos="96000">
              <a:srgbClr val="030102">
                <a:lumMod val="100000"/>
              </a:srgbClr>
            </a:gs>
          </a:gsLst>
          <a:lin ang="5400000" scaled="1"/>
        </a:gradFill>
        <a:effectLst/>
      </p:bgPr>
    </p:bg>
    <p:spTree>
      <p:nvGrpSpPr>
        <p:cNvPr id="1" name=""/>
        <p:cNvGrpSpPr/>
        <p:nvPr/>
      </p:nvGrpSpPr>
      <p:grpSpPr>
        <a:xfrm>
          <a:off x="0" y="0"/>
          <a:ext cx="0" cy="0"/>
          <a:chOff x="0" y="0"/>
          <a:chExt cx="0" cy="0"/>
        </a:xfrm>
      </p:grpSpPr>
      <p:sp>
        <p:nvSpPr>
          <p:cNvPr id="3" name="矩形 2"/>
          <p:cNvSpPr/>
          <p:nvPr/>
        </p:nvSpPr>
        <p:spPr>
          <a:xfrm>
            <a:off x="0" y="0"/>
            <a:ext cx="525670" cy="861117"/>
          </a:xfrm>
          <a:prstGeom prst="rect">
            <a:avLst/>
          </a:prstGeom>
          <a:solidFill>
            <a:srgbClr val="985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617" y="455001"/>
            <a:ext cx="10733331" cy="3208488"/>
          </a:xfrm>
          <a:prstGeom prst="rect">
            <a:avLst/>
          </a:prstGeom>
          <a:noFill/>
        </p:spPr>
      </p:pic>
      <p:sp>
        <p:nvSpPr>
          <p:cNvPr id="4" name="矩形 3"/>
          <p:cNvSpPr/>
          <p:nvPr/>
        </p:nvSpPr>
        <p:spPr>
          <a:xfrm rot="5400000">
            <a:off x="1883881" y="-13251"/>
            <a:ext cx="479422" cy="1075498"/>
          </a:xfrm>
          <a:prstGeom prst="rect">
            <a:avLst/>
          </a:prstGeom>
          <a:solidFill>
            <a:srgbClr val="985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文本框 4"/>
          <p:cNvSpPr txBox="1"/>
          <p:nvPr/>
        </p:nvSpPr>
        <p:spPr>
          <a:xfrm>
            <a:off x="669925" y="461645"/>
            <a:ext cx="16236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prstClr val="white"/>
                </a:solidFill>
                <a:latin typeface="Source Han Sans CN Bold" panose="020B0600000000000000" charset="-122"/>
                <a:ea typeface="Source Han Sans CN Bold" panose="020B0600000000000000" charset="-122"/>
              </a:rPr>
              <a:t>个人履历</a:t>
            </a:r>
            <a:endParaRPr kumimoji="0" lang="zh-CN" altLang="en-US" sz="2800" b="1" i="0" u="none" strike="noStrike" kern="1200" cap="none" spc="0" normalizeH="0" baseline="0" noProof="0" dirty="0">
              <a:ln>
                <a:noFill/>
              </a:ln>
              <a:solidFill>
                <a:prstClr val="white"/>
              </a:solidFill>
              <a:effectLst/>
              <a:uLnTx/>
              <a:uFillTx/>
              <a:latin typeface="Source Han Sans CN Bold" panose="020B0600000000000000" charset="-122"/>
              <a:ea typeface="Source Han Sans CN Bold" panose="020B0600000000000000" charset="-122"/>
              <a:cs typeface="+mn-cs"/>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0278" y="722630"/>
            <a:ext cx="697066" cy="141357"/>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b="6392"/>
          <a:stretch/>
        </p:blipFill>
        <p:spPr>
          <a:xfrm>
            <a:off x="4020972" y="169716"/>
            <a:ext cx="4150056" cy="5827167"/>
          </a:xfrm>
          <a:prstGeom prst="rect">
            <a:avLst/>
          </a:prstGeom>
        </p:spPr>
      </p:pic>
      <p:sp>
        <p:nvSpPr>
          <p:cNvPr id="11" name="文本框 10"/>
          <p:cNvSpPr txBox="1"/>
          <p:nvPr/>
        </p:nvSpPr>
        <p:spPr>
          <a:xfrm>
            <a:off x="3844457" y="4512508"/>
            <a:ext cx="5655364" cy="20937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复旦大学</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MBA</a:t>
            </a: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100" dirty="0">
                <a:solidFill>
                  <a:prstClr val="white"/>
                </a:solidFill>
                <a:latin typeface="微软雅黑" panose="020B0503020204020204" pitchFamily="34" charset="-122"/>
                <a:ea typeface="微软雅黑" panose="020B0503020204020204" pitchFamily="34" charset="-122"/>
              </a:rPr>
              <a:t>英语 文学学士</a:t>
            </a:r>
            <a:endParaRPr lang="en-US" altLang="zh-CN" sz="1100" dirty="0">
              <a:solidFill>
                <a:prstClr val="white"/>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2021</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年天津市企业家队伍建设 “</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111”</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工程滨海新区“优秀企业家”</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曾任职国际知名第三方检测认证机构瑞士</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SGS</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集团</a:t>
            </a:r>
            <a:r>
              <a:rPr lang="zh-CN" altLang="en-US" sz="1100" dirty="0">
                <a:solidFill>
                  <a:prstClr val="white"/>
                </a:solidFill>
                <a:latin typeface="微软雅黑" panose="020B0503020204020204" pitchFamily="34" charset="-122"/>
                <a:ea typeface="微软雅黑" panose="020B0503020204020204" pitchFamily="34" charset="-122"/>
              </a:rPr>
              <a:t>  </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多年的医疗器械领域销售冠军</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专注于医疗器械的认证、咨询和检测领域十余年</a:t>
            </a:r>
            <a:r>
              <a:rPr lang="zh-CN" altLang="en-US" sz="1100" dirty="0">
                <a:solidFill>
                  <a:prstClr val="white"/>
                </a:solidFill>
                <a:latin typeface="微软雅黑" panose="020B0503020204020204" pitchFamily="34" charset="-122"/>
                <a:ea typeface="微软雅黑" panose="020B0503020204020204" pitchFamily="34" charset="-122"/>
              </a:rPr>
              <a:t>  </a:t>
            </a:r>
            <a:endParaRPr lang="en-US" altLang="zh-CN" sz="1100" dirty="0">
              <a:solidFill>
                <a:prstClr val="white"/>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多年大型实验室市场开拓及管理经验</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a:lnSpc>
                <a:spcPct val="150000"/>
              </a:lnSpc>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熟悉各类别医疗器械主流国家法规准入、检测和市场监管要求</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a:lnSpc>
                <a:spcPct val="150000"/>
              </a:lnSpc>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走访洽谈过上千家国内外医疗器械企业 </a:t>
            </a:r>
          </a:p>
        </p:txBody>
      </p:sp>
      <p:sp>
        <p:nvSpPr>
          <p:cNvPr id="12" name="文本框 11"/>
          <p:cNvSpPr txBox="1"/>
          <p:nvPr/>
        </p:nvSpPr>
        <p:spPr>
          <a:xfrm>
            <a:off x="3859477" y="3803603"/>
            <a:ext cx="1827031" cy="564514"/>
          </a:xfrm>
          <a:prstGeom prst="rect">
            <a:avLst/>
          </a:prstGeom>
          <a:noFill/>
        </p:spPr>
        <p:txBody>
          <a:bodyPr wrap="square" rtlCol="0">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思源黑体 CN" panose="020B0600000000000000" charset="-122"/>
              </a:rPr>
              <a:t>黄旭威 </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思源黑体 CN" panose="020B0600000000000000" charset="-122"/>
              </a:rPr>
              <a:t>海河生物 销售总监</a:t>
            </a:r>
          </a:p>
        </p:txBody>
      </p:sp>
      <p:sp>
        <p:nvSpPr>
          <p:cNvPr id="19" name="矩形 18"/>
          <p:cNvSpPr/>
          <p:nvPr/>
        </p:nvSpPr>
        <p:spPr>
          <a:xfrm>
            <a:off x="11664950" y="5996883"/>
            <a:ext cx="525670" cy="861117"/>
          </a:xfrm>
          <a:prstGeom prst="rect">
            <a:avLst/>
          </a:prstGeom>
          <a:solidFill>
            <a:srgbClr val="985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7390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767455" y="681355"/>
            <a:ext cx="1623695" cy="521970"/>
          </a:xfrm>
          <a:prstGeom prst="rect">
            <a:avLst/>
          </a:prstGeom>
          <a:noFill/>
        </p:spPr>
        <p:txBody>
          <a:bodyPr wrap="square" rtlCol="0">
            <a:spAutoFit/>
          </a:bodyPr>
          <a:lstStyle/>
          <a:p>
            <a:r>
              <a:rPr lang="zh-CN" altLang="en-US" sz="2800" b="1">
                <a:solidFill>
                  <a:srgbClr val="A35B65"/>
                </a:solidFill>
                <a:latin typeface="Source Han Sans CN Bold" panose="020B0600000000000000" charset="-122"/>
                <a:ea typeface="Source Han Sans CN Bold" panose="020B0600000000000000" charset="-122"/>
              </a:rPr>
              <a:t>公司概况</a:t>
            </a:r>
          </a:p>
        </p:txBody>
      </p:sp>
      <p:sp>
        <p:nvSpPr>
          <p:cNvPr id="3" name="文本框 2"/>
          <p:cNvSpPr txBox="1"/>
          <p:nvPr/>
        </p:nvSpPr>
        <p:spPr>
          <a:xfrm>
            <a:off x="3782695" y="1765300"/>
            <a:ext cx="7611110" cy="4093428"/>
          </a:xfrm>
          <a:prstGeom prst="rect">
            <a:avLst/>
          </a:prstGeom>
          <a:noFill/>
        </p:spPr>
        <p:txBody>
          <a:bodyPr wrap="square" rtlCol="0">
            <a:spAutoFit/>
          </a:bodyPr>
          <a:lstStyle/>
          <a:p>
            <a:pPr algn="l"/>
            <a:r>
              <a:rPr lang="zh-CN" altLang="en-US" sz="2000" b="0" i="0" u="none" strike="noStrike" baseline="0" dirty="0">
                <a:solidFill>
                  <a:srgbClr val="282828"/>
                </a:solidFill>
                <a:latin typeface="思源黑体 CN Regular" panose="020B0500000000000000" pitchFamily="34" charset="-122"/>
                <a:ea typeface="思源黑体 CN Regular" panose="020B0500000000000000" pitchFamily="34" charset="-122"/>
              </a:rPr>
              <a:t>海河生物是一家专业的为医疗器械、药品研发和生产企业提供全生命周期服务的公司，具有极高的行业地位。</a:t>
            </a:r>
            <a:endParaRPr lang="en-CA" altLang="zh-CN" sz="2000" b="0" i="0" u="none" strike="noStrike" baseline="0" dirty="0">
              <a:solidFill>
                <a:srgbClr val="282828"/>
              </a:solidFill>
              <a:latin typeface="思源黑体 CN Regular" panose="020B0500000000000000" pitchFamily="34" charset="-122"/>
              <a:ea typeface="思源黑体 CN Regular" panose="020B0500000000000000" pitchFamily="34" charset="-122"/>
            </a:endParaRPr>
          </a:p>
          <a:p>
            <a:pPr marL="342900" indent="-342900" algn="l">
              <a:buFont typeface="Wingdings" panose="05000000000000000000" pitchFamily="2" charset="2"/>
              <a:buChar char="Ø"/>
            </a:pPr>
            <a:r>
              <a:rPr lang="zh-CN" altLang="en-US" sz="2000" b="0" i="0" u="none" strike="noStrike" baseline="0" dirty="0">
                <a:solidFill>
                  <a:srgbClr val="282828"/>
                </a:solidFill>
                <a:latin typeface="思源黑体 CN Regular" panose="020B0500000000000000" pitchFamily="34" charset="-122"/>
                <a:ea typeface="思源黑体 CN Regular" panose="020B0500000000000000" pitchFamily="34" charset="-122"/>
              </a:rPr>
              <a:t>海河标测是我国唯一具有国家级 </a:t>
            </a:r>
            <a:r>
              <a:rPr lang="en-US" altLang="zh-CN" sz="2000" b="0" i="0" u="none" strike="noStrike" baseline="0" dirty="0">
                <a:solidFill>
                  <a:srgbClr val="282828"/>
                </a:solidFill>
                <a:latin typeface="思源黑体 CN Regular" panose="020B0500000000000000" pitchFamily="34" charset="-122"/>
                <a:ea typeface="思源黑体 CN Regular" panose="020B0500000000000000" pitchFamily="34" charset="-122"/>
              </a:rPr>
              <a:t>CMA</a:t>
            </a:r>
            <a:r>
              <a:rPr lang="zh-CN" altLang="en-US" sz="2000" b="0" i="0" u="none" strike="noStrike" baseline="0" dirty="0">
                <a:solidFill>
                  <a:srgbClr val="282828"/>
                </a:solidFill>
                <a:latin typeface="思源黑体 CN Regular" panose="020B0500000000000000" pitchFamily="34" charset="-122"/>
                <a:ea typeface="思源黑体 CN Regular" panose="020B0500000000000000" pitchFamily="34" charset="-122"/>
              </a:rPr>
              <a:t>、</a:t>
            </a:r>
            <a:r>
              <a:rPr lang="en-US" altLang="zh-CN" sz="2000" b="0" i="0" u="none" strike="noStrike" baseline="0" dirty="0">
                <a:solidFill>
                  <a:srgbClr val="282828"/>
                </a:solidFill>
                <a:latin typeface="思源黑体 CN Regular" panose="020B0500000000000000" pitchFamily="34" charset="-122"/>
                <a:ea typeface="思源黑体 CN Regular" panose="020B0500000000000000" pitchFamily="34" charset="-122"/>
              </a:rPr>
              <a:t>CNAS</a:t>
            </a:r>
            <a:r>
              <a:rPr lang="zh-CN" altLang="en-US" sz="2000" b="0" i="0" u="none" strike="noStrike" baseline="0" dirty="0">
                <a:solidFill>
                  <a:srgbClr val="282828"/>
                </a:solidFill>
                <a:latin typeface="思源黑体 CN Regular" panose="020B0500000000000000" pitchFamily="34" charset="-122"/>
                <a:ea typeface="思源黑体 CN Regular" panose="020B0500000000000000" pitchFamily="34" charset="-122"/>
              </a:rPr>
              <a:t>、</a:t>
            </a:r>
            <a:r>
              <a:rPr lang="en-US" altLang="zh-CN" sz="2000" b="0" i="0" u="none" strike="noStrike" baseline="0" dirty="0">
                <a:solidFill>
                  <a:srgbClr val="282828"/>
                </a:solidFill>
                <a:latin typeface="思源黑体 CN Regular" panose="020B0500000000000000" pitchFamily="34" charset="-122"/>
                <a:ea typeface="思源黑体 CN Regular" panose="020B0500000000000000" pitchFamily="34" charset="-122"/>
              </a:rPr>
              <a:t>ANAB </a:t>
            </a:r>
            <a:r>
              <a:rPr lang="zh-CN" altLang="en-US" sz="2000" b="0" i="0" u="none" strike="noStrike" baseline="0" dirty="0">
                <a:solidFill>
                  <a:srgbClr val="282828"/>
                </a:solidFill>
                <a:latin typeface="思源黑体 CN Regular" panose="020B0500000000000000" pitchFamily="34" charset="-122"/>
                <a:ea typeface="思源黑体 CN Regular" panose="020B0500000000000000" pitchFamily="34" charset="-122"/>
              </a:rPr>
              <a:t>、美国 </a:t>
            </a:r>
            <a:r>
              <a:rPr lang="en-US" altLang="zh-CN" sz="2000" b="0" i="0" u="none" strike="noStrike" baseline="0" dirty="0">
                <a:solidFill>
                  <a:srgbClr val="282828"/>
                </a:solidFill>
                <a:latin typeface="思源黑体 CN Regular" panose="020B0500000000000000" pitchFamily="34" charset="-122"/>
                <a:ea typeface="思源黑体 CN Regular" panose="020B0500000000000000" pitchFamily="34" charset="-122"/>
              </a:rPr>
              <a:t>FDA GLP </a:t>
            </a:r>
            <a:r>
              <a:rPr lang="zh-CN" altLang="en-US" sz="2000" b="0" i="0" u="none" strike="noStrike" baseline="0" dirty="0">
                <a:solidFill>
                  <a:srgbClr val="282828"/>
                </a:solidFill>
                <a:latin typeface="思源黑体 CN Regular" panose="020B0500000000000000" pitchFamily="34" charset="-122"/>
                <a:ea typeface="思源黑体 CN Regular" panose="020B0500000000000000" pitchFamily="34" charset="-122"/>
              </a:rPr>
              <a:t>和</a:t>
            </a:r>
            <a:r>
              <a:rPr lang="en-US" altLang="zh-CN" sz="2000" b="0" i="0" u="none" strike="noStrike" baseline="0" dirty="0">
                <a:solidFill>
                  <a:srgbClr val="282828"/>
                </a:solidFill>
                <a:latin typeface="思源黑体 CN Regular" panose="020B0500000000000000" pitchFamily="34" charset="-122"/>
                <a:ea typeface="思源黑体 CN Regular" panose="020B0500000000000000" pitchFamily="34" charset="-122"/>
              </a:rPr>
              <a:t>OECD GLP</a:t>
            </a:r>
            <a:r>
              <a:rPr lang="zh-CN" altLang="en-US" sz="2000" b="0" i="0" u="none" strike="noStrike" baseline="0" dirty="0">
                <a:solidFill>
                  <a:srgbClr val="282828"/>
                </a:solidFill>
                <a:latin typeface="思源黑体 CN Regular" panose="020B0500000000000000" pitchFamily="34" charset="-122"/>
                <a:ea typeface="思源黑体 CN Regular" panose="020B0500000000000000" pitchFamily="34" charset="-122"/>
              </a:rPr>
              <a:t>的医疗器械检测中心，并有多个国内独占、国际领先项目</a:t>
            </a:r>
            <a:r>
              <a:rPr lang="zh-CN" altLang="en-US" sz="2000" dirty="0">
                <a:solidFill>
                  <a:srgbClr val="282828"/>
                </a:solidFill>
                <a:latin typeface="思源黑体 CN Regular" panose="020B0500000000000000" pitchFamily="34" charset="-122"/>
                <a:ea typeface="思源黑体 CN Regular" panose="020B0500000000000000" pitchFamily="34" charset="-122"/>
              </a:rPr>
              <a:t>；</a:t>
            </a:r>
            <a:endParaRPr lang="en-CA" altLang="zh-CN" sz="2000" dirty="0">
              <a:solidFill>
                <a:srgbClr val="282828"/>
              </a:solidFill>
              <a:latin typeface="思源黑体 CN Regular" panose="020B0500000000000000" pitchFamily="34" charset="-122"/>
              <a:ea typeface="思源黑体 CN Regular" panose="020B0500000000000000" pitchFamily="34" charset="-122"/>
            </a:endParaRPr>
          </a:p>
          <a:p>
            <a:pPr marL="342900" indent="-342900" algn="l">
              <a:buFont typeface="Wingdings" panose="05000000000000000000" pitchFamily="2" charset="2"/>
              <a:buChar char="Ø"/>
            </a:pPr>
            <a:r>
              <a:rPr lang="zh-CN" altLang="en-US" sz="2000" b="0" i="0" u="none" strike="noStrike" baseline="0" dirty="0">
                <a:solidFill>
                  <a:srgbClr val="282828"/>
                </a:solidFill>
                <a:latin typeface="思源黑体 CN Regular" panose="020B0500000000000000" pitchFamily="34" charset="-122"/>
                <a:ea typeface="思源黑体 CN Regular" panose="020B0500000000000000" pitchFamily="34" charset="-122"/>
              </a:rPr>
              <a:t>中国最大的民营医疗器械检测机构（面积、营收、利润率）</a:t>
            </a:r>
            <a:endParaRPr lang="en-CA" altLang="zh-CN" sz="2000" b="0" i="0" u="none" strike="noStrike" baseline="0" dirty="0">
              <a:solidFill>
                <a:srgbClr val="282828"/>
              </a:solidFill>
              <a:latin typeface="思源黑体 CN Regular" panose="020B0500000000000000" pitchFamily="34" charset="-122"/>
              <a:ea typeface="思源黑体 CN Regular" panose="020B0500000000000000" pitchFamily="34" charset="-122"/>
            </a:endParaRPr>
          </a:p>
          <a:p>
            <a:pPr marL="342900" indent="-342900" algn="l">
              <a:buFont typeface="Wingdings" panose="05000000000000000000" pitchFamily="2" charset="2"/>
              <a:buChar char="Ø"/>
            </a:pPr>
            <a:r>
              <a:rPr lang="zh-CN" altLang="en-US" sz="2000" dirty="0">
                <a:solidFill>
                  <a:srgbClr val="282828"/>
                </a:solidFill>
                <a:latin typeface="思源黑体 CN Regular" panose="020B0500000000000000" pitchFamily="34" charset="-122"/>
                <a:ea typeface="思源黑体 CN Regular" panose="020B0500000000000000" pitchFamily="34" charset="-122"/>
              </a:rPr>
              <a:t>中国单体产值最高的器械检测机构（</a:t>
            </a:r>
            <a:r>
              <a:rPr lang="en-CA" altLang="zh-CN" sz="2000" dirty="0">
                <a:solidFill>
                  <a:srgbClr val="282828"/>
                </a:solidFill>
                <a:latin typeface="思源黑体 CN Regular" panose="020B0500000000000000" pitchFamily="34" charset="-122"/>
                <a:ea typeface="思源黑体 CN Regular" panose="020B0500000000000000" pitchFamily="34" charset="-122"/>
              </a:rPr>
              <a:t>2</a:t>
            </a:r>
            <a:r>
              <a:rPr lang="zh-CN" altLang="en-US" sz="2000" dirty="0">
                <a:solidFill>
                  <a:srgbClr val="282828"/>
                </a:solidFill>
                <a:latin typeface="思源黑体 CN Regular" panose="020B0500000000000000" pitchFamily="34" charset="-122"/>
                <a:ea typeface="思源黑体 CN Regular" panose="020B0500000000000000" pitchFamily="34" charset="-122"/>
              </a:rPr>
              <a:t>倍于同行数据）</a:t>
            </a:r>
            <a:endParaRPr lang="en-CA" altLang="zh-CN" sz="2000" dirty="0">
              <a:solidFill>
                <a:srgbClr val="282828"/>
              </a:solidFill>
              <a:latin typeface="思源黑体 CN Regular" panose="020B0500000000000000" pitchFamily="34" charset="-122"/>
              <a:ea typeface="思源黑体 CN Regular" panose="020B0500000000000000" pitchFamily="34" charset="-122"/>
            </a:endParaRPr>
          </a:p>
          <a:p>
            <a:pPr marL="342900" indent="-342900" algn="l">
              <a:buFont typeface="Wingdings" panose="05000000000000000000" pitchFamily="2" charset="2"/>
              <a:buChar char="Ø"/>
            </a:pPr>
            <a:r>
              <a:rPr lang="zh-CN" altLang="en-US" sz="2000" dirty="0">
                <a:solidFill>
                  <a:srgbClr val="282828"/>
                </a:solidFill>
                <a:latin typeface="思源黑体 CN Regular" panose="020B0500000000000000" pitchFamily="34" charset="-122"/>
                <a:ea typeface="思源黑体 CN Regular" panose="020B0500000000000000" pitchFamily="34" charset="-122"/>
              </a:rPr>
              <a:t>中国唯一可以全球通认结果的医疗器械检测机构</a:t>
            </a:r>
            <a:endParaRPr lang="en-CA" altLang="zh-CN" sz="2000" dirty="0">
              <a:solidFill>
                <a:srgbClr val="282828"/>
              </a:solidFill>
              <a:latin typeface="思源黑体 CN Regular" panose="020B0500000000000000" pitchFamily="34" charset="-122"/>
              <a:ea typeface="思源黑体 CN Regular" panose="020B0500000000000000" pitchFamily="34" charset="-122"/>
            </a:endParaRPr>
          </a:p>
          <a:p>
            <a:pPr marL="342900" indent="-342900" algn="l">
              <a:buFont typeface="Wingdings" panose="05000000000000000000" pitchFamily="2" charset="2"/>
              <a:buChar char="Ø"/>
            </a:pPr>
            <a:r>
              <a:rPr lang="zh-CN" altLang="en-US" sz="2000" b="0" i="0" u="none" strike="noStrike" baseline="0" dirty="0">
                <a:solidFill>
                  <a:srgbClr val="282828"/>
                </a:solidFill>
                <a:latin typeface="思源黑体 CN Regular" panose="020B0500000000000000" pitchFamily="34" charset="-122"/>
                <a:ea typeface="思源黑体 CN Regular" panose="020B0500000000000000" pitchFamily="34" charset="-122"/>
              </a:rPr>
              <a:t>海河咨询为我国医疗器械所有品类首台套获得美国</a:t>
            </a:r>
            <a:r>
              <a:rPr lang="en-US" altLang="zh-CN" sz="2000" b="0" i="0" u="none" strike="noStrike" baseline="0" dirty="0">
                <a:solidFill>
                  <a:srgbClr val="282828"/>
                </a:solidFill>
                <a:latin typeface="思源黑体 CN Regular" panose="020B0500000000000000" pitchFamily="34" charset="-122"/>
                <a:ea typeface="思源黑体 CN Regular" panose="020B0500000000000000" pitchFamily="34" charset="-122"/>
              </a:rPr>
              <a:t>FDA</a:t>
            </a:r>
            <a:r>
              <a:rPr lang="zh-CN" altLang="en-US" sz="2000" b="0" i="0" u="none" strike="noStrike" baseline="0" dirty="0">
                <a:solidFill>
                  <a:srgbClr val="282828"/>
                </a:solidFill>
                <a:latin typeface="思源黑体 CN Regular" panose="020B0500000000000000" pitchFamily="34" charset="-122"/>
                <a:ea typeface="思源黑体 CN Regular" panose="020B0500000000000000" pitchFamily="34" charset="-122"/>
              </a:rPr>
              <a:t>注册提供了咨询辅导，并为我国国家和各省级药监系统和基层人员建设完成了几百学时的授课，并参与了多项法规制定</a:t>
            </a:r>
            <a:r>
              <a:rPr lang="zh-CN" altLang="en-US" sz="2000" dirty="0">
                <a:solidFill>
                  <a:srgbClr val="282828"/>
                </a:solidFill>
                <a:latin typeface="思源黑体 CN Regular" panose="020B0500000000000000" pitchFamily="34" charset="-122"/>
                <a:ea typeface="思源黑体 CN Regular" panose="020B0500000000000000" pitchFamily="34" charset="-122"/>
              </a:rPr>
              <a:t>；</a:t>
            </a:r>
            <a:endParaRPr lang="en-CA" altLang="zh-CN" sz="2000" b="0" i="0" u="none" strike="noStrike" baseline="0" dirty="0">
              <a:solidFill>
                <a:srgbClr val="282828"/>
              </a:solidFill>
              <a:latin typeface="思源黑体 CN Regular" panose="020B0500000000000000" pitchFamily="34" charset="-122"/>
              <a:ea typeface="思源黑体 CN Regular" panose="020B0500000000000000" pitchFamily="34" charset="-122"/>
            </a:endParaRPr>
          </a:p>
          <a:p>
            <a:pPr marL="342900" indent="-342900" algn="l">
              <a:buFont typeface="Wingdings" panose="05000000000000000000" pitchFamily="2" charset="2"/>
              <a:buChar char="Ø"/>
            </a:pPr>
            <a:r>
              <a:rPr lang="zh-CN" altLang="en-US" sz="2000" dirty="0">
                <a:solidFill>
                  <a:srgbClr val="282828"/>
                </a:solidFill>
                <a:latin typeface="思源黑体 CN Regular" panose="020B0500000000000000" pitchFamily="34" charset="-122"/>
                <a:ea typeface="思源黑体 CN Regular" panose="020B0500000000000000" pitchFamily="34" charset="-122"/>
              </a:rPr>
              <a:t>全球每年向美国药监局（</a:t>
            </a:r>
            <a:r>
              <a:rPr lang="en-US" altLang="zh-CN" sz="2000" dirty="0">
                <a:solidFill>
                  <a:srgbClr val="282828"/>
                </a:solidFill>
                <a:latin typeface="思源黑体 CN Regular" panose="020B0500000000000000" pitchFamily="34" charset="-122"/>
                <a:ea typeface="思源黑体 CN Regular" panose="020B0500000000000000" pitchFamily="34" charset="-122"/>
              </a:rPr>
              <a:t>US FDA</a:t>
            </a:r>
            <a:r>
              <a:rPr lang="zh-CN" altLang="en-US" sz="2000" dirty="0">
                <a:solidFill>
                  <a:srgbClr val="282828"/>
                </a:solidFill>
                <a:latin typeface="思源黑体 CN Regular" panose="020B0500000000000000" pitchFamily="34" charset="-122"/>
                <a:ea typeface="思源黑体 CN Regular" panose="020B0500000000000000" pitchFamily="34" charset="-122"/>
              </a:rPr>
              <a:t>）提交医疗器械注册数量和获批数量最多的咨询公司。</a:t>
            </a:r>
            <a:endParaRPr lang="en-CA" altLang="zh-CN" sz="2000" dirty="0">
              <a:solidFill>
                <a:srgbClr val="282828"/>
              </a:solidFill>
              <a:latin typeface="思源黑体 CN Regular" panose="020B0500000000000000" pitchFamily="34" charset="-122"/>
              <a:ea typeface="思源黑体 CN Regular" panose="020B0500000000000000" pitchFamily="34" charset="-122"/>
            </a:endParaRPr>
          </a:p>
        </p:txBody>
      </p:sp>
      <p:pic>
        <p:nvPicPr>
          <p:cNvPr id="5" name="图片 4" descr="徽标, 公司名称&#10;&#10;描述已自动生成">
            <a:extLst>
              <a:ext uri="{FF2B5EF4-FFF2-40B4-BE49-F238E27FC236}">
                <a16:creationId xmlns:a16="http://schemas.microsoft.com/office/drawing/2014/main" id="{2E482714-F71A-44ED-A5A6-31E129D8C4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008" y="711363"/>
            <a:ext cx="672320" cy="5219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10BA356D-7A7F-4B3F-BC15-DCE7851BAF68}"/>
              </a:ext>
            </a:extLst>
          </p:cNvPr>
          <p:cNvSpPr txBox="1"/>
          <p:nvPr/>
        </p:nvSpPr>
        <p:spPr>
          <a:xfrm>
            <a:off x="5734050" y="2681117"/>
            <a:ext cx="5124450" cy="1938992"/>
          </a:xfrm>
          <a:prstGeom prst="rect">
            <a:avLst/>
          </a:prstGeom>
          <a:noFill/>
        </p:spPr>
        <p:txBody>
          <a:bodyPr wrap="square" rtlCol="0">
            <a:spAutoFit/>
          </a:bodyPr>
          <a:lstStyle/>
          <a:p>
            <a:pPr algn="l"/>
            <a:r>
              <a:rPr lang="zh-CN" altLang="en-US" sz="2400" b="0" i="0" u="none" strike="noStrike" baseline="0" dirty="0">
                <a:solidFill>
                  <a:srgbClr val="282828"/>
                </a:solidFill>
                <a:latin typeface="思源黑体 CN Regular" panose="020B0500000000000000" pitchFamily="34" charset="-122"/>
                <a:ea typeface="思源黑体 CN Regular" panose="020B0500000000000000" pitchFamily="34" charset="-122"/>
              </a:rPr>
              <a:t>当产品还处于概念的“种子”阶段，海河生物可以提供提供技术成果转化建议、法规调查、上市策划以及等同产品调查等服务，助力概念进入设计开发阶段。</a:t>
            </a:r>
            <a:endParaRPr lang="en-CA" sz="2400" dirty="0">
              <a:latin typeface="思源黑体 CN Regular" panose="020B0500000000000000" pitchFamily="34" charset="-122"/>
              <a:ea typeface="思源黑体 CN Regular" panose="020B0500000000000000" pitchFamily="34" charset="-122"/>
            </a:endParaRPr>
          </a:p>
        </p:txBody>
      </p:sp>
      <p:pic>
        <p:nvPicPr>
          <p:cNvPr id="4" name="图片 3" descr="图形用户界面&#10;&#10;描述已自动生成">
            <a:extLst>
              <a:ext uri="{FF2B5EF4-FFF2-40B4-BE49-F238E27FC236}">
                <a16:creationId xmlns:a16="http://schemas.microsoft.com/office/drawing/2014/main" id="{938DB538-FBFD-46EE-B9ED-09748B6F80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12" y="1470025"/>
            <a:ext cx="4585779" cy="4510992"/>
          </a:xfrm>
          <a:prstGeom prst="rect">
            <a:avLst/>
          </a:prstGeom>
        </p:spPr>
      </p:pic>
      <p:sp>
        <p:nvSpPr>
          <p:cNvPr id="5" name="标题 1">
            <a:extLst>
              <a:ext uri="{FF2B5EF4-FFF2-40B4-BE49-F238E27FC236}">
                <a16:creationId xmlns:a16="http://schemas.microsoft.com/office/drawing/2014/main" id="{EE04D14E-65AD-413A-AA6D-67D66CB90F20}"/>
              </a:ext>
            </a:extLst>
          </p:cNvPr>
          <p:cNvSpPr>
            <a:spLocks noGrp="1"/>
          </p:cNvSpPr>
          <p:nvPr/>
        </p:nvSpPr>
        <p:spPr>
          <a:xfrm>
            <a:off x="317598" y="685010"/>
            <a:ext cx="4168140" cy="55791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0" normalizeH="0" baseline="0" noProof="0" dirty="0">
                <a:ln>
                  <a:noFill/>
                </a:ln>
                <a:solidFill>
                  <a:prstClr val="black">
                    <a:lumMod val="75000"/>
                    <a:lumOff val="25000"/>
                  </a:prstClr>
                </a:solidFill>
                <a:effectLst/>
                <a:uLnTx/>
                <a:uFillTx/>
                <a:latin typeface="Source Han Sans CN Bold" panose="020B0600000000000000" charset="-122"/>
                <a:ea typeface="Source Han Sans CN Bold" panose="020B0600000000000000" charset="-122"/>
                <a:cs typeface="+mj-cs"/>
              </a:rPr>
              <a:t>业务介绍</a:t>
            </a:r>
          </a:p>
        </p:txBody>
      </p:sp>
    </p:spTree>
    <p:extLst>
      <p:ext uri="{BB962C8B-B14F-4D97-AF65-F5344CB8AC3E}">
        <p14:creationId xmlns:p14="http://schemas.microsoft.com/office/powerpoint/2010/main" val="131502781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10BA356D-7A7F-4B3F-BC15-DCE7851BAF68}"/>
              </a:ext>
            </a:extLst>
          </p:cNvPr>
          <p:cNvSpPr txBox="1"/>
          <p:nvPr/>
        </p:nvSpPr>
        <p:spPr>
          <a:xfrm>
            <a:off x="6625693" y="2228850"/>
            <a:ext cx="423280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当产品在设计开发阶段“生长”时，海河生物可以提供质量体系咨询服务、验证、确认的咨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询和实施、注册检测、临床前动物研究以及临床评价。海河的合同研发和生产（</a:t>
            </a:r>
            <a:r>
              <a:rPr kumimoji="0" lang="en-US" altLang="zh-CN"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CDMO</a:t>
            </a: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服务进一步加速产品的设计转换。</a:t>
            </a:r>
            <a:endParaRPr kumimoji="0" lang="en-CA" sz="24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pic>
        <p:nvPicPr>
          <p:cNvPr id="5" name="图片 4" descr="图示, 文本&#10;&#10;描述已自动生成">
            <a:extLst>
              <a:ext uri="{FF2B5EF4-FFF2-40B4-BE49-F238E27FC236}">
                <a16:creationId xmlns:a16="http://schemas.microsoft.com/office/drawing/2014/main" id="{3EAEC792-16FC-43C7-9A75-64B7C39F33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3" y="1635309"/>
            <a:ext cx="5118867" cy="4234070"/>
          </a:xfrm>
          <a:prstGeom prst="rect">
            <a:avLst/>
          </a:prstGeom>
        </p:spPr>
      </p:pic>
      <p:sp>
        <p:nvSpPr>
          <p:cNvPr id="7" name="标题 1">
            <a:extLst>
              <a:ext uri="{FF2B5EF4-FFF2-40B4-BE49-F238E27FC236}">
                <a16:creationId xmlns:a16="http://schemas.microsoft.com/office/drawing/2014/main" id="{05A5F621-BBF1-4599-9F70-28E32A8205E8}"/>
              </a:ext>
            </a:extLst>
          </p:cNvPr>
          <p:cNvSpPr>
            <a:spLocks noGrp="1"/>
          </p:cNvSpPr>
          <p:nvPr/>
        </p:nvSpPr>
        <p:spPr>
          <a:xfrm>
            <a:off x="317598" y="685010"/>
            <a:ext cx="4168140" cy="55791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0" normalizeH="0" baseline="0" noProof="0" dirty="0">
                <a:ln>
                  <a:noFill/>
                </a:ln>
                <a:solidFill>
                  <a:prstClr val="black">
                    <a:lumMod val="75000"/>
                    <a:lumOff val="25000"/>
                  </a:prstClr>
                </a:solidFill>
                <a:effectLst/>
                <a:uLnTx/>
                <a:uFillTx/>
                <a:latin typeface="Source Han Sans CN Bold" panose="020B0600000000000000" charset="-122"/>
                <a:ea typeface="Source Han Sans CN Bold" panose="020B0600000000000000" charset="-122"/>
                <a:cs typeface="+mj-cs"/>
              </a:rPr>
              <a:t>业务介绍</a:t>
            </a:r>
          </a:p>
        </p:txBody>
      </p:sp>
    </p:spTree>
    <p:extLst>
      <p:ext uri="{BB962C8B-B14F-4D97-AF65-F5344CB8AC3E}">
        <p14:creationId xmlns:p14="http://schemas.microsoft.com/office/powerpoint/2010/main" val="3914360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10BA356D-7A7F-4B3F-BC15-DCE7851BAF68}"/>
              </a:ext>
            </a:extLst>
          </p:cNvPr>
          <p:cNvSpPr txBox="1"/>
          <p:nvPr/>
        </p:nvSpPr>
        <p:spPr>
          <a:xfrm>
            <a:off x="6625693" y="2228850"/>
            <a:ext cx="423280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当产品实现结出“果实”，海河生物可以协助客户完成全球多个主要市场的上市申请、认证工作，包括美国 </a:t>
            </a:r>
            <a:r>
              <a:rPr kumimoji="0" lang="en-US" altLang="zh-CN"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FDA </a:t>
            </a: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、中国 </a:t>
            </a:r>
            <a:r>
              <a:rPr kumimoji="0" lang="en-US" altLang="zh-CN"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NMPA </a:t>
            </a: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、欧盟 </a:t>
            </a:r>
            <a:r>
              <a:rPr kumimoji="0" lang="en-US" altLang="zh-CN"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CE </a:t>
            </a: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认证、巴西 </a:t>
            </a:r>
            <a:r>
              <a:rPr kumimoji="0" lang="en-US" altLang="zh-CN"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ANVISA </a:t>
            </a: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注册和加拿大 </a:t>
            </a:r>
            <a:r>
              <a:rPr kumimoji="0" lang="en-US" altLang="zh-CN"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HC </a:t>
            </a: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注册等。</a:t>
            </a:r>
            <a:endParaRPr kumimoji="0" lang="en-CA" sz="24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pic>
        <p:nvPicPr>
          <p:cNvPr id="4" name="图片 3" descr="图示&#10;&#10;描述已自动生成">
            <a:extLst>
              <a:ext uri="{FF2B5EF4-FFF2-40B4-BE49-F238E27FC236}">
                <a16:creationId xmlns:a16="http://schemas.microsoft.com/office/drawing/2014/main" id="{01D88039-A596-4785-B120-C1BD8F9DB3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95" y="1776730"/>
            <a:ext cx="5829237" cy="3581896"/>
          </a:xfrm>
          <a:prstGeom prst="rect">
            <a:avLst/>
          </a:prstGeom>
        </p:spPr>
      </p:pic>
      <p:sp>
        <p:nvSpPr>
          <p:cNvPr id="5" name="标题 1">
            <a:extLst>
              <a:ext uri="{FF2B5EF4-FFF2-40B4-BE49-F238E27FC236}">
                <a16:creationId xmlns:a16="http://schemas.microsoft.com/office/drawing/2014/main" id="{FA8AF3C9-C34E-401F-9DF2-B7916E60836D}"/>
              </a:ext>
            </a:extLst>
          </p:cNvPr>
          <p:cNvSpPr>
            <a:spLocks noGrp="1"/>
          </p:cNvSpPr>
          <p:nvPr/>
        </p:nvSpPr>
        <p:spPr>
          <a:xfrm>
            <a:off x="317598" y="685010"/>
            <a:ext cx="4168140" cy="55791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0" normalizeH="0" baseline="0" noProof="0" dirty="0">
                <a:ln>
                  <a:noFill/>
                </a:ln>
                <a:solidFill>
                  <a:prstClr val="black">
                    <a:lumMod val="75000"/>
                    <a:lumOff val="25000"/>
                  </a:prstClr>
                </a:solidFill>
                <a:effectLst/>
                <a:uLnTx/>
                <a:uFillTx/>
                <a:latin typeface="Source Han Sans CN Bold" panose="020B0600000000000000" charset="-122"/>
                <a:ea typeface="Source Han Sans CN Bold" panose="020B0600000000000000" charset="-122"/>
                <a:cs typeface="+mj-cs"/>
              </a:rPr>
              <a:t>业务介绍</a:t>
            </a:r>
          </a:p>
        </p:txBody>
      </p:sp>
    </p:spTree>
    <p:extLst>
      <p:ext uri="{BB962C8B-B14F-4D97-AF65-F5344CB8AC3E}">
        <p14:creationId xmlns:p14="http://schemas.microsoft.com/office/powerpoint/2010/main" val="356199928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10BA356D-7A7F-4B3F-BC15-DCE7851BAF68}"/>
              </a:ext>
            </a:extLst>
          </p:cNvPr>
          <p:cNvSpPr txBox="1"/>
          <p:nvPr/>
        </p:nvSpPr>
        <p:spPr>
          <a:xfrm>
            <a:off x="6625693" y="2228850"/>
            <a:ext cx="423280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当产品落地“收获”开始上市，海河生物可以向客户提供各国代表服务，协助客户后临床跟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踪以及不良事件处理，直至产品声明周期结束完成注册证</a:t>
            </a:r>
            <a:r>
              <a:rPr kumimoji="0" lang="en-CA" altLang="zh-CN"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a:t>
            </a:r>
            <a:r>
              <a:rPr kumimoji="0" lang="zh-CN" altLang="en-US" sz="2400" b="0" i="0" u="none" strike="noStrike" kern="1200" cap="none" spc="0" normalizeH="0" baseline="0" noProof="0" dirty="0">
                <a:ln>
                  <a:noFill/>
                </a:ln>
                <a:solidFill>
                  <a:srgbClr val="282828"/>
                </a:solidFill>
                <a:effectLst/>
                <a:uLnTx/>
                <a:uFillTx/>
                <a:latin typeface="思源黑体 CN Regular" panose="020B0500000000000000" pitchFamily="34" charset="-122"/>
                <a:ea typeface="思源黑体 CN Regular" panose="020B0500000000000000" pitchFamily="34" charset="-122"/>
                <a:cs typeface="+mn-cs"/>
              </a:rPr>
              <a:t>认证证书的注销及剩余产品的召回。</a:t>
            </a:r>
            <a:endParaRPr kumimoji="0" lang="en-CA" sz="24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pic>
        <p:nvPicPr>
          <p:cNvPr id="5" name="图片 4" descr="图示&#10;&#10;描述已自动生成">
            <a:extLst>
              <a:ext uri="{FF2B5EF4-FFF2-40B4-BE49-F238E27FC236}">
                <a16:creationId xmlns:a16="http://schemas.microsoft.com/office/drawing/2014/main" id="{D4BE654B-3C7B-41D8-B256-76EB644DF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826" y="1470025"/>
            <a:ext cx="6017867" cy="4692016"/>
          </a:xfrm>
          <a:prstGeom prst="rect">
            <a:avLst/>
          </a:prstGeom>
        </p:spPr>
      </p:pic>
      <p:sp>
        <p:nvSpPr>
          <p:cNvPr id="7" name="标题 1">
            <a:extLst>
              <a:ext uri="{FF2B5EF4-FFF2-40B4-BE49-F238E27FC236}">
                <a16:creationId xmlns:a16="http://schemas.microsoft.com/office/drawing/2014/main" id="{728D2489-A705-44EF-8723-00C3AF21F1E0}"/>
              </a:ext>
            </a:extLst>
          </p:cNvPr>
          <p:cNvSpPr>
            <a:spLocks noGrp="1"/>
          </p:cNvSpPr>
          <p:nvPr/>
        </p:nvSpPr>
        <p:spPr>
          <a:xfrm>
            <a:off x="317598" y="685010"/>
            <a:ext cx="4168140" cy="55791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0" normalizeH="0" baseline="0" noProof="0" dirty="0">
                <a:ln>
                  <a:noFill/>
                </a:ln>
                <a:solidFill>
                  <a:prstClr val="black">
                    <a:lumMod val="75000"/>
                    <a:lumOff val="25000"/>
                  </a:prstClr>
                </a:solidFill>
                <a:effectLst/>
                <a:uLnTx/>
                <a:uFillTx/>
                <a:latin typeface="Source Han Sans CN Bold" panose="020B0600000000000000" charset="-122"/>
                <a:ea typeface="Source Han Sans CN Bold" panose="020B0600000000000000" charset="-122"/>
                <a:cs typeface="+mj-cs"/>
              </a:rPr>
              <a:t>业务介绍</a:t>
            </a:r>
          </a:p>
        </p:txBody>
      </p:sp>
    </p:spTree>
    <p:extLst>
      <p:ext uri="{BB962C8B-B14F-4D97-AF65-F5344CB8AC3E}">
        <p14:creationId xmlns:p14="http://schemas.microsoft.com/office/powerpoint/2010/main" val="349473789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应用程序&#10;&#10;描述已自动生成">
            <a:extLst>
              <a:ext uri="{FF2B5EF4-FFF2-40B4-BE49-F238E27FC236}">
                <a16:creationId xmlns:a16="http://schemas.microsoft.com/office/drawing/2014/main" id="{BF10B17B-B671-3948-BC7D-6A6C56B47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0997"/>
            <a:ext cx="12192000" cy="6858000"/>
          </a:xfrm>
          <a:prstGeom prst="rect">
            <a:avLst/>
          </a:prstGeom>
          <a:solidFill>
            <a:srgbClr val="C4A28D"/>
          </a:solidFill>
        </p:spPr>
      </p:pic>
      <p:sp>
        <p:nvSpPr>
          <p:cNvPr id="75" name="矩形 74">
            <a:extLst>
              <a:ext uri="{FF2B5EF4-FFF2-40B4-BE49-F238E27FC236}">
                <a16:creationId xmlns:a16="http://schemas.microsoft.com/office/drawing/2014/main" id="{9F8AA3EF-4EA8-4E8A-8A82-881258ABE4B9}"/>
              </a:ext>
            </a:extLst>
          </p:cNvPr>
          <p:cNvSpPr/>
          <p:nvPr/>
        </p:nvSpPr>
        <p:spPr>
          <a:xfrm>
            <a:off x="1107133" y="729793"/>
            <a:ext cx="145468" cy="5837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4EA3A39D-090F-4059-B64E-63B9D4B6070D}"/>
              </a:ext>
            </a:extLst>
          </p:cNvPr>
          <p:cNvGrpSpPr/>
          <p:nvPr/>
        </p:nvGrpSpPr>
        <p:grpSpPr>
          <a:xfrm>
            <a:off x="609321" y="721843"/>
            <a:ext cx="1176929" cy="811395"/>
            <a:chOff x="741940" y="1786970"/>
            <a:chExt cx="1176929" cy="811395"/>
          </a:xfrm>
          <a:solidFill>
            <a:srgbClr val="C4A28D"/>
          </a:solidFill>
        </p:grpSpPr>
        <p:sp>
          <p:nvSpPr>
            <p:cNvPr id="33" name="矩形 32">
              <a:extLst>
                <a:ext uri="{FF2B5EF4-FFF2-40B4-BE49-F238E27FC236}">
                  <a16:creationId xmlns:a16="http://schemas.microsoft.com/office/drawing/2014/main" id="{00A1FF75-D824-44CC-BC2D-2B91CA2FDDEB}"/>
                </a:ext>
              </a:extLst>
            </p:cNvPr>
            <p:cNvSpPr/>
            <p:nvPr/>
          </p:nvSpPr>
          <p:spPr>
            <a:xfrm>
              <a:off x="741940" y="1971832"/>
              <a:ext cx="1175658" cy="443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a:extLst>
                <a:ext uri="{FF2B5EF4-FFF2-40B4-BE49-F238E27FC236}">
                  <a16:creationId xmlns:a16="http://schemas.microsoft.com/office/drawing/2014/main" id="{C8DE3464-6F4A-41F7-9C89-55D5DDA840BE}"/>
                </a:ext>
              </a:extLst>
            </p:cNvPr>
            <p:cNvSpPr/>
            <p:nvPr/>
          </p:nvSpPr>
          <p:spPr>
            <a:xfrm rot="16200000">
              <a:off x="897283" y="1631627"/>
              <a:ext cx="188987" cy="499673"/>
            </a:xfrm>
            <a:prstGeom prst="rtTriangle">
              <a:avLst/>
            </a:prstGeom>
            <a:solidFill>
              <a:srgbClr val="9D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a:extLst>
                <a:ext uri="{FF2B5EF4-FFF2-40B4-BE49-F238E27FC236}">
                  <a16:creationId xmlns:a16="http://schemas.microsoft.com/office/drawing/2014/main" id="{3A09F707-0150-45E4-BF41-3F842ADDF275}"/>
                </a:ext>
              </a:extLst>
            </p:cNvPr>
            <p:cNvSpPr/>
            <p:nvPr/>
          </p:nvSpPr>
          <p:spPr>
            <a:xfrm rot="5400000">
              <a:off x="1559705" y="2239202"/>
              <a:ext cx="188987" cy="529340"/>
            </a:xfrm>
            <a:prstGeom prst="rtTriangle">
              <a:avLst/>
            </a:prstGeom>
            <a:solidFill>
              <a:srgbClr val="9D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a:extLst>
              <a:ext uri="{FF2B5EF4-FFF2-40B4-BE49-F238E27FC236}">
                <a16:creationId xmlns:a16="http://schemas.microsoft.com/office/drawing/2014/main" id="{42526C8B-3848-4EEC-AD37-BECDCE257C4B}"/>
              </a:ext>
            </a:extLst>
          </p:cNvPr>
          <p:cNvSpPr txBox="1"/>
          <p:nvPr/>
        </p:nvSpPr>
        <p:spPr>
          <a:xfrm>
            <a:off x="669930" y="918493"/>
            <a:ext cx="1056388" cy="400110"/>
          </a:xfrm>
          <a:prstGeom prst="rect">
            <a:avLst/>
          </a:prstGeom>
          <a:solidFill>
            <a:srgbClr val="C4A28D"/>
          </a:solidFill>
        </p:spPr>
        <p:txBody>
          <a:bodyPr wrap="square" rtlCol="0">
            <a:spAutoFit/>
          </a:bodyPr>
          <a:lstStyle/>
          <a:p>
            <a:pPr algn="ct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2020</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矩形 36">
            <a:extLst>
              <a:ext uri="{FF2B5EF4-FFF2-40B4-BE49-F238E27FC236}">
                <a16:creationId xmlns:a16="http://schemas.microsoft.com/office/drawing/2014/main" id="{DEE701B0-C648-4371-84C5-E7575E02AA36}"/>
              </a:ext>
            </a:extLst>
          </p:cNvPr>
          <p:cNvSpPr/>
          <p:nvPr/>
        </p:nvSpPr>
        <p:spPr>
          <a:xfrm>
            <a:off x="2035728" y="319345"/>
            <a:ext cx="9748105" cy="1467531"/>
          </a:xfrm>
          <a:prstGeom prst="rect">
            <a:avLst/>
          </a:prstGeom>
          <a:solidFill>
            <a:schemeClr val="bg1"/>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A621D165-F15D-4A39-A35E-CCEBA8B5928B}"/>
              </a:ext>
            </a:extLst>
          </p:cNvPr>
          <p:cNvSpPr/>
          <p:nvPr/>
        </p:nvSpPr>
        <p:spPr>
          <a:xfrm>
            <a:off x="2154997" y="410723"/>
            <a:ext cx="9427682" cy="1314372"/>
          </a:xfrm>
          <a:prstGeom prst="rect">
            <a:avLst/>
          </a:prstGeom>
          <a:solidFill>
            <a:srgbClr val="BA84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a:extLst>
              <a:ext uri="{FF2B5EF4-FFF2-40B4-BE49-F238E27FC236}">
                <a16:creationId xmlns:a16="http://schemas.microsoft.com/office/drawing/2014/main" id="{F9F56A8C-E0A9-47A0-938F-722FABDB0738}"/>
              </a:ext>
            </a:extLst>
          </p:cNvPr>
          <p:cNvGrpSpPr/>
          <p:nvPr/>
        </p:nvGrpSpPr>
        <p:grpSpPr>
          <a:xfrm>
            <a:off x="607460" y="2487012"/>
            <a:ext cx="1176929" cy="818119"/>
            <a:chOff x="741940" y="1780246"/>
            <a:chExt cx="1176929" cy="818119"/>
          </a:xfrm>
          <a:solidFill>
            <a:srgbClr val="C4A28D"/>
          </a:solidFill>
        </p:grpSpPr>
        <p:sp>
          <p:nvSpPr>
            <p:cNvPr id="49" name="矩形 48">
              <a:extLst>
                <a:ext uri="{FF2B5EF4-FFF2-40B4-BE49-F238E27FC236}">
                  <a16:creationId xmlns:a16="http://schemas.microsoft.com/office/drawing/2014/main" id="{88A9F2E5-E625-4B50-A656-2BA0ADD9D8C8}"/>
                </a:ext>
              </a:extLst>
            </p:cNvPr>
            <p:cNvSpPr/>
            <p:nvPr/>
          </p:nvSpPr>
          <p:spPr>
            <a:xfrm>
              <a:off x="741940" y="1965108"/>
              <a:ext cx="1175658" cy="443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直角三角形 49">
              <a:extLst>
                <a:ext uri="{FF2B5EF4-FFF2-40B4-BE49-F238E27FC236}">
                  <a16:creationId xmlns:a16="http://schemas.microsoft.com/office/drawing/2014/main" id="{19986B84-179A-4B4C-A122-D0A1CC44B63C}"/>
                </a:ext>
              </a:extLst>
            </p:cNvPr>
            <p:cNvSpPr/>
            <p:nvPr/>
          </p:nvSpPr>
          <p:spPr>
            <a:xfrm rot="16200000">
              <a:off x="897283" y="1624903"/>
              <a:ext cx="188987" cy="499673"/>
            </a:xfrm>
            <a:prstGeom prst="rtTriangle">
              <a:avLst/>
            </a:prstGeom>
            <a:solidFill>
              <a:srgbClr val="9D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直角三角形 50">
              <a:extLst>
                <a:ext uri="{FF2B5EF4-FFF2-40B4-BE49-F238E27FC236}">
                  <a16:creationId xmlns:a16="http://schemas.microsoft.com/office/drawing/2014/main" id="{BB00F966-F5FE-48E8-AF1B-371CA0DBB00E}"/>
                </a:ext>
              </a:extLst>
            </p:cNvPr>
            <p:cNvSpPr/>
            <p:nvPr/>
          </p:nvSpPr>
          <p:spPr>
            <a:xfrm rot="5400000">
              <a:off x="1559705" y="2239202"/>
              <a:ext cx="188987" cy="529340"/>
            </a:xfrm>
            <a:prstGeom prst="rtTriangle">
              <a:avLst/>
            </a:prstGeom>
            <a:solidFill>
              <a:srgbClr val="9D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a:extLst>
              <a:ext uri="{FF2B5EF4-FFF2-40B4-BE49-F238E27FC236}">
                <a16:creationId xmlns:a16="http://schemas.microsoft.com/office/drawing/2014/main" id="{D3DBFC31-C258-4A5C-BF24-14E629D353E6}"/>
              </a:ext>
            </a:extLst>
          </p:cNvPr>
          <p:cNvSpPr txBox="1"/>
          <p:nvPr/>
        </p:nvSpPr>
        <p:spPr>
          <a:xfrm>
            <a:off x="667095" y="2688779"/>
            <a:ext cx="1056388" cy="400110"/>
          </a:xfrm>
          <a:prstGeom prst="rect">
            <a:avLst/>
          </a:prstGeom>
          <a:solidFill>
            <a:srgbClr val="C4A28D"/>
          </a:solidFill>
        </p:spPr>
        <p:txBody>
          <a:bodyPr wrap="square" rtlCol="0">
            <a:spAutoFit/>
          </a:bodyPr>
          <a:lstStyle/>
          <a:p>
            <a:pPr algn="ct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2021</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0E10FA5B-026B-44E7-9CA9-46D9D74D72DA}"/>
              </a:ext>
            </a:extLst>
          </p:cNvPr>
          <p:cNvSpPr txBox="1"/>
          <p:nvPr/>
        </p:nvSpPr>
        <p:spPr>
          <a:xfrm>
            <a:off x="2154996" y="500756"/>
            <a:ext cx="5341073" cy="1156855"/>
          </a:xfrm>
          <a:prstGeom prst="rect">
            <a:avLst/>
          </a:prstGeom>
          <a:noFill/>
        </p:spPr>
        <p:txBody>
          <a:bodyPr wrap="square">
            <a:spAutoFit/>
          </a:bodyPr>
          <a:lstStyle/>
          <a:p>
            <a:pPr marL="285750" lvl="0" indent="-285750" algn="just">
              <a:lnSpc>
                <a:spcPct val="150000"/>
              </a:lnSpc>
              <a:buFont typeface="Arial" panose="020B0604020202020204" pitchFamily="34" charset="0"/>
              <a:buChar char="•"/>
              <a:tabLst>
                <a:tab pos="457200" algn="l"/>
              </a:tabLst>
            </a:pP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成立于</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年，总部</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落户于天津市滨海中关村</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gn="just">
              <a:lnSpc>
                <a:spcPct val="150000"/>
              </a:lnSpc>
              <a:buFont typeface="Arial" panose="020B0604020202020204" pitchFamily="34" charset="0"/>
              <a:buChar char="•"/>
              <a:tabLst>
                <a:tab pos="457200" algn="l"/>
              </a:tabLst>
            </a:pP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获评天津市“专精特新”中小企业</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gn="just">
              <a:lnSpc>
                <a:spcPct val="150000"/>
              </a:lnSpc>
              <a:buFont typeface="Arial" panose="020B0604020202020204" pitchFamily="34" charset="0"/>
              <a:buChar char="•"/>
              <a:tabLst>
                <a:tab pos="457200" algn="l"/>
              </a:tabLst>
            </a:pP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在经开区扩建</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7200</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平米医疗器械和药品检测中心</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67" name="组合 66">
            <a:extLst>
              <a:ext uri="{FF2B5EF4-FFF2-40B4-BE49-F238E27FC236}">
                <a16:creationId xmlns:a16="http://schemas.microsoft.com/office/drawing/2014/main" id="{FA2BEEC0-19A2-49EA-B0D2-B9AC8219D6DC}"/>
              </a:ext>
            </a:extLst>
          </p:cNvPr>
          <p:cNvGrpSpPr/>
          <p:nvPr/>
        </p:nvGrpSpPr>
        <p:grpSpPr>
          <a:xfrm>
            <a:off x="607460" y="4916298"/>
            <a:ext cx="1176929" cy="818119"/>
            <a:chOff x="741940" y="1780246"/>
            <a:chExt cx="1176929" cy="818119"/>
          </a:xfrm>
          <a:solidFill>
            <a:srgbClr val="C4A28D"/>
          </a:solidFill>
        </p:grpSpPr>
        <p:sp>
          <p:nvSpPr>
            <p:cNvPr id="68" name="矩形 67">
              <a:extLst>
                <a:ext uri="{FF2B5EF4-FFF2-40B4-BE49-F238E27FC236}">
                  <a16:creationId xmlns:a16="http://schemas.microsoft.com/office/drawing/2014/main" id="{DB26EFCE-0035-477C-BB06-3DD7DE316F38}"/>
                </a:ext>
              </a:extLst>
            </p:cNvPr>
            <p:cNvSpPr/>
            <p:nvPr/>
          </p:nvSpPr>
          <p:spPr>
            <a:xfrm>
              <a:off x="741940" y="1965108"/>
              <a:ext cx="1175658" cy="443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直角三角形 68">
              <a:extLst>
                <a:ext uri="{FF2B5EF4-FFF2-40B4-BE49-F238E27FC236}">
                  <a16:creationId xmlns:a16="http://schemas.microsoft.com/office/drawing/2014/main" id="{CE9AEFA3-8780-4CA8-AE77-E3D638CE8A16}"/>
                </a:ext>
              </a:extLst>
            </p:cNvPr>
            <p:cNvSpPr/>
            <p:nvPr/>
          </p:nvSpPr>
          <p:spPr>
            <a:xfrm rot="16200000">
              <a:off x="897283" y="1624903"/>
              <a:ext cx="188987" cy="499673"/>
            </a:xfrm>
            <a:prstGeom prst="rtTriangle">
              <a:avLst/>
            </a:prstGeom>
            <a:solidFill>
              <a:srgbClr val="9D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直角三角形 69">
              <a:extLst>
                <a:ext uri="{FF2B5EF4-FFF2-40B4-BE49-F238E27FC236}">
                  <a16:creationId xmlns:a16="http://schemas.microsoft.com/office/drawing/2014/main" id="{100CBF1A-6BDC-4160-A270-A92F13E6A0B9}"/>
                </a:ext>
              </a:extLst>
            </p:cNvPr>
            <p:cNvSpPr/>
            <p:nvPr/>
          </p:nvSpPr>
          <p:spPr>
            <a:xfrm rot="5400000">
              <a:off x="1559705" y="2239202"/>
              <a:ext cx="188987" cy="529340"/>
            </a:xfrm>
            <a:prstGeom prst="rtTriangle">
              <a:avLst/>
            </a:prstGeom>
            <a:solidFill>
              <a:srgbClr val="9D7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a:extLst>
              <a:ext uri="{FF2B5EF4-FFF2-40B4-BE49-F238E27FC236}">
                <a16:creationId xmlns:a16="http://schemas.microsoft.com/office/drawing/2014/main" id="{BF9E1926-F33D-4D83-AD1F-8749A426775E}"/>
              </a:ext>
            </a:extLst>
          </p:cNvPr>
          <p:cNvSpPr txBox="1"/>
          <p:nvPr/>
        </p:nvSpPr>
        <p:spPr>
          <a:xfrm>
            <a:off x="667095" y="5096799"/>
            <a:ext cx="1056388" cy="400110"/>
          </a:xfrm>
          <a:prstGeom prst="rect">
            <a:avLst/>
          </a:prstGeom>
          <a:solidFill>
            <a:srgbClr val="C4A28D"/>
          </a:solidFill>
        </p:spPr>
        <p:txBody>
          <a:bodyPr wrap="square" rtlCol="0">
            <a:spAutoFit/>
          </a:bodyPr>
          <a:lstStyle/>
          <a:p>
            <a:pPr algn="ct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2022</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E88E59E-1EF4-4DED-91A6-8E2741E11926}"/>
              </a:ext>
            </a:extLst>
          </p:cNvPr>
          <p:cNvSpPr/>
          <p:nvPr/>
        </p:nvSpPr>
        <p:spPr>
          <a:xfrm>
            <a:off x="2035728" y="1911010"/>
            <a:ext cx="9748105" cy="2213633"/>
          </a:xfrm>
          <a:prstGeom prst="rect">
            <a:avLst/>
          </a:prstGeom>
          <a:solidFill>
            <a:schemeClr val="bg1"/>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732ACB43-A935-445A-9A15-2A6F4BD18C2D}"/>
              </a:ext>
            </a:extLst>
          </p:cNvPr>
          <p:cNvSpPr/>
          <p:nvPr/>
        </p:nvSpPr>
        <p:spPr>
          <a:xfrm>
            <a:off x="2129700" y="2006383"/>
            <a:ext cx="9427683" cy="2012391"/>
          </a:xfrm>
          <a:prstGeom prst="rect">
            <a:avLst/>
          </a:prstGeom>
          <a:solidFill>
            <a:srgbClr val="A35B6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a:extLst>
              <a:ext uri="{FF2B5EF4-FFF2-40B4-BE49-F238E27FC236}">
                <a16:creationId xmlns:a16="http://schemas.microsoft.com/office/drawing/2014/main" id="{1274CE8A-413D-4DDD-92FB-1FC68CE25793}"/>
              </a:ext>
            </a:extLst>
          </p:cNvPr>
          <p:cNvSpPr txBox="1"/>
          <p:nvPr/>
        </p:nvSpPr>
        <p:spPr>
          <a:xfrm>
            <a:off x="2179335" y="1983697"/>
            <a:ext cx="9328414" cy="1895519"/>
          </a:xfrm>
          <a:prstGeom prst="rect">
            <a:avLst/>
          </a:prstGeom>
          <a:noFill/>
        </p:spPr>
        <p:txBody>
          <a:bodyPr wrap="square">
            <a:spAutoFit/>
          </a:bodyPr>
          <a:lstStyle/>
          <a:p>
            <a:pPr marL="285750" lvl="0" indent="-285750" algn="just">
              <a:lnSpc>
                <a:spcPct val="150000"/>
              </a:lnSpc>
              <a:buFont typeface="Arial" panose="020B0604020202020204" pitchFamily="34" charset="0"/>
              <a:buChar char="•"/>
              <a:tabLst>
                <a:tab pos="457200" algn="l"/>
              </a:tabLst>
            </a:pP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海河咨询新总部</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在</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天津河东区落成</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gn="just">
              <a:lnSpc>
                <a:spcPct val="150000"/>
              </a:lnSpc>
              <a:buFont typeface="Arial" panose="020B0604020202020204" pitchFamily="34" charset="0"/>
              <a:buChar char="•"/>
              <a:tabLst>
                <a:tab pos="457200" algn="l"/>
              </a:tabLst>
            </a:pP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零缺陷通过</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OECD GLP</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现场审核</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gn="just">
              <a:lnSpc>
                <a:spcPct val="150000"/>
              </a:lnSpc>
              <a:buFont typeface="Arial" panose="020B0604020202020204" pitchFamily="34" charset="0"/>
              <a:buChar char="•"/>
              <a:tabLst>
                <a:tab pos="457200" algn="l"/>
              </a:tabLst>
            </a:pP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成为我国唯一一家同时具有国家级</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CMA</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CNAS</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ANAB</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、美国</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FDA GLP</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OECD GLP</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的检测机构</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gn="just">
              <a:lnSpc>
                <a:spcPct val="150000"/>
              </a:lnSpc>
              <a:buFont typeface="Arial" panose="020B0604020202020204" pitchFamily="34" charset="0"/>
              <a:buChar char="•"/>
              <a:tabLst>
                <a:tab pos="457200" algn="l"/>
              </a:tabLst>
            </a:pP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获得天津市瞪羚企业称号</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gn="just">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月扩建检测基地落成，开始试运行。</a:t>
            </a:r>
          </a:p>
        </p:txBody>
      </p:sp>
      <p:sp>
        <p:nvSpPr>
          <p:cNvPr id="2" name="矩形 1">
            <a:extLst>
              <a:ext uri="{FF2B5EF4-FFF2-40B4-BE49-F238E27FC236}">
                <a16:creationId xmlns:a16="http://schemas.microsoft.com/office/drawing/2014/main" id="{E17D28F5-CF7F-5D63-64E2-73A091C5BEE8}"/>
              </a:ext>
            </a:extLst>
          </p:cNvPr>
          <p:cNvSpPr/>
          <p:nvPr/>
        </p:nvSpPr>
        <p:spPr>
          <a:xfrm>
            <a:off x="2035727" y="4185125"/>
            <a:ext cx="9748106" cy="2977275"/>
          </a:xfrm>
          <a:prstGeom prst="rect">
            <a:avLst/>
          </a:prstGeom>
          <a:solidFill>
            <a:schemeClr val="bg1"/>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6A72C86C-58FF-DD32-1B1A-4A8AFFCB270E}"/>
              </a:ext>
            </a:extLst>
          </p:cNvPr>
          <p:cNvSpPr txBox="1"/>
          <p:nvPr/>
        </p:nvSpPr>
        <p:spPr>
          <a:xfrm>
            <a:off x="2038577" y="4456794"/>
            <a:ext cx="9340860" cy="2634119"/>
          </a:xfrm>
          <a:prstGeom prst="rect">
            <a:avLst/>
          </a:prstGeom>
          <a:noFill/>
        </p:spPr>
        <p:txBody>
          <a:bodyPr wrap="square">
            <a:spAutoFit/>
          </a:bodyPr>
          <a:lstStyle/>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月完成</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轮融资，投资机构：君联资本</a:t>
            </a:r>
            <a:endParaRPr lang="en-CA"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tabLst>
                <a:tab pos="457200" algn="l"/>
              </a:tabLst>
            </a:pP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刷新</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FDA 510(K) </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全球最快审核记录</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，仅用</a:t>
            </a:r>
            <a:r>
              <a:rPr lang="en-CA"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21</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天完成新产品申报</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highlight>
                <a:srgbClr val="A35B65"/>
              </a:highligh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月，获得天津市中小企业公共服务示范平台，新建</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检</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测基地完成扩证申请</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月，获得天津市推荐申报国家中小企业公共服务示范平台和国家服务型制造示范平台</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开</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建</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CDMO</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，海河标测通过</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AAALAC</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现场审核。</a:t>
            </a: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月，与天津市河东区国资成立合资</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公司</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，开展医学检测业务。</a:t>
            </a: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8</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月，毒理和生物学一体化评价平台获得天津市中央引导地方科技发展资金项目支持</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id="{C85778AE-E9B8-A7CC-FFAC-0F939477DFCF}"/>
              </a:ext>
            </a:extLst>
          </p:cNvPr>
          <p:cNvSpPr/>
          <p:nvPr/>
        </p:nvSpPr>
        <p:spPr>
          <a:xfrm>
            <a:off x="2170898" y="4252563"/>
            <a:ext cx="9411782" cy="2850053"/>
          </a:xfrm>
          <a:prstGeom prst="rect">
            <a:avLst/>
          </a:prstGeom>
          <a:solidFill>
            <a:srgbClr val="A35B6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1A79FE63-742F-236B-B4EF-B2B4045F6114}"/>
              </a:ext>
            </a:extLst>
          </p:cNvPr>
          <p:cNvSpPr txBox="1"/>
          <p:nvPr/>
        </p:nvSpPr>
        <p:spPr>
          <a:xfrm>
            <a:off x="2184045" y="4138046"/>
            <a:ext cx="9340860" cy="3003515"/>
          </a:xfrm>
          <a:prstGeom prst="rect">
            <a:avLst/>
          </a:prstGeom>
          <a:noFill/>
        </p:spPr>
        <p:txBody>
          <a:bodyPr wrap="square">
            <a:spAutoFit/>
          </a:bodyPr>
          <a:lstStyle/>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月完成</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轮融资，投资机构：君联资本</a:t>
            </a:r>
            <a:endParaRPr lang="en-CA"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tabLst>
                <a:tab pos="457200" algn="l"/>
              </a:tabLst>
            </a:pP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刷新</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FDA 510(K) </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全球最快审核记录</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，仅用</a:t>
            </a:r>
            <a:r>
              <a:rPr lang="en-CA"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21</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天完成新产品申报</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highlight>
                <a:srgbClr val="A35B65"/>
              </a:highligh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月，获得天津市中小企业公共服务示范平台，新建</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检</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测基地完成扩证申请</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月，获得天津市推荐申报国家中小企业公共服务示范平台和国家服务型制造示范平台</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开</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建</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CDMO</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，海河标测通过</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AAALAC</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现场审核。</a:t>
            </a: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月，与天津市河东区国资成立合资</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公司</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，开展医学检测业务。</a:t>
            </a: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8</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月，毒理和生物学一体化评价平台获得天津市中央引导地方科技发展资金项目支持</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150000"/>
              </a:lnSpc>
              <a:buFont typeface="Arial" panose="020B0604020202020204" pitchFamily="34" charset="0"/>
              <a:buChar char="•"/>
              <a:tabLst>
                <a:tab pos="457200" algn="l"/>
              </a:tabLst>
            </a:pP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9</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开</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建安规和</a:t>
            </a:r>
            <a:r>
              <a:rPr lang="en-US"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EMC</a:t>
            </a:r>
            <a:r>
              <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实验室</a:t>
            </a:r>
            <a:r>
              <a:rPr lang="zh-CN" altLang="en-US"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62109790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文本">
            <a:extLst>
              <a:ext uri="{FF2B5EF4-FFF2-40B4-BE49-F238E27FC236}">
                <a16:creationId xmlns:a16="http://schemas.microsoft.com/office/drawing/2014/main" id="{AA6079CD-8D2A-CD66-21F7-1FDBB79A2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图表 3">
            <a:extLst>
              <a:ext uri="{FF2B5EF4-FFF2-40B4-BE49-F238E27FC236}">
                <a16:creationId xmlns:a16="http://schemas.microsoft.com/office/drawing/2014/main" id="{447DFC24-322C-0D59-C679-8F8364BCB9AC}"/>
              </a:ext>
            </a:extLst>
          </p:cNvPr>
          <p:cNvGraphicFramePr>
            <a:graphicFrameLocks/>
          </p:cNvGraphicFramePr>
          <p:nvPr/>
        </p:nvGraphicFramePr>
        <p:xfrm>
          <a:off x="1314169" y="908516"/>
          <a:ext cx="9563662" cy="5040967"/>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a:extLst>
              <a:ext uri="{FF2B5EF4-FFF2-40B4-BE49-F238E27FC236}">
                <a16:creationId xmlns:a16="http://schemas.microsoft.com/office/drawing/2014/main" id="{5D018907-ACB8-D720-3DFC-88156E420F0D}"/>
              </a:ext>
            </a:extLst>
          </p:cNvPr>
          <p:cNvSpPr txBox="1"/>
          <p:nvPr/>
        </p:nvSpPr>
        <p:spPr>
          <a:xfrm>
            <a:off x="5020235" y="116541"/>
            <a:ext cx="3290048" cy="523220"/>
          </a:xfrm>
          <a:prstGeom prst="rect">
            <a:avLst/>
          </a:prstGeom>
          <a:noFill/>
        </p:spPr>
        <p:txBody>
          <a:bodyPr wrap="square" rtlCol="0">
            <a:spAutoFit/>
          </a:bodyPr>
          <a:lstStyle/>
          <a:p>
            <a:r>
              <a:rPr lang="zh-CN" altLang="en-US" sz="2800" b="1" dirty="0"/>
              <a:t>客户数量</a:t>
            </a:r>
          </a:p>
        </p:txBody>
      </p:sp>
    </p:spTree>
    <p:extLst>
      <p:ext uri="{BB962C8B-B14F-4D97-AF65-F5344CB8AC3E}">
        <p14:creationId xmlns:p14="http://schemas.microsoft.com/office/powerpoint/2010/main" val="1382121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SMARTDIAGRAM" val="#8848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1558</TotalTime>
  <Words>1519</Words>
  <Application>Microsoft Macintosh PowerPoint</Application>
  <PresentationFormat>宽屏</PresentationFormat>
  <Paragraphs>148</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思源黑体 CN</vt:lpstr>
      <vt:lpstr>思源黑体 CN Regular</vt:lpstr>
      <vt:lpstr>微软雅黑</vt:lpstr>
      <vt:lpstr>Source Han Sans CN Bold</vt:lpstr>
      <vt:lpstr>Source Han Sans CN Regular</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Diana Hong</dc:creator>
  <cp:lastModifiedBy>旭威 黄</cp:lastModifiedBy>
  <cp:revision>67</cp:revision>
  <dcterms:created xsi:type="dcterms:W3CDTF">2020-10-15T22:05:03Z</dcterms:created>
  <dcterms:modified xsi:type="dcterms:W3CDTF">2022-11-23T02:37:39Z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2052-2.7.1.4479</vt:lpwstr>
  </property>
</Properties>
</file>