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95" r:id="rId2"/>
    <p:sldId id="256" r:id="rId3"/>
    <p:sldId id="274" r:id="rId4"/>
    <p:sldId id="275" r:id="rId5"/>
    <p:sldId id="279" r:id="rId6"/>
    <p:sldId id="280" r:id="rId7"/>
    <p:sldId id="284" r:id="rId8"/>
    <p:sldId id="278" r:id="rId9"/>
    <p:sldId id="283" r:id="rId10"/>
    <p:sldId id="288" r:id="rId11"/>
    <p:sldId id="285" r:id="rId12"/>
    <p:sldId id="292" r:id="rId13"/>
    <p:sldId id="286" r:id="rId14"/>
    <p:sldId id="287" r:id="rId15"/>
    <p:sldId id="289" r:id="rId16"/>
    <p:sldId id="290" r:id="rId17"/>
    <p:sldId id="299" r:id="rId18"/>
    <p:sldId id="298" r:id="rId19"/>
    <p:sldId id="291" r:id="rId20"/>
    <p:sldId id="293" r:id="rId21"/>
    <p:sldId id="273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68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656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煤炭</c:v>
                </c:pt>
                <c:pt idx="1">
                  <c:v>石油</c:v>
                </c:pt>
                <c:pt idx="2">
                  <c:v>天然气</c:v>
                </c:pt>
                <c:pt idx="3">
                  <c:v>其他能源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57.7</c:v>
                </c:pt>
                <c:pt idx="1">
                  <c:v>18.899999999999999</c:v>
                </c:pt>
                <c:pt idx="2">
                  <c:v>8.1</c:v>
                </c:pt>
                <c:pt idx="3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88312334154314"/>
          <c:y val="0.65195348664963149"/>
          <c:w val="0.23852577902641145"/>
          <c:h val="0.34804648299551416"/>
        </c:manualLayout>
      </c:layout>
      <c:overlay val="0"/>
      <c:txPr>
        <a:bodyPr/>
        <a:lstStyle/>
        <a:p>
          <a:pPr>
            <a:defRPr sz="1800" b="1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煤炭</c:v>
                </c:pt>
                <c:pt idx="1">
                  <c:v>石油</c:v>
                </c:pt>
                <c:pt idx="2">
                  <c:v>天然气</c:v>
                </c:pt>
                <c:pt idx="3">
                  <c:v>其他能源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17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年用量/万吨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刮板机生产</c:v>
                </c:pt>
                <c:pt idx="1">
                  <c:v>各矿业集团采购</c:v>
                </c:pt>
                <c:pt idx="2">
                  <c:v>转载机</c:v>
                </c:pt>
                <c:pt idx="3">
                  <c:v>选煤刮板</c:v>
                </c:pt>
                <c:pt idx="4">
                  <c:v>其他类型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</c:v>
                </c:pt>
                <c:pt idx="1">
                  <c:v>4.5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楷体" pitchFamily="49" charset="-122"/>
          <a:ea typeface="楷体" pitchFamily="49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营业额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0.00_);[Red]\(0.00\)">
                  <c:v>2022.1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328</c:v>
                </c:pt>
                <c:pt idx="1">
                  <c:v>733</c:v>
                </c:pt>
                <c:pt idx="2">
                  <c:v>507</c:v>
                </c:pt>
                <c:pt idx="3">
                  <c:v>633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利润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0.00_);[Red]\(0.00\)">
                  <c:v>2022.1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</c:v>
                </c:pt>
                <c:pt idx="1">
                  <c:v>308</c:v>
                </c:pt>
                <c:pt idx="2">
                  <c:v>0.6</c:v>
                </c:pt>
                <c:pt idx="3">
                  <c:v>104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缴税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0.00_);[Red]\(0.00\)">
                  <c:v>2022.1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61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9521920"/>
        <c:axId val="449537152"/>
      </c:barChart>
      <c:catAx>
        <c:axId val="4495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9537152"/>
        <c:crosses val="autoZero"/>
        <c:auto val="1"/>
        <c:lblAlgn val="ctr"/>
        <c:lblOffset val="100"/>
        <c:noMultiLvlLbl val="0"/>
      </c:catAx>
      <c:valAx>
        <c:axId val="44953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9521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D6D3B-BEFE-4817-B2CD-8FBF7457E993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C760-602A-444B-9E8E-83CC8DCBF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43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C:\Users\Administrator\Desktop\天津中矿新材料\13994228中矿新材料科技\未标题-7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0"/>
            <a:ext cx="591287" cy="62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0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C:\Users\Administrator\Desktop\天津中矿新材料\13994228中矿新材料科技\未标题-7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992" y="4460"/>
            <a:ext cx="9277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0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2022-11-22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技术工作\8-科技项目申报\天津U30\微信图片_202211222202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1" y="0"/>
            <a:ext cx="91855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074" y="614032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营销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渠道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496" y="1926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二、商业模式及实施方案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50" y="1167595"/>
            <a:ext cx="82895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65225" indent="-1165225"/>
            <a:r>
              <a:rPr lang="en-US" altLang="zh-CN" sz="2000" dirty="0" smtClean="0"/>
              <a:t>1</a:t>
            </a:r>
            <a:r>
              <a:rPr lang="zh-CN" altLang="en-US" sz="2000" dirty="0" smtClean="0"/>
              <a:t>、直销：与国内各大煤机制造单位合作良好，并主要经营与煤炭生产单位销售渠道</a:t>
            </a:r>
            <a:endParaRPr lang="en-US" altLang="zh-CN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70" y="1906062"/>
            <a:ext cx="1402214" cy="9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DELL\AppData\Local\Temp\WeChat Files\202ec0de850bf26650e86cb83c3bf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25965"/>
            <a:ext cx="1046138" cy="7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ELL\AppData\Local\Temp\WeChat Files\e640cff8597e939644f9b62e7c8b8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079972"/>
            <a:ext cx="990851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79219"/>
            <a:ext cx="2520280" cy="44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25965"/>
            <a:ext cx="2452218" cy="4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467544" y="2883092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1313" indent="-1611313"/>
            <a:r>
              <a:rPr lang="zh-CN" altLang="en-US" sz="2000" b="1" dirty="0">
                <a:solidFill>
                  <a:srgbClr val="FF0000"/>
                </a:solidFill>
              </a:rPr>
              <a:t>产品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试用：枣</a:t>
            </a:r>
            <a:r>
              <a:rPr lang="zh-CN" altLang="en-US" sz="2000" b="1" dirty="0">
                <a:solidFill>
                  <a:srgbClr val="FF0000"/>
                </a:solidFill>
              </a:rPr>
              <a:t>矿集团蒋庄煤矿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3314332"/>
            <a:ext cx="82809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65225" indent="-1165225"/>
            <a:r>
              <a:rPr lang="en-US" altLang="zh-CN" sz="2000" dirty="0" smtClean="0"/>
              <a:t>2</a:t>
            </a:r>
            <a:r>
              <a:rPr lang="zh-CN" altLang="en-US" sz="2000" dirty="0" smtClean="0"/>
              <a:t>、代理：主要经营各煤炭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原矿务局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营销渠道，如神华、中煤、晋能控股、河南能化等单位</a:t>
            </a:r>
            <a:endParaRPr lang="en-US" altLang="zh-CN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178428"/>
            <a:ext cx="82809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65225" indent="-1165225"/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</a:rPr>
              <a:t>合作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：提供技术与煤炭生产单位的装备制造厂合作，共同开发该目标市场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074" y="735546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收入模型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496" y="1926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二、商业模式及实施方案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10790"/>
              </p:ext>
            </p:extLst>
          </p:nvPr>
        </p:nvGraphicFramePr>
        <p:xfrm>
          <a:off x="1115617" y="1383618"/>
          <a:ext cx="7024199" cy="75608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03457"/>
                <a:gridCol w="1003457"/>
                <a:gridCol w="1003457"/>
                <a:gridCol w="1003457"/>
                <a:gridCol w="1003457"/>
                <a:gridCol w="1003457"/>
                <a:gridCol w="1003457"/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类别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材料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工艺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管理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财务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利润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合计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数据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40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35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100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69074" y="2463738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产品策略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003798"/>
            <a:ext cx="8424936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524000" indent="-1524000">
              <a:lnSpc>
                <a:spcPct val="150000"/>
              </a:lnSpc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、目标定位：刮板输送机高端市场，中、重型刮板输送机、转载机、选煤刮板等装备；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1974850" indent="-1974850">
              <a:lnSpc>
                <a:spcPct val="150000"/>
              </a:lnSpc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、价格区间：对标进口刮板或国内最高端刮板产品，主打新材料、性价比等特点。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2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1234885"/>
            <a:ext cx="428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我国一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次能源消费占比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765541615"/>
              </p:ext>
            </p:extLst>
          </p:nvPr>
        </p:nvGraphicFramePr>
        <p:xfrm>
          <a:off x="30189" y="1581133"/>
          <a:ext cx="5894880" cy="298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289903697"/>
              </p:ext>
            </p:extLst>
          </p:nvPr>
        </p:nvGraphicFramePr>
        <p:xfrm>
          <a:off x="4679092" y="1973549"/>
          <a:ext cx="4357405" cy="225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581133"/>
            <a:ext cx="23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2019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年</a:t>
            </a:r>
            <a:endParaRPr lang="zh-CN" altLang="en-US" sz="2000" b="1" dirty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581133"/>
            <a:ext cx="23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2030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年</a:t>
            </a:r>
            <a:endParaRPr lang="zh-CN" altLang="en-US" sz="2000" b="1" dirty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1275606"/>
            <a:ext cx="8568952" cy="27873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dirty="0"/>
              <a:t>煤炭行业在碳达峰前的能源基础行业地位不会改变，因此需要更好的材料来进行行业变革与产品迭代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dirty="0" smtClean="0"/>
              <a:t>该</a:t>
            </a:r>
            <a:r>
              <a:rPr lang="zh-CN" altLang="zh-CN" dirty="0"/>
              <a:t>产品预计</a:t>
            </a:r>
            <a:r>
              <a:rPr lang="zh-CN" altLang="zh-CN" b="1" dirty="0">
                <a:solidFill>
                  <a:srgbClr val="FF0000"/>
                </a:solidFill>
              </a:rPr>
              <a:t>在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zh-CN" b="1" dirty="0">
                <a:solidFill>
                  <a:srgbClr val="FF0000"/>
                </a:solidFill>
              </a:rPr>
              <a:t>年之内需求量不会明显增加或减少</a:t>
            </a:r>
            <a:r>
              <a:rPr lang="zh-CN" altLang="zh-CN" dirty="0"/>
              <a:t>，但对新材料，尤其是轻量化高性能材料的需求会更加旺盛，因此轻质合金化刮板的市场空间比较大，增长良好。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5496" y="14895"/>
            <a:ext cx="5328592" cy="5046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、行业及市场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9074" y="681540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行业趋势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496" y="1489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、行业及市场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074" y="627534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市场容量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644694934"/>
              </p:ext>
            </p:extLst>
          </p:nvPr>
        </p:nvGraphicFramePr>
        <p:xfrm>
          <a:off x="1521202" y="843558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683568" y="3759882"/>
            <a:ext cx="7992888" cy="88376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+mn-ea"/>
              </a:rPr>
              <a:t>刮板</a:t>
            </a:r>
            <a:r>
              <a:rPr lang="zh-CN" altLang="en-US" dirty="0">
                <a:latin typeface="+mn-ea"/>
              </a:rPr>
              <a:t>产品全年煤炭行业累计用量约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14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吨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+mn-ea"/>
              </a:rPr>
              <a:t>市场容量总体规模在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25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亿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元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-30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亿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1971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496" y="1489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、行业及市场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074" y="735546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竞争对手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755576" y="2052228"/>
            <a:ext cx="2032395" cy="43204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散乱型锻造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35669" y="1350150"/>
            <a:ext cx="187220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特点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763661" y="2646294"/>
            <a:ext cx="2032395" cy="43204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技术实力弱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763661" y="3240360"/>
            <a:ext cx="2032395" cy="43204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产品结构固定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771748" y="3834426"/>
            <a:ext cx="2032395" cy="43204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目标市场单一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3531546" y="2052228"/>
            <a:ext cx="2032395" cy="4320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山东济南</a:t>
            </a:r>
          </a:p>
        </p:txBody>
      </p:sp>
      <p:sp>
        <p:nvSpPr>
          <p:cNvPr id="11" name="椭圆 10"/>
          <p:cNvSpPr/>
          <p:nvPr/>
        </p:nvSpPr>
        <p:spPr>
          <a:xfrm>
            <a:off x="3611639" y="1350150"/>
            <a:ext cx="1872208" cy="5400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分布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3539632" y="2646294"/>
            <a:ext cx="2032395" cy="4320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河北石家庄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3539632" y="3240360"/>
            <a:ext cx="2032395" cy="4320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山西晋中</a:t>
            </a:r>
          </a:p>
        </p:txBody>
      </p:sp>
      <p:sp>
        <p:nvSpPr>
          <p:cNvPr id="14" name="流程图: 可选过程 13"/>
          <p:cNvSpPr/>
          <p:nvPr/>
        </p:nvSpPr>
        <p:spPr>
          <a:xfrm>
            <a:off x="3547718" y="3834426"/>
            <a:ext cx="2032395" cy="4320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河南洛阳</a:t>
            </a:r>
          </a:p>
        </p:txBody>
      </p:sp>
      <p:sp>
        <p:nvSpPr>
          <p:cNvPr id="15" name="流程图: 可选过程 14"/>
          <p:cNvSpPr/>
          <p:nvPr/>
        </p:nvSpPr>
        <p:spPr>
          <a:xfrm>
            <a:off x="6123834" y="2052228"/>
            <a:ext cx="2408606" cy="43204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山东成通锻造有限公司</a:t>
            </a:r>
          </a:p>
        </p:txBody>
      </p:sp>
      <p:sp>
        <p:nvSpPr>
          <p:cNvPr id="16" name="椭圆 15"/>
          <p:cNvSpPr/>
          <p:nvPr/>
        </p:nvSpPr>
        <p:spPr>
          <a:xfrm>
            <a:off x="6372200" y="1350150"/>
            <a:ext cx="1872208" cy="5400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代表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6131920" y="2646294"/>
            <a:ext cx="2400520" cy="43204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河南亚兴精锻股份有限公司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6131920" y="3240360"/>
            <a:ext cx="2400520" cy="43204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安徽圣方机械制造有限公司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6140006" y="3834426"/>
            <a:ext cx="2392434" cy="43204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石家庄冀凯股份有限公司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8083" y="4374486"/>
            <a:ext cx="461665" cy="681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/>
              <a:t>……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71537" y="4374486"/>
            <a:ext cx="461665" cy="681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/>
              <a:t>……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71163" y="4374486"/>
            <a:ext cx="461665" cy="681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/>
              <a:t>……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71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496" y="1489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、行业及市场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074" y="627534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潜力市场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9932" y="2085696"/>
            <a:ext cx="1548172" cy="7560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轻质合金材料</a:t>
            </a:r>
            <a:endParaRPr lang="zh-CN" altLang="en-US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21202" y="1329612"/>
            <a:ext cx="236672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耐磨钢板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72100" y="1329613"/>
            <a:ext cx="2412268" cy="6480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耐高温板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491880" y="3165816"/>
            <a:ext cx="2520280" cy="6480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耐磨管道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074" y="2221364"/>
            <a:ext cx="24842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年用量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50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万吨</a:t>
            </a:r>
            <a:r>
              <a:rPr lang="zh-CN" altLang="en-US" sz="1400" dirty="0" smtClean="0"/>
              <a:t>以上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市场规模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100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亿元</a:t>
            </a:r>
            <a:r>
              <a:rPr lang="zh-CN" altLang="en-US" sz="1400" dirty="0" smtClean="0"/>
              <a:t>以上</a:t>
            </a:r>
            <a:endParaRPr lang="zh-CN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2221364"/>
            <a:ext cx="24842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年用量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15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万吨</a:t>
            </a:r>
            <a:r>
              <a:rPr lang="zh-CN" altLang="en-US" sz="1400" dirty="0" smtClean="0"/>
              <a:t>以上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市场规模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40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亿元</a:t>
            </a:r>
            <a:r>
              <a:rPr lang="zh-CN" altLang="en-US" sz="1400" dirty="0" smtClean="0"/>
              <a:t>以上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4085224"/>
            <a:ext cx="248427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年用量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200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万吨</a:t>
            </a:r>
            <a:r>
              <a:rPr lang="zh-CN" altLang="en-US" sz="1400" dirty="0" smtClean="0"/>
              <a:t>以上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市场规模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500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亿元</a:t>
            </a:r>
            <a:r>
              <a:rPr lang="zh-CN" altLang="en-US" sz="1400" dirty="0" smtClean="0"/>
              <a:t>以上</a:t>
            </a:r>
            <a:endParaRPr lang="zh-CN" altLang="en-US" sz="1400" dirty="0"/>
          </a:p>
        </p:txBody>
      </p:sp>
      <p:cxnSp>
        <p:nvCxnSpPr>
          <p:cNvPr id="15" name="直接箭头连接符 14"/>
          <p:cNvCxnSpPr>
            <a:endCxn id="6" idx="5"/>
          </p:cNvCxnSpPr>
          <p:nvPr/>
        </p:nvCxnSpPr>
        <p:spPr>
          <a:xfrm flipH="1" flipV="1">
            <a:off x="3541326" y="1882776"/>
            <a:ext cx="418606" cy="2029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7" idx="3"/>
          </p:cNvCxnSpPr>
          <p:nvPr/>
        </p:nvCxnSpPr>
        <p:spPr>
          <a:xfrm flipV="1">
            <a:off x="5508104" y="1882776"/>
            <a:ext cx="317264" cy="2029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734018" y="2841780"/>
            <a:ext cx="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2773" y="1489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四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、个人与团队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5617"/>
              </p:ext>
            </p:extLst>
          </p:nvPr>
        </p:nvGraphicFramePr>
        <p:xfrm>
          <a:off x="539552" y="771550"/>
          <a:ext cx="8153292" cy="422114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08506"/>
                <a:gridCol w="1040130"/>
                <a:gridCol w="5904656"/>
              </a:tblGrid>
              <a:tr h="380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负责人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简  介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岳宏霖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个人信息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祖籍：山东济宁梁山，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1988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6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月生，中共党员（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2007.11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月入党）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教育背景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2006-2010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年，中国矿业大学材料学院材料学专业，学士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2010-2013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年，中国矿业大学摩擦学与可靠性工程研究所，硕士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工作经历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2013-2022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年，天津某科技公司、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天津中矿新材料科技有限公司</a:t>
                      </a:r>
                      <a:endParaRPr lang="en-US" altLang="zh-CN" sz="1500" b="1" baseline="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2022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-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，    中国煤炭机械工业协会技术部副主任（兼）</a:t>
                      </a:r>
                      <a:endParaRPr lang="en-US" altLang="zh-CN" sz="1500" b="1" baseline="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2018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-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，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    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山东省煤炭机械工业协会技术部副主任（兼）</a:t>
                      </a:r>
                      <a:endParaRPr lang="en-US" altLang="zh-CN" sz="1500" b="1" baseline="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2018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-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，    中国矿业大学天津校友会常务副秘书长、秘书长（兼）</a:t>
                      </a:r>
                      <a:endParaRPr lang="en-US" altLang="zh-CN" sz="1500" b="1" baseline="0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5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5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科技成果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2015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年，获得</a:t>
                      </a: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中国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煤炭工业协会科技进步二等奖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2016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年，获得中国</a:t>
                      </a: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循环经济协会科技进步一等奖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2021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年，获得</a:t>
                      </a: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天津市技术发明二等奖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知识产权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至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2022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11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月，获得授权发明专利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项、实用新型专利</a:t>
                      </a: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29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项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至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2022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11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月，公开发表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SCI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论文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1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篇、国内期刊论文</a:t>
                      </a:r>
                      <a:r>
                        <a:rPr lang="en-US" altLang="zh-CN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9</a:t>
                      </a:r>
                      <a:r>
                        <a:rPr lang="zh-CN" altLang="en-US" sz="1500" b="1" baseline="0" dirty="0" smtClean="0">
                          <a:latin typeface="楷体" pitchFamily="49" charset="-122"/>
                          <a:ea typeface="楷体" pitchFamily="49" charset="-122"/>
                        </a:rPr>
                        <a:t>篇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其他荣誉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2014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年，获</a:t>
                      </a: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天津市西青区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大寺镇优秀职工称号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2015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年，获天津市西青区大寺镇</a:t>
                      </a: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职工技术创新能手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2016</a:t>
                      </a:r>
                      <a:r>
                        <a:rPr lang="zh-CN" altLang="en-US" sz="1500" b="1" dirty="0" smtClean="0">
                          <a:latin typeface="楷体" pitchFamily="49" charset="-122"/>
                          <a:ea typeface="楷体" pitchFamily="49" charset="-122"/>
                        </a:rPr>
                        <a:t>年，获天津市西青区</a:t>
                      </a:r>
                      <a:r>
                        <a:rPr lang="zh-CN" altLang="zh-CN" sz="1500" b="1" dirty="0" smtClean="0">
                          <a:latin typeface="楷体" pitchFamily="49" charset="-122"/>
                          <a:ea typeface="楷体" pitchFamily="49" charset="-122"/>
                        </a:rPr>
                        <a:t>技术创新标兵等荣誉称号</a:t>
                      </a:r>
                      <a:endParaRPr lang="en-US" altLang="zh-CN" sz="15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1" y="3334882"/>
            <a:ext cx="1026469" cy="12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技术工作\6-天津中矿-资质\奖项合并_页面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0595"/>
            <a:ext cx="2799485" cy="19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技术工作\6-天津中矿-资质\奖项合并_页面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35121"/>
            <a:ext cx="2808312" cy="19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技术工作\6-天津中矿-资质\奖项合并_页面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38" y="3129410"/>
            <a:ext cx="2485897" cy="17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技术工作\6-天津中矿-资质\奖项合并_页面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29" y="2058799"/>
            <a:ext cx="2232248" cy="16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技术工作\6-天津中矿-资质\奖项合并_页面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121"/>
            <a:ext cx="2807367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技术工作\6-天津中矿-资质\奖项合并_页面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83" y="2035474"/>
            <a:ext cx="2167890" cy="16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技术工作\9-专利文件\授权证书\实用新型专利1-一种多层组合式复合耐磨板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3348"/>
            <a:ext cx="1304837" cy="18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技术工作\9-专利文件\授权证书\实用新型专利2-一种热轧板生产用冷却装置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29626"/>
            <a:ext cx="1704940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技术工作\9-专利文件\授权证书\一种适用于皮带输送机的高分子托辊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8612"/>
            <a:ext cx="1746105" cy="24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技术工作\9-专利文件\授权证书\一种用于皮带快速修复的手持式胶枪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3000068"/>
            <a:ext cx="1514830" cy="21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69556"/>
              </p:ext>
            </p:extLst>
          </p:nvPr>
        </p:nvGraphicFramePr>
        <p:xfrm>
          <a:off x="179512" y="699542"/>
          <a:ext cx="8856984" cy="4145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08506"/>
                <a:gridCol w="5992294"/>
                <a:gridCol w="1656184"/>
              </a:tblGrid>
              <a:tr h="3131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团 队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简  介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负  责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王庆良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中国矿业大学教授，主要研究方向为耐磨材料设计及摩擦学，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完成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国家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973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国家自然科学基金和江苏省自然科学基金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等多项项目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材料设计及摩擦学测试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王军祥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中国矿业大学本硕博、上海交通大学博士后，天津市</a:t>
                      </a:r>
                      <a:r>
                        <a:rPr lang="en-US" altLang="zh-CN" dirty="0" smtClean="0">
                          <a:latin typeface="楷体" pitchFamily="49" charset="-122"/>
                          <a:ea typeface="楷体" pitchFamily="49" charset="-122"/>
                        </a:rPr>
                        <a:t>131</a:t>
                      </a:r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计划第一层次人才、科技部万人计划、享国务院特殊津贴等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材料设计及制造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恒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宝武集团中央研究院研究员，国家重点研发计划、上海市科技支撑计划、国防科技攻关专项等多项课题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材料及熔炼工艺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孟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钢铁研究总院研究员，承担国家重点研发计划、国家自然科学基金、教育部博士点基金，国防科技专项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熔炼及锻造工艺设计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高继萍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材料学硕士研究生，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中级职称，参与国家科技支撑计划、天津市重点研发计划、西青区产学研等项目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楷体" pitchFamily="49" charset="-122"/>
                          <a:ea typeface="楷体" pitchFamily="49" charset="-122"/>
                        </a:rPr>
                        <a:t>材料及摩擦学测试</a:t>
                      </a:r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22773" y="1489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四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、个人与团队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36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2773" y="1489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四、团队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6723" y="2568699"/>
            <a:ext cx="231799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运营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平台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722" y="3108759"/>
            <a:ext cx="859541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成立时间：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二〇一八年八月</a:t>
            </a:r>
            <a:endParaRPr lang="en-US" altLang="zh-CN" dirty="0" smtClean="0"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部分荣誉：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天津市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雏鹰企业、国家科技型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中小企业、国家高新技术企业、第十届中国创新创业大赛天津赛区优秀奖、全国赛入围奖</a:t>
            </a:r>
            <a:endParaRPr lang="en-US" altLang="zh-CN" dirty="0" smtClean="0"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业务内容：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煤炭、矿山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机械</a:t>
            </a:r>
            <a:r>
              <a:rPr lang="zh-CN" altLang="zh-CN" dirty="0">
                <a:latin typeface="楷体_GB2312" pitchFamily="49" charset="-122"/>
                <a:ea typeface="楷体_GB2312" pitchFamily="49" charset="-122"/>
              </a:rPr>
              <a:t>耐磨、耐腐蚀材料，高性能合金材料</a:t>
            </a:r>
            <a:r>
              <a:rPr lang="zh-CN" altLang="zh-CN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皮</a:t>
            </a:r>
            <a:r>
              <a:rPr lang="zh-CN" altLang="zh-CN" dirty="0" smtClean="0">
                <a:latin typeface="楷体_GB2312" pitchFamily="49" charset="-122"/>
                <a:ea typeface="楷体_GB2312" pitchFamily="49" charset="-122"/>
              </a:rPr>
              <a:t>带</a:t>
            </a:r>
            <a:r>
              <a:rPr lang="zh-CN" altLang="zh-CN" dirty="0">
                <a:latin typeface="楷体_GB2312" pitchFamily="49" charset="-122"/>
                <a:ea typeface="楷体_GB2312" pitchFamily="49" charset="-122"/>
              </a:rPr>
              <a:t>修复</a:t>
            </a:r>
            <a:r>
              <a:rPr lang="zh-CN" altLang="zh-CN" dirty="0" smtClean="0">
                <a:latin typeface="楷体_GB2312" pitchFamily="49" charset="-122"/>
                <a:ea typeface="楷体_GB2312" pitchFamily="49" charset="-122"/>
              </a:rPr>
              <a:t>材料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0261" y="536638"/>
            <a:ext cx="231799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团队优势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722" y="1076698"/>
            <a:ext cx="8595414" cy="12913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分工明确：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各自领域专家、技术实力强、管理专业化</a:t>
            </a:r>
            <a:endParaRPr lang="en-US" altLang="zh-CN" dirty="0" smtClean="0"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过往历程：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共同开发了“形变诱导硬化型耐磨钢”并成功应用于煤机行业，孵化的企业年销售额最高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1.39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亿元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52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80437" y="1275606"/>
            <a:ext cx="7704855" cy="15121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煤机用新型轻质合金刮板材料的开发及工业化应用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349115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岳宏霖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231563"/>
            <a:ext cx="689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天津中矿新材料科技有限公司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二〇二二年十一月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3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496" y="33468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五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、财务分析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075" y="681540"/>
            <a:ext cx="231799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财务数据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645635616"/>
              </p:ext>
            </p:extLst>
          </p:nvPr>
        </p:nvGraphicFramePr>
        <p:xfrm>
          <a:off x="971600" y="1113588"/>
          <a:ext cx="69847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49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1439" y="329803"/>
            <a:ext cx="8929687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200" dirty="0">
                <a:solidFill>
                  <a:srgbClr val="FF0000"/>
                </a:solidFill>
                <a:ea typeface="隶书" pitchFamily="49" charset="-122"/>
                <a:cs typeface="Arial" charset="0"/>
              </a:rPr>
              <a:t>感谢各位领导和专家！</a:t>
            </a:r>
            <a:endParaRPr kumimoji="1" lang="en-US" altLang="zh-CN" sz="3200" dirty="0">
              <a:solidFill>
                <a:srgbClr val="FF0000"/>
              </a:solidFill>
              <a:ea typeface="隶书" pitchFamily="49" charset="-122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  <a:ea typeface="隶书" pitchFamily="49" charset="-122"/>
                <a:cs typeface="Arial" charset="0"/>
              </a:rPr>
              <a:t>欢迎提出宝贵意见！</a:t>
            </a:r>
            <a:endParaRPr kumimoji="1" lang="en-US" altLang="zh-CN" sz="3200" b="1" dirty="0">
              <a:solidFill>
                <a:srgbClr val="FF0000"/>
              </a:solidFill>
              <a:ea typeface="楷体_GB2312" pitchFamily="49" charset="-122"/>
              <a:cs typeface="Arial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1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1400" b="1" dirty="0"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203069"/>
            <a:ext cx="5472608" cy="21236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岳宏霖</a:t>
            </a:r>
            <a:r>
              <a:rPr kumimoji="1" lang="zh-CN" altLang="en-US" sz="1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</a:t>
            </a:r>
            <a:r>
              <a:rPr kumimoji="1" lang="zh-CN" altLang="en-US" sz="1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 </a:t>
            </a:r>
            <a:endParaRPr kumimoji="1" lang="en-US" altLang="zh-CN" sz="1400" b="1" dirty="0">
              <a:solidFill>
                <a:srgbClr val="0000FF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1400" b="1" dirty="0">
              <a:solidFill>
                <a:srgbClr val="0000FF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b="1" dirty="0">
                <a:latin typeface="楷体" pitchFamily="49" charset="-122"/>
                <a:ea typeface="楷体" pitchFamily="49" charset="-122"/>
                <a:cs typeface="Arial" charset="0"/>
              </a:rPr>
              <a:t>地 址：</a:t>
            </a:r>
            <a:r>
              <a:rPr kumimoji="1" lang="zh-CN" altLang="en-US" sz="14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天津市河西区梅江天汐园</a:t>
            </a:r>
            <a:r>
              <a:rPr kumimoji="1" lang="en-US" altLang="zh-CN" sz="14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9-101</a:t>
            </a:r>
            <a:endParaRPr kumimoji="1" lang="en-US" altLang="zh-CN" sz="1400" b="1" dirty="0">
              <a:latin typeface="楷体" pitchFamily="49" charset="-122"/>
              <a:ea typeface="楷体" pitchFamily="49" charset="-122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b="1" dirty="0">
                <a:latin typeface="楷体" pitchFamily="49" charset="-122"/>
                <a:ea typeface="楷体" pitchFamily="49" charset="-122"/>
                <a:cs typeface="Arial" charset="0"/>
              </a:rPr>
              <a:t>       </a:t>
            </a:r>
            <a:r>
              <a:rPr kumimoji="1" lang="en-US" altLang="zh-CN" sz="1400" b="1" dirty="0" smtClean="0">
                <a:latin typeface="楷体" pitchFamily="49" charset="-122"/>
                <a:ea typeface="楷体" pitchFamily="49" charset="-122"/>
                <a:cs typeface="Arial" charset="0"/>
              </a:rPr>
              <a:t>       </a:t>
            </a:r>
            <a:endParaRPr kumimoji="1" lang="en-US" altLang="zh-CN" sz="1400" b="1" dirty="0">
              <a:latin typeface="楷体" pitchFamily="49" charset="-122"/>
              <a:ea typeface="楷体" pitchFamily="49" charset="-122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b="1" dirty="0">
                <a:latin typeface="楷体" pitchFamily="49" charset="-122"/>
                <a:ea typeface="楷体" pitchFamily="49" charset="-122"/>
                <a:cs typeface="Arial" charset="0"/>
              </a:rPr>
              <a:t>电 话：</a:t>
            </a:r>
            <a:r>
              <a:rPr kumimoji="1" lang="en-US" altLang="zh-CN" sz="1400" b="1" dirty="0">
                <a:latin typeface="楷体" pitchFamily="49" charset="-122"/>
                <a:ea typeface="楷体" pitchFamily="49" charset="-122"/>
                <a:cs typeface="Arial" charset="0"/>
              </a:rPr>
              <a:t>15522525256</a:t>
            </a:r>
            <a:r>
              <a:rPr kumimoji="1" lang="zh-CN" altLang="en-US" sz="1400" b="1" dirty="0">
                <a:latin typeface="楷体" pitchFamily="49" charset="-122"/>
                <a:ea typeface="楷体" pitchFamily="49" charset="-122"/>
                <a:cs typeface="Arial" charset="0"/>
              </a:rPr>
              <a:t>（微信同） </a:t>
            </a:r>
            <a:r>
              <a:rPr kumimoji="1" lang="en-US" altLang="zh-CN" sz="1400" b="1" dirty="0">
                <a:latin typeface="楷体" pitchFamily="49" charset="-122"/>
                <a:ea typeface="楷体" pitchFamily="49" charset="-122"/>
                <a:cs typeface="Arial" charset="0"/>
              </a:rPr>
              <a:t>18920817523  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b="1" dirty="0">
                <a:latin typeface="楷体" pitchFamily="49" charset="-122"/>
                <a:ea typeface="楷体" pitchFamily="49" charset="-122"/>
                <a:cs typeface="Arial" charset="0"/>
              </a:rPr>
              <a:t>邮 箱：</a:t>
            </a:r>
            <a:r>
              <a:rPr kumimoji="1" lang="en-US" altLang="zh-CN" sz="1400" b="1" dirty="0">
                <a:latin typeface="楷体" pitchFamily="49" charset="-122"/>
                <a:ea typeface="楷体" pitchFamily="49" charset="-122"/>
                <a:cs typeface="Arial" charset="0"/>
              </a:rPr>
              <a:t>honglin_yhl@163.com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4799829-C99A-401E-AEA5-37EC9B343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84" y="2538282"/>
            <a:ext cx="2276872" cy="17076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1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087" y="1491630"/>
            <a:ext cx="615553" cy="20522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项 目 内 容</a:t>
            </a:r>
            <a:endParaRPr lang="zh-CN" altLang="en-US" sz="28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67744" y="627534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一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技术和产品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67744" y="1437624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二、商业模式及实施方案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67744" y="2247714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、行业及市场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267744" y="3093237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四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、个人与团队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67744" y="3957333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五</a:t>
            </a:r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、财务分析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6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9932" y="2254683"/>
            <a:ext cx="1548172" cy="7560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轻质合金材料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75756" y="1606611"/>
            <a:ext cx="151216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成分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72100" y="1606611"/>
            <a:ext cx="1512168" cy="5400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工艺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62712" y="3334803"/>
            <a:ext cx="1512168" cy="5400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性能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>
            <a:stCxn id="8" idx="4"/>
            <a:endCxn id="10" idx="2"/>
          </p:cNvCxnSpPr>
          <p:nvPr/>
        </p:nvCxnSpPr>
        <p:spPr>
          <a:xfrm>
            <a:off x="3131840" y="2146671"/>
            <a:ext cx="830872" cy="1458162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4"/>
            <a:endCxn id="10" idx="6"/>
          </p:cNvCxnSpPr>
          <p:nvPr/>
        </p:nvCxnSpPr>
        <p:spPr>
          <a:xfrm flipH="1">
            <a:off x="5474880" y="2146671"/>
            <a:ext cx="753304" cy="1458162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23528" y="1282575"/>
            <a:ext cx="1944216" cy="486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Fe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Cr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Al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3528" y="2200677"/>
            <a:ext cx="1944216" cy="486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Mo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err="1" smtClean="0">
                <a:solidFill>
                  <a:schemeClr val="tx1"/>
                </a:solidFill>
              </a:rPr>
              <a:t>Nb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B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Cu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80312" y="1120557"/>
            <a:ext cx="972108" cy="3240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熔炼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80312" y="2254683"/>
            <a:ext cx="972108" cy="3240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锻造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80312" y="1660617"/>
            <a:ext cx="972108" cy="3240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模锻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80312" y="2794743"/>
            <a:ext cx="972108" cy="3240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加工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87624" y="4252905"/>
            <a:ext cx="1584176" cy="486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高强度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065260" y="4252905"/>
            <a:ext cx="1584176" cy="486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高耐磨性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937468" y="4252905"/>
            <a:ext cx="1584176" cy="486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高腐蚀性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04248" y="4252905"/>
            <a:ext cx="1584176" cy="486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轻量化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72" name="直接箭头连接符 71"/>
          <p:cNvCxnSpPr>
            <a:stCxn id="8" idx="6"/>
            <a:endCxn id="9" idx="2"/>
          </p:cNvCxnSpPr>
          <p:nvPr/>
        </p:nvCxnSpPr>
        <p:spPr>
          <a:xfrm>
            <a:off x="3887924" y="1876641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8" idx="0"/>
          </p:cNvCxnSpPr>
          <p:nvPr/>
        </p:nvCxnSpPr>
        <p:spPr>
          <a:xfrm flipV="1">
            <a:off x="3131840" y="1282575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131840" y="1282575"/>
            <a:ext cx="3096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9" idx="0"/>
          </p:cNvCxnSpPr>
          <p:nvPr/>
        </p:nvCxnSpPr>
        <p:spPr>
          <a:xfrm flipV="1">
            <a:off x="6228184" y="1282575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47276" y="951570"/>
            <a:ext cx="23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项知识产权申请中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5496" y="33468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一、技术和产品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5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114306" y="1005576"/>
            <a:ext cx="1584176" cy="7020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熔炼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2914506" y="1005576"/>
            <a:ext cx="1584176" cy="70207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锻造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4786714" y="1005576"/>
            <a:ext cx="1584176" cy="70207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模锻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6658922" y="1005576"/>
            <a:ext cx="1584176" cy="70207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机加工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4465664"/>
            <a:ext cx="78462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tx1"/>
                </a:solidFill>
              </a:rPr>
              <a:t>材料开发、性能验证、产品生产、小批量试制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1690"/>
            <a:ext cx="4140572" cy="22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31690"/>
            <a:ext cx="4310727" cy="22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6014413" y="141480"/>
            <a:ext cx="1456004" cy="54006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工艺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5496" y="33468"/>
            <a:ext cx="5328592" cy="5046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一、技术和产品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5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4248"/>
            <a:ext cx="3816424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48148"/>
              </p:ext>
            </p:extLst>
          </p:nvPr>
        </p:nvGraphicFramePr>
        <p:xfrm>
          <a:off x="1006108" y="3867894"/>
          <a:ext cx="7275800" cy="81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680"/>
                <a:gridCol w="1643380"/>
                <a:gridCol w="1643380"/>
                <a:gridCol w="1329680"/>
                <a:gridCol w="13296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性能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抗拉强度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MPa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屈服强度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MPa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延伸率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/%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硬度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/HB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数值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930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4248"/>
            <a:ext cx="3744416" cy="20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63979" y="1189217"/>
            <a:ext cx="8422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FF0000"/>
                </a:solidFill>
              </a:rPr>
              <a:t>单一均匀奥氏体组织，晶粒呈多边形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特征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，晶粒大小约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120μm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05576"/>
            <a:ext cx="7992887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43818"/>
            <a:ext cx="8334711" cy="41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6014413" y="141480"/>
            <a:ext cx="1456004" cy="540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性能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496" y="33468"/>
            <a:ext cx="5328592" cy="50462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一、技术和产品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5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500" y="6815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  </a:t>
            </a:r>
            <a:r>
              <a:rPr lang="zh-CN" altLang="en-US" sz="2400" b="1" dirty="0">
                <a:latin typeface="+mn-ea"/>
              </a:rPr>
              <a:t>轻</a:t>
            </a:r>
            <a:r>
              <a:rPr lang="zh-CN" altLang="en-US" sz="2400" b="1" dirty="0" smtClean="0">
                <a:latin typeface="+mn-ea"/>
              </a:rPr>
              <a:t>量化性能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5806"/>
            <a:ext cx="3109564" cy="18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21600"/>
            <a:ext cx="475252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轻质合金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密度约为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6.4g/cm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，比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原用普通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金属重量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减轻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%-20%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以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830-400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设备为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例，该设备总共需要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根刮板，单根减重约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5kg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，总计减重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2.25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吨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839433"/>
            <a:ext cx="3312367" cy="31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35496" y="50899"/>
            <a:ext cx="5328592" cy="5046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一、技术和产品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14413" y="141480"/>
            <a:ext cx="1456004" cy="540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性能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技术工作\3-天津中矿-产品\刮板\刮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573529"/>
            <a:ext cx="7480249" cy="39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755576" y="648072"/>
            <a:ext cx="7416824" cy="4451167"/>
            <a:chOff x="467544" y="784564"/>
            <a:chExt cx="8208913" cy="6260678"/>
          </a:xfrm>
        </p:grpSpPr>
        <p:pic>
          <p:nvPicPr>
            <p:cNvPr id="4" name="Picture 2" descr="D:\技术工作\课件\赵总浙江大学智能化煤矿课件\赵楼煤矿综采工作面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84564"/>
              <a:ext cx="8208913" cy="547260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623963" y="6309320"/>
              <a:ext cx="5904656" cy="7359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/>
                <a:t>煤矿井下综采工作面</a:t>
              </a:r>
              <a:endParaRPr lang="zh-CN" altLang="en-US" sz="2800" b="1" dirty="0"/>
            </a:p>
          </p:txBody>
        </p:sp>
      </p:grpSp>
      <p:sp>
        <p:nvSpPr>
          <p:cNvPr id="7" name="圆角矩形 6"/>
          <p:cNvSpPr/>
          <p:nvPr/>
        </p:nvSpPr>
        <p:spPr>
          <a:xfrm>
            <a:off x="35496" y="33468"/>
            <a:ext cx="5328592" cy="5046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一、技术和产品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1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496" y="19265"/>
            <a:ext cx="5328592" cy="5046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二、商业模式及实施方案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0370" y="872255"/>
            <a:ext cx="23042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目标群体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777086" y="1491630"/>
            <a:ext cx="3146842" cy="59406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煤</a:t>
            </a:r>
            <a:r>
              <a:rPr lang="zh-CN" altLang="en-US" sz="2000" b="1" dirty="0">
                <a:solidFill>
                  <a:schemeClr val="tx1"/>
                </a:solidFill>
              </a:rPr>
              <a:t>机装备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制造类企业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5076056" y="1491630"/>
            <a:ext cx="3312368" cy="594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煤炭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生产单位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矿务局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)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611560" y="2325646"/>
            <a:ext cx="3794914" cy="30011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中煤张家口煤矿机械有限责任公司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611560" y="2757694"/>
            <a:ext cx="3794914" cy="30011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宁夏天地奔牛实业集团有限公司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611560" y="3189742"/>
            <a:ext cx="3794914" cy="30011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山西煤矿机械制造有限责任公司</a:t>
            </a:r>
          </a:p>
        </p:txBody>
      </p:sp>
      <p:sp>
        <p:nvSpPr>
          <p:cNvPr id="11" name="流程图: 可选过程 10"/>
          <p:cNvSpPr/>
          <p:nvPr/>
        </p:nvSpPr>
        <p:spPr>
          <a:xfrm>
            <a:off x="611560" y="3597865"/>
            <a:ext cx="3794914" cy="30011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山东矿机集团股份有限公司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323528" y="3999832"/>
            <a:ext cx="4392488" cy="30011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山东能源重型装备制造集团有限责任公司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6462" y="4407954"/>
            <a:ext cx="923330" cy="681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……</a:t>
            </a:r>
            <a:endParaRPr lang="zh-CN" altLang="en-US" sz="2400" b="1" dirty="0"/>
          </a:p>
        </p:txBody>
      </p:sp>
      <p:sp>
        <p:nvSpPr>
          <p:cNvPr id="15" name="流程图: 可选过程 14"/>
          <p:cNvSpPr/>
          <p:nvPr/>
        </p:nvSpPr>
        <p:spPr>
          <a:xfrm>
            <a:off x="4932040" y="2325646"/>
            <a:ext cx="3794914" cy="30011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国家能源投资集团有限责任公司</a:t>
            </a:r>
          </a:p>
        </p:txBody>
      </p:sp>
      <p:sp>
        <p:nvSpPr>
          <p:cNvPr id="16" name="流程图: 可选过程 15"/>
          <p:cNvSpPr/>
          <p:nvPr/>
        </p:nvSpPr>
        <p:spPr>
          <a:xfrm>
            <a:off x="4932040" y="2757694"/>
            <a:ext cx="3794914" cy="30011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中国中煤能源集团有限公司</a:t>
            </a:r>
          </a:p>
        </p:txBody>
      </p:sp>
      <p:sp>
        <p:nvSpPr>
          <p:cNvPr id="17" name="流程图: 可选过程 16"/>
          <p:cNvSpPr/>
          <p:nvPr/>
        </p:nvSpPr>
        <p:spPr>
          <a:xfrm>
            <a:off x="4932040" y="3189742"/>
            <a:ext cx="3794914" cy="30011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山东能源集团有限公司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4932040" y="3597865"/>
            <a:ext cx="3794914" cy="30011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晋能控股集团有限公司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4932040" y="4029913"/>
            <a:ext cx="3794914" cy="30011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陕西煤业化工集团有限责任公司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166" y="4407954"/>
            <a:ext cx="923330" cy="681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 smtClean="0"/>
              <a:t>……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5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3078</TotalTime>
  <Words>1178</Words>
  <Application>Microsoft Office PowerPoint</Application>
  <PresentationFormat>全屏显示(16:9)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岳宏霖</cp:lastModifiedBy>
  <cp:revision>85</cp:revision>
  <dcterms:created xsi:type="dcterms:W3CDTF">2021-07-22T14:50:28Z</dcterms:created>
  <dcterms:modified xsi:type="dcterms:W3CDTF">2022-11-22T15:47:16Z</dcterms:modified>
</cp:coreProperties>
</file>