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2" r:id="rId2"/>
    <p:sldId id="466" r:id="rId3"/>
    <p:sldId id="447" r:id="rId4"/>
    <p:sldId id="457" r:id="rId5"/>
    <p:sldId id="451" r:id="rId6"/>
    <p:sldId id="458" r:id="rId7"/>
    <p:sldId id="459" r:id="rId8"/>
    <p:sldId id="460" r:id="rId9"/>
    <p:sldId id="461" r:id="rId10"/>
    <p:sldId id="462" r:id="rId11"/>
    <p:sldId id="454" r:id="rId12"/>
    <p:sldId id="463" r:id="rId13"/>
    <p:sldId id="444" r:id="rId14"/>
    <p:sldId id="453" r:id="rId15"/>
    <p:sldId id="465" r:id="rId16"/>
    <p:sldId id="452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9">
          <p15:clr>
            <a:srgbClr val="A4A3A4"/>
          </p15:clr>
        </p15:guide>
        <p15:guide id="2" orient="horz" pos="252">
          <p15:clr>
            <a:srgbClr val="A4A3A4"/>
          </p15:clr>
        </p15:guide>
        <p15:guide id="3" orient="horz" pos="1456">
          <p15:clr>
            <a:srgbClr val="A4A3A4"/>
          </p15:clr>
        </p15:guide>
        <p15:guide id="4" orient="horz" pos="2096">
          <p15:clr>
            <a:srgbClr val="A4A3A4"/>
          </p15:clr>
        </p15:guide>
        <p15:guide id="5" orient="horz" pos="3364">
          <p15:clr>
            <a:srgbClr val="A4A3A4"/>
          </p15:clr>
        </p15:guide>
        <p15:guide id="6" pos="3840">
          <p15:clr>
            <a:srgbClr val="A4A3A4"/>
          </p15:clr>
        </p15:guide>
        <p15:guide id="7" pos="320">
          <p15:clr>
            <a:srgbClr val="A4A3A4"/>
          </p15:clr>
        </p15:guide>
        <p15:guide id="8" pos="3313">
          <p15:clr>
            <a:srgbClr val="A4A3A4"/>
          </p15:clr>
        </p15:guide>
        <p15:guide id="9" pos="4712">
          <p15:clr>
            <a:srgbClr val="A4A3A4"/>
          </p15:clr>
        </p15:guide>
        <p15:guide id="10" pos="74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作者" initials="A" lastIdx="0" clrIdx="1"/>
  <p:cmAuthor id="3" name="zhang vivian" initials="zv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9A1"/>
    <a:srgbClr val="0808B8"/>
    <a:srgbClr val="840000"/>
    <a:srgbClr val="9C0000"/>
    <a:srgbClr val="20ABBE"/>
    <a:srgbClr val="2783AC"/>
    <a:srgbClr val="23B7CB"/>
    <a:srgbClr val="249CB5"/>
    <a:srgbClr val="D51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43"/>
    <p:restoredTop sz="95504" autoAdjust="0"/>
  </p:normalViewPr>
  <p:slideViewPr>
    <p:cSldViewPr snapToGrid="0" showGuides="1">
      <p:cViewPr>
        <p:scale>
          <a:sx n="82" d="100"/>
          <a:sy n="82" d="100"/>
        </p:scale>
        <p:origin x="592" y="432"/>
      </p:cViewPr>
      <p:guideLst>
        <p:guide orient="horz" pos="2449"/>
        <p:guide orient="horz" pos="252"/>
        <p:guide orient="horz" pos="1456"/>
        <p:guide orient="horz" pos="2096"/>
        <p:guide orient="horz" pos="3364"/>
        <p:guide pos="3840"/>
        <p:guide pos="320"/>
        <p:guide pos="3313"/>
        <p:guide pos="4712"/>
        <p:guide pos="74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8B962C-D8B3-4715-9D95-711C6C903774}" type="doc">
      <dgm:prSet loTypeId="urn:microsoft.com/office/officeart/2005/8/layout/radial5" loCatId="cycle" qsTypeId="urn:microsoft.com/office/officeart/2005/8/quickstyle/simple1#17" qsCatId="simple" csTypeId="urn:microsoft.com/office/officeart/2005/8/colors/accent1_2#13" csCatId="accent1" phldr="1"/>
      <dgm:spPr/>
      <dgm:t>
        <a:bodyPr/>
        <a:lstStyle/>
        <a:p>
          <a:endParaRPr lang="zh-CN" altLang="en-US"/>
        </a:p>
      </dgm:t>
    </dgm:pt>
    <dgm:pt modelId="{29486A7A-8484-42CE-BCFF-3AD314CB1F4D}">
      <dgm:prSet phldrT="[文本]" custT="1"/>
      <dgm:spPr/>
      <dgm:t>
        <a:bodyPr/>
        <a:lstStyle/>
        <a:p>
          <a:r>
            <a:rPr lang="zh-CN" altLang="en-US" sz="1600" spc="200" baseline="0" dirty="0">
              <a:latin typeface="微软雅黑" panose="020B0503020204020204" pitchFamily="34" charset="-122"/>
              <a:ea typeface="微软雅黑" panose="020B0503020204020204" pitchFamily="34" charset="-122"/>
            </a:rPr>
            <a:t>纳米材料</a:t>
          </a:r>
        </a:p>
      </dgm:t>
    </dgm:pt>
    <dgm:pt modelId="{068404FD-32ED-421B-A6E1-BB8056B9921A}" type="parTrans" cxnId="{B30CBE8D-2801-4F90-8474-57EC91BF8E88}">
      <dgm:prSet/>
      <dgm:spPr/>
      <dgm:t>
        <a:bodyPr/>
        <a:lstStyle/>
        <a:p>
          <a:endParaRPr lang="zh-CN" altLang="en-US" sz="1400" spc="200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02CAF56-1BC6-42EE-B05E-4E5920BB7E95}" type="sibTrans" cxnId="{B30CBE8D-2801-4F90-8474-57EC91BF8E88}">
      <dgm:prSet/>
      <dgm:spPr/>
      <dgm:t>
        <a:bodyPr/>
        <a:lstStyle/>
        <a:p>
          <a:endParaRPr lang="zh-CN" altLang="en-US" sz="1400" spc="200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EF471AA-FCD4-4ABF-B615-CC3B3C389465}">
      <dgm:prSet phldrT="[文本]" custT="1"/>
      <dgm:spPr/>
      <dgm:t>
        <a:bodyPr/>
        <a:lstStyle/>
        <a:p>
          <a:r>
            <a:rPr lang="zh-CN" altLang="en-US" sz="1400" spc="200" baseline="0" dirty="0">
              <a:latin typeface="微软雅黑" panose="020B0503020204020204" pitchFamily="34" charset="-122"/>
              <a:ea typeface="微软雅黑" panose="020B0503020204020204" pitchFamily="34" charset="-122"/>
            </a:rPr>
            <a:t>新能源</a:t>
          </a:r>
        </a:p>
      </dgm:t>
    </dgm:pt>
    <dgm:pt modelId="{0398F8C4-3E23-4419-9042-633ABA3C717C}" type="parTrans" cxnId="{482571CE-FE3F-432D-8A8D-2B056E402A09}">
      <dgm:prSet custT="1"/>
      <dgm:spPr/>
      <dgm:t>
        <a:bodyPr/>
        <a:lstStyle/>
        <a:p>
          <a:endParaRPr lang="zh-CN" altLang="en-US" sz="1400" spc="200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F2B6C2B-53C0-44C5-B5BE-CBA599B0F131}" type="sibTrans" cxnId="{482571CE-FE3F-432D-8A8D-2B056E402A09}">
      <dgm:prSet/>
      <dgm:spPr/>
      <dgm:t>
        <a:bodyPr/>
        <a:lstStyle/>
        <a:p>
          <a:endParaRPr lang="zh-CN" altLang="en-US" sz="1400" spc="200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A208AE-1F41-46A1-BEC6-C620796D6EFB}">
      <dgm:prSet phldrT="[文本]" custT="1"/>
      <dgm:spPr/>
      <dgm:t>
        <a:bodyPr/>
        <a:lstStyle/>
        <a:p>
          <a:r>
            <a:rPr lang="zh-CN" altLang="en-US" sz="1400" spc="200" baseline="0" dirty="0">
              <a:latin typeface="微软雅黑" panose="020B0503020204020204" pitchFamily="34" charset="-122"/>
              <a:ea typeface="微软雅黑" panose="020B0503020204020204" pitchFamily="34" charset="-122"/>
            </a:rPr>
            <a:t>环境</a:t>
          </a:r>
        </a:p>
      </dgm:t>
    </dgm:pt>
    <dgm:pt modelId="{63F95DD5-31A6-4D85-A622-8A9FFE4B95D8}" type="parTrans" cxnId="{1CFD3A73-5DF8-4BBD-8332-1E884745A467}">
      <dgm:prSet custT="1"/>
      <dgm:spPr/>
      <dgm:t>
        <a:bodyPr/>
        <a:lstStyle/>
        <a:p>
          <a:endParaRPr lang="zh-CN" altLang="en-US" sz="1400" spc="200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8D88A82-0649-4605-8EC1-9A3515126BE6}" type="sibTrans" cxnId="{1CFD3A73-5DF8-4BBD-8332-1E884745A467}">
      <dgm:prSet/>
      <dgm:spPr/>
      <dgm:t>
        <a:bodyPr/>
        <a:lstStyle/>
        <a:p>
          <a:endParaRPr lang="zh-CN" altLang="en-US" sz="1400" spc="200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8CBC986-5A50-41D9-B2F9-EC57F1A24BFF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/>
            <a:t>……</a:t>
          </a:r>
        </a:p>
      </dgm:t>
    </dgm:pt>
    <dgm:pt modelId="{23857E9B-660B-43DD-A533-C1C9A08D7774}" type="parTrans" cxnId="{A8264577-3159-47BB-8360-BFE1DFB87127}">
      <dgm:prSet custT="1"/>
      <dgm:spPr/>
      <dgm:t>
        <a:bodyPr/>
        <a:lstStyle/>
        <a:p>
          <a:endParaRPr lang="zh-CN" altLang="en-US" sz="1400" spc="200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80AAAC1-4402-40EB-81D7-03AC6108315E}" type="sibTrans" cxnId="{A8264577-3159-47BB-8360-BFE1DFB87127}">
      <dgm:prSet/>
      <dgm:spPr/>
      <dgm:t>
        <a:bodyPr/>
        <a:lstStyle/>
        <a:p>
          <a:endParaRPr lang="zh-CN" altLang="en-US" sz="1400" spc="200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135F80A-9A50-4F9B-8E8D-BEC223A2759F}">
      <dgm:prSet phldrT="[文本]" custT="1"/>
      <dgm:spPr/>
      <dgm:t>
        <a:bodyPr/>
        <a:lstStyle/>
        <a:p>
          <a:r>
            <a:rPr lang="zh-CN" altLang="en-US" sz="1400" spc="200" baseline="0" dirty="0">
              <a:latin typeface="微软雅黑" panose="020B0503020204020204" pitchFamily="34" charset="-122"/>
              <a:ea typeface="微软雅黑" panose="020B0503020204020204" pitchFamily="34" charset="-122"/>
            </a:rPr>
            <a:t>生物医药</a:t>
          </a:r>
        </a:p>
      </dgm:t>
    </dgm:pt>
    <dgm:pt modelId="{A8C48467-6788-4675-AB6B-7FE53295D81B}" type="parTrans" cxnId="{D0180319-5A35-4273-83A8-6F213D2F11FE}">
      <dgm:prSet custT="1"/>
      <dgm:spPr/>
      <dgm:t>
        <a:bodyPr/>
        <a:lstStyle/>
        <a:p>
          <a:endParaRPr lang="zh-CN" altLang="en-US" sz="1400" spc="200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066B95B-DC40-4478-ABF2-B510FA9B985C}" type="sibTrans" cxnId="{D0180319-5A35-4273-83A8-6F213D2F11FE}">
      <dgm:prSet/>
      <dgm:spPr/>
      <dgm:t>
        <a:bodyPr/>
        <a:lstStyle/>
        <a:p>
          <a:endParaRPr lang="zh-CN" altLang="en-US" sz="1400" spc="200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80ED069-1B2C-4CB0-9FBB-1AEAEE7D0088}">
      <dgm:prSet phldrT="[文本]" custT="1"/>
      <dgm:spPr/>
      <dgm:t>
        <a:bodyPr/>
        <a:lstStyle/>
        <a:p>
          <a:r>
            <a:rPr lang="zh-CN" altLang="en-US" sz="1400" spc="200" baseline="0" dirty="0">
              <a:latin typeface="微软雅黑" panose="020B0503020204020204" pitchFamily="34" charset="-122"/>
              <a:ea typeface="微软雅黑" panose="020B0503020204020204" pitchFamily="34" charset="-122"/>
            </a:rPr>
            <a:t>电子信息</a:t>
          </a:r>
        </a:p>
      </dgm:t>
    </dgm:pt>
    <dgm:pt modelId="{06A94688-FD5B-4605-899F-E3DF905AAD04}" type="parTrans" cxnId="{A5AB31AC-F752-4337-9E25-D3A33E99DDF5}">
      <dgm:prSet custT="1"/>
      <dgm:spPr/>
      <dgm:t>
        <a:bodyPr/>
        <a:lstStyle/>
        <a:p>
          <a:endParaRPr lang="zh-CN" altLang="en-US" sz="1400" spc="200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BE41FFB-6849-4748-A2DC-434F67ED5FA2}" type="sibTrans" cxnId="{A5AB31AC-F752-4337-9E25-D3A33E99DDF5}">
      <dgm:prSet/>
      <dgm:spPr/>
      <dgm:t>
        <a:bodyPr/>
        <a:lstStyle/>
        <a:p>
          <a:endParaRPr lang="zh-CN" altLang="en-US" sz="1400" spc="200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34DA198-F0A0-4D0B-8918-0E3CDB692D30}" type="pres">
      <dgm:prSet presAssocID="{408B962C-D8B3-4715-9D95-711C6C90377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D738AC2-E943-4C6B-B547-7C533C2EC711}" type="pres">
      <dgm:prSet presAssocID="{29486A7A-8484-42CE-BCFF-3AD314CB1F4D}" presName="centerShape" presStyleLbl="node0" presStyleIdx="0" presStyleCnt="1"/>
      <dgm:spPr/>
    </dgm:pt>
    <dgm:pt modelId="{5CF38A49-513C-46EA-A8A9-4C2EB26E72ED}" type="pres">
      <dgm:prSet presAssocID="{0398F8C4-3E23-4419-9042-633ABA3C717C}" presName="parTrans" presStyleLbl="sibTrans2D1" presStyleIdx="0" presStyleCnt="5"/>
      <dgm:spPr/>
    </dgm:pt>
    <dgm:pt modelId="{479254BD-8267-4C9C-94DA-2001AAB326E5}" type="pres">
      <dgm:prSet presAssocID="{0398F8C4-3E23-4419-9042-633ABA3C717C}" presName="connectorText" presStyleLbl="sibTrans2D1" presStyleIdx="0" presStyleCnt="5"/>
      <dgm:spPr/>
    </dgm:pt>
    <dgm:pt modelId="{0BF1307F-103B-4DE0-B5CE-8F0EAB4296C9}" type="pres">
      <dgm:prSet presAssocID="{FEF471AA-FCD4-4ABF-B615-CC3B3C389465}" presName="node" presStyleLbl="node1" presStyleIdx="0" presStyleCnt="5">
        <dgm:presLayoutVars>
          <dgm:bulletEnabled val="1"/>
        </dgm:presLayoutVars>
      </dgm:prSet>
      <dgm:spPr/>
    </dgm:pt>
    <dgm:pt modelId="{63446322-257E-4107-AF54-4E8C73410A39}" type="pres">
      <dgm:prSet presAssocID="{63F95DD5-31A6-4D85-A622-8A9FFE4B95D8}" presName="parTrans" presStyleLbl="sibTrans2D1" presStyleIdx="1" presStyleCnt="5"/>
      <dgm:spPr/>
    </dgm:pt>
    <dgm:pt modelId="{E401A15E-3459-4B11-8C47-34ABF87FB0D7}" type="pres">
      <dgm:prSet presAssocID="{63F95DD5-31A6-4D85-A622-8A9FFE4B95D8}" presName="connectorText" presStyleLbl="sibTrans2D1" presStyleIdx="1" presStyleCnt="5"/>
      <dgm:spPr/>
    </dgm:pt>
    <dgm:pt modelId="{C756A331-0034-4C8D-98C1-51CDA4B95652}" type="pres">
      <dgm:prSet presAssocID="{A8A208AE-1F41-46A1-BEC6-C620796D6EFB}" presName="node" presStyleLbl="node1" presStyleIdx="1" presStyleCnt="5">
        <dgm:presLayoutVars>
          <dgm:bulletEnabled val="1"/>
        </dgm:presLayoutVars>
      </dgm:prSet>
      <dgm:spPr/>
    </dgm:pt>
    <dgm:pt modelId="{97271DDA-2B54-41BB-9E5B-50D3AA05D9B4}" type="pres">
      <dgm:prSet presAssocID="{23857E9B-660B-43DD-A533-C1C9A08D7774}" presName="parTrans" presStyleLbl="sibTrans2D1" presStyleIdx="2" presStyleCnt="5"/>
      <dgm:spPr/>
    </dgm:pt>
    <dgm:pt modelId="{A4045D01-D78F-4093-B589-F8D8B928B1FE}" type="pres">
      <dgm:prSet presAssocID="{23857E9B-660B-43DD-A533-C1C9A08D7774}" presName="connectorText" presStyleLbl="sibTrans2D1" presStyleIdx="2" presStyleCnt="5"/>
      <dgm:spPr/>
    </dgm:pt>
    <dgm:pt modelId="{C8A24ECB-0A6D-4CDC-9609-1B1076036727}" type="pres">
      <dgm:prSet presAssocID="{E8CBC986-5A50-41D9-B2F9-EC57F1A24BFF}" presName="node" presStyleLbl="node1" presStyleIdx="2" presStyleCnt="5">
        <dgm:presLayoutVars>
          <dgm:bulletEnabled val="1"/>
        </dgm:presLayoutVars>
      </dgm:prSet>
      <dgm:spPr/>
    </dgm:pt>
    <dgm:pt modelId="{A73C1410-F686-4EB5-9761-67B18898F1B3}" type="pres">
      <dgm:prSet presAssocID="{A8C48467-6788-4675-AB6B-7FE53295D81B}" presName="parTrans" presStyleLbl="sibTrans2D1" presStyleIdx="3" presStyleCnt="5"/>
      <dgm:spPr/>
    </dgm:pt>
    <dgm:pt modelId="{D70CDEA5-4ABD-48F4-9CC6-99FF4861F75F}" type="pres">
      <dgm:prSet presAssocID="{A8C48467-6788-4675-AB6B-7FE53295D81B}" presName="connectorText" presStyleLbl="sibTrans2D1" presStyleIdx="3" presStyleCnt="5"/>
      <dgm:spPr/>
    </dgm:pt>
    <dgm:pt modelId="{BB02F2F0-1154-4F97-8F9F-A707083B5F55}" type="pres">
      <dgm:prSet presAssocID="{1135F80A-9A50-4F9B-8E8D-BEC223A2759F}" presName="node" presStyleLbl="node1" presStyleIdx="3" presStyleCnt="5">
        <dgm:presLayoutVars>
          <dgm:bulletEnabled val="1"/>
        </dgm:presLayoutVars>
      </dgm:prSet>
      <dgm:spPr/>
    </dgm:pt>
    <dgm:pt modelId="{33239606-55CA-4104-8A7F-16C286A26CA1}" type="pres">
      <dgm:prSet presAssocID="{06A94688-FD5B-4605-899F-E3DF905AAD04}" presName="parTrans" presStyleLbl="sibTrans2D1" presStyleIdx="4" presStyleCnt="5"/>
      <dgm:spPr/>
    </dgm:pt>
    <dgm:pt modelId="{5BCB7762-B178-4A0A-A944-71061C28D5CD}" type="pres">
      <dgm:prSet presAssocID="{06A94688-FD5B-4605-899F-E3DF905AAD04}" presName="connectorText" presStyleLbl="sibTrans2D1" presStyleIdx="4" presStyleCnt="5"/>
      <dgm:spPr/>
    </dgm:pt>
    <dgm:pt modelId="{01ABFED9-3719-4B68-B237-E23181FC91A9}" type="pres">
      <dgm:prSet presAssocID="{980ED069-1B2C-4CB0-9FBB-1AEAEE7D0088}" presName="node" presStyleLbl="node1" presStyleIdx="4" presStyleCnt="5">
        <dgm:presLayoutVars>
          <dgm:bulletEnabled val="1"/>
        </dgm:presLayoutVars>
      </dgm:prSet>
      <dgm:spPr/>
    </dgm:pt>
  </dgm:ptLst>
  <dgm:cxnLst>
    <dgm:cxn modelId="{DE12E207-E0E3-447D-AEE4-2E5B225F4F1C}" type="presOf" srcId="{A8A208AE-1F41-46A1-BEC6-C620796D6EFB}" destId="{C756A331-0034-4C8D-98C1-51CDA4B95652}" srcOrd="0" destOrd="0" presId="urn:microsoft.com/office/officeart/2005/8/layout/radial5"/>
    <dgm:cxn modelId="{DD85B708-70E9-4053-AFEA-10C0D2C7D350}" type="presOf" srcId="{23857E9B-660B-43DD-A533-C1C9A08D7774}" destId="{97271DDA-2B54-41BB-9E5B-50D3AA05D9B4}" srcOrd="0" destOrd="0" presId="urn:microsoft.com/office/officeart/2005/8/layout/radial5"/>
    <dgm:cxn modelId="{0CCEFE12-C70F-4926-B1B5-E7341D6FE041}" type="presOf" srcId="{06A94688-FD5B-4605-899F-E3DF905AAD04}" destId="{33239606-55CA-4104-8A7F-16C286A26CA1}" srcOrd="0" destOrd="0" presId="urn:microsoft.com/office/officeart/2005/8/layout/radial5"/>
    <dgm:cxn modelId="{F53DCD15-D0C1-46F7-8875-A8A5245FAF54}" type="presOf" srcId="{29486A7A-8484-42CE-BCFF-3AD314CB1F4D}" destId="{5D738AC2-E943-4C6B-B547-7C533C2EC711}" srcOrd="0" destOrd="0" presId="urn:microsoft.com/office/officeart/2005/8/layout/radial5"/>
    <dgm:cxn modelId="{D0180319-5A35-4273-83A8-6F213D2F11FE}" srcId="{29486A7A-8484-42CE-BCFF-3AD314CB1F4D}" destId="{1135F80A-9A50-4F9B-8E8D-BEC223A2759F}" srcOrd="3" destOrd="0" parTransId="{A8C48467-6788-4675-AB6B-7FE53295D81B}" sibTransId="{2066B95B-DC40-4478-ABF2-B510FA9B985C}"/>
    <dgm:cxn modelId="{0A0A272D-9F3C-440A-8D96-DD0984B5FF98}" type="presOf" srcId="{E8CBC986-5A50-41D9-B2F9-EC57F1A24BFF}" destId="{C8A24ECB-0A6D-4CDC-9609-1B1076036727}" srcOrd="0" destOrd="0" presId="urn:microsoft.com/office/officeart/2005/8/layout/radial5"/>
    <dgm:cxn modelId="{D956652E-82AB-42F5-94DA-427F3E4D9A5B}" type="presOf" srcId="{23857E9B-660B-43DD-A533-C1C9A08D7774}" destId="{A4045D01-D78F-4093-B589-F8D8B928B1FE}" srcOrd="1" destOrd="0" presId="urn:microsoft.com/office/officeart/2005/8/layout/radial5"/>
    <dgm:cxn modelId="{39A3D846-81AB-41EB-940F-96DB7F57835A}" type="presOf" srcId="{63F95DD5-31A6-4D85-A622-8A9FFE4B95D8}" destId="{E401A15E-3459-4B11-8C47-34ABF87FB0D7}" srcOrd="1" destOrd="0" presId="urn:microsoft.com/office/officeart/2005/8/layout/radial5"/>
    <dgm:cxn modelId="{52AF2647-B066-4700-ADDE-A06068D28ED1}" type="presOf" srcId="{408B962C-D8B3-4715-9D95-711C6C903774}" destId="{934DA198-F0A0-4D0B-8918-0E3CDB692D30}" srcOrd="0" destOrd="0" presId="urn:microsoft.com/office/officeart/2005/8/layout/radial5"/>
    <dgm:cxn modelId="{1CFD3A73-5DF8-4BBD-8332-1E884745A467}" srcId="{29486A7A-8484-42CE-BCFF-3AD314CB1F4D}" destId="{A8A208AE-1F41-46A1-BEC6-C620796D6EFB}" srcOrd="1" destOrd="0" parTransId="{63F95DD5-31A6-4D85-A622-8A9FFE4B95D8}" sibTransId="{78D88A82-0649-4605-8EC1-9A3515126BE6}"/>
    <dgm:cxn modelId="{A8264577-3159-47BB-8360-BFE1DFB87127}" srcId="{29486A7A-8484-42CE-BCFF-3AD314CB1F4D}" destId="{E8CBC986-5A50-41D9-B2F9-EC57F1A24BFF}" srcOrd="2" destOrd="0" parTransId="{23857E9B-660B-43DD-A533-C1C9A08D7774}" sibTransId="{C80AAAC1-4402-40EB-81D7-03AC6108315E}"/>
    <dgm:cxn modelId="{45C58880-B4CF-4C51-8CBC-1508F35ECDE2}" type="presOf" srcId="{06A94688-FD5B-4605-899F-E3DF905AAD04}" destId="{5BCB7762-B178-4A0A-A944-71061C28D5CD}" srcOrd="1" destOrd="0" presId="urn:microsoft.com/office/officeart/2005/8/layout/radial5"/>
    <dgm:cxn modelId="{B30CBE8D-2801-4F90-8474-57EC91BF8E88}" srcId="{408B962C-D8B3-4715-9D95-711C6C903774}" destId="{29486A7A-8484-42CE-BCFF-3AD314CB1F4D}" srcOrd="0" destOrd="0" parTransId="{068404FD-32ED-421B-A6E1-BB8056B9921A}" sibTransId="{B02CAF56-1BC6-42EE-B05E-4E5920BB7E95}"/>
    <dgm:cxn modelId="{422DB69E-9119-423F-8738-89B2988564F8}" type="presOf" srcId="{980ED069-1B2C-4CB0-9FBB-1AEAEE7D0088}" destId="{01ABFED9-3719-4B68-B237-E23181FC91A9}" srcOrd="0" destOrd="0" presId="urn:microsoft.com/office/officeart/2005/8/layout/radial5"/>
    <dgm:cxn modelId="{B66872A3-7E36-49F6-AD5F-7595A9E9534B}" type="presOf" srcId="{1135F80A-9A50-4F9B-8E8D-BEC223A2759F}" destId="{BB02F2F0-1154-4F97-8F9F-A707083B5F55}" srcOrd="0" destOrd="0" presId="urn:microsoft.com/office/officeart/2005/8/layout/radial5"/>
    <dgm:cxn modelId="{082C7DA7-A6E1-4278-8142-5B86F62E58A4}" type="presOf" srcId="{0398F8C4-3E23-4419-9042-633ABA3C717C}" destId="{479254BD-8267-4C9C-94DA-2001AAB326E5}" srcOrd="1" destOrd="0" presId="urn:microsoft.com/office/officeart/2005/8/layout/radial5"/>
    <dgm:cxn modelId="{A5AB31AC-F752-4337-9E25-D3A33E99DDF5}" srcId="{29486A7A-8484-42CE-BCFF-3AD314CB1F4D}" destId="{980ED069-1B2C-4CB0-9FBB-1AEAEE7D0088}" srcOrd="4" destOrd="0" parTransId="{06A94688-FD5B-4605-899F-E3DF905AAD04}" sibTransId="{ABE41FFB-6849-4748-A2DC-434F67ED5FA2}"/>
    <dgm:cxn modelId="{420CF0B5-886E-47F8-82F8-02276D7A3D08}" type="presOf" srcId="{0398F8C4-3E23-4419-9042-633ABA3C717C}" destId="{5CF38A49-513C-46EA-A8A9-4C2EB26E72ED}" srcOrd="0" destOrd="0" presId="urn:microsoft.com/office/officeart/2005/8/layout/radial5"/>
    <dgm:cxn modelId="{D4DC36C7-2CAB-4CD6-B8DC-BAA2DAD1F78F}" type="presOf" srcId="{63F95DD5-31A6-4D85-A622-8A9FFE4B95D8}" destId="{63446322-257E-4107-AF54-4E8C73410A39}" srcOrd="0" destOrd="0" presId="urn:microsoft.com/office/officeart/2005/8/layout/radial5"/>
    <dgm:cxn modelId="{6BEB56C8-87AA-4CF9-A41B-EBFE421274BB}" type="presOf" srcId="{FEF471AA-FCD4-4ABF-B615-CC3B3C389465}" destId="{0BF1307F-103B-4DE0-B5CE-8F0EAB4296C9}" srcOrd="0" destOrd="0" presId="urn:microsoft.com/office/officeart/2005/8/layout/radial5"/>
    <dgm:cxn modelId="{09742ACD-4F58-4AE1-82F1-331E8B36A19C}" type="presOf" srcId="{A8C48467-6788-4675-AB6B-7FE53295D81B}" destId="{A73C1410-F686-4EB5-9761-67B18898F1B3}" srcOrd="0" destOrd="0" presId="urn:microsoft.com/office/officeart/2005/8/layout/radial5"/>
    <dgm:cxn modelId="{482571CE-FE3F-432D-8A8D-2B056E402A09}" srcId="{29486A7A-8484-42CE-BCFF-3AD314CB1F4D}" destId="{FEF471AA-FCD4-4ABF-B615-CC3B3C389465}" srcOrd="0" destOrd="0" parTransId="{0398F8C4-3E23-4419-9042-633ABA3C717C}" sibTransId="{3F2B6C2B-53C0-44C5-B5BE-CBA599B0F131}"/>
    <dgm:cxn modelId="{66B7F0DE-717B-4300-9743-78BDD0090B71}" type="presOf" srcId="{A8C48467-6788-4675-AB6B-7FE53295D81B}" destId="{D70CDEA5-4ABD-48F4-9CC6-99FF4861F75F}" srcOrd="1" destOrd="0" presId="urn:microsoft.com/office/officeart/2005/8/layout/radial5"/>
    <dgm:cxn modelId="{D36BB31A-8901-4E9A-99FB-076FCE561126}" type="presParOf" srcId="{934DA198-F0A0-4D0B-8918-0E3CDB692D30}" destId="{5D738AC2-E943-4C6B-B547-7C533C2EC711}" srcOrd="0" destOrd="0" presId="urn:microsoft.com/office/officeart/2005/8/layout/radial5"/>
    <dgm:cxn modelId="{398C515F-5309-4BFD-B472-42C2A3A26FEF}" type="presParOf" srcId="{934DA198-F0A0-4D0B-8918-0E3CDB692D30}" destId="{5CF38A49-513C-46EA-A8A9-4C2EB26E72ED}" srcOrd="1" destOrd="0" presId="urn:microsoft.com/office/officeart/2005/8/layout/radial5"/>
    <dgm:cxn modelId="{B269D210-37B3-4919-A75E-5C423862BAFD}" type="presParOf" srcId="{5CF38A49-513C-46EA-A8A9-4C2EB26E72ED}" destId="{479254BD-8267-4C9C-94DA-2001AAB326E5}" srcOrd="0" destOrd="0" presId="urn:microsoft.com/office/officeart/2005/8/layout/radial5"/>
    <dgm:cxn modelId="{106D0900-27AA-4843-AA20-628E036B391C}" type="presParOf" srcId="{934DA198-F0A0-4D0B-8918-0E3CDB692D30}" destId="{0BF1307F-103B-4DE0-B5CE-8F0EAB4296C9}" srcOrd="2" destOrd="0" presId="urn:microsoft.com/office/officeart/2005/8/layout/radial5"/>
    <dgm:cxn modelId="{3CB0A410-9BD4-4F49-A100-65826A375672}" type="presParOf" srcId="{934DA198-F0A0-4D0B-8918-0E3CDB692D30}" destId="{63446322-257E-4107-AF54-4E8C73410A39}" srcOrd="3" destOrd="0" presId="urn:microsoft.com/office/officeart/2005/8/layout/radial5"/>
    <dgm:cxn modelId="{3AFB5783-5E85-4FA7-8FA5-FD5890959890}" type="presParOf" srcId="{63446322-257E-4107-AF54-4E8C73410A39}" destId="{E401A15E-3459-4B11-8C47-34ABF87FB0D7}" srcOrd="0" destOrd="0" presId="urn:microsoft.com/office/officeart/2005/8/layout/radial5"/>
    <dgm:cxn modelId="{688D5992-45A3-42CA-AC5E-00BF4626D4D0}" type="presParOf" srcId="{934DA198-F0A0-4D0B-8918-0E3CDB692D30}" destId="{C756A331-0034-4C8D-98C1-51CDA4B95652}" srcOrd="4" destOrd="0" presId="urn:microsoft.com/office/officeart/2005/8/layout/radial5"/>
    <dgm:cxn modelId="{3CD14D8D-8E00-48C4-AF03-6769C677E381}" type="presParOf" srcId="{934DA198-F0A0-4D0B-8918-0E3CDB692D30}" destId="{97271DDA-2B54-41BB-9E5B-50D3AA05D9B4}" srcOrd="5" destOrd="0" presId="urn:microsoft.com/office/officeart/2005/8/layout/radial5"/>
    <dgm:cxn modelId="{A418424B-4599-4EA9-9C51-B423D9CDAB01}" type="presParOf" srcId="{97271DDA-2B54-41BB-9E5B-50D3AA05D9B4}" destId="{A4045D01-D78F-4093-B589-F8D8B928B1FE}" srcOrd="0" destOrd="0" presId="urn:microsoft.com/office/officeart/2005/8/layout/radial5"/>
    <dgm:cxn modelId="{4E2FD2A7-3A77-460A-AE09-D2F1A3712963}" type="presParOf" srcId="{934DA198-F0A0-4D0B-8918-0E3CDB692D30}" destId="{C8A24ECB-0A6D-4CDC-9609-1B1076036727}" srcOrd="6" destOrd="0" presId="urn:microsoft.com/office/officeart/2005/8/layout/radial5"/>
    <dgm:cxn modelId="{EF1DFCAA-F50D-4504-960C-550B38155464}" type="presParOf" srcId="{934DA198-F0A0-4D0B-8918-0E3CDB692D30}" destId="{A73C1410-F686-4EB5-9761-67B18898F1B3}" srcOrd="7" destOrd="0" presId="urn:microsoft.com/office/officeart/2005/8/layout/radial5"/>
    <dgm:cxn modelId="{ED9F4DA6-75D2-4C00-8A8A-D8C01174C6EB}" type="presParOf" srcId="{A73C1410-F686-4EB5-9761-67B18898F1B3}" destId="{D70CDEA5-4ABD-48F4-9CC6-99FF4861F75F}" srcOrd="0" destOrd="0" presId="urn:microsoft.com/office/officeart/2005/8/layout/radial5"/>
    <dgm:cxn modelId="{17CAC668-946F-4EE4-8923-7F6FDD679167}" type="presParOf" srcId="{934DA198-F0A0-4D0B-8918-0E3CDB692D30}" destId="{BB02F2F0-1154-4F97-8F9F-A707083B5F55}" srcOrd="8" destOrd="0" presId="urn:microsoft.com/office/officeart/2005/8/layout/radial5"/>
    <dgm:cxn modelId="{87CABC62-5DC9-43B7-B1DE-40D942996C07}" type="presParOf" srcId="{934DA198-F0A0-4D0B-8918-0E3CDB692D30}" destId="{33239606-55CA-4104-8A7F-16C286A26CA1}" srcOrd="9" destOrd="0" presId="urn:microsoft.com/office/officeart/2005/8/layout/radial5"/>
    <dgm:cxn modelId="{3243F820-07B4-4696-A213-F448B59D9013}" type="presParOf" srcId="{33239606-55CA-4104-8A7F-16C286A26CA1}" destId="{5BCB7762-B178-4A0A-A944-71061C28D5CD}" srcOrd="0" destOrd="0" presId="urn:microsoft.com/office/officeart/2005/8/layout/radial5"/>
    <dgm:cxn modelId="{9971FD3D-201D-4291-A041-4136D9C6B9D7}" type="presParOf" srcId="{934DA198-F0A0-4D0B-8918-0E3CDB692D30}" destId="{01ABFED9-3719-4B68-B237-E23181FC91A9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738AC2-E943-4C6B-B547-7C533C2EC711}">
      <dsp:nvSpPr>
        <dsp:cNvPr id="0" name=""/>
        <dsp:cNvSpPr/>
      </dsp:nvSpPr>
      <dsp:spPr>
        <a:xfrm>
          <a:off x="1749125" y="1316024"/>
          <a:ext cx="939294" cy="939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spc="200" baseline="0" dirty="0">
              <a:latin typeface="微软雅黑" panose="020B0503020204020204" pitchFamily="34" charset="-122"/>
              <a:ea typeface="微软雅黑" panose="020B0503020204020204" pitchFamily="34" charset="-122"/>
            </a:rPr>
            <a:t>纳米材料</a:t>
          </a:r>
        </a:p>
      </dsp:txBody>
      <dsp:txXfrm>
        <a:off x="1886681" y="1453580"/>
        <a:ext cx="664182" cy="664182"/>
      </dsp:txXfrm>
    </dsp:sp>
    <dsp:sp modelId="{5CF38A49-513C-46EA-A8A9-4C2EB26E72ED}">
      <dsp:nvSpPr>
        <dsp:cNvPr id="0" name=""/>
        <dsp:cNvSpPr/>
      </dsp:nvSpPr>
      <dsp:spPr>
        <a:xfrm rot="16200000">
          <a:off x="2119462" y="974588"/>
          <a:ext cx="198619" cy="319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 spc="200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149255" y="1068253"/>
        <a:ext cx="139033" cy="191616"/>
      </dsp:txXfrm>
    </dsp:sp>
    <dsp:sp modelId="{0BF1307F-103B-4DE0-B5CE-8F0EAB4296C9}">
      <dsp:nvSpPr>
        <dsp:cNvPr id="0" name=""/>
        <dsp:cNvSpPr/>
      </dsp:nvSpPr>
      <dsp:spPr>
        <a:xfrm>
          <a:off x="1749125" y="1975"/>
          <a:ext cx="939294" cy="939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spc="200" baseline="0" dirty="0">
              <a:latin typeface="微软雅黑" panose="020B0503020204020204" pitchFamily="34" charset="-122"/>
              <a:ea typeface="微软雅黑" panose="020B0503020204020204" pitchFamily="34" charset="-122"/>
            </a:rPr>
            <a:t>新能源</a:t>
          </a:r>
        </a:p>
      </dsp:txBody>
      <dsp:txXfrm>
        <a:off x="1886681" y="139531"/>
        <a:ext cx="664182" cy="664182"/>
      </dsp:txXfrm>
    </dsp:sp>
    <dsp:sp modelId="{63446322-257E-4107-AF54-4E8C73410A39}">
      <dsp:nvSpPr>
        <dsp:cNvPr id="0" name=""/>
        <dsp:cNvSpPr/>
      </dsp:nvSpPr>
      <dsp:spPr>
        <a:xfrm rot="20520000">
          <a:off x="2738983" y="1424696"/>
          <a:ext cx="198619" cy="319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 spc="200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740441" y="1497775"/>
        <a:ext cx="139033" cy="191616"/>
      </dsp:txXfrm>
    </dsp:sp>
    <dsp:sp modelId="{C756A331-0034-4C8D-98C1-51CDA4B95652}">
      <dsp:nvSpPr>
        <dsp:cNvPr id="0" name=""/>
        <dsp:cNvSpPr/>
      </dsp:nvSpPr>
      <dsp:spPr>
        <a:xfrm>
          <a:off x="2998859" y="909960"/>
          <a:ext cx="939294" cy="939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spc="200" baseline="0" dirty="0">
              <a:latin typeface="微软雅黑" panose="020B0503020204020204" pitchFamily="34" charset="-122"/>
              <a:ea typeface="微软雅黑" panose="020B0503020204020204" pitchFamily="34" charset="-122"/>
            </a:rPr>
            <a:t>环境</a:t>
          </a:r>
        </a:p>
      </dsp:txBody>
      <dsp:txXfrm>
        <a:off x="3136415" y="1047516"/>
        <a:ext cx="664182" cy="664182"/>
      </dsp:txXfrm>
    </dsp:sp>
    <dsp:sp modelId="{97271DDA-2B54-41BB-9E5B-50D3AA05D9B4}">
      <dsp:nvSpPr>
        <dsp:cNvPr id="0" name=""/>
        <dsp:cNvSpPr/>
      </dsp:nvSpPr>
      <dsp:spPr>
        <a:xfrm rot="3240000">
          <a:off x="2502347" y="2152987"/>
          <a:ext cx="198619" cy="319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 spc="200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514628" y="2192756"/>
        <a:ext cx="139033" cy="191616"/>
      </dsp:txXfrm>
    </dsp:sp>
    <dsp:sp modelId="{C8A24ECB-0A6D-4CDC-9609-1B1076036727}">
      <dsp:nvSpPr>
        <dsp:cNvPr id="0" name=""/>
        <dsp:cNvSpPr/>
      </dsp:nvSpPr>
      <dsp:spPr>
        <a:xfrm>
          <a:off x="2521503" y="2379112"/>
          <a:ext cx="939294" cy="939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……</a:t>
          </a:r>
        </a:p>
      </dsp:txBody>
      <dsp:txXfrm>
        <a:off x="2659059" y="2516668"/>
        <a:ext cx="664182" cy="664182"/>
      </dsp:txXfrm>
    </dsp:sp>
    <dsp:sp modelId="{A73C1410-F686-4EB5-9761-67B18898F1B3}">
      <dsp:nvSpPr>
        <dsp:cNvPr id="0" name=""/>
        <dsp:cNvSpPr/>
      </dsp:nvSpPr>
      <dsp:spPr>
        <a:xfrm rot="7560000">
          <a:off x="1736577" y="2152987"/>
          <a:ext cx="198619" cy="319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 spc="200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10800000">
        <a:off x="1783882" y="2192756"/>
        <a:ext cx="139033" cy="191616"/>
      </dsp:txXfrm>
    </dsp:sp>
    <dsp:sp modelId="{BB02F2F0-1154-4F97-8F9F-A707083B5F55}">
      <dsp:nvSpPr>
        <dsp:cNvPr id="0" name=""/>
        <dsp:cNvSpPr/>
      </dsp:nvSpPr>
      <dsp:spPr>
        <a:xfrm>
          <a:off x="976746" y="2379112"/>
          <a:ext cx="939294" cy="939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spc="200" baseline="0" dirty="0">
              <a:latin typeface="微软雅黑" panose="020B0503020204020204" pitchFamily="34" charset="-122"/>
              <a:ea typeface="微软雅黑" panose="020B0503020204020204" pitchFamily="34" charset="-122"/>
            </a:rPr>
            <a:t>生物医药</a:t>
          </a:r>
        </a:p>
      </dsp:txBody>
      <dsp:txXfrm>
        <a:off x="1114302" y="2516668"/>
        <a:ext cx="664182" cy="664182"/>
      </dsp:txXfrm>
    </dsp:sp>
    <dsp:sp modelId="{33239606-55CA-4104-8A7F-16C286A26CA1}">
      <dsp:nvSpPr>
        <dsp:cNvPr id="0" name=""/>
        <dsp:cNvSpPr/>
      </dsp:nvSpPr>
      <dsp:spPr>
        <a:xfrm rot="11880000">
          <a:off x="1499941" y="1424696"/>
          <a:ext cx="198619" cy="319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 spc="200" baseline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10800000">
        <a:off x="1558069" y="1497775"/>
        <a:ext cx="139033" cy="191616"/>
      </dsp:txXfrm>
    </dsp:sp>
    <dsp:sp modelId="{01ABFED9-3719-4B68-B237-E23181FC91A9}">
      <dsp:nvSpPr>
        <dsp:cNvPr id="0" name=""/>
        <dsp:cNvSpPr/>
      </dsp:nvSpPr>
      <dsp:spPr>
        <a:xfrm>
          <a:off x="499390" y="909960"/>
          <a:ext cx="939294" cy="9392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spc="200" baseline="0" dirty="0">
              <a:latin typeface="微软雅黑" panose="020B0503020204020204" pitchFamily="34" charset="-122"/>
              <a:ea typeface="微软雅黑" panose="020B0503020204020204" pitchFamily="34" charset="-122"/>
            </a:rPr>
            <a:t>电子信息</a:t>
          </a:r>
        </a:p>
      </dsp:txBody>
      <dsp:txXfrm>
        <a:off x="636946" y="1047516"/>
        <a:ext cx="664182" cy="664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标题改？</a:t>
            </a:r>
            <a:r>
              <a:rPr lang="en-US" altLang="zh-CN"/>
              <a:t> </a:t>
            </a:r>
            <a:r>
              <a:rPr lang="zh-CN" altLang="en-US"/>
              <a:t>低成本、低能耗负极材料的研发与高端制造；正极新材料用不用说？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5058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237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083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标题改？</a:t>
            </a:r>
            <a:r>
              <a:rPr lang="en-US" altLang="zh-CN"/>
              <a:t> </a:t>
            </a:r>
            <a:r>
              <a:rPr lang="zh-CN" altLang="en-US"/>
              <a:t>低成本、低能耗负极材料的研发与高端制造；正极新材料用不用说？</a:t>
            </a:r>
          </a:p>
        </p:txBody>
      </p:sp>
    </p:spTree>
    <p:extLst>
      <p:ext uri="{BB962C8B-B14F-4D97-AF65-F5344CB8AC3E}">
        <p14:creationId xmlns:p14="http://schemas.microsoft.com/office/powerpoint/2010/main" val="2339117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479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3423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0874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2682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3412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7466-7761-4C16-A8BE-080406619DEB}" type="datetime1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132E-EAA7-463F-92EB-50598BB32C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B16C4-AA3A-4AAD-B490-27A62D841043}" type="datetime1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132E-EAA7-463F-92EB-50598BB32C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86528-D808-46BF-B863-9F9F1B63CDBD}" type="datetime1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132E-EAA7-463F-92EB-50598BB32C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12192000" cy="6511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886691" y="144228"/>
            <a:ext cx="3819097" cy="36270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endParaRPr kumimoji="1" lang="zh-CN" altLang="en-US" dirty="0"/>
          </a:p>
        </p:txBody>
      </p:sp>
      <p:sp>
        <p:nvSpPr>
          <p:cNvPr id="6" name="文本占位符 3"/>
          <p:cNvSpPr>
            <a:spLocks noGrp="1"/>
          </p:cNvSpPr>
          <p:nvPr>
            <p:ph type="body" sz="quarter" idx="11" hasCustomPrompt="1"/>
          </p:nvPr>
        </p:nvSpPr>
        <p:spPr>
          <a:xfrm>
            <a:off x="161913" y="85346"/>
            <a:ext cx="724778" cy="4804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721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00925"/>
            <a:ext cx="10515600" cy="712983"/>
          </a:xfrm>
        </p:spPr>
        <p:txBody>
          <a:bodyPr>
            <a:normAutofit/>
          </a:bodyPr>
          <a:lstStyle>
            <a:lvl1pPr algn="l">
              <a:defRPr sz="2800" b="1" spc="3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87190"/>
            <a:ext cx="10515600" cy="4678754"/>
          </a:xfrm>
        </p:spPr>
        <p:txBody>
          <a:bodyPr>
            <a:normAutofit/>
          </a:bodyPr>
          <a:lstStyle>
            <a:lvl1pPr marL="358775" indent="-358775">
              <a:lnSpc>
                <a:spcPct val="150000"/>
              </a:lnSpc>
              <a:buFont typeface="Wingdings" panose="05000000000000000000" pitchFamily="2" charset="2"/>
              <a:buChar char="p"/>
              <a:defRPr sz="1400" spc="2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lnSpc>
                <a:spcPct val="150000"/>
              </a:lnSpc>
              <a:buFont typeface="Arial" panose="020B0604020202020204" pitchFamily="34" charset="0"/>
              <a:buChar char="•"/>
              <a:defRPr sz="1200" spc="2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150000"/>
              </a:lnSpc>
              <a:buFont typeface="Arial" panose="020B0604020202020204" pitchFamily="34" charset="0"/>
              <a:buChar char="•"/>
              <a:defRPr sz="1200" spc="2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150000"/>
              </a:lnSpc>
              <a:buFont typeface="Arial" panose="020B0604020202020204" pitchFamily="34" charset="0"/>
              <a:buChar char="•"/>
              <a:defRPr sz="1100" spc="2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150000"/>
              </a:lnSpc>
              <a:buFont typeface="Arial" panose="020B0604020202020204" pitchFamily="34" charset="0"/>
              <a:buChar char="•"/>
              <a:defRPr sz="1100" spc="2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675249" y="546401"/>
            <a:ext cx="168813" cy="4220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498000"/>
            <a:ext cx="11330098" cy="3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9" name="矩形 8"/>
          <p:cNvSpPr/>
          <p:nvPr userDrawn="1"/>
        </p:nvSpPr>
        <p:spPr>
          <a:xfrm>
            <a:off x="11832000" y="6498000"/>
            <a:ext cx="360000" cy="36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11366695" y="6520376"/>
            <a:ext cx="429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06E2808-E45D-4E28-85E9-8DCD94735198}" type="slidenum">
              <a:rPr lang="zh-CN" altLang="en-US" sz="1400" smtClean="0"/>
              <a:t>‹#›</a:t>
            </a:fld>
            <a:endParaRPr lang="zh-CN" altLang="en-US" sz="14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CBF9-885E-4578-9882-3D9632668553}" type="datetime1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132E-EAA7-463F-92EB-50598BB32C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49322-288D-423A-B42D-F8238D183B07}" type="datetime1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132E-EAA7-463F-92EB-50598BB32C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D4A4-EF51-4FB6-A55F-849413C31915}" type="datetime1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132E-EAA7-463F-92EB-50598BB32C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A80A-0388-47B3-A882-20ED5823CA51}" type="datetime1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132E-EAA7-463F-92EB-50598BB32C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31D75-F53A-45BB-A4A2-328B31AADC3B}" type="datetime1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132E-EAA7-463F-92EB-50598BB32C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F8E4E-85A8-4819-BA12-1484B57C0A5C}" type="datetime1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132E-EAA7-463F-92EB-50598BB32C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C320-425C-45F5-828F-4E21010F3DCE}" type="datetime1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132E-EAA7-463F-92EB-50598BB32C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327FA-9CC8-45F4-97F8-2220CBC4FD6C}" type="datetime1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0132E-EAA7-463F-92EB-50598BB32C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diagramColors" Target="../diagrams/colors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diagramQuickStyle" Target="../diagrams/quickStyle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diagramLayout" Target="../diagrams/layout1.xml"/><Relationship Id="rId5" Type="http://schemas.openxmlformats.org/officeDocument/2006/relationships/tags" Target="../tags/tag6.xml"/><Relationship Id="rId10" Type="http://schemas.openxmlformats.org/officeDocument/2006/relationships/diagramData" Target="../diagrams/data1.xml"/><Relationship Id="rId4" Type="http://schemas.openxmlformats.org/officeDocument/2006/relationships/tags" Target="../tags/tag5.xml"/><Relationship Id="rId9" Type="http://schemas.openxmlformats.org/officeDocument/2006/relationships/notesSlide" Target="../notesSlides/notesSlide5.xml"/><Relationship Id="rId14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EF633A-4162-9647-A9DF-4AC0E1611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32"/>
            <a:ext cx="12192000" cy="6826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5F2CA08-F25F-9B6A-9E2A-F2E8FB1249D1}"/>
              </a:ext>
            </a:extLst>
          </p:cNvPr>
          <p:cNvSpPr txBox="1"/>
          <p:nvPr/>
        </p:nvSpPr>
        <p:spPr>
          <a:xfrm>
            <a:off x="0" y="702124"/>
            <a:ext cx="10567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低成本、高容量的煤</a:t>
            </a:r>
            <a:r>
              <a:rPr lang="zh-Han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制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钠离子电池碳负极材料</a:t>
            </a:r>
            <a:endParaRPr lang="en-US" altLang="zh-CN" sz="2400" b="1" baseline="-250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FBE1E40-2175-CC4B-9738-A5C9599C474A}"/>
              </a:ext>
            </a:extLst>
          </p:cNvPr>
          <p:cNvSpPr txBox="1"/>
          <p:nvPr/>
        </p:nvSpPr>
        <p:spPr>
          <a:xfrm>
            <a:off x="3989" y="17335"/>
            <a:ext cx="11371386" cy="74424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0" tIns="46800" rIns="90000" anchor="ctr" anchorCtr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"/>
                <a:ea typeface="微软雅黑" panose="020B0503020204020204" pitchFamily="34" charset="-122"/>
              </a:rPr>
              <a:t>面向大规模储能的高性能钠离子电池正负极材料产业化进展</a:t>
            </a:r>
            <a:endParaRPr lang="en-US" altLang="zh-CN" sz="3200" b="1" baseline="-25000" dirty="0">
              <a:solidFill>
                <a:schemeClr val="bg1"/>
              </a:solidFill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31549" y="1425399"/>
            <a:ext cx="1060314" cy="2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8102D92-7260-872F-D3A9-9F4C02D4EE19}"/>
              </a:ext>
            </a:extLst>
          </p:cNvPr>
          <p:cNvSpPr txBox="1"/>
          <p:nvPr/>
        </p:nvSpPr>
        <p:spPr>
          <a:xfrm>
            <a:off x="4703318" y="4921707"/>
            <a:ext cx="2990215" cy="12594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b="1"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0.5C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循环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280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圈后，放电比容量高达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185.7mAhg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-1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DFFA3F5-B2FB-147C-6056-1D40DA9A59DB}"/>
              </a:ext>
            </a:extLst>
          </p:cNvPr>
          <p:cNvSpPr txBox="1"/>
          <p:nvPr/>
        </p:nvSpPr>
        <p:spPr>
          <a:xfrm>
            <a:off x="8871441" y="4896429"/>
            <a:ext cx="2990215" cy="12594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b="1"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1.0C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循环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圈后，放电比容量高达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190mAhg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9B920BC-78C2-5F42-7733-44C8B0C0F7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766"/>
          <a:stretch/>
        </p:blipFill>
        <p:spPr>
          <a:xfrm>
            <a:off x="3984693" y="1533398"/>
            <a:ext cx="8119836" cy="324621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BCE3F04-AB4A-40E6-F7C6-69F53B381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9833"/>
            <a:ext cx="4107742" cy="333324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95B4249-86C8-5D80-316D-F158966BEAA8}"/>
              </a:ext>
            </a:extLst>
          </p:cNvPr>
          <p:cNvSpPr txBox="1"/>
          <p:nvPr/>
        </p:nvSpPr>
        <p:spPr>
          <a:xfrm>
            <a:off x="645459" y="4924544"/>
            <a:ext cx="2990215" cy="12594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b="1"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0.1C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首圈充电比容量高达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286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mAhg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-1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287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6828507"/>
            <a:ext cx="12192000" cy="1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454" y="499055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ans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产业化进展</a:t>
            </a:r>
            <a:endParaRPr lang="en-US" sz="28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1CCA0701-7FF8-3646-86A9-0A0B46415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179" y="2165735"/>
            <a:ext cx="64198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54000">
              <a:tabLst>
                <a:tab pos="425450" algn="l"/>
              </a:tabLst>
            </a:pPr>
            <a:endParaRPr lang="en-US" altLang="zh-CN" sz="1600" dirty="0">
              <a:solidFill>
                <a:srgbClr val="FFFF00"/>
              </a:solidFill>
            </a:endParaRPr>
          </a:p>
          <a:p>
            <a:pPr indent="254000">
              <a:tabLst>
                <a:tab pos="425450" algn="l"/>
              </a:tabLst>
            </a:pPr>
            <a:endParaRPr lang="en-US" altLang="zh-CN" sz="1600" dirty="0">
              <a:solidFill>
                <a:srgbClr val="FFFF00"/>
              </a:solidFill>
            </a:endParaRPr>
          </a:p>
          <a:p>
            <a:pPr indent="254000">
              <a:tabLst>
                <a:tab pos="425450" algn="l"/>
              </a:tabLst>
            </a:pPr>
            <a:endParaRPr lang="zh-CN" altLang="en-US" sz="1600" dirty="0"/>
          </a:p>
          <a:p>
            <a:pPr indent="254000" algn="ctr">
              <a:tabLst>
                <a:tab pos="425450" algn="l"/>
              </a:tabLst>
            </a:pPr>
            <a:endParaRPr lang="zh-CN" altLang="en-US" sz="1600" dirty="0">
              <a:solidFill>
                <a:srgbClr val="FFFF00"/>
              </a:solidFill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55887287-409A-D64A-8120-F6D2B4BC4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07" y="1136943"/>
            <a:ext cx="10515600" cy="1245553"/>
          </a:xfrm>
        </p:spPr>
        <p:txBody>
          <a:bodyPr>
            <a:normAutofit/>
          </a:bodyPr>
          <a:lstStyle/>
          <a:p>
            <a:r>
              <a:rPr lang="zh-Hans" altLang="en-US" sz="2400" dirty="0">
                <a:latin typeface="Times New Roman" pitchFamily="18" charset="0"/>
                <a:cs typeface="Times New Roman" pitchFamily="18" charset="0"/>
              </a:rPr>
              <a:t>产品生产目前已完成中试阶段，已成功实现百公斤级</a:t>
            </a:r>
            <a:r>
              <a:rPr lang="en-US" altLang="zh-Hans" sz="2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zh-Hans" altLang="en-US" sz="2400" dirty="0">
                <a:latin typeface="Times New Roman" pitchFamily="18" charset="0"/>
                <a:cs typeface="Times New Roman" pitchFamily="18" charset="0"/>
              </a:rPr>
              <a:t>天的中试生产。</a:t>
            </a:r>
            <a:endParaRPr lang="zh-CN" altLang="en-US" sz="2400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6B20C5-3DDD-BD49-94D6-443D6FEEF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597" y="4238975"/>
            <a:ext cx="6495432" cy="1850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EB5000-C3A1-4E4D-881D-A8E084A0FE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95"/>
          <a:stretch/>
        </p:blipFill>
        <p:spPr>
          <a:xfrm>
            <a:off x="3439597" y="1890866"/>
            <a:ext cx="6495432" cy="234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15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3404750" y="1646287"/>
            <a:ext cx="7124700" cy="29997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工作与学习经历</a:t>
            </a:r>
            <a:endParaRPr lang="en-US" altLang="zh-CN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ja-JP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2019.05-</a:t>
            </a:r>
            <a:r>
              <a:rPr lang="ja-JP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至今 </a:t>
            </a: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ja-JP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天津大学</a:t>
            </a: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”英才计划”</a:t>
            </a:r>
            <a:r>
              <a:rPr lang="ja-JP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特聘研究员，</a:t>
            </a: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博士生导师</a:t>
            </a:r>
            <a:endParaRPr lang="en-US" altLang="ja-JP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ja-JP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2017.</a:t>
            </a: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</a:t>
            </a:r>
            <a:r>
              <a:rPr lang="en-US" altLang="ja-JP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1-2019.</a:t>
            </a: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05</a:t>
            </a:r>
            <a:r>
              <a:rPr lang="en-US" altLang="ja-JP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ja-JP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清华大学高精尖创新中心卓越学者</a:t>
            </a:r>
            <a:endParaRPr lang="en-US" altLang="ja-JP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ja-JP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2012.09-2017.01 </a:t>
            </a: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ja-JP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北京科技大学</a:t>
            </a:r>
            <a:r>
              <a:rPr lang="en-US" altLang="ja-JP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ja-JP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美国马里兰大学 </a:t>
            </a: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联合培养</a:t>
            </a:r>
            <a:r>
              <a:rPr lang="ja-JP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博士</a:t>
            </a:r>
            <a:endParaRPr lang="en-US" altLang="ja-JP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ja-JP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2008.09-2012.06 </a:t>
            </a: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ja-JP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北京科技大学理科实验班</a:t>
            </a:r>
            <a:r>
              <a:rPr lang="en-US" altLang="ja-JP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ja-JP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冶金工程专业 学士</a:t>
            </a:r>
            <a:endParaRPr lang="en-US" altLang="ja-JP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ja-JP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ja-JP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/>
            <a:endParaRPr lang="ja-JP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/>
            <a:endParaRPr lang="ja-JP" altLang="en-US" sz="1400" kern="100" dirty="0">
              <a:latin typeface="FangSong_GB231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ja-JP" altLang="en-US" sz="1400" b="1" kern="100" dirty="0">
              <a:latin typeface="FangSong_GB231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00925"/>
            <a:ext cx="10515600" cy="712983"/>
          </a:xfrm>
        </p:spPr>
        <p:txBody>
          <a:bodyPr/>
          <a:lstStyle/>
          <a:p>
            <a:r>
              <a:rPr lang="zh-CN" altLang="en-US" dirty="0"/>
              <a:t>团队简介：创始人  陈亚楠</a:t>
            </a:r>
          </a:p>
        </p:txBody>
      </p:sp>
      <p:pic>
        <p:nvPicPr>
          <p:cNvPr id="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35" y="1172891"/>
            <a:ext cx="2286001" cy="2848132"/>
          </a:xfrm>
          <a:prstGeom prst="rect">
            <a:avLst/>
          </a:prstGeom>
        </p:spPr>
      </p:pic>
      <p:sp>
        <p:nvSpPr>
          <p:cNvPr id="7" name="文本框 15"/>
          <p:cNvSpPr txBox="1">
            <a:spLocks noChangeArrowheads="1"/>
          </p:cNvSpPr>
          <p:nvPr/>
        </p:nvSpPr>
        <p:spPr bwMode="auto">
          <a:xfrm>
            <a:off x="3404750" y="1103622"/>
            <a:ext cx="6900863" cy="3770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53" tIns="34289" rIns="68553" bIns="34289">
            <a:spAutoFit/>
          </a:bodyPr>
          <a:lstStyle/>
          <a:p>
            <a:r>
              <a:rPr lang="en-US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陈亚楠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特聘研究员</a:t>
            </a:r>
            <a:r>
              <a:rPr lang="en-US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博士生导师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10636" y="3471606"/>
            <a:ext cx="996324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en-US" sz="14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承担项目</a:t>
            </a:r>
            <a:endParaRPr lang="en-US" altLang="ja-JP" sz="14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ja-JP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国家自然科学基金重大研究计划，在研，主持</a:t>
            </a:r>
            <a:endParaRPr lang="en-US" altLang="ja-JP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军委科技委173计划，在研，主持</a:t>
            </a:r>
          </a:p>
          <a:p>
            <a:pPr lvl="1">
              <a:lnSpc>
                <a:spcPct val="150000"/>
              </a:lnSpc>
            </a:pP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ja-JP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国家自然科学基金</a:t>
            </a: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面上项目</a:t>
            </a:r>
            <a:r>
              <a:rPr lang="ja-JP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，在研，主持</a:t>
            </a:r>
            <a:endParaRPr lang="en-US" altLang="ja-JP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中国科协青年托举人才项目，在研，主持</a:t>
            </a:r>
          </a:p>
          <a:p>
            <a:pPr lvl="1">
              <a:lnSpc>
                <a:spcPct val="150000"/>
              </a:lnSpc>
            </a:pP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en-US" altLang="en-US" sz="1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天津市青年托举人才项目，在研，主持</a:t>
            </a:r>
            <a:endParaRPr lang="en-US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Han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企业产学研项目，在研，主持</a:t>
            </a:r>
            <a:endParaRPr lang="ja-JP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ja-JP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北洋学者英才计划</a:t>
            </a: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; 博后基金面上项目（一等）;博后基金特别资助; 结题</a:t>
            </a:r>
            <a:r>
              <a:rPr lang="ja-JP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，主持</a:t>
            </a:r>
            <a:endParaRPr lang="en-US" altLang="ja-JP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ja-JP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4400993"/>
            <a:ext cx="198002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中国材料研究学会</a:t>
            </a:r>
          </a:p>
          <a:p>
            <a:pPr algn="ctr"/>
            <a:r>
              <a:rPr lang="zh-Han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常务</a:t>
            </a:r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副秘书长</a:t>
            </a:r>
            <a:r>
              <a:rPr lang="zh-Han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，副主任</a:t>
            </a:r>
            <a:endParaRPr lang="en-US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9625" y="3970999"/>
            <a:ext cx="1638300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en-US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学术兼职</a:t>
            </a:r>
            <a:r>
              <a:rPr lang="en-US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</a:t>
            </a:r>
            <a:endParaRPr lang="ja-JP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9625" y="4922067"/>
            <a:ext cx="206924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科研云创始人，</a:t>
            </a:r>
          </a:p>
          <a:p>
            <a:pPr algn="ctr"/>
            <a:r>
              <a:rPr lang="en-U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学术委员会主任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7875" y="-2612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25975" y="-184666"/>
            <a:ext cx="19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254549-9D81-6840-A90C-F4FA12635B7F}"/>
              </a:ext>
            </a:extLst>
          </p:cNvPr>
          <p:cNvSpPr/>
          <p:nvPr/>
        </p:nvSpPr>
        <p:spPr>
          <a:xfrm>
            <a:off x="809625" y="5452746"/>
            <a:ext cx="2069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an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</a:t>
            </a:r>
            <a:r>
              <a:rPr lang="zh-Han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卓越期刊 </a:t>
            </a:r>
            <a:r>
              <a:rPr lang="en-US" altLang="zh-Han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Progress</a:t>
            </a:r>
            <a:r>
              <a:rPr lang="zh-Han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an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</a:t>
            </a:r>
            <a:r>
              <a:rPr lang="zh-Han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an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Natural</a:t>
            </a:r>
            <a:r>
              <a:rPr lang="zh-Han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an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Science</a:t>
            </a:r>
            <a:r>
              <a:rPr lang="zh-Han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副主编</a:t>
            </a:r>
            <a:endParaRPr lang="en-US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C6AB4D-3C81-E94F-BAF0-BE399303094C}"/>
              </a:ext>
            </a:extLst>
          </p:cNvPr>
          <p:cNvSpPr/>
          <p:nvPr/>
        </p:nvSpPr>
        <p:spPr>
          <a:xfrm>
            <a:off x="757370" y="5984675"/>
            <a:ext cx="22010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an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高起点期刊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IntelliSys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Hans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副主编</a:t>
            </a:r>
            <a:endParaRPr lang="en-US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096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团队：创始人  陈亚楠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503" y="1678173"/>
            <a:ext cx="10515600" cy="5084581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研究方向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400" dirty="0"/>
              <a:t>纳米材料超快速合成（纳米制造）</a:t>
            </a:r>
            <a:endParaRPr lang="en-US" altLang="zh-CN" sz="1400" dirty="0"/>
          </a:p>
          <a:p>
            <a:pPr lvl="1"/>
            <a:r>
              <a:rPr lang="zh-CN" altLang="en-US" sz="1400" dirty="0"/>
              <a:t>能源存储（锂</a:t>
            </a:r>
            <a:r>
              <a:rPr lang="en-US" altLang="zh-CN" sz="1400" dirty="0"/>
              <a:t>/</a:t>
            </a:r>
            <a:r>
              <a:rPr lang="zh-CN" altLang="en-US" sz="1400" dirty="0"/>
              <a:t>钠离子电池）</a:t>
            </a:r>
            <a:endParaRPr lang="en-US" altLang="zh-CN" sz="1400" dirty="0"/>
          </a:p>
          <a:p>
            <a:pPr lvl="1"/>
            <a:r>
              <a:rPr lang="zh-CN" altLang="en-US" sz="1400" dirty="0"/>
              <a:t>能源转换（电催化与燃料电池）</a:t>
            </a:r>
            <a:endParaRPr lang="en-US" altLang="zh-CN" sz="1400" dirty="0"/>
          </a:p>
          <a:p>
            <a:pPr>
              <a:lnSpc>
                <a:spcPct val="160000"/>
              </a:lnSpc>
            </a:pP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标志性成果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400" dirty="0"/>
              <a:t>申请美国专利</a:t>
            </a:r>
            <a:r>
              <a:rPr lang="en-US" altLang="zh-CN" sz="1400" dirty="0"/>
              <a:t>4</a:t>
            </a:r>
            <a:r>
              <a:rPr lang="zh-CN" altLang="en-US" sz="1400" dirty="0"/>
              <a:t>项，国内专利</a:t>
            </a:r>
            <a:r>
              <a:rPr lang="en-US" altLang="zh-CN" sz="1400" dirty="0"/>
              <a:t>10</a:t>
            </a:r>
            <a:r>
              <a:rPr lang="zh-CN" altLang="en-US" sz="1400" dirty="0"/>
              <a:t>余项</a:t>
            </a:r>
            <a:r>
              <a:rPr lang="zh-Hans" altLang="en-US" sz="1400" dirty="0"/>
              <a:t>。</a:t>
            </a:r>
            <a:endParaRPr lang="en-US" altLang="zh-CN" sz="1400" dirty="0"/>
          </a:p>
          <a:p>
            <a:pPr lvl="1"/>
            <a:r>
              <a:rPr lang="zh-CN" altLang="en-US" sz="1400" dirty="0"/>
              <a:t>专利转化</a:t>
            </a:r>
            <a:r>
              <a:rPr lang="zh-Hans" altLang="en-US" sz="1400" dirty="0"/>
              <a:t>二</a:t>
            </a:r>
            <a:r>
              <a:rPr lang="zh-CN" altLang="en-US" sz="1400" dirty="0"/>
              <a:t>项（转化金额</a:t>
            </a:r>
            <a:r>
              <a:rPr lang="en-US" altLang="zh-Hans" sz="1400" dirty="0"/>
              <a:t>36</a:t>
            </a:r>
            <a:r>
              <a:rPr lang="en-US" altLang="zh-CN" sz="1400" dirty="0"/>
              <a:t>0</a:t>
            </a:r>
            <a:r>
              <a:rPr lang="zh-CN" altLang="en-US" sz="1400" dirty="0"/>
              <a:t>万）。</a:t>
            </a:r>
            <a:endParaRPr lang="en-US" altLang="zh-CN" sz="1400" dirty="0"/>
          </a:p>
          <a:p>
            <a:pPr lvl="1"/>
            <a:r>
              <a:rPr lang="zh-CN" altLang="en-US" sz="1400" dirty="0"/>
              <a:t>中国最大的科技传播平台</a:t>
            </a:r>
            <a:r>
              <a:rPr lang="en-US" altLang="zh-CN" sz="1400" dirty="0"/>
              <a:t>"</a:t>
            </a:r>
            <a:r>
              <a:rPr lang="zh-CN" altLang="en-US" sz="1400" dirty="0"/>
              <a:t>科研云</a:t>
            </a:r>
            <a:r>
              <a:rPr lang="en-US" altLang="zh-CN" sz="1400" dirty="0"/>
              <a:t>"</a:t>
            </a:r>
            <a:r>
              <a:rPr lang="zh-CN" altLang="en-US" sz="1400" dirty="0"/>
              <a:t>发起人之一。</a:t>
            </a: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44" y="1507257"/>
            <a:ext cx="6028448" cy="36031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/>
          </p:cNvCxnSpPr>
          <p:nvPr/>
        </p:nvCxnSpPr>
        <p:spPr>
          <a:xfrm>
            <a:off x="0" y="6828507"/>
            <a:ext cx="12192000" cy="1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454" y="499055"/>
            <a:ext cx="336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学术水平及影响力</a:t>
            </a:r>
            <a:endParaRPr lang="en-US" sz="28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1CCA0701-7FF8-3646-86A9-0A0B46415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179" y="2165735"/>
            <a:ext cx="64198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54000">
              <a:tabLst>
                <a:tab pos="425450" algn="l"/>
              </a:tabLst>
            </a:pPr>
            <a:endParaRPr lang="en-US" altLang="zh-CN" sz="1600" dirty="0">
              <a:solidFill>
                <a:srgbClr val="FFFF00"/>
              </a:solidFill>
            </a:endParaRPr>
          </a:p>
          <a:p>
            <a:pPr indent="254000">
              <a:tabLst>
                <a:tab pos="425450" algn="l"/>
              </a:tabLst>
            </a:pPr>
            <a:endParaRPr lang="en-US" altLang="zh-CN" sz="1600" dirty="0">
              <a:solidFill>
                <a:srgbClr val="FFFF00"/>
              </a:solidFill>
            </a:endParaRPr>
          </a:p>
          <a:p>
            <a:pPr indent="254000">
              <a:tabLst>
                <a:tab pos="425450" algn="l"/>
              </a:tabLst>
            </a:pPr>
            <a:endParaRPr lang="zh-CN" altLang="en-US" sz="1600" dirty="0"/>
          </a:p>
          <a:p>
            <a:pPr indent="254000" algn="ctr">
              <a:tabLst>
                <a:tab pos="425450" algn="l"/>
              </a:tabLst>
            </a:pPr>
            <a:endParaRPr lang="zh-CN" altLang="en-US" sz="1600" dirty="0">
              <a:solidFill>
                <a:srgbClr val="FFFF00"/>
              </a:solidFill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55887287-409A-D64A-8120-F6D2B4BC4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07" y="1150798"/>
            <a:ext cx="10515600" cy="1245553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sz="24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在</a:t>
            </a:r>
            <a:r>
              <a:rPr lang="en-US" altLang="zh-Hans" sz="2400" b="1" dirty="0">
                <a:latin typeface="Times New Roman" panose="02020603050405020304" pitchFamily="18" charset="0"/>
                <a:cs typeface="Times New Roman" pitchFamily="18" charset="0"/>
              </a:rPr>
              <a:t>Nature</a:t>
            </a:r>
            <a:r>
              <a:rPr lang="zh-Hans" altLang="en-US" sz="24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zh-Hans" sz="2400" b="1" dirty="0">
                <a:latin typeface="Times New Roman" panose="02020603050405020304" pitchFamily="18" charset="0"/>
                <a:cs typeface="Times New Roman" pitchFamily="18" charset="0"/>
              </a:rPr>
              <a:t>Energy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itchFamily="18" charset="0"/>
              </a:rPr>
              <a:t>、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 Adv. Mater.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itchFamily="18" charset="0"/>
              </a:rPr>
              <a:t>、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Nature Comm.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itchFamily="18" charset="0"/>
              </a:rPr>
              <a:t>、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Science Advances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itchFamily="18" charset="0"/>
              </a:rPr>
              <a:t>、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JACS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itchFamily="18" charset="0"/>
              </a:rPr>
              <a:t>、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PNAS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itchFamily="18" charset="0"/>
              </a:rPr>
              <a:t>、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itchFamily="18" charset="0"/>
              </a:rPr>
              <a:t>Adv. Energy Mater.</a:t>
            </a:r>
            <a:r>
              <a:rPr lang="zh-CN" altLang="en-US" sz="24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等国际高水平学术期刊上发表论文</a:t>
            </a:r>
            <a:r>
              <a:rPr lang="en-US" altLang="zh-CN" sz="24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150</a:t>
            </a:r>
            <a:r>
              <a:rPr lang="zh-CN" altLang="en-US" sz="2400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余篇。</a:t>
            </a:r>
          </a:p>
          <a:p>
            <a:pPr marL="0" indent="0">
              <a:buNone/>
            </a:pPr>
            <a:endParaRPr lang="zh-CN" altLang="en-US" sz="2400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endParaRPr lang="zh-CN" altLang="en-US" dirty="0"/>
          </a:p>
        </p:txBody>
      </p:sp>
      <p:pic>
        <p:nvPicPr>
          <p:cNvPr id="8" name="Picture 10" descr="Cover image">
            <a:extLst>
              <a:ext uri="{FF2B5EF4-FFF2-40B4-BE49-F238E27FC236}">
                <a16:creationId xmlns:a16="http://schemas.microsoft.com/office/drawing/2014/main" id="{E3B6E42E-E19E-6C49-ABDA-EEE5DD798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034" y="2436332"/>
            <a:ext cx="1477440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onlinelibrary.wiley.com/cms/attachment/f5ca8de6-a8ea-4216-b6f2-a6158f46cf7e/adma201970336-gra-0001-m.jpg">
            <a:extLst>
              <a:ext uri="{FF2B5EF4-FFF2-40B4-BE49-F238E27FC236}">
                <a16:creationId xmlns:a16="http://schemas.microsoft.com/office/drawing/2014/main" id="{A4A6972F-D8E1-2040-AF51-0923D7CCD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98" y="2436332"/>
            <a:ext cx="1479013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s://pubs.acs.org/na101/home/literatum/publisher/achs/journals/content/ancac3/2019/ancac3.2019.13.issue-1/ancac3.2019.13.issue-1/20190122/ancac3.2019.13.issue-1.largecover.jpg">
            <a:extLst>
              <a:ext uri="{FF2B5EF4-FFF2-40B4-BE49-F238E27FC236}">
                <a16:creationId xmlns:a16="http://schemas.microsoft.com/office/drawing/2014/main" id="{ABB3951B-E482-1F4A-905E-A3CA4A11E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69" y="4478492"/>
            <a:ext cx="1464121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https://pubs.acs.org/na101/home/literatum/publisher/achs/journals/content/ancac3/2019/ancac3.2019.13.issue-2/ancac3.2019.13.issue-2/20190226/ancac3.2019.13.issue-2.largecover.jpg">
            <a:extLst>
              <a:ext uri="{FF2B5EF4-FFF2-40B4-BE49-F238E27FC236}">
                <a16:creationId xmlns:a16="http://schemas.microsoft.com/office/drawing/2014/main" id="{59773650-52F2-AE45-B6E7-498C8E024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876" y="4478492"/>
            <a:ext cx="1464121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https://onlinelibrary.wiley.com/cms/attachment/35015a2a-84ec-4984-9210-2400cf3b3eac/adma201870337-gra-0001-m.jpg">
            <a:extLst>
              <a:ext uri="{FF2B5EF4-FFF2-40B4-BE49-F238E27FC236}">
                <a16:creationId xmlns:a16="http://schemas.microsoft.com/office/drawing/2014/main" id="{04B77557-5B00-5B42-8F01-CD4D3A863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69" y="2436332"/>
            <a:ext cx="1479013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Publication cover image">
            <a:extLst>
              <a:ext uri="{FF2B5EF4-FFF2-40B4-BE49-F238E27FC236}">
                <a16:creationId xmlns:a16="http://schemas.microsoft.com/office/drawing/2014/main" id="{4270DA48-A4C5-524D-AEAE-6DA8763EA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498" y="4478492"/>
            <a:ext cx="1479384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30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拥有三个国家级研发平台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87190"/>
            <a:ext cx="5927035" cy="1654793"/>
          </a:xfrm>
        </p:spPr>
        <p:txBody>
          <a:bodyPr/>
          <a:lstStyle/>
          <a:p>
            <a:r>
              <a:rPr lang="zh-CN" altLang="en-US" dirty="0"/>
              <a:t>天津化学化工协同创新中心（国家“</a:t>
            </a:r>
            <a:r>
              <a:rPr lang="en-US" altLang="zh-CN" dirty="0"/>
              <a:t>2011”</a:t>
            </a:r>
            <a:r>
              <a:rPr lang="zh-CN" altLang="en-US" dirty="0"/>
              <a:t>计划）</a:t>
            </a:r>
          </a:p>
          <a:p>
            <a:r>
              <a:rPr lang="zh-CN" altLang="en-US" dirty="0"/>
              <a:t>天津大学先进陶瓷与加工技术教育部重点实验室</a:t>
            </a:r>
          </a:p>
          <a:p>
            <a:r>
              <a:rPr lang="zh-CN" altLang="en-US" dirty="0"/>
              <a:t>教育部材料复合与功能化工程研究中心</a:t>
            </a:r>
          </a:p>
          <a:p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33" y="3661284"/>
            <a:ext cx="2998206" cy="22361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480" y="3666309"/>
            <a:ext cx="3323304" cy="22044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425" y="1128925"/>
            <a:ext cx="3249072" cy="21534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7720" y="3671570"/>
            <a:ext cx="3232402" cy="216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40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10804" y="809963"/>
            <a:ext cx="9144000" cy="0"/>
          </a:xfrm>
          <a:prstGeom prst="line">
            <a:avLst/>
          </a:prstGeom>
          <a:ln w="412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0668" y="6828505"/>
            <a:ext cx="12170664" cy="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265" t="23716" r="8788" b="13729"/>
          <a:stretch/>
        </p:blipFill>
        <p:spPr>
          <a:xfrm>
            <a:off x="1510804" y="3583120"/>
            <a:ext cx="2711700" cy="27186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69551" y="4924694"/>
            <a:ext cx="503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r>
              <a:rPr lang="zh-CN" altLang="en-US" dirty="0"/>
              <a:t>邮箱：</a:t>
            </a:r>
            <a:r>
              <a:rPr lang="en-US" altLang="zh-CN" dirty="0" err="1"/>
              <a:t>yananchen@</a:t>
            </a:r>
            <a:r>
              <a:rPr lang="en-US" altLang="zh-Hans" dirty="0" err="1"/>
              <a:t>tju</a:t>
            </a:r>
            <a:r>
              <a:rPr lang="en-US" altLang="zh-CN" dirty="0" err="1"/>
              <a:t>.edu.cn</a:t>
            </a:r>
            <a:endParaRPr lang="en-US" altLang="zh-CN" dirty="0"/>
          </a:p>
          <a:p>
            <a:endParaRPr lang="en-US" dirty="0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06B20F65-4609-FF4F-8DD4-1018E685B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45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6AD0E5-BB3D-1F4F-9BE7-7CA019D761E7}"/>
              </a:ext>
            </a:extLst>
          </p:cNvPr>
          <p:cNvSpPr txBox="1"/>
          <p:nvPr/>
        </p:nvSpPr>
        <p:spPr>
          <a:xfrm>
            <a:off x="4813437" y="3082847"/>
            <a:ext cx="2565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D99CE-59B6-3E46-9E35-19A0782DA06E}"/>
              </a:ext>
            </a:extLst>
          </p:cNvPr>
          <p:cNvSpPr txBox="1"/>
          <p:nvPr/>
        </p:nvSpPr>
        <p:spPr>
          <a:xfrm>
            <a:off x="4569551" y="4559481"/>
            <a:ext cx="503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ans" altLang="en-US" dirty="0"/>
              <a:t>公司</a:t>
            </a:r>
            <a:r>
              <a:rPr lang="zh-CN" altLang="en-US" dirty="0"/>
              <a:t>长期招聘</a:t>
            </a:r>
            <a:r>
              <a:rPr lang="zh-Hans" altLang="en-US" dirty="0"/>
              <a:t>研发工程师</a:t>
            </a:r>
            <a:r>
              <a:rPr lang="zh-CN" altLang="en-US" dirty="0"/>
              <a:t>等，欢迎</a:t>
            </a:r>
            <a:r>
              <a:rPr lang="zh-Hans" altLang="en-US" dirty="0"/>
              <a:t>合作</a:t>
            </a:r>
            <a:r>
              <a:rPr lang="zh-CN" altLang="en-US" dirty="0"/>
              <a:t>！</a:t>
            </a:r>
            <a:endParaRPr lang="en-US" altLang="zh-CN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E9A99F-ABB8-D543-A72C-B84686AC0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7" y="2445012"/>
            <a:ext cx="3431568" cy="113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4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8666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207623"/>
            <a:ext cx="12192000" cy="2611512"/>
          </a:xfrm>
          <a:prstGeom prst="rect">
            <a:avLst/>
          </a:prstGeom>
          <a:gradFill flip="none" rotWithShape="1">
            <a:gsLst>
              <a:gs pos="0">
                <a:srgbClr val="2869A1">
                  <a:shade val="30000"/>
                  <a:satMod val="115000"/>
                </a:srgbClr>
              </a:gs>
              <a:gs pos="50000">
                <a:srgbClr val="2869A1">
                  <a:shade val="67500"/>
                  <a:satMod val="115000"/>
                </a:srgbClr>
              </a:gs>
              <a:gs pos="100000">
                <a:srgbClr val="2869A1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100070" y="2257973"/>
            <a:ext cx="3255702" cy="9883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Hans" altLang="en-US" sz="4400" b="1" spc="800" dirty="0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中碳国际</a:t>
            </a:r>
            <a:endParaRPr lang="zh-CN" altLang="en-US" sz="4400" b="1" spc="800" dirty="0"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00070" y="3320414"/>
            <a:ext cx="8750815" cy="662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en-US" altLang="zh-CN" sz="2800" spc="800" dirty="0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spc="800" dirty="0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创新型能源新材料的研发与高端制造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FD7C91-FEA1-134A-901B-C324B0E3B51D}"/>
              </a:ext>
            </a:extLst>
          </p:cNvPr>
          <p:cNvSpPr/>
          <p:nvPr/>
        </p:nvSpPr>
        <p:spPr>
          <a:xfrm>
            <a:off x="254753" y="4119648"/>
            <a:ext cx="10784204" cy="499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spc="800" dirty="0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面向大规模储能的高性能钠离子电池正负极材料产业化进展</a:t>
            </a:r>
            <a:endParaRPr lang="en-US" altLang="zh-CN" sz="2000" spc="800" dirty="0"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5D2C5-3B2A-8544-AADF-21D861E28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"/>
            <a:ext cx="3578772" cy="118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7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2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ans" altLang="en-US" dirty="0"/>
              <a:t>总体介绍</a:t>
            </a:r>
            <a:endParaRPr lang="zh-CN" altLang="en-US" dirty="0"/>
          </a:p>
        </p:txBody>
      </p:sp>
      <p:sp>
        <p:nvSpPr>
          <p:cNvPr id="37" name="内容占位符 2">
            <a:extLst>
              <a:ext uri="{FF2B5EF4-FFF2-40B4-BE49-F238E27FC236}">
                <a16:creationId xmlns:a16="http://schemas.microsoft.com/office/drawing/2014/main" id="{EFB5D766-3885-444F-A6AA-305D3C892F90}"/>
              </a:ext>
            </a:extLst>
          </p:cNvPr>
          <p:cNvSpPr txBox="1"/>
          <p:nvPr/>
        </p:nvSpPr>
        <p:spPr bwMode="auto">
          <a:xfrm>
            <a:off x="577209" y="1113908"/>
            <a:ext cx="11034449" cy="80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625" tIns="25313" rIns="50625" bIns="25313"/>
          <a:lstStyle>
            <a:lvl1pPr indent="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253014" algn="just" eaLnBrk="1">
              <a:lnSpc>
                <a:spcPts val="2661"/>
              </a:lnSpc>
            </a:pPr>
            <a:r>
              <a:rPr lang="zh-CN" altLang="en-US" sz="1774" b="1" dirty="0">
                <a:solidFill>
                  <a:schemeClr val="tx2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</a:rPr>
              <a:t>   中碳国际新能源科技有限公司面向国家能源领域重大战略需求，主要从事能源领域离子电池关键正负极材料、定制化的新能源材料设计、制造、检测服务等业务，打造原创性、引领性、颠覆性的能源技术创新平台。</a:t>
            </a:r>
          </a:p>
        </p:txBody>
      </p:sp>
      <p:sp>
        <p:nvSpPr>
          <p:cNvPr id="38" name="矩形 115">
            <a:extLst>
              <a:ext uri="{FF2B5EF4-FFF2-40B4-BE49-F238E27FC236}">
                <a16:creationId xmlns:a16="http://schemas.microsoft.com/office/drawing/2014/main" id="{6309C25E-0B06-CA43-A0E9-4E28A3CAA2FA}"/>
              </a:ext>
            </a:extLst>
          </p:cNvPr>
          <p:cNvSpPr/>
          <p:nvPr/>
        </p:nvSpPr>
        <p:spPr bwMode="auto">
          <a:xfrm>
            <a:off x="5737840" y="2557754"/>
            <a:ext cx="6339425" cy="4431848"/>
          </a:xfrm>
          <a:prstGeom prst="rect">
            <a:avLst/>
          </a:prstGeom>
          <a:gradFill flip="none" rotWithShape="1">
            <a:gsLst>
              <a:gs pos="28000">
                <a:srgbClr val="B2DCEC">
                  <a:alpha val="0"/>
                </a:srgbClr>
              </a:gs>
              <a:gs pos="100000">
                <a:srgbClr val="59CAE5">
                  <a:alpha val="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649" tIns="13824" rIns="27649" bIns="13824" numCol="1" rtlCol="0" anchor="t" anchorCtr="0" compatLnSpc="1">
            <a:prstTxWarp prst="textNoShape">
              <a:avLst/>
            </a:prstTxWarp>
          </a:bodyPr>
          <a:lstStyle/>
          <a:p>
            <a:pPr defTabSz="261118"/>
            <a:endParaRPr lang="zh-CN" altLang="en-US" sz="1393">
              <a:solidFill>
                <a:srgbClr val="000000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39" name="组合 2">
            <a:extLst>
              <a:ext uri="{FF2B5EF4-FFF2-40B4-BE49-F238E27FC236}">
                <a16:creationId xmlns:a16="http://schemas.microsoft.com/office/drawing/2014/main" id="{B17D979A-07BD-6B47-B834-DD9746E841D8}"/>
              </a:ext>
            </a:extLst>
          </p:cNvPr>
          <p:cNvGrpSpPr/>
          <p:nvPr/>
        </p:nvGrpSpPr>
        <p:grpSpPr>
          <a:xfrm>
            <a:off x="5845289" y="2177859"/>
            <a:ext cx="5911284" cy="4063835"/>
            <a:chOff x="10997626" y="4319830"/>
            <a:chExt cx="11884144" cy="7478480"/>
          </a:xfrm>
        </p:grpSpPr>
        <p:grpSp>
          <p:nvGrpSpPr>
            <p:cNvPr id="40" name="组合 178">
              <a:extLst>
                <a:ext uri="{FF2B5EF4-FFF2-40B4-BE49-F238E27FC236}">
                  <a16:creationId xmlns:a16="http://schemas.microsoft.com/office/drawing/2014/main" id="{C115BCEA-EF59-DE40-87B5-5E94AA546232}"/>
                </a:ext>
              </a:extLst>
            </p:cNvPr>
            <p:cNvGrpSpPr/>
            <p:nvPr/>
          </p:nvGrpSpPr>
          <p:grpSpPr>
            <a:xfrm>
              <a:off x="14309855" y="6187481"/>
              <a:ext cx="5196423" cy="4329787"/>
              <a:chOff x="2667270" y="6670771"/>
              <a:chExt cx="2164667" cy="1836223"/>
            </a:xfrm>
          </p:grpSpPr>
          <p:grpSp>
            <p:nvGrpSpPr>
              <p:cNvPr id="45" name="组合 179">
                <a:extLst>
                  <a:ext uri="{FF2B5EF4-FFF2-40B4-BE49-F238E27FC236}">
                    <a16:creationId xmlns:a16="http://schemas.microsoft.com/office/drawing/2014/main" id="{CADC988E-0BFB-5C4E-A3D1-9AD2286CAB56}"/>
                  </a:ext>
                </a:extLst>
              </p:cNvPr>
              <p:cNvGrpSpPr/>
              <p:nvPr/>
            </p:nvGrpSpPr>
            <p:grpSpPr>
              <a:xfrm>
                <a:off x="2735435" y="6670771"/>
                <a:ext cx="2080381" cy="1828800"/>
                <a:chOff x="16002642" y="6111422"/>
                <a:chExt cx="3754135" cy="3300145"/>
              </a:xfrm>
            </p:grpSpPr>
            <p:sp>
              <p:nvSpPr>
                <p:cNvPr id="49" name="箭头: 右 47">
                  <a:extLst>
                    <a:ext uri="{FF2B5EF4-FFF2-40B4-BE49-F238E27FC236}">
                      <a16:creationId xmlns:a16="http://schemas.microsoft.com/office/drawing/2014/main" id="{3C47C472-94FE-E648-855C-CA8F4A7A7240}"/>
                    </a:ext>
                  </a:extLst>
                </p:cNvPr>
                <p:cNvSpPr/>
                <p:nvPr/>
              </p:nvSpPr>
              <p:spPr bwMode="auto">
                <a:xfrm rot="3573724" flipV="1">
                  <a:off x="17681501" y="7402673"/>
                  <a:ext cx="1686294" cy="604597"/>
                </a:xfrm>
                <a:prstGeom prst="rightArrow">
                  <a:avLst>
                    <a:gd name="adj1" fmla="val 63682"/>
                    <a:gd name="adj2" fmla="val 73966"/>
                  </a:avLst>
                </a:prstGeom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88000">
                      <a:schemeClr val="accent1"/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27649" tIns="13824" rIns="27649" bIns="13824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261118"/>
                  <a:endParaRPr lang="zh-CN" altLang="en-US" sz="1393">
                    <a:solidFill>
                      <a:srgbClr val="000000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50" name="矩形 26">
                  <a:extLst>
                    <a:ext uri="{FF2B5EF4-FFF2-40B4-BE49-F238E27FC236}">
                      <a16:creationId xmlns:a16="http://schemas.microsoft.com/office/drawing/2014/main" id="{75D81511-542C-514A-AFAF-09C41D09D4CD}"/>
                    </a:ext>
                  </a:extLst>
                </p:cNvPr>
                <p:cNvSpPr/>
                <p:nvPr/>
              </p:nvSpPr>
              <p:spPr>
                <a:xfrm rot="3573724" flipH="1">
                  <a:off x="17794195" y="7325391"/>
                  <a:ext cx="1293594" cy="463484"/>
                </a:xfrm>
                <a:prstGeom prst="rect">
                  <a:avLst/>
                </a:prstGeom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 defTabSz="879346"/>
                  <a:r>
                    <a:rPr lang="zh-CN" altLang="en-US" sz="1393" b="1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牵 引</a:t>
                  </a:r>
                  <a:endParaRPr lang="zh-CN" altLang="en-US" sz="1393" b="1" dirty="0">
                    <a:solidFill>
                      <a:srgbClr val="FFFFFF"/>
                    </a:solidFill>
                    <a:latin typeface="等线" panose="020F0502020204030204"/>
                    <a:ea typeface="等线" panose="02010600030101010101" pitchFamily="2" charset="-122"/>
                  </a:endParaRPr>
                </a:p>
              </p:txBody>
            </p:sp>
            <p:grpSp>
              <p:nvGrpSpPr>
                <p:cNvPr id="51" name="组合 185">
                  <a:extLst>
                    <a:ext uri="{FF2B5EF4-FFF2-40B4-BE49-F238E27FC236}">
                      <a16:creationId xmlns:a16="http://schemas.microsoft.com/office/drawing/2014/main" id="{A0FB9AFA-B13D-0341-B656-D466B24FF5C1}"/>
                    </a:ext>
                  </a:extLst>
                </p:cNvPr>
                <p:cNvGrpSpPr/>
                <p:nvPr/>
              </p:nvGrpSpPr>
              <p:grpSpPr>
                <a:xfrm rot="10800000">
                  <a:off x="17093838" y="8588569"/>
                  <a:ext cx="1687056" cy="604598"/>
                  <a:chOff x="15822739" y="7448515"/>
                  <a:chExt cx="1872150" cy="705483"/>
                </a:xfrm>
              </p:grpSpPr>
              <p:sp>
                <p:nvSpPr>
                  <p:cNvPr id="58" name="箭头: 右 56">
                    <a:extLst>
                      <a:ext uri="{FF2B5EF4-FFF2-40B4-BE49-F238E27FC236}">
                        <a16:creationId xmlns:a16="http://schemas.microsoft.com/office/drawing/2014/main" id="{80C0F307-D391-BC4E-BCCA-B1BCBE99530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5822739" y="7448515"/>
                    <a:ext cx="1872150" cy="705483"/>
                  </a:xfrm>
                  <a:prstGeom prst="rightArrow">
                    <a:avLst>
                      <a:gd name="adj1" fmla="val 63682"/>
                      <a:gd name="adj2" fmla="val 73966"/>
                    </a:avLst>
                  </a:prstGeom>
                  <a:gradFill flip="none" rotWithShape="1">
                    <a:gsLst>
                      <a:gs pos="0">
                        <a:srgbClr val="B2DCEC"/>
                      </a:gs>
                      <a:gs pos="94000">
                        <a:srgbClr val="0EC8ED"/>
                      </a:gs>
                    </a:gsLst>
                    <a:lin ang="10800000" scaled="0"/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27649" tIns="13824" rIns="27649" bIns="13824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261118"/>
                    <a:endParaRPr lang="zh-CN" altLang="en-US" sz="1393">
                      <a:solidFill>
                        <a:srgbClr val="000000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59" name="矩形 26">
                    <a:extLst>
                      <a:ext uri="{FF2B5EF4-FFF2-40B4-BE49-F238E27FC236}">
                        <a16:creationId xmlns:a16="http://schemas.microsoft.com/office/drawing/2014/main" id="{C57C8459-78F3-614D-B127-6E44289E6E72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5919222" y="7550177"/>
                    <a:ext cx="1236913" cy="50398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879346"/>
                    <a:r>
                      <a:rPr lang="zh-CN" altLang="en-US" sz="1393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驱 动</a:t>
                    </a:r>
                    <a:endParaRPr lang="zh-CN" altLang="en-US" sz="1393" b="1" dirty="0">
                      <a:solidFill>
                        <a:srgbClr val="FFFFFF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</p:grpSp>
            <p:grpSp>
              <p:nvGrpSpPr>
                <p:cNvPr id="52" name="组合 186">
                  <a:extLst>
                    <a:ext uri="{FF2B5EF4-FFF2-40B4-BE49-F238E27FC236}">
                      <a16:creationId xmlns:a16="http://schemas.microsoft.com/office/drawing/2014/main" id="{89B62334-0D84-A047-A519-FDDF0232144C}"/>
                    </a:ext>
                  </a:extLst>
                </p:cNvPr>
                <p:cNvGrpSpPr/>
                <p:nvPr/>
              </p:nvGrpSpPr>
              <p:grpSpPr>
                <a:xfrm rot="18003973">
                  <a:off x="16369993" y="7508119"/>
                  <a:ext cx="1580180" cy="604597"/>
                  <a:chOff x="15470414" y="7448514"/>
                  <a:chExt cx="2224472" cy="705482"/>
                </a:xfrm>
              </p:grpSpPr>
              <p:sp>
                <p:nvSpPr>
                  <p:cNvPr id="56" name="箭头: 右 54">
                    <a:extLst>
                      <a:ext uri="{FF2B5EF4-FFF2-40B4-BE49-F238E27FC236}">
                        <a16:creationId xmlns:a16="http://schemas.microsoft.com/office/drawing/2014/main" id="{FA8B898D-4146-9743-AF4E-E33F2E52854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5470414" y="7448514"/>
                    <a:ext cx="2224472" cy="705482"/>
                  </a:xfrm>
                  <a:prstGeom prst="rightArrow">
                    <a:avLst>
                      <a:gd name="adj1" fmla="val 63682"/>
                      <a:gd name="adj2" fmla="val 73966"/>
                    </a:avLst>
                  </a:prstGeom>
                  <a:gradFill flip="none" rotWithShape="1">
                    <a:gsLst>
                      <a:gs pos="0">
                        <a:srgbClr val="B2DCEC"/>
                      </a:gs>
                      <a:gs pos="84000">
                        <a:srgbClr val="0099CC"/>
                      </a:gs>
                    </a:gsLst>
                    <a:lin ang="10800000" scaled="0"/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27649" tIns="13824" rIns="27649" bIns="13824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261118"/>
                    <a:endParaRPr lang="zh-CN" altLang="en-US" sz="1393">
                      <a:solidFill>
                        <a:srgbClr val="000000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  <p:sp>
                <p:nvSpPr>
                  <p:cNvPr id="57" name="矩形 26">
                    <a:extLst>
                      <a:ext uri="{FF2B5EF4-FFF2-40B4-BE49-F238E27FC236}">
                        <a16:creationId xmlns:a16="http://schemas.microsoft.com/office/drawing/2014/main" id="{8CD7818E-BE18-A24F-A0BB-5D1B8708E08C}"/>
                      </a:ext>
                    </a:extLst>
                  </p:cNvPr>
                  <p:cNvSpPr/>
                  <p:nvPr/>
                </p:nvSpPr>
                <p:spPr>
                  <a:xfrm>
                    <a:off x="15667289" y="7534468"/>
                    <a:ext cx="1251714" cy="54082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879346"/>
                    <a:r>
                      <a:rPr lang="zh-CN" altLang="en-US" sz="1393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反 馈</a:t>
                    </a:r>
                    <a:endParaRPr lang="zh-CN" altLang="en-US" sz="1393" b="1" dirty="0">
                      <a:solidFill>
                        <a:srgbClr val="FFFFFF"/>
                      </a:solidFill>
                      <a:latin typeface="等线" panose="020F0502020204030204"/>
                      <a:ea typeface="等线" panose="02010600030101010101" pitchFamily="2" charset="-122"/>
                    </a:endParaRPr>
                  </a:p>
                </p:txBody>
              </p:sp>
            </p:grpSp>
            <p:sp>
              <p:nvSpPr>
                <p:cNvPr id="53" name="Oval 8">
                  <a:extLst>
                    <a:ext uri="{FF2B5EF4-FFF2-40B4-BE49-F238E27FC236}">
                      <a16:creationId xmlns:a16="http://schemas.microsoft.com/office/drawing/2014/main" id="{60685EA6-D91C-C440-9F0E-692663B4E5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02642" y="8371754"/>
                  <a:ext cx="1039813" cy="1038225"/>
                </a:xfrm>
                <a:prstGeom prst="ellipse">
                  <a:avLst/>
                </a:prstGeom>
                <a:solidFill>
                  <a:srgbClr val="0099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79346"/>
                  <a:endParaRPr lang="zh-CN" altLang="en-US" sz="1393">
                    <a:solidFill>
                      <a:srgbClr val="FFFFFF"/>
                    </a:solidFill>
                    <a:latin typeface="等线"/>
                    <a:ea typeface="等线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Oval 5">
                  <a:extLst>
                    <a:ext uri="{FF2B5EF4-FFF2-40B4-BE49-F238E27FC236}">
                      <a16:creationId xmlns:a16="http://schemas.microsoft.com/office/drawing/2014/main" id="{AF6C8985-493D-8346-A613-8168DEF8B6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54301" y="6111422"/>
                  <a:ext cx="1039812" cy="1039812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79346"/>
                  <a:endParaRPr lang="zh-CN" altLang="en-US" sz="1393">
                    <a:solidFill>
                      <a:srgbClr val="FFFFFF"/>
                    </a:solidFill>
                    <a:latin typeface="等线"/>
                    <a:ea typeface="等线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Oval 7">
                  <a:extLst>
                    <a:ext uri="{FF2B5EF4-FFF2-40B4-BE49-F238E27FC236}">
                      <a16:creationId xmlns:a16="http://schemas.microsoft.com/office/drawing/2014/main" id="{54362BE7-F2F6-9048-9BF2-1A3B4471603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8716964" y="8371754"/>
                  <a:ext cx="1039813" cy="1039813"/>
                </a:xfrm>
                <a:prstGeom prst="ellipse">
                  <a:avLst/>
                </a:prstGeom>
                <a:solidFill>
                  <a:srgbClr val="0EC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79346"/>
                  <a:endParaRPr lang="zh-CN" altLang="en-US" sz="1393" dirty="0">
                    <a:solidFill>
                      <a:srgbClr val="FFFFFF"/>
                    </a:solidFill>
                    <a:latin typeface="等线"/>
                    <a:ea typeface="等线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6" name="矩形 19">
                <a:extLst>
                  <a:ext uri="{FF2B5EF4-FFF2-40B4-BE49-F238E27FC236}">
                    <a16:creationId xmlns:a16="http://schemas.microsoft.com/office/drawing/2014/main" id="{155D1FA9-F8F7-534B-885E-E77A0DE29415}"/>
                  </a:ext>
                </a:extLst>
              </p:cNvPr>
              <p:cNvSpPr/>
              <p:nvPr/>
            </p:nvSpPr>
            <p:spPr>
              <a:xfrm>
                <a:off x="2667270" y="7927489"/>
                <a:ext cx="696114" cy="573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879346"/>
                <a:r>
                  <a:rPr lang="zh-CN" altLang="en-US" sz="1393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成果</a:t>
                </a:r>
                <a:endParaRPr lang="en-US" altLang="zh-CN" sz="1393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879346"/>
                <a:r>
                  <a:rPr lang="zh-CN" altLang="en-US" sz="1393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转移</a:t>
                </a:r>
                <a:endParaRPr lang="en-US" altLang="zh-CN" sz="1393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879346"/>
                <a:r>
                  <a:rPr lang="zh-CN" altLang="en-US" sz="1393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扩散</a:t>
                </a:r>
              </a:p>
            </p:txBody>
          </p:sp>
          <p:sp>
            <p:nvSpPr>
              <p:cNvPr id="47" name="矩形 181">
                <a:extLst>
                  <a:ext uri="{FF2B5EF4-FFF2-40B4-BE49-F238E27FC236}">
                    <a16:creationId xmlns:a16="http://schemas.microsoft.com/office/drawing/2014/main" id="{E7827EDC-6865-8849-87F3-B99B98A10189}"/>
                  </a:ext>
                </a:extLst>
              </p:cNvPr>
              <p:cNvSpPr/>
              <p:nvPr/>
            </p:nvSpPr>
            <p:spPr>
              <a:xfrm>
                <a:off x="3500799" y="6676520"/>
                <a:ext cx="543554" cy="573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879346"/>
                <a:r>
                  <a:rPr lang="zh-CN" altLang="en-US" sz="1393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科技</a:t>
                </a:r>
                <a:endParaRPr lang="en-US" altLang="zh-CN" sz="1393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879346"/>
                <a:r>
                  <a:rPr lang="zh-CN" altLang="en-US" sz="1393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工程</a:t>
                </a:r>
                <a:endParaRPr lang="en-US" altLang="zh-CN" sz="1393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879346"/>
                <a:r>
                  <a:rPr lang="zh-CN" altLang="en-US" sz="1393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</a:t>
                </a:r>
              </a:p>
            </p:txBody>
          </p:sp>
          <p:sp>
            <p:nvSpPr>
              <p:cNvPr id="48" name="矩形 182">
                <a:extLst>
                  <a:ext uri="{FF2B5EF4-FFF2-40B4-BE49-F238E27FC236}">
                    <a16:creationId xmlns:a16="http://schemas.microsoft.com/office/drawing/2014/main" id="{F2498D23-E826-D849-B96E-0BE4441CF44E}"/>
                  </a:ext>
                </a:extLst>
              </p:cNvPr>
              <p:cNvSpPr/>
              <p:nvPr/>
            </p:nvSpPr>
            <p:spPr>
              <a:xfrm>
                <a:off x="4250255" y="7933068"/>
                <a:ext cx="581682" cy="573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879346"/>
                <a:r>
                  <a:rPr lang="zh-CN" altLang="en-US" sz="1393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技术</a:t>
                </a:r>
                <a:endParaRPr lang="en-US" altLang="zh-CN" sz="1393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879346"/>
                <a:r>
                  <a:rPr lang="zh-CN" altLang="en-US" sz="1393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装备</a:t>
                </a:r>
                <a:endParaRPr lang="en-US" altLang="zh-CN" sz="1393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defTabSz="879346"/>
                <a:r>
                  <a:rPr lang="zh-CN" altLang="en-US" sz="1393" b="1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攻关</a:t>
                </a:r>
              </a:p>
            </p:txBody>
          </p:sp>
        </p:grpSp>
        <p:sp>
          <p:nvSpPr>
            <p:cNvPr id="41" name="矩形 28">
              <a:extLst>
                <a:ext uri="{FF2B5EF4-FFF2-40B4-BE49-F238E27FC236}">
                  <a16:creationId xmlns:a16="http://schemas.microsoft.com/office/drawing/2014/main" id="{3C2B13A2-E3AD-A947-AE1F-5535EB04E45D}"/>
                </a:ext>
              </a:extLst>
            </p:cNvPr>
            <p:cNvSpPr/>
            <p:nvPr/>
          </p:nvSpPr>
          <p:spPr>
            <a:xfrm>
              <a:off x="10997626" y="8815245"/>
              <a:ext cx="3335404" cy="24118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879346">
                <a:lnSpc>
                  <a:spcPts val="1890"/>
                </a:lnSpc>
              </a:pPr>
              <a:r>
                <a:rPr lang="zh-CN" altLang="en-US" sz="1393" b="1" dirty="0">
                  <a:solidFill>
                    <a:srgbClr val="44546A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通过市场机制向行业转移和扩散技术成果，建立科技创新与产业发展之间的桥梁。</a:t>
              </a:r>
            </a:p>
          </p:txBody>
        </p:sp>
        <p:sp>
          <p:nvSpPr>
            <p:cNvPr id="42" name="矩形 29">
              <a:extLst>
                <a:ext uri="{FF2B5EF4-FFF2-40B4-BE49-F238E27FC236}">
                  <a16:creationId xmlns:a16="http://schemas.microsoft.com/office/drawing/2014/main" id="{C2384DC6-2955-0A43-9929-A5F211FA7CB4}"/>
                </a:ext>
              </a:extLst>
            </p:cNvPr>
            <p:cNvSpPr/>
            <p:nvPr/>
          </p:nvSpPr>
          <p:spPr>
            <a:xfrm>
              <a:off x="13550755" y="5165074"/>
              <a:ext cx="6768054" cy="1515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79346">
                <a:lnSpc>
                  <a:spcPts val="1890"/>
                </a:lnSpc>
              </a:pPr>
              <a:r>
                <a:rPr lang="zh-CN" altLang="en-US" sz="1393" b="1" dirty="0">
                  <a:solidFill>
                    <a:srgbClr val="44546A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承担国家和行业的科技开发及工程化研究任务，开展技术成果工程化与产品研制。</a:t>
              </a:r>
              <a:br>
                <a:rPr lang="zh-CN" altLang="en-US" sz="1393" b="1" dirty="0">
                  <a:solidFill>
                    <a:srgbClr val="44546A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</a:br>
              <a:endParaRPr lang="zh-CN" altLang="en-US" sz="1393" b="1" dirty="0">
                <a:solidFill>
                  <a:srgbClr val="44546A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3" name="矩形 30">
              <a:extLst>
                <a:ext uri="{FF2B5EF4-FFF2-40B4-BE49-F238E27FC236}">
                  <a16:creationId xmlns:a16="http://schemas.microsoft.com/office/drawing/2014/main" id="{0BBE8715-BAFB-3F4B-A7E2-F727B7A6AEFF}"/>
                </a:ext>
              </a:extLst>
            </p:cNvPr>
            <p:cNvSpPr/>
            <p:nvPr/>
          </p:nvSpPr>
          <p:spPr>
            <a:xfrm>
              <a:off x="19757806" y="8938058"/>
              <a:ext cx="3123964" cy="2860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79346">
                <a:lnSpc>
                  <a:spcPts val="1890"/>
                </a:lnSpc>
              </a:pPr>
              <a:r>
                <a:rPr lang="zh-CN" altLang="en-US" sz="1393" b="1" dirty="0">
                  <a:solidFill>
                    <a:srgbClr val="44546A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面向国家能源重大战略任务和重点工程需求，开展关键技术和重大装备攻关。</a:t>
              </a:r>
              <a:br>
                <a:rPr lang="zh-CN" altLang="en-US" sz="1393" b="1" dirty="0">
                  <a:solidFill>
                    <a:srgbClr val="44546A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</a:br>
              <a:endParaRPr lang="zh-CN" altLang="en-US" sz="1393" b="1" dirty="0">
                <a:solidFill>
                  <a:srgbClr val="44546A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4" name="文本框 198">
              <a:extLst>
                <a:ext uri="{FF2B5EF4-FFF2-40B4-BE49-F238E27FC236}">
                  <a16:creationId xmlns:a16="http://schemas.microsoft.com/office/drawing/2014/main" id="{530A00F4-2578-6E4C-A89E-5BAD1D41E218}"/>
                </a:ext>
              </a:extLst>
            </p:cNvPr>
            <p:cNvSpPr txBox="1"/>
            <p:nvPr/>
          </p:nvSpPr>
          <p:spPr>
            <a:xfrm>
              <a:off x="15770580" y="4319830"/>
              <a:ext cx="2400271" cy="725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01140"/>
              <a:r>
                <a:rPr lang="zh-CN" altLang="en-US" sz="1961" spc="5" dirty="0">
                  <a:solidFill>
                    <a:srgbClr val="C00000"/>
                  </a:solidFill>
                  <a:latin typeface="华康俪金黑W8" panose="020B0809000000000000" pitchFamily="49" charset="-122"/>
                  <a:ea typeface="华康俪金黑W8" panose="020B0809000000000000" pitchFamily="49" charset="-122"/>
                </a:rPr>
                <a:t>使命愿景</a:t>
              </a:r>
            </a:p>
          </p:txBody>
        </p:sp>
      </p:grpSp>
      <p:pic>
        <p:nvPicPr>
          <p:cNvPr id="60" name="图片 5">
            <a:extLst>
              <a:ext uri="{FF2B5EF4-FFF2-40B4-BE49-F238E27FC236}">
                <a16:creationId xmlns:a16="http://schemas.microsoft.com/office/drawing/2014/main" id="{33918AB4-06B1-2F44-BB7D-765C9D1F9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28" y="2867999"/>
            <a:ext cx="5595038" cy="3062286"/>
          </a:xfrm>
          <a:prstGeom prst="rect">
            <a:avLst/>
          </a:prstGeom>
        </p:spPr>
      </p:pic>
      <p:sp>
        <p:nvSpPr>
          <p:cNvPr id="61" name="文本框 134">
            <a:extLst>
              <a:ext uri="{FF2B5EF4-FFF2-40B4-BE49-F238E27FC236}">
                <a16:creationId xmlns:a16="http://schemas.microsoft.com/office/drawing/2014/main" id="{270DDC6A-FAC8-AE44-BAFB-AC89E0B0D555}"/>
              </a:ext>
            </a:extLst>
          </p:cNvPr>
          <p:cNvSpPr txBox="1"/>
          <p:nvPr/>
        </p:nvSpPr>
        <p:spPr>
          <a:xfrm>
            <a:off x="2350626" y="2163672"/>
            <a:ext cx="1193917" cy="394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1140"/>
            <a:r>
              <a:rPr lang="zh-CN" altLang="en-US" sz="1961" spc="5" dirty="0">
                <a:solidFill>
                  <a:srgbClr val="C00000"/>
                </a:solidFill>
                <a:latin typeface="华康俪金黑W8" panose="020B0809000000000000" pitchFamily="49" charset="-122"/>
                <a:ea typeface="华康俪金黑W8" panose="020B0809000000000000" pitchFamily="49" charset="-122"/>
              </a:rPr>
              <a:t>组织架构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ans" altLang="en-US" dirty="0"/>
              <a:t>核心业务版块</a:t>
            </a:r>
            <a:endParaRPr lang="zh-CN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BB7BB9-EB15-1947-8868-D2D62DB8FC9B}"/>
              </a:ext>
            </a:extLst>
          </p:cNvPr>
          <p:cNvSpPr txBox="1"/>
          <p:nvPr/>
        </p:nvSpPr>
        <p:spPr>
          <a:xfrm>
            <a:off x="3048000" y="3338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74BDAB-679B-BC47-BC0E-6D5D18A9D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7665"/>
            <a:ext cx="12443152" cy="3202004"/>
          </a:xfrm>
          <a:prstGeom prst="rect">
            <a:avLst/>
          </a:prstGeom>
        </p:spPr>
      </p:pic>
      <p:sp>
        <p:nvSpPr>
          <p:cNvPr id="183" name="文本框 158">
            <a:extLst>
              <a:ext uri="{FF2B5EF4-FFF2-40B4-BE49-F238E27FC236}">
                <a16:creationId xmlns:a16="http://schemas.microsoft.com/office/drawing/2014/main" id="{750080C5-3600-1649-B9EC-0B0D7E47EB86}"/>
              </a:ext>
            </a:extLst>
          </p:cNvPr>
          <p:cNvSpPr txBox="1"/>
          <p:nvPr/>
        </p:nvSpPr>
        <p:spPr>
          <a:xfrm>
            <a:off x="572725" y="1145039"/>
            <a:ext cx="11046549" cy="202262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508674" algn="just" eaLnBrk="1">
              <a:lnSpc>
                <a:spcPct val="150000"/>
              </a:lnSpc>
            </a:pPr>
            <a:r>
              <a:rPr lang="zh-Hans" altLang="en-US" sz="2000" b="1" dirty="0">
                <a:solidFill>
                  <a:schemeClr val="tx2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</a:rPr>
              <a:t>   </a:t>
            </a:r>
            <a:r>
              <a:rPr lang="zh-CN" altLang="en-US" sz="2000" b="1" dirty="0">
                <a:solidFill>
                  <a:schemeClr val="tx2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</a:rPr>
              <a:t>中碳国际业务领域涉及电池正负极材料的制备、前驱体制备、高温烧结，高低温电池测试；高功率，大容量，耐低温，安全的离子电池；定制化的新能源材料设计、制造、检测服务；高通量材料制备</a:t>
            </a:r>
            <a:r>
              <a:rPr lang="en-US" altLang="zh-Hans" sz="2000" b="1" dirty="0">
                <a:solidFill>
                  <a:schemeClr val="tx2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</a:rPr>
              <a:t>-</a:t>
            </a:r>
            <a:r>
              <a:rPr lang="zh-CN" altLang="en-US" sz="2000" b="1" dirty="0">
                <a:solidFill>
                  <a:schemeClr val="tx2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</a:rPr>
              <a:t>测试平台四个方面。</a:t>
            </a:r>
            <a:endParaRPr lang="en-US" altLang="zh-CN" sz="2000" b="1" dirty="0">
              <a:solidFill>
                <a:schemeClr val="tx2"/>
              </a:solidFill>
              <a:latin typeface="方正兰亭黑_GBK" panose="02000000000000000000" pitchFamily="2" charset="-122"/>
              <a:ea typeface="方正兰亭黑_GBK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2473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99" y="400925"/>
            <a:ext cx="11009243" cy="712983"/>
          </a:xfrm>
        </p:spPr>
        <p:txBody>
          <a:bodyPr>
            <a:normAutofit/>
          </a:bodyPr>
          <a:lstStyle/>
          <a:p>
            <a:r>
              <a:rPr lang="zh-CN" altLang="en-US" dirty="0"/>
              <a:t>纳米材料应用广泛，</a:t>
            </a:r>
            <a:r>
              <a:rPr lang="zh-CN" altLang="en-US">
                <a:sym typeface="+mn-ea"/>
              </a:rPr>
              <a:t>在新能源领域发挥着至关重要的作用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87190"/>
            <a:ext cx="10515600" cy="1647257"/>
          </a:xfrm>
        </p:spPr>
        <p:txBody>
          <a:bodyPr/>
          <a:lstStyle/>
          <a:p>
            <a:r>
              <a:rPr lang="zh-CN" altLang="en-US" dirty="0"/>
              <a:t>纳米材料在新能源、环境、生物医药、电子信息等众多行业表现出广阔的应用前景和市场潜力。</a:t>
            </a:r>
            <a:endParaRPr lang="en-US" altLang="zh-CN" dirty="0"/>
          </a:p>
          <a:p>
            <a:r>
              <a:rPr lang="zh-CN" altLang="en-US" dirty="0"/>
              <a:t>在新能源领域，如锂电池、</a:t>
            </a:r>
            <a:r>
              <a:rPr lang="zh-Hans" altLang="en-US" dirty="0"/>
              <a:t>钠电池、</a:t>
            </a:r>
            <a:r>
              <a:rPr lang="zh-CN" altLang="en-US" dirty="0"/>
              <a:t>氢能燃料电池、绿氢制备等方面，纳米材料更是影响产品性能的关键环节和卡脖子技术。</a:t>
            </a:r>
          </a:p>
        </p:txBody>
      </p:sp>
      <p:graphicFrame>
        <p:nvGraphicFramePr>
          <p:cNvPr id="7" name="图示 6"/>
          <p:cNvGraphicFramePr/>
          <p:nvPr/>
        </p:nvGraphicFramePr>
        <p:xfrm>
          <a:off x="991704" y="3043239"/>
          <a:ext cx="4437545" cy="3320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1318979" y="2574217"/>
            <a:ext cx="356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spc="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纳米材料下游应用广泛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811729" y="2595807"/>
            <a:ext cx="356923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spc="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纳米材料在新能源领域的应用</a:t>
            </a:r>
          </a:p>
        </p:txBody>
      </p:sp>
      <p:sp>
        <p:nvSpPr>
          <p:cNvPr id="106" name="六边形 105"/>
          <p:cNvSpPr/>
          <p:nvPr>
            <p:custDataLst>
              <p:tags r:id="rId1"/>
            </p:custDataLst>
          </p:nvPr>
        </p:nvSpPr>
        <p:spPr>
          <a:xfrm>
            <a:off x="6546264" y="4686085"/>
            <a:ext cx="751985" cy="648263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rgbClr val="FFFFFF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zh-CN" altLang="en-US" sz="1400" spc="200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军品</a:t>
            </a:r>
          </a:p>
        </p:txBody>
      </p:sp>
      <p:sp>
        <p:nvSpPr>
          <p:cNvPr id="107" name="六边形 106"/>
          <p:cNvSpPr/>
          <p:nvPr>
            <p:custDataLst>
              <p:tags r:id="rId2"/>
            </p:custDataLst>
          </p:nvPr>
        </p:nvSpPr>
        <p:spPr>
          <a:xfrm>
            <a:off x="9292531" y="3514651"/>
            <a:ext cx="773283" cy="66662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rgbClr val="FFFFFF"/>
          </a:fontRef>
        </p:style>
        <p:txBody>
          <a:bodyPr lIns="0" tIns="0" rIns="0" bIns="0" rtlCol="0" anchor="ctr">
            <a:normAutofit/>
          </a:bodyPr>
          <a:lstStyle/>
          <a:p>
            <a:pPr algn="ctr">
              <a:buClrTx/>
              <a:buSzTx/>
              <a:buFontTx/>
            </a:pPr>
            <a:r>
              <a:rPr lang="zh-CN" altLang="en-US" sz="1400" spc="200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绿氢</a:t>
            </a:r>
          </a:p>
        </p:txBody>
      </p:sp>
      <p:sp>
        <p:nvSpPr>
          <p:cNvPr id="108" name="六边形 107"/>
          <p:cNvSpPr/>
          <p:nvPr>
            <p:custDataLst>
              <p:tags r:id="rId3"/>
            </p:custDataLst>
          </p:nvPr>
        </p:nvSpPr>
        <p:spPr>
          <a:xfrm>
            <a:off x="7420700" y="3514651"/>
            <a:ext cx="1503969" cy="1296525"/>
          </a:xfrm>
          <a:prstGeom prst="hexagon">
            <a:avLst/>
          </a:prstGeom>
          <a:solidFill>
            <a:srgbClr val="0070C0"/>
          </a:solidFill>
          <a:ln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rgbClr val="FFFFFF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zh-CN" altLang="en-US" sz="1400" spc="200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正极材料</a:t>
            </a:r>
          </a:p>
        </p:txBody>
      </p:sp>
      <p:sp>
        <p:nvSpPr>
          <p:cNvPr id="109" name="六边形 108"/>
          <p:cNvSpPr/>
          <p:nvPr>
            <p:custDataLst>
              <p:tags r:id="rId4"/>
            </p:custDataLst>
          </p:nvPr>
        </p:nvSpPr>
        <p:spPr>
          <a:xfrm>
            <a:off x="8746495" y="4624180"/>
            <a:ext cx="1503969" cy="1296525"/>
          </a:xfrm>
          <a:prstGeom prst="hexagon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rgbClr val="FFFFFF"/>
          </a:fontRef>
        </p:style>
        <p:txBody>
          <a:bodyPr lIns="0" tIns="0" rIns="0" bIns="0" rtlCol="0" anchor="ctr">
            <a:normAutofit/>
          </a:bodyPr>
          <a:lstStyle/>
          <a:p>
            <a:pPr algn="ctr">
              <a:buClrTx/>
              <a:buSzTx/>
              <a:buFontTx/>
            </a:pPr>
            <a:r>
              <a:rPr lang="zh-CN" altLang="en-US" sz="1400" spc="200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负极材料</a:t>
            </a:r>
          </a:p>
        </p:txBody>
      </p:sp>
      <p:sp>
        <p:nvSpPr>
          <p:cNvPr id="110" name="六边形 109"/>
          <p:cNvSpPr/>
          <p:nvPr>
            <p:custDataLst>
              <p:tags r:id="rId5"/>
            </p:custDataLst>
          </p:nvPr>
        </p:nvSpPr>
        <p:spPr>
          <a:xfrm>
            <a:off x="7445427" y="5010217"/>
            <a:ext cx="1056166" cy="910487"/>
          </a:xfrm>
          <a:prstGeom prst="hexagon">
            <a:avLst/>
          </a:prstGeom>
          <a:solidFill>
            <a:srgbClr val="0070C0"/>
          </a:solidFill>
          <a:ln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rgbClr val="FFFFFF"/>
          </a:fontRef>
        </p:style>
        <p:txBody>
          <a:bodyPr lIns="0" tIns="0" rIns="0" bIns="0" rtlCol="0" anchor="ctr">
            <a:normAutofit/>
          </a:bodyPr>
          <a:lstStyle/>
          <a:p>
            <a:pPr algn="ctr">
              <a:buClrTx/>
              <a:buSzTx/>
              <a:buFontTx/>
            </a:pPr>
            <a:r>
              <a:rPr lang="zh-CN" altLang="en-US" sz="1400" spc="200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催化剂</a:t>
            </a:r>
          </a:p>
        </p:txBody>
      </p:sp>
      <p:sp>
        <p:nvSpPr>
          <p:cNvPr id="111" name="六边形 110"/>
          <p:cNvSpPr/>
          <p:nvPr>
            <p:custDataLst>
              <p:tags r:id="rId6"/>
            </p:custDataLst>
          </p:nvPr>
        </p:nvSpPr>
        <p:spPr>
          <a:xfrm>
            <a:off x="10090243" y="4099729"/>
            <a:ext cx="1056166" cy="910487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rgbClr val="FFFFFF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1400" spc="200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氢燃料电池</a:t>
            </a:r>
          </a:p>
        </p:txBody>
      </p:sp>
      <p:sp>
        <p:nvSpPr>
          <p:cNvPr id="130" name="六边形 129"/>
          <p:cNvSpPr/>
          <p:nvPr>
            <p:custDataLst>
              <p:tags r:id="rId7"/>
            </p:custDataLst>
          </p:nvPr>
        </p:nvSpPr>
        <p:spPr>
          <a:xfrm>
            <a:off x="10313670" y="5233670"/>
            <a:ext cx="644525" cy="555625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F6C171">
              <a:shade val="50000"/>
            </a:srgbClr>
          </a:lnRef>
          <a:fillRef idx="1">
            <a:srgbClr val="F6C171"/>
          </a:fillRef>
          <a:effectRef idx="0">
            <a:srgbClr val="F6C171"/>
          </a:effectRef>
          <a:fontRef idx="minor">
            <a:srgbClr val="FFFFFF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zh-CN" altLang="en-US" sz="1400" spc="200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其他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5F2CA08-F25F-9B6A-9E2A-F2E8FB1249D1}"/>
              </a:ext>
            </a:extLst>
          </p:cNvPr>
          <p:cNvSpPr txBox="1"/>
          <p:nvPr/>
        </p:nvSpPr>
        <p:spPr>
          <a:xfrm>
            <a:off x="0" y="702124"/>
            <a:ext cx="10567573" cy="971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高性能</a:t>
            </a:r>
            <a:r>
              <a:rPr lang="zh-CN" altLang="en-US" sz="2400" b="1" dirty="0">
                <a:solidFill>
                  <a:srgbClr val="FF0000"/>
                </a:solidFill>
                <a:latin typeface=""/>
                <a:ea typeface="微软雅黑" panose="020B0503020204020204" pitchFamily="34" charset="-122"/>
              </a:rPr>
              <a:t>层状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"/>
                <a:ea typeface="微软雅黑" panose="020B0503020204020204" pitchFamily="34" charset="-122"/>
                <a:cs typeface="+mn-cs"/>
              </a:rPr>
              <a:t>钠电正极材料</a:t>
            </a:r>
            <a:r>
              <a:rPr lang="en-US" altLang="zh-CN" sz="2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P2′-Na</a:t>
            </a:r>
            <a:r>
              <a:rPr lang="en-US" altLang="zh-CN" sz="2400" b="1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0.67</a:t>
            </a:r>
            <a:r>
              <a:rPr lang="en-US" altLang="zh-CN" sz="2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MnO</a:t>
            </a:r>
            <a:r>
              <a:rPr lang="en-US" altLang="zh-CN" sz="2400" b="1" kern="10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400" b="1" baseline="-250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FBE1E40-2175-CC4B-9738-A5C9599C474A}"/>
              </a:ext>
            </a:extLst>
          </p:cNvPr>
          <p:cNvSpPr txBox="1"/>
          <p:nvPr/>
        </p:nvSpPr>
        <p:spPr>
          <a:xfrm>
            <a:off x="3989" y="17335"/>
            <a:ext cx="11371386" cy="74424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0" tIns="46800" rIns="90000" anchor="ctr" anchorCtr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"/>
                <a:ea typeface="微软雅黑" panose="020B0503020204020204" pitchFamily="34" charset="-122"/>
              </a:rPr>
              <a:t>面向大规模储能的高性能钠离子电池正负极材料产业化进展</a:t>
            </a:r>
            <a:endParaRPr lang="en-US" altLang="zh-CN" sz="3200" b="1" baseline="-25000" dirty="0">
              <a:solidFill>
                <a:schemeClr val="bg1"/>
              </a:solidFill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31549" y="1425399"/>
            <a:ext cx="1060314" cy="2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7" name="文本框 19">
            <a:extLst>
              <a:ext uri="{FF2B5EF4-FFF2-40B4-BE49-F238E27FC236}">
                <a16:creationId xmlns:a16="http://schemas.microsoft.com/office/drawing/2014/main" id="{9044A0D0-3551-5B4E-A8A3-7EC6A4735434}"/>
              </a:ext>
            </a:extLst>
          </p:cNvPr>
          <p:cNvSpPr txBox="1"/>
          <p:nvPr/>
        </p:nvSpPr>
        <p:spPr>
          <a:xfrm>
            <a:off x="4826276" y="5287433"/>
            <a:ext cx="2539448" cy="4991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b="1">
                <a:latin typeface="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倍率性能</a:t>
            </a:r>
            <a:endParaRPr lang="en-US" altLang="zh-CN" sz="2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3159356-E854-C371-C8D5-6AA5CAE9AB89}"/>
              </a:ext>
            </a:extLst>
          </p:cNvPr>
          <p:cNvSpPr txBox="1"/>
          <p:nvPr/>
        </p:nvSpPr>
        <p:spPr>
          <a:xfrm>
            <a:off x="368691" y="5298986"/>
            <a:ext cx="3881762" cy="4994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latin typeface="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0.05C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放电比容量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220.6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mAh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1C8C3F8-E832-75EB-1EF4-B9AF144C8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" y="1425399"/>
            <a:ext cx="3817210" cy="3513114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B167B4EA-7F67-20B4-1CE1-74AC2E29C5B7}"/>
              </a:ext>
            </a:extLst>
          </p:cNvPr>
          <p:cNvSpPr txBox="1"/>
          <p:nvPr/>
        </p:nvSpPr>
        <p:spPr>
          <a:xfrm>
            <a:off x="8879148" y="5287433"/>
            <a:ext cx="2687771" cy="495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latin typeface=""/>
                <a:ea typeface="微软雅黑" panose="020B0503020204020204" pitchFamily="34" charset="-122"/>
              </a:rPr>
              <a:t>0.5C</a:t>
            </a:r>
            <a:r>
              <a:rPr lang="zh-CN" altLang="en-US" sz="2000" b="1" dirty="0">
                <a:latin typeface=""/>
                <a:ea typeface="微软雅黑" panose="020B0503020204020204" pitchFamily="34" charset="-122"/>
              </a:rPr>
              <a:t>循环性能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DA3026DC-9783-7C06-FD1D-8F00CFA17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638" y="1446367"/>
            <a:ext cx="4207153" cy="33868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4436B6D-C99E-B231-FF36-1EBA6275E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0736" y="1425399"/>
            <a:ext cx="4281264" cy="338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03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5F2CA08-F25F-9B6A-9E2A-F2E8FB1249D1}"/>
              </a:ext>
            </a:extLst>
          </p:cNvPr>
          <p:cNvSpPr txBox="1"/>
          <p:nvPr/>
        </p:nvSpPr>
        <p:spPr>
          <a:xfrm>
            <a:off x="0" y="702124"/>
            <a:ext cx="10567573" cy="971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高容量、高倍率性能和长循环寿命的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"/>
                <a:ea typeface="微软雅黑" panose="020B0503020204020204" pitchFamily="34" charset="-122"/>
                <a:cs typeface="+mn-cs"/>
              </a:rPr>
              <a:t>聚阴离子型钠电正极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</a:t>
            </a:r>
            <a:r>
              <a:rPr kumimoji="0" lang="en-US" altLang="zh-C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</a:t>
            </a:r>
            <a:r>
              <a:rPr kumimoji="0" lang="en-US" altLang="zh-C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(PO</a:t>
            </a:r>
            <a:r>
              <a:rPr kumimoji="0" lang="en-US" altLang="zh-C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400" b="1" baseline="-250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FBE1E40-2175-CC4B-9738-A5C9599C474A}"/>
              </a:ext>
            </a:extLst>
          </p:cNvPr>
          <p:cNvSpPr txBox="1"/>
          <p:nvPr/>
        </p:nvSpPr>
        <p:spPr>
          <a:xfrm>
            <a:off x="3989" y="17335"/>
            <a:ext cx="11371386" cy="74424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0" tIns="46800" rIns="90000" anchor="ctr" anchorCtr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"/>
                <a:ea typeface="微软雅黑" panose="020B0503020204020204" pitchFamily="34" charset="-122"/>
              </a:rPr>
              <a:t>面向大规模储能的高性能钠离子电池正负极材料产业化进展</a:t>
            </a:r>
            <a:endParaRPr lang="en-US" altLang="zh-CN" sz="3200" b="1" baseline="-25000" dirty="0">
              <a:solidFill>
                <a:schemeClr val="bg1"/>
              </a:solidFill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31549" y="1425399"/>
            <a:ext cx="1060314" cy="2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7" name="文本框 19">
            <a:extLst>
              <a:ext uri="{FF2B5EF4-FFF2-40B4-BE49-F238E27FC236}">
                <a16:creationId xmlns:a16="http://schemas.microsoft.com/office/drawing/2014/main" id="{9044A0D0-3551-5B4E-A8A3-7EC6A4735434}"/>
              </a:ext>
            </a:extLst>
          </p:cNvPr>
          <p:cNvSpPr txBox="1"/>
          <p:nvPr/>
        </p:nvSpPr>
        <p:spPr>
          <a:xfrm>
            <a:off x="4826276" y="4827494"/>
            <a:ext cx="2539448" cy="141756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b="1">
                <a:latin typeface="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倍率性能</a:t>
            </a:r>
          </a:p>
          <a:p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50C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倍率下仍有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0.1C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容量的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75%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9">
            <a:extLst>
              <a:ext uri="{FF2B5EF4-FFF2-40B4-BE49-F238E27FC236}">
                <a16:creationId xmlns:a16="http://schemas.microsoft.com/office/drawing/2014/main" id="{9044A0D0-3551-5B4E-A8A3-7EC6A4735434}"/>
              </a:ext>
            </a:extLst>
          </p:cNvPr>
          <p:cNvSpPr txBox="1"/>
          <p:nvPr/>
        </p:nvSpPr>
        <p:spPr>
          <a:xfrm>
            <a:off x="9027471" y="5136168"/>
            <a:ext cx="25394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b="1">
                <a:latin typeface="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5c 1700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圈长循环性能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3159356-E854-C371-C8D5-6AA5CAE9AB89}"/>
              </a:ext>
            </a:extLst>
          </p:cNvPr>
          <p:cNvSpPr txBox="1"/>
          <p:nvPr/>
        </p:nvSpPr>
        <p:spPr>
          <a:xfrm>
            <a:off x="509368" y="5096870"/>
            <a:ext cx="3628701" cy="4991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latin typeface="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0.1C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放电比容量 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mAh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81FCC1E-A4EA-A70C-43B5-377B0D2A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" y="1634208"/>
            <a:ext cx="3781701" cy="27971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D851084-7008-0452-29CB-6B5CBAB2D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468" y="1579876"/>
            <a:ext cx="3760725" cy="28317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26F0586-8208-5296-4703-995741CFA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903" y="1603379"/>
            <a:ext cx="4177097" cy="2784731"/>
          </a:xfrm>
          <a:prstGeom prst="rect">
            <a:avLst/>
          </a:prstGeom>
        </p:spPr>
      </p:pic>
      <p:cxnSp>
        <p:nvCxnSpPr>
          <p:cNvPr id="20" name="AutoShape 2">
            <a:extLst>
              <a:ext uri="{FF2B5EF4-FFF2-40B4-BE49-F238E27FC236}">
                <a16:creationId xmlns:a16="http://schemas.microsoft.com/office/drawing/2014/main" id="{7C4D3F46-D080-6AD0-8478-4C199A68E2B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755360" y="1560666"/>
            <a:ext cx="266700" cy="4794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AutoShape 3">
            <a:extLst>
              <a:ext uri="{FF2B5EF4-FFF2-40B4-BE49-F238E27FC236}">
                <a16:creationId xmlns:a16="http://schemas.microsoft.com/office/drawing/2014/main" id="{1FE61709-2B2B-7995-7ECF-0E3277FBD3B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828385" y="2487684"/>
            <a:ext cx="38100" cy="4794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CD5211A3-ED43-D958-A971-BD7DEB3F5722}"/>
              </a:ext>
            </a:extLst>
          </p:cNvPr>
          <p:cNvSpPr txBox="1"/>
          <p:nvPr/>
        </p:nvSpPr>
        <p:spPr>
          <a:xfrm>
            <a:off x="9679520" y="126487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  <a:ea typeface="宋体" panose="02010600030101010101" pitchFamily="2" charset="-122"/>
                <a:cs typeface="+mn-cs"/>
              </a:rPr>
              <a:t>库伦效率</a:t>
            </a: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92.1%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F03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60C636A-FAD8-82B0-4051-B86B39FB0A71}"/>
              </a:ext>
            </a:extLst>
          </p:cNvPr>
          <p:cNvSpPr txBox="1"/>
          <p:nvPr/>
        </p:nvSpPr>
        <p:spPr>
          <a:xfrm>
            <a:off x="9491788" y="292777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宋体" panose="02010600030101010101" pitchFamily="2" charset="-122"/>
                <a:cs typeface="+mn-cs"/>
              </a:rPr>
              <a:t>放电比容量</a:t>
            </a:r>
          </a:p>
        </p:txBody>
      </p:sp>
    </p:spTree>
    <p:extLst>
      <p:ext uri="{BB962C8B-B14F-4D97-AF65-F5344CB8AC3E}">
        <p14:creationId xmlns:p14="http://schemas.microsoft.com/office/powerpoint/2010/main" val="787941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1D92E36-FF05-CBD0-96ED-67460FE05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207" y="1602163"/>
            <a:ext cx="3980002" cy="323375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5F2CA08-F25F-9B6A-9E2A-F2E8FB1249D1}"/>
              </a:ext>
            </a:extLst>
          </p:cNvPr>
          <p:cNvSpPr txBox="1"/>
          <p:nvPr/>
        </p:nvSpPr>
        <p:spPr>
          <a:xfrm>
            <a:off x="0" y="702124"/>
            <a:ext cx="10567573" cy="580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高容量、高倍率性能和长循环寿命的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"/>
                <a:ea typeface="微软雅黑" panose="020B0503020204020204" pitchFamily="34" charset="-122"/>
                <a:cs typeface="+mn-cs"/>
              </a:rPr>
              <a:t>聚阴离子型钠电正极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(PO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    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FBE1E40-2175-CC4B-9738-A5C9599C474A}"/>
              </a:ext>
            </a:extLst>
          </p:cNvPr>
          <p:cNvSpPr txBox="1"/>
          <p:nvPr/>
        </p:nvSpPr>
        <p:spPr>
          <a:xfrm>
            <a:off x="3989" y="17335"/>
            <a:ext cx="11371386" cy="74424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0" tIns="46800" rIns="90000" anchor="ctr" anchorCtr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"/>
                <a:ea typeface="微软雅黑" panose="020B0503020204020204" pitchFamily="34" charset="-122"/>
              </a:rPr>
              <a:t>面向大规模储能的高性能钠离子电池正负极材料产业化进展</a:t>
            </a:r>
            <a:endParaRPr lang="en-US" altLang="zh-CN" sz="3200" b="1" baseline="-25000" dirty="0">
              <a:solidFill>
                <a:schemeClr val="bg1"/>
              </a:solidFill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31549" y="1425399"/>
            <a:ext cx="1060314" cy="2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6" name="文本框 16">
            <a:extLst>
              <a:ext uri="{FF2B5EF4-FFF2-40B4-BE49-F238E27FC236}">
                <a16:creationId xmlns:a16="http://schemas.microsoft.com/office/drawing/2014/main" id="{10C510ED-52C8-BE4B-9BC3-47E2F8C90B22}"/>
              </a:ext>
            </a:extLst>
          </p:cNvPr>
          <p:cNvSpPr txBox="1"/>
          <p:nvPr/>
        </p:nvSpPr>
        <p:spPr>
          <a:xfrm>
            <a:off x="454329" y="4955012"/>
            <a:ext cx="3480670" cy="9607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latin typeface="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000" dirty="0"/>
              <a:t>0.1C</a:t>
            </a:r>
            <a:r>
              <a:rPr lang="zh-CN" altLang="en-US" sz="2000" dirty="0"/>
              <a:t>充放电曲线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放电容量 </a:t>
            </a:r>
            <a:r>
              <a:rPr lang="en-US" altLang="zh-CN" sz="2000" dirty="0"/>
              <a:t>111mAh g</a:t>
            </a:r>
            <a:r>
              <a:rPr lang="en-US" altLang="zh-CN" sz="2000" baseline="30000" dirty="0"/>
              <a:t>-1</a:t>
            </a:r>
          </a:p>
        </p:txBody>
      </p:sp>
      <p:sp>
        <p:nvSpPr>
          <p:cNvPr id="17" name="文本框 19">
            <a:extLst>
              <a:ext uri="{FF2B5EF4-FFF2-40B4-BE49-F238E27FC236}">
                <a16:creationId xmlns:a16="http://schemas.microsoft.com/office/drawing/2014/main" id="{9044A0D0-3551-5B4E-A8A3-7EC6A4735434}"/>
              </a:ext>
            </a:extLst>
          </p:cNvPr>
          <p:cNvSpPr txBox="1"/>
          <p:nvPr/>
        </p:nvSpPr>
        <p:spPr>
          <a:xfrm>
            <a:off x="4826276" y="5205577"/>
            <a:ext cx="2539448" cy="4991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b="1">
                <a:latin typeface="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倍率性能</a:t>
            </a:r>
          </a:p>
        </p:txBody>
      </p:sp>
      <p:sp>
        <p:nvSpPr>
          <p:cNvPr id="18" name="文本框 19">
            <a:extLst>
              <a:ext uri="{FF2B5EF4-FFF2-40B4-BE49-F238E27FC236}">
                <a16:creationId xmlns:a16="http://schemas.microsoft.com/office/drawing/2014/main" id="{9044A0D0-3551-5B4E-A8A3-7EC6A4735434}"/>
              </a:ext>
            </a:extLst>
          </p:cNvPr>
          <p:cNvSpPr txBox="1"/>
          <p:nvPr/>
        </p:nvSpPr>
        <p:spPr>
          <a:xfrm>
            <a:off x="8425837" y="4919179"/>
            <a:ext cx="2539448" cy="9607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b="1">
                <a:latin typeface="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高电流密度下</a:t>
            </a:r>
            <a:endParaRPr lang="en-US" altLang="zh-CN" sz="2000" dirty="0"/>
          </a:p>
          <a:p>
            <a:r>
              <a:rPr lang="zh-CN" altLang="en-US" sz="2000" dirty="0"/>
              <a:t>循环性能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16" y="1548093"/>
            <a:ext cx="4059121" cy="328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57B7324-1FB3-EEF9-8223-71B77A132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8" y="1621457"/>
            <a:ext cx="3898221" cy="32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57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5F2CA08-F25F-9B6A-9E2A-F2E8FB1249D1}"/>
              </a:ext>
            </a:extLst>
          </p:cNvPr>
          <p:cNvSpPr txBox="1"/>
          <p:nvPr/>
        </p:nvSpPr>
        <p:spPr>
          <a:xfrm>
            <a:off x="0" y="702124"/>
            <a:ext cx="10567573" cy="971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高容量、高倍率性能和长循环寿命的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"/>
                <a:ea typeface="微软雅黑" panose="020B0503020204020204" pitchFamily="34" charset="-122"/>
                <a:cs typeface="+mn-cs"/>
              </a:rPr>
              <a:t>聚阴离子型钠电正极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</a:t>
            </a:r>
            <a:r>
              <a:rPr kumimoji="0" lang="en-US" altLang="zh-C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(VO</a:t>
            </a:r>
            <a:r>
              <a:rPr kumimoji="0" lang="en-US" altLang="zh-C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4.8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</a:t>
            </a:r>
            <a:r>
              <a:rPr kumimoji="0" lang="en-US" altLang="zh-C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kumimoji="0" lang="en-US" altLang="zh-C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kumimoji="0" lang="en-US" altLang="zh-C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1.4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400" b="1" baseline="-250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FBE1E40-2175-CC4B-9738-A5C9599C474A}"/>
              </a:ext>
            </a:extLst>
          </p:cNvPr>
          <p:cNvSpPr txBox="1"/>
          <p:nvPr/>
        </p:nvSpPr>
        <p:spPr>
          <a:xfrm>
            <a:off x="3989" y="17335"/>
            <a:ext cx="11371386" cy="74424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0" tIns="46800" rIns="90000" anchor="ctr" anchorCtr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"/>
                <a:ea typeface="微软雅黑" panose="020B0503020204020204" pitchFamily="34" charset="-122"/>
              </a:rPr>
              <a:t>面向大规模储能的高性能钠离子电池正负极材料产业化进展</a:t>
            </a:r>
            <a:endParaRPr lang="en-US" altLang="zh-CN" sz="3200" b="1" baseline="-25000" dirty="0">
              <a:solidFill>
                <a:schemeClr val="bg1"/>
              </a:solidFill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31549" y="1425399"/>
            <a:ext cx="1060314" cy="2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7" name="文本框 19">
            <a:extLst>
              <a:ext uri="{FF2B5EF4-FFF2-40B4-BE49-F238E27FC236}">
                <a16:creationId xmlns:a16="http://schemas.microsoft.com/office/drawing/2014/main" id="{9044A0D0-3551-5B4E-A8A3-7EC6A4735434}"/>
              </a:ext>
            </a:extLst>
          </p:cNvPr>
          <p:cNvSpPr txBox="1"/>
          <p:nvPr/>
        </p:nvSpPr>
        <p:spPr>
          <a:xfrm>
            <a:off x="4826276" y="5387326"/>
            <a:ext cx="2539448" cy="4991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b="1">
                <a:latin typeface="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倍率性能</a:t>
            </a:r>
          </a:p>
        </p:txBody>
      </p:sp>
      <p:sp>
        <p:nvSpPr>
          <p:cNvPr id="18" name="文本框 19">
            <a:extLst>
              <a:ext uri="{FF2B5EF4-FFF2-40B4-BE49-F238E27FC236}">
                <a16:creationId xmlns:a16="http://schemas.microsoft.com/office/drawing/2014/main" id="{9044A0D0-3551-5B4E-A8A3-7EC6A4735434}"/>
              </a:ext>
            </a:extLst>
          </p:cNvPr>
          <p:cNvSpPr txBox="1"/>
          <p:nvPr/>
        </p:nvSpPr>
        <p:spPr>
          <a:xfrm>
            <a:off x="9027471" y="5136168"/>
            <a:ext cx="2539448" cy="9607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b="1">
                <a:latin typeface=""/>
                <a:ea typeface="微软雅黑" panose="020B0503020204020204" pitchFamily="34" charset="-122"/>
              </a:defRPr>
            </a:lvl1pPr>
          </a:lstStyle>
          <a:p>
            <a:r>
              <a:rPr lang="en-US" altLang="zh-CN" sz="2000" dirty="0"/>
              <a:t>1C</a:t>
            </a:r>
            <a:r>
              <a:rPr lang="zh-CN" altLang="en-US" sz="2000" dirty="0"/>
              <a:t>电流密度下</a:t>
            </a:r>
            <a:endParaRPr lang="en-US" altLang="zh-CN" sz="2000" dirty="0"/>
          </a:p>
          <a:p>
            <a:r>
              <a:rPr lang="zh-CN" altLang="en-US" sz="2000" dirty="0"/>
              <a:t>循环性能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E2C6352-DBF3-4FF8-9015-D38257054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97" y="1673544"/>
            <a:ext cx="3753290" cy="311904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3159356-E854-C371-C8D5-6AA5CAE9AB89}"/>
              </a:ext>
            </a:extLst>
          </p:cNvPr>
          <p:cNvSpPr txBox="1"/>
          <p:nvPr/>
        </p:nvSpPr>
        <p:spPr>
          <a:xfrm>
            <a:off x="487188" y="5176820"/>
            <a:ext cx="3278975" cy="9201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latin typeface="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微软雅黑" panose="020B0503020204020204" pitchFamily="34" charset="-122"/>
                <a:cs typeface="+mn-cs"/>
              </a:rPr>
              <a:t>0.1C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微软雅黑" panose="020B0503020204020204" pitchFamily="34" charset="-122"/>
                <a:cs typeface="+mn-cs"/>
              </a:rPr>
              <a:t>放电比容量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微软雅黑" panose="020B0503020204020204" pitchFamily="34" charset="-122"/>
                <a:cs typeface="+mn-cs"/>
              </a:rPr>
              <a:t>131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微软雅黑" panose="020B0503020204020204" pitchFamily="34" charset="-122"/>
                <a:cs typeface="+mn-cs"/>
              </a:rPr>
              <a:t>mAh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微软雅黑" panose="020B0503020204020204" pitchFamily="34" charset="-122"/>
                <a:cs typeface="+mn-cs"/>
              </a:rPr>
              <a:t> g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微软雅黑" panose="020B0503020204020204" pitchFamily="34" charset="-122"/>
                <a:cs typeface="+mn-cs"/>
              </a:rPr>
              <a:t>-1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微软雅黑" panose="020B0503020204020204" pitchFamily="34" charset="-122"/>
                <a:cs typeface="+mn-cs"/>
              </a:rPr>
              <a:t>1C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微软雅黑" panose="020B0503020204020204" pitchFamily="34" charset="-122"/>
                <a:cs typeface="+mn-cs"/>
              </a:rPr>
              <a:t>放电比容量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微软雅黑" panose="020B0503020204020204" pitchFamily="34" charset="-122"/>
                <a:cs typeface="+mn-cs"/>
              </a:rPr>
              <a:t> 127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微软雅黑" panose="020B0503020204020204" pitchFamily="34" charset="-122"/>
                <a:cs typeface="+mn-cs"/>
              </a:rPr>
              <a:t>mAh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微软雅黑" panose="020B0503020204020204" pitchFamily="34" charset="-122"/>
                <a:cs typeface="+mn-cs"/>
              </a:rPr>
              <a:t> g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微软雅黑" panose="020B0503020204020204" pitchFamily="34" charset="-122"/>
                <a:cs typeface="+mn-cs"/>
              </a:rPr>
              <a:t>-1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ABB357C-795B-95A6-C4D2-2BE858987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069" y="1673544"/>
            <a:ext cx="3792693" cy="30891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4F845F-E529-40CA-7D75-9C48CA03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651" y="1634207"/>
            <a:ext cx="3875639" cy="315838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390BF699-973E-BD2D-865E-A84CF87B2AA9}"/>
              </a:ext>
            </a:extLst>
          </p:cNvPr>
          <p:cNvSpPr txBox="1"/>
          <p:nvPr/>
        </p:nvSpPr>
        <p:spPr>
          <a:xfrm>
            <a:off x="1189292" y="186479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1C=129mAh g</a:t>
            </a:r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ED6E6B2-0FE2-E066-5823-931E53A5E501}"/>
              </a:ext>
            </a:extLst>
          </p:cNvPr>
          <p:cNvSpPr txBox="1"/>
          <p:nvPr/>
        </p:nvSpPr>
        <p:spPr>
          <a:xfrm>
            <a:off x="8810036" y="224417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E6CF066-7F77-454F-5B9E-7DB28212AC68}"/>
              </a:ext>
            </a:extLst>
          </p:cNvPr>
          <p:cNvSpPr txBox="1"/>
          <p:nvPr/>
        </p:nvSpPr>
        <p:spPr>
          <a:xfrm>
            <a:off x="4620562" y="1800678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0.1C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55EE220-7AE5-FFB1-4C4C-0CFEF1FF18F6}"/>
              </a:ext>
            </a:extLst>
          </p:cNvPr>
          <p:cNvSpPr txBox="1"/>
          <p:nvPr/>
        </p:nvSpPr>
        <p:spPr>
          <a:xfrm>
            <a:off x="5109574" y="1872089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8154D82-E19C-275E-F39C-FD1BB4051725}"/>
              </a:ext>
            </a:extLst>
          </p:cNvPr>
          <p:cNvSpPr txBox="1"/>
          <p:nvPr/>
        </p:nvSpPr>
        <p:spPr>
          <a:xfrm>
            <a:off x="5578364" y="1938803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47B627D-8CB4-92E5-08BA-646F1F21FE7B}"/>
              </a:ext>
            </a:extLst>
          </p:cNvPr>
          <p:cNvSpPr txBox="1"/>
          <p:nvPr/>
        </p:nvSpPr>
        <p:spPr>
          <a:xfrm>
            <a:off x="6040654" y="2019779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9E06425-90CE-233E-247C-DA37C7E0E6B5}"/>
              </a:ext>
            </a:extLst>
          </p:cNvPr>
          <p:cNvSpPr txBox="1"/>
          <p:nvPr/>
        </p:nvSpPr>
        <p:spPr>
          <a:xfrm>
            <a:off x="6473945" y="2112691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10C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9EDE75E-7E0D-7ABC-0A53-AD8822F8C91F}"/>
              </a:ext>
            </a:extLst>
          </p:cNvPr>
          <p:cNvSpPr txBox="1"/>
          <p:nvPr/>
        </p:nvSpPr>
        <p:spPr>
          <a:xfrm>
            <a:off x="6937907" y="2428839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20C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C70AD7D-2308-AF04-246F-FF3C3FE6216D}"/>
              </a:ext>
            </a:extLst>
          </p:cNvPr>
          <p:cNvSpPr txBox="1"/>
          <p:nvPr/>
        </p:nvSpPr>
        <p:spPr>
          <a:xfrm>
            <a:off x="7353360" y="1797360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0.1C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43BA4CE-2A82-DED0-F898-E41FC7DBCF01}"/>
              </a:ext>
            </a:extLst>
          </p:cNvPr>
          <p:cNvSpPr txBox="1"/>
          <p:nvPr/>
        </p:nvSpPr>
        <p:spPr>
          <a:xfrm>
            <a:off x="10910048" y="2365148"/>
            <a:ext cx="678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96.3%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9622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zcxZTk3M2U3YTlkNTUzYzU3MGY5ZTUyYmU4OGZkOTQ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71"/>
  <p:tag name="KSO_WM_UNIT_TYPE" val="l_h_a"/>
  <p:tag name="KSO_WM_UNIT_INDEX" val="1_3_1"/>
  <p:tag name="KSO_WM_UNIT_ID" val="256*l_h_a*1_3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13"/>
  <p:tag name="KSO_WM_UNIT_FILL_TYPE" val="1"/>
  <p:tag name="KSO_WM_UNIT_TEXT_FILL_FORE_SCHEMECOLOR_INDEX" val="16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71"/>
  <p:tag name="KSO_WM_UNIT_TYPE" val="l_h_a"/>
  <p:tag name="KSO_WM_UNIT_INDEX" val="1_2_1"/>
  <p:tag name="KSO_WM_UNIT_ID" val="256*l_h_a*1_2_1"/>
  <p:tag name="KSO_WM_UNIT_CLEAR" val="1"/>
  <p:tag name="KSO_WM_UNIT_LAYERLEVEL" val="1_1_1"/>
  <p:tag name="KSO_WM_UNIT_VALUE" val="6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13"/>
  <p:tag name="KSO_WM_UNIT_FILL_TYPE" val="1"/>
  <p:tag name="KSO_WM_UNIT_TEXT_FILL_FORE_SCHEMECOLOR_INDEX" val="16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71"/>
  <p:tag name="KSO_WM_UNIT_TYPE" val="l_h_a"/>
  <p:tag name="KSO_WM_UNIT_INDEX" val="1_1_1"/>
  <p:tag name="KSO_WM_UNIT_ID" val="256*l_h_a*1_1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13"/>
  <p:tag name="KSO_WM_UNIT_FILL_TYPE" val="1"/>
  <p:tag name="KSO_WM_UNIT_TEXT_FILL_FORE_SCHEMECOLOR_INDEX" val="16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71"/>
  <p:tag name="KSO_WM_UNIT_TYPE" val="l_h_a"/>
  <p:tag name="KSO_WM_UNIT_INDEX" val="1_6_1"/>
  <p:tag name="KSO_WM_UNIT_ID" val="256*l_h_a*1_6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13"/>
  <p:tag name="KSO_WM_UNIT_FILL_TYPE" val="1"/>
  <p:tag name="KSO_WM_UNIT_TEXT_FILL_FORE_SCHEMECOLOR_INDEX" val="16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71"/>
  <p:tag name="KSO_WM_UNIT_TYPE" val="l_h_a"/>
  <p:tag name="KSO_WM_UNIT_INDEX" val="1_5_1"/>
  <p:tag name="KSO_WM_UNIT_ID" val="256*l_h_a*1_5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13"/>
  <p:tag name="KSO_WM_UNIT_FILL_TYPE" val="1"/>
  <p:tag name="KSO_WM_UNIT_TEXT_FILL_FORE_SCHEMECOLOR_INDEX" val="16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71"/>
  <p:tag name="KSO_WM_UNIT_TYPE" val="l_h_a"/>
  <p:tag name="KSO_WM_UNIT_INDEX" val="1_4_1"/>
  <p:tag name="KSO_WM_UNIT_ID" val="256*l_h_a*1_4_1"/>
  <p:tag name="KSO_WM_UNIT_CLEAR" val="1"/>
  <p:tag name="KSO_WM_UNIT_LAYERLEVEL" val="1_1_1"/>
  <p:tag name="KSO_WM_UNIT_VALUE" val="15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13"/>
  <p:tag name="KSO_WM_UNIT_FILL_TYPE" val="1"/>
  <p:tag name="KSO_WM_UNIT_TEXT_FILL_FORE_SCHEMECOLOR_INDEX" val="16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71"/>
  <p:tag name="KSO_WM_UNIT_TYPE" val="l_h_a"/>
  <p:tag name="KSO_WM_UNIT_INDEX" val="1_3_1"/>
  <p:tag name="KSO_WM_UNIT_ID" val="256*l_h_a*1_3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FILL_FORE_SCHEMECOLOR_INDEX" val="13"/>
  <p:tag name="KSO_WM_UNIT_FILL_TYPE" val="1"/>
  <p:tag name="KSO_WM_UNIT_TEXT_FILL_FORE_SCHEMECOLOR_INDEX" val="16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1021</Words>
  <Application>Microsoft Macintosh PowerPoint</Application>
  <PresentationFormat>Widescreen</PresentationFormat>
  <Paragraphs>146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Calibri</vt:lpstr>
      <vt:lpstr>Office 主题​​</vt:lpstr>
      <vt:lpstr>PowerPoint Presentation</vt:lpstr>
      <vt:lpstr>PowerPoint Presentation</vt:lpstr>
      <vt:lpstr>总体介绍</vt:lpstr>
      <vt:lpstr>核心业务版块</vt:lpstr>
      <vt:lpstr>纳米材料应用广泛，在新能源领域发挥着至关重要的作用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团队简介：创始人  陈亚楠</vt:lpstr>
      <vt:lpstr>团队：创始人  陈亚楠</vt:lpstr>
      <vt:lpstr>PowerPoint Presentation</vt:lpstr>
      <vt:lpstr>拥有三个国家级研发平台</vt:lpstr>
      <vt:lpstr>PowerPoint Presentation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阳 焦</dc:creator>
  <cp:lastModifiedBy>Yanan Chen</cp:lastModifiedBy>
  <cp:revision>256</cp:revision>
  <cp:lastPrinted>2022-10-17T12:19:57Z</cp:lastPrinted>
  <dcterms:created xsi:type="dcterms:W3CDTF">2019-03-28T15:29:00Z</dcterms:created>
  <dcterms:modified xsi:type="dcterms:W3CDTF">2022-11-23T08:52:51Z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528C50CED92745A68A61E611EC4FDFC4</vt:lpwstr>
  </property>
</Properties>
</file>