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handoutMasterIdLst>
    <p:handoutMasterId r:id="rId30"/>
  </p:handoutMasterIdLst>
  <p:sldIdLst>
    <p:sldId id="402" r:id="rId3"/>
    <p:sldId id="427" r:id="rId4"/>
    <p:sldId id="401" r:id="rId5"/>
    <p:sldId id="268" r:id="rId6"/>
    <p:sldId id="257" r:id="rId8"/>
    <p:sldId id="301" r:id="rId9"/>
    <p:sldId id="381" r:id="rId10"/>
    <p:sldId id="310" r:id="rId11"/>
    <p:sldId id="353" r:id="rId12"/>
    <p:sldId id="354" r:id="rId13"/>
    <p:sldId id="355" r:id="rId14"/>
    <p:sldId id="356" r:id="rId15"/>
    <p:sldId id="295" r:id="rId16"/>
    <p:sldId id="368" r:id="rId17"/>
    <p:sldId id="357" r:id="rId18"/>
    <p:sldId id="358" r:id="rId19"/>
    <p:sldId id="385" r:id="rId20"/>
    <p:sldId id="360" r:id="rId21"/>
    <p:sldId id="361" r:id="rId22"/>
    <p:sldId id="382" r:id="rId23"/>
    <p:sldId id="328" r:id="rId24"/>
    <p:sldId id="324" r:id="rId25"/>
    <p:sldId id="297" r:id="rId26"/>
    <p:sldId id="364" r:id="rId27"/>
    <p:sldId id="362" r:id="rId28"/>
    <p:sldId id="366" r:id="rId29"/>
  </p:sldIdLst>
  <p:sldSz cx="12192000" cy="6858000"/>
  <p:notesSz cx="6858000" cy="9144000"/>
  <p:custDataLst>
    <p:tags r:id="rId35"/>
  </p:custDataLst>
  <p:defaultTextStyle>
    <a:defPPr>
      <a:defRPr lang="zh-CN"/>
    </a:defPPr>
    <a:lvl1pPr algn="l" rtl="0" fontAlgn="base">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6pPr>
    <a:lvl7pPr marL="27432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7pPr>
    <a:lvl8pPr marL="32004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8pPr>
    <a:lvl9pPr marL="3657600" algn="l" defTabSz="914400" rtl="0" eaLnBrk="1" latinLnBrk="0" hangingPunct="1">
      <a:defRPr kern="1200">
        <a:solidFill>
          <a:schemeClr val="tx1"/>
        </a:solidFill>
        <a:latin typeface="微软雅黑" panose="020B0503020204020204" pitchFamily="34" charset="-122"/>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idong" initials="l" lastIdx="2" clrIdx="0"/>
  <p:cmAuthor id="7" name="GB" initials="G" lastIdx="1" clrIdx="4"/>
  <p:cmAuthor id="1" name="伟 王" initials="伟" lastIdx="1" clrIdx="0"/>
  <p:cmAuthor id="8" name="R GB" initials="RG" lastIdx="1" clrIdx="5"/>
  <p:cmAuthor id="2" name="Administrator" initials="A" lastIdx="11" clrIdx="1"/>
  <p:cmAuthor id="3" name="wenzhi bi" initials="wb" lastIdx="1" clrIdx="2"/>
  <p:cmAuthor id="10" name="chenyw" initials="c" lastIdx="1" clrIdx="9"/>
  <p:cmAuthor id="4" name="shinevin liu" initials="sl" lastIdx="1" clrIdx="3"/>
  <p:cmAuthor id="11" name="31164" initials="3" lastIdx="1" clrIdx="10"/>
  <p:cmAuthor id="5" name="未知用户1" initials="未" lastIdx="1" clrIdx="0"/>
  <p:cmAuthor id="6" name="dbc" initials="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64665"/>
    <a:srgbClr val="197519"/>
    <a:srgbClr val="EAEFEA"/>
    <a:srgbClr val="4F867D"/>
    <a:srgbClr val="98BF37"/>
    <a:srgbClr val="2B4F3F"/>
    <a:srgbClr val="AED99B"/>
    <a:srgbClr val="B6D46A"/>
    <a:srgbClr val="5AA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45" autoAdjust="0"/>
    <p:restoredTop sz="94140" autoAdjust="0"/>
  </p:normalViewPr>
  <p:slideViewPr>
    <p:cSldViewPr snapToGrid="0">
      <p:cViewPr varScale="1">
        <p:scale>
          <a:sx n="111" d="100"/>
          <a:sy n="111" d="100"/>
        </p:scale>
        <p:origin x="162" y="96"/>
      </p:cViewPr>
      <p:guideLst>
        <p:guide orient="horz" pos="2159"/>
        <p:guide orient="horz" pos="3251"/>
        <p:guide orient="horz" pos="1233"/>
        <p:guide orient="horz" pos="1704"/>
        <p:guide orient="horz" pos="1952"/>
        <p:guide orient="horz" pos="2967"/>
        <p:guide orient="horz" pos="1510"/>
        <p:guide pos="3840"/>
        <p:guide pos="3429"/>
        <p:guide pos="3239"/>
        <p:guide pos="5602"/>
        <p:guide pos="5410"/>
        <p:guide pos="956"/>
        <p:guide pos="1115"/>
      </p:guideLst>
    </p:cSldViewPr>
  </p:slideViewPr>
  <p:notesTextViewPr>
    <p:cViewPr>
      <p:scale>
        <a:sx n="1" d="1"/>
        <a:sy n="1" d="1"/>
      </p:scale>
      <p:origin x="0" y="0"/>
    </p:cViewPr>
  </p:notesText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tags" Target="tags/tag5.xml"/><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handoutMaster" Target="handoutMasters/handoutMaster1.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ea typeface="+mn-ea"/>
              </a:defRPr>
            </a:lvl1pPr>
          </a:lstStyle>
          <a:p>
            <a:fld id="{EF55CAEE-9351-405D-B604-5A2BE040498C}" type="datetimeFigureOut">
              <a:rPr lang="zh-CN" altLang="en-US"/>
            </a:fld>
            <a:endParaRPr lang="zh-CN" altLang="en-US">
              <a:latin typeface="微软雅黑" panose="020B0503020204020204" pitchFamily="34" charset="-122"/>
              <a:ea typeface="微软雅黑" panose="020B0503020204020204" pitchFamily="34" charset="-122"/>
            </a:endParaRPr>
          </a:p>
        </p:txBody>
      </p:sp>
      <p:sp>
        <p:nvSpPr>
          <p:cNvPr id="3076" name="幻灯片图像占位符 3"/>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3077" name="备注占位符 4"/>
          <p:cNvSpPr>
            <a:spLocks noGrp="1" noChangeArrowheads="1"/>
          </p:cNvSpPr>
          <p:nvPr>
            <p:ph type="body" sz="quarter" idx="9"/>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a:defRPr sz="1200"/>
            </a:lvl1pPr>
          </a:lstStyle>
          <a:p>
            <a:fld id="{24026F42-6C18-436D-9B0C-AEFDE08ED310}"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rtl="0" fontAlgn="base">
      <a:spcBef>
        <a:spcPct val="0"/>
      </a:spcBef>
      <a:spcAft>
        <a:spcPct val="0"/>
      </a:spcAft>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幻灯片图像占位符 1"/>
          <p:cNvSpPr>
            <a:spLocks noGrp="1" noRot="1" noChangeAspect="1" noChangeArrowheads="1"/>
          </p:cNvSpPr>
          <p:nvPr>
            <p:ph type="sldImg" idx="4294967295"/>
          </p:nvPr>
        </p:nvSpPr>
        <p:spPr>
          <a:ln>
            <a:miter lim="800000"/>
          </a:ln>
        </p:spPr>
      </p:sp>
      <p:sp>
        <p:nvSpPr>
          <p:cNvPr id="6146" name="备注占位符 2"/>
          <p:cNvSpPr>
            <a:spLocks noGrp="1" noChangeArrowheads="1"/>
          </p:cNvSpPr>
          <p:nvPr>
            <p:ph type="body" idx="4294967295"/>
          </p:nvPr>
        </p:nvSpPr>
        <p:spPr/>
        <p:txBody>
          <a:bodyPr/>
          <a:lstStyle/>
          <a:p>
            <a:endParaRPr lang="zh-CN" altLang="en-US"/>
          </a:p>
        </p:txBody>
      </p:sp>
      <p:sp>
        <p:nvSpPr>
          <p:cNvPr id="614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494473A-8CFA-4753-A279-55231BB8101D}" type="slidenum">
              <a:rPr lang="zh-CN" altLang="en-US"/>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noChangeArrowheads="1"/>
          </p:cNvSpPr>
          <p:nvPr>
            <p:ph type="sldImg" idx="4294967295"/>
          </p:nvPr>
        </p:nvSpPr>
        <p:spPr>
          <a:ln>
            <a:miter lim="800000"/>
          </a:ln>
        </p:spPr>
      </p:sp>
      <p:sp>
        <p:nvSpPr>
          <p:cNvPr id="9218" name="备注占位符 2"/>
          <p:cNvSpPr>
            <a:spLocks noGrp="1" noChangeArrowheads="1"/>
          </p:cNvSpPr>
          <p:nvPr>
            <p:ph type="body" idx="4294967295"/>
          </p:nvPr>
        </p:nvSpPr>
        <p:spPr/>
        <p:txBody>
          <a:bodyPr/>
          <a:lstStyle/>
          <a:p>
            <a:endParaRPr lang="zh-CN" altLang="en-US"/>
          </a:p>
        </p:txBody>
      </p:sp>
      <p:sp>
        <p:nvSpPr>
          <p:cNvPr id="92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203E670-4FCD-4B85-B15F-E6622A458FE9}" type="slidenum">
              <a:rPr lang="zh-CN" altLang="en-US"/>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noChangeArrowheads="1"/>
          </p:cNvSpPr>
          <p:nvPr>
            <p:ph type="sldImg" idx="4294967295"/>
          </p:nvPr>
        </p:nvSpPr>
        <p:spPr>
          <a:ln>
            <a:miter lim="800000"/>
          </a:ln>
        </p:spPr>
      </p:sp>
      <p:sp>
        <p:nvSpPr>
          <p:cNvPr id="9218" name="备注占位符 2"/>
          <p:cNvSpPr>
            <a:spLocks noGrp="1" noChangeArrowheads="1"/>
          </p:cNvSpPr>
          <p:nvPr>
            <p:ph type="body" idx="4294967295"/>
          </p:nvPr>
        </p:nvSpPr>
        <p:spPr/>
        <p:txBody>
          <a:bodyPr/>
          <a:lstStyle/>
          <a:p>
            <a:endParaRPr lang="zh-CN" altLang="en-US"/>
          </a:p>
        </p:txBody>
      </p:sp>
      <p:sp>
        <p:nvSpPr>
          <p:cNvPr id="92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203E670-4FCD-4B85-B15F-E6622A458FE9}" type="slidenum">
              <a:rPr lang="zh-CN" altLang="en-US"/>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noChangeArrowheads="1"/>
          </p:cNvSpPr>
          <p:nvPr>
            <p:ph type="sldImg" idx="4294967295"/>
          </p:nvPr>
        </p:nvSpPr>
        <p:spPr>
          <a:ln>
            <a:miter lim="800000"/>
          </a:ln>
        </p:spPr>
      </p:sp>
      <p:sp>
        <p:nvSpPr>
          <p:cNvPr id="9218" name="备注占位符 2"/>
          <p:cNvSpPr>
            <a:spLocks noGrp="1" noChangeArrowheads="1"/>
          </p:cNvSpPr>
          <p:nvPr>
            <p:ph type="body" idx="4294967295"/>
          </p:nvPr>
        </p:nvSpPr>
        <p:spPr/>
        <p:txBody>
          <a:bodyPr/>
          <a:lstStyle/>
          <a:p>
            <a:endParaRPr lang="zh-CN" altLang="en-US"/>
          </a:p>
        </p:txBody>
      </p:sp>
      <p:sp>
        <p:nvSpPr>
          <p:cNvPr id="92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8203E670-4FCD-4B85-B15F-E6622A458FE9}" type="slidenum">
              <a:rPr lang="zh-CN" altLang="en-US"/>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F463C627-6A63-442D-9051-38C884ED0C10}"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D73F1CDE-4FB8-4F7D-8D86-26D5D6572090}"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fld id="{F463C627-6A63-442D-9051-38C884ED0C1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6A52BEEF-3F49-4E9C-B14E-D1724661BDDE}"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fld id="{F463C627-6A63-442D-9051-38C884ED0C1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E69E52F6-DC1F-41FF-8E62-B25756EC5CAC}"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nvPr>
        </p:nvSpPr>
        <p:spPr/>
        <p:txBody>
          <a:bodyPr/>
          <a:lstStyle>
            <a:lvl1pPr>
              <a:defRPr/>
            </a:lvl1pPr>
          </a:lstStyle>
          <a:p>
            <a:fld id="{F463C627-6A63-442D-9051-38C884ED0C1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E17E17FA-FCC5-4EE0-A28A-D833B4026341}"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nvPr>
        </p:nvSpPr>
        <p:spPr/>
        <p:txBody>
          <a:bodyPr/>
          <a:lstStyle>
            <a:lvl1pPr>
              <a:defRPr/>
            </a:lvl1pPr>
          </a:lstStyle>
          <a:p>
            <a:fld id="{F463C627-6A63-442D-9051-38C884ED0C1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endParaRPr lang="zh-CN" altLang="en-US"/>
          </a:p>
        </p:txBody>
      </p:sp>
      <p:sp>
        <p:nvSpPr>
          <p:cNvPr id="7" name="灯片编号占位符 5"/>
          <p:cNvSpPr>
            <a:spLocks noGrp="1"/>
          </p:cNvSpPr>
          <p:nvPr>
            <p:ph type="sldNum" sz="quarter" idx="12"/>
          </p:nvPr>
        </p:nvSpPr>
        <p:spPr/>
        <p:txBody>
          <a:bodyPr/>
          <a:lstStyle>
            <a:lvl1pPr>
              <a:defRPr/>
            </a:lvl1pPr>
          </a:lstStyle>
          <a:p>
            <a:fld id="{DCB419A4-C857-4B04-9E70-453420B4E211}"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4" name="内容占位符 3"/>
          <p:cNvSpPr>
            <a:spLocks noGrp="1"/>
          </p:cNvSpPr>
          <p:nvPr>
            <p:ph sz="half" idx="2"/>
          </p:nvPr>
        </p:nvSpPr>
        <p:spPr>
          <a:xfrm>
            <a:off x="839788" y="2505075"/>
            <a:ext cx="5157787"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endParaRPr lang="zh-CN" altLang="en-US" noProof="1"/>
          </a:p>
        </p:txBody>
      </p:sp>
      <p:sp>
        <p:nvSpPr>
          <p:cNvPr id="6" name="内容占位符 5"/>
          <p:cNvSpPr>
            <a:spLocks noGrp="1"/>
          </p:cNvSpPr>
          <p:nvPr>
            <p:ph sz="quarter" idx="4"/>
          </p:nvPr>
        </p:nvSpPr>
        <p:spPr>
          <a:xfrm>
            <a:off x="6172200" y="2505075"/>
            <a:ext cx="5183188" cy="3684588"/>
          </a:xfrm>
        </p:spPr>
        <p:txBody>
          <a:body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7" name="日期占位符 3"/>
          <p:cNvSpPr>
            <a:spLocks noGrp="1"/>
          </p:cNvSpPr>
          <p:nvPr>
            <p:ph type="dt" sz="half" idx="10"/>
          </p:nvPr>
        </p:nvSpPr>
        <p:spPr/>
        <p:txBody>
          <a:bodyPr/>
          <a:lstStyle>
            <a:lvl1pPr>
              <a:defRPr/>
            </a:lvl1pPr>
          </a:lstStyle>
          <a:p>
            <a:fld id="{F463C627-6A63-442D-9051-38C884ED0C10}"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endParaRPr lang="zh-CN" altLang="en-US"/>
          </a:p>
        </p:txBody>
      </p:sp>
      <p:sp>
        <p:nvSpPr>
          <p:cNvPr id="9" name="灯片编号占位符 5"/>
          <p:cNvSpPr>
            <a:spLocks noGrp="1"/>
          </p:cNvSpPr>
          <p:nvPr>
            <p:ph type="sldNum" sz="quarter" idx="12"/>
          </p:nvPr>
        </p:nvSpPr>
        <p:spPr/>
        <p:txBody>
          <a:bodyPr/>
          <a:lstStyle>
            <a:lvl1pPr>
              <a:defRPr/>
            </a:lvl1pPr>
          </a:lstStyle>
          <a:p>
            <a:fld id="{03776765-1DFD-4515-87EE-5ED40E720194}"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F463C627-6A63-442D-9051-38C884ED0C10}"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CE64B888-605F-42D5-9B85-FE32AD1C9849}"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nvPr>
        </p:nvSpPr>
        <p:spPr/>
        <p:txBody>
          <a:bodyPr/>
          <a:lstStyle>
            <a:lvl1pPr>
              <a:defRPr/>
            </a:lvl1pPr>
          </a:lstStyle>
          <a:p>
            <a:fld id="{F463C627-6A63-442D-9051-38C884ED0C1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endParaRPr lang="zh-CN" altLang="en-US"/>
          </a:p>
        </p:txBody>
      </p:sp>
      <p:sp>
        <p:nvSpPr>
          <p:cNvPr id="7" name="灯片编号占位符 5"/>
          <p:cNvSpPr>
            <a:spLocks noGrp="1"/>
          </p:cNvSpPr>
          <p:nvPr>
            <p:ph type="sldNum" sz="quarter" idx="12"/>
          </p:nvPr>
        </p:nvSpPr>
        <p:spPr/>
        <p:txBody>
          <a:bodyPr/>
          <a:lstStyle>
            <a:lvl1pPr>
              <a:defRPr/>
            </a:lvl1pPr>
          </a:lstStyle>
          <a:p>
            <a:fld id="{8F7BEF89-29F2-4702-85D0-0FA1D72D6BDC}"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noProof="1"/>
              <a:t>单击此处编辑母版标题样式</a:t>
            </a:r>
            <a:endParaRPr lang="zh-CN" altLang="en-US" noProof="1"/>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noProof="1"/>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noProof="1"/>
              <a:t>单击此处编辑母版文本样式</a:t>
            </a:r>
            <a:endParaRPr lang="zh-CN" altLang="en-US" noProof="1"/>
          </a:p>
        </p:txBody>
      </p:sp>
      <p:sp>
        <p:nvSpPr>
          <p:cNvPr id="5" name="日期占位符 3"/>
          <p:cNvSpPr>
            <a:spLocks noGrp="1"/>
          </p:cNvSpPr>
          <p:nvPr>
            <p:ph type="dt" sz="half" idx="10"/>
          </p:nvPr>
        </p:nvSpPr>
        <p:spPr/>
        <p:txBody>
          <a:bodyPr/>
          <a:lstStyle>
            <a:lvl1pPr>
              <a:defRPr/>
            </a:lvl1pPr>
          </a:lstStyle>
          <a:p>
            <a:fld id="{F463C627-6A63-442D-9051-38C884ED0C10}"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endParaRPr lang="zh-CN" altLang="en-US"/>
          </a:p>
        </p:txBody>
      </p:sp>
      <p:sp>
        <p:nvSpPr>
          <p:cNvPr id="7" name="灯片编号占位符 5"/>
          <p:cNvSpPr>
            <a:spLocks noGrp="1"/>
          </p:cNvSpPr>
          <p:nvPr>
            <p:ph type="sldNum" sz="quarter" idx="12"/>
          </p:nvPr>
        </p:nvSpPr>
        <p:spPr/>
        <p:txBody>
          <a:bodyPr/>
          <a:lstStyle>
            <a:lvl1pPr>
              <a:defRPr/>
            </a:lvl1pPr>
          </a:lstStyle>
          <a:p>
            <a:fld id="{7A3F78E8-AF35-44E5-8540-08F45E5BF9EC}"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nvPr>
        </p:nvSpPr>
        <p:spPr/>
        <p:txBody>
          <a:bodyPr/>
          <a:lstStyle>
            <a:lvl1pPr>
              <a:defRPr/>
            </a:lvl1pPr>
          </a:lstStyle>
          <a:p>
            <a:fld id="{F463C627-6A63-442D-9051-38C884ED0C1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endParaRPr lang="zh-CN" altLang="en-US"/>
          </a:p>
        </p:txBody>
      </p:sp>
      <p:sp>
        <p:nvSpPr>
          <p:cNvPr id="6" name="灯片编号占位符 5"/>
          <p:cNvSpPr>
            <a:spLocks noGrp="1"/>
          </p:cNvSpPr>
          <p:nvPr>
            <p:ph type="sldNum" sz="quarter" idx="12"/>
          </p:nvPr>
        </p:nvSpPr>
        <p:spPr/>
        <p:txBody>
          <a:bodyPr/>
          <a:lstStyle>
            <a:lvl1pPr>
              <a:defRPr/>
            </a:lvl1pPr>
          </a:lstStyle>
          <a:p>
            <a:fld id="{5961A111-6C44-4ADA-8907-E6E0E321EDD5}"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197519">
            <a:alpha val="4999"/>
          </a:srgbClr>
        </a:soli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zh-CN" altLang="en-US"/>
          </a:p>
        </p:txBody>
      </p:sp>
      <p:sp>
        <p:nvSpPr>
          <p:cNvPr id="1027" name="文本占位符 2"/>
          <p:cNvSpPr>
            <a:spLocks noGrp="1" noChangeArrowheads="1"/>
          </p:cNvSpPr>
          <p:nvPr>
            <p:ph type="body" idx="9"/>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smtClean="0">
                <a:solidFill>
                  <a:schemeClr val="tx1">
                    <a:tint val="75000"/>
                  </a:schemeClr>
                </a:solidFill>
                <a:latin typeface="+mn-lt"/>
                <a:ea typeface="+mn-ea"/>
              </a:defRPr>
            </a:lvl1pPr>
          </a:lstStyle>
          <a:p>
            <a:fld id="{F463C627-6A63-442D-9051-38C884ED0C10}" type="datetimeFigureOut">
              <a:rPr lang="zh-CN" altLang="en-US"/>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a:defRPr sz="1200">
                <a:solidFill>
                  <a:srgbClr val="898989"/>
                </a:solidFill>
              </a:defRPr>
            </a:lvl1pPr>
          </a:lstStyle>
          <a:p>
            <a:fld id="{6BB62685-5D3F-46CE-A885-364600ECF8E2}"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2pPr>
      <a:lvl3pPr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3pPr>
      <a:lvl4pPr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4pPr>
      <a:lvl5pPr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5pPr>
      <a:lvl6pPr marL="4572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微软雅黑" panose="020B0503020204020204" pitchFamily="34" charset="-122"/>
          <a:ea typeface="微软雅黑"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9.jpeg"/><Relationship Id="rId1" Type="http://schemas.openxmlformats.org/officeDocument/2006/relationships/image" Target="../media/image2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1" Type="http://schemas.openxmlformats.org/officeDocument/2006/relationships/slideLayout" Target="../slideLayouts/slideLayout6.xml"/><Relationship Id="rId20" Type="http://schemas.openxmlformats.org/officeDocument/2006/relationships/image" Target="../media/image49.png"/><Relationship Id="rId2" Type="http://schemas.openxmlformats.org/officeDocument/2006/relationships/image" Target="../media/image31.png"/><Relationship Id="rId19" Type="http://schemas.openxmlformats.org/officeDocument/2006/relationships/image" Target="../media/image48.png"/><Relationship Id="rId18" Type="http://schemas.openxmlformats.org/officeDocument/2006/relationships/image" Target="../media/image47.png"/><Relationship Id="rId17" Type="http://schemas.openxmlformats.org/officeDocument/2006/relationships/image" Target="../media/image46.png"/><Relationship Id="rId16" Type="http://schemas.openxmlformats.org/officeDocument/2006/relationships/image" Target="../media/image45.png"/><Relationship Id="rId15" Type="http://schemas.openxmlformats.org/officeDocument/2006/relationships/image" Target="../media/image44.png"/><Relationship Id="rId14" Type="http://schemas.openxmlformats.org/officeDocument/2006/relationships/image" Target="../media/image43.png"/><Relationship Id="rId13" Type="http://schemas.openxmlformats.org/officeDocument/2006/relationships/image" Target="../media/image42.png"/><Relationship Id="rId12" Type="http://schemas.openxmlformats.org/officeDocument/2006/relationships/image" Target="../media/image41.png"/><Relationship Id="rId11" Type="http://schemas.openxmlformats.org/officeDocument/2006/relationships/image" Target="../media/image40.png"/><Relationship Id="rId10" Type="http://schemas.openxmlformats.org/officeDocument/2006/relationships/image" Target="../media/image39.png"/><Relationship Id="rId1" Type="http://schemas.openxmlformats.org/officeDocument/2006/relationships/image" Target="../media/image30.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jpe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image" Target="../media/image53.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1.png"/><Relationship Id="rId1" Type="http://schemas.openxmlformats.org/officeDocument/2006/relationships/image" Target="../media/image60.jpe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tags" Target="../tags/tag2.xml"/><Relationship Id="rId2" Type="http://schemas.openxmlformats.org/officeDocument/2006/relationships/image" Target="../media/image66.jpeg"/><Relationship Id="rId1" Type="http://schemas.openxmlformats.org/officeDocument/2006/relationships/image" Target="../media/image6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tags" Target="../tags/tag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6.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0" Type="http://schemas.openxmlformats.org/officeDocument/2006/relationships/slideLayout" Target="../slideLayouts/slideLayout6.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19685" y="-10160"/>
            <a:ext cx="12220575" cy="6851015"/>
          </a:xfrm>
          <a:prstGeom prst="rect">
            <a:avLst/>
          </a:prstGeom>
          <a:gradFill>
            <a:gsLst>
              <a:gs pos="0">
                <a:srgbClr val="AED99B">
                  <a:alpha val="30000"/>
                </a:srgbClr>
              </a:gs>
              <a:gs pos="40000">
                <a:schemeClr val="accent1">
                  <a:alpha val="16000"/>
                </a:schemeClr>
              </a:gs>
              <a:gs pos="70000">
                <a:schemeClr val="accent1">
                  <a:lumMod val="20000"/>
                  <a:lumOff val="80000"/>
                  <a:alpha val="50000"/>
                </a:schemeClr>
              </a:gs>
              <a:gs pos="100000">
                <a:srgbClr val="AED99B">
                  <a:alpha val="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21193842" flipH="1">
            <a:off x="803275" y="3829050"/>
            <a:ext cx="1209675" cy="31115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5" name="组合 4"/>
          <p:cNvGrpSpPr/>
          <p:nvPr/>
        </p:nvGrpSpPr>
        <p:grpSpPr bwMode="auto">
          <a:xfrm>
            <a:off x="3495934" y="474877"/>
            <a:ext cx="5383212" cy="5383213"/>
            <a:chOff x="3510653" y="819764"/>
            <a:chExt cx="5383162" cy="5383162"/>
          </a:xfrm>
        </p:grpSpPr>
        <p:sp>
          <p:nvSpPr>
            <p:cNvPr id="9" name="椭圆 8"/>
            <p:cNvSpPr/>
            <p:nvPr/>
          </p:nvSpPr>
          <p:spPr>
            <a:xfrm>
              <a:off x="3605902" y="915013"/>
              <a:ext cx="5192664" cy="5192664"/>
            </a:xfrm>
            <a:prstGeom prst="ellips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0" name="Oval 8_1"/>
            <p:cNvSpPr/>
            <p:nvPr/>
          </p:nvSpPr>
          <p:spPr>
            <a:xfrm>
              <a:off x="3510653" y="819764"/>
              <a:ext cx="5383162" cy="5383162"/>
            </a:xfrm>
            <a:prstGeom prst="ellipse">
              <a:avLst/>
            </a:prstGeom>
            <a:no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sp>
        <p:nvSpPr>
          <p:cNvPr id="15" name="等腰三角形 14"/>
          <p:cNvSpPr/>
          <p:nvPr/>
        </p:nvSpPr>
        <p:spPr>
          <a:xfrm rot="3183980" flipH="1">
            <a:off x="10719594" y="4098132"/>
            <a:ext cx="846137" cy="66675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3" name="等腰三角形 22"/>
          <p:cNvSpPr/>
          <p:nvPr/>
        </p:nvSpPr>
        <p:spPr>
          <a:xfrm rot="3183980" flipH="1">
            <a:off x="2375694" y="3318669"/>
            <a:ext cx="176212" cy="1524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4" name="等腰三角形 23"/>
          <p:cNvSpPr/>
          <p:nvPr/>
        </p:nvSpPr>
        <p:spPr>
          <a:xfrm rot="6200158" flipH="1" flipV="1">
            <a:off x="1385888" y="1203325"/>
            <a:ext cx="155575" cy="1374775"/>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5" name="等腰三角形 24"/>
          <p:cNvSpPr/>
          <p:nvPr/>
        </p:nvSpPr>
        <p:spPr>
          <a:xfrm rot="6315786" flipH="1" flipV="1">
            <a:off x="2879725" y="1503363"/>
            <a:ext cx="430213" cy="376237"/>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6" name="等腰三角形 25"/>
          <p:cNvSpPr/>
          <p:nvPr/>
        </p:nvSpPr>
        <p:spPr>
          <a:xfrm rot="5872073" flipH="1">
            <a:off x="1517650" y="2898775"/>
            <a:ext cx="635000" cy="1270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7" name="等腰三角形 26"/>
          <p:cNvSpPr/>
          <p:nvPr/>
        </p:nvSpPr>
        <p:spPr>
          <a:xfrm rot="1864198" flipH="1">
            <a:off x="9001125" y="5603875"/>
            <a:ext cx="430213" cy="371475"/>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cxnSp>
        <p:nvCxnSpPr>
          <p:cNvPr id="29" name="直接连接符 28"/>
          <p:cNvCxnSpPr/>
          <p:nvPr/>
        </p:nvCxnSpPr>
        <p:spPr>
          <a:xfrm flipH="1">
            <a:off x="8893175" y="-1206500"/>
            <a:ext cx="2643188" cy="2641600"/>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294688" y="-774700"/>
            <a:ext cx="2209800" cy="2209800"/>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177925" y="5576888"/>
            <a:ext cx="2571750" cy="2487612"/>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579438" y="5892800"/>
            <a:ext cx="2251075" cy="2171700"/>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3183980" flipH="1">
            <a:off x="1797051" y="681037"/>
            <a:ext cx="531812" cy="195263"/>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7" name="等腰三角形 36"/>
          <p:cNvSpPr/>
          <p:nvPr/>
        </p:nvSpPr>
        <p:spPr>
          <a:xfrm rot="3183980" flipH="1">
            <a:off x="10621169" y="2005807"/>
            <a:ext cx="306387" cy="16764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8" name="等腰三角形 37"/>
          <p:cNvSpPr/>
          <p:nvPr/>
        </p:nvSpPr>
        <p:spPr>
          <a:xfrm rot="3183980" flipH="1">
            <a:off x="8289925" y="6321425"/>
            <a:ext cx="177800" cy="1524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41" name="等腰三角形 40"/>
          <p:cNvSpPr/>
          <p:nvPr/>
        </p:nvSpPr>
        <p:spPr>
          <a:xfrm rot="6200158" flipH="1" flipV="1">
            <a:off x="10758488" y="4879975"/>
            <a:ext cx="155575" cy="1374775"/>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44" name="文本框 43"/>
          <p:cNvSpPr txBox="1">
            <a:spLocks noChangeArrowheads="1"/>
          </p:cNvSpPr>
          <p:nvPr/>
        </p:nvSpPr>
        <p:spPr bwMode="auto">
          <a:xfrm>
            <a:off x="3629025" y="1958340"/>
            <a:ext cx="5116830"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5400" b="1" dirty="0">
                <a:solidFill>
                  <a:srgbClr val="FFFFFF"/>
                </a:solidFill>
                <a:latin typeface="Arial Black" panose="020B0A04020102020204"/>
                <a:ea typeface="微软雅黑" panose="020B0503020204020204" pitchFamily="34" charset="-122"/>
                <a:cs typeface="+mj-cs"/>
                <a:sym typeface="+mn-lt"/>
              </a:rPr>
              <a:t>清智优化</a:t>
            </a:r>
            <a:r>
              <a:rPr lang="zh-CN" altLang="en-US" sz="5400" dirty="0">
                <a:solidFill>
                  <a:srgbClr val="FFFFFF"/>
                </a:solidFill>
                <a:latin typeface="Arial Black" panose="020B0A04020102020204"/>
                <a:ea typeface="微软雅黑" panose="020B0503020204020204" pitchFamily="34" charset="-122"/>
                <a:cs typeface="+mj-cs"/>
                <a:sym typeface="+mn-lt"/>
              </a:rPr>
              <a:t>｜</a:t>
            </a:r>
            <a:r>
              <a:rPr lang="zh-CN" altLang="en-US" sz="4800" dirty="0">
                <a:solidFill>
                  <a:srgbClr val="FFFFFF"/>
                </a:solidFill>
                <a:latin typeface="Arial Black" panose="020B0A04020102020204"/>
                <a:ea typeface="微软雅黑" panose="020B0503020204020204" pitchFamily="34" charset="-122"/>
                <a:cs typeface="+mj-cs"/>
                <a:sym typeface="+mn-lt"/>
              </a:rPr>
              <a:t>运筹优化算法助力企业降本增效增收</a:t>
            </a:r>
            <a:endParaRPr lang="zh-CN" altLang="en-US" sz="3200" dirty="0">
              <a:solidFill>
                <a:schemeClr val="bg1"/>
              </a:solidFill>
            </a:endParaRPr>
          </a:p>
        </p:txBody>
      </p:sp>
      <p:sp>
        <p:nvSpPr>
          <p:cNvPr id="45" name="文本框 44"/>
          <p:cNvSpPr txBox="1"/>
          <p:nvPr/>
        </p:nvSpPr>
        <p:spPr>
          <a:xfrm>
            <a:off x="4117006" y="4710642"/>
            <a:ext cx="4117975" cy="307975"/>
          </a:xfrm>
          <a:prstGeom prst="rect">
            <a:avLst/>
          </a:prstGeom>
          <a:noFill/>
        </p:spPr>
        <p:txBody>
          <a:bodyPr>
            <a:spAutoFit/>
          </a:bodyPr>
          <a:lstStyle/>
          <a:p>
            <a:pPr algn="ctr" fontAlgn="auto"/>
            <a:r>
              <a:rPr lang="zh-CN" altLang="en-US" sz="1360" noProof="1">
                <a:solidFill>
                  <a:schemeClr val="bg1"/>
                </a:solidFill>
                <a:latin typeface="+mn-lt"/>
                <a:ea typeface="+mn-ea"/>
              </a:rPr>
              <a:t>制造业及新零售的智能决策平台</a:t>
            </a:r>
            <a:endParaRPr lang="zh-CN" altLang="en-US" sz="1360" noProof="1">
              <a:solidFill>
                <a:schemeClr val="bg1"/>
              </a:solidFill>
            </a:endParaRPr>
          </a:p>
        </p:txBody>
      </p:sp>
      <p:cxnSp>
        <p:nvCxnSpPr>
          <p:cNvPr id="47" name="直接连接符 46"/>
          <p:cNvCxnSpPr/>
          <p:nvPr/>
        </p:nvCxnSpPr>
        <p:spPr>
          <a:xfrm>
            <a:off x="4301590" y="4552603"/>
            <a:ext cx="3771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descr="清智优化纯图标-04"/>
          <p:cNvPicPr>
            <a:picLocks noChangeAspect="1"/>
          </p:cNvPicPr>
          <p:nvPr/>
        </p:nvPicPr>
        <p:blipFill>
          <a:blip r:embed="rId2"/>
          <a:stretch>
            <a:fillRect/>
          </a:stretch>
        </p:blipFill>
        <p:spPr>
          <a:xfrm>
            <a:off x="-34925" y="-10160"/>
            <a:ext cx="1046480" cy="1047115"/>
          </a:xfrm>
          <a:prstGeom prst="rect">
            <a:avLst/>
          </a:prstGeom>
        </p:spPr>
      </p:pic>
      <p:sp>
        <p:nvSpPr>
          <p:cNvPr id="4" name="文本框 3"/>
          <p:cNvSpPr txBox="1"/>
          <p:nvPr/>
        </p:nvSpPr>
        <p:spPr>
          <a:xfrm>
            <a:off x="692785" y="5894070"/>
            <a:ext cx="2096770" cy="398780"/>
          </a:xfrm>
          <a:prstGeom prst="rect">
            <a:avLst/>
          </a:prstGeom>
          <a:noFill/>
        </p:spPr>
        <p:txBody>
          <a:bodyPr wrap="square" rtlCol="0">
            <a:spAutoFit/>
          </a:bodyPr>
          <a:lstStyle/>
          <a:p>
            <a:r>
              <a:rPr lang="zh-CN" altLang="en-US" sz="2000">
                <a:solidFill>
                  <a:schemeClr val="bg1"/>
                </a:solidFill>
              </a:rPr>
              <a:t>清智优化</a:t>
            </a:r>
            <a:endParaRPr lang="zh-CN" altLang="en-US" sz="2000">
              <a:solidFill>
                <a:schemeClr val="bg1"/>
              </a:solidFill>
            </a:endParaRPr>
          </a:p>
        </p:txBody>
      </p:sp>
      <p:sp>
        <p:nvSpPr>
          <p:cNvPr id="7" name="文本框 6"/>
          <p:cNvSpPr txBox="1"/>
          <p:nvPr/>
        </p:nvSpPr>
        <p:spPr>
          <a:xfrm>
            <a:off x="92075" y="761365"/>
            <a:ext cx="792480" cy="275590"/>
          </a:xfrm>
          <a:prstGeom prst="rect">
            <a:avLst/>
          </a:prstGeom>
          <a:noFill/>
        </p:spPr>
        <p:txBody>
          <a:bodyPr wrap="none" rtlCol="0">
            <a:spAutoFit/>
          </a:bodyPr>
          <a:lstStyle/>
          <a:p>
            <a:r>
              <a:rPr lang="zh-CN" altLang="en-US" sz="1200">
                <a:solidFill>
                  <a:schemeClr val="bg1"/>
                </a:solidFill>
              </a:rPr>
              <a:t>清智优化</a:t>
            </a:r>
            <a:endParaRPr lang="zh-CN" altLang="en-US" sz="1200">
              <a:solidFill>
                <a:schemeClr val="bg1"/>
              </a:solidFill>
            </a:endParaRPr>
          </a:p>
        </p:txBody>
      </p:sp>
      <p:pic>
        <p:nvPicPr>
          <p:cNvPr id="8" name="图片 7" descr="首页"/>
          <p:cNvPicPr>
            <a:picLocks noChangeAspect="1"/>
          </p:cNvPicPr>
          <p:nvPr>
            <p:custDataLst>
              <p:tags r:id="rId3"/>
            </p:custDataLst>
          </p:nvPr>
        </p:nvPicPr>
        <p:blipFill>
          <a:blip r:embed="rId4"/>
          <a:stretch>
            <a:fillRect/>
          </a:stretch>
        </p:blipFill>
        <p:spPr>
          <a:xfrm>
            <a:off x="0" y="-9525"/>
            <a:ext cx="12192000" cy="68516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fltVal val="0"/>
                                          </p:val>
                                        </p:tav>
                                        <p:tav tm="100000">
                                          <p:val>
                                            <p:strVal val="#ppt_w"/>
                                          </p:val>
                                        </p:tav>
                                      </p:tavLst>
                                    </p:anim>
                                    <p:anim calcmode="lin" valueType="num">
                                      <p:cBhvr>
                                        <p:cTn id="8" dur="600" fill="hold"/>
                                        <p:tgtEl>
                                          <p:spTgt spid="5"/>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80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par>
                                <p:cTn id="12" presetID="22" presetClass="entr" presetSubtype="8" fill="hold" grpId="0" nodeType="withEffect">
                                  <p:stCondLst>
                                    <p:cond delay="90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500"/>
                                        <p:tgtEl>
                                          <p:spTgt spid="45"/>
                                        </p:tgtEl>
                                      </p:cBhvr>
                                    </p:animEffect>
                                  </p:childTnLst>
                                </p:cTn>
                              </p:par>
                              <p:par>
                                <p:cTn id="15" presetID="16" presetClass="entr" presetSubtype="37"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Effect transition="in" filter="barn(outVertical)">
                                      <p:cBhvr>
                                        <p:cTn id="17" dur="500"/>
                                        <p:tgtEl>
                                          <p:spTgt spid="47"/>
                                        </p:tgtEl>
                                      </p:cBhvr>
                                    </p:animEffect>
                                  </p:childTnLst>
                                </p:cTn>
                              </p:par>
                              <p:par>
                                <p:cTn id="18" presetID="12" presetClass="entr" presetSubtype="4" fill="hold" grpId="0" nodeType="withEffect">
                                  <p:stCondLst>
                                    <p:cond delay="80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p:tgtEl>
                                          <p:spTgt spid="15"/>
                                        </p:tgtEl>
                                        <p:attrNameLst>
                                          <p:attrName>ppt_y</p:attrName>
                                        </p:attrNameLst>
                                      </p:cBhvr>
                                      <p:tavLst>
                                        <p:tav tm="0">
                                          <p:val>
                                            <p:strVal val="#ppt_y+#ppt_h*1.125000"/>
                                          </p:val>
                                        </p:tav>
                                        <p:tav tm="100000">
                                          <p:val>
                                            <p:strVal val="#ppt_y"/>
                                          </p:val>
                                        </p:tav>
                                      </p:tavLst>
                                    </p:anim>
                                    <p:animEffect transition="in" filter="wipe(up)">
                                      <p:cBhvr>
                                        <p:cTn id="21" dur="1000"/>
                                        <p:tgtEl>
                                          <p:spTgt spid="15"/>
                                        </p:tgtEl>
                                      </p:cBhvr>
                                    </p:animEffect>
                                  </p:childTnLst>
                                </p:cTn>
                              </p:par>
                              <p:par>
                                <p:cTn id="22" presetID="12" presetClass="entr" presetSubtype="4" fill="hold" grpId="0" nodeType="withEffect">
                                  <p:stCondLst>
                                    <p:cond delay="60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000"/>
                                        <p:tgtEl>
                                          <p:spTgt spid="37"/>
                                        </p:tgtEl>
                                        <p:attrNameLst>
                                          <p:attrName>ppt_y</p:attrName>
                                        </p:attrNameLst>
                                      </p:cBhvr>
                                      <p:tavLst>
                                        <p:tav tm="0">
                                          <p:val>
                                            <p:strVal val="#ppt_y+#ppt_h*1.125000"/>
                                          </p:val>
                                        </p:tav>
                                        <p:tav tm="100000">
                                          <p:val>
                                            <p:strVal val="#ppt_y"/>
                                          </p:val>
                                        </p:tav>
                                      </p:tavLst>
                                    </p:anim>
                                    <p:animEffect transition="in" filter="wipe(up)">
                                      <p:cBhvr>
                                        <p:cTn id="25" dur="1000"/>
                                        <p:tgtEl>
                                          <p:spTgt spid="37"/>
                                        </p:tgtEl>
                                      </p:cBhvr>
                                    </p:animEffect>
                                  </p:childTnLst>
                                </p:cTn>
                              </p:par>
                              <p:par>
                                <p:cTn id="26" presetID="12" presetClass="entr" presetSubtype="4" fill="hold" grpId="0" nodeType="withEffect">
                                  <p:stCondLst>
                                    <p:cond delay="1300"/>
                                  </p:stCondLst>
                                  <p:childTnLst>
                                    <p:set>
                                      <p:cBhvr>
                                        <p:cTn id="27" dur="1" fill="hold">
                                          <p:stCondLst>
                                            <p:cond delay="0"/>
                                          </p:stCondLst>
                                        </p:cTn>
                                        <p:tgtEl>
                                          <p:spTgt spid="41"/>
                                        </p:tgtEl>
                                        <p:attrNameLst>
                                          <p:attrName>style.visibility</p:attrName>
                                        </p:attrNameLst>
                                      </p:cBhvr>
                                      <p:to>
                                        <p:strVal val="visible"/>
                                      </p:to>
                                    </p:set>
                                    <p:anim calcmode="lin" valueType="num">
                                      <p:cBhvr>
                                        <p:cTn id="28" dur="1000"/>
                                        <p:tgtEl>
                                          <p:spTgt spid="41"/>
                                        </p:tgtEl>
                                        <p:attrNameLst>
                                          <p:attrName>ppt_y</p:attrName>
                                        </p:attrNameLst>
                                      </p:cBhvr>
                                      <p:tavLst>
                                        <p:tav tm="0">
                                          <p:val>
                                            <p:strVal val="#ppt_y+#ppt_h*1.125000"/>
                                          </p:val>
                                        </p:tav>
                                        <p:tav tm="100000">
                                          <p:val>
                                            <p:strVal val="#ppt_y"/>
                                          </p:val>
                                        </p:tav>
                                      </p:tavLst>
                                    </p:anim>
                                    <p:animEffect transition="in" filter="wipe(up)">
                                      <p:cBhvr>
                                        <p:cTn id="29" dur="1000"/>
                                        <p:tgtEl>
                                          <p:spTgt spid="41"/>
                                        </p:tgtEl>
                                      </p:cBhvr>
                                    </p:animEffect>
                                  </p:childTnLst>
                                </p:cTn>
                              </p:par>
                              <p:par>
                                <p:cTn id="30" presetID="12" presetClass="entr" presetSubtype="4" fill="hold" grpId="0" nodeType="withEffect">
                                  <p:stCondLst>
                                    <p:cond delay="300"/>
                                  </p:stCondLst>
                                  <p:childTnLst>
                                    <p:set>
                                      <p:cBhvr>
                                        <p:cTn id="31" dur="1" fill="hold">
                                          <p:stCondLst>
                                            <p:cond delay="0"/>
                                          </p:stCondLst>
                                        </p:cTn>
                                        <p:tgtEl>
                                          <p:spTgt spid="27"/>
                                        </p:tgtEl>
                                        <p:attrNameLst>
                                          <p:attrName>style.visibility</p:attrName>
                                        </p:attrNameLst>
                                      </p:cBhvr>
                                      <p:to>
                                        <p:strVal val="visible"/>
                                      </p:to>
                                    </p:set>
                                    <p:anim calcmode="lin" valueType="num">
                                      <p:cBhvr>
                                        <p:cTn id="32" dur="1000"/>
                                        <p:tgtEl>
                                          <p:spTgt spid="27"/>
                                        </p:tgtEl>
                                        <p:attrNameLst>
                                          <p:attrName>ppt_y</p:attrName>
                                        </p:attrNameLst>
                                      </p:cBhvr>
                                      <p:tavLst>
                                        <p:tav tm="0">
                                          <p:val>
                                            <p:strVal val="#ppt_y+#ppt_h*1.125000"/>
                                          </p:val>
                                        </p:tav>
                                        <p:tav tm="100000">
                                          <p:val>
                                            <p:strVal val="#ppt_y"/>
                                          </p:val>
                                        </p:tav>
                                      </p:tavLst>
                                    </p:anim>
                                    <p:animEffect transition="in" filter="wipe(up)">
                                      <p:cBhvr>
                                        <p:cTn id="33" dur="1000"/>
                                        <p:tgtEl>
                                          <p:spTgt spid="27"/>
                                        </p:tgtEl>
                                      </p:cBhvr>
                                    </p:animEffect>
                                  </p:childTnLst>
                                </p:cTn>
                              </p:par>
                              <p:par>
                                <p:cTn id="34" presetID="12" presetClass="entr" presetSubtype="4" fill="hold" grpId="0" nodeType="withEffect">
                                  <p:stCondLst>
                                    <p:cond delay="10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1000"/>
                                        <p:tgtEl>
                                          <p:spTgt spid="38"/>
                                        </p:tgtEl>
                                        <p:attrNameLst>
                                          <p:attrName>ppt_y</p:attrName>
                                        </p:attrNameLst>
                                      </p:cBhvr>
                                      <p:tavLst>
                                        <p:tav tm="0">
                                          <p:val>
                                            <p:strVal val="#ppt_y+#ppt_h*1.125000"/>
                                          </p:val>
                                        </p:tav>
                                        <p:tav tm="100000">
                                          <p:val>
                                            <p:strVal val="#ppt_y"/>
                                          </p:val>
                                        </p:tav>
                                      </p:tavLst>
                                    </p:anim>
                                    <p:animEffect transition="in" filter="wipe(up)">
                                      <p:cBhvr>
                                        <p:cTn id="37" dur="1000"/>
                                        <p:tgtEl>
                                          <p:spTgt spid="38"/>
                                        </p:tgtEl>
                                      </p:cBhvr>
                                    </p:animEffect>
                                  </p:childTnLst>
                                </p:cTn>
                              </p:par>
                              <p:par>
                                <p:cTn id="38" presetID="12" presetClass="entr" presetSubtype="4" fill="hold" grpId="0" nodeType="withEffect">
                                  <p:stCondLst>
                                    <p:cond delay="70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p:tgtEl>
                                          <p:spTgt spid="3"/>
                                        </p:tgtEl>
                                        <p:attrNameLst>
                                          <p:attrName>ppt_y</p:attrName>
                                        </p:attrNameLst>
                                      </p:cBhvr>
                                      <p:tavLst>
                                        <p:tav tm="0">
                                          <p:val>
                                            <p:strVal val="#ppt_y+#ppt_h*1.125000"/>
                                          </p:val>
                                        </p:tav>
                                        <p:tav tm="100000">
                                          <p:val>
                                            <p:strVal val="#ppt_y"/>
                                          </p:val>
                                        </p:tav>
                                      </p:tavLst>
                                    </p:anim>
                                    <p:animEffect transition="in" filter="wipe(up)">
                                      <p:cBhvr>
                                        <p:cTn id="41" dur="1000"/>
                                        <p:tgtEl>
                                          <p:spTgt spid="3"/>
                                        </p:tgtEl>
                                      </p:cBhvr>
                                    </p:animEffect>
                                  </p:childTnLst>
                                </p:cTn>
                              </p:par>
                              <p:par>
                                <p:cTn id="42" presetID="12" presetClass="entr" presetSubtype="4" fill="hold" grpId="0" nodeType="withEffect">
                                  <p:stCondLst>
                                    <p:cond delay="1000"/>
                                  </p:stCondLst>
                                  <p:childTnLst>
                                    <p:set>
                                      <p:cBhvr>
                                        <p:cTn id="43" dur="1" fill="hold">
                                          <p:stCondLst>
                                            <p:cond delay="0"/>
                                          </p:stCondLst>
                                        </p:cTn>
                                        <p:tgtEl>
                                          <p:spTgt spid="23"/>
                                        </p:tgtEl>
                                        <p:attrNameLst>
                                          <p:attrName>style.visibility</p:attrName>
                                        </p:attrNameLst>
                                      </p:cBhvr>
                                      <p:to>
                                        <p:strVal val="visible"/>
                                      </p:to>
                                    </p:set>
                                    <p:anim calcmode="lin" valueType="num">
                                      <p:cBhvr>
                                        <p:cTn id="44" dur="1000"/>
                                        <p:tgtEl>
                                          <p:spTgt spid="23"/>
                                        </p:tgtEl>
                                        <p:attrNameLst>
                                          <p:attrName>ppt_y</p:attrName>
                                        </p:attrNameLst>
                                      </p:cBhvr>
                                      <p:tavLst>
                                        <p:tav tm="0">
                                          <p:val>
                                            <p:strVal val="#ppt_y+#ppt_h*1.125000"/>
                                          </p:val>
                                        </p:tav>
                                        <p:tav tm="100000">
                                          <p:val>
                                            <p:strVal val="#ppt_y"/>
                                          </p:val>
                                        </p:tav>
                                      </p:tavLst>
                                    </p:anim>
                                    <p:animEffect transition="in" filter="wipe(up)">
                                      <p:cBhvr>
                                        <p:cTn id="45" dur="1000"/>
                                        <p:tgtEl>
                                          <p:spTgt spid="23"/>
                                        </p:tgtEl>
                                      </p:cBhvr>
                                    </p:animEffect>
                                  </p:childTnLst>
                                </p:cTn>
                              </p:par>
                              <p:par>
                                <p:cTn id="46" presetID="12" presetClass="entr" presetSubtype="4" fill="hold" grpId="0" nodeType="withEffect">
                                  <p:stCondLst>
                                    <p:cond delay="400"/>
                                  </p:stCondLst>
                                  <p:childTnLst>
                                    <p:set>
                                      <p:cBhvr>
                                        <p:cTn id="47" dur="1" fill="hold">
                                          <p:stCondLst>
                                            <p:cond delay="0"/>
                                          </p:stCondLst>
                                        </p:cTn>
                                        <p:tgtEl>
                                          <p:spTgt spid="24"/>
                                        </p:tgtEl>
                                        <p:attrNameLst>
                                          <p:attrName>style.visibility</p:attrName>
                                        </p:attrNameLst>
                                      </p:cBhvr>
                                      <p:to>
                                        <p:strVal val="visible"/>
                                      </p:to>
                                    </p:set>
                                    <p:anim calcmode="lin" valueType="num">
                                      <p:cBhvr>
                                        <p:cTn id="48" dur="1000"/>
                                        <p:tgtEl>
                                          <p:spTgt spid="24"/>
                                        </p:tgtEl>
                                        <p:attrNameLst>
                                          <p:attrName>ppt_y</p:attrName>
                                        </p:attrNameLst>
                                      </p:cBhvr>
                                      <p:tavLst>
                                        <p:tav tm="0">
                                          <p:val>
                                            <p:strVal val="#ppt_y+#ppt_h*1.125000"/>
                                          </p:val>
                                        </p:tav>
                                        <p:tav tm="100000">
                                          <p:val>
                                            <p:strVal val="#ppt_y"/>
                                          </p:val>
                                        </p:tav>
                                      </p:tavLst>
                                    </p:anim>
                                    <p:animEffect transition="in" filter="wipe(up)">
                                      <p:cBhvr>
                                        <p:cTn id="49" dur="1000"/>
                                        <p:tgtEl>
                                          <p:spTgt spid="24"/>
                                        </p:tgtEl>
                                      </p:cBhvr>
                                    </p:animEffect>
                                  </p:childTnLst>
                                </p:cTn>
                              </p:par>
                              <p:par>
                                <p:cTn id="50" presetID="12" presetClass="entr" presetSubtype="4" fill="hold" grpId="0" nodeType="withEffect">
                                  <p:stCondLst>
                                    <p:cond delay="1000"/>
                                  </p:stCondLst>
                                  <p:childTnLst>
                                    <p:set>
                                      <p:cBhvr>
                                        <p:cTn id="51" dur="1" fill="hold">
                                          <p:stCondLst>
                                            <p:cond delay="0"/>
                                          </p:stCondLst>
                                        </p:cTn>
                                        <p:tgtEl>
                                          <p:spTgt spid="25"/>
                                        </p:tgtEl>
                                        <p:attrNameLst>
                                          <p:attrName>style.visibility</p:attrName>
                                        </p:attrNameLst>
                                      </p:cBhvr>
                                      <p:to>
                                        <p:strVal val="visible"/>
                                      </p:to>
                                    </p:set>
                                    <p:anim calcmode="lin" valueType="num">
                                      <p:cBhvr>
                                        <p:cTn id="52" dur="1000"/>
                                        <p:tgtEl>
                                          <p:spTgt spid="25"/>
                                        </p:tgtEl>
                                        <p:attrNameLst>
                                          <p:attrName>ppt_y</p:attrName>
                                        </p:attrNameLst>
                                      </p:cBhvr>
                                      <p:tavLst>
                                        <p:tav tm="0">
                                          <p:val>
                                            <p:strVal val="#ppt_y+#ppt_h*1.125000"/>
                                          </p:val>
                                        </p:tav>
                                        <p:tav tm="100000">
                                          <p:val>
                                            <p:strVal val="#ppt_y"/>
                                          </p:val>
                                        </p:tav>
                                      </p:tavLst>
                                    </p:anim>
                                    <p:animEffect transition="in" filter="wipe(up)">
                                      <p:cBhvr>
                                        <p:cTn id="53" dur="1000"/>
                                        <p:tgtEl>
                                          <p:spTgt spid="25"/>
                                        </p:tgtEl>
                                      </p:cBhvr>
                                    </p:animEffect>
                                  </p:childTnLst>
                                </p:cTn>
                              </p:par>
                              <p:par>
                                <p:cTn id="54" presetID="12" presetClass="entr" presetSubtype="4" fill="hold" grpId="0" nodeType="withEffect">
                                  <p:stCondLst>
                                    <p:cond delay="700"/>
                                  </p:stCondLst>
                                  <p:childTnLst>
                                    <p:set>
                                      <p:cBhvr>
                                        <p:cTn id="55" dur="1" fill="hold">
                                          <p:stCondLst>
                                            <p:cond delay="0"/>
                                          </p:stCondLst>
                                        </p:cTn>
                                        <p:tgtEl>
                                          <p:spTgt spid="26"/>
                                        </p:tgtEl>
                                        <p:attrNameLst>
                                          <p:attrName>style.visibility</p:attrName>
                                        </p:attrNameLst>
                                      </p:cBhvr>
                                      <p:to>
                                        <p:strVal val="visible"/>
                                      </p:to>
                                    </p:set>
                                    <p:anim calcmode="lin" valueType="num">
                                      <p:cBhvr>
                                        <p:cTn id="56" dur="1000"/>
                                        <p:tgtEl>
                                          <p:spTgt spid="26"/>
                                        </p:tgtEl>
                                        <p:attrNameLst>
                                          <p:attrName>ppt_y</p:attrName>
                                        </p:attrNameLst>
                                      </p:cBhvr>
                                      <p:tavLst>
                                        <p:tav tm="0">
                                          <p:val>
                                            <p:strVal val="#ppt_y+#ppt_h*1.125000"/>
                                          </p:val>
                                        </p:tav>
                                        <p:tav tm="100000">
                                          <p:val>
                                            <p:strVal val="#ppt_y"/>
                                          </p:val>
                                        </p:tav>
                                      </p:tavLst>
                                    </p:anim>
                                    <p:animEffect transition="in" filter="wipe(up)">
                                      <p:cBhvr>
                                        <p:cTn id="57" dur="1000"/>
                                        <p:tgtEl>
                                          <p:spTgt spid="26"/>
                                        </p:tgtEl>
                                      </p:cBhvr>
                                    </p:animEffect>
                                  </p:childTnLst>
                                </p:cTn>
                              </p:par>
                              <p:par>
                                <p:cTn id="58" presetID="12" presetClass="entr" presetSubtype="4" fill="hold" grpId="0" nodeType="withEffect">
                                  <p:stCondLst>
                                    <p:cond delay="200"/>
                                  </p:stCondLst>
                                  <p:childTnLst>
                                    <p:set>
                                      <p:cBhvr>
                                        <p:cTn id="59" dur="1" fill="hold">
                                          <p:stCondLst>
                                            <p:cond delay="0"/>
                                          </p:stCondLst>
                                        </p:cTn>
                                        <p:tgtEl>
                                          <p:spTgt spid="36"/>
                                        </p:tgtEl>
                                        <p:attrNameLst>
                                          <p:attrName>style.visibility</p:attrName>
                                        </p:attrNameLst>
                                      </p:cBhvr>
                                      <p:to>
                                        <p:strVal val="visible"/>
                                      </p:to>
                                    </p:set>
                                    <p:anim calcmode="lin" valueType="num">
                                      <p:cBhvr>
                                        <p:cTn id="60" dur="1000"/>
                                        <p:tgtEl>
                                          <p:spTgt spid="36"/>
                                        </p:tgtEl>
                                        <p:attrNameLst>
                                          <p:attrName>ppt_y</p:attrName>
                                        </p:attrNameLst>
                                      </p:cBhvr>
                                      <p:tavLst>
                                        <p:tav tm="0">
                                          <p:val>
                                            <p:strVal val="#ppt_y+#ppt_h*1.125000"/>
                                          </p:val>
                                        </p:tav>
                                        <p:tav tm="100000">
                                          <p:val>
                                            <p:strVal val="#ppt_y"/>
                                          </p:val>
                                        </p:tav>
                                      </p:tavLst>
                                    </p:anim>
                                    <p:animEffect transition="in" filter="wipe(up)">
                                      <p:cBhvr>
                                        <p:cTn id="61" dur="1000"/>
                                        <p:tgtEl>
                                          <p:spTgt spid="36"/>
                                        </p:tgtEl>
                                      </p:cBhvr>
                                    </p:animEffect>
                                  </p:childTnLst>
                                </p:cTn>
                              </p:par>
                              <p:par>
                                <p:cTn id="62" presetID="22" presetClass="entr" presetSubtype="4" fill="hold" nodeType="withEffect">
                                  <p:stCondLst>
                                    <p:cond delay="80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1250"/>
                                        <p:tgtEl>
                                          <p:spTgt spid="30"/>
                                        </p:tgtEl>
                                      </p:cBhvr>
                                    </p:animEffect>
                                  </p:childTnLst>
                                </p:cTn>
                              </p:par>
                              <p:par>
                                <p:cTn id="65" presetID="22" presetClass="entr" presetSubtype="4" fill="hold" nodeType="withEffect">
                                  <p:stCondLst>
                                    <p:cond delay="75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1250"/>
                                        <p:tgtEl>
                                          <p:spTgt spid="29"/>
                                        </p:tgtEl>
                                      </p:cBhvr>
                                    </p:animEffect>
                                  </p:childTnLst>
                                </p:cTn>
                              </p:par>
                              <p:par>
                                <p:cTn id="68" presetID="22" presetClass="entr" presetSubtype="1" fill="hold" nodeType="withEffect">
                                  <p:stCondLst>
                                    <p:cond delay="750"/>
                                  </p:stCondLst>
                                  <p:childTnLst>
                                    <p:set>
                                      <p:cBhvr>
                                        <p:cTn id="69" dur="1" fill="hold">
                                          <p:stCondLst>
                                            <p:cond delay="0"/>
                                          </p:stCondLst>
                                        </p:cTn>
                                        <p:tgtEl>
                                          <p:spTgt spid="33"/>
                                        </p:tgtEl>
                                        <p:attrNameLst>
                                          <p:attrName>style.visibility</p:attrName>
                                        </p:attrNameLst>
                                      </p:cBhvr>
                                      <p:to>
                                        <p:strVal val="visible"/>
                                      </p:to>
                                    </p:set>
                                    <p:animEffect transition="in" filter="wipe(up)">
                                      <p:cBhvr>
                                        <p:cTn id="70" dur="1250"/>
                                        <p:tgtEl>
                                          <p:spTgt spid="33"/>
                                        </p:tgtEl>
                                      </p:cBhvr>
                                    </p:animEffect>
                                  </p:childTnLst>
                                </p:cTn>
                              </p:par>
                              <p:par>
                                <p:cTn id="71" presetID="22" presetClass="entr" presetSubtype="1" fill="hold" nodeType="withEffect">
                                  <p:stCondLst>
                                    <p:cond delay="75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1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bldLvl="0" animBg="1"/>
      <p:bldP spid="23" grpId="0" bldLvl="0" animBg="1"/>
      <p:bldP spid="24" grpId="0" bldLvl="0" animBg="1"/>
      <p:bldP spid="25" grpId="0" bldLvl="0" animBg="1"/>
      <p:bldP spid="26" grpId="0" bldLvl="0" animBg="1"/>
      <p:bldP spid="27" grpId="0" bldLvl="0" animBg="1"/>
      <p:bldP spid="36" grpId="0" bldLvl="0" animBg="1"/>
      <p:bldP spid="37" grpId="0" bldLvl="0" animBg="1"/>
      <p:bldP spid="38" grpId="0" bldLvl="0" animBg="1"/>
      <p:bldP spid="41" grpId="0" bldLvl="0" animBg="1"/>
      <p:bldP spid="44" grpId="0"/>
      <p:bldP spid="4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09</a:t>
            </a:r>
            <a:endParaRPr lang="en-US" altLang="zh-CN" sz="1500" dirty="0">
              <a:solidFill>
                <a:srgbClr val="197519"/>
              </a:solidFill>
              <a:ea typeface="方正粗倩简体" pitchFamily="65" charset="-122"/>
            </a:endParaRPr>
          </a:p>
        </p:txBody>
      </p:sp>
      <p:sp>
        <p:nvSpPr>
          <p:cNvPr id="4" name="矩形 3"/>
          <p:cNvSpPr>
            <a:spLocks noChangeArrowheads="1"/>
          </p:cNvSpPr>
          <p:nvPr/>
        </p:nvSpPr>
        <p:spPr bwMode="auto">
          <a:xfrm>
            <a:off x="1126435" y="505310"/>
            <a:ext cx="1633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b="1" dirty="0">
                <a:solidFill>
                  <a:srgbClr val="197519"/>
                </a:solidFill>
              </a:rPr>
              <a:t>产品展示</a:t>
            </a:r>
            <a:endParaRPr lang="zh-CN" altLang="en-US" sz="2000" b="1" dirty="0">
              <a:solidFill>
                <a:srgbClr val="197519"/>
              </a:solidFill>
            </a:endParaRPr>
          </a:p>
        </p:txBody>
      </p:sp>
      <p:sp>
        <p:nvSpPr>
          <p:cNvPr id="5"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 name="文本框 11"/>
          <p:cNvSpPr txBox="1"/>
          <p:nvPr/>
        </p:nvSpPr>
        <p:spPr>
          <a:xfrm>
            <a:off x="211435" y="2743199"/>
            <a:ext cx="461665" cy="2562209"/>
          </a:xfrm>
          <a:prstGeom prst="rect">
            <a:avLst/>
          </a:prstGeom>
          <a:noFill/>
        </p:spPr>
        <p:txBody>
          <a:bodyPr vert="eaVert" wrap="square" rtlCol="0">
            <a:spAutoFit/>
          </a:bodyPr>
          <a:lstStyle/>
          <a:p>
            <a:r>
              <a:rPr kumimoji="1" lang="zh-CN" altLang="en-US" dirty="0"/>
              <a:t>优化求解结果展示</a:t>
            </a:r>
            <a:endParaRPr kumimoji="1" lang="zh-CN" altLang="en-US" dirty="0"/>
          </a:p>
        </p:txBody>
      </p:sp>
      <p:sp>
        <p:nvSpPr>
          <p:cNvPr id="13" name="文本框 12"/>
          <p:cNvSpPr txBox="1"/>
          <p:nvPr/>
        </p:nvSpPr>
        <p:spPr>
          <a:xfrm>
            <a:off x="6403435" y="1174253"/>
            <a:ext cx="461665" cy="5989160"/>
          </a:xfrm>
          <a:prstGeom prst="rect">
            <a:avLst/>
          </a:prstGeom>
          <a:noFill/>
        </p:spPr>
        <p:txBody>
          <a:bodyPr vert="eaVert" wrap="square" rtlCol="0">
            <a:spAutoFit/>
          </a:bodyPr>
          <a:lstStyle/>
          <a:p>
            <a:r>
              <a:rPr kumimoji="1" lang="zh-CN" altLang="en-US" dirty="0"/>
              <a:t>    场景快速构建                    结果评价分析</a:t>
            </a:r>
            <a:endParaRPr kumimoji="1" lang="zh-CN" altLang="en-US" dirty="0"/>
          </a:p>
        </p:txBody>
      </p:sp>
      <p:pic>
        <p:nvPicPr>
          <p:cNvPr id="17" name="图表占位符 15"/>
          <p:cNvPicPr>
            <a:picLocks noChangeAspect="1"/>
          </p:cNvPicPr>
          <p:nvPr/>
        </p:nvPicPr>
        <p:blipFill>
          <a:blip r:embed="rId1"/>
          <a:stretch>
            <a:fillRect/>
          </a:stretch>
        </p:blipFill>
        <p:spPr>
          <a:xfrm>
            <a:off x="733706" y="1182688"/>
            <a:ext cx="5116663" cy="2418578"/>
          </a:xfrm>
          <a:prstGeom prst="rect">
            <a:avLst/>
          </a:prstGeom>
        </p:spPr>
      </p:pic>
      <p:pic>
        <p:nvPicPr>
          <p:cNvPr id="18" name="图片 17"/>
          <p:cNvPicPr>
            <a:picLocks noChangeAspect="1"/>
          </p:cNvPicPr>
          <p:nvPr/>
        </p:nvPicPr>
        <p:blipFill>
          <a:blip r:embed="rId2"/>
          <a:stretch>
            <a:fillRect/>
          </a:stretch>
        </p:blipFill>
        <p:spPr>
          <a:xfrm>
            <a:off x="949499" y="3432764"/>
            <a:ext cx="4685079" cy="3091861"/>
          </a:xfrm>
          <a:prstGeom prst="rect">
            <a:avLst/>
          </a:prstGeom>
        </p:spPr>
      </p:pic>
      <p:grpSp>
        <p:nvGrpSpPr>
          <p:cNvPr id="19" name="组合 18"/>
          <p:cNvGrpSpPr/>
          <p:nvPr/>
        </p:nvGrpSpPr>
        <p:grpSpPr>
          <a:xfrm>
            <a:off x="6921341" y="954405"/>
            <a:ext cx="4752340" cy="5570220"/>
            <a:chOff x="6615430" y="872743"/>
            <a:chExt cx="4752340" cy="5570220"/>
          </a:xfrm>
        </p:grpSpPr>
        <p:pic>
          <p:nvPicPr>
            <p:cNvPr id="20" name="图片 19"/>
            <p:cNvPicPr>
              <a:picLocks noChangeAspect="1"/>
            </p:cNvPicPr>
            <p:nvPr/>
          </p:nvPicPr>
          <p:blipFill>
            <a:blip r:embed="rId3"/>
            <a:stretch>
              <a:fillRect/>
            </a:stretch>
          </p:blipFill>
          <p:spPr>
            <a:xfrm>
              <a:off x="6616700" y="872743"/>
              <a:ext cx="4751070" cy="1945005"/>
            </a:xfrm>
            <a:prstGeom prst="rect">
              <a:avLst/>
            </a:prstGeom>
          </p:spPr>
        </p:pic>
        <p:pic>
          <p:nvPicPr>
            <p:cNvPr id="21" name="图片 20"/>
            <p:cNvPicPr>
              <a:picLocks noChangeAspect="1"/>
            </p:cNvPicPr>
            <p:nvPr/>
          </p:nvPicPr>
          <p:blipFill>
            <a:blip r:embed="rId4"/>
            <a:stretch>
              <a:fillRect/>
            </a:stretch>
          </p:blipFill>
          <p:spPr>
            <a:xfrm>
              <a:off x="6616700" y="2276728"/>
              <a:ext cx="4750435" cy="1460500"/>
            </a:xfrm>
            <a:prstGeom prst="rect">
              <a:avLst/>
            </a:prstGeom>
          </p:spPr>
        </p:pic>
        <p:pic>
          <p:nvPicPr>
            <p:cNvPr id="22" name="图片 21"/>
            <p:cNvPicPr>
              <a:picLocks noChangeAspect="1"/>
            </p:cNvPicPr>
            <p:nvPr/>
          </p:nvPicPr>
          <p:blipFill>
            <a:blip r:embed="rId5"/>
            <a:stretch>
              <a:fillRect/>
            </a:stretch>
          </p:blipFill>
          <p:spPr>
            <a:xfrm>
              <a:off x="6615430" y="3737228"/>
              <a:ext cx="4751705" cy="1296670"/>
            </a:xfrm>
            <a:prstGeom prst="rect">
              <a:avLst/>
            </a:prstGeom>
          </p:spPr>
        </p:pic>
        <p:pic>
          <p:nvPicPr>
            <p:cNvPr id="23" name="图片 22"/>
            <p:cNvPicPr>
              <a:picLocks noChangeAspect="1"/>
            </p:cNvPicPr>
            <p:nvPr/>
          </p:nvPicPr>
          <p:blipFill>
            <a:blip r:embed="rId6"/>
            <a:stretch>
              <a:fillRect/>
            </a:stretch>
          </p:blipFill>
          <p:spPr>
            <a:xfrm>
              <a:off x="6617335" y="5033898"/>
              <a:ext cx="4750435" cy="1409065"/>
            </a:xfrm>
            <a:prstGeom prst="rect">
              <a:avLst/>
            </a:prstGeom>
          </p:spPr>
        </p:pic>
      </p:grpSp>
      <p:sp>
        <p:nvSpPr>
          <p:cNvPr id="9"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10"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11"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14"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15"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0-#ppt_w/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0-#ppt_w/2"/>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ppt_x</p:attrName>
                                        </p:attrNameLst>
                                      </p:cBhvr>
                                      <p:tavLst>
                                        <p:tav tm="0">
                                          <p:val>
                                            <p:strVal val="0-#ppt_w/2"/>
                                          </p:val>
                                        </p:tav>
                                        <p:tav tm="100000">
                                          <p:val>
                                            <p:strVal val="#ppt_x"/>
                                          </p:val>
                                        </p:tav>
                                      </p:tavLst>
                                    </p:anim>
                                    <p:anim calcmode="lin" valueType="num">
                                      <p:cBhvr>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0-#ppt_w/2"/>
                                          </p:val>
                                        </p:tav>
                                        <p:tav tm="100000">
                                          <p:val>
                                            <p:strVal val="#ppt_x"/>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childTnLst>
                                </p:cTn>
                              </p:par>
                              <p:par>
                                <p:cTn id="26" presetID="8" presetClass="emph" presetSubtype="0" fill="hold" grpId="1" nodeType="withEffect">
                                  <p:stCondLst>
                                    <p:cond delay="0"/>
                                  </p:stCondLst>
                                  <p:childTnLst>
                                    <p:animRot by="21600000">
                                      <p:cBhvr>
                                        <p:cTn id="27" dur="500" fill="hold"/>
                                        <p:tgtEl>
                                          <p:spTgt spid="5"/>
                                        </p:tgtEl>
                                        <p:attrNameLst>
                                          <p:attrName>r</p:attrName>
                                        </p:attrNameLst>
                                      </p:cBhvr>
                                    </p:animRot>
                                  </p:childTnLst>
                                </p:cTn>
                              </p:par>
                              <p:par>
                                <p:cTn id="28" presetID="8" presetClass="emph" presetSubtype="0" fill="hold" grpId="1" nodeType="withEffect">
                                  <p:stCondLst>
                                    <p:cond delay="0"/>
                                  </p:stCondLst>
                                  <p:childTnLst>
                                    <p:animRot by="21600000">
                                      <p:cBhvr>
                                        <p:cTn id="29" dur="500" fill="hold"/>
                                        <p:tgtEl>
                                          <p:spTgt spid="6"/>
                                        </p:tgtEl>
                                        <p:attrNameLst>
                                          <p:attrName>r</p:attrName>
                                        </p:attrNameLst>
                                      </p:cBhvr>
                                    </p:animRot>
                                  </p:childTnLst>
                                </p:cTn>
                              </p:par>
                              <p:par>
                                <p:cTn id="30" presetID="8" presetClass="emph" presetSubtype="0" fill="hold" grpId="1" nodeType="withEffect">
                                  <p:stCondLst>
                                    <p:cond delay="0"/>
                                  </p:stCondLst>
                                  <p:childTnLst>
                                    <p:animRot by="21600000">
                                      <p:cBhvr>
                                        <p:cTn id="31" dur="500" fill="hold"/>
                                        <p:tgtEl>
                                          <p:spTgt spid="7"/>
                                        </p:tgtEl>
                                        <p:attrNameLst>
                                          <p:attrName>r</p:attrName>
                                        </p:attrNameLst>
                                      </p:cBhvr>
                                    </p:animRot>
                                  </p:childTnLst>
                                </p:cTn>
                              </p:par>
                              <p:par>
                                <p:cTn id="32" presetID="8" presetClass="emph" presetSubtype="0" fill="hold" grpId="1" nodeType="withEffect">
                                  <p:stCondLst>
                                    <p:cond delay="0"/>
                                  </p:stCondLst>
                                  <p:childTnLst>
                                    <p:animRot by="21600000">
                                      <p:cBhvr>
                                        <p:cTn id="33" dur="500" fill="hold"/>
                                        <p:tgtEl>
                                          <p:spTgt spid="8"/>
                                        </p:tgtEl>
                                        <p:attrNameLst>
                                          <p:attrName>r</p:attrName>
                                        </p:attrNameLst>
                                      </p:cBhvr>
                                    </p:animRot>
                                  </p:childTnLst>
                                </p:cTn>
                              </p:par>
                              <p:par>
                                <p:cTn id="34" presetID="10" presetClass="entr" presetSubtype="0" fill="hold" grpId="0" nodeType="withEffect">
                                  <p:stCondLst>
                                    <p:cond delay="3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8" presetClass="emph" presetSubtype="0" fill="hold" grpId="0" nodeType="withEffect">
                                  <p:stCondLst>
                                    <p:cond delay="0"/>
                                  </p:stCondLst>
                                  <p:childTnLst>
                                    <p:animRot by="21600000">
                                      <p:cBhvr>
                                        <p:cTn id="38" dur="1000" fill="hold"/>
                                        <p:tgtEl>
                                          <p:spTgt spid="9"/>
                                        </p:tgtEl>
                                        <p:attrNameLst>
                                          <p:attrName>r</p:attrName>
                                        </p:attrNameLst>
                                      </p:cBhvr>
                                    </p:animRot>
                                  </p:childTnLst>
                                </p:cTn>
                              </p:par>
                              <p:par>
                                <p:cTn id="39" presetID="8" presetClass="emph" presetSubtype="0" fill="hold" grpId="0" nodeType="withEffect">
                                  <p:stCondLst>
                                    <p:cond delay="0"/>
                                  </p:stCondLst>
                                  <p:childTnLst>
                                    <p:animRot by="21600000">
                                      <p:cBhvr>
                                        <p:cTn id="40" dur="1000" fill="hold"/>
                                        <p:tgtEl>
                                          <p:spTgt spid="10"/>
                                        </p:tgtEl>
                                        <p:attrNameLst>
                                          <p:attrName>r</p:attrName>
                                        </p:attrNameLst>
                                      </p:cBhvr>
                                    </p:animRot>
                                  </p:childTnLst>
                                </p:cTn>
                              </p:par>
                              <p:par>
                                <p:cTn id="41" presetID="8" presetClass="emph" presetSubtype="0" fill="hold" grpId="0" nodeType="withEffect">
                                  <p:stCondLst>
                                    <p:cond delay="0"/>
                                  </p:stCondLst>
                                  <p:childTnLst>
                                    <p:animRot by="21600000">
                                      <p:cBhvr>
                                        <p:cTn id="42" dur="1000" fill="hold"/>
                                        <p:tgtEl>
                                          <p:spTgt spid="11"/>
                                        </p:tgtEl>
                                        <p:attrNameLst>
                                          <p:attrName>r</p:attrName>
                                        </p:attrNameLst>
                                      </p:cBhvr>
                                    </p:animRot>
                                  </p:childTnLst>
                                </p:cTn>
                              </p:par>
                              <p:par>
                                <p:cTn id="43" presetID="8" presetClass="emph" presetSubtype="0" fill="hold" grpId="0" nodeType="withEffect">
                                  <p:stCondLst>
                                    <p:cond delay="0"/>
                                  </p:stCondLst>
                                  <p:childTnLst>
                                    <p:animRot by="21600000">
                                      <p:cBhvr>
                                        <p:cTn id="44" dur="1000" fill="hold"/>
                                        <p:tgtEl>
                                          <p:spTgt spid="14"/>
                                        </p:tgtEl>
                                        <p:attrNameLst>
                                          <p:attrName>r</p:attrName>
                                        </p:attrNameLst>
                                      </p:cBhvr>
                                    </p:animRot>
                                  </p:childTnLst>
                                </p:cTn>
                              </p:par>
                              <p:par>
                                <p:cTn id="45" presetID="8" presetClass="emph" presetSubtype="0" fill="hold" grpId="0" nodeType="withEffect">
                                  <p:stCondLst>
                                    <p:cond delay="0"/>
                                  </p:stCondLst>
                                  <p:childTnLst>
                                    <p:animRot by="21600000">
                                      <p:cBhvr>
                                        <p:cTn id="46"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5" grpId="1" animBg="1"/>
      <p:bldP spid="6" grpId="0" animBg="1"/>
      <p:bldP spid="6" grpId="1" animBg="1"/>
      <p:bldP spid="7" grpId="0" animBg="1"/>
      <p:bldP spid="7" grpId="1" animBg="1"/>
      <p:bldP spid="8" grpId="0" animBg="1"/>
      <p:bldP spid="8" grpId="1" animBg="1"/>
      <p:bldP spid="9" grpId="0" bldLvl="0" animBg="1"/>
      <p:bldP spid="10" grpId="0" bldLvl="0" animBg="1"/>
      <p:bldP spid="11" grpId="0" bldLvl="0" animBg="1"/>
      <p:bldP spid="14" grpId="0" bldLvl="0" animBg="1"/>
      <p:bldP spid="1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10</a:t>
            </a:r>
            <a:endParaRPr lang="en-US" altLang="zh-CN" sz="1500" dirty="0">
              <a:solidFill>
                <a:srgbClr val="197519"/>
              </a:solidFill>
              <a:ea typeface="方正粗倩简体" pitchFamily="65" charset="-122"/>
            </a:endParaRPr>
          </a:p>
        </p:txBody>
      </p:sp>
      <p:sp>
        <p:nvSpPr>
          <p:cNvPr id="4" name="矩形 3"/>
          <p:cNvSpPr>
            <a:spLocks noChangeArrowheads="1"/>
          </p:cNvSpPr>
          <p:nvPr/>
        </p:nvSpPr>
        <p:spPr bwMode="auto">
          <a:xfrm>
            <a:off x="1126435" y="505310"/>
            <a:ext cx="1633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b="1" dirty="0">
                <a:solidFill>
                  <a:srgbClr val="197519"/>
                </a:solidFill>
              </a:rPr>
              <a:t>产品展示</a:t>
            </a:r>
            <a:endParaRPr lang="zh-CN" altLang="en-US" sz="2000" b="1" dirty="0">
              <a:solidFill>
                <a:srgbClr val="197519"/>
              </a:solidFill>
            </a:endParaRPr>
          </a:p>
        </p:txBody>
      </p:sp>
      <p:sp>
        <p:nvSpPr>
          <p:cNvPr id="5"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 name="文本框 10"/>
          <p:cNvSpPr txBox="1"/>
          <p:nvPr/>
        </p:nvSpPr>
        <p:spPr>
          <a:xfrm>
            <a:off x="1296703" y="5173046"/>
            <a:ext cx="2723823" cy="369332"/>
          </a:xfrm>
          <a:prstGeom prst="rect">
            <a:avLst/>
          </a:prstGeom>
          <a:noFill/>
        </p:spPr>
        <p:txBody>
          <a:bodyPr wrap="none" rtlCol="0">
            <a:spAutoFit/>
          </a:bodyPr>
          <a:lstStyle/>
          <a:p>
            <a:r>
              <a:rPr kumimoji="1" lang="zh-CN" altLang="en-US" dirty="0"/>
              <a:t>天然气管网仿真模拟系统</a:t>
            </a:r>
            <a:endParaRPr kumimoji="1" lang="zh-CN" altLang="en-US" dirty="0"/>
          </a:p>
        </p:txBody>
      </p:sp>
      <p:sp>
        <p:nvSpPr>
          <p:cNvPr id="12" name="文本框 11"/>
          <p:cNvSpPr txBox="1"/>
          <p:nvPr/>
        </p:nvSpPr>
        <p:spPr>
          <a:xfrm>
            <a:off x="8270615" y="5173046"/>
            <a:ext cx="2031325" cy="369332"/>
          </a:xfrm>
          <a:prstGeom prst="rect">
            <a:avLst/>
          </a:prstGeom>
          <a:noFill/>
        </p:spPr>
        <p:txBody>
          <a:bodyPr wrap="none" rtlCol="0">
            <a:spAutoFit/>
          </a:bodyPr>
          <a:lstStyle/>
          <a:p>
            <a:r>
              <a:rPr kumimoji="1" lang="zh-CN" altLang="en-US" dirty="0"/>
              <a:t>物流数字孪生系统</a:t>
            </a:r>
            <a:endParaRPr kumimoji="1" lang="zh-CN" altLang="en-US" dirty="0"/>
          </a:p>
        </p:txBody>
      </p:sp>
      <p:pic>
        <p:nvPicPr>
          <p:cNvPr id="13" name="图片 12"/>
          <p:cNvPicPr>
            <a:picLocks noChangeAspect="1"/>
          </p:cNvPicPr>
          <p:nvPr/>
        </p:nvPicPr>
        <p:blipFill>
          <a:blip r:embed="rId1"/>
          <a:stretch>
            <a:fillRect/>
          </a:stretch>
        </p:blipFill>
        <p:spPr>
          <a:xfrm>
            <a:off x="478631" y="1723369"/>
            <a:ext cx="5480976" cy="3259207"/>
          </a:xfrm>
          <a:prstGeom prst="rect">
            <a:avLst/>
          </a:prstGeom>
        </p:spPr>
      </p:pic>
      <p:pic>
        <p:nvPicPr>
          <p:cNvPr id="14" name="图片 13"/>
          <p:cNvPicPr>
            <a:picLocks noChangeAspect="1"/>
          </p:cNvPicPr>
          <p:nvPr/>
        </p:nvPicPr>
        <p:blipFill>
          <a:blip r:embed="rId2"/>
          <a:stretch>
            <a:fillRect/>
          </a:stretch>
        </p:blipFill>
        <p:spPr>
          <a:xfrm>
            <a:off x="5959607" y="1684954"/>
            <a:ext cx="5976007" cy="3297622"/>
          </a:xfrm>
          <a:prstGeom prst="rect">
            <a:avLst/>
          </a:prstGeom>
        </p:spPr>
      </p:pic>
      <p:sp>
        <p:nvSpPr>
          <p:cNvPr id="9"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10"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15"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16"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17"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0-#ppt_w/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0-#ppt_w/2"/>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ppt_x</p:attrName>
                                        </p:attrNameLst>
                                      </p:cBhvr>
                                      <p:tavLst>
                                        <p:tav tm="0">
                                          <p:val>
                                            <p:strVal val="0-#ppt_w/2"/>
                                          </p:val>
                                        </p:tav>
                                        <p:tav tm="100000">
                                          <p:val>
                                            <p:strVal val="#ppt_x"/>
                                          </p:val>
                                        </p:tav>
                                      </p:tavLst>
                                    </p:anim>
                                    <p:anim calcmode="lin" valueType="num">
                                      <p:cBhvr>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0-#ppt_w/2"/>
                                          </p:val>
                                        </p:tav>
                                        <p:tav tm="100000">
                                          <p:val>
                                            <p:strVal val="#ppt_x"/>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childTnLst>
                                </p:cTn>
                              </p:par>
                              <p:par>
                                <p:cTn id="26" presetID="8" presetClass="emph" presetSubtype="0" fill="hold" grpId="1" nodeType="withEffect">
                                  <p:stCondLst>
                                    <p:cond delay="0"/>
                                  </p:stCondLst>
                                  <p:childTnLst>
                                    <p:animRot by="21600000">
                                      <p:cBhvr>
                                        <p:cTn id="27" dur="500" fill="hold"/>
                                        <p:tgtEl>
                                          <p:spTgt spid="5"/>
                                        </p:tgtEl>
                                        <p:attrNameLst>
                                          <p:attrName>r</p:attrName>
                                        </p:attrNameLst>
                                      </p:cBhvr>
                                    </p:animRot>
                                  </p:childTnLst>
                                </p:cTn>
                              </p:par>
                              <p:par>
                                <p:cTn id="28" presetID="8" presetClass="emph" presetSubtype="0" fill="hold" grpId="1" nodeType="withEffect">
                                  <p:stCondLst>
                                    <p:cond delay="0"/>
                                  </p:stCondLst>
                                  <p:childTnLst>
                                    <p:animRot by="21600000">
                                      <p:cBhvr>
                                        <p:cTn id="29" dur="500" fill="hold"/>
                                        <p:tgtEl>
                                          <p:spTgt spid="6"/>
                                        </p:tgtEl>
                                        <p:attrNameLst>
                                          <p:attrName>r</p:attrName>
                                        </p:attrNameLst>
                                      </p:cBhvr>
                                    </p:animRot>
                                  </p:childTnLst>
                                </p:cTn>
                              </p:par>
                              <p:par>
                                <p:cTn id="30" presetID="8" presetClass="emph" presetSubtype="0" fill="hold" grpId="1" nodeType="withEffect">
                                  <p:stCondLst>
                                    <p:cond delay="0"/>
                                  </p:stCondLst>
                                  <p:childTnLst>
                                    <p:animRot by="21600000">
                                      <p:cBhvr>
                                        <p:cTn id="31" dur="500" fill="hold"/>
                                        <p:tgtEl>
                                          <p:spTgt spid="7"/>
                                        </p:tgtEl>
                                        <p:attrNameLst>
                                          <p:attrName>r</p:attrName>
                                        </p:attrNameLst>
                                      </p:cBhvr>
                                    </p:animRot>
                                  </p:childTnLst>
                                </p:cTn>
                              </p:par>
                              <p:par>
                                <p:cTn id="32" presetID="8" presetClass="emph" presetSubtype="0" fill="hold" grpId="1" nodeType="withEffect">
                                  <p:stCondLst>
                                    <p:cond delay="0"/>
                                  </p:stCondLst>
                                  <p:childTnLst>
                                    <p:animRot by="21600000">
                                      <p:cBhvr>
                                        <p:cTn id="33" dur="500" fill="hold"/>
                                        <p:tgtEl>
                                          <p:spTgt spid="8"/>
                                        </p:tgtEl>
                                        <p:attrNameLst>
                                          <p:attrName>r</p:attrName>
                                        </p:attrNameLst>
                                      </p:cBhvr>
                                    </p:animRot>
                                  </p:childTnLst>
                                </p:cTn>
                              </p:par>
                              <p:par>
                                <p:cTn id="34" presetID="10" presetClass="entr" presetSubtype="0" fill="hold" grpId="0" nodeType="withEffect">
                                  <p:stCondLst>
                                    <p:cond delay="3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8" presetClass="emph" presetSubtype="0" fill="hold" grpId="0" nodeType="withEffect">
                                  <p:stCondLst>
                                    <p:cond delay="0"/>
                                  </p:stCondLst>
                                  <p:childTnLst>
                                    <p:animRot by="21600000">
                                      <p:cBhvr>
                                        <p:cTn id="38" dur="1000" fill="hold"/>
                                        <p:tgtEl>
                                          <p:spTgt spid="9"/>
                                        </p:tgtEl>
                                        <p:attrNameLst>
                                          <p:attrName>r</p:attrName>
                                        </p:attrNameLst>
                                      </p:cBhvr>
                                    </p:animRot>
                                  </p:childTnLst>
                                </p:cTn>
                              </p:par>
                              <p:par>
                                <p:cTn id="39" presetID="8" presetClass="emph" presetSubtype="0" fill="hold" grpId="0" nodeType="withEffect">
                                  <p:stCondLst>
                                    <p:cond delay="0"/>
                                  </p:stCondLst>
                                  <p:childTnLst>
                                    <p:animRot by="21600000">
                                      <p:cBhvr>
                                        <p:cTn id="40" dur="1000" fill="hold"/>
                                        <p:tgtEl>
                                          <p:spTgt spid="10"/>
                                        </p:tgtEl>
                                        <p:attrNameLst>
                                          <p:attrName>r</p:attrName>
                                        </p:attrNameLst>
                                      </p:cBhvr>
                                    </p:animRot>
                                  </p:childTnLst>
                                </p:cTn>
                              </p:par>
                              <p:par>
                                <p:cTn id="41" presetID="8" presetClass="emph" presetSubtype="0" fill="hold" grpId="0" nodeType="withEffect">
                                  <p:stCondLst>
                                    <p:cond delay="0"/>
                                  </p:stCondLst>
                                  <p:childTnLst>
                                    <p:animRot by="21600000">
                                      <p:cBhvr>
                                        <p:cTn id="42" dur="1000" fill="hold"/>
                                        <p:tgtEl>
                                          <p:spTgt spid="15"/>
                                        </p:tgtEl>
                                        <p:attrNameLst>
                                          <p:attrName>r</p:attrName>
                                        </p:attrNameLst>
                                      </p:cBhvr>
                                    </p:animRot>
                                  </p:childTnLst>
                                </p:cTn>
                              </p:par>
                              <p:par>
                                <p:cTn id="43" presetID="8" presetClass="emph" presetSubtype="0" fill="hold" grpId="0" nodeType="withEffect">
                                  <p:stCondLst>
                                    <p:cond delay="0"/>
                                  </p:stCondLst>
                                  <p:childTnLst>
                                    <p:animRot by="21600000">
                                      <p:cBhvr>
                                        <p:cTn id="44" dur="1000" fill="hold"/>
                                        <p:tgtEl>
                                          <p:spTgt spid="16"/>
                                        </p:tgtEl>
                                        <p:attrNameLst>
                                          <p:attrName>r</p:attrName>
                                        </p:attrNameLst>
                                      </p:cBhvr>
                                    </p:animRot>
                                  </p:childTnLst>
                                </p:cTn>
                              </p:par>
                              <p:par>
                                <p:cTn id="45" presetID="8" presetClass="emph" presetSubtype="0" fill="hold" grpId="0" nodeType="withEffect">
                                  <p:stCondLst>
                                    <p:cond delay="0"/>
                                  </p:stCondLst>
                                  <p:childTnLst>
                                    <p:animRot by="21600000">
                                      <p:cBhvr>
                                        <p:cTn id="46" dur="1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5" grpId="1" animBg="1"/>
      <p:bldP spid="6" grpId="0" animBg="1"/>
      <p:bldP spid="6" grpId="1" animBg="1"/>
      <p:bldP spid="7" grpId="0" animBg="1"/>
      <p:bldP spid="7" grpId="1" animBg="1"/>
      <p:bldP spid="8" grpId="0" animBg="1"/>
      <p:bldP spid="8" grpId="1" animBg="1"/>
      <p:bldP spid="9" grpId="0" bldLvl="0" animBg="1"/>
      <p:bldP spid="10" grpId="0" bldLvl="0" animBg="1"/>
      <p:bldP spid="15" grpId="0" bldLvl="0" animBg="1"/>
      <p:bldP spid="16" grpId="0" bldLvl="0" animBg="1"/>
      <p:bldP spid="17"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11</a:t>
            </a:r>
            <a:endParaRPr lang="zh-CN" altLang="en-US" sz="1500" dirty="0">
              <a:solidFill>
                <a:srgbClr val="197519"/>
              </a:solidFill>
              <a:ea typeface="方正粗倩简体" pitchFamily="65" charset="-122"/>
            </a:endParaRPr>
          </a:p>
        </p:txBody>
      </p:sp>
      <p:sp>
        <p:nvSpPr>
          <p:cNvPr id="4" name="矩形 3"/>
          <p:cNvSpPr>
            <a:spLocks noChangeArrowheads="1"/>
          </p:cNvSpPr>
          <p:nvPr/>
        </p:nvSpPr>
        <p:spPr bwMode="auto">
          <a:xfrm>
            <a:off x="1126435" y="505310"/>
            <a:ext cx="1633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b="1" dirty="0">
                <a:solidFill>
                  <a:srgbClr val="197519"/>
                </a:solidFill>
              </a:rPr>
              <a:t>技术体系</a:t>
            </a:r>
            <a:endParaRPr lang="zh-CN" altLang="en-US" sz="2000" b="1" dirty="0">
              <a:solidFill>
                <a:srgbClr val="197519"/>
              </a:solidFill>
            </a:endParaRPr>
          </a:p>
        </p:txBody>
      </p:sp>
      <p:sp>
        <p:nvSpPr>
          <p:cNvPr id="5"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9" name="组合 8"/>
          <p:cNvGrpSpPr/>
          <p:nvPr/>
        </p:nvGrpSpPr>
        <p:grpSpPr>
          <a:xfrm>
            <a:off x="1120434" y="2644882"/>
            <a:ext cx="10244479" cy="3620321"/>
            <a:chOff x="1362799" y="2579914"/>
            <a:chExt cx="10244479" cy="3620321"/>
          </a:xfrm>
        </p:grpSpPr>
        <p:grpSp>
          <p:nvGrpSpPr>
            <p:cNvPr id="10" name="组合 9"/>
            <p:cNvGrpSpPr/>
            <p:nvPr/>
          </p:nvGrpSpPr>
          <p:grpSpPr>
            <a:xfrm>
              <a:off x="2095168" y="4923819"/>
              <a:ext cx="9512110" cy="522514"/>
              <a:chOff x="1319949" y="5607712"/>
              <a:chExt cx="9512110" cy="522514"/>
            </a:xfrm>
          </p:grpSpPr>
          <p:sp>
            <p:nvSpPr>
              <p:cNvPr id="22" name="圆角矩形 21"/>
              <p:cNvSpPr/>
              <p:nvPr/>
            </p:nvSpPr>
            <p:spPr>
              <a:xfrm>
                <a:off x="1319949" y="5607712"/>
                <a:ext cx="9512110" cy="5225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圆角矩形 22"/>
              <p:cNvSpPr/>
              <p:nvPr/>
            </p:nvSpPr>
            <p:spPr>
              <a:xfrm>
                <a:off x="1511606" y="5701542"/>
                <a:ext cx="1430383" cy="344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采购优化模型</a:t>
                </a:r>
                <a:endParaRPr kumimoji="1" lang="zh-CN" altLang="en-US" sz="1400" dirty="0"/>
              </a:p>
            </p:txBody>
          </p:sp>
          <p:sp>
            <p:nvSpPr>
              <p:cNvPr id="24" name="圆角矩形 23"/>
              <p:cNvSpPr/>
              <p:nvPr/>
            </p:nvSpPr>
            <p:spPr>
              <a:xfrm>
                <a:off x="3264880" y="5698011"/>
                <a:ext cx="1430383" cy="344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计划排产模型</a:t>
                </a:r>
                <a:endParaRPr kumimoji="1" lang="zh-CN" altLang="en-US" sz="1400" dirty="0"/>
              </a:p>
            </p:txBody>
          </p:sp>
          <p:sp>
            <p:nvSpPr>
              <p:cNvPr id="25" name="圆角矩形 24"/>
              <p:cNvSpPr/>
              <p:nvPr/>
            </p:nvSpPr>
            <p:spPr>
              <a:xfrm>
                <a:off x="4994166" y="5696650"/>
                <a:ext cx="1734792" cy="3446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车辆路径规划模型</a:t>
                </a:r>
                <a:endParaRPr kumimoji="1" lang="zh-CN" altLang="en-US" sz="1400" dirty="0"/>
              </a:p>
            </p:txBody>
          </p:sp>
          <p:sp>
            <p:nvSpPr>
              <p:cNvPr id="26" name="圆角矩形 25"/>
              <p:cNvSpPr/>
              <p:nvPr/>
            </p:nvSpPr>
            <p:spPr>
              <a:xfrm>
                <a:off x="7048298" y="5698010"/>
                <a:ext cx="1814596" cy="3446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经济效益优化模型</a:t>
                </a:r>
                <a:endParaRPr kumimoji="1" lang="zh-CN" altLang="en-US" sz="1400" dirty="0"/>
              </a:p>
            </p:txBody>
          </p:sp>
          <p:sp>
            <p:nvSpPr>
              <p:cNvPr id="27" name="圆角矩形 26"/>
              <p:cNvSpPr/>
              <p:nvPr/>
            </p:nvSpPr>
            <p:spPr>
              <a:xfrm>
                <a:off x="9161797" y="5704276"/>
                <a:ext cx="1430383" cy="3370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需求预测模型</a:t>
                </a:r>
                <a:endParaRPr kumimoji="1" lang="zh-CN" altLang="en-US" sz="1400" dirty="0"/>
              </a:p>
            </p:txBody>
          </p:sp>
        </p:grpSp>
        <p:sp>
          <p:nvSpPr>
            <p:cNvPr id="11" name="圆角矩形 10"/>
            <p:cNvSpPr/>
            <p:nvPr/>
          </p:nvSpPr>
          <p:spPr>
            <a:xfrm>
              <a:off x="1362799" y="5680442"/>
              <a:ext cx="732368" cy="517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数据</a:t>
              </a:r>
              <a:endParaRPr kumimoji="1" lang="zh-CN" altLang="en-US" dirty="0"/>
            </a:p>
          </p:txBody>
        </p:sp>
        <p:sp>
          <p:nvSpPr>
            <p:cNvPr id="12" name="圆角矩形 11"/>
            <p:cNvSpPr/>
            <p:nvPr/>
          </p:nvSpPr>
          <p:spPr>
            <a:xfrm>
              <a:off x="1379108" y="4929261"/>
              <a:ext cx="695150" cy="5170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dirty="0"/>
                <a:t>模型</a:t>
              </a:r>
              <a:endParaRPr kumimoji="1" lang="zh-CN" altLang="en-US" dirty="0"/>
            </a:p>
          </p:txBody>
        </p:sp>
        <p:grpSp>
          <p:nvGrpSpPr>
            <p:cNvPr id="13" name="组合 12"/>
            <p:cNvGrpSpPr/>
            <p:nvPr/>
          </p:nvGrpSpPr>
          <p:grpSpPr>
            <a:xfrm>
              <a:off x="2095168" y="5677721"/>
              <a:ext cx="9502413" cy="522514"/>
              <a:chOff x="1319949" y="5595258"/>
              <a:chExt cx="9502413" cy="522514"/>
            </a:xfrm>
          </p:grpSpPr>
          <p:sp>
            <p:nvSpPr>
              <p:cNvPr id="16" name="圆角矩形 15"/>
              <p:cNvSpPr/>
              <p:nvPr/>
            </p:nvSpPr>
            <p:spPr>
              <a:xfrm>
                <a:off x="1319949" y="5595258"/>
                <a:ext cx="9502413" cy="52251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圆角矩形 16"/>
              <p:cNvSpPr/>
              <p:nvPr/>
            </p:nvSpPr>
            <p:spPr>
              <a:xfrm>
                <a:off x="1761085" y="5683418"/>
                <a:ext cx="1186542" cy="419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销售数据</a:t>
                </a:r>
                <a:endParaRPr kumimoji="1" lang="zh-CN" altLang="en-US" sz="1400" dirty="0"/>
              </a:p>
            </p:txBody>
          </p:sp>
          <p:sp>
            <p:nvSpPr>
              <p:cNvPr id="18" name="圆角矩形 17"/>
              <p:cNvSpPr/>
              <p:nvPr/>
            </p:nvSpPr>
            <p:spPr>
              <a:xfrm>
                <a:off x="3616763" y="5695951"/>
                <a:ext cx="1186542" cy="419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生产数据</a:t>
                </a:r>
                <a:endParaRPr kumimoji="1" lang="zh-CN" altLang="en-US" sz="1400" dirty="0"/>
              </a:p>
            </p:txBody>
          </p:sp>
          <p:sp>
            <p:nvSpPr>
              <p:cNvPr id="19" name="圆角矩形 18"/>
              <p:cNvSpPr/>
              <p:nvPr/>
            </p:nvSpPr>
            <p:spPr>
              <a:xfrm>
                <a:off x="5472441" y="5695951"/>
                <a:ext cx="1186542" cy="419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物流数据</a:t>
                </a:r>
                <a:endParaRPr kumimoji="1" lang="zh-CN" altLang="en-US" sz="1400" dirty="0"/>
              </a:p>
            </p:txBody>
          </p:sp>
          <p:sp>
            <p:nvSpPr>
              <p:cNvPr id="20" name="圆角矩形 19"/>
              <p:cNvSpPr/>
              <p:nvPr/>
            </p:nvSpPr>
            <p:spPr>
              <a:xfrm>
                <a:off x="7380809" y="5695951"/>
                <a:ext cx="1186542" cy="419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采购数据</a:t>
                </a:r>
                <a:endParaRPr kumimoji="1" lang="zh-CN" altLang="en-US" sz="1400" dirty="0"/>
              </a:p>
            </p:txBody>
          </p:sp>
          <p:sp>
            <p:nvSpPr>
              <p:cNvPr id="21" name="圆角矩形 20"/>
              <p:cNvSpPr/>
              <p:nvPr/>
            </p:nvSpPr>
            <p:spPr>
              <a:xfrm>
                <a:off x="9194327" y="5683418"/>
                <a:ext cx="1186542" cy="4191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需求数据</a:t>
                </a:r>
                <a:endParaRPr kumimoji="1" lang="zh-CN" altLang="en-US" sz="1400" dirty="0"/>
              </a:p>
            </p:txBody>
          </p:sp>
        </p:grpSp>
        <p:sp>
          <p:nvSpPr>
            <p:cNvPr id="14" name="圆角矩形 13"/>
            <p:cNvSpPr/>
            <p:nvPr/>
          </p:nvSpPr>
          <p:spPr>
            <a:xfrm>
              <a:off x="1362799" y="2579914"/>
              <a:ext cx="711459" cy="21152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zh-CN" altLang="en-US" dirty="0"/>
                <a:t>分析求解</a:t>
              </a:r>
              <a:endParaRPr kumimoji="1" lang="zh-CN" altLang="en-US" dirty="0"/>
            </a:p>
          </p:txBody>
        </p:sp>
        <p:sp>
          <p:nvSpPr>
            <p:cNvPr id="15" name="圆角矩形 14"/>
            <p:cNvSpPr/>
            <p:nvPr/>
          </p:nvSpPr>
          <p:spPr>
            <a:xfrm>
              <a:off x="2085369" y="2579914"/>
              <a:ext cx="9521909" cy="21152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8" name="组合 27"/>
          <p:cNvGrpSpPr/>
          <p:nvPr/>
        </p:nvGrpSpPr>
        <p:grpSpPr>
          <a:xfrm>
            <a:off x="8834800" y="2710549"/>
            <a:ext cx="2307690" cy="1994797"/>
            <a:chOff x="2755800" y="2690683"/>
            <a:chExt cx="2307690" cy="1994797"/>
          </a:xfrm>
        </p:grpSpPr>
        <p:sp>
          <p:nvSpPr>
            <p:cNvPr id="29" name="圆角矩形 28"/>
            <p:cNvSpPr/>
            <p:nvPr/>
          </p:nvSpPr>
          <p:spPr>
            <a:xfrm>
              <a:off x="3405741" y="2690683"/>
              <a:ext cx="1601914" cy="340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分支定界算法</a:t>
              </a:r>
              <a:endParaRPr kumimoji="1" lang="zh-CN" altLang="en-US" sz="1400" dirty="0"/>
            </a:p>
          </p:txBody>
        </p:sp>
        <p:grpSp>
          <p:nvGrpSpPr>
            <p:cNvPr id="30" name="组合 29"/>
            <p:cNvGrpSpPr/>
            <p:nvPr/>
          </p:nvGrpSpPr>
          <p:grpSpPr>
            <a:xfrm>
              <a:off x="2755800" y="2860773"/>
              <a:ext cx="2307690" cy="1824707"/>
              <a:chOff x="2755800" y="2860773"/>
              <a:chExt cx="2307690" cy="1824707"/>
            </a:xfrm>
          </p:grpSpPr>
          <p:cxnSp>
            <p:nvCxnSpPr>
              <p:cNvPr id="31" name="直线箭头连接符 30"/>
              <p:cNvCxnSpPr>
                <a:endCxn id="29" idx="1"/>
              </p:cNvCxnSpPr>
              <p:nvPr/>
            </p:nvCxnSpPr>
            <p:spPr>
              <a:xfrm flipV="1">
                <a:off x="2755800" y="2860773"/>
                <a:ext cx="649941" cy="8203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直线箭头连接符 31"/>
              <p:cNvCxnSpPr>
                <a:endCxn id="35" idx="1"/>
              </p:cNvCxnSpPr>
              <p:nvPr/>
            </p:nvCxnSpPr>
            <p:spPr>
              <a:xfrm flipV="1">
                <a:off x="2755800" y="3297050"/>
                <a:ext cx="649941" cy="3840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3" name="直线箭头连接符 32"/>
              <p:cNvCxnSpPr>
                <a:endCxn id="36" idx="1"/>
              </p:cNvCxnSpPr>
              <p:nvPr/>
            </p:nvCxnSpPr>
            <p:spPr>
              <a:xfrm>
                <a:off x="2811754" y="3681183"/>
                <a:ext cx="628741" cy="421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直线箭头连接符 33"/>
              <p:cNvCxnSpPr>
                <a:endCxn id="37" idx="1"/>
              </p:cNvCxnSpPr>
              <p:nvPr/>
            </p:nvCxnSpPr>
            <p:spPr>
              <a:xfrm>
                <a:off x="2755800" y="3681076"/>
                <a:ext cx="705776" cy="8343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圆角矩形 34"/>
              <p:cNvSpPr/>
              <p:nvPr/>
            </p:nvSpPr>
            <p:spPr>
              <a:xfrm>
                <a:off x="3405741" y="3126960"/>
                <a:ext cx="1601914" cy="340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动态规划算法</a:t>
                </a:r>
                <a:endParaRPr kumimoji="1" lang="zh-CN" altLang="en-US" sz="1400" dirty="0"/>
              </a:p>
            </p:txBody>
          </p:sp>
          <p:sp>
            <p:nvSpPr>
              <p:cNvPr id="36" name="圆角矩形 35"/>
              <p:cNvSpPr/>
              <p:nvPr/>
            </p:nvSpPr>
            <p:spPr>
              <a:xfrm>
                <a:off x="3440495" y="3932720"/>
                <a:ext cx="1601914" cy="340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列生成算法</a:t>
                </a:r>
                <a:endParaRPr kumimoji="1" lang="zh-CN" altLang="en-US" sz="1400" dirty="0"/>
              </a:p>
            </p:txBody>
          </p:sp>
          <p:sp>
            <p:nvSpPr>
              <p:cNvPr id="37" name="圆角矩形 36"/>
              <p:cNvSpPr/>
              <p:nvPr/>
            </p:nvSpPr>
            <p:spPr>
              <a:xfrm>
                <a:off x="3461576" y="4345301"/>
                <a:ext cx="1601914" cy="340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仿真优化算法</a:t>
                </a:r>
                <a:endParaRPr kumimoji="1" lang="zh-CN" altLang="en-US" sz="1400" dirty="0"/>
              </a:p>
            </p:txBody>
          </p:sp>
          <p:sp>
            <p:nvSpPr>
              <p:cNvPr id="38" name="圆角矩形 37"/>
              <p:cNvSpPr/>
              <p:nvPr/>
            </p:nvSpPr>
            <p:spPr>
              <a:xfrm>
                <a:off x="3429384" y="3510985"/>
                <a:ext cx="1601914" cy="340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启发式算法</a:t>
                </a:r>
                <a:endParaRPr kumimoji="1" lang="zh-CN" altLang="en-US" sz="1400" dirty="0"/>
              </a:p>
            </p:txBody>
          </p:sp>
          <p:cxnSp>
            <p:nvCxnSpPr>
              <p:cNvPr id="39" name="直线箭头连接符 38"/>
              <p:cNvCxnSpPr>
                <a:endCxn id="38" idx="1"/>
              </p:cNvCxnSpPr>
              <p:nvPr/>
            </p:nvCxnSpPr>
            <p:spPr>
              <a:xfrm flipV="1">
                <a:off x="2755800" y="3681075"/>
                <a:ext cx="673584"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40" name="组合 39"/>
          <p:cNvGrpSpPr/>
          <p:nvPr/>
        </p:nvGrpSpPr>
        <p:grpSpPr>
          <a:xfrm>
            <a:off x="2099711" y="2744074"/>
            <a:ext cx="2654288" cy="1961272"/>
            <a:chOff x="2353367" y="2728286"/>
            <a:chExt cx="2654288" cy="1961272"/>
          </a:xfrm>
        </p:grpSpPr>
        <p:sp>
          <p:nvSpPr>
            <p:cNvPr id="41" name="圆角矩形 40"/>
            <p:cNvSpPr/>
            <p:nvPr/>
          </p:nvSpPr>
          <p:spPr>
            <a:xfrm>
              <a:off x="3405741" y="2728286"/>
              <a:ext cx="1580714" cy="302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质量要求</a:t>
              </a:r>
              <a:endParaRPr kumimoji="1" lang="zh-CN" altLang="en-US" sz="1400" dirty="0"/>
            </a:p>
          </p:txBody>
        </p:sp>
        <p:grpSp>
          <p:nvGrpSpPr>
            <p:cNvPr id="42" name="组合 41"/>
            <p:cNvGrpSpPr/>
            <p:nvPr/>
          </p:nvGrpSpPr>
          <p:grpSpPr>
            <a:xfrm>
              <a:off x="2353367" y="2879574"/>
              <a:ext cx="2654288" cy="1809984"/>
              <a:chOff x="2353367" y="2879574"/>
              <a:chExt cx="2654288" cy="1809984"/>
            </a:xfrm>
          </p:grpSpPr>
          <p:sp>
            <p:nvSpPr>
              <p:cNvPr id="43" name="圆角矩形 42"/>
              <p:cNvSpPr/>
              <p:nvPr/>
            </p:nvSpPr>
            <p:spPr>
              <a:xfrm>
                <a:off x="2353367" y="2920466"/>
                <a:ext cx="402433" cy="15212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zh-CN" altLang="en-US" sz="1600" dirty="0"/>
                  <a:t>约束条件</a:t>
                </a:r>
                <a:endParaRPr kumimoji="1" lang="zh-CN" altLang="en-US" sz="1600" dirty="0"/>
              </a:p>
            </p:txBody>
          </p:sp>
          <p:cxnSp>
            <p:nvCxnSpPr>
              <p:cNvPr id="44" name="直线箭头连接符 43"/>
              <p:cNvCxnSpPr>
                <a:stCxn id="43" idx="3"/>
                <a:endCxn id="41" idx="1"/>
              </p:cNvCxnSpPr>
              <p:nvPr/>
            </p:nvCxnSpPr>
            <p:spPr>
              <a:xfrm flipV="1">
                <a:off x="2755800" y="2879574"/>
                <a:ext cx="649941" cy="8015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直线箭头连接符 44"/>
              <p:cNvCxnSpPr>
                <a:stCxn id="43" idx="3"/>
                <a:endCxn id="48" idx="1"/>
              </p:cNvCxnSpPr>
              <p:nvPr/>
            </p:nvCxnSpPr>
            <p:spPr>
              <a:xfrm flipV="1">
                <a:off x="2755800" y="3278249"/>
                <a:ext cx="649941" cy="402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直线箭头连接符 45"/>
              <p:cNvCxnSpPr>
                <a:stCxn id="43" idx="3"/>
                <a:endCxn id="49" idx="1"/>
              </p:cNvCxnSpPr>
              <p:nvPr/>
            </p:nvCxnSpPr>
            <p:spPr>
              <a:xfrm>
                <a:off x="2755800" y="3681076"/>
                <a:ext cx="649941" cy="421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直线箭头连接符 46"/>
              <p:cNvCxnSpPr>
                <a:stCxn id="43" idx="3"/>
                <a:endCxn id="50" idx="1"/>
              </p:cNvCxnSpPr>
              <p:nvPr/>
            </p:nvCxnSpPr>
            <p:spPr>
              <a:xfrm>
                <a:off x="2755800" y="3681076"/>
                <a:ext cx="649941" cy="848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8" name="圆角矩形 47"/>
              <p:cNvSpPr/>
              <p:nvPr/>
            </p:nvSpPr>
            <p:spPr>
              <a:xfrm>
                <a:off x="3405741" y="3126961"/>
                <a:ext cx="1580714" cy="302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换产约束</a:t>
                </a:r>
                <a:endParaRPr kumimoji="1" lang="zh-CN" altLang="en-US" sz="1400" dirty="0"/>
              </a:p>
            </p:txBody>
          </p:sp>
          <p:sp>
            <p:nvSpPr>
              <p:cNvPr id="49" name="圆角矩形 48"/>
              <p:cNvSpPr/>
              <p:nvPr/>
            </p:nvSpPr>
            <p:spPr>
              <a:xfrm>
                <a:off x="3405741" y="3932613"/>
                <a:ext cx="1601914" cy="34017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资源可用约束</a:t>
                </a:r>
                <a:endParaRPr kumimoji="1" lang="zh-CN" altLang="en-US" sz="1400" dirty="0"/>
              </a:p>
            </p:txBody>
          </p:sp>
          <p:sp>
            <p:nvSpPr>
              <p:cNvPr id="50" name="圆角矩形 49"/>
              <p:cNvSpPr/>
              <p:nvPr/>
            </p:nvSpPr>
            <p:spPr>
              <a:xfrm>
                <a:off x="3405741" y="4369473"/>
                <a:ext cx="1601914" cy="3200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工艺规则</a:t>
                </a:r>
                <a:endParaRPr kumimoji="1" lang="zh-CN" altLang="en-US" sz="1400" dirty="0"/>
              </a:p>
            </p:txBody>
          </p:sp>
          <p:sp>
            <p:nvSpPr>
              <p:cNvPr id="51" name="圆角矩形 50"/>
              <p:cNvSpPr/>
              <p:nvPr/>
            </p:nvSpPr>
            <p:spPr>
              <a:xfrm>
                <a:off x="3429384" y="3545478"/>
                <a:ext cx="1567160" cy="3025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产能约束</a:t>
                </a:r>
                <a:endParaRPr kumimoji="1" lang="zh-CN" altLang="en-US" sz="1400" dirty="0"/>
              </a:p>
            </p:txBody>
          </p:sp>
          <p:cxnSp>
            <p:nvCxnSpPr>
              <p:cNvPr id="52" name="直线箭头连接符 51"/>
              <p:cNvCxnSpPr>
                <a:stCxn id="43" idx="3"/>
                <a:endCxn id="51" idx="1"/>
              </p:cNvCxnSpPr>
              <p:nvPr/>
            </p:nvCxnSpPr>
            <p:spPr>
              <a:xfrm>
                <a:off x="2755800" y="3681076"/>
                <a:ext cx="673584" cy="15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53" name="组合 52"/>
          <p:cNvGrpSpPr/>
          <p:nvPr/>
        </p:nvGrpSpPr>
        <p:grpSpPr>
          <a:xfrm>
            <a:off x="5259375" y="2748877"/>
            <a:ext cx="2656322" cy="1955669"/>
            <a:chOff x="2353367" y="2736200"/>
            <a:chExt cx="2656322" cy="1955669"/>
          </a:xfrm>
        </p:grpSpPr>
        <p:sp>
          <p:nvSpPr>
            <p:cNvPr id="54" name="圆角矩形 53"/>
            <p:cNvSpPr/>
            <p:nvPr/>
          </p:nvSpPr>
          <p:spPr>
            <a:xfrm>
              <a:off x="3405741" y="2736200"/>
              <a:ext cx="1601914" cy="2977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设备利用率最大</a:t>
              </a:r>
              <a:endParaRPr kumimoji="1" lang="zh-CN" altLang="en-US" sz="1400" dirty="0"/>
            </a:p>
          </p:txBody>
        </p:sp>
        <p:grpSp>
          <p:nvGrpSpPr>
            <p:cNvPr id="55" name="组合 54"/>
            <p:cNvGrpSpPr/>
            <p:nvPr/>
          </p:nvGrpSpPr>
          <p:grpSpPr>
            <a:xfrm>
              <a:off x="2353367" y="2885087"/>
              <a:ext cx="2656322" cy="1806782"/>
              <a:chOff x="2353367" y="2885087"/>
              <a:chExt cx="2656322" cy="1806782"/>
            </a:xfrm>
          </p:grpSpPr>
          <p:sp>
            <p:nvSpPr>
              <p:cNvPr id="56" name="圆角矩形 55"/>
              <p:cNvSpPr/>
              <p:nvPr/>
            </p:nvSpPr>
            <p:spPr>
              <a:xfrm>
                <a:off x="2353367" y="2920466"/>
                <a:ext cx="402433" cy="15212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zh-CN" altLang="en-US" sz="1600" dirty="0"/>
                  <a:t>优化目标</a:t>
                </a:r>
                <a:endParaRPr kumimoji="1" lang="zh-CN" altLang="en-US" sz="1600" dirty="0"/>
              </a:p>
            </p:txBody>
          </p:sp>
          <p:cxnSp>
            <p:nvCxnSpPr>
              <p:cNvPr id="57" name="直线箭头连接符 56"/>
              <p:cNvCxnSpPr>
                <a:stCxn id="56" idx="3"/>
                <a:endCxn id="54" idx="1"/>
              </p:cNvCxnSpPr>
              <p:nvPr/>
            </p:nvCxnSpPr>
            <p:spPr>
              <a:xfrm flipV="1">
                <a:off x="2755800" y="2885087"/>
                <a:ext cx="649941" cy="7959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直线箭头连接符 57"/>
              <p:cNvCxnSpPr>
                <a:stCxn id="56" idx="3"/>
                <a:endCxn id="61" idx="1"/>
              </p:cNvCxnSpPr>
              <p:nvPr/>
            </p:nvCxnSpPr>
            <p:spPr>
              <a:xfrm flipV="1">
                <a:off x="2755800" y="3280225"/>
                <a:ext cx="649941" cy="4008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9" name="直线箭头连接符 58"/>
              <p:cNvCxnSpPr>
                <a:stCxn id="56" idx="3"/>
                <a:endCxn id="62" idx="1"/>
              </p:cNvCxnSpPr>
              <p:nvPr/>
            </p:nvCxnSpPr>
            <p:spPr>
              <a:xfrm>
                <a:off x="2755800" y="3681076"/>
                <a:ext cx="651975" cy="4239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直线箭头连接符 59"/>
              <p:cNvCxnSpPr>
                <a:stCxn id="56" idx="3"/>
                <a:endCxn id="63" idx="1"/>
              </p:cNvCxnSpPr>
              <p:nvPr/>
            </p:nvCxnSpPr>
            <p:spPr>
              <a:xfrm>
                <a:off x="2755800" y="3681076"/>
                <a:ext cx="649941" cy="8537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1" name="圆角矩形 60"/>
              <p:cNvSpPr/>
              <p:nvPr/>
            </p:nvSpPr>
            <p:spPr>
              <a:xfrm>
                <a:off x="3405741" y="3127802"/>
                <a:ext cx="1601914" cy="304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效益最优化</a:t>
                </a:r>
                <a:endParaRPr kumimoji="1" lang="zh-CN" altLang="en-US" sz="1400" dirty="0"/>
              </a:p>
            </p:txBody>
          </p:sp>
          <p:sp>
            <p:nvSpPr>
              <p:cNvPr id="62" name="圆角矩形 61"/>
              <p:cNvSpPr/>
              <p:nvPr/>
            </p:nvSpPr>
            <p:spPr>
              <a:xfrm>
                <a:off x="3407775" y="3939909"/>
                <a:ext cx="1601914" cy="3301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换产成本最少</a:t>
                </a:r>
                <a:endParaRPr kumimoji="1" lang="zh-CN" altLang="en-US" sz="1400" dirty="0"/>
              </a:p>
            </p:txBody>
          </p:sp>
          <p:sp>
            <p:nvSpPr>
              <p:cNvPr id="63" name="圆角矩形 62"/>
              <p:cNvSpPr/>
              <p:nvPr/>
            </p:nvSpPr>
            <p:spPr>
              <a:xfrm>
                <a:off x="3405741" y="4377756"/>
                <a:ext cx="1601914" cy="3141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使用资源最少</a:t>
                </a:r>
                <a:endParaRPr kumimoji="1" lang="zh-CN" altLang="en-US" sz="1400" dirty="0"/>
              </a:p>
            </p:txBody>
          </p:sp>
          <p:sp>
            <p:nvSpPr>
              <p:cNvPr id="64" name="圆角矩形 63"/>
              <p:cNvSpPr/>
              <p:nvPr/>
            </p:nvSpPr>
            <p:spPr>
              <a:xfrm>
                <a:off x="3405741" y="3542536"/>
                <a:ext cx="1601914" cy="3048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t>超期最少</a:t>
                </a:r>
                <a:endParaRPr kumimoji="1" lang="zh-CN" altLang="en-US" sz="1400" dirty="0"/>
              </a:p>
            </p:txBody>
          </p:sp>
          <p:cxnSp>
            <p:nvCxnSpPr>
              <p:cNvPr id="65" name="直线箭头连接符 64"/>
              <p:cNvCxnSpPr>
                <a:stCxn id="56" idx="3"/>
                <a:endCxn id="64" idx="1"/>
              </p:cNvCxnSpPr>
              <p:nvPr/>
            </p:nvCxnSpPr>
            <p:spPr>
              <a:xfrm>
                <a:off x="2755800" y="3681076"/>
                <a:ext cx="649941" cy="13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66" name="圆角矩形 65"/>
          <p:cNvSpPr/>
          <p:nvPr/>
        </p:nvSpPr>
        <p:spPr>
          <a:xfrm>
            <a:off x="1150227" y="1164540"/>
            <a:ext cx="695150" cy="12248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zh-CN" altLang="en-US" dirty="0"/>
              <a:t>行业应用</a:t>
            </a:r>
            <a:endParaRPr kumimoji="1" lang="zh-CN" altLang="en-US" dirty="0"/>
          </a:p>
        </p:txBody>
      </p:sp>
      <p:sp>
        <p:nvSpPr>
          <p:cNvPr id="67" name="圆角矩形 66"/>
          <p:cNvSpPr/>
          <p:nvPr/>
        </p:nvSpPr>
        <p:spPr>
          <a:xfrm>
            <a:off x="1872929" y="1184887"/>
            <a:ext cx="9491984" cy="120834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8" name="圆角矩形 67"/>
          <p:cNvSpPr/>
          <p:nvPr/>
        </p:nvSpPr>
        <p:spPr>
          <a:xfrm>
            <a:off x="3533670" y="1327549"/>
            <a:ext cx="1169436" cy="950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新材料</a:t>
            </a:r>
            <a:endParaRPr kumimoji="1" lang="en-US" altLang="zh-CN" sz="1600" dirty="0"/>
          </a:p>
          <a:p>
            <a:pPr algn="ctr"/>
            <a:r>
              <a:rPr kumimoji="1" lang="zh-CN" altLang="en-US" sz="1100" dirty="0"/>
              <a:t>套切配分优化</a:t>
            </a:r>
            <a:endParaRPr kumimoji="1" lang="en-US" altLang="zh-CN" sz="1100" dirty="0"/>
          </a:p>
          <a:p>
            <a:pPr algn="ctr"/>
            <a:r>
              <a:rPr kumimoji="1" lang="zh-CN" altLang="en-US" sz="1100" dirty="0"/>
              <a:t>工程塑料排产</a:t>
            </a:r>
            <a:endParaRPr kumimoji="1" lang="en-US" altLang="zh-CN" sz="1100" dirty="0"/>
          </a:p>
          <a:p>
            <a:pPr algn="ctr"/>
            <a:r>
              <a:rPr kumimoji="1" lang="zh-CN" altLang="en-US" sz="1100" dirty="0"/>
              <a:t>智能配料</a:t>
            </a:r>
            <a:endParaRPr kumimoji="1" lang="zh-CN" altLang="en-US" sz="1100" dirty="0"/>
          </a:p>
        </p:txBody>
      </p:sp>
      <p:sp>
        <p:nvSpPr>
          <p:cNvPr id="69" name="圆角矩形 68"/>
          <p:cNvSpPr/>
          <p:nvPr/>
        </p:nvSpPr>
        <p:spPr>
          <a:xfrm>
            <a:off x="4850653" y="1327550"/>
            <a:ext cx="1169436" cy="938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zh-CN" sz="1600" dirty="0"/>
          </a:p>
          <a:p>
            <a:pPr algn="ctr"/>
            <a:r>
              <a:rPr kumimoji="1" lang="zh-CN" altLang="en-US" sz="1600" dirty="0"/>
              <a:t>石化</a:t>
            </a:r>
            <a:endParaRPr kumimoji="1" lang="en-US" altLang="zh-CN" sz="1600" dirty="0"/>
          </a:p>
          <a:p>
            <a:pPr algn="ctr"/>
            <a:r>
              <a:rPr kumimoji="1" lang="zh-CN" altLang="en-US" sz="1100" dirty="0"/>
              <a:t>效益优化</a:t>
            </a:r>
            <a:endParaRPr kumimoji="1" lang="en-US" altLang="zh-CN" sz="1100" dirty="0"/>
          </a:p>
          <a:p>
            <a:pPr algn="ctr"/>
            <a:r>
              <a:rPr kumimoji="1" lang="zh-CN" altLang="en-US" sz="1100" dirty="0"/>
              <a:t>生产计划排产</a:t>
            </a:r>
            <a:endParaRPr kumimoji="1" lang="en-US" altLang="zh-CN" sz="1100" dirty="0"/>
          </a:p>
          <a:p>
            <a:pPr algn="ctr"/>
            <a:r>
              <a:rPr kumimoji="1" lang="zh-CN" altLang="en-US" sz="1100" dirty="0"/>
              <a:t>设备调度优化</a:t>
            </a:r>
            <a:endParaRPr kumimoji="1" lang="en-US" altLang="zh-CN" sz="1100" dirty="0"/>
          </a:p>
          <a:p>
            <a:pPr algn="ctr"/>
            <a:endParaRPr kumimoji="1" lang="zh-CN" altLang="en-US" sz="1600" dirty="0"/>
          </a:p>
        </p:txBody>
      </p:sp>
      <p:sp>
        <p:nvSpPr>
          <p:cNvPr id="70" name="圆角矩形 69"/>
          <p:cNvSpPr/>
          <p:nvPr/>
        </p:nvSpPr>
        <p:spPr>
          <a:xfrm>
            <a:off x="6167636" y="1337760"/>
            <a:ext cx="1169436" cy="9265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物流</a:t>
            </a:r>
            <a:endParaRPr kumimoji="1" lang="en-US" altLang="zh-CN" sz="1600" dirty="0"/>
          </a:p>
          <a:p>
            <a:pPr algn="ctr"/>
            <a:r>
              <a:rPr kumimoji="1" lang="zh-CN" altLang="en-US" sz="1100" dirty="0"/>
              <a:t>车辆路径规划</a:t>
            </a:r>
            <a:endParaRPr kumimoji="1" lang="en-US" altLang="zh-CN" sz="1100" dirty="0"/>
          </a:p>
          <a:p>
            <a:pPr algn="ctr"/>
            <a:r>
              <a:rPr kumimoji="1" lang="zh-CN" altLang="en-US" sz="1100" dirty="0"/>
              <a:t>干线规划</a:t>
            </a:r>
            <a:endParaRPr kumimoji="1" lang="en-US" altLang="zh-CN" sz="1100" dirty="0"/>
          </a:p>
          <a:p>
            <a:pPr algn="ctr"/>
            <a:r>
              <a:rPr kumimoji="1" lang="zh-CN" altLang="en-US" sz="1100" dirty="0"/>
              <a:t>运输路径优化</a:t>
            </a:r>
            <a:endParaRPr kumimoji="1" lang="en-US" altLang="zh-CN" sz="1100" dirty="0"/>
          </a:p>
        </p:txBody>
      </p:sp>
      <p:sp>
        <p:nvSpPr>
          <p:cNvPr id="71" name="圆角矩形 70"/>
          <p:cNvSpPr/>
          <p:nvPr/>
        </p:nvSpPr>
        <p:spPr>
          <a:xfrm>
            <a:off x="7484619" y="1327550"/>
            <a:ext cx="1354690" cy="938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零售</a:t>
            </a:r>
            <a:endParaRPr kumimoji="1" lang="en-US" altLang="zh-CN" sz="1600" dirty="0"/>
          </a:p>
          <a:p>
            <a:pPr algn="ctr"/>
            <a:r>
              <a:rPr kumimoji="1" lang="zh-CN" altLang="en-US" sz="1100" dirty="0"/>
              <a:t>补货计划</a:t>
            </a:r>
            <a:endParaRPr kumimoji="1" lang="en-US" altLang="zh-CN" sz="1100" dirty="0"/>
          </a:p>
          <a:p>
            <a:pPr algn="ctr"/>
            <a:r>
              <a:rPr kumimoji="1" lang="zh-CN" altLang="en-US" sz="1100" dirty="0"/>
              <a:t>选址优化</a:t>
            </a:r>
            <a:endParaRPr kumimoji="1" lang="en-US" altLang="zh-CN" sz="1100" dirty="0"/>
          </a:p>
          <a:p>
            <a:pPr algn="ctr"/>
            <a:r>
              <a:rPr kumimoji="1" lang="zh-CN" altLang="en-US" sz="1100" dirty="0"/>
              <a:t>动态定价</a:t>
            </a:r>
            <a:endParaRPr kumimoji="1" lang="zh-CN" altLang="en-US" sz="1600" dirty="0"/>
          </a:p>
        </p:txBody>
      </p:sp>
      <p:sp>
        <p:nvSpPr>
          <p:cNvPr id="72" name="圆角矩形 71"/>
          <p:cNvSpPr/>
          <p:nvPr/>
        </p:nvSpPr>
        <p:spPr>
          <a:xfrm>
            <a:off x="2056243" y="1316284"/>
            <a:ext cx="1329880" cy="9501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能源</a:t>
            </a:r>
            <a:endParaRPr kumimoji="1" lang="en-US" altLang="zh-CN" sz="1600" dirty="0"/>
          </a:p>
          <a:p>
            <a:pPr algn="ctr"/>
            <a:r>
              <a:rPr kumimoji="1" lang="zh-CN" altLang="en-US" sz="1100" dirty="0"/>
              <a:t>智能配煤</a:t>
            </a:r>
            <a:endParaRPr kumimoji="1" lang="en-US" altLang="zh-CN" sz="1100" dirty="0"/>
          </a:p>
          <a:p>
            <a:pPr algn="ctr"/>
            <a:r>
              <a:rPr kumimoji="1" lang="zh-CN" altLang="en-US" sz="1100" dirty="0"/>
              <a:t>管网运营优化</a:t>
            </a:r>
            <a:endParaRPr kumimoji="1" lang="en-US" altLang="zh-CN" sz="1100" dirty="0"/>
          </a:p>
          <a:p>
            <a:pPr algn="ctr"/>
            <a:r>
              <a:rPr kumimoji="1" lang="zh-CN" altLang="en-US" sz="1100" dirty="0"/>
              <a:t>核电站维修计划</a:t>
            </a:r>
            <a:endParaRPr kumimoji="1" lang="zh-CN" altLang="en-US" sz="1100" dirty="0"/>
          </a:p>
        </p:txBody>
      </p:sp>
      <p:sp>
        <p:nvSpPr>
          <p:cNvPr id="73" name="圆角矩形 72"/>
          <p:cNvSpPr/>
          <p:nvPr/>
        </p:nvSpPr>
        <p:spPr>
          <a:xfrm>
            <a:off x="8987188" y="1327549"/>
            <a:ext cx="1354690" cy="9389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t>电子</a:t>
            </a:r>
            <a:endParaRPr kumimoji="1" lang="en-US" altLang="zh-CN" sz="1600" dirty="0"/>
          </a:p>
          <a:p>
            <a:pPr algn="ctr"/>
            <a:r>
              <a:rPr kumimoji="1" lang="zh-CN" altLang="en-US" sz="1100" dirty="0"/>
              <a:t>元器件试验排程</a:t>
            </a:r>
            <a:endParaRPr kumimoji="1" lang="en-US" altLang="zh-CN" sz="1100" dirty="0"/>
          </a:p>
          <a:p>
            <a:pPr algn="ctr"/>
            <a:r>
              <a:rPr kumimoji="1" lang="zh-CN" altLang="en-US" sz="1100" dirty="0"/>
              <a:t>全工序计划排产</a:t>
            </a:r>
            <a:endParaRPr kumimoji="1" lang="en-US" altLang="zh-CN" sz="1100" dirty="0"/>
          </a:p>
          <a:p>
            <a:pPr algn="ctr"/>
            <a:r>
              <a:rPr kumimoji="1" lang="zh-CN" altLang="en-US" sz="1100" dirty="0"/>
              <a:t>维修计划制定</a:t>
            </a:r>
            <a:endParaRPr kumimoji="1" lang="zh-CN" altLang="en-US" sz="1600" dirty="0"/>
          </a:p>
        </p:txBody>
      </p:sp>
      <p:sp>
        <p:nvSpPr>
          <p:cNvPr id="74" name="圆角矩形 73"/>
          <p:cNvSpPr/>
          <p:nvPr/>
        </p:nvSpPr>
        <p:spPr>
          <a:xfrm>
            <a:off x="10489757" y="1327549"/>
            <a:ext cx="695150" cy="9389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600" dirty="0"/>
              <a:t>……</a:t>
            </a:r>
            <a:endParaRPr kumimoji="1" lang="zh-CN" altLang="en-US" sz="1600" dirty="0"/>
          </a:p>
        </p:txBody>
      </p:sp>
      <p:sp>
        <p:nvSpPr>
          <p:cNvPr id="75" name="圆角矩形 74"/>
          <p:cNvSpPr/>
          <p:nvPr/>
        </p:nvSpPr>
        <p:spPr>
          <a:xfrm>
            <a:off x="8488547" y="2946939"/>
            <a:ext cx="402433" cy="15212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zh-CN" altLang="en-US" sz="1600" dirty="0"/>
              <a:t>优化算法</a:t>
            </a:r>
            <a:endParaRPr kumimoji="1" lang="zh-CN" altLang="en-US" sz="1600" dirty="0"/>
          </a:p>
        </p:txBody>
      </p:sp>
      <p:sp>
        <p:nvSpPr>
          <p:cNvPr id="76"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7"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8"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9"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80"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0-#ppt_w/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0-#ppt_w/2"/>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ppt_x</p:attrName>
                                        </p:attrNameLst>
                                      </p:cBhvr>
                                      <p:tavLst>
                                        <p:tav tm="0">
                                          <p:val>
                                            <p:strVal val="0-#ppt_w/2"/>
                                          </p:val>
                                        </p:tav>
                                        <p:tav tm="100000">
                                          <p:val>
                                            <p:strVal val="#ppt_x"/>
                                          </p:val>
                                        </p:tav>
                                      </p:tavLst>
                                    </p:anim>
                                    <p:anim calcmode="lin" valueType="num">
                                      <p:cBhvr>
                                        <p:cTn id="21" dur="5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0-#ppt_w/2"/>
                                          </p:val>
                                        </p:tav>
                                        <p:tav tm="100000">
                                          <p:val>
                                            <p:strVal val="#ppt_x"/>
                                          </p:val>
                                        </p:tav>
                                      </p:tavLst>
                                    </p:anim>
                                    <p:anim calcmode="lin" valueType="num">
                                      <p:cBhvr>
                                        <p:cTn id="25" dur="500" fill="hold"/>
                                        <p:tgtEl>
                                          <p:spTgt spid="8"/>
                                        </p:tgtEl>
                                        <p:attrNameLst>
                                          <p:attrName>ppt_y</p:attrName>
                                        </p:attrNameLst>
                                      </p:cBhvr>
                                      <p:tavLst>
                                        <p:tav tm="0">
                                          <p:val>
                                            <p:strVal val="#ppt_y"/>
                                          </p:val>
                                        </p:tav>
                                        <p:tav tm="100000">
                                          <p:val>
                                            <p:strVal val="#ppt_y"/>
                                          </p:val>
                                        </p:tav>
                                      </p:tavLst>
                                    </p:anim>
                                  </p:childTnLst>
                                </p:cTn>
                              </p:par>
                              <p:par>
                                <p:cTn id="26" presetID="8" presetClass="emph" presetSubtype="0" fill="hold" grpId="1" nodeType="withEffect">
                                  <p:stCondLst>
                                    <p:cond delay="0"/>
                                  </p:stCondLst>
                                  <p:childTnLst>
                                    <p:animRot by="21600000">
                                      <p:cBhvr>
                                        <p:cTn id="27" dur="500" fill="hold"/>
                                        <p:tgtEl>
                                          <p:spTgt spid="5"/>
                                        </p:tgtEl>
                                        <p:attrNameLst>
                                          <p:attrName>r</p:attrName>
                                        </p:attrNameLst>
                                      </p:cBhvr>
                                    </p:animRot>
                                  </p:childTnLst>
                                </p:cTn>
                              </p:par>
                              <p:par>
                                <p:cTn id="28" presetID="8" presetClass="emph" presetSubtype="0" fill="hold" grpId="1" nodeType="withEffect">
                                  <p:stCondLst>
                                    <p:cond delay="0"/>
                                  </p:stCondLst>
                                  <p:childTnLst>
                                    <p:animRot by="21600000">
                                      <p:cBhvr>
                                        <p:cTn id="29" dur="500" fill="hold"/>
                                        <p:tgtEl>
                                          <p:spTgt spid="6"/>
                                        </p:tgtEl>
                                        <p:attrNameLst>
                                          <p:attrName>r</p:attrName>
                                        </p:attrNameLst>
                                      </p:cBhvr>
                                    </p:animRot>
                                  </p:childTnLst>
                                </p:cTn>
                              </p:par>
                              <p:par>
                                <p:cTn id="30" presetID="8" presetClass="emph" presetSubtype="0" fill="hold" grpId="1" nodeType="withEffect">
                                  <p:stCondLst>
                                    <p:cond delay="0"/>
                                  </p:stCondLst>
                                  <p:childTnLst>
                                    <p:animRot by="21600000">
                                      <p:cBhvr>
                                        <p:cTn id="31" dur="500" fill="hold"/>
                                        <p:tgtEl>
                                          <p:spTgt spid="7"/>
                                        </p:tgtEl>
                                        <p:attrNameLst>
                                          <p:attrName>r</p:attrName>
                                        </p:attrNameLst>
                                      </p:cBhvr>
                                    </p:animRot>
                                  </p:childTnLst>
                                </p:cTn>
                              </p:par>
                              <p:par>
                                <p:cTn id="32" presetID="8" presetClass="emph" presetSubtype="0" fill="hold" grpId="1" nodeType="withEffect">
                                  <p:stCondLst>
                                    <p:cond delay="0"/>
                                  </p:stCondLst>
                                  <p:childTnLst>
                                    <p:animRot by="21600000">
                                      <p:cBhvr>
                                        <p:cTn id="33" dur="500" fill="hold"/>
                                        <p:tgtEl>
                                          <p:spTgt spid="8"/>
                                        </p:tgtEl>
                                        <p:attrNameLst>
                                          <p:attrName>r</p:attrName>
                                        </p:attrNameLst>
                                      </p:cBhvr>
                                    </p:animRot>
                                  </p:childTnLst>
                                </p:cTn>
                              </p:par>
                              <p:par>
                                <p:cTn id="34" presetID="10" presetClass="entr" presetSubtype="0" fill="hold" grpId="0" nodeType="withEffect">
                                  <p:stCondLst>
                                    <p:cond delay="3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8" presetClass="emph" presetSubtype="0" fill="hold" grpId="0" nodeType="withEffect">
                                  <p:stCondLst>
                                    <p:cond delay="0"/>
                                  </p:stCondLst>
                                  <p:childTnLst>
                                    <p:animRot by="21600000">
                                      <p:cBhvr>
                                        <p:cTn id="38" dur="1000" fill="hold"/>
                                        <p:tgtEl>
                                          <p:spTgt spid="76"/>
                                        </p:tgtEl>
                                        <p:attrNameLst>
                                          <p:attrName>r</p:attrName>
                                        </p:attrNameLst>
                                      </p:cBhvr>
                                    </p:animRot>
                                  </p:childTnLst>
                                </p:cTn>
                              </p:par>
                              <p:par>
                                <p:cTn id="39" presetID="8" presetClass="emph" presetSubtype="0" fill="hold" grpId="0" nodeType="withEffect">
                                  <p:stCondLst>
                                    <p:cond delay="0"/>
                                  </p:stCondLst>
                                  <p:childTnLst>
                                    <p:animRot by="21600000">
                                      <p:cBhvr>
                                        <p:cTn id="40" dur="1000" fill="hold"/>
                                        <p:tgtEl>
                                          <p:spTgt spid="77"/>
                                        </p:tgtEl>
                                        <p:attrNameLst>
                                          <p:attrName>r</p:attrName>
                                        </p:attrNameLst>
                                      </p:cBhvr>
                                    </p:animRot>
                                  </p:childTnLst>
                                </p:cTn>
                              </p:par>
                              <p:par>
                                <p:cTn id="41" presetID="8" presetClass="emph" presetSubtype="0" fill="hold" grpId="0" nodeType="withEffect">
                                  <p:stCondLst>
                                    <p:cond delay="0"/>
                                  </p:stCondLst>
                                  <p:childTnLst>
                                    <p:animRot by="21600000">
                                      <p:cBhvr>
                                        <p:cTn id="42" dur="1000" fill="hold"/>
                                        <p:tgtEl>
                                          <p:spTgt spid="78"/>
                                        </p:tgtEl>
                                        <p:attrNameLst>
                                          <p:attrName>r</p:attrName>
                                        </p:attrNameLst>
                                      </p:cBhvr>
                                    </p:animRot>
                                  </p:childTnLst>
                                </p:cTn>
                              </p:par>
                              <p:par>
                                <p:cTn id="43" presetID="8" presetClass="emph" presetSubtype="0" fill="hold" grpId="0" nodeType="withEffect">
                                  <p:stCondLst>
                                    <p:cond delay="0"/>
                                  </p:stCondLst>
                                  <p:childTnLst>
                                    <p:animRot by="21600000">
                                      <p:cBhvr>
                                        <p:cTn id="44" dur="1000" fill="hold"/>
                                        <p:tgtEl>
                                          <p:spTgt spid="79"/>
                                        </p:tgtEl>
                                        <p:attrNameLst>
                                          <p:attrName>r</p:attrName>
                                        </p:attrNameLst>
                                      </p:cBhvr>
                                    </p:animRot>
                                  </p:childTnLst>
                                </p:cTn>
                              </p:par>
                              <p:par>
                                <p:cTn id="45" presetID="8" presetClass="emph" presetSubtype="0" fill="hold" grpId="0" nodeType="withEffect">
                                  <p:stCondLst>
                                    <p:cond delay="0"/>
                                  </p:stCondLst>
                                  <p:childTnLst>
                                    <p:animRot by="21600000">
                                      <p:cBhvr>
                                        <p:cTn id="46" dur="1000" fill="hold"/>
                                        <p:tgtEl>
                                          <p:spTgt spid="8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5" grpId="1" animBg="1"/>
      <p:bldP spid="6" grpId="0" animBg="1"/>
      <p:bldP spid="6" grpId="1" animBg="1"/>
      <p:bldP spid="7" grpId="0" animBg="1"/>
      <p:bldP spid="7" grpId="1" animBg="1"/>
      <p:bldP spid="8" grpId="0" animBg="1"/>
      <p:bldP spid="8" grpId="1" animBg="1"/>
      <p:bldP spid="76" grpId="0" bldLvl="0" animBg="1"/>
      <p:bldP spid="77" grpId="0" bldLvl="0" animBg="1"/>
      <p:bldP spid="78" grpId="0" bldLvl="0" animBg="1"/>
      <p:bldP spid="79" grpId="0" bldLvl="0" animBg="1"/>
      <p:bldP spid="8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Text Placeholder 3"/>
          <p:cNvSpPr txBox="1">
            <a:spLocks noChangeArrowheads="1"/>
          </p:cNvSpPr>
          <p:nvPr/>
        </p:nvSpPr>
        <p:spPr bwMode="auto">
          <a:xfrm>
            <a:off x="1393825" y="2547938"/>
            <a:ext cx="16414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微软雅黑" panose="020B0503020204020204" pitchFamily="34" charset="-122"/>
                <a:ea typeface="微软雅黑" panose="020B0503020204020204" pitchFamily="34" charset="-122"/>
              </a:defRPr>
            </a:lvl1pPr>
            <a:lvl2pPr>
              <a:defRPr>
                <a:solidFill>
                  <a:schemeClr val="tx1"/>
                </a:solidFill>
                <a:latin typeface="微软雅黑" panose="020B0503020204020204" pitchFamily="34" charset="-122"/>
                <a:ea typeface="微软雅黑" panose="020B0503020204020204" pitchFamily="34" charset="-122"/>
              </a:defRPr>
            </a:lvl2pPr>
            <a:lvl3pPr>
              <a:defRPr>
                <a:solidFill>
                  <a:schemeClr val="tx1"/>
                </a:solidFill>
                <a:latin typeface="微软雅黑" panose="020B0503020204020204" pitchFamily="34" charset="-122"/>
                <a:ea typeface="微软雅黑" panose="020B0503020204020204" pitchFamily="34" charset="-122"/>
              </a:defRPr>
            </a:lvl3pPr>
            <a:lvl4pPr>
              <a:defRPr>
                <a:solidFill>
                  <a:schemeClr val="tx1"/>
                </a:solidFill>
                <a:latin typeface="微软雅黑" panose="020B0503020204020204" pitchFamily="34" charset="-122"/>
                <a:ea typeface="微软雅黑" panose="020B0503020204020204" pitchFamily="34" charset="-122"/>
              </a:defRPr>
            </a:lvl4pPr>
            <a:lvl5pPr>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spcBef>
                <a:spcPct val="20000"/>
              </a:spcBef>
            </a:pPr>
            <a:r>
              <a:rPr lang="en-US" altLang="en-US" sz="11500" b="1" i="1">
                <a:solidFill>
                  <a:srgbClr val="197519"/>
                </a:solidFill>
              </a:rPr>
              <a:t>02</a:t>
            </a:r>
            <a:endParaRPr lang="en-US" altLang="en-US" sz="11500" b="1" i="1">
              <a:solidFill>
                <a:srgbClr val="197519"/>
              </a:solidFill>
            </a:endParaRPr>
          </a:p>
        </p:txBody>
      </p:sp>
      <p:sp>
        <p:nvSpPr>
          <p:cNvPr id="17" name="文本框 16"/>
          <p:cNvSpPr txBox="1">
            <a:spLocks noChangeArrowheads="1"/>
          </p:cNvSpPr>
          <p:nvPr/>
        </p:nvSpPr>
        <p:spPr bwMode="auto">
          <a:xfrm>
            <a:off x="3665538" y="3346450"/>
            <a:ext cx="5307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dirty="0">
                <a:solidFill>
                  <a:srgbClr val="197519"/>
                </a:solidFill>
              </a:rPr>
              <a:t>项目案例</a:t>
            </a:r>
            <a:endParaRPr lang="zh-CN" altLang="en-US" sz="3200" b="1" dirty="0">
              <a:solidFill>
                <a:srgbClr val="197519"/>
              </a:solidFill>
            </a:endParaRPr>
          </a:p>
        </p:txBody>
      </p:sp>
      <p:sp>
        <p:nvSpPr>
          <p:cNvPr id="18" name="文本框 17"/>
          <p:cNvSpPr txBox="1">
            <a:spLocks noChangeArrowheads="1"/>
          </p:cNvSpPr>
          <p:nvPr/>
        </p:nvSpPr>
        <p:spPr bwMode="auto">
          <a:xfrm>
            <a:off x="3649663" y="2773363"/>
            <a:ext cx="20113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i="1">
                <a:solidFill>
                  <a:srgbClr val="197519"/>
                </a:solidFill>
              </a:rPr>
              <a:t>Part Two</a:t>
            </a:r>
            <a:endParaRPr lang="zh-CN" altLang="en-US" sz="3200" b="1" i="1">
              <a:solidFill>
                <a:srgbClr val="197519"/>
              </a:solidFill>
              <a:ea typeface="Meiryo UI" pitchFamily="34" charset="-128"/>
              <a:cs typeface="Meiryo UI" pitchFamily="34" charset="-128"/>
            </a:endParaRPr>
          </a:p>
        </p:txBody>
      </p:sp>
      <p:sp>
        <p:nvSpPr>
          <p:cNvPr id="19" name="等腰三角形 18"/>
          <p:cNvSpPr>
            <a:spLocks noChangeArrowheads="1"/>
          </p:cNvSpPr>
          <p:nvPr/>
        </p:nvSpPr>
        <p:spPr bwMode="auto">
          <a:xfrm rot="9233090">
            <a:off x="9509125" y="2454275"/>
            <a:ext cx="266700" cy="230188"/>
          </a:xfrm>
          <a:prstGeom prst="triangle">
            <a:avLst>
              <a:gd name="adj" fmla="val 50000"/>
            </a:avLst>
          </a:prstGeom>
          <a:solidFill>
            <a:srgbClr val="5EA45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0" name="等腰三角形 19"/>
          <p:cNvSpPr>
            <a:spLocks noChangeArrowheads="1"/>
          </p:cNvSpPr>
          <p:nvPr/>
        </p:nvSpPr>
        <p:spPr bwMode="auto">
          <a:xfrm rot="-6030424">
            <a:off x="9156700" y="3128963"/>
            <a:ext cx="396875" cy="342900"/>
          </a:xfrm>
          <a:prstGeom prst="triangle">
            <a:avLst>
              <a:gd name="adj" fmla="val 50000"/>
            </a:avLst>
          </a:prstGeom>
          <a:solidFill>
            <a:srgbClr val="30903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1" name="等腰三角形 20"/>
          <p:cNvSpPr>
            <a:spLocks noChangeArrowheads="1"/>
          </p:cNvSpPr>
          <p:nvPr/>
        </p:nvSpPr>
        <p:spPr bwMode="auto">
          <a:xfrm rot="-228606">
            <a:off x="9024938" y="1804988"/>
            <a:ext cx="266700" cy="230187"/>
          </a:xfrm>
          <a:prstGeom prst="triangle">
            <a:avLst>
              <a:gd name="adj" fmla="val 50000"/>
            </a:avLst>
          </a:prstGeom>
          <a:solidFill>
            <a:srgbClr val="2B7E2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5" name="组合 4"/>
          <p:cNvGrpSpPr/>
          <p:nvPr/>
        </p:nvGrpSpPr>
        <p:grpSpPr bwMode="auto">
          <a:xfrm>
            <a:off x="9934575" y="3132138"/>
            <a:ext cx="1435100" cy="1309687"/>
            <a:chOff x="9933940" y="3132138"/>
            <a:chExt cx="1435100" cy="1309686"/>
          </a:xfrm>
        </p:grpSpPr>
        <p:sp>
          <p:nvSpPr>
            <p:cNvPr id="12296" name="等腰三角形 22"/>
            <p:cNvSpPr>
              <a:spLocks noChangeArrowheads="1"/>
            </p:cNvSpPr>
            <p:nvPr/>
          </p:nvSpPr>
          <p:spPr bwMode="auto">
            <a:xfrm rot="-8687839">
              <a:off x="9933940" y="3427412"/>
              <a:ext cx="1176338" cy="1014412"/>
            </a:xfrm>
            <a:prstGeom prst="triangle">
              <a:avLst>
                <a:gd name="adj" fmla="val 50000"/>
              </a:avLst>
            </a:prstGeom>
            <a:noFill/>
            <a:ln w="12700">
              <a:solidFill>
                <a:srgbClr val="197519"/>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12297" name="组合 2"/>
            <p:cNvGrpSpPr/>
            <p:nvPr/>
          </p:nvGrpSpPr>
          <p:grpSpPr bwMode="auto">
            <a:xfrm>
              <a:off x="10065703" y="3132138"/>
              <a:ext cx="1303337" cy="1279524"/>
              <a:chOff x="10065703" y="3132138"/>
              <a:chExt cx="1303337" cy="1279524"/>
            </a:xfrm>
          </p:grpSpPr>
          <p:sp>
            <p:nvSpPr>
              <p:cNvPr id="12298" name="等腰三角形 21"/>
              <p:cNvSpPr>
                <a:spLocks noChangeArrowheads="1"/>
              </p:cNvSpPr>
              <p:nvPr/>
            </p:nvSpPr>
            <p:spPr bwMode="auto">
              <a:xfrm rot="-8687839">
                <a:off x="10065703" y="3487738"/>
                <a:ext cx="944562" cy="8159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12299" name="组合 1"/>
              <p:cNvGrpSpPr/>
              <p:nvPr/>
            </p:nvGrpSpPr>
            <p:grpSpPr bwMode="auto">
              <a:xfrm>
                <a:off x="10165715" y="3132138"/>
                <a:ext cx="1203325" cy="1279524"/>
                <a:chOff x="10165715" y="3132138"/>
                <a:chExt cx="1203325" cy="1279524"/>
              </a:xfrm>
            </p:grpSpPr>
            <p:sp>
              <p:nvSpPr>
                <p:cNvPr id="12300" name="椭圆 23"/>
                <p:cNvSpPr>
                  <a:spLocks noChangeArrowheads="1"/>
                </p:cNvSpPr>
                <p:nvPr/>
              </p:nvSpPr>
              <p:spPr bwMode="auto">
                <a:xfrm rot="9110320">
                  <a:off x="11254740" y="3792538"/>
                  <a:ext cx="114300" cy="115887"/>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12301" name="椭圆 24"/>
                <p:cNvSpPr>
                  <a:spLocks noChangeArrowheads="1"/>
                </p:cNvSpPr>
                <p:nvPr/>
              </p:nvSpPr>
              <p:spPr bwMode="auto">
                <a:xfrm rot="9110320">
                  <a:off x="10165715" y="4295774"/>
                  <a:ext cx="115888"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12302" name="椭圆 25"/>
                <p:cNvSpPr>
                  <a:spLocks noChangeArrowheads="1"/>
                </p:cNvSpPr>
                <p:nvPr/>
              </p:nvSpPr>
              <p:spPr bwMode="auto">
                <a:xfrm rot="9110320">
                  <a:off x="10283190" y="3132138"/>
                  <a:ext cx="114300" cy="115887"/>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grpSp>
        </p:grpSp>
      </p:grpSp>
      <p:sp>
        <p:nvSpPr>
          <p:cNvPr id="27" name="等腰三角形 26"/>
          <p:cNvSpPr>
            <a:spLocks noChangeArrowheads="1"/>
          </p:cNvSpPr>
          <p:nvPr/>
        </p:nvSpPr>
        <p:spPr bwMode="auto">
          <a:xfrm rot="-3389783">
            <a:off x="8616157" y="2162969"/>
            <a:ext cx="127000" cy="109537"/>
          </a:xfrm>
          <a:prstGeom prst="triangle">
            <a:avLst>
              <a:gd name="adj" fmla="val 50000"/>
            </a:avLst>
          </a:prstGeom>
          <a:solidFill>
            <a:srgbClr val="5EA45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8" name="等腰三角形 27"/>
          <p:cNvSpPr>
            <a:spLocks noChangeArrowheads="1"/>
          </p:cNvSpPr>
          <p:nvPr/>
        </p:nvSpPr>
        <p:spPr bwMode="auto">
          <a:xfrm rot="8748521">
            <a:off x="8974138" y="2314575"/>
            <a:ext cx="128587" cy="109538"/>
          </a:xfrm>
          <a:prstGeom prst="triangle">
            <a:avLst>
              <a:gd name="adj" fmla="val 50000"/>
            </a:avLst>
          </a:prstGeom>
          <a:solidFill>
            <a:srgbClr val="55955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cxnSp>
        <p:nvCxnSpPr>
          <p:cNvPr id="2063" name="Straight Connector 13"/>
          <p:cNvCxnSpPr>
            <a:cxnSpLocks noChangeShapeType="1"/>
          </p:cNvCxnSpPr>
          <p:nvPr/>
        </p:nvCxnSpPr>
        <p:spPr bwMode="auto">
          <a:xfrm flipH="1">
            <a:off x="1417638" y="4110038"/>
            <a:ext cx="7208837" cy="0"/>
          </a:xfrm>
          <a:prstGeom prst="line">
            <a:avLst/>
          </a:prstGeom>
          <a:noFill/>
          <a:ln w="19050" cap="sq">
            <a:solidFill>
              <a:srgbClr val="197519"/>
            </a:solidFill>
            <a:miter lim="800000"/>
            <a:headEnd type="oval" w="med" len="med"/>
          </a:ln>
          <a:extLst>
            <a:ext uri="{909E8E84-426E-40DD-AFC4-6F175D3DCCD1}">
              <a14:hiddenFill xmlns:a14="http://schemas.microsoft.com/office/drawing/2010/main">
                <a:noFill/>
              </a14:hiddenFill>
            </a:ext>
          </a:extLst>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8" presetClass="emph" presetSubtype="0" fill="hold" grpId="0" nodeType="withEffect">
                                  <p:stCondLst>
                                    <p:cond delay="0"/>
                                  </p:stCondLst>
                                  <p:childTnLst>
                                    <p:animRot by="21600000">
                                      <p:cBhvr>
                                        <p:cTn id="18" dur="1000" fill="hold"/>
                                        <p:tgtEl>
                                          <p:spTgt spid="19"/>
                                        </p:tgtEl>
                                        <p:attrNameLst>
                                          <p:attrName>r</p:attrName>
                                        </p:attrNameLst>
                                      </p:cBhvr>
                                    </p:animRot>
                                  </p:childTnLst>
                                </p:cTn>
                              </p:par>
                              <p:par>
                                <p:cTn id="19" presetID="8" presetClass="emph" presetSubtype="0" fill="hold" grpId="0" nodeType="withEffect">
                                  <p:stCondLst>
                                    <p:cond delay="0"/>
                                  </p:stCondLst>
                                  <p:childTnLst>
                                    <p:animRot by="21600000">
                                      <p:cBhvr>
                                        <p:cTn id="20" dur="1000" fill="hold"/>
                                        <p:tgtEl>
                                          <p:spTgt spid="20"/>
                                        </p:tgtEl>
                                        <p:attrNameLst>
                                          <p:attrName>r</p:attrName>
                                        </p:attrNameLst>
                                      </p:cBhvr>
                                    </p:animRot>
                                  </p:childTnLst>
                                </p:cTn>
                              </p:par>
                              <p:par>
                                <p:cTn id="21" presetID="8" presetClass="emph" presetSubtype="0" fill="hold" grpId="0" nodeType="withEffect">
                                  <p:stCondLst>
                                    <p:cond delay="0"/>
                                  </p:stCondLst>
                                  <p:childTnLst>
                                    <p:animRot by="21600000">
                                      <p:cBhvr>
                                        <p:cTn id="22" dur="1000" fill="hold"/>
                                        <p:tgtEl>
                                          <p:spTgt spid="21"/>
                                        </p:tgtEl>
                                        <p:attrNameLst>
                                          <p:attrName>r</p:attrName>
                                        </p:attrNameLst>
                                      </p:cBhvr>
                                    </p:animRot>
                                  </p:childTnLst>
                                </p:cTn>
                              </p:par>
                              <p:par>
                                <p:cTn id="23" presetID="8" presetClass="emph" presetSubtype="0" fill="hold" grpId="0" nodeType="withEffect">
                                  <p:stCondLst>
                                    <p:cond delay="0"/>
                                  </p:stCondLst>
                                  <p:childTnLst>
                                    <p:animRot by="21600000">
                                      <p:cBhvr>
                                        <p:cTn id="24" dur="1000" fill="hold"/>
                                        <p:tgtEl>
                                          <p:spTgt spid="27"/>
                                        </p:tgtEl>
                                        <p:attrNameLst>
                                          <p:attrName>r</p:attrName>
                                        </p:attrNameLst>
                                      </p:cBhvr>
                                    </p:animRot>
                                  </p:childTnLst>
                                </p:cTn>
                              </p:par>
                              <p:par>
                                <p:cTn id="25" presetID="8" presetClass="emph" presetSubtype="0" fill="hold" grpId="0" nodeType="withEffect">
                                  <p:stCondLst>
                                    <p:cond delay="0"/>
                                  </p:stCondLst>
                                  <p:childTnLst>
                                    <p:animRot by="21600000">
                                      <p:cBhvr>
                                        <p:cTn id="26" dur="1000" fill="hold"/>
                                        <p:tgtEl>
                                          <p:spTgt spid="28"/>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5"/>
                                        </p:tgtEl>
                                        <p:attrNameLst>
                                          <p:attrName>r</p:attrName>
                                        </p:attrNameLst>
                                      </p:cBhvr>
                                    </p:animRo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41" presetClass="entr" presetSubtype="0" fill="hold" grpId="0" nodeType="withEffect">
                                  <p:stCondLst>
                                    <p:cond delay="200"/>
                                  </p:stCondLst>
                                  <p:iterate type="lt">
                                    <p:tmPct val="10000"/>
                                  </p:iterate>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8"/>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300"/>
                                  </p:stCondLst>
                                  <p:childTnLst>
                                    <p:set>
                                      <p:cBhvr>
                                        <p:cTn id="45" dur="1" fill="hold">
                                          <p:stCondLst>
                                            <p:cond delay="0"/>
                                          </p:stCondLst>
                                        </p:cTn>
                                        <p:tgtEl>
                                          <p:spTgt spid="2063"/>
                                        </p:tgtEl>
                                        <p:attrNameLst>
                                          <p:attrName>style.visibility</p:attrName>
                                        </p:attrNameLst>
                                      </p:cBhvr>
                                      <p:to>
                                        <p:strVal val="visible"/>
                                      </p:to>
                                    </p:set>
                                    <p:animEffect transition="in" filter="wipe(left)">
                                      <p:cBhvr>
                                        <p:cTn id="46"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19" grpId="1" animBg="1"/>
      <p:bldP spid="20" grpId="0" animBg="1"/>
      <p:bldP spid="20" grpId="1" animBg="1"/>
      <p:bldP spid="21" grpId="0" animBg="1"/>
      <p:bldP spid="21" grpId="1" animBg="1"/>
      <p:bldP spid="27" grpId="0" animBg="1"/>
      <p:bldP spid="27" grpId="1" animBg="1"/>
      <p:bldP spid="28" grpId="0" animBg="1"/>
      <p:bldP spid="2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833755" y="490855"/>
            <a:ext cx="213995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b="1" dirty="0">
                <a:solidFill>
                  <a:srgbClr val="197519"/>
                </a:solidFill>
              </a:rPr>
              <a:t>服务客户</a:t>
            </a:r>
            <a:endParaRPr lang="zh-CN" altLang="en-US" sz="2000" b="1" dirty="0">
              <a:solidFill>
                <a:srgbClr val="197519"/>
              </a:solidFill>
            </a:endParaRPr>
          </a:p>
        </p:txBody>
      </p:sp>
      <p:sp>
        <p:nvSpPr>
          <p:cNvPr id="38"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39"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0"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1"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2" name="文本框 4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13</a:t>
            </a:r>
            <a:endParaRPr lang="zh-CN" altLang="en-US" sz="1500" dirty="0">
              <a:solidFill>
                <a:srgbClr val="197519"/>
              </a:solidFill>
              <a:ea typeface="方正粗倩简体" pitchFamily="65" charset="-122"/>
            </a:endParaRPr>
          </a:p>
        </p:txBody>
      </p:sp>
      <p:sp>
        <p:nvSpPr>
          <p:cNvPr id="43"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4" name="等腰三角形 45"/>
          <p:cNvSpPr>
            <a:spLocks noChangeArrowheads="1"/>
          </p:cNvSpPr>
          <p:nvPr/>
        </p:nvSpPr>
        <p:spPr bwMode="auto">
          <a:xfrm rot="15569576">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5" name="等腰三角形 46"/>
          <p:cNvSpPr>
            <a:spLocks noChangeArrowheads="1"/>
          </p:cNvSpPr>
          <p:nvPr/>
        </p:nvSpPr>
        <p:spPr bwMode="auto">
          <a:xfrm rot="21371394">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6" name="等腰三角形 47"/>
          <p:cNvSpPr>
            <a:spLocks noChangeArrowheads="1"/>
          </p:cNvSpPr>
          <p:nvPr/>
        </p:nvSpPr>
        <p:spPr bwMode="auto">
          <a:xfrm rot="18210217">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7"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pic>
        <p:nvPicPr>
          <p:cNvPr id="32" name="图片 31" descr="徽标, 公司名称&#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5690" y="1104900"/>
            <a:ext cx="1539875" cy="1257935"/>
          </a:xfrm>
          <a:prstGeom prst="rect">
            <a:avLst/>
          </a:prstGeom>
        </p:spPr>
      </p:pic>
      <p:pic>
        <p:nvPicPr>
          <p:cNvPr id="33" name="图片 32" descr="徽标, 公司名称&#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66110" y="1104265"/>
            <a:ext cx="1329690" cy="1003300"/>
          </a:xfrm>
          <a:prstGeom prst="rect">
            <a:avLst/>
          </a:prstGeom>
        </p:spPr>
      </p:pic>
      <p:pic>
        <p:nvPicPr>
          <p:cNvPr id="34" name="图片 33" descr="徽标, 公司名称&#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2225" y="1041400"/>
            <a:ext cx="2108200" cy="1054100"/>
          </a:xfrm>
          <a:prstGeom prst="rect">
            <a:avLst/>
          </a:prstGeom>
        </p:spPr>
      </p:pic>
      <p:pic>
        <p:nvPicPr>
          <p:cNvPr id="35" name="图片 34" descr="卡通人物&#10;&#10;中度可信度描述已自动生成"/>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2368" y="1006421"/>
            <a:ext cx="1035021" cy="1123542"/>
          </a:xfrm>
          <a:prstGeom prst="rect">
            <a:avLst/>
          </a:prstGeom>
        </p:spPr>
      </p:pic>
      <p:pic>
        <p:nvPicPr>
          <p:cNvPr id="36" name="图片 35" descr="徽标, 公司名称&#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30210" y="2727960"/>
            <a:ext cx="1007110" cy="814070"/>
          </a:xfrm>
          <a:prstGeom prst="rect">
            <a:avLst/>
          </a:prstGeom>
        </p:spPr>
      </p:pic>
      <p:pic>
        <p:nvPicPr>
          <p:cNvPr id="37" name="图片 36" descr="徽标&#10;&#10;描述已自动生成"/>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7295" y="2673350"/>
            <a:ext cx="1372870" cy="1033145"/>
          </a:xfrm>
          <a:prstGeom prst="rect">
            <a:avLst/>
          </a:prstGeom>
        </p:spPr>
      </p:pic>
      <p:pic>
        <p:nvPicPr>
          <p:cNvPr id="49" name="图片 48" descr="图片包含 游戏机, 体育, 食物&#10;&#10;描述已自动生成"/>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0395" y="2666365"/>
            <a:ext cx="1119505" cy="1040130"/>
          </a:xfrm>
          <a:prstGeom prst="rect">
            <a:avLst/>
          </a:prstGeom>
        </p:spPr>
      </p:pic>
      <p:pic>
        <p:nvPicPr>
          <p:cNvPr id="51" name="图片 50" descr="徽标, 公司名称&#10;&#10;描述已自动生成"/>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39605" y="939800"/>
            <a:ext cx="1473200" cy="1332230"/>
          </a:xfrm>
          <a:prstGeom prst="rect">
            <a:avLst/>
          </a:prstGeom>
        </p:spPr>
      </p:pic>
      <p:pic>
        <p:nvPicPr>
          <p:cNvPr id="53" name="图片 52" descr="卡通人物&#10;&#10;中度可信度描述已自动生成"/>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2865" y="2649855"/>
            <a:ext cx="1969770" cy="969645"/>
          </a:xfrm>
          <a:prstGeom prst="rect">
            <a:avLst/>
          </a:prstGeom>
        </p:spPr>
      </p:pic>
      <p:pic>
        <p:nvPicPr>
          <p:cNvPr id="55" name="图片 54" descr="徽标, 公司名称&#10;&#10;描述已自动生成"/>
          <p:cNvPicPr>
            <a:picLocks noChangeAspect="1"/>
          </p:cNvPicPr>
          <p:nvPr/>
        </p:nvPicPr>
        <p:blipFill>
          <a:blip r:embed="rId10">
            <a:extLst>
              <a:ext uri="{28A0092B-C50C-407E-A947-70E740481C1C}">
                <a14:useLocalDpi xmlns:a14="http://schemas.microsoft.com/office/drawing/2010/main" val="0"/>
              </a:ext>
            </a:extLst>
          </a:blip>
          <a:srcRect l="11183" t="24157" r="21741" b="35835"/>
          <a:stretch>
            <a:fillRect/>
          </a:stretch>
        </p:blipFill>
        <p:spPr>
          <a:xfrm>
            <a:off x="6681470" y="5807710"/>
            <a:ext cx="1771015" cy="602615"/>
          </a:xfrm>
          <a:prstGeom prst="rect">
            <a:avLst/>
          </a:prstGeom>
        </p:spPr>
      </p:pic>
      <p:pic>
        <p:nvPicPr>
          <p:cNvPr id="57" name="图片 56" descr="卡通人物&#10;&#10;低可信度描述已自动生成"/>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5365" y="4064635"/>
            <a:ext cx="1574165" cy="1044575"/>
          </a:xfrm>
          <a:prstGeom prst="rect">
            <a:avLst/>
          </a:prstGeom>
        </p:spPr>
      </p:pic>
      <p:pic>
        <p:nvPicPr>
          <p:cNvPr id="59" name="图片 58" descr="手机屏幕的截图&#10;&#10;低可信度描述已自动生成"/>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35325" y="4015740"/>
            <a:ext cx="1120140" cy="1142365"/>
          </a:xfrm>
          <a:prstGeom prst="rect">
            <a:avLst/>
          </a:prstGeom>
        </p:spPr>
      </p:pic>
      <p:pic>
        <p:nvPicPr>
          <p:cNvPr id="61" name="图片 60" descr="徽标, 图标, 公司名称&#10;&#10;描述已自动生成"/>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3650" y="4063365"/>
            <a:ext cx="1195705" cy="1078865"/>
          </a:xfrm>
          <a:prstGeom prst="rect">
            <a:avLst/>
          </a:prstGeom>
        </p:spPr>
      </p:pic>
      <p:pic>
        <p:nvPicPr>
          <p:cNvPr id="63" name="图片 62" descr="文本&#10;&#10;描述已自动生成"/>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29345" y="5215890"/>
            <a:ext cx="2548890" cy="1308735"/>
          </a:xfrm>
          <a:prstGeom prst="rect">
            <a:avLst/>
          </a:prstGeom>
        </p:spPr>
      </p:pic>
      <p:pic>
        <p:nvPicPr>
          <p:cNvPr id="65" name="图片 64" descr="徽标&#10;&#10;描述已自动生成"/>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539605" y="2529840"/>
            <a:ext cx="1414780" cy="1210310"/>
          </a:xfrm>
          <a:prstGeom prst="rect">
            <a:avLst/>
          </a:prstGeom>
        </p:spPr>
      </p:pic>
      <p:pic>
        <p:nvPicPr>
          <p:cNvPr id="67" name="图片 66" descr="徽标, 公司名称&#10;&#10;描述已自动生成"/>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273175" y="5340350"/>
            <a:ext cx="1261745" cy="1100455"/>
          </a:xfrm>
          <a:prstGeom prst="rect">
            <a:avLst/>
          </a:prstGeom>
        </p:spPr>
      </p:pic>
      <p:pic>
        <p:nvPicPr>
          <p:cNvPr id="69" name="图片 68" descr="徽标, 公司名称&#10;&#10;描述已自动生成"/>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74365" y="5438140"/>
            <a:ext cx="1051560" cy="1081405"/>
          </a:xfrm>
          <a:prstGeom prst="rect">
            <a:avLst/>
          </a:prstGeom>
        </p:spPr>
      </p:pic>
      <p:pic>
        <p:nvPicPr>
          <p:cNvPr id="71" name="图片 70" descr="徽标, 公司名称&#10;&#10;描述已自动生成"/>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922520" y="5537200"/>
            <a:ext cx="1346200" cy="994410"/>
          </a:xfrm>
          <a:prstGeom prst="rect">
            <a:avLst/>
          </a:prstGeom>
        </p:spPr>
      </p:pic>
      <p:pic>
        <p:nvPicPr>
          <p:cNvPr id="73" name="图片 72" descr="徽标, 公司名称&#10;&#10;描述已自动生成"/>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987540" y="4062095"/>
            <a:ext cx="1245870" cy="1165225"/>
          </a:xfrm>
          <a:prstGeom prst="rect">
            <a:avLst/>
          </a:prstGeom>
        </p:spPr>
      </p:pic>
      <p:pic>
        <p:nvPicPr>
          <p:cNvPr id="75" name="图片 74"/>
          <p:cNvPicPr>
            <a:picLocks noChangeAspect="1"/>
          </p:cNvPicPr>
          <p:nvPr/>
        </p:nvPicPr>
        <p:blipFill>
          <a:blip r:embed="rId20"/>
          <a:stretch>
            <a:fillRect/>
          </a:stretch>
        </p:blipFill>
        <p:spPr>
          <a:xfrm>
            <a:off x="8488680" y="4158615"/>
            <a:ext cx="2876550" cy="971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99"/>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3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 calcmode="lin" valueType="num">
                                      <p:cBhvr>
                                        <p:cTn id="10" dur="500" fill="hold"/>
                                        <p:tgtEl>
                                          <p:spTgt spid="38"/>
                                        </p:tgtEl>
                                        <p:attrNameLst>
                                          <p:attrName>ppt_x</p:attrName>
                                        </p:attrNameLst>
                                      </p:cBhvr>
                                      <p:tavLst>
                                        <p:tav tm="0">
                                          <p:val>
                                            <p:strVal val="0-#ppt_w/2"/>
                                          </p:val>
                                        </p:tav>
                                        <p:tav tm="100000">
                                          <p:val>
                                            <p:strVal val="#ppt_x"/>
                                          </p:val>
                                        </p:tav>
                                      </p:tavLst>
                                    </p:anim>
                                    <p:anim calcmode="lin" valueType="num">
                                      <p:cBhvr>
                                        <p:cTn id="11" dur="500" fill="hold"/>
                                        <p:tgtEl>
                                          <p:spTgt spid="38"/>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500" fill="hold"/>
                                        <p:tgtEl>
                                          <p:spTgt spid="39"/>
                                        </p:tgtEl>
                                        <p:attrNameLst>
                                          <p:attrName>ppt_x</p:attrName>
                                        </p:attrNameLst>
                                      </p:cBhvr>
                                      <p:tavLst>
                                        <p:tav tm="0">
                                          <p:val>
                                            <p:strVal val="0-#ppt_w/2"/>
                                          </p:val>
                                        </p:tav>
                                        <p:tav tm="100000">
                                          <p:val>
                                            <p:strVal val="#ppt_x"/>
                                          </p:val>
                                        </p:tav>
                                      </p:tavLst>
                                    </p:anim>
                                    <p:anim calcmode="lin" valueType="num">
                                      <p:cBhvr>
                                        <p:cTn id="15" dur="500" fill="hold"/>
                                        <p:tgtEl>
                                          <p:spTgt spid="39"/>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p:cTn id="18" dur="500" fill="hold"/>
                                        <p:tgtEl>
                                          <p:spTgt spid="40"/>
                                        </p:tgtEl>
                                        <p:attrNameLst>
                                          <p:attrName>ppt_x</p:attrName>
                                        </p:attrNameLst>
                                      </p:cBhvr>
                                      <p:tavLst>
                                        <p:tav tm="0">
                                          <p:val>
                                            <p:strVal val="0-#ppt_w/2"/>
                                          </p:val>
                                        </p:tav>
                                        <p:tav tm="100000">
                                          <p:val>
                                            <p:strVal val="#ppt_x"/>
                                          </p:val>
                                        </p:tav>
                                      </p:tavLst>
                                    </p:anim>
                                    <p:anim calcmode="lin" valueType="num">
                                      <p:cBhvr>
                                        <p:cTn id="19" dur="5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ppt_x</p:attrName>
                                        </p:attrNameLst>
                                      </p:cBhvr>
                                      <p:tavLst>
                                        <p:tav tm="0">
                                          <p:val>
                                            <p:strVal val="0-#ppt_w/2"/>
                                          </p:val>
                                        </p:tav>
                                        <p:tav tm="100000">
                                          <p:val>
                                            <p:strVal val="#ppt_x"/>
                                          </p:val>
                                        </p:tav>
                                      </p:tavLst>
                                    </p:anim>
                                    <p:anim calcmode="lin" valueType="num">
                                      <p:cBhvr>
                                        <p:cTn id="23" dur="500" fill="hold"/>
                                        <p:tgtEl>
                                          <p:spTgt spid="41"/>
                                        </p:tgtEl>
                                        <p:attrNameLst>
                                          <p:attrName>ppt_y</p:attrName>
                                        </p:attrNameLst>
                                      </p:cBhvr>
                                      <p:tavLst>
                                        <p:tav tm="0">
                                          <p:val>
                                            <p:strVal val="#ppt_y"/>
                                          </p:val>
                                        </p:tav>
                                        <p:tav tm="100000">
                                          <p:val>
                                            <p:strVal val="#ppt_y"/>
                                          </p:val>
                                        </p:tav>
                                      </p:tavLst>
                                    </p:anim>
                                  </p:childTnLst>
                                </p:cTn>
                              </p:par>
                              <p:par>
                                <p:cTn id="24" presetID="8" presetClass="emph" presetSubtype="0" fill="hold" grpId="1" nodeType="withEffect">
                                  <p:stCondLst>
                                    <p:cond delay="0"/>
                                  </p:stCondLst>
                                  <p:childTnLst>
                                    <p:animRot by="21600000">
                                      <p:cBhvr>
                                        <p:cTn id="25" dur="500" fill="hold"/>
                                        <p:tgtEl>
                                          <p:spTgt spid="38"/>
                                        </p:tgtEl>
                                        <p:attrNameLst>
                                          <p:attrName>r</p:attrName>
                                        </p:attrNameLst>
                                      </p:cBhvr>
                                    </p:animRot>
                                  </p:childTnLst>
                                </p:cTn>
                              </p:par>
                              <p:par>
                                <p:cTn id="26" presetID="8" presetClass="emph" presetSubtype="0" fill="hold" grpId="1" nodeType="withEffect">
                                  <p:stCondLst>
                                    <p:cond delay="0"/>
                                  </p:stCondLst>
                                  <p:childTnLst>
                                    <p:animRot by="21600000">
                                      <p:cBhvr>
                                        <p:cTn id="27" dur="500" fill="hold"/>
                                        <p:tgtEl>
                                          <p:spTgt spid="39"/>
                                        </p:tgtEl>
                                        <p:attrNameLst>
                                          <p:attrName>r</p:attrName>
                                        </p:attrNameLst>
                                      </p:cBhvr>
                                    </p:animRot>
                                  </p:childTnLst>
                                </p:cTn>
                              </p:par>
                              <p:par>
                                <p:cTn id="28" presetID="8" presetClass="emph" presetSubtype="0" fill="hold" grpId="1" nodeType="withEffect">
                                  <p:stCondLst>
                                    <p:cond delay="0"/>
                                  </p:stCondLst>
                                  <p:childTnLst>
                                    <p:animRot by="21600000">
                                      <p:cBhvr>
                                        <p:cTn id="29" dur="500" fill="hold"/>
                                        <p:tgtEl>
                                          <p:spTgt spid="40"/>
                                        </p:tgtEl>
                                        <p:attrNameLst>
                                          <p:attrName>r</p:attrName>
                                        </p:attrNameLst>
                                      </p:cBhvr>
                                    </p:animRot>
                                  </p:childTnLst>
                                </p:cTn>
                              </p:par>
                              <p:par>
                                <p:cTn id="30" presetID="8" presetClass="emph" presetSubtype="0" fill="hold" grpId="1" nodeType="withEffect">
                                  <p:stCondLst>
                                    <p:cond delay="0"/>
                                  </p:stCondLst>
                                  <p:childTnLst>
                                    <p:animRot by="21600000">
                                      <p:cBhvr>
                                        <p:cTn id="31" dur="500" fill="hold"/>
                                        <p:tgtEl>
                                          <p:spTgt spid="41"/>
                                        </p:tgtEl>
                                        <p:attrNameLst>
                                          <p:attrName>r</p:attrName>
                                        </p:attrNameLst>
                                      </p:cBhvr>
                                    </p:animRot>
                                  </p:childTnLst>
                                </p:cTn>
                              </p:par>
                              <p:par>
                                <p:cTn id="32" presetID="8" presetClass="emph" presetSubtype="0" fill="hold" grpId="0" nodeType="withEffect">
                                  <p:stCondLst>
                                    <p:cond delay="0"/>
                                  </p:stCondLst>
                                  <p:childTnLst>
                                    <p:animRot by="21600000">
                                      <p:cBhvr>
                                        <p:cTn id="33" dur="1000" fill="hold"/>
                                        <p:tgtEl>
                                          <p:spTgt spid="43"/>
                                        </p:tgtEl>
                                        <p:attrNameLst>
                                          <p:attrName>r</p:attrName>
                                        </p:attrNameLst>
                                      </p:cBhvr>
                                    </p:animRot>
                                  </p:childTnLst>
                                </p:cTn>
                              </p:par>
                              <p:par>
                                <p:cTn id="34" presetID="8" presetClass="emph" presetSubtype="0" fill="hold" grpId="0" nodeType="withEffect">
                                  <p:stCondLst>
                                    <p:cond delay="0"/>
                                  </p:stCondLst>
                                  <p:childTnLst>
                                    <p:animRot by="21600000">
                                      <p:cBhvr>
                                        <p:cTn id="35" dur="1000" fill="hold"/>
                                        <p:tgtEl>
                                          <p:spTgt spid="44"/>
                                        </p:tgtEl>
                                        <p:attrNameLst>
                                          <p:attrName>r</p:attrName>
                                        </p:attrNameLst>
                                      </p:cBhvr>
                                    </p:animRot>
                                  </p:childTnLst>
                                </p:cTn>
                              </p:par>
                              <p:par>
                                <p:cTn id="36" presetID="8" presetClass="emph" presetSubtype="0" fill="hold" grpId="0" nodeType="withEffect">
                                  <p:stCondLst>
                                    <p:cond delay="0"/>
                                  </p:stCondLst>
                                  <p:childTnLst>
                                    <p:animRot by="21600000">
                                      <p:cBhvr>
                                        <p:cTn id="37" dur="1000" fill="hold"/>
                                        <p:tgtEl>
                                          <p:spTgt spid="45"/>
                                        </p:tgtEl>
                                        <p:attrNameLst>
                                          <p:attrName>r</p:attrName>
                                        </p:attrNameLst>
                                      </p:cBhvr>
                                    </p:animRot>
                                  </p:childTnLst>
                                </p:cTn>
                              </p:par>
                              <p:par>
                                <p:cTn id="38" presetID="8" presetClass="emph" presetSubtype="0" fill="hold" grpId="0" nodeType="withEffect">
                                  <p:stCondLst>
                                    <p:cond delay="0"/>
                                  </p:stCondLst>
                                  <p:childTnLst>
                                    <p:animRot by="21600000">
                                      <p:cBhvr>
                                        <p:cTn id="39" dur="1000" fill="hold"/>
                                        <p:tgtEl>
                                          <p:spTgt spid="46"/>
                                        </p:tgtEl>
                                        <p:attrNameLst>
                                          <p:attrName>r</p:attrName>
                                        </p:attrNameLst>
                                      </p:cBhvr>
                                    </p:animRot>
                                  </p:childTnLst>
                                </p:cTn>
                              </p:par>
                              <p:par>
                                <p:cTn id="40" presetID="8" presetClass="emph" presetSubtype="0" fill="hold" grpId="0" nodeType="withEffect">
                                  <p:stCondLst>
                                    <p:cond delay="0"/>
                                  </p:stCondLst>
                                  <p:childTnLst>
                                    <p:animRot by="21600000">
                                      <p:cBhvr>
                                        <p:cTn id="41" dur="1000" fill="hold"/>
                                        <p:tgtEl>
                                          <p:spTgt spid="47"/>
                                        </p:tgtEl>
                                        <p:attrNameLst>
                                          <p:attrName>r</p:attrName>
                                        </p:attrNameLst>
                                      </p:cBhvr>
                                    </p:animRot>
                                  </p:childTnLst>
                                </p:cTn>
                              </p:par>
                              <p:par>
                                <p:cTn id="42" presetID="42" presetClass="entr" presetSubtype="0"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1000"/>
                                        <p:tgtEl>
                                          <p:spTgt spid="42"/>
                                        </p:tgtEl>
                                      </p:cBhvr>
                                    </p:animEffect>
                                    <p:anim calcmode="lin" valueType="num">
                                      <p:cBhvr>
                                        <p:cTn id="45" dur="1000" fill="hold"/>
                                        <p:tgtEl>
                                          <p:spTgt spid="42"/>
                                        </p:tgtEl>
                                        <p:attrNameLst>
                                          <p:attrName>ppt_x</p:attrName>
                                        </p:attrNameLst>
                                      </p:cBhvr>
                                      <p:tavLst>
                                        <p:tav tm="0">
                                          <p:val>
                                            <p:strVal val="#ppt_x"/>
                                          </p:val>
                                        </p:tav>
                                        <p:tav tm="100000">
                                          <p:val>
                                            <p:strVal val="#ppt_x"/>
                                          </p:val>
                                        </p:tav>
                                      </p:tavLst>
                                    </p:anim>
                                    <p:anim calcmode="lin" valueType="num">
                                      <p:cBhvr>
                                        <p:cTn id="46"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bldLvl="0" animBg="1"/>
      <p:bldP spid="38" grpId="1" bldLvl="0" animBg="1"/>
      <p:bldP spid="39" grpId="0" bldLvl="0" animBg="1"/>
      <p:bldP spid="39" grpId="1" bldLvl="0" animBg="1"/>
      <p:bldP spid="40" grpId="0" bldLvl="0" animBg="1"/>
      <p:bldP spid="40" grpId="1" bldLvl="0" animBg="1"/>
      <p:bldP spid="41" grpId="0" bldLvl="0" animBg="1"/>
      <p:bldP spid="41" grpId="1" bldLvl="0" animBg="1"/>
      <p:bldP spid="42" grpId="0"/>
      <p:bldP spid="43" grpId="0" bldLvl="0" animBg="1"/>
      <p:bldP spid="44" grpId="0" bldLvl="0" animBg="1"/>
      <p:bldP spid="45" grpId="0" bldLvl="0" animBg="1"/>
      <p:bldP spid="46" grpId="0" bldLvl="0" animBg="1"/>
      <p:bldP spid="47"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14</a:t>
            </a:r>
            <a:endParaRPr lang="zh-CN" altLang="en-US" sz="1500" dirty="0">
              <a:solidFill>
                <a:srgbClr val="197519"/>
              </a:solidFill>
              <a:ea typeface="方正粗倩简体" pitchFamily="65" charset="-122"/>
            </a:endParaRPr>
          </a:p>
        </p:txBody>
      </p:sp>
      <p:sp>
        <p:nvSpPr>
          <p:cNvPr id="3"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5"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6"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8"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 name="矩形 11"/>
          <p:cNvSpPr>
            <a:spLocks noChangeArrowheads="1"/>
          </p:cNvSpPr>
          <p:nvPr/>
        </p:nvSpPr>
        <p:spPr bwMode="auto">
          <a:xfrm>
            <a:off x="1279526" y="508882"/>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rgbClr val="197519"/>
                </a:solidFill>
              </a:rPr>
              <a:t>案例展示</a:t>
            </a:r>
            <a:endParaRPr lang="zh-CN" altLang="en-US" sz="2000" b="1" dirty="0">
              <a:solidFill>
                <a:srgbClr val="197519"/>
              </a:solidFill>
            </a:endParaRPr>
          </a:p>
        </p:txBody>
      </p:sp>
      <p:grpSp>
        <p:nvGrpSpPr>
          <p:cNvPr id="14" name="组合 13"/>
          <p:cNvGrpSpPr/>
          <p:nvPr/>
        </p:nvGrpSpPr>
        <p:grpSpPr>
          <a:xfrm>
            <a:off x="630237" y="1072367"/>
            <a:ext cx="3780689" cy="5353669"/>
            <a:chOff x="7654667" y="751537"/>
            <a:chExt cx="4039383" cy="5353669"/>
          </a:xfrm>
        </p:grpSpPr>
        <p:sp>
          <p:nvSpPr>
            <p:cNvPr id="16" name="矩形 15"/>
            <p:cNvSpPr>
              <a:spLocks noChangeArrowheads="1"/>
            </p:cNvSpPr>
            <p:nvPr/>
          </p:nvSpPr>
          <p:spPr bwMode="auto">
            <a:xfrm>
              <a:off x="8323718" y="751537"/>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197519"/>
                  </a:solidFill>
                </a:rPr>
                <a:t>北京念念分享科技物流优化</a:t>
              </a:r>
              <a:endParaRPr lang="zh-CN" altLang="en-US" b="1" dirty="0">
                <a:solidFill>
                  <a:srgbClr val="197519"/>
                </a:solidFill>
              </a:endParaRPr>
            </a:p>
          </p:txBody>
        </p:sp>
        <p:sp>
          <p:nvSpPr>
            <p:cNvPr id="17" name="矩形 16"/>
            <p:cNvSpPr>
              <a:spLocks noChangeArrowheads="1"/>
            </p:cNvSpPr>
            <p:nvPr/>
          </p:nvSpPr>
          <p:spPr bwMode="auto">
            <a:xfrm>
              <a:off x="7654667" y="1197003"/>
              <a:ext cx="4039383" cy="4908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t>问题：</a:t>
              </a:r>
              <a:r>
                <a:rPr lang="zh-CN" altLang="en-US" sz="1400" dirty="0"/>
                <a:t>现有的物流干线运输线路发车方案大多数由调度人员凭借工作经验给定，不仅费时费工，而且所制定出的排班方案也存在货物时效性不高、浪费运力等缺点</a:t>
              </a:r>
              <a:endParaRPr lang="en-US" altLang="zh-CN" sz="1400" dirty="0"/>
            </a:p>
            <a:p>
              <a:r>
                <a:rPr lang="zh-CN" altLang="en-US" sz="1600" b="1" dirty="0"/>
                <a:t>成果：</a:t>
              </a:r>
              <a:r>
                <a:rPr lang="en-US" altLang="zh-CN" sz="1400" dirty="0"/>
                <a:t>1</a:t>
              </a:r>
              <a:r>
                <a:rPr lang="zh-CN" altLang="en-US" sz="1400" dirty="0"/>
                <a:t>套物流企业智能算法超级大脑系统，指导司机开展算法指定的物流活动；</a:t>
              </a:r>
              <a:r>
                <a:rPr lang="en-US" altLang="zh-CN" sz="1400" dirty="0"/>
                <a:t>1</a:t>
              </a:r>
              <a:r>
                <a:rPr lang="zh-CN" altLang="en-US" sz="1400" dirty="0"/>
                <a:t>套数字孪生仿真系统</a:t>
              </a:r>
              <a:endParaRPr lang="en-US" altLang="zh-CN" sz="1400" dirty="0"/>
            </a:p>
            <a:p>
              <a:r>
                <a:rPr lang="zh-CN" altLang="en-US" sz="1600" b="1" dirty="0"/>
                <a:t>效益：</a:t>
              </a:r>
              <a:r>
                <a:rPr lang="zh-CN" altLang="en-US" sz="1400" dirty="0"/>
                <a:t>算法有效降低成本约 </a:t>
              </a:r>
              <a:r>
                <a:rPr lang="en-US" altLang="zh-CN" sz="1400" dirty="0"/>
                <a:t>8%</a:t>
              </a:r>
              <a:r>
                <a:rPr lang="zh-CN" altLang="en-US" sz="1400" dirty="0"/>
                <a:t>，提升时效约 </a:t>
              </a:r>
              <a:r>
                <a:rPr lang="en-US" altLang="zh-CN" sz="1400" dirty="0"/>
                <a:t>10%</a:t>
              </a:r>
              <a:r>
                <a:rPr lang="zh-CN" altLang="en-US" sz="1400" dirty="0"/>
                <a:t>；数字孪生系统仿真模拟结论为一级干线设置可比二级干线设置效率提升约 </a:t>
              </a:r>
              <a:r>
                <a:rPr lang="en-US" altLang="zh-CN" sz="1400" dirty="0"/>
                <a:t>40%</a:t>
              </a:r>
              <a:endParaRPr lang="zh-CN" altLang="en-US" sz="1400" dirty="0"/>
            </a:p>
            <a:p>
              <a:endParaRPr lang="zh-CN" altLang="en-US" sz="1600" dirty="0"/>
            </a:p>
            <a:p>
              <a:endParaRPr lang="zh-CN" altLang="en-US" sz="1600" dirty="0"/>
            </a:p>
            <a:p>
              <a:endParaRPr lang="en-US" altLang="zh-CN" sz="1600" dirty="0"/>
            </a:p>
            <a:p>
              <a:endParaRPr lang="en-US" altLang="zh-CN" dirty="0"/>
            </a:p>
            <a:p>
              <a:endParaRPr lang="zh-CN" altLang="en-US" dirty="0"/>
            </a:p>
            <a:p>
              <a:endParaRPr lang="zh-CN" altLang="en-US" dirty="0"/>
            </a:p>
            <a:p>
              <a:endParaRPr lang="zh-CN" altLang="en-US" dirty="0"/>
            </a:p>
            <a:p>
              <a:pPr marL="285750" indent="-285750">
                <a:lnSpc>
                  <a:spcPct val="125000"/>
                </a:lnSpc>
                <a:buFont typeface="Arial" panose="020B0604020202020204" pitchFamily="34" charset="0"/>
                <a:buChar char="•"/>
              </a:pPr>
              <a:endParaRPr lang="en-US" altLang="zh-CN" dirty="0">
                <a:solidFill>
                  <a:srgbClr val="197519"/>
                </a:solidFill>
              </a:endParaRPr>
            </a:p>
            <a:p>
              <a:pPr marL="285750" indent="-285750">
                <a:lnSpc>
                  <a:spcPct val="125000"/>
                </a:lnSpc>
                <a:buFont typeface="Arial" panose="020B0604020202020204" pitchFamily="34" charset="0"/>
                <a:buChar char="•"/>
              </a:pPr>
              <a:endParaRPr lang="zh-CN" altLang="en-US" dirty="0">
                <a:solidFill>
                  <a:srgbClr val="197519"/>
                </a:solidFill>
              </a:endParaRPr>
            </a:p>
          </p:txBody>
        </p:sp>
      </p:grpSp>
      <p:sp>
        <p:nvSpPr>
          <p:cNvPr id="18" name="矩形 17"/>
          <p:cNvSpPr>
            <a:spLocks noChangeArrowheads="1"/>
          </p:cNvSpPr>
          <p:nvPr/>
        </p:nvSpPr>
        <p:spPr bwMode="auto">
          <a:xfrm>
            <a:off x="5244858" y="1072367"/>
            <a:ext cx="24929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197519"/>
                </a:solidFill>
              </a:rPr>
              <a:t>绝味鸭脖湖南工厂排程</a:t>
            </a:r>
            <a:endParaRPr lang="zh-CN" altLang="en-US" b="1" dirty="0">
              <a:solidFill>
                <a:srgbClr val="197519"/>
              </a:solidFill>
            </a:endParaRPr>
          </a:p>
        </p:txBody>
      </p:sp>
      <p:sp>
        <p:nvSpPr>
          <p:cNvPr id="19" name="矩形 18"/>
          <p:cNvSpPr>
            <a:spLocks noChangeArrowheads="1"/>
          </p:cNvSpPr>
          <p:nvPr/>
        </p:nvSpPr>
        <p:spPr bwMode="auto">
          <a:xfrm>
            <a:off x="4666626" y="1791677"/>
            <a:ext cx="3780688" cy="426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t>问题：</a:t>
            </a:r>
            <a:r>
              <a:rPr lang="zh-CN" altLang="en-US" sz="1400" dirty="0"/>
              <a:t>手工经验排程、约束众多、存在提升空间</a:t>
            </a:r>
            <a:endParaRPr lang="en-US" altLang="zh-CN" dirty="0"/>
          </a:p>
          <a:p>
            <a:r>
              <a:rPr lang="zh-CN" altLang="en-US" sz="1600" b="1" dirty="0"/>
              <a:t>成果：</a:t>
            </a:r>
            <a:r>
              <a:rPr lang="en-US" altLang="zh-CN" sz="1400" dirty="0"/>
              <a:t>1</a:t>
            </a:r>
            <a:r>
              <a:rPr lang="zh-CN" altLang="en-US" sz="1400" dirty="0"/>
              <a:t>套卤制锅排产系统，依据</a:t>
            </a:r>
            <a:r>
              <a:rPr lang="zh-CN" altLang="zh-CN" sz="1400" dirty="0"/>
              <a:t>每一口锅的起始圈次，</a:t>
            </a:r>
            <a:r>
              <a:rPr lang="zh-CN" altLang="en-US" sz="1400" dirty="0"/>
              <a:t>多</a:t>
            </a:r>
            <a:r>
              <a:rPr lang="zh-CN" altLang="zh-CN" sz="1400" dirty="0"/>
              <a:t>口锅每天总共可以生产的类别有70万种，优化的目标是选择每一口锅的生产路径，安排优化产能，以满足需求、降低成本</a:t>
            </a:r>
            <a:endParaRPr lang="en-US" altLang="zh-CN" sz="1400" dirty="0"/>
          </a:p>
          <a:p>
            <a:r>
              <a:rPr lang="zh-CN" altLang="en-US" sz="1600" b="1" dirty="0"/>
              <a:t>效益：</a:t>
            </a:r>
            <a:r>
              <a:rPr lang="zh-CN" altLang="en-US" sz="1400" dirty="0"/>
              <a:t>生产效率提升 </a:t>
            </a:r>
            <a:r>
              <a:rPr lang="en-US" altLang="zh-CN" sz="1400" dirty="0"/>
              <a:t>36%</a:t>
            </a:r>
            <a:r>
              <a:rPr lang="zh-CN" altLang="en-US" sz="1400" dirty="0"/>
              <a:t>，能耗降低 </a:t>
            </a:r>
            <a:r>
              <a:rPr lang="en-US" altLang="zh-CN" sz="1400" dirty="0"/>
              <a:t>8.1</a:t>
            </a:r>
            <a:r>
              <a:rPr lang="en-US" altLang="zh-CN" sz="1400" b="1" dirty="0"/>
              <a:t>%</a:t>
            </a:r>
            <a:endParaRPr lang="en-US" altLang="zh-CN" sz="1400" dirty="0"/>
          </a:p>
          <a:p>
            <a:endParaRPr lang="zh-CN" altLang="en-US" sz="1600" dirty="0"/>
          </a:p>
          <a:p>
            <a:endParaRPr lang="zh-CN" altLang="en-US" sz="1600" dirty="0"/>
          </a:p>
          <a:p>
            <a:endParaRPr lang="en-US" altLang="zh-CN" sz="1600" dirty="0"/>
          </a:p>
          <a:p>
            <a:endParaRPr lang="en-US" altLang="zh-CN" dirty="0"/>
          </a:p>
          <a:p>
            <a:endParaRPr lang="zh-CN" altLang="en-US" dirty="0"/>
          </a:p>
          <a:p>
            <a:endParaRPr lang="zh-CN" altLang="en-US" dirty="0"/>
          </a:p>
          <a:p>
            <a:endParaRPr lang="zh-CN" altLang="en-US" dirty="0"/>
          </a:p>
          <a:p>
            <a:pPr marL="285750" indent="-285750">
              <a:lnSpc>
                <a:spcPct val="125000"/>
              </a:lnSpc>
              <a:buFont typeface="Arial" panose="020B0604020202020204" pitchFamily="34" charset="0"/>
              <a:buChar char="•"/>
            </a:pPr>
            <a:endParaRPr lang="en-US" altLang="zh-CN" dirty="0">
              <a:solidFill>
                <a:srgbClr val="197519"/>
              </a:solidFill>
            </a:endParaRPr>
          </a:p>
          <a:p>
            <a:pPr marL="285750" indent="-285750">
              <a:lnSpc>
                <a:spcPct val="125000"/>
              </a:lnSpc>
              <a:buFont typeface="Arial" panose="020B0604020202020204" pitchFamily="34" charset="0"/>
              <a:buChar char="•"/>
            </a:pPr>
            <a:endParaRPr lang="zh-CN" altLang="en-US" dirty="0">
              <a:solidFill>
                <a:srgbClr val="197519"/>
              </a:solidFill>
            </a:endParaRPr>
          </a:p>
        </p:txBody>
      </p:sp>
      <p:sp>
        <p:nvSpPr>
          <p:cNvPr id="21" name="矩形 20"/>
          <p:cNvSpPr>
            <a:spLocks noChangeArrowheads="1"/>
          </p:cNvSpPr>
          <p:nvPr/>
        </p:nvSpPr>
        <p:spPr bwMode="auto">
          <a:xfrm>
            <a:off x="9096104" y="1072367"/>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197519"/>
                </a:solidFill>
              </a:rPr>
              <a:t>中盐金坛优化排程</a:t>
            </a:r>
            <a:endParaRPr lang="zh-CN" altLang="en-US" b="1" dirty="0">
              <a:solidFill>
                <a:srgbClr val="197519"/>
              </a:solidFill>
            </a:endParaRPr>
          </a:p>
        </p:txBody>
      </p:sp>
      <p:sp>
        <p:nvSpPr>
          <p:cNvPr id="22" name="矩形 21"/>
          <p:cNvSpPr>
            <a:spLocks noChangeArrowheads="1"/>
          </p:cNvSpPr>
          <p:nvPr/>
        </p:nvSpPr>
        <p:spPr bwMode="auto">
          <a:xfrm>
            <a:off x="8589056" y="1822825"/>
            <a:ext cx="3209071"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t>问题：</a:t>
            </a:r>
            <a:r>
              <a:rPr lang="zh-CN" altLang="en-US" sz="1400" dirty="0"/>
              <a:t>各流水线生产何种型号的盐，干燥床需要多少盐产量，避免中间品堆积和设备空闲并最大化效益</a:t>
            </a:r>
            <a:endParaRPr lang="en-US" altLang="zh-CN" sz="1600" dirty="0"/>
          </a:p>
          <a:p>
            <a:r>
              <a:rPr lang="zh-CN" altLang="en-US" sz="1600" b="1" dirty="0"/>
              <a:t>成果：</a:t>
            </a:r>
            <a:r>
              <a:rPr lang="en-US" altLang="zh-CN" sz="1400" dirty="0"/>
              <a:t>1</a:t>
            </a:r>
            <a:r>
              <a:rPr lang="zh-CN" altLang="en-US" sz="1400" dirty="0"/>
              <a:t>套综合十多种排产影响因素并考虑优先级的智能排程系统</a:t>
            </a:r>
            <a:endParaRPr lang="en-US" altLang="zh-CN" sz="1600" dirty="0"/>
          </a:p>
          <a:p>
            <a:r>
              <a:rPr lang="zh-CN" altLang="en-US" sz="1600" b="1" dirty="0"/>
              <a:t>效益：</a:t>
            </a:r>
            <a:r>
              <a:rPr lang="zh-CN" altLang="en-US" sz="1400" dirty="0"/>
              <a:t>生产能力提升 </a:t>
            </a:r>
            <a:r>
              <a:rPr lang="en-US" altLang="zh-CN" sz="1400" dirty="0"/>
              <a:t>28%</a:t>
            </a:r>
            <a:r>
              <a:rPr lang="zh-CN" altLang="en-US" sz="1400" dirty="0"/>
              <a:t>，交期平均缩短 </a:t>
            </a:r>
            <a:r>
              <a:rPr lang="en-US" altLang="zh-CN" sz="1400" dirty="0"/>
              <a:t>9%</a:t>
            </a:r>
            <a:endParaRPr lang="zh-CN" altLang="en-US" sz="1400" dirty="0"/>
          </a:p>
          <a:p>
            <a:endParaRPr lang="zh-CN" altLang="en-US" sz="1600" dirty="0"/>
          </a:p>
          <a:p>
            <a:endParaRPr lang="zh-CN" altLang="en-US" sz="1600" dirty="0"/>
          </a:p>
        </p:txBody>
      </p:sp>
      <p:pic>
        <p:nvPicPr>
          <p:cNvPr id="24" name="图片 23"/>
          <p:cNvPicPr>
            <a:picLocks noChangeAspect="1"/>
          </p:cNvPicPr>
          <p:nvPr/>
        </p:nvPicPr>
        <p:blipFill>
          <a:blip r:embed="rId1"/>
          <a:stretch>
            <a:fillRect/>
          </a:stretch>
        </p:blipFill>
        <p:spPr>
          <a:xfrm>
            <a:off x="760413" y="3922613"/>
            <a:ext cx="3385589" cy="2206823"/>
          </a:xfrm>
          <a:prstGeom prst="rect">
            <a:avLst/>
          </a:prstGeom>
        </p:spPr>
      </p:pic>
      <p:pic>
        <p:nvPicPr>
          <p:cNvPr id="27" name="图片 26"/>
          <p:cNvPicPr>
            <a:picLocks noChangeAspect="1"/>
          </p:cNvPicPr>
          <p:nvPr/>
        </p:nvPicPr>
        <p:blipFill>
          <a:blip r:embed="rId2"/>
          <a:stretch>
            <a:fillRect/>
          </a:stretch>
        </p:blipFill>
        <p:spPr>
          <a:xfrm>
            <a:off x="4391518" y="4264420"/>
            <a:ext cx="3731231" cy="1813145"/>
          </a:xfrm>
          <a:prstGeom prst="rect">
            <a:avLst/>
          </a:prstGeom>
        </p:spPr>
      </p:pic>
      <p:pic>
        <p:nvPicPr>
          <p:cNvPr id="28" name="图片 1"/>
          <p:cNvPicPr>
            <a:picLocks noChangeAspect="1"/>
          </p:cNvPicPr>
          <p:nvPr/>
        </p:nvPicPr>
        <p:blipFill>
          <a:blip r:embed="rId3"/>
          <a:stretch>
            <a:fillRect/>
          </a:stretch>
        </p:blipFill>
        <p:spPr>
          <a:xfrm>
            <a:off x="8239940" y="4274424"/>
            <a:ext cx="3907305" cy="1813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3"/>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4"/>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5"/>
                                        </p:tgtEl>
                                        <p:attrNameLst>
                                          <p:attrName>r</p:attrName>
                                        </p:attrNameLst>
                                      </p:cBhvr>
                                    </p:animRot>
                                  </p:childTnLst>
                                </p:cTn>
                              </p:par>
                              <p:par>
                                <p:cTn id="11" presetID="8" presetClass="emph" presetSubtype="0" fill="hold" grpId="0" nodeType="withEffect">
                                  <p:stCondLst>
                                    <p:cond delay="0"/>
                                  </p:stCondLst>
                                  <p:childTnLst>
                                    <p:animRot by="21600000">
                                      <p:cBhvr>
                                        <p:cTn id="12" dur="1000" fill="hold"/>
                                        <p:tgtEl>
                                          <p:spTgt spid="6"/>
                                        </p:tgtEl>
                                        <p:attrNameLst>
                                          <p:attrName>r</p:attrName>
                                        </p:attrNameLst>
                                      </p:cBhvr>
                                    </p:animRot>
                                  </p:childTnLst>
                                </p:cTn>
                              </p:par>
                              <p:par>
                                <p:cTn id="13" presetID="8" presetClass="emph" presetSubtype="0" fill="hold" grpId="0" nodeType="withEffect">
                                  <p:stCondLst>
                                    <p:cond delay="0"/>
                                  </p:stCondLst>
                                  <p:childTnLst>
                                    <p:animRot by="21600000">
                                      <p:cBhvr>
                                        <p:cTn id="14" dur="1000" fill="hold"/>
                                        <p:tgtEl>
                                          <p:spTgt spid="7"/>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ppt_x</p:attrName>
                                        </p:attrNameLst>
                                      </p:cBhvr>
                                      <p:tavLst>
                                        <p:tav tm="0">
                                          <p:val>
                                            <p:strVal val="0-#ppt_w/2"/>
                                          </p:val>
                                        </p:tav>
                                        <p:tav tm="100000">
                                          <p:val>
                                            <p:strVal val="#ppt_x"/>
                                          </p:val>
                                        </p:tav>
                                      </p:tavLst>
                                    </p:anim>
                                    <p:anim calcmode="lin" valueType="num">
                                      <p:cBhvr>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ppt_x</p:attrName>
                                        </p:attrNameLst>
                                      </p:cBhvr>
                                      <p:tavLst>
                                        <p:tav tm="0">
                                          <p:val>
                                            <p:strVal val="0-#ppt_w/2"/>
                                          </p:val>
                                        </p:tav>
                                        <p:tav tm="100000">
                                          <p:val>
                                            <p:strVal val="#ppt_x"/>
                                          </p:val>
                                        </p:tav>
                                      </p:tavLst>
                                    </p:anim>
                                    <p:anim calcmode="lin" valueType="num">
                                      <p:cBhvr>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0-#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ppt_x</p:attrName>
                                        </p:attrNameLst>
                                      </p:cBhvr>
                                      <p:tavLst>
                                        <p:tav tm="0">
                                          <p:val>
                                            <p:strVal val="0-#ppt_w/2"/>
                                          </p:val>
                                        </p:tav>
                                        <p:tav tm="100000">
                                          <p:val>
                                            <p:strVal val="#ppt_x"/>
                                          </p:val>
                                        </p:tav>
                                      </p:tavLst>
                                    </p:anim>
                                    <p:anim calcmode="lin" valueType="num">
                                      <p:cBhvr>
                                        <p:cTn id="35" dur="500" fill="hold"/>
                                        <p:tgtEl>
                                          <p:spTgt spid="11"/>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8"/>
                                        </p:tgtEl>
                                        <p:attrNameLst>
                                          <p:attrName>r</p:attrName>
                                        </p:attrNameLst>
                                      </p:cBhvr>
                                    </p:animRot>
                                  </p:childTnLst>
                                </p:cTn>
                              </p:par>
                              <p:par>
                                <p:cTn id="38" presetID="8" presetClass="emph" presetSubtype="0" fill="hold" grpId="1" nodeType="withEffect">
                                  <p:stCondLst>
                                    <p:cond delay="0"/>
                                  </p:stCondLst>
                                  <p:childTnLst>
                                    <p:animRot by="21600000">
                                      <p:cBhvr>
                                        <p:cTn id="39" dur="500" fill="hold"/>
                                        <p:tgtEl>
                                          <p:spTgt spid="9"/>
                                        </p:tgtEl>
                                        <p:attrNameLst>
                                          <p:attrName>r</p:attrName>
                                        </p:attrNameLst>
                                      </p:cBhvr>
                                    </p:animRot>
                                  </p:childTnLst>
                                </p:cTn>
                              </p:par>
                              <p:par>
                                <p:cTn id="40" presetID="8" presetClass="emph" presetSubtype="0" fill="hold" grpId="1" nodeType="withEffect">
                                  <p:stCondLst>
                                    <p:cond delay="0"/>
                                  </p:stCondLst>
                                  <p:childTnLst>
                                    <p:animRot by="21600000">
                                      <p:cBhvr>
                                        <p:cTn id="41" dur="500" fill="hold"/>
                                        <p:tgtEl>
                                          <p:spTgt spid="10"/>
                                        </p:tgtEl>
                                        <p:attrNameLst>
                                          <p:attrName>r</p:attrName>
                                        </p:attrNameLst>
                                      </p:cBhvr>
                                    </p:animRot>
                                  </p:childTnLst>
                                </p:cTn>
                              </p:par>
                              <p:par>
                                <p:cTn id="42" presetID="8" presetClass="emph" presetSubtype="0" fill="hold" grpId="1" nodeType="withEffect">
                                  <p:stCondLst>
                                    <p:cond delay="0"/>
                                  </p:stCondLst>
                                  <p:childTnLst>
                                    <p:animRot by="21600000">
                                      <p:cBhvr>
                                        <p:cTn id="43" dur="500" fill="hold"/>
                                        <p:tgtEl>
                                          <p:spTgt spid="11"/>
                                        </p:tgtEl>
                                        <p:attrNameLst>
                                          <p:attrName>r</p:attrName>
                                        </p:attrNameLst>
                                      </p:cBhvr>
                                    </p:animRot>
                                  </p:childTnLst>
                                </p:cTn>
                              </p:par>
                              <p:par>
                                <p:cTn id="44" presetID="10" presetClass="entr" presetSubtype="0" fill="hold" grpId="0" nodeType="withEffect">
                                  <p:stCondLst>
                                    <p:cond delay="30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30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grpId="0" nodeType="withEffect">
                                  <p:stCondLst>
                                    <p:cond delay="4500"/>
                                  </p:stCondLst>
                                  <p:iterate type="lt">
                                    <p:tmPct val="10000"/>
                                  </p:iterate>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3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grpId="0" nodeType="withEffect">
                                  <p:stCondLst>
                                    <p:cond delay="4500"/>
                                  </p:stCondLst>
                                  <p:iterate type="lt">
                                    <p:tmPct val="10000"/>
                                  </p:iterate>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animBg="1"/>
      <p:bldP spid="8" grpId="1" animBg="1"/>
      <p:bldP spid="9" grpId="0" animBg="1"/>
      <p:bldP spid="9" grpId="1" animBg="1"/>
      <p:bldP spid="10" grpId="0" animBg="1"/>
      <p:bldP spid="10" grpId="1" animBg="1"/>
      <p:bldP spid="11" grpId="0" animBg="1"/>
      <p:bldP spid="11" grpId="1" animBg="1"/>
      <p:bldP spid="12" grpId="0"/>
      <p:bldP spid="18" grpId="0"/>
      <p:bldP spid="19" grpId="0"/>
      <p:bldP spid="21" grpId="0"/>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15</a:t>
            </a:r>
            <a:endParaRPr lang="zh-CN" altLang="en-US" sz="1500" dirty="0">
              <a:solidFill>
                <a:srgbClr val="197519"/>
              </a:solidFill>
              <a:ea typeface="方正粗倩简体" pitchFamily="65" charset="-122"/>
            </a:endParaRPr>
          </a:p>
        </p:txBody>
      </p:sp>
      <p:sp>
        <p:nvSpPr>
          <p:cNvPr id="3"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5"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6"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8" name="矩形 7"/>
          <p:cNvSpPr>
            <a:spLocks noChangeArrowheads="1"/>
          </p:cNvSpPr>
          <p:nvPr/>
        </p:nvSpPr>
        <p:spPr bwMode="auto">
          <a:xfrm>
            <a:off x="453608" y="1577048"/>
            <a:ext cx="3903258" cy="419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t>问题：</a:t>
            </a:r>
            <a:r>
              <a:rPr lang="zh-CN" altLang="en-US" sz="1400" dirty="0"/>
              <a:t>实际日待排产器件总数量为</a:t>
            </a:r>
            <a:r>
              <a:rPr lang="en-US" altLang="zh-CN" sz="1400" dirty="0"/>
              <a:t>3</a:t>
            </a:r>
            <a:r>
              <a:rPr lang="zh-CN" altLang="en-US" sz="1400" dirty="0"/>
              <a:t>万至</a:t>
            </a:r>
            <a:r>
              <a:rPr lang="en-US" altLang="zh-CN" sz="1400" dirty="0"/>
              <a:t>8</a:t>
            </a:r>
            <a:r>
              <a:rPr lang="zh-CN" altLang="en-US" sz="1400" dirty="0"/>
              <a:t>万个，需要考虑满足工艺要求的前提下对老炼试验任务进行排产，以最大化设备利用率，以最短时间完成任务</a:t>
            </a:r>
            <a:endParaRPr lang="en-US" altLang="zh-CN" dirty="0"/>
          </a:p>
          <a:p>
            <a:r>
              <a:rPr lang="zh-CN" altLang="en-US" sz="1600" b="1" dirty="0"/>
              <a:t>成果：</a:t>
            </a:r>
            <a:r>
              <a:rPr lang="en-US" altLang="zh-CN" sz="1400" dirty="0"/>
              <a:t>2</a:t>
            </a:r>
            <a:r>
              <a:rPr lang="zh-CN" altLang="en-US" sz="1400" dirty="0"/>
              <a:t>套老炼板试验排产系统</a:t>
            </a:r>
            <a:endParaRPr lang="en-US" altLang="zh-CN" sz="1600" dirty="0"/>
          </a:p>
          <a:p>
            <a:r>
              <a:rPr lang="zh-CN" altLang="en-US" sz="1600" b="1" dirty="0"/>
              <a:t>效益：</a:t>
            </a:r>
            <a:r>
              <a:rPr lang="zh-CN" altLang="en-US" sz="1400" dirty="0"/>
              <a:t>每月减少</a:t>
            </a:r>
            <a:r>
              <a:rPr lang="en-US" altLang="zh-CN" sz="1400" dirty="0"/>
              <a:t>20%-60%</a:t>
            </a:r>
            <a:r>
              <a:rPr lang="zh-CN" altLang="en-US" sz="1400" dirty="0"/>
              <a:t>超期器件数量，年增加效益约</a:t>
            </a:r>
            <a:r>
              <a:rPr lang="en-US" altLang="zh-CN" sz="1400" dirty="0"/>
              <a:t>30%</a:t>
            </a:r>
            <a:r>
              <a:rPr lang="zh-CN" altLang="en-US" sz="1400" dirty="0"/>
              <a:t>，每年增加效益一千多万元（客户评价超出想象）</a:t>
            </a:r>
            <a:endParaRPr lang="en-US" altLang="zh-CN" sz="1400" dirty="0">
              <a:solidFill>
                <a:srgbClr val="197519"/>
              </a:solidFill>
            </a:endParaRPr>
          </a:p>
          <a:p>
            <a:pPr marL="285750" indent="-285750">
              <a:lnSpc>
                <a:spcPct val="125000"/>
              </a:lnSpc>
              <a:buFont typeface="Arial" panose="020B0604020202020204" pitchFamily="34" charset="0"/>
              <a:buChar char="•"/>
            </a:pPr>
            <a:endParaRPr lang="zh-CN" altLang="en-US" sz="1600" dirty="0">
              <a:solidFill>
                <a:srgbClr val="197519"/>
              </a:solidFill>
            </a:endParaRPr>
          </a:p>
          <a:p>
            <a:endParaRPr lang="zh-CN" altLang="en-US" sz="1600" dirty="0"/>
          </a:p>
          <a:p>
            <a:endParaRPr lang="en-US" altLang="zh-CN" sz="1600" dirty="0"/>
          </a:p>
          <a:p>
            <a:endParaRPr lang="en-US" altLang="zh-CN" dirty="0"/>
          </a:p>
          <a:p>
            <a:endParaRPr lang="zh-CN" altLang="en-US" dirty="0"/>
          </a:p>
          <a:p>
            <a:endParaRPr lang="zh-CN" altLang="en-US" dirty="0"/>
          </a:p>
          <a:p>
            <a:endParaRPr lang="zh-CN" altLang="en-US" dirty="0"/>
          </a:p>
          <a:p>
            <a:pPr marL="285750" indent="-285750">
              <a:lnSpc>
                <a:spcPct val="125000"/>
              </a:lnSpc>
              <a:buFont typeface="Arial" panose="020B0604020202020204" pitchFamily="34" charset="0"/>
              <a:buChar char="•"/>
            </a:pPr>
            <a:endParaRPr lang="en-US" altLang="zh-CN" dirty="0">
              <a:solidFill>
                <a:srgbClr val="197519"/>
              </a:solidFill>
            </a:endParaRPr>
          </a:p>
        </p:txBody>
      </p:sp>
      <p:sp>
        <p:nvSpPr>
          <p:cNvPr id="9" name="矩形 8"/>
          <p:cNvSpPr>
            <a:spLocks noChangeArrowheads="1"/>
          </p:cNvSpPr>
          <p:nvPr/>
        </p:nvSpPr>
        <p:spPr bwMode="auto">
          <a:xfrm>
            <a:off x="673100" y="1128341"/>
            <a:ext cx="3416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197519"/>
                </a:solidFill>
              </a:rPr>
              <a:t>中航科工集团某院老炼试验排程</a:t>
            </a:r>
            <a:endParaRPr lang="zh-CN" altLang="en-US" b="1" dirty="0">
              <a:solidFill>
                <a:srgbClr val="197519"/>
              </a:solidFill>
            </a:endParaRPr>
          </a:p>
        </p:txBody>
      </p:sp>
      <p:sp>
        <p:nvSpPr>
          <p:cNvPr id="10"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3"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4" name="矩形 13"/>
          <p:cNvSpPr>
            <a:spLocks noChangeArrowheads="1"/>
          </p:cNvSpPr>
          <p:nvPr/>
        </p:nvSpPr>
        <p:spPr bwMode="auto">
          <a:xfrm>
            <a:off x="1194649" y="508883"/>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rgbClr val="197519"/>
                </a:solidFill>
              </a:rPr>
              <a:t>案例展示</a:t>
            </a:r>
            <a:endParaRPr lang="zh-CN" altLang="en-US" sz="2000" b="1" dirty="0">
              <a:solidFill>
                <a:srgbClr val="197519"/>
              </a:solidFill>
            </a:endParaRPr>
          </a:p>
        </p:txBody>
      </p:sp>
      <p:sp>
        <p:nvSpPr>
          <p:cNvPr id="15" name="矩形 14"/>
          <p:cNvSpPr>
            <a:spLocks noChangeArrowheads="1"/>
          </p:cNvSpPr>
          <p:nvPr/>
        </p:nvSpPr>
        <p:spPr bwMode="auto">
          <a:xfrm>
            <a:off x="5169917" y="1122655"/>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197519"/>
                </a:solidFill>
              </a:rPr>
              <a:t>聚威塑料优化排程</a:t>
            </a:r>
            <a:endParaRPr lang="zh-CN" altLang="en-US" b="1" dirty="0">
              <a:solidFill>
                <a:srgbClr val="197519"/>
              </a:solidFill>
            </a:endParaRPr>
          </a:p>
        </p:txBody>
      </p:sp>
      <p:sp>
        <p:nvSpPr>
          <p:cNvPr id="16" name="矩形 15"/>
          <p:cNvSpPr>
            <a:spLocks noChangeArrowheads="1"/>
          </p:cNvSpPr>
          <p:nvPr/>
        </p:nvSpPr>
        <p:spPr bwMode="auto">
          <a:xfrm>
            <a:off x="4623742" y="1577048"/>
            <a:ext cx="3632222"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t>问题：</a:t>
            </a:r>
            <a:r>
              <a:rPr lang="en-US" altLang="zh-CN" sz="1400" dirty="0"/>
              <a:t>7</a:t>
            </a:r>
            <a:r>
              <a:rPr lang="zh-CN" altLang="en-US" sz="1400" dirty="0"/>
              <a:t>条生产线，</a:t>
            </a:r>
            <a:r>
              <a:rPr lang="en-US" altLang="zh-CN" sz="1400" dirty="0"/>
              <a:t>200</a:t>
            </a:r>
            <a:r>
              <a:rPr lang="zh-CN" altLang="en-US" sz="1400" dirty="0"/>
              <a:t>多个产品，产品基料达到上百种，颜色种类众多，换洗成本较高，如何权衡换产与超期成本优化计划排产？</a:t>
            </a:r>
            <a:endParaRPr lang="en-US" altLang="zh-CN" sz="1400" dirty="0"/>
          </a:p>
          <a:p>
            <a:r>
              <a:rPr lang="zh-CN" altLang="en-US" sz="1600" b="1" dirty="0"/>
              <a:t>成果：</a:t>
            </a:r>
            <a:r>
              <a:rPr lang="en-US" altLang="zh-CN" sz="1400" dirty="0"/>
              <a:t>1</a:t>
            </a:r>
            <a:r>
              <a:rPr lang="zh-CN" altLang="en-US" sz="1400" dirty="0"/>
              <a:t>套最优匹配排单系统</a:t>
            </a:r>
            <a:endParaRPr lang="en-US" altLang="zh-CN" sz="1400" dirty="0"/>
          </a:p>
          <a:p>
            <a:r>
              <a:rPr lang="zh-CN" altLang="en-US" sz="1600" b="1" dirty="0"/>
              <a:t>效益：</a:t>
            </a:r>
            <a:r>
              <a:rPr lang="zh-CN" altLang="en-US" sz="1400" dirty="0"/>
              <a:t>每月排程结果超期减少</a:t>
            </a:r>
            <a:r>
              <a:rPr lang="en-US" altLang="zh-CN" sz="1400" dirty="0">
                <a:uFillTx/>
                <a:latin typeface="微软雅黑" panose="020B0503020204020204" pitchFamily="34" charset="-122"/>
              </a:rPr>
              <a:t>474</a:t>
            </a:r>
            <a:r>
              <a:rPr lang="zh-CN" altLang="en-US" sz="1400" dirty="0"/>
              <a:t>小时</a:t>
            </a:r>
            <a:endParaRPr lang="zh-CN" altLang="en-US" sz="1600" dirty="0"/>
          </a:p>
          <a:p>
            <a:endParaRPr lang="zh-CN" altLang="en-US" sz="1600" dirty="0"/>
          </a:p>
          <a:p>
            <a:endParaRPr lang="en-US" altLang="zh-CN" sz="1600" dirty="0"/>
          </a:p>
        </p:txBody>
      </p:sp>
      <p:sp>
        <p:nvSpPr>
          <p:cNvPr id="17" name="矩形 16"/>
          <p:cNvSpPr>
            <a:spLocks noChangeArrowheads="1"/>
          </p:cNvSpPr>
          <p:nvPr/>
        </p:nvSpPr>
        <p:spPr bwMode="auto">
          <a:xfrm>
            <a:off x="9132986" y="1125437"/>
            <a:ext cx="2031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197519"/>
                </a:solidFill>
              </a:rPr>
              <a:t>石化效益优化排产</a:t>
            </a:r>
            <a:endParaRPr lang="zh-CN" altLang="en-US" b="1" dirty="0">
              <a:solidFill>
                <a:srgbClr val="197519"/>
              </a:solidFill>
            </a:endParaRPr>
          </a:p>
        </p:txBody>
      </p:sp>
      <p:grpSp>
        <p:nvGrpSpPr>
          <p:cNvPr id="18" name="组合 17"/>
          <p:cNvGrpSpPr/>
          <p:nvPr/>
        </p:nvGrpSpPr>
        <p:grpSpPr>
          <a:xfrm>
            <a:off x="8677518" y="1577048"/>
            <a:ext cx="6445219" cy="3025486"/>
            <a:chOff x="556069" y="1183202"/>
            <a:chExt cx="7928386" cy="3178041"/>
          </a:xfrm>
        </p:grpSpPr>
        <p:sp>
          <p:nvSpPr>
            <p:cNvPr id="19" name="矩形 18"/>
            <p:cNvSpPr>
              <a:spLocks noChangeArrowheads="1"/>
            </p:cNvSpPr>
            <p:nvPr/>
          </p:nvSpPr>
          <p:spPr bwMode="auto">
            <a:xfrm>
              <a:off x="758602" y="1451582"/>
              <a:ext cx="7725853" cy="2909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endParaRPr lang="en-US" altLang="zh-CN" b="1" dirty="0"/>
            </a:p>
            <a:p>
              <a:endParaRPr lang="en-US" altLang="zh-CN" sz="1600" dirty="0"/>
            </a:p>
            <a:p>
              <a:endParaRPr lang="en-US" altLang="zh-CN" sz="1600" dirty="0"/>
            </a:p>
            <a:p>
              <a:endParaRPr lang="en-US" altLang="zh-CN" sz="1600" dirty="0"/>
            </a:p>
            <a:p>
              <a:endParaRPr lang="en-US" altLang="zh-CN" sz="1600" dirty="0"/>
            </a:p>
            <a:p>
              <a:r>
                <a:rPr lang="zh-CN" altLang="en-US" sz="1400" dirty="0"/>
                <a:t>对产品的生产量进行计划以实现物料</a:t>
              </a:r>
              <a:endParaRPr lang="en-US" altLang="zh-CN" sz="1400" dirty="0"/>
            </a:p>
            <a:p>
              <a:r>
                <a:rPr lang="zh-CN" altLang="en-US" sz="1400" dirty="0"/>
                <a:t>平衡以及毛利最大化</a:t>
              </a:r>
              <a:endParaRPr lang="en-US" altLang="zh-CN" sz="1400" dirty="0"/>
            </a:p>
            <a:p>
              <a:r>
                <a:rPr lang="zh-CN" altLang="en-US" sz="1600" b="1" dirty="0"/>
                <a:t>成果：</a:t>
              </a:r>
              <a:r>
                <a:rPr lang="en-US" altLang="zh-CN" sz="1400" dirty="0"/>
                <a:t>1</a:t>
              </a:r>
              <a:r>
                <a:rPr lang="zh-CN" altLang="en-US" sz="1400" dirty="0"/>
                <a:t>套优化排产及效益测算系统</a:t>
              </a:r>
              <a:endParaRPr lang="en-US" altLang="zh-CN" sz="1600" dirty="0"/>
            </a:p>
            <a:p>
              <a:r>
                <a:rPr lang="zh-CN" altLang="en-US" sz="1600" b="1" dirty="0"/>
                <a:t>效益：</a:t>
              </a:r>
              <a:r>
                <a:rPr lang="zh-CN" altLang="en-US" sz="1400" dirty="0"/>
                <a:t>每月效益可增加</a:t>
              </a:r>
              <a:r>
                <a:rPr lang="en-US" altLang="zh-CN" sz="1400" dirty="0"/>
                <a:t>5000</a:t>
              </a:r>
              <a:r>
                <a:rPr lang="zh-CN" altLang="en-US" sz="1400" dirty="0"/>
                <a:t>万元</a:t>
              </a:r>
              <a:endParaRPr lang="zh-CN" altLang="en-US" sz="1400" dirty="0"/>
            </a:p>
            <a:p>
              <a:endParaRPr lang="zh-CN" altLang="en-US" sz="1600" dirty="0"/>
            </a:p>
            <a:p>
              <a:endParaRPr lang="zh-CN" altLang="en-US" sz="1600" dirty="0"/>
            </a:p>
          </p:txBody>
        </p:sp>
        <p:grpSp>
          <p:nvGrpSpPr>
            <p:cNvPr id="20" name="组合 19"/>
            <p:cNvGrpSpPr/>
            <p:nvPr/>
          </p:nvGrpSpPr>
          <p:grpSpPr>
            <a:xfrm>
              <a:off x="1477109" y="1631875"/>
              <a:ext cx="2709692" cy="837564"/>
              <a:chOff x="1868051" y="1391958"/>
              <a:chExt cx="2709692" cy="837564"/>
            </a:xfrm>
          </p:grpSpPr>
          <p:sp>
            <p:nvSpPr>
              <p:cNvPr id="23" name="圆柱形 1"/>
              <p:cNvSpPr/>
              <p:nvPr/>
            </p:nvSpPr>
            <p:spPr>
              <a:xfrm>
                <a:off x="1868051" y="1601950"/>
                <a:ext cx="607070" cy="617111"/>
              </a:xfrm>
              <a:prstGeom prst="can">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00" dirty="0"/>
                  <a:t>中间产品</a:t>
                </a:r>
                <a:endParaRPr lang="zh-CN" altLang="en-US" sz="1100" dirty="0"/>
              </a:p>
            </p:txBody>
          </p:sp>
          <p:sp>
            <p:nvSpPr>
              <p:cNvPr id="24" name="矩形: 圆角 2"/>
              <p:cNvSpPr/>
              <p:nvPr/>
            </p:nvSpPr>
            <p:spPr>
              <a:xfrm>
                <a:off x="3434436" y="1391958"/>
                <a:ext cx="1143307" cy="346726"/>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直接销售</a:t>
                </a:r>
                <a:endParaRPr lang="zh-CN" altLang="en-US" sz="1200" dirty="0"/>
              </a:p>
            </p:txBody>
          </p:sp>
          <p:sp>
            <p:nvSpPr>
              <p:cNvPr id="25" name="矩形: 圆角 77"/>
              <p:cNvSpPr/>
              <p:nvPr/>
            </p:nvSpPr>
            <p:spPr>
              <a:xfrm>
                <a:off x="3434436" y="1847852"/>
                <a:ext cx="1130639" cy="381670"/>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继续生产</a:t>
                </a:r>
                <a:endParaRPr lang="zh-CN" altLang="en-US" sz="1200" dirty="0"/>
              </a:p>
            </p:txBody>
          </p:sp>
          <p:cxnSp>
            <p:nvCxnSpPr>
              <p:cNvPr id="26" name="直接箭头连接符 9"/>
              <p:cNvCxnSpPr>
                <a:stCxn id="23" idx="4"/>
                <a:endCxn id="24" idx="1"/>
              </p:cNvCxnSpPr>
              <p:nvPr/>
            </p:nvCxnSpPr>
            <p:spPr>
              <a:xfrm flipV="1">
                <a:off x="2475121" y="1565321"/>
                <a:ext cx="959316" cy="3451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78"/>
              <p:cNvCxnSpPr>
                <a:stCxn id="23" idx="4"/>
                <a:endCxn id="25" idx="1"/>
              </p:cNvCxnSpPr>
              <p:nvPr/>
            </p:nvCxnSpPr>
            <p:spPr>
              <a:xfrm>
                <a:off x="2475121" y="1910505"/>
                <a:ext cx="959315" cy="1281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22" name="文本框 21"/>
            <p:cNvSpPr txBox="1"/>
            <p:nvPr/>
          </p:nvSpPr>
          <p:spPr>
            <a:xfrm>
              <a:off x="556069" y="1183202"/>
              <a:ext cx="755318" cy="338554"/>
            </a:xfrm>
            <a:prstGeom prst="rect">
              <a:avLst/>
            </a:prstGeom>
            <a:noFill/>
          </p:spPr>
          <p:txBody>
            <a:bodyPr wrap="square" rtlCol="0">
              <a:spAutoFit/>
            </a:bodyPr>
            <a:lstStyle/>
            <a:p>
              <a:r>
                <a:rPr lang="zh-CN" altLang="en-US" sz="1600" b="1" dirty="0"/>
                <a:t>问题</a:t>
              </a:r>
              <a:r>
                <a:rPr kumimoji="1" lang="zh-CN" altLang="en-US" sz="1600" b="1" dirty="0"/>
                <a:t>：</a:t>
              </a:r>
              <a:endParaRPr kumimoji="1" lang="zh-CN" altLang="en-US" sz="1600" b="1" dirty="0"/>
            </a:p>
          </p:txBody>
        </p:sp>
      </p:grpSp>
      <p:pic>
        <p:nvPicPr>
          <p:cNvPr id="28" name="图片 27"/>
          <p:cNvPicPr>
            <a:picLocks noChangeAspect="1"/>
          </p:cNvPicPr>
          <p:nvPr/>
        </p:nvPicPr>
        <p:blipFill>
          <a:blip r:embed="rId1"/>
          <a:stretch>
            <a:fillRect/>
          </a:stretch>
        </p:blipFill>
        <p:spPr>
          <a:xfrm>
            <a:off x="640105" y="3884574"/>
            <a:ext cx="3260699" cy="2655022"/>
          </a:xfrm>
          <a:prstGeom prst="rect">
            <a:avLst/>
          </a:prstGeom>
        </p:spPr>
      </p:pic>
      <p:pic>
        <p:nvPicPr>
          <p:cNvPr id="29" name="图片 28"/>
          <p:cNvPicPr>
            <a:picLocks noChangeAspect="1"/>
          </p:cNvPicPr>
          <p:nvPr/>
        </p:nvPicPr>
        <p:blipFill>
          <a:blip r:embed="rId2"/>
          <a:stretch>
            <a:fillRect/>
          </a:stretch>
        </p:blipFill>
        <p:spPr>
          <a:xfrm>
            <a:off x="4403497" y="3114650"/>
            <a:ext cx="3564164" cy="2655021"/>
          </a:xfrm>
          <a:prstGeom prst="rect">
            <a:avLst/>
          </a:prstGeom>
        </p:spPr>
      </p:pic>
      <p:pic>
        <p:nvPicPr>
          <p:cNvPr id="30" name="图片 29"/>
          <p:cNvPicPr>
            <a:picLocks noChangeAspect="1"/>
          </p:cNvPicPr>
          <p:nvPr/>
        </p:nvPicPr>
        <p:blipFill rotWithShape="1">
          <a:blip r:embed="rId3">
            <a:extLst>
              <a:ext uri="{28A0092B-C50C-407E-A947-70E740481C1C}">
                <a14:useLocalDpi xmlns:a14="http://schemas.microsoft.com/office/drawing/2010/main" val="0"/>
              </a:ext>
            </a:extLst>
          </a:blip>
          <a:srcRect l="5905" t="1565" r="6116" b="1573"/>
          <a:stretch>
            <a:fillRect/>
          </a:stretch>
        </p:blipFill>
        <p:spPr>
          <a:xfrm>
            <a:off x="8295604" y="4195820"/>
            <a:ext cx="3708452" cy="21702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3"/>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4"/>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5"/>
                                        </p:tgtEl>
                                        <p:attrNameLst>
                                          <p:attrName>r</p:attrName>
                                        </p:attrNameLst>
                                      </p:cBhvr>
                                    </p:animRot>
                                  </p:childTnLst>
                                </p:cTn>
                              </p:par>
                              <p:par>
                                <p:cTn id="11" presetID="8" presetClass="emph" presetSubtype="0" fill="hold" grpId="0" nodeType="withEffect">
                                  <p:stCondLst>
                                    <p:cond delay="0"/>
                                  </p:stCondLst>
                                  <p:childTnLst>
                                    <p:animRot by="21600000">
                                      <p:cBhvr>
                                        <p:cTn id="12" dur="1000" fill="hold"/>
                                        <p:tgtEl>
                                          <p:spTgt spid="6"/>
                                        </p:tgtEl>
                                        <p:attrNameLst>
                                          <p:attrName>r</p:attrName>
                                        </p:attrNameLst>
                                      </p:cBhvr>
                                    </p:animRot>
                                  </p:childTnLst>
                                </p:cTn>
                              </p:par>
                              <p:par>
                                <p:cTn id="13" presetID="8" presetClass="emph" presetSubtype="0" fill="hold" grpId="0" nodeType="withEffect">
                                  <p:stCondLst>
                                    <p:cond delay="0"/>
                                  </p:stCondLst>
                                  <p:childTnLst>
                                    <p:animRot by="21600000">
                                      <p:cBhvr>
                                        <p:cTn id="14" dur="1000" fill="hold"/>
                                        <p:tgtEl>
                                          <p:spTgt spid="7"/>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0-#ppt_w/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0-#ppt_w/2"/>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0-#ppt_w/2"/>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ppt_x</p:attrName>
                                        </p:attrNameLst>
                                      </p:cBhvr>
                                      <p:tavLst>
                                        <p:tav tm="0">
                                          <p:val>
                                            <p:strVal val="0-#ppt_w/2"/>
                                          </p:val>
                                        </p:tav>
                                        <p:tav tm="100000">
                                          <p:val>
                                            <p:strVal val="#ppt_x"/>
                                          </p:val>
                                        </p:tav>
                                      </p:tavLst>
                                    </p:anim>
                                    <p:anim calcmode="lin" valueType="num">
                                      <p:cBhvr>
                                        <p:cTn id="35" dur="500" fill="hold"/>
                                        <p:tgtEl>
                                          <p:spTgt spid="13"/>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10"/>
                                        </p:tgtEl>
                                        <p:attrNameLst>
                                          <p:attrName>r</p:attrName>
                                        </p:attrNameLst>
                                      </p:cBhvr>
                                    </p:animRot>
                                  </p:childTnLst>
                                </p:cTn>
                              </p:par>
                              <p:par>
                                <p:cTn id="38" presetID="8" presetClass="emph" presetSubtype="0" fill="hold" grpId="1" nodeType="withEffect">
                                  <p:stCondLst>
                                    <p:cond delay="0"/>
                                  </p:stCondLst>
                                  <p:childTnLst>
                                    <p:animRot by="21600000">
                                      <p:cBhvr>
                                        <p:cTn id="39" dur="500" fill="hold"/>
                                        <p:tgtEl>
                                          <p:spTgt spid="11"/>
                                        </p:tgtEl>
                                        <p:attrNameLst>
                                          <p:attrName>r</p:attrName>
                                        </p:attrNameLst>
                                      </p:cBhvr>
                                    </p:animRot>
                                  </p:childTnLst>
                                </p:cTn>
                              </p:par>
                              <p:par>
                                <p:cTn id="40" presetID="8" presetClass="emph" presetSubtype="0" fill="hold" grpId="1" nodeType="withEffect">
                                  <p:stCondLst>
                                    <p:cond delay="0"/>
                                  </p:stCondLst>
                                  <p:childTnLst>
                                    <p:animRot by="21600000">
                                      <p:cBhvr>
                                        <p:cTn id="41" dur="500" fill="hold"/>
                                        <p:tgtEl>
                                          <p:spTgt spid="12"/>
                                        </p:tgtEl>
                                        <p:attrNameLst>
                                          <p:attrName>r</p:attrName>
                                        </p:attrNameLst>
                                      </p:cBhvr>
                                    </p:animRot>
                                  </p:childTnLst>
                                </p:cTn>
                              </p:par>
                              <p:par>
                                <p:cTn id="42" presetID="8" presetClass="emph" presetSubtype="0" fill="hold" grpId="1" nodeType="withEffect">
                                  <p:stCondLst>
                                    <p:cond delay="0"/>
                                  </p:stCondLst>
                                  <p:childTnLst>
                                    <p:animRot by="21600000">
                                      <p:cBhvr>
                                        <p:cTn id="43" dur="500" fill="hold"/>
                                        <p:tgtEl>
                                          <p:spTgt spid="13"/>
                                        </p:tgtEl>
                                        <p:attrNameLst>
                                          <p:attrName>r</p:attrName>
                                        </p:attrNameLst>
                                      </p:cBhvr>
                                    </p:animRot>
                                  </p:childTnLst>
                                </p:cTn>
                              </p:par>
                              <p:par>
                                <p:cTn id="44" presetID="10" presetClass="entr" presetSubtype="0" fill="hold" grpId="0" nodeType="withEffect">
                                  <p:stCondLst>
                                    <p:cond delay="3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4500"/>
                                  </p:stCondLst>
                                  <p:iterate type="lt">
                                    <p:tmPct val="10000"/>
                                  </p:iterate>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30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par>
                                <p:cTn id="56" presetID="10" presetClass="entr" presetSubtype="0" fill="hold" grpId="0" nodeType="withEffect">
                                  <p:stCondLst>
                                    <p:cond delay="4500"/>
                                  </p:stCondLst>
                                  <p:iterate type="lt">
                                    <p:tmPct val="10000"/>
                                  </p:iterate>
                                  <p:childTnLst>
                                    <p:set>
                                      <p:cBhvr>
                                        <p:cTn id="57" dur="1" fill="hold">
                                          <p:stCondLst>
                                            <p:cond delay="0"/>
                                          </p:stCondLst>
                                        </p:cTn>
                                        <p:tgtEl>
                                          <p:spTgt spid="16"/>
                                        </p:tgtEl>
                                        <p:attrNameLst>
                                          <p:attrName>style.visibility</p:attrName>
                                        </p:attrNameLst>
                                      </p:cBhvr>
                                      <p:to>
                                        <p:strVal val="visible"/>
                                      </p:to>
                                    </p:set>
                                    <p:animEffect transition="in" filter="fade">
                                      <p:cBhvr>
                                        <p:cTn id="58" dur="500"/>
                                        <p:tgtEl>
                                          <p:spTgt spid="16"/>
                                        </p:tgtEl>
                                      </p:cBhvr>
                                    </p:animEffect>
                                  </p:childTnLst>
                                </p:cTn>
                              </p:par>
                              <p:par>
                                <p:cTn id="59" presetID="10" presetClass="entr" presetSubtype="0" fill="hold" grpId="0" nodeType="withEffect">
                                  <p:stCondLst>
                                    <p:cond delay="30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16</a:t>
            </a:r>
            <a:endParaRPr lang="zh-CN" altLang="en-US" sz="1500" dirty="0">
              <a:solidFill>
                <a:srgbClr val="197519"/>
              </a:solidFill>
              <a:ea typeface="方正粗倩简体" pitchFamily="65" charset="-122"/>
            </a:endParaRPr>
          </a:p>
        </p:txBody>
      </p:sp>
      <p:sp>
        <p:nvSpPr>
          <p:cNvPr id="3"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5"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6"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8"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0"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 name="矩形 11"/>
          <p:cNvSpPr>
            <a:spLocks noChangeArrowheads="1"/>
          </p:cNvSpPr>
          <p:nvPr/>
        </p:nvSpPr>
        <p:spPr bwMode="auto">
          <a:xfrm>
            <a:off x="1279526" y="508882"/>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rgbClr val="197519"/>
                </a:solidFill>
              </a:rPr>
              <a:t>案例展示</a:t>
            </a:r>
            <a:endParaRPr lang="zh-CN" altLang="en-US" sz="2000" b="1" dirty="0">
              <a:solidFill>
                <a:srgbClr val="197519"/>
              </a:solidFill>
            </a:endParaRPr>
          </a:p>
        </p:txBody>
      </p:sp>
      <p:grpSp>
        <p:nvGrpSpPr>
          <p:cNvPr id="14" name="组合 13"/>
          <p:cNvGrpSpPr/>
          <p:nvPr/>
        </p:nvGrpSpPr>
        <p:grpSpPr>
          <a:xfrm>
            <a:off x="4627882" y="1061720"/>
            <a:ext cx="3331210" cy="4734560"/>
            <a:chOff x="7604387" y="752172"/>
            <a:chExt cx="3517067" cy="4734547"/>
          </a:xfrm>
        </p:grpSpPr>
        <p:sp>
          <p:nvSpPr>
            <p:cNvPr id="16" name="矩形 15"/>
            <p:cNvSpPr>
              <a:spLocks noChangeArrowheads="1"/>
            </p:cNvSpPr>
            <p:nvPr/>
          </p:nvSpPr>
          <p:spPr bwMode="auto">
            <a:xfrm>
              <a:off x="7854174" y="752172"/>
              <a:ext cx="3126297" cy="36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rgbClr val="197519"/>
                  </a:solidFill>
                </a:rPr>
                <a:t>航天科技集团某所优化排程</a:t>
              </a:r>
              <a:endParaRPr lang="zh-CN" altLang="en-US" b="1" dirty="0">
                <a:solidFill>
                  <a:srgbClr val="197519"/>
                </a:solidFill>
              </a:endParaRPr>
            </a:p>
          </p:txBody>
        </p:sp>
        <p:sp>
          <p:nvSpPr>
            <p:cNvPr id="17" name="矩形 16"/>
            <p:cNvSpPr>
              <a:spLocks noChangeArrowheads="1"/>
            </p:cNvSpPr>
            <p:nvPr/>
          </p:nvSpPr>
          <p:spPr bwMode="auto">
            <a:xfrm>
              <a:off x="7604387" y="1502105"/>
              <a:ext cx="3517067" cy="398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t>问题：</a:t>
              </a:r>
              <a:r>
                <a:rPr lang="zh-CN" altLang="en-US" sz="1400" dirty="0"/>
                <a:t>针对该所目前多品种小批量、工艺路线复杂以及资源中心组成灵活的现状，人工计算耗时长，计算不准确，所制定的生产计划质量存在优化空间。</a:t>
              </a:r>
              <a:endParaRPr lang="zh-CN" altLang="en-US" sz="1400" dirty="0"/>
            </a:p>
            <a:p>
              <a:r>
                <a:rPr lang="zh-CN" altLang="en-US" sz="1600" b="1" dirty="0"/>
                <a:t>成果：</a:t>
              </a:r>
              <a:r>
                <a:rPr lang="en-US" altLang="zh-CN" sz="1400" dirty="0">
                  <a:sym typeface="+mn-ea"/>
                </a:rPr>
                <a:t>1</a:t>
              </a:r>
              <a:r>
                <a:rPr lang="zh-CN" altLang="en-US" sz="1400" dirty="0">
                  <a:sym typeface="+mn-ea"/>
                </a:rPr>
                <a:t>套综合</a:t>
              </a:r>
              <a:r>
                <a:rPr lang="zh-CN" altLang="en-US" sz="1400" dirty="0">
                  <a:solidFill>
                    <a:srgbClr val="000000"/>
                  </a:solidFill>
                  <a:sym typeface="+mn-ea"/>
                </a:rPr>
                <a:t>考虑设备、工装、模具、人员以及</a:t>
              </a:r>
              <a:r>
                <a:rPr lang="zh-CN" altLang="en-US" sz="1400" dirty="0">
                  <a:sym typeface="+mn-ea"/>
                </a:rPr>
                <a:t>优先级的智能排程系统</a:t>
              </a:r>
              <a:endParaRPr lang="en-US" altLang="zh-CN" sz="1400" dirty="0"/>
            </a:p>
            <a:p>
              <a:endParaRPr lang="zh-CN" altLang="en-US" sz="1600" dirty="0"/>
            </a:p>
            <a:p>
              <a:endParaRPr lang="zh-CN" altLang="en-US" sz="1600" dirty="0"/>
            </a:p>
            <a:p>
              <a:endParaRPr lang="en-US" altLang="zh-CN" sz="1600" dirty="0"/>
            </a:p>
            <a:p>
              <a:endParaRPr lang="en-US" altLang="zh-CN" dirty="0"/>
            </a:p>
            <a:p>
              <a:endParaRPr lang="zh-CN" altLang="en-US" dirty="0"/>
            </a:p>
            <a:p>
              <a:endParaRPr lang="zh-CN" altLang="en-US" dirty="0"/>
            </a:p>
            <a:p>
              <a:endParaRPr lang="zh-CN" altLang="en-US" dirty="0"/>
            </a:p>
            <a:p>
              <a:pPr marL="285750" indent="-285750">
                <a:lnSpc>
                  <a:spcPct val="125000"/>
                </a:lnSpc>
                <a:buFont typeface="Arial" panose="020B0604020202020204" pitchFamily="34" charset="0"/>
                <a:buChar char="•"/>
              </a:pPr>
              <a:endParaRPr lang="en-US" altLang="zh-CN" dirty="0">
                <a:solidFill>
                  <a:srgbClr val="197519"/>
                </a:solidFill>
              </a:endParaRPr>
            </a:p>
            <a:p>
              <a:pPr marL="285750" indent="-285750">
                <a:lnSpc>
                  <a:spcPct val="125000"/>
                </a:lnSpc>
                <a:buFont typeface="Arial" panose="020B0604020202020204" pitchFamily="34" charset="0"/>
                <a:buChar char="•"/>
              </a:pPr>
              <a:endParaRPr lang="zh-CN" altLang="en-US" dirty="0">
                <a:solidFill>
                  <a:srgbClr val="197519"/>
                </a:solidFill>
              </a:endParaRPr>
            </a:p>
          </p:txBody>
        </p:sp>
      </p:grpSp>
      <p:sp>
        <p:nvSpPr>
          <p:cNvPr id="21" name="矩形 20"/>
          <p:cNvSpPr>
            <a:spLocks noChangeArrowheads="1"/>
          </p:cNvSpPr>
          <p:nvPr/>
        </p:nvSpPr>
        <p:spPr bwMode="auto">
          <a:xfrm>
            <a:off x="8991627" y="1072367"/>
            <a:ext cx="224028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197519"/>
                </a:solidFill>
              </a:rPr>
              <a:t>福莱新材料拼版优化</a:t>
            </a:r>
            <a:endParaRPr lang="zh-CN" altLang="en-US" b="1" dirty="0">
              <a:solidFill>
                <a:srgbClr val="197519"/>
              </a:solidFill>
            </a:endParaRPr>
          </a:p>
        </p:txBody>
      </p:sp>
      <p:sp>
        <p:nvSpPr>
          <p:cNvPr id="22" name="矩形 21"/>
          <p:cNvSpPr>
            <a:spLocks noChangeArrowheads="1"/>
          </p:cNvSpPr>
          <p:nvPr/>
        </p:nvSpPr>
        <p:spPr bwMode="auto">
          <a:xfrm>
            <a:off x="8589056" y="1822825"/>
            <a:ext cx="3209071" cy="1938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t>问题：</a:t>
            </a:r>
            <a:r>
              <a:rPr lang="zh-CN" altLang="en-US" sz="1400" dirty="0"/>
              <a:t>目前基于excel表进行人工排程，排设备及生产顺序人工排产耗时费力，数据更新及传输周期长。对于拼版生产的订单，基于经验进行拼版，存在优化空间。</a:t>
            </a:r>
            <a:endParaRPr lang="zh-CN" altLang="en-US" sz="1400" dirty="0"/>
          </a:p>
          <a:p>
            <a:r>
              <a:rPr lang="zh-CN" altLang="en-US" sz="1600" b="1" dirty="0"/>
              <a:t>成果：</a:t>
            </a:r>
            <a:r>
              <a:rPr lang="en-US" altLang="zh-CN" sz="1400" dirty="0">
                <a:sym typeface="+mn-ea"/>
              </a:rPr>
              <a:t>1</a:t>
            </a:r>
            <a:r>
              <a:rPr lang="zh-CN" altLang="en-US" sz="1400" dirty="0">
                <a:sym typeface="+mn-ea"/>
              </a:rPr>
              <a:t>套考虑拼版的智能排程系统</a:t>
            </a:r>
            <a:endParaRPr lang="en-US" altLang="zh-CN" sz="1400" dirty="0"/>
          </a:p>
          <a:p>
            <a:endParaRPr lang="zh-CN" altLang="en-US" sz="1600" dirty="0"/>
          </a:p>
          <a:p>
            <a:endParaRPr lang="zh-CN" altLang="en-US" sz="1600" dirty="0"/>
          </a:p>
        </p:txBody>
      </p:sp>
      <p:grpSp>
        <p:nvGrpSpPr>
          <p:cNvPr id="13" name="组合 12"/>
          <p:cNvGrpSpPr/>
          <p:nvPr/>
        </p:nvGrpSpPr>
        <p:grpSpPr>
          <a:xfrm>
            <a:off x="525145" y="1139825"/>
            <a:ext cx="3356610" cy="4949825"/>
            <a:chOff x="7664723" y="752172"/>
            <a:chExt cx="3543884" cy="4949811"/>
          </a:xfrm>
        </p:grpSpPr>
        <p:sp>
          <p:nvSpPr>
            <p:cNvPr id="15" name="矩形 14"/>
            <p:cNvSpPr>
              <a:spLocks noChangeArrowheads="1"/>
            </p:cNvSpPr>
            <p:nvPr/>
          </p:nvSpPr>
          <p:spPr bwMode="auto">
            <a:xfrm>
              <a:off x="7964790" y="752172"/>
              <a:ext cx="3126297" cy="368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b="1" dirty="0">
                  <a:solidFill>
                    <a:srgbClr val="197519"/>
                  </a:solidFill>
                </a:rPr>
                <a:t>湖南中烟卷包排产</a:t>
              </a:r>
              <a:endParaRPr lang="zh-CN" altLang="en-US" b="1" dirty="0">
                <a:solidFill>
                  <a:srgbClr val="197519"/>
                </a:solidFill>
              </a:endParaRPr>
            </a:p>
          </p:txBody>
        </p:sp>
        <p:sp>
          <p:nvSpPr>
            <p:cNvPr id="18" name="矩形 17"/>
            <p:cNvSpPr>
              <a:spLocks noChangeArrowheads="1"/>
            </p:cNvSpPr>
            <p:nvPr/>
          </p:nvSpPr>
          <p:spPr bwMode="auto">
            <a:xfrm>
              <a:off x="7664723" y="1502105"/>
              <a:ext cx="3543884" cy="41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t>问题：</a:t>
              </a:r>
              <a:r>
                <a:rPr lang="zh-CN" altLang="en-US" sz="1400" dirty="0"/>
                <a:t>卷烟行业受到顾客个性化需求及激烈竞争环境因素的影响，卷烟生产方式转变为多品种中小批量的柔性订单生产方式，手工排产调度方式难以满足。</a:t>
              </a:r>
              <a:endParaRPr lang="zh-CN" altLang="en-US" sz="1400" dirty="0"/>
            </a:p>
            <a:p>
              <a:r>
                <a:rPr lang="zh-CN" altLang="en-US" sz="1600" b="1" dirty="0"/>
                <a:t>成果：</a:t>
              </a:r>
              <a:r>
                <a:rPr lang="zh-CN" altLang="en-US" sz="1400" dirty="0"/>
                <a:t>一套</a:t>
              </a:r>
              <a:r>
                <a:rPr sz="1400" dirty="0">
                  <a:sym typeface="+mn-ea"/>
                </a:rPr>
                <a:t>卷包排产智能化调度管理</a:t>
              </a:r>
              <a:r>
                <a:rPr lang="zh-CN" sz="1400" dirty="0">
                  <a:sym typeface="+mn-ea"/>
                </a:rPr>
                <a:t>系统</a:t>
              </a:r>
              <a:endParaRPr lang="zh-CN" sz="1400" dirty="0">
                <a:sym typeface="+mn-ea"/>
              </a:endParaRPr>
            </a:p>
            <a:p>
              <a:r>
                <a:rPr lang="zh-CN" altLang="en-US" sz="1600" b="1" dirty="0">
                  <a:sym typeface="+mn-ea"/>
                </a:rPr>
                <a:t>效益：</a:t>
              </a:r>
              <a:r>
                <a:rPr sz="1400" dirty="0"/>
                <a:t>排产速度</a:t>
              </a:r>
              <a:r>
                <a:rPr lang="zh-CN" sz="1400" dirty="0"/>
                <a:t>从</a:t>
              </a:r>
              <a:r>
                <a:rPr sz="1400" dirty="0"/>
                <a:t>数小时提高到 3 分钟以内 </a:t>
              </a:r>
              <a:r>
                <a:rPr lang="zh-CN" sz="1400" dirty="0"/>
                <a:t>，</a:t>
              </a:r>
              <a:r>
                <a:rPr sz="1400" dirty="0"/>
                <a:t>每年可节约成本约 1500 万元</a:t>
              </a:r>
              <a:endParaRPr sz="1400" dirty="0"/>
            </a:p>
            <a:p>
              <a:endParaRPr lang="zh-CN" altLang="en-US" sz="1600" dirty="0"/>
            </a:p>
            <a:p>
              <a:endParaRPr lang="en-US" altLang="zh-CN" sz="1600" dirty="0"/>
            </a:p>
            <a:p>
              <a:endParaRPr lang="en-US" altLang="zh-CN" dirty="0"/>
            </a:p>
            <a:p>
              <a:endParaRPr lang="zh-CN" altLang="en-US" dirty="0"/>
            </a:p>
            <a:p>
              <a:endParaRPr lang="zh-CN" altLang="en-US" dirty="0"/>
            </a:p>
            <a:p>
              <a:endParaRPr lang="zh-CN" altLang="en-US" dirty="0"/>
            </a:p>
            <a:p>
              <a:pPr marL="285750" indent="-285750">
                <a:lnSpc>
                  <a:spcPct val="125000"/>
                </a:lnSpc>
                <a:buFont typeface="Arial" panose="020B0604020202020204" pitchFamily="34" charset="0"/>
                <a:buChar char="•"/>
              </a:pPr>
              <a:endParaRPr lang="en-US" altLang="zh-CN" dirty="0">
                <a:solidFill>
                  <a:srgbClr val="197519"/>
                </a:solidFill>
              </a:endParaRPr>
            </a:p>
            <a:p>
              <a:pPr marL="285750" indent="-285750">
                <a:lnSpc>
                  <a:spcPct val="125000"/>
                </a:lnSpc>
                <a:buFont typeface="Arial" panose="020B0604020202020204" pitchFamily="34" charset="0"/>
                <a:buChar char="•"/>
              </a:pPr>
              <a:endParaRPr lang="zh-CN" altLang="en-US" dirty="0">
                <a:solidFill>
                  <a:srgbClr val="197519"/>
                </a:solidFill>
              </a:endParaRPr>
            </a:p>
          </p:txBody>
        </p:sp>
      </p:grpSp>
      <p:grpSp>
        <p:nvGrpSpPr>
          <p:cNvPr id="20" name="组合 19"/>
          <p:cNvGrpSpPr/>
          <p:nvPr/>
        </p:nvGrpSpPr>
        <p:grpSpPr>
          <a:xfrm>
            <a:off x="765175" y="3940175"/>
            <a:ext cx="2679700" cy="2700655"/>
            <a:chOff x="997" y="6037"/>
            <a:chExt cx="4902" cy="5502"/>
          </a:xfrm>
        </p:grpSpPr>
        <p:pic>
          <p:nvPicPr>
            <p:cNvPr id="35" name="图片 34"/>
            <p:cNvPicPr>
              <a:picLocks noChangeAspect="1"/>
            </p:cNvPicPr>
            <p:nvPr/>
          </p:nvPicPr>
          <p:blipFill>
            <a:blip r:embed="rId1"/>
            <a:stretch>
              <a:fillRect/>
            </a:stretch>
          </p:blipFill>
          <p:spPr>
            <a:xfrm>
              <a:off x="1128" y="6037"/>
              <a:ext cx="4152" cy="2719"/>
            </a:xfrm>
            <a:prstGeom prst="rect">
              <a:avLst/>
            </a:prstGeom>
          </p:spPr>
        </p:pic>
        <p:sp>
          <p:nvSpPr>
            <p:cNvPr id="41" name="矩形 40"/>
            <p:cNvSpPr/>
            <p:nvPr/>
          </p:nvSpPr>
          <p:spPr>
            <a:xfrm>
              <a:off x="5320" y="6200"/>
              <a:ext cx="574" cy="2819"/>
            </a:xfrm>
            <a:prstGeom prst="rect">
              <a:avLst/>
            </a:prstGeom>
          </p:spPr>
          <p:txBody>
            <a:bodyPr wrap="square">
              <a:spAutoFit/>
            </a:bodyPr>
            <a:lstStyle/>
            <a:p>
              <a:r>
                <a:rPr lang="zh-CN" altLang="en-US" sz="1400" dirty="0"/>
                <a:t>产</a:t>
              </a:r>
              <a:endParaRPr lang="en-US" altLang="zh-CN" sz="1400" dirty="0"/>
            </a:p>
            <a:p>
              <a:r>
                <a:rPr lang="zh-CN" altLang="en-US" sz="1400" dirty="0"/>
                <a:t>线</a:t>
              </a:r>
              <a:endParaRPr lang="en-US" altLang="zh-CN" sz="1400" dirty="0"/>
            </a:p>
            <a:p>
              <a:r>
                <a:rPr lang="zh-CN" altLang="en-US" sz="1400" dirty="0"/>
                <a:t>业</a:t>
              </a:r>
              <a:endParaRPr lang="en-US" altLang="zh-CN" sz="1400" dirty="0"/>
            </a:p>
            <a:p>
              <a:r>
                <a:rPr lang="zh-CN" altLang="en-US" sz="1400" dirty="0"/>
                <a:t>务</a:t>
              </a:r>
              <a:endParaRPr lang="en-US" altLang="zh-CN" sz="1400" dirty="0"/>
            </a:p>
            <a:p>
              <a:r>
                <a:rPr lang="zh-CN" altLang="en-US" sz="1400" dirty="0"/>
                <a:t>模</a:t>
              </a:r>
              <a:endParaRPr lang="en-US" altLang="zh-CN" sz="1400" dirty="0"/>
            </a:p>
            <a:p>
              <a:r>
                <a:rPr lang="zh-CN" altLang="en-US" sz="1400" dirty="0"/>
                <a:t>型</a:t>
              </a:r>
              <a:endParaRPr lang="zh-CN" altLang="en-US" sz="1400" dirty="0"/>
            </a:p>
          </p:txBody>
        </p:sp>
        <p:pic>
          <p:nvPicPr>
            <p:cNvPr id="42" name="图片 41"/>
            <p:cNvPicPr>
              <a:picLocks noChangeAspect="1"/>
            </p:cNvPicPr>
            <p:nvPr/>
          </p:nvPicPr>
          <p:blipFill>
            <a:blip r:embed="rId2"/>
            <a:stretch>
              <a:fillRect/>
            </a:stretch>
          </p:blipFill>
          <p:spPr>
            <a:xfrm>
              <a:off x="1128" y="8670"/>
              <a:ext cx="4168" cy="2857"/>
            </a:xfrm>
            <a:prstGeom prst="rect">
              <a:avLst/>
            </a:prstGeom>
          </p:spPr>
        </p:pic>
        <p:sp>
          <p:nvSpPr>
            <p:cNvPr id="43" name="矩形 42"/>
            <p:cNvSpPr/>
            <p:nvPr/>
          </p:nvSpPr>
          <p:spPr>
            <a:xfrm>
              <a:off x="5325" y="9085"/>
              <a:ext cx="574" cy="1942"/>
            </a:xfrm>
            <a:prstGeom prst="rect">
              <a:avLst/>
            </a:prstGeom>
          </p:spPr>
          <p:txBody>
            <a:bodyPr wrap="square">
              <a:spAutoFit/>
            </a:bodyPr>
            <a:lstStyle/>
            <a:p>
              <a:r>
                <a:rPr lang="zh-CN" altLang="en-US" sz="1400" dirty="0"/>
                <a:t>优</a:t>
              </a:r>
              <a:endParaRPr lang="en-US" altLang="zh-CN" sz="1400" dirty="0"/>
            </a:p>
            <a:p>
              <a:r>
                <a:rPr lang="zh-CN" altLang="en-US" sz="1400" dirty="0"/>
                <a:t>化</a:t>
              </a:r>
              <a:endParaRPr lang="en-US" altLang="zh-CN" sz="1400" dirty="0"/>
            </a:p>
            <a:p>
              <a:r>
                <a:rPr lang="zh-CN" altLang="en-US" sz="1400" dirty="0"/>
                <a:t>排</a:t>
              </a:r>
              <a:endParaRPr lang="en-US" altLang="zh-CN" sz="1400" dirty="0"/>
            </a:p>
            <a:p>
              <a:r>
                <a:rPr lang="zh-CN" altLang="en-US" sz="1400" dirty="0"/>
                <a:t>产</a:t>
              </a:r>
              <a:endParaRPr lang="zh-CN" altLang="en-US" sz="1400" dirty="0"/>
            </a:p>
          </p:txBody>
        </p:sp>
        <p:sp>
          <p:nvSpPr>
            <p:cNvPr id="19" name="矩形: 圆角 46"/>
            <p:cNvSpPr/>
            <p:nvPr/>
          </p:nvSpPr>
          <p:spPr>
            <a:xfrm>
              <a:off x="997" y="6037"/>
              <a:ext cx="4837" cy="5502"/>
            </a:xfrm>
            <a:prstGeom prst="roundRect">
              <a:avLst>
                <a:gd name="adj" fmla="val 3085"/>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3" name="图片 22"/>
          <p:cNvPicPr>
            <a:picLocks noChangeAspect="1"/>
          </p:cNvPicPr>
          <p:nvPr/>
        </p:nvPicPr>
        <p:blipFill>
          <a:blip r:embed="rId3"/>
          <a:stretch>
            <a:fillRect/>
          </a:stretch>
        </p:blipFill>
        <p:spPr>
          <a:xfrm>
            <a:off x="8588375" y="3689985"/>
            <a:ext cx="3394075" cy="2219325"/>
          </a:xfrm>
          <a:prstGeom prst="rect">
            <a:avLst/>
          </a:prstGeom>
        </p:spPr>
      </p:pic>
      <p:pic>
        <p:nvPicPr>
          <p:cNvPr id="54" name="图片 53"/>
          <p:cNvPicPr>
            <a:picLocks noChangeAspect="1"/>
          </p:cNvPicPr>
          <p:nvPr/>
        </p:nvPicPr>
        <p:blipFill>
          <a:blip r:embed="rId4"/>
          <a:stretch>
            <a:fillRect/>
          </a:stretch>
        </p:blipFill>
        <p:spPr>
          <a:xfrm>
            <a:off x="4151630" y="3914775"/>
            <a:ext cx="4158615" cy="26955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3"/>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4"/>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5"/>
                                        </p:tgtEl>
                                        <p:attrNameLst>
                                          <p:attrName>r</p:attrName>
                                        </p:attrNameLst>
                                      </p:cBhvr>
                                    </p:animRot>
                                  </p:childTnLst>
                                </p:cTn>
                              </p:par>
                              <p:par>
                                <p:cTn id="11" presetID="8" presetClass="emph" presetSubtype="0" fill="hold" grpId="0" nodeType="withEffect">
                                  <p:stCondLst>
                                    <p:cond delay="0"/>
                                  </p:stCondLst>
                                  <p:childTnLst>
                                    <p:animRot by="21600000">
                                      <p:cBhvr>
                                        <p:cTn id="12" dur="1000" fill="hold"/>
                                        <p:tgtEl>
                                          <p:spTgt spid="6"/>
                                        </p:tgtEl>
                                        <p:attrNameLst>
                                          <p:attrName>r</p:attrName>
                                        </p:attrNameLst>
                                      </p:cBhvr>
                                    </p:animRot>
                                  </p:childTnLst>
                                </p:cTn>
                              </p:par>
                              <p:par>
                                <p:cTn id="13" presetID="8" presetClass="emph" presetSubtype="0" fill="hold" grpId="0" nodeType="withEffect">
                                  <p:stCondLst>
                                    <p:cond delay="0"/>
                                  </p:stCondLst>
                                  <p:childTnLst>
                                    <p:animRot by="21600000">
                                      <p:cBhvr>
                                        <p:cTn id="14" dur="1000" fill="hold"/>
                                        <p:tgtEl>
                                          <p:spTgt spid="7"/>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ppt_x</p:attrName>
                                        </p:attrNameLst>
                                      </p:cBhvr>
                                      <p:tavLst>
                                        <p:tav tm="0">
                                          <p:val>
                                            <p:strVal val="0-#ppt_w/2"/>
                                          </p:val>
                                        </p:tav>
                                        <p:tav tm="100000">
                                          <p:val>
                                            <p:strVal val="#ppt_x"/>
                                          </p:val>
                                        </p:tav>
                                      </p:tavLst>
                                    </p:anim>
                                    <p:anim calcmode="lin" valueType="num">
                                      <p:cBhvr>
                                        <p:cTn id="23" dur="500" fill="hold"/>
                                        <p:tgtEl>
                                          <p:spTgt spid="8"/>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ppt_x</p:attrName>
                                        </p:attrNameLst>
                                      </p:cBhvr>
                                      <p:tavLst>
                                        <p:tav tm="0">
                                          <p:val>
                                            <p:strVal val="0-#ppt_w/2"/>
                                          </p:val>
                                        </p:tav>
                                        <p:tav tm="100000">
                                          <p:val>
                                            <p:strVal val="#ppt_x"/>
                                          </p:val>
                                        </p:tav>
                                      </p:tavLst>
                                    </p:anim>
                                    <p:anim calcmode="lin" valueType="num">
                                      <p:cBhvr>
                                        <p:cTn id="27" dur="500" fill="hold"/>
                                        <p:tgtEl>
                                          <p:spTgt spid="9"/>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ppt_x</p:attrName>
                                        </p:attrNameLst>
                                      </p:cBhvr>
                                      <p:tavLst>
                                        <p:tav tm="0">
                                          <p:val>
                                            <p:strVal val="0-#ppt_w/2"/>
                                          </p:val>
                                        </p:tav>
                                        <p:tav tm="100000">
                                          <p:val>
                                            <p:strVal val="#ppt_x"/>
                                          </p:val>
                                        </p:tav>
                                      </p:tavLst>
                                    </p:anim>
                                    <p:anim calcmode="lin" valueType="num">
                                      <p:cBhvr>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ppt_x</p:attrName>
                                        </p:attrNameLst>
                                      </p:cBhvr>
                                      <p:tavLst>
                                        <p:tav tm="0">
                                          <p:val>
                                            <p:strVal val="0-#ppt_w/2"/>
                                          </p:val>
                                        </p:tav>
                                        <p:tav tm="100000">
                                          <p:val>
                                            <p:strVal val="#ppt_x"/>
                                          </p:val>
                                        </p:tav>
                                      </p:tavLst>
                                    </p:anim>
                                    <p:anim calcmode="lin" valueType="num">
                                      <p:cBhvr>
                                        <p:cTn id="35" dur="500" fill="hold"/>
                                        <p:tgtEl>
                                          <p:spTgt spid="11"/>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8"/>
                                        </p:tgtEl>
                                        <p:attrNameLst>
                                          <p:attrName>r</p:attrName>
                                        </p:attrNameLst>
                                      </p:cBhvr>
                                    </p:animRot>
                                  </p:childTnLst>
                                </p:cTn>
                              </p:par>
                              <p:par>
                                <p:cTn id="38" presetID="8" presetClass="emph" presetSubtype="0" fill="hold" grpId="1" nodeType="withEffect">
                                  <p:stCondLst>
                                    <p:cond delay="0"/>
                                  </p:stCondLst>
                                  <p:childTnLst>
                                    <p:animRot by="21600000">
                                      <p:cBhvr>
                                        <p:cTn id="39" dur="500" fill="hold"/>
                                        <p:tgtEl>
                                          <p:spTgt spid="9"/>
                                        </p:tgtEl>
                                        <p:attrNameLst>
                                          <p:attrName>r</p:attrName>
                                        </p:attrNameLst>
                                      </p:cBhvr>
                                    </p:animRot>
                                  </p:childTnLst>
                                </p:cTn>
                              </p:par>
                              <p:par>
                                <p:cTn id="40" presetID="8" presetClass="emph" presetSubtype="0" fill="hold" grpId="1" nodeType="withEffect">
                                  <p:stCondLst>
                                    <p:cond delay="0"/>
                                  </p:stCondLst>
                                  <p:childTnLst>
                                    <p:animRot by="21600000">
                                      <p:cBhvr>
                                        <p:cTn id="41" dur="500" fill="hold"/>
                                        <p:tgtEl>
                                          <p:spTgt spid="10"/>
                                        </p:tgtEl>
                                        <p:attrNameLst>
                                          <p:attrName>r</p:attrName>
                                        </p:attrNameLst>
                                      </p:cBhvr>
                                    </p:animRot>
                                  </p:childTnLst>
                                </p:cTn>
                              </p:par>
                              <p:par>
                                <p:cTn id="42" presetID="8" presetClass="emph" presetSubtype="0" fill="hold" grpId="1" nodeType="withEffect">
                                  <p:stCondLst>
                                    <p:cond delay="0"/>
                                  </p:stCondLst>
                                  <p:childTnLst>
                                    <p:animRot by="21600000">
                                      <p:cBhvr>
                                        <p:cTn id="43" dur="500" fill="hold"/>
                                        <p:tgtEl>
                                          <p:spTgt spid="11"/>
                                        </p:tgtEl>
                                        <p:attrNameLst>
                                          <p:attrName>r</p:attrName>
                                        </p:attrNameLst>
                                      </p:cBhvr>
                                    </p:animRot>
                                  </p:childTnLst>
                                </p:cTn>
                              </p:par>
                              <p:par>
                                <p:cTn id="44" presetID="10" presetClass="entr" presetSubtype="0" fill="hold" grpId="0" nodeType="withEffect">
                                  <p:stCondLst>
                                    <p:cond delay="30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30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grpId="0" nodeType="withEffect">
                                  <p:stCondLst>
                                    <p:cond delay="4500"/>
                                  </p:stCondLst>
                                  <p:iterate type="lt">
                                    <p:tmPct val="10000"/>
                                  </p:iterate>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4" grpId="0" bldLvl="0" animBg="1"/>
      <p:bldP spid="5" grpId="0" bldLvl="0" animBg="1"/>
      <p:bldP spid="6" grpId="0" bldLvl="0" animBg="1"/>
      <p:bldP spid="7" grpId="0" bldLvl="0" animBg="1"/>
      <p:bldP spid="8" grpId="0" bldLvl="0" animBg="1"/>
      <p:bldP spid="8" grpId="1" bldLvl="0" animBg="1"/>
      <p:bldP spid="9" grpId="0" bldLvl="0" animBg="1"/>
      <p:bldP spid="9" grpId="1" bldLvl="0" animBg="1"/>
      <p:bldP spid="10" grpId="0" bldLvl="0" animBg="1"/>
      <p:bldP spid="10" grpId="1" bldLvl="0" animBg="1"/>
      <p:bldP spid="11" grpId="0" bldLvl="0" animBg="1"/>
      <p:bldP spid="11" grpId="1" bldLvl="0" animBg="1"/>
      <p:bldP spid="12"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17</a:t>
            </a:r>
            <a:endParaRPr lang="en-US" altLang="zh-CN" sz="1500" dirty="0">
              <a:solidFill>
                <a:srgbClr val="197519"/>
              </a:solidFill>
              <a:ea typeface="方正粗倩简体" pitchFamily="65" charset="-122"/>
            </a:endParaRPr>
          </a:p>
        </p:txBody>
      </p:sp>
      <p:sp>
        <p:nvSpPr>
          <p:cNvPr id="3"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5"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6"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8" name="矩形 7"/>
          <p:cNvSpPr>
            <a:spLocks noChangeArrowheads="1"/>
          </p:cNvSpPr>
          <p:nvPr/>
        </p:nvSpPr>
        <p:spPr bwMode="auto">
          <a:xfrm>
            <a:off x="612258" y="1684100"/>
            <a:ext cx="3522817"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1600" b="1" dirty="0"/>
              <a:t>问题：</a:t>
            </a:r>
            <a:r>
              <a:rPr lang="zh-CN" altLang="en-US" sz="1400" dirty="0"/>
              <a:t>在库存量、价格、工艺约束、质量成分、人工干预等多种约束条件下，找到满足质量最优或成本最优的配比</a:t>
            </a:r>
            <a:endParaRPr lang="en-US" altLang="zh-CN" sz="1600" dirty="0"/>
          </a:p>
          <a:p>
            <a:r>
              <a:rPr lang="zh-CN" altLang="en-US" sz="1600" b="1" dirty="0"/>
              <a:t>成果：</a:t>
            </a:r>
            <a:r>
              <a:rPr lang="en-US" altLang="zh-CN" sz="1400" dirty="0"/>
              <a:t>1</a:t>
            </a:r>
            <a:r>
              <a:rPr lang="zh-CN" altLang="en-US" sz="1400" dirty="0"/>
              <a:t>套数字化智能配料模型，在保证配料</a:t>
            </a:r>
            <a:r>
              <a:rPr lang="en-US" altLang="zh-CN" sz="1400" dirty="0"/>
              <a:t>100%</a:t>
            </a:r>
            <a:r>
              <a:rPr lang="zh-CN" altLang="en-US" sz="1400" dirty="0"/>
              <a:t>满足前提下，快速计算配料最优解，减少配料成本</a:t>
            </a:r>
            <a:endParaRPr lang="en-US" altLang="zh-CN" sz="1600" dirty="0"/>
          </a:p>
          <a:p>
            <a:r>
              <a:rPr lang="zh-CN" altLang="en-US" sz="1600" b="1" dirty="0"/>
              <a:t>效益：</a:t>
            </a:r>
            <a:r>
              <a:rPr lang="zh-CN" altLang="en-US" sz="1400" dirty="0"/>
              <a:t>以年产</a:t>
            </a:r>
            <a:r>
              <a:rPr lang="en-US" altLang="zh-CN" sz="1400" dirty="0"/>
              <a:t>300</a:t>
            </a:r>
            <a:r>
              <a:rPr lang="zh-CN" altLang="en-US" sz="1400" dirty="0"/>
              <a:t>万吨的钢铁企业为例，一年降低采购成本</a:t>
            </a:r>
            <a:r>
              <a:rPr lang="en-US" altLang="zh-CN" sz="1400" dirty="0"/>
              <a:t>1.5</a:t>
            </a:r>
            <a:r>
              <a:rPr lang="zh-CN" altLang="en-US" sz="1400" dirty="0"/>
              <a:t>亿元以上；一吨烧结矿成本平均降低</a:t>
            </a:r>
            <a:r>
              <a:rPr lang="en-US" altLang="zh-CN" sz="1400" dirty="0"/>
              <a:t>27</a:t>
            </a:r>
            <a:r>
              <a:rPr lang="zh-CN" altLang="en-US" sz="1400" dirty="0"/>
              <a:t>元</a:t>
            </a:r>
            <a:endParaRPr lang="zh-CN" altLang="en-US" sz="1400" dirty="0"/>
          </a:p>
          <a:p>
            <a:endParaRPr lang="zh-CN" altLang="en-US" sz="1600" dirty="0"/>
          </a:p>
        </p:txBody>
      </p:sp>
      <p:sp>
        <p:nvSpPr>
          <p:cNvPr id="9" name="矩形 8"/>
          <p:cNvSpPr>
            <a:spLocks noChangeArrowheads="1"/>
          </p:cNvSpPr>
          <p:nvPr/>
        </p:nvSpPr>
        <p:spPr bwMode="auto">
          <a:xfrm>
            <a:off x="1768373" y="120618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197519"/>
                </a:solidFill>
              </a:rPr>
              <a:t>智能配料</a:t>
            </a:r>
            <a:endParaRPr lang="zh-CN" altLang="en-US" b="1" dirty="0">
              <a:solidFill>
                <a:srgbClr val="197519"/>
              </a:solidFill>
            </a:endParaRPr>
          </a:p>
        </p:txBody>
      </p:sp>
      <p:sp>
        <p:nvSpPr>
          <p:cNvPr id="10"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1"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3"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4" name="矩形 13"/>
          <p:cNvSpPr>
            <a:spLocks noChangeArrowheads="1"/>
          </p:cNvSpPr>
          <p:nvPr/>
        </p:nvSpPr>
        <p:spPr bwMode="auto">
          <a:xfrm>
            <a:off x="1193801" y="507206"/>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rgbClr val="197519"/>
                </a:solidFill>
              </a:rPr>
              <a:t>案例展示</a:t>
            </a:r>
            <a:endParaRPr lang="zh-CN" altLang="en-US" sz="2000" b="1" dirty="0">
              <a:solidFill>
                <a:srgbClr val="197519"/>
              </a:solidFill>
            </a:endParaRPr>
          </a:p>
        </p:txBody>
      </p:sp>
      <p:sp>
        <p:nvSpPr>
          <p:cNvPr id="16" name="矩形 15"/>
          <p:cNvSpPr>
            <a:spLocks noChangeArrowheads="1"/>
          </p:cNvSpPr>
          <p:nvPr/>
        </p:nvSpPr>
        <p:spPr bwMode="auto">
          <a:xfrm>
            <a:off x="5542002" y="1206185"/>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b="1" dirty="0">
                <a:solidFill>
                  <a:srgbClr val="197519"/>
                </a:solidFill>
              </a:rPr>
              <a:t>智能配煤</a:t>
            </a:r>
            <a:endParaRPr lang="zh-CN" altLang="en-US" b="1" dirty="0">
              <a:solidFill>
                <a:srgbClr val="197519"/>
              </a:solidFill>
            </a:endParaRPr>
          </a:p>
        </p:txBody>
      </p:sp>
      <p:sp>
        <p:nvSpPr>
          <p:cNvPr id="17" name="文本框 16"/>
          <p:cNvSpPr txBox="1"/>
          <p:nvPr/>
        </p:nvSpPr>
        <p:spPr>
          <a:xfrm>
            <a:off x="4367145" y="1684100"/>
            <a:ext cx="3664849" cy="2616101"/>
          </a:xfrm>
          <a:prstGeom prst="rect">
            <a:avLst/>
          </a:prstGeom>
          <a:noFill/>
        </p:spPr>
        <p:txBody>
          <a:bodyPr wrap="square">
            <a:spAutoFit/>
          </a:bodyPr>
          <a:lstStyle/>
          <a:p>
            <a:r>
              <a:rPr lang="zh-CN" altLang="en-US" sz="1600" b="1" dirty="0"/>
              <a:t>问题：</a:t>
            </a:r>
            <a:r>
              <a:rPr lang="zh-CN" altLang="en-US" sz="1400" dirty="0"/>
              <a:t>在海量的煤源组合中找出成本最低的自动配比方案，并达到综合效益优化的目标</a:t>
            </a:r>
            <a:endParaRPr lang="en-US" altLang="zh-CN" sz="1800" dirty="0"/>
          </a:p>
          <a:p>
            <a:r>
              <a:rPr lang="zh-CN" altLang="en-US" sz="1600" b="1" dirty="0"/>
              <a:t>成果：</a:t>
            </a:r>
            <a:r>
              <a:rPr lang="en-US" altLang="zh-CN" sz="1400" dirty="0"/>
              <a:t>1</a:t>
            </a:r>
            <a:r>
              <a:rPr lang="zh-CN" altLang="en-US" sz="1400" dirty="0"/>
              <a:t>套精细化智能配煤模型，支持多种源料按照选定要求进行同时计算</a:t>
            </a:r>
            <a:endParaRPr lang="en-US" altLang="zh-CN" sz="1600" dirty="0"/>
          </a:p>
          <a:p>
            <a:r>
              <a:rPr lang="zh-CN" altLang="en-US" sz="1600" b="1" dirty="0"/>
              <a:t>效益：</a:t>
            </a:r>
            <a:r>
              <a:rPr lang="zh-CN" altLang="en-US" sz="1400" dirty="0"/>
              <a:t>年节省采购原煤成本达到</a:t>
            </a:r>
            <a:r>
              <a:rPr lang="en-US" altLang="zh-CN" sz="1400" dirty="0">
                <a:latin typeface="微软雅黑" panose="020B0503020204020204" pitchFamily="34" charset="-122"/>
                <a:ea typeface="微软雅黑" panose="020B0503020204020204" pitchFamily="34" charset="-122"/>
              </a:rPr>
              <a:t>1018</a:t>
            </a:r>
            <a:r>
              <a:rPr lang="zh-CN" altLang="en-US" sz="1400" dirty="0">
                <a:latin typeface="微软雅黑" panose="020B0503020204020204" pitchFamily="34" charset="-122"/>
                <a:ea typeface="微软雅黑" panose="020B0503020204020204" pitchFamily="34" charset="-122"/>
              </a:rPr>
              <a:t>万元</a:t>
            </a:r>
            <a:endParaRPr lang="zh-CN" altLang="en-US" sz="1400" dirty="0"/>
          </a:p>
          <a:p>
            <a:endParaRPr lang="en-US" altLang="zh-CN" sz="1600" dirty="0"/>
          </a:p>
          <a:p>
            <a:endParaRPr lang="en-US" altLang="zh-CN" dirty="0"/>
          </a:p>
          <a:p>
            <a:endParaRPr lang="zh-CN" altLang="en-US" dirty="0"/>
          </a:p>
          <a:p>
            <a:endParaRPr lang="en-US" altLang="zh-CN" sz="1800" dirty="0"/>
          </a:p>
          <a:p>
            <a:endParaRPr lang="zh-CN" altLang="en-US" sz="1800" dirty="0"/>
          </a:p>
        </p:txBody>
      </p:sp>
      <p:sp>
        <p:nvSpPr>
          <p:cNvPr id="19" name="文本框 18"/>
          <p:cNvSpPr txBox="1"/>
          <p:nvPr/>
        </p:nvSpPr>
        <p:spPr>
          <a:xfrm>
            <a:off x="9116856" y="1206185"/>
            <a:ext cx="1607220" cy="369332"/>
          </a:xfrm>
          <a:prstGeom prst="rect">
            <a:avLst/>
          </a:prstGeom>
          <a:noFill/>
        </p:spPr>
        <p:txBody>
          <a:bodyPr wrap="square">
            <a:spAutoFit/>
          </a:bodyPr>
          <a:lstStyle/>
          <a:p>
            <a:r>
              <a:rPr lang="zh-CN" altLang="en-US" sz="1800" b="1" dirty="0">
                <a:solidFill>
                  <a:srgbClr val="197519"/>
                </a:solidFill>
              </a:rPr>
              <a:t>套切配分优化</a:t>
            </a:r>
            <a:endParaRPr lang="zh-CN" altLang="en-US" dirty="0"/>
          </a:p>
        </p:txBody>
      </p:sp>
      <p:sp>
        <p:nvSpPr>
          <p:cNvPr id="20" name="文本框 19"/>
          <p:cNvSpPr txBox="1"/>
          <p:nvPr/>
        </p:nvSpPr>
        <p:spPr>
          <a:xfrm>
            <a:off x="8368926" y="1684100"/>
            <a:ext cx="3387745" cy="1508105"/>
          </a:xfrm>
          <a:prstGeom prst="rect">
            <a:avLst/>
          </a:prstGeom>
          <a:noFill/>
        </p:spPr>
        <p:txBody>
          <a:bodyPr wrap="square" rtlCol="0">
            <a:spAutoFit/>
          </a:bodyPr>
          <a:lstStyle/>
          <a:p>
            <a:r>
              <a:rPr lang="zh-CN" altLang="en-US" sz="1600" b="1" dirty="0"/>
              <a:t>问题</a:t>
            </a:r>
            <a:r>
              <a:rPr kumimoji="1" lang="zh-CN" altLang="en-US" sz="1600" b="1" dirty="0"/>
              <a:t>：</a:t>
            </a:r>
            <a:r>
              <a:rPr kumimoji="1" lang="zh-CN" altLang="en-US" sz="1400" dirty="0"/>
              <a:t>在给定规格的母卷中选择最优的裁切方案，使得在满足需求的同时使用最少的材料以及余量最小</a:t>
            </a:r>
            <a:endParaRPr kumimoji="1" lang="en-US" altLang="zh-CN" sz="1400" dirty="0"/>
          </a:p>
          <a:p>
            <a:r>
              <a:rPr lang="zh-CN" altLang="en-US" sz="1600" b="1" dirty="0"/>
              <a:t>成果：</a:t>
            </a:r>
            <a:r>
              <a:rPr lang="en-US" altLang="zh-CN" sz="1600" dirty="0"/>
              <a:t> </a:t>
            </a:r>
            <a:r>
              <a:rPr lang="en-US" altLang="zh-CN" sz="1400" dirty="0"/>
              <a:t>1</a:t>
            </a:r>
            <a:r>
              <a:rPr lang="zh-CN" altLang="en-US" sz="1400" dirty="0"/>
              <a:t>套套切配分优化系统</a:t>
            </a:r>
            <a:endParaRPr lang="en-US" altLang="zh-CN" sz="1400" dirty="0"/>
          </a:p>
          <a:p>
            <a:r>
              <a:rPr lang="zh-CN" altLang="en-US" sz="1600" b="1" dirty="0"/>
              <a:t>效益：</a:t>
            </a:r>
            <a:r>
              <a:rPr lang="zh-CN" altLang="en-US" sz="1400" dirty="0"/>
              <a:t>原材料采购成本节省</a:t>
            </a:r>
            <a:r>
              <a:rPr lang="en-US" altLang="zh-CN" sz="1400" dirty="0"/>
              <a:t>2.8%</a:t>
            </a:r>
            <a:endParaRPr lang="en-US" altLang="zh-CN" sz="1400" dirty="0"/>
          </a:p>
          <a:p>
            <a:endParaRPr lang="zh-CN" altLang="en-US" sz="1600" b="1" dirty="0"/>
          </a:p>
        </p:txBody>
      </p:sp>
      <p:pic>
        <p:nvPicPr>
          <p:cNvPr id="12290" name="Picture 2" descr="中国石油天然气集团有限公司"/>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430864" y="4849395"/>
            <a:ext cx="1107996" cy="1079056"/>
          </a:xfrm>
          <a:prstGeom prst="rect">
            <a:avLst/>
          </a:prstGeom>
          <a:noFill/>
          <a:extLst>
            <a:ext uri="{909E8E84-426E-40DD-AFC4-6F175D3DCCD1}">
              <a14:hiddenFill xmlns:a14="http://schemas.microsoft.com/office/drawing/2010/main">
                <a:solidFill>
                  <a:srgbClr val="FFFFFF"/>
                </a:solidFill>
              </a14:hiddenFill>
            </a:ext>
          </a:extLst>
        </p:spPr>
      </p:pic>
      <p:sp>
        <p:nvSpPr>
          <p:cNvPr id="28" name="文本框 27"/>
          <p:cNvSpPr txBox="1"/>
          <p:nvPr/>
        </p:nvSpPr>
        <p:spPr>
          <a:xfrm>
            <a:off x="1860706" y="4741587"/>
            <a:ext cx="461665" cy="1597642"/>
          </a:xfrm>
          <a:prstGeom prst="rect">
            <a:avLst/>
          </a:prstGeom>
          <a:noFill/>
        </p:spPr>
        <p:txBody>
          <a:bodyPr vert="eaVert" wrap="square" rtlCol="0">
            <a:spAutoFit/>
          </a:bodyPr>
          <a:lstStyle/>
          <a:p>
            <a:r>
              <a:rPr lang="zh-CN" altLang="en-US" b="1" dirty="0">
                <a:solidFill>
                  <a:srgbClr val="197519"/>
                </a:solidFill>
              </a:rPr>
              <a:t>服务客户</a:t>
            </a:r>
            <a:endParaRPr lang="zh-CN" altLang="en-US" b="1" dirty="0">
              <a:solidFill>
                <a:srgbClr val="197519"/>
              </a:solidFill>
            </a:endParaRPr>
          </a:p>
        </p:txBody>
      </p:sp>
      <p:pic>
        <p:nvPicPr>
          <p:cNvPr id="12296" name="Picture 8"/>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7" t="6769" r="-1505" b="9591"/>
          <a:stretch>
            <a:fillRect/>
          </a:stretch>
        </p:blipFill>
        <p:spPr bwMode="auto">
          <a:xfrm>
            <a:off x="7403895" y="4906708"/>
            <a:ext cx="1179361" cy="970779"/>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p:cNvSpPr txBox="1"/>
          <p:nvPr/>
        </p:nvSpPr>
        <p:spPr>
          <a:xfrm>
            <a:off x="3999235" y="6078681"/>
            <a:ext cx="5501390" cy="400110"/>
          </a:xfrm>
          <a:prstGeom prst="rect">
            <a:avLst/>
          </a:prstGeom>
          <a:noFill/>
        </p:spPr>
        <p:txBody>
          <a:bodyPr wrap="square" rtlCol="0">
            <a:spAutoFit/>
          </a:bodyPr>
          <a:lstStyle/>
          <a:p>
            <a:r>
              <a:rPr kumimoji="1" lang="zh-CN" altLang="en-US" sz="2000" dirty="0"/>
              <a:t>应用成果入围全球运筹学界“奥斯卡”奖</a:t>
            </a:r>
            <a:endParaRPr kumimoji="1" lang="zh-CN" alt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3"/>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4"/>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5"/>
                                        </p:tgtEl>
                                        <p:attrNameLst>
                                          <p:attrName>r</p:attrName>
                                        </p:attrNameLst>
                                      </p:cBhvr>
                                    </p:animRot>
                                  </p:childTnLst>
                                </p:cTn>
                              </p:par>
                              <p:par>
                                <p:cTn id="11" presetID="8" presetClass="emph" presetSubtype="0" fill="hold" grpId="0" nodeType="withEffect">
                                  <p:stCondLst>
                                    <p:cond delay="0"/>
                                  </p:stCondLst>
                                  <p:childTnLst>
                                    <p:animRot by="21600000">
                                      <p:cBhvr>
                                        <p:cTn id="12" dur="1000" fill="hold"/>
                                        <p:tgtEl>
                                          <p:spTgt spid="6"/>
                                        </p:tgtEl>
                                        <p:attrNameLst>
                                          <p:attrName>r</p:attrName>
                                        </p:attrNameLst>
                                      </p:cBhvr>
                                    </p:animRot>
                                  </p:childTnLst>
                                </p:cTn>
                              </p:par>
                              <p:par>
                                <p:cTn id="13" presetID="8" presetClass="emph" presetSubtype="0" fill="hold" grpId="0" nodeType="withEffect">
                                  <p:stCondLst>
                                    <p:cond delay="0"/>
                                  </p:stCondLst>
                                  <p:childTnLst>
                                    <p:animRot by="21600000">
                                      <p:cBhvr>
                                        <p:cTn id="14" dur="1000" fill="hold"/>
                                        <p:tgtEl>
                                          <p:spTgt spid="7"/>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ppt_x</p:attrName>
                                        </p:attrNameLst>
                                      </p:cBhvr>
                                      <p:tavLst>
                                        <p:tav tm="0">
                                          <p:val>
                                            <p:strVal val="0-#ppt_w/2"/>
                                          </p:val>
                                        </p:tav>
                                        <p:tav tm="100000">
                                          <p:val>
                                            <p:strVal val="#ppt_x"/>
                                          </p:val>
                                        </p:tav>
                                      </p:tavLst>
                                    </p:anim>
                                    <p:anim calcmode="lin" valueType="num">
                                      <p:cBhvr>
                                        <p:cTn id="23" dur="500" fill="hold"/>
                                        <p:tgtEl>
                                          <p:spTgt spid="10"/>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ppt_x</p:attrName>
                                        </p:attrNameLst>
                                      </p:cBhvr>
                                      <p:tavLst>
                                        <p:tav tm="0">
                                          <p:val>
                                            <p:strVal val="0-#ppt_w/2"/>
                                          </p:val>
                                        </p:tav>
                                        <p:tav tm="100000">
                                          <p:val>
                                            <p:strVal val="#ppt_x"/>
                                          </p:val>
                                        </p:tav>
                                      </p:tavLst>
                                    </p:anim>
                                    <p:anim calcmode="lin" valueType="num">
                                      <p:cBhvr>
                                        <p:cTn id="27" dur="500" fill="hold"/>
                                        <p:tgtEl>
                                          <p:spTgt spid="11"/>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ppt_x</p:attrName>
                                        </p:attrNameLst>
                                      </p:cBhvr>
                                      <p:tavLst>
                                        <p:tav tm="0">
                                          <p:val>
                                            <p:strVal val="0-#ppt_w/2"/>
                                          </p:val>
                                        </p:tav>
                                        <p:tav tm="100000">
                                          <p:val>
                                            <p:strVal val="#ppt_x"/>
                                          </p:val>
                                        </p:tav>
                                      </p:tavLst>
                                    </p:anim>
                                    <p:anim calcmode="lin" valueType="num">
                                      <p:cBhvr>
                                        <p:cTn id="31" dur="500" fill="hold"/>
                                        <p:tgtEl>
                                          <p:spTgt spid="12"/>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ppt_x</p:attrName>
                                        </p:attrNameLst>
                                      </p:cBhvr>
                                      <p:tavLst>
                                        <p:tav tm="0">
                                          <p:val>
                                            <p:strVal val="0-#ppt_w/2"/>
                                          </p:val>
                                        </p:tav>
                                        <p:tav tm="100000">
                                          <p:val>
                                            <p:strVal val="#ppt_x"/>
                                          </p:val>
                                        </p:tav>
                                      </p:tavLst>
                                    </p:anim>
                                    <p:anim calcmode="lin" valueType="num">
                                      <p:cBhvr>
                                        <p:cTn id="35" dur="500" fill="hold"/>
                                        <p:tgtEl>
                                          <p:spTgt spid="13"/>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10"/>
                                        </p:tgtEl>
                                        <p:attrNameLst>
                                          <p:attrName>r</p:attrName>
                                        </p:attrNameLst>
                                      </p:cBhvr>
                                    </p:animRot>
                                  </p:childTnLst>
                                </p:cTn>
                              </p:par>
                              <p:par>
                                <p:cTn id="38" presetID="8" presetClass="emph" presetSubtype="0" fill="hold" grpId="1" nodeType="withEffect">
                                  <p:stCondLst>
                                    <p:cond delay="0"/>
                                  </p:stCondLst>
                                  <p:childTnLst>
                                    <p:animRot by="21600000">
                                      <p:cBhvr>
                                        <p:cTn id="39" dur="500" fill="hold"/>
                                        <p:tgtEl>
                                          <p:spTgt spid="11"/>
                                        </p:tgtEl>
                                        <p:attrNameLst>
                                          <p:attrName>r</p:attrName>
                                        </p:attrNameLst>
                                      </p:cBhvr>
                                    </p:animRot>
                                  </p:childTnLst>
                                </p:cTn>
                              </p:par>
                              <p:par>
                                <p:cTn id="40" presetID="8" presetClass="emph" presetSubtype="0" fill="hold" grpId="1" nodeType="withEffect">
                                  <p:stCondLst>
                                    <p:cond delay="0"/>
                                  </p:stCondLst>
                                  <p:childTnLst>
                                    <p:animRot by="21600000">
                                      <p:cBhvr>
                                        <p:cTn id="41" dur="500" fill="hold"/>
                                        <p:tgtEl>
                                          <p:spTgt spid="12"/>
                                        </p:tgtEl>
                                        <p:attrNameLst>
                                          <p:attrName>r</p:attrName>
                                        </p:attrNameLst>
                                      </p:cBhvr>
                                    </p:animRot>
                                  </p:childTnLst>
                                </p:cTn>
                              </p:par>
                              <p:par>
                                <p:cTn id="42" presetID="8" presetClass="emph" presetSubtype="0" fill="hold" grpId="1" nodeType="withEffect">
                                  <p:stCondLst>
                                    <p:cond delay="0"/>
                                  </p:stCondLst>
                                  <p:childTnLst>
                                    <p:animRot by="21600000">
                                      <p:cBhvr>
                                        <p:cTn id="43" dur="500" fill="hold"/>
                                        <p:tgtEl>
                                          <p:spTgt spid="13"/>
                                        </p:tgtEl>
                                        <p:attrNameLst>
                                          <p:attrName>r</p:attrName>
                                        </p:attrNameLst>
                                      </p:cBhvr>
                                    </p:animRot>
                                  </p:childTnLst>
                                </p:cTn>
                              </p:par>
                              <p:par>
                                <p:cTn id="44" presetID="10" presetClass="entr" presetSubtype="0" fill="hold" grpId="0" nodeType="withEffect">
                                  <p:stCondLst>
                                    <p:cond delay="30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500"/>
                                        <p:tgtEl>
                                          <p:spTgt spid="9"/>
                                        </p:tgtEl>
                                      </p:cBhvr>
                                    </p:animEffect>
                                  </p:childTnLst>
                                </p:cTn>
                              </p:par>
                              <p:par>
                                <p:cTn id="47" presetID="10" presetClass="entr" presetSubtype="0" fill="hold" grpId="0" nodeType="withEffect">
                                  <p:stCondLst>
                                    <p:cond delay="4500"/>
                                  </p:stCondLst>
                                  <p:iterate type="lt">
                                    <p:tmPct val="10000"/>
                                  </p:iterate>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par>
                                <p:cTn id="50" presetID="10" presetClass="entr" presetSubtype="0" fill="hold" grpId="0" nodeType="withEffect">
                                  <p:stCondLst>
                                    <p:cond delay="30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0" nodeType="withEffect">
                                  <p:stCondLst>
                                    <p:cond delay="30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p:bldP spid="10" grpId="0" animBg="1"/>
      <p:bldP spid="10" grpId="1" animBg="1"/>
      <p:bldP spid="11" grpId="0" animBg="1"/>
      <p:bldP spid="11" grpId="1" animBg="1"/>
      <p:bldP spid="12" grpId="0" animBg="1"/>
      <p:bldP spid="12" grpId="1" animBg="1"/>
      <p:bldP spid="13" grpId="0" animBg="1"/>
      <p:bldP spid="13" grpId="1" animBg="1"/>
      <p:bldP spid="14"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en-US" altLang="zh-CN" sz="1500">
                <a:solidFill>
                  <a:srgbClr val="197519"/>
                </a:solidFill>
                <a:ea typeface="方正粗倩简体"/>
                <a:cs typeface="方正粗倩简体"/>
              </a:rPr>
              <a:t>18</a:t>
            </a:r>
            <a:endParaRPr lang="en-US" altLang="zh-CN" sz="1500">
              <a:solidFill>
                <a:srgbClr val="197519"/>
              </a:solidFill>
              <a:ea typeface="方正粗倩简体"/>
              <a:cs typeface="方正粗倩简体"/>
            </a:endParaRPr>
          </a:p>
        </p:txBody>
      </p:sp>
      <p:sp>
        <p:nvSpPr>
          <p:cNvPr id="3"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4"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5"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6"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7"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8" name="矩形 7"/>
          <p:cNvSpPr>
            <a:spLocks noChangeArrowheads="1"/>
          </p:cNvSpPr>
          <p:nvPr/>
        </p:nvSpPr>
        <p:spPr bwMode="auto">
          <a:xfrm>
            <a:off x="1098550" y="507206"/>
            <a:ext cx="3518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sz="2000" b="1" dirty="0">
                <a:solidFill>
                  <a:srgbClr val="197519"/>
                </a:solidFill>
              </a:rPr>
              <a:t>项目效果：应用证明（部分）</a:t>
            </a:r>
            <a:endParaRPr lang="en-US" altLang="zh-CN" sz="2000" b="1" dirty="0">
              <a:solidFill>
                <a:srgbClr val="197519"/>
              </a:solidFill>
            </a:endParaRPr>
          </a:p>
        </p:txBody>
      </p:sp>
      <p:sp>
        <p:nvSpPr>
          <p:cNvPr id="9"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0" name="等腰三角形 43"/>
          <p:cNvSpPr>
            <a:spLocks noChangeArrowheads="1"/>
          </p:cNvSpPr>
          <p:nvPr/>
        </p:nvSpPr>
        <p:spPr bwMode="auto">
          <a:xfrm>
            <a:off x="760413" y="696913"/>
            <a:ext cx="265112" cy="228600"/>
          </a:xfrm>
          <a:prstGeom prst="triangle">
            <a:avLst>
              <a:gd name="adj" fmla="val 50000"/>
            </a:avLst>
          </a:prstGeom>
          <a:solidFill>
            <a:srgbClr val="197519">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1" name="等腰三角形 53"/>
          <p:cNvSpPr>
            <a:spLocks noChangeArrowheads="1"/>
          </p:cNvSpPr>
          <p:nvPr/>
        </p:nvSpPr>
        <p:spPr bwMode="auto">
          <a:xfrm flipH="1">
            <a:off x="630238" y="469900"/>
            <a:ext cx="85725" cy="74613"/>
          </a:xfrm>
          <a:prstGeom prst="triangle">
            <a:avLst>
              <a:gd name="adj" fmla="val 50000"/>
            </a:avLst>
          </a:prstGeom>
          <a:solidFill>
            <a:srgbClr val="197519">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2" name="等腰三角形 55"/>
          <p:cNvSpPr>
            <a:spLocks noChangeArrowheads="1"/>
          </p:cNvSpPr>
          <p:nvPr/>
        </p:nvSpPr>
        <p:spPr bwMode="auto">
          <a:xfrm>
            <a:off x="833438" y="490538"/>
            <a:ext cx="177800" cy="152400"/>
          </a:xfrm>
          <a:prstGeom prst="triangle">
            <a:avLst>
              <a:gd name="adj" fmla="val 50000"/>
            </a:avLst>
          </a:prstGeom>
          <a:solidFill>
            <a:srgbClr val="197519">
              <a:alpha val="7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grpSp>
        <p:nvGrpSpPr>
          <p:cNvPr id="13" name="组合 12"/>
          <p:cNvGrpSpPr/>
          <p:nvPr/>
        </p:nvGrpSpPr>
        <p:grpSpPr>
          <a:xfrm>
            <a:off x="1202429" y="1914349"/>
            <a:ext cx="9698037" cy="3473450"/>
            <a:chOff x="1011238" y="1925638"/>
            <a:chExt cx="9698037" cy="3473450"/>
          </a:xfrm>
        </p:grpSpPr>
        <p:pic>
          <p:nvPicPr>
            <p:cNvPr id="23564" name="图片 1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112125" y="1925638"/>
              <a:ext cx="2597150" cy="346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图片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1238" y="1925638"/>
              <a:ext cx="2765425"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图片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819" y="1925638"/>
              <a:ext cx="259715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3"/>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4"/>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5"/>
                                        </p:tgtEl>
                                        <p:attrNameLst>
                                          <p:attrName>r</p:attrName>
                                        </p:attrNameLst>
                                      </p:cBhvr>
                                    </p:animRot>
                                  </p:childTnLst>
                                </p:cTn>
                              </p:par>
                              <p:par>
                                <p:cTn id="11" presetID="8" presetClass="emph" presetSubtype="0" fill="hold" grpId="0" nodeType="withEffect">
                                  <p:stCondLst>
                                    <p:cond delay="0"/>
                                  </p:stCondLst>
                                  <p:childTnLst>
                                    <p:animRot by="21600000">
                                      <p:cBhvr>
                                        <p:cTn id="12" dur="1000" fill="hold"/>
                                        <p:tgtEl>
                                          <p:spTgt spid="6"/>
                                        </p:tgtEl>
                                        <p:attrNameLst>
                                          <p:attrName>r</p:attrName>
                                        </p:attrNameLst>
                                      </p:cBhvr>
                                    </p:animRot>
                                  </p:childTnLst>
                                </p:cTn>
                              </p:par>
                              <p:par>
                                <p:cTn id="13" presetID="8" presetClass="emph" presetSubtype="0" fill="hold" grpId="0" nodeType="withEffect">
                                  <p:stCondLst>
                                    <p:cond delay="0"/>
                                  </p:stCondLst>
                                  <p:childTnLst>
                                    <p:animRot by="21600000">
                                      <p:cBhvr>
                                        <p:cTn id="14" dur="1000" fill="hold"/>
                                        <p:tgtEl>
                                          <p:spTgt spid="7"/>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0-#ppt_w/2"/>
                                          </p:val>
                                        </p:tav>
                                        <p:tav tm="100000">
                                          <p:val>
                                            <p:strVal val="#ppt_x"/>
                                          </p:val>
                                        </p:tav>
                                      </p:tavLst>
                                    </p:anim>
                                    <p:anim calcmode="lin" valueType="num">
                                      <p:cBhvr>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ppt_x</p:attrName>
                                        </p:attrNameLst>
                                      </p:cBhvr>
                                      <p:tavLst>
                                        <p:tav tm="0">
                                          <p:val>
                                            <p:strVal val="0-#ppt_w/2"/>
                                          </p:val>
                                        </p:tav>
                                        <p:tav tm="100000">
                                          <p:val>
                                            <p:strVal val="#ppt_x"/>
                                          </p:val>
                                        </p:tav>
                                      </p:tavLst>
                                    </p:anim>
                                    <p:anim calcmode="lin" valueType="num">
                                      <p:cBhvr>
                                        <p:cTn id="27" dur="5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0-#ppt_w/2"/>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0-#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9"/>
                                        </p:tgtEl>
                                        <p:attrNameLst>
                                          <p:attrName>r</p:attrName>
                                        </p:attrNameLst>
                                      </p:cBhvr>
                                    </p:animRot>
                                  </p:childTnLst>
                                </p:cTn>
                              </p:par>
                              <p:par>
                                <p:cTn id="38" presetID="8" presetClass="emph" presetSubtype="0" fill="hold" grpId="1" nodeType="withEffect">
                                  <p:stCondLst>
                                    <p:cond delay="0"/>
                                  </p:stCondLst>
                                  <p:childTnLst>
                                    <p:animRot by="21600000">
                                      <p:cBhvr>
                                        <p:cTn id="39" dur="500" fill="hold"/>
                                        <p:tgtEl>
                                          <p:spTgt spid="10"/>
                                        </p:tgtEl>
                                        <p:attrNameLst>
                                          <p:attrName>r</p:attrName>
                                        </p:attrNameLst>
                                      </p:cBhvr>
                                    </p:animRot>
                                  </p:childTnLst>
                                </p:cTn>
                              </p:par>
                              <p:par>
                                <p:cTn id="40" presetID="8" presetClass="emph" presetSubtype="0" fill="hold" grpId="1" nodeType="withEffect">
                                  <p:stCondLst>
                                    <p:cond delay="0"/>
                                  </p:stCondLst>
                                  <p:childTnLst>
                                    <p:animRot by="21600000">
                                      <p:cBhvr>
                                        <p:cTn id="41" dur="500" fill="hold"/>
                                        <p:tgtEl>
                                          <p:spTgt spid="11"/>
                                        </p:tgtEl>
                                        <p:attrNameLst>
                                          <p:attrName>r</p:attrName>
                                        </p:attrNameLst>
                                      </p:cBhvr>
                                    </p:animRot>
                                  </p:childTnLst>
                                </p:cTn>
                              </p:par>
                              <p:par>
                                <p:cTn id="42" presetID="8" presetClass="emph" presetSubtype="0" fill="hold" grpId="1" nodeType="withEffect">
                                  <p:stCondLst>
                                    <p:cond delay="0"/>
                                  </p:stCondLst>
                                  <p:childTnLst>
                                    <p:animRot by="21600000">
                                      <p:cBhvr>
                                        <p:cTn id="43" dur="500" fill="hold"/>
                                        <p:tgtEl>
                                          <p:spTgt spid="12"/>
                                        </p:tgtEl>
                                        <p:attrNameLst>
                                          <p:attrName>r</p:attrName>
                                        </p:attrNameLst>
                                      </p:cBhvr>
                                    </p:animRot>
                                  </p:childTnLst>
                                </p:cTn>
                              </p:par>
                              <p:par>
                                <p:cTn id="44" presetID="10" presetClass="entr" presetSubtype="0" fill="hold" grpId="0" nodeType="withEffect">
                                  <p:stCondLst>
                                    <p:cond delay="30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6" grpId="0" animBg="1"/>
      <p:bldP spid="7" grpId="0" animBg="1"/>
      <p:bldP spid="8" grpId="0"/>
      <p:bldP spid="9" grpId="0" animBg="1"/>
      <p:bldP spid="9" grpId="1" animBg="1"/>
      <p:bldP spid="10" grpId="0" animBg="1"/>
      <p:bldP spid="10" grpId="1" animBg="1"/>
      <p:bldP spid="11" grpId="0" animBg="1"/>
      <p:bldP spid="11" grpId="1" animBg="1"/>
      <p:bldP spid="12" grpId="0" animBg="1"/>
      <p:bldP spid="12" grpId="1"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矩形 5"/>
          <p:cNvSpPr/>
          <p:nvPr/>
        </p:nvSpPr>
        <p:spPr>
          <a:xfrm>
            <a:off x="-19685" y="-10160"/>
            <a:ext cx="12220575" cy="6851015"/>
          </a:xfrm>
          <a:prstGeom prst="rect">
            <a:avLst/>
          </a:prstGeom>
          <a:gradFill>
            <a:gsLst>
              <a:gs pos="0">
                <a:srgbClr val="AED99B">
                  <a:alpha val="30000"/>
                </a:srgbClr>
              </a:gs>
              <a:gs pos="40000">
                <a:schemeClr val="accent1">
                  <a:alpha val="16000"/>
                </a:schemeClr>
              </a:gs>
              <a:gs pos="70000">
                <a:schemeClr val="accent1">
                  <a:lumMod val="20000"/>
                  <a:lumOff val="80000"/>
                  <a:alpha val="50000"/>
                </a:schemeClr>
              </a:gs>
              <a:gs pos="100000">
                <a:srgbClr val="AED99B">
                  <a:alpha val="0"/>
                </a:srgb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等腰三角形 2"/>
          <p:cNvSpPr/>
          <p:nvPr/>
        </p:nvSpPr>
        <p:spPr>
          <a:xfrm rot="21193842" flipH="1">
            <a:off x="803275" y="3829050"/>
            <a:ext cx="1209675" cy="31115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5" name="组合 4"/>
          <p:cNvGrpSpPr/>
          <p:nvPr/>
        </p:nvGrpSpPr>
        <p:grpSpPr bwMode="auto">
          <a:xfrm>
            <a:off x="3495934" y="474877"/>
            <a:ext cx="5383212" cy="5383213"/>
            <a:chOff x="3510653" y="819764"/>
            <a:chExt cx="5383162" cy="5383162"/>
          </a:xfrm>
        </p:grpSpPr>
        <p:sp>
          <p:nvSpPr>
            <p:cNvPr id="9" name="椭圆 8"/>
            <p:cNvSpPr/>
            <p:nvPr/>
          </p:nvSpPr>
          <p:spPr>
            <a:xfrm>
              <a:off x="3605902" y="915013"/>
              <a:ext cx="5192664" cy="5192664"/>
            </a:xfrm>
            <a:prstGeom prst="ellips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10" name="Oval 8_1"/>
            <p:cNvSpPr/>
            <p:nvPr/>
          </p:nvSpPr>
          <p:spPr>
            <a:xfrm>
              <a:off x="3510653" y="819764"/>
              <a:ext cx="5383162" cy="5383162"/>
            </a:xfrm>
            <a:prstGeom prst="ellipse">
              <a:avLst/>
            </a:prstGeom>
            <a:no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sp>
        <p:nvSpPr>
          <p:cNvPr id="15" name="等腰三角形 14"/>
          <p:cNvSpPr/>
          <p:nvPr/>
        </p:nvSpPr>
        <p:spPr>
          <a:xfrm rot="3183980" flipH="1">
            <a:off x="10719594" y="4098132"/>
            <a:ext cx="846137" cy="66675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3" name="等腰三角形 22"/>
          <p:cNvSpPr/>
          <p:nvPr/>
        </p:nvSpPr>
        <p:spPr>
          <a:xfrm rot="3183980" flipH="1">
            <a:off x="2375694" y="3318669"/>
            <a:ext cx="176212" cy="1524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4" name="等腰三角形 23"/>
          <p:cNvSpPr/>
          <p:nvPr/>
        </p:nvSpPr>
        <p:spPr>
          <a:xfrm rot="6200158" flipH="1" flipV="1">
            <a:off x="1385888" y="1203325"/>
            <a:ext cx="155575" cy="1374775"/>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5" name="等腰三角形 24"/>
          <p:cNvSpPr/>
          <p:nvPr/>
        </p:nvSpPr>
        <p:spPr>
          <a:xfrm rot="6315786" flipH="1" flipV="1">
            <a:off x="2879725" y="1503363"/>
            <a:ext cx="430213" cy="376237"/>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6" name="等腰三角形 25"/>
          <p:cNvSpPr/>
          <p:nvPr/>
        </p:nvSpPr>
        <p:spPr>
          <a:xfrm rot="5872073" flipH="1">
            <a:off x="1517650" y="2898775"/>
            <a:ext cx="635000" cy="1270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7" name="等腰三角形 26"/>
          <p:cNvSpPr/>
          <p:nvPr/>
        </p:nvSpPr>
        <p:spPr>
          <a:xfrm rot="1864198" flipH="1">
            <a:off x="9001125" y="5603875"/>
            <a:ext cx="430213" cy="371475"/>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cxnSp>
        <p:nvCxnSpPr>
          <p:cNvPr id="29" name="直接连接符 28"/>
          <p:cNvCxnSpPr/>
          <p:nvPr/>
        </p:nvCxnSpPr>
        <p:spPr>
          <a:xfrm flipH="1">
            <a:off x="8893175" y="-1206500"/>
            <a:ext cx="2643188" cy="2641600"/>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flipH="1">
            <a:off x="8294688" y="-774700"/>
            <a:ext cx="2209800" cy="2209800"/>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1177925" y="5576888"/>
            <a:ext cx="2571750" cy="2487612"/>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579438" y="5892800"/>
            <a:ext cx="2251075" cy="2171700"/>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sp>
        <p:nvSpPr>
          <p:cNvPr id="36" name="等腰三角形 35"/>
          <p:cNvSpPr/>
          <p:nvPr/>
        </p:nvSpPr>
        <p:spPr>
          <a:xfrm rot="3183980" flipH="1">
            <a:off x="1797051" y="681037"/>
            <a:ext cx="531812" cy="195263"/>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7" name="等腰三角形 36"/>
          <p:cNvSpPr/>
          <p:nvPr/>
        </p:nvSpPr>
        <p:spPr>
          <a:xfrm rot="3183980" flipH="1">
            <a:off x="10621169" y="2005807"/>
            <a:ext cx="306387" cy="16764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38" name="等腰三角形 37"/>
          <p:cNvSpPr/>
          <p:nvPr/>
        </p:nvSpPr>
        <p:spPr>
          <a:xfrm rot="3183980" flipH="1">
            <a:off x="8289925" y="6321425"/>
            <a:ext cx="177800" cy="1524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41" name="等腰三角形 40"/>
          <p:cNvSpPr/>
          <p:nvPr/>
        </p:nvSpPr>
        <p:spPr>
          <a:xfrm rot="6200158" flipH="1" flipV="1">
            <a:off x="10758488" y="4879975"/>
            <a:ext cx="155575" cy="1374775"/>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44" name="文本框 43"/>
          <p:cNvSpPr txBox="1">
            <a:spLocks noChangeArrowheads="1"/>
          </p:cNvSpPr>
          <p:nvPr/>
        </p:nvSpPr>
        <p:spPr bwMode="auto">
          <a:xfrm>
            <a:off x="3629025" y="1958340"/>
            <a:ext cx="5116830" cy="2399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5400" b="1" dirty="0">
                <a:solidFill>
                  <a:srgbClr val="FFFFFF"/>
                </a:solidFill>
                <a:latin typeface="Arial Black" panose="020B0A04020102020204"/>
                <a:ea typeface="微软雅黑" panose="020B0503020204020204" pitchFamily="34" charset="-122"/>
                <a:cs typeface="+mj-cs"/>
                <a:sym typeface="+mn-lt"/>
              </a:rPr>
              <a:t>清智优化</a:t>
            </a:r>
            <a:r>
              <a:rPr lang="zh-CN" altLang="en-US" sz="5400" dirty="0">
                <a:solidFill>
                  <a:srgbClr val="FFFFFF"/>
                </a:solidFill>
                <a:latin typeface="Arial Black" panose="020B0A04020102020204"/>
                <a:ea typeface="微软雅黑" panose="020B0503020204020204" pitchFamily="34" charset="-122"/>
                <a:cs typeface="+mj-cs"/>
                <a:sym typeface="+mn-lt"/>
              </a:rPr>
              <a:t>｜</a:t>
            </a:r>
            <a:r>
              <a:rPr lang="zh-CN" altLang="en-US" sz="4800" dirty="0">
                <a:solidFill>
                  <a:srgbClr val="FFFFFF"/>
                </a:solidFill>
                <a:latin typeface="Arial Black" panose="020B0A04020102020204"/>
                <a:ea typeface="微软雅黑" panose="020B0503020204020204" pitchFamily="34" charset="-122"/>
                <a:cs typeface="+mj-cs"/>
                <a:sym typeface="+mn-lt"/>
              </a:rPr>
              <a:t>运筹优化算法助力企业降本增效增收</a:t>
            </a:r>
            <a:endParaRPr lang="zh-CN" altLang="en-US" sz="3200" dirty="0">
              <a:solidFill>
                <a:schemeClr val="bg1"/>
              </a:solidFill>
            </a:endParaRPr>
          </a:p>
        </p:txBody>
      </p:sp>
      <p:sp>
        <p:nvSpPr>
          <p:cNvPr id="45" name="文本框 44"/>
          <p:cNvSpPr txBox="1"/>
          <p:nvPr/>
        </p:nvSpPr>
        <p:spPr>
          <a:xfrm>
            <a:off x="4117006" y="4710642"/>
            <a:ext cx="4117975" cy="307975"/>
          </a:xfrm>
          <a:prstGeom prst="rect">
            <a:avLst/>
          </a:prstGeom>
          <a:noFill/>
        </p:spPr>
        <p:txBody>
          <a:bodyPr>
            <a:spAutoFit/>
          </a:bodyPr>
          <a:lstStyle/>
          <a:p>
            <a:pPr algn="ctr" fontAlgn="auto"/>
            <a:r>
              <a:rPr lang="zh-CN" altLang="en-US" sz="1360" noProof="1">
                <a:solidFill>
                  <a:schemeClr val="bg1"/>
                </a:solidFill>
                <a:latin typeface="+mn-lt"/>
                <a:ea typeface="+mn-ea"/>
              </a:rPr>
              <a:t>制造业及新零售的智能决策平台</a:t>
            </a:r>
            <a:endParaRPr lang="zh-CN" altLang="en-US" sz="1360" noProof="1">
              <a:solidFill>
                <a:schemeClr val="bg1"/>
              </a:solidFill>
            </a:endParaRPr>
          </a:p>
        </p:txBody>
      </p:sp>
      <p:cxnSp>
        <p:nvCxnSpPr>
          <p:cNvPr id="47" name="直接连接符 46"/>
          <p:cNvCxnSpPr/>
          <p:nvPr/>
        </p:nvCxnSpPr>
        <p:spPr>
          <a:xfrm>
            <a:off x="4301590" y="4552603"/>
            <a:ext cx="3771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2" name="图片 1" descr="清智优化纯图标-04"/>
          <p:cNvPicPr>
            <a:picLocks noChangeAspect="1"/>
          </p:cNvPicPr>
          <p:nvPr/>
        </p:nvPicPr>
        <p:blipFill>
          <a:blip r:embed="rId2"/>
          <a:stretch>
            <a:fillRect/>
          </a:stretch>
        </p:blipFill>
        <p:spPr>
          <a:xfrm>
            <a:off x="-34925" y="-10160"/>
            <a:ext cx="1046480" cy="1047115"/>
          </a:xfrm>
          <a:prstGeom prst="rect">
            <a:avLst/>
          </a:prstGeom>
        </p:spPr>
      </p:pic>
      <p:sp>
        <p:nvSpPr>
          <p:cNvPr id="4" name="文本框 3"/>
          <p:cNvSpPr txBox="1"/>
          <p:nvPr/>
        </p:nvSpPr>
        <p:spPr>
          <a:xfrm>
            <a:off x="692785" y="5894070"/>
            <a:ext cx="2096770" cy="398780"/>
          </a:xfrm>
          <a:prstGeom prst="rect">
            <a:avLst/>
          </a:prstGeom>
          <a:noFill/>
        </p:spPr>
        <p:txBody>
          <a:bodyPr wrap="square" rtlCol="0">
            <a:spAutoFit/>
          </a:bodyPr>
          <a:lstStyle/>
          <a:p>
            <a:r>
              <a:rPr lang="zh-CN" altLang="en-US" sz="2000">
                <a:solidFill>
                  <a:schemeClr val="bg1"/>
                </a:solidFill>
              </a:rPr>
              <a:t>清智优化</a:t>
            </a:r>
            <a:endParaRPr lang="zh-CN" altLang="en-US" sz="2000">
              <a:solidFill>
                <a:schemeClr val="bg1"/>
              </a:solidFill>
            </a:endParaRPr>
          </a:p>
        </p:txBody>
      </p:sp>
      <p:sp>
        <p:nvSpPr>
          <p:cNvPr id="7" name="文本框 6"/>
          <p:cNvSpPr txBox="1"/>
          <p:nvPr/>
        </p:nvSpPr>
        <p:spPr>
          <a:xfrm>
            <a:off x="92075" y="761365"/>
            <a:ext cx="792480" cy="275590"/>
          </a:xfrm>
          <a:prstGeom prst="rect">
            <a:avLst/>
          </a:prstGeom>
          <a:noFill/>
        </p:spPr>
        <p:txBody>
          <a:bodyPr wrap="none" rtlCol="0">
            <a:spAutoFit/>
          </a:bodyPr>
          <a:lstStyle/>
          <a:p>
            <a:r>
              <a:rPr lang="zh-CN" altLang="en-US" sz="1200">
                <a:solidFill>
                  <a:schemeClr val="bg1"/>
                </a:solidFill>
              </a:rPr>
              <a:t>清智优化</a:t>
            </a:r>
            <a:endParaRPr lang="zh-CN" altLang="en-US" sz="120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600" fill="hold"/>
                                        <p:tgtEl>
                                          <p:spTgt spid="5"/>
                                        </p:tgtEl>
                                        <p:attrNameLst>
                                          <p:attrName>ppt_w</p:attrName>
                                        </p:attrNameLst>
                                      </p:cBhvr>
                                      <p:tavLst>
                                        <p:tav tm="0">
                                          <p:val>
                                            <p:fltVal val="0"/>
                                          </p:val>
                                        </p:tav>
                                        <p:tav tm="100000">
                                          <p:val>
                                            <p:strVal val="#ppt_w"/>
                                          </p:val>
                                        </p:tav>
                                      </p:tavLst>
                                    </p:anim>
                                    <p:anim calcmode="lin" valueType="num">
                                      <p:cBhvr>
                                        <p:cTn id="8" dur="600" fill="hold"/>
                                        <p:tgtEl>
                                          <p:spTgt spid="5"/>
                                        </p:tgtEl>
                                        <p:attrNameLst>
                                          <p:attrName>ppt_h</p:attrName>
                                        </p:attrNameLst>
                                      </p:cBhvr>
                                      <p:tavLst>
                                        <p:tav tm="0">
                                          <p:val>
                                            <p:fltVal val="0"/>
                                          </p:val>
                                        </p:tav>
                                        <p:tav tm="100000">
                                          <p:val>
                                            <p:strVal val="#ppt_h"/>
                                          </p:val>
                                        </p:tav>
                                      </p:tavLst>
                                    </p:anim>
                                  </p:childTnLst>
                                </p:cTn>
                              </p:par>
                              <p:par>
                                <p:cTn id="9" presetID="22" presetClass="entr" presetSubtype="8" fill="hold" grpId="0" nodeType="withEffect">
                                  <p:stCondLst>
                                    <p:cond delay="800"/>
                                  </p:stCondLst>
                                  <p:childTnLst>
                                    <p:set>
                                      <p:cBhvr>
                                        <p:cTn id="10" dur="1" fill="hold">
                                          <p:stCondLst>
                                            <p:cond delay="0"/>
                                          </p:stCondLst>
                                        </p:cTn>
                                        <p:tgtEl>
                                          <p:spTgt spid="44"/>
                                        </p:tgtEl>
                                        <p:attrNameLst>
                                          <p:attrName>style.visibility</p:attrName>
                                        </p:attrNameLst>
                                      </p:cBhvr>
                                      <p:to>
                                        <p:strVal val="visible"/>
                                      </p:to>
                                    </p:set>
                                    <p:animEffect transition="in" filter="wipe(left)">
                                      <p:cBhvr>
                                        <p:cTn id="11" dur="500"/>
                                        <p:tgtEl>
                                          <p:spTgt spid="44"/>
                                        </p:tgtEl>
                                      </p:cBhvr>
                                    </p:animEffect>
                                  </p:childTnLst>
                                </p:cTn>
                              </p:par>
                              <p:par>
                                <p:cTn id="12" presetID="22" presetClass="entr" presetSubtype="8" fill="hold" grpId="0" nodeType="withEffect">
                                  <p:stCondLst>
                                    <p:cond delay="900"/>
                                  </p:stCondLst>
                                  <p:childTnLst>
                                    <p:set>
                                      <p:cBhvr>
                                        <p:cTn id="13" dur="1" fill="hold">
                                          <p:stCondLst>
                                            <p:cond delay="0"/>
                                          </p:stCondLst>
                                        </p:cTn>
                                        <p:tgtEl>
                                          <p:spTgt spid="45"/>
                                        </p:tgtEl>
                                        <p:attrNameLst>
                                          <p:attrName>style.visibility</p:attrName>
                                        </p:attrNameLst>
                                      </p:cBhvr>
                                      <p:to>
                                        <p:strVal val="visible"/>
                                      </p:to>
                                    </p:set>
                                    <p:animEffect transition="in" filter="wipe(left)">
                                      <p:cBhvr>
                                        <p:cTn id="14" dur="500"/>
                                        <p:tgtEl>
                                          <p:spTgt spid="45"/>
                                        </p:tgtEl>
                                      </p:cBhvr>
                                    </p:animEffect>
                                  </p:childTnLst>
                                </p:cTn>
                              </p:par>
                              <p:par>
                                <p:cTn id="15" presetID="16" presetClass="entr" presetSubtype="37"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Effect transition="in" filter="barn(outVertical)">
                                      <p:cBhvr>
                                        <p:cTn id="17" dur="500"/>
                                        <p:tgtEl>
                                          <p:spTgt spid="47"/>
                                        </p:tgtEl>
                                      </p:cBhvr>
                                    </p:animEffect>
                                  </p:childTnLst>
                                </p:cTn>
                              </p:par>
                              <p:par>
                                <p:cTn id="18" presetID="12" presetClass="entr" presetSubtype="4" fill="hold" grpId="0" nodeType="withEffect">
                                  <p:stCondLst>
                                    <p:cond delay="80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p:tgtEl>
                                          <p:spTgt spid="15"/>
                                        </p:tgtEl>
                                        <p:attrNameLst>
                                          <p:attrName>ppt_y</p:attrName>
                                        </p:attrNameLst>
                                      </p:cBhvr>
                                      <p:tavLst>
                                        <p:tav tm="0">
                                          <p:val>
                                            <p:strVal val="#ppt_y+#ppt_h*1.125000"/>
                                          </p:val>
                                        </p:tav>
                                        <p:tav tm="100000">
                                          <p:val>
                                            <p:strVal val="#ppt_y"/>
                                          </p:val>
                                        </p:tav>
                                      </p:tavLst>
                                    </p:anim>
                                    <p:animEffect transition="in" filter="wipe(up)">
                                      <p:cBhvr>
                                        <p:cTn id="21" dur="1000"/>
                                        <p:tgtEl>
                                          <p:spTgt spid="15"/>
                                        </p:tgtEl>
                                      </p:cBhvr>
                                    </p:animEffect>
                                  </p:childTnLst>
                                </p:cTn>
                              </p:par>
                              <p:par>
                                <p:cTn id="22" presetID="12" presetClass="entr" presetSubtype="4" fill="hold" grpId="0" nodeType="withEffect">
                                  <p:stCondLst>
                                    <p:cond delay="600"/>
                                  </p:stCondLst>
                                  <p:childTnLst>
                                    <p:set>
                                      <p:cBhvr>
                                        <p:cTn id="23" dur="1" fill="hold">
                                          <p:stCondLst>
                                            <p:cond delay="0"/>
                                          </p:stCondLst>
                                        </p:cTn>
                                        <p:tgtEl>
                                          <p:spTgt spid="37"/>
                                        </p:tgtEl>
                                        <p:attrNameLst>
                                          <p:attrName>style.visibility</p:attrName>
                                        </p:attrNameLst>
                                      </p:cBhvr>
                                      <p:to>
                                        <p:strVal val="visible"/>
                                      </p:to>
                                    </p:set>
                                    <p:anim calcmode="lin" valueType="num">
                                      <p:cBhvr>
                                        <p:cTn id="24" dur="1000"/>
                                        <p:tgtEl>
                                          <p:spTgt spid="37"/>
                                        </p:tgtEl>
                                        <p:attrNameLst>
                                          <p:attrName>ppt_y</p:attrName>
                                        </p:attrNameLst>
                                      </p:cBhvr>
                                      <p:tavLst>
                                        <p:tav tm="0">
                                          <p:val>
                                            <p:strVal val="#ppt_y+#ppt_h*1.125000"/>
                                          </p:val>
                                        </p:tav>
                                        <p:tav tm="100000">
                                          <p:val>
                                            <p:strVal val="#ppt_y"/>
                                          </p:val>
                                        </p:tav>
                                      </p:tavLst>
                                    </p:anim>
                                    <p:animEffect transition="in" filter="wipe(up)">
                                      <p:cBhvr>
                                        <p:cTn id="25" dur="1000"/>
                                        <p:tgtEl>
                                          <p:spTgt spid="37"/>
                                        </p:tgtEl>
                                      </p:cBhvr>
                                    </p:animEffect>
                                  </p:childTnLst>
                                </p:cTn>
                              </p:par>
                              <p:par>
                                <p:cTn id="26" presetID="12" presetClass="entr" presetSubtype="4" fill="hold" grpId="0" nodeType="withEffect">
                                  <p:stCondLst>
                                    <p:cond delay="1300"/>
                                  </p:stCondLst>
                                  <p:childTnLst>
                                    <p:set>
                                      <p:cBhvr>
                                        <p:cTn id="27" dur="1" fill="hold">
                                          <p:stCondLst>
                                            <p:cond delay="0"/>
                                          </p:stCondLst>
                                        </p:cTn>
                                        <p:tgtEl>
                                          <p:spTgt spid="41"/>
                                        </p:tgtEl>
                                        <p:attrNameLst>
                                          <p:attrName>style.visibility</p:attrName>
                                        </p:attrNameLst>
                                      </p:cBhvr>
                                      <p:to>
                                        <p:strVal val="visible"/>
                                      </p:to>
                                    </p:set>
                                    <p:anim calcmode="lin" valueType="num">
                                      <p:cBhvr>
                                        <p:cTn id="28" dur="1000"/>
                                        <p:tgtEl>
                                          <p:spTgt spid="41"/>
                                        </p:tgtEl>
                                        <p:attrNameLst>
                                          <p:attrName>ppt_y</p:attrName>
                                        </p:attrNameLst>
                                      </p:cBhvr>
                                      <p:tavLst>
                                        <p:tav tm="0">
                                          <p:val>
                                            <p:strVal val="#ppt_y+#ppt_h*1.125000"/>
                                          </p:val>
                                        </p:tav>
                                        <p:tav tm="100000">
                                          <p:val>
                                            <p:strVal val="#ppt_y"/>
                                          </p:val>
                                        </p:tav>
                                      </p:tavLst>
                                    </p:anim>
                                    <p:animEffect transition="in" filter="wipe(up)">
                                      <p:cBhvr>
                                        <p:cTn id="29" dur="1000"/>
                                        <p:tgtEl>
                                          <p:spTgt spid="41"/>
                                        </p:tgtEl>
                                      </p:cBhvr>
                                    </p:animEffect>
                                  </p:childTnLst>
                                </p:cTn>
                              </p:par>
                              <p:par>
                                <p:cTn id="30" presetID="12" presetClass="entr" presetSubtype="4" fill="hold" grpId="0" nodeType="withEffect">
                                  <p:stCondLst>
                                    <p:cond delay="300"/>
                                  </p:stCondLst>
                                  <p:childTnLst>
                                    <p:set>
                                      <p:cBhvr>
                                        <p:cTn id="31" dur="1" fill="hold">
                                          <p:stCondLst>
                                            <p:cond delay="0"/>
                                          </p:stCondLst>
                                        </p:cTn>
                                        <p:tgtEl>
                                          <p:spTgt spid="27"/>
                                        </p:tgtEl>
                                        <p:attrNameLst>
                                          <p:attrName>style.visibility</p:attrName>
                                        </p:attrNameLst>
                                      </p:cBhvr>
                                      <p:to>
                                        <p:strVal val="visible"/>
                                      </p:to>
                                    </p:set>
                                    <p:anim calcmode="lin" valueType="num">
                                      <p:cBhvr>
                                        <p:cTn id="32" dur="1000"/>
                                        <p:tgtEl>
                                          <p:spTgt spid="27"/>
                                        </p:tgtEl>
                                        <p:attrNameLst>
                                          <p:attrName>ppt_y</p:attrName>
                                        </p:attrNameLst>
                                      </p:cBhvr>
                                      <p:tavLst>
                                        <p:tav tm="0">
                                          <p:val>
                                            <p:strVal val="#ppt_y+#ppt_h*1.125000"/>
                                          </p:val>
                                        </p:tav>
                                        <p:tav tm="100000">
                                          <p:val>
                                            <p:strVal val="#ppt_y"/>
                                          </p:val>
                                        </p:tav>
                                      </p:tavLst>
                                    </p:anim>
                                    <p:animEffect transition="in" filter="wipe(up)">
                                      <p:cBhvr>
                                        <p:cTn id="33" dur="1000"/>
                                        <p:tgtEl>
                                          <p:spTgt spid="27"/>
                                        </p:tgtEl>
                                      </p:cBhvr>
                                    </p:animEffect>
                                  </p:childTnLst>
                                </p:cTn>
                              </p:par>
                              <p:par>
                                <p:cTn id="34" presetID="12" presetClass="entr" presetSubtype="4" fill="hold" grpId="0" nodeType="withEffect">
                                  <p:stCondLst>
                                    <p:cond delay="10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1000"/>
                                        <p:tgtEl>
                                          <p:spTgt spid="38"/>
                                        </p:tgtEl>
                                        <p:attrNameLst>
                                          <p:attrName>ppt_y</p:attrName>
                                        </p:attrNameLst>
                                      </p:cBhvr>
                                      <p:tavLst>
                                        <p:tav tm="0">
                                          <p:val>
                                            <p:strVal val="#ppt_y+#ppt_h*1.125000"/>
                                          </p:val>
                                        </p:tav>
                                        <p:tav tm="100000">
                                          <p:val>
                                            <p:strVal val="#ppt_y"/>
                                          </p:val>
                                        </p:tav>
                                      </p:tavLst>
                                    </p:anim>
                                    <p:animEffect transition="in" filter="wipe(up)">
                                      <p:cBhvr>
                                        <p:cTn id="37" dur="1000"/>
                                        <p:tgtEl>
                                          <p:spTgt spid="38"/>
                                        </p:tgtEl>
                                      </p:cBhvr>
                                    </p:animEffect>
                                  </p:childTnLst>
                                </p:cTn>
                              </p:par>
                              <p:par>
                                <p:cTn id="38" presetID="12" presetClass="entr" presetSubtype="4" fill="hold" grpId="0" nodeType="withEffect">
                                  <p:stCondLst>
                                    <p:cond delay="700"/>
                                  </p:stCondLst>
                                  <p:childTnLst>
                                    <p:set>
                                      <p:cBhvr>
                                        <p:cTn id="39" dur="1" fill="hold">
                                          <p:stCondLst>
                                            <p:cond delay="0"/>
                                          </p:stCondLst>
                                        </p:cTn>
                                        <p:tgtEl>
                                          <p:spTgt spid="3"/>
                                        </p:tgtEl>
                                        <p:attrNameLst>
                                          <p:attrName>style.visibility</p:attrName>
                                        </p:attrNameLst>
                                      </p:cBhvr>
                                      <p:to>
                                        <p:strVal val="visible"/>
                                      </p:to>
                                    </p:set>
                                    <p:anim calcmode="lin" valueType="num">
                                      <p:cBhvr>
                                        <p:cTn id="40" dur="1000"/>
                                        <p:tgtEl>
                                          <p:spTgt spid="3"/>
                                        </p:tgtEl>
                                        <p:attrNameLst>
                                          <p:attrName>ppt_y</p:attrName>
                                        </p:attrNameLst>
                                      </p:cBhvr>
                                      <p:tavLst>
                                        <p:tav tm="0">
                                          <p:val>
                                            <p:strVal val="#ppt_y+#ppt_h*1.125000"/>
                                          </p:val>
                                        </p:tav>
                                        <p:tav tm="100000">
                                          <p:val>
                                            <p:strVal val="#ppt_y"/>
                                          </p:val>
                                        </p:tav>
                                      </p:tavLst>
                                    </p:anim>
                                    <p:animEffect transition="in" filter="wipe(up)">
                                      <p:cBhvr>
                                        <p:cTn id="41" dur="1000"/>
                                        <p:tgtEl>
                                          <p:spTgt spid="3"/>
                                        </p:tgtEl>
                                      </p:cBhvr>
                                    </p:animEffect>
                                  </p:childTnLst>
                                </p:cTn>
                              </p:par>
                              <p:par>
                                <p:cTn id="42" presetID="12" presetClass="entr" presetSubtype="4" fill="hold" grpId="0" nodeType="withEffect">
                                  <p:stCondLst>
                                    <p:cond delay="1000"/>
                                  </p:stCondLst>
                                  <p:childTnLst>
                                    <p:set>
                                      <p:cBhvr>
                                        <p:cTn id="43" dur="1" fill="hold">
                                          <p:stCondLst>
                                            <p:cond delay="0"/>
                                          </p:stCondLst>
                                        </p:cTn>
                                        <p:tgtEl>
                                          <p:spTgt spid="23"/>
                                        </p:tgtEl>
                                        <p:attrNameLst>
                                          <p:attrName>style.visibility</p:attrName>
                                        </p:attrNameLst>
                                      </p:cBhvr>
                                      <p:to>
                                        <p:strVal val="visible"/>
                                      </p:to>
                                    </p:set>
                                    <p:anim calcmode="lin" valueType="num">
                                      <p:cBhvr>
                                        <p:cTn id="44" dur="1000"/>
                                        <p:tgtEl>
                                          <p:spTgt spid="23"/>
                                        </p:tgtEl>
                                        <p:attrNameLst>
                                          <p:attrName>ppt_y</p:attrName>
                                        </p:attrNameLst>
                                      </p:cBhvr>
                                      <p:tavLst>
                                        <p:tav tm="0">
                                          <p:val>
                                            <p:strVal val="#ppt_y+#ppt_h*1.125000"/>
                                          </p:val>
                                        </p:tav>
                                        <p:tav tm="100000">
                                          <p:val>
                                            <p:strVal val="#ppt_y"/>
                                          </p:val>
                                        </p:tav>
                                      </p:tavLst>
                                    </p:anim>
                                    <p:animEffect transition="in" filter="wipe(up)">
                                      <p:cBhvr>
                                        <p:cTn id="45" dur="1000"/>
                                        <p:tgtEl>
                                          <p:spTgt spid="23"/>
                                        </p:tgtEl>
                                      </p:cBhvr>
                                    </p:animEffect>
                                  </p:childTnLst>
                                </p:cTn>
                              </p:par>
                              <p:par>
                                <p:cTn id="46" presetID="12" presetClass="entr" presetSubtype="4" fill="hold" grpId="0" nodeType="withEffect">
                                  <p:stCondLst>
                                    <p:cond delay="400"/>
                                  </p:stCondLst>
                                  <p:childTnLst>
                                    <p:set>
                                      <p:cBhvr>
                                        <p:cTn id="47" dur="1" fill="hold">
                                          <p:stCondLst>
                                            <p:cond delay="0"/>
                                          </p:stCondLst>
                                        </p:cTn>
                                        <p:tgtEl>
                                          <p:spTgt spid="24"/>
                                        </p:tgtEl>
                                        <p:attrNameLst>
                                          <p:attrName>style.visibility</p:attrName>
                                        </p:attrNameLst>
                                      </p:cBhvr>
                                      <p:to>
                                        <p:strVal val="visible"/>
                                      </p:to>
                                    </p:set>
                                    <p:anim calcmode="lin" valueType="num">
                                      <p:cBhvr>
                                        <p:cTn id="48" dur="1000"/>
                                        <p:tgtEl>
                                          <p:spTgt spid="24"/>
                                        </p:tgtEl>
                                        <p:attrNameLst>
                                          <p:attrName>ppt_y</p:attrName>
                                        </p:attrNameLst>
                                      </p:cBhvr>
                                      <p:tavLst>
                                        <p:tav tm="0">
                                          <p:val>
                                            <p:strVal val="#ppt_y+#ppt_h*1.125000"/>
                                          </p:val>
                                        </p:tav>
                                        <p:tav tm="100000">
                                          <p:val>
                                            <p:strVal val="#ppt_y"/>
                                          </p:val>
                                        </p:tav>
                                      </p:tavLst>
                                    </p:anim>
                                    <p:animEffect transition="in" filter="wipe(up)">
                                      <p:cBhvr>
                                        <p:cTn id="49" dur="1000"/>
                                        <p:tgtEl>
                                          <p:spTgt spid="24"/>
                                        </p:tgtEl>
                                      </p:cBhvr>
                                    </p:animEffect>
                                  </p:childTnLst>
                                </p:cTn>
                              </p:par>
                              <p:par>
                                <p:cTn id="50" presetID="12" presetClass="entr" presetSubtype="4" fill="hold" grpId="0" nodeType="withEffect">
                                  <p:stCondLst>
                                    <p:cond delay="1000"/>
                                  </p:stCondLst>
                                  <p:childTnLst>
                                    <p:set>
                                      <p:cBhvr>
                                        <p:cTn id="51" dur="1" fill="hold">
                                          <p:stCondLst>
                                            <p:cond delay="0"/>
                                          </p:stCondLst>
                                        </p:cTn>
                                        <p:tgtEl>
                                          <p:spTgt spid="25"/>
                                        </p:tgtEl>
                                        <p:attrNameLst>
                                          <p:attrName>style.visibility</p:attrName>
                                        </p:attrNameLst>
                                      </p:cBhvr>
                                      <p:to>
                                        <p:strVal val="visible"/>
                                      </p:to>
                                    </p:set>
                                    <p:anim calcmode="lin" valueType="num">
                                      <p:cBhvr>
                                        <p:cTn id="52" dur="1000"/>
                                        <p:tgtEl>
                                          <p:spTgt spid="25"/>
                                        </p:tgtEl>
                                        <p:attrNameLst>
                                          <p:attrName>ppt_y</p:attrName>
                                        </p:attrNameLst>
                                      </p:cBhvr>
                                      <p:tavLst>
                                        <p:tav tm="0">
                                          <p:val>
                                            <p:strVal val="#ppt_y+#ppt_h*1.125000"/>
                                          </p:val>
                                        </p:tav>
                                        <p:tav tm="100000">
                                          <p:val>
                                            <p:strVal val="#ppt_y"/>
                                          </p:val>
                                        </p:tav>
                                      </p:tavLst>
                                    </p:anim>
                                    <p:animEffect transition="in" filter="wipe(up)">
                                      <p:cBhvr>
                                        <p:cTn id="53" dur="1000"/>
                                        <p:tgtEl>
                                          <p:spTgt spid="25"/>
                                        </p:tgtEl>
                                      </p:cBhvr>
                                    </p:animEffect>
                                  </p:childTnLst>
                                </p:cTn>
                              </p:par>
                              <p:par>
                                <p:cTn id="54" presetID="12" presetClass="entr" presetSubtype="4" fill="hold" grpId="0" nodeType="withEffect">
                                  <p:stCondLst>
                                    <p:cond delay="700"/>
                                  </p:stCondLst>
                                  <p:childTnLst>
                                    <p:set>
                                      <p:cBhvr>
                                        <p:cTn id="55" dur="1" fill="hold">
                                          <p:stCondLst>
                                            <p:cond delay="0"/>
                                          </p:stCondLst>
                                        </p:cTn>
                                        <p:tgtEl>
                                          <p:spTgt spid="26"/>
                                        </p:tgtEl>
                                        <p:attrNameLst>
                                          <p:attrName>style.visibility</p:attrName>
                                        </p:attrNameLst>
                                      </p:cBhvr>
                                      <p:to>
                                        <p:strVal val="visible"/>
                                      </p:to>
                                    </p:set>
                                    <p:anim calcmode="lin" valueType="num">
                                      <p:cBhvr>
                                        <p:cTn id="56" dur="1000"/>
                                        <p:tgtEl>
                                          <p:spTgt spid="26"/>
                                        </p:tgtEl>
                                        <p:attrNameLst>
                                          <p:attrName>ppt_y</p:attrName>
                                        </p:attrNameLst>
                                      </p:cBhvr>
                                      <p:tavLst>
                                        <p:tav tm="0">
                                          <p:val>
                                            <p:strVal val="#ppt_y+#ppt_h*1.125000"/>
                                          </p:val>
                                        </p:tav>
                                        <p:tav tm="100000">
                                          <p:val>
                                            <p:strVal val="#ppt_y"/>
                                          </p:val>
                                        </p:tav>
                                      </p:tavLst>
                                    </p:anim>
                                    <p:animEffect transition="in" filter="wipe(up)">
                                      <p:cBhvr>
                                        <p:cTn id="57" dur="1000"/>
                                        <p:tgtEl>
                                          <p:spTgt spid="26"/>
                                        </p:tgtEl>
                                      </p:cBhvr>
                                    </p:animEffect>
                                  </p:childTnLst>
                                </p:cTn>
                              </p:par>
                              <p:par>
                                <p:cTn id="58" presetID="12" presetClass="entr" presetSubtype="4" fill="hold" grpId="0" nodeType="withEffect">
                                  <p:stCondLst>
                                    <p:cond delay="200"/>
                                  </p:stCondLst>
                                  <p:childTnLst>
                                    <p:set>
                                      <p:cBhvr>
                                        <p:cTn id="59" dur="1" fill="hold">
                                          <p:stCondLst>
                                            <p:cond delay="0"/>
                                          </p:stCondLst>
                                        </p:cTn>
                                        <p:tgtEl>
                                          <p:spTgt spid="36"/>
                                        </p:tgtEl>
                                        <p:attrNameLst>
                                          <p:attrName>style.visibility</p:attrName>
                                        </p:attrNameLst>
                                      </p:cBhvr>
                                      <p:to>
                                        <p:strVal val="visible"/>
                                      </p:to>
                                    </p:set>
                                    <p:anim calcmode="lin" valueType="num">
                                      <p:cBhvr>
                                        <p:cTn id="60" dur="1000"/>
                                        <p:tgtEl>
                                          <p:spTgt spid="36"/>
                                        </p:tgtEl>
                                        <p:attrNameLst>
                                          <p:attrName>ppt_y</p:attrName>
                                        </p:attrNameLst>
                                      </p:cBhvr>
                                      <p:tavLst>
                                        <p:tav tm="0">
                                          <p:val>
                                            <p:strVal val="#ppt_y+#ppt_h*1.125000"/>
                                          </p:val>
                                        </p:tav>
                                        <p:tav tm="100000">
                                          <p:val>
                                            <p:strVal val="#ppt_y"/>
                                          </p:val>
                                        </p:tav>
                                      </p:tavLst>
                                    </p:anim>
                                    <p:animEffect transition="in" filter="wipe(up)">
                                      <p:cBhvr>
                                        <p:cTn id="61" dur="1000"/>
                                        <p:tgtEl>
                                          <p:spTgt spid="36"/>
                                        </p:tgtEl>
                                      </p:cBhvr>
                                    </p:animEffect>
                                  </p:childTnLst>
                                </p:cTn>
                              </p:par>
                              <p:par>
                                <p:cTn id="62" presetID="22" presetClass="entr" presetSubtype="4" fill="hold" nodeType="withEffect">
                                  <p:stCondLst>
                                    <p:cond delay="800"/>
                                  </p:stCondLst>
                                  <p:childTnLst>
                                    <p:set>
                                      <p:cBhvr>
                                        <p:cTn id="63" dur="1" fill="hold">
                                          <p:stCondLst>
                                            <p:cond delay="0"/>
                                          </p:stCondLst>
                                        </p:cTn>
                                        <p:tgtEl>
                                          <p:spTgt spid="30"/>
                                        </p:tgtEl>
                                        <p:attrNameLst>
                                          <p:attrName>style.visibility</p:attrName>
                                        </p:attrNameLst>
                                      </p:cBhvr>
                                      <p:to>
                                        <p:strVal val="visible"/>
                                      </p:to>
                                    </p:set>
                                    <p:animEffect transition="in" filter="wipe(down)">
                                      <p:cBhvr>
                                        <p:cTn id="64" dur="1250"/>
                                        <p:tgtEl>
                                          <p:spTgt spid="30"/>
                                        </p:tgtEl>
                                      </p:cBhvr>
                                    </p:animEffect>
                                  </p:childTnLst>
                                </p:cTn>
                              </p:par>
                              <p:par>
                                <p:cTn id="65" presetID="22" presetClass="entr" presetSubtype="4" fill="hold" nodeType="withEffect">
                                  <p:stCondLst>
                                    <p:cond delay="750"/>
                                  </p:stCondLst>
                                  <p:childTnLst>
                                    <p:set>
                                      <p:cBhvr>
                                        <p:cTn id="66" dur="1" fill="hold">
                                          <p:stCondLst>
                                            <p:cond delay="0"/>
                                          </p:stCondLst>
                                        </p:cTn>
                                        <p:tgtEl>
                                          <p:spTgt spid="29"/>
                                        </p:tgtEl>
                                        <p:attrNameLst>
                                          <p:attrName>style.visibility</p:attrName>
                                        </p:attrNameLst>
                                      </p:cBhvr>
                                      <p:to>
                                        <p:strVal val="visible"/>
                                      </p:to>
                                    </p:set>
                                    <p:animEffect transition="in" filter="wipe(down)">
                                      <p:cBhvr>
                                        <p:cTn id="67" dur="1250"/>
                                        <p:tgtEl>
                                          <p:spTgt spid="29"/>
                                        </p:tgtEl>
                                      </p:cBhvr>
                                    </p:animEffect>
                                  </p:childTnLst>
                                </p:cTn>
                              </p:par>
                              <p:par>
                                <p:cTn id="68" presetID="22" presetClass="entr" presetSubtype="1" fill="hold" nodeType="withEffect">
                                  <p:stCondLst>
                                    <p:cond delay="750"/>
                                  </p:stCondLst>
                                  <p:childTnLst>
                                    <p:set>
                                      <p:cBhvr>
                                        <p:cTn id="69" dur="1" fill="hold">
                                          <p:stCondLst>
                                            <p:cond delay="0"/>
                                          </p:stCondLst>
                                        </p:cTn>
                                        <p:tgtEl>
                                          <p:spTgt spid="33"/>
                                        </p:tgtEl>
                                        <p:attrNameLst>
                                          <p:attrName>style.visibility</p:attrName>
                                        </p:attrNameLst>
                                      </p:cBhvr>
                                      <p:to>
                                        <p:strVal val="visible"/>
                                      </p:to>
                                    </p:set>
                                    <p:animEffect transition="in" filter="wipe(up)">
                                      <p:cBhvr>
                                        <p:cTn id="70" dur="1250"/>
                                        <p:tgtEl>
                                          <p:spTgt spid="33"/>
                                        </p:tgtEl>
                                      </p:cBhvr>
                                    </p:animEffect>
                                  </p:childTnLst>
                                </p:cTn>
                              </p:par>
                              <p:par>
                                <p:cTn id="71" presetID="22" presetClass="entr" presetSubtype="1" fill="hold" nodeType="withEffect">
                                  <p:stCondLst>
                                    <p:cond delay="75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1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bldLvl="0" animBg="1"/>
      <p:bldP spid="23" grpId="0" bldLvl="0" animBg="1"/>
      <p:bldP spid="24" grpId="0" bldLvl="0" animBg="1"/>
      <p:bldP spid="25" grpId="0" bldLvl="0" animBg="1"/>
      <p:bldP spid="26" grpId="0" bldLvl="0" animBg="1"/>
      <p:bldP spid="27" grpId="0" bldLvl="0" animBg="1"/>
      <p:bldP spid="36" grpId="0" bldLvl="0" animBg="1"/>
      <p:bldP spid="37" grpId="0" bldLvl="0" animBg="1"/>
      <p:bldP spid="38" grpId="0" bldLvl="0" animBg="1"/>
      <p:bldP spid="41" grpId="0" bldLvl="0" animBg="1"/>
      <p:bldP spid="44" grpId="0"/>
      <p:bldP spid="4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en-US" altLang="zh-CN" sz="1500">
                <a:solidFill>
                  <a:srgbClr val="197519"/>
                </a:solidFill>
                <a:ea typeface="方正粗倩简体"/>
                <a:cs typeface="方正粗倩简体"/>
              </a:rPr>
              <a:t>19</a:t>
            </a:r>
            <a:endParaRPr lang="en-US" altLang="zh-CN" sz="1500">
              <a:solidFill>
                <a:srgbClr val="197519"/>
              </a:solidFill>
              <a:ea typeface="方正粗倩简体"/>
              <a:cs typeface="方正粗倩简体"/>
            </a:endParaRPr>
          </a:p>
        </p:txBody>
      </p:sp>
      <p:sp>
        <p:nvSpPr>
          <p:cNvPr id="3"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4"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5"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6"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7"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8" name="矩形 7"/>
          <p:cNvSpPr>
            <a:spLocks noChangeArrowheads="1"/>
          </p:cNvSpPr>
          <p:nvPr/>
        </p:nvSpPr>
        <p:spPr bwMode="auto">
          <a:xfrm>
            <a:off x="1098550" y="507206"/>
            <a:ext cx="3518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sz="2000" b="1" dirty="0">
                <a:solidFill>
                  <a:srgbClr val="197519"/>
                </a:solidFill>
              </a:rPr>
              <a:t>项目效果：应用证明（部分）</a:t>
            </a:r>
            <a:endParaRPr lang="en-US" altLang="zh-CN" sz="2000" b="1" dirty="0">
              <a:solidFill>
                <a:srgbClr val="197519"/>
              </a:solidFill>
            </a:endParaRPr>
          </a:p>
        </p:txBody>
      </p:sp>
      <p:sp>
        <p:nvSpPr>
          <p:cNvPr id="9"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0" name="等腰三角形 43"/>
          <p:cNvSpPr>
            <a:spLocks noChangeArrowheads="1"/>
          </p:cNvSpPr>
          <p:nvPr/>
        </p:nvSpPr>
        <p:spPr bwMode="auto">
          <a:xfrm>
            <a:off x="760413" y="696913"/>
            <a:ext cx="265112" cy="228600"/>
          </a:xfrm>
          <a:prstGeom prst="triangle">
            <a:avLst>
              <a:gd name="adj" fmla="val 50000"/>
            </a:avLst>
          </a:prstGeom>
          <a:solidFill>
            <a:srgbClr val="197519">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1" name="等腰三角形 53"/>
          <p:cNvSpPr>
            <a:spLocks noChangeArrowheads="1"/>
          </p:cNvSpPr>
          <p:nvPr/>
        </p:nvSpPr>
        <p:spPr bwMode="auto">
          <a:xfrm flipH="1">
            <a:off x="630238" y="469900"/>
            <a:ext cx="85725" cy="74613"/>
          </a:xfrm>
          <a:prstGeom prst="triangle">
            <a:avLst>
              <a:gd name="adj" fmla="val 50000"/>
            </a:avLst>
          </a:prstGeom>
          <a:solidFill>
            <a:srgbClr val="197519">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2" name="等腰三角形 55"/>
          <p:cNvSpPr>
            <a:spLocks noChangeArrowheads="1"/>
          </p:cNvSpPr>
          <p:nvPr/>
        </p:nvSpPr>
        <p:spPr bwMode="auto">
          <a:xfrm>
            <a:off x="833438" y="490538"/>
            <a:ext cx="177800" cy="152400"/>
          </a:xfrm>
          <a:prstGeom prst="triangle">
            <a:avLst>
              <a:gd name="adj" fmla="val 50000"/>
            </a:avLst>
          </a:prstGeom>
          <a:solidFill>
            <a:srgbClr val="197519">
              <a:alpha val="7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pic>
        <p:nvPicPr>
          <p:cNvPr id="14" name="图片 13" descr="文本&#10;&#10;描述已自动生成"/>
          <p:cNvPicPr>
            <a:picLocks noChangeAspect="1"/>
          </p:cNvPicPr>
          <p:nvPr/>
        </p:nvPicPr>
        <p:blipFill>
          <a:blip r:embed="rId1" cstate="print">
            <a:extLst>
              <a:ext uri="{28A0092B-C50C-407E-A947-70E740481C1C}">
                <a14:useLocalDpi xmlns:a14="http://schemas.microsoft.com/office/drawing/2010/main" val="0"/>
              </a:ext>
            </a:extLst>
          </a:blip>
          <a:srcRect l="8826" t="8785" r="9324" b="10003"/>
          <a:stretch>
            <a:fillRect/>
          </a:stretch>
        </p:blipFill>
        <p:spPr>
          <a:xfrm>
            <a:off x="1316355" y="1209675"/>
            <a:ext cx="3284855" cy="4610100"/>
          </a:xfrm>
          <a:prstGeom prst="rect">
            <a:avLst/>
          </a:prstGeom>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8970" y="1823720"/>
            <a:ext cx="5276850" cy="3515995"/>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custDataLst>
              <p:tags r:id="rId3"/>
            </p:custDataLst>
          </p:nvPr>
        </p:nvSpPr>
        <p:spPr>
          <a:xfrm>
            <a:off x="1943043" y="5983358"/>
            <a:ext cx="2031325" cy="369332"/>
          </a:xfrm>
          <a:prstGeom prst="rect">
            <a:avLst/>
          </a:prstGeom>
          <a:noFill/>
        </p:spPr>
        <p:txBody>
          <a:bodyPr wrap="none" rtlCol="0">
            <a:spAutoFit/>
          </a:bodyPr>
          <a:lstStyle/>
          <a:p>
            <a:r>
              <a:rPr lang="zh-CN" altLang="en-US" sz="1800" dirty="0">
                <a:solidFill>
                  <a:schemeClr val="dk1"/>
                </a:solidFill>
              </a:rPr>
              <a:t>用友金牌实施伙伴</a:t>
            </a:r>
            <a:endParaRPr lang="zh-CN" altLang="en-US" sz="1800" dirty="0">
              <a:solidFill>
                <a:schemeClr val="dk1"/>
              </a:solidFill>
            </a:endParaRPr>
          </a:p>
        </p:txBody>
      </p:sp>
      <p:sp>
        <p:nvSpPr>
          <p:cNvPr id="16" name="文本框 15"/>
          <p:cNvSpPr txBox="1"/>
          <p:nvPr/>
        </p:nvSpPr>
        <p:spPr>
          <a:xfrm>
            <a:off x="5376353" y="5983358"/>
            <a:ext cx="5988050" cy="368300"/>
          </a:xfrm>
          <a:prstGeom prst="rect">
            <a:avLst/>
          </a:prstGeom>
          <a:noFill/>
        </p:spPr>
        <p:txBody>
          <a:bodyPr wrap="none" rtlCol="0">
            <a:spAutoFit/>
          </a:bodyPr>
          <a:lstStyle/>
          <a:p>
            <a:r>
              <a:rPr lang="en-US" altLang="zh-CN" sz="1800" b="0" i="0" dirty="0">
                <a:solidFill>
                  <a:srgbClr val="000000"/>
                </a:solidFill>
                <a:effectLst/>
                <a:latin typeface="微软雅黑" panose="020B0503020204020204" pitchFamily="34" charset="-122"/>
                <a:ea typeface="微软雅黑" panose="020B0503020204020204" pitchFamily="34" charset="-122"/>
              </a:rPr>
              <a:t>2018 Franz Edelman </a:t>
            </a:r>
            <a:r>
              <a:rPr lang="zh-CN" altLang="en-US" sz="1800" b="0" i="0" dirty="0">
                <a:solidFill>
                  <a:srgbClr val="000000"/>
                </a:solidFill>
                <a:effectLst/>
                <a:latin typeface="微软雅黑" panose="020B0503020204020204" pitchFamily="34" charset="-122"/>
                <a:ea typeface="微软雅黑" panose="020B0503020204020204" pitchFamily="34" charset="-122"/>
              </a:rPr>
              <a:t>奖，全球运筹优化应用领域最高奖</a:t>
            </a:r>
            <a:endParaRPr lang="zh-CN" altLang="en-US" sz="1800" b="0" i="0" dirty="0">
              <a:solidFill>
                <a:srgbClr val="000000"/>
              </a:solidFill>
              <a:effectLst/>
              <a:latin typeface="微软雅黑" panose="020B0503020204020204" pitchFamily="34" charset="-122"/>
              <a:ea typeface="微软雅黑" panose="020B0503020204020204" pitchFamily="34" charset="-122"/>
            </a:endParaRPr>
          </a:p>
        </p:txBody>
      </p:sp>
      <p:sp>
        <p:nvSpPr>
          <p:cNvPr id="17" name="文本框 16"/>
          <p:cNvSpPr txBox="1"/>
          <p:nvPr/>
        </p:nvSpPr>
        <p:spPr>
          <a:xfrm>
            <a:off x="7155180" y="5477510"/>
            <a:ext cx="2929890" cy="368300"/>
          </a:xfrm>
          <a:prstGeom prst="rect">
            <a:avLst/>
          </a:prstGeom>
          <a:noFill/>
        </p:spPr>
        <p:txBody>
          <a:bodyPr wrap="none" rtlCol="0" anchor="t">
            <a:spAutoFit/>
          </a:bodyPr>
          <a:lstStyle/>
          <a:p>
            <a:pPr algn="ctr"/>
            <a:r>
              <a:rPr lang="zh-CN" altLang="en-US" dirty="0">
                <a:sym typeface="+mn-ea"/>
              </a:rPr>
              <a:t>管理科学界的</a:t>
            </a:r>
            <a:r>
              <a:rPr lang="zh-CN" altLang="en-US" b="1" dirty="0">
                <a:sym typeface="+mn-ea"/>
              </a:rPr>
              <a:t>“诺贝尔奖”</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3"/>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4"/>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5"/>
                                        </p:tgtEl>
                                        <p:attrNameLst>
                                          <p:attrName>r</p:attrName>
                                        </p:attrNameLst>
                                      </p:cBhvr>
                                    </p:animRot>
                                  </p:childTnLst>
                                </p:cTn>
                              </p:par>
                              <p:par>
                                <p:cTn id="11" presetID="8" presetClass="emph" presetSubtype="0" fill="hold" grpId="0" nodeType="withEffect">
                                  <p:stCondLst>
                                    <p:cond delay="0"/>
                                  </p:stCondLst>
                                  <p:childTnLst>
                                    <p:animRot by="21600000">
                                      <p:cBhvr>
                                        <p:cTn id="12" dur="1000" fill="hold"/>
                                        <p:tgtEl>
                                          <p:spTgt spid="6"/>
                                        </p:tgtEl>
                                        <p:attrNameLst>
                                          <p:attrName>r</p:attrName>
                                        </p:attrNameLst>
                                      </p:cBhvr>
                                    </p:animRot>
                                  </p:childTnLst>
                                </p:cTn>
                              </p:par>
                              <p:par>
                                <p:cTn id="13" presetID="8" presetClass="emph" presetSubtype="0" fill="hold" grpId="0" nodeType="withEffect">
                                  <p:stCondLst>
                                    <p:cond delay="0"/>
                                  </p:stCondLst>
                                  <p:childTnLst>
                                    <p:animRot by="21600000">
                                      <p:cBhvr>
                                        <p:cTn id="14" dur="1000" fill="hold"/>
                                        <p:tgtEl>
                                          <p:spTgt spid="7"/>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ppt_x</p:attrName>
                                        </p:attrNameLst>
                                      </p:cBhvr>
                                      <p:tavLst>
                                        <p:tav tm="0">
                                          <p:val>
                                            <p:strVal val="0-#ppt_w/2"/>
                                          </p:val>
                                        </p:tav>
                                        <p:tav tm="100000">
                                          <p:val>
                                            <p:strVal val="#ppt_x"/>
                                          </p:val>
                                        </p:tav>
                                      </p:tavLst>
                                    </p:anim>
                                    <p:anim calcmode="lin" valueType="num">
                                      <p:cBhvr>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500" fill="hold"/>
                                        <p:tgtEl>
                                          <p:spTgt spid="10"/>
                                        </p:tgtEl>
                                        <p:attrNameLst>
                                          <p:attrName>ppt_x</p:attrName>
                                        </p:attrNameLst>
                                      </p:cBhvr>
                                      <p:tavLst>
                                        <p:tav tm="0">
                                          <p:val>
                                            <p:strVal val="0-#ppt_w/2"/>
                                          </p:val>
                                        </p:tav>
                                        <p:tav tm="100000">
                                          <p:val>
                                            <p:strVal val="#ppt_x"/>
                                          </p:val>
                                        </p:tav>
                                      </p:tavLst>
                                    </p:anim>
                                    <p:anim calcmode="lin" valueType="num">
                                      <p:cBhvr>
                                        <p:cTn id="27" dur="500" fill="hold"/>
                                        <p:tgtEl>
                                          <p:spTgt spid="10"/>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ppt_x</p:attrName>
                                        </p:attrNameLst>
                                      </p:cBhvr>
                                      <p:tavLst>
                                        <p:tav tm="0">
                                          <p:val>
                                            <p:strVal val="0-#ppt_w/2"/>
                                          </p:val>
                                        </p:tav>
                                        <p:tav tm="100000">
                                          <p:val>
                                            <p:strVal val="#ppt_x"/>
                                          </p:val>
                                        </p:tav>
                                      </p:tavLst>
                                    </p:anim>
                                    <p:anim calcmode="lin" valueType="num">
                                      <p:cBhvr>
                                        <p:cTn id="31" dur="500" fill="hold"/>
                                        <p:tgtEl>
                                          <p:spTgt spid="11"/>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ppt_x</p:attrName>
                                        </p:attrNameLst>
                                      </p:cBhvr>
                                      <p:tavLst>
                                        <p:tav tm="0">
                                          <p:val>
                                            <p:strVal val="0-#ppt_w/2"/>
                                          </p:val>
                                        </p:tav>
                                        <p:tav tm="100000">
                                          <p:val>
                                            <p:strVal val="#ppt_x"/>
                                          </p:val>
                                        </p:tav>
                                      </p:tavLst>
                                    </p:anim>
                                    <p:anim calcmode="lin" valueType="num">
                                      <p:cBhvr>
                                        <p:cTn id="35" dur="500" fill="hold"/>
                                        <p:tgtEl>
                                          <p:spTgt spid="12"/>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9"/>
                                        </p:tgtEl>
                                        <p:attrNameLst>
                                          <p:attrName>r</p:attrName>
                                        </p:attrNameLst>
                                      </p:cBhvr>
                                    </p:animRot>
                                  </p:childTnLst>
                                </p:cTn>
                              </p:par>
                              <p:par>
                                <p:cTn id="38" presetID="8" presetClass="emph" presetSubtype="0" fill="hold" grpId="1" nodeType="withEffect">
                                  <p:stCondLst>
                                    <p:cond delay="0"/>
                                  </p:stCondLst>
                                  <p:childTnLst>
                                    <p:animRot by="21600000">
                                      <p:cBhvr>
                                        <p:cTn id="39" dur="500" fill="hold"/>
                                        <p:tgtEl>
                                          <p:spTgt spid="10"/>
                                        </p:tgtEl>
                                        <p:attrNameLst>
                                          <p:attrName>r</p:attrName>
                                        </p:attrNameLst>
                                      </p:cBhvr>
                                    </p:animRot>
                                  </p:childTnLst>
                                </p:cTn>
                              </p:par>
                              <p:par>
                                <p:cTn id="40" presetID="8" presetClass="emph" presetSubtype="0" fill="hold" grpId="1" nodeType="withEffect">
                                  <p:stCondLst>
                                    <p:cond delay="0"/>
                                  </p:stCondLst>
                                  <p:childTnLst>
                                    <p:animRot by="21600000">
                                      <p:cBhvr>
                                        <p:cTn id="41" dur="500" fill="hold"/>
                                        <p:tgtEl>
                                          <p:spTgt spid="11"/>
                                        </p:tgtEl>
                                        <p:attrNameLst>
                                          <p:attrName>r</p:attrName>
                                        </p:attrNameLst>
                                      </p:cBhvr>
                                    </p:animRot>
                                  </p:childTnLst>
                                </p:cTn>
                              </p:par>
                              <p:par>
                                <p:cTn id="42" presetID="8" presetClass="emph" presetSubtype="0" fill="hold" grpId="1" nodeType="withEffect">
                                  <p:stCondLst>
                                    <p:cond delay="0"/>
                                  </p:stCondLst>
                                  <p:childTnLst>
                                    <p:animRot by="21600000">
                                      <p:cBhvr>
                                        <p:cTn id="43" dur="500" fill="hold"/>
                                        <p:tgtEl>
                                          <p:spTgt spid="12"/>
                                        </p:tgtEl>
                                        <p:attrNameLst>
                                          <p:attrName>r</p:attrName>
                                        </p:attrNameLst>
                                      </p:cBhvr>
                                    </p:animRot>
                                  </p:childTnLst>
                                </p:cTn>
                              </p:par>
                              <p:par>
                                <p:cTn id="44" presetID="10" presetClass="entr" presetSubtype="0" fill="hold" grpId="0" nodeType="withEffect">
                                  <p:stCondLst>
                                    <p:cond delay="30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ldLvl="0" animBg="1"/>
      <p:bldP spid="4" grpId="0" bldLvl="0" animBg="1"/>
      <p:bldP spid="5" grpId="0" bldLvl="0" animBg="1"/>
      <p:bldP spid="6" grpId="0" bldLvl="0" animBg="1"/>
      <p:bldP spid="7" grpId="0" bldLvl="0" animBg="1"/>
      <p:bldP spid="8" grpId="0"/>
      <p:bldP spid="9" grpId="0" bldLvl="0" animBg="1"/>
      <p:bldP spid="9" grpId="1" bldLvl="0" animBg="1"/>
      <p:bldP spid="10" grpId="0" bldLvl="0" animBg="1"/>
      <p:bldP spid="10" grpId="1" bldLvl="0" animBg="1"/>
      <p:bldP spid="11" grpId="0" bldLvl="0" animBg="1"/>
      <p:bldP spid="11" grpId="1" bldLvl="0" animBg="1"/>
      <p:bldP spid="12" grpId="0" bldLvl="0" animBg="1"/>
      <p:bldP spid="12" grpId="1" bldLvl="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Text Placeholder 3"/>
          <p:cNvSpPr txBox="1">
            <a:spLocks noChangeArrowheads="1"/>
          </p:cNvSpPr>
          <p:nvPr/>
        </p:nvSpPr>
        <p:spPr bwMode="auto">
          <a:xfrm>
            <a:off x="1393825" y="2547938"/>
            <a:ext cx="16414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微软雅黑" panose="020B0503020204020204" pitchFamily="34" charset="-122"/>
                <a:ea typeface="微软雅黑" panose="020B0503020204020204" pitchFamily="34" charset="-122"/>
              </a:defRPr>
            </a:lvl1pPr>
            <a:lvl2pPr>
              <a:defRPr>
                <a:solidFill>
                  <a:schemeClr val="tx1"/>
                </a:solidFill>
                <a:latin typeface="微软雅黑" panose="020B0503020204020204" pitchFamily="34" charset="-122"/>
                <a:ea typeface="微软雅黑" panose="020B0503020204020204" pitchFamily="34" charset="-122"/>
              </a:defRPr>
            </a:lvl2pPr>
            <a:lvl3pPr>
              <a:defRPr>
                <a:solidFill>
                  <a:schemeClr val="tx1"/>
                </a:solidFill>
                <a:latin typeface="微软雅黑" panose="020B0503020204020204" pitchFamily="34" charset="-122"/>
                <a:ea typeface="微软雅黑" panose="020B0503020204020204" pitchFamily="34" charset="-122"/>
              </a:defRPr>
            </a:lvl3pPr>
            <a:lvl4pPr>
              <a:defRPr>
                <a:solidFill>
                  <a:schemeClr val="tx1"/>
                </a:solidFill>
                <a:latin typeface="微软雅黑" panose="020B0503020204020204" pitchFamily="34" charset="-122"/>
                <a:ea typeface="微软雅黑" panose="020B0503020204020204" pitchFamily="34" charset="-122"/>
              </a:defRPr>
            </a:lvl4pPr>
            <a:lvl5pPr>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spcBef>
                <a:spcPct val="20000"/>
              </a:spcBef>
            </a:pPr>
            <a:r>
              <a:rPr lang="en-US" altLang="en-US" sz="11500" b="1" i="1" dirty="0">
                <a:solidFill>
                  <a:srgbClr val="197519"/>
                </a:solidFill>
              </a:rPr>
              <a:t>03</a:t>
            </a:r>
            <a:endParaRPr lang="en-US" altLang="en-US" sz="11500" b="1" i="1" dirty="0">
              <a:solidFill>
                <a:srgbClr val="197519"/>
              </a:solidFill>
            </a:endParaRPr>
          </a:p>
        </p:txBody>
      </p:sp>
      <p:sp>
        <p:nvSpPr>
          <p:cNvPr id="17" name="文本框 16"/>
          <p:cNvSpPr txBox="1">
            <a:spLocks noChangeArrowheads="1"/>
          </p:cNvSpPr>
          <p:nvPr/>
        </p:nvSpPr>
        <p:spPr bwMode="auto">
          <a:xfrm>
            <a:off x="3665538" y="3346450"/>
            <a:ext cx="5307012"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dirty="0">
                <a:solidFill>
                  <a:srgbClr val="197519"/>
                </a:solidFill>
              </a:rPr>
              <a:t>市场预测</a:t>
            </a:r>
            <a:endParaRPr lang="zh-CN" altLang="en-US" sz="3200" b="1" dirty="0">
              <a:solidFill>
                <a:srgbClr val="197519"/>
              </a:solidFill>
            </a:endParaRPr>
          </a:p>
        </p:txBody>
      </p:sp>
      <p:sp>
        <p:nvSpPr>
          <p:cNvPr id="18" name="文本框 17"/>
          <p:cNvSpPr txBox="1">
            <a:spLocks noChangeArrowheads="1"/>
          </p:cNvSpPr>
          <p:nvPr/>
        </p:nvSpPr>
        <p:spPr bwMode="auto">
          <a:xfrm>
            <a:off x="3649663" y="2773363"/>
            <a:ext cx="23303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i="1" dirty="0">
                <a:solidFill>
                  <a:srgbClr val="197519"/>
                </a:solidFill>
              </a:rPr>
              <a:t>Part Three</a:t>
            </a:r>
            <a:endParaRPr lang="zh-CN" altLang="en-US" sz="3200" b="1" i="1" dirty="0">
              <a:solidFill>
                <a:srgbClr val="197519"/>
              </a:solidFill>
              <a:ea typeface="Meiryo UI" pitchFamily="34" charset="-128"/>
              <a:cs typeface="Meiryo UI" pitchFamily="34" charset="-128"/>
            </a:endParaRPr>
          </a:p>
        </p:txBody>
      </p:sp>
      <p:sp>
        <p:nvSpPr>
          <p:cNvPr id="19" name="等腰三角形 18"/>
          <p:cNvSpPr>
            <a:spLocks noChangeArrowheads="1"/>
          </p:cNvSpPr>
          <p:nvPr/>
        </p:nvSpPr>
        <p:spPr bwMode="auto">
          <a:xfrm rot="9233090">
            <a:off x="9509125" y="2454275"/>
            <a:ext cx="266700" cy="230188"/>
          </a:xfrm>
          <a:prstGeom prst="triangle">
            <a:avLst>
              <a:gd name="adj" fmla="val 50000"/>
            </a:avLst>
          </a:prstGeom>
          <a:solidFill>
            <a:srgbClr val="5EA45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0" name="等腰三角形 19"/>
          <p:cNvSpPr>
            <a:spLocks noChangeArrowheads="1"/>
          </p:cNvSpPr>
          <p:nvPr/>
        </p:nvSpPr>
        <p:spPr bwMode="auto">
          <a:xfrm rot="-6030424">
            <a:off x="9156700" y="3128963"/>
            <a:ext cx="396875" cy="342900"/>
          </a:xfrm>
          <a:prstGeom prst="triangle">
            <a:avLst>
              <a:gd name="adj" fmla="val 50000"/>
            </a:avLst>
          </a:prstGeom>
          <a:solidFill>
            <a:srgbClr val="30903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1" name="等腰三角形 20"/>
          <p:cNvSpPr>
            <a:spLocks noChangeArrowheads="1"/>
          </p:cNvSpPr>
          <p:nvPr/>
        </p:nvSpPr>
        <p:spPr bwMode="auto">
          <a:xfrm rot="-228606">
            <a:off x="9024938" y="1804988"/>
            <a:ext cx="266700" cy="230187"/>
          </a:xfrm>
          <a:prstGeom prst="triangle">
            <a:avLst>
              <a:gd name="adj" fmla="val 50000"/>
            </a:avLst>
          </a:prstGeom>
          <a:solidFill>
            <a:srgbClr val="2B7E2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5" name="组合 4"/>
          <p:cNvGrpSpPr/>
          <p:nvPr/>
        </p:nvGrpSpPr>
        <p:grpSpPr bwMode="auto">
          <a:xfrm>
            <a:off x="9934575" y="3132138"/>
            <a:ext cx="1435100" cy="1309687"/>
            <a:chOff x="9933940" y="3132138"/>
            <a:chExt cx="1435100" cy="1309686"/>
          </a:xfrm>
        </p:grpSpPr>
        <p:sp>
          <p:nvSpPr>
            <p:cNvPr id="12296" name="等腰三角形 22"/>
            <p:cNvSpPr>
              <a:spLocks noChangeArrowheads="1"/>
            </p:cNvSpPr>
            <p:nvPr/>
          </p:nvSpPr>
          <p:spPr bwMode="auto">
            <a:xfrm rot="-8687839">
              <a:off x="9933940" y="3427412"/>
              <a:ext cx="1176338" cy="1014412"/>
            </a:xfrm>
            <a:prstGeom prst="triangle">
              <a:avLst>
                <a:gd name="adj" fmla="val 50000"/>
              </a:avLst>
            </a:prstGeom>
            <a:noFill/>
            <a:ln w="12700">
              <a:solidFill>
                <a:srgbClr val="197519"/>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12297" name="组合 2"/>
            <p:cNvGrpSpPr/>
            <p:nvPr/>
          </p:nvGrpSpPr>
          <p:grpSpPr bwMode="auto">
            <a:xfrm>
              <a:off x="10065703" y="3132138"/>
              <a:ext cx="1303337" cy="1279524"/>
              <a:chOff x="10065703" y="3132138"/>
              <a:chExt cx="1303337" cy="1279524"/>
            </a:xfrm>
          </p:grpSpPr>
          <p:sp>
            <p:nvSpPr>
              <p:cNvPr id="12298" name="等腰三角形 21"/>
              <p:cNvSpPr>
                <a:spLocks noChangeArrowheads="1"/>
              </p:cNvSpPr>
              <p:nvPr/>
            </p:nvSpPr>
            <p:spPr bwMode="auto">
              <a:xfrm rot="-8687839">
                <a:off x="10065703" y="3487738"/>
                <a:ext cx="944562" cy="8159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12299" name="组合 1"/>
              <p:cNvGrpSpPr/>
              <p:nvPr/>
            </p:nvGrpSpPr>
            <p:grpSpPr bwMode="auto">
              <a:xfrm>
                <a:off x="10165715" y="3132138"/>
                <a:ext cx="1203325" cy="1279524"/>
                <a:chOff x="10165715" y="3132138"/>
                <a:chExt cx="1203325" cy="1279524"/>
              </a:xfrm>
            </p:grpSpPr>
            <p:sp>
              <p:nvSpPr>
                <p:cNvPr id="12300" name="椭圆 23"/>
                <p:cNvSpPr>
                  <a:spLocks noChangeArrowheads="1"/>
                </p:cNvSpPr>
                <p:nvPr/>
              </p:nvSpPr>
              <p:spPr bwMode="auto">
                <a:xfrm rot="9110320">
                  <a:off x="11254740" y="3792538"/>
                  <a:ext cx="114300" cy="115887"/>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12301" name="椭圆 24"/>
                <p:cNvSpPr>
                  <a:spLocks noChangeArrowheads="1"/>
                </p:cNvSpPr>
                <p:nvPr/>
              </p:nvSpPr>
              <p:spPr bwMode="auto">
                <a:xfrm rot="9110320">
                  <a:off x="10165715" y="4295774"/>
                  <a:ext cx="115888"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12302" name="椭圆 25"/>
                <p:cNvSpPr>
                  <a:spLocks noChangeArrowheads="1"/>
                </p:cNvSpPr>
                <p:nvPr/>
              </p:nvSpPr>
              <p:spPr bwMode="auto">
                <a:xfrm rot="9110320">
                  <a:off x="10283190" y="3132138"/>
                  <a:ext cx="114300" cy="115887"/>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grpSp>
        </p:grpSp>
      </p:grpSp>
      <p:sp>
        <p:nvSpPr>
          <p:cNvPr id="27" name="等腰三角形 26"/>
          <p:cNvSpPr>
            <a:spLocks noChangeArrowheads="1"/>
          </p:cNvSpPr>
          <p:nvPr/>
        </p:nvSpPr>
        <p:spPr bwMode="auto">
          <a:xfrm rot="-3389783">
            <a:off x="8616157" y="2162969"/>
            <a:ext cx="127000" cy="109537"/>
          </a:xfrm>
          <a:prstGeom prst="triangle">
            <a:avLst>
              <a:gd name="adj" fmla="val 50000"/>
            </a:avLst>
          </a:prstGeom>
          <a:solidFill>
            <a:srgbClr val="5EA45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8" name="等腰三角形 27"/>
          <p:cNvSpPr>
            <a:spLocks noChangeArrowheads="1"/>
          </p:cNvSpPr>
          <p:nvPr/>
        </p:nvSpPr>
        <p:spPr bwMode="auto">
          <a:xfrm rot="8748521">
            <a:off x="8974138" y="2314575"/>
            <a:ext cx="128587" cy="109538"/>
          </a:xfrm>
          <a:prstGeom prst="triangle">
            <a:avLst>
              <a:gd name="adj" fmla="val 50000"/>
            </a:avLst>
          </a:prstGeom>
          <a:solidFill>
            <a:srgbClr val="55955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cxnSp>
        <p:nvCxnSpPr>
          <p:cNvPr id="2063" name="Straight Connector 13"/>
          <p:cNvCxnSpPr>
            <a:cxnSpLocks noChangeShapeType="1"/>
          </p:cNvCxnSpPr>
          <p:nvPr/>
        </p:nvCxnSpPr>
        <p:spPr bwMode="auto">
          <a:xfrm flipH="1">
            <a:off x="1417638" y="4110038"/>
            <a:ext cx="7208837" cy="0"/>
          </a:xfrm>
          <a:prstGeom prst="line">
            <a:avLst/>
          </a:prstGeom>
          <a:noFill/>
          <a:ln w="19050" cap="sq">
            <a:solidFill>
              <a:srgbClr val="197519"/>
            </a:solidFill>
            <a:miter lim="800000"/>
            <a:headEnd type="oval" w="med" len="med"/>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spd="slow" p14:dur="999"/>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8" presetClass="emph" presetSubtype="0" fill="hold" grpId="0" nodeType="withEffect">
                                  <p:stCondLst>
                                    <p:cond delay="0"/>
                                  </p:stCondLst>
                                  <p:childTnLst>
                                    <p:animRot by="21600000">
                                      <p:cBhvr>
                                        <p:cTn id="18" dur="1000" fill="hold"/>
                                        <p:tgtEl>
                                          <p:spTgt spid="19"/>
                                        </p:tgtEl>
                                        <p:attrNameLst>
                                          <p:attrName>r</p:attrName>
                                        </p:attrNameLst>
                                      </p:cBhvr>
                                    </p:animRot>
                                  </p:childTnLst>
                                </p:cTn>
                              </p:par>
                              <p:par>
                                <p:cTn id="19" presetID="8" presetClass="emph" presetSubtype="0" fill="hold" grpId="0" nodeType="withEffect">
                                  <p:stCondLst>
                                    <p:cond delay="0"/>
                                  </p:stCondLst>
                                  <p:childTnLst>
                                    <p:animRot by="21600000">
                                      <p:cBhvr>
                                        <p:cTn id="20" dur="1000" fill="hold"/>
                                        <p:tgtEl>
                                          <p:spTgt spid="20"/>
                                        </p:tgtEl>
                                        <p:attrNameLst>
                                          <p:attrName>r</p:attrName>
                                        </p:attrNameLst>
                                      </p:cBhvr>
                                    </p:animRot>
                                  </p:childTnLst>
                                </p:cTn>
                              </p:par>
                              <p:par>
                                <p:cTn id="21" presetID="8" presetClass="emph" presetSubtype="0" fill="hold" grpId="0" nodeType="withEffect">
                                  <p:stCondLst>
                                    <p:cond delay="0"/>
                                  </p:stCondLst>
                                  <p:childTnLst>
                                    <p:animRot by="21600000">
                                      <p:cBhvr>
                                        <p:cTn id="22" dur="1000" fill="hold"/>
                                        <p:tgtEl>
                                          <p:spTgt spid="21"/>
                                        </p:tgtEl>
                                        <p:attrNameLst>
                                          <p:attrName>r</p:attrName>
                                        </p:attrNameLst>
                                      </p:cBhvr>
                                    </p:animRot>
                                  </p:childTnLst>
                                </p:cTn>
                              </p:par>
                              <p:par>
                                <p:cTn id="23" presetID="8" presetClass="emph" presetSubtype="0" fill="hold" grpId="0" nodeType="withEffect">
                                  <p:stCondLst>
                                    <p:cond delay="0"/>
                                  </p:stCondLst>
                                  <p:childTnLst>
                                    <p:animRot by="21600000">
                                      <p:cBhvr>
                                        <p:cTn id="24" dur="1000" fill="hold"/>
                                        <p:tgtEl>
                                          <p:spTgt spid="27"/>
                                        </p:tgtEl>
                                        <p:attrNameLst>
                                          <p:attrName>r</p:attrName>
                                        </p:attrNameLst>
                                      </p:cBhvr>
                                    </p:animRot>
                                  </p:childTnLst>
                                </p:cTn>
                              </p:par>
                              <p:par>
                                <p:cTn id="25" presetID="8" presetClass="emph" presetSubtype="0" fill="hold" grpId="0" nodeType="withEffect">
                                  <p:stCondLst>
                                    <p:cond delay="0"/>
                                  </p:stCondLst>
                                  <p:childTnLst>
                                    <p:animRot by="21600000">
                                      <p:cBhvr>
                                        <p:cTn id="26" dur="1000" fill="hold"/>
                                        <p:tgtEl>
                                          <p:spTgt spid="28"/>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5"/>
                                        </p:tgtEl>
                                        <p:attrNameLst>
                                          <p:attrName>r</p:attrName>
                                        </p:attrNameLst>
                                      </p:cBhvr>
                                    </p:animRo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41" presetClass="entr" presetSubtype="0" fill="hold" grpId="0" nodeType="withEffect">
                                  <p:stCondLst>
                                    <p:cond delay="200"/>
                                  </p:stCondLst>
                                  <p:iterate type="lt">
                                    <p:tmPct val="10000"/>
                                  </p:iterate>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8"/>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300"/>
                                  </p:stCondLst>
                                  <p:childTnLst>
                                    <p:set>
                                      <p:cBhvr>
                                        <p:cTn id="45" dur="1" fill="hold">
                                          <p:stCondLst>
                                            <p:cond delay="0"/>
                                          </p:stCondLst>
                                        </p:cTn>
                                        <p:tgtEl>
                                          <p:spTgt spid="2063"/>
                                        </p:tgtEl>
                                        <p:attrNameLst>
                                          <p:attrName>style.visibility</p:attrName>
                                        </p:attrNameLst>
                                      </p:cBhvr>
                                      <p:to>
                                        <p:strVal val="visible"/>
                                      </p:to>
                                    </p:set>
                                    <p:animEffect transition="in" filter="wipe(left)">
                                      <p:cBhvr>
                                        <p:cTn id="46"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19" grpId="1" animBg="1"/>
      <p:bldP spid="20" grpId="0" animBg="1"/>
      <p:bldP spid="20" grpId="1" animBg="1"/>
      <p:bldP spid="21" grpId="0" animBg="1"/>
      <p:bldP spid="21" grpId="1" animBg="1"/>
      <p:bldP spid="27" grpId="0" animBg="1"/>
      <p:bldP spid="27" grpId="1" animBg="1"/>
      <p:bldP spid="28" grpId="0" animBg="1"/>
      <p:bldP spid="28"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 name="矩形 66"/>
          <p:cNvSpPr>
            <a:spLocks noChangeArrowheads="1"/>
          </p:cNvSpPr>
          <p:nvPr/>
        </p:nvSpPr>
        <p:spPr bwMode="auto">
          <a:xfrm>
            <a:off x="1186205" y="525403"/>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rgbClr val="197519"/>
                </a:solidFill>
              </a:rPr>
              <a:t>市场规模</a:t>
            </a:r>
            <a:endParaRPr lang="zh-CN" altLang="en-US" sz="2000" b="1" dirty="0">
              <a:solidFill>
                <a:srgbClr val="197519"/>
              </a:solidFill>
            </a:endParaRPr>
          </a:p>
        </p:txBody>
      </p:sp>
      <p:sp>
        <p:nvSpPr>
          <p:cNvPr id="68"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9"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0"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1"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4" name="文本框 73"/>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a:solidFill>
                  <a:srgbClr val="197519"/>
                </a:solidFill>
                <a:ea typeface="方正粗倩简体" pitchFamily="65" charset="-122"/>
              </a:rPr>
              <a:t>21</a:t>
            </a:r>
            <a:endParaRPr lang="en-US" altLang="zh-CN" sz="1500">
              <a:solidFill>
                <a:srgbClr val="197519"/>
              </a:solidFill>
              <a:ea typeface="方正粗倩简体" pitchFamily="65" charset="-122"/>
            </a:endParaRPr>
          </a:p>
        </p:txBody>
      </p:sp>
      <p:sp>
        <p:nvSpPr>
          <p:cNvPr id="75" name="等腰三角形 36"/>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6" name="等腰三角形 37"/>
          <p:cNvSpPr>
            <a:spLocks noChangeArrowheads="1"/>
          </p:cNvSpPr>
          <p:nvPr/>
        </p:nvSpPr>
        <p:spPr bwMode="auto">
          <a:xfrm rot="15569576">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7" name="等腰三角形 38"/>
          <p:cNvSpPr>
            <a:spLocks noChangeArrowheads="1"/>
          </p:cNvSpPr>
          <p:nvPr/>
        </p:nvSpPr>
        <p:spPr bwMode="auto">
          <a:xfrm rot="21371394">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8" name="等腰三角形 49"/>
          <p:cNvSpPr>
            <a:spLocks noChangeArrowheads="1"/>
          </p:cNvSpPr>
          <p:nvPr/>
        </p:nvSpPr>
        <p:spPr bwMode="auto">
          <a:xfrm rot="18210217">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9" name="等腰三角形 50"/>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87" name="矩形 86"/>
          <p:cNvSpPr/>
          <p:nvPr/>
        </p:nvSpPr>
        <p:spPr>
          <a:xfrm>
            <a:off x="1952942" y="5216569"/>
            <a:ext cx="3281234" cy="369332"/>
          </a:xfrm>
          <a:prstGeom prst="rect">
            <a:avLst/>
          </a:prstGeom>
        </p:spPr>
        <p:txBody>
          <a:bodyPr wrap="square">
            <a:spAutoFit/>
          </a:bodyPr>
          <a:lstStyle/>
          <a:p>
            <a:r>
              <a:rPr lang="zh-CN" altLang="en-US" dirty="0"/>
              <a:t>智能制造系统解决方案市场</a:t>
            </a:r>
            <a:endParaRPr lang="zh-CN" altLang="en-US" dirty="0"/>
          </a:p>
        </p:txBody>
      </p:sp>
      <p:grpSp>
        <p:nvGrpSpPr>
          <p:cNvPr id="2" name="组合 1"/>
          <p:cNvGrpSpPr/>
          <p:nvPr/>
        </p:nvGrpSpPr>
        <p:grpSpPr>
          <a:xfrm>
            <a:off x="760413" y="2208102"/>
            <a:ext cx="5084762" cy="2893350"/>
            <a:chOff x="1539233" y="1294765"/>
            <a:chExt cx="5084762" cy="2893350"/>
          </a:xfrm>
        </p:grpSpPr>
        <p:cxnSp>
          <p:nvCxnSpPr>
            <p:cNvPr id="80" name="直接箭头连接符 2"/>
            <p:cNvCxnSpPr/>
            <p:nvPr/>
          </p:nvCxnSpPr>
          <p:spPr>
            <a:xfrm flipV="1">
              <a:off x="1539233" y="3713134"/>
              <a:ext cx="4788300" cy="21583"/>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1" name="文本框 80"/>
            <p:cNvSpPr txBox="1"/>
            <p:nvPr/>
          </p:nvSpPr>
          <p:spPr>
            <a:xfrm>
              <a:off x="2143058" y="3832253"/>
              <a:ext cx="777966" cy="338554"/>
            </a:xfrm>
            <a:prstGeom prst="rect">
              <a:avLst/>
            </a:prstGeom>
            <a:noFill/>
          </p:spPr>
          <p:txBody>
            <a:bodyPr wrap="square" rtlCol="0">
              <a:spAutoFit/>
            </a:bodyPr>
            <a:lstStyle/>
            <a:p>
              <a:r>
                <a:rPr lang="en-US" altLang="zh-CN" sz="1600" dirty="0"/>
                <a:t>2017</a:t>
              </a:r>
              <a:endParaRPr lang="zh-CN" altLang="en-US" sz="1600" dirty="0"/>
            </a:p>
          </p:txBody>
        </p:sp>
        <p:sp>
          <p:nvSpPr>
            <p:cNvPr id="82" name="文本框 81"/>
            <p:cNvSpPr txBox="1"/>
            <p:nvPr/>
          </p:nvSpPr>
          <p:spPr>
            <a:xfrm>
              <a:off x="3556416" y="3850930"/>
              <a:ext cx="1558819" cy="337185"/>
            </a:xfrm>
            <a:prstGeom prst="rect">
              <a:avLst/>
            </a:prstGeom>
            <a:noFill/>
          </p:spPr>
          <p:txBody>
            <a:bodyPr wrap="square" rtlCol="0">
              <a:spAutoFit/>
            </a:bodyPr>
            <a:lstStyle/>
            <a:p>
              <a:r>
                <a:rPr lang="en-US" altLang="zh-CN" sz="1600" dirty="0"/>
                <a:t>2020</a:t>
              </a:r>
              <a:endParaRPr lang="zh-CN" altLang="en-US" sz="1600" dirty="0"/>
            </a:p>
          </p:txBody>
        </p:sp>
        <p:sp>
          <p:nvSpPr>
            <p:cNvPr id="83" name="矩形 82"/>
            <p:cNvSpPr/>
            <p:nvPr/>
          </p:nvSpPr>
          <p:spPr>
            <a:xfrm>
              <a:off x="2143125" y="2882900"/>
              <a:ext cx="759460" cy="82994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1280</a:t>
              </a:r>
              <a:endParaRPr lang="en-US" altLang="zh-CN" sz="1600" dirty="0"/>
            </a:p>
            <a:p>
              <a:pPr algn="ctr"/>
              <a:r>
                <a:rPr lang="zh-CN" altLang="en-US" sz="1600" dirty="0"/>
                <a:t>亿元</a:t>
              </a:r>
              <a:endParaRPr lang="zh-CN" altLang="en-US" sz="1600" dirty="0"/>
            </a:p>
          </p:txBody>
        </p:sp>
        <p:sp>
          <p:nvSpPr>
            <p:cNvPr id="84" name="矩形 83"/>
            <p:cNvSpPr/>
            <p:nvPr/>
          </p:nvSpPr>
          <p:spPr>
            <a:xfrm>
              <a:off x="3476625" y="2382520"/>
              <a:ext cx="850900" cy="133032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2380</a:t>
              </a:r>
              <a:endParaRPr lang="en-US" altLang="zh-CN" sz="1600" dirty="0"/>
            </a:p>
            <a:p>
              <a:pPr algn="ctr"/>
              <a:r>
                <a:rPr lang="zh-CN" altLang="en-US" sz="1600" dirty="0"/>
                <a:t>亿元</a:t>
              </a:r>
              <a:endParaRPr lang="zh-CN" altLang="en-US" sz="1600" dirty="0"/>
            </a:p>
          </p:txBody>
        </p:sp>
        <p:sp>
          <p:nvSpPr>
            <p:cNvPr id="105" name="矩形 104"/>
            <p:cNvSpPr/>
            <p:nvPr/>
          </p:nvSpPr>
          <p:spPr>
            <a:xfrm>
              <a:off x="5028565" y="1294765"/>
              <a:ext cx="850900" cy="241808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t>5000</a:t>
              </a:r>
              <a:r>
                <a:rPr lang="zh-CN" altLang="en-US" sz="1600" dirty="0"/>
                <a:t>亿元</a:t>
              </a:r>
              <a:endParaRPr lang="zh-CN" altLang="en-US" sz="1600" dirty="0"/>
            </a:p>
          </p:txBody>
        </p:sp>
        <p:sp>
          <p:nvSpPr>
            <p:cNvPr id="106" name="文本框 105"/>
            <p:cNvSpPr txBox="1"/>
            <p:nvPr/>
          </p:nvSpPr>
          <p:spPr>
            <a:xfrm>
              <a:off x="5065176" y="3850930"/>
              <a:ext cx="1558819" cy="337185"/>
            </a:xfrm>
            <a:prstGeom prst="rect">
              <a:avLst/>
            </a:prstGeom>
            <a:noFill/>
          </p:spPr>
          <p:txBody>
            <a:bodyPr wrap="square" rtlCol="0">
              <a:spAutoFit/>
            </a:bodyPr>
            <a:lstStyle/>
            <a:p>
              <a:r>
                <a:rPr lang="en-US" altLang="zh-CN" sz="1600" dirty="0"/>
                <a:t>2025</a:t>
              </a:r>
              <a:r>
                <a:rPr lang="zh-CN" altLang="en-US" sz="1600" dirty="0"/>
                <a:t>（预计）</a:t>
              </a:r>
              <a:endParaRPr lang="zh-CN" altLang="en-US" sz="1600" dirty="0"/>
            </a:p>
          </p:txBody>
        </p:sp>
      </p:grpSp>
      <p:sp>
        <p:nvSpPr>
          <p:cNvPr id="51" name="矩形 50"/>
          <p:cNvSpPr/>
          <p:nvPr/>
        </p:nvSpPr>
        <p:spPr>
          <a:xfrm>
            <a:off x="6249753" y="2066049"/>
            <a:ext cx="5362626" cy="3046988"/>
          </a:xfrm>
          <a:prstGeom prst="rect">
            <a:avLst/>
          </a:prstGeom>
        </p:spPr>
        <p:txBody>
          <a:bodyPr wrap="square">
            <a:spAutoFit/>
          </a:bodyPr>
          <a:lstStyle/>
          <a:p>
            <a:pPr marL="285750" indent="-285750">
              <a:buFont typeface="Arial" panose="020B0604020202020204" pitchFamily="34" charset="0"/>
              <a:buChar char="•"/>
            </a:pPr>
            <a:r>
              <a:rPr lang="zh-CN" altLang="en-US" sz="1600" dirty="0"/>
              <a:t>据不完全统计，智能制造系统解决方案累计销售额超十亿的供应商约几十家，占比 </a:t>
            </a:r>
            <a:r>
              <a:rPr lang="en-US" altLang="zh-CN" sz="1600" dirty="0"/>
              <a:t>30%</a:t>
            </a:r>
            <a:r>
              <a:rPr lang="zh-CN" altLang="en-US" sz="1600" dirty="0"/>
              <a:t>左右</a:t>
            </a:r>
            <a:endParaRPr lang="en-US" altLang="zh-CN" sz="1600" dirty="0"/>
          </a:p>
          <a:p>
            <a:endParaRPr lang="en-US" altLang="zh-CN" sz="1600" dirty="0"/>
          </a:p>
          <a:p>
            <a:pPr marL="285750" indent="-285750">
              <a:buFont typeface="Arial" panose="020B0604020202020204" pitchFamily="34" charset="0"/>
              <a:buChar char="•"/>
            </a:pPr>
            <a:r>
              <a:rPr lang="zh-CN" altLang="en-US" sz="1600" dirty="0"/>
              <a:t>项目解决方案暂未以公司的形式向市场进行推广，主要通过合作研究的方式与企业进行深入合作，经过落地验证项目解决方案已经取得了巨大的经济收益，累计超过 </a:t>
            </a:r>
            <a:r>
              <a:rPr lang="en-US" altLang="zh-CN" sz="1600" dirty="0"/>
              <a:t>20 </a:t>
            </a:r>
            <a:r>
              <a:rPr lang="zh-CN" altLang="en-US" sz="1600" dirty="0"/>
              <a:t>多亿</a:t>
            </a:r>
            <a:endParaRPr lang="en-US" altLang="zh-CN" sz="1600" dirty="0"/>
          </a:p>
          <a:p>
            <a:pPr marL="285750" indent="-285750">
              <a:buFont typeface="Arial" panose="020B0604020202020204" pitchFamily="34" charset="0"/>
              <a:buChar char="•"/>
            </a:pPr>
            <a:endParaRPr lang="zh-CN" altLang="en-US" sz="1600" dirty="0"/>
          </a:p>
          <a:p>
            <a:pPr marL="285750" indent="-285750">
              <a:buFont typeface="Arial" panose="020B0604020202020204" pitchFamily="34" charset="0"/>
              <a:buChar char="•"/>
            </a:pPr>
            <a:r>
              <a:rPr lang="zh-CN" altLang="en-US" sz="1600" dirty="0"/>
              <a:t>按照目前解决方案的核心能力和应用实际来推算，假如成立公司面向市场推广，非常有机会在</a:t>
            </a:r>
            <a:r>
              <a:rPr lang="en-US" altLang="zh-CN" sz="1600" dirty="0"/>
              <a:t>5</a:t>
            </a:r>
            <a:r>
              <a:rPr lang="zh-CN" altLang="en-US" sz="1600" dirty="0"/>
              <a:t>年以内成为主营业务收入超 </a:t>
            </a:r>
            <a:r>
              <a:rPr lang="en-US" altLang="zh-CN" sz="1600" dirty="0"/>
              <a:t>10 </a:t>
            </a:r>
            <a:r>
              <a:rPr lang="zh-CN" altLang="en-US" sz="1600" dirty="0"/>
              <a:t>亿元的智能制造系统解决方案供应商之一</a:t>
            </a:r>
            <a:endParaRPr lang="zh-CN" altLang="en-US" sz="1600" dirty="0"/>
          </a:p>
        </p:txBody>
      </p:sp>
    </p:spTree>
  </p:cSld>
  <p:clrMapOvr>
    <a:masterClrMapping/>
  </p:clrMapOvr>
  <mc:AlternateContent xmlns:mc="http://schemas.openxmlformats.org/markup-compatibility/2006">
    <mc:Choice xmlns:p14="http://schemas.microsoft.com/office/powerpoint/2010/main" Requires="p14">
      <p:transition spd="slow" p14:dur="999"/>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p:cTn id="7" dur="500" fill="hold"/>
                                        <p:tgtEl>
                                          <p:spTgt spid="68"/>
                                        </p:tgtEl>
                                        <p:attrNameLst>
                                          <p:attrName>ppt_x</p:attrName>
                                        </p:attrNameLst>
                                      </p:cBhvr>
                                      <p:tavLst>
                                        <p:tav tm="0">
                                          <p:val>
                                            <p:strVal val="0-#ppt_w/2"/>
                                          </p:val>
                                        </p:tav>
                                        <p:tav tm="100000">
                                          <p:val>
                                            <p:strVal val="#ppt_x"/>
                                          </p:val>
                                        </p:tav>
                                      </p:tavLst>
                                    </p:anim>
                                    <p:anim calcmode="lin" valueType="num">
                                      <p:cBhvr>
                                        <p:cTn id="8" dur="500" fill="hold"/>
                                        <p:tgtEl>
                                          <p:spTgt spid="6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p:cTn id="11" dur="500" fill="hold"/>
                                        <p:tgtEl>
                                          <p:spTgt spid="69"/>
                                        </p:tgtEl>
                                        <p:attrNameLst>
                                          <p:attrName>ppt_x</p:attrName>
                                        </p:attrNameLst>
                                      </p:cBhvr>
                                      <p:tavLst>
                                        <p:tav tm="0">
                                          <p:val>
                                            <p:strVal val="0-#ppt_w/2"/>
                                          </p:val>
                                        </p:tav>
                                        <p:tav tm="100000">
                                          <p:val>
                                            <p:strVal val="#ppt_x"/>
                                          </p:val>
                                        </p:tav>
                                      </p:tavLst>
                                    </p:anim>
                                    <p:anim calcmode="lin" valueType="num">
                                      <p:cBhvr>
                                        <p:cTn id="12" dur="500" fill="hold"/>
                                        <p:tgtEl>
                                          <p:spTgt spid="6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anim calcmode="lin" valueType="num">
                                      <p:cBhvr>
                                        <p:cTn id="15" dur="500" fill="hold"/>
                                        <p:tgtEl>
                                          <p:spTgt spid="70"/>
                                        </p:tgtEl>
                                        <p:attrNameLst>
                                          <p:attrName>ppt_x</p:attrName>
                                        </p:attrNameLst>
                                      </p:cBhvr>
                                      <p:tavLst>
                                        <p:tav tm="0">
                                          <p:val>
                                            <p:strVal val="0-#ppt_w/2"/>
                                          </p:val>
                                        </p:tav>
                                        <p:tav tm="100000">
                                          <p:val>
                                            <p:strVal val="#ppt_x"/>
                                          </p:val>
                                        </p:tav>
                                      </p:tavLst>
                                    </p:anim>
                                    <p:anim calcmode="lin" valueType="num">
                                      <p:cBhvr>
                                        <p:cTn id="16" dur="500" fill="hold"/>
                                        <p:tgtEl>
                                          <p:spTgt spid="7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ppt_x</p:attrName>
                                        </p:attrNameLst>
                                      </p:cBhvr>
                                      <p:tavLst>
                                        <p:tav tm="0">
                                          <p:val>
                                            <p:strVal val="0-#ppt_w/2"/>
                                          </p:val>
                                        </p:tav>
                                        <p:tav tm="100000">
                                          <p:val>
                                            <p:strVal val="#ppt_x"/>
                                          </p:val>
                                        </p:tav>
                                      </p:tavLst>
                                    </p:anim>
                                    <p:anim calcmode="lin" valueType="num">
                                      <p:cBhvr>
                                        <p:cTn id="20" dur="500" fill="hold"/>
                                        <p:tgtEl>
                                          <p:spTgt spid="71"/>
                                        </p:tgtEl>
                                        <p:attrNameLst>
                                          <p:attrName>ppt_y</p:attrName>
                                        </p:attrNameLst>
                                      </p:cBhvr>
                                      <p:tavLst>
                                        <p:tav tm="0">
                                          <p:val>
                                            <p:strVal val="#ppt_y"/>
                                          </p:val>
                                        </p:tav>
                                        <p:tav tm="100000">
                                          <p:val>
                                            <p:strVal val="#ppt_y"/>
                                          </p:val>
                                        </p:tav>
                                      </p:tavLst>
                                    </p:anim>
                                  </p:childTnLst>
                                </p:cTn>
                              </p:par>
                              <p:par>
                                <p:cTn id="21" presetID="8" presetClass="emph" presetSubtype="0" fill="hold" grpId="1" nodeType="withEffect">
                                  <p:stCondLst>
                                    <p:cond delay="0"/>
                                  </p:stCondLst>
                                  <p:childTnLst>
                                    <p:animRot by="21600000">
                                      <p:cBhvr>
                                        <p:cTn id="22" dur="500" fill="hold"/>
                                        <p:tgtEl>
                                          <p:spTgt spid="68"/>
                                        </p:tgtEl>
                                        <p:attrNameLst>
                                          <p:attrName>r</p:attrName>
                                        </p:attrNameLst>
                                      </p:cBhvr>
                                    </p:animRot>
                                  </p:childTnLst>
                                </p:cTn>
                              </p:par>
                              <p:par>
                                <p:cTn id="23" presetID="8" presetClass="emph" presetSubtype="0" fill="hold" grpId="1" nodeType="withEffect">
                                  <p:stCondLst>
                                    <p:cond delay="0"/>
                                  </p:stCondLst>
                                  <p:childTnLst>
                                    <p:animRot by="21600000">
                                      <p:cBhvr>
                                        <p:cTn id="24" dur="500" fill="hold"/>
                                        <p:tgtEl>
                                          <p:spTgt spid="69"/>
                                        </p:tgtEl>
                                        <p:attrNameLst>
                                          <p:attrName>r</p:attrName>
                                        </p:attrNameLst>
                                      </p:cBhvr>
                                    </p:animRot>
                                  </p:childTnLst>
                                </p:cTn>
                              </p:par>
                              <p:par>
                                <p:cTn id="25" presetID="8" presetClass="emph" presetSubtype="0" fill="hold" grpId="1" nodeType="withEffect">
                                  <p:stCondLst>
                                    <p:cond delay="0"/>
                                  </p:stCondLst>
                                  <p:childTnLst>
                                    <p:animRot by="21600000">
                                      <p:cBhvr>
                                        <p:cTn id="26" dur="500" fill="hold"/>
                                        <p:tgtEl>
                                          <p:spTgt spid="70"/>
                                        </p:tgtEl>
                                        <p:attrNameLst>
                                          <p:attrName>r</p:attrName>
                                        </p:attrNameLst>
                                      </p:cBhvr>
                                    </p:animRot>
                                  </p:childTnLst>
                                </p:cTn>
                              </p:par>
                              <p:par>
                                <p:cTn id="27" presetID="8" presetClass="emph" presetSubtype="0" fill="hold" grpId="1" nodeType="withEffect">
                                  <p:stCondLst>
                                    <p:cond delay="0"/>
                                  </p:stCondLst>
                                  <p:childTnLst>
                                    <p:animRot by="21600000">
                                      <p:cBhvr>
                                        <p:cTn id="28" dur="500" fill="hold"/>
                                        <p:tgtEl>
                                          <p:spTgt spid="71"/>
                                        </p:tgtEl>
                                        <p:attrNameLst>
                                          <p:attrName>r</p:attrName>
                                        </p:attrNameLst>
                                      </p:cBhvr>
                                    </p:animRot>
                                  </p:childTnLst>
                                </p:cTn>
                              </p:par>
                              <p:par>
                                <p:cTn id="29" presetID="10" presetClass="entr" presetSubtype="0" fill="hold" grpId="0" nodeType="withEffect">
                                  <p:stCondLst>
                                    <p:cond delay="300"/>
                                  </p:stCondLst>
                                  <p:childTnLst>
                                    <p:set>
                                      <p:cBhvr>
                                        <p:cTn id="30" dur="1" fill="hold">
                                          <p:stCondLst>
                                            <p:cond delay="0"/>
                                          </p:stCondLst>
                                        </p:cTn>
                                        <p:tgtEl>
                                          <p:spTgt spid="67"/>
                                        </p:tgtEl>
                                        <p:attrNameLst>
                                          <p:attrName>style.visibility</p:attrName>
                                        </p:attrNameLst>
                                      </p:cBhvr>
                                      <p:to>
                                        <p:strVal val="visible"/>
                                      </p:to>
                                    </p:set>
                                    <p:animEffect transition="in" filter="fade">
                                      <p:cBhvr>
                                        <p:cTn id="31" dur="500"/>
                                        <p:tgtEl>
                                          <p:spTgt spid="67"/>
                                        </p:tgtEl>
                                      </p:cBhvr>
                                    </p:animEffect>
                                  </p:childTnLst>
                                </p:cTn>
                              </p:par>
                              <p:par>
                                <p:cTn id="32" presetID="8" presetClass="emph" presetSubtype="0" fill="hold" grpId="0" nodeType="withEffect">
                                  <p:stCondLst>
                                    <p:cond delay="0"/>
                                  </p:stCondLst>
                                  <p:childTnLst>
                                    <p:animRot by="21600000">
                                      <p:cBhvr>
                                        <p:cTn id="33" dur="1000" fill="hold"/>
                                        <p:tgtEl>
                                          <p:spTgt spid="75"/>
                                        </p:tgtEl>
                                        <p:attrNameLst>
                                          <p:attrName>r</p:attrName>
                                        </p:attrNameLst>
                                      </p:cBhvr>
                                    </p:animRot>
                                  </p:childTnLst>
                                </p:cTn>
                              </p:par>
                              <p:par>
                                <p:cTn id="34" presetID="8" presetClass="emph" presetSubtype="0" fill="hold" grpId="0" nodeType="withEffect">
                                  <p:stCondLst>
                                    <p:cond delay="0"/>
                                  </p:stCondLst>
                                  <p:childTnLst>
                                    <p:animRot by="21600000">
                                      <p:cBhvr>
                                        <p:cTn id="35" dur="1000" fill="hold"/>
                                        <p:tgtEl>
                                          <p:spTgt spid="76"/>
                                        </p:tgtEl>
                                        <p:attrNameLst>
                                          <p:attrName>r</p:attrName>
                                        </p:attrNameLst>
                                      </p:cBhvr>
                                    </p:animRot>
                                  </p:childTnLst>
                                </p:cTn>
                              </p:par>
                              <p:par>
                                <p:cTn id="36" presetID="8" presetClass="emph" presetSubtype="0" fill="hold" grpId="0" nodeType="withEffect">
                                  <p:stCondLst>
                                    <p:cond delay="0"/>
                                  </p:stCondLst>
                                  <p:childTnLst>
                                    <p:animRot by="21600000">
                                      <p:cBhvr>
                                        <p:cTn id="37" dur="1000" fill="hold"/>
                                        <p:tgtEl>
                                          <p:spTgt spid="77"/>
                                        </p:tgtEl>
                                        <p:attrNameLst>
                                          <p:attrName>r</p:attrName>
                                        </p:attrNameLst>
                                      </p:cBhvr>
                                    </p:animRot>
                                  </p:childTnLst>
                                </p:cTn>
                              </p:par>
                              <p:par>
                                <p:cTn id="38" presetID="8" presetClass="emph" presetSubtype="0" fill="hold" grpId="0" nodeType="withEffect">
                                  <p:stCondLst>
                                    <p:cond delay="0"/>
                                  </p:stCondLst>
                                  <p:childTnLst>
                                    <p:animRot by="21600000">
                                      <p:cBhvr>
                                        <p:cTn id="39" dur="1000" fill="hold"/>
                                        <p:tgtEl>
                                          <p:spTgt spid="78"/>
                                        </p:tgtEl>
                                        <p:attrNameLst>
                                          <p:attrName>r</p:attrName>
                                        </p:attrNameLst>
                                      </p:cBhvr>
                                    </p:animRot>
                                  </p:childTnLst>
                                </p:cTn>
                              </p:par>
                              <p:par>
                                <p:cTn id="40" presetID="8" presetClass="emph" presetSubtype="0" fill="hold" grpId="0" nodeType="withEffect">
                                  <p:stCondLst>
                                    <p:cond delay="0"/>
                                  </p:stCondLst>
                                  <p:childTnLst>
                                    <p:animRot by="21600000">
                                      <p:cBhvr>
                                        <p:cTn id="41" dur="1000" fill="hold"/>
                                        <p:tgtEl>
                                          <p:spTgt spid="79"/>
                                        </p:tgtEl>
                                        <p:attrNameLst>
                                          <p:attrName>r</p:attrName>
                                        </p:attrNameLst>
                                      </p:cBhvr>
                                    </p:animRot>
                                  </p:childTnLst>
                                </p:cTn>
                              </p:par>
                              <p:par>
                                <p:cTn id="42" presetID="42" presetClass="entr" presetSubtype="0" fill="hold" grpId="0" nodeType="withEffect">
                                  <p:stCondLst>
                                    <p:cond delay="0"/>
                                  </p:stCondLst>
                                  <p:childTnLst>
                                    <p:set>
                                      <p:cBhvr>
                                        <p:cTn id="43" dur="1" fill="hold">
                                          <p:stCondLst>
                                            <p:cond delay="0"/>
                                          </p:stCondLst>
                                        </p:cTn>
                                        <p:tgtEl>
                                          <p:spTgt spid="74"/>
                                        </p:tgtEl>
                                        <p:attrNameLst>
                                          <p:attrName>style.visibility</p:attrName>
                                        </p:attrNameLst>
                                      </p:cBhvr>
                                      <p:to>
                                        <p:strVal val="visible"/>
                                      </p:to>
                                    </p:set>
                                    <p:animEffect transition="in" filter="fade">
                                      <p:cBhvr>
                                        <p:cTn id="44" dur="1000"/>
                                        <p:tgtEl>
                                          <p:spTgt spid="74"/>
                                        </p:tgtEl>
                                      </p:cBhvr>
                                    </p:animEffect>
                                    <p:anim calcmode="lin" valueType="num">
                                      <p:cBhvr>
                                        <p:cTn id="45" dur="1000" fill="hold"/>
                                        <p:tgtEl>
                                          <p:spTgt spid="74"/>
                                        </p:tgtEl>
                                        <p:attrNameLst>
                                          <p:attrName>ppt_x</p:attrName>
                                        </p:attrNameLst>
                                      </p:cBhvr>
                                      <p:tavLst>
                                        <p:tav tm="0">
                                          <p:val>
                                            <p:strVal val="#ppt_x"/>
                                          </p:val>
                                        </p:tav>
                                        <p:tav tm="100000">
                                          <p:val>
                                            <p:strVal val="#ppt_x"/>
                                          </p:val>
                                        </p:tav>
                                      </p:tavLst>
                                    </p:anim>
                                    <p:anim calcmode="lin" valueType="num">
                                      <p:cBhvr>
                                        <p:cTn id="46"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animBg="1"/>
      <p:bldP spid="68" grpId="1" animBg="1"/>
      <p:bldP spid="69" grpId="0" animBg="1"/>
      <p:bldP spid="69" grpId="1" animBg="1"/>
      <p:bldP spid="70" grpId="0" animBg="1"/>
      <p:bldP spid="70" grpId="1" animBg="1"/>
      <p:bldP spid="71" grpId="0" animBg="1"/>
      <p:bldP spid="71" grpId="1" animBg="1"/>
      <p:bldP spid="74" grpId="0"/>
      <p:bldP spid="75" grpId="0" animBg="1"/>
      <p:bldP spid="76" grpId="0" animBg="1"/>
      <p:bldP spid="77" grpId="0" animBg="1"/>
      <p:bldP spid="78" grpId="0" animBg="1"/>
      <p:bldP spid="7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Text Placeholder 3"/>
          <p:cNvSpPr txBox="1">
            <a:spLocks noChangeArrowheads="1"/>
          </p:cNvSpPr>
          <p:nvPr/>
        </p:nvSpPr>
        <p:spPr bwMode="auto">
          <a:xfrm>
            <a:off x="1379538" y="2547938"/>
            <a:ext cx="16414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微软雅黑" panose="020B0503020204020204" pitchFamily="34" charset="-122"/>
                <a:ea typeface="微软雅黑" panose="020B0503020204020204" pitchFamily="34" charset="-122"/>
              </a:defRPr>
            </a:lvl1pPr>
            <a:lvl2pPr>
              <a:defRPr>
                <a:solidFill>
                  <a:schemeClr val="tx1"/>
                </a:solidFill>
                <a:latin typeface="微软雅黑" panose="020B0503020204020204" pitchFamily="34" charset="-122"/>
                <a:ea typeface="微软雅黑" panose="020B0503020204020204" pitchFamily="34" charset="-122"/>
              </a:defRPr>
            </a:lvl2pPr>
            <a:lvl3pPr>
              <a:defRPr>
                <a:solidFill>
                  <a:schemeClr val="tx1"/>
                </a:solidFill>
                <a:latin typeface="微软雅黑" panose="020B0503020204020204" pitchFamily="34" charset="-122"/>
                <a:ea typeface="微软雅黑" panose="020B0503020204020204" pitchFamily="34" charset="-122"/>
              </a:defRPr>
            </a:lvl3pPr>
            <a:lvl4pPr>
              <a:defRPr>
                <a:solidFill>
                  <a:schemeClr val="tx1"/>
                </a:solidFill>
                <a:latin typeface="微软雅黑" panose="020B0503020204020204" pitchFamily="34" charset="-122"/>
                <a:ea typeface="微软雅黑" panose="020B0503020204020204" pitchFamily="34" charset="-122"/>
              </a:defRPr>
            </a:lvl4pPr>
            <a:lvl5pPr>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spcBef>
                <a:spcPct val="20000"/>
              </a:spcBef>
            </a:pPr>
            <a:r>
              <a:rPr lang="en-US" altLang="en-US" sz="11500" b="1" i="1">
                <a:solidFill>
                  <a:srgbClr val="197519"/>
                </a:solidFill>
              </a:rPr>
              <a:t>04</a:t>
            </a:r>
            <a:endParaRPr lang="en-US" altLang="en-US" sz="11500" b="1" i="1">
              <a:solidFill>
                <a:srgbClr val="197519"/>
              </a:solidFill>
            </a:endParaRPr>
          </a:p>
        </p:txBody>
      </p:sp>
      <p:sp>
        <p:nvSpPr>
          <p:cNvPr id="17" name="文本框 16"/>
          <p:cNvSpPr txBox="1">
            <a:spLocks noChangeArrowheads="1"/>
          </p:cNvSpPr>
          <p:nvPr/>
        </p:nvSpPr>
        <p:spPr bwMode="auto">
          <a:xfrm>
            <a:off x="3665538" y="3346450"/>
            <a:ext cx="5307012"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dirty="0">
                <a:solidFill>
                  <a:srgbClr val="197519"/>
                </a:solidFill>
              </a:rPr>
              <a:t>竞品分析</a:t>
            </a:r>
            <a:endParaRPr lang="zh-CN" altLang="en-US" sz="3200" b="1" dirty="0">
              <a:solidFill>
                <a:srgbClr val="197519"/>
              </a:solidFill>
            </a:endParaRPr>
          </a:p>
        </p:txBody>
      </p:sp>
      <p:sp>
        <p:nvSpPr>
          <p:cNvPr id="18" name="文本框 17"/>
          <p:cNvSpPr txBox="1">
            <a:spLocks noChangeArrowheads="1"/>
          </p:cNvSpPr>
          <p:nvPr/>
        </p:nvSpPr>
        <p:spPr bwMode="auto">
          <a:xfrm>
            <a:off x="3649663" y="2773363"/>
            <a:ext cx="20986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i="1">
                <a:solidFill>
                  <a:srgbClr val="197519"/>
                </a:solidFill>
              </a:rPr>
              <a:t>Part Four</a:t>
            </a:r>
            <a:endParaRPr lang="zh-CN" altLang="en-US" sz="3200" b="1" i="1">
              <a:solidFill>
                <a:srgbClr val="197519"/>
              </a:solidFill>
              <a:ea typeface="Meiryo UI" pitchFamily="34" charset="-128"/>
              <a:cs typeface="Meiryo UI" pitchFamily="34" charset="-128"/>
            </a:endParaRPr>
          </a:p>
        </p:txBody>
      </p:sp>
      <p:sp>
        <p:nvSpPr>
          <p:cNvPr id="19" name="等腰三角形 18"/>
          <p:cNvSpPr>
            <a:spLocks noChangeArrowheads="1"/>
          </p:cNvSpPr>
          <p:nvPr/>
        </p:nvSpPr>
        <p:spPr bwMode="auto">
          <a:xfrm rot="9233090">
            <a:off x="9509125" y="2454275"/>
            <a:ext cx="266700" cy="230188"/>
          </a:xfrm>
          <a:prstGeom prst="triangle">
            <a:avLst>
              <a:gd name="adj" fmla="val 50000"/>
            </a:avLst>
          </a:prstGeom>
          <a:solidFill>
            <a:srgbClr val="5EA45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0" name="等腰三角形 19"/>
          <p:cNvSpPr>
            <a:spLocks noChangeArrowheads="1"/>
          </p:cNvSpPr>
          <p:nvPr/>
        </p:nvSpPr>
        <p:spPr bwMode="auto">
          <a:xfrm rot="-6030424">
            <a:off x="9156700" y="3128963"/>
            <a:ext cx="396875" cy="342900"/>
          </a:xfrm>
          <a:prstGeom prst="triangle">
            <a:avLst>
              <a:gd name="adj" fmla="val 50000"/>
            </a:avLst>
          </a:prstGeom>
          <a:solidFill>
            <a:srgbClr val="30903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1" name="等腰三角形 20"/>
          <p:cNvSpPr>
            <a:spLocks noChangeArrowheads="1"/>
          </p:cNvSpPr>
          <p:nvPr/>
        </p:nvSpPr>
        <p:spPr bwMode="auto">
          <a:xfrm rot="-228606">
            <a:off x="9024938" y="1804988"/>
            <a:ext cx="266700" cy="230187"/>
          </a:xfrm>
          <a:prstGeom prst="triangle">
            <a:avLst>
              <a:gd name="adj" fmla="val 50000"/>
            </a:avLst>
          </a:prstGeom>
          <a:solidFill>
            <a:srgbClr val="2B7E2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5" name="组合 4"/>
          <p:cNvGrpSpPr/>
          <p:nvPr/>
        </p:nvGrpSpPr>
        <p:grpSpPr bwMode="auto">
          <a:xfrm>
            <a:off x="9934575" y="3132138"/>
            <a:ext cx="1435100" cy="1309687"/>
            <a:chOff x="9933940" y="3132138"/>
            <a:chExt cx="1435100" cy="1309686"/>
          </a:xfrm>
        </p:grpSpPr>
        <p:sp>
          <p:nvSpPr>
            <p:cNvPr id="21512" name="等腰三角形 22"/>
            <p:cNvSpPr>
              <a:spLocks noChangeArrowheads="1"/>
            </p:cNvSpPr>
            <p:nvPr/>
          </p:nvSpPr>
          <p:spPr bwMode="auto">
            <a:xfrm rot="-8687839">
              <a:off x="9933940" y="3427412"/>
              <a:ext cx="1176338" cy="1014412"/>
            </a:xfrm>
            <a:prstGeom prst="triangle">
              <a:avLst>
                <a:gd name="adj" fmla="val 50000"/>
              </a:avLst>
            </a:prstGeom>
            <a:noFill/>
            <a:ln w="12700">
              <a:solidFill>
                <a:srgbClr val="197519"/>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21513" name="组合 2"/>
            <p:cNvGrpSpPr/>
            <p:nvPr/>
          </p:nvGrpSpPr>
          <p:grpSpPr bwMode="auto">
            <a:xfrm>
              <a:off x="10065703" y="3132138"/>
              <a:ext cx="1303337" cy="1279524"/>
              <a:chOff x="10065703" y="3132138"/>
              <a:chExt cx="1303337" cy="1279524"/>
            </a:xfrm>
          </p:grpSpPr>
          <p:sp>
            <p:nvSpPr>
              <p:cNvPr id="21514" name="等腰三角形 21"/>
              <p:cNvSpPr>
                <a:spLocks noChangeArrowheads="1"/>
              </p:cNvSpPr>
              <p:nvPr/>
            </p:nvSpPr>
            <p:spPr bwMode="auto">
              <a:xfrm rot="-8687839">
                <a:off x="10065703" y="3487738"/>
                <a:ext cx="944562" cy="8159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21515" name="组合 1"/>
              <p:cNvGrpSpPr/>
              <p:nvPr/>
            </p:nvGrpSpPr>
            <p:grpSpPr bwMode="auto">
              <a:xfrm>
                <a:off x="10165715" y="3132138"/>
                <a:ext cx="1203325" cy="1279524"/>
                <a:chOff x="10165715" y="3132138"/>
                <a:chExt cx="1203325" cy="1279524"/>
              </a:xfrm>
            </p:grpSpPr>
            <p:sp>
              <p:nvSpPr>
                <p:cNvPr id="21516" name="椭圆 23"/>
                <p:cNvSpPr>
                  <a:spLocks noChangeArrowheads="1"/>
                </p:cNvSpPr>
                <p:nvPr/>
              </p:nvSpPr>
              <p:spPr bwMode="auto">
                <a:xfrm rot="9110320">
                  <a:off x="11254740" y="3792538"/>
                  <a:ext cx="114300" cy="115887"/>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21517" name="椭圆 24"/>
                <p:cNvSpPr>
                  <a:spLocks noChangeArrowheads="1"/>
                </p:cNvSpPr>
                <p:nvPr/>
              </p:nvSpPr>
              <p:spPr bwMode="auto">
                <a:xfrm rot="9110320">
                  <a:off x="10165715" y="4295774"/>
                  <a:ext cx="115888"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21518" name="椭圆 25"/>
                <p:cNvSpPr>
                  <a:spLocks noChangeArrowheads="1"/>
                </p:cNvSpPr>
                <p:nvPr/>
              </p:nvSpPr>
              <p:spPr bwMode="auto">
                <a:xfrm rot="9110320">
                  <a:off x="10283190" y="3132138"/>
                  <a:ext cx="114300" cy="115887"/>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grpSp>
        </p:grpSp>
      </p:grpSp>
      <p:sp>
        <p:nvSpPr>
          <p:cNvPr id="27" name="等腰三角形 26"/>
          <p:cNvSpPr>
            <a:spLocks noChangeArrowheads="1"/>
          </p:cNvSpPr>
          <p:nvPr/>
        </p:nvSpPr>
        <p:spPr bwMode="auto">
          <a:xfrm rot="-3389783">
            <a:off x="8616157" y="2162969"/>
            <a:ext cx="127000" cy="109537"/>
          </a:xfrm>
          <a:prstGeom prst="triangle">
            <a:avLst>
              <a:gd name="adj" fmla="val 50000"/>
            </a:avLst>
          </a:prstGeom>
          <a:solidFill>
            <a:srgbClr val="5EA45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8" name="等腰三角形 27"/>
          <p:cNvSpPr>
            <a:spLocks noChangeArrowheads="1"/>
          </p:cNvSpPr>
          <p:nvPr/>
        </p:nvSpPr>
        <p:spPr bwMode="auto">
          <a:xfrm rot="8748521">
            <a:off x="8974138" y="2314575"/>
            <a:ext cx="128587" cy="109538"/>
          </a:xfrm>
          <a:prstGeom prst="triangle">
            <a:avLst>
              <a:gd name="adj" fmla="val 50000"/>
            </a:avLst>
          </a:prstGeom>
          <a:solidFill>
            <a:srgbClr val="55955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cxnSp>
        <p:nvCxnSpPr>
          <p:cNvPr id="2063" name="Straight Connector 13"/>
          <p:cNvCxnSpPr>
            <a:cxnSpLocks noChangeShapeType="1"/>
          </p:cNvCxnSpPr>
          <p:nvPr/>
        </p:nvCxnSpPr>
        <p:spPr bwMode="auto">
          <a:xfrm flipH="1">
            <a:off x="1417638" y="4110038"/>
            <a:ext cx="7208837" cy="0"/>
          </a:xfrm>
          <a:prstGeom prst="line">
            <a:avLst/>
          </a:prstGeom>
          <a:noFill/>
          <a:ln w="19050" cap="sq">
            <a:solidFill>
              <a:srgbClr val="197519"/>
            </a:solidFill>
            <a:miter lim="800000"/>
            <a:headEnd type="oval" w="med" len="med"/>
          </a:ln>
          <a:extLst>
            <a:ext uri="{909E8E84-426E-40DD-AFC4-6F175D3DCCD1}">
              <a14:hiddenFill xmlns:a14="http://schemas.microsoft.com/office/drawing/2010/main">
                <a:noFill/>
              </a14:hiddenFill>
            </a:ext>
          </a:extLst>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8" presetClass="emph" presetSubtype="0" fill="hold" grpId="0" nodeType="withEffect">
                                  <p:stCondLst>
                                    <p:cond delay="0"/>
                                  </p:stCondLst>
                                  <p:childTnLst>
                                    <p:animRot by="21600000">
                                      <p:cBhvr>
                                        <p:cTn id="18" dur="1000" fill="hold"/>
                                        <p:tgtEl>
                                          <p:spTgt spid="19"/>
                                        </p:tgtEl>
                                        <p:attrNameLst>
                                          <p:attrName>r</p:attrName>
                                        </p:attrNameLst>
                                      </p:cBhvr>
                                    </p:animRot>
                                  </p:childTnLst>
                                </p:cTn>
                              </p:par>
                              <p:par>
                                <p:cTn id="19" presetID="8" presetClass="emph" presetSubtype="0" fill="hold" grpId="0" nodeType="withEffect">
                                  <p:stCondLst>
                                    <p:cond delay="0"/>
                                  </p:stCondLst>
                                  <p:childTnLst>
                                    <p:animRot by="21600000">
                                      <p:cBhvr>
                                        <p:cTn id="20" dur="1000" fill="hold"/>
                                        <p:tgtEl>
                                          <p:spTgt spid="20"/>
                                        </p:tgtEl>
                                        <p:attrNameLst>
                                          <p:attrName>r</p:attrName>
                                        </p:attrNameLst>
                                      </p:cBhvr>
                                    </p:animRot>
                                  </p:childTnLst>
                                </p:cTn>
                              </p:par>
                              <p:par>
                                <p:cTn id="21" presetID="8" presetClass="emph" presetSubtype="0" fill="hold" grpId="0" nodeType="withEffect">
                                  <p:stCondLst>
                                    <p:cond delay="0"/>
                                  </p:stCondLst>
                                  <p:childTnLst>
                                    <p:animRot by="21600000">
                                      <p:cBhvr>
                                        <p:cTn id="22" dur="1000" fill="hold"/>
                                        <p:tgtEl>
                                          <p:spTgt spid="21"/>
                                        </p:tgtEl>
                                        <p:attrNameLst>
                                          <p:attrName>r</p:attrName>
                                        </p:attrNameLst>
                                      </p:cBhvr>
                                    </p:animRot>
                                  </p:childTnLst>
                                </p:cTn>
                              </p:par>
                              <p:par>
                                <p:cTn id="23" presetID="8" presetClass="emph" presetSubtype="0" fill="hold" grpId="0" nodeType="withEffect">
                                  <p:stCondLst>
                                    <p:cond delay="0"/>
                                  </p:stCondLst>
                                  <p:childTnLst>
                                    <p:animRot by="21600000">
                                      <p:cBhvr>
                                        <p:cTn id="24" dur="1000" fill="hold"/>
                                        <p:tgtEl>
                                          <p:spTgt spid="27"/>
                                        </p:tgtEl>
                                        <p:attrNameLst>
                                          <p:attrName>r</p:attrName>
                                        </p:attrNameLst>
                                      </p:cBhvr>
                                    </p:animRot>
                                  </p:childTnLst>
                                </p:cTn>
                              </p:par>
                              <p:par>
                                <p:cTn id="25" presetID="8" presetClass="emph" presetSubtype="0" fill="hold" grpId="0" nodeType="withEffect">
                                  <p:stCondLst>
                                    <p:cond delay="0"/>
                                  </p:stCondLst>
                                  <p:childTnLst>
                                    <p:animRot by="21600000">
                                      <p:cBhvr>
                                        <p:cTn id="26" dur="1000" fill="hold"/>
                                        <p:tgtEl>
                                          <p:spTgt spid="28"/>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5"/>
                                        </p:tgtEl>
                                        <p:attrNameLst>
                                          <p:attrName>r</p:attrName>
                                        </p:attrNameLst>
                                      </p:cBhvr>
                                    </p:animRo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41" presetClass="entr" presetSubtype="0" fill="hold" grpId="0" nodeType="withEffect">
                                  <p:stCondLst>
                                    <p:cond delay="200"/>
                                  </p:stCondLst>
                                  <p:iterate type="lt">
                                    <p:tmPct val="10000"/>
                                  </p:iterate>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8"/>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300"/>
                                  </p:stCondLst>
                                  <p:childTnLst>
                                    <p:set>
                                      <p:cBhvr>
                                        <p:cTn id="45" dur="1" fill="hold">
                                          <p:stCondLst>
                                            <p:cond delay="0"/>
                                          </p:stCondLst>
                                        </p:cTn>
                                        <p:tgtEl>
                                          <p:spTgt spid="2063"/>
                                        </p:tgtEl>
                                        <p:attrNameLst>
                                          <p:attrName>style.visibility</p:attrName>
                                        </p:attrNameLst>
                                      </p:cBhvr>
                                      <p:to>
                                        <p:strVal val="visible"/>
                                      </p:to>
                                    </p:set>
                                    <p:animEffect transition="in" filter="wipe(left)">
                                      <p:cBhvr>
                                        <p:cTn id="46"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19" grpId="1" animBg="1"/>
      <p:bldP spid="20" grpId="0" animBg="1"/>
      <p:bldP spid="20" grpId="1" animBg="1"/>
      <p:bldP spid="21" grpId="0" animBg="1"/>
      <p:bldP spid="21" grpId="1" animBg="1"/>
      <p:bldP spid="27" grpId="0" animBg="1"/>
      <p:bldP spid="27" grpId="1" animBg="1"/>
      <p:bldP spid="28" grpId="0" animBg="1"/>
      <p:bldP spid="2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9" name="等腰三角形 43"/>
          <p:cNvSpPr>
            <a:spLocks noChangeArrowheads="1"/>
          </p:cNvSpPr>
          <p:nvPr/>
        </p:nvSpPr>
        <p:spPr bwMode="auto">
          <a:xfrm>
            <a:off x="760413" y="696913"/>
            <a:ext cx="265112" cy="228600"/>
          </a:xfrm>
          <a:prstGeom prst="triangle">
            <a:avLst>
              <a:gd name="adj" fmla="val 50000"/>
            </a:avLst>
          </a:prstGeom>
          <a:solidFill>
            <a:srgbClr val="197519">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0" name="等腰三角形 53"/>
          <p:cNvSpPr>
            <a:spLocks noChangeArrowheads="1"/>
          </p:cNvSpPr>
          <p:nvPr/>
        </p:nvSpPr>
        <p:spPr bwMode="auto">
          <a:xfrm flipH="1">
            <a:off x="630238" y="469900"/>
            <a:ext cx="85725" cy="74613"/>
          </a:xfrm>
          <a:prstGeom prst="triangle">
            <a:avLst>
              <a:gd name="adj" fmla="val 50000"/>
            </a:avLst>
          </a:prstGeom>
          <a:solidFill>
            <a:srgbClr val="197519">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1" name="等腰三角形 55"/>
          <p:cNvSpPr>
            <a:spLocks noChangeArrowheads="1"/>
          </p:cNvSpPr>
          <p:nvPr/>
        </p:nvSpPr>
        <p:spPr bwMode="auto">
          <a:xfrm>
            <a:off x="833438" y="490538"/>
            <a:ext cx="177800" cy="152400"/>
          </a:xfrm>
          <a:prstGeom prst="triangle">
            <a:avLst>
              <a:gd name="adj" fmla="val 50000"/>
            </a:avLst>
          </a:prstGeom>
          <a:solidFill>
            <a:srgbClr val="197519">
              <a:alpha val="7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2" name="文本框 11"/>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en-US" altLang="zh-CN" sz="1500" dirty="0">
                <a:solidFill>
                  <a:srgbClr val="197519"/>
                </a:solidFill>
                <a:ea typeface="方正粗倩简体"/>
                <a:cs typeface="方正粗倩简体"/>
              </a:rPr>
              <a:t>23</a:t>
            </a:r>
            <a:endParaRPr lang="en-US" altLang="zh-CN" sz="1500" dirty="0">
              <a:solidFill>
                <a:srgbClr val="197519"/>
              </a:solidFill>
              <a:ea typeface="方正粗倩简体"/>
              <a:cs typeface="方正粗倩简体"/>
            </a:endParaRPr>
          </a:p>
        </p:txBody>
      </p:sp>
      <p:sp>
        <p:nvSpPr>
          <p:cNvPr id="13" name="等腰三角形 36"/>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14" name="等腰三角形 37"/>
          <p:cNvSpPr>
            <a:spLocks noChangeArrowheads="1"/>
          </p:cNvSpPr>
          <p:nvPr/>
        </p:nvSpPr>
        <p:spPr bwMode="auto">
          <a:xfrm rot="15569576">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15" name="等腰三角形 38"/>
          <p:cNvSpPr>
            <a:spLocks noChangeArrowheads="1"/>
          </p:cNvSpPr>
          <p:nvPr/>
        </p:nvSpPr>
        <p:spPr bwMode="auto">
          <a:xfrm rot="21371394">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16" name="等腰三角形 49"/>
          <p:cNvSpPr>
            <a:spLocks noChangeArrowheads="1"/>
          </p:cNvSpPr>
          <p:nvPr/>
        </p:nvSpPr>
        <p:spPr bwMode="auto">
          <a:xfrm rot="18210217">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17" name="等腰三角形 50"/>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18" name="矩形 17"/>
          <p:cNvSpPr>
            <a:spLocks noChangeArrowheads="1"/>
          </p:cNvSpPr>
          <p:nvPr/>
        </p:nvSpPr>
        <p:spPr bwMode="auto">
          <a:xfrm>
            <a:off x="1149351" y="515084"/>
            <a:ext cx="19912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sz="2000" b="1" dirty="0">
                <a:solidFill>
                  <a:srgbClr val="197519"/>
                </a:solidFill>
              </a:rPr>
              <a:t>行业</a:t>
            </a:r>
            <a:r>
              <a:rPr lang="en-US" altLang="zh-CN" sz="2000" b="1" dirty="0">
                <a:solidFill>
                  <a:srgbClr val="197519"/>
                </a:solidFill>
              </a:rPr>
              <a:t>MAPPING</a:t>
            </a:r>
            <a:endParaRPr lang="zh-CN" altLang="en-US" sz="2000" b="1" dirty="0">
              <a:solidFill>
                <a:srgbClr val="197519"/>
              </a:solidFill>
            </a:endParaRPr>
          </a:p>
        </p:txBody>
      </p:sp>
      <p:graphicFrame>
        <p:nvGraphicFramePr>
          <p:cNvPr id="19" name="表格 6"/>
          <p:cNvGraphicFramePr>
            <a:graphicFrameLocks noGrp="1"/>
          </p:cNvGraphicFramePr>
          <p:nvPr>
            <p:custDataLst>
              <p:tags r:id="rId1"/>
            </p:custDataLst>
          </p:nvPr>
        </p:nvGraphicFramePr>
        <p:xfrm>
          <a:off x="1239817" y="1524000"/>
          <a:ext cx="9965552" cy="4225924"/>
        </p:xfrm>
        <a:graphic>
          <a:graphicData uri="http://schemas.openxmlformats.org/drawingml/2006/table">
            <a:tbl>
              <a:tblPr firstRow="1" bandRow="1">
                <a:tableStyleId>{5C22544A-7EE6-4342-B048-85BDC9FD1C3A}</a:tableStyleId>
              </a:tblPr>
              <a:tblGrid>
                <a:gridCol w="1877958"/>
                <a:gridCol w="2383355"/>
                <a:gridCol w="2295333"/>
                <a:gridCol w="3408906"/>
              </a:tblGrid>
              <a:tr h="613218">
                <a:tc>
                  <a:txBody>
                    <a:bodyPr/>
                    <a:lstStyle/>
                    <a:p>
                      <a:pPr algn="ctr"/>
                      <a:r>
                        <a:rPr lang="zh-CN" altLang="en-US" sz="1800" dirty="0"/>
                        <a:t>业内公司分类</a:t>
                      </a:r>
                      <a:endParaRPr lang="zh-CN" altLang="en-US" sz="1800" dirty="0"/>
                    </a:p>
                  </a:txBody>
                  <a:tcPr marL="91437" marR="91437" marT="45729" marB="45729" anchor="ctr"/>
                </a:tc>
                <a:tc>
                  <a:txBody>
                    <a:bodyPr/>
                    <a:lstStyle/>
                    <a:p>
                      <a:pPr algn="ctr"/>
                      <a:r>
                        <a:rPr lang="zh-CN" altLang="en-US" sz="1800" dirty="0"/>
                        <a:t>提供服务</a:t>
                      </a:r>
                      <a:endParaRPr lang="zh-CN" altLang="en-US" sz="1800" dirty="0"/>
                    </a:p>
                  </a:txBody>
                  <a:tcPr marL="91437" marR="91437" marT="45729" marB="45729" anchor="ctr"/>
                </a:tc>
                <a:tc>
                  <a:txBody>
                    <a:bodyPr/>
                    <a:lstStyle/>
                    <a:p>
                      <a:pPr algn="ctr"/>
                      <a:r>
                        <a:rPr lang="zh-CN" altLang="en-US" sz="1800" dirty="0"/>
                        <a:t>代表产品及企业</a:t>
                      </a:r>
                      <a:endParaRPr lang="zh-CN" altLang="en-US" sz="1800" dirty="0"/>
                    </a:p>
                  </a:txBody>
                  <a:tcPr marL="91437" marR="91437" marT="45729" marB="45729" anchor="ctr"/>
                </a:tc>
                <a:tc>
                  <a:txBody>
                    <a:bodyPr/>
                    <a:lstStyle/>
                    <a:p>
                      <a:pPr algn="ctr"/>
                      <a:r>
                        <a:rPr lang="zh-CN" altLang="en-US" sz="1800" dirty="0"/>
                        <a:t>清智优化相对优势</a:t>
                      </a:r>
                      <a:endParaRPr lang="zh-CN" altLang="en-US" sz="1800" dirty="0"/>
                    </a:p>
                  </a:txBody>
                  <a:tcPr marL="91437" marR="91437" marT="45729" marB="45729" anchor="ctr"/>
                </a:tc>
              </a:tr>
              <a:tr h="727851">
                <a:tc>
                  <a:txBody>
                    <a:bodyPr/>
                    <a:lstStyle/>
                    <a:p>
                      <a:pPr algn="ctr"/>
                      <a:r>
                        <a:rPr lang="zh-CN" altLang="en-US" sz="1600" dirty="0"/>
                        <a:t>商业求解器</a:t>
                      </a:r>
                      <a:endParaRPr lang="zh-CN" altLang="en-US" sz="1600" dirty="0"/>
                    </a:p>
                  </a:txBody>
                  <a:tcPr marL="91437" marR="91437" marT="45729" marB="45729" anchor="ctr"/>
                </a:tc>
                <a:tc>
                  <a:txBody>
                    <a:bodyPr/>
                    <a:lstStyle/>
                    <a:p>
                      <a:pPr algn="ctr"/>
                      <a:r>
                        <a:rPr lang="zh-CN" altLang="en-US" sz="1600" dirty="0"/>
                        <a:t>针对抽象后规划模型的精确求解算法</a:t>
                      </a:r>
                      <a:endParaRPr lang="zh-CN" altLang="en-US" sz="1600" dirty="0"/>
                    </a:p>
                  </a:txBody>
                  <a:tcPr marL="91437" marR="91437" marT="45729" marB="45729" anchor="ctr"/>
                </a:tc>
                <a:tc>
                  <a:txBody>
                    <a:bodyPr/>
                    <a:lstStyle/>
                    <a:p>
                      <a:pPr algn="ctr"/>
                      <a:r>
                        <a:rPr lang="en-US" altLang="zh-CN" sz="1600" dirty="0"/>
                        <a:t>IBM</a:t>
                      </a:r>
                      <a:r>
                        <a:rPr lang="zh-CN" altLang="en-US" sz="1600" dirty="0"/>
                        <a:t> </a:t>
                      </a:r>
                      <a:r>
                        <a:rPr lang="en-US" altLang="zh-CN" sz="1600" dirty="0"/>
                        <a:t>CPLEX</a:t>
                      </a:r>
                      <a:r>
                        <a:rPr lang="zh-CN" altLang="en-US" sz="1600" dirty="0"/>
                        <a:t>，</a:t>
                      </a:r>
                      <a:r>
                        <a:rPr lang="en-US" altLang="zh-CN" sz="1600" dirty="0" err="1"/>
                        <a:t>Gurobi</a:t>
                      </a:r>
                      <a:endParaRPr lang="zh-CN" altLang="en-US" sz="1600" dirty="0"/>
                    </a:p>
                  </a:txBody>
                  <a:tcPr marL="91437" marR="91437" marT="45729" marB="45729" anchor="ctr"/>
                </a:tc>
                <a:tc>
                  <a:txBody>
                    <a:bodyPr/>
                    <a:lstStyle/>
                    <a:p>
                      <a:pPr algn="ctr"/>
                      <a:r>
                        <a:rPr lang="zh-CN" altLang="en-US" sz="1400" dirty="0"/>
                        <a:t>集成场景模型与求解器及适配算法，基于行业</a:t>
                      </a:r>
                      <a:r>
                        <a:rPr lang="en-US" altLang="zh-CN" sz="1400" dirty="0"/>
                        <a:t>/</a:t>
                      </a:r>
                      <a:r>
                        <a:rPr lang="zh-CN" altLang="en-US" sz="1400" dirty="0"/>
                        <a:t>场景提供的应用模版可大幅降低求解器使用门槛</a:t>
                      </a:r>
                      <a:endParaRPr lang="zh-CN" altLang="en-US" sz="1400" dirty="0"/>
                    </a:p>
                  </a:txBody>
                  <a:tcPr marL="91437" marR="91437" marT="45729" marB="45729" anchor="ctr"/>
                </a:tc>
              </a:tr>
              <a:tr h="1165064">
                <a:tc>
                  <a:txBody>
                    <a:bodyPr/>
                    <a:lstStyle/>
                    <a:p>
                      <a:pPr algn="ctr"/>
                      <a:r>
                        <a:rPr lang="en-US" altLang="zh-CN" sz="1600" dirty="0"/>
                        <a:t>APS</a:t>
                      </a:r>
                      <a:r>
                        <a:rPr lang="zh-CN" altLang="en-US" sz="1600" dirty="0"/>
                        <a:t>厂商</a:t>
                      </a:r>
                      <a:endParaRPr lang="zh-CN" altLang="en-US" sz="1600" dirty="0"/>
                    </a:p>
                  </a:txBody>
                  <a:tcPr marL="91437" marR="91437" marT="45729" marB="45729" anchor="ctr"/>
                </a:tc>
                <a:tc>
                  <a:txBody>
                    <a:bodyPr/>
                    <a:lstStyle/>
                    <a:p>
                      <a:pPr algn="ctr"/>
                      <a:r>
                        <a:rPr lang="zh-CN" altLang="en-US" sz="1600" dirty="0"/>
                        <a:t>高级计划与排程</a:t>
                      </a:r>
                      <a:endParaRPr lang="zh-CN" altLang="en-US" sz="1600" dirty="0"/>
                    </a:p>
                  </a:txBody>
                  <a:tcPr marL="91437" marR="91437" marT="45729" marB="4572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600" dirty="0" err="1"/>
                        <a:t>Asprova</a:t>
                      </a:r>
                      <a:r>
                        <a:rPr lang="zh-CN" altLang="en-US" sz="1600" dirty="0"/>
                        <a:t>、</a:t>
                      </a:r>
                      <a:r>
                        <a:rPr lang="en-US" altLang="zh-CN" sz="1600" dirty="0"/>
                        <a:t>Planet</a:t>
                      </a:r>
                      <a:r>
                        <a:rPr lang="zh-CN" altLang="en-US" sz="1600" dirty="0"/>
                        <a:t> </a:t>
                      </a:r>
                      <a:r>
                        <a:rPr lang="en-US" altLang="zh-CN" sz="1600" dirty="0"/>
                        <a:t>together</a:t>
                      </a:r>
                      <a:r>
                        <a:rPr lang="zh-CN" altLang="en-US" sz="1600" dirty="0"/>
                        <a:t>、永凯</a:t>
                      </a:r>
                      <a:endParaRPr lang="zh-CN" altLang="en-US" sz="1600" dirty="0"/>
                    </a:p>
                  </a:txBody>
                  <a:tcPr marL="91437" marR="91437" marT="45729" marB="45729" anchor="ctr"/>
                </a:tc>
                <a:tc>
                  <a:txBody>
                    <a:bodyPr/>
                    <a:lstStyle/>
                    <a:p>
                      <a:pPr algn="ctr"/>
                      <a:r>
                        <a:rPr lang="zh-CN" altLang="en-US" sz="1400" dirty="0"/>
                        <a:t>国内本土化实施更具优势、实施更敏捷；基于运筹算法的建模求解方式优化效果更显著；除</a:t>
                      </a:r>
                      <a:r>
                        <a:rPr lang="en-US" altLang="zh-CN" sz="1400" dirty="0"/>
                        <a:t>APS</a:t>
                      </a:r>
                      <a:r>
                        <a:rPr lang="zh-CN" altLang="en-US" sz="1400" dirty="0"/>
                        <a:t>以外，亦可服务于供应链、库存、物流等场景</a:t>
                      </a:r>
                      <a:endParaRPr lang="zh-CN" altLang="en-US" sz="1400" dirty="0"/>
                    </a:p>
                  </a:txBody>
                  <a:tcPr marL="91437" marR="91437" marT="45729" marB="45729" anchor="ctr"/>
                </a:tc>
              </a:tr>
              <a:tr h="858052">
                <a:tc>
                  <a:txBody>
                    <a:bodyPr/>
                    <a:lstStyle/>
                    <a:p>
                      <a:pPr algn="ctr"/>
                      <a:r>
                        <a:rPr lang="zh-CN" altLang="en-US" sz="1600" dirty="0"/>
                        <a:t>传统企服</a:t>
                      </a:r>
                      <a:r>
                        <a:rPr lang="en-US" altLang="zh-CN" sz="1600" dirty="0"/>
                        <a:t>IT</a:t>
                      </a:r>
                      <a:r>
                        <a:rPr lang="zh-CN" altLang="en-US" sz="1600" dirty="0"/>
                        <a:t>厂商</a:t>
                      </a:r>
                      <a:endParaRPr lang="zh-CN" altLang="en-US" sz="1600" dirty="0"/>
                    </a:p>
                  </a:txBody>
                  <a:tcPr marL="91437" marR="91437" marT="45729" marB="45729" anchor="ctr"/>
                </a:tc>
                <a:tc>
                  <a:txBody>
                    <a:bodyPr/>
                    <a:lstStyle/>
                    <a:p>
                      <a:pPr algn="ctr"/>
                      <a:r>
                        <a:rPr lang="zh-CN" altLang="en-US" sz="1600" dirty="0"/>
                        <a:t>企业信息化</a:t>
                      </a:r>
                      <a:r>
                        <a:rPr lang="en-US" altLang="zh-CN" sz="1600" dirty="0"/>
                        <a:t>/</a:t>
                      </a:r>
                      <a:r>
                        <a:rPr lang="zh-CN" altLang="en-US" sz="1600" dirty="0"/>
                        <a:t>智能化管理软件</a:t>
                      </a:r>
                      <a:endParaRPr lang="zh-CN" altLang="en-US" sz="1600" dirty="0"/>
                    </a:p>
                  </a:txBody>
                  <a:tcPr marL="91437" marR="91437" marT="45729" marB="45729" anchor="ctr"/>
                </a:tc>
                <a:tc>
                  <a:txBody>
                    <a:bodyPr/>
                    <a:lstStyle/>
                    <a:p>
                      <a:pPr algn="ctr"/>
                      <a:r>
                        <a:rPr lang="en-US" altLang="zh-CN" sz="1600" dirty="0"/>
                        <a:t>SAP</a:t>
                      </a:r>
                      <a:r>
                        <a:rPr lang="zh-CN" altLang="en-US" sz="1600" dirty="0"/>
                        <a:t> </a:t>
                      </a:r>
                      <a:r>
                        <a:rPr lang="en-US" altLang="zh-CN" sz="1600" dirty="0"/>
                        <a:t>APO</a:t>
                      </a:r>
                      <a:r>
                        <a:rPr lang="zh-CN" altLang="en-US" sz="1600" dirty="0"/>
                        <a:t>、用友</a:t>
                      </a:r>
                      <a:r>
                        <a:rPr lang="en-US" altLang="zh-CN" sz="1600" dirty="0"/>
                        <a:t>/</a:t>
                      </a:r>
                      <a:r>
                        <a:rPr lang="zh-CN" altLang="en-US" sz="1600" dirty="0"/>
                        <a:t>阿里 工业大脑</a:t>
                      </a:r>
                      <a:endParaRPr lang="zh-CN" altLang="en-US" sz="1600" dirty="0"/>
                    </a:p>
                  </a:txBody>
                  <a:tcPr marL="91437" marR="91437" marT="45729" marB="45729" anchor="ctr"/>
                </a:tc>
                <a:tc>
                  <a:txBody>
                    <a:bodyPr/>
                    <a:lstStyle/>
                    <a:p>
                      <a:pPr algn="ctr"/>
                      <a:r>
                        <a:rPr lang="zh-CN" altLang="en-US" sz="1400" dirty="0"/>
                        <a:t>强大的科研及研发团队可提供更专业的智能决策解决方案和更快速的响应</a:t>
                      </a:r>
                      <a:endParaRPr lang="zh-CN" altLang="en-US" sz="1400" dirty="0"/>
                    </a:p>
                  </a:txBody>
                  <a:tcPr marL="91437" marR="91437" marT="45729" marB="45729" anchor="ctr"/>
                </a:tc>
              </a:tr>
              <a:tr h="858052">
                <a:tc>
                  <a:txBody>
                    <a:bodyPr/>
                    <a:lstStyle/>
                    <a:p>
                      <a:pPr algn="ctr"/>
                      <a:r>
                        <a:rPr lang="zh-CN" altLang="en-US" sz="1600" dirty="0"/>
                        <a:t>决策优化服务商</a:t>
                      </a:r>
                      <a:endParaRPr lang="zh-CN" altLang="en-US" sz="1600" dirty="0"/>
                    </a:p>
                  </a:txBody>
                  <a:tcPr marL="91437" marR="91437" marT="45729" marB="45729" anchor="ctr"/>
                </a:tc>
                <a:tc>
                  <a:txBody>
                    <a:bodyPr/>
                    <a:lstStyle/>
                    <a:p>
                      <a:pPr algn="ctr"/>
                      <a:r>
                        <a:rPr lang="zh-CN" altLang="en-US" sz="1600" kern="1200" dirty="0">
                          <a:solidFill>
                            <a:schemeClr val="dk1"/>
                          </a:solidFill>
                          <a:latin typeface="+mn-lt"/>
                          <a:ea typeface="+mn-ea"/>
                          <a:cs typeface="+mn-cs"/>
                        </a:rPr>
                        <a:t>提供基于运筹优化的整体智能决策解决方案</a:t>
                      </a:r>
                      <a:endParaRPr lang="zh-CN" altLang="en-US" sz="1600" kern="1200" dirty="0">
                        <a:solidFill>
                          <a:schemeClr val="dk1"/>
                        </a:solidFill>
                        <a:latin typeface="+mn-lt"/>
                        <a:ea typeface="+mn-ea"/>
                        <a:cs typeface="+mn-cs"/>
                      </a:endParaRPr>
                    </a:p>
                  </a:txBody>
                  <a:tcPr marL="91437" marR="91437" marT="45729" marB="45729"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kern="1200" dirty="0">
                          <a:solidFill>
                            <a:schemeClr val="dk1"/>
                          </a:solidFill>
                          <a:latin typeface="+mn-lt"/>
                          <a:ea typeface="+mn-ea"/>
                          <a:cs typeface="+mn-cs"/>
                        </a:rPr>
                        <a:t>杉数科技、悠桦林、清智优化、谷斗科技、商简科技、沃时科技</a:t>
                      </a:r>
                      <a:endParaRPr lang="zh-CN" altLang="en-US" sz="1600" kern="1200" dirty="0">
                        <a:solidFill>
                          <a:schemeClr val="dk1"/>
                        </a:solidFill>
                        <a:latin typeface="+mn-lt"/>
                        <a:ea typeface="+mn-ea"/>
                        <a:cs typeface="+mn-cs"/>
                      </a:endParaRPr>
                    </a:p>
                  </a:txBody>
                  <a:tcPr marL="91437" marR="91437" marT="45729" marB="45729" anchor="ctr"/>
                </a:tc>
                <a:tc>
                  <a:txBody>
                    <a:bodyPr/>
                    <a:lstStyle/>
                    <a:p>
                      <a:pPr algn="ctr"/>
                      <a:r>
                        <a:rPr lang="zh-CN" altLang="en-US" sz="1400" dirty="0"/>
                        <a:t>世界领先的算法研发能力使得客户的降本增效成果更显著，利润空间更大；在工业</a:t>
                      </a:r>
                      <a:r>
                        <a:rPr lang="en-US" altLang="zh-CN" sz="1400" dirty="0"/>
                        <a:t>4.0</a:t>
                      </a:r>
                      <a:r>
                        <a:rPr lang="zh-CN" altLang="en-US" sz="1400" dirty="0"/>
                        <a:t>、智能制造等垂直领域积淀更深</a:t>
                      </a:r>
                      <a:endParaRPr lang="zh-CN" altLang="en-US" sz="1400" dirty="0"/>
                    </a:p>
                  </a:txBody>
                  <a:tcPr marL="91437" marR="91437" marT="45729" marB="45729"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0-#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0-#ppt_w/2"/>
                                          </p:val>
                                        </p:tav>
                                        <p:tav tm="100000">
                                          <p:val>
                                            <p:strVal val="#ppt_x"/>
                                          </p:val>
                                        </p:tav>
                                      </p:tavLst>
                                    </p:anim>
                                    <p:anim calcmode="lin" valueType="num">
                                      <p:cBhvr>
                                        <p:cTn id="12" dur="500" fill="hold"/>
                                        <p:tgtEl>
                                          <p:spTgt spid="9"/>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ppt_x</p:attrName>
                                        </p:attrNameLst>
                                      </p:cBhvr>
                                      <p:tavLst>
                                        <p:tav tm="0">
                                          <p:val>
                                            <p:strVal val="0-#ppt_w/2"/>
                                          </p:val>
                                        </p:tav>
                                        <p:tav tm="100000">
                                          <p:val>
                                            <p:strVal val="#ppt_x"/>
                                          </p:val>
                                        </p:tav>
                                      </p:tavLst>
                                    </p:anim>
                                    <p:anim calcmode="lin" valueType="num">
                                      <p:cBhvr>
                                        <p:cTn id="16" dur="50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0-#ppt_w/2"/>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childTnLst>
                                </p:cTn>
                              </p:par>
                              <p:par>
                                <p:cTn id="21" presetID="8" presetClass="emph" presetSubtype="0" fill="hold" grpId="1" nodeType="withEffect">
                                  <p:stCondLst>
                                    <p:cond delay="0"/>
                                  </p:stCondLst>
                                  <p:childTnLst>
                                    <p:animRot by="21600000">
                                      <p:cBhvr>
                                        <p:cTn id="22" dur="500" fill="hold"/>
                                        <p:tgtEl>
                                          <p:spTgt spid="8"/>
                                        </p:tgtEl>
                                        <p:attrNameLst>
                                          <p:attrName>r</p:attrName>
                                        </p:attrNameLst>
                                      </p:cBhvr>
                                    </p:animRot>
                                  </p:childTnLst>
                                </p:cTn>
                              </p:par>
                              <p:par>
                                <p:cTn id="23" presetID="8" presetClass="emph" presetSubtype="0" fill="hold" grpId="1" nodeType="withEffect">
                                  <p:stCondLst>
                                    <p:cond delay="0"/>
                                  </p:stCondLst>
                                  <p:childTnLst>
                                    <p:animRot by="21600000">
                                      <p:cBhvr>
                                        <p:cTn id="24" dur="500" fill="hold"/>
                                        <p:tgtEl>
                                          <p:spTgt spid="9"/>
                                        </p:tgtEl>
                                        <p:attrNameLst>
                                          <p:attrName>r</p:attrName>
                                        </p:attrNameLst>
                                      </p:cBhvr>
                                    </p:animRot>
                                  </p:childTnLst>
                                </p:cTn>
                              </p:par>
                              <p:par>
                                <p:cTn id="25" presetID="8" presetClass="emph" presetSubtype="0" fill="hold" grpId="1" nodeType="withEffect">
                                  <p:stCondLst>
                                    <p:cond delay="0"/>
                                  </p:stCondLst>
                                  <p:childTnLst>
                                    <p:animRot by="21600000">
                                      <p:cBhvr>
                                        <p:cTn id="26" dur="500" fill="hold"/>
                                        <p:tgtEl>
                                          <p:spTgt spid="10"/>
                                        </p:tgtEl>
                                        <p:attrNameLst>
                                          <p:attrName>r</p:attrName>
                                        </p:attrNameLst>
                                      </p:cBhvr>
                                    </p:animRot>
                                  </p:childTnLst>
                                </p:cTn>
                              </p:par>
                              <p:par>
                                <p:cTn id="27" presetID="8" presetClass="emph" presetSubtype="0" fill="hold" grpId="1" nodeType="withEffect">
                                  <p:stCondLst>
                                    <p:cond delay="0"/>
                                  </p:stCondLst>
                                  <p:childTnLst>
                                    <p:animRot by="21600000">
                                      <p:cBhvr>
                                        <p:cTn id="28" dur="500" fill="hold"/>
                                        <p:tgtEl>
                                          <p:spTgt spid="11"/>
                                        </p:tgtEl>
                                        <p:attrNameLst>
                                          <p:attrName>r</p:attrName>
                                        </p:attrNameLst>
                                      </p:cBhvr>
                                    </p:animRot>
                                  </p:childTnLst>
                                </p:cTn>
                              </p:par>
                              <p:par>
                                <p:cTn id="29" presetID="8" presetClass="emph" presetSubtype="0" fill="hold" grpId="0" nodeType="withEffect">
                                  <p:stCondLst>
                                    <p:cond delay="0"/>
                                  </p:stCondLst>
                                  <p:childTnLst>
                                    <p:animRot by="21600000">
                                      <p:cBhvr>
                                        <p:cTn id="30" dur="1000" fill="hold"/>
                                        <p:tgtEl>
                                          <p:spTgt spid="13"/>
                                        </p:tgtEl>
                                        <p:attrNameLst>
                                          <p:attrName>r</p:attrName>
                                        </p:attrNameLst>
                                      </p:cBhvr>
                                    </p:animRot>
                                  </p:childTnLst>
                                </p:cTn>
                              </p:par>
                              <p:par>
                                <p:cTn id="31" presetID="8" presetClass="emph" presetSubtype="0" fill="hold" grpId="0" nodeType="withEffect">
                                  <p:stCondLst>
                                    <p:cond delay="0"/>
                                  </p:stCondLst>
                                  <p:childTnLst>
                                    <p:animRot by="21600000">
                                      <p:cBhvr>
                                        <p:cTn id="32" dur="1000" fill="hold"/>
                                        <p:tgtEl>
                                          <p:spTgt spid="14"/>
                                        </p:tgtEl>
                                        <p:attrNameLst>
                                          <p:attrName>r</p:attrName>
                                        </p:attrNameLst>
                                      </p:cBhvr>
                                    </p:animRot>
                                  </p:childTnLst>
                                </p:cTn>
                              </p:par>
                              <p:par>
                                <p:cTn id="33" presetID="8" presetClass="emph" presetSubtype="0" fill="hold" grpId="0" nodeType="withEffect">
                                  <p:stCondLst>
                                    <p:cond delay="0"/>
                                  </p:stCondLst>
                                  <p:childTnLst>
                                    <p:animRot by="21600000">
                                      <p:cBhvr>
                                        <p:cTn id="34" dur="1000" fill="hold"/>
                                        <p:tgtEl>
                                          <p:spTgt spid="15"/>
                                        </p:tgtEl>
                                        <p:attrNameLst>
                                          <p:attrName>r</p:attrName>
                                        </p:attrNameLst>
                                      </p:cBhvr>
                                    </p:animRot>
                                  </p:childTnLst>
                                </p:cTn>
                              </p:par>
                              <p:par>
                                <p:cTn id="35" presetID="8" presetClass="emph" presetSubtype="0" fill="hold" grpId="0" nodeType="withEffect">
                                  <p:stCondLst>
                                    <p:cond delay="0"/>
                                  </p:stCondLst>
                                  <p:childTnLst>
                                    <p:animRot by="21600000">
                                      <p:cBhvr>
                                        <p:cTn id="36" dur="1000" fill="hold"/>
                                        <p:tgtEl>
                                          <p:spTgt spid="16"/>
                                        </p:tgtEl>
                                        <p:attrNameLst>
                                          <p:attrName>r</p:attrName>
                                        </p:attrNameLst>
                                      </p:cBhvr>
                                    </p:animRot>
                                  </p:childTnLst>
                                </p:cTn>
                              </p:par>
                              <p:par>
                                <p:cTn id="37" presetID="8" presetClass="emph" presetSubtype="0" fill="hold" grpId="0" nodeType="withEffect">
                                  <p:stCondLst>
                                    <p:cond delay="0"/>
                                  </p:stCondLst>
                                  <p:childTnLst>
                                    <p:animRot by="21600000">
                                      <p:cBhvr>
                                        <p:cTn id="38" dur="1000" fill="hold"/>
                                        <p:tgtEl>
                                          <p:spTgt spid="17"/>
                                        </p:tgtEl>
                                        <p:attrNameLst>
                                          <p:attrName>r</p:attrName>
                                        </p:attrNameLst>
                                      </p:cBhvr>
                                    </p:animRot>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par>
                                <p:cTn id="44" presetID="10" presetClass="entr" presetSubtype="0" fill="hold" grpId="0" nodeType="withEffect">
                                  <p:stCondLst>
                                    <p:cond delay="30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1" grpId="0" animBg="1"/>
      <p:bldP spid="11" grpId="1" animBg="1"/>
      <p:bldP spid="12" grpId="0"/>
      <p:bldP spid="13" grpId="0" animBg="1"/>
      <p:bldP spid="14" grpId="0" animBg="1"/>
      <p:bldP spid="15" grpId="0" animBg="1"/>
      <p:bldP spid="16" grpId="0" animBg="1"/>
      <p:bldP spid="17" grpId="0" animBg="1"/>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等腰三角形 29"/>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4" name="等腰三角形 30"/>
          <p:cNvSpPr>
            <a:spLocks noChangeArrowheads="1"/>
          </p:cNvSpPr>
          <p:nvPr/>
        </p:nvSpPr>
        <p:spPr bwMode="auto">
          <a:xfrm rot="15569576">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5" name="等腰三角形 31"/>
          <p:cNvSpPr>
            <a:spLocks noChangeArrowheads="1"/>
          </p:cNvSpPr>
          <p:nvPr/>
        </p:nvSpPr>
        <p:spPr bwMode="auto">
          <a:xfrm rot="21371394">
            <a:off x="11358563" y="6643688"/>
            <a:ext cx="120650"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6" name="等腰三角形 32"/>
          <p:cNvSpPr>
            <a:spLocks noChangeArrowheads="1"/>
          </p:cNvSpPr>
          <p:nvPr/>
        </p:nvSpPr>
        <p:spPr bwMode="auto">
          <a:xfrm rot="18210217">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7" name="等腰三角形 37"/>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endParaRPr lang="zh-CN" altLang="en-US">
              <a:solidFill>
                <a:srgbClr val="197519"/>
              </a:solidFill>
              <a:latin typeface="Calibri" panose="020F0502020204030204" pitchFamily="34" charset="0"/>
              <a:ea typeface="幼圆" panose="02010509060101010101" pitchFamily="49" charset="-122"/>
              <a:cs typeface="幼圆" panose="02010509060101010101" pitchFamily="49" charset="-122"/>
            </a:endParaRPr>
          </a:p>
        </p:txBody>
      </p:sp>
      <p:sp>
        <p:nvSpPr>
          <p:cNvPr id="8" name="文本框 7"/>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en-US" altLang="zh-CN" sz="1500" dirty="0">
                <a:solidFill>
                  <a:srgbClr val="197519"/>
                </a:solidFill>
                <a:ea typeface="方正粗倩简体"/>
                <a:cs typeface="方正粗倩简体"/>
              </a:rPr>
              <a:t>24</a:t>
            </a:r>
            <a:endParaRPr lang="en-US" altLang="zh-CN" sz="1500" dirty="0">
              <a:solidFill>
                <a:srgbClr val="197519"/>
              </a:solidFill>
              <a:ea typeface="方正粗倩简体"/>
              <a:cs typeface="方正粗倩简体"/>
            </a:endParaRPr>
          </a:p>
        </p:txBody>
      </p:sp>
      <p:sp>
        <p:nvSpPr>
          <p:cNvPr id="9" name="矩形 8"/>
          <p:cNvSpPr>
            <a:spLocks noChangeArrowheads="1"/>
          </p:cNvSpPr>
          <p:nvPr/>
        </p:nvSpPr>
        <p:spPr bwMode="auto">
          <a:xfrm>
            <a:off x="1034733" y="506413"/>
            <a:ext cx="2842260" cy="39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sz="2000" b="1">
                <a:solidFill>
                  <a:srgbClr val="197519"/>
                </a:solidFill>
              </a:rPr>
              <a:t>对标企业</a:t>
            </a:r>
            <a:r>
              <a:rPr lang="en-US" altLang="zh-CN" sz="2000" b="1">
                <a:solidFill>
                  <a:srgbClr val="197519"/>
                </a:solidFill>
              </a:rPr>
              <a:t>-Blue Yonder</a:t>
            </a:r>
            <a:endParaRPr lang="en-US" altLang="zh-CN" sz="2000" b="1">
              <a:solidFill>
                <a:srgbClr val="197519"/>
              </a:solidFill>
            </a:endParaRPr>
          </a:p>
        </p:txBody>
      </p:sp>
      <p:sp>
        <p:nvSpPr>
          <p:cNvPr id="10"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1" name="等腰三角形 44"/>
          <p:cNvSpPr>
            <a:spLocks noChangeArrowheads="1"/>
          </p:cNvSpPr>
          <p:nvPr/>
        </p:nvSpPr>
        <p:spPr bwMode="auto">
          <a:xfrm>
            <a:off x="760413" y="696913"/>
            <a:ext cx="265112" cy="228600"/>
          </a:xfrm>
          <a:prstGeom prst="triangle">
            <a:avLst>
              <a:gd name="adj" fmla="val 50000"/>
            </a:avLst>
          </a:prstGeom>
          <a:solidFill>
            <a:srgbClr val="197519">
              <a:alpha val="8901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2" name="等腰三角形 45"/>
          <p:cNvSpPr>
            <a:spLocks noChangeArrowheads="1"/>
          </p:cNvSpPr>
          <p:nvPr/>
        </p:nvSpPr>
        <p:spPr bwMode="auto">
          <a:xfrm flipH="1">
            <a:off x="630238" y="469900"/>
            <a:ext cx="85725" cy="74613"/>
          </a:xfrm>
          <a:prstGeom prst="triangle">
            <a:avLst>
              <a:gd name="adj" fmla="val 50000"/>
            </a:avLst>
          </a:prstGeom>
          <a:solidFill>
            <a:srgbClr val="197519">
              <a:alpha val="4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3" name="等腰三角形 46"/>
          <p:cNvSpPr>
            <a:spLocks noChangeArrowheads="1"/>
          </p:cNvSpPr>
          <p:nvPr/>
        </p:nvSpPr>
        <p:spPr bwMode="auto">
          <a:xfrm>
            <a:off x="833438" y="490538"/>
            <a:ext cx="177800" cy="152400"/>
          </a:xfrm>
          <a:prstGeom prst="triangle">
            <a:avLst>
              <a:gd name="adj" fmla="val 50000"/>
            </a:avLst>
          </a:prstGeom>
          <a:solidFill>
            <a:srgbClr val="197519">
              <a:alpha val="72156"/>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eaLnBrk="1" hangingPunct="1"/>
            <a:endParaRPr lang="zh-CN" altLang="en-US"/>
          </a:p>
        </p:txBody>
      </p:sp>
      <p:sp>
        <p:nvSpPr>
          <p:cNvPr id="14" name="文本框 13"/>
          <p:cNvSpPr txBox="1"/>
          <p:nvPr/>
        </p:nvSpPr>
        <p:spPr>
          <a:xfrm>
            <a:off x="7869238" y="1471613"/>
            <a:ext cx="3495675" cy="4338320"/>
          </a:xfrm>
          <a:prstGeom prst="rect">
            <a:avLst/>
          </a:prstGeom>
          <a:noFill/>
        </p:spPr>
        <p:txBody>
          <a:bodyPr>
            <a:spAutoFit/>
          </a:bodyPr>
          <a:lstStyle/>
          <a:p>
            <a:pPr eaLnBrk="1" hangingPunct="1">
              <a:defRPr/>
            </a:pPr>
            <a:endParaRPr kumimoji="1" lang="en-US" altLang="zh-CN" dirty="0"/>
          </a:p>
          <a:p>
            <a:pPr eaLnBrk="1" hangingPunct="1">
              <a:defRPr/>
            </a:pPr>
            <a:r>
              <a:rPr kumimoji="1" lang="zh-CN" altLang="en-US" dirty="0"/>
              <a:t>案例分析</a:t>
            </a:r>
            <a:endParaRPr kumimoji="1" lang="en-US" altLang="zh-CN" dirty="0"/>
          </a:p>
          <a:p>
            <a:pPr eaLnBrk="1" hangingPunct="1">
              <a:defRPr/>
            </a:pPr>
            <a:endParaRPr kumimoji="1" lang="en-US" altLang="zh-CN" dirty="0"/>
          </a:p>
          <a:p>
            <a:pPr marL="285750" indent="-285750" eaLnBrk="1" hangingPunct="1">
              <a:buFont typeface="Arial" panose="020B0604020202020204" pitchFamily="34" charset="0"/>
              <a:buChar char="•"/>
              <a:defRPr/>
            </a:pPr>
            <a:r>
              <a:rPr kumimoji="1"/>
              <a:t>Blue Yonder于20</a:t>
            </a:r>
            <a:r>
              <a:rPr kumimoji="1" lang="en-US"/>
              <a:t>21</a:t>
            </a:r>
            <a:r>
              <a:rPr kumimoji="1"/>
              <a:t>年被</a:t>
            </a:r>
            <a:r>
              <a:rPr kumimoji="1" lang="zh-CN"/>
              <a:t>松下集团以</a:t>
            </a:r>
            <a:r>
              <a:rPr kumimoji="1" lang="en-US" altLang="zh-CN"/>
              <a:t>71</a:t>
            </a:r>
            <a:r>
              <a:rPr kumimoji="1" lang="zh-CN" altLang="en-US"/>
              <a:t>亿美元</a:t>
            </a:r>
            <a:r>
              <a:rPr kumimoji="1"/>
              <a:t>收购。</a:t>
            </a:r>
            <a:endParaRPr kumimoji="1"/>
          </a:p>
          <a:p>
            <a:pPr marL="0" indent="0" eaLnBrk="1" hangingPunct="1">
              <a:buFont typeface="Arial" panose="020B0604020202020204" pitchFamily="34" charset="0"/>
              <a:buNone/>
              <a:defRPr/>
            </a:pPr>
            <a:endParaRPr kumimoji="1" lang="zh-CN"/>
          </a:p>
          <a:p>
            <a:pPr marL="285750" indent="-285750" eaLnBrk="1" hangingPunct="1">
              <a:buFont typeface="Arial" panose="020B0604020202020204" pitchFamily="34" charset="0"/>
              <a:buChar char="•"/>
              <a:defRPr/>
            </a:pPr>
            <a:r>
              <a:rPr kumimoji="1" sz="1400"/>
              <a:t>Blue Yonder是来自北美的供应链设计、规划和优化软件；为客户提供解决方案包括：需求计划、企业供应计划、工厂规划和排序、库存优化、控制中心、网络设计与优化、订单承诺、销售和运营计划等。</a:t>
            </a:r>
            <a:endParaRPr kumimoji="1" sz="1400"/>
          </a:p>
          <a:p>
            <a:pPr marL="0" indent="0" eaLnBrk="1" hangingPunct="1">
              <a:buFont typeface="Arial" panose="020B0604020202020204" pitchFamily="34" charset="0"/>
              <a:buNone/>
              <a:defRPr/>
            </a:pPr>
            <a:endParaRPr kumimoji="1" sz="1400"/>
          </a:p>
          <a:p>
            <a:pPr marL="285750" indent="-285750" eaLnBrk="1" hangingPunct="1">
              <a:buFont typeface="Arial" panose="020B0604020202020204" pitchFamily="34" charset="0"/>
              <a:buChar char="•"/>
              <a:defRPr/>
            </a:pPr>
            <a:r>
              <a:rPr kumimoji="1" sz="1400"/>
              <a:t>Blue Yonder的制造计划解决方案可以帮助企业有效地解决供应链的复杂性问题，可以让企业迅速建模、优化并模拟供应链运作，从而大幅度降低运输/库存/采购和生产成本。</a:t>
            </a:r>
            <a:endParaRPr kumimoji="1" sz="1400"/>
          </a:p>
        </p:txBody>
      </p:sp>
      <p:pic>
        <p:nvPicPr>
          <p:cNvPr id="107" name="图片 106"/>
          <p:cNvPicPr/>
          <p:nvPr>
            <p:custDataLst>
              <p:tags r:id="rId1"/>
            </p:custDataLst>
          </p:nvPr>
        </p:nvPicPr>
        <p:blipFill>
          <a:blip r:embed="rId2"/>
          <a:srcRect l="8525" t="3552" r="9592" b="10406"/>
          <a:stretch>
            <a:fillRect/>
          </a:stretch>
        </p:blipFill>
        <p:spPr>
          <a:xfrm>
            <a:off x="846455" y="1436370"/>
            <a:ext cx="6239510" cy="3691255"/>
          </a:xfrm>
          <a:prstGeom prst="rect">
            <a:avLst/>
          </a:prstGeom>
          <a:noFill/>
          <a:ln w="9525">
            <a:noFill/>
          </a:ln>
        </p:spPr>
      </p:pic>
      <p:pic>
        <p:nvPicPr>
          <p:cNvPr id="108" name="图片 107"/>
          <p:cNvPicPr/>
          <p:nvPr/>
        </p:nvPicPr>
        <p:blipFill>
          <a:blip r:embed="rId3"/>
          <a:srcRect l="16108" t="1658" r="17175" b="4737"/>
          <a:stretch>
            <a:fillRect/>
          </a:stretch>
        </p:blipFill>
        <p:spPr>
          <a:xfrm>
            <a:off x="2600325" y="2397760"/>
            <a:ext cx="5083810" cy="401574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3"/>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4"/>
                                        </p:tgtEl>
                                        <p:attrNameLst>
                                          <p:attrName>r</p:attrName>
                                        </p:attrNameLst>
                                      </p:cBhvr>
                                    </p:animRot>
                                  </p:childTnLst>
                                </p:cTn>
                              </p:par>
                              <p:par>
                                <p:cTn id="9" presetID="8" presetClass="emph" presetSubtype="0" fill="hold" grpId="0" nodeType="withEffect">
                                  <p:stCondLst>
                                    <p:cond delay="0"/>
                                  </p:stCondLst>
                                  <p:childTnLst>
                                    <p:animRot by="21600000">
                                      <p:cBhvr>
                                        <p:cTn id="10" dur="2000" fill="hold"/>
                                        <p:tgtEl>
                                          <p:spTgt spid="5"/>
                                        </p:tgtEl>
                                        <p:attrNameLst>
                                          <p:attrName>r</p:attrName>
                                        </p:attrNameLst>
                                      </p:cBhvr>
                                    </p:animRot>
                                  </p:childTnLst>
                                </p:cTn>
                              </p:par>
                              <p:par>
                                <p:cTn id="11" presetID="8" presetClass="emph" presetSubtype="0" fill="hold" grpId="0" nodeType="withEffect">
                                  <p:stCondLst>
                                    <p:cond delay="0"/>
                                  </p:stCondLst>
                                  <p:childTnLst>
                                    <p:animRot by="21600000">
                                      <p:cBhvr>
                                        <p:cTn id="12" dur="2000" fill="hold"/>
                                        <p:tgtEl>
                                          <p:spTgt spid="6"/>
                                        </p:tgtEl>
                                        <p:attrNameLst>
                                          <p:attrName>r</p:attrName>
                                        </p:attrNameLst>
                                      </p:cBhvr>
                                    </p:animRot>
                                  </p:childTnLst>
                                </p:cTn>
                              </p:par>
                              <p:par>
                                <p:cTn id="13" presetID="8" presetClass="emph" presetSubtype="0" fill="hold" grpId="0" nodeType="withEffect">
                                  <p:stCondLst>
                                    <p:cond delay="0"/>
                                  </p:stCondLst>
                                  <p:childTnLst>
                                    <p:animRot by="21600000">
                                      <p:cBhvr>
                                        <p:cTn id="14" dur="2000" fill="hold"/>
                                        <p:tgtEl>
                                          <p:spTgt spid="7"/>
                                        </p:tgtEl>
                                        <p:attrNameLst>
                                          <p:attrName>r</p:attrName>
                                        </p:attrNameLst>
                                      </p:cBhvr>
                                    </p:animRot>
                                  </p:childTnLst>
                                </p:cTn>
                              </p:par>
                              <p:par>
                                <p:cTn id="15" presetID="2" presetClass="entr" presetSubtype="4" fill="hold" grpId="1"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1"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1"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ppt_x</p:attrName>
                                        </p:attrNameLst>
                                      </p:cBhvr>
                                      <p:tavLst>
                                        <p:tav tm="0">
                                          <p:val>
                                            <p:strVal val="#ppt_x"/>
                                          </p:val>
                                        </p:tav>
                                        <p:tav tm="100000">
                                          <p:val>
                                            <p:strVal val="#ppt_x"/>
                                          </p:val>
                                        </p:tav>
                                      </p:tavLst>
                                    </p:anim>
                                    <p:anim calcmode="lin" valueType="num">
                                      <p:cBhvr>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1"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
                                          </p:val>
                                        </p:tav>
                                        <p:tav tm="100000">
                                          <p:val>
                                            <p:strVal val="#ppt_x"/>
                                          </p:val>
                                        </p:tav>
                                      </p:tavLst>
                                    </p:anim>
                                    <p:anim calcmode="lin" valueType="num">
                                      <p:cBhvr>
                                        <p:cTn id="34" dur="500" fill="hold"/>
                                        <p:tgtEl>
                                          <p:spTgt spid="7"/>
                                        </p:tgtEl>
                                        <p:attrNameLst>
                                          <p:attrName>ppt_y</p:attrName>
                                        </p:attrNameLst>
                                      </p:cBhvr>
                                      <p:tavLst>
                                        <p:tav tm="0">
                                          <p:val>
                                            <p:strVal val="1+#ppt_h/2"/>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ppt_x</p:attrName>
                                        </p:attrNameLst>
                                      </p:cBhvr>
                                      <p:tavLst>
                                        <p:tav tm="0">
                                          <p:val>
                                            <p:strVal val="0-#ppt_w/2"/>
                                          </p:val>
                                        </p:tav>
                                        <p:tav tm="100000">
                                          <p:val>
                                            <p:strVal val="#ppt_x"/>
                                          </p:val>
                                        </p:tav>
                                      </p:tavLst>
                                    </p:anim>
                                    <p:anim calcmode="lin" valueType="num">
                                      <p:cBhvr>
                                        <p:cTn id="43" dur="500" fill="hold"/>
                                        <p:tgtEl>
                                          <p:spTgt spid="10"/>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ppt_x</p:attrName>
                                        </p:attrNameLst>
                                      </p:cBhvr>
                                      <p:tavLst>
                                        <p:tav tm="0">
                                          <p:val>
                                            <p:strVal val="0-#ppt_w/2"/>
                                          </p:val>
                                        </p:tav>
                                        <p:tav tm="100000">
                                          <p:val>
                                            <p:strVal val="#ppt_x"/>
                                          </p:val>
                                        </p:tav>
                                      </p:tavLst>
                                    </p:anim>
                                    <p:anim calcmode="lin" valueType="num">
                                      <p:cBhvr>
                                        <p:cTn id="47" dur="500" fill="hold"/>
                                        <p:tgtEl>
                                          <p:spTgt spid="11"/>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p:cTn id="50" dur="500" fill="hold"/>
                                        <p:tgtEl>
                                          <p:spTgt spid="12"/>
                                        </p:tgtEl>
                                        <p:attrNameLst>
                                          <p:attrName>ppt_x</p:attrName>
                                        </p:attrNameLst>
                                      </p:cBhvr>
                                      <p:tavLst>
                                        <p:tav tm="0">
                                          <p:val>
                                            <p:strVal val="0-#ppt_w/2"/>
                                          </p:val>
                                        </p:tav>
                                        <p:tav tm="100000">
                                          <p:val>
                                            <p:strVal val="#ppt_x"/>
                                          </p:val>
                                        </p:tav>
                                      </p:tavLst>
                                    </p:anim>
                                    <p:anim calcmode="lin" valueType="num">
                                      <p:cBhvr>
                                        <p:cTn id="51" dur="500" fill="hold"/>
                                        <p:tgtEl>
                                          <p:spTgt spid="12"/>
                                        </p:tgtEl>
                                        <p:attrNameLst>
                                          <p:attrName>ppt_y</p:attrName>
                                        </p:attrNameLst>
                                      </p:cBhvr>
                                      <p:tavLst>
                                        <p:tav tm="0">
                                          <p:val>
                                            <p:strVal val="#ppt_y"/>
                                          </p:val>
                                        </p:tav>
                                        <p:tav tm="100000">
                                          <p:val>
                                            <p:strVal val="#ppt_y"/>
                                          </p:val>
                                        </p:tav>
                                      </p:tavLst>
                                    </p:anim>
                                  </p:childTnLst>
                                </p:cTn>
                              </p:par>
                              <p:par>
                                <p:cTn id="52" presetID="2" presetClass="entr" presetSubtype="8"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fill="hold"/>
                                        <p:tgtEl>
                                          <p:spTgt spid="13"/>
                                        </p:tgtEl>
                                        <p:attrNameLst>
                                          <p:attrName>ppt_x</p:attrName>
                                        </p:attrNameLst>
                                      </p:cBhvr>
                                      <p:tavLst>
                                        <p:tav tm="0">
                                          <p:val>
                                            <p:strVal val="0-#ppt_w/2"/>
                                          </p:val>
                                        </p:tav>
                                        <p:tav tm="100000">
                                          <p:val>
                                            <p:strVal val="#ppt_x"/>
                                          </p:val>
                                        </p:tav>
                                      </p:tavLst>
                                    </p:anim>
                                    <p:anim calcmode="lin" valueType="num">
                                      <p:cBhvr>
                                        <p:cTn id="55" dur="500" fill="hold"/>
                                        <p:tgtEl>
                                          <p:spTgt spid="13"/>
                                        </p:tgtEl>
                                        <p:attrNameLst>
                                          <p:attrName>ppt_y</p:attrName>
                                        </p:attrNameLst>
                                      </p:cBhvr>
                                      <p:tavLst>
                                        <p:tav tm="0">
                                          <p:val>
                                            <p:strVal val="#ppt_y"/>
                                          </p:val>
                                        </p:tav>
                                        <p:tav tm="100000">
                                          <p:val>
                                            <p:strVal val="#ppt_y"/>
                                          </p:val>
                                        </p:tav>
                                      </p:tavLst>
                                    </p:anim>
                                  </p:childTnLst>
                                </p:cTn>
                              </p:par>
                              <p:par>
                                <p:cTn id="56" presetID="8" presetClass="emph" presetSubtype="0" fill="hold" grpId="1" nodeType="withEffect">
                                  <p:stCondLst>
                                    <p:cond delay="0"/>
                                  </p:stCondLst>
                                  <p:childTnLst>
                                    <p:animRot by="21600000">
                                      <p:cBhvr>
                                        <p:cTn id="57" dur="500" fill="hold"/>
                                        <p:tgtEl>
                                          <p:spTgt spid="10"/>
                                        </p:tgtEl>
                                        <p:attrNameLst>
                                          <p:attrName>r</p:attrName>
                                        </p:attrNameLst>
                                      </p:cBhvr>
                                    </p:animRot>
                                  </p:childTnLst>
                                </p:cTn>
                              </p:par>
                              <p:par>
                                <p:cTn id="58" presetID="8" presetClass="emph" presetSubtype="0" fill="hold" grpId="1" nodeType="withEffect">
                                  <p:stCondLst>
                                    <p:cond delay="0"/>
                                  </p:stCondLst>
                                  <p:childTnLst>
                                    <p:animRot by="21600000">
                                      <p:cBhvr>
                                        <p:cTn id="59" dur="500" fill="hold"/>
                                        <p:tgtEl>
                                          <p:spTgt spid="11"/>
                                        </p:tgtEl>
                                        <p:attrNameLst>
                                          <p:attrName>r</p:attrName>
                                        </p:attrNameLst>
                                      </p:cBhvr>
                                    </p:animRot>
                                  </p:childTnLst>
                                </p:cTn>
                              </p:par>
                              <p:par>
                                <p:cTn id="60" presetID="8" presetClass="emph" presetSubtype="0" fill="hold" grpId="1" nodeType="withEffect">
                                  <p:stCondLst>
                                    <p:cond delay="0"/>
                                  </p:stCondLst>
                                  <p:childTnLst>
                                    <p:animRot by="21600000">
                                      <p:cBhvr>
                                        <p:cTn id="61" dur="500" fill="hold"/>
                                        <p:tgtEl>
                                          <p:spTgt spid="12"/>
                                        </p:tgtEl>
                                        <p:attrNameLst>
                                          <p:attrName>r</p:attrName>
                                        </p:attrNameLst>
                                      </p:cBhvr>
                                    </p:animRot>
                                  </p:childTnLst>
                                </p:cTn>
                              </p:par>
                              <p:par>
                                <p:cTn id="62" presetID="8" presetClass="emph" presetSubtype="0" fill="hold" grpId="1" nodeType="withEffect">
                                  <p:stCondLst>
                                    <p:cond delay="0"/>
                                  </p:stCondLst>
                                  <p:childTnLst>
                                    <p:animRot by="21600000">
                                      <p:cBhvr>
                                        <p:cTn id="63" dur="500" fill="hold"/>
                                        <p:tgtEl>
                                          <p:spTgt spid="13"/>
                                        </p:tgtEl>
                                        <p:attrNameLst>
                                          <p:attrName>r</p:attrName>
                                        </p:attrNameLst>
                                      </p:cBhvr>
                                    </p:animRot>
                                  </p:childTnLst>
                                </p:cTn>
                              </p:par>
                              <p:par>
                                <p:cTn id="64" presetID="10" presetClass="entr" presetSubtype="0" fill="hold" grpId="0" nodeType="withEffect">
                                  <p:stCondLst>
                                    <p:cond delay="30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6" grpId="0" animBg="1"/>
      <p:bldP spid="6" grpId="1" animBg="1"/>
      <p:bldP spid="7" grpId="0" animBg="1"/>
      <p:bldP spid="7" grpId="1" animBg="1"/>
      <p:bldP spid="8" grpId="0"/>
      <p:bldP spid="9" grpId="0"/>
      <p:bldP spid="10" grpId="0" animBg="1"/>
      <p:bldP spid="10" grpId="1" animBg="1"/>
      <p:bldP spid="11" grpId="0" animBg="1"/>
      <p:bldP spid="11" grpId="1" animBg="1"/>
      <p:bldP spid="12" grpId="0" animBg="1"/>
      <p:bldP spid="12" grpId="1" animBg="1"/>
      <p:bldP spid="13" grpId="0" animBg="1"/>
      <p:bldP spid="1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p:cNvSpPr/>
          <p:nvPr/>
        </p:nvSpPr>
        <p:spPr>
          <a:xfrm rot="21193842" flipH="1">
            <a:off x="803275" y="3829050"/>
            <a:ext cx="1209675" cy="31115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6" name="等腰三角形 14"/>
          <p:cNvSpPr/>
          <p:nvPr/>
        </p:nvSpPr>
        <p:spPr>
          <a:xfrm rot="3183980" flipH="1">
            <a:off x="10719594" y="4098132"/>
            <a:ext cx="846137" cy="66675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7" name="等腰三角形 22"/>
          <p:cNvSpPr/>
          <p:nvPr/>
        </p:nvSpPr>
        <p:spPr>
          <a:xfrm rot="3183980" flipH="1">
            <a:off x="2375694" y="3318669"/>
            <a:ext cx="176212" cy="1524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8" name="等腰三角形 23"/>
          <p:cNvSpPr/>
          <p:nvPr/>
        </p:nvSpPr>
        <p:spPr>
          <a:xfrm rot="6200158" flipH="1" flipV="1">
            <a:off x="1385888" y="1203325"/>
            <a:ext cx="155575" cy="1374775"/>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9" name="等腰三角形 24"/>
          <p:cNvSpPr/>
          <p:nvPr/>
        </p:nvSpPr>
        <p:spPr>
          <a:xfrm rot="6315786" flipH="1" flipV="1">
            <a:off x="2879725" y="1503363"/>
            <a:ext cx="430213" cy="376237"/>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0" name="等腰三角形 25"/>
          <p:cNvSpPr/>
          <p:nvPr/>
        </p:nvSpPr>
        <p:spPr>
          <a:xfrm rot="5872073" flipH="1">
            <a:off x="1517650" y="2898775"/>
            <a:ext cx="635000" cy="1270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1" name="等腰三角形 26"/>
          <p:cNvSpPr/>
          <p:nvPr/>
        </p:nvSpPr>
        <p:spPr>
          <a:xfrm rot="1864198" flipH="1">
            <a:off x="9001125" y="5603875"/>
            <a:ext cx="430213" cy="371475"/>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cxnSp>
        <p:nvCxnSpPr>
          <p:cNvPr id="12" name="直接连接符 28"/>
          <p:cNvCxnSpPr/>
          <p:nvPr/>
        </p:nvCxnSpPr>
        <p:spPr>
          <a:xfrm flipH="1">
            <a:off x="8893175" y="-1206500"/>
            <a:ext cx="2643188" cy="2641600"/>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cxnSp>
        <p:nvCxnSpPr>
          <p:cNvPr id="13" name="直接连接符 29"/>
          <p:cNvCxnSpPr/>
          <p:nvPr/>
        </p:nvCxnSpPr>
        <p:spPr>
          <a:xfrm flipH="1">
            <a:off x="8294688" y="-774700"/>
            <a:ext cx="2209800" cy="2209800"/>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cxnSp>
        <p:nvCxnSpPr>
          <p:cNvPr id="14" name="直接连接符 31"/>
          <p:cNvCxnSpPr/>
          <p:nvPr/>
        </p:nvCxnSpPr>
        <p:spPr>
          <a:xfrm flipH="1">
            <a:off x="1177925" y="5576888"/>
            <a:ext cx="2571750" cy="2487612"/>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cxnSp>
        <p:nvCxnSpPr>
          <p:cNvPr id="15" name="直接连接符 32"/>
          <p:cNvCxnSpPr/>
          <p:nvPr/>
        </p:nvCxnSpPr>
        <p:spPr>
          <a:xfrm flipH="1">
            <a:off x="579438" y="5892800"/>
            <a:ext cx="2251075" cy="2171700"/>
          </a:xfrm>
          <a:prstGeom prst="line">
            <a:avLst/>
          </a:prstGeom>
          <a:ln w="31750">
            <a:solidFill>
              <a:srgbClr val="197519"/>
            </a:solidFill>
          </a:ln>
        </p:spPr>
        <p:style>
          <a:lnRef idx="1">
            <a:schemeClr val="accent1"/>
          </a:lnRef>
          <a:fillRef idx="0">
            <a:schemeClr val="accent1"/>
          </a:fillRef>
          <a:effectRef idx="0">
            <a:schemeClr val="accent1"/>
          </a:effectRef>
          <a:fontRef idx="minor">
            <a:schemeClr val="tx1"/>
          </a:fontRef>
        </p:style>
      </p:cxnSp>
      <p:sp>
        <p:nvSpPr>
          <p:cNvPr id="16" name="等腰三角形 35"/>
          <p:cNvSpPr/>
          <p:nvPr/>
        </p:nvSpPr>
        <p:spPr>
          <a:xfrm rot="3183980" flipH="1">
            <a:off x="1797051" y="681037"/>
            <a:ext cx="531812" cy="195263"/>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7" name="等腰三角形 36"/>
          <p:cNvSpPr/>
          <p:nvPr/>
        </p:nvSpPr>
        <p:spPr>
          <a:xfrm rot="3183980" flipH="1">
            <a:off x="10621169" y="2005807"/>
            <a:ext cx="306387" cy="16764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8" name="等腰三角形 37"/>
          <p:cNvSpPr/>
          <p:nvPr/>
        </p:nvSpPr>
        <p:spPr>
          <a:xfrm rot="3183980" flipH="1">
            <a:off x="8289925" y="6321425"/>
            <a:ext cx="177800" cy="152400"/>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19" name="等腰三角形 40"/>
          <p:cNvSpPr/>
          <p:nvPr/>
        </p:nvSpPr>
        <p:spPr>
          <a:xfrm rot="6200158" flipH="1" flipV="1">
            <a:off x="10758488" y="4879975"/>
            <a:ext cx="155575" cy="1374775"/>
          </a:xfrm>
          <a:prstGeom prst="triangl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grpSp>
        <p:nvGrpSpPr>
          <p:cNvPr id="25" name="组合 24"/>
          <p:cNvGrpSpPr/>
          <p:nvPr/>
        </p:nvGrpSpPr>
        <p:grpSpPr>
          <a:xfrm>
            <a:off x="3368885" y="721437"/>
            <a:ext cx="5454230" cy="5415126"/>
            <a:chOff x="4114664" y="546832"/>
            <a:chExt cx="4865771" cy="4830886"/>
          </a:xfrm>
        </p:grpSpPr>
        <p:grpSp>
          <p:nvGrpSpPr>
            <p:cNvPr id="3" name="组合 2"/>
            <p:cNvGrpSpPr/>
            <p:nvPr/>
          </p:nvGrpSpPr>
          <p:grpSpPr bwMode="auto">
            <a:xfrm>
              <a:off x="4114664" y="546832"/>
              <a:ext cx="4865771" cy="4830886"/>
              <a:chOff x="3510653" y="819764"/>
              <a:chExt cx="5383162" cy="5383162"/>
            </a:xfrm>
          </p:grpSpPr>
          <p:sp>
            <p:nvSpPr>
              <p:cNvPr id="4" name="椭圆 3"/>
              <p:cNvSpPr/>
              <p:nvPr/>
            </p:nvSpPr>
            <p:spPr>
              <a:xfrm>
                <a:off x="3605902" y="915013"/>
                <a:ext cx="5192664" cy="5192664"/>
              </a:xfrm>
              <a:prstGeom prst="ellips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sp>
            <p:nvSpPr>
              <p:cNvPr id="5" name="Oval 8_1"/>
              <p:cNvSpPr/>
              <p:nvPr/>
            </p:nvSpPr>
            <p:spPr>
              <a:xfrm>
                <a:off x="3510653" y="819764"/>
                <a:ext cx="5383162" cy="538316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defRPr/>
                </a:pPr>
                <a:endParaRPr lang="zh-CN" altLang="en-US" noProof="1"/>
              </a:p>
            </p:txBody>
          </p:sp>
        </p:grpSp>
        <p:sp>
          <p:nvSpPr>
            <p:cNvPr id="21" name="文本框 20"/>
            <p:cNvSpPr txBox="1">
              <a:spLocks noChangeArrowheads="1"/>
            </p:cNvSpPr>
            <p:nvPr/>
          </p:nvSpPr>
          <p:spPr bwMode="auto">
            <a:xfrm>
              <a:off x="4639983" y="1448592"/>
              <a:ext cx="38417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sz="3600" dirty="0">
                  <a:solidFill>
                    <a:schemeClr val="bg1"/>
                  </a:solidFill>
                </a:rPr>
                <a:t>商务合作</a:t>
              </a:r>
              <a:endParaRPr lang="zh-CN" altLang="en-US" sz="3600" dirty="0">
                <a:solidFill>
                  <a:schemeClr val="bg1"/>
                </a:solidFill>
              </a:endParaRPr>
            </a:p>
          </p:txBody>
        </p:sp>
        <p:sp>
          <p:nvSpPr>
            <p:cNvPr id="22" name="文本框 21"/>
            <p:cNvSpPr txBox="1"/>
            <p:nvPr/>
          </p:nvSpPr>
          <p:spPr>
            <a:xfrm>
              <a:off x="4501870" y="2495740"/>
              <a:ext cx="4117975" cy="516192"/>
            </a:xfrm>
            <a:prstGeom prst="rect">
              <a:avLst/>
            </a:prstGeom>
            <a:noFill/>
          </p:spPr>
          <p:txBody>
            <a:bodyPr>
              <a:spAutoFit/>
            </a:bodyPr>
            <a:lstStyle/>
            <a:p>
              <a:pPr algn="ctr" eaLnBrk="1" fontAlgn="auto" hangingPunct="1">
                <a:defRPr/>
              </a:pPr>
              <a:r>
                <a:rPr lang="zh-CN" altLang="en-US" noProof="1">
                  <a:solidFill>
                    <a:schemeClr val="bg1"/>
                  </a:solidFill>
                  <a:latin typeface="+mn-lt"/>
                  <a:ea typeface="+mn-ea"/>
                </a:rPr>
                <a:t>蒙绎泽  </a:t>
              </a:r>
              <a:r>
                <a:rPr lang="zh-CN" altLang="en-US" sz="1360" noProof="1">
                  <a:solidFill>
                    <a:schemeClr val="bg1"/>
                  </a:solidFill>
                  <a:latin typeface="+mn-lt"/>
                  <a:ea typeface="+mn-ea"/>
                </a:rPr>
                <a:t>创始人    </a:t>
              </a:r>
              <a:r>
                <a:rPr lang="en-US" altLang="zh-CN" sz="1360" noProof="1">
                  <a:solidFill>
                    <a:schemeClr val="bg1"/>
                  </a:solidFill>
                  <a:latin typeface="+mn-lt"/>
                  <a:ea typeface="+mn-ea"/>
                </a:rPr>
                <a:t>18513862676</a:t>
              </a:r>
              <a:r>
                <a:rPr lang="zh-CN" altLang="en-US" sz="1360" noProof="1">
                  <a:solidFill>
                    <a:schemeClr val="bg1"/>
                  </a:solidFill>
                  <a:latin typeface="+mn-lt"/>
                  <a:ea typeface="+mn-ea"/>
                </a:rPr>
                <a:t> （同微信）</a:t>
              </a:r>
              <a:endParaRPr lang="en-US" altLang="zh-CN" sz="1360" noProof="1">
                <a:solidFill>
                  <a:schemeClr val="bg1"/>
                </a:solidFill>
                <a:latin typeface="+mn-lt"/>
                <a:ea typeface="+mn-ea"/>
              </a:endParaRPr>
            </a:p>
            <a:p>
              <a:pPr algn="ctr" eaLnBrk="1" fontAlgn="auto" hangingPunct="1">
                <a:defRPr/>
              </a:pPr>
              <a:r>
                <a:rPr lang="zh-CN" altLang="en-US" sz="1360" noProof="1">
                  <a:solidFill>
                    <a:schemeClr val="bg1"/>
                  </a:solidFill>
                </a:rPr>
                <a:t>          邮箱：    </a:t>
              </a:r>
              <a:r>
                <a:rPr lang="en-US" altLang="zh-CN" sz="1360" noProof="1">
                  <a:solidFill>
                    <a:schemeClr val="bg1"/>
                  </a:solidFill>
                </a:rPr>
                <a:t>mengyize@126.com</a:t>
              </a:r>
              <a:endParaRPr lang="en-US" altLang="zh-CN" sz="1360" noProof="1">
                <a:solidFill>
                  <a:schemeClr val="bg1"/>
                </a:solidFill>
              </a:endParaRPr>
            </a:p>
          </p:txBody>
        </p:sp>
        <p:cxnSp>
          <p:nvCxnSpPr>
            <p:cNvPr id="23" name="直接连接符 46"/>
            <p:cNvCxnSpPr/>
            <p:nvPr/>
          </p:nvCxnSpPr>
          <p:spPr>
            <a:xfrm>
              <a:off x="5081308" y="2217888"/>
              <a:ext cx="29591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6" name="图片 25"/>
          <p:cNvPicPr>
            <a:picLocks noChangeAspect="1"/>
          </p:cNvPicPr>
          <p:nvPr/>
        </p:nvPicPr>
        <p:blipFill rotWithShape="1">
          <a:blip r:embed="rId1"/>
          <a:srcRect l="9632" t="23271" r="9195" b="12701"/>
          <a:stretch>
            <a:fillRect/>
          </a:stretch>
        </p:blipFill>
        <p:spPr>
          <a:xfrm>
            <a:off x="5142025" y="3687085"/>
            <a:ext cx="1907948" cy="19252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80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p:tgtEl>
                                          <p:spTgt spid="6"/>
                                        </p:tgtEl>
                                        <p:attrNameLst>
                                          <p:attrName>ppt_y</p:attrName>
                                        </p:attrNameLst>
                                      </p:cBhvr>
                                      <p:tavLst>
                                        <p:tav tm="0">
                                          <p:val>
                                            <p:strVal val="#ppt_y+#ppt_h*1.125000"/>
                                          </p:val>
                                        </p:tav>
                                        <p:tav tm="100000">
                                          <p:val>
                                            <p:strVal val="#ppt_y"/>
                                          </p:val>
                                        </p:tav>
                                      </p:tavLst>
                                    </p:anim>
                                    <p:animEffect transition="in" filter="wipe(up)">
                                      <p:cBhvr>
                                        <p:cTn id="8" dur="1000"/>
                                        <p:tgtEl>
                                          <p:spTgt spid="6"/>
                                        </p:tgtEl>
                                      </p:cBhvr>
                                    </p:animEffect>
                                  </p:childTnLst>
                                </p:cTn>
                              </p:par>
                              <p:par>
                                <p:cTn id="9" presetID="12" presetClass="entr" presetSubtype="4" fill="hold" grpId="0" nodeType="withEffect">
                                  <p:stCondLst>
                                    <p:cond delay="60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p:tgtEl>
                                          <p:spTgt spid="17"/>
                                        </p:tgtEl>
                                        <p:attrNameLst>
                                          <p:attrName>ppt_y</p:attrName>
                                        </p:attrNameLst>
                                      </p:cBhvr>
                                      <p:tavLst>
                                        <p:tav tm="0">
                                          <p:val>
                                            <p:strVal val="#ppt_y+#ppt_h*1.125000"/>
                                          </p:val>
                                        </p:tav>
                                        <p:tav tm="100000">
                                          <p:val>
                                            <p:strVal val="#ppt_y"/>
                                          </p:val>
                                        </p:tav>
                                      </p:tavLst>
                                    </p:anim>
                                    <p:animEffect transition="in" filter="wipe(up)">
                                      <p:cBhvr>
                                        <p:cTn id="12" dur="1000"/>
                                        <p:tgtEl>
                                          <p:spTgt spid="17"/>
                                        </p:tgtEl>
                                      </p:cBhvr>
                                    </p:animEffect>
                                  </p:childTnLst>
                                </p:cTn>
                              </p:par>
                              <p:par>
                                <p:cTn id="13" presetID="12" presetClass="entr" presetSubtype="4" fill="hold" grpId="0" nodeType="withEffect">
                                  <p:stCondLst>
                                    <p:cond delay="1300"/>
                                  </p:stCondLst>
                                  <p:childTnLst>
                                    <p:set>
                                      <p:cBhvr>
                                        <p:cTn id="14" dur="1" fill="hold">
                                          <p:stCondLst>
                                            <p:cond delay="0"/>
                                          </p:stCondLst>
                                        </p:cTn>
                                        <p:tgtEl>
                                          <p:spTgt spid="19"/>
                                        </p:tgtEl>
                                        <p:attrNameLst>
                                          <p:attrName>style.visibility</p:attrName>
                                        </p:attrNameLst>
                                      </p:cBhvr>
                                      <p:to>
                                        <p:strVal val="visible"/>
                                      </p:to>
                                    </p:set>
                                    <p:anim calcmode="lin" valueType="num">
                                      <p:cBhvr>
                                        <p:cTn id="15" dur="1000"/>
                                        <p:tgtEl>
                                          <p:spTgt spid="19"/>
                                        </p:tgtEl>
                                        <p:attrNameLst>
                                          <p:attrName>ppt_y</p:attrName>
                                        </p:attrNameLst>
                                      </p:cBhvr>
                                      <p:tavLst>
                                        <p:tav tm="0">
                                          <p:val>
                                            <p:strVal val="#ppt_y+#ppt_h*1.125000"/>
                                          </p:val>
                                        </p:tav>
                                        <p:tav tm="100000">
                                          <p:val>
                                            <p:strVal val="#ppt_y"/>
                                          </p:val>
                                        </p:tav>
                                      </p:tavLst>
                                    </p:anim>
                                    <p:animEffect transition="in" filter="wipe(up)">
                                      <p:cBhvr>
                                        <p:cTn id="16" dur="1000"/>
                                        <p:tgtEl>
                                          <p:spTgt spid="19"/>
                                        </p:tgtEl>
                                      </p:cBhvr>
                                    </p:animEffect>
                                  </p:childTnLst>
                                </p:cTn>
                              </p:par>
                              <p:par>
                                <p:cTn id="17" presetID="12" presetClass="entr" presetSubtype="4" fill="hold" grpId="0" nodeType="withEffect">
                                  <p:stCondLst>
                                    <p:cond delay="30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p:tgtEl>
                                          <p:spTgt spid="11"/>
                                        </p:tgtEl>
                                        <p:attrNameLst>
                                          <p:attrName>ppt_y</p:attrName>
                                        </p:attrNameLst>
                                      </p:cBhvr>
                                      <p:tavLst>
                                        <p:tav tm="0">
                                          <p:val>
                                            <p:strVal val="#ppt_y+#ppt_h*1.125000"/>
                                          </p:val>
                                        </p:tav>
                                        <p:tav tm="100000">
                                          <p:val>
                                            <p:strVal val="#ppt_y"/>
                                          </p:val>
                                        </p:tav>
                                      </p:tavLst>
                                    </p:anim>
                                    <p:animEffect transition="in" filter="wipe(up)">
                                      <p:cBhvr>
                                        <p:cTn id="20" dur="1000"/>
                                        <p:tgtEl>
                                          <p:spTgt spid="11"/>
                                        </p:tgtEl>
                                      </p:cBhvr>
                                    </p:animEffect>
                                  </p:childTnLst>
                                </p:cTn>
                              </p:par>
                              <p:par>
                                <p:cTn id="21" presetID="12" presetClass="entr" presetSubtype="4" fill="hold" grpId="0" nodeType="withEffect">
                                  <p:stCondLst>
                                    <p:cond delay="100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p:tgtEl>
                                          <p:spTgt spid="18"/>
                                        </p:tgtEl>
                                        <p:attrNameLst>
                                          <p:attrName>ppt_y</p:attrName>
                                        </p:attrNameLst>
                                      </p:cBhvr>
                                      <p:tavLst>
                                        <p:tav tm="0">
                                          <p:val>
                                            <p:strVal val="#ppt_y+#ppt_h*1.125000"/>
                                          </p:val>
                                        </p:tav>
                                        <p:tav tm="100000">
                                          <p:val>
                                            <p:strVal val="#ppt_y"/>
                                          </p:val>
                                        </p:tav>
                                      </p:tavLst>
                                    </p:anim>
                                    <p:animEffect transition="in" filter="wipe(up)">
                                      <p:cBhvr>
                                        <p:cTn id="24" dur="1000"/>
                                        <p:tgtEl>
                                          <p:spTgt spid="18"/>
                                        </p:tgtEl>
                                      </p:cBhvr>
                                    </p:animEffect>
                                  </p:childTnLst>
                                </p:cTn>
                              </p:par>
                              <p:par>
                                <p:cTn id="25" presetID="12" presetClass="entr" presetSubtype="4" fill="hold" grpId="0" nodeType="withEffect">
                                  <p:stCondLst>
                                    <p:cond delay="70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p:tgtEl>
                                          <p:spTgt spid="2"/>
                                        </p:tgtEl>
                                        <p:attrNameLst>
                                          <p:attrName>ppt_y</p:attrName>
                                        </p:attrNameLst>
                                      </p:cBhvr>
                                      <p:tavLst>
                                        <p:tav tm="0">
                                          <p:val>
                                            <p:strVal val="#ppt_y+#ppt_h*1.125000"/>
                                          </p:val>
                                        </p:tav>
                                        <p:tav tm="100000">
                                          <p:val>
                                            <p:strVal val="#ppt_y"/>
                                          </p:val>
                                        </p:tav>
                                      </p:tavLst>
                                    </p:anim>
                                    <p:animEffect transition="in" filter="wipe(up)">
                                      <p:cBhvr>
                                        <p:cTn id="28" dur="1000"/>
                                        <p:tgtEl>
                                          <p:spTgt spid="2"/>
                                        </p:tgtEl>
                                      </p:cBhvr>
                                    </p:animEffect>
                                  </p:childTnLst>
                                </p:cTn>
                              </p:par>
                              <p:par>
                                <p:cTn id="29" presetID="12" presetClass="entr" presetSubtype="4" fill="hold" grpId="0" nodeType="withEffect">
                                  <p:stCondLst>
                                    <p:cond delay="100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p:tgtEl>
                                          <p:spTgt spid="7"/>
                                        </p:tgtEl>
                                        <p:attrNameLst>
                                          <p:attrName>ppt_y</p:attrName>
                                        </p:attrNameLst>
                                      </p:cBhvr>
                                      <p:tavLst>
                                        <p:tav tm="0">
                                          <p:val>
                                            <p:strVal val="#ppt_y+#ppt_h*1.125000"/>
                                          </p:val>
                                        </p:tav>
                                        <p:tav tm="100000">
                                          <p:val>
                                            <p:strVal val="#ppt_y"/>
                                          </p:val>
                                        </p:tav>
                                      </p:tavLst>
                                    </p:anim>
                                    <p:animEffect transition="in" filter="wipe(up)">
                                      <p:cBhvr>
                                        <p:cTn id="32" dur="1000"/>
                                        <p:tgtEl>
                                          <p:spTgt spid="7"/>
                                        </p:tgtEl>
                                      </p:cBhvr>
                                    </p:animEffect>
                                  </p:childTnLst>
                                </p:cTn>
                              </p:par>
                              <p:par>
                                <p:cTn id="33" presetID="12" presetClass="entr" presetSubtype="4" fill="hold" grpId="0" nodeType="withEffect">
                                  <p:stCondLst>
                                    <p:cond delay="40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p:tgtEl>
                                          <p:spTgt spid="8"/>
                                        </p:tgtEl>
                                        <p:attrNameLst>
                                          <p:attrName>ppt_y</p:attrName>
                                        </p:attrNameLst>
                                      </p:cBhvr>
                                      <p:tavLst>
                                        <p:tav tm="0">
                                          <p:val>
                                            <p:strVal val="#ppt_y+#ppt_h*1.125000"/>
                                          </p:val>
                                        </p:tav>
                                        <p:tav tm="100000">
                                          <p:val>
                                            <p:strVal val="#ppt_y"/>
                                          </p:val>
                                        </p:tav>
                                      </p:tavLst>
                                    </p:anim>
                                    <p:animEffect transition="in" filter="wipe(up)">
                                      <p:cBhvr>
                                        <p:cTn id="36" dur="1000"/>
                                        <p:tgtEl>
                                          <p:spTgt spid="8"/>
                                        </p:tgtEl>
                                      </p:cBhvr>
                                    </p:animEffect>
                                  </p:childTnLst>
                                </p:cTn>
                              </p:par>
                              <p:par>
                                <p:cTn id="37" presetID="12" presetClass="entr" presetSubtype="4" fill="hold" grpId="0" nodeType="withEffect">
                                  <p:stCondLst>
                                    <p:cond delay="1000"/>
                                  </p:stCondLst>
                                  <p:childTnLst>
                                    <p:set>
                                      <p:cBhvr>
                                        <p:cTn id="38" dur="1" fill="hold">
                                          <p:stCondLst>
                                            <p:cond delay="0"/>
                                          </p:stCondLst>
                                        </p:cTn>
                                        <p:tgtEl>
                                          <p:spTgt spid="9"/>
                                        </p:tgtEl>
                                        <p:attrNameLst>
                                          <p:attrName>style.visibility</p:attrName>
                                        </p:attrNameLst>
                                      </p:cBhvr>
                                      <p:to>
                                        <p:strVal val="visible"/>
                                      </p:to>
                                    </p:set>
                                    <p:anim calcmode="lin" valueType="num">
                                      <p:cBhvr>
                                        <p:cTn id="39" dur="1000"/>
                                        <p:tgtEl>
                                          <p:spTgt spid="9"/>
                                        </p:tgtEl>
                                        <p:attrNameLst>
                                          <p:attrName>ppt_y</p:attrName>
                                        </p:attrNameLst>
                                      </p:cBhvr>
                                      <p:tavLst>
                                        <p:tav tm="0">
                                          <p:val>
                                            <p:strVal val="#ppt_y+#ppt_h*1.125000"/>
                                          </p:val>
                                        </p:tav>
                                        <p:tav tm="100000">
                                          <p:val>
                                            <p:strVal val="#ppt_y"/>
                                          </p:val>
                                        </p:tav>
                                      </p:tavLst>
                                    </p:anim>
                                    <p:animEffect transition="in" filter="wipe(up)">
                                      <p:cBhvr>
                                        <p:cTn id="40" dur="1000"/>
                                        <p:tgtEl>
                                          <p:spTgt spid="9"/>
                                        </p:tgtEl>
                                      </p:cBhvr>
                                    </p:animEffect>
                                  </p:childTnLst>
                                </p:cTn>
                              </p:par>
                              <p:par>
                                <p:cTn id="41" presetID="12" presetClass="entr" presetSubtype="4" fill="hold" grpId="0" nodeType="withEffect">
                                  <p:stCondLst>
                                    <p:cond delay="70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p:tgtEl>
                                          <p:spTgt spid="10"/>
                                        </p:tgtEl>
                                        <p:attrNameLst>
                                          <p:attrName>ppt_y</p:attrName>
                                        </p:attrNameLst>
                                      </p:cBhvr>
                                      <p:tavLst>
                                        <p:tav tm="0">
                                          <p:val>
                                            <p:strVal val="#ppt_y+#ppt_h*1.125000"/>
                                          </p:val>
                                        </p:tav>
                                        <p:tav tm="100000">
                                          <p:val>
                                            <p:strVal val="#ppt_y"/>
                                          </p:val>
                                        </p:tav>
                                      </p:tavLst>
                                    </p:anim>
                                    <p:animEffect transition="in" filter="wipe(up)">
                                      <p:cBhvr>
                                        <p:cTn id="44" dur="1000"/>
                                        <p:tgtEl>
                                          <p:spTgt spid="10"/>
                                        </p:tgtEl>
                                      </p:cBhvr>
                                    </p:animEffect>
                                  </p:childTnLst>
                                </p:cTn>
                              </p:par>
                              <p:par>
                                <p:cTn id="45" presetID="12" presetClass="entr" presetSubtype="4" fill="hold" grpId="0" nodeType="withEffect">
                                  <p:stCondLst>
                                    <p:cond delay="200"/>
                                  </p:stCondLst>
                                  <p:childTnLst>
                                    <p:set>
                                      <p:cBhvr>
                                        <p:cTn id="46" dur="1" fill="hold">
                                          <p:stCondLst>
                                            <p:cond delay="0"/>
                                          </p:stCondLst>
                                        </p:cTn>
                                        <p:tgtEl>
                                          <p:spTgt spid="16"/>
                                        </p:tgtEl>
                                        <p:attrNameLst>
                                          <p:attrName>style.visibility</p:attrName>
                                        </p:attrNameLst>
                                      </p:cBhvr>
                                      <p:to>
                                        <p:strVal val="visible"/>
                                      </p:to>
                                    </p:set>
                                    <p:anim calcmode="lin" valueType="num">
                                      <p:cBhvr>
                                        <p:cTn id="47" dur="1000"/>
                                        <p:tgtEl>
                                          <p:spTgt spid="16"/>
                                        </p:tgtEl>
                                        <p:attrNameLst>
                                          <p:attrName>ppt_y</p:attrName>
                                        </p:attrNameLst>
                                      </p:cBhvr>
                                      <p:tavLst>
                                        <p:tav tm="0">
                                          <p:val>
                                            <p:strVal val="#ppt_y+#ppt_h*1.125000"/>
                                          </p:val>
                                        </p:tav>
                                        <p:tav tm="100000">
                                          <p:val>
                                            <p:strVal val="#ppt_y"/>
                                          </p:val>
                                        </p:tav>
                                      </p:tavLst>
                                    </p:anim>
                                    <p:animEffect transition="in" filter="wipe(up)">
                                      <p:cBhvr>
                                        <p:cTn id="48" dur="1000"/>
                                        <p:tgtEl>
                                          <p:spTgt spid="16"/>
                                        </p:tgtEl>
                                      </p:cBhvr>
                                    </p:animEffect>
                                  </p:childTnLst>
                                </p:cTn>
                              </p:par>
                              <p:par>
                                <p:cTn id="49" presetID="22" presetClass="entr" presetSubtype="4" fill="hold" nodeType="withEffect">
                                  <p:stCondLst>
                                    <p:cond delay="80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1250"/>
                                        <p:tgtEl>
                                          <p:spTgt spid="13"/>
                                        </p:tgtEl>
                                      </p:cBhvr>
                                    </p:animEffect>
                                  </p:childTnLst>
                                </p:cTn>
                              </p:par>
                              <p:par>
                                <p:cTn id="52" presetID="22" presetClass="entr" presetSubtype="4" fill="hold" nodeType="withEffect">
                                  <p:stCondLst>
                                    <p:cond delay="75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1250"/>
                                        <p:tgtEl>
                                          <p:spTgt spid="12"/>
                                        </p:tgtEl>
                                      </p:cBhvr>
                                    </p:animEffect>
                                  </p:childTnLst>
                                </p:cTn>
                              </p:par>
                              <p:par>
                                <p:cTn id="55" presetID="22" presetClass="entr" presetSubtype="1" fill="hold" nodeType="withEffect">
                                  <p:stCondLst>
                                    <p:cond delay="750"/>
                                  </p:stCondLst>
                                  <p:childTnLst>
                                    <p:set>
                                      <p:cBhvr>
                                        <p:cTn id="56" dur="1" fill="hold">
                                          <p:stCondLst>
                                            <p:cond delay="0"/>
                                          </p:stCondLst>
                                        </p:cTn>
                                        <p:tgtEl>
                                          <p:spTgt spid="15"/>
                                        </p:tgtEl>
                                        <p:attrNameLst>
                                          <p:attrName>style.visibility</p:attrName>
                                        </p:attrNameLst>
                                      </p:cBhvr>
                                      <p:to>
                                        <p:strVal val="visible"/>
                                      </p:to>
                                    </p:set>
                                    <p:animEffect transition="in" filter="wipe(up)">
                                      <p:cBhvr>
                                        <p:cTn id="57" dur="1250"/>
                                        <p:tgtEl>
                                          <p:spTgt spid="15"/>
                                        </p:tgtEl>
                                      </p:cBhvr>
                                    </p:animEffect>
                                  </p:childTnLst>
                                </p:cTn>
                              </p:par>
                              <p:par>
                                <p:cTn id="58" presetID="22" presetClass="entr" presetSubtype="1" fill="hold" nodeType="withEffect">
                                  <p:stCondLst>
                                    <p:cond delay="750"/>
                                  </p:stCondLst>
                                  <p:childTnLst>
                                    <p:set>
                                      <p:cBhvr>
                                        <p:cTn id="59" dur="1" fill="hold">
                                          <p:stCondLst>
                                            <p:cond delay="0"/>
                                          </p:stCondLst>
                                        </p:cTn>
                                        <p:tgtEl>
                                          <p:spTgt spid="14"/>
                                        </p:tgtEl>
                                        <p:attrNameLst>
                                          <p:attrName>style.visibility</p:attrName>
                                        </p:attrNameLst>
                                      </p:cBhvr>
                                      <p:to>
                                        <p:strVal val="visible"/>
                                      </p:to>
                                    </p:set>
                                    <p:animEffect transition="in" filter="wipe(up)">
                                      <p:cBhvr>
                                        <p:cTn id="60" dur="1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1"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industrial-hall-toore-warehouse-industry-preview"/>
          <p:cNvPicPr>
            <a:picLocks noChangeAspect="1"/>
          </p:cNvPicPr>
          <p:nvPr/>
        </p:nvPicPr>
        <p:blipFill>
          <a:blip r:embed="rId1"/>
          <a:stretch>
            <a:fillRect/>
          </a:stretch>
        </p:blipFill>
        <p:spPr>
          <a:xfrm>
            <a:off x="0" y="0"/>
            <a:ext cx="12191365" cy="6858000"/>
          </a:xfrm>
          <a:prstGeom prst="rect">
            <a:avLst/>
          </a:prstGeom>
          <a:effectLst/>
        </p:spPr>
      </p:pic>
      <p:sp>
        <p:nvSpPr>
          <p:cNvPr id="6" name="矩形 5"/>
          <p:cNvSpPr/>
          <p:nvPr/>
        </p:nvSpPr>
        <p:spPr>
          <a:xfrm>
            <a:off x="635" y="1762760"/>
            <a:ext cx="12191365" cy="3331845"/>
          </a:xfrm>
          <a:prstGeom prst="rect">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文本框 43"/>
          <p:cNvSpPr txBox="1">
            <a:spLocks noChangeArrowheads="1"/>
          </p:cNvSpPr>
          <p:nvPr/>
        </p:nvSpPr>
        <p:spPr bwMode="auto">
          <a:xfrm>
            <a:off x="2029460" y="2706370"/>
            <a:ext cx="8134350" cy="1753235"/>
          </a:xfrm>
          <a:prstGeom prst="rect">
            <a:avLst/>
          </a:prstGeom>
          <a:noFill/>
          <a:ln>
            <a:noFill/>
          </a:ln>
          <a:effectLst/>
          <a:scene3d>
            <a:camera prst="orthographicFront"/>
            <a:lightRig rig="threePt" dir="t"/>
          </a:scene3d>
          <a:sp3d extrusionH="38100" contourW="12700">
            <a:extrusionClr>
              <a:srgbClr val="197519"/>
            </a:extrusionClr>
            <a:contourClr>
              <a:schemeClr val="accent1"/>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l"/>
            <a:r>
              <a:rPr lang="zh-CN" altLang="en-US" sz="3600" b="1" dirty="0">
                <a:solidFill>
                  <a:srgbClr val="FFFFFF"/>
                </a:solidFill>
                <a:effectLst>
                  <a:reflection blurRad="6350" stA="55000" endA="300" endPos="35000" dist="76200" dir="5400000" sy="-100000" algn="bl" rotWithShape="0"/>
                </a:effectLst>
                <a:latin typeface="Arial Black" panose="020B0A04020102020204"/>
                <a:ea typeface="微软雅黑" panose="020B0503020204020204" pitchFamily="34" charset="-122"/>
                <a:cs typeface="+mj-cs"/>
                <a:sym typeface="+mn-lt"/>
              </a:rPr>
              <a:t>让工业更</a:t>
            </a:r>
            <a:r>
              <a:rPr lang="zh-CN" altLang="en-US" sz="5400" b="1" dirty="0">
                <a:solidFill>
                  <a:srgbClr val="FFFFFF"/>
                </a:solidFill>
                <a:effectLst>
                  <a:reflection blurRad="6350" stA="55000" endA="300" endPos="35000" dist="76200" dir="5400000" sy="-100000" algn="bl" rotWithShape="0"/>
                </a:effectLst>
                <a:latin typeface="Arial Black" panose="020B0A04020102020204"/>
                <a:ea typeface="微软雅黑" panose="020B0503020204020204" pitchFamily="34" charset="-122"/>
                <a:cs typeface="+mj-cs"/>
                <a:sym typeface="+mn-lt"/>
              </a:rPr>
              <a:t>智能</a:t>
            </a:r>
            <a:endParaRPr lang="zh-CN" altLang="en-US" sz="5400" b="1" dirty="0">
              <a:solidFill>
                <a:srgbClr val="FFFFFF"/>
              </a:solidFill>
              <a:effectLst>
                <a:reflection blurRad="6350" stA="55000" endA="300" endPos="35000" dist="76200" dir="5400000" sy="-100000" algn="bl" rotWithShape="0"/>
              </a:effectLst>
              <a:latin typeface="Arial Black" panose="020B0A04020102020204"/>
              <a:ea typeface="微软雅黑" panose="020B0503020204020204" pitchFamily="34" charset="-122"/>
              <a:cs typeface="+mj-cs"/>
              <a:sym typeface="+mn-lt"/>
            </a:endParaRPr>
          </a:p>
          <a:p>
            <a:pPr algn="l"/>
            <a:r>
              <a:rPr lang="en-US" altLang="zh-CN" sz="3200" dirty="0">
                <a:solidFill>
                  <a:schemeClr val="bg1"/>
                </a:solidFill>
              </a:rPr>
              <a:t>                                           </a:t>
            </a:r>
            <a:r>
              <a:rPr lang="zh-CN" altLang="en-US" sz="3600" b="1" dirty="0">
                <a:solidFill>
                  <a:schemeClr val="bg1"/>
                </a:solidFill>
                <a:effectLst>
                  <a:reflection blurRad="6350" stA="60000" endA="900" endPos="58000" dist="88900" dir="5400000" sy="-100000" algn="bl" rotWithShape="0"/>
                </a:effectLst>
              </a:rPr>
              <a:t>决策更</a:t>
            </a:r>
            <a:r>
              <a:rPr lang="zh-CN" altLang="en-US" sz="5400" b="1" dirty="0">
                <a:solidFill>
                  <a:schemeClr val="bg1"/>
                </a:solidFill>
                <a:effectLst>
                  <a:reflection blurRad="6350" stA="60000" endA="900" endPos="58000" dist="88900" dir="5400000" sy="-100000" algn="bl" rotWithShape="0"/>
                </a:effectLst>
              </a:rPr>
              <a:t>高效</a:t>
            </a:r>
            <a:endParaRPr lang="zh-CN" altLang="en-US" sz="5400" b="1" dirty="0">
              <a:solidFill>
                <a:schemeClr val="bg1"/>
              </a:solidFill>
              <a:effectLst>
                <a:reflection blurRad="6350" stA="60000" endA="900" endPos="58000" dist="88900" dir="5400000" sy="-10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80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 name="等腰三角形 18"/>
          <p:cNvSpPr>
            <a:spLocks noChangeArrowheads="1"/>
          </p:cNvSpPr>
          <p:nvPr/>
        </p:nvSpPr>
        <p:spPr bwMode="auto">
          <a:xfrm rot="9233090">
            <a:off x="11380788" y="984250"/>
            <a:ext cx="266700" cy="230188"/>
          </a:xfrm>
          <a:prstGeom prst="triangle">
            <a:avLst>
              <a:gd name="adj" fmla="val 50000"/>
            </a:avLst>
          </a:prstGeom>
          <a:solidFill>
            <a:srgbClr val="5EA45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7" name="等腰三角形 26"/>
          <p:cNvSpPr>
            <a:spLocks noChangeArrowheads="1"/>
          </p:cNvSpPr>
          <p:nvPr/>
        </p:nvSpPr>
        <p:spPr bwMode="auto">
          <a:xfrm rot="-6030424">
            <a:off x="11028362" y="1658938"/>
            <a:ext cx="396875" cy="342900"/>
          </a:xfrm>
          <a:prstGeom prst="triangle">
            <a:avLst>
              <a:gd name="adj" fmla="val 50000"/>
            </a:avLst>
          </a:prstGeom>
          <a:solidFill>
            <a:srgbClr val="30903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8" name="等腰三角形 27"/>
          <p:cNvSpPr>
            <a:spLocks noChangeArrowheads="1"/>
          </p:cNvSpPr>
          <p:nvPr/>
        </p:nvSpPr>
        <p:spPr bwMode="auto">
          <a:xfrm rot="-228606">
            <a:off x="10896600" y="334963"/>
            <a:ext cx="266700" cy="230187"/>
          </a:xfrm>
          <a:prstGeom prst="triangle">
            <a:avLst>
              <a:gd name="adj" fmla="val 50000"/>
            </a:avLst>
          </a:prstGeom>
          <a:solidFill>
            <a:srgbClr val="2B7E2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34" name="等腰三角形 33"/>
          <p:cNvSpPr>
            <a:spLocks noChangeArrowheads="1"/>
          </p:cNvSpPr>
          <p:nvPr/>
        </p:nvSpPr>
        <p:spPr bwMode="auto">
          <a:xfrm rot="-3389783">
            <a:off x="10487819" y="692944"/>
            <a:ext cx="127000" cy="109538"/>
          </a:xfrm>
          <a:prstGeom prst="triangle">
            <a:avLst>
              <a:gd name="adj" fmla="val 50000"/>
            </a:avLst>
          </a:prstGeom>
          <a:solidFill>
            <a:srgbClr val="5EA45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35" name="等腰三角形 34"/>
          <p:cNvSpPr>
            <a:spLocks noChangeArrowheads="1"/>
          </p:cNvSpPr>
          <p:nvPr/>
        </p:nvSpPr>
        <p:spPr bwMode="auto">
          <a:xfrm rot="8748521">
            <a:off x="10845800" y="844550"/>
            <a:ext cx="128588" cy="109538"/>
          </a:xfrm>
          <a:prstGeom prst="triangle">
            <a:avLst>
              <a:gd name="adj" fmla="val 50000"/>
            </a:avLst>
          </a:prstGeom>
          <a:solidFill>
            <a:srgbClr val="55955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12" name="文本框 11"/>
          <p:cNvSpPr txBox="1">
            <a:spLocks noChangeArrowheads="1"/>
          </p:cNvSpPr>
          <p:nvPr/>
        </p:nvSpPr>
        <p:spPr bwMode="auto">
          <a:xfrm>
            <a:off x="6908800" y="1635125"/>
            <a:ext cx="456723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dirty="0">
                <a:solidFill>
                  <a:srgbClr val="197519"/>
                </a:solidFill>
              </a:rPr>
              <a:t>项目简介</a:t>
            </a:r>
            <a:endParaRPr lang="zh-CN" altLang="en-US" sz="2800" dirty="0">
              <a:solidFill>
                <a:srgbClr val="197519"/>
              </a:solidFill>
            </a:endParaRPr>
          </a:p>
        </p:txBody>
      </p:sp>
      <p:grpSp>
        <p:nvGrpSpPr>
          <p:cNvPr id="43" name="组合 42"/>
          <p:cNvGrpSpPr/>
          <p:nvPr/>
        </p:nvGrpSpPr>
        <p:grpSpPr bwMode="auto">
          <a:xfrm>
            <a:off x="5724525" y="1444625"/>
            <a:ext cx="855663" cy="781050"/>
            <a:chOff x="5338742" y="1329558"/>
            <a:chExt cx="855357" cy="780606"/>
          </a:xfrm>
        </p:grpSpPr>
        <p:grpSp>
          <p:nvGrpSpPr>
            <p:cNvPr id="5128" name="组合 7"/>
            <p:cNvGrpSpPr/>
            <p:nvPr/>
          </p:nvGrpSpPr>
          <p:grpSpPr bwMode="auto">
            <a:xfrm rot="789266">
              <a:off x="5338742" y="1329558"/>
              <a:ext cx="855357" cy="780606"/>
              <a:chOff x="13707721" y="2401221"/>
              <a:chExt cx="1435101" cy="1309686"/>
            </a:xfrm>
          </p:grpSpPr>
          <p:sp>
            <p:nvSpPr>
              <p:cNvPr id="5129" name="等腰三角形 29"/>
              <p:cNvSpPr>
                <a:spLocks noChangeArrowheads="1"/>
              </p:cNvSpPr>
              <p:nvPr/>
            </p:nvSpPr>
            <p:spPr bwMode="auto">
              <a:xfrm rot="-8687839">
                <a:off x="13707721" y="2696495"/>
                <a:ext cx="1176337" cy="1014412"/>
              </a:xfrm>
              <a:prstGeom prst="triangle">
                <a:avLst>
                  <a:gd name="adj" fmla="val 50000"/>
                </a:avLst>
              </a:prstGeom>
              <a:noFill/>
              <a:ln w="12700">
                <a:solidFill>
                  <a:srgbClr val="197519"/>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5130" name="组合 4"/>
              <p:cNvGrpSpPr/>
              <p:nvPr/>
            </p:nvGrpSpPr>
            <p:grpSpPr bwMode="auto">
              <a:xfrm>
                <a:off x="13839485" y="2401221"/>
                <a:ext cx="1303337" cy="1279525"/>
                <a:chOff x="13839374" y="2401220"/>
                <a:chExt cx="1303336" cy="1279536"/>
              </a:xfrm>
            </p:grpSpPr>
            <p:sp>
              <p:nvSpPr>
                <p:cNvPr id="5131" name="等腰三角形 28"/>
                <p:cNvSpPr>
                  <a:spLocks noChangeArrowheads="1"/>
                </p:cNvSpPr>
                <p:nvPr/>
              </p:nvSpPr>
              <p:spPr bwMode="auto">
                <a:xfrm rot="-8687839">
                  <a:off x="13839374" y="2756829"/>
                  <a:ext cx="944554" cy="815977"/>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5132" name="椭圆 30"/>
                <p:cNvSpPr>
                  <a:spLocks noChangeArrowheads="1"/>
                </p:cNvSpPr>
                <p:nvPr/>
              </p:nvSpPr>
              <p:spPr bwMode="auto">
                <a:xfrm rot="9110320">
                  <a:off x="15028410" y="3061629"/>
                  <a:ext cx="114300"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5133" name="椭圆 31"/>
                <p:cNvSpPr>
                  <a:spLocks noChangeArrowheads="1"/>
                </p:cNvSpPr>
                <p:nvPr/>
              </p:nvSpPr>
              <p:spPr bwMode="auto">
                <a:xfrm rot="9110320">
                  <a:off x="13939439" y="3564868"/>
                  <a:ext cx="115887"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5134" name="椭圆 32"/>
                <p:cNvSpPr>
                  <a:spLocks noChangeArrowheads="1"/>
                </p:cNvSpPr>
                <p:nvPr/>
              </p:nvSpPr>
              <p:spPr bwMode="auto">
                <a:xfrm rot="9110320">
                  <a:off x="14056973" y="2401220"/>
                  <a:ext cx="114300"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grpSp>
        </p:grpSp>
        <p:sp>
          <p:nvSpPr>
            <p:cNvPr id="5135" name="文本框 41"/>
            <p:cNvSpPr txBox="1">
              <a:spLocks noChangeArrowheads="1"/>
            </p:cNvSpPr>
            <p:nvPr/>
          </p:nvSpPr>
          <p:spPr bwMode="auto">
            <a:xfrm>
              <a:off x="5625036" y="1503537"/>
              <a:ext cx="230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a:solidFill>
                    <a:schemeClr val="bg1"/>
                  </a:solidFill>
                </a:rPr>
                <a:t>1</a:t>
              </a:r>
              <a:endParaRPr lang="en-US" altLang="zh-CN">
                <a:solidFill>
                  <a:schemeClr val="bg1"/>
                </a:solidFill>
              </a:endParaRPr>
            </a:p>
          </p:txBody>
        </p:sp>
      </p:grpSp>
      <p:sp>
        <p:nvSpPr>
          <p:cNvPr id="16" name="文本框 15"/>
          <p:cNvSpPr txBox="1">
            <a:spLocks noChangeArrowheads="1"/>
          </p:cNvSpPr>
          <p:nvPr/>
        </p:nvSpPr>
        <p:spPr bwMode="auto">
          <a:xfrm>
            <a:off x="6154738" y="2744788"/>
            <a:ext cx="45672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dirty="0">
                <a:solidFill>
                  <a:srgbClr val="197519"/>
                </a:solidFill>
              </a:rPr>
              <a:t>项目案例</a:t>
            </a:r>
            <a:endParaRPr lang="zh-CN" altLang="en-US" sz="2800" dirty="0">
              <a:solidFill>
                <a:srgbClr val="197519"/>
              </a:solidFill>
            </a:endParaRPr>
          </a:p>
        </p:txBody>
      </p:sp>
      <p:grpSp>
        <p:nvGrpSpPr>
          <p:cNvPr id="44" name="组合 43"/>
          <p:cNvGrpSpPr/>
          <p:nvPr/>
        </p:nvGrpSpPr>
        <p:grpSpPr bwMode="auto">
          <a:xfrm rot="655813">
            <a:off x="5106988" y="2554288"/>
            <a:ext cx="855662" cy="781050"/>
            <a:chOff x="5338742" y="1329558"/>
            <a:chExt cx="855357" cy="780606"/>
          </a:xfrm>
        </p:grpSpPr>
        <p:grpSp>
          <p:nvGrpSpPr>
            <p:cNvPr id="5138" name="组合 44"/>
            <p:cNvGrpSpPr/>
            <p:nvPr/>
          </p:nvGrpSpPr>
          <p:grpSpPr bwMode="auto">
            <a:xfrm rot="789266">
              <a:off x="5338742" y="1329558"/>
              <a:ext cx="855357" cy="780606"/>
              <a:chOff x="13707721" y="2401221"/>
              <a:chExt cx="1435101" cy="1309686"/>
            </a:xfrm>
          </p:grpSpPr>
          <p:sp>
            <p:nvSpPr>
              <p:cNvPr id="5139" name="等腰三角形 46"/>
              <p:cNvSpPr>
                <a:spLocks noChangeArrowheads="1"/>
              </p:cNvSpPr>
              <p:nvPr/>
            </p:nvSpPr>
            <p:spPr bwMode="auto">
              <a:xfrm rot="-8687839">
                <a:off x="13707721" y="2696495"/>
                <a:ext cx="1176337" cy="1014412"/>
              </a:xfrm>
              <a:prstGeom prst="triangle">
                <a:avLst>
                  <a:gd name="adj" fmla="val 50000"/>
                </a:avLst>
              </a:prstGeom>
              <a:noFill/>
              <a:ln w="12700">
                <a:solidFill>
                  <a:srgbClr val="197519"/>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5140" name="组合 47"/>
              <p:cNvGrpSpPr/>
              <p:nvPr/>
            </p:nvGrpSpPr>
            <p:grpSpPr bwMode="auto">
              <a:xfrm>
                <a:off x="13839485" y="2401221"/>
                <a:ext cx="1303337" cy="1279525"/>
                <a:chOff x="13839374" y="2401220"/>
                <a:chExt cx="1303336" cy="1279536"/>
              </a:xfrm>
            </p:grpSpPr>
            <p:sp>
              <p:nvSpPr>
                <p:cNvPr id="5141" name="等腰三角形 48"/>
                <p:cNvSpPr>
                  <a:spLocks noChangeArrowheads="1"/>
                </p:cNvSpPr>
                <p:nvPr/>
              </p:nvSpPr>
              <p:spPr bwMode="auto">
                <a:xfrm rot="-8687839">
                  <a:off x="13839374" y="2756829"/>
                  <a:ext cx="944554" cy="815977"/>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5142" name="椭圆 49"/>
                <p:cNvSpPr>
                  <a:spLocks noChangeArrowheads="1"/>
                </p:cNvSpPr>
                <p:nvPr/>
              </p:nvSpPr>
              <p:spPr bwMode="auto">
                <a:xfrm rot="9110320">
                  <a:off x="15028410" y="3061629"/>
                  <a:ext cx="114300"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5143" name="椭圆 50"/>
                <p:cNvSpPr>
                  <a:spLocks noChangeArrowheads="1"/>
                </p:cNvSpPr>
                <p:nvPr/>
              </p:nvSpPr>
              <p:spPr bwMode="auto">
                <a:xfrm rot="9110320">
                  <a:off x="13939439" y="3564868"/>
                  <a:ext cx="115887"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5144" name="椭圆 51"/>
                <p:cNvSpPr>
                  <a:spLocks noChangeArrowheads="1"/>
                </p:cNvSpPr>
                <p:nvPr/>
              </p:nvSpPr>
              <p:spPr bwMode="auto">
                <a:xfrm rot="9110320">
                  <a:off x="14056973" y="2401220"/>
                  <a:ext cx="114300"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grpSp>
        </p:grpSp>
        <p:sp>
          <p:nvSpPr>
            <p:cNvPr id="5145" name="文本框 45"/>
            <p:cNvSpPr txBox="1">
              <a:spLocks noChangeArrowheads="1"/>
            </p:cNvSpPr>
            <p:nvPr/>
          </p:nvSpPr>
          <p:spPr bwMode="auto">
            <a:xfrm rot="-655813">
              <a:off x="5614772" y="1502452"/>
              <a:ext cx="230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a:solidFill>
                    <a:schemeClr val="bg1"/>
                  </a:solidFill>
                </a:rPr>
                <a:t>2</a:t>
              </a:r>
              <a:endParaRPr lang="en-US" altLang="zh-CN">
                <a:solidFill>
                  <a:schemeClr val="bg1"/>
                </a:solidFill>
              </a:endParaRPr>
            </a:p>
          </p:txBody>
        </p:sp>
      </p:grpSp>
      <p:sp>
        <p:nvSpPr>
          <p:cNvPr id="20" name="文本框 19"/>
          <p:cNvSpPr txBox="1">
            <a:spLocks noChangeArrowheads="1"/>
          </p:cNvSpPr>
          <p:nvPr/>
        </p:nvSpPr>
        <p:spPr bwMode="auto">
          <a:xfrm>
            <a:off x="5221288" y="3854450"/>
            <a:ext cx="45672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dirty="0">
                <a:solidFill>
                  <a:srgbClr val="197519"/>
                </a:solidFill>
              </a:rPr>
              <a:t>市场预测</a:t>
            </a:r>
            <a:endParaRPr lang="zh-CN" altLang="en-US" sz="2800" dirty="0">
              <a:solidFill>
                <a:srgbClr val="197519"/>
              </a:solidFill>
            </a:endParaRPr>
          </a:p>
        </p:txBody>
      </p:sp>
      <p:grpSp>
        <p:nvGrpSpPr>
          <p:cNvPr id="53" name="组合 52"/>
          <p:cNvGrpSpPr/>
          <p:nvPr/>
        </p:nvGrpSpPr>
        <p:grpSpPr bwMode="auto">
          <a:xfrm rot="1311626">
            <a:off x="4237038" y="3663950"/>
            <a:ext cx="855662" cy="779463"/>
            <a:chOff x="5338742" y="1329558"/>
            <a:chExt cx="855357" cy="780606"/>
          </a:xfrm>
        </p:grpSpPr>
        <p:grpSp>
          <p:nvGrpSpPr>
            <p:cNvPr id="5148" name="组合 53"/>
            <p:cNvGrpSpPr/>
            <p:nvPr/>
          </p:nvGrpSpPr>
          <p:grpSpPr bwMode="auto">
            <a:xfrm rot="789266">
              <a:off x="5338742" y="1329558"/>
              <a:ext cx="855357" cy="780606"/>
              <a:chOff x="13707721" y="2401221"/>
              <a:chExt cx="1435101" cy="1309686"/>
            </a:xfrm>
          </p:grpSpPr>
          <p:sp>
            <p:nvSpPr>
              <p:cNvPr id="5149" name="等腰三角形 55"/>
              <p:cNvSpPr>
                <a:spLocks noChangeArrowheads="1"/>
              </p:cNvSpPr>
              <p:nvPr/>
            </p:nvSpPr>
            <p:spPr bwMode="auto">
              <a:xfrm rot="-8687839">
                <a:off x="13707721" y="2696495"/>
                <a:ext cx="1176337" cy="1014412"/>
              </a:xfrm>
              <a:prstGeom prst="triangle">
                <a:avLst>
                  <a:gd name="adj" fmla="val 50000"/>
                </a:avLst>
              </a:prstGeom>
              <a:noFill/>
              <a:ln w="12700">
                <a:solidFill>
                  <a:srgbClr val="197519"/>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5150" name="组合 56"/>
              <p:cNvGrpSpPr/>
              <p:nvPr/>
            </p:nvGrpSpPr>
            <p:grpSpPr bwMode="auto">
              <a:xfrm>
                <a:off x="13839485" y="2401221"/>
                <a:ext cx="1303337" cy="1279525"/>
                <a:chOff x="13839374" y="2401220"/>
                <a:chExt cx="1303336" cy="1279536"/>
              </a:xfrm>
            </p:grpSpPr>
            <p:sp>
              <p:nvSpPr>
                <p:cNvPr id="5151" name="等腰三角形 57"/>
                <p:cNvSpPr>
                  <a:spLocks noChangeArrowheads="1"/>
                </p:cNvSpPr>
                <p:nvPr/>
              </p:nvSpPr>
              <p:spPr bwMode="auto">
                <a:xfrm rot="-8687839">
                  <a:off x="13839374" y="2756829"/>
                  <a:ext cx="944554" cy="815977"/>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5152" name="椭圆 58"/>
                <p:cNvSpPr>
                  <a:spLocks noChangeArrowheads="1"/>
                </p:cNvSpPr>
                <p:nvPr/>
              </p:nvSpPr>
              <p:spPr bwMode="auto">
                <a:xfrm rot="9110320">
                  <a:off x="15028410" y="3061629"/>
                  <a:ext cx="114300"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5153" name="椭圆 59"/>
                <p:cNvSpPr>
                  <a:spLocks noChangeArrowheads="1"/>
                </p:cNvSpPr>
                <p:nvPr/>
              </p:nvSpPr>
              <p:spPr bwMode="auto">
                <a:xfrm rot="9110320">
                  <a:off x="13939439" y="3564868"/>
                  <a:ext cx="115887"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5154" name="椭圆 60"/>
                <p:cNvSpPr>
                  <a:spLocks noChangeArrowheads="1"/>
                </p:cNvSpPr>
                <p:nvPr/>
              </p:nvSpPr>
              <p:spPr bwMode="auto">
                <a:xfrm rot="9110320">
                  <a:off x="14056973" y="2401220"/>
                  <a:ext cx="114300"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grpSp>
        </p:grpSp>
        <p:sp>
          <p:nvSpPr>
            <p:cNvPr id="5155" name="文本框 54"/>
            <p:cNvSpPr txBox="1">
              <a:spLocks noChangeArrowheads="1"/>
            </p:cNvSpPr>
            <p:nvPr/>
          </p:nvSpPr>
          <p:spPr bwMode="auto">
            <a:xfrm rot="-1530250">
              <a:off x="5620692" y="1522805"/>
              <a:ext cx="230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a:solidFill>
                    <a:schemeClr val="bg1"/>
                  </a:solidFill>
                </a:rPr>
                <a:t>3</a:t>
              </a:r>
              <a:endParaRPr lang="en-US" altLang="zh-CN">
                <a:solidFill>
                  <a:schemeClr val="bg1"/>
                </a:solidFill>
              </a:endParaRPr>
            </a:p>
          </p:txBody>
        </p:sp>
      </p:grpSp>
      <p:sp>
        <p:nvSpPr>
          <p:cNvPr id="24" name="文本框 23"/>
          <p:cNvSpPr txBox="1">
            <a:spLocks noChangeArrowheads="1"/>
          </p:cNvSpPr>
          <p:nvPr/>
        </p:nvSpPr>
        <p:spPr bwMode="auto">
          <a:xfrm>
            <a:off x="4157663" y="4983163"/>
            <a:ext cx="456723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dirty="0">
                <a:solidFill>
                  <a:srgbClr val="197519"/>
                </a:solidFill>
              </a:rPr>
              <a:t>竞品分析</a:t>
            </a:r>
            <a:endParaRPr lang="zh-CN" altLang="en-US" sz="2800" dirty="0">
              <a:solidFill>
                <a:srgbClr val="197519"/>
              </a:solidFill>
            </a:endParaRPr>
          </a:p>
        </p:txBody>
      </p:sp>
      <p:grpSp>
        <p:nvGrpSpPr>
          <p:cNvPr id="62" name="组合 61"/>
          <p:cNvGrpSpPr/>
          <p:nvPr/>
        </p:nvGrpSpPr>
        <p:grpSpPr bwMode="auto">
          <a:xfrm rot="2091577">
            <a:off x="3130550" y="4773613"/>
            <a:ext cx="854075" cy="779462"/>
            <a:chOff x="5338742" y="1329558"/>
            <a:chExt cx="855357" cy="780606"/>
          </a:xfrm>
        </p:grpSpPr>
        <p:grpSp>
          <p:nvGrpSpPr>
            <p:cNvPr id="5158" name="组合 62"/>
            <p:cNvGrpSpPr/>
            <p:nvPr/>
          </p:nvGrpSpPr>
          <p:grpSpPr bwMode="auto">
            <a:xfrm rot="789266">
              <a:off x="5338742" y="1329558"/>
              <a:ext cx="855357" cy="780606"/>
              <a:chOff x="13707721" y="2401221"/>
              <a:chExt cx="1435101" cy="1309686"/>
            </a:xfrm>
          </p:grpSpPr>
          <p:sp>
            <p:nvSpPr>
              <p:cNvPr id="5159" name="等腰三角形 64"/>
              <p:cNvSpPr>
                <a:spLocks noChangeArrowheads="1"/>
              </p:cNvSpPr>
              <p:nvPr/>
            </p:nvSpPr>
            <p:spPr bwMode="auto">
              <a:xfrm rot="-8687839">
                <a:off x="13707721" y="2696495"/>
                <a:ext cx="1176337" cy="1014412"/>
              </a:xfrm>
              <a:prstGeom prst="triangle">
                <a:avLst>
                  <a:gd name="adj" fmla="val 50000"/>
                </a:avLst>
              </a:prstGeom>
              <a:noFill/>
              <a:ln w="12700">
                <a:solidFill>
                  <a:srgbClr val="197519"/>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5160" name="组合 65"/>
              <p:cNvGrpSpPr/>
              <p:nvPr/>
            </p:nvGrpSpPr>
            <p:grpSpPr bwMode="auto">
              <a:xfrm>
                <a:off x="13839485" y="2401221"/>
                <a:ext cx="1303337" cy="1279525"/>
                <a:chOff x="13839374" y="2401220"/>
                <a:chExt cx="1303336" cy="1279536"/>
              </a:xfrm>
            </p:grpSpPr>
            <p:sp>
              <p:nvSpPr>
                <p:cNvPr id="5161" name="等腰三角形 66"/>
                <p:cNvSpPr>
                  <a:spLocks noChangeArrowheads="1"/>
                </p:cNvSpPr>
                <p:nvPr/>
              </p:nvSpPr>
              <p:spPr bwMode="auto">
                <a:xfrm rot="-8687839">
                  <a:off x="13839374" y="2756829"/>
                  <a:ext cx="944554" cy="815977"/>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5162" name="椭圆 67"/>
                <p:cNvSpPr>
                  <a:spLocks noChangeArrowheads="1"/>
                </p:cNvSpPr>
                <p:nvPr/>
              </p:nvSpPr>
              <p:spPr bwMode="auto">
                <a:xfrm rot="9110320">
                  <a:off x="15028410" y="3061629"/>
                  <a:ext cx="114300"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5163" name="椭圆 68"/>
                <p:cNvSpPr>
                  <a:spLocks noChangeArrowheads="1"/>
                </p:cNvSpPr>
                <p:nvPr/>
              </p:nvSpPr>
              <p:spPr bwMode="auto">
                <a:xfrm rot="9110320">
                  <a:off x="13939439" y="3564868"/>
                  <a:ext cx="115887"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5164" name="椭圆 69"/>
                <p:cNvSpPr>
                  <a:spLocks noChangeArrowheads="1"/>
                </p:cNvSpPr>
                <p:nvPr/>
              </p:nvSpPr>
              <p:spPr bwMode="auto">
                <a:xfrm rot="9110320">
                  <a:off x="14056973" y="2401220"/>
                  <a:ext cx="114300"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grpSp>
        </p:grpSp>
        <p:sp>
          <p:nvSpPr>
            <p:cNvPr id="5165" name="文本框 63"/>
            <p:cNvSpPr txBox="1">
              <a:spLocks noChangeArrowheads="1"/>
            </p:cNvSpPr>
            <p:nvPr/>
          </p:nvSpPr>
          <p:spPr bwMode="auto">
            <a:xfrm rot="-1967439">
              <a:off x="5618386" y="1533712"/>
              <a:ext cx="2304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a:solidFill>
                    <a:schemeClr val="bg1"/>
                  </a:solidFill>
                </a:rPr>
                <a:t>4</a:t>
              </a:r>
              <a:endParaRPr lang="en-US" altLang="zh-CN">
                <a:solidFill>
                  <a:schemeClr val="bg1"/>
                </a:solidFill>
              </a:endParaRPr>
            </a:p>
          </p:txBody>
        </p:sp>
      </p:grpSp>
      <p:grpSp>
        <p:nvGrpSpPr>
          <p:cNvPr id="7" name="组合 6"/>
          <p:cNvGrpSpPr/>
          <p:nvPr/>
        </p:nvGrpSpPr>
        <p:grpSpPr bwMode="auto">
          <a:xfrm>
            <a:off x="0" y="0"/>
            <a:ext cx="5453063" cy="5597525"/>
            <a:chOff x="1" y="0"/>
            <a:chExt cx="5453336" cy="5596974"/>
          </a:xfrm>
        </p:grpSpPr>
        <p:sp>
          <p:nvSpPr>
            <p:cNvPr id="41" name="任意多边形 40"/>
            <p:cNvSpPr/>
            <p:nvPr/>
          </p:nvSpPr>
          <p:spPr>
            <a:xfrm>
              <a:off x="1" y="0"/>
              <a:ext cx="5453336" cy="5596974"/>
            </a:xfrm>
            <a:custGeom>
              <a:avLst/>
              <a:gdLst>
                <a:gd name="connsiteX0" fmla="*/ 0 w 5453336"/>
                <a:gd name="connsiteY0" fmla="*/ 0 h 5596974"/>
                <a:gd name="connsiteX1" fmla="*/ 5453336 w 5453336"/>
                <a:gd name="connsiteY1" fmla="*/ 0 h 5596974"/>
                <a:gd name="connsiteX2" fmla="*/ 140848 w 5453336"/>
                <a:gd name="connsiteY2" fmla="*/ 5593412 h 5596974"/>
                <a:gd name="connsiteX3" fmla="*/ 0 w 5453336"/>
                <a:gd name="connsiteY3" fmla="*/ 5596974 h 5596974"/>
              </a:gdLst>
              <a:ahLst/>
              <a:cxnLst>
                <a:cxn ang="0">
                  <a:pos x="connsiteX0" y="connsiteY0"/>
                </a:cxn>
                <a:cxn ang="0">
                  <a:pos x="connsiteX1" y="connsiteY1"/>
                </a:cxn>
                <a:cxn ang="0">
                  <a:pos x="connsiteX2" y="connsiteY2"/>
                </a:cxn>
                <a:cxn ang="0">
                  <a:pos x="connsiteX3" y="connsiteY3"/>
                </a:cxn>
              </a:cxnLst>
              <a:rect l="l" t="t" r="r" b="b"/>
              <a:pathLst>
                <a:path w="5453336" h="5596974">
                  <a:moveTo>
                    <a:pt x="0" y="0"/>
                  </a:moveTo>
                  <a:lnTo>
                    <a:pt x="5453336" y="0"/>
                  </a:lnTo>
                  <a:cubicBezTo>
                    <a:pt x="5453336" y="2996519"/>
                    <a:pt x="3100088" y="5443408"/>
                    <a:pt x="140848" y="5593412"/>
                  </a:cubicBezTo>
                  <a:lnTo>
                    <a:pt x="0" y="5596974"/>
                  </a:lnTo>
                  <a:close/>
                </a:path>
              </a:pathLst>
            </a:custGeom>
            <a:solidFill>
              <a:srgbClr val="19751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nvGrpSpPr>
            <p:cNvPr id="5168" name="组合 78"/>
            <p:cNvGrpSpPr/>
            <p:nvPr/>
          </p:nvGrpSpPr>
          <p:grpSpPr bwMode="auto">
            <a:xfrm>
              <a:off x="654256" y="1461442"/>
              <a:ext cx="3084134" cy="1759691"/>
              <a:chOff x="654256" y="1618167"/>
              <a:chExt cx="3084134" cy="1759691"/>
            </a:xfrm>
          </p:grpSpPr>
          <p:sp>
            <p:nvSpPr>
              <p:cNvPr id="5169" name="文本框 75"/>
              <p:cNvSpPr txBox="1">
                <a:spLocks noChangeArrowheads="1"/>
              </p:cNvSpPr>
              <p:nvPr/>
            </p:nvSpPr>
            <p:spPr bwMode="auto">
              <a:xfrm>
                <a:off x="1139021" y="1618167"/>
                <a:ext cx="189928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zh-CN" altLang="en-US" sz="5400" dirty="0">
                    <a:solidFill>
                      <a:schemeClr val="bg1"/>
                    </a:solidFill>
                  </a:rPr>
                  <a:t>目录</a:t>
                </a:r>
                <a:endParaRPr lang="zh-CN" altLang="en-US" sz="5400" dirty="0">
                  <a:solidFill>
                    <a:schemeClr val="bg1"/>
                  </a:solidFill>
                </a:endParaRPr>
              </a:p>
            </p:txBody>
          </p:sp>
          <p:sp>
            <p:nvSpPr>
              <p:cNvPr id="5170" name="文本框 77"/>
              <p:cNvSpPr txBox="1">
                <a:spLocks noChangeArrowheads="1"/>
              </p:cNvSpPr>
              <p:nvPr/>
            </p:nvSpPr>
            <p:spPr bwMode="auto">
              <a:xfrm>
                <a:off x="654256" y="2669972"/>
                <a:ext cx="30841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dist"/>
                <a:r>
                  <a:rPr lang="en-US" altLang="zh-CN" sz="4000" dirty="0">
                    <a:solidFill>
                      <a:schemeClr val="bg1"/>
                    </a:solidFill>
                  </a:rPr>
                  <a:t>CONTENTS</a:t>
                </a:r>
                <a:endParaRPr lang="zh-CN" altLang="en-US" sz="4000" dirty="0">
                  <a:solidFill>
                    <a:schemeClr val="bg1"/>
                  </a:solidFill>
                </a:endParaRPr>
              </a:p>
            </p:txBody>
          </p:sp>
        </p:grpSp>
      </p:grpSp>
      <p:grpSp>
        <p:nvGrpSpPr>
          <p:cNvPr id="9" name="组合 8"/>
          <p:cNvGrpSpPr/>
          <p:nvPr/>
        </p:nvGrpSpPr>
        <p:grpSpPr bwMode="auto">
          <a:xfrm>
            <a:off x="8461375" y="3087688"/>
            <a:ext cx="3730625" cy="3770312"/>
            <a:chOff x="8461714" y="3087044"/>
            <a:chExt cx="3730286" cy="3770956"/>
          </a:xfrm>
        </p:grpSpPr>
        <p:sp>
          <p:nvSpPr>
            <p:cNvPr id="75" name="任意多边形 74"/>
            <p:cNvSpPr/>
            <p:nvPr/>
          </p:nvSpPr>
          <p:spPr>
            <a:xfrm>
              <a:off x="8461714" y="3087044"/>
              <a:ext cx="3730286" cy="3770956"/>
            </a:xfrm>
            <a:custGeom>
              <a:avLst/>
              <a:gdLst>
                <a:gd name="connsiteX0" fmla="*/ 3598693 w 3730286"/>
                <a:gd name="connsiteY0" fmla="*/ 0 h 3770956"/>
                <a:gd name="connsiteX1" fmla="*/ 3730286 w 3730286"/>
                <a:gd name="connsiteY1" fmla="*/ 3091 h 3770956"/>
                <a:gd name="connsiteX2" fmla="*/ 3730286 w 3730286"/>
                <a:gd name="connsiteY2" fmla="*/ 3770956 h 3770956"/>
                <a:gd name="connsiteX3" fmla="*/ 32770 w 3730286"/>
                <a:gd name="connsiteY3" fmla="*/ 3770956 h 3770956"/>
                <a:gd name="connsiteX4" fmla="*/ 18580 w 3730286"/>
                <a:gd name="connsiteY4" fmla="*/ 3684585 h 3770956"/>
                <a:gd name="connsiteX5" fmla="*/ 0 w 3730286"/>
                <a:gd name="connsiteY5" fmla="*/ 3342803 h 3770956"/>
                <a:gd name="connsiteX6" fmla="*/ 3598693 w 3730286"/>
                <a:gd name="connsiteY6" fmla="*/ 0 h 3770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0286" h="3770956">
                  <a:moveTo>
                    <a:pt x="3598693" y="0"/>
                  </a:moveTo>
                  <a:lnTo>
                    <a:pt x="3730286" y="3091"/>
                  </a:lnTo>
                  <a:lnTo>
                    <a:pt x="3730286" y="3770956"/>
                  </a:lnTo>
                  <a:lnTo>
                    <a:pt x="32770" y="3770956"/>
                  </a:lnTo>
                  <a:lnTo>
                    <a:pt x="18580" y="3684585"/>
                  </a:lnTo>
                  <a:cubicBezTo>
                    <a:pt x="6294" y="3572210"/>
                    <a:pt x="0" y="3458189"/>
                    <a:pt x="0" y="3342803"/>
                  </a:cubicBezTo>
                  <a:cubicBezTo>
                    <a:pt x="0" y="1496624"/>
                    <a:pt x="1611190" y="0"/>
                    <a:pt x="3598693" y="0"/>
                  </a:cubicBezTo>
                  <a:close/>
                </a:path>
              </a:pathLst>
            </a:custGeom>
            <a:solidFill>
              <a:srgbClr val="19751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5173" name="Freeform 5"/>
            <p:cNvSpPr>
              <a:spLocks noEditPoints="1" noChangeArrowheads="1"/>
            </p:cNvSpPr>
            <p:nvPr/>
          </p:nvSpPr>
          <p:spPr bwMode="auto">
            <a:xfrm>
              <a:off x="9784709" y="4787634"/>
              <a:ext cx="1758950" cy="1637450"/>
            </a:xfrm>
            <a:custGeom>
              <a:avLst/>
              <a:gdLst>
                <a:gd name="T0" fmla="*/ 118 w 126"/>
                <a:gd name="T1" fmla="*/ 0 h 117"/>
                <a:gd name="T2" fmla="*/ 126 w 126"/>
                <a:gd name="T3" fmla="*/ 78 h 117"/>
                <a:gd name="T4" fmla="*/ 113 w 126"/>
                <a:gd name="T5" fmla="*/ 86 h 117"/>
                <a:gd name="T6" fmla="*/ 116 w 126"/>
                <a:gd name="T7" fmla="*/ 77 h 117"/>
                <a:gd name="T8" fmla="*/ 10 w 126"/>
                <a:gd name="T9" fmla="*/ 8 h 117"/>
                <a:gd name="T10" fmla="*/ 48 w 126"/>
                <a:gd name="T11" fmla="*/ 77 h 117"/>
                <a:gd name="T12" fmla="*/ 55 w 126"/>
                <a:gd name="T13" fmla="*/ 86 h 117"/>
                <a:gd name="T14" fmla="*/ 0 w 126"/>
                <a:gd name="T15" fmla="*/ 78 h 117"/>
                <a:gd name="T16" fmla="*/ 8 w 126"/>
                <a:gd name="T17" fmla="*/ 0 h 117"/>
                <a:gd name="T18" fmla="*/ 86 w 126"/>
                <a:gd name="T19" fmla="*/ 48 h 117"/>
                <a:gd name="T20" fmla="*/ 111 w 126"/>
                <a:gd name="T21" fmla="*/ 46 h 117"/>
                <a:gd name="T22" fmla="*/ 86 w 126"/>
                <a:gd name="T23" fmla="*/ 39 h 117"/>
                <a:gd name="T24" fmla="*/ 111 w 126"/>
                <a:gd name="T25" fmla="*/ 41 h 117"/>
                <a:gd name="T26" fmla="*/ 86 w 126"/>
                <a:gd name="T27" fmla="*/ 39 h 117"/>
                <a:gd name="T28" fmla="*/ 99 w 126"/>
                <a:gd name="T29" fmla="*/ 32 h 117"/>
                <a:gd name="T30" fmla="*/ 111 w 126"/>
                <a:gd name="T31" fmla="*/ 30 h 117"/>
                <a:gd name="T32" fmla="*/ 99 w 126"/>
                <a:gd name="T33" fmla="*/ 23 h 117"/>
                <a:gd name="T34" fmla="*/ 111 w 126"/>
                <a:gd name="T35" fmla="*/ 25 h 117"/>
                <a:gd name="T36" fmla="*/ 99 w 126"/>
                <a:gd name="T37" fmla="*/ 23 h 117"/>
                <a:gd name="T38" fmla="*/ 99 w 126"/>
                <a:gd name="T39" fmla="*/ 18 h 117"/>
                <a:gd name="T40" fmla="*/ 111 w 126"/>
                <a:gd name="T41" fmla="*/ 16 h 117"/>
                <a:gd name="T42" fmla="*/ 73 w 126"/>
                <a:gd name="T43" fmla="*/ 16 h 117"/>
                <a:gd name="T44" fmla="*/ 95 w 126"/>
                <a:gd name="T45" fmla="*/ 34 h 117"/>
                <a:gd name="T46" fmla="*/ 73 w 126"/>
                <a:gd name="T47" fmla="*/ 16 h 117"/>
                <a:gd name="T48" fmla="*/ 37 w 126"/>
                <a:gd name="T49" fmla="*/ 57 h 117"/>
                <a:gd name="T50" fmla="*/ 31 w 126"/>
                <a:gd name="T51" fmla="*/ 40 h 117"/>
                <a:gd name="T52" fmla="*/ 17 w 126"/>
                <a:gd name="T53" fmla="*/ 39 h 117"/>
                <a:gd name="T54" fmla="*/ 31 w 126"/>
                <a:gd name="T55" fmla="*/ 34 h 117"/>
                <a:gd name="T56" fmla="*/ 42 w 126"/>
                <a:gd name="T57" fmla="*/ 38 h 117"/>
                <a:gd name="T58" fmla="*/ 43 w 126"/>
                <a:gd name="T59" fmla="*/ 39 h 117"/>
                <a:gd name="T60" fmla="*/ 51 w 126"/>
                <a:gd name="T61" fmla="*/ 42 h 117"/>
                <a:gd name="T62" fmla="*/ 53 w 126"/>
                <a:gd name="T63" fmla="*/ 28 h 117"/>
                <a:gd name="T64" fmla="*/ 58 w 126"/>
                <a:gd name="T65" fmla="*/ 31 h 117"/>
                <a:gd name="T66" fmla="*/ 67 w 126"/>
                <a:gd name="T67" fmla="*/ 22 h 117"/>
                <a:gd name="T68" fmla="*/ 55 w 126"/>
                <a:gd name="T69" fmla="*/ 19 h 117"/>
                <a:gd name="T70" fmla="*/ 50 w 126"/>
                <a:gd name="T71" fmla="*/ 24 h 117"/>
                <a:gd name="T72" fmla="*/ 49 w 126"/>
                <a:gd name="T73" fmla="*/ 26 h 117"/>
                <a:gd name="T74" fmla="*/ 45 w 126"/>
                <a:gd name="T75" fmla="*/ 35 h 117"/>
                <a:gd name="T76" fmla="*/ 41 w 126"/>
                <a:gd name="T77" fmla="*/ 31 h 117"/>
                <a:gd name="T78" fmla="*/ 31 w 126"/>
                <a:gd name="T79" fmla="*/ 29 h 117"/>
                <a:gd name="T80" fmla="*/ 22 w 126"/>
                <a:gd name="T81" fmla="*/ 57 h 117"/>
                <a:gd name="T82" fmla="*/ 28 w 126"/>
                <a:gd name="T83" fmla="*/ 44 h 117"/>
                <a:gd name="T84" fmla="*/ 22 w 126"/>
                <a:gd name="T85" fmla="*/ 57 h 117"/>
                <a:gd name="T86" fmla="*/ 63 w 126"/>
                <a:gd name="T87" fmla="*/ 57 h 117"/>
                <a:gd name="T88" fmla="*/ 57 w 126"/>
                <a:gd name="T89" fmla="*/ 32 h 117"/>
                <a:gd name="T90" fmla="*/ 48 w 126"/>
                <a:gd name="T91" fmla="*/ 57 h 117"/>
                <a:gd name="T92" fmla="*/ 54 w 126"/>
                <a:gd name="T93" fmla="*/ 46 h 117"/>
                <a:gd name="T94" fmla="*/ 48 w 126"/>
                <a:gd name="T95" fmla="*/ 57 h 117"/>
                <a:gd name="T96" fmla="*/ 45 w 126"/>
                <a:gd name="T97" fmla="*/ 57 h 117"/>
                <a:gd name="T98" fmla="*/ 39 w 126"/>
                <a:gd name="T99" fmla="*/ 43 h 117"/>
                <a:gd name="T100" fmla="*/ 82 w 126"/>
                <a:gd name="T101" fmla="*/ 67 h 117"/>
                <a:gd name="T102" fmla="*/ 73 w 126"/>
                <a:gd name="T103" fmla="*/ 41 h 117"/>
                <a:gd name="T104" fmla="*/ 61 w 126"/>
                <a:gd name="T105" fmla="*/ 71 h 117"/>
                <a:gd name="T106" fmla="*/ 66 w 126"/>
                <a:gd name="T107" fmla="*/ 93 h 117"/>
                <a:gd name="T108" fmla="*/ 73 w 126"/>
                <a:gd name="T109" fmla="*/ 117 h 117"/>
                <a:gd name="T110" fmla="*/ 101 w 126"/>
                <a:gd name="T111" fmla="*/ 110 h 117"/>
                <a:gd name="T112" fmla="*/ 98 w 126"/>
                <a:gd name="T113" fmla="*/ 66 h 117"/>
                <a:gd name="T114" fmla="*/ 97 w 126"/>
                <a:gd name="T115" fmla="*/ 61 h 117"/>
                <a:gd name="T116" fmla="*/ 89 w 126"/>
                <a:gd name="T117" fmla="*/ 63 h 117"/>
                <a:gd name="T118" fmla="*/ 83 w 126"/>
                <a:gd name="T119" fmla="*/ 58 h 117"/>
                <a:gd name="T120" fmla="*/ 3 w 126"/>
                <a:gd name="T121" fmla="*/ 31 h 117"/>
                <a:gd name="T122" fmla="*/ 6 w 126"/>
                <a:gd name="T123" fmla="*/ 53 h 117"/>
                <a:gd name="T124" fmla="*/ 3 w 126"/>
                <a:gd name="T125" fmla="*/ 31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6" h="117">
                  <a:moveTo>
                    <a:pt x="8" y="0"/>
                  </a:moveTo>
                  <a:cubicBezTo>
                    <a:pt x="118" y="0"/>
                    <a:pt x="118" y="0"/>
                    <a:pt x="118" y="0"/>
                  </a:cubicBezTo>
                  <a:cubicBezTo>
                    <a:pt x="123" y="0"/>
                    <a:pt x="126" y="4"/>
                    <a:pt x="126" y="8"/>
                  </a:cubicBezTo>
                  <a:cubicBezTo>
                    <a:pt x="126" y="78"/>
                    <a:pt x="126" y="78"/>
                    <a:pt x="126" y="78"/>
                  </a:cubicBezTo>
                  <a:cubicBezTo>
                    <a:pt x="126" y="82"/>
                    <a:pt x="123" y="86"/>
                    <a:pt x="118" y="86"/>
                  </a:cubicBezTo>
                  <a:cubicBezTo>
                    <a:pt x="113" y="86"/>
                    <a:pt x="113" y="86"/>
                    <a:pt x="113" y="86"/>
                  </a:cubicBezTo>
                  <a:cubicBezTo>
                    <a:pt x="113" y="83"/>
                    <a:pt x="114" y="80"/>
                    <a:pt x="114" y="77"/>
                  </a:cubicBezTo>
                  <a:cubicBezTo>
                    <a:pt x="116" y="77"/>
                    <a:pt x="116" y="77"/>
                    <a:pt x="116" y="77"/>
                  </a:cubicBezTo>
                  <a:cubicBezTo>
                    <a:pt x="116" y="8"/>
                    <a:pt x="116" y="8"/>
                    <a:pt x="116" y="8"/>
                  </a:cubicBezTo>
                  <a:cubicBezTo>
                    <a:pt x="10" y="8"/>
                    <a:pt x="10" y="8"/>
                    <a:pt x="10" y="8"/>
                  </a:cubicBezTo>
                  <a:cubicBezTo>
                    <a:pt x="10" y="77"/>
                    <a:pt x="10" y="77"/>
                    <a:pt x="10" y="77"/>
                  </a:cubicBezTo>
                  <a:cubicBezTo>
                    <a:pt x="48" y="77"/>
                    <a:pt x="48" y="77"/>
                    <a:pt x="48" y="77"/>
                  </a:cubicBezTo>
                  <a:cubicBezTo>
                    <a:pt x="51" y="81"/>
                    <a:pt x="51" y="81"/>
                    <a:pt x="51" y="81"/>
                  </a:cubicBezTo>
                  <a:cubicBezTo>
                    <a:pt x="52" y="82"/>
                    <a:pt x="54" y="84"/>
                    <a:pt x="55" y="86"/>
                  </a:cubicBezTo>
                  <a:cubicBezTo>
                    <a:pt x="8" y="86"/>
                    <a:pt x="8" y="86"/>
                    <a:pt x="8" y="86"/>
                  </a:cubicBezTo>
                  <a:cubicBezTo>
                    <a:pt x="3" y="86"/>
                    <a:pt x="0" y="82"/>
                    <a:pt x="0" y="78"/>
                  </a:cubicBezTo>
                  <a:cubicBezTo>
                    <a:pt x="0" y="8"/>
                    <a:pt x="0" y="8"/>
                    <a:pt x="0" y="8"/>
                  </a:cubicBezTo>
                  <a:cubicBezTo>
                    <a:pt x="0" y="4"/>
                    <a:pt x="3" y="0"/>
                    <a:pt x="8" y="0"/>
                  </a:cubicBezTo>
                  <a:close/>
                  <a:moveTo>
                    <a:pt x="86" y="46"/>
                  </a:moveTo>
                  <a:cubicBezTo>
                    <a:pt x="86" y="48"/>
                    <a:pt x="86" y="48"/>
                    <a:pt x="86" y="48"/>
                  </a:cubicBezTo>
                  <a:cubicBezTo>
                    <a:pt x="111" y="48"/>
                    <a:pt x="111" y="48"/>
                    <a:pt x="111" y="48"/>
                  </a:cubicBezTo>
                  <a:cubicBezTo>
                    <a:pt x="111" y="46"/>
                    <a:pt x="111" y="46"/>
                    <a:pt x="111" y="46"/>
                  </a:cubicBezTo>
                  <a:cubicBezTo>
                    <a:pt x="86" y="46"/>
                    <a:pt x="86" y="46"/>
                    <a:pt x="86" y="46"/>
                  </a:cubicBezTo>
                  <a:close/>
                  <a:moveTo>
                    <a:pt x="86" y="39"/>
                  </a:moveTo>
                  <a:cubicBezTo>
                    <a:pt x="86" y="41"/>
                    <a:pt x="86" y="41"/>
                    <a:pt x="86" y="41"/>
                  </a:cubicBezTo>
                  <a:cubicBezTo>
                    <a:pt x="111" y="41"/>
                    <a:pt x="111" y="41"/>
                    <a:pt x="111" y="41"/>
                  </a:cubicBezTo>
                  <a:cubicBezTo>
                    <a:pt x="111" y="39"/>
                    <a:pt x="111" y="39"/>
                    <a:pt x="111" y="39"/>
                  </a:cubicBezTo>
                  <a:cubicBezTo>
                    <a:pt x="86" y="39"/>
                    <a:pt x="86" y="39"/>
                    <a:pt x="86" y="39"/>
                  </a:cubicBezTo>
                  <a:close/>
                  <a:moveTo>
                    <a:pt x="99" y="30"/>
                  </a:moveTo>
                  <a:cubicBezTo>
                    <a:pt x="99" y="32"/>
                    <a:pt x="99" y="32"/>
                    <a:pt x="99" y="32"/>
                  </a:cubicBezTo>
                  <a:cubicBezTo>
                    <a:pt x="111" y="32"/>
                    <a:pt x="111" y="32"/>
                    <a:pt x="111" y="32"/>
                  </a:cubicBezTo>
                  <a:cubicBezTo>
                    <a:pt x="111" y="30"/>
                    <a:pt x="111" y="30"/>
                    <a:pt x="111" y="30"/>
                  </a:cubicBezTo>
                  <a:cubicBezTo>
                    <a:pt x="99" y="30"/>
                    <a:pt x="99" y="30"/>
                    <a:pt x="99" y="30"/>
                  </a:cubicBezTo>
                  <a:close/>
                  <a:moveTo>
                    <a:pt x="99" y="23"/>
                  </a:moveTo>
                  <a:cubicBezTo>
                    <a:pt x="99" y="25"/>
                    <a:pt x="99" y="25"/>
                    <a:pt x="99" y="25"/>
                  </a:cubicBezTo>
                  <a:cubicBezTo>
                    <a:pt x="111" y="25"/>
                    <a:pt x="111" y="25"/>
                    <a:pt x="111" y="25"/>
                  </a:cubicBezTo>
                  <a:cubicBezTo>
                    <a:pt x="111" y="23"/>
                    <a:pt x="111" y="23"/>
                    <a:pt x="111" y="23"/>
                  </a:cubicBezTo>
                  <a:cubicBezTo>
                    <a:pt x="99" y="23"/>
                    <a:pt x="99" y="23"/>
                    <a:pt x="99" y="23"/>
                  </a:cubicBezTo>
                  <a:close/>
                  <a:moveTo>
                    <a:pt x="99" y="16"/>
                  </a:moveTo>
                  <a:cubicBezTo>
                    <a:pt x="99" y="18"/>
                    <a:pt x="99" y="18"/>
                    <a:pt x="99" y="18"/>
                  </a:cubicBezTo>
                  <a:cubicBezTo>
                    <a:pt x="111" y="18"/>
                    <a:pt x="111" y="18"/>
                    <a:pt x="111" y="18"/>
                  </a:cubicBezTo>
                  <a:cubicBezTo>
                    <a:pt x="111" y="16"/>
                    <a:pt x="111" y="16"/>
                    <a:pt x="111" y="16"/>
                  </a:cubicBezTo>
                  <a:cubicBezTo>
                    <a:pt x="99" y="16"/>
                    <a:pt x="99" y="16"/>
                    <a:pt x="99" y="16"/>
                  </a:cubicBezTo>
                  <a:close/>
                  <a:moveTo>
                    <a:pt x="73" y="16"/>
                  </a:moveTo>
                  <a:cubicBezTo>
                    <a:pt x="73" y="34"/>
                    <a:pt x="73" y="34"/>
                    <a:pt x="73" y="34"/>
                  </a:cubicBezTo>
                  <a:cubicBezTo>
                    <a:pt x="95" y="34"/>
                    <a:pt x="95" y="34"/>
                    <a:pt x="95" y="34"/>
                  </a:cubicBezTo>
                  <a:cubicBezTo>
                    <a:pt x="95" y="16"/>
                    <a:pt x="95" y="16"/>
                    <a:pt x="95" y="16"/>
                  </a:cubicBezTo>
                  <a:cubicBezTo>
                    <a:pt x="73" y="16"/>
                    <a:pt x="73" y="16"/>
                    <a:pt x="73" y="16"/>
                  </a:cubicBezTo>
                  <a:close/>
                  <a:moveTo>
                    <a:pt x="31" y="57"/>
                  </a:moveTo>
                  <a:cubicBezTo>
                    <a:pt x="37" y="57"/>
                    <a:pt x="37" y="57"/>
                    <a:pt x="37" y="57"/>
                  </a:cubicBezTo>
                  <a:cubicBezTo>
                    <a:pt x="37" y="40"/>
                    <a:pt x="37" y="40"/>
                    <a:pt x="37" y="40"/>
                  </a:cubicBezTo>
                  <a:cubicBezTo>
                    <a:pt x="31" y="40"/>
                    <a:pt x="31" y="40"/>
                    <a:pt x="31" y="40"/>
                  </a:cubicBezTo>
                  <a:cubicBezTo>
                    <a:pt x="31" y="57"/>
                    <a:pt x="31" y="57"/>
                    <a:pt x="31" y="57"/>
                  </a:cubicBezTo>
                  <a:close/>
                  <a:moveTo>
                    <a:pt x="17" y="39"/>
                  </a:moveTo>
                  <a:cubicBezTo>
                    <a:pt x="19" y="43"/>
                    <a:pt x="19" y="43"/>
                    <a:pt x="19" y="43"/>
                  </a:cubicBezTo>
                  <a:cubicBezTo>
                    <a:pt x="31" y="34"/>
                    <a:pt x="31" y="34"/>
                    <a:pt x="31" y="34"/>
                  </a:cubicBezTo>
                  <a:cubicBezTo>
                    <a:pt x="38" y="34"/>
                    <a:pt x="38" y="34"/>
                    <a:pt x="38" y="34"/>
                  </a:cubicBezTo>
                  <a:cubicBezTo>
                    <a:pt x="42" y="38"/>
                    <a:pt x="42" y="38"/>
                    <a:pt x="42" y="38"/>
                  </a:cubicBezTo>
                  <a:cubicBezTo>
                    <a:pt x="42" y="39"/>
                    <a:pt x="42" y="39"/>
                    <a:pt x="42" y="39"/>
                  </a:cubicBezTo>
                  <a:cubicBezTo>
                    <a:pt x="43" y="39"/>
                    <a:pt x="43" y="39"/>
                    <a:pt x="43" y="39"/>
                  </a:cubicBezTo>
                  <a:cubicBezTo>
                    <a:pt x="48" y="41"/>
                    <a:pt x="48" y="41"/>
                    <a:pt x="48" y="41"/>
                  </a:cubicBezTo>
                  <a:cubicBezTo>
                    <a:pt x="51" y="42"/>
                    <a:pt x="51" y="42"/>
                    <a:pt x="51" y="42"/>
                  </a:cubicBezTo>
                  <a:cubicBezTo>
                    <a:pt x="51" y="39"/>
                    <a:pt x="51" y="39"/>
                    <a:pt x="51" y="39"/>
                  </a:cubicBezTo>
                  <a:cubicBezTo>
                    <a:pt x="53" y="28"/>
                    <a:pt x="53" y="28"/>
                    <a:pt x="53" y="28"/>
                  </a:cubicBezTo>
                  <a:cubicBezTo>
                    <a:pt x="57" y="27"/>
                    <a:pt x="57" y="27"/>
                    <a:pt x="57" y="27"/>
                  </a:cubicBezTo>
                  <a:cubicBezTo>
                    <a:pt x="58" y="31"/>
                    <a:pt x="58" y="31"/>
                    <a:pt x="58" y="31"/>
                  </a:cubicBezTo>
                  <a:cubicBezTo>
                    <a:pt x="62" y="26"/>
                    <a:pt x="62" y="26"/>
                    <a:pt x="62" y="26"/>
                  </a:cubicBezTo>
                  <a:cubicBezTo>
                    <a:pt x="67" y="22"/>
                    <a:pt x="67" y="22"/>
                    <a:pt x="67" y="22"/>
                  </a:cubicBezTo>
                  <a:cubicBezTo>
                    <a:pt x="61" y="21"/>
                    <a:pt x="61" y="21"/>
                    <a:pt x="61" y="21"/>
                  </a:cubicBezTo>
                  <a:cubicBezTo>
                    <a:pt x="55" y="19"/>
                    <a:pt x="55" y="19"/>
                    <a:pt x="55" y="19"/>
                  </a:cubicBezTo>
                  <a:cubicBezTo>
                    <a:pt x="56" y="23"/>
                    <a:pt x="56" y="23"/>
                    <a:pt x="56" y="23"/>
                  </a:cubicBezTo>
                  <a:cubicBezTo>
                    <a:pt x="50" y="24"/>
                    <a:pt x="50" y="24"/>
                    <a:pt x="50" y="24"/>
                  </a:cubicBezTo>
                  <a:cubicBezTo>
                    <a:pt x="49" y="25"/>
                    <a:pt x="49" y="25"/>
                    <a:pt x="49" y="25"/>
                  </a:cubicBezTo>
                  <a:cubicBezTo>
                    <a:pt x="49" y="26"/>
                    <a:pt x="49" y="26"/>
                    <a:pt x="49" y="26"/>
                  </a:cubicBezTo>
                  <a:cubicBezTo>
                    <a:pt x="47" y="36"/>
                    <a:pt x="47" y="36"/>
                    <a:pt x="47" y="36"/>
                  </a:cubicBezTo>
                  <a:cubicBezTo>
                    <a:pt x="45" y="35"/>
                    <a:pt x="45" y="35"/>
                    <a:pt x="45" y="35"/>
                  </a:cubicBezTo>
                  <a:cubicBezTo>
                    <a:pt x="41" y="31"/>
                    <a:pt x="41" y="31"/>
                    <a:pt x="41" y="31"/>
                  </a:cubicBezTo>
                  <a:cubicBezTo>
                    <a:pt x="41" y="31"/>
                    <a:pt x="41" y="31"/>
                    <a:pt x="41" y="31"/>
                  </a:cubicBezTo>
                  <a:cubicBezTo>
                    <a:pt x="40" y="30"/>
                    <a:pt x="40" y="30"/>
                    <a:pt x="40" y="30"/>
                  </a:cubicBezTo>
                  <a:cubicBezTo>
                    <a:pt x="31" y="29"/>
                    <a:pt x="31" y="29"/>
                    <a:pt x="31" y="29"/>
                  </a:cubicBezTo>
                  <a:cubicBezTo>
                    <a:pt x="17" y="39"/>
                    <a:pt x="17" y="39"/>
                    <a:pt x="17" y="39"/>
                  </a:cubicBezTo>
                  <a:close/>
                  <a:moveTo>
                    <a:pt x="22" y="57"/>
                  </a:moveTo>
                  <a:cubicBezTo>
                    <a:pt x="28" y="57"/>
                    <a:pt x="28" y="57"/>
                    <a:pt x="28" y="57"/>
                  </a:cubicBezTo>
                  <a:cubicBezTo>
                    <a:pt x="28" y="44"/>
                    <a:pt x="28" y="44"/>
                    <a:pt x="28" y="44"/>
                  </a:cubicBezTo>
                  <a:cubicBezTo>
                    <a:pt x="22" y="44"/>
                    <a:pt x="22" y="44"/>
                    <a:pt x="22" y="44"/>
                  </a:cubicBezTo>
                  <a:cubicBezTo>
                    <a:pt x="22" y="57"/>
                    <a:pt x="22" y="57"/>
                    <a:pt x="22" y="57"/>
                  </a:cubicBezTo>
                  <a:close/>
                  <a:moveTo>
                    <a:pt x="57" y="57"/>
                  </a:moveTo>
                  <a:cubicBezTo>
                    <a:pt x="63" y="57"/>
                    <a:pt x="63" y="57"/>
                    <a:pt x="63" y="57"/>
                  </a:cubicBezTo>
                  <a:cubicBezTo>
                    <a:pt x="63" y="32"/>
                    <a:pt x="63" y="32"/>
                    <a:pt x="63" y="32"/>
                  </a:cubicBezTo>
                  <a:cubicBezTo>
                    <a:pt x="57" y="32"/>
                    <a:pt x="57" y="32"/>
                    <a:pt x="57" y="32"/>
                  </a:cubicBezTo>
                  <a:cubicBezTo>
                    <a:pt x="57" y="57"/>
                    <a:pt x="57" y="57"/>
                    <a:pt x="57" y="57"/>
                  </a:cubicBezTo>
                  <a:close/>
                  <a:moveTo>
                    <a:pt x="48" y="57"/>
                  </a:moveTo>
                  <a:cubicBezTo>
                    <a:pt x="54" y="57"/>
                    <a:pt x="54" y="57"/>
                    <a:pt x="54" y="57"/>
                  </a:cubicBezTo>
                  <a:cubicBezTo>
                    <a:pt x="54" y="46"/>
                    <a:pt x="54" y="46"/>
                    <a:pt x="54" y="46"/>
                  </a:cubicBezTo>
                  <a:cubicBezTo>
                    <a:pt x="48" y="46"/>
                    <a:pt x="48" y="46"/>
                    <a:pt x="48" y="46"/>
                  </a:cubicBezTo>
                  <a:cubicBezTo>
                    <a:pt x="48" y="57"/>
                    <a:pt x="48" y="57"/>
                    <a:pt x="48" y="57"/>
                  </a:cubicBezTo>
                  <a:close/>
                  <a:moveTo>
                    <a:pt x="39" y="57"/>
                  </a:moveTo>
                  <a:cubicBezTo>
                    <a:pt x="45" y="57"/>
                    <a:pt x="45" y="57"/>
                    <a:pt x="45" y="57"/>
                  </a:cubicBezTo>
                  <a:cubicBezTo>
                    <a:pt x="45" y="43"/>
                    <a:pt x="45" y="43"/>
                    <a:pt x="45" y="43"/>
                  </a:cubicBezTo>
                  <a:cubicBezTo>
                    <a:pt x="39" y="43"/>
                    <a:pt x="39" y="43"/>
                    <a:pt x="39" y="43"/>
                  </a:cubicBezTo>
                  <a:cubicBezTo>
                    <a:pt x="39" y="57"/>
                    <a:pt x="39" y="57"/>
                    <a:pt x="39" y="57"/>
                  </a:cubicBezTo>
                  <a:close/>
                  <a:moveTo>
                    <a:pt x="82" y="67"/>
                  </a:moveTo>
                  <a:cubicBezTo>
                    <a:pt x="82" y="59"/>
                    <a:pt x="81" y="50"/>
                    <a:pt x="80" y="42"/>
                  </a:cubicBezTo>
                  <a:cubicBezTo>
                    <a:pt x="78" y="41"/>
                    <a:pt x="75" y="41"/>
                    <a:pt x="73" y="41"/>
                  </a:cubicBezTo>
                  <a:cubicBezTo>
                    <a:pt x="72" y="55"/>
                    <a:pt x="73" y="68"/>
                    <a:pt x="72" y="82"/>
                  </a:cubicBezTo>
                  <a:cubicBezTo>
                    <a:pt x="70" y="77"/>
                    <a:pt x="68" y="73"/>
                    <a:pt x="61" y="71"/>
                  </a:cubicBezTo>
                  <a:cubicBezTo>
                    <a:pt x="60" y="73"/>
                    <a:pt x="59" y="73"/>
                    <a:pt x="58" y="75"/>
                  </a:cubicBezTo>
                  <a:cubicBezTo>
                    <a:pt x="62" y="80"/>
                    <a:pt x="65" y="87"/>
                    <a:pt x="66" y="93"/>
                  </a:cubicBezTo>
                  <a:cubicBezTo>
                    <a:pt x="68" y="107"/>
                    <a:pt x="68" y="107"/>
                    <a:pt x="68" y="107"/>
                  </a:cubicBezTo>
                  <a:cubicBezTo>
                    <a:pt x="69" y="110"/>
                    <a:pt x="71" y="114"/>
                    <a:pt x="73" y="117"/>
                  </a:cubicBezTo>
                  <a:cubicBezTo>
                    <a:pt x="82" y="116"/>
                    <a:pt x="89" y="116"/>
                    <a:pt x="99" y="116"/>
                  </a:cubicBezTo>
                  <a:cubicBezTo>
                    <a:pt x="99" y="114"/>
                    <a:pt x="100" y="112"/>
                    <a:pt x="101" y="110"/>
                  </a:cubicBezTo>
                  <a:cubicBezTo>
                    <a:pt x="103" y="99"/>
                    <a:pt x="105" y="78"/>
                    <a:pt x="105" y="67"/>
                  </a:cubicBezTo>
                  <a:cubicBezTo>
                    <a:pt x="102" y="67"/>
                    <a:pt x="101" y="66"/>
                    <a:pt x="98" y="66"/>
                  </a:cubicBezTo>
                  <a:cubicBezTo>
                    <a:pt x="98" y="67"/>
                    <a:pt x="97" y="72"/>
                    <a:pt x="97" y="73"/>
                  </a:cubicBezTo>
                  <a:cubicBezTo>
                    <a:pt x="97" y="69"/>
                    <a:pt x="97" y="65"/>
                    <a:pt x="97" y="61"/>
                  </a:cubicBezTo>
                  <a:cubicBezTo>
                    <a:pt x="94" y="61"/>
                    <a:pt x="92" y="61"/>
                    <a:pt x="90" y="60"/>
                  </a:cubicBezTo>
                  <a:cubicBezTo>
                    <a:pt x="90" y="61"/>
                    <a:pt x="90" y="62"/>
                    <a:pt x="89" y="63"/>
                  </a:cubicBezTo>
                  <a:cubicBezTo>
                    <a:pt x="89" y="62"/>
                    <a:pt x="89" y="60"/>
                    <a:pt x="89" y="58"/>
                  </a:cubicBezTo>
                  <a:cubicBezTo>
                    <a:pt x="87" y="58"/>
                    <a:pt x="85" y="58"/>
                    <a:pt x="83" y="58"/>
                  </a:cubicBezTo>
                  <a:cubicBezTo>
                    <a:pt x="83" y="61"/>
                    <a:pt x="83" y="64"/>
                    <a:pt x="82" y="67"/>
                  </a:cubicBezTo>
                  <a:close/>
                  <a:moveTo>
                    <a:pt x="3" y="31"/>
                  </a:moveTo>
                  <a:cubicBezTo>
                    <a:pt x="3" y="53"/>
                    <a:pt x="3" y="53"/>
                    <a:pt x="3" y="53"/>
                  </a:cubicBezTo>
                  <a:cubicBezTo>
                    <a:pt x="6" y="53"/>
                    <a:pt x="6" y="53"/>
                    <a:pt x="6" y="53"/>
                  </a:cubicBezTo>
                  <a:cubicBezTo>
                    <a:pt x="6" y="31"/>
                    <a:pt x="6" y="31"/>
                    <a:pt x="6" y="31"/>
                  </a:cubicBezTo>
                  <a:lnTo>
                    <a:pt x="3" y="3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250" fill="hold"/>
                                        <p:tgtEl>
                                          <p:spTgt spid="19"/>
                                        </p:tgtEl>
                                        <p:attrNameLst>
                                          <p:attrName>ppt_x</p:attrName>
                                        </p:attrNameLst>
                                      </p:cBhvr>
                                      <p:tavLst>
                                        <p:tav tm="0">
                                          <p:val>
                                            <p:strVal val="#ppt_x"/>
                                          </p:val>
                                        </p:tav>
                                        <p:tav tm="100000">
                                          <p:val>
                                            <p:strVal val="#ppt_x"/>
                                          </p:val>
                                        </p:tav>
                                      </p:tavLst>
                                    </p:anim>
                                    <p:anim calcmode="lin" valueType="num">
                                      <p:cBhvr>
                                        <p:cTn id="8" dur="1250" fill="hold"/>
                                        <p:tgtEl>
                                          <p:spTgt spid="19"/>
                                        </p:tgtEl>
                                        <p:attrNameLst>
                                          <p:attrName>ppt_y</p:attrName>
                                        </p:attrNameLst>
                                      </p:cBhvr>
                                      <p:tavLst>
                                        <p:tav tm="0">
                                          <p:val>
                                            <p:strVal val="0-#ppt_h/2"/>
                                          </p:val>
                                        </p:tav>
                                        <p:tav tm="100000">
                                          <p:val>
                                            <p:strVal val="#ppt_y"/>
                                          </p:val>
                                        </p:tav>
                                      </p:tavLst>
                                    </p:anim>
                                  </p:childTnLst>
                                </p:cTn>
                              </p:par>
                              <p:par>
                                <p:cTn id="9" presetID="2" presetClass="entr" presetSubtype="1" fill="hold" grpId="1"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1250" fill="hold"/>
                                        <p:tgtEl>
                                          <p:spTgt spid="27"/>
                                        </p:tgtEl>
                                        <p:attrNameLst>
                                          <p:attrName>ppt_x</p:attrName>
                                        </p:attrNameLst>
                                      </p:cBhvr>
                                      <p:tavLst>
                                        <p:tav tm="0">
                                          <p:val>
                                            <p:strVal val="#ppt_x"/>
                                          </p:val>
                                        </p:tav>
                                        <p:tav tm="100000">
                                          <p:val>
                                            <p:strVal val="#ppt_x"/>
                                          </p:val>
                                        </p:tav>
                                      </p:tavLst>
                                    </p:anim>
                                    <p:anim calcmode="lin" valueType="num">
                                      <p:cBhvr>
                                        <p:cTn id="12" dur="125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fill="hold" grpId="1" nodeType="with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1250" fill="hold"/>
                                        <p:tgtEl>
                                          <p:spTgt spid="28"/>
                                        </p:tgtEl>
                                        <p:attrNameLst>
                                          <p:attrName>ppt_x</p:attrName>
                                        </p:attrNameLst>
                                      </p:cBhvr>
                                      <p:tavLst>
                                        <p:tav tm="0">
                                          <p:val>
                                            <p:strVal val="#ppt_x"/>
                                          </p:val>
                                        </p:tav>
                                        <p:tav tm="100000">
                                          <p:val>
                                            <p:strVal val="#ppt_x"/>
                                          </p:val>
                                        </p:tav>
                                      </p:tavLst>
                                    </p:anim>
                                    <p:anim calcmode="lin" valueType="num">
                                      <p:cBhvr>
                                        <p:cTn id="16" dur="1250" fill="hold"/>
                                        <p:tgtEl>
                                          <p:spTgt spid="28"/>
                                        </p:tgtEl>
                                        <p:attrNameLst>
                                          <p:attrName>ppt_y</p:attrName>
                                        </p:attrNameLst>
                                      </p:cBhvr>
                                      <p:tavLst>
                                        <p:tav tm="0">
                                          <p:val>
                                            <p:strVal val="0-#ppt_h/2"/>
                                          </p:val>
                                        </p:tav>
                                        <p:tav tm="100000">
                                          <p:val>
                                            <p:strVal val="#ppt_y"/>
                                          </p:val>
                                        </p:tav>
                                      </p:tavLst>
                                    </p:anim>
                                  </p:childTnLst>
                                </p:cTn>
                              </p:par>
                              <p:par>
                                <p:cTn id="17" presetID="2" presetClass="entr" presetSubtype="1" fill="hold" grpId="1"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1250" fill="hold"/>
                                        <p:tgtEl>
                                          <p:spTgt spid="34"/>
                                        </p:tgtEl>
                                        <p:attrNameLst>
                                          <p:attrName>ppt_x</p:attrName>
                                        </p:attrNameLst>
                                      </p:cBhvr>
                                      <p:tavLst>
                                        <p:tav tm="0">
                                          <p:val>
                                            <p:strVal val="#ppt_x"/>
                                          </p:val>
                                        </p:tav>
                                        <p:tav tm="100000">
                                          <p:val>
                                            <p:strVal val="#ppt_x"/>
                                          </p:val>
                                        </p:tav>
                                      </p:tavLst>
                                    </p:anim>
                                    <p:anim calcmode="lin" valueType="num">
                                      <p:cBhvr>
                                        <p:cTn id="20" dur="1250" fill="hold"/>
                                        <p:tgtEl>
                                          <p:spTgt spid="34"/>
                                        </p:tgtEl>
                                        <p:attrNameLst>
                                          <p:attrName>ppt_y</p:attrName>
                                        </p:attrNameLst>
                                      </p:cBhvr>
                                      <p:tavLst>
                                        <p:tav tm="0">
                                          <p:val>
                                            <p:strVal val="0-#ppt_h/2"/>
                                          </p:val>
                                        </p:tav>
                                        <p:tav tm="100000">
                                          <p:val>
                                            <p:strVal val="#ppt_y"/>
                                          </p:val>
                                        </p:tav>
                                      </p:tavLst>
                                    </p:anim>
                                  </p:childTnLst>
                                </p:cTn>
                              </p:par>
                              <p:par>
                                <p:cTn id="21" presetID="2" presetClass="entr" presetSubtype="1" fill="hold" grpId="1"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1250" fill="hold"/>
                                        <p:tgtEl>
                                          <p:spTgt spid="35"/>
                                        </p:tgtEl>
                                        <p:attrNameLst>
                                          <p:attrName>ppt_x</p:attrName>
                                        </p:attrNameLst>
                                      </p:cBhvr>
                                      <p:tavLst>
                                        <p:tav tm="0">
                                          <p:val>
                                            <p:strVal val="#ppt_x"/>
                                          </p:val>
                                        </p:tav>
                                        <p:tav tm="100000">
                                          <p:val>
                                            <p:strVal val="#ppt_x"/>
                                          </p:val>
                                        </p:tav>
                                      </p:tavLst>
                                    </p:anim>
                                    <p:anim calcmode="lin" valueType="num">
                                      <p:cBhvr>
                                        <p:cTn id="24" dur="1250" fill="hold"/>
                                        <p:tgtEl>
                                          <p:spTgt spid="35"/>
                                        </p:tgtEl>
                                        <p:attrNameLst>
                                          <p:attrName>ppt_y</p:attrName>
                                        </p:attrNameLst>
                                      </p:cBhvr>
                                      <p:tavLst>
                                        <p:tav tm="0">
                                          <p:val>
                                            <p:strVal val="0-#ppt_h/2"/>
                                          </p:val>
                                        </p:tav>
                                        <p:tav tm="100000">
                                          <p:val>
                                            <p:strVal val="#ppt_y"/>
                                          </p:val>
                                        </p:tav>
                                      </p:tavLst>
                                    </p:anim>
                                  </p:childTnLst>
                                </p:cTn>
                              </p:par>
                              <p:par>
                                <p:cTn id="25" presetID="8" presetClass="emph" presetSubtype="0" fill="hold" grpId="0" nodeType="withEffect">
                                  <p:stCondLst>
                                    <p:cond delay="0"/>
                                  </p:stCondLst>
                                  <p:childTnLst>
                                    <p:animRot by="21600000">
                                      <p:cBhvr>
                                        <p:cTn id="26" dur="1250" fill="hold"/>
                                        <p:tgtEl>
                                          <p:spTgt spid="19"/>
                                        </p:tgtEl>
                                        <p:attrNameLst>
                                          <p:attrName>r</p:attrName>
                                        </p:attrNameLst>
                                      </p:cBhvr>
                                    </p:animRot>
                                  </p:childTnLst>
                                </p:cTn>
                              </p:par>
                              <p:par>
                                <p:cTn id="27" presetID="8" presetClass="emph" presetSubtype="0" fill="hold" grpId="0" nodeType="withEffect">
                                  <p:stCondLst>
                                    <p:cond delay="0"/>
                                  </p:stCondLst>
                                  <p:childTnLst>
                                    <p:animRot by="21600000">
                                      <p:cBhvr>
                                        <p:cTn id="28" dur="1250" fill="hold"/>
                                        <p:tgtEl>
                                          <p:spTgt spid="27"/>
                                        </p:tgtEl>
                                        <p:attrNameLst>
                                          <p:attrName>r</p:attrName>
                                        </p:attrNameLst>
                                      </p:cBhvr>
                                    </p:animRot>
                                  </p:childTnLst>
                                </p:cTn>
                              </p:par>
                              <p:par>
                                <p:cTn id="29" presetID="8" presetClass="emph" presetSubtype="0" fill="hold" grpId="0" nodeType="withEffect">
                                  <p:stCondLst>
                                    <p:cond delay="0"/>
                                  </p:stCondLst>
                                  <p:childTnLst>
                                    <p:animRot by="21600000">
                                      <p:cBhvr>
                                        <p:cTn id="30" dur="1250" fill="hold"/>
                                        <p:tgtEl>
                                          <p:spTgt spid="28"/>
                                        </p:tgtEl>
                                        <p:attrNameLst>
                                          <p:attrName>r</p:attrName>
                                        </p:attrNameLst>
                                      </p:cBhvr>
                                    </p:animRot>
                                  </p:childTnLst>
                                </p:cTn>
                              </p:par>
                              <p:par>
                                <p:cTn id="31" presetID="8" presetClass="emph" presetSubtype="0" fill="hold" grpId="0" nodeType="withEffect">
                                  <p:stCondLst>
                                    <p:cond delay="0"/>
                                  </p:stCondLst>
                                  <p:childTnLst>
                                    <p:animRot by="21600000">
                                      <p:cBhvr>
                                        <p:cTn id="32" dur="1250" fill="hold"/>
                                        <p:tgtEl>
                                          <p:spTgt spid="34"/>
                                        </p:tgtEl>
                                        <p:attrNameLst>
                                          <p:attrName>r</p:attrName>
                                        </p:attrNameLst>
                                      </p:cBhvr>
                                    </p:animRot>
                                  </p:childTnLst>
                                </p:cTn>
                              </p:par>
                              <p:par>
                                <p:cTn id="33" presetID="8" presetClass="emph" presetSubtype="0" fill="hold" grpId="0" nodeType="withEffect">
                                  <p:stCondLst>
                                    <p:cond delay="0"/>
                                  </p:stCondLst>
                                  <p:childTnLst>
                                    <p:animRot by="21600000">
                                      <p:cBhvr>
                                        <p:cTn id="34" dur="1250" fill="hold"/>
                                        <p:tgtEl>
                                          <p:spTgt spid="35"/>
                                        </p:tgtEl>
                                        <p:attrNameLst>
                                          <p:attrName>r</p:attrName>
                                        </p:attrNameLst>
                                      </p:cBhvr>
                                    </p:animRot>
                                  </p:childTnLst>
                                </p:cTn>
                              </p:par>
                              <p:par>
                                <p:cTn id="35" presetID="22" presetClass="entr" presetSubtype="2"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right)">
                                      <p:cBhvr>
                                        <p:cTn id="37" dur="500"/>
                                        <p:tgtEl>
                                          <p:spTgt spid="9"/>
                                        </p:tgtEl>
                                      </p:cBhvr>
                                    </p:animEffect>
                                  </p:childTnLst>
                                </p:cTn>
                              </p:par>
                              <p:par>
                                <p:cTn id="38" presetID="22" presetClass="entr" presetSubtype="8"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par>
                                <p:cTn id="41" presetID="1" presetClass="entr" presetSubtype="0" fill="hold" nodeType="withEffect">
                                  <p:stCondLst>
                                    <p:cond delay="80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80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nodeType="withEffect">
                                  <p:stCondLst>
                                    <p:cond delay="80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nodeType="withEffect">
                                  <p:stCondLst>
                                    <p:cond delay="800"/>
                                  </p:stCondLst>
                                  <p:childTnLst>
                                    <p:set>
                                      <p:cBhvr>
                                        <p:cTn id="48" dur="1" fill="hold">
                                          <p:stCondLst>
                                            <p:cond delay="0"/>
                                          </p:stCondLst>
                                        </p:cTn>
                                        <p:tgtEl>
                                          <p:spTgt spid="62"/>
                                        </p:tgtEl>
                                        <p:attrNameLst>
                                          <p:attrName>style.visibility</p:attrName>
                                        </p:attrNameLst>
                                      </p:cBhvr>
                                      <p:to>
                                        <p:strVal val="visible"/>
                                      </p:to>
                                    </p:set>
                                  </p:childTnLst>
                                </p:cTn>
                              </p:par>
                              <p:par>
                                <p:cTn id="49" presetID="8" presetClass="emph" presetSubtype="0" fill="hold" nodeType="withEffect">
                                  <p:stCondLst>
                                    <p:cond delay="750"/>
                                  </p:stCondLst>
                                  <p:childTnLst>
                                    <p:animRot by="21600000">
                                      <p:cBhvr>
                                        <p:cTn id="50" dur="600" fill="hold"/>
                                        <p:tgtEl>
                                          <p:spTgt spid="43"/>
                                        </p:tgtEl>
                                        <p:attrNameLst>
                                          <p:attrName>r</p:attrName>
                                        </p:attrNameLst>
                                      </p:cBhvr>
                                    </p:animRot>
                                  </p:childTnLst>
                                </p:cTn>
                              </p:par>
                              <p:par>
                                <p:cTn id="51" presetID="8" presetClass="emph" presetSubtype="0" fill="hold" nodeType="withEffect">
                                  <p:stCondLst>
                                    <p:cond delay="750"/>
                                  </p:stCondLst>
                                  <p:childTnLst>
                                    <p:animRot by="21600000">
                                      <p:cBhvr>
                                        <p:cTn id="52" dur="600" fill="hold"/>
                                        <p:tgtEl>
                                          <p:spTgt spid="44"/>
                                        </p:tgtEl>
                                        <p:attrNameLst>
                                          <p:attrName>r</p:attrName>
                                        </p:attrNameLst>
                                      </p:cBhvr>
                                    </p:animRot>
                                  </p:childTnLst>
                                </p:cTn>
                              </p:par>
                              <p:par>
                                <p:cTn id="53" presetID="8" presetClass="emph" presetSubtype="0" fill="hold" nodeType="withEffect">
                                  <p:stCondLst>
                                    <p:cond delay="750"/>
                                  </p:stCondLst>
                                  <p:childTnLst>
                                    <p:animRot by="21600000">
                                      <p:cBhvr>
                                        <p:cTn id="54" dur="600" fill="hold"/>
                                        <p:tgtEl>
                                          <p:spTgt spid="53"/>
                                        </p:tgtEl>
                                        <p:attrNameLst>
                                          <p:attrName>r</p:attrName>
                                        </p:attrNameLst>
                                      </p:cBhvr>
                                    </p:animRot>
                                  </p:childTnLst>
                                </p:cTn>
                              </p:par>
                              <p:par>
                                <p:cTn id="55" presetID="8" presetClass="emph" presetSubtype="0" fill="hold" nodeType="withEffect">
                                  <p:stCondLst>
                                    <p:cond delay="750"/>
                                  </p:stCondLst>
                                  <p:childTnLst>
                                    <p:animRot by="21600000">
                                      <p:cBhvr>
                                        <p:cTn id="56" dur="600" fill="hold"/>
                                        <p:tgtEl>
                                          <p:spTgt spid="62"/>
                                        </p:tgtEl>
                                        <p:attrNameLst>
                                          <p:attrName>r</p:attrName>
                                        </p:attrNameLst>
                                      </p:cBhvr>
                                    </p:animRot>
                                  </p:childTnLst>
                                </p:cTn>
                              </p:par>
                              <p:par>
                                <p:cTn id="57" presetID="12" presetClass="entr" presetSubtype="8" fill="hold" grpId="0" nodeType="withEffect">
                                  <p:stCondLst>
                                    <p:cond delay="1050"/>
                                  </p:stCondLst>
                                  <p:childTnLst>
                                    <p:set>
                                      <p:cBhvr>
                                        <p:cTn id="58" dur="1" fill="hold">
                                          <p:stCondLst>
                                            <p:cond delay="0"/>
                                          </p:stCondLst>
                                        </p:cTn>
                                        <p:tgtEl>
                                          <p:spTgt spid="12"/>
                                        </p:tgtEl>
                                        <p:attrNameLst>
                                          <p:attrName>style.visibility</p:attrName>
                                        </p:attrNameLst>
                                      </p:cBhvr>
                                      <p:to>
                                        <p:strVal val="visible"/>
                                      </p:to>
                                    </p:set>
                                    <p:anim calcmode="lin" valueType="num">
                                      <p:cBhvr>
                                        <p:cTn id="59" dur="750"/>
                                        <p:tgtEl>
                                          <p:spTgt spid="12"/>
                                        </p:tgtEl>
                                        <p:attrNameLst>
                                          <p:attrName>ppt_x</p:attrName>
                                        </p:attrNameLst>
                                      </p:cBhvr>
                                      <p:tavLst>
                                        <p:tav tm="0">
                                          <p:val>
                                            <p:strVal val="#ppt_x-#ppt_w*1.125000"/>
                                          </p:val>
                                        </p:tav>
                                        <p:tav tm="100000">
                                          <p:val>
                                            <p:strVal val="#ppt_x"/>
                                          </p:val>
                                        </p:tav>
                                      </p:tavLst>
                                    </p:anim>
                                    <p:animEffect transition="in" filter="wipe(right)">
                                      <p:cBhvr>
                                        <p:cTn id="60" dur="750"/>
                                        <p:tgtEl>
                                          <p:spTgt spid="12"/>
                                        </p:tgtEl>
                                      </p:cBhvr>
                                    </p:animEffect>
                                  </p:childTnLst>
                                </p:cTn>
                              </p:par>
                              <p:par>
                                <p:cTn id="61" presetID="12" presetClass="entr" presetSubtype="8" fill="hold" grpId="0" nodeType="withEffect">
                                  <p:stCondLst>
                                    <p:cond delay="1050"/>
                                  </p:stCondLst>
                                  <p:childTnLst>
                                    <p:set>
                                      <p:cBhvr>
                                        <p:cTn id="62" dur="1" fill="hold">
                                          <p:stCondLst>
                                            <p:cond delay="0"/>
                                          </p:stCondLst>
                                        </p:cTn>
                                        <p:tgtEl>
                                          <p:spTgt spid="16"/>
                                        </p:tgtEl>
                                        <p:attrNameLst>
                                          <p:attrName>style.visibility</p:attrName>
                                        </p:attrNameLst>
                                      </p:cBhvr>
                                      <p:to>
                                        <p:strVal val="visible"/>
                                      </p:to>
                                    </p:set>
                                    <p:anim calcmode="lin" valueType="num">
                                      <p:cBhvr>
                                        <p:cTn id="63" dur="750"/>
                                        <p:tgtEl>
                                          <p:spTgt spid="16"/>
                                        </p:tgtEl>
                                        <p:attrNameLst>
                                          <p:attrName>ppt_x</p:attrName>
                                        </p:attrNameLst>
                                      </p:cBhvr>
                                      <p:tavLst>
                                        <p:tav tm="0">
                                          <p:val>
                                            <p:strVal val="#ppt_x-#ppt_w*1.125000"/>
                                          </p:val>
                                        </p:tav>
                                        <p:tav tm="100000">
                                          <p:val>
                                            <p:strVal val="#ppt_x"/>
                                          </p:val>
                                        </p:tav>
                                      </p:tavLst>
                                    </p:anim>
                                    <p:animEffect transition="in" filter="wipe(right)">
                                      <p:cBhvr>
                                        <p:cTn id="64" dur="750"/>
                                        <p:tgtEl>
                                          <p:spTgt spid="16"/>
                                        </p:tgtEl>
                                      </p:cBhvr>
                                    </p:animEffect>
                                  </p:childTnLst>
                                </p:cTn>
                              </p:par>
                              <p:par>
                                <p:cTn id="65" presetID="12" presetClass="entr" presetSubtype="8" fill="hold" grpId="0" nodeType="withEffect">
                                  <p:stCondLst>
                                    <p:cond delay="1050"/>
                                  </p:stCondLst>
                                  <p:childTnLst>
                                    <p:set>
                                      <p:cBhvr>
                                        <p:cTn id="66" dur="1" fill="hold">
                                          <p:stCondLst>
                                            <p:cond delay="0"/>
                                          </p:stCondLst>
                                        </p:cTn>
                                        <p:tgtEl>
                                          <p:spTgt spid="20"/>
                                        </p:tgtEl>
                                        <p:attrNameLst>
                                          <p:attrName>style.visibility</p:attrName>
                                        </p:attrNameLst>
                                      </p:cBhvr>
                                      <p:to>
                                        <p:strVal val="visible"/>
                                      </p:to>
                                    </p:set>
                                    <p:anim calcmode="lin" valueType="num">
                                      <p:cBhvr>
                                        <p:cTn id="67" dur="750"/>
                                        <p:tgtEl>
                                          <p:spTgt spid="20"/>
                                        </p:tgtEl>
                                        <p:attrNameLst>
                                          <p:attrName>ppt_x</p:attrName>
                                        </p:attrNameLst>
                                      </p:cBhvr>
                                      <p:tavLst>
                                        <p:tav tm="0">
                                          <p:val>
                                            <p:strVal val="#ppt_x-#ppt_w*1.125000"/>
                                          </p:val>
                                        </p:tav>
                                        <p:tav tm="100000">
                                          <p:val>
                                            <p:strVal val="#ppt_x"/>
                                          </p:val>
                                        </p:tav>
                                      </p:tavLst>
                                    </p:anim>
                                    <p:animEffect transition="in" filter="wipe(right)">
                                      <p:cBhvr>
                                        <p:cTn id="68" dur="750"/>
                                        <p:tgtEl>
                                          <p:spTgt spid="20"/>
                                        </p:tgtEl>
                                      </p:cBhvr>
                                    </p:animEffect>
                                  </p:childTnLst>
                                </p:cTn>
                              </p:par>
                              <p:par>
                                <p:cTn id="69" presetID="12" presetClass="entr" presetSubtype="8" fill="hold" grpId="0" nodeType="withEffect">
                                  <p:stCondLst>
                                    <p:cond delay="1050"/>
                                  </p:stCondLst>
                                  <p:childTnLst>
                                    <p:set>
                                      <p:cBhvr>
                                        <p:cTn id="70" dur="1" fill="hold">
                                          <p:stCondLst>
                                            <p:cond delay="0"/>
                                          </p:stCondLst>
                                        </p:cTn>
                                        <p:tgtEl>
                                          <p:spTgt spid="24"/>
                                        </p:tgtEl>
                                        <p:attrNameLst>
                                          <p:attrName>style.visibility</p:attrName>
                                        </p:attrNameLst>
                                      </p:cBhvr>
                                      <p:to>
                                        <p:strVal val="visible"/>
                                      </p:to>
                                    </p:set>
                                    <p:anim calcmode="lin" valueType="num">
                                      <p:cBhvr>
                                        <p:cTn id="71" dur="750"/>
                                        <p:tgtEl>
                                          <p:spTgt spid="24"/>
                                        </p:tgtEl>
                                        <p:attrNameLst>
                                          <p:attrName>ppt_x</p:attrName>
                                        </p:attrNameLst>
                                      </p:cBhvr>
                                      <p:tavLst>
                                        <p:tav tm="0">
                                          <p:val>
                                            <p:strVal val="#ppt_x-#ppt_w*1.125000"/>
                                          </p:val>
                                        </p:tav>
                                        <p:tav tm="100000">
                                          <p:val>
                                            <p:strVal val="#ppt_x"/>
                                          </p:val>
                                        </p:tav>
                                      </p:tavLst>
                                    </p:anim>
                                    <p:animEffect transition="in" filter="wipe(right)">
                                      <p:cBhvr>
                                        <p:cTn id="72"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7" grpId="0" animBg="1"/>
      <p:bldP spid="27" grpId="1" animBg="1"/>
      <p:bldP spid="28" grpId="0" animBg="1"/>
      <p:bldP spid="28" grpId="1" animBg="1"/>
      <p:bldP spid="34" grpId="0" animBg="1"/>
      <p:bldP spid="34" grpId="1" animBg="1"/>
      <p:bldP spid="35" grpId="0" animBg="1"/>
      <p:bldP spid="35" grpId="1" animBg="1"/>
      <p:bldP spid="12" grpId="0"/>
      <p:bldP spid="16" grpId="0"/>
      <p:bldP spid="20"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Text Placeholder 3"/>
          <p:cNvSpPr txBox="1">
            <a:spLocks noChangeArrowheads="1"/>
          </p:cNvSpPr>
          <p:nvPr/>
        </p:nvSpPr>
        <p:spPr bwMode="auto">
          <a:xfrm>
            <a:off x="1493838" y="2547938"/>
            <a:ext cx="16414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a:defRPr>
                <a:solidFill>
                  <a:schemeClr val="tx1"/>
                </a:solidFill>
                <a:latin typeface="微软雅黑" panose="020B0503020204020204" pitchFamily="34" charset="-122"/>
                <a:ea typeface="微软雅黑" panose="020B0503020204020204" pitchFamily="34" charset="-122"/>
              </a:defRPr>
            </a:lvl1pPr>
            <a:lvl2pPr>
              <a:defRPr>
                <a:solidFill>
                  <a:schemeClr val="tx1"/>
                </a:solidFill>
                <a:latin typeface="微软雅黑" panose="020B0503020204020204" pitchFamily="34" charset="-122"/>
                <a:ea typeface="微软雅黑" panose="020B0503020204020204" pitchFamily="34" charset="-122"/>
              </a:defRPr>
            </a:lvl2pPr>
            <a:lvl3pPr>
              <a:defRPr>
                <a:solidFill>
                  <a:schemeClr val="tx1"/>
                </a:solidFill>
                <a:latin typeface="微软雅黑" panose="020B0503020204020204" pitchFamily="34" charset="-122"/>
                <a:ea typeface="微软雅黑" panose="020B0503020204020204" pitchFamily="34" charset="-122"/>
              </a:defRPr>
            </a:lvl3pPr>
            <a:lvl4pPr>
              <a:defRPr>
                <a:solidFill>
                  <a:schemeClr val="tx1"/>
                </a:solidFill>
                <a:latin typeface="微软雅黑" panose="020B0503020204020204" pitchFamily="34" charset="-122"/>
                <a:ea typeface="微软雅黑" panose="020B0503020204020204" pitchFamily="34" charset="-122"/>
              </a:defRPr>
            </a:lvl4pPr>
            <a:lvl5pPr>
              <a:defRPr>
                <a:solidFill>
                  <a:schemeClr val="tx1"/>
                </a:solidFill>
                <a:latin typeface="微软雅黑" panose="020B0503020204020204" pitchFamily="34" charset="-122"/>
                <a:ea typeface="微软雅黑" panose="020B0503020204020204" pitchFamily="34" charset="-122"/>
              </a:defRPr>
            </a:lvl5pPr>
            <a:lvl6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fontAlgn="base">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a:spcBef>
                <a:spcPct val="20000"/>
              </a:spcBef>
            </a:pPr>
            <a:r>
              <a:rPr lang="en-US" altLang="en-US" sz="11500" b="1" i="1">
                <a:solidFill>
                  <a:srgbClr val="197519"/>
                </a:solidFill>
              </a:rPr>
              <a:t>01</a:t>
            </a:r>
            <a:endParaRPr lang="en-US" altLang="en-US" sz="11500" b="1" i="1">
              <a:solidFill>
                <a:srgbClr val="197519"/>
              </a:solidFill>
            </a:endParaRPr>
          </a:p>
        </p:txBody>
      </p:sp>
      <p:sp>
        <p:nvSpPr>
          <p:cNvPr id="17" name="文本框 16"/>
          <p:cNvSpPr txBox="1">
            <a:spLocks noChangeArrowheads="1"/>
          </p:cNvSpPr>
          <p:nvPr/>
        </p:nvSpPr>
        <p:spPr bwMode="auto">
          <a:xfrm>
            <a:off x="3665538" y="3346450"/>
            <a:ext cx="53070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dirty="0">
                <a:solidFill>
                  <a:srgbClr val="197519"/>
                </a:solidFill>
              </a:rPr>
              <a:t>项目简介</a:t>
            </a:r>
            <a:endParaRPr lang="zh-CN" altLang="en-US" sz="3200" b="1" dirty="0">
              <a:solidFill>
                <a:srgbClr val="197519"/>
              </a:solidFill>
            </a:endParaRPr>
          </a:p>
        </p:txBody>
      </p:sp>
      <p:sp>
        <p:nvSpPr>
          <p:cNvPr id="18" name="文本框 17"/>
          <p:cNvSpPr txBox="1">
            <a:spLocks noChangeArrowheads="1"/>
          </p:cNvSpPr>
          <p:nvPr/>
        </p:nvSpPr>
        <p:spPr bwMode="auto">
          <a:xfrm>
            <a:off x="3649663" y="2773363"/>
            <a:ext cx="15986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3200" b="1" i="1">
                <a:solidFill>
                  <a:srgbClr val="197519"/>
                </a:solidFill>
              </a:rPr>
              <a:t>Part One</a:t>
            </a:r>
            <a:endParaRPr lang="zh-CN" altLang="en-US" sz="3200" b="1" i="1">
              <a:solidFill>
                <a:srgbClr val="197519"/>
              </a:solidFill>
              <a:ea typeface="Meiryo UI" pitchFamily="34" charset="-128"/>
              <a:cs typeface="Meiryo UI" pitchFamily="34" charset="-128"/>
            </a:endParaRPr>
          </a:p>
        </p:txBody>
      </p:sp>
      <p:sp>
        <p:nvSpPr>
          <p:cNvPr id="19" name="等腰三角形 18"/>
          <p:cNvSpPr>
            <a:spLocks noChangeArrowheads="1"/>
          </p:cNvSpPr>
          <p:nvPr/>
        </p:nvSpPr>
        <p:spPr bwMode="auto">
          <a:xfrm rot="9233090">
            <a:off x="9509125" y="2454275"/>
            <a:ext cx="266700" cy="230188"/>
          </a:xfrm>
          <a:prstGeom prst="triangle">
            <a:avLst>
              <a:gd name="adj" fmla="val 50000"/>
            </a:avLst>
          </a:prstGeom>
          <a:solidFill>
            <a:srgbClr val="5EA45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0" name="等腰三角形 19"/>
          <p:cNvSpPr>
            <a:spLocks noChangeArrowheads="1"/>
          </p:cNvSpPr>
          <p:nvPr/>
        </p:nvSpPr>
        <p:spPr bwMode="auto">
          <a:xfrm rot="-6030424">
            <a:off x="9156700" y="3128963"/>
            <a:ext cx="396875" cy="342900"/>
          </a:xfrm>
          <a:prstGeom prst="triangle">
            <a:avLst>
              <a:gd name="adj" fmla="val 50000"/>
            </a:avLst>
          </a:prstGeom>
          <a:solidFill>
            <a:srgbClr val="309030"/>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1" name="等腰三角形 20"/>
          <p:cNvSpPr>
            <a:spLocks noChangeArrowheads="1"/>
          </p:cNvSpPr>
          <p:nvPr/>
        </p:nvSpPr>
        <p:spPr bwMode="auto">
          <a:xfrm rot="-228606">
            <a:off x="9024938" y="1804988"/>
            <a:ext cx="266700" cy="230187"/>
          </a:xfrm>
          <a:prstGeom prst="triangle">
            <a:avLst>
              <a:gd name="adj" fmla="val 50000"/>
            </a:avLst>
          </a:prstGeom>
          <a:solidFill>
            <a:srgbClr val="2B7E2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5" name="组合 4"/>
          <p:cNvGrpSpPr/>
          <p:nvPr/>
        </p:nvGrpSpPr>
        <p:grpSpPr bwMode="auto">
          <a:xfrm>
            <a:off x="9934575" y="3132138"/>
            <a:ext cx="1435100" cy="1309687"/>
            <a:chOff x="9933940" y="3132138"/>
            <a:chExt cx="1435100" cy="1309686"/>
          </a:xfrm>
        </p:grpSpPr>
        <p:sp>
          <p:nvSpPr>
            <p:cNvPr id="7176" name="等腰三角形 22"/>
            <p:cNvSpPr>
              <a:spLocks noChangeArrowheads="1"/>
            </p:cNvSpPr>
            <p:nvPr/>
          </p:nvSpPr>
          <p:spPr bwMode="auto">
            <a:xfrm rot="-8687839">
              <a:off x="9933940" y="3427412"/>
              <a:ext cx="1176338" cy="1014412"/>
            </a:xfrm>
            <a:prstGeom prst="triangle">
              <a:avLst>
                <a:gd name="adj" fmla="val 50000"/>
              </a:avLst>
            </a:prstGeom>
            <a:noFill/>
            <a:ln w="12700">
              <a:solidFill>
                <a:srgbClr val="197519"/>
              </a:solidFill>
              <a:miter lim="800000"/>
            </a:ln>
            <a:extLst>
              <a:ext uri="{909E8E84-426E-40DD-AFC4-6F175D3DCCD1}">
                <a14:hiddenFill xmlns:a14="http://schemas.microsoft.com/office/drawing/2010/main">
                  <a:solidFill>
                    <a:srgbClr val="FFFFFF"/>
                  </a:solidFill>
                </a14:hiddenFill>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7177" name="组合 2"/>
            <p:cNvGrpSpPr/>
            <p:nvPr/>
          </p:nvGrpSpPr>
          <p:grpSpPr bwMode="auto">
            <a:xfrm>
              <a:off x="10065703" y="3132138"/>
              <a:ext cx="1303337" cy="1279524"/>
              <a:chOff x="10065703" y="3132138"/>
              <a:chExt cx="1303337" cy="1279524"/>
            </a:xfrm>
          </p:grpSpPr>
          <p:sp>
            <p:nvSpPr>
              <p:cNvPr id="7178" name="等腰三角形 21"/>
              <p:cNvSpPr>
                <a:spLocks noChangeArrowheads="1"/>
              </p:cNvSpPr>
              <p:nvPr/>
            </p:nvSpPr>
            <p:spPr bwMode="auto">
              <a:xfrm rot="-8687839">
                <a:off x="10065703" y="3487738"/>
                <a:ext cx="944562" cy="8159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grpSp>
            <p:nvGrpSpPr>
              <p:cNvPr id="7179" name="组合 1"/>
              <p:cNvGrpSpPr/>
              <p:nvPr/>
            </p:nvGrpSpPr>
            <p:grpSpPr bwMode="auto">
              <a:xfrm>
                <a:off x="10165715" y="3132138"/>
                <a:ext cx="1203325" cy="1279524"/>
                <a:chOff x="10165715" y="3132138"/>
                <a:chExt cx="1203325" cy="1279524"/>
              </a:xfrm>
            </p:grpSpPr>
            <p:sp>
              <p:nvSpPr>
                <p:cNvPr id="7180" name="椭圆 23"/>
                <p:cNvSpPr>
                  <a:spLocks noChangeArrowheads="1"/>
                </p:cNvSpPr>
                <p:nvPr/>
              </p:nvSpPr>
              <p:spPr bwMode="auto">
                <a:xfrm rot="9110320">
                  <a:off x="11254740" y="3792538"/>
                  <a:ext cx="114300" cy="115887"/>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7181" name="椭圆 24"/>
                <p:cNvSpPr>
                  <a:spLocks noChangeArrowheads="1"/>
                </p:cNvSpPr>
                <p:nvPr/>
              </p:nvSpPr>
              <p:spPr bwMode="auto">
                <a:xfrm rot="9110320">
                  <a:off x="10165715" y="4295774"/>
                  <a:ext cx="115888" cy="115888"/>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sp>
              <p:nvSpPr>
                <p:cNvPr id="7182" name="椭圆 25"/>
                <p:cNvSpPr>
                  <a:spLocks noChangeArrowheads="1"/>
                </p:cNvSpPr>
                <p:nvPr/>
              </p:nvSpPr>
              <p:spPr bwMode="auto">
                <a:xfrm rot="9110320">
                  <a:off x="10283190" y="3132138"/>
                  <a:ext cx="114300" cy="115887"/>
                </a:xfrm>
                <a:prstGeom prst="ellipse">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FFFF"/>
                    </a:solidFill>
                    <a:latin typeface="Calibri" panose="020F0502020204030204" pitchFamily="34" charset="0"/>
                    <a:ea typeface="幼圆" panose="02010509060101010101" pitchFamily="49" charset="-122"/>
                  </a:endParaRPr>
                </a:p>
              </p:txBody>
            </p:sp>
          </p:grpSp>
        </p:grpSp>
      </p:grpSp>
      <p:sp>
        <p:nvSpPr>
          <p:cNvPr id="27" name="等腰三角形 26"/>
          <p:cNvSpPr>
            <a:spLocks noChangeArrowheads="1"/>
          </p:cNvSpPr>
          <p:nvPr/>
        </p:nvSpPr>
        <p:spPr bwMode="auto">
          <a:xfrm rot="-3389783">
            <a:off x="8616157" y="2162969"/>
            <a:ext cx="127000" cy="109537"/>
          </a:xfrm>
          <a:prstGeom prst="triangle">
            <a:avLst>
              <a:gd name="adj" fmla="val 50000"/>
            </a:avLst>
          </a:prstGeom>
          <a:solidFill>
            <a:srgbClr val="5EA45A"/>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sp>
        <p:nvSpPr>
          <p:cNvPr id="28" name="等腰三角形 27"/>
          <p:cNvSpPr>
            <a:spLocks noChangeArrowheads="1"/>
          </p:cNvSpPr>
          <p:nvPr/>
        </p:nvSpPr>
        <p:spPr bwMode="auto">
          <a:xfrm rot="8748521">
            <a:off x="8974138" y="2314575"/>
            <a:ext cx="128587" cy="109538"/>
          </a:xfrm>
          <a:prstGeom prst="triangle">
            <a:avLst>
              <a:gd name="adj" fmla="val 50000"/>
            </a:avLst>
          </a:prstGeom>
          <a:solidFill>
            <a:srgbClr val="559551"/>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FFC20F"/>
              </a:solidFill>
              <a:latin typeface="Calibri" panose="020F0502020204030204" pitchFamily="34" charset="0"/>
              <a:ea typeface="幼圆" panose="02010509060101010101" pitchFamily="49" charset="-122"/>
            </a:endParaRPr>
          </a:p>
        </p:txBody>
      </p:sp>
      <p:cxnSp>
        <p:nvCxnSpPr>
          <p:cNvPr id="2063" name="Straight Connector 13"/>
          <p:cNvCxnSpPr>
            <a:cxnSpLocks noChangeShapeType="1"/>
          </p:cNvCxnSpPr>
          <p:nvPr/>
        </p:nvCxnSpPr>
        <p:spPr bwMode="auto">
          <a:xfrm flipH="1">
            <a:off x="1417638" y="4110038"/>
            <a:ext cx="7208837" cy="0"/>
          </a:xfrm>
          <a:prstGeom prst="line">
            <a:avLst/>
          </a:prstGeom>
          <a:noFill/>
          <a:ln w="19050" cap="sq">
            <a:solidFill>
              <a:srgbClr val="197519"/>
            </a:solidFill>
            <a:miter lim="800000"/>
            <a:headEnd type="oval" w="med" len="med"/>
          </a:ln>
          <a:extLst>
            <a:ext uri="{909E8E84-426E-40DD-AFC4-6F175D3DCCD1}">
              <a14:hiddenFill xmlns:a14="http://schemas.microsoft.com/office/drawing/2010/main">
                <a:noFill/>
              </a14:hiddenFill>
            </a:ext>
          </a:extLst>
        </p:spPr>
      </p:cxn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8" presetClass="emph" presetSubtype="0" fill="hold" grpId="0" nodeType="withEffect">
                                  <p:stCondLst>
                                    <p:cond delay="0"/>
                                  </p:stCondLst>
                                  <p:childTnLst>
                                    <p:animRot by="21600000">
                                      <p:cBhvr>
                                        <p:cTn id="18" dur="1000" fill="hold"/>
                                        <p:tgtEl>
                                          <p:spTgt spid="19"/>
                                        </p:tgtEl>
                                        <p:attrNameLst>
                                          <p:attrName>r</p:attrName>
                                        </p:attrNameLst>
                                      </p:cBhvr>
                                    </p:animRot>
                                  </p:childTnLst>
                                </p:cTn>
                              </p:par>
                              <p:par>
                                <p:cTn id="19" presetID="8" presetClass="emph" presetSubtype="0" fill="hold" grpId="0" nodeType="withEffect">
                                  <p:stCondLst>
                                    <p:cond delay="0"/>
                                  </p:stCondLst>
                                  <p:childTnLst>
                                    <p:animRot by="21600000">
                                      <p:cBhvr>
                                        <p:cTn id="20" dur="1000" fill="hold"/>
                                        <p:tgtEl>
                                          <p:spTgt spid="20"/>
                                        </p:tgtEl>
                                        <p:attrNameLst>
                                          <p:attrName>r</p:attrName>
                                        </p:attrNameLst>
                                      </p:cBhvr>
                                    </p:animRot>
                                  </p:childTnLst>
                                </p:cTn>
                              </p:par>
                              <p:par>
                                <p:cTn id="21" presetID="8" presetClass="emph" presetSubtype="0" fill="hold" grpId="0" nodeType="withEffect">
                                  <p:stCondLst>
                                    <p:cond delay="0"/>
                                  </p:stCondLst>
                                  <p:childTnLst>
                                    <p:animRot by="21600000">
                                      <p:cBhvr>
                                        <p:cTn id="22" dur="1000" fill="hold"/>
                                        <p:tgtEl>
                                          <p:spTgt spid="21"/>
                                        </p:tgtEl>
                                        <p:attrNameLst>
                                          <p:attrName>r</p:attrName>
                                        </p:attrNameLst>
                                      </p:cBhvr>
                                    </p:animRot>
                                  </p:childTnLst>
                                </p:cTn>
                              </p:par>
                              <p:par>
                                <p:cTn id="23" presetID="8" presetClass="emph" presetSubtype="0" fill="hold" grpId="0" nodeType="withEffect">
                                  <p:stCondLst>
                                    <p:cond delay="0"/>
                                  </p:stCondLst>
                                  <p:childTnLst>
                                    <p:animRot by="21600000">
                                      <p:cBhvr>
                                        <p:cTn id="24" dur="1000" fill="hold"/>
                                        <p:tgtEl>
                                          <p:spTgt spid="27"/>
                                        </p:tgtEl>
                                        <p:attrNameLst>
                                          <p:attrName>r</p:attrName>
                                        </p:attrNameLst>
                                      </p:cBhvr>
                                    </p:animRot>
                                  </p:childTnLst>
                                </p:cTn>
                              </p:par>
                              <p:par>
                                <p:cTn id="25" presetID="8" presetClass="emph" presetSubtype="0" fill="hold" grpId="0" nodeType="withEffect">
                                  <p:stCondLst>
                                    <p:cond delay="0"/>
                                  </p:stCondLst>
                                  <p:childTnLst>
                                    <p:animRot by="21600000">
                                      <p:cBhvr>
                                        <p:cTn id="26" dur="1000" fill="hold"/>
                                        <p:tgtEl>
                                          <p:spTgt spid="28"/>
                                        </p:tgtEl>
                                        <p:attrNameLst>
                                          <p:attrName>r</p:attrName>
                                        </p:attrNameLst>
                                      </p:cBhvr>
                                    </p:animRot>
                                  </p:childTnLst>
                                </p:cTn>
                              </p:par>
                              <p:par>
                                <p:cTn id="27" presetID="8" presetClass="emph" presetSubtype="0" fill="hold" nodeType="withEffect">
                                  <p:stCondLst>
                                    <p:cond delay="0"/>
                                  </p:stCondLst>
                                  <p:childTnLst>
                                    <p:animRot by="21600000">
                                      <p:cBhvr>
                                        <p:cTn id="28" dur="1000" fill="hold"/>
                                        <p:tgtEl>
                                          <p:spTgt spid="5"/>
                                        </p:tgtEl>
                                        <p:attrNameLst>
                                          <p:attrName>r</p:attrName>
                                        </p:attrNameLst>
                                      </p:cBhvr>
                                    </p:animRot>
                                  </p:childTnLst>
                                </p:cTn>
                              </p:par>
                              <p:par>
                                <p:cTn id="29" presetID="53" presetClass="entr" presetSubtype="16"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41" presetClass="entr" presetSubtype="0" fill="hold" grpId="0" nodeType="withEffect">
                                  <p:stCondLst>
                                    <p:cond delay="200"/>
                                  </p:stCondLst>
                                  <p:iterate type="lt">
                                    <p:tmPct val="10000"/>
                                  </p:iterate>
                                  <p:childTnLst>
                                    <p:set>
                                      <p:cBhvr>
                                        <p:cTn id="35" dur="1" fill="hold">
                                          <p:stCondLst>
                                            <p:cond delay="0"/>
                                          </p:stCondLst>
                                        </p:cTn>
                                        <p:tgtEl>
                                          <p:spTgt spid="18"/>
                                        </p:tgtEl>
                                        <p:attrNameLst>
                                          <p:attrName>style.visibility</p:attrName>
                                        </p:attrNameLst>
                                      </p:cBhvr>
                                      <p:to>
                                        <p:strVal val="visible"/>
                                      </p:to>
                                    </p:set>
                                    <p:anim calcmode="lin" valueType="num">
                                      <p:cBhvr>
                                        <p:cTn id="36"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8"/>
                                        </p:tgtEl>
                                        <p:attrNameLst>
                                          <p:attrName>ppt_y</p:attrName>
                                        </p:attrNameLst>
                                      </p:cBhvr>
                                      <p:tavLst>
                                        <p:tav tm="0">
                                          <p:val>
                                            <p:strVal val="#ppt_y"/>
                                          </p:val>
                                        </p:tav>
                                        <p:tav tm="100000">
                                          <p:val>
                                            <p:strVal val="#ppt_y"/>
                                          </p:val>
                                        </p:tav>
                                      </p:tavLst>
                                    </p:anim>
                                    <p:anim calcmode="lin" valueType="num">
                                      <p:cBhvr>
                                        <p:cTn id="38"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8"/>
                                        </p:tgtEl>
                                      </p:cBhvr>
                                    </p:animEffect>
                                  </p:childTnLst>
                                </p:cTn>
                              </p:par>
                              <p:par>
                                <p:cTn id="41" presetID="22" presetClass="entr" presetSubtype="8" fill="hold" grpId="0" nodeType="withEffect">
                                  <p:stCondLst>
                                    <p:cond delay="40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nodeType="withEffect">
                                  <p:stCondLst>
                                    <p:cond delay="300"/>
                                  </p:stCondLst>
                                  <p:childTnLst>
                                    <p:set>
                                      <p:cBhvr>
                                        <p:cTn id="45" dur="1" fill="hold">
                                          <p:stCondLst>
                                            <p:cond delay="0"/>
                                          </p:stCondLst>
                                        </p:cTn>
                                        <p:tgtEl>
                                          <p:spTgt spid="2063"/>
                                        </p:tgtEl>
                                        <p:attrNameLst>
                                          <p:attrName>style.visibility</p:attrName>
                                        </p:attrNameLst>
                                      </p:cBhvr>
                                      <p:to>
                                        <p:strVal val="visible"/>
                                      </p:to>
                                    </p:set>
                                    <p:animEffect transition="in" filter="wipe(left)">
                                      <p:cBhvr>
                                        <p:cTn id="46"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P spid="19" grpId="1" animBg="1"/>
      <p:bldP spid="20" grpId="0" animBg="1"/>
      <p:bldP spid="20" grpId="1" animBg="1"/>
      <p:bldP spid="21" grpId="0" animBg="1"/>
      <p:bldP spid="21" grpId="1" animBg="1"/>
      <p:bldP spid="27" grpId="0" animBg="1"/>
      <p:bldP spid="27" grpId="1" animBg="1"/>
      <p:bldP spid="28" grpId="0" animBg="1"/>
      <p:bldP spid="28"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文本框 2"/>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05</a:t>
            </a:r>
            <a:endParaRPr lang="zh-CN" altLang="en-US" sz="1500" dirty="0">
              <a:solidFill>
                <a:srgbClr val="197519"/>
              </a:solidFill>
              <a:ea typeface="方正粗倩简体" pitchFamily="65" charset="-122"/>
            </a:endParaRPr>
          </a:p>
        </p:txBody>
      </p:sp>
      <p:sp>
        <p:nvSpPr>
          <p:cNvPr id="4"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5"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6"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8"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9" name="矩形 8"/>
          <p:cNvSpPr>
            <a:spLocks noChangeArrowheads="1"/>
          </p:cNvSpPr>
          <p:nvPr/>
        </p:nvSpPr>
        <p:spPr bwMode="auto">
          <a:xfrm>
            <a:off x="761047" y="1287415"/>
            <a:ext cx="10531476" cy="170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285750" indent="-285750">
              <a:lnSpc>
                <a:spcPct val="125000"/>
              </a:lnSpc>
              <a:buFont typeface="Arial" panose="020B0604020202020204" pitchFamily="34" charset="0"/>
              <a:buChar char="•"/>
            </a:pPr>
            <a:r>
              <a:rPr lang="zh-CN" altLang="en-US" sz="1600" dirty="0"/>
              <a:t>发力智能决策环节，优化求解落地效果显著</a:t>
            </a:r>
            <a:endParaRPr lang="en-US" altLang="zh-CN" sz="1600" dirty="0"/>
          </a:p>
          <a:p>
            <a:pPr marL="285750" indent="-285750">
              <a:lnSpc>
                <a:spcPct val="125000"/>
              </a:lnSpc>
              <a:buFont typeface="Arial" panose="020B0604020202020204" pitchFamily="34" charset="0"/>
              <a:buChar char="•"/>
            </a:pPr>
            <a:r>
              <a:rPr lang="zh-CN" altLang="en-US" sz="1600" dirty="0"/>
              <a:t>清华大学工业工程系孵化的科技成果转化的产学研融合型项目</a:t>
            </a:r>
            <a:endParaRPr lang="en-US" altLang="zh-CN" sz="1600" dirty="0"/>
          </a:p>
          <a:p>
            <a:pPr marL="285750" indent="-285750">
              <a:lnSpc>
                <a:spcPct val="125000"/>
              </a:lnSpc>
              <a:buFont typeface="Arial" panose="020B0604020202020204" pitchFamily="34" charset="0"/>
              <a:buChar char="•"/>
            </a:pPr>
            <a:r>
              <a:rPr lang="zh-CN" altLang="en-US" sz="1600" dirty="0"/>
              <a:t>核心团队由</a:t>
            </a:r>
            <a:r>
              <a:rPr lang="zh-CN" altLang="en-US" sz="1600" dirty="0">
                <a:latin typeface="Optima-Regular" panose="02000503060000020004" pitchFamily="2" charset="0"/>
              </a:rPr>
              <a:t>清华大学运筹学与数据科学研究所、香港大学的</a:t>
            </a:r>
            <a:r>
              <a:rPr lang="zh-CN" altLang="en-US" sz="1600" dirty="0"/>
              <a:t>校友构成</a:t>
            </a:r>
            <a:endParaRPr lang="en-US" altLang="zh-CN" sz="1600" dirty="0"/>
          </a:p>
          <a:p>
            <a:pPr>
              <a:lnSpc>
                <a:spcPct val="125000"/>
              </a:lnSpc>
            </a:pPr>
            <a:endParaRPr lang="en-US" altLang="zh-CN" dirty="0">
              <a:solidFill>
                <a:srgbClr val="197519"/>
              </a:solidFill>
            </a:endParaRPr>
          </a:p>
          <a:p>
            <a:pPr marL="285750" indent="-285750">
              <a:lnSpc>
                <a:spcPct val="125000"/>
              </a:lnSpc>
              <a:buFont typeface="Arial" panose="020B0604020202020204" pitchFamily="34" charset="0"/>
              <a:buChar char="•"/>
            </a:pPr>
            <a:endParaRPr lang="zh-CN" altLang="en-US" dirty="0">
              <a:solidFill>
                <a:srgbClr val="197519"/>
              </a:solidFill>
            </a:endParaRPr>
          </a:p>
        </p:txBody>
      </p:sp>
      <p:sp>
        <p:nvSpPr>
          <p:cNvPr id="10" name="矩形 9"/>
          <p:cNvSpPr>
            <a:spLocks noChangeArrowheads="1"/>
          </p:cNvSpPr>
          <p:nvPr/>
        </p:nvSpPr>
        <p:spPr bwMode="auto">
          <a:xfrm>
            <a:off x="1279528" y="533855"/>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rgbClr val="197519"/>
                </a:solidFill>
              </a:rPr>
              <a:t>项目概况</a:t>
            </a:r>
            <a:endParaRPr lang="zh-CN" altLang="en-US" sz="2000" b="1" dirty="0">
              <a:solidFill>
                <a:srgbClr val="197519"/>
              </a:solidFill>
            </a:endParaRPr>
          </a:p>
        </p:txBody>
      </p:sp>
      <p:sp>
        <p:nvSpPr>
          <p:cNvPr id="11"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3"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4"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15" name="组合 14"/>
          <p:cNvGrpSpPr/>
          <p:nvPr/>
        </p:nvGrpSpPr>
        <p:grpSpPr>
          <a:xfrm>
            <a:off x="694690" y="2481580"/>
            <a:ext cx="10549255" cy="2424756"/>
            <a:chOff x="1094" y="4193"/>
            <a:chExt cx="16613" cy="6992"/>
          </a:xfrm>
        </p:grpSpPr>
        <p:cxnSp>
          <p:nvCxnSpPr>
            <p:cNvPr id="2" name="直接箭头连接符 1"/>
            <p:cNvCxnSpPr/>
            <p:nvPr/>
          </p:nvCxnSpPr>
          <p:spPr>
            <a:xfrm>
              <a:off x="1493" y="7355"/>
              <a:ext cx="16214" cy="57"/>
            </a:xfrm>
            <a:prstGeom prst="straightConnector1">
              <a:avLst/>
            </a:prstGeom>
            <a:ln w="60325" cmpd="sng">
              <a:solidFill>
                <a:schemeClr val="accent1">
                  <a:shade val="50000"/>
                </a:schemeClr>
              </a:solidFill>
              <a:prstDash val="solid"/>
              <a:tailEnd type="arrow" w="med" len="med"/>
            </a:ln>
          </p:spPr>
          <p:style>
            <a:lnRef idx="3">
              <a:schemeClr val="accent1"/>
            </a:lnRef>
            <a:fillRef idx="0">
              <a:schemeClr val="accent1"/>
            </a:fillRef>
            <a:effectRef idx="2">
              <a:schemeClr val="accent1"/>
            </a:effectRef>
            <a:fontRef idx="minor">
              <a:schemeClr val="tx1"/>
            </a:fontRef>
          </p:style>
        </p:cxnSp>
        <p:cxnSp>
          <p:nvCxnSpPr>
            <p:cNvPr id="16" name="直接连接符 15"/>
            <p:cNvCxnSpPr/>
            <p:nvPr/>
          </p:nvCxnSpPr>
          <p:spPr>
            <a:xfrm>
              <a:off x="2849" y="7442"/>
              <a:ext cx="0" cy="1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4967" y="5931"/>
              <a:ext cx="0" cy="1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7143" y="7442"/>
              <a:ext cx="0" cy="1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10096" y="5955"/>
              <a:ext cx="0" cy="1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2402" y="7355"/>
              <a:ext cx="0" cy="1502"/>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14969" y="5823"/>
              <a:ext cx="0" cy="1502"/>
            </a:xfrm>
            <a:prstGeom prst="line">
              <a:avLst/>
            </a:prstGeom>
          </p:spPr>
          <p:style>
            <a:lnRef idx="1">
              <a:schemeClr val="accent1"/>
            </a:lnRef>
            <a:fillRef idx="0">
              <a:schemeClr val="accent1"/>
            </a:fillRef>
            <a:effectRef idx="0">
              <a:schemeClr val="accent1"/>
            </a:effectRef>
            <a:fontRef idx="minor">
              <a:schemeClr val="tx1"/>
            </a:fontRef>
          </p:style>
        </p:cxnSp>
        <p:sp>
          <p:nvSpPr>
            <p:cNvPr id="22" name="文本框 21"/>
            <p:cNvSpPr txBox="1"/>
            <p:nvPr/>
          </p:nvSpPr>
          <p:spPr>
            <a:xfrm>
              <a:off x="10920" y="8944"/>
              <a:ext cx="2964" cy="2126"/>
            </a:xfrm>
            <a:prstGeom prst="rect">
              <a:avLst/>
            </a:prstGeom>
            <a:noFill/>
          </p:spPr>
          <p:txBody>
            <a:bodyPr wrap="square" rtlCol="0">
              <a:spAutoFit/>
            </a:bodyPr>
            <a:lstStyle/>
            <a:p>
              <a:r>
                <a:rPr lang="en-US" altLang="zh-CN" sz="1400"/>
                <a:t>2022</a:t>
              </a:r>
              <a:r>
                <a:rPr lang="zh-CN" altLang="en-US" sz="1400"/>
                <a:t>年</a:t>
              </a:r>
              <a:r>
                <a:rPr lang="en-US" altLang="zh-CN" sz="1400"/>
                <a:t>4</a:t>
              </a:r>
              <a:r>
                <a:rPr lang="zh-CN" altLang="en-US" sz="1400"/>
                <a:t>月获得知名一线基金数千万种子轮融资</a:t>
              </a:r>
              <a:endParaRPr lang="zh-CN" altLang="en-US" sz="1400"/>
            </a:p>
          </p:txBody>
        </p:sp>
        <p:sp>
          <p:nvSpPr>
            <p:cNvPr id="23" name="文本框 22"/>
            <p:cNvSpPr txBox="1"/>
            <p:nvPr/>
          </p:nvSpPr>
          <p:spPr>
            <a:xfrm>
              <a:off x="9015" y="4868"/>
              <a:ext cx="2163" cy="1505"/>
            </a:xfrm>
            <a:prstGeom prst="rect">
              <a:avLst/>
            </a:prstGeom>
            <a:noFill/>
          </p:spPr>
          <p:txBody>
            <a:bodyPr wrap="square" rtlCol="0">
              <a:spAutoFit/>
            </a:bodyPr>
            <a:lstStyle/>
            <a:p>
              <a:r>
                <a:rPr lang="en-US" altLang="zh-CN" sz="1400"/>
                <a:t>2022</a:t>
              </a:r>
              <a:r>
                <a:rPr lang="zh-CN" altLang="en-US" sz="1400"/>
                <a:t>年</a:t>
              </a:r>
              <a:r>
                <a:rPr lang="en-US" altLang="zh-CN" sz="1400"/>
                <a:t>4</a:t>
              </a:r>
              <a:r>
                <a:rPr lang="zh-CN" altLang="en-US" sz="1400"/>
                <a:t>月项目成立</a:t>
              </a:r>
              <a:endParaRPr lang="zh-CN" altLang="en-US" sz="1400"/>
            </a:p>
          </p:txBody>
        </p:sp>
        <p:sp>
          <p:nvSpPr>
            <p:cNvPr id="24" name="文本框 23"/>
            <p:cNvSpPr txBox="1"/>
            <p:nvPr/>
          </p:nvSpPr>
          <p:spPr>
            <a:xfrm>
              <a:off x="13658" y="4717"/>
              <a:ext cx="2592" cy="1505"/>
            </a:xfrm>
            <a:prstGeom prst="rect">
              <a:avLst/>
            </a:prstGeom>
            <a:noFill/>
          </p:spPr>
          <p:txBody>
            <a:bodyPr wrap="square" rtlCol="0">
              <a:spAutoFit/>
            </a:bodyPr>
            <a:lstStyle/>
            <a:p>
              <a:r>
                <a:rPr lang="en-US" altLang="zh-CN" sz="1400" dirty="0" smtClean="0"/>
                <a:t>2022</a:t>
              </a:r>
              <a:r>
                <a:rPr lang="zh-CN" altLang="en-US" sz="1400" dirty="0" smtClean="0"/>
                <a:t>年</a:t>
              </a:r>
              <a:r>
                <a:rPr lang="zh-CN" altLang="en-US" sz="1400" dirty="0"/>
                <a:t>签署近千万业务合同</a:t>
              </a:r>
              <a:endParaRPr lang="zh-CN" altLang="en-US" sz="1400" dirty="0"/>
            </a:p>
          </p:txBody>
        </p:sp>
        <p:sp>
          <p:nvSpPr>
            <p:cNvPr id="26" name="文本框 25"/>
            <p:cNvSpPr txBox="1"/>
            <p:nvPr/>
          </p:nvSpPr>
          <p:spPr>
            <a:xfrm>
              <a:off x="5506" y="9059"/>
              <a:ext cx="3274" cy="2126"/>
            </a:xfrm>
            <a:prstGeom prst="rect">
              <a:avLst/>
            </a:prstGeom>
            <a:noFill/>
          </p:spPr>
          <p:txBody>
            <a:bodyPr wrap="square" rtlCol="0">
              <a:spAutoFit/>
            </a:bodyPr>
            <a:lstStyle/>
            <a:p>
              <a:r>
                <a:rPr lang="en-US" altLang="zh-CN" sz="1400"/>
                <a:t>2019</a:t>
              </a:r>
              <a:r>
                <a:rPr lang="zh-CN" altLang="en-US" sz="1400"/>
                <a:t>年起服务</a:t>
              </a:r>
              <a:r>
                <a:rPr lang="zh-CN" altLang="en-US" sz="1400">
                  <a:sym typeface="+mn-ea"/>
                </a:rPr>
                <a:t>中烟、</a:t>
              </a:r>
              <a:r>
                <a:rPr lang="zh-CN" altLang="en-US" sz="1400"/>
                <a:t>绝味鸭脖、西贝莜面村、中航科工等大客户</a:t>
              </a:r>
              <a:endParaRPr lang="zh-CN" altLang="en-US" sz="1400"/>
            </a:p>
          </p:txBody>
        </p:sp>
        <p:sp>
          <p:nvSpPr>
            <p:cNvPr id="27" name="文本框 26"/>
            <p:cNvSpPr txBox="1"/>
            <p:nvPr/>
          </p:nvSpPr>
          <p:spPr>
            <a:xfrm>
              <a:off x="3491" y="4193"/>
              <a:ext cx="2988" cy="2748"/>
            </a:xfrm>
            <a:prstGeom prst="rect">
              <a:avLst/>
            </a:prstGeom>
            <a:noFill/>
          </p:spPr>
          <p:txBody>
            <a:bodyPr wrap="square" rtlCol="0">
              <a:spAutoFit/>
            </a:bodyPr>
            <a:lstStyle/>
            <a:p>
              <a:r>
                <a:rPr lang="en-US" altLang="zh-CN" sz="1400"/>
                <a:t>2018</a:t>
              </a:r>
              <a:r>
                <a:rPr lang="zh-CN" altLang="en-US" sz="1400"/>
                <a:t>年入围全球运筹学届最高应用奖</a:t>
              </a:r>
              <a:r>
                <a:rPr lang="en-US" altLang="zh-CN" sz="1400"/>
                <a:t>Franz Edelman</a:t>
              </a:r>
              <a:r>
                <a:rPr lang="zh-CN" altLang="en-US" sz="1400"/>
                <a:t>（每年全球评</a:t>
              </a:r>
              <a:r>
                <a:rPr lang="en-US" altLang="zh-CN" sz="1400"/>
                <a:t>6</a:t>
              </a:r>
              <a:r>
                <a:rPr lang="zh-CN" altLang="en-US" sz="1400"/>
                <a:t>个）</a:t>
              </a:r>
              <a:endParaRPr lang="zh-CN" altLang="en-US" sz="1400"/>
            </a:p>
          </p:txBody>
        </p:sp>
        <p:sp>
          <p:nvSpPr>
            <p:cNvPr id="29" name="文本框 28"/>
            <p:cNvSpPr txBox="1"/>
            <p:nvPr/>
          </p:nvSpPr>
          <p:spPr>
            <a:xfrm>
              <a:off x="1094" y="8992"/>
              <a:ext cx="3510" cy="2126"/>
            </a:xfrm>
            <a:prstGeom prst="rect">
              <a:avLst/>
            </a:prstGeom>
            <a:noFill/>
          </p:spPr>
          <p:txBody>
            <a:bodyPr wrap="square" rtlCol="0">
              <a:spAutoFit/>
            </a:bodyPr>
            <a:lstStyle/>
            <a:p>
              <a:r>
                <a:rPr lang="en-US" altLang="zh-CN" sz="1400"/>
                <a:t>2017</a:t>
              </a:r>
              <a:r>
                <a:rPr lang="zh-CN" altLang="en-US" sz="1400"/>
                <a:t>年服务于中石油、东风汽车等大客户，为客户优化效益达数十亿人民币</a:t>
              </a:r>
              <a:endParaRPr lang="zh-CN" altLang="en-US" sz="1400"/>
            </a:p>
          </p:txBody>
        </p:sp>
      </p:grpSp>
      <p:sp>
        <p:nvSpPr>
          <p:cNvPr id="28" name="文本框 27"/>
          <p:cNvSpPr txBox="1"/>
          <p:nvPr/>
        </p:nvSpPr>
        <p:spPr>
          <a:xfrm>
            <a:off x="1025525" y="5388610"/>
            <a:ext cx="490220" cy="1137285"/>
          </a:xfrm>
          <a:prstGeom prst="rect">
            <a:avLst/>
          </a:prstGeom>
          <a:noFill/>
        </p:spPr>
        <p:txBody>
          <a:bodyPr vert="eaVert" wrap="square" rtlCol="0">
            <a:spAutoFit/>
          </a:bodyPr>
          <a:lstStyle/>
          <a:p>
            <a:r>
              <a:rPr lang="zh-CN" altLang="en-US" sz="2000"/>
              <a:t>投资机构</a:t>
            </a:r>
            <a:endParaRPr lang="zh-CN" altLang="en-US" sz="2000"/>
          </a:p>
        </p:txBody>
      </p:sp>
      <p:sp>
        <p:nvSpPr>
          <p:cNvPr id="30" name="文本框 29"/>
          <p:cNvSpPr txBox="1"/>
          <p:nvPr/>
        </p:nvSpPr>
        <p:spPr>
          <a:xfrm>
            <a:off x="1961515" y="6239510"/>
            <a:ext cx="1758315" cy="368300"/>
          </a:xfrm>
          <a:prstGeom prst="rect">
            <a:avLst/>
          </a:prstGeom>
          <a:noFill/>
        </p:spPr>
        <p:txBody>
          <a:bodyPr wrap="square" rtlCol="0">
            <a:spAutoFit/>
          </a:bodyPr>
          <a:lstStyle/>
          <a:p>
            <a:pPr algn="ctr"/>
            <a:r>
              <a:rPr lang="zh-CN" altLang="en-US"/>
              <a:t>英诺天使基金</a:t>
            </a:r>
            <a:endParaRPr lang="zh-CN" altLang="en-US"/>
          </a:p>
        </p:txBody>
      </p:sp>
      <p:sp>
        <p:nvSpPr>
          <p:cNvPr id="31" name="文本框 30"/>
          <p:cNvSpPr txBox="1"/>
          <p:nvPr/>
        </p:nvSpPr>
        <p:spPr>
          <a:xfrm>
            <a:off x="4914265" y="6238240"/>
            <a:ext cx="2252345" cy="368300"/>
          </a:xfrm>
          <a:prstGeom prst="rect">
            <a:avLst/>
          </a:prstGeom>
          <a:noFill/>
        </p:spPr>
        <p:txBody>
          <a:bodyPr wrap="square" rtlCol="0">
            <a:spAutoFit/>
          </a:bodyPr>
          <a:lstStyle/>
          <a:p>
            <a:pPr algn="ctr"/>
            <a:r>
              <a:rPr lang="zh-CN" altLang="en-US"/>
              <a:t>水木清华校友基金</a:t>
            </a:r>
            <a:endParaRPr lang="zh-CN" altLang="en-US"/>
          </a:p>
        </p:txBody>
      </p:sp>
      <p:sp>
        <p:nvSpPr>
          <p:cNvPr id="32" name="文本框 31"/>
          <p:cNvSpPr txBox="1"/>
          <p:nvPr/>
        </p:nvSpPr>
        <p:spPr>
          <a:xfrm>
            <a:off x="8714740" y="6240780"/>
            <a:ext cx="1748155" cy="368300"/>
          </a:xfrm>
          <a:prstGeom prst="rect">
            <a:avLst/>
          </a:prstGeom>
          <a:noFill/>
        </p:spPr>
        <p:txBody>
          <a:bodyPr wrap="square" rtlCol="0" anchor="t">
            <a:spAutoFit/>
          </a:bodyPr>
          <a:lstStyle/>
          <a:p>
            <a:r>
              <a:rPr lang="zh-CN" altLang="en-US"/>
              <a:t>启迪之星创投</a:t>
            </a:r>
            <a:endParaRPr lang="zh-CN" altLang="en-US"/>
          </a:p>
        </p:txBody>
      </p:sp>
      <p:pic>
        <p:nvPicPr>
          <p:cNvPr id="25" name="图片 24" descr="图片11"/>
          <p:cNvPicPr>
            <a:picLocks noChangeAspect="1"/>
          </p:cNvPicPr>
          <p:nvPr/>
        </p:nvPicPr>
        <p:blipFill>
          <a:blip r:embed="rId1"/>
          <a:stretch>
            <a:fillRect/>
          </a:stretch>
        </p:blipFill>
        <p:spPr>
          <a:xfrm>
            <a:off x="2148840" y="5416550"/>
            <a:ext cx="1383665" cy="705485"/>
          </a:xfrm>
          <a:prstGeom prst="rect">
            <a:avLst/>
          </a:prstGeom>
        </p:spPr>
      </p:pic>
      <p:pic>
        <p:nvPicPr>
          <p:cNvPr id="33" name="图片 32" descr="01665a57c5b5650000018c1b3acd4c.png@1280w_1l_2o_100sh"/>
          <p:cNvPicPr>
            <a:picLocks noChangeAspect="1"/>
          </p:cNvPicPr>
          <p:nvPr/>
        </p:nvPicPr>
        <p:blipFill>
          <a:blip r:embed="rId2"/>
          <a:srcRect l="30769" t="31927" r="30377" b="45990"/>
          <a:stretch>
            <a:fillRect/>
          </a:stretch>
        </p:blipFill>
        <p:spPr>
          <a:xfrm>
            <a:off x="4662805" y="5398135"/>
            <a:ext cx="2727325" cy="799465"/>
          </a:xfrm>
          <a:prstGeom prst="rect">
            <a:avLst/>
          </a:prstGeom>
        </p:spPr>
      </p:pic>
      <p:pic>
        <p:nvPicPr>
          <p:cNvPr id="34" name="图片 33" descr="图片13"/>
          <p:cNvPicPr>
            <a:picLocks noChangeAspect="1"/>
          </p:cNvPicPr>
          <p:nvPr/>
        </p:nvPicPr>
        <p:blipFill>
          <a:blip r:embed="rId3"/>
          <a:stretch>
            <a:fillRect/>
          </a:stretch>
        </p:blipFill>
        <p:spPr>
          <a:xfrm>
            <a:off x="8520430" y="5360035"/>
            <a:ext cx="1818640" cy="78105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4"/>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5"/>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6"/>
                                        </p:tgtEl>
                                        <p:attrNameLst>
                                          <p:attrName>r</p:attrName>
                                        </p:attrNameLst>
                                      </p:cBhvr>
                                    </p:animRot>
                                  </p:childTnLst>
                                </p:cTn>
                              </p:par>
                              <p:par>
                                <p:cTn id="11" presetID="8" presetClass="emph" presetSubtype="0" fill="hold" grpId="0" nodeType="withEffect">
                                  <p:stCondLst>
                                    <p:cond delay="0"/>
                                  </p:stCondLst>
                                  <p:childTnLst>
                                    <p:animRot by="21600000">
                                      <p:cBhvr>
                                        <p:cTn id="12" dur="1000" fill="hold"/>
                                        <p:tgtEl>
                                          <p:spTgt spid="8"/>
                                        </p:tgtEl>
                                        <p:attrNameLst>
                                          <p:attrName>r</p:attrName>
                                        </p:attrNameLst>
                                      </p:cBhvr>
                                    </p:animRot>
                                  </p:childTnLst>
                                </p:cTn>
                              </p:par>
                              <p:par>
                                <p:cTn id="13" presetID="42"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ppt_x</p:attrName>
                                        </p:attrNameLst>
                                      </p:cBhvr>
                                      <p:tavLst>
                                        <p:tav tm="0">
                                          <p:val>
                                            <p:strVal val="0-#ppt_w/2"/>
                                          </p:val>
                                        </p:tav>
                                        <p:tav tm="100000">
                                          <p:val>
                                            <p:strVal val="#ppt_x"/>
                                          </p:val>
                                        </p:tav>
                                      </p:tavLst>
                                    </p:anim>
                                    <p:anim calcmode="lin" valueType="num">
                                      <p:cBhvr>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ppt_x</p:attrName>
                                        </p:attrNameLst>
                                      </p:cBhvr>
                                      <p:tavLst>
                                        <p:tav tm="0">
                                          <p:val>
                                            <p:strVal val="0-#ppt_w/2"/>
                                          </p:val>
                                        </p:tav>
                                        <p:tav tm="100000">
                                          <p:val>
                                            <p:strVal val="#ppt_x"/>
                                          </p:val>
                                        </p:tav>
                                      </p:tavLst>
                                    </p:anim>
                                    <p:anim calcmode="lin" valueType="num">
                                      <p:cBhvr>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ppt_x</p:attrName>
                                        </p:attrNameLst>
                                      </p:cBhvr>
                                      <p:tavLst>
                                        <p:tav tm="0">
                                          <p:val>
                                            <p:strVal val="0-#ppt_w/2"/>
                                          </p:val>
                                        </p:tav>
                                        <p:tav tm="100000">
                                          <p:val>
                                            <p:strVal val="#ppt_x"/>
                                          </p:val>
                                        </p:tav>
                                      </p:tavLst>
                                    </p:anim>
                                    <p:anim calcmode="lin" valueType="num">
                                      <p:cBhvr>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ppt_x</p:attrName>
                                        </p:attrNameLst>
                                      </p:cBhvr>
                                      <p:tavLst>
                                        <p:tav tm="0">
                                          <p:val>
                                            <p:strVal val="0-#ppt_w/2"/>
                                          </p:val>
                                        </p:tav>
                                        <p:tav tm="100000">
                                          <p:val>
                                            <p:strVal val="#ppt_x"/>
                                          </p:val>
                                        </p:tav>
                                      </p:tavLst>
                                    </p:anim>
                                    <p:anim calcmode="lin" valueType="num">
                                      <p:cBhvr>
                                        <p:cTn id="33" dur="500" fill="hold"/>
                                        <p:tgtEl>
                                          <p:spTgt spid="14"/>
                                        </p:tgtEl>
                                        <p:attrNameLst>
                                          <p:attrName>ppt_y</p:attrName>
                                        </p:attrNameLst>
                                      </p:cBhvr>
                                      <p:tavLst>
                                        <p:tav tm="0">
                                          <p:val>
                                            <p:strVal val="#ppt_y"/>
                                          </p:val>
                                        </p:tav>
                                        <p:tav tm="100000">
                                          <p:val>
                                            <p:strVal val="#ppt_y"/>
                                          </p:val>
                                        </p:tav>
                                      </p:tavLst>
                                    </p:anim>
                                  </p:childTnLst>
                                </p:cTn>
                              </p:par>
                              <p:par>
                                <p:cTn id="34" presetID="8" presetClass="emph" presetSubtype="0" fill="hold" grpId="1" nodeType="withEffect">
                                  <p:stCondLst>
                                    <p:cond delay="0"/>
                                  </p:stCondLst>
                                  <p:childTnLst>
                                    <p:animRot by="21600000">
                                      <p:cBhvr>
                                        <p:cTn id="35" dur="500" fill="hold"/>
                                        <p:tgtEl>
                                          <p:spTgt spid="11"/>
                                        </p:tgtEl>
                                        <p:attrNameLst>
                                          <p:attrName>r</p:attrName>
                                        </p:attrNameLst>
                                      </p:cBhvr>
                                    </p:animRot>
                                  </p:childTnLst>
                                </p:cTn>
                              </p:par>
                              <p:par>
                                <p:cTn id="36" presetID="8" presetClass="emph" presetSubtype="0" fill="hold" grpId="1" nodeType="withEffect">
                                  <p:stCondLst>
                                    <p:cond delay="0"/>
                                  </p:stCondLst>
                                  <p:childTnLst>
                                    <p:animRot by="21600000">
                                      <p:cBhvr>
                                        <p:cTn id="37" dur="500" fill="hold"/>
                                        <p:tgtEl>
                                          <p:spTgt spid="12"/>
                                        </p:tgtEl>
                                        <p:attrNameLst>
                                          <p:attrName>r</p:attrName>
                                        </p:attrNameLst>
                                      </p:cBhvr>
                                    </p:animRot>
                                  </p:childTnLst>
                                </p:cTn>
                              </p:par>
                              <p:par>
                                <p:cTn id="38" presetID="8" presetClass="emph" presetSubtype="0" fill="hold" grpId="1" nodeType="withEffect">
                                  <p:stCondLst>
                                    <p:cond delay="0"/>
                                  </p:stCondLst>
                                  <p:childTnLst>
                                    <p:animRot by="21600000">
                                      <p:cBhvr>
                                        <p:cTn id="39" dur="500" fill="hold"/>
                                        <p:tgtEl>
                                          <p:spTgt spid="13"/>
                                        </p:tgtEl>
                                        <p:attrNameLst>
                                          <p:attrName>r</p:attrName>
                                        </p:attrNameLst>
                                      </p:cBhvr>
                                    </p:animRot>
                                  </p:childTnLst>
                                </p:cTn>
                              </p:par>
                              <p:par>
                                <p:cTn id="40" presetID="8" presetClass="emph" presetSubtype="0" fill="hold" grpId="1" nodeType="withEffect">
                                  <p:stCondLst>
                                    <p:cond delay="0"/>
                                  </p:stCondLst>
                                  <p:childTnLst>
                                    <p:animRot by="21600000">
                                      <p:cBhvr>
                                        <p:cTn id="41" dur="500" fill="hold"/>
                                        <p:tgtEl>
                                          <p:spTgt spid="14"/>
                                        </p:tgtEl>
                                        <p:attrNameLst>
                                          <p:attrName>r</p:attrName>
                                        </p:attrNameLst>
                                      </p:cBhvr>
                                    </p:animRot>
                                  </p:childTnLst>
                                </p:cTn>
                              </p:par>
                              <p:par>
                                <p:cTn id="42" presetID="10" presetClass="entr" presetSubtype="0" fill="hold" grpId="0" nodeType="withEffect">
                                  <p:stCondLst>
                                    <p:cond delay="30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500"/>
                                        <p:tgtEl>
                                          <p:spTgt spid="10"/>
                                        </p:tgtEl>
                                      </p:cBhvr>
                                    </p:animEffect>
                                  </p:childTnLst>
                                </p:cTn>
                              </p:par>
                              <p:par>
                                <p:cTn id="45" presetID="10" presetClass="entr" presetSubtype="0" fill="hold" grpId="0" nodeType="withEffect">
                                  <p:stCondLst>
                                    <p:cond delay="4500"/>
                                  </p:stCondLst>
                                  <p:iterate type="lt">
                                    <p:tmPct val="10000"/>
                                  </p:iterate>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8" grpId="0" animBg="1"/>
      <p:bldP spid="9" grpId="0"/>
      <p:bldP spid="10" grpId="0"/>
      <p:bldP spid="11" grpId="0" animBg="1"/>
      <p:bldP spid="11" grpId="1" animBg="1"/>
      <p:bldP spid="12" grpId="0" animBg="1"/>
      <p:bldP spid="12" grpId="1" animBg="1"/>
      <p:bldP spid="13" grpId="0" animBg="1"/>
      <p:bldP spid="13" grpId="1" animBg="1"/>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 name="文本框 42"/>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06</a:t>
            </a:r>
            <a:endParaRPr lang="zh-CN" altLang="en-US" sz="1500" dirty="0">
              <a:solidFill>
                <a:srgbClr val="197519"/>
              </a:solidFill>
              <a:ea typeface="方正粗倩简体" pitchFamily="65" charset="-122"/>
            </a:endParaRPr>
          </a:p>
        </p:txBody>
      </p:sp>
      <p:sp>
        <p:nvSpPr>
          <p:cNvPr id="45"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6"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7"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8"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9"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1" name="矩形 40"/>
          <p:cNvSpPr>
            <a:spLocks noChangeArrowheads="1"/>
          </p:cNvSpPr>
          <p:nvPr/>
        </p:nvSpPr>
        <p:spPr bwMode="auto">
          <a:xfrm>
            <a:off x="1279530" y="533855"/>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2000" b="1" dirty="0">
                <a:solidFill>
                  <a:srgbClr val="197519"/>
                </a:solidFill>
              </a:rPr>
              <a:t>创始团队</a:t>
            </a:r>
            <a:endParaRPr lang="zh-CN" altLang="en-US" sz="2000" b="1" dirty="0">
              <a:solidFill>
                <a:srgbClr val="197519"/>
              </a:solidFill>
            </a:endParaRPr>
          </a:p>
        </p:txBody>
      </p:sp>
      <p:sp>
        <p:nvSpPr>
          <p:cNvPr id="42"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44"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4"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56"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grpSp>
        <p:nvGrpSpPr>
          <p:cNvPr id="8" name="组合 7"/>
          <p:cNvGrpSpPr/>
          <p:nvPr/>
        </p:nvGrpSpPr>
        <p:grpSpPr>
          <a:xfrm>
            <a:off x="4263067" y="861097"/>
            <a:ext cx="3672121" cy="4139595"/>
            <a:chOff x="1870557" y="846492"/>
            <a:chExt cx="3672121" cy="4139595"/>
          </a:xfrm>
        </p:grpSpPr>
        <p:pic>
          <p:nvPicPr>
            <p:cNvPr id="2" name="图片 1"/>
            <p:cNvPicPr>
              <a:picLocks noChangeAspect="1"/>
            </p:cNvPicPr>
            <p:nvPr/>
          </p:nvPicPr>
          <p:blipFill>
            <a:blip r:embed="rId1"/>
            <a:stretch>
              <a:fillRect/>
            </a:stretch>
          </p:blipFill>
          <p:spPr>
            <a:xfrm>
              <a:off x="1870557" y="1095655"/>
              <a:ext cx="1288360" cy="1577346"/>
            </a:xfrm>
            <a:prstGeom prst="rect">
              <a:avLst/>
            </a:prstGeom>
          </p:spPr>
        </p:pic>
        <p:sp>
          <p:nvSpPr>
            <p:cNvPr id="6" name="文本框 5"/>
            <p:cNvSpPr txBox="1"/>
            <p:nvPr/>
          </p:nvSpPr>
          <p:spPr>
            <a:xfrm>
              <a:off x="3158366" y="846492"/>
              <a:ext cx="2384312" cy="4139595"/>
            </a:xfrm>
            <a:prstGeom prst="rect">
              <a:avLst/>
            </a:prstGeom>
            <a:noFill/>
          </p:spPr>
          <p:txBody>
            <a:bodyPr wrap="square" rtlCol="0">
              <a:spAutoFit/>
            </a:bodyPr>
            <a:lstStyle/>
            <a:p>
              <a:pPr algn="ctr"/>
              <a:r>
                <a:rPr kumimoji="1" lang="zh-CN" altLang="en-US" sz="1400" dirty="0"/>
                <a:t>申作军</a:t>
              </a:r>
              <a:endParaRPr kumimoji="1" lang="en-US" altLang="zh-CN" sz="1400" dirty="0"/>
            </a:p>
            <a:p>
              <a:pPr algn="ctr"/>
              <a:r>
                <a:rPr kumimoji="1" lang="zh-CN" altLang="en-US" sz="1200" dirty="0"/>
                <a:t>首席科学家</a:t>
              </a:r>
              <a:endParaRPr kumimoji="1" lang="en-US" altLang="zh-CN" sz="1200" dirty="0"/>
            </a:p>
            <a:p>
              <a:pPr algn="ctr"/>
              <a:endParaRPr kumimoji="1" lang="en-US" altLang="zh-CN" sz="1200" dirty="0"/>
            </a:p>
            <a:p>
              <a:pPr algn="ctr"/>
              <a:r>
                <a:rPr lang="zh-CN" altLang="en-US" sz="1100" dirty="0"/>
                <a:t>欧盟科学院院士</a:t>
              </a:r>
              <a:endParaRPr kumimoji="1" lang="en-US" altLang="zh-CN" sz="1100" dirty="0"/>
            </a:p>
            <a:p>
              <a:pPr algn="ctr"/>
              <a:r>
                <a:rPr kumimoji="1" lang="zh-CN" altLang="en-US" sz="1100" dirty="0"/>
                <a:t>美国加利福尼亚大学伯克利分校教授</a:t>
              </a:r>
              <a:r>
                <a:rPr lang="zh-CN" altLang="en-US" sz="1100" dirty="0"/>
                <a:t>及工业工程及运筹学系系主任</a:t>
              </a:r>
              <a:endParaRPr kumimoji="1" lang="en-US" altLang="zh-CN" sz="1100" dirty="0"/>
            </a:p>
            <a:p>
              <a:pPr algn="ctr"/>
              <a:r>
                <a:rPr lang="zh-CN" altLang="en-US" sz="1100" dirty="0"/>
                <a:t>现任香港大学副校长</a:t>
              </a:r>
              <a:endParaRPr lang="en-US" altLang="zh-CN" sz="1100" dirty="0"/>
            </a:p>
            <a:p>
              <a:pPr algn="ctr"/>
              <a:r>
                <a:rPr kumimoji="1" lang="zh-CN" altLang="en-US" sz="1100" dirty="0"/>
                <a:t>清华大学工业工程系前系主任</a:t>
              </a:r>
              <a:endParaRPr kumimoji="1" lang="en-US" altLang="zh-CN" sz="1100" dirty="0"/>
            </a:p>
            <a:p>
              <a:pPr algn="ctr"/>
              <a:r>
                <a:rPr kumimoji="1" lang="zh-CN" altLang="en-US" sz="1100" dirty="0"/>
                <a:t>京东供应链首席科学家</a:t>
              </a:r>
              <a:endParaRPr kumimoji="1" lang="en-US" altLang="zh-CN" sz="1100" dirty="0"/>
            </a:p>
            <a:p>
              <a:pPr algn="ctr"/>
              <a:endParaRPr kumimoji="1" lang="en-US" altLang="zh-CN" sz="1100" dirty="0"/>
            </a:p>
            <a:p>
              <a:pPr algn="ctr"/>
              <a:r>
                <a:rPr lang="zh-CN" altLang="en-US" sz="1100" dirty="0"/>
                <a:t>申作军教授负责多个美国国家科学基金会项目，在国际重要学术期刊上发表论文数百篇，</a:t>
              </a:r>
              <a:endParaRPr lang="en-US" altLang="zh-CN" sz="1100" dirty="0"/>
            </a:p>
            <a:p>
              <a:pPr algn="ctr"/>
              <a:r>
                <a:rPr lang="zh-CN" altLang="en-US" sz="1100" dirty="0"/>
                <a:t>曾获</a:t>
              </a:r>
              <a:r>
                <a:rPr lang="en-US" altLang="zh-CN" sz="1100" dirty="0"/>
                <a:t>2003</a:t>
              </a:r>
              <a:r>
                <a:rPr lang="zh-CN" altLang="en-US" sz="1100" dirty="0"/>
                <a:t>年美国国家科学基金会杰出青年教授奖（</a:t>
              </a:r>
              <a:r>
                <a:rPr lang="en-GB" altLang="zh-CN" sz="1100" dirty="0"/>
                <a:t>CAREER Award</a:t>
              </a:r>
              <a:r>
                <a:rPr lang="zh-CN" altLang="en-GB" sz="1100" dirty="0"/>
                <a:t>）、</a:t>
              </a:r>
              <a:r>
                <a:rPr lang="en-GB" altLang="zh-CN" sz="1100" dirty="0"/>
                <a:t>2008</a:t>
              </a:r>
              <a:r>
                <a:rPr lang="zh-CN" altLang="en-US" sz="1100" dirty="0"/>
                <a:t>年美国运筹学和管理学研究协会 </a:t>
              </a:r>
              <a:r>
                <a:rPr lang="en-GB" altLang="zh-CN" sz="1100" dirty="0"/>
                <a:t>INFORMS Fellow</a:t>
              </a:r>
              <a:r>
                <a:rPr lang="zh-CN" altLang="en-GB" sz="1100" dirty="0"/>
                <a:t>， </a:t>
              </a:r>
              <a:r>
                <a:rPr lang="en-GB" altLang="zh-CN" sz="1100" dirty="0"/>
                <a:t>POMS President</a:t>
              </a:r>
              <a:r>
                <a:rPr lang="en-US" altLang="zh-CN" sz="1100" dirty="0"/>
                <a:t>.</a:t>
              </a:r>
              <a:endParaRPr kumimoji="1" lang="en-US" altLang="zh-CN" sz="1100" dirty="0"/>
            </a:p>
            <a:p>
              <a:pPr algn="ctr"/>
              <a:endParaRPr kumimoji="1" lang="en-US" altLang="zh-CN" sz="1200" dirty="0"/>
            </a:p>
            <a:p>
              <a:pPr algn="ctr"/>
              <a:endParaRPr kumimoji="1" lang="en-US" altLang="zh-CN" sz="1200" dirty="0"/>
            </a:p>
            <a:p>
              <a:pPr algn="ctr"/>
              <a:endParaRPr kumimoji="1" lang="en-US" altLang="zh-CN" dirty="0"/>
            </a:p>
            <a:p>
              <a:pPr algn="ctr"/>
              <a:endParaRPr kumimoji="1" lang="zh-CN" altLang="en-US" dirty="0"/>
            </a:p>
          </p:txBody>
        </p:sp>
      </p:grpSp>
      <p:grpSp>
        <p:nvGrpSpPr>
          <p:cNvPr id="9" name="组合 8"/>
          <p:cNvGrpSpPr/>
          <p:nvPr/>
        </p:nvGrpSpPr>
        <p:grpSpPr>
          <a:xfrm>
            <a:off x="8225563" y="861119"/>
            <a:ext cx="3672725" cy="4492625"/>
            <a:chOff x="5548025" y="839507"/>
            <a:chExt cx="3672725" cy="4492625"/>
          </a:xfrm>
        </p:grpSpPr>
        <p:pic>
          <p:nvPicPr>
            <p:cNvPr id="3" name="图片 2"/>
            <p:cNvPicPr>
              <a:picLocks noChangeAspect="1"/>
            </p:cNvPicPr>
            <p:nvPr/>
          </p:nvPicPr>
          <p:blipFill>
            <a:blip r:embed="rId2"/>
            <a:stretch>
              <a:fillRect/>
            </a:stretch>
          </p:blipFill>
          <p:spPr>
            <a:xfrm>
              <a:off x="5548025" y="1088670"/>
              <a:ext cx="1288360" cy="1577346"/>
            </a:xfrm>
            <a:prstGeom prst="rect">
              <a:avLst/>
            </a:prstGeom>
          </p:spPr>
        </p:pic>
        <p:sp>
          <p:nvSpPr>
            <p:cNvPr id="19" name="文本框 18"/>
            <p:cNvSpPr txBox="1"/>
            <p:nvPr/>
          </p:nvSpPr>
          <p:spPr>
            <a:xfrm>
              <a:off x="6836437" y="839507"/>
              <a:ext cx="2384313" cy="4492625"/>
            </a:xfrm>
            <a:prstGeom prst="rect">
              <a:avLst/>
            </a:prstGeom>
            <a:noFill/>
          </p:spPr>
          <p:txBody>
            <a:bodyPr wrap="square" rtlCol="0">
              <a:spAutoFit/>
            </a:bodyPr>
            <a:lstStyle/>
            <a:p>
              <a:pPr algn="ctr"/>
              <a:r>
                <a:rPr kumimoji="1" lang="zh-CN" altLang="en-US" sz="1400" dirty="0"/>
                <a:t>邓天虎</a:t>
              </a:r>
              <a:endParaRPr kumimoji="1" lang="en-US" altLang="zh-CN" sz="1400" dirty="0"/>
            </a:p>
            <a:p>
              <a:pPr algn="ctr"/>
              <a:r>
                <a:rPr kumimoji="1" lang="zh-CN" altLang="en-US" sz="1200" dirty="0"/>
                <a:t>首席科学家</a:t>
              </a:r>
              <a:endParaRPr kumimoji="1" lang="en-US" altLang="zh-CN" sz="1200" dirty="0"/>
            </a:p>
            <a:p>
              <a:pPr algn="ctr"/>
              <a:endParaRPr kumimoji="1" lang="en-US" altLang="zh-CN" sz="1200" dirty="0"/>
            </a:p>
            <a:p>
              <a:pPr algn="ctr"/>
              <a:r>
                <a:rPr kumimoji="1" lang="zh-CN" altLang="en-US" sz="1100" dirty="0"/>
                <a:t>清华大学工业工程系副教授</a:t>
              </a:r>
              <a:endParaRPr kumimoji="1" lang="en-US" altLang="zh-CN" sz="1100" dirty="0"/>
            </a:p>
            <a:p>
              <a:pPr algn="ctr"/>
              <a:r>
                <a:rPr kumimoji="1" lang="zh-CN" altLang="en-US" sz="1100" dirty="0"/>
                <a:t>及运筹所所长</a:t>
              </a:r>
              <a:endParaRPr kumimoji="1" lang="en-US" altLang="zh-CN" sz="1100" dirty="0"/>
            </a:p>
            <a:p>
              <a:pPr algn="ctr"/>
              <a:r>
                <a:rPr kumimoji="1" lang="en-US" altLang="zh-CN" sz="1100" dirty="0"/>
                <a:t>2013</a:t>
              </a:r>
              <a:r>
                <a:rPr kumimoji="1" lang="zh-CN" altLang="en-US" sz="1100" dirty="0"/>
                <a:t>年博士毕业于美国加利福尼亚大学伯克利分校</a:t>
              </a:r>
              <a:endParaRPr kumimoji="1" lang="en-US" altLang="zh-CN" sz="1100" dirty="0"/>
            </a:p>
            <a:p>
              <a:pPr algn="ctr"/>
              <a:r>
                <a:rPr kumimoji="1" lang="en-US" altLang="zh-CN" sz="1100" dirty="0"/>
                <a:t>2008</a:t>
              </a:r>
              <a:r>
                <a:rPr kumimoji="1" lang="zh-CN" altLang="en-US" sz="1100" dirty="0"/>
                <a:t>年本科毕业于清华大学工业工程系</a:t>
              </a:r>
              <a:endParaRPr kumimoji="1" lang="en-US" altLang="zh-CN" sz="1100" dirty="0"/>
            </a:p>
            <a:p>
              <a:pPr algn="ctr"/>
              <a:endParaRPr lang="en-US" altLang="zh-CN" sz="1100" dirty="0"/>
            </a:p>
            <a:p>
              <a:pPr algn="ctr"/>
              <a:r>
                <a:rPr lang="zh-CN" altLang="en-US" sz="1100" dirty="0"/>
                <a:t>邓天虎副教授入选</a:t>
              </a:r>
              <a:r>
                <a:rPr lang="en-US" altLang="zh-CN" sz="1100" dirty="0"/>
                <a:t>2018</a:t>
              </a:r>
              <a:r>
                <a:rPr lang="zh-CN" altLang="en-US" sz="1100" dirty="0"/>
                <a:t>年弗兰兹厄德曼获奖者（</a:t>
              </a:r>
              <a:r>
                <a:rPr lang="en-US" altLang="zh-CN" sz="1100" dirty="0"/>
                <a:t>Franz Edelman Laureate</a:t>
              </a:r>
              <a:r>
                <a:rPr lang="zh-CN" altLang="en-US" sz="1100" dirty="0"/>
                <a:t>）。弗兰兹厄德曼奖是由美国运筹学与管理科学学会</a:t>
              </a:r>
              <a:r>
                <a:rPr lang="en-US" altLang="zh-CN" sz="1100" dirty="0"/>
                <a:t>(INFORMS)</a:t>
              </a:r>
              <a:r>
                <a:rPr lang="zh-CN" altLang="en-US" sz="1100" dirty="0"/>
                <a:t>设立的管理科学界的最高奖项（每年全球评</a:t>
              </a:r>
              <a:r>
                <a:rPr lang="en-US" altLang="zh-CN" sz="1100" dirty="0"/>
                <a:t>6</a:t>
              </a:r>
              <a:r>
                <a:rPr lang="zh-CN" altLang="en-US" sz="1100" dirty="0"/>
                <a:t>个）。于</a:t>
              </a:r>
              <a:r>
                <a:rPr lang="en-US" altLang="zh-CN" sz="1100" dirty="0"/>
                <a:t>2018</a:t>
              </a:r>
              <a:r>
                <a:rPr lang="zh-CN" altLang="en-US" sz="1100" dirty="0"/>
                <a:t>年获得国家自然科学基金优秀青年基金，主持参与多项重大科研项目。</a:t>
              </a:r>
              <a:endParaRPr lang="zh-CN" altLang="en-US" sz="1100" dirty="0"/>
            </a:p>
            <a:p>
              <a:pPr algn="ctr"/>
              <a:endParaRPr kumimoji="1" lang="zh-CN" altLang="en-US" sz="1200" dirty="0"/>
            </a:p>
            <a:p>
              <a:pPr algn="ctr"/>
              <a:endParaRPr kumimoji="1" lang="en-US" altLang="zh-CN" sz="1200" dirty="0"/>
            </a:p>
            <a:p>
              <a:pPr algn="ctr"/>
              <a:endParaRPr kumimoji="1" lang="en-US" altLang="zh-CN" sz="1200" dirty="0"/>
            </a:p>
            <a:p>
              <a:pPr algn="ctr"/>
              <a:endParaRPr kumimoji="1" lang="en-US" altLang="zh-CN" dirty="0"/>
            </a:p>
            <a:p>
              <a:pPr algn="ctr"/>
              <a:endParaRPr kumimoji="1" lang="zh-CN" altLang="en-US" dirty="0"/>
            </a:p>
          </p:txBody>
        </p:sp>
      </p:grpSp>
      <p:grpSp>
        <p:nvGrpSpPr>
          <p:cNvPr id="7" name="组合 6"/>
          <p:cNvGrpSpPr/>
          <p:nvPr/>
        </p:nvGrpSpPr>
        <p:grpSpPr>
          <a:xfrm>
            <a:off x="416460" y="861368"/>
            <a:ext cx="3732554" cy="4492625"/>
            <a:chOff x="6999075" y="825984"/>
            <a:chExt cx="3732554" cy="4492625"/>
          </a:xfrm>
        </p:grpSpPr>
        <p:pic>
          <p:nvPicPr>
            <p:cNvPr id="5" name="图片 4"/>
            <p:cNvPicPr>
              <a:picLocks noChangeAspect="1"/>
            </p:cNvPicPr>
            <p:nvPr/>
          </p:nvPicPr>
          <p:blipFill rotWithShape="1">
            <a:blip r:embed="rId3"/>
            <a:srcRect t="6765" r="-3089"/>
            <a:stretch>
              <a:fillRect/>
            </a:stretch>
          </p:blipFill>
          <p:spPr>
            <a:xfrm>
              <a:off x="6999075" y="1074898"/>
              <a:ext cx="1288360" cy="1577346"/>
            </a:xfrm>
            <a:prstGeom prst="rect">
              <a:avLst/>
            </a:prstGeom>
          </p:spPr>
        </p:pic>
        <p:sp>
          <p:nvSpPr>
            <p:cNvPr id="20" name="文本框 19"/>
            <p:cNvSpPr txBox="1"/>
            <p:nvPr/>
          </p:nvSpPr>
          <p:spPr>
            <a:xfrm>
              <a:off x="8347317" y="825984"/>
              <a:ext cx="2384312" cy="4492625"/>
            </a:xfrm>
            <a:prstGeom prst="rect">
              <a:avLst/>
            </a:prstGeom>
            <a:noFill/>
          </p:spPr>
          <p:txBody>
            <a:bodyPr wrap="square" rtlCol="0">
              <a:spAutoFit/>
            </a:bodyPr>
            <a:lstStyle/>
            <a:p>
              <a:pPr algn="ctr"/>
              <a:r>
                <a:rPr kumimoji="1" lang="zh-CN" altLang="en-US" sz="1400" dirty="0"/>
                <a:t>蒙绎泽</a:t>
              </a:r>
              <a:endParaRPr kumimoji="1" lang="en-US" altLang="zh-CN" sz="1400" dirty="0"/>
            </a:p>
            <a:p>
              <a:pPr algn="ctr"/>
              <a:r>
                <a:rPr kumimoji="1" lang="zh-CN" altLang="en-US" sz="1200" dirty="0"/>
                <a:t>创始人</a:t>
              </a:r>
              <a:endParaRPr kumimoji="1" lang="en-US" altLang="zh-CN" sz="1200" dirty="0"/>
            </a:p>
            <a:p>
              <a:pPr algn="ctr"/>
              <a:endParaRPr kumimoji="1" lang="en-US" altLang="zh-CN" sz="1200" dirty="0"/>
            </a:p>
            <a:p>
              <a:pPr algn="ctr"/>
              <a:r>
                <a:rPr kumimoji="1" lang="zh-CN" altLang="en-US" sz="1100" dirty="0"/>
                <a:t>用友工业大脑创始人</a:t>
              </a:r>
              <a:endParaRPr kumimoji="1" lang="en-US" altLang="zh-CN" sz="1100" dirty="0"/>
            </a:p>
            <a:p>
              <a:pPr algn="ctr"/>
              <a:r>
                <a:rPr kumimoji="1" lang="en-US" altLang="zh-CN" sz="1100" dirty="0"/>
                <a:t>2022</a:t>
              </a:r>
              <a:r>
                <a:rPr kumimoji="1" lang="zh-CN" altLang="en-US" sz="1100" dirty="0"/>
                <a:t>年</a:t>
              </a:r>
              <a:r>
                <a:rPr kumimoji="1" lang="en-US" altLang="zh-CN" sz="1100" dirty="0"/>
                <a:t>1</a:t>
              </a:r>
              <a:r>
                <a:rPr kumimoji="1" lang="zh-CN" altLang="en-US" sz="1100" dirty="0"/>
                <a:t>月博士毕业于清华大学工业工程系</a:t>
              </a:r>
              <a:endParaRPr kumimoji="1" lang="en-US" altLang="zh-CN" sz="1100" dirty="0"/>
            </a:p>
            <a:p>
              <a:pPr algn="ctr"/>
              <a:r>
                <a:rPr kumimoji="1" lang="en-US" altLang="zh-CN" sz="1100" dirty="0"/>
                <a:t>2016</a:t>
              </a:r>
              <a:r>
                <a:rPr kumimoji="1" lang="zh-CN" altLang="en-US" sz="1100" dirty="0"/>
                <a:t>年本科毕业于清华大学精密仪器系</a:t>
              </a:r>
              <a:endParaRPr kumimoji="1" lang="en-US" altLang="zh-CN" sz="1100" dirty="0"/>
            </a:p>
            <a:p>
              <a:pPr algn="ctr"/>
              <a:endParaRPr lang="zh-CN" altLang="en-US" sz="1100" dirty="0"/>
            </a:p>
            <a:p>
              <a:pPr algn="ctr"/>
              <a:r>
                <a:rPr lang="zh-CN" altLang="en-US" sz="1100" dirty="0"/>
                <a:t>曾于策源创投实习，担任投资分析师；在清华工业工程系与用友</a:t>
              </a:r>
              <a:r>
                <a:rPr lang="en-US" altLang="zh-CN" sz="1100" dirty="0"/>
                <a:t>3</a:t>
              </a:r>
              <a:r>
                <a:rPr lang="zh-CN" altLang="en-US" sz="1100" dirty="0"/>
                <a:t>年产学研合作期间，为用友智能制造事业部工业大脑运筹算法团队实际负责人， 负责多个工业智能项目及工业大脑产品的算法设计和代码实现，落地 </a:t>
              </a:r>
              <a:r>
                <a:rPr lang="en-US" altLang="zh-CN" sz="1100" dirty="0"/>
                <a:t>10 </a:t>
              </a:r>
              <a:r>
                <a:rPr lang="zh-CN" altLang="en-US" sz="1100" dirty="0"/>
                <a:t>余项目，成果显著，累计为客户增加效益数千万元，广受客户好评。</a:t>
              </a:r>
              <a:endParaRPr lang="zh-CN" altLang="en-US" sz="1100" dirty="0"/>
            </a:p>
            <a:p>
              <a:pPr algn="ctr"/>
              <a:endParaRPr lang="zh-CN" altLang="en-US" sz="1100" dirty="0"/>
            </a:p>
            <a:p>
              <a:pPr algn="ctr"/>
              <a:endParaRPr kumimoji="1" lang="zh-CN" altLang="en-US" sz="1200" dirty="0"/>
            </a:p>
            <a:p>
              <a:pPr algn="ctr"/>
              <a:endParaRPr kumimoji="1" lang="en-US" altLang="zh-CN" sz="1200" dirty="0"/>
            </a:p>
            <a:p>
              <a:pPr algn="ctr"/>
              <a:endParaRPr kumimoji="1" lang="en-US" altLang="zh-CN" sz="1200" dirty="0"/>
            </a:p>
            <a:p>
              <a:pPr algn="ctr"/>
              <a:endParaRPr kumimoji="1" lang="en-US" altLang="zh-CN" dirty="0"/>
            </a:p>
            <a:p>
              <a:pPr algn="ctr"/>
              <a:endParaRPr kumimoji="1" lang="zh-CN" altLang="en-US" dirty="0"/>
            </a:p>
          </p:txBody>
        </p:sp>
      </p:grpSp>
      <p:pic>
        <p:nvPicPr>
          <p:cNvPr id="10" name="图片 9" descr="韩峰证件照带背景1"/>
          <p:cNvPicPr>
            <a:picLocks noChangeAspect="1"/>
          </p:cNvPicPr>
          <p:nvPr/>
        </p:nvPicPr>
        <p:blipFill>
          <a:blip r:embed="rId4"/>
          <a:stretch>
            <a:fillRect/>
          </a:stretch>
        </p:blipFill>
        <p:spPr>
          <a:xfrm>
            <a:off x="6112510" y="4326890"/>
            <a:ext cx="1275715" cy="1577975"/>
          </a:xfrm>
          <a:prstGeom prst="rect">
            <a:avLst/>
          </a:prstGeom>
        </p:spPr>
      </p:pic>
      <p:sp>
        <p:nvSpPr>
          <p:cNvPr id="11" name="文本框 10"/>
          <p:cNvSpPr txBox="1"/>
          <p:nvPr/>
        </p:nvSpPr>
        <p:spPr>
          <a:xfrm>
            <a:off x="2904266" y="4172770"/>
            <a:ext cx="2165415" cy="3446145"/>
          </a:xfrm>
          <a:prstGeom prst="rect">
            <a:avLst/>
          </a:prstGeom>
          <a:noFill/>
        </p:spPr>
        <p:txBody>
          <a:bodyPr wrap="square" rtlCol="0">
            <a:spAutoFit/>
          </a:bodyPr>
          <a:lstStyle/>
          <a:p>
            <a:pPr algn="ctr"/>
            <a:r>
              <a:rPr kumimoji="1" lang="en-US" sz="1400" dirty="0"/>
              <a:t>Eric</a:t>
            </a:r>
            <a:endParaRPr kumimoji="1" lang="en-US" altLang="zh-CN" sz="1400" dirty="0"/>
          </a:p>
          <a:p>
            <a:pPr algn="ctr"/>
            <a:r>
              <a:rPr kumimoji="1" lang="zh-CN" altLang="en-US" sz="1200" dirty="0"/>
              <a:t>销售总监</a:t>
            </a:r>
            <a:endParaRPr kumimoji="1" lang="en-US" altLang="zh-CN" sz="1200" dirty="0"/>
          </a:p>
          <a:p>
            <a:pPr algn="ctr"/>
            <a:endParaRPr kumimoji="1" lang="zh-CN" altLang="en-US" sz="1100" dirty="0"/>
          </a:p>
          <a:p>
            <a:pPr algn="ctr"/>
            <a:r>
              <a:rPr kumimoji="1" lang="zh-CN" altLang="en-US" sz="1100" dirty="0"/>
              <a:t>某国内企业服务上市公司高级专家</a:t>
            </a:r>
            <a:endParaRPr kumimoji="1" lang="en-US" altLang="zh-CN" sz="1100" dirty="0"/>
          </a:p>
          <a:p>
            <a:pPr algn="ctr"/>
            <a:r>
              <a:rPr kumimoji="1" lang="zh-CN" altLang="en-US" sz="1100" dirty="0"/>
              <a:t>丰富的咨询、实施、项目经验</a:t>
            </a:r>
            <a:endParaRPr kumimoji="1" lang="en-US" altLang="zh-CN" sz="1100" dirty="0"/>
          </a:p>
          <a:p>
            <a:pPr algn="ctr"/>
            <a:endParaRPr kumimoji="1" lang="en-US" altLang="zh-CN" sz="1100" dirty="0"/>
          </a:p>
          <a:p>
            <a:pPr algn="ctr"/>
            <a:r>
              <a:rPr lang="en-US" altLang="zh-CN" sz="1100" dirty="0"/>
              <a:t>10</a:t>
            </a:r>
            <a:r>
              <a:rPr lang="zh-CN" altLang="en-US" sz="1100" dirty="0"/>
              <a:t>年以上国内工业智能、企业服务上市公司相关工作经验，多次担任智能制造相关项目负责人，擅长</a:t>
            </a:r>
            <a:r>
              <a:rPr lang="zh-CN" altLang="en-US" sz="1100" dirty="0">
                <a:sym typeface="+mn-ea"/>
              </a:rPr>
              <a:t>供应链诊断、供应链数字化转型规划、解决方案和实施落地、高级排程、供应链网络规划、</a:t>
            </a:r>
            <a:r>
              <a:rPr lang="en-US" altLang="zh-CN" sz="1100" dirty="0">
                <a:sym typeface="+mn-ea"/>
              </a:rPr>
              <a:t>ERP/SCM</a:t>
            </a:r>
            <a:r>
              <a:rPr lang="zh-CN" altLang="en-US" sz="1100" dirty="0">
                <a:sym typeface="+mn-ea"/>
              </a:rPr>
              <a:t>规划与实施</a:t>
            </a:r>
            <a:endParaRPr kumimoji="1" lang="zh-CN" altLang="en-US" sz="1200" dirty="0"/>
          </a:p>
          <a:p>
            <a:pPr algn="ctr"/>
            <a:endParaRPr kumimoji="1" lang="en-US" altLang="zh-CN" sz="1200" dirty="0"/>
          </a:p>
          <a:p>
            <a:pPr algn="ctr"/>
            <a:endParaRPr kumimoji="1" lang="en-US" altLang="zh-CN" sz="1200" dirty="0"/>
          </a:p>
          <a:p>
            <a:pPr algn="ctr"/>
            <a:endParaRPr kumimoji="1" lang="en-US" altLang="zh-CN" dirty="0"/>
          </a:p>
          <a:p>
            <a:pPr algn="ctr"/>
            <a:endParaRPr kumimoji="1" lang="zh-CN" altLang="en-US" dirty="0"/>
          </a:p>
        </p:txBody>
      </p:sp>
      <p:pic>
        <p:nvPicPr>
          <p:cNvPr id="13" name="图片 12" descr="人物"/>
          <p:cNvPicPr>
            <a:picLocks noChangeAspect="1"/>
          </p:cNvPicPr>
          <p:nvPr/>
        </p:nvPicPr>
        <p:blipFill>
          <a:blip r:embed="rId5"/>
          <a:stretch>
            <a:fillRect/>
          </a:stretch>
        </p:blipFill>
        <p:spPr>
          <a:xfrm>
            <a:off x="1101725" y="4335780"/>
            <a:ext cx="1651000" cy="1557655"/>
          </a:xfrm>
          <a:prstGeom prst="rect">
            <a:avLst/>
          </a:prstGeom>
        </p:spPr>
      </p:pic>
      <p:sp>
        <p:nvSpPr>
          <p:cNvPr id="15" name="文本框 14"/>
          <p:cNvSpPr txBox="1"/>
          <p:nvPr/>
        </p:nvSpPr>
        <p:spPr>
          <a:xfrm>
            <a:off x="7680101" y="4172770"/>
            <a:ext cx="2165415" cy="1861185"/>
          </a:xfrm>
          <a:prstGeom prst="rect">
            <a:avLst/>
          </a:prstGeom>
          <a:noFill/>
        </p:spPr>
        <p:txBody>
          <a:bodyPr wrap="square" rtlCol="0">
            <a:spAutoFit/>
          </a:bodyPr>
          <a:lstStyle/>
          <a:p>
            <a:pPr algn="ctr"/>
            <a:r>
              <a:rPr kumimoji="1" lang="zh-CN" sz="1400" dirty="0"/>
              <a:t>韩峰</a:t>
            </a:r>
            <a:endParaRPr kumimoji="1" lang="zh-CN" sz="1400" dirty="0"/>
          </a:p>
          <a:p>
            <a:pPr algn="ctr"/>
            <a:r>
              <a:rPr kumimoji="1" lang="zh-CN" altLang="en-US" sz="1200" dirty="0">
                <a:sym typeface="+mn-ea"/>
              </a:rPr>
              <a:t>售前工程师</a:t>
            </a:r>
            <a:endParaRPr kumimoji="1" lang="zh-CN" altLang="en-US" sz="1200" dirty="0">
              <a:sym typeface="+mn-ea"/>
            </a:endParaRPr>
          </a:p>
          <a:p>
            <a:pPr algn="ctr"/>
            <a:endParaRPr kumimoji="1" lang="en-US" altLang="zh-CN" sz="1200" dirty="0"/>
          </a:p>
          <a:p>
            <a:pPr algn="ctr"/>
            <a:r>
              <a:rPr kumimoji="1" lang="zh-CN" altLang="en-US" sz="1100" dirty="0">
                <a:sym typeface="+mn-ea"/>
              </a:rPr>
              <a:t>毕业于清华大学工业工程系</a:t>
            </a:r>
            <a:endParaRPr kumimoji="1" lang="en-US" altLang="zh-CN" sz="1100" dirty="0"/>
          </a:p>
          <a:p>
            <a:pPr algn="ctr"/>
            <a:endParaRPr kumimoji="1" lang="en-US" altLang="zh-CN" sz="1100" dirty="0"/>
          </a:p>
          <a:p>
            <a:pPr algn="ctr"/>
            <a:r>
              <a:rPr kumimoji="1" lang="zh-CN" altLang="en-US" sz="1100" dirty="0"/>
              <a:t>曾参与过由广西交通投资集团主导的阿里巴巴参与的广西告诉物流园选址项目，主要负责售前阶段，目前主要负责某新材料项目。</a:t>
            </a:r>
            <a:endParaRPr kumimoji="1" lang="en-US" altLang="zh-CN" sz="1100" dirty="0"/>
          </a:p>
          <a:p>
            <a:pPr algn="ctr"/>
            <a:endParaRPr kumimoji="1" lang="zh-CN" altLang="en-US" sz="110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45"/>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46"/>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47"/>
                                        </p:tgtEl>
                                        <p:attrNameLst>
                                          <p:attrName>r</p:attrName>
                                        </p:attrNameLst>
                                      </p:cBhvr>
                                    </p:animRot>
                                  </p:childTnLst>
                                </p:cTn>
                              </p:par>
                              <p:par>
                                <p:cTn id="11" presetID="8" presetClass="emph" presetSubtype="0" fill="hold" grpId="0" nodeType="withEffect">
                                  <p:stCondLst>
                                    <p:cond delay="0"/>
                                  </p:stCondLst>
                                  <p:childTnLst>
                                    <p:animRot by="21600000">
                                      <p:cBhvr>
                                        <p:cTn id="12" dur="1000" fill="hold"/>
                                        <p:tgtEl>
                                          <p:spTgt spid="48"/>
                                        </p:tgtEl>
                                        <p:attrNameLst>
                                          <p:attrName>r</p:attrName>
                                        </p:attrNameLst>
                                      </p:cBhvr>
                                    </p:animRot>
                                  </p:childTnLst>
                                </p:cTn>
                              </p:par>
                              <p:par>
                                <p:cTn id="13" presetID="8" presetClass="emph" presetSubtype="0" fill="hold" grpId="0" nodeType="withEffect">
                                  <p:stCondLst>
                                    <p:cond delay="0"/>
                                  </p:stCondLst>
                                  <p:childTnLst>
                                    <p:animRot by="21600000">
                                      <p:cBhvr>
                                        <p:cTn id="14" dur="1000" fill="hold"/>
                                        <p:tgtEl>
                                          <p:spTgt spid="49"/>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1000"/>
                                        <p:tgtEl>
                                          <p:spTgt spid="43"/>
                                        </p:tgtEl>
                                      </p:cBhvr>
                                    </p:animEffect>
                                    <p:anim calcmode="lin" valueType="num">
                                      <p:cBhvr>
                                        <p:cTn id="18" dur="1000" fill="hold"/>
                                        <p:tgtEl>
                                          <p:spTgt spid="43"/>
                                        </p:tgtEl>
                                        <p:attrNameLst>
                                          <p:attrName>ppt_x</p:attrName>
                                        </p:attrNameLst>
                                      </p:cBhvr>
                                      <p:tavLst>
                                        <p:tav tm="0">
                                          <p:val>
                                            <p:strVal val="#ppt_x"/>
                                          </p:val>
                                        </p:tav>
                                        <p:tav tm="100000">
                                          <p:val>
                                            <p:strVal val="#ppt_x"/>
                                          </p:val>
                                        </p:tav>
                                      </p:tavLst>
                                    </p:anim>
                                    <p:anim calcmode="lin" valueType="num">
                                      <p:cBhvr>
                                        <p:cTn id="19" dur="1000" fill="hold"/>
                                        <p:tgtEl>
                                          <p:spTgt spid="43"/>
                                        </p:tgtEl>
                                        <p:attrNameLst>
                                          <p:attrName>ppt_y</p:attrName>
                                        </p:attrNameLst>
                                      </p:cBhvr>
                                      <p:tavLst>
                                        <p:tav tm="0">
                                          <p:val>
                                            <p:strVal val="#ppt_y+.1"/>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ppt_x</p:attrName>
                                        </p:attrNameLst>
                                      </p:cBhvr>
                                      <p:tavLst>
                                        <p:tav tm="0">
                                          <p:val>
                                            <p:strVal val="0-#ppt_w/2"/>
                                          </p:val>
                                        </p:tav>
                                        <p:tav tm="100000">
                                          <p:val>
                                            <p:strVal val="#ppt_x"/>
                                          </p:val>
                                        </p:tav>
                                      </p:tavLst>
                                    </p:anim>
                                    <p:anim calcmode="lin" valueType="num">
                                      <p:cBhvr>
                                        <p:cTn id="23" dur="500" fill="hold"/>
                                        <p:tgtEl>
                                          <p:spTgt spid="42"/>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44"/>
                                        </p:tgtEl>
                                        <p:attrNameLst>
                                          <p:attrName>style.visibility</p:attrName>
                                        </p:attrNameLst>
                                      </p:cBhvr>
                                      <p:to>
                                        <p:strVal val="visible"/>
                                      </p:to>
                                    </p:set>
                                    <p:anim calcmode="lin" valueType="num">
                                      <p:cBhvr>
                                        <p:cTn id="26" dur="500" fill="hold"/>
                                        <p:tgtEl>
                                          <p:spTgt spid="44"/>
                                        </p:tgtEl>
                                        <p:attrNameLst>
                                          <p:attrName>ppt_x</p:attrName>
                                        </p:attrNameLst>
                                      </p:cBhvr>
                                      <p:tavLst>
                                        <p:tav tm="0">
                                          <p:val>
                                            <p:strVal val="0-#ppt_w/2"/>
                                          </p:val>
                                        </p:tav>
                                        <p:tav tm="100000">
                                          <p:val>
                                            <p:strVal val="#ppt_x"/>
                                          </p:val>
                                        </p:tav>
                                      </p:tavLst>
                                    </p:anim>
                                    <p:anim calcmode="lin" valueType="num">
                                      <p:cBhvr>
                                        <p:cTn id="27" dur="500" fill="hold"/>
                                        <p:tgtEl>
                                          <p:spTgt spid="44"/>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ppt_x</p:attrName>
                                        </p:attrNameLst>
                                      </p:cBhvr>
                                      <p:tavLst>
                                        <p:tav tm="0">
                                          <p:val>
                                            <p:strVal val="0-#ppt_w/2"/>
                                          </p:val>
                                        </p:tav>
                                        <p:tav tm="100000">
                                          <p:val>
                                            <p:strVal val="#ppt_x"/>
                                          </p:val>
                                        </p:tav>
                                      </p:tavLst>
                                    </p:anim>
                                    <p:anim calcmode="lin" valueType="num">
                                      <p:cBhvr>
                                        <p:cTn id="31" dur="500" fill="hold"/>
                                        <p:tgtEl>
                                          <p:spTgt spid="54"/>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56"/>
                                        </p:tgtEl>
                                        <p:attrNameLst>
                                          <p:attrName>style.visibility</p:attrName>
                                        </p:attrNameLst>
                                      </p:cBhvr>
                                      <p:to>
                                        <p:strVal val="visible"/>
                                      </p:to>
                                    </p:set>
                                    <p:anim calcmode="lin" valueType="num">
                                      <p:cBhvr>
                                        <p:cTn id="34" dur="500" fill="hold"/>
                                        <p:tgtEl>
                                          <p:spTgt spid="56"/>
                                        </p:tgtEl>
                                        <p:attrNameLst>
                                          <p:attrName>ppt_x</p:attrName>
                                        </p:attrNameLst>
                                      </p:cBhvr>
                                      <p:tavLst>
                                        <p:tav tm="0">
                                          <p:val>
                                            <p:strVal val="0-#ppt_w/2"/>
                                          </p:val>
                                        </p:tav>
                                        <p:tav tm="100000">
                                          <p:val>
                                            <p:strVal val="#ppt_x"/>
                                          </p:val>
                                        </p:tav>
                                      </p:tavLst>
                                    </p:anim>
                                    <p:anim calcmode="lin" valueType="num">
                                      <p:cBhvr>
                                        <p:cTn id="35" dur="500" fill="hold"/>
                                        <p:tgtEl>
                                          <p:spTgt spid="56"/>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42"/>
                                        </p:tgtEl>
                                        <p:attrNameLst>
                                          <p:attrName>r</p:attrName>
                                        </p:attrNameLst>
                                      </p:cBhvr>
                                    </p:animRot>
                                  </p:childTnLst>
                                </p:cTn>
                              </p:par>
                              <p:par>
                                <p:cTn id="38" presetID="8" presetClass="emph" presetSubtype="0" fill="hold" grpId="1" nodeType="withEffect">
                                  <p:stCondLst>
                                    <p:cond delay="0"/>
                                  </p:stCondLst>
                                  <p:childTnLst>
                                    <p:animRot by="21600000">
                                      <p:cBhvr>
                                        <p:cTn id="39" dur="500" fill="hold"/>
                                        <p:tgtEl>
                                          <p:spTgt spid="44"/>
                                        </p:tgtEl>
                                        <p:attrNameLst>
                                          <p:attrName>r</p:attrName>
                                        </p:attrNameLst>
                                      </p:cBhvr>
                                    </p:animRot>
                                  </p:childTnLst>
                                </p:cTn>
                              </p:par>
                              <p:par>
                                <p:cTn id="40" presetID="8" presetClass="emph" presetSubtype="0" fill="hold" grpId="1" nodeType="withEffect">
                                  <p:stCondLst>
                                    <p:cond delay="0"/>
                                  </p:stCondLst>
                                  <p:childTnLst>
                                    <p:animRot by="21600000">
                                      <p:cBhvr>
                                        <p:cTn id="41" dur="500" fill="hold"/>
                                        <p:tgtEl>
                                          <p:spTgt spid="54"/>
                                        </p:tgtEl>
                                        <p:attrNameLst>
                                          <p:attrName>r</p:attrName>
                                        </p:attrNameLst>
                                      </p:cBhvr>
                                    </p:animRot>
                                  </p:childTnLst>
                                </p:cTn>
                              </p:par>
                              <p:par>
                                <p:cTn id="42" presetID="8" presetClass="emph" presetSubtype="0" fill="hold" grpId="1" nodeType="withEffect">
                                  <p:stCondLst>
                                    <p:cond delay="0"/>
                                  </p:stCondLst>
                                  <p:childTnLst>
                                    <p:animRot by="21600000">
                                      <p:cBhvr>
                                        <p:cTn id="43" dur="500" fill="hold"/>
                                        <p:tgtEl>
                                          <p:spTgt spid="56"/>
                                        </p:tgtEl>
                                        <p:attrNameLst>
                                          <p:attrName>r</p:attrName>
                                        </p:attrNameLst>
                                      </p:cBhvr>
                                    </p:animRot>
                                  </p:childTnLst>
                                </p:cTn>
                              </p:par>
                              <p:par>
                                <p:cTn id="44" presetID="10" presetClass="entr" presetSubtype="0" fill="hold" grpId="0" nodeType="withEffect">
                                  <p:stCondLst>
                                    <p:cond delay="300"/>
                                  </p:stCondLst>
                                  <p:childTnLst>
                                    <p:set>
                                      <p:cBhvr>
                                        <p:cTn id="45" dur="1" fill="hold">
                                          <p:stCondLst>
                                            <p:cond delay="0"/>
                                          </p:stCondLst>
                                        </p:cTn>
                                        <p:tgtEl>
                                          <p:spTgt spid="41"/>
                                        </p:tgtEl>
                                        <p:attrNameLst>
                                          <p:attrName>style.visibility</p:attrName>
                                        </p:attrNameLst>
                                      </p:cBhvr>
                                      <p:to>
                                        <p:strVal val="visible"/>
                                      </p:to>
                                    </p:set>
                                    <p:animEffect transition="in" filter="fade">
                                      <p:cBhvr>
                                        <p:cTn id="4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bldLvl="0" animBg="1"/>
      <p:bldP spid="46" grpId="0" bldLvl="0" animBg="1"/>
      <p:bldP spid="47" grpId="0" bldLvl="0" animBg="1"/>
      <p:bldP spid="48" grpId="0" bldLvl="0" animBg="1"/>
      <p:bldP spid="49" grpId="0" bldLvl="0" animBg="1"/>
      <p:bldP spid="41" grpId="0"/>
      <p:bldP spid="42" grpId="0" bldLvl="0" animBg="1"/>
      <p:bldP spid="42" grpId="1" bldLvl="0" animBg="1"/>
      <p:bldP spid="44" grpId="0" bldLvl="0" animBg="1"/>
      <p:bldP spid="44" grpId="1" bldLvl="0" animBg="1"/>
      <p:bldP spid="54" grpId="0" bldLvl="0" animBg="1"/>
      <p:bldP spid="54" grpId="1" bldLvl="0" animBg="1"/>
      <p:bldP spid="56" grpId="0" bldLvl="0" animBg="1"/>
      <p:bldP spid="56" grpId="1" bldLvl="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文本框 3"/>
          <p:cNvSpPr txBox="1">
            <a:spLocks noChangeArrowheads="1"/>
          </p:cNvSpPr>
          <p:nvPr/>
        </p:nvSpPr>
        <p:spPr bwMode="auto">
          <a:xfrm>
            <a:off x="11364913" y="652462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07</a:t>
            </a:r>
            <a:endParaRPr lang="zh-CN" altLang="en-US" sz="1500" dirty="0">
              <a:solidFill>
                <a:srgbClr val="197519"/>
              </a:solidFill>
              <a:ea typeface="方正粗倩简体" pitchFamily="65" charset="-122"/>
            </a:endParaRPr>
          </a:p>
        </p:txBody>
      </p:sp>
      <p:sp>
        <p:nvSpPr>
          <p:cNvPr id="5" name="等腰三角形 44"/>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6" name="等腰三角形 45"/>
          <p:cNvSpPr>
            <a:spLocks noChangeArrowheads="1"/>
          </p:cNvSpPr>
          <p:nvPr/>
        </p:nvSpPr>
        <p:spPr bwMode="auto">
          <a:xfrm rot="-6030424">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7"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8" name="等腰三角形 47"/>
          <p:cNvSpPr>
            <a:spLocks noChangeArrowheads="1"/>
          </p:cNvSpPr>
          <p:nvPr/>
        </p:nvSpPr>
        <p:spPr bwMode="auto">
          <a:xfrm rot="-3389783">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9" name="等腰三角形 48"/>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10" name="矩形 9"/>
          <p:cNvSpPr>
            <a:spLocks noChangeArrowheads="1"/>
          </p:cNvSpPr>
          <p:nvPr/>
        </p:nvSpPr>
        <p:spPr bwMode="auto">
          <a:xfrm>
            <a:off x="1126435" y="505310"/>
            <a:ext cx="16332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b="1" dirty="0">
                <a:solidFill>
                  <a:srgbClr val="197519"/>
                </a:solidFill>
              </a:rPr>
              <a:t>技术团队</a:t>
            </a:r>
            <a:endParaRPr lang="zh-CN" altLang="en-US" sz="2000" b="1" dirty="0">
              <a:solidFill>
                <a:srgbClr val="197519"/>
              </a:solidFill>
            </a:endParaRPr>
          </a:p>
        </p:txBody>
      </p:sp>
      <p:sp>
        <p:nvSpPr>
          <p:cNvPr id="11"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2"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3"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4"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15" name="文本框 14"/>
          <p:cNvSpPr txBox="1"/>
          <p:nvPr/>
        </p:nvSpPr>
        <p:spPr>
          <a:xfrm>
            <a:off x="2291691" y="1947887"/>
            <a:ext cx="1729424" cy="984885"/>
          </a:xfrm>
          <a:prstGeom prst="rect">
            <a:avLst/>
          </a:prstGeom>
          <a:noFill/>
        </p:spPr>
        <p:txBody>
          <a:bodyPr wrap="square" rtlCol="0">
            <a:spAutoFit/>
          </a:bodyPr>
          <a:lstStyle/>
          <a:p>
            <a:pPr marL="171450" indent="-171450">
              <a:buFont typeface="Arial" panose="020B0604020202020204" pitchFamily="34" charset="0"/>
              <a:buChar char="•"/>
            </a:pPr>
            <a:r>
              <a:rPr kumimoji="1" lang="zh-CN" altLang="en-US" sz="1400" dirty="0"/>
              <a:t>陈若然，</a:t>
            </a:r>
            <a:r>
              <a:rPr kumimoji="1" lang="zh-CN" altLang="en-US" sz="1100" dirty="0"/>
              <a:t>西南交通大学讲师，本科及博士毕业于清华大学工业工程系</a:t>
            </a:r>
            <a:endParaRPr kumimoji="1" lang="en-US" altLang="zh-CN" sz="1100" dirty="0"/>
          </a:p>
          <a:p>
            <a:endParaRPr kumimoji="1" lang="zh-CN" altLang="en-US" sz="1100" dirty="0"/>
          </a:p>
        </p:txBody>
      </p:sp>
      <p:sp>
        <p:nvSpPr>
          <p:cNvPr id="16" name="文本框 15"/>
          <p:cNvSpPr txBox="1"/>
          <p:nvPr/>
        </p:nvSpPr>
        <p:spPr>
          <a:xfrm>
            <a:off x="3883819" y="748985"/>
            <a:ext cx="1830185" cy="984885"/>
          </a:xfrm>
          <a:prstGeom prst="rect">
            <a:avLst/>
          </a:prstGeom>
          <a:noFill/>
        </p:spPr>
        <p:txBody>
          <a:bodyPr wrap="square" rtlCol="0">
            <a:spAutoFit/>
          </a:bodyPr>
          <a:lstStyle/>
          <a:p>
            <a:pPr marL="171450" indent="-171450">
              <a:buFont typeface="Arial" panose="020B0604020202020204" pitchFamily="34" charset="0"/>
              <a:buChar char="•"/>
            </a:pPr>
            <a:r>
              <a:rPr lang="zh-CN" altLang="en-US" sz="1400" dirty="0"/>
              <a:t>侯成凡，</a:t>
            </a:r>
            <a:r>
              <a:rPr lang="zh-CN" altLang="en-US" sz="1100" dirty="0"/>
              <a:t>中国科学技术大学管理学院</a:t>
            </a:r>
            <a:r>
              <a:rPr kumimoji="1" lang="zh-CN" altLang="en-US" sz="1100" dirty="0"/>
              <a:t>特任副教授，本科及博士毕业于清华大学工业工程系</a:t>
            </a:r>
            <a:endParaRPr kumimoji="1" lang="en-US" altLang="zh-CN" sz="1100" dirty="0"/>
          </a:p>
          <a:p>
            <a:endParaRPr kumimoji="1" lang="zh-CN" altLang="en-US" sz="1100" dirty="0"/>
          </a:p>
        </p:txBody>
      </p:sp>
      <p:sp>
        <p:nvSpPr>
          <p:cNvPr id="17" name="文本框 16"/>
          <p:cNvSpPr txBox="1"/>
          <p:nvPr/>
        </p:nvSpPr>
        <p:spPr>
          <a:xfrm>
            <a:off x="6364785" y="749212"/>
            <a:ext cx="1633216" cy="814705"/>
          </a:xfrm>
          <a:prstGeom prst="rect">
            <a:avLst/>
          </a:prstGeom>
          <a:noFill/>
        </p:spPr>
        <p:txBody>
          <a:bodyPr wrap="square" rtlCol="0">
            <a:spAutoFit/>
          </a:bodyPr>
          <a:lstStyle/>
          <a:p>
            <a:pPr marL="171450" indent="-171450">
              <a:buFont typeface="Arial" panose="020B0604020202020204" pitchFamily="34" charset="0"/>
              <a:buChar char="•"/>
            </a:pPr>
            <a:r>
              <a:rPr lang="zh-CN" altLang="en-US" sz="1400" dirty="0"/>
              <a:t>艾文清，</a:t>
            </a:r>
            <a:r>
              <a:rPr kumimoji="1" lang="zh-CN" altLang="en-US" sz="1100" dirty="0"/>
              <a:t>清华大学工业工程系博士，具联想及滴滴实习经历</a:t>
            </a:r>
            <a:endParaRPr kumimoji="1" lang="en-US" altLang="zh-CN" sz="1100" dirty="0"/>
          </a:p>
          <a:p>
            <a:endParaRPr kumimoji="1" lang="zh-CN" altLang="en-US" sz="1100" dirty="0"/>
          </a:p>
        </p:txBody>
      </p:sp>
      <p:sp>
        <p:nvSpPr>
          <p:cNvPr id="18" name="文本框 17"/>
          <p:cNvSpPr txBox="1"/>
          <p:nvPr/>
        </p:nvSpPr>
        <p:spPr>
          <a:xfrm>
            <a:off x="2419350" y="4689475"/>
            <a:ext cx="1840230" cy="814705"/>
          </a:xfrm>
          <a:prstGeom prst="rect">
            <a:avLst/>
          </a:prstGeom>
          <a:noFill/>
        </p:spPr>
        <p:txBody>
          <a:bodyPr wrap="square" rtlCol="0">
            <a:spAutoFit/>
          </a:bodyPr>
          <a:lstStyle/>
          <a:p>
            <a:pPr marL="171450" indent="-171450">
              <a:buFont typeface="Arial" panose="020B0604020202020204" pitchFamily="34" charset="0"/>
              <a:buChar char="•"/>
            </a:pPr>
            <a:r>
              <a:rPr lang="zh-CN" altLang="en-US" sz="1400" dirty="0"/>
              <a:t>王召同，</a:t>
            </a:r>
            <a:r>
              <a:rPr kumimoji="1" lang="zh-CN" altLang="en-US" sz="1100" dirty="0"/>
              <a:t>清华大学工业工程系博士，具中烟及大马鹿项目经历</a:t>
            </a:r>
            <a:endParaRPr kumimoji="1" lang="en-US" altLang="zh-CN" sz="1100" dirty="0"/>
          </a:p>
          <a:p>
            <a:endParaRPr kumimoji="1" lang="zh-CN" altLang="en-US" sz="1100" dirty="0"/>
          </a:p>
        </p:txBody>
      </p:sp>
      <p:sp>
        <p:nvSpPr>
          <p:cNvPr id="19" name="文本框 18"/>
          <p:cNvSpPr txBox="1"/>
          <p:nvPr/>
        </p:nvSpPr>
        <p:spPr>
          <a:xfrm>
            <a:off x="8595995" y="3146425"/>
            <a:ext cx="2018665" cy="814705"/>
          </a:xfrm>
          <a:prstGeom prst="rect">
            <a:avLst/>
          </a:prstGeom>
          <a:noFill/>
        </p:spPr>
        <p:txBody>
          <a:bodyPr wrap="square" rtlCol="0">
            <a:spAutoFit/>
          </a:bodyPr>
          <a:lstStyle/>
          <a:p>
            <a:pPr marL="171450" indent="-171450">
              <a:buFont typeface="Arial" panose="020B0604020202020204" pitchFamily="34" charset="0"/>
              <a:buChar char="•"/>
            </a:pPr>
            <a:r>
              <a:rPr lang="zh-CN" altLang="en-US" sz="1400" dirty="0"/>
              <a:t>于艺，</a:t>
            </a:r>
            <a:r>
              <a:rPr kumimoji="1" lang="zh-CN" altLang="en-US" sz="1100" dirty="0"/>
              <a:t>清华大学工业工程系博士，具中烟项目经历，香港大学交换生</a:t>
            </a:r>
            <a:endParaRPr kumimoji="1" lang="en-US" altLang="zh-CN" sz="1100" dirty="0"/>
          </a:p>
          <a:p>
            <a:endParaRPr kumimoji="1" lang="zh-CN" altLang="en-US" sz="1100" dirty="0"/>
          </a:p>
        </p:txBody>
      </p:sp>
      <p:sp>
        <p:nvSpPr>
          <p:cNvPr id="20" name="文本框 19"/>
          <p:cNvSpPr txBox="1"/>
          <p:nvPr/>
        </p:nvSpPr>
        <p:spPr>
          <a:xfrm>
            <a:off x="2229485" y="3296285"/>
            <a:ext cx="1689100" cy="645160"/>
          </a:xfrm>
          <a:prstGeom prst="rect">
            <a:avLst/>
          </a:prstGeom>
          <a:noFill/>
        </p:spPr>
        <p:txBody>
          <a:bodyPr wrap="square" rtlCol="0">
            <a:spAutoFit/>
          </a:bodyPr>
          <a:lstStyle/>
          <a:p>
            <a:pPr marL="171450" indent="-171450">
              <a:buFont typeface="Arial" panose="020B0604020202020204" pitchFamily="34" charset="0"/>
              <a:buChar char="•"/>
            </a:pPr>
            <a:r>
              <a:rPr lang="zh-CN" altLang="en-US" sz="1400" dirty="0"/>
              <a:t>曹晓宇，</a:t>
            </a:r>
            <a:r>
              <a:rPr kumimoji="1" lang="zh-CN" altLang="en-US" sz="1100" dirty="0"/>
              <a:t>清华大学工业工程系博士</a:t>
            </a:r>
            <a:endParaRPr kumimoji="1" lang="en-US" altLang="zh-CN" sz="1100" dirty="0"/>
          </a:p>
          <a:p>
            <a:endParaRPr kumimoji="1" lang="zh-CN" altLang="en-US" sz="1100" dirty="0"/>
          </a:p>
        </p:txBody>
      </p:sp>
      <p:sp>
        <p:nvSpPr>
          <p:cNvPr id="21" name="文本框 20"/>
          <p:cNvSpPr txBox="1"/>
          <p:nvPr/>
        </p:nvSpPr>
        <p:spPr>
          <a:xfrm>
            <a:off x="4391025" y="5784215"/>
            <a:ext cx="1829435" cy="814705"/>
          </a:xfrm>
          <a:prstGeom prst="rect">
            <a:avLst/>
          </a:prstGeom>
          <a:noFill/>
        </p:spPr>
        <p:txBody>
          <a:bodyPr wrap="square" rtlCol="0">
            <a:spAutoFit/>
          </a:bodyPr>
          <a:lstStyle/>
          <a:p>
            <a:pPr marL="171450" indent="-171450">
              <a:buFont typeface="Arial" panose="020B0604020202020204" pitchFamily="34" charset="0"/>
              <a:buChar char="•"/>
            </a:pPr>
            <a:r>
              <a:rPr lang="zh-CN" altLang="en-US" sz="1400" dirty="0"/>
              <a:t>单张拓，</a:t>
            </a:r>
            <a:r>
              <a:rPr kumimoji="1" lang="zh-CN" altLang="en-US" sz="1100" dirty="0"/>
              <a:t>清华大学工业工程系博士，具上汽大众项目经历</a:t>
            </a:r>
            <a:endParaRPr kumimoji="1" lang="en-US" altLang="zh-CN" sz="1100" dirty="0"/>
          </a:p>
          <a:p>
            <a:endParaRPr kumimoji="1" lang="zh-CN" altLang="en-US" sz="1100" dirty="0"/>
          </a:p>
        </p:txBody>
      </p:sp>
      <p:sp>
        <p:nvSpPr>
          <p:cNvPr id="22" name="文本框 21"/>
          <p:cNvSpPr txBox="1"/>
          <p:nvPr/>
        </p:nvSpPr>
        <p:spPr>
          <a:xfrm>
            <a:off x="6850380" y="5794375"/>
            <a:ext cx="1932305" cy="645160"/>
          </a:xfrm>
          <a:prstGeom prst="rect">
            <a:avLst/>
          </a:prstGeom>
          <a:noFill/>
        </p:spPr>
        <p:txBody>
          <a:bodyPr wrap="square" rtlCol="0">
            <a:spAutoFit/>
          </a:bodyPr>
          <a:lstStyle/>
          <a:p>
            <a:pPr marL="171450" indent="-171450">
              <a:buFont typeface="Arial" panose="020B0604020202020204" pitchFamily="34" charset="0"/>
              <a:buChar char="•"/>
            </a:pPr>
            <a:r>
              <a:rPr lang="zh-CN" altLang="en-US" sz="1400" dirty="0"/>
              <a:t>殷乙程，</a:t>
            </a:r>
            <a:r>
              <a:rPr kumimoji="1" lang="zh-CN" altLang="en-US" sz="1100" dirty="0"/>
              <a:t>清华大学工业工程系本科，熟练使用</a:t>
            </a:r>
            <a:r>
              <a:rPr kumimoji="1" lang="en-US" altLang="zh-CN" sz="1100" dirty="0" err="1"/>
              <a:t>Asprova</a:t>
            </a:r>
            <a:r>
              <a:rPr kumimoji="1" lang="zh-CN" altLang="en-US" sz="1100" dirty="0"/>
              <a:t>软件</a:t>
            </a:r>
            <a:endParaRPr kumimoji="1" lang="zh-CN" altLang="en-US" sz="1100" dirty="0"/>
          </a:p>
        </p:txBody>
      </p:sp>
      <p:sp>
        <p:nvSpPr>
          <p:cNvPr id="23" name="文本框 22"/>
          <p:cNvSpPr txBox="1"/>
          <p:nvPr/>
        </p:nvSpPr>
        <p:spPr>
          <a:xfrm>
            <a:off x="8408670" y="4645025"/>
            <a:ext cx="1915160" cy="475615"/>
          </a:xfrm>
          <a:prstGeom prst="rect">
            <a:avLst/>
          </a:prstGeom>
          <a:noFill/>
        </p:spPr>
        <p:txBody>
          <a:bodyPr wrap="square" rtlCol="0">
            <a:spAutoFit/>
          </a:bodyPr>
          <a:lstStyle/>
          <a:p>
            <a:pPr marL="171450" indent="-171450">
              <a:buFont typeface="Arial" panose="020B0604020202020204" pitchFamily="34" charset="0"/>
              <a:buChar char="•"/>
            </a:pPr>
            <a:r>
              <a:rPr lang="zh-CN" altLang="en-US" sz="1400" dirty="0"/>
              <a:t>刘文轩，</a:t>
            </a:r>
            <a:r>
              <a:rPr kumimoji="1" lang="zh-CN" altLang="en-US" sz="1100" dirty="0"/>
              <a:t>清华大学工业工程系年级第一</a:t>
            </a:r>
            <a:endParaRPr kumimoji="1" lang="zh-CN" altLang="en-US" sz="1100" dirty="0"/>
          </a:p>
        </p:txBody>
      </p:sp>
      <p:sp>
        <p:nvSpPr>
          <p:cNvPr id="24" name="文本框 23"/>
          <p:cNvSpPr txBox="1"/>
          <p:nvPr/>
        </p:nvSpPr>
        <p:spPr>
          <a:xfrm>
            <a:off x="8077486" y="1647576"/>
            <a:ext cx="1587929" cy="983615"/>
          </a:xfrm>
          <a:prstGeom prst="rect">
            <a:avLst/>
          </a:prstGeom>
          <a:noFill/>
        </p:spPr>
        <p:txBody>
          <a:bodyPr wrap="square" rtlCol="0">
            <a:spAutoFit/>
          </a:bodyPr>
          <a:lstStyle/>
          <a:p>
            <a:pPr marL="171450" indent="-171450">
              <a:buFont typeface="Arial" panose="020B0604020202020204" pitchFamily="34" charset="0"/>
              <a:buChar char="•"/>
            </a:pPr>
            <a:r>
              <a:rPr lang="zh-CN" altLang="en-US" sz="1400" dirty="0"/>
              <a:t>王璐，</a:t>
            </a:r>
            <a:r>
              <a:rPr kumimoji="1" lang="zh-CN" altLang="en-US" sz="1100" dirty="0"/>
              <a:t>本科毕业于清华大学工业工程系博士，香港大学交换生</a:t>
            </a:r>
            <a:endParaRPr kumimoji="1" lang="en-US" altLang="zh-CN" sz="1100" dirty="0"/>
          </a:p>
          <a:p>
            <a:endParaRPr kumimoji="1" lang="zh-CN" altLang="en-US" sz="1100" dirty="0"/>
          </a:p>
        </p:txBody>
      </p:sp>
      <p:grpSp>
        <p:nvGrpSpPr>
          <p:cNvPr id="25" name="组合 24"/>
          <p:cNvGrpSpPr/>
          <p:nvPr/>
        </p:nvGrpSpPr>
        <p:grpSpPr bwMode="auto">
          <a:xfrm>
            <a:off x="4718748" y="2241161"/>
            <a:ext cx="2898896" cy="2898898"/>
            <a:chOff x="3510653" y="819764"/>
            <a:chExt cx="5383162" cy="5383162"/>
          </a:xfrm>
        </p:grpSpPr>
        <p:sp>
          <p:nvSpPr>
            <p:cNvPr id="26" name="椭圆 25"/>
            <p:cNvSpPr/>
            <p:nvPr/>
          </p:nvSpPr>
          <p:spPr>
            <a:xfrm>
              <a:off x="3605902" y="915013"/>
              <a:ext cx="5192665" cy="5192665"/>
            </a:xfrm>
            <a:prstGeom prst="ellipse">
              <a:avLst/>
            </a:prstGeom>
            <a:solidFill>
              <a:srgbClr val="19751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27" name="Oval 8_1"/>
            <p:cNvSpPr/>
            <p:nvPr/>
          </p:nvSpPr>
          <p:spPr>
            <a:xfrm>
              <a:off x="3510653" y="819764"/>
              <a:ext cx="5383162" cy="5383162"/>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grpSp>
      <p:sp>
        <p:nvSpPr>
          <p:cNvPr id="28" name="矩形 27"/>
          <p:cNvSpPr>
            <a:spLocks noChangeArrowheads="1"/>
          </p:cNvSpPr>
          <p:nvPr/>
        </p:nvSpPr>
        <p:spPr bwMode="auto">
          <a:xfrm>
            <a:off x="5325434" y="3429000"/>
            <a:ext cx="163321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800" b="1" dirty="0">
                <a:solidFill>
                  <a:schemeClr val="bg1"/>
                </a:solidFill>
              </a:rPr>
              <a:t>核心成员</a:t>
            </a:r>
            <a:endParaRPr lang="zh-CN" altLang="en-US" sz="2800" b="1"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5"/>
                                        </p:tgtEl>
                                        <p:attrNameLst>
                                          <p:attrName>r</p:attrName>
                                        </p:attrNameLst>
                                      </p:cBhvr>
                                    </p:animRot>
                                  </p:childTnLst>
                                </p:cTn>
                              </p:par>
                              <p:par>
                                <p:cTn id="7" presetID="8" presetClass="emph" presetSubtype="0" fill="hold" grpId="0" nodeType="withEffect">
                                  <p:stCondLst>
                                    <p:cond delay="0"/>
                                  </p:stCondLst>
                                  <p:childTnLst>
                                    <p:animRot by="21600000">
                                      <p:cBhvr>
                                        <p:cTn id="8" dur="1000" fill="hold"/>
                                        <p:tgtEl>
                                          <p:spTgt spid="6"/>
                                        </p:tgtEl>
                                        <p:attrNameLst>
                                          <p:attrName>r</p:attrName>
                                        </p:attrNameLst>
                                      </p:cBhvr>
                                    </p:animRot>
                                  </p:childTnLst>
                                </p:cTn>
                              </p:par>
                              <p:par>
                                <p:cTn id="9" presetID="8" presetClass="emph" presetSubtype="0" fill="hold" grpId="0" nodeType="withEffect">
                                  <p:stCondLst>
                                    <p:cond delay="0"/>
                                  </p:stCondLst>
                                  <p:childTnLst>
                                    <p:animRot by="21600000">
                                      <p:cBhvr>
                                        <p:cTn id="10" dur="1000" fill="hold"/>
                                        <p:tgtEl>
                                          <p:spTgt spid="7"/>
                                        </p:tgtEl>
                                        <p:attrNameLst>
                                          <p:attrName>r</p:attrName>
                                        </p:attrNameLst>
                                      </p:cBhvr>
                                    </p:animRot>
                                  </p:childTnLst>
                                </p:cTn>
                              </p:par>
                              <p:par>
                                <p:cTn id="11" presetID="8" presetClass="emph" presetSubtype="0" fill="hold" grpId="0" nodeType="withEffect">
                                  <p:stCondLst>
                                    <p:cond delay="0"/>
                                  </p:stCondLst>
                                  <p:childTnLst>
                                    <p:animRot by="21600000">
                                      <p:cBhvr>
                                        <p:cTn id="12" dur="1000" fill="hold"/>
                                        <p:tgtEl>
                                          <p:spTgt spid="8"/>
                                        </p:tgtEl>
                                        <p:attrNameLst>
                                          <p:attrName>r</p:attrName>
                                        </p:attrNameLst>
                                      </p:cBhvr>
                                    </p:animRot>
                                  </p:childTnLst>
                                </p:cTn>
                              </p:par>
                              <p:par>
                                <p:cTn id="13" presetID="8" presetClass="emph" presetSubtype="0" fill="hold" grpId="0" nodeType="withEffect">
                                  <p:stCondLst>
                                    <p:cond delay="0"/>
                                  </p:stCondLst>
                                  <p:childTnLst>
                                    <p:animRot by="21600000">
                                      <p:cBhvr>
                                        <p:cTn id="14" dur="1000" fill="hold"/>
                                        <p:tgtEl>
                                          <p:spTgt spid="9"/>
                                        </p:tgtEl>
                                        <p:attrNameLst>
                                          <p:attrName>r</p:attrName>
                                        </p:attrNameLst>
                                      </p:cBhvr>
                                    </p:animRot>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500" fill="hold"/>
                                        <p:tgtEl>
                                          <p:spTgt spid="11"/>
                                        </p:tgtEl>
                                        <p:attrNameLst>
                                          <p:attrName>ppt_x</p:attrName>
                                        </p:attrNameLst>
                                      </p:cBhvr>
                                      <p:tavLst>
                                        <p:tav tm="0">
                                          <p:val>
                                            <p:strVal val="0-#ppt_w/2"/>
                                          </p:val>
                                        </p:tav>
                                        <p:tav tm="100000">
                                          <p:val>
                                            <p:strVal val="#ppt_x"/>
                                          </p:val>
                                        </p:tav>
                                      </p:tavLst>
                                    </p:anim>
                                    <p:anim calcmode="lin" valueType="num">
                                      <p:cBhvr>
                                        <p:cTn id="23" dur="500" fill="hold"/>
                                        <p:tgtEl>
                                          <p:spTgt spid="11"/>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ppt_x</p:attrName>
                                        </p:attrNameLst>
                                      </p:cBhvr>
                                      <p:tavLst>
                                        <p:tav tm="0">
                                          <p:val>
                                            <p:strVal val="0-#ppt_w/2"/>
                                          </p:val>
                                        </p:tav>
                                        <p:tav tm="100000">
                                          <p:val>
                                            <p:strVal val="#ppt_x"/>
                                          </p:val>
                                        </p:tav>
                                      </p:tavLst>
                                    </p:anim>
                                    <p:anim calcmode="lin" valueType="num">
                                      <p:cBhvr>
                                        <p:cTn id="27" dur="500" fill="hold"/>
                                        <p:tgtEl>
                                          <p:spTgt spid="12"/>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ppt_x</p:attrName>
                                        </p:attrNameLst>
                                      </p:cBhvr>
                                      <p:tavLst>
                                        <p:tav tm="0">
                                          <p:val>
                                            <p:strVal val="0-#ppt_w/2"/>
                                          </p:val>
                                        </p:tav>
                                        <p:tav tm="100000">
                                          <p:val>
                                            <p:strVal val="#ppt_x"/>
                                          </p:val>
                                        </p:tav>
                                      </p:tavLst>
                                    </p:anim>
                                    <p:anim calcmode="lin" valueType="num">
                                      <p:cBhvr>
                                        <p:cTn id="31" dur="500" fill="hold"/>
                                        <p:tgtEl>
                                          <p:spTgt spid="13"/>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ppt_x</p:attrName>
                                        </p:attrNameLst>
                                      </p:cBhvr>
                                      <p:tavLst>
                                        <p:tav tm="0">
                                          <p:val>
                                            <p:strVal val="0-#ppt_w/2"/>
                                          </p:val>
                                        </p:tav>
                                        <p:tav tm="100000">
                                          <p:val>
                                            <p:strVal val="#ppt_x"/>
                                          </p:val>
                                        </p:tav>
                                      </p:tavLst>
                                    </p:anim>
                                    <p:anim calcmode="lin" valueType="num">
                                      <p:cBhvr>
                                        <p:cTn id="35" dur="500" fill="hold"/>
                                        <p:tgtEl>
                                          <p:spTgt spid="14"/>
                                        </p:tgtEl>
                                        <p:attrNameLst>
                                          <p:attrName>ppt_y</p:attrName>
                                        </p:attrNameLst>
                                      </p:cBhvr>
                                      <p:tavLst>
                                        <p:tav tm="0">
                                          <p:val>
                                            <p:strVal val="#ppt_y"/>
                                          </p:val>
                                        </p:tav>
                                        <p:tav tm="100000">
                                          <p:val>
                                            <p:strVal val="#ppt_y"/>
                                          </p:val>
                                        </p:tav>
                                      </p:tavLst>
                                    </p:anim>
                                  </p:childTnLst>
                                </p:cTn>
                              </p:par>
                              <p:par>
                                <p:cTn id="36" presetID="8" presetClass="emph" presetSubtype="0" fill="hold" grpId="1" nodeType="withEffect">
                                  <p:stCondLst>
                                    <p:cond delay="0"/>
                                  </p:stCondLst>
                                  <p:childTnLst>
                                    <p:animRot by="21600000">
                                      <p:cBhvr>
                                        <p:cTn id="37" dur="500" fill="hold"/>
                                        <p:tgtEl>
                                          <p:spTgt spid="11"/>
                                        </p:tgtEl>
                                        <p:attrNameLst>
                                          <p:attrName>r</p:attrName>
                                        </p:attrNameLst>
                                      </p:cBhvr>
                                    </p:animRot>
                                  </p:childTnLst>
                                </p:cTn>
                              </p:par>
                              <p:par>
                                <p:cTn id="38" presetID="8" presetClass="emph" presetSubtype="0" fill="hold" grpId="1" nodeType="withEffect">
                                  <p:stCondLst>
                                    <p:cond delay="0"/>
                                  </p:stCondLst>
                                  <p:childTnLst>
                                    <p:animRot by="21600000">
                                      <p:cBhvr>
                                        <p:cTn id="39" dur="500" fill="hold"/>
                                        <p:tgtEl>
                                          <p:spTgt spid="12"/>
                                        </p:tgtEl>
                                        <p:attrNameLst>
                                          <p:attrName>r</p:attrName>
                                        </p:attrNameLst>
                                      </p:cBhvr>
                                    </p:animRot>
                                  </p:childTnLst>
                                </p:cTn>
                              </p:par>
                              <p:par>
                                <p:cTn id="40" presetID="8" presetClass="emph" presetSubtype="0" fill="hold" grpId="1" nodeType="withEffect">
                                  <p:stCondLst>
                                    <p:cond delay="0"/>
                                  </p:stCondLst>
                                  <p:childTnLst>
                                    <p:animRot by="21600000">
                                      <p:cBhvr>
                                        <p:cTn id="41" dur="500" fill="hold"/>
                                        <p:tgtEl>
                                          <p:spTgt spid="13"/>
                                        </p:tgtEl>
                                        <p:attrNameLst>
                                          <p:attrName>r</p:attrName>
                                        </p:attrNameLst>
                                      </p:cBhvr>
                                    </p:animRot>
                                  </p:childTnLst>
                                </p:cTn>
                              </p:par>
                              <p:par>
                                <p:cTn id="42" presetID="8" presetClass="emph" presetSubtype="0" fill="hold" grpId="1" nodeType="withEffect">
                                  <p:stCondLst>
                                    <p:cond delay="0"/>
                                  </p:stCondLst>
                                  <p:childTnLst>
                                    <p:animRot by="21600000">
                                      <p:cBhvr>
                                        <p:cTn id="43" dur="500" fill="hold"/>
                                        <p:tgtEl>
                                          <p:spTgt spid="14"/>
                                        </p:tgtEl>
                                        <p:attrNameLst>
                                          <p:attrName>r</p:attrName>
                                        </p:attrNameLst>
                                      </p:cBhvr>
                                    </p:animRot>
                                  </p:childTnLst>
                                </p:cTn>
                              </p:par>
                              <p:par>
                                <p:cTn id="44" presetID="10" presetClass="entr" presetSubtype="0" fill="hold" grpId="0" nodeType="withEffect">
                                  <p:stCondLst>
                                    <p:cond delay="30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500"/>
                                        <p:tgtEl>
                                          <p:spTgt spid="10"/>
                                        </p:tgtEl>
                                      </p:cBhvr>
                                    </p:animEffect>
                                  </p:childTnLst>
                                </p:cTn>
                              </p:par>
                              <p:par>
                                <p:cTn id="47" presetID="23" presetClass="entr" presetSubtype="16"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p:cTn id="49" dur="600" fill="hold"/>
                                        <p:tgtEl>
                                          <p:spTgt spid="25"/>
                                        </p:tgtEl>
                                        <p:attrNameLst>
                                          <p:attrName>ppt_w</p:attrName>
                                        </p:attrNameLst>
                                      </p:cBhvr>
                                      <p:tavLst>
                                        <p:tav tm="0">
                                          <p:val>
                                            <p:fltVal val="0"/>
                                          </p:val>
                                        </p:tav>
                                        <p:tav tm="100000">
                                          <p:val>
                                            <p:strVal val="#ppt_w"/>
                                          </p:val>
                                        </p:tav>
                                      </p:tavLst>
                                    </p:anim>
                                    <p:anim calcmode="lin" valueType="num">
                                      <p:cBhvr>
                                        <p:cTn id="50" dur="600" fill="hold"/>
                                        <p:tgtEl>
                                          <p:spTgt spid="25"/>
                                        </p:tgtEl>
                                        <p:attrNameLst>
                                          <p:attrName>ppt_h</p:attrName>
                                        </p:attrNameLst>
                                      </p:cBhvr>
                                      <p:tavLst>
                                        <p:tav tm="0">
                                          <p:val>
                                            <p:fltVal val="0"/>
                                          </p:val>
                                        </p:tav>
                                        <p:tav tm="100000">
                                          <p:val>
                                            <p:strVal val="#ppt_h"/>
                                          </p:val>
                                        </p:tav>
                                      </p:tavLst>
                                    </p:anim>
                                  </p:childTnLst>
                                </p:cTn>
                              </p:par>
                              <p:par>
                                <p:cTn id="51" presetID="10" presetClass="entr" presetSubtype="0" fill="hold" grpId="0" nodeType="withEffect">
                                  <p:stCondLst>
                                    <p:cond delay="30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animBg="1"/>
      <p:bldP spid="9" grpId="0" animBg="1"/>
      <p:bldP spid="10" grpId="0"/>
      <p:bldP spid="11" grpId="0" animBg="1"/>
      <p:bldP spid="11" grpId="1" animBg="1"/>
      <p:bldP spid="12" grpId="0" animBg="1"/>
      <p:bldP spid="12" grpId="1" animBg="1"/>
      <p:bldP spid="13" grpId="0" animBg="1"/>
      <p:bldP spid="13" grpId="1" animBg="1"/>
      <p:bldP spid="14" grpId="0" animBg="1"/>
      <p:bldP spid="14" grpId="1" animBg="1"/>
      <p:bldP spid="2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a:spLocks noChangeArrowheads="1"/>
          </p:cNvSpPr>
          <p:nvPr/>
        </p:nvSpPr>
        <p:spPr bwMode="auto">
          <a:xfrm>
            <a:off x="11363643" y="6522085"/>
            <a:ext cx="617537" cy="3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altLang="zh-CN" sz="1500" dirty="0">
                <a:solidFill>
                  <a:srgbClr val="197519"/>
                </a:solidFill>
                <a:ea typeface="方正粗倩简体" pitchFamily="65" charset="-122"/>
              </a:rPr>
              <a:t>08</a:t>
            </a:r>
            <a:endParaRPr lang="zh-CN" altLang="en-US" sz="1500" dirty="0">
              <a:solidFill>
                <a:srgbClr val="197519"/>
              </a:solidFill>
              <a:ea typeface="方正粗倩简体" pitchFamily="65" charset="-122"/>
            </a:endParaRPr>
          </a:p>
        </p:txBody>
      </p:sp>
      <p:sp>
        <p:nvSpPr>
          <p:cNvPr id="3" name="等腰三角形 46"/>
          <p:cNvSpPr>
            <a:spLocks noChangeArrowheads="1"/>
          </p:cNvSpPr>
          <p:nvPr/>
        </p:nvSpPr>
        <p:spPr bwMode="auto">
          <a:xfrm rot="-228606">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algn="ctr"/>
            <a:endParaRPr lang="zh-CN" altLang="en-US">
              <a:solidFill>
                <a:srgbClr val="197519"/>
              </a:solidFill>
              <a:latin typeface="Calibri" panose="020F0502020204030204" pitchFamily="34" charset="0"/>
              <a:ea typeface="幼圆" panose="02010509060101010101" pitchFamily="49" charset="-122"/>
            </a:endParaRPr>
          </a:p>
        </p:txBody>
      </p:sp>
      <p:sp>
        <p:nvSpPr>
          <p:cNvPr id="4" name="矩形 3"/>
          <p:cNvSpPr>
            <a:spLocks noChangeArrowheads="1"/>
          </p:cNvSpPr>
          <p:nvPr/>
        </p:nvSpPr>
        <p:spPr bwMode="auto">
          <a:xfrm>
            <a:off x="1152291" y="494467"/>
            <a:ext cx="24478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zh-CN" altLang="en-US" sz="2000" b="1" dirty="0">
                <a:solidFill>
                  <a:srgbClr val="197519"/>
                </a:solidFill>
              </a:rPr>
              <a:t>团队简介</a:t>
            </a:r>
            <a:r>
              <a:rPr lang="en-US" altLang="zh-CN" sz="2000" b="1" dirty="0">
                <a:solidFill>
                  <a:srgbClr val="197519"/>
                </a:solidFill>
              </a:rPr>
              <a:t>-</a:t>
            </a:r>
            <a:r>
              <a:rPr lang="zh-CN" altLang="en-US" sz="2000" b="1" dirty="0">
                <a:solidFill>
                  <a:srgbClr val="197519"/>
                </a:solidFill>
              </a:rPr>
              <a:t>期刊论文</a:t>
            </a:r>
            <a:endParaRPr lang="zh-CN" altLang="en-US" sz="2000" b="1" dirty="0">
              <a:solidFill>
                <a:srgbClr val="197519"/>
              </a:solidFill>
            </a:endParaRPr>
          </a:p>
        </p:txBody>
      </p:sp>
      <p:sp>
        <p:nvSpPr>
          <p:cNvPr id="5"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6"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7"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8"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p>
        </p:txBody>
      </p:sp>
      <p:sp>
        <p:nvSpPr>
          <p:cNvPr id="9" name="等腰三角形 41"/>
          <p:cNvSpPr>
            <a:spLocks noChangeArrowheads="1"/>
          </p:cNvSpPr>
          <p:nvPr/>
        </p:nvSpPr>
        <p:spPr bwMode="auto">
          <a:xfrm>
            <a:off x="196850" y="360363"/>
            <a:ext cx="563563" cy="485775"/>
          </a:xfrm>
          <a:prstGeom prst="triangle">
            <a:avLst>
              <a:gd name="adj" fmla="val 50000"/>
            </a:avLst>
          </a:prstGeom>
          <a:solidFill>
            <a:srgbClr val="19751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0" name="等腰三角形 43"/>
          <p:cNvSpPr>
            <a:spLocks noChangeArrowheads="1"/>
          </p:cNvSpPr>
          <p:nvPr/>
        </p:nvSpPr>
        <p:spPr bwMode="auto">
          <a:xfrm>
            <a:off x="760413" y="696913"/>
            <a:ext cx="265112" cy="228600"/>
          </a:xfrm>
          <a:prstGeom prst="triangle">
            <a:avLst>
              <a:gd name="adj" fmla="val 50000"/>
            </a:avLst>
          </a:prstGeom>
          <a:solidFill>
            <a:srgbClr val="197519">
              <a:alpha val="89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1" name="等腰三角形 53"/>
          <p:cNvSpPr>
            <a:spLocks noChangeArrowheads="1"/>
          </p:cNvSpPr>
          <p:nvPr/>
        </p:nvSpPr>
        <p:spPr bwMode="auto">
          <a:xfrm flipH="1">
            <a:off x="630238" y="469900"/>
            <a:ext cx="85725" cy="74613"/>
          </a:xfrm>
          <a:prstGeom prst="triangle">
            <a:avLst>
              <a:gd name="adj" fmla="val 50000"/>
            </a:avLst>
          </a:prstGeom>
          <a:solidFill>
            <a:srgbClr val="197519">
              <a:alpha val="46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2" name="等腰三角形 55"/>
          <p:cNvSpPr>
            <a:spLocks noChangeArrowheads="1"/>
          </p:cNvSpPr>
          <p:nvPr/>
        </p:nvSpPr>
        <p:spPr bwMode="auto">
          <a:xfrm>
            <a:off x="833438" y="490538"/>
            <a:ext cx="177800" cy="152400"/>
          </a:xfrm>
          <a:prstGeom prst="triangle">
            <a:avLst>
              <a:gd name="adj" fmla="val 50000"/>
            </a:avLst>
          </a:prstGeom>
          <a:solidFill>
            <a:srgbClr val="197519">
              <a:alpha val="71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
        <p:nvSpPr>
          <p:cNvPr id="14" name="等腰三角形 36"/>
          <p:cNvSpPr>
            <a:spLocks noChangeArrowheads="1"/>
          </p:cNvSpPr>
          <p:nvPr/>
        </p:nvSpPr>
        <p:spPr bwMode="auto">
          <a:xfrm rot="9233090">
            <a:off x="11144250" y="6661150"/>
            <a:ext cx="122238"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97519"/>
              </a:solidFill>
              <a:effectLst/>
              <a:uLnTx/>
              <a:uFillTx/>
              <a:latin typeface="Calibri" panose="020F0502020204030204" pitchFamily="34" charset="0"/>
              <a:ea typeface="幼圆" panose="02010509060101010101" pitchFamily="49" charset="-122"/>
              <a:cs typeface="+mn-cs"/>
            </a:endParaRPr>
          </a:p>
        </p:txBody>
      </p:sp>
      <p:sp>
        <p:nvSpPr>
          <p:cNvPr id="15" name="等腰三角形 37"/>
          <p:cNvSpPr>
            <a:spLocks noChangeArrowheads="1"/>
          </p:cNvSpPr>
          <p:nvPr/>
        </p:nvSpPr>
        <p:spPr bwMode="auto">
          <a:xfrm rot="15569576">
            <a:off x="10903744" y="6634956"/>
            <a:ext cx="180975" cy="15716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97519"/>
              </a:solidFill>
              <a:effectLst/>
              <a:uLnTx/>
              <a:uFillTx/>
              <a:latin typeface="Calibri" panose="020F0502020204030204" pitchFamily="34" charset="0"/>
              <a:ea typeface="幼圆" panose="02010509060101010101" pitchFamily="49" charset="-122"/>
              <a:cs typeface="+mn-cs"/>
            </a:endParaRPr>
          </a:p>
        </p:txBody>
      </p:sp>
      <p:sp>
        <p:nvSpPr>
          <p:cNvPr id="16" name="等腰三角形 38"/>
          <p:cNvSpPr>
            <a:spLocks noChangeArrowheads="1"/>
          </p:cNvSpPr>
          <p:nvPr/>
        </p:nvSpPr>
        <p:spPr bwMode="auto">
          <a:xfrm rot="21371394">
            <a:off x="11358563" y="6643688"/>
            <a:ext cx="122237" cy="104775"/>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97519"/>
              </a:solidFill>
              <a:effectLst/>
              <a:uLnTx/>
              <a:uFillTx/>
              <a:latin typeface="Calibri" panose="020F0502020204030204" pitchFamily="34" charset="0"/>
              <a:ea typeface="幼圆" panose="02010509060101010101" pitchFamily="49" charset="-122"/>
              <a:cs typeface="+mn-cs"/>
            </a:endParaRPr>
          </a:p>
        </p:txBody>
      </p:sp>
      <p:sp>
        <p:nvSpPr>
          <p:cNvPr id="17" name="等腰三角形 49"/>
          <p:cNvSpPr>
            <a:spLocks noChangeArrowheads="1"/>
          </p:cNvSpPr>
          <p:nvPr/>
        </p:nvSpPr>
        <p:spPr bwMode="auto">
          <a:xfrm rot="18210217">
            <a:off x="11098213" y="6572250"/>
            <a:ext cx="58737"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97519"/>
              </a:solidFill>
              <a:effectLst/>
              <a:uLnTx/>
              <a:uFillTx/>
              <a:latin typeface="Calibri" panose="020F0502020204030204" pitchFamily="34" charset="0"/>
              <a:ea typeface="幼圆" panose="02010509060101010101" pitchFamily="49" charset="-122"/>
              <a:cs typeface="+mn-cs"/>
            </a:endParaRPr>
          </a:p>
        </p:txBody>
      </p:sp>
      <p:sp>
        <p:nvSpPr>
          <p:cNvPr id="18" name="等腰三角形 50"/>
          <p:cNvSpPr>
            <a:spLocks noChangeArrowheads="1"/>
          </p:cNvSpPr>
          <p:nvPr/>
        </p:nvSpPr>
        <p:spPr bwMode="auto">
          <a:xfrm rot="8748521">
            <a:off x="11287125" y="6657975"/>
            <a:ext cx="58738" cy="49213"/>
          </a:xfrm>
          <a:prstGeom prst="triangle">
            <a:avLst>
              <a:gd name="adj" fmla="val 50000"/>
            </a:avLst>
          </a:prstGeom>
          <a:solidFill>
            <a:srgbClr val="197519"/>
          </a:solidFill>
          <a:ln>
            <a:noFill/>
          </a:ln>
          <a:extLst>
            <a:ext uri="{91240B29-F687-4F45-9708-019B960494DF}">
              <a14:hiddenLine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rgbClr val="197519"/>
              </a:solidFill>
              <a:effectLst/>
              <a:uLnTx/>
              <a:uFillTx/>
              <a:latin typeface="Calibri" panose="020F0502020204030204" pitchFamily="34" charset="0"/>
              <a:ea typeface="幼圆" panose="02010509060101010101" pitchFamily="49" charset="-122"/>
              <a:cs typeface="+mn-cs"/>
            </a:endParaRPr>
          </a:p>
        </p:txBody>
      </p:sp>
      <p:pic>
        <p:nvPicPr>
          <p:cNvPr id="23" name="图片 22"/>
          <p:cNvPicPr>
            <a:picLocks noChangeAspect="1"/>
          </p:cNvPicPr>
          <p:nvPr/>
        </p:nvPicPr>
        <p:blipFill>
          <a:blip r:embed="rId1"/>
          <a:stretch>
            <a:fillRect/>
          </a:stretch>
        </p:blipFill>
        <p:spPr>
          <a:xfrm>
            <a:off x="8448838" y="4275517"/>
            <a:ext cx="1337116" cy="1848365"/>
          </a:xfrm>
          <a:prstGeom prst="rect">
            <a:avLst/>
          </a:prstGeom>
        </p:spPr>
      </p:pic>
      <p:pic>
        <p:nvPicPr>
          <p:cNvPr id="29" name="图片 28"/>
          <p:cNvPicPr>
            <a:picLocks noChangeAspect="1"/>
          </p:cNvPicPr>
          <p:nvPr/>
        </p:nvPicPr>
        <p:blipFill>
          <a:blip r:embed="rId2"/>
          <a:stretch>
            <a:fillRect/>
          </a:stretch>
        </p:blipFill>
        <p:spPr>
          <a:xfrm>
            <a:off x="8450383" y="617978"/>
            <a:ext cx="1381477" cy="1848365"/>
          </a:xfrm>
          <a:prstGeom prst="rect">
            <a:avLst/>
          </a:prstGeom>
        </p:spPr>
      </p:pic>
      <p:pic>
        <p:nvPicPr>
          <p:cNvPr id="31" name="图片 30"/>
          <p:cNvPicPr>
            <a:picLocks noChangeAspect="1"/>
          </p:cNvPicPr>
          <p:nvPr/>
        </p:nvPicPr>
        <p:blipFill>
          <a:blip r:embed="rId3"/>
          <a:stretch>
            <a:fillRect/>
          </a:stretch>
        </p:blipFill>
        <p:spPr>
          <a:xfrm>
            <a:off x="9698445" y="617978"/>
            <a:ext cx="1430022" cy="1848365"/>
          </a:xfrm>
          <a:prstGeom prst="rect">
            <a:avLst/>
          </a:prstGeom>
        </p:spPr>
      </p:pic>
      <p:pic>
        <p:nvPicPr>
          <p:cNvPr id="33" name="图片 32"/>
          <p:cNvPicPr>
            <a:picLocks noChangeAspect="1"/>
          </p:cNvPicPr>
          <p:nvPr/>
        </p:nvPicPr>
        <p:blipFill>
          <a:blip r:embed="rId4"/>
          <a:stretch>
            <a:fillRect/>
          </a:stretch>
        </p:blipFill>
        <p:spPr>
          <a:xfrm>
            <a:off x="10625386" y="623398"/>
            <a:ext cx="1315977" cy="1842945"/>
          </a:xfrm>
          <a:prstGeom prst="rect">
            <a:avLst/>
          </a:prstGeom>
        </p:spPr>
      </p:pic>
      <p:pic>
        <p:nvPicPr>
          <p:cNvPr id="38" name="图片 37"/>
          <p:cNvPicPr>
            <a:picLocks noChangeAspect="1"/>
          </p:cNvPicPr>
          <p:nvPr/>
        </p:nvPicPr>
        <p:blipFill>
          <a:blip r:embed="rId5"/>
          <a:stretch>
            <a:fillRect/>
          </a:stretch>
        </p:blipFill>
        <p:spPr>
          <a:xfrm>
            <a:off x="8451492" y="2433994"/>
            <a:ext cx="1331809" cy="1826388"/>
          </a:xfrm>
          <a:prstGeom prst="rect">
            <a:avLst/>
          </a:prstGeom>
        </p:spPr>
      </p:pic>
      <p:pic>
        <p:nvPicPr>
          <p:cNvPr id="40" name="图片 39"/>
          <p:cNvPicPr>
            <a:picLocks noChangeAspect="1"/>
          </p:cNvPicPr>
          <p:nvPr/>
        </p:nvPicPr>
        <p:blipFill>
          <a:blip r:embed="rId6"/>
          <a:stretch>
            <a:fillRect/>
          </a:stretch>
        </p:blipFill>
        <p:spPr>
          <a:xfrm>
            <a:off x="9697306" y="2447971"/>
            <a:ext cx="1361241" cy="1826388"/>
          </a:xfrm>
          <a:prstGeom prst="rect">
            <a:avLst/>
          </a:prstGeom>
        </p:spPr>
      </p:pic>
      <p:pic>
        <p:nvPicPr>
          <p:cNvPr id="42" name="图片 41"/>
          <p:cNvPicPr>
            <a:picLocks noChangeAspect="1"/>
          </p:cNvPicPr>
          <p:nvPr/>
        </p:nvPicPr>
        <p:blipFill>
          <a:blip r:embed="rId7"/>
          <a:stretch>
            <a:fillRect/>
          </a:stretch>
        </p:blipFill>
        <p:spPr>
          <a:xfrm>
            <a:off x="10651539" y="2463630"/>
            <a:ext cx="1329716" cy="1826388"/>
          </a:xfrm>
          <a:prstGeom prst="rect">
            <a:avLst/>
          </a:prstGeom>
        </p:spPr>
      </p:pic>
      <p:pic>
        <p:nvPicPr>
          <p:cNvPr id="46" name="图片 45"/>
          <p:cNvPicPr>
            <a:picLocks noChangeAspect="1"/>
          </p:cNvPicPr>
          <p:nvPr/>
        </p:nvPicPr>
        <p:blipFill>
          <a:blip r:embed="rId8"/>
          <a:stretch>
            <a:fillRect/>
          </a:stretch>
        </p:blipFill>
        <p:spPr>
          <a:xfrm>
            <a:off x="9569189" y="4269722"/>
            <a:ext cx="1184814" cy="1872611"/>
          </a:xfrm>
          <a:prstGeom prst="rect">
            <a:avLst/>
          </a:prstGeom>
        </p:spPr>
      </p:pic>
      <p:sp>
        <p:nvSpPr>
          <p:cNvPr id="47" name="文本框 46"/>
          <p:cNvSpPr txBox="1"/>
          <p:nvPr/>
        </p:nvSpPr>
        <p:spPr>
          <a:xfrm>
            <a:off x="3707003" y="204523"/>
            <a:ext cx="3105351" cy="954107"/>
          </a:xfrm>
          <a:prstGeom prst="rect">
            <a:avLst/>
          </a:prstGeom>
          <a:noFill/>
        </p:spPr>
        <p:txBody>
          <a:bodyPr wrap="square" rtlCol="0">
            <a:spAutoFit/>
          </a:bodyPr>
          <a:lstStyle/>
          <a:p>
            <a:r>
              <a:rPr lang="zh-CN" altLang="en-US" dirty="0"/>
              <a:t>学术论文 </a:t>
            </a:r>
            <a:r>
              <a:rPr lang="en-US" altLang="zh-CN" sz="2800" b="1" dirty="0"/>
              <a:t>313</a:t>
            </a:r>
            <a:r>
              <a:rPr lang="en-US" altLang="zh-CN" sz="2800" b="1" dirty="0">
                <a:solidFill>
                  <a:srgbClr val="C00000"/>
                </a:solidFill>
              </a:rPr>
              <a:t> </a:t>
            </a:r>
            <a:r>
              <a:rPr lang="zh-CN" altLang="en-US" dirty="0"/>
              <a:t>篇，</a:t>
            </a:r>
            <a:endParaRPr lang="en-US" altLang="zh-CN" dirty="0"/>
          </a:p>
          <a:p>
            <a:r>
              <a:rPr lang="zh-CN" altLang="en-US" dirty="0"/>
              <a:t>各领域顶级期刊 </a:t>
            </a:r>
            <a:r>
              <a:rPr lang="en-US" altLang="zh-CN" sz="2800" b="1" dirty="0"/>
              <a:t>154 </a:t>
            </a:r>
            <a:r>
              <a:rPr lang="zh-CN" altLang="en-US" dirty="0"/>
              <a:t>篇！</a:t>
            </a:r>
            <a:endParaRPr lang="zh-CN" altLang="en-US" dirty="0"/>
          </a:p>
        </p:txBody>
      </p:sp>
      <p:grpSp>
        <p:nvGrpSpPr>
          <p:cNvPr id="65" name="组合 64"/>
          <p:cNvGrpSpPr/>
          <p:nvPr/>
        </p:nvGrpSpPr>
        <p:grpSpPr>
          <a:xfrm>
            <a:off x="451253" y="1307241"/>
            <a:ext cx="8626539" cy="5297700"/>
            <a:chOff x="152779" y="1039162"/>
            <a:chExt cx="10131088" cy="5656913"/>
          </a:xfrm>
        </p:grpSpPr>
        <p:grpSp>
          <p:nvGrpSpPr>
            <p:cNvPr id="64" name="组合 63"/>
            <p:cNvGrpSpPr/>
            <p:nvPr/>
          </p:nvGrpSpPr>
          <p:grpSpPr>
            <a:xfrm>
              <a:off x="152779" y="1039162"/>
              <a:ext cx="9497107" cy="5656913"/>
              <a:chOff x="187122" y="1052466"/>
              <a:chExt cx="9497107" cy="5656913"/>
            </a:xfrm>
          </p:grpSpPr>
          <p:sp>
            <p:nvSpPr>
              <p:cNvPr id="25" name="矩形: 圆角 33"/>
              <p:cNvSpPr/>
              <p:nvPr/>
            </p:nvSpPr>
            <p:spPr>
              <a:xfrm>
                <a:off x="4462266" y="1922211"/>
                <a:ext cx="3762075" cy="260851"/>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Mathematics of Operations Research </a:t>
                </a:r>
                <a:r>
                  <a:rPr lang="en-US" altLang="zh-CN" sz="1200" dirty="0">
                    <a:solidFill>
                      <a:schemeClr val="tx1"/>
                    </a:solidFill>
                    <a:latin typeface="微软雅黑" panose="020B0503020204020204" pitchFamily="34" charset="-122"/>
                    <a:ea typeface="微软雅黑" panose="020B0503020204020204" pitchFamily="34" charset="-122"/>
                  </a:rPr>
                  <a:t>1</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7" name="矩形: 圆角 59"/>
              <p:cNvSpPr/>
              <p:nvPr/>
            </p:nvSpPr>
            <p:spPr>
              <a:xfrm>
                <a:off x="5738333" y="3347510"/>
                <a:ext cx="2350313" cy="247869"/>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Part B: Methodological </a:t>
                </a:r>
                <a:r>
                  <a:rPr lang="en-US" altLang="zh-CN" sz="1100" dirty="0">
                    <a:solidFill>
                      <a:schemeClr val="tx1"/>
                    </a:solidFill>
                    <a:latin typeface="微软雅黑" panose="020B0503020204020204" pitchFamily="34" charset="-122"/>
                    <a:ea typeface="微软雅黑" panose="020B0503020204020204" pitchFamily="34" charset="-122"/>
                  </a:rPr>
                  <a:t>4</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9" name="组合 18"/>
              <p:cNvGrpSpPr/>
              <p:nvPr/>
            </p:nvGrpSpPr>
            <p:grpSpPr>
              <a:xfrm>
                <a:off x="187122" y="1052466"/>
                <a:ext cx="9497107" cy="5656913"/>
                <a:chOff x="195533" y="1052466"/>
                <a:chExt cx="9497107" cy="5656913"/>
              </a:xfrm>
            </p:grpSpPr>
            <p:sp>
              <p:nvSpPr>
                <p:cNvPr id="20" name="矩形 19"/>
                <p:cNvSpPr/>
                <p:nvPr/>
              </p:nvSpPr>
              <p:spPr>
                <a:xfrm>
                  <a:off x="216979" y="1052466"/>
                  <a:ext cx="2325618" cy="3565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运筹学顶级期刊</a:t>
                  </a:r>
                  <a:r>
                    <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35</a:t>
                  </a: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4" name="矩形: 圆角 65"/>
                <p:cNvSpPr/>
                <p:nvPr/>
              </p:nvSpPr>
              <p:spPr>
                <a:xfrm>
                  <a:off x="4949014" y="1395160"/>
                  <a:ext cx="3281343" cy="263626"/>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Journal of Global Optimization </a:t>
                  </a:r>
                  <a:r>
                    <a:rPr lang="en-US" altLang="zh-CN" sz="1200" dirty="0">
                      <a:solidFill>
                        <a:schemeClr val="tx1"/>
                      </a:solidFill>
                      <a:latin typeface="微软雅黑" panose="020B0503020204020204" pitchFamily="34" charset="-122"/>
                      <a:ea typeface="微软雅黑" panose="020B0503020204020204" pitchFamily="34" charset="-122"/>
                    </a:rPr>
                    <a:t>2</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13" name="组合 12"/>
                <p:cNvGrpSpPr/>
                <p:nvPr/>
              </p:nvGrpSpPr>
              <p:grpSpPr>
                <a:xfrm>
                  <a:off x="195533" y="1393430"/>
                  <a:ext cx="9497107" cy="5315949"/>
                  <a:chOff x="195533" y="1393430"/>
                  <a:chExt cx="9497107" cy="5315949"/>
                </a:xfrm>
              </p:grpSpPr>
              <p:sp>
                <p:nvSpPr>
                  <p:cNvPr id="21" name="矩形 20"/>
                  <p:cNvSpPr/>
                  <p:nvPr/>
                </p:nvSpPr>
                <p:spPr>
                  <a:xfrm>
                    <a:off x="207427" y="2189196"/>
                    <a:ext cx="3095761" cy="3565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运作管理</a:t>
                    </a:r>
                    <a:r>
                      <a:rPr kumimoji="0" lang="en-US" altLang="zh-CN"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(OM)</a:t>
                    </a: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顶级期刊</a:t>
                    </a:r>
                    <a:r>
                      <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36</a:t>
                    </a: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2" name="矩形: 圆角 29"/>
                  <p:cNvSpPr/>
                  <p:nvPr/>
                </p:nvSpPr>
                <p:spPr>
                  <a:xfrm>
                    <a:off x="211382" y="1396809"/>
                    <a:ext cx="2635250" cy="248920"/>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Operations Research</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12</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4" name="矩形: 圆角 32"/>
                  <p:cNvSpPr/>
                  <p:nvPr/>
                </p:nvSpPr>
                <p:spPr>
                  <a:xfrm>
                    <a:off x="199837" y="1928075"/>
                    <a:ext cx="4303011" cy="263626"/>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European Journal of Operational Research</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lang="en-US" altLang="zh-CN" sz="1200" dirty="0">
                        <a:solidFill>
                          <a:schemeClr val="tx1"/>
                        </a:solidFill>
                        <a:latin typeface="微软雅黑" panose="020B0503020204020204" pitchFamily="34" charset="-122"/>
                        <a:ea typeface="微软雅黑" panose="020B0503020204020204" pitchFamily="34" charset="-122"/>
                      </a:rPr>
                      <a:t>12</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6" name="矩形: 圆角 39"/>
                  <p:cNvSpPr/>
                  <p:nvPr/>
                </p:nvSpPr>
                <p:spPr>
                  <a:xfrm>
                    <a:off x="3314428" y="1671873"/>
                    <a:ext cx="3762076" cy="261604"/>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Computers and Operations Research </a:t>
                    </a:r>
                    <a:r>
                      <a:rPr lang="en-US" altLang="zh-CN" sz="1200" dirty="0">
                        <a:solidFill>
                          <a:schemeClr val="tx1"/>
                        </a:solidFill>
                        <a:latin typeface="微软雅黑" panose="020B0503020204020204" pitchFamily="34" charset="-122"/>
                        <a:ea typeface="微软雅黑" panose="020B0503020204020204" pitchFamily="34" charset="-122"/>
                      </a:rPr>
                      <a:t>1</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7" name="矩形: 圆角 40"/>
                  <p:cNvSpPr/>
                  <p:nvPr/>
                </p:nvSpPr>
                <p:spPr>
                  <a:xfrm>
                    <a:off x="196850" y="1650661"/>
                    <a:ext cx="3201288" cy="263626"/>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Annals of Operations Research </a:t>
                    </a:r>
                    <a:r>
                      <a:rPr lang="en-US" altLang="zh-CN" sz="1200" dirty="0">
                        <a:solidFill>
                          <a:schemeClr val="tx1"/>
                        </a:solidFill>
                        <a:latin typeface="微软雅黑" panose="020B0503020204020204" pitchFamily="34" charset="-122"/>
                        <a:ea typeface="微软雅黑" panose="020B0503020204020204" pitchFamily="34" charset="-122"/>
                      </a:rPr>
                      <a:t>5</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28" name="矩形: 圆角 51"/>
                  <p:cNvSpPr/>
                  <p:nvPr/>
                </p:nvSpPr>
                <p:spPr>
                  <a:xfrm>
                    <a:off x="216979" y="2551191"/>
                    <a:ext cx="2553804" cy="433632"/>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n-US" altLang="zh-CN" sz="10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Production and Management </a:t>
                    </a:r>
                    <a:r>
                      <a:rPr lang="en-US" altLang="zh-CN" sz="1050" dirty="0">
                        <a:solidFill>
                          <a:schemeClr val="tx1"/>
                        </a:solidFill>
                        <a:latin typeface="微软雅黑" panose="020B0503020204020204" pitchFamily="34" charset="-122"/>
                        <a:ea typeface="微软雅黑" panose="020B0503020204020204" pitchFamily="34" charset="-122"/>
                      </a:rPr>
                      <a:t>21</a:t>
                    </a:r>
                    <a:r>
                      <a:rPr kumimoji="0" lang="zh-CN" altLang="en-US" sz="10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r>
                      <a:rPr lang="en-US" altLang="zh-CN" sz="1050" dirty="0">
                        <a:solidFill>
                          <a:prstClr val="white"/>
                        </a:solidFill>
                      </a:rPr>
                      <a:t>Operations</a:t>
                    </a:r>
                    <a:endParaRPr kumimoji="0" lang="zh-CN" altLang="en-US" sz="10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0" name="矩形: 圆角 52"/>
                  <p:cNvSpPr/>
                  <p:nvPr/>
                </p:nvSpPr>
                <p:spPr>
                  <a:xfrm>
                    <a:off x="2744077" y="2552518"/>
                    <a:ext cx="2842502" cy="433632"/>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0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Manufacturing &amp; Service Operations Management </a:t>
                    </a:r>
                    <a:r>
                      <a:rPr lang="en-US" altLang="zh-CN" sz="1050" dirty="0">
                        <a:solidFill>
                          <a:schemeClr val="tx1"/>
                        </a:solidFill>
                        <a:latin typeface="微软雅黑" panose="020B0503020204020204" pitchFamily="34" charset="-122"/>
                        <a:ea typeface="微软雅黑" panose="020B0503020204020204" pitchFamily="34" charset="-122"/>
                      </a:rPr>
                      <a:t>14</a:t>
                    </a:r>
                    <a:r>
                      <a:rPr kumimoji="0" lang="zh-CN" altLang="en-US" sz="10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05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2" name="矩形: 圆角 54"/>
                  <p:cNvSpPr/>
                  <p:nvPr/>
                </p:nvSpPr>
                <p:spPr>
                  <a:xfrm>
                    <a:off x="5599294" y="2554012"/>
                    <a:ext cx="2093746" cy="433632"/>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Journal of Operations Management</a:t>
                    </a:r>
                    <a:r>
                      <a:rPr kumimoji="0" lang="en-US" altLang="zh-CN" sz="11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lang="en-US" altLang="zh-CN" sz="1100" dirty="0">
                        <a:solidFill>
                          <a:schemeClr val="tx1"/>
                        </a:solidFill>
                        <a:latin typeface="微软雅黑" panose="020B0503020204020204" pitchFamily="34" charset="-122"/>
                        <a:ea typeface="微软雅黑" panose="020B0503020204020204" pitchFamily="34" charset="-122"/>
                      </a:rPr>
                      <a:t>1</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4" name="矩形 33"/>
                  <p:cNvSpPr/>
                  <p:nvPr/>
                </p:nvSpPr>
                <p:spPr>
                  <a:xfrm>
                    <a:off x="214925" y="2982507"/>
                    <a:ext cx="2543686" cy="3565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交通领域顶级期刊</a:t>
                    </a:r>
                    <a:r>
                      <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20</a:t>
                    </a: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5" name="矩形: 圆角 57"/>
                  <p:cNvSpPr/>
                  <p:nvPr/>
                </p:nvSpPr>
                <p:spPr>
                  <a:xfrm>
                    <a:off x="207427" y="3339877"/>
                    <a:ext cx="2739503" cy="263628"/>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Transportation Research </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系列</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6" name="矩形: 圆角 58"/>
                  <p:cNvSpPr/>
                  <p:nvPr/>
                </p:nvSpPr>
                <p:spPr>
                  <a:xfrm>
                    <a:off x="2894965" y="3340100"/>
                    <a:ext cx="2842260" cy="261620"/>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Part A: Policy and Practice</a:t>
                    </a:r>
                    <a:r>
                      <a:rPr kumimoji="0" lang="en-US" altLang="zh-CN" sz="11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lang="en-US" altLang="zh-CN" sz="1100" dirty="0">
                        <a:solidFill>
                          <a:schemeClr val="tx1"/>
                        </a:solidFill>
                        <a:latin typeface="微软雅黑" panose="020B0503020204020204" pitchFamily="34" charset="-122"/>
                        <a:ea typeface="微软雅黑" panose="020B0503020204020204" pitchFamily="34" charset="-122"/>
                      </a:rPr>
                      <a:t>1</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39" name="矩形: 圆角 61"/>
                  <p:cNvSpPr/>
                  <p:nvPr/>
                </p:nvSpPr>
                <p:spPr>
                  <a:xfrm>
                    <a:off x="214925" y="3607907"/>
                    <a:ext cx="3188797" cy="249096"/>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Part C: Emerging Technologies </a:t>
                    </a:r>
                    <a:r>
                      <a:rPr lang="en-US" altLang="zh-CN" sz="1100" dirty="0">
                        <a:solidFill>
                          <a:schemeClr val="tx1"/>
                        </a:solidFill>
                        <a:latin typeface="微软雅黑" panose="020B0503020204020204" pitchFamily="34" charset="-122"/>
                        <a:ea typeface="微软雅黑" panose="020B0503020204020204" pitchFamily="34" charset="-122"/>
                      </a:rPr>
                      <a:t>9</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1" name="矩形: 圆角 62"/>
                  <p:cNvSpPr/>
                  <p:nvPr/>
                </p:nvSpPr>
                <p:spPr>
                  <a:xfrm>
                    <a:off x="3383437" y="3612399"/>
                    <a:ext cx="2582815" cy="238342"/>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Transportation Science </a:t>
                    </a:r>
                    <a:r>
                      <a:rPr lang="en-US" altLang="zh-CN" sz="1100" dirty="0">
                        <a:solidFill>
                          <a:schemeClr val="tx1"/>
                        </a:solidFill>
                        <a:latin typeface="微软雅黑" panose="020B0503020204020204" pitchFamily="34" charset="-122"/>
                        <a:ea typeface="微软雅黑" panose="020B0503020204020204" pitchFamily="34" charset="-122"/>
                      </a:rPr>
                      <a:t>5</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3" name="矩形: 圆角 63"/>
                  <p:cNvSpPr/>
                  <p:nvPr/>
                </p:nvSpPr>
                <p:spPr>
                  <a:xfrm>
                    <a:off x="220508" y="3860116"/>
                    <a:ext cx="5378786" cy="263626"/>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IEEE Transactions on Intelligent Transportation Systems</a:t>
                    </a:r>
                    <a:r>
                      <a:rPr kumimoji="0" lang="en-US" altLang="zh-CN" sz="11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lang="en-US" altLang="zh-CN" sz="1100" dirty="0">
                        <a:solidFill>
                          <a:schemeClr val="tx1"/>
                        </a:solidFill>
                        <a:latin typeface="微软雅黑" panose="020B0503020204020204" pitchFamily="34" charset="-122"/>
                        <a:ea typeface="微软雅黑" panose="020B0503020204020204" pitchFamily="34" charset="-122"/>
                      </a:rPr>
                      <a:t>1</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5" name="矩形: 圆角 66"/>
                  <p:cNvSpPr/>
                  <p:nvPr/>
                </p:nvSpPr>
                <p:spPr>
                  <a:xfrm>
                    <a:off x="2840546" y="1393430"/>
                    <a:ext cx="2108468" cy="263626"/>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Decision Sciences</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lang="en-US" altLang="zh-CN" sz="1200" dirty="0">
                        <a:solidFill>
                          <a:schemeClr val="tx1"/>
                        </a:solidFill>
                        <a:latin typeface="微软雅黑" panose="020B0503020204020204" pitchFamily="34" charset="-122"/>
                        <a:ea typeface="微软雅黑" panose="020B0503020204020204" pitchFamily="34" charset="-122"/>
                      </a:rPr>
                      <a:t>2</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8" name="矩形 47"/>
                  <p:cNvSpPr/>
                  <p:nvPr/>
                </p:nvSpPr>
                <p:spPr>
                  <a:xfrm>
                    <a:off x="227889" y="4096710"/>
                    <a:ext cx="2379791" cy="3565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管理学顶级期刊</a:t>
                    </a:r>
                    <a:r>
                      <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15</a:t>
                    </a: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49" name="矩形: 圆角 47"/>
                  <p:cNvSpPr/>
                  <p:nvPr/>
                </p:nvSpPr>
                <p:spPr>
                  <a:xfrm>
                    <a:off x="213619" y="4455896"/>
                    <a:ext cx="2549008" cy="263626"/>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Management Science </a:t>
                    </a:r>
                    <a:r>
                      <a:rPr lang="en-US" altLang="zh-CN" sz="1100" dirty="0">
                        <a:solidFill>
                          <a:schemeClr val="tx1"/>
                        </a:solidFill>
                        <a:latin typeface="微软雅黑" panose="020B0503020204020204" pitchFamily="34" charset="-122"/>
                        <a:ea typeface="微软雅黑" panose="020B0503020204020204" pitchFamily="34" charset="-122"/>
                      </a:rPr>
                      <a:t>10</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0" name="矩形: 圆角 48"/>
                  <p:cNvSpPr/>
                  <p:nvPr/>
                </p:nvSpPr>
                <p:spPr>
                  <a:xfrm>
                    <a:off x="224893" y="4713860"/>
                    <a:ext cx="4893586" cy="319691"/>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Journal of Industrial &amp; Management Optimization</a:t>
                    </a:r>
                    <a:r>
                      <a:rPr kumimoji="0" lang="en-US" altLang="zh-CN" sz="11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lang="en-US" altLang="zh-CN" sz="1100" dirty="0">
                        <a:solidFill>
                          <a:schemeClr val="tx1"/>
                        </a:solidFill>
                        <a:latin typeface="微软雅黑" panose="020B0503020204020204" pitchFamily="34" charset="-122"/>
                        <a:ea typeface="微软雅黑" panose="020B0503020204020204" pitchFamily="34" charset="-122"/>
                      </a:rPr>
                      <a:t>1</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1" name="矩形: 圆角 64"/>
                  <p:cNvSpPr/>
                  <p:nvPr/>
                </p:nvSpPr>
                <p:spPr>
                  <a:xfrm>
                    <a:off x="2744077" y="4466047"/>
                    <a:ext cx="1210588" cy="263626"/>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Omega </a:t>
                    </a:r>
                    <a:r>
                      <a:rPr lang="en-US" altLang="zh-CN" sz="1100" dirty="0">
                        <a:solidFill>
                          <a:schemeClr val="tx1"/>
                        </a:solidFill>
                        <a:latin typeface="微软雅黑" panose="020B0503020204020204" pitchFamily="34" charset="-122"/>
                        <a:ea typeface="微软雅黑" panose="020B0503020204020204" pitchFamily="34" charset="-122"/>
                      </a:rPr>
                      <a:t>3</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2" name="矩形: 圆角 67"/>
                  <p:cNvSpPr/>
                  <p:nvPr/>
                </p:nvSpPr>
                <p:spPr>
                  <a:xfrm>
                    <a:off x="3950412" y="4476198"/>
                    <a:ext cx="2112894" cy="263626"/>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Marketing Science</a:t>
                    </a:r>
                    <a:r>
                      <a:rPr kumimoji="0" lang="en-US" altLang="zh-CN" sz="11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lang="en-US" altLang="zh-CN" sz="1100" dirty="0">
                        <a:solidFill>
                          <a:schemeClr val="tx1"/>
                        </a:solidFill>
                        <a:latin typeface="微软雅黑" panose="020B0503020204020204" pitchFamily="34" charset="-122"/>
                        <a:ea typeface="微软雅黑" panose="020B0503020204020204" pitchFamily="34" charset="-122"/>
                      </a:rPr>
                      <a:t>1</a:t>
                    </a:r>
                    <a:r>
                      <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1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3" name="矩形: 圆角 68"/>
                  <p:cNvSpPr/>
                  <p:nvPr/>
                </p:nvSpPr>
                <p:spPr>
                  <a:xfrm>
                    <a:off x="195533" y="5346452"/>
                    <a:ext cx="2983934" cy="319691"/>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Naval Research Logistics </a:t>
                    </a:r>
                    <a:r>
                      <a:rPr lang="en-US" altLang="zh-CN" sz="1200" dirty="0">
                        <a:solidFill>
                          <a:schemeClr val="tx1"/>
                        </a:solidFill>
                        <a:latin typeface="微软雅黑" panose="020B0503020204020204" pitchFamily="34" charset="-122"/>
                        <a:ea typeface="微软雅黑" panose="020B0503020204020204" pitchFamily="34" charset="-122"/>
                      </a:rPr>
                      <a:t>17</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4" name="矩形 53"/>
                  <p:cNvSpPr/>
                  <p:nvPr/>
                </p:nvSpPr>
                <p:spPr>
                  <a:xfrm>
                    <a:off x="207568" y="4977003"/>
                    <a:ext cx="2923310" cy="3565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供应链与物流顶级期刊</a:t>
                    </a:r>
                    <a:r>
                      <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23</a:t>
                    </a: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5" name="矩形: 圆角 70"/>
                  <p:cNvSpPr/>
                  <p:nvPr/>
                </p:nvSpPr>
                <p:spPr>
                  <a:xfrm>
                    <a:off x="195533" y="5666144"/>
                    <a:ext cx="4424653" cy="319691"/>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Flexible Services and Manufacturing Journal</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lang="en-US" altLang="zh-CN" sz="1200" dirty="0">
                        <a:solidFill>
                          <a:schemeClr val="tx1"/>
                        </a:solidFill>
                        <a:latin typeface="微软雅黑" panose="020B0503020204020204" pitchFamily="34" charset="-122"/>
                        <a:ea typeface="微软雅黑" panose="020B0503020204020204" pitchFamily="34" charset="-122"/>
                      </a:rPr>
                      <a:t>2</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6" name="矩形: 圆角 71"/>
                  <p:cNvSpPr/>
                  <p:nvPr/>
                </p:nvSpPr>
                <p:spPr>
                  <a:xfrm>
                    <a:off x="3168118" y="5357668"/>
                    <a:ext cx="4424653" cy="319691"/>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International Journal of Production Research </a:t>
                    </a:r>
                    <a:r>
                      <a:rPr lang="en-US" altLang="zh-CN" sz="1200" dirty="0">
                        <a:solidFill>
                          <a:schemeClr val="tx1"/>
                        </a:solidFill>
                        <a:latin typeface="微软雅黑" panose="020B0503020204020204" pitchFamily="34" charset="-122"/>
                        <a:ea typeface="微软雅黑" panose="020B0503020204020204" pitchFamily="34" charset="-122"/>
                      </a:rPr>
                      <a:t>4</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7" name="矩形 56"/>
                  <p:cNvSpPr/>
                  <p:nvPr/>
                </p:nvSpPr>
                <p:spPr>
                  <a:xfrm>
                    <a:off x="195533" y="5991060"/>
                    <a:ext cx="2816398" cy="40593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400" dirty="0">
                        <a:solidFill>
                          <a:prstClr val="white"/>
                        </a:solidFill>
                        <a:latin typeface="微软雅黑" panose="020B0503020204020204" pitchFamily="34" charset="-122"/>
                        <a:ea typeface="微软雅黑" panose="020B0503020204020204" pitchFamily="34" charset="-122"/>
                      </a:rPr>
                      <a:t>其他</a:t>
                    </a: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领域顶级期刊</a:t>
                    </a:r>
                    <a:r>
                      <a:rPr kumimoji="0" lang="en-US" altLang="zh-CN"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20</a:t>
                    </a:r>
                    <a:r>
                      <a:rPr kumimoji="0" lang="zh-CN" altLang="en-US" sz="1600"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余</a:t>
                    </a:r>
                    <a:r>
                      <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8" name="矩形: 圆角 77"/>
                  <p:cNvSpPr/>
                  <p:nvPr/>
                </p:nvSpPr>
                <p:spPr>
                  <a:xfrm>
                    <a:off x="207426" y="6396991"/>
                    <a:ext cx="2739503" cy="293033"/>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IISE Transactions </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系列 </a:t>
                    </a:r>
                    <a:r>
                      <a:rPr lang="en-US" altLang="zh-CN" sz="1200" dirty="0">
                        <a:solidFill>
                          <a:schemeClr val="tx1"/>
                        </a:solidFill>
                        <a:latin typeface="微软雅黑" panose="020B0503020204020204" pitchFamily="34" charset="-122"/>
                        <a:ea typeface="微软雅黑" panose="020B0503020204020204" pitchFamily="34" charset="-122"/>
                      </a:rPr>
                      <a:t>10</a:t>
                    </a:r>
                    <a:r>
                      <a:rPr lang="zh-CN" altLang="en-US" sz="1200" dirty="0">
                        <a:solidFill>
                          <a:schemeClr val="tx1"/>
                        </a:solidFill>
                        <a:latin typeface="微软雅黑" panose="020B0503020204020204" pitchFamily="34" charset="-122"/>
                        <a:ea typeface="微软雅黑" panose="020B0503020204020204" pitchFamily="34" charset="-122"/>
                      </a:rPr>
                      <a:t>余</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59" name="矩形: 圆角 78"/>
                  <p:cNvSpPr/>
                  <p:nvPr/>
                </p:nvSpPr>
                <p:spPr>
                  <a:xfrm>
                    <a:off x="6225071" y="6400800"/>
                    <a:ext cx="3467569" cy="298384"/>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INFORMS Journal on Computing </a:t>
                    </a:r>
                    <a:r>
                      <a:rPr lang="en-US" altLang="zh-CN" sz="1200" dirty="0">
                        <a:solidFill>
                          <a:schemeClr val="tx1"/>
                        </a:solidFill>
                        <a:latin typeface="微软雅黑" panose="020B0503020204020204" pitchFamily="34" charset="-122"/>
                        <a:ea typeface="微软雅黑" panose="020B0503020204020204" pitchFamily="34" charset="-122"/>
                      </a:rPr>
                      <a:t>7</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60" name="矩形: 圆角 79"/>
                  <p:cNvSpPr/>
                  <p:nvPr/>
                </p:nvSpPr>
                <p:spPr>
                  <a:xfrm>
                    <a:off x="2913230" y="6389687"/>
                    <a:ext cx="3356162" cy="319692"/>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IEEE Transactions on Smart Grid</a:t>
                    </a:r>
                    <a:r>
                      <a:rPr kumimoji="0" lang="en-US" altLang="zh-CN" sz="1200"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 </a:t>
                    </a:r>
                    <a:r>
                      <a:rPr lang="en-US" altLang="zh-CN" sz="1200" dirty="0">
                        <a:solidFill>
                          <a:schemeClr val="tx1"/>
                        </a:solidFill>
                        <a:latin typeface="微软雅黑" panose="020B0503020204020204" pitchFamily="34" charset="-122"/>
                        <a:ea typeface="微软雅黑" panose="020B0503020204020204" pitchFamily="34" charset="-122"/>
                      </a:rPr>
                      <a:t>3</a:t>
                    </a:r>
                    <a:r>
                      <a:rPr kumimoji="0" lang="zh-CN" altLang="en-US"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篇</a:t>
                    </a:r>
                    <a:endParaRPr kumimoji="0" lang="en-US" altLang="zh-CN" sz="1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grpSp>
        <p:sp>
          <p:nvSpPr>
            <p:cNvPr id="61" name="矩形: 圆角 80"/>
            <p:cNvSpPr/>
            <p:nvPr/>
          </p:nvSpPr>
          <p:spPr>
            <a:xfrm>
              <a:off x="9666330" y="6370839"/>
              <a:ext cx="617537" cy="315042"/>
            </a:xfrm>
            <a:prstGeom prst="roundRect">
              <a:avLst/>
            </a:prstGeom>
            <a:solidFill>
              <a:schemeClr val="accent1">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defRPr/>
              </a:pPr>
              <a:r>
                <a:rPr lang="en-US" altLang="zh-CN" sz="1400" dirty="0">
                  <a:solidFill>
                    <a:prstClr val="white"/>
                  </a:solidFill>
                  <a:latin typeface="微软雅黑" panose="020B0503020204020204" pitchFamily="34" charset="-122"/>
                  <a:ea typeface="微软雅黑" panose="020B0503020204020204" pitchFamily="34" charset="-122"/>
                </a:rPr>
                <a:t>……</a:t>
              </a:r>
              <a:endParaRPr kumimoji="0" lang="zh-CN" altLang="en-US" sz="14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pic>
        <p:nvPicPr>
          <p:cNvPr id="62" name="图片 61"/>
          <p:cNvPicPr>
            <a:picLocks noChangeAspect="1"/>
          </p:cNvPicPr>
          <p:nvPr/>
        </p:nvPicPr>
        <p:blipFill>
          <a:blip r:embed="rId9"/>
          <a:stretch>
            <a:fillRect/>
          </a:stretch>
        </p:blipFill>
        <p:spPr>
          <a:xfrm>
            <a:off x="10386925" y="4305677"/>
            <a:ext cx="1607065" cy="1839533"/>
          </a:xfrm>
          <a:prstGeom prst="rect">
            <a:avLst/>
          </a:prstGeom>
        </p:spPr>
      </p:pic>
      <p:sp>
        <p:nvSpPr>
          <p:cNvPr id="63" name="矩形 62"/>
          <p:cNvSpPr/>
          <p:nvPr/>
        </p:nvSpPr>
        <p:spPr>
          <a:xfrm>
            <a:off x="8365730" y="554672"/>
            <a:ext cx="3682981" cy="561897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1000" fill="hold"/>
                                        <p:tgtEl>
                                          <p:spTgt spid="3"/>
                                        </p:tgtEl>
                                        <p:attrNameLst>
                                          <p:attrName>r</p:attrName>
                                        </p:attrNameLst>
                                      </p:cBhvr>
                                    </p:animRot>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ppt_x</p:attrName>
                                        </p:attrNameLst>
                                      </p:cBhvr>
                                      <p:tavLst>
                                        <p:tav tm="0">
                                          <p:val>
                                            <p:strVal val="0-#ppt_w/2"/>
                                          </p:val>
                                        </p:tav>
                                        <p:tav tm="100000">
                                          <p:val>
                                            <p:strVal val="#ppt_x"/>
                                          </p:val>
                                        </p:tav>
                                      </p:tavLst>
                                    </p:anim>
                                    <p:anim calcmode="lin" valueType="num">
                                      <p:cBhvr>
                                        <p:cTn id="15" dur="500" fill="hold"/>
                                        <p:tgtEl>
                                          <p:spTgt spid="5"/>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ppt_x</p:attrName>
                                        </p:attrNameLst>
                                      </p:cBhvr>
                                      <p:tavLst>
                                        <p:tav tm="0">
                                          <p:val>
                                            <p:strVal val="0-#ppt_w/2"/>
                                          </p:val>
                                        </p:tav>
                                        <p:tav tm="100000">
                                          <p:val>
                                            <p:strVal val="#ppt_x"/>
                                          </p:val>
                                        </p:tav>
                                      </p:tavLst>
                                    </p:anim>
                                    <p:anim calcmode="lin" valueType="num">
                                      <p:cBhvr>
                                        <p:cTn id="19" dur="500" fill="hold"/>
                                        <p:tgtEl>
                                          <p:spTgt spid="6"/>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ppt_x</p:attrName>
                                        </p:attrNameLst>
                                      </p:cBhvr>
                                      <p:tavLst>
                                        <p:tav tm="0">
                                          <p:val>
                                            <p:strVal val="0-#ppt_w/2"/>
                                          </p:val>
                                        </p:tav>
                                        <p:tav tm="100000">
                                          <p:val>
                                            <p:strVal val="#ppt_x"/>
                                          </p:val>
                                        </p:tav>
                                      </p:tavLst>
                                    </p:anim>
                                    <p:anim calcmode="lin" valueType="num">
                                      <p:cBhvr>
                                        <p:cTn id="23" dur="500" fill="hold"/>
                                        <p:tgtEl>
                                          <p:spTgt spid="7"/>
                                        </p:tgtEl>
                                        <p:attrNameLst>
                                          <p:attrName>ppt_y</p:attrName>
                                        </p:attrNameLst>
                                      </p:cBhvr>
                                      <p:tavLst>
                                        <p:tav tm="0">
                                          <p:val>
                                            <p:strVal val="#ppt_y"/>
                                          </p:val>
                                        </p:tav>
                                        <p:tav tm="100000">
                                          <p:val>
                                            <p:strVal val="#ppt_y"/>
                                          </p:val>
                                        </p:tav>
                                      </p:tavLst>
                                    </p:anim>
                                  </p:childTnLst>
                                </p:cTn>
                              </p:par>
                              <p:par>
                                <p:cTn id="24" presetID="2" presetClass="entr" presetSubtype="8"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ppt_x</p:attrName>
                                        </p:attrNameLst>
                                      </p:cBhvr>
                                      <p:tavLst>
                                        <p:tav tm="0">
                                          <p:val>
                                            <p:strVal val="0-#ppt_w/2"/>
                                          </p:val>
                                        </p:tav>
                                        <p:tav tm="100000">
                                          <p:val>
                                            <p:strVal val="#ppt_x"/>
                                          </p:val>
                                        </p:tav>
                                      </p:tavLst>
                                    </p:anim>
                                    <p:anim calcmode="lin" valueType="num">
                                      <p:cBhvr>
                                        <p:cTn id="27" dur="500" fill="hold"/>
                                        <p:tgtEl>
                                          <p:spTgt spid="8"/>
                                        </p:tgtEl>
                                        <p:attrNameLst>
                                          <p:attrName>ppt_y</p:attrName>
                                        </p:attrNameLst>
                                      </p:cBhvr>
                                      <p:tavLst>
                                        <p:tav tm="0">
                                          <p:val>
                                            <p:strVal val="#ppt_y"/>
                                          </p:val>
                                        </p:tav>
                                        <p:tav tm="100000">
                                          <p:val>
                                            <p:strVal val="#ppt_y"/>
                                          </p:val>
                                        </p:tav>
                                      </p:tavLst>
                                    </p:anim>
                                  </p:childTnLst>
                                </p:cTn>
                              </p:par>
                              <p:par>
                                <p:cTn id="28" presetID="8" presetClass="emph" presetSubtype="0" fill="hold" grpId="1" nodeType="withEffect">
                                  <p:stCondLst>
                                    <p:cond delay="0"/>
                                  </p:stCondLst>
                                  <p:childTnLst>
                                    <p:animRot by="21600000">
                                      <p:cBhvr>
                                        <p:cTn id="29" dur="500" fill="hold"/>
                                        <p:tgtEl>
                                          <p:spTgt spid="5"/>
                                        </p:tgtEl>
                                        <p:attrNameLst>
                                          <p:attrName>r</p:attrName>
                                        </p:attrNameLst>
                                      </p:cBhvr>
                                    </p:animRot>
                                  </p:childTnLst>
                                </p:cTn>
                              </p:par>
                              <p:par>
                                <p:cTn id="30" presetID="8" presetClass="emph" presetSubtype="0" fill="hold" grpId="1" nodeType="withEffect">
                                  <p:stCondLst>
                                    <p:cond delay="0"/>
                                  </p:stCondLst>
                                  <p:childTnLst>
                                    <p:animRot by="21600000">
                                      <p:cBhvr>
                                        <p:cTn id="31" dur="500" fill="hold"/>
                                        <p:tgtEl>
                                          <p:spTgt spid="6"/>
                                        </p:tgtEl>
                                        <p:attrNameLst>
                                          <p:attrName>r</p:attrName>
                                        </p:attrNameLst>
                                      </p:cBhvr>
                                    </p:animRot>
                                  </p:childTnLst>
                                </p:cTn>
                              </p:par>
                              <p:par>
                                <p:cTn id="32" presetID="8" presetClass="emph" presetSubtype="0" fill="hold" grpId="1" nodeType="withEffect">
                                  <p:stCondLst>
                                    <p:cond delay="0"/>
                                  </p:stCondLst>
                                  <p:childTnLst>
                                    <p:animRot by="21600000">
                                      <p:cBhvr>
                                        <p:cTn id="33" dur="500" fill="hold"/>
                                        <p:tgtEl>
                                          <p:spTgt spid="7"/>
                                        </p:tgtEl>
                                        <p:attrNameLst>
                                          <p:attrName>r</p:attrName>
                                        </p:attrNameLst>
                                      </p:cBhvr>
                                    </p:animRot>
                                  </p:childTnLst>
                                </p:cTn>
                              </p:par>
                              <p:par>
                                <p:cTn id="34" presetID="8" presetClass="emph" presetSubtype="0" fill="hold" grpId="1" nodeType="withEffect">
                                  <p:stCondLst>
                                    <p:cond delay="0"/>
                                  </p:stCondLst>
                                  <p:childTnLst>
                                    <p:animRot by="21600000">
                                      <p:cBhvr>
                                        <p:cTn id="35" dur="500" fill="hold"/>
                                        <p:tgtEl>
                                          <p:spTgt spid="8"/>
                                        </p:tgtEl>
                                        <p:attrNameLst>
                                          <p:attrName>r</p:attrName>
                                        </p:attrNameLst>
                                      </p:cBhvr>
                                    </p:animRot>
                                  </p:childTnLst>
                                </p:cTn>
                              </p:par>
                              <p:par>
                                <p:cTn id="36" presetID="10" presetClass="entr" presetSubtype="0" fill="hold" grpId="0" nodeType="withEffect">
                                  <p:stCondLst>
                                    <p:cond delay="30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par>
                                <p:cTn id="39" presetID="2" presetClass="entr" presetSubtype="8"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ppt_x</p:attrName>
                                        </p:attrNameLst>
                                      </p:cBhvr>
                                      <p:tavLst>
                                        <p:tav tm="0">
                                          <p:val>
                                            <p:strVal val="0-#ppt_w/2"/>
                                          </p:val>
                                        </p:tav>
                                        <p:tav tm="100000">
                                          <p:val>
                                            <p:strVal val="#ppt_x"/>
                                          </p:val>
                                        </p:tav>
                                      </p:tavLst>
                                    </p:anim>
                                    <p:anim calcmode="lin" valueType="num">
                                      <p:cBhvr>
                                        <p:cTn id="42" dur="500" fill="hold"/>
                                        <p:tgtEl>
                                          <p:spTgt spid="9"/>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ppt_x</p:attrName>
                                        </p:attrNameLst>
                                      </p:cBhvr>
                                      <p:tavLst>
                                        <p:tav tm="0">
                                          <p:val>
                                            <p:strVal val="0-#ppt_w/2"/>
                                          </p:val>
                                        </p:tav>
                                        <p:tav tm="100000">
                                          <p:val>
                                            <p:strVal val="#ppt_x"/>
                                          </p:val>
                                        </p:tav>
                                      </p:tavLst>
                                    </p:anim>
                                    <p:anim calcmode="lin" valueType="num">
                                      <p:cBhvr>
                                        <p:cTn id="46" dur="500" fill="hold"/>
                                        <p:tgtEl>
                                          <p:spTgt spid="10"/>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ppt_x</p:attrName>
                                        </p:attrNameLst>
                                      </p:cBhvr>
                                      <p:tavLst>
                                        <p:tav tm="0">
                                          <p:val>
                                            <p:strVal val="0-#ppt_w/2"/>
                                          </p:val>
                                        </p:tav>
                                        <p:tav tm="100000">
                                          <p:val>
                                            <p:strVal val="#ppt_x"/>
                                          </p:val>
                                        </p:tav>
                                      </p:tavLst>
                                    </p:anim>
                                    <p:anim calcmode="lin" valueType="num">
                                      <p:cBhvr>
                                        <p:cTn id="50" dur="500" fill="hold"/>
                                        <p:tgtEl>
                                          <p:spTgt spid="11"/>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ppt_x</p:attrName>
                                        </p:attrNameLst>
                                      </p:cBhvr>
                                      <p:tavLst>
                                        <p:tav tm="0">
                                          <p:val>
                                            <p:strVal val="0-#ppt_w/2"/>
                                          </p:val>
                                        </p:tav>
                                        <p:tav tm="100000">
                                          <p:val>
                                            <p:strVal val="#ppt_x"/>
                                          </p:val>
                                        </p:tav>
                                      </p:tavLst>
                                    </p:anim>
                                    <p:anim calcmode="lin" valueType="num">
                                      <p:cBhvr>
                                        <p:cTn id="54" dur="500" fill="hold"/>
                                        <p:tgtEl>
                                          <p:spTgt spid="12"/>
                                        </p:tgtEl>
                                        <p:attrNameLst>
                                          <p:attrName>ppt_y</p:attrName>
                                        </p:attrNameLst>
                                      </p:cBhvr>
                                      <p:tavLst>
                                        <p:tav tm="0">
                                          <p:val>
                                            <p:strVal val="#ppt_y"/>
                                          </p:val>
                                        </p:tav>
                                        <p:tav tm="100000">
                                          <p:val>
                                            <p:strVal val="#ppt_y"/>
                                          </p:val>
                                        </p:tav>
                                      </p:tavLst>
                                    </p:anim>
                                  </p:childTnLst>
                                </p:cTn>
                              </p:par>
                              <p:par>
                                <p:cTn id="55" presetID="8" presetClass="emph" presetSubtype="0" fill="hold" grpId="1" nodeType="withEffect">
                                  <p:stCondLst>
                                    <p:cond delay="0"/>
                                  </p:stCondLst>
                                  <p:childTnLst>
                                    <p:animRot by="21600000">
                                      <p:cBhvr>
                                        <p:cTn id="56" dur="500" fill="hold"/>
                                        <p:tgtEl>
                                          <p:spTgt spid="9"/>
                                        </p:tgtEl>
                                        <p:attrNameLst>
                                          <p:attrName>r</p:attrName>
                                        </p:attrNameLst>
                                      </p:cBhvr>
                                    </p:animRot>
                                  </p:childTnLst>
                                </p:cTn>
                              </p:par>
                              <p:par>
                                <p:cTn id="57" presetID="8" presetClass="emph" presetSubtype="0" fill="hold" grpId="1" nodeType="withEffect">
                                  <p:stCondLst>
                                    <p:cond delay="0"/>
                                  </p:stCondLst>
                                  <p:childTnLst>
                                    <p:animRot by="21600000">
                                      <p:cBhvr>
                                        <p:cTn id="58" dur="500" fill="hold"/>
                                        <p:tgtEl>
                                          <p:spTgt spid="10"/>
                                        </p:tgtEl>
                                        <p:attrNameLst>
                                          <p:attrName>r</p:attrName>
                                        </p:attrNameLst>
                                      </p:cBhvr>
                                    </p:animRot>
                                  </p:childTnLst>
                                </p:cTn>
                              </p:par>
                              <p:par>
                                <p:cTn id="59" presetID="8" presetClass="emph" presetSubtype="0" fill="hold" grpId="1" nodeType="withEffect">
                                  <p:stCondLst>
                                    <p:cond delay="0"/>
                                  </p:stCondLst>
                                  <p:childTnLst>
                                    <p:animRot by="21600000">
                                      <p:cBhvr>
                                        <p:cTn id="60" dur="500" fill="hold"/>
                                        <p:tgtEl>
                                          <p:spTgt spid="11"/>
                                        </p:tgtEl>
                                        <p:attrNameLst>
                                          <p:attrName>r</p:attrName>
                                        </p:attrNameLst>
                                      </p:cBhvr>
                                    </p:animRot>
                                  </p:childTnLst>
                                </p:cTn>
                              </p:par>
                              <p:par>
                                <p:cTn id="61" presetID="8" presetClass="emph" presetSubtype="0" fill="hold" grpId="1" nodeType="withEffect">
                                  <p:stCondLst>
                                    <p:cond delay="0"/>
                                  </p:stCondLst>
                                  <p:childTnLst>
                                    <p:animRot by="21600000">
                                      <p:cBhvr>
                                        <p:cTn id="62" dur="500" fill="hold"/>
                                        <p:tgtEl>
                                          <p:spTgt spid="12"/>
                                        </p:tgtEl>
                                        <p:attrNameLst>
                                          <p:attrName>r</p:attrName>
                                        </p:attrNameLst>
                                      </p:cBhvr>
                                    </p:animRot>
                                  </p:childTnLst>
                                </p:cTn>
                              </p:par>
                              <p:par>
                                <p:cTn id="63" presetID="8" presetClass="emph" presetSubtype="0" fill="hold" grpId="0" nodeType="withEffect">
                                  <p:stCondLst>
                                    <p:cond delay="0"/>
                                  </p:stCondLst>
                                  <p:childTnLst>
                                    <p:animRot by="21600000">
                                      <p:cBhvr>
                                        <p:cTn id="64" dur="1000" fill="hold"/>
                                        <p:tgtEl>
                                          <p:spTgt spid="14"/>
                                        </p:tgtEl>
                                        <p:attrNameLst>
                                          <p:attrName>r</p:attrName>
                                        </p:attrNameLst>
                                      </p:cBhvr>
                                    </p:animRot>
                                  </p:childTnLst>
                                </p:cTn>
                              </p:par>
                              <p:par>
                                <p:cTn id="65" presetID="8" presetClass="emph" presetSubtype="0" fill="hold" grpId="0" nodeType="withEffect">
                                  <p:stCondLst>
                                    <p:cond delay="0"/>
                                  </p:stCondLst>
                                  <p:childTnLst>
                                    <p:animRot by="21600000">
                                      <p:cBhvr>
                                        <p:cTn id="66" dur="1000" fill="hold"/>
                                        <p:tgtEl>
                                          <p:spTgt spid="15"/>
                                        </p:tgtEl>
                                        <p:attrNameLst>
                                          <p:attrName>r</p:attrName>
                                        </p:attrNameLst>
                                      </p:cBhvr>
                                    </p:animRot>
                                  </p:childTnLst>
                                </p:cTn>
                              </p:par>
                              <p:par>
                                <p:cTn id="67" presetID="8" presetClass="emph" presetSubtype="0" fill="hold" grpId="0" nodeType="withEffect">
                                  <p:stCondLst>
                                    <p:cond delay="0"/>
                                  </p:stCondLst>
                                  <p:childTnLst>
                                    <p:animRot by="21600000">
                                      <p:cBhvr>
                                        <p:cTn id="68" dur="1000" fill="hold"/>
                                        <p:tgtEl>
                                          <p:spTgt spid="16"/>
                                        </p:tgtEl>
                                        <p:attrNameLst>
                                          <p:attrName>r</p:attrName>
                                        </p:attrNameLst>
                                      </p:cBhvr>
                                    </p:animRot>
                                  </p:childTnLst>
                                </p:cTn>
                              </p:par>
                              <p:par>
                                <p:cTn id="69" presetID="8" presetClass="emph" presetSubtype="0" fill="hold" grpId="0" nodeType="withEffect">
                                  <p:stCondLst>
                                    <p:cond delay="0"/>
                                  </p:stCondLst>
                                  <p:childTnLst>
                                    <p:animRot by="21600000">
                                      <p:cBhvr>
                                        <p:cTn id="70" dur="1000" fill="hold"/>
                                        <p:tgtEl>
                                          <p:spTgt spid="17"/>
                                        </p:tgtEl>
                                        <p:attrNameLst>
                                          <p:attrName>r</p:attrName>
                                        </p:attrNameLst>
                                      </p:cBhvr>
                                    </p:animRot>
                                  </p:childTnLst>
                                </p:cTn>
                              </p:par>
                              <p:par>
                                <p:cTn id="71" presetID="8" presetClass="emph" presetSubtype="0" fill="hold" grpId="0" nodeType="withEffect">
                                  <p:stCondLst>
                                    <p:cond delay="0"/>
                                  </p:stCondLst>
                                  <p:childTnLst>
                                    <p:animRot by="21600000">
                                      <p:cBhvr>
                                        <p:cTn id="72" dur="1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4" grpId="0" animBg="1"/>
      <p:bldP spid="15" grpId="0" animBg="1"/>
      <p:bldP spid="16" grpId="0" animBg="1"/>
      <p:bldP spid="17" grpId="0" animBg="1"/>
      <p:bldP spid="18" grpId="0" animBg="1"/>
    </p:bldLst>
  </p:timing>
</p:sld>
</file>

<file path=ppt/tags/tag1.xml><?xml version="1.0" encoding="utf-8"?>
<p:tagLst xmlns:p="http://schemas.openxmlformats.org/presentationml/2006/main">
  <p:tag name="KSO_WM_UNIT_PLACING_PICTURE_USER_VIEWPORT" val="{&quot;height&quot;:10751,&quot;width&quot;:19200}"/>
</p:tagLst>
</file>

<file path=ppt/tags/tag2.xml><?xml version="1.0" encoding="utf-8"?>
<p:tagLst xmlns:p="http://schemas.openxmlformats.org/presentationml/2006/main">
  <p:tag name="KSO_WM_UNIT_TEXT_FILL_FORE_SCHEMECOLOR_INDEX_BRIGHTNESS" val="0"/>
  <p:tag name="KSO_WM_UNIT_TEXT_FILL_FORE_SCHEMECOLOR_INDEX" val="13"/>
  <p:tag name="KSO_WM_UNIT_TEXT_FILL_TYPE" val="1"/>
</p:tagLst>
</file>

<file path=ppt/tags/tag3.xml><?xml version="1.0" encoding="utf-8"?>
<p:tagLst xmlns:p="http://schemas.openxmlformats.org/presentationml/2006/main">
  <p:tag name="KSO_WM_UNIT_TABLE_BEAUTIFY" val="smartTable{801fbb6c-03d0-461c-b66f-0e6b3c644f8b}"/>
  <p:tag name="TABLE_ENDDRAG_ORIGIN_RECT" val="827*417"/>
  <p:tag name="TABLE_ENDDRAG_RECT" val="76*89*827*397"/>
</p:tagLst>
</file>

<file path=ppt/tags/tag4.xml><?xml version="1.0" encoding="utf-8"?>
<p:tagLst xmlns:p="http://schemas.openxmlformats.org/presentationml/2006/main">
  <p:tag name="KSO_WM_UNIT_PLACING_PICTURE_USER_VIEWPORT" val="{&quot;height&quot;:5813,&quot;width&quot;:9826}"/>
</p:tagLst>
</file>

<file path=ppt/tags/tag5.xml><?xml version="1.0" encoding="utf-8"?>
<p:tagLst xmlns:p="http://schemas.openxmlformats.org/presentationml/2006/main">
  <p:tag name="COMMONDATA" val="eyJoZGlkIjoiZmU1OWJhYTdlNTJiNzkwZjkzMjIwNjc5YjMwNjhlZWQifQ=="/>
  <p:tag name="KSO_WPP_MARK_KEY" val="3f860a3a-1c29-4810-816f-b4eee8408a60"/>
</p:tagLst>
</file>

<file path=ppt/theme/theme1.xml><?xml version="1.0" encoding="utf-8"?>
<a:theme xmlns:a="http://schemas.openxmlformats.org/drawingml/2006/main" name="Office 主题">
  <a:themeElements>
    <a:clrScheme name="绿色">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自定义 2">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5394</Words>
  <Application>WPS 演示</Application>
  <PresentationFormat>宽屏</PresentationFormat>
  <Paragraphs>665</Paragraphs>
  <Slides>26</Slides>
  <Notes>5</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26</vt:i4>
      </vt:variant>
    </vt:vector>
  </HeadingPairs>
  <TitlesOfParts>
    <vt:vector size="42" baseType="lpstr">
      <vt:lpstr>Arial</vt:lpstr>
      <vt:lpstr>宋体</vt:lpstr>
      <vt:lpstr>Wingdings</vt:lpstr>
      <vt:lpstr>微软雅黑</vt:lpstr>
      <vt:lpstr>Arial Black</vt:lpstr>
      <vt:lpstr>Calibri</vt:lpstr>
      <vt:lpstr>幼圆</vt:lpstr>
      <vt:lpstr>Meiryo UI</vt:lpstr>
      <vt:lpstr>Yu Gothic</vt:lpstr>
      <vt:lpstr>方正粗倩简体</vt:lpstr>
      <vt:lpstr>Optima-Regular</vt:lpstr>
      <vt:lpstr>Arial Unicode MS</vt:lpstr>
      <vt:lpstr>方正粗倩简体</vt:lpstr>
      <vt:lpstr>Segoe Print</vt:lpstr>
      <vt:lpstr>NumberOnly</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烟花易冷</cp:lastModifiedBy>
  <cp:revision>125</cp:revision>
  <dcterms:created xsi:type="dcterms:W3CDTF">2022-04-20T09:27:00Z</dcterms:created>
  <dcterms:modified xsi:type="dcterms:W3CDTF">2022-11-22T05:56:02Z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2052-11.1.0.12763</vt:lpwstr>
  </property>
  <property fmtid="{D5CDD505-2E9C-101B-9397-08002B2CF9AE}" pid="3" name="ICV">
    <vt:lpwstr>5442A5560AB8490B9FCDD004FE5DD24F</vt:lpwstr>
  </property>
</Properties>
</file>