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5"/>
  </p:notesMasterIdLst>
  <p:handoutMasterIdLst>
    <p:handoutMasterId r:id="rId27"/>
  </p:handoutMasterIdLst>
  <p:sldIdLst>
    <p:sldId id="404" r:id="rId4"/>
    <p:sldId id="448" r:id="rId6"/>
    <p:sldId id="256" r:id="rId7"/>
    <p:sldId id="438" r:id="rId8"/>
    <p:sldId id="441" r:id="rId9"/>
    <p:sldId id="442" r:id="rId10"/>
    <p:sldId id="443" r:id="rId11"/>
    <p:sldId id="359" r:id="rId12"/>
    <p:sldId id="444" r:id="rId13"/>
    <p:sldId id="297" r:id="rId14"/>
    <p:sldId id="314" r:id="rId15"/>
    <p:sldId id="377" r:id="rId16"/>
    <p:sldId id="313" r:id="rId17"/>
    <p:sldId id="306" r:id="rId18"/>
    <p:sldId id="445" r:id="rId19"/>
    <p:sldId id="446" r:id="rId20"/>
    <p:sldId id="309" r:id="rId21"/>
    <p:sldId id="310" r:id="rId22"/>
    <p:sldId id="312" r:id="rId23"/>
    <p:sldId id="332" r:id="rId24"/>
    <p:sldId id="311" r:id="rId25"/>
    <p:sldId id="328"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B098"/>
    <a:srgbClr val="009140"/>
    <a:srgbClr val="004C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2" d="100"/>
          <a:sy n="62" d="100"/>
        </p:scale>
        <p:origin x="804" y="52"/>
      </p:cViewPr>
      <p:guideLst>
        <p:guide orient="horz" pos="2107"/>
        <p:guide pos="43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1" Type="http://schemas.openxmlformats.org/officeDocument/2006/relationships/tags" Target="tags/tag44.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40" b="0" i="0" u="none" strike="noStrike" kern="1200" spc="0" baseline="0">
                <a:solidFill>
                  <a:schemeClr val="tx1">
                    <a:lumMod val="65000"/>
                    <a:lumOff val="35000"/>
                  </a:schemeClr>
                </a:solidFill>
                <a:latin typeface="+mn-lt"/>
                <a:ea typeface="+mn-ea"/>
                <a:cs typeface="+mn-cs"/>
              </a:defRPr>
            </a:pPr>
            <a:r>
              <a:rPr lang="en-US" altLang="zh-CN" sz="1440"/>
              <a:t>2016-2021</a:t>
            </a:r>
            <a:r>
              <a:rPr altLang="en-US" sz="1440"/>
              <a:t>年中国肉牛存栏量情况</a:t>
            </a:r>
            <a:endParaRPr altLang="en-US" sz="144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
                </c:pt>
              </c:strCache>
            </c:strRef>
          </c:tx>
          <c:spPr>
            <a:solidFill>
              <a:schemeClr val="accent1"/>
            </a:solidFill>
            <a:ln>
              <a:noFill/>
            </a:ln>
            <a:effectLst/>
          </c:spPr>
          <c:invertIfNegative val="0"/>
          <c:dLbls>
            <c:dLbl>
              <c:idx val="2"/>
              <c:layout>
                <c:manualLayout>
                  <c:x val="0.00279850746268657"/>
                  <c:y val="0.0140992167101828"/>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83955223880597"/>
                  <c:y val="0.023498694516971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0.0140992167101828"/>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8834.4</c:v>
                </c:pt>
                <c:pt idx="1">
                  <c:v>9038.7</c:v>
                </c:pt>
                <c:pt idx="2">
                  <c:v>8915.2</c:v>
                </c:pt>
                <c:pt idx="3">
                  <c:v>9138.2</c:v>
                </c:pt>
                <c:pt idx="4">
                  <c:v>6618.3</c:v>
                </c:pt>
                <c:pt idx="5" c:formatCode="0.0_ ">
                  <c:v>9817</c:v>
                </c:pt>
              </c:numCache>
            </c:numRef>
          </c:val>
        </c:ser>
        <c:dLbls>
          <c:showLegendKey val="0"/>
          <c:showVal val="1"/>
          <c:showCatName val="0"/>
          <c:showSerName val="0"/>
          <c:showPercent val="0"/>
          <c:showBubbleSize val="0"/>
        </c:dLbls>
        <c:gapWidth val="150"/>
        <c:overlap val="0"/>
        <c:axId val="352403043"/>
        <c:axId val="863097186"/>
      </c:barChart>
      <c:catAx>
        <c:axId val="352403043"/>
        <c:scaling>
          <c:orientation val="minMax"/>
        </c:scaling>
        <c:delete val="0"/>
        <c:axPos val="b"/>
        <c:title>
          <c:tx>
            <c:rich>
              <a:bodyPr rot="0" spcFirstLastPara="0" vertOverflow="ellipsis" vert="horz" wrap="square" anchor="ctr" anchorCtr="1"/>
              <a:lstStyle/>
              <a:p>
                <a:pPr defTabSz="914400">
                  <a:defRPr lang="zh-CN" sz="1200" b="0" i="0" u="none" strike="noStrike" kern="1200" baseline="0">
                    <a:solidFill>
                      <a:schemeClr val="tx1">
                        <a:lumMod val="65000"/>
                        <a:lumOff val="35000"/>
                      </a:schemeClr>
                    </a:solidFill>
                    <a:latin typeface="+mn-lt"/>
                    <a:ea typeface="+mn-ea"/>
                    <a:cs typeface="+mn-cs"/>
                  </a:defRPr>
                </a:pPr>
                <a:r>
                  <a:rPr sz="1200"/>
                  <a:t>年份</a:t>
                </a:r>
                <a:endParaRPr sz="1200"/>
              </a:p>
            </c:rich>
          </c:tx>
          <c:layout>
            <c:manualLayout>
              <c:xMode val="edge"/>
              <c:yMode val="edge"/>
              <c:x val="0.131514476614699"/>
              <c:y val="0.805082822781938"/>
            </c:manualLayout>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863097186"/>
        <c:crosses val="autoZero"/>
        <c:auto val="1"/>
        <c:lblAlgn val="ctr"/>
        <c:lblOffset val="100"/>
        <c:noMultiLvlLbl val="0"/>
      </c:catAx>
      <c:valAx>
        <c:axId val="863097186"/>
        <c:scaling>
          <c:orientation val="minMax"/>
        </c:scaling>
        <c:delete val="0"/>
        <c:axPos val="l"/>
        <c:title>
          <c:tx>
            <c:rich>
              <a:bodyPr rot="-5400000" spcFirstLastPara="0" vertOverflow="ellipsis" vert="horz" wrap="square" anchor="ctr" anchorCtr="1"/>
              <a:lstStyle/>
              <a:p>
                <a:pPr defTabSz="914400">
                  <a:defRPr lang="zh-CN" sz="1200" b="0" i="0" u="none" strike="noStrike" kern="1200" baseline="0">
                    <a:solidFill>
                      <a:schemeClr val="tx1">
                        <a:lumMod val="65000"/>
                        <a:lumOff val="35000"/>
                      </a:schemeClr>
                    </a:solidFill>
                    <a:latin typeface="+mn-lt"/>
                    <a:ea typeface="+mn-ea"/>
                    <a:cs typeface="+mn-cs"/>
                  </a:defRPr>
                </a:pPr>
                <a:r>
                  <a:rPr sz="1200"/>
                  <a:t>存栏量（万头）</a:t>
                </a:r>
                <a:endParaRPr sz="1200"/>
              </a:p>
            </c:rich>
          </c:tx>
          <c:layout>
            <c:manualLayout>
              <c:xMode val="edge"/>
              <c:yMode val="edge"/>
              <c:x val="0.0446483180428135"/>
              <c:y val="0.27772585669781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352403043"/>
        <c:crosses val="autoZero"/>
        <c:crossBetween val="between"/>
      </c:valAx>
      <c:spPr>
        <a:noFill/>
        <a:ln>
          <a:noFill/>
        </a:ln>
        <a:effectLst/>
      </c:spPr>
    </c:plotArea>
    <c:plotVisOnly val="1"/>
    <c:dispBlanksAs val="gap"/>
    <c:showDLblsOverMax val="0"/>
  </c:chart>
  <c:spPr>
    <a:noFill/>
    <a:ln w="12700" cmpd="sng">
      <a:solidFill>
        <a:schemeClr val="accent1"/>
      </a:solidFill>
      <a:prstDash val="solid"/>
    </a:ln>
    <a:effectLst/>
  </c:spPr>
  <c:txPr>
    <a:bodyPr/>
    <a:lstStyle/>
    <a:p>
      <a:pPr>
        <a:defRPr lang="zh-CN" sz="12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40" b="0" i="0" u="none" strike="noStrike" kern="1200" spc="0" baseline="0">
                <a:solidFill>
                  <a:schemeClr val="tx1">
                    <a:lumMod val="65000"/>
                    <a:lumOff val="35000"/>
                  </a:schemeClr>
                </a:solidFill>
                <a:latin typeface="+mn-lt"/>
                <a:ea typeface="+mn-ea"/>
                <a:cs typeface="+mn-cs"/>
              </a:defRPr>
            </a:pPr>
            <a:r>
              <a:rPr sz="1440"/>
              <a:t> </a:t>
            </a:r>
            <a:r>
              <a:rPr lang="en-US" altLang="zh-CN" sz="1440"/>
              <a:t>2016-2021</a:t>
            </a:r>
            <a:r>
              <a:rPr altLang="en-US" sz="1440"/>
              <a:t>年中国肉牛出栏量情况</a:t>
            </a:r>
            <a:endParaRPr altLang="en-US" sz="144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
                </c:pt>
              </c:strCache>
            </c:strRef>
          </c:tx>
          <c:spPr>
            <a:solidFill>
              <a:schemeClr val="accent1"/>
            </a:solidFill>
            <a:ln>
              <a:noFill/>
            </a:ln>
            <a:effectLst/>
          </c:spPr>
          <c:invertIfNegative val="0"/>
          <c:dLbls>
            <c:dLbl>
              <c:idx val="5"/>
              <c:layout>
                <c:manualLayout>
                  <c:x val="-0.00261589885191106"/>
                  <c:y val="0.018794048551292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4265</c:v>
                </c:pt>
                <c:pt idx="1">
                  <c:v>4340.3</c:v>
                </c:pt>
                <c:pt idx="2">
                  <c:v>4397.5</c:v>
                </c:pt>
                <c:pt idx="3">
                  <c:v>4533.9</c:v>
                </c:pt>
                <c:pt idx="4">
                  <c:v>4565</c:v>
                </c:pt>
                <c:pt idx="5">
                  <c:v>4707</c:v>
                </c:pt>
              </c:numCache>
            </c:numRef>
          </c:val>
        </c:ser>
        <c:dLbls>
          <c:showLegendKey val="0"/>
          <c:showVal val="1"/>
          <c:showCatName val="0"/>
          <c:showSerName val="0"/>
          <c:showPercent val="0"/>
          <c:showBubbleSize val="0"/>
        </c:dLbls>
        <c:gapWidth val="150"/>
        <c:overlap val="0"/>
        <c:axId val="805009029"/>
        <c:axId val="140987813"/>
      </c:barChart>
      <c:catAx>
        <c:axId val="805009029"/>
        <c:scaling>
          <c:orientation val="minMax"/>
        </c:scaling>
        <c:delete val="0"/>
        <c:axPos val="b"/>
        <c:title>
          <c:tx>
            <c:rich>
              <a:bodyPr rot="0" spcFirstLastPara="0" vertOverflow="ellipsis" vert="horz" wrap="square" anchor="ctr" anchorCtr="1"/>
              <a:lstStyle/>
              <a:p>
                <a:pPr defTabSz="914400">
                  <a:defRPr lang="zh-CN" sz="1200" b="0" i="0" u="none" strike="noStrike" kern="1200" baseline="0">
                    <a:solidFill>
                      <a:schemeClr val="tx1">
                        <a:lumMod val="65000"/>
                        <a:lumOff val="35000"/>
                      </a:schemeClr>
                    </a:solidFill>
                    <a:latin typeface="+mn-lt"/>
                    <a:ea typeface="+mn-ea"/>
                    <a:cs typeface="+mn-cs"/>
                  </a:defRPr>
                </a:pPr>
                <a:r>
                  <a:rPr sz="1200"/>
                  <a:t>年份</a:t>
                </a:r>
                <a:endParaRPr sz="1200"/>
              </a:p>
            </c:rich>
          </c:tx>
          <c:layout>
            <c:manualLayout>
              <c:xMode val="edge"/>
              <c:yMode val="edge"/>
              <c:x val="0.109824561403509"/>
              <c:y val="0.817213649206694"/>
            </c:manualLayout>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40987813"/>
        <c:crosses val="autoZero"/>
        <c:auto val="1"/>
        <c:lblAlgn val="ctr"/>
        <c:lblOffset val="100"/>
        <c:noMultiLvlLbl val="0"/>
      </c:catAx>
      <c:valAx>
        <c:axId val="140987813"/>
        <c:scaling>
          <c:orientation val="minMax"/>
        </c:scaling>
        <c:delete val="0"/>
        <c:axPos val="l"/>
        <c:title>
          <c:tx>
            <c:rich>
              <a:bodyPr rot="-5400000" spcFirstLastPara="0" vertOverflow="ellipsis" vert="horz" wrap="square" anchor="ctr" anchorCtr="1"/>
              <a:lstStyle/>
              <a:p>
                <a:pPr defTabSz="914400">
                  <a:defRPr lang="zh-CN" sz="1200" b="0" i="0" u="none" strike="noStrike" kern="1200" baseline="0">
                    <a:solidFill>
                      <a:schemeClr val="tx1">
                        <a:lumMod val="65000"/>
                        <a:lumOff val="35000"/>
                      </a:schemeClr>
                    </a:solidFill>
                    <a:latin typeface="+mn-lt"/>
                    <a:ea typeface="+mn-ea"/>
                    <a:cs typeface="+mn-cs"/>
                  </a:defRPr>
                </a:pPr>
                <a:r>
                  <a:rPr sz="1200"/>
                  <a:t>出栏量（万头）</a:t>
                </a:r>
                <a:endParaRPr sz="120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805009029"/>
        <c:crosses val="autoZero"/>
        <c:crossBetween val="between"/>
      </c:valAx>
      <c:spPr>
        <a:noFill/>
        <a:ln>
          <a:noFill/>
        </a:ln>
        <a:effectLst/>
      </c:spPr>
    </c:plotArea>
    <c:plotVisOnly val="1"/>
    <c:dispBlanksAs val="gap"/>
    <c:showDLblsOverMax val="0"/>
  </c:chart>
  <c:spPr>
    <a:noFill/>
    <a:ln w="12700" cmpd="sng">
      <a:solidFill>
        <a:schemeClr val="accent1"/>
      </a:solidFill>
      <a:prstDash val="solid"/>
    </a:ln>
    <a:effectLst/>
  </c:spPr>
  <c:txPr>
    <a:bodyPr/>
    <a:lstStyle/>
    <a:p>
      <a:pPr>
        <a:defRPr lang="zh-CN" sz="12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40" b="0" i="0" u="none" strike="noStrike" kern="1200" spc="0" baseline="0">
                <a:solidFill>
                  <a:schemeClr val="tx1">
                    <a:lumMod val="65000"/>
                    <a:lumOff val="35000"/>
                  </a:schemeClr>
                </a:solidFill>
                <a:latin typeface="+mn-lt"/>
                <a:ea typeface="+mn-ea"/>
                <a:cs typeface="+mn-cs"/>
              </a:defRPr>
            </a:pPr>
            <a:r>
              <a:rPr lang="en-US" altLang="zh-CN" sz="1440"/>
              <a:t>2016-2021</a:t>
            </a:r>
            <a:r>
              <a:rPr altLang="en-US" sz="1440"/>
              <a:t>年中国牛肉产量情况</a:t>
            </a:r>
            <a:endParaRPr altLang="en-US" sz="1440"/>
          </a:p>
        </c:rich>
      </c:tx>
      <c:layout>
        <c:manualLayout>
          <c:xMode val="edge"/>
          <c:yMode val="edge"/>
          <c:x val="0.196447245564893"/>
          <c:y val="0.0588989695748416"/>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616.91</c:v>
                </c:pt>
                <c:pt idx="1">
                  <c:v>634.62</c:v>
                </c:pt>
                <c:pt idx="2">
                  <c:v>644.06</c:v>
                </c:pt>
                <c:pt idx="3">
                  <c:v>667.28</c:v>
                </c:pt>
                <c:pt idx="4">
                  <c:v>672.45</c:v>
                </c:pt>
                <c:pt idx="5">
                  <c:v>698</c:v>
                </c:pt>
              </c:numCache>
            </c:numRef>
          </c:val>
        </c:ser>
        <c:dLbls>
          <c:showLegendKey val="0"/>
          <c:showVal val="1"/>
          <c:showCatName val="0"/>
          <c:showSerName val="0"/>
          <c:showPercent val="0"/>
          <c:showBubbleSize val="0"/>
        </c:dLbls>
        <c:gapWidth val="150"/>
        <c:overlap val="0"/>
        <c:axId val="352403043"/>
        <c:axId val="863097186"/>
      </c:barChart>
      <c:catAx>
        <c:axId val="352403043"/>
        <c:scaling>
          <c:orientation val="minMax"/>
        </c:scaling>
        <c:delete val="0"/>
        <c:axPos val="b"/>
        <c:title>
          <c:tx>
            <c:rich>
              <a:bodyPr rot="0" spcFirstLastPara="0" vertOverflow="ellipsis" vert="horz" wrap="square" anchor="ctr" anchorCtr="1"/>
              <a:lstStyle/>
              <a:p>
                <a:pPr defTabSz="914400">
                  <a:defRPr lang="zh-CN" sz="1200" b="0" i="0" u="none" strike="noStrike" kern="1200" baseline="0">
                    <a:solidFill>
                      <a:schemeClr val="tx1">
                        <a:lumMod val="65000"/>
                        <a:lumOff val="35000"/>
                      </a:schemeClr>
                    </a:solidFill>
                    <a:latin typeface="+mn-lt"/>
                    <a:ea typeface="+mn-ea"/>
                    <a:cs typeface="+mn-cs"/>
                  </a:defRPr>
                </a:pPr>
                <a:r>
                  <a:rPr sz="1200"/>
                  <a:t>年份</a:t>
                </a:r>
                <a:endParaRPr sz="1200"/>
              </a:p>
            </c:rich>
          </c:tx>
          <c:layout>
            <c:manualLayout>
              <c:xMode val="edge"/>
              <c:yMode val="edge"/>
              <c:x val="0.0926666666666666"/>
              <c:y val="0.834629123765497"/>
            </c:manualLayout>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863097186"/>
        <c:crosses val="autoZero"/>
        <c:auto val="1"/>
        <c:lblAlgn val="ctr"/>
        <c:lblOffset val="100"/>
        <c:noMultiLvlLbl val="0"/>
      </c:catAx>
      <c:valAx>
        <c:axId val="863097186"/>
        <c:scaling>
          <c:orientation val="minMax"/>
        </c:scaling>
        <c:delete val="0"/>
        <c:axPos val="l"/>
        <c:title>
          <c:tx>
            <c:rich>
              <a:bodyPr rot="-5400000" spcFirstLastPara="0" vertOverflow="ellipsis" vert="horz" wrap="square" anchor="ctr" anchorCtr="1"/>
              <a:lstStyle/>
              <a:p>
                <a:pPr defTabSz="914400">
                  <a:defRPr lang="zh-CN" sz="1200" b="0" i="0" u="none" strike="noStrike" kern="1200" baseline="0">
                    <a:solidFill>
                      <a:schemeClr val="tx1">
                        <a:lumMod val="65000"/>
                        <a:lumOff val="35000"/>
                      </a:schemeClr>
                    </a:solidFill>
                    <a:latin typeface="+mn-lt"/>
                    <a:ea typeface="+mn-ea"/>
                    <a:cs typeface="+mn-cs"/>
                  </a:defRPr>
                </a:pPr>
                <a:r>
                  <a:rPr sz="1200"/>
                  <a:t>产量（万吨）</a:t>
                </a:r>
                <a:endParaRPr sz="120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352403043"/>
        <c:crosses val="autoZero"/>
        <c:crossBetween val="between"/>
      </c:valAx>
      <c:spPr>
        <a:noFill/>
        <a:ln>
          <a:noFill/>
        </a:ln>
        <a:effectLst/>
      </c:spPr>
    </c:plotArea>
    <c:plotVisOnly val="1"/>
    <c:dispBlanksAs val="gap"/>
    <c:showDLblsOverMax val="0"/>
  </c:chart>
  <c:spPr>
    <a:noFill/>
    <a:ln w="12700" cmpd="sng">
      <a:solidFill>
        <a:schemeClr val="accent1"/>
      </a:solidFill>
      <a:prstDash val="solid"/>
    </a:ln>
    <a:effectLst/>
  </c:spPr>
  <c:txPr>
    <a:bodyPr/>
    <a:lstStyle/>
    <a:p>
      <a:pPr>
        <a:defRPr lang="zh-CN" sz="120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40" b="0" i="0" u="none" strike="noStrike" kern="1200" spc="0" baseline="0">
                <a:solidFill>
                  <a:schemeClr val="tx1">
                    <a:lumMod val="65000"/>
                    <a:lumOff val="35000"/>
                  </a:schemeClr>
                </a:solidFill>
                <a:latin typeface="+mn-lt"/>
                <a:ea typeface="+mn-ea"/>
                <a:cs typeface="+mn-cs"/>
              </a:defRPr>
            </a:pPr>
            <a:r>
              <a:rPr sz="1440"/>
              <a:t> </a:t>
            </a:r>
            <a:r>
              <a:rPr lang="en-US" altLang="zh-CN" sz="1440"/>
              <a:t>2016-2021</a:t>
            </a:r>
            <a:r>
              <a:rPr altLang="en-US" sz="1440"/>
              <a:t>年中国牛肉需求量情况</a:t>
            </a:r>
            <a:endParaRPr altLang="en-US" sz="1440"/>
          </a:p>
        </c:rich>
      </c:tx>
      <c:layout>
        <c:manualLayout>
          <c:xMode val="edge"/>
          <c:yMode val="edge"/>
          <c:x val="0.209959145089262"/>
          <c:y val="0.0295645055664702"/>
        </c:manualLayout>
      </c:layout>
      <c:overlay val="0"/>
      <c:spPr>
        <a:noFill/>
        <a:ln>
          <a:noFill/>
        </a:ln>
        <a:effectLst/>
      </c:spPr>
    </c:title>
    <c:autoTitleDeleted val="0"/>
    <c:plotArea>
      <c:layout>
        <c:manualLayout>
          <c:layoutTarget val="inner"/>
          <c:xMode val="edge"/>
          <c:yMode val="edge"/>
          <c:x val="0.133725673087978"/>
          <c:y val="0.179582023303126"/>
          <c:w val="0.828689967312044"/>
          <c:h val="0.654595894211208"/>
        </c:manualLayout>
      </c:layout>
      <c:barChart>
        <c:barDir val="col"/>
        <c:grouping val="clustered"/>
        <c:varyColors val="0"/>
        <c:ser>
          <c:idx val="0"/>
          <c:order val="0"/>
          <c:tx>
            <c:strRef>
              <c:f>Sheet1!$B$1</c:f>
              <c:strCache>
                <c:ptCount val="1"/>
                <c:pt idx="0">
                  <c:v/>
                </c:pt>
              </c:strCache>
            </c:strRef>
          </c:tx>
          <c:spPr>
            <a:solidFill>
              <a:schemeClr val="accent1"/>
            </a:solidFill>
            <a:ln>
              <a:noFill/>
            </a:ln>
            <a:effectLst/>
          </c:spPr>
          <c:invertIfNegative val="0"/>
          <c:dLbls>
            <c:dLbl>
              <c:idx val="5"/>
              <c:layout>
                <c:manualLayout>
                  <c:x val="0.00264007040187738"/>
                  <c:y val="0.0095490716180371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673.79</c:v>
                </c:pt>
                <c:pt idx="1">
                  <c:v>704.03</c:v>
                </c:pt>
                <c:pt idx="2">
                  <c:v>747.96</c:v>
                </c:pt>
                <c:pt idx="3">
                  <c:v>833.25</c:v>
                </c:pt>
                <c:pt idx="4">
                  <c:v>884.27</c:v>
                </c:pt>
                <c:pt idx="5">
                  <c:v>930.02</c:v>
                </c:pt>
              </c:numCache>
            </c:numRef>
          </c:val>
        </c:ser>
        <c:dLbls>
          <c:showLegendKey val="0"/>
          <c:showVal val="1"/>
          <c:showCatName val="0"/>
          <c:showSerName val="0"/>
          <c:showPercent val="0"/>
          <c:showBubbleSize val="0"/>
        </c:dLbls>
        <c:gapWidth val="219"/>
        <c:overlap val="-27"/>
        <c:axId val="805009029"/>
        <c:axId val="140987813"/>
      </c:barChart>
      <c:catAx>
        <c:axId val="805009029"/>
        <c:scaling>
          <c:orientation val="minMax"/>
        </c:scaling>
        <c:delete val="0"/>
        <c:axPos val="b"/>
        <c:title>
          <c:tx>
            <c:rich>
              <a:bodyPr rot="0" spcFirstLastPara="0" vertOverflow="ellipsis" vert="horz" wrap="square" anchor="ctr" anchorCtr="1"/>
              <a:lstStyle/>
              <a:p>
                <a:pPr defTabSz="914400">
                  <a:defRPr lang="zh-CN" sz="1200" b="0" i="0" u="none" strike="noStrike" kern="1200" baseline="0">
                    <a:solidFill>
                      <a:schemeClr val="tx1">
                        <a:lumMod val="65000"/>
                        <a:lumOff val="35000"/>
                      </a:schemeClr>
                    </a:solidFill>
                    <a:latin typeface="+mn-lt"/>
                    <a:ea typeface="+mn-ea"/>
                    <a:cs typeface="+mn-cs"/>
                  </a:defRPr>
                </a:pPr>
                <a:r>
                  <a:rPr sz="1200"/>
                  <a:t>年份</a:t>
                </a:r>
                <a:endParaRPr sz="1200"/>
              </a:p>
            </c:rich>
          </c:tx>
          <c:layout>
            <c:manualLayout>
              <c:xMode val="edge"/>
              <c:yMode val="edge"/>
              <c:x val="0.0818309863408177"/>
              <c:y val="0.868799420283549"/>
            </c:manualLayout>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40987813"/>
        <c:crosses val="autoZero"/>
        <c:auto val="1"/>
        <c:lblAlgn val="ctr"/>
        <c:lblOffset val="100"/>
        <c:noMultiLvlLbl val="0"/>
      </c:catAx>
      <c:valAx>
        <c:axId val="140987813"/>
        <c:scaling>
          <c:orientation val="minMax"/>
        </c:scaling>
        <c:delete val="0"/>
        <c:axPos val="l"/>
        <c:title>
          <c:tx>
            <c:rich>
              <a:bodyPr rot="-5400000" spcFirstLastPara="0" vertOverflow="ellipsis" vert="horz" wrap="square" anchor="ctr" anchorCtr="1"/>
              <a:lstStyle/>
              <a:p>
                <a:pPr defTabSz="914400">
                  <a:defRPr lang="zh-CN" sz="1200" b="0" i="0" u="none" strike="noStrike" kern="1200" baseline="0">
                    <a:solidFill>
                      <a:schemeClr val="tx1">
                        <a:lumMod val="65000"/>
                        <a:lumOff val="35000"/>
                      </a:schemeClr>
                    </a:solidFill>
                    <a:latin typeface="+mn-lt"/>
                    <a:ea typeface="+mn-ea"/>
                    <a:cs typeface="+mn-cs"/>
                  </a:defRPr>
                </a:pPr>
                <a:r>
                  <a:rPr sz="1200"/>
                  <a:t>需求量（万吨）</a:t>
                </a:r>
                <a:endParaRPr sz="1200"/>
              </a:p>
            </c:rich>
          </c:tx>
          <c:layout>
            <c:manualLayout>
              <c:xMode val="edge"/>
              <c:yMode val="edge"/>
              <c:x val="0.00435983141985177"/>
              <c:y val="0.316593548419916"/>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805009029"/>
        <c:crosses val="autoZero"/>
        <c:crossBetween val="between"/>
      </c:valAx>
      <c:spPr>
        <a:noFill/>
        <a:ln>
          <a:noFill/>
        </a:ln>
        <a:effectLst/>
      </c:spPr>
    </c:plotArea>
    <c:plotVisOnly val="1"/>
    <c:dispBlanksAs val="gap"/>
    <c:showDLblsOverMax val="0"/>
  </c:chart>
  <c:spPr>
    <a:noFill/>
    <a:ln w="12700" cmpd="sng">
      <a:solidFill>
        <a:schemeClr val="accent1"/>
      </a:solidFill>
      <a:prstDash val="solid"/>
    </a:ln>
    <a:effectLst/>
  </c:spPr>
  <c:txPr>
    <a:bodyPr/>
    <a:lstStyle/>
    <a:p>
      <a:pPr>
        <a:defRPr lang="zh-CN" sz="12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b="1">
              <a:solidFill>
                <a:srgbClr val="FF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dirty="0">
              <a:solidFill>
                <a:schemeClr val="tx1">
                  <a:lumMod val="65000"/>
                  <a:lumOff val="35000"/>
                </a:schemeClr>
              </a:solidFill>
              <a:latin typeface="微软雅黑" panose="020B0503020204020204" charset="-122"/>
              <a:ea typeface="微软雅黑" panose="020B0503020204020204" charset="-122"/>
            </a:endParaRPr>
          </a:p>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92D050"/>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showMasterSp="0">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445" y="1"/>
            <a:ext cx="12168650" cy="6842115"/>
          </a:xfrm>
          <a:prstGeom prst="rect">
            <a:avLst/>
          </a:prstGeom>
        </p:spPr>
      </p:pic>
      <p:pic>
        <p:nvPicPr>
          <p:cNvPr id="17" name="bg object 17"/>
          <p:cNvPicPr/>
          <p:nvPr/>
        </p:nvPicPr>
        <p:blipFill>
          <a:blip r:embed="rId3" cstate="print"/>
          <a:stretch>
            <a:fillRect/>
          </a:stretch>
        </p:blipFill>
        <p:spPr>
          <a:xfrm>
            <a:off x="1443" y="0"/>
            <a:ext cx="12182372" cy="6852222"/>
          </a:xfrm>
          <a:prstGeom prst="rect">
            <a:avLst/>
          </a:prstGeom>
        </p:spPr>
      </p:pic>
      <p:sp>
        <p:nvSpPr>
          <p:cNvPr id="2" name="Holder 2"/>
          <p:cNvSpPr>
            <a:spLocks noGrp="1"/>
          </p:cNvSpPr>
          <p:nvPr>
            <p:ph type="title"/>
          </p:nvPr>
        </p:nvSpPr>
        <p:spPr/>
        <p:txBody>
          <a:bodyPr lIns="0" tIns="0" rIns="0" bIns="0"/>
          <a:lstStyle>
            <a:lvl1pPr>
              <a:defRPr sz="2655" b="0" i="0">
                <a:solidFill>
                  <a:schemeClr val="tx1"/>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Slide Number Placeholder 2"/>
          <p:cNvSpPr>
            <a:spLocks noGrp="1"/>
          </p:cNvSpPr>
          <p:nvPr>
            <p:ph type="sldNum" sz="quarter" idx="10"/>
          </p:nvPr>
        </p:nvSpPr>
        <p:spPr/>
        <p:txBody>
          <a:bodyPr/>
          <a:lstStyle/>
          <a:p>
            <a:fld id="{5367269B-BB66-1242-895A-E957DF8587C7}" type="slidenum">
              <a:rPr lang="en-US" smtClean="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2"/>
            </p:custDataLst>
          </p:nvPr>
        </p:nvSpPr>
        <p:spPr>
          <a:xfrm>
            <a:off x="0" y="0"/>
            <a:ext cx="12192000" cy="685800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blipFill dpi="0" rotWithShape="1">
            <a:blip r:embed="rId2">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F524B43-CFA1-4348-BA49-5BF0267F4D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14F3A7-C3D4-4C68-BF0C-7CA5B2F78F7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24B43-CFA1-4348-BA49-5BF0267F4D3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4F3A7-C3D4-4C68-BF0C-7CA5B2F78F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24B43-CFA1-4348-BA49-5BF0267F4D3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4F3A7-C3D4-4C68-BF0C-7CA5B2F78F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themeOverride" Target="../theme/themeOverride1.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0" Type="http://schemas.openxmlformats.org/officeDocument/2006/relationships/notesSlide" Target="../notesSlides/notesSlide14.xml"/><Relationship Id="rId2" Type="http://schemas.openxmlformats.org/officeDocument/2006/relationships/tags" Target="../tags/tag18.xml"/><Relationship Id="rId19" Type="http://schemas.openxmlformats.org/officeDocument/2006/relationships/slideLayout" Target="../slideLayouts/slideLayout7.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1" Type="http://schemas.openxmlformats.org/officeDocument/2006/relationships/notesSlide" Target="../notesSlides/notesSlide15.xml"/><Relationship Id="rId10" Type="http://schemas.openxmlformats.org/officeDocument/2006/relationships/slideLayout" Target="../slideLayouts/slideLayout7.xml"/><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45.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tags" Target="../tags/tag4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tags" Target="../tags/tag4.xml"/><Relationship Id="rId4" Type="http://schemas.openxmlformats.org/officeDocument/2006/relationships/image" Target="../media/image7.jpeg"/><Relationship Id="rId3" Type="http://schemas.openxmlformats.org/officeDocument/2006/relationships/tags" Target="../tags/tag3.xml"/><Relationship Id="rId2" Type="http://schemas.openxmlformats.org/officeDocument/2006/relationships/image" Target="../media/image6.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10.jpeg"/><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9.png"/><Relationship Id="rId2" Type="http://schemas.openxmlformats.org/officeDocument/2006/relationships/tags" Target="../tags/tag6.xml"/><Relationship Id="rId13" Type="http://schemas.openxmlformats.org/officeDocument/2006/relationships/notesSlide" Target="../notesSlides/notesSlide5.xml"/><Relationship Id="rId12" Type="http://schemas.openxmlformats.org/officeDocument/2006/relationships/slideLayout" Target="../slideLayouts/slideLayout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tags" Target="../tags/tag15.xml"/><Relationship Id="rId3" Type="http://schemas.openxmlformats.org/officeDocument/2006/relationships/image" Target="../media/image12.png"/><Relationship Id="rId2" Type="http://schemas.openxmlformats.org/officeDocument/2006/relationships/tags" Target="../tags/tag14.xml"/><Relationship Id="rId14" Type="http://schemas.openxmlformats.org/officeDocument/2006/relationships/notesSlide" Target="../notesSlides/notesSlide6.xml"/><Relationship Id="rId13" Type="http://schemas.openxmlformats.org/officeDocument/2006/relationships/slideLayout" Target="../slideLayouts/slideLayout7.xml"/><Relationship Id="rId12" Type="http://schemas.openxmlformats.org/officeDocument/2006/relationships/tags" Target="../tags/tag16.xml"/><Relationship Id="rId11" Type="http://schemas.openxmlformats.org/officeDocument/2006/relationships/image" Target="../media/image6.png"/><Relationship Id="rId10" Type="http://schemas.openxmlformats.org/officeDocument/2006/relationships/image" Target="../media/image18.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image" Target="../media/image25.jpe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3" Type="http://schemas.openxmlformats.org/officeDocument/2006/relationships/notesSlide" Target="../notesSlides/notesSlide7.xml"/><Relationship Id="rId12" Type="http://schemas.openxmlformats.org/officeDocument/2006/relationships/slideLayout" Target="../slideLayouts/slideLayout7.xml"/><Relationship Id="rId11" Type="http://schemas.openxmlformats.org/officeDocument/2006/relationships/tags" Target="../tags/tag17.xml"/><Relationship Id="rId10" Type="http://schemas.openxmlformats.org/officeDocument/2006/relationships/image" Target="../media/image28.pn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3"/>
          <p:cNvPicPr>
            <a:picLocks noChangeAspect="1"/>
          </p:cNvPicPr>
          <p:nvPr/>
        </p:nvPicPr>
        <p:blipFill>
          <a:blip r:embed="rId1"/>
          <a:stretch>
            <a:fillRect/>
          </a:stretch>
        </p:blipFill>
        <p:spPr>
          <a:xfrm>
            <a:off x="0" y="0"/>
            <a:ext cx="1224534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7196" y="770348"/>
            <a:ext cx="4932646" cy="645160"/>
          </a:xfrm>
          <a:prstGeom prst="rect">
            <a:avLst/>
          </a:prstGeom>
        </p:spPr>
        <p:txBody>
          <a:bodyPr wrap="square">
            <a:spAutoFit/>
          </a:bodyPr>
          <a:lstStyle/>
          <a:p>
            <a:pPr algn="l">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沙葱介绍</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53" name="六边形 52"/>
          <p:cNvSpPr/>
          <p:nvPr/>
        </p:nvSpPr>
        <p:spPr>
          <a:xfrm rot="7080000">
            <a:off x="172720" y="1749425"/>
            <a:ext cx="2596515" cy="2344420"/>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w="38100">
            <a:noFill/>
          </a:ln>
          <a:effectLst>
            <a:outerShdw blurRad="63500" algn="ctr" rotWithShape="0">
              <a:prstClr val="black">
                <a:alpha val="40000"/>
              </a:prstClr>
            </a:outerShdw>
          </a:effectLst>
        </p:spPr>
        <p:txBody>
          <a:bodyPr rtlCol="0" anchor="ctr"/>
          <a:lstStyle/>
          <a:p>
            <a:pPr algn="ctr"/>
            <a:endParaRPr lang="zh-CN" altLang="en-US" sz="2800" kern="0">
              <a:solidFill>
                <a:prstClr val="white"/>
              </a:solidFill>
              <a:latin typeface="Campton Light"/>
              <a:cs typeface="+mn-ea"/>
            </a:endParaRPr>
          </a:p>
        </p:txBody>
      </p:sp>
      <p:sp>
        <p:nvSpPr>
          <p:cNvPr id="54" name="六边形 53"/>
          <p:cNvSpPr/>
          <p:nvPr/>
        </p:nvSpPr>
        <p:spPr>
          <a:xfrm rot="5400000">
            <a:off x="5040277" y="2124439"/>
            <a:ext cx="1035789" cy="892922"/>
          </a:xfrm>
          <a:prstGeom prst="hexagon">
            <a:avLst/>
          </a:prstGeom>
          <a:solidFill>
            <a:srgbClr val="004C41"/>
          </a:solidFill>
          <a:ln w="38100">
            <a:noFill/>
          </a:ln>
          <a:effectLst>
            <a:outerShdw blurRad="63500" algn="ctr" rotWithShape="0">
              <a:prstClr val="black">
                <a:alpha val="40000"/>
              </a:prstClr>
            </a:outerShdw>
          </a:effectLst>
        </p:spPr>
        <p:txBody>
          <a:bodyPr rtlCol="0" anchor="ctr"/>
          <a:lstStyle/>
          <a:p>
            <a:pPr algn="ctr"/>
            <a:endParaRPr lang="zh-CN" altLang="en-US" sz="2800" kern="0">
              <a:latin typeface="Campton Light"/>
              <a:cs typeface="+mn-ea"/>
            </a:endParaRPr>
          </a:p>
        </p:txBody>
      </p:sp>
      <p:sp>
        <p:nvSpPr>
          <p:cNvPr id="55" name="六边形 54"/>
          <p:cNvSpPr/>
          <p:nvPr/>
        </p:nvSpPr>
        <p:spPr>
          <a:xfrm rot="5400000">
            <a:off x="5040277" y="3497852"/>
            <a:ext cx="1035789" cy="892922"/>
          </a:xfrm>
          <a:prstGeom prst="hexagon">
            <a:avLst/>
          </a:prstGeom>
          <a:solidFill>
            <a:srgbClr val="009140"/>
          </a:solidFill>
          <a:ln w="38100">
            <a:noFill/>
          </a:ln>
          <a:effectLst>
            <a:outerShdw blurRad="63500" algn="ctr" rotWithShape="0">
              <a:prstClr val="black">
                <a:alpha val="40000"/>
              </a:prstClr>
            </a:outerShdw>
          </a:effectLst>
        </p:spPr>
        <p:txBody>
          <a:bodyPr rtlCol="0" anchor="ctr"/>
          <a:lstStyle/>
          <a:p>
            <a:pPr algn="ctr"/>
            <a:endParaRPr lang="zh-CN" altLang="en-US" sz="2800" kern="0">
              <a:latin typeface="Campton Light"/>
              <a:cs typeface="+mn-ea"/>
            </a:endParaRPr>
          </a:p>
        </p:txBody>
      </p:sp>
      <p:sp>
        <p:nvSpPr>
          <p:cNvPr id="56" name="六边形 55"/>
          <p:cNvSpPr/>
          <p:nvPr/>
        </p:nvSpPr>
        <p:spPr>
          <a:xfrm rot="5400000">
            <a:off x="5040277" y="4871266"/>
            <a:ext cx="1035789" cy="892922"/>
          </a:xfrm>
          <a:prstGeom prst="hexagon">
            <a:avLst/>
          </a:prstGeom>
          <a:solidFill>
            <a:srgbClr val="004C41"/>
          </a:solidFill>
          <a:ln w="38100">
            <a:noFill/>
          </a:ln>
          <a:effectLst>
            <a:outerShdw blurRad="63500" algn="ctr" rotWithShape="0">
              <a:prstClr val="black">
                <a:alpha val="40000"/>
              </a:prstClr>
            </a:outerShdw>
          </a:effectLst>
        </p:spPr>
        <p:txBody>
          <a:bodyPr rtlCol="0" anchor="ctr"/>
          <a:lstStyle/>
          <a:p>
            <a:pPr algn="ctr"/>
            <a:endParaRPr lang="zh-CN" altLang="en-US" sz="2800" kern="0">
              <a:latin typeface="Campton Light"/>
              <a:cs typeface="+mn-ea"/>
            </a:endParaRPr>
          </a:p>
        </p:txBody>
      </p:sp>
      <p:sp>
        <p:nvSpPr>
          <p:cNvPr id="57" name="六边形 11"/>
          <p:cNvSpPr/>
          <p:nvPr/>
        </p:nvSpPr>
        <p:spPr>
          <a:xfrm>
            <a:off x="5339631" y="2352650"/>
            <a:ext cx="437080" cy="436505"/>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cs typeface="+mn-ea"/>
            </a:endParaRPr>
          </a:p>
        </p:txBody>
      </p:sp>
      <p:sp>
        <p:nvSpPr>
          <p:cNvPr id="58" name="六边形 12"/>
          <p:cNvSpPr/>
          <p:nvPr/>
        </p:nvSpPr>
        <p:spPr>
          <a:xfrm>
            <a:off x="5339631" y="3726106"/>
            <a:ext cx="437080" cy="436420"/>
          </a:xfrm>
          <a:custGeom>
            <a:avLst/>
            <a:gdLst>
              <a:gd name="connsiteX0" fmla="*/ 303775 w 607639"/>
              <a:gd name="connsiteY0" fmla="*/ 525007 h 606722"/>
              <a:gd name="connsiteX1" fmla="*/ 315710 w 607639"/>
              <a:gd name="connsiteY1" fmla="*/ 536902 h 606722"/>
              <a:gd name="connsiteX2" fmla="*/ 315710 w 607639"/>
              <a:gd name="connsiteY2" fmla="*/ 552347 h 606722"/>
              <a:gd name="connsiteX3" fmla="*/ 303775 w 607639"/>
              <a:gd name="connsiteY3" fmla="*/ 564241 h 606722"/>
              <a:gd name="connsiteX4" fmla="*/ 291929 w 607639"/>
              <a:gd name="connsiteY4" fmla="*/ 552347 h 606722"/>
              <a:gd name="connsiteX5" fmla="*/ 291929 w 607639"/>
              <a:gd name="connsiteY5" fmla="*/ 536902 h 606722"/>
              <a:gd name="connsiteX6" fmla="*/ 303775 w 607639"/>
              <a:gd name="connsiteY6" fmla="*/ 525007 h 606722"/>
              <a:gd name="connsiteX7" fmla="*/ 429885 w 607639"/>
              <a:gd name="connsiteY7" fmla="*/ 509483 h 606722"/>
              <a:gd name="connsiteX8" fmla="*/ 441811 w 607639"/>
              <a:gd name="connsiteY8" fmla="*/ 521409 h 606722"/>
              <a:gd name="connsiteX9" fmla="*/ 429885 w 607639"/>
              <a:gd name="connsiteY9" fmla="*/ 533335 h 606722"/>
              <a:gd name="connsiteX10" fmla="*/ 417959 w 607639"/>
              <a:gd name="connsiteY10" fmla="*/ 521409 h 606722"/>
              <a:gd name="connsiteX11" fmla="*/ 429885 w 607639"/>
              <a:gd name="connsiteY11" fmla="*/ 509483 h 606722"/>
              <a:gd name="connsiteX12" fmla="*/ 177720 w 607639"/>
              <a:gd name="connsiteY12" fmla="*/ 509483 h 606722"/>
              <a:gd name="connsiteX13" fmla="*/ 189611 w 607639"/>
              <a:gd name="connsiteY13" fmla="*/ 521409 h 606722"/>
              <a:gd name="connsiteX14" fmla="*/ 177720 w 607639"/>
              <a:gd name="connsiteY14" fmla="*/ 533335 h 606722"/>
              <a:gd name="connsiteX15" fmla="*/ 165829 w 607639"/>
              <a:gd name="connsiteY15" fmla="*/ 521409 h 606722"/>
              <a:gd name="connsiteX16" fmla="*/ 177720 w 607639"/>
              <a:gd name="connsiteY16" fmla="*/ 509483 h 606722"/>
              <a:gd name="connsiteX17" fmla="*/ 522185 w 607639"/>
              <a:gd name="connsiteY17" fmla="*/ 417324 h 606722"/>
              <a:gd name="connsiteX18" fmla="*/ 534111 w 607639"/>
              <a:gd name="connsiteY18" fmla="*/ 429250 h 606722"/>
              <a:gd name="connsiteX19" fmla="*/ 522185 w 607639"/>
              <a:gd name="connsiteY19" fmla="*/ 441176 h 606722"/>
              <a:gd name="connsiteX20" fmla="*/ 510259 w 607639"/>
              <a:gd name="connsiteY20" fmla="*/ 429250 h 606722"/>
              <a:gd name="connsiteX21" fmla="*/ 522185 w 607639"/>
              <a:gd name="connsiteY21" fmla="*/ 417324 h 606722"/>
              <a:gd name="connsiteX22" fmla="*/ 85420 w 607639"/>
              <a:gd name="connsiteY22" fmla="*/ 417324 h 606722"/>
              <a:gd name="connsiteX23" fmla="*/ 97311 w 607639"/>
              <a:gd name="connsiteY23" fmla="*/ 429250 h 606722"/>
              <a:gd name="connsiteX24" fmla="*/ 85420 w 607639"/>
              <a:gd name="connsiteY24" fmla="*/ 441176 h 606722"/>
              <a:gd name="connsiteX25" fmla="*/ 73529 w 607639"/>
              <a:gd name="connsiteY25" fmla="*/ 429250 h 606722"/>
              <a:gd name="connsiteX26" fmla="*/ 85420 w 607639"/>
              <a:gd name="connsiteY26" fmla="*/ 417324 h 606722"/>
              <a:gd name="connsiteX27" fmla="*/ 537643 w 607639"/>
              <a:gd name="connsiteY27" fmla="*/ 291506 h 606722"/>
              <a:gd name="connsiteX28" fmla="*/ 555628 w 607639"/>
              <a:gd name="connsiteY28" fmla="*/ 291506 h 606722"/>
              <a:gd name="connsiteX29" fmla="*/ 567558 w 607639"/>
              <a:gd name="connsiteY29" fmla="*/ 303316 h 606722"/>
              <a:gd name="connsiteX30" fmla="*/ 555628 w 607639"/>
              <a:gd name="connsiteY30" fmla="*/ 315216 h 606722"/>
              <a:gd name="connsiteX31" fmla="*/ 537643 w 607639"/>
              <a:gd name="connsiteY31" fmla="*/ 315216 h 606722"/>
              <a:gd name="connsiteX32" fmla="*/ 525713 w 607639"/>
              <a:gd name="connsiteY32" fmla="*/ 303316 h 606722"/>
              <a:gd name="connsiteX33" fmla="*/ 537643 w 607639"/>
              <a:gd name="connsiteY33" fmla="*/ 291506 h 606722"/>
              <a:gd name="connsiteX34" fmla="*/ 51991 w 607639"/>
              <a:gd name="connsiteY34" fmla="*/ 291506 h 606722"/>
              <a:gd name="connsiteX35" fmla="*/ 69946 w 607639"/>
              <a:gd name="connsiteY35" fmla="*/ 291506 h 606722"/>
              <a:gd name="connsiteX36" fmla="*/ 81856 w 607639"/>
              <a:gd name="connsiteY36" fmla="*/ 303316 h 606722"/>
              <a:gd name="connsiteX37" fmla="*/ 69946 w 607639"/>
              <a:gd name="connsiteY37" fmla="*/ 315216 h 606722"/>
              <a:gd name="connsiteX38" fmla="*/ 51991 w 607639"/>
              <a:gd name="connsiteY38" fmla="*/ 315216 h 606722"/>
              <a:gd name="connsiteX39" fmla="*/ 40081 w 607639"/>
              <a:gd name="connsiteY39" fmla="*/ 303316 h 606722"/>
              <a:gd name="connsiteX40" fmla="*/ 51991 w 607639"/>
              <a:gd name="connsiteY40" fmla="*/ 291506 h 606722"/>
              <a:gd name="connsiteX41" fmla="*/ 412608 w 607639"/>
              <a:gd name="connsiteY41" fmla="*/ 222096 h 606722"/>
              <a:gd name="connsiteX42" fmla="*/ 345491 w 607639"/>
              <a:gd name="connsiteY42" fmla="*/ 334245 h 606722"/>
              <a:gd name="connsiteX43" fmla="*/ 412608 w 607639"/>
              <a:gd name="connsiteY43" fmla="*/ 334245 h 606722"/>
              <a:gd name="connsiteX44" fmla="*/ 427651 w 607639"/>
              <a:gd name="connsiteY44" fmla="*/ 167533 h 606722"/>
              <a:gd name="connsiteX45" fmla="*/ 436375 w 607639"/>
              <a:gd name="connsiteY45" fmla="*/ 178996 h 606722"/>
              <a:gd name="connsiteX46" fmla="*/ 436375 w 607639"/>
              <a:gd name="connsiteY46" fmla="*/ 334245 h 606722"/>
              <a:gd name="connsiteX47" fmla="*/ 469399 w 607639"/>
              <a:gd name="connsiteY47" fmla="*/ 334245 h 606722"/>
              <a:gd name="connsiteX48" fmla="*/ 481327 w 607639"/>
              <a:gd name="connsiteY48" fmla="*/ 346153 h 606722"/>
              <a:gd name="connsiteX49" fmla="*/ 469399 w 607639"/>
              <a:gd name="connsiteY49" fmla="*/ 357973 h 606722"/>
              <a:gd name="connsiteX50" fmla="*/ 436375 w 607639"/>
              <a:gd name="connsiteY50" fmla="*/ 357973 h 606722"/>
              <a:gd name="connsiteX51" fmla="*/ 436375 w 607639"/>
              <a:gd name="connsiteY51" fmla="*/ 427733 h 606722"/>
              <a:gd name="connsiteX52" fmla="*/ 424536 w 607639"/>
              <a:gd name="connsiteY52" fmla="*/ 439552 h 606722"/>
              <a:gd name="connsiteX53" fmla="*/ 412608 w 607639"/>
              <a:gd name="connsiteY53" fmla="*/ 427733 h 606722"/>
              <a:gd name="connsiteX54" fmla="*/ 412608 w 607639"/>
              <a:gd name="connsiteY54" fmla="*/ 357973 h 606722"/>
              <a:gd name="connsiteX55" fmla="*/ 324573 w 607639"/>
              <a:gd name="connsiteY55" fmla="*/ 357973 h 606722"/>
              <a:gd name="connsiteX56" fmla="*/ 314158 w 607639"/>
              <a:gd name="connsiteY56" fmla="*/ 352019 h 606722"/>
              <a:gd name="connsiteX57" fmla="*/ 314336 w 607639"/>
              <a:gd name="connsiteY57" fmla="*/ 340022 h 606722"/>
              <a:gd name="connsiteX58" fmla="*/ 414299 w 607639"/>
              <a:gd name="connsiteY58" fmla="*/ 172953 h 606722"/>
              <a:gd name="connsiteX59" fmla="*/ 427651 w 607639"/>
              <a:gd name="connsiteY59" fmla="*/ 167533 h 606722"/>
              <a:gd name="connsiteX60" fmla="*/ 216270 w 607639"/>
              <a:gd name="connsiteY60" fmla="*/ 167099 h 606722"/>
              <a:gd name="connsiteX61" fmla="*/ 290518 w 607639"/>
              <a:gd name="connsiteY61" fmla="*/ 241210 h 606722"/>
              <a:gd name="connsiteX62" fmla="*/ 242978 w 607639"/>
              <a:gd name="connsiteY62" fmla="*/ 355754 h 606722"/>
              <a:gd name="connsiteX63" fmla="*/ 182707 w 607639"/>
              <a:gd name="connsiteY63" fmla="*/ 415825 h 606722"/>
              <a:gd name="connsiteX64" fmla="*/ 278588 w 607639"/>
              <a:gd name="connsiteY64" fmla="*/ 415825 h 606722"/>
              <a:gd name="connsiteX65" fmla="*/ 290518 w 607639"/>
              <a:gd name="connsiteY65" fmla="*/ 427734 h 606722"/>
              <a:gd name="connsiteX66" fmla="*/ 278588 w 607639"/>
              <a:gd name="connsiteY66" fmla="*/ 439552 h 606722"/>
              <a:gd name="connsiteX67" fmla="*/ 154040 w 607639"/>
              <a:gd name="connsiteY67" fmla="*/ 439552 h 606722"/>
              <a:gd name="connsiteX68" fmla="*/ 143001 w 607639"/>
              <a:gd name="connsiteY68" fmla="*/ 432265 h 606722"/>
              <a:gd name="connsiteX69" fmla="*/ 145582 w 607639"/>
              <a:gd name="connsiteY69" fmla="*/ 419292 h 606722"/>
              <a:gd name="connsiteX70" fmla="*/ 226152 w 607639"/>
              <a:gd name="connsiteY70" fmla="*/ 338959 h 606722"/>
              <a:gd name="connsiteX71" fmla="*/ 266659 w 607639"/>
              <a:gd name="connsiteY71" fmla="*/ 241210 h 606722"/>
              <a:gd name="connsiteX72" fmla="*/ 216270 w 607639"/>
              <a:gd name="connsiteY72" fmla="*/ 190914 h 606722"/>
              <a:gd name="connsiteX73" fmla="*/ 165880 w 607639"/>
              <a:gd name="connsiteY73" fmla="*/ 241210 h 606722"/>
              <a:gd name="connsiteX74" fmla="*/ 154040 w 607639"/>
              <a:gd name="connsiteY74" fmla="*/ 253029 h 606722"/>
              <a:gd name="connsiteX75" fmla="*/ 142110 w 607639"/>
              <a:gd name="connsiteY75" fmla="*/ 241210 h 606722"/>
              <a:gd name="connsiteX76" fmla="*/ 216270 w 607639"/>
              <a:gd name="connsiteY76" fmla="*/ 167099 h 606722"/>
              <a:gd name="connsiteX77" fmla="*/ 522185 w 607639"/>
              <a:gd name="connsiteY77" fmla="*/ 165547 h 606722"/>
              <a:gd name="connsiteX78" fmla="*/ 534111 w 607639"/>
              <a:gd name="connsiteY78" fmla="*/ 177438 h 606722"/>
              <a:gd name="connsiteX79" fmla="*/ 522185 w 607639"/>
              <a:gd name="connsiteY79" fmla="*/ 189329 h 606722"/>
              <a:gd name="connsiteX80" fmla="*/ 510259 w 607639"/>
              <a:gd name="connsiteY80" fmla="*/ 177438 h 606722"/>
              <a:gd name="connsiteX81" fmla="*/ 522185 w 607639"/>
              <a:gd name="connsiteY81" fmla="*/ 165547 h 606722"/>
              <a:gd name="connsiteX82" fmla="*/ 85420 w 607639"/>
              <a:gd name="connsiteY82" fmla="*/ 165547 h 606722"/>
              <a:gd name="connsiteX83" fmla="*/ 97311 w 607639"/>
              <a:gd name="connsiteY83" fmla="*/ 177438 h 606722"/>
              <a:gd name="connsiteX84" fmla="*/ 85420 w 607639"/>
              <a:gd name="connsiteY84" fmla="*/ 189329 h 606722"/>
              <a:gd name="connsiteX85" fmla="*/ 73529 w 607639"/>
              <a:gd name="connsiteY85" fmla="*/ 177438 h 606722"/>
              <a:gd name="connsiteX86" fmla="*/ 85420 w 607639"/>
              <a:gd name="connsiteY86" fmla="*/ 165547 h 606722"/>
              <a:gd name="connsiteX87" fmla="*/ 429885 w 607639"/>
              <a:gd name="connsiteY87" fmla="*/ 73388 h 606722"/>
              <a:gd name="connsiteX88" fmla="*/ 441811 w 607639"/>
              <a:gd name="connsiteY88" fmla="*/ 85279 h 606722"/>
              <a:gd name="connsiteX89" fmla="*/ 429885 w 607639"/>
              <a:gd name="connsiteY89" fmla="*/ 97170 h 606722"/>
              <a:gd name="connsiteX90" fmla="*/ 417959 w 607639"/>
              <a:gd name="connsiteY90" fmla="*/ 85279 h 606722"/>
              <a:gd name="connsiteX91" fmla="*/ 429885 w 607639"/>
              <a:gd name="connsiteY91" fmla="*/ 73388 h 606722"/>
              <a:gd name="connsiteX92" fmla="*/ 177720 w 607639"/>
              <a:gd name="connsiteY92" fmla="*/ 73388 h 606722"/>
              <a:gd name="connsiteX93" fmla="*/ 189611 w 607639"/>
              <a:gd name="connsiteY93" fmla="*/ 85279 h 606722"/>
              <a:gd name="connsiteX94" fmla="*/ 177720 w 607639"/>
              <a:gd name="connsiteY94" fmla="*/ 97170 h 606722"/>
              <a:gd name="connsiteX95" fmla="*/ 165829 w 607639"/>
              <a:gd name="connsiteY95" fmla="*/ 85279 h 606722"/>
              <a:gd name="connsiteX96" fmla="*/ 177720 w 607639"/>
              <a:gd name="connsiteY96" fmla="*/ 73388 h 606722"/>
              <a:gd name="connsiteX97" fmla="*/ 303775 w 607639"/>
              <a:gd name="connsiteY97" fmla="*/ 42480 h 606722"/>
              <a:gd name="connsiteX98" fmla="*/ 315710 w 607639"/>
              <a:gd name="connsiteY98" fmla="*/ 54396 h 606722"/>
              <a:gd name="connsiteX99" fmla="*/ 315710 w 607639"/>
              <a:gd name="connsiteY99" fmla="*/ 69869 h 606722"/>
              <a:gd name="connsiteX100" fmla="*/ 303775 w 607639"/>
              <a:gd name="connsiteY100" fmla="*/ 81785 h 606722"/>
              <a:gd name="connsiteX101" fmla="*/ 291929 w 607639"/>
              <a:gd name="connsiteY101" fmla="*/ 69869 h 606722"/>
              <a:gd name="connsiteX102" fmla="*/ 291929 w 607639"/>
              <a:gd name="connsiteY102" fmla="*/ 54396 h 606722"/>
              <a:gd name="connsiteX103" fmla="*/ 303775 w 607639"/>
              <a:gd name="connsiteY103" fmla="*/ 42480 h 606722"/>
              <a:gd name="connsiteX104" fmla="*/ 303775 w 607639"/>
              <a:gd name="connsiteY104" fmla="*/ 0 h 606722"/>
              <a:gd name="connsiteX105" fmla="*/ 537058 w 607639"/>
              <a:gd name="connsiteY105" fmla="*/ 108956 h 606722"/>
              <a:gd name="connsiteX106" fmla="*/ 537058 w 607639"/>
              <a:gd name="connsiteY106" fmla="*/ 93048 h 606722"/>
              <a:gd name="connsiteX107" fmla="*/ 548895 w 607639"/>
              <a:gd name="connsiteY107" fmla="*/ 81139 h 606722"/>
              <a:gd name="connsiteX108" fmla="*/ 560822 w 607639"/>
              <a:gd name="connsiteY108" fmla="*/ 93048 h 606722"/>
              <a:gd name="connsiteX109" fmla="*/ 560822 w 607639"/>
              <a:gd name="connsiteY109" fmla="*/ 138994 h 606722"/>
              <a:gd name="connsiteX110" fmla="*/ 548895 w 607639"/>
              <a:gd name="connsiteY110" fmla="*/ 150903 h 606722"/>
              <a:gd name="connsiteX111" fmla="*/ 502880 w 607639"/>
              <a:gd name="connsiteY111" fmla="*/ 150903 h 606722"/>
              <a:gd name="connsiteX112" fmla="*/ 490953 w 607639"/>
              <a:gd name="connsiteY112" fmla="*/ 138994 h 606722"/>
              <a:gd name="connsiteX113" fmla="*/ 502880 w 607639"/>
              <a:gd name="connsiteY113" fmla="*/ 127174 h 606722"/>
              <a:gd name="connsiteX114" fmla="*/ 521126 w 607639"/>
              <a:gd name="connsiteY114" fmla="*/ 127174 h 606722"/>
              <a:gd name="connsiteX115" fmla="*/ 303775 w 607639"/>
              <a:gd name="connsiteY115" fmla="*/ 23728 h 606722"/>
              <a:gd name="connsiteX116" fmla="*/ 23764 w 607639"/>
              <a:gd name="connsiteY116" fmla="*/ 303316 h 606722"/>
              <a:gd name="connsiteX117" fmla="*/ 303775 w 607639"/>
              <a:gd name="connsiteY117" fmla="*/ 582905 h 606722"/>
              <a:gd name="connsiteX118" fmla="*/ 583786 w 607639"/>
              <a:gd name="connsiteY118" fmla="*/ 303316 h 606722"/>
              <a:gd name="connsiteX119" fmla="*/ 573906 w 607639"/>
              <a:gd name="connsiteY119" fmla="*/ 229376 h 606722"/>
              <a:gd name="connsiteX120" fmla="*/ 582273 w 607639"/>
              <a:gd name="connsiteY120" fmla="*/ 214801 h 606722"/>
              <a:gd name="connsiteX121" fmla="*/ 596869 w 607639"/>
              <a:gd name="connsiteY121" fmla="*/ 223066 h 606722"/>
              <a:gd name="connsiteX122" fmla="*/ 607639 w 607639"/>
              <a:gd name="connsiteY122" fmla="*/ 303316 h 606722"/>
              <a:gd name="connsiteX123" fmla="*/ 303775 w 607639"/>
              <a:gd name="connsiteY123" fmla="*/ 606722 h 606722"/>
              <a:gd name="connsiteX124" fmla="*/ 0 w 607639"/>
              <a:gd name="connsiteY124" fmla="*/ 303316 h 606722"/>
              <a:gd name="connsiteX125" fmla="*/ 303775 w 607639"/>
              <a:gd name="connsiteY12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07639" h="606722">
                <a:moveTo>
                  <a:pt x="303775" y="525007"/>
                </a:moveTo>
                <a:cubicBezTo>
                  <a:pt x="310366" y="525007"/>
                  <a:pt x="315710" y="530333"/>
                  <a:pt x="315710" y="536902"/>
                </a:cubicBezTo>
                <a:lnTo>
                  <a:pt x="315710" y="552347"/>
                </a:lnTo>
                <a:cubicBezTo>
                  <a:pt x="315710" y="558915"/>
                  <a:pt x="310366" y="564241"/>
                  <a:pt x="303775" y="564241"/>
                </a:cubicBezTo>
                <a:cubicBezTo>
                  <a:pt x="297184" y="564241"/>
                  <a:pt x="291929" y="558915"/>
                  <a:pt x="291929" y="552347"/>
                </a:cubicBezTo>
                <a:lnTo>
                  <a:pt x="291929" y="536902"/>
                </a:lnTo>
                <a:cubicBezTo>
                  <a:pt x="291929" y="530333"/>
                  <a:pt x="297184" y="525007"/>
                  <a:pt x="303775" y="525007"/>
                </a:cubicBezTo>
                <a:close/>
                <a:moveTo>
                  <a:pt x="429885" y="509483"/>
                </a:moveTo>
                <a:cubicBezTo>
                  <a:pt x="436472" y="509483"/>
                  <a:pt x="441811" y="514822"/>
                  <a:pt x="441811" y="521409"/>
                </a:cubicBezTo>
                <a:cubicBezTo>
                  <a:pt x="441811" y="527996"/>
                  <a:pt x="436472" y="533335"/>
                  <a:pt x="429885" y="533335"/>
                </a:cubicBezTo>
                <a:cubicBezTo>
                  <a:pt x="423298" y="533335"/>
                  <a:pt x="417959" y="527996"/>
                  <a:pt x="417959" y="521409"/>
                </a:cubicBezTo>
                <a:cubicBezTo>
                  <a:pt x="417959" y="514822"/>
                  <a:pt x="423298" y="509483"/>
                  <a:pt x="429885" y="509483"/>
                </a:cubicBezTo>
                <a:close/>
                <a:moveTo>
                  <a:pt x="177720" y="509483"/>
                </a:moveTo>
                <a:cubicBezTo>
                  <a:pt x="184287" y="509483"/>
                  <a:pt x="189611" y="514822"/>
                  <a:pt x="189611" y="521409"/>
                </a:cubicBezTo>
                <a:cubicBezTo>
                  <a:pt x="189611" y="527996"/>
                  <a:pt x="184287" y="533335"/>
                  <a:pt x="177720" y="533335"/>
                </a:cubicBezTo>
                <a:cubicBezTo>
                  <a:pt x="171153" y="533335"/>
                  <a:pt x="165829" y="527996"/>
                  <a:pt x="165829" y="521409"/>
                </a:cubicBezTo>
                <a:cubicBezTo>
                  <a:pt x="165829" y="514822"/>
                  <a:pt x="171153" y="509483"/>
                  <a:pt x="177720" y="509483"/>
                </a:cubicBezTo>
                <a:close/>
                <a:moveTo>
                  <a:pt x="522185" y="417324"/>
                </a:moveTo>
                <a:cubicBezTo>
                  <a:pt x="528772" y="417324"/>
                  <a:pt x="534111" y="422663"/>
                  <a:pt x="534111" y="429250"/>
                </a:cubicBezTo>
                <a:cubicBezTo>
                  <a:pt x="534111" y="435837"/>
                  <a:pt x="528772" y="441176"/>
                  <a:pt x="522185" y="441176"/>
                </a:cubicBezTo>
                <a:cubicBezTo>
                  <a:pt x="515598" y="441176"/>
                  <a:pt x="510259" y="435837"/>
                  <a:pt x="510259" y="429250"/>
                </a:cubicBezTo>
                <a:cubicBezTo>
                  <a:pt x="510259" y="422663"/>
                  <a:pt x="515598" y="417324"/>
                  <a:pt x="522185" y="417324"/>
                </a:cubicBezTo>
                <a:close/>
                <a:moveTo>
                  <a:pt x="85420" y="417324"/>
                </a:moveTo>
                <a:cubicBezTo>
                  <a:pt x="91987" y="417324"/>
                  <a:pt x="97311" y="422663"/>
                  <a:pt x="97311" y="429250"/>
                </a:cubicBezTo>
                <a:cubicBezTo>
                  <a:pt x="97311" y="435837"/>
                  <a:pt x="91987" y="441176"/>
                  <a:pt x="85420" y="441176"/>
                </a:cubicBezTo>
                <a:cubicBezTo>
                  <a:pt x="78853" y="441176"/>
                  <a:pt x="73529" y="435837"/>
                  <a:pt x="73529" y="429250"/>
                </a:cubicBezTo>
                <a:cubicBezTo>
                  <a:pt x="73529" y="422663"/>
                  <a:pt x="78853" y="417324"/>
                  <a:pt x="85420" y="417324"/>
                </a:cubicBezTo>
                <a:close/>
                <a:moveTo>
                  <a:pt x="537643" y="291506"/>
                </a:moveTo>
                <a:lnTo>
                  <a:pt x="555628" y="291506"/>
                </a:lnTo>
                <a:cubicBezTo>
                  <a:pt x="562216" y="291506"/>
                  <a:pt x="567558" y="296745"/>
                  <a:pt x="567558" y="303316"/>
                </a:cubicBezTo>
                <a:cubicBezTo>
                  <a:pt x="567558" y="309888"/>
                  <a:pt x="562216" y="315216"/>
                  <a:pt x="555628" y="315216"/>
                </a:cubicBezTo>
                <a:lnTo>
                  <a:pt x="537643" y="315216"/>
                </a:lnTo>
                <a:cubicBezTo>
                  <a:pt x="531055" y="315216"/>
                  <a:pt x="525713" y="309888"/>
                  <a:pt x="525713" y="303316"/>
                </a:cubicBezTo>
                <a:cubicBezTo>
                  <a:pt x="525713" y="296745"/>
                  <a:pt x="531055" y="291506"/>
                  <a:pt x="537643" y="291506"/>
                </a:cubicBezTo>
                <a:close/>
                <a:moveTo>
                  <a:pt x="51991" y="291506"/>
                </a:moveTo>
                <a:lnTo>
                  <a:pt x="69946" y="291506"/>
                </a:lnTo>
                <a:cubicBezTo>
                  <a:pt x="76523" y="291506"/>
                  <a:pt x="81856" y="296745"/>
                  <a:pt x="81856" y="303316"/>
                </a:cubicBezTo>
                <a:cubicBezTo>
                  <a:pt x="81856" y="309888"/>
                  <a:pt x="76523" y="315216"/>
                  <a:pt x="69946" y="315216"/>
                </a:cubicBezTo>
                <a:lnTo>
                  <a:pt x="51991" y="315216"/>
                </a:lnTo>
                <a:cubicBezTo>
                  <a:pt x="45414" y="315216"/>
                  <a:pt x="40081" y="309888"/>
                  <a:pt x="40081" y="303316"/>
                </a:cubicBezTo>
                <a:cubicBezTo>
                  <a:pt x="40081" y="296745"/>
                  <a:pt x="45414" y="291506"/>
                  <a:pt x="51991" y="291506"/>
                </a:cubicBezTo>
                <a:close/>
                <a:moveTo>
                  <a:pt x="412608" y="222096"/>
                </a:moveTo>
                <a:lnTo>
                  <a:pt x="345491" y="334245"/>
                </a:lnTo>
                <a:lnTo>
                  <a:pt x="412608" y="334245"/>
                </a:lnTo>
                <a:close/>
                <a:moveTo>
                  <a:pt x="427651" y="167533"/>
                </a:moveTo>
                <a:cubicBezTo>
                  <a:pt x="432814" y="168954"/>
                  <a:pt x="436375" y="173664"/>
                  <a:pt x="436375" y="178996"/>
                </a:cubicBezTo>
                <a:lnTo>
                  <a:pt x="436375" y="334245"/>
                </a:lnTo>
                <a:lnTo>
                  <a:pt x="469399" y="334245"/>
                </a:lnTo>
                <a:cubicBezTo>
                  <a:pt x="475986" y="334245"/>
                  <a:pt x="481327" y="339577"/>
                  <a:pt x="481327" y="346153"/>
                </a:cubicBezTo>
                <a:cubicBezTo>
                  <a:pt x="481327" y="352641"/>
                  <a:pt x="475986" y="357973"/>
                  <a:pt x="469399" y="357973"/>
                </a:cubicBezTo>
                <a:lnTo>
                  <a:pt x="436375" y="357973"/>
                </a:lnTo>
                <a:lnTo>
                  <a:pt x="436375" y="427733"/>
                </a:lnTo>
                <a:cubicBezTo>
                  <a:pt x="436375" y="434220"/>
                  <a:pt x="431123" y="439552"/>
                  <a:pt x="424536" y="439552"/>
                </a:cubicBezTo>
                <a:cubicBezTo>
                  <a:pt x="417949" y="439552"/>
                  <a:pt x="412608" y="434220"/>
                  <a:pt x="412608" y="427733"/>
                </a:cubicBezTo>
                <a:lnTo>
                  <a:pt x="412608" y="357973"/>
                </a:lnTo>
                <a:lnTo>
                  <a:pt x="324573" y="357973"/>
                </a:lnTo>
                <a:cubicBezTo>
                  <a:pt x="320300" y="357973"/>
                  <a:pt x="316295" y="355662"/>
                  <a:pt x="314158" y="352019"/>
                </a:cubicBezTo>
                <a:cubicBezTo>
                  <a:pt x="312111" y="348286"/>
                  <a:pt x="312111" y="343665"/>
                  <a:pt x="314336" y="340022"/>
                </a:cubicBezTo>
                <a:lnTo>
                  <a:pt x="414299" y="172953"/>
                </a:lnTo>
                <a:cubicBezTo>
                  <a:pt x="417059" y="168332"/>
                  <a:pt x="422489" y="166111"/>
                  <a:pt x="427651" y="167533"/>
                </a:cubicBezTo>
                <a:close/>
                <a:moveTo>
                  <a:pt x="216270" y="167099"/>
                </a:moveTo>
                <a:cubicBezTo>
                  <a:pt x="257222" y="167099"/>
                  <a:pt x="290518" y="200333"/>
                  <a:pt x="290518" y="241210"/>
                </a:cubicBezTo>
                <a:cubicBezTo>
                  <a:pt x="290518" y="284486"/>
                  <a:pt x="273603" y="325097"/>
                  <a:pt x="242978" y="355754"/>
                </a:cubicBezTo>
                <a:lnTo>
                  <a:pt x="182707" y="415825"/>
                </a:lnTo>
                <a:lnTo>
                  <a:pt x="278588" y="415825"/>
                </a:lnTo>
                <a:cubicBezTo>
                  <a:pt x="285176" y="415825"/>
                  <a:pt x="290518" y="421158"/>
                  <a:pt x="290518" y="427734"/>
                </a:cubicBezTo>
                <a:cubicBezTo>
                  <a:pt x="290518" y="434220"/>
                  <a:pt x="285176" y="439552"/>
                  <a:pt x="278588" y="439552"/>
                </a:cubicBezTo>
                <a:lnTo>
                  <a:pt x="154040" y="439552"/>
                </a:lnTo>
                <a:cubicBezTo>
                  <a:pt x="149232" y="439552"/>
                  <a:pt x="144870" y="436709"/>
                  <a:pt x="143001" y="432265"/>
                </a:cubicBezTo>
                <a:cubicBezTo>
                  <a:pt x="141131" y="427822"/>
                  <a:pt x="142199" y="422668"/>
                  <a:pt x="145582" y="419292"/>
                </a:cubicBezTo>
                <a:lnTo>
                  <a:pt x="226152" y="338959"/>
                </a:lnTo>
                <a:cubicBezTo>
                  <a:pt x="252236" y="312834"/>
                  <a:pt x="266659" y="278088"/>
                  <a:pt x="266659" y="241210"/>
                </a:cubicBezTo>
                <a:cubicBezTo>
                  <a:pt x="266659" y="213485"/>
                  <a:pt x="244046" y="190914"/>
                  <a:pt x="216270" y="190914"/>
                </a:cubicBezTo>
                <a:cubicBezTo>
                  <a:pt x="188493" y="190914"/>
                  <a:pt x="165880" y="213485"/>
                  <a:pt x="165880" y="241210"/>
                </a:cubicBezTo>
                <a:cubicBezTo>
                  <a:pt x="165880" y="247786"/>
                  <a:pt x="160539" y="253029"/>
                  <a:pt x="154040" y="253029"/>
                </a:cubicBezTo>
                <a:cubicBezTo>
                  <a:pt x="147452" y="253029"/>
                  <a:pt x="142110" y="247786"/>
                  <a:pt x="142110" y="241210"/>
                </a:cubicBezTo>
                <a:cubicBezTo>
                  <a:pt x="142110" y="200333"/>
                  <a:pt x="175406" y="167099"/>
                  <a:pt x="216270" y="167099"/>
                </a:cubicBezTo>
                <a:close/>
                <a:moveTo>
                  <a:pt x="522185" y="165547"/>
                </a:moveTo>
                <a:cubicBezTo>
                  <a:pt x="528772" y="165547"/>
                  <a:pt x="534111" y="170871"/>
                  <a:pt x="534111" y="177438"/>
                </a:cubicBezTo>
                <a:cubicBezTo>
                  <a:pt x="534111" y="184005"/>
                  <a:pt x="528772" y="189329"/>
                  <a:pt x="522185" y="189329"/>
                </a:cubicBezTo>
                <a:cubicBezTo>
                  <a:pt x="515598" y="189329"/>
                  <a:pt x="510259" y="184005"/>
                  <a:pt x="510259" y="177438"/>
                </a:cubicBezTo>
                <a:cubicBezTo>
                  <a:pt x="510259" y="170871"/>
                  <a:pt x="515598" y="165547"/>
                  <a:pt x="522185" y="165547"/>
                </a:cubicBezTo>
                <a:close/>
                <a:moveTo>
                  <a:pt x="85420" y="165547"/>
                </a:moveTo>
                <a:cubicBezTo>
                  <a:pt x="91987" y="165547"/>
                  <a:pt x="97311" y="170871"/>
                  <a:pt x="97311" y="177438"/>
                </a:cubicBezTo>
                <a:cubicBezTo>
                  <a:pt x="97311" y="184005"/>
                  <a:pt x="91987" y="189329"/>
                  <a:pt x="85420" y="189329"/>
                </a:cubicBezTo>
                <a:cubicBezTo>
                  <a:pt x="78853" y="189329"/>
                  <a:pt x="73529" y="184005"/>
                  <a:pt x="73529" y="177438"/>
                </a:cubicBezTo>
                <a:cubicBezTo>
                  <a:pt x="73529" y="170871"/>
                  <a:pt x="78853" y="165547"/>
                  <a:pt x="85420" y="165547"/>
                </a:cubicBezTo>
                <a:close/>
                <a:moveTo>
                  <a:pt x="429885" y="73388"/>
                </a:moveTo>
                <a:cubicBezTo>
                  <a:pt x="436472" y="73388"/>
                  <a:pt x="441811" y="78712"/>
                  <a:pt x="441811" y="85279"/>
                </a:cubicBezTo>
                <a:cubicBezTo>
                  <a:pt x="441811" y="91846"/>
                  <a:pt x="436472" y="97170"/>
                  <a:pt x="429885" y="97170"/>
                </a:cubicBezTo>
                <a:cubicBezTo>
                  <a:pt x="423298" y="97170"/>
                  <a:pt x="417959" y="91846"/>
                  <a:pt x="417959" y="85279"/>
                </a:cubicBezTo>
                <a:cubicBezTo>
                  <a:pt x="417959" y="78712"/>
                  <a:pt x="423298" y="73388"/>
                  <a:pt x="429885" y="73388"/>
                </a:cubicBezTo>
                <a:close/>
                <a:moveTo>
                  <a:pt x="177720" y="73388"/>
                </a:moveTo>
                <a:cubicBezTo>
                  <a:pt x="184287" y="73388"/>
                  <a:pt x="189611" y="78712"/>
                  <a:pt x="189611" y="85279"/>
                </a:cubicBezTo>
                <a:cubicBezTo>
                  <a:pt x="189611" y="91846"/>
                  <a:pt x="184287" y="97170"/>
                  <a:pt x="177720" y="97170"/>
                </a:cubicBezTo>
                <a:cubicBezTo>
                  <a:pt x="171153" y="97170"/>
                  <a:pt x="165829" y="91846"/>
                  <a:pt x="165829" y="85279"/>
                </a:cubicBezTo>
                <a:cubicBezTo>
                  <a:pt x="165829" y="78712"/>
                  <a:pt x="171153" y="73388"/>
                  <a:pt x="177720" y="73388"/>
                </a:cubicBezTo>
                <a:close/>
                <a:moveTo>
                  <a:pt x="303775" y="42480"/>
                </a:moveTo>
                <a:cubicBezTo>
                  <a:pt x="310366" y="42480"/>
                  <a:pt x="315710" y="47815"/>
                  <a:pt x="315710" y="54396"/>
                </a:cubicBezTo>
                <a:lnTo>
                  <a:pt x="315710" y="69869"/>
                </a:lnTo>
                <a:cubicBezTo>
                  <a:pt x="315710" y="76449"/>
                  <a:pt x="310366" y="81785"/>
                  <a:pt x="303775" y="81785"/>
                </a:cubicBezTo>
                <a:cubicBezTo>
                  <a:pt x="297184" y="81785"/>
                  <a:pt x="291929" y="76449"/>
                  <a:pt x="291929" y="69869"/>
                </a:cubicBezTo>
                <a:lnTo>
                  <a:pt x="291929" y="54396"/>
                </a:lnTo>
                <a:cubicBezTo>
                  <a:pt x="291929" y="47815"/>
                  <a:pt x="297184" y="42480"/>
                  <a:pt x="303775" y="42480"/>
                </a:cubicBezTo>
                <a:close/>
                <a:moveTo>
                  <a:pt x="303775" y="0"/>
                </a:moveTo>
                <a:cubicBezTo>
                  <a:pt x="394204" y="0"/>
                  <a:pt x="479560" y="40347"/>
                  <a:pt x="537058" y="108956"/>
                </a:cubicBezTo>
                <a:lnTo>
                  <a:pt x="537058" y="93048"/>
                </a:lnTo>
                <a:cubicBezTo>
                  <a:pt x="537058" y="86471"/>
                  <a:pt x="542309" y="81139"/>
                  <a:pt x="548895" y="81139"/>
                </a:cubicBezTo>
                <a:cubicBezTo>
                  <a:pt x="555482" y="81139"/>
                  <a:pt x="560822" y="86471"/>
                  <a:pt x="560822" y="93048"/>
                </a:cubicBezTo>
                <a:lnTo>
                  <a:pt x="560822" y="138994"/>
                </a:lnTo>
                <a:cubicBezTo>
                  <a:pt x="560822" y="145570"/>
                  <a:pt x="555482" y="150903"/>
                  <a:pt x="548895" y="150903"/>
                </a:cubicBezTo>
                <a:lnTo>
                  <a:pt x="502880" y="150903"/>
                </a:lnTo>
                <a:cubicBezTo>
                  <a:pt x="496293" y="150903"/>
                  <a:pt x="490953" y="145570"/>
                  <a:pt x="490953" y="138994"/>
                </a:cubicBezTo>
                <a:cubicBezTo>
                  <a:pt x="490953" y="132417"/>
                  <a:pt x="496293" y="127174"/>
                  <a:pt x="502880" y="127174"/>
                </a:cubicBezTo>
                <a:lnTo>
                  <a:pt x="521126" y="127174"/>
                </a:lnTo>
                <a:cubicBezTo>
                  <a:pt x="468168" y="62032"/>
                  <a:pt x="388419" y="23728"/>
                  <a:pt x="303775" y="23728"/>
                </a:cubicBezTo>
                <a:cubicBezTo>
                  <a:pt x="149440" y="23728"/>
                  <a:pt x="23764" y="149214"/>
                  <a:pt x="23764" y="303316"/>
                </a:cubicBezTo>
                <a:cubicBezTo>
                  <a:pt x="23764" y="457508"/>
                  <a:pt x="149440" y="582905"/>
                  <a:pt x="303775" y="582905"/>
                </a:cubicBezTo>
                <a:cubicBezTo>
                  <a:pt x="458199" y="582905"/>
                  <a:pt x="583786" y="457508"/>
                  <a:pt x="583786" y="303316"/>
                </a:cubicBezTo>
                <a:cubicBezTo>
                  <a:pt x="583786" y="278255"/>
                  <a:pt x="580492" y="253371"/>
                  <a:pt x="573906" y="229376"/>
                </a:cubicBezTo>
                <a:cubicBezTo>
                  <a:pt x="572126" y="223066"/>
                  <a:pt x="575864" y="216489"/>
                  <a:pt x="582273" y="214801"/>
                </a:cubicBezTo>
                <a:cubicBezTo>
                  <a:pt x="588592" y="213023"/>
                  <a:pt x="595089" y="216756"/>
                  <a:pt x="596869" y="223066"/>
                </a:cubicBezTo>
                <a:cubicBezTo>
                  <a:pt x="603990" y="249194"/>
                  <a:pt x="607639" y="276122"/>
                  <a:pt x="607639" y="303316"/>
                </a:cubicBezTo>
                <a:cubicBezTo>
                  <a:pt x="607639" y="470572"/>
                  <a:pt x="471283" y="606722"/>
                  <a:pt x="303775" y="606722"/>
                </a:cubicBezTo>
                <a:cubicBezTo>
                  <a:pt x="136267" y="606722"/>
                  <a:pt x="0" y="470572"/>
                  <a:pt x="0" y="303316"/>
                </a:cubicBezTo>
                <a:cubicBezTo>
                  <a:pt x="0" y="136061"/>
                  <a:pt x="136267" y="0"/>
                  <a:pt x="303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cs typeface="+mn-ea"/>
            </a:endParaRPr>
          </a:p>
        </p:txBody>
      </p:sp>
      <p:sp>
        <p:nvSpPr>
          <p:cNvPr id="59" name="六边形 13"/>
          <p:cNvSpPr/>
          <p:nvPr/>
        </p:nvSpPr>
        <p:spPr>
          <a:xfrm>
            <a:off x="5344386" y="5099190"/>
            <a:ext cx="427571" cy="437080"/>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cs typeface="+mn-ea"/>
            </a:endParaRPr>
          </a:p>
        </p:txBody>
      </p:sp>
      <p:grpSp>
        <p:nvGrpSpPr>
          <p:cNvPr id="60" name="组合 59"/>
          <p:cNvGrpSpPr/>
          <p:nvPr/>
        </p:nvGrpSpPr>
        <p:grpSpPr>
          <a:xfrm>
            <a:off x="6262697" y="2094564"/>
            <a:ext cx="4707890" cy="848360"/>
            <a:chOff x="7885240" y="3362977"/>
            <a:chExt cx="4707890" cy="848360"/>
          </a:xfrm>
        </p:grpSpPr>
        <p:sp>
          <p:nvSpPr>
            <p:cNvPr id="61" name="矩形 60"/>
            <p:cNvSpPr/>
            <p:nvPr/>
          </p:nvSpPr>
          <p:spPr>
            <a:xfrm>
              <a:off x="7885240" y="3783347"/>
              <a:ext cx="4707890" cy="427990"/>
            </a:xfrm>
            <a:prstGeom prst="rect">
              <a:avLst/>
            </a:prstGeom>
          </p:spPr>
          <p:txBody>
            <a:bodyPr wrap="square">
              <a:noAutofit/>
              <a:scene3d>
                <a:camera prst="orthographicFront"/>
                <a:lightRig rig="threePt" dir="t"/>
              </a:scene3d>
              <a:sp3d contourW="12700"/>
            </a:bodyPr>
            <a:lstStyle/>
            <a:p>
              <a:pPr>
                <a:lnSpc>
                  <a:spcPct val="120000"/>
                </a:lnSpc>
              </a:pPr>
              <a:r>
                <a:rPr lang="zh-CN" altLang="en-US" sz="1600" dirty="0">
                  <a:solidFill>
                    <a:schemeClr val="tx1">
                      <a:lumMod val="65000"/>
                      <a:lumOff val="35000"/>
                    </a:schemeClr>
                  </a:solidFill>
                  <a:latin typeface="微软雅黑" panose="020B0503020204020204" charset="-122"/>
                  <a:ea typeface="微软雅黑" panose="020B0503020204020204" charset="-122"/>
                </a:rPr>
                <a:t>沙葱口感清爽，性醇味辣，富含营养，以大漠美食而著称</a:t>
              </a:r>
              <a:r>
                <a:rPr lang="zh-CN" altLang="en-US" sz="1400" dirty="0">
                  <a:solidFill>
                    <a:schemeClr val="tx1">
                      <a:lumMod val="65000"/>
                      <a:lumOff val="35000"/>
                    </a:schemeClr>
                  </a:solidFill>
                  <a:latin typeface="微软雅黑" panose="020B0503020204020204" charset="-122"/>
                  <a:ea typeface="微软雅黑" panose="020B0503020204020204" charset="-122"/>
                </a:rPr>
                <a:t>。</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62" name="矩形 61"/>
            <p:cNvSpPr/>
            <p:nvPr/>
          </p:nvSpPr>
          <p:spPr>
            <a:xfrm>
              <a:off x="7885240" y="3362977"/>
              <a:ext cx="2050552" cy="430374"/>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solidFill>
                  <a:latin typeface="微软雅黑" panose="020B0503020204020204" charset="-122"/>
                  <a:ea typeface="微软雅黑" panose="020B0503020204020204" charset="-122"/>
                </a:rPr>
                <a:t>食用价值</a:t>
              </a:r>
              <a:endParaRPr lang="zh-CN" altLang="en-US" sz="2000" b="1" dirty="0">
                <a:solidFill>
                  <a:schemeClr val="tx1"/>
                </a:solidFill>
                <a:latin typeface="微软雅黑" panose="020B0503020204020204" charset="-122"/>
                <a:ea typeface="微软雅黑" panose="020B0503020204020204" charset="-122"/>
              </a:endParaRPr>
            </a:p>
          </p:txBody>
        </p:sp>
      </p:grpSp>
      <p:grpSp>
        <p:nvGrpSpPr>
          <p:cNvPr id="63" name="组合 62"/>
          <p:cNvGrpSpPr/>
          <p:nvPr/>
        </p:nvGrpSpPr>
        <p:grpSpPr>
          <a:xfrm>
            <a:off x="6262697" y="3485471"/>
            <a:ext cx="4707879" cy="967621"/>
            <a:chOff x="7885240" y="3362977"/>
            <a:chExt cx="4707879" cy="967621"/>
          </a:xfrm>
        </p:grpSpPr>
        <p:sp>
          <p:nvSpPr>
            <p:cNvPr id="64" name="矩形 63"/>
            <p:cNvSpPr/>
            <p:nvPr/>
          </p:nvSpPr>
          <p:spPr>
            <a:xfrm>
              <a:off x="7885240" y="3747033"/>
              <a:ext cx="4707879" cy="583565"/>
            </a:xfrm>
            <a:prstGeom prst="rect">
              <a:avLst/>
            </a:prstGeom>
          </p:spPr>
          <p:txBody>
            <a:bodyPr wrap="square">
              <a:spAutoFit/>
              <a:scene3d>
                <a:camera prst="orthographicFront"/>
                <a:lightRig rig="threePt" dir="t"/>
              </a:scene3d>
              <a:sp3d contourW="12700"/>
            </a:bodyPr>
            <a:lstStyle/>
            <a:p>
              <a:r>
                <a:rPr lang="zh-CN" altLang="zh-CN" sz="1600" dirty="0">
                  <a:solidFill>
                    <a:schemeClr val="tx1">
                      <a:lumMod val="65000"/>
                      <a:lumOff val="35000"/>
                    </a:schemeClr>
                  </a:solidFill>
                  <a:latin typeface="微软雅黑" panose="020B0503020204020204" charset="-122"/>
                  <a:ea typeface="微软雅黑" panose="020B0503020204020204" charset="-122"/>
                </a:rPr>
                <a:t>药食同源，发汗，散寒，消肿，健胃，</a:t>
              </a:r>
              <a:r>
                <a:rPr lang="zh-CN" altLang="en-US" sz="1600" dirty="0">
                  <a:solidFill>
                    <a:schemeClr val="tx1">
                      <a:lumMod val="65000"/>
                      <a:lumOff val="35000"/>
                    </a:schemeClr>
                  </a:solidFill>
                  <a:latin typeface="微软雅黑" panose="020B0503020204020204" charset="-122"/>
                  <a:ea typeface="微软雅黑" panose="020B0503020204020204" charset="-122"/>
                </a:rPr>
                <a:t>杀菌抑菌，利尿消肿。</a:t>
              </a:r>
              <a:endParaRPr lang="zh-CN"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65" name="矩形 64"/>
            <p:cNvSpPr/>
            <p:nvPr/>
          </p:nvSpPr>
          <p:spPr>
            <a:xfrm>
              <a:off x="7885240" y="3362977"/>
              <a:ext cx="2050552" cy="430374"/>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solidFill>
                  <a:latin typeface="微软雅黑" panose="020B0503020204020204" charset="-122"/>
                  <a:ea typeface="微软雅黑" panose="020B0503020204020204" charset="-122"/>
                </a:rPr>
                <a:t>药用价值</a:t>
              </a:r>
              <a:endParaRPr lang="zh-CN" altLang="en-US" sz="2000" b="1" dirty="0">
                <a:solidFill>
                  <a:schemeClr val="tx1"/>
                </a:solidFill>
                <a:latin typeface="微软雅黑" panose="020B0503020204020204" charset="-122"/>
                <a:ea typeface="微软雅黑" panose="020B0503020204020204" charset="-122"/>
              </a:endParaRPr>
            </a:p>
          </p:txBody>
        </p:sp>
      </p:grpSp>
      <p:grpSp>
        <p:nvGrpSpPr>
          <p:cNvPr id="66" name="组合 65"/>
          <p:cNvGrpSpPr/>
          <p:nvPr/>
        </p:nvGrpSpPr>
        <p:grpSpPr>
          <a:xfrm>
            <a:off x="6262697" y="4857933"/>
            <a:ext cx="4707879" cy="1360051"/>
            <a:chOff x="7885240" y="3362977"/>
            <a:chExt cx="4707879" cy="1360051"/>
          </a:xfrm>
        </p:grpSpPr>
        <p:sp>
          <p:nvSpPr>
            <p:cNvPr id="67" name="矩形 66"/>
            <p:cNvSpPr/>
            <p:nvPr/>
          </p:nvSpPr>
          <p:spPr>
            <a:xfrm>
              <a:off x="7885240" y="3747033"/>
              <a:ext cx="4707879" cy="975995"/>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dirty="0">
                  <a:solidFill>
                    <a:schemeClr val="tx1">
                      <a:lumMod val="65000"/>
                      <a:lumOff val="35000"/>
                    </a:schemeClr>
                  </a:solidFill>
                  <a:latin typeface="微软雅黑" panose="020B0503020204020204" charset="-122"/>
                  <a:ea typeface="微软雅黑" panose="020B0503020204020204" charset="-122"/>
                </a:rPr>
                <a:t>生长速度加快，降低发病率，肉质更加鲜美。沙葱对于肉牛在生长阶段的免疫力提升、抓膘系数提升以及肉质营养等各方面都有显著功效。</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68" name="矩形 67"/>
            <p:cNvSpPr/>
            <p:nvPr/>
          </p:nvSpPr>
          <p:spPr>
            <a:xfrm>
              <a:off x="7885240" y="3362977"/>
              <a:ext cx="2050552" cy="430374"/>
            </a:xfrm>
            <a:prstGeom prst="rect">
              <a:avLst/>
            </a:prstGeom>
          </p:spPr>
          <p:txBody>
            <a:bodyPr wrap="square">
              <a:spAutoFit/>
              <a:scene3d>
                <a:camera prst="orthographicFront"/>
                <a:lightRig rig="threePt" dir="t"/>
              </a:scene3d>
              <a:sp3d contourW="12700"/>
            </a:bodyPr>
            <a:lstStyle/>
            <a:p>
              <a:pPr>
                <a:lnSpc>
                  <a:spcPct val="120000"/>
                </a:lnSpc>
              </a:pPr>
              <a:r>
                <a:rPr lang="zh-CN" altLang="zh-CN" sz="2000" b="1" dirty="0">
                  <a:solidFill>
                    <a:schemeClr val="tx1"/>
                  </a:solidFill>
                  <a:latin typeface="微软雅黑" panose="020B0503020204020204" charset="-122"/>
                  <a:ea typeface="微软雅黑" panose="020B0503020204020204" charset="-122"/>
                </a:rPr>
                <a:t>饲用价值</a:t>
              </a:r>
              <a:endParaRPr lang="zh-CN" altLang="zh-CN" sz="2000" b="1" dirty="0">
                <a:solidFill>
                  <a:schemeClr val="tx1"/>
                </a:solidFill>
                <a:latin typeface="微软雅黑" panose="020B0503020204020204" charset="-122"/>
                <a:ea typeface="微软雅黑" panose="020B0503020204020204" charset="-122"/>
              </a:endParaRPr>
            </a:p>
          </p:txBody>
        </p:sp>
      </p:grpSp>
      <p:sp>
        <p:nvSpPr>
          <p:cNvPr id="70" name="矩形 69"/>
          <p:cNvSpPr/>
          <p:nvPr/>
        </p:nvSpPr>
        <p:spPr>
          <a:xfrm rot="10800000">
            <a:off x="11671840" y="956446"/>
            <a:ext cx="515380"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p:nvPicPr>
        <p:blipFill>
          <a:blip r:embed="rId2"/>
          <a:stretch>
            <a:fillRect/>
          </a:stretch>
        </p:blipFill>
        <p:spPr>
          <a:xfrm>
            <a:off x="2146300" y="2943225"/>
            <a:ext cx="2707005" cy="2349500"/>
          </a:xfrm>
          <a:prstGeom prst="hexagon">
            <a:avLst/>
          </a:prstGeom>
        </p:spPr>
      </p:pic>
      <p:pic>
        <p:nvPicPr>
          <p:cNvPr id="5" name="图片 4"/>
          <p:cNvPicPr>
            <a:picLocks noChangeAspect="1"/>
          </p:cNvPicPr>
          <p:nvPr/>
        </p:nvPicPr>
        <p:blipFill>
          <a:blip r:embed="rId3"/>
          <a:stretch>
            <a:fillRect/>
          </a:stretch>
        </p:blipFill>
        <p:spPr>
          <a:xfrm>
            <a:off x="71120" y="4050030"/>
            <a:ext cx="2640330" cy="2334260"/>
          </a:xfrm>
          <a:prstGeom prst="hexagon">
            <a:avLst/>
          </a:prstGeom>
        </p:spPr>
      </p:pic>
    </p:spTree>
  </p:cSld>
  <p:clrMapOvr>
    <a:masterClrMapping/>
  </p:clrMapOvr>
  <p:transition advTm="15904"/>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p:cNvSpPr/>
          <p:nvPr/>
        </p:nvSpPr>
        <p:spPr>
          <a:xfrm>
            <a:off x="635461" y="355249"/>
            <a:ext cx="10091593" cy="645160"/>
          </a:xfrm>
          <a:prstGeom prst="rect">
            <a:avLst/>
          </a:prstGeom>
        </p:spPr>
        <p:txBody>
          <a:bodyPr wrap="square">
            <a:spAutoFit/>
          </a:bodyPr>
          <a:lstStyle/>
          <a:p>
            <a:pPr algn="l">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研究成果</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grpSp>
        <p:nvGrpSpPr>
          <p:cNvPr id="5" name="组合 4"/>
          <p:cNvGrpSpPr/>
          <p:nvPr/>
        </p:nvGrpSpPr>
        <p:grpSpPr>
          <a:xfrm>
            <a:off x="3013710" y="1406525"/>
            <a:ext cx="3482975" cy="4917440"/>
            <a:chOff x="3448790" y="2211505"/>
            <a:chExt cx="4428295" cy="4166176"/>
          </a:xfrm>
          <a:solidFill>
            <a:srgbClr val="009140"/>
          </a:solidFill>
        </p:grpSpPr>
        <p:cxnSp>
          <p:nvCxnSpPr>
            <p:cNvPr id="6" name="Straight Arrow Connector 46"/>
            <p:cNvCxnSpPr/>
            <p:nvPr/>
          </p:nvCxnSpPr>
          <p:spPr>
            <a:xfrm flipH="1">
              <a:off x="4052443" y="3718855"/>
              <a:ext cx="1536380" cy="3228"/>
            </a:xfrm>
            <a:prstGeom prst="straightConnector1">
              <a:avLst/>
            </a:prstGeom>
            <a:grpFill/>
            <a:ln w="6350" cap="flat" cmpd="sng" algn="ctr">
              <a:solidFill>
                <a:schemeClr val="tx1">
                  <a:lumMod val="65000"/>
                  <a:lumOff val="35000"/>
                </a:schemeClr>
              </a:solidFill>
              <a:prstDash val="sysDash"/>
              <a:miter lim="800000"/>
              <a:tailEnd type="triangle"/>
            </a:ln>
            <a:effectLst/>
          </p:spPr>
        </p:cxnSp>
        <p:cxnSp>
          <p:nvCxnSpPr>
            <p:cNvPr id="7" name="Straight Arrow Connector 42"/>
            <p:cNvCxnSpPr/>
            <p:nvPr/>
          </p:nvCxnSpPr>
          <p:spPr>
            <a:xfrm>
              <a:off x="6437189" y="6081888"/>
              <a:ext cx="1116181" cy="1614"/>
            </a:xfrm>
            <a:prstGeom prst="straightConnector1">
              <a:avLst/>
            </a:prstGeom>
            <a:grpFill/>
            <a:ln w="6350" cap="flat" cmpd="sng" algn="ctr">
              <a:solidFill>
                <a:schemeClr val="tx1">
                  <a:lumMod val="65000"/>
                  <a:lumOff val="35000"/>
                </a:schemeClr>
              </a:solidFill>
              <a:prstDash val="sysDash"/>
              <a:miter lim="800000"/>
              <a:tailEnd type="triangle"/>
            </a:ln>
            <a:effectLst/>
          </p:spPr>
        </p:cxnSp>
        <p:cxnSp>
          <p:nvCxnSpPr>
            <p:cNvPr id="8" name="Straight Arrow Connector 37"/>
            <p:cNvCxnSpPr/>
            <p:nvPr/>
          </p:nvCxnSpPr>
          <p:spPr>
            <a:xfrm>
              <a:off x="6762750" y="3049734"/>
              <a:ext cx="621030" cy="0"/>
            </a:xfrm>
            <a:prstGeom prst="straightConnector1">
              <a:avLst/>
            </a:prstGeom>
            <a:grpFill/>
            <a:ln w="6350" cap="flat" cmpd="sng" algn="ctr">
              <a:solidFill>
                <a:schemeClr val="tx1">
                  <a:lumMod val="65000"/>
                  <a:lumOff val="35000"/>
                </a:schemeClr>
              </a:solidFill>
              <a:prstDash val="sysDash"/>
              <a:miter lim="800000"/>
              <a:tailEnd type="triangle"/>
            </a:ln>
            <a:effectLst/>
          </p:spPr>
        </p:cxnSp>
        <p:sp>
          <p:nvSpPr>
            <p:cNvPr id="9" name="Freeform 15"/>
            <p:cNvSpPr>
              <a:spLocks noEditPoints="1"/>
            </p:cNvSpPr>
            <p:nvPr/>
          </p:nvSpPr>
          <p:spPr bwMode="auto">
            <a:xfrm>
              <a:off x="7407868" y="2855175"/>
              <a:ext cx="469217" cy="453800"/>
            </a:xfrm>
            <a:custGeom>
              <a:avLst/>
              <a:gdLst>
                <a:gd name="T0" fmla="*/ 298 w 305"/>
                <a:gd name="T1" fmla="*/ 150 h 295"/>
                <a:gd name="T2" fmla="*/ 239 w 305"/>
                <a:gd name="T3" fmla="*/ 125 h 295"/>
                <a:gd name="T4" fmla="*/ 226 w 305"/>
                <a:gd name="T5" fmla="*/ 79 h 295"/>
                <a:gd name="T6" fmla="*/ 199 w 305"/>
                <a:gd name="T7" fmla="*/ 44 h 295"/>
                <a:gd name="T8" fmla="*/ 151 w 305"/>
                <a:gd name="T9" fmla="*/ 0 h 295"/>
                <a:gd name="T10" fmla="*/ 89 w 305"/>
                <a:gd name="T11" fmla="*/ 34 h 295"/>
                <a:gd name="T12" fmla="*/ 82 w 305"/>
                <a:gd name="T13" fmla="*/ 107 h 295"/>
                <a:gd name="T14" fmla="*/ 66 w 305"/>
                <a:gd name="T15" fmla="*/ 129 h 295"/>
                <a:gd name="T16" fmla="*/ 6 w 305"/>
                <a:gd name="T17" fmla="*/ 175 h 295"/>
                <a:gd name="T18" fmla="*/ 6 w 305"/>
                <a:gd name="T19" fmla="*/ 242 h 295"/>
                <a:gd name="T20" fmla="*/ 68 w 305"/>
                <a:gd name="T21" fmla="*/ 269 h 295"/>
                <a:gd name="T22" fmla="*/ 111 w 305"/>
                <a:gd name="T23" fmla="*/ 282 h 295"/>
                <a:gd name="T24" fmla="*/ 154 w 305"/>
                <a:gd name="T25" fmla="*/ 259 h 295"/>
                <a:gd name="T26" fmla="*/ 207 w 305"/>
                <a:gd name="T27" fmla="*/ 292 h 295"/>
                <a:gd name="T28" fmla="*/ 266 w 305"/>
                <a:gd name="T29" fmla="*/ 255 h 295"/>
                <a:gd name="T30" fmla="*/ 292 w 305"/>
                <a:gd name="T31" fmla="*/ 218 h 295"/>
                <a:gd name="T32" fmla="*/ 292 w 305"/>
                <a:gd name="T33" fmla="*/ 166 h 295"/>
                <a:gd name="T34" fmla="*/ 281 w 305"/>
                <a:gd name="T35" fmla="*/ 177 h 295"/>
                <a:gd name="T36" fmla="*/ 211 w 305"/>
                <a:gd name="T37" fmla="*/ 140 h 295"/>
                <a:gd name="T38" fmla="*/ 227 w 305"/>
                <a:gd name="T39" fmla="*/ 128 h 295"/>
                <a:gd name="T40" fmla="*/ 224 w 305"/>
                <a:gd name="T41" fmla="*/ 51 h 295"/>
                <a:gd name="T42" fmla="*/ 205 w 305"/>
                <a:gd name="T43" fmla="*/ 58 h 295"/>
                <a:gd name="T44" fmla="*/ 157 w 305"/>
                <a:gd name="T45" fmla="*/ 14 h 295"/>
                <a:gd name="T46" fmla="*/ 142 w 305"/>
                <a:gd name="T47" fmla="*/ 18 h 295"/>
                <a:gd name="T48" fmla="*/ 96 w 305"/>
                <a:gd name="T49" fmla="*/ 49 h 295"/>
                <a:gd name="T50" fmla="*/ 78 w 305"/>
                <a:gd name="T51" fmla="*/ 57 h 295"/>
                <a:gd name="T52" fmla="*/ 110 w 305"/>
                <a:gd name="T53" fmla="*/ 48 h 295"/>
                <a:gd name="T54" fmla="*/ 167 w 305"/>
                <a:gd name="T55" fmla="*/ 40 h 295"/>
                <a:gd name="T56" fmla="*/ 214 w 305"/>
                <a:gd name="T57" fmla="*/ 108 h 295"/>
                <a:gd name="T58" fmla="*/ 167 w 305"/>
                <a:gd name="T59" fmla="*/ 146 h 295"/>
                <a:gd name="T60" fmla="*/ 111 w 305"/>
                <a:gd name="T61" fmla="*/ 123 h 295"/>
                <a:gd name="T62" fmla="*/ 164 w 305"/>
                <a:gd name="T63" fmla="*/ 165 h 295"/>
                <a:gd name="T64" fmla="*/ 154 w 305"/>
                <a:gd name="T65" fmla="*/ 175 h 295"/>
                <a:gd name="T66" fmla="*/ 161 w 305"/>
                <a:gd name="T67" fmla="*/ 157 h 295"/>
                <a:gd name="T68" fmla="*/ 94 w 305"/>
                <a:gd name="T69" fmla="*/ 120 h 295"/>
                <a:gd name="T70" fmla="*/ 80 w 305"/>
                <a:gd name="T71" fmla="*/ 124 h 295"/>
                <a:gd name="T72" fmla="*/ 35 w 305"/>
                <a:gd name="T73" fmla="*/ 158 h 295"/>
                <a:gd name="T74" fmla="*/ 37 w 305"/>
                <a:gd name="T75" fmla="*/ 241 h 295"/>
                <a:gd name="T76" fmla="*/ 28 w 305"/>
                <a:gd name="T77" fmla="*/ 225 h 295"/>
                <a:gd name="T78" fmla="*/ 86 w 305"/>
                <a:gd name="T79" fmla="*/ 280 h 295"/>
                <a:gd name="T80" fmla="*/ 96 w 305"/>
                <a:gd name="T81" fmla="*/ 261 h 295"/>
                <a:gd name="T82" fmla="*/ 109 w 305"/>
                <a:gd name="T83" fmla="*/ 256 h 295"/>
                <a:gd name="T84" fmla="*/ 49 w 305"/>
                <a:gd name="T85" fmla="*/ 244 h 295"/>
                <a:gd name="T86" fmla="*/ 38 w 305"/>
                <a:gd name="T87" fmla="*/ 183 h 295"/>
                <a:gd name="T88" fmla="*/ 78 w 305"/>
                <a:gd name="T89" fmla="*/ 149 h 295"/>
                <a:gd name="T90" fmla="*/ 131 w 305"/>
                <a:gd name="T91" fmla="*/ 164 h 295"/>
                <a:gd name="T92" fmla="*/ 154 w 305"/>
                <a:gd name="T93" fmla="*/ 247 h 295"/>
                <a:gd name="T94" fmla="*/ 154 w 305"/>
                <a:gd name="T95" fmla="*/ 226 h 295"/>
                <a:gd name="T96" fmla="*/ 213 w 305"/>
                <a:gd name="T97" fmla="*/ 282 h 295"/>
                <a:gd name="T98" fmla="*/ 224 w 305"/>
                <a:gd name="T99" fmla="*/ 263 h 295"/>
                <a:gd name="T100" fmla="*/ 236 w 305"/>
                <a:gd name="T101" fmla="*/ 258 h 295"/>
                <a:gd name="T102" fmla="*/ 175 w 305"/>
                <a:gd name="T103" fmla="*/ 245 h 295"/>
                <a:gd name="T104" fmla="*/ 177 w 305"/>
                <a:gd name="T105" fmla="*/ 165 h 295"/>
                <a:gd name="T106" fmla="*/ 216 w 305"/>
                <a:gd name="T107" fmla="*/ 154 h 295"/>
                <a:gd name="T108" fmla="*/ 279 w 305"/>
                <a:gd name="T109" fmla="*/ 189 h 295"/>
                <a:gd name="T110" fmla="*/ 282 w 305"/>
                <a:gd name="T111" fmla="*/ 255 h 295"/>
                <a:gd name="T112" fmla="*/ 282 w 305"/>
                <a:gd name="T113" fmla="*/ 22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95">
                  <a:moveTo>
                    <a:pt x="292" y="218"/>
                  </a:moveTo>
                  <a:cubicBezTo>
                    <a:pt x="291" y="187"/>
                    <a:pt x="291" y="187"/>
                    <a:pt x="291" y="187"/>
                  </a:cubicBezTo>
                  <a:cubicBezTo>
                    <a:pt x="299" y="183"/>
                    <a:pt x="304" y="175"/>
                    <a:pt x="304" y="167"/>
                  </a:cubicBezTo>
                  <a:cubicBezTo>
                    <a:pt x="304" y="160"/>
                    <a:pt x="302" y="155"/>
                    <a:pt x="298" y="150"/>
                  </a:cubicBezTo>
                  <a:cubicBezTo>
                    <a:pt x="293" y="146"/>
                    <a:pt x="288" y="143"/>
                    <a:pt x="281" y="143"/>
                  </a:cubicBezTo>
                  <a:cubicBezTo>
                    <a:pt x="274" y="143"/>
                    <a:pt x="268" y="146"/>
                    <a:pt x="264" y="151"/>
                  </a:cubicBezTo>
                  <a:cubicBezTo>
                    <a:pt x="239" y="137"/>
                    <a:pt x="239" y="137"/>
                    <a:pt x="239" y="137"/>
                  </a:cubicBezTo>
                  <a:cubicBezTo>
                    <a:pt x="240" y="133"/>
                    <a:pt x="240" y="129"/>
                    <a:pt x="239" y="125"/>
                  </a:cubicBezTo>
                  <a:cubicBezTo>
                    <a:pt x="238" y="121"/>
                    <a:pt x="235" y="117"/>
                    <a:pt x="232" y="114"/>
                  </a:cubicBezTo>
                  <a:cubicBezTo>
                    <a:pt x="232" y="114"/>
                    <a:pt x="232" y="114"/>
                    <a:pt x="233" y="114"/>
                  </a:cubicBezTo>
                  <a:cubicBezTo>
                    <a:pt x="231" y="113"/>
                    <a:pt x="229" y="111"/>
                    <a:pt x="226" y="110"/>
                  </a:cubicBezTo>
                  <a:cubicBezTo>
                    <a:pt x="226" y="79"/>
                    <a:pt x="226" y="79"/>
                    <a:pt x="226" y="79"/>
                  </a:cubicBezTo>
                  <a:cubicBezTo>
                    <a:pt x="234" y="76"/>
                    <a:pt x="239" y="68"/>
                    <a:pt x="239" y="59"/>
                  </a:cubicBezTo>
                  <a:cubicBezTo>
                    <a:pt x="239" y="53"/>
                    <a:pt x="237" y="47"/>
                    <a:pt x="233" y="42"/>
                  </a:cubicBezTo>
                  <a:cubicBezTo>
                    <a:pt x="228" y="38"/>
                    <a:pt x="223" y="36"/>
                    <a:pt x="216" y="36"/>
                  </a:cubicBezTo>
                  <a:cubicBezTo>
                    <a:pt x="209" y="36"/>
                    <a:pt x="203" y="39"/>
                    <a:pt x="199" y="44"/>
                  </a:cubicBezTo>
                  <a:cubicBezTo>
                    <a:pt x="174" y="29"/>
                    <a:pt x="174" y="29"/>
                    <a:pt x="174" y="29"/>
                  </a:cubicBezTo>
                  <a:cubicBezTo>
                    <a:pt x="175" y="25"/>
                    <a:pt x="175" y="21"/>
                    <a:pt x="174" y="17"/>
                  </a:cubicBezTo>
                  <a:cubicBezTo>
                    <a:pt x="172" y="12"/>
                    <a:pt x="168" y="7"/>
                    <a:pt x="163" y="3"/>
                  </a:cubicBezTo>
                  <a:cubicBezTo>
                    <a:pt x="159" y="1"/>
                    <a:pt x="155" y="0"/>
                    <a:pt x="151" y="0"/>
                  </a:cubicBezTo>
                  <a:cubicBezTo>
                    <a:pt x="143" y="0"/>
                    <a:pt x="135" y="5"/>
                    <a:pt x="131" y="12"/>
                  </a:cubicBezTo>
                  <a:cubicBezTo>
                    <a:pt x="129" y="16"/>
                    <a:pt x="128" y="19"/>
                    <a:pt x="128" y="23"/>
                  </a:cubicBezTo>
                  <a:cubicBezTo>
                    <a:pt x="102" y="38"/>
                    <a:pt x="102" y="38"/>
                    <a:pt x="102" y="38"/>
                  </a:cubicBezTo>
                  <a:cubicBezTo>
                    <a:pt x="98" y="35"/>
                    <a:pt x="94" y="34"/>
                    <a:pt x="89" y="34"/>
                  </a:cubicBezTo>
                  <a:cubicBezTo>
                    <a:pt x="82" y="34"/>
                    <a:pt x="74" y="38"/>
                    <a:pt x="71" y="42"/>
                  </a:cubicBezTo>
                  <a:cubicBezTo>
                    <a:pt x="69" y="44"/>
                    <a:pt x="64" y="49"/>
                    <a:pt x="65" y="61"/>
                  </a:cubicBezTo>
                  <a:cubicBezTo>
                    <a:pt x="67" y="74"/>
                    <a:pt x="76" y="77"/>
                    <a:pt x="81" y="78"/>
                  </a:cubicBezTo>
                  <a:cubicBezTo>
                    <a:pt x="82" y="107"/>
                    <a:pt x="82" y="107"/>
                    <a:pt x="82" y="107"/>
                  </a:cubicBezTo>
                  <a:cubicBezTo>
                    <a:pt x="82" y="107"/>
                    <a:pt x="82" y="107"/>
                    <a:pt x="81" y="107"/>
                  </a:cubicBezTo>
                  <a:cubicBezTo>
                    <a:pt x="82" y="107"/>
                    <a:pt x="82" y="107"/>
                    <a:pt x="82" y="107"/>
                  </a:cubicBezTo>
                  <a:cubicBezTo>
                    <a:pt x="77" y="109"/>
                    <a:pt x="72" y="113"/>
                    <a:pt x="69" y="118"/>
                  </a:cubicBezTo>
                  <a:cubicBezTo>
                    <a:pt x="67" y="121"/>
                    <a:pt x="66" y="125"/>
                    <a:pt x="66" y="129"/>
                  </a:cubicBezTo>
                  <a:cubicBezTo>
                    <a:pt x="39" y="144"/>
                    <a:pt x="39" y="144"/>
                    <a:pt x="39" y="144"/>
                  </a:cubicBezTo>
                  <a:cubicBezTo>
                    <a:pt x="35" y="142"/>
                    <a:pt x="31" y="140"/>
                    <a:pt x="26" y="140"/>
                  </a:cubicBezTo>
                  <a:cubicBezTo>
                    <a:pt x="22" y="140"/>
                    <a:pt x="18" y="142"/>
                    <a:pt x="14" y="144"/>
                  </a:cubicBezTo>
                  <a:cubicBezTo>
                    <a:pt x="3" y="150"/>
                    <a:pt x="0" y="164"/>
                    <a:pt x="6" y="175"/>
                  </a:cubicBezTo>
                  <a:cubicBezTo>
                    <a:pt x="9" y="180"/>
                    <a:pt x="14" y="184"/>
                    <a:pt x="19" y="185"/>
                  </a:cubicBezTo>
                  <a:cubicBezTo>
                    <a:pt x="20" y="214"/>
                    <a:pt x="20" y="214"/>
                    <a:pt x="20" y="214"/>
                  </a:cubicBezTo>
                  <a:cubicBezTo>
                    <a:pt x="15" y="216"/>
                    <a:pt x="11" y="220"/>
                    <a:pt x="8" y="224"/>
                  </a:cubicBezTo>
                  <a:cubicBezTo>
                    <a:pt x="5" y="230"/>
                    <a:pt x="4" y="236"/>
                    <a:pt x="6" y="242"/>
                  </a:cubicBezTo>
                  <a:cubicBezTo>
                    <a:pt x="7" y="248"/>
                    <a:pt x="11" y="253"/>
                    <a:pt x="16" y="256"/>
                  </a:cubicBezTo>
                  <a:cubicBezTo>
                    <a:pt x="20" y="258"/>
                    <a:pt x="24" y="259"/>
                    <a:pt x="28" y="259"/>
                  </a:cubicBezTo>
                  <a:cubicBezTo>
                    <a:pt x="33" y="259"/>
                    <a:pt x="38" y="257"/>
                    <a:pt x="42" y="254"/>
                  </a:cubicBezTo>
                  <a:cubicBezTo>
                    <a:pt x="68" y="269"/>
                    <a:pt x="68" y="269"/>
                    <a:pt x="68" y="269"/>
                  </a:cubicBezTo>
                  <a:cubicBezTo>
                    <a:pt x="68" y="272"/>
                    <a:pt x="68" y="274"/>
                    <a:pt x="69" y="277"/>
                  </a:cubicBezTo>
                  <a:cubicBezTo>
                    <a:pt x="70" y="283"/>
                    <a:pt x="74" y="288"/>
                    <a:pt x="79" y="291"/>
                  </a:cubicBezTo>
                  <a:cubicBezTo>
                    <a:pt x="83" y="293"/>
                    <a:pt x="87" y="294"/>
                    <a:pt x="91" y="294"/>
                  </a:cubicBezTo>
                  <a:cubicBezTo>
                    <a:pt x="99" y="294"/>
                    <a:pt x="107" y="289"/>
                    <a:pt x="111" y="282"/>
                  </a:cubicBezTo>
                  <a:cubicBezTo>
                    <a:pt x="113" y="278"/>
                    <a:pt x="114" y="272"/>
                    <a:pt x="114" y="268"/>
                  </a:cubicBezTo>
                  <a:cubicBezTo>
                    <a:pt x="139" y="253"/>
                    <a:pt x="139" y="253"/>
                    <a:pt x="139" y="253"/>
                  </a:cubicBezTo>
                  <a:cubicBezTo>
                    <a:pt x="143" y="257"/>
                    <a:pt x="148" y="259"/>
                    <a:pt x="154" y="259"/>
                  </a:cubicBezTo>
                  <a:cubicBezTo>
                    <a:pt x="154" y="259"/>
                    <a:pt x="154" y="259"/>
                    <a:pt x="154" y="259"/>
                  </a:cubicBezTo>
                  <a:cubicBezTo>
                    <a:pt x="159" y="259"/>
                    <a:pt x="164" y="258"/>
                    <a:pt x="167" y="255"/>
                  </a:cubicBezTo>
                  <a:cubicBezTo>
                    <a:pt x="195" y="271"/>
                    <a:pt x="195" y="271"/>
                    <a:pt x="195" y="271"/>
                  </a:cubicBezTo>
                  <a:cubicBezTo>
                    <a:pt x="195" y="274"/>
                    <a:pt x="195" y="276"/>
                    <a:pt x="196" y="278"/>
                  </a:cubicBezTo>
                  <a:cubicBezTo>
                    <a:pt x="198" y="284"/>
                    <a:pt x="201" y="289"/>
                    <a:pt x="207" y="292"/>
                  </a:cubicBezTo>
                  <a:cubicBezTo>
                    <a:pt x="210" y="294"/>
                    <a:pt x="214" y="295"/>
                    <a:pt x="218" y="295"/>
                  </a:cubicBezTo>
                  <a:cubicBezTo>
                    <a:pt x="227" y="295"/>
                    <a:pt x="234" y="291"/>
                    <a:pt x="238" y="284"/>
                  </a:cubicBezTo>
                  <a:cubicBezTo>
                    <a:pt x="241" y="279"/>
                    <a:pt x="242" y="274"/>
                    <a:pt x="241" y="269"/>
                  </a:cubicBezTo>
                  <a:cubicBezTo>
                    <a:pt x="266" y="255"/>
                    <a:pt x="266" y="255"/>
                    <a:pt x="266" y="255"/>
                  </a:cubicBezTo>
                  <a:cubicBezTo>
                    <a:pt x="270" y="259"/>
                    <a:pt x="276" y="261"/>
                    <a:pt x="281" y="261"/>
                  </a:cubicBezTo>
                  <a:cubicBezTo>
                    <a:pt x="282" y="261"/>
                    <a:pt x="282" y="261"/>
                    <a:pt x="282" y="261"/>
                  </a:cubicBezTo>
                  <a:cubicBezTo>
                    <a:pt x="294" y="261"/>
                    <a:pt x="304" y="251"/>
                    <a:pt x="305" y="238"/>
                  </a:cubicBezTo>
                  <a:cubicBezTo>
                    <a:pt x="305" y="229"/>
                    <a:pt x="299" y="221"/>
                    <a:pt x="292" y="218"/>
                  </a:cubicBezTo>
                  <a:close/>
                  <a:moveTo>
                    <a:pt x="281" y="156"/>
                  </a:moveTo>
                  <a:cubicBezTo>
                    <a:pt x="281" y="156"/>
                    <a:pt x="281" y="156"/>
                    <a:pt x="281" y="156"/>
                  </a:cubicBezTo>
                  <a:cubicBezTo>
                    <a:pt x="284" y="156"/>
                    <a:pt x="287" y="157"/>
                    <a:pt x="289" y="159"/>
                  </a:cubicBezTo>
                  <a:cubicBezTo>
                    <a:pt x="291" y="161"/>
                    <a:pt x="292" y="164"/>
                    <a:pt x="292" y="166"/>
                  </a:cubicBezTo>
                  <a:cubicBezTo>
                    <a:pt x="292" y="172"/>
                    <a:pt x="287" y="177"/>
                    <a:pt x="281" y="177"/>
                  </a:cubicBezTo>
                  <a:cubicBezTo>
                    <a:pt x="281" y="183"/>
                    <a:pt x="281" y="183"/>
                    <a:pt x="281" y="183"/>
                  </a:cubicBezTo>
                  <a:cubicBezTo>
                    <a:pt x="281" y="183"/>
                    <a:pt x="281" y="183"/>
                    <a:pt x="281" y="183"/>
                  </a:cubicBezTo>
                  <a:cubicBezTo>
                    <a:pt x="281" y="177"/>
                    <a:pt x="281" y="177"/>
                    <a:pt x="281" y="177"/>
                  </a:cubicBezTo>
                  <a:cubicBezTo>
                    <a:pt x="275" y="177"/>
                    <a:pt x="271" y="172"/>
                    <a:pt x="271" y="166"/>
                  </a:cubicBezTo>
                  <a:cubicBezTo>
                    <a:pt x="271" y="160"/>
                    <a:pt x="276" y="156"/>
                    <a:pt x="281" y="156"/>
                  </a:cubicBezTo>
                  <a:close/>
                  <a:moveTo>
                    <a:pt x="226" y="136"/>
                  </a:moveTo>
                  <a:cubicBezTo>
                    <a:pt x="223" y="141"/>
                    <a:pt x="216" y="143"/>
                    <a:pt x="211" y="140"/>
                  </a:cubicBezTo>
                  <a:cubicBezTo>
                    <a:pt x="206" y="137"/>
                    <a:pt x="204" y="131"/>
                    <a:pt x="207" y="126"/>
                  </a:cubicBezTo>
                  <a:cubicBezTo>
                    <a:pt x="209" y="123"/>
                    <a:pt x="213" y="121"/>
                    <a:pt x="217" y="121"/>
                  </a:cubicBezTo>
                  <a:cubicBezTo>
                    <a:pt x="218" y="121"/>
                    <a:pt x="220" y="121"/>
                    <a:pt x="222" y="122"/>
                  </a:cubicBezTo>
                  <a:cubicBezTo>
                    <a:pt x="224" y="123"/>
                    <a:pt x="226" y="126"/>
                    <a:pt x="227" y="128"/>
                  </a:cubicBezTo>
                  <a:cubicBezTo>
                    <a:pt x="227" y="131"/>
                    <a:pt x="227" y="134"/>
                    <a:pt x="226" y="136"/>
                  </a:cubicBezTo>
                  <a:close/>
                  <a:moveTo>
                    <a:pt x="216" y="48"/>
                  </a:moveTo>
                  <a:cubicBezTo>
                    <a:pt x="216" y="48"/>
                    <a:pt x="216" y="48"/>
                    <a:pt x="216" y="48"/>
                  </a:cubicBezTo>
                  <a:cubicBezTo>
                    <a:pt x="219" y="48"/>
                    <a:pt x="222" y="49"/>
                    <a:pt x="224" y="51"/>
                  </a:cubicBezTo>
                  <a:cubicBezTo>
                    <a:pt x="226" y="53"/>
                    <a:pt x="227" y="56"/>
                    <a:pt x="227" y="59"/>
                  </a:cubicBezTo>
                  <a:cubicBezTo>
                    <a:pt x="227" y="65"/>
                    <a:pt x="222" y="69"/>
                    <a:pt x="216" y="69"/>
                  </a:cubicBezTo>
                  <a:cubicBezTo>
                    <a:pt x="216" y="69"/>
                    <a:pt x="216" y="69"/>
                    <a:pt x="216" y="69"/>
                  </a:cubicBezTo>
                  <a:cubicBezTo>
                    <a:pt x="210" y="69"/>
                    <a:pt x="205" y="64"/>
                    <a:pt x="205" y="58"/>
                  </a:cubicBezTo>
                  <a:cubicBezTo>
                    <a:pt x="206" y="53"/>
                    <a:pt x="210" y="48"/>
                    <a:pt x="216" y="48"/>
                  </a:cubicBezTo>
                  <a:close/>
                  <a:moveTo>
                    <a:pt x="142" y="18"/>
                  </a:moveTo>
                  <a:cubicBezTo>
                    <a:pt x="144" y="15"/>
                    <a:pt x="148" y="13"/>
                    <a:pt x="151" y="13"/>
                  </a:cubicBezTo>
                  <a:cubicBezTo>
                    <a:pt x="153" y="13"/>
                    <a:pt x="155" y="13"/>
                    <a:pt x="157" y="14"/>
                  </a:cubicBezTo>
                  <a:cubicBezTo>
                    <a:pt x="159" y="16"/>
                    <a:pt x="161" y="18"/>
                    <a:pt x="162" y="21"/>
                  </a:cubicBezTo>
                  <a:cubicBezTo>
                    <a:pt x="162" y="23"/>
                    <a:pt x="162" y="26"/>
                    <a:pt x="160" y="29"/>
                  </a:cubicBezTo>
                  <a:cubicBezTo>
                    <a:pt x="158" y="34"/>
                    <a:pt x="151" y="35"/>
                    <a:pt x="146" y="33"/>
                  </a:cubicBezTo>
                  <a:cubicBezTo>
                    <a:pt x="141" y="30"/>
                    <a:pt x="139" y="23"/>
                    <a:pt x="142" y="18"/>
                  </a:cubicBezTo>
                  <a:close/>
                  <a:moveTo>
                    <a:pt x="78" y="57"/>
                  </a:moveTo>
                  <a:cubicBezTo>
                    <a:pt x="78" y="51"/>
                    <a:pt x="83" y="46"/>
                    <a:pt x="89" y="46"/>
                  </a:cubicBezTo>
                  <a:cubicBezTo>
                    <a:pt x="89" y="46"/>
                    <a:pt x="89" y="46"/>
                    <a:pt x="89" y="46"/>
                  </a:cubicBezTo>
                  <a:cubicBezTo>
                    <a:pt x="92" y="46"/>
                    <a:pt x="94" y="47"/>
                    <a:pt x="96" y="49"/>
                  </a:cubicBezTo>
                  <a:cubicBezTo>
                    <a:pt x="98" y="51"/>
                    <a:pt x="99" y="54"/>
                    <a:pt x="99" y="57"/>
                  </a:cubicBezTo>
                  <a:cubicBezTo>
                    <a:pt x="99" y="63"/>
                    <a:pt x="94" y="67"/>
                    <a:pt x="89" y="67"/>
                  </a:cubicBezTo>
                  <a:cubicBezTo>
                    <a:pt x="89" y="67"/>
                    <a:pt x="89" y="67"/>
                    <a:pt x="89" y="67"/>
                  </a:cubicBezTo>
                  <a:cubicBezTo>
                    <a:pt x="83" y="67"/>
                    <a:pt x="78" y="62"/>
                    <a:pt x="78" y="57"/>
                  </a:cubicBezTo>
                  <a:close/>
                  <a:moveTo>
                    <a:pt x="99" y="108"/>
                  </a:moveTo>
                  <a:cubicBezTo>
                    <a:pt x="99" y="77"/>
                    <a:pt x="99" y="77"/>
                    <a:pt x="99" y="77"/>
                  </a:cubicBezTo>
                  <a:cubicBezTo>
                    <a:pt x="106" y="74"/>
                    <a:pt x="112" y="66"/>
                    <a:pt x="112" y="57"/>
                  </a:cubicBezTo>
                  <a:cubicBezTo>
                    <a:pt x="112" y="54"/>
                    <a:pt x="111" y="51"/>
                    <a:pt x="110" y="48"/>
                  </a:cubicBezTo>
                  <a:cubicBezTo>
                    <a:pt x="132" y="36"/>
                    <a:pt x="132" y="36"/>
                    <a:pt x="132" y="36"/>
                  </a:cubicBezTo>
                  <a:cubicBezTo>
                    <a:pt x="134" y="39"/>
                    <a:pt x="136" y="41"/>
                    <a:pt x="140" y="43"/>
                  </a:cubicBezTo>
                  <a:cubicBezTo>
                    <a:pt x="143" y="45"/>
                    <a:pt x="147" y="47"/>
                    <a:pt x="151" y="47"/>
                  </a:cubicBezTo>
                  <a:cubicBezTo>
                    <a:pt x="157" y="47"/>
                    <a:pt x="163" y="44"/>
                    <a:pt x="167" y="40"/>
                  </a:cubicBezTo>
                  <a:cubicBezTo>
                    <a:pt x="193" y="55"/>
                    <a:pt x="193" y="55"/>
                    <a:pt x="193" y="55"/>
                  </a:cubicBezTo>
                  <a:cubicBezTo>
                    <a:pt x="193" y="56"/>
                    <a:pt x="193" y="57"/>
                    <a:pt x="193" y="58"/>
                  </a:cubicBezTo>
                  <a:cubicBezTo>
                    <a:pt x="193" y="70"/>
                    <a:pt x="202" y="80"/>
                    <a:pt x="214" y="81"/>
                  </a:cubicBezTo>
                  <a:cubicBezTo>
                    <a:pt x="214" y="108"/>
                    <a:pt x="214" y="108"/>
                    <a:pt x="214" y="108"/>
                  </a:cubicBezTo>
                  <a:cubicBezTo>
                    <a:pt x="214" y="108"/>
                    <a:pt x="214" y="108"/>
                    <a:pt x="214" y="108"/>
                  </a:cubicBezTo>
                  <a:cubicBezTo>
                    <a:pt x="207" y="109"/>
                    <a:pt x="200" y="113"/>
                    <a:pt x="197" y="120"/>
                  </a:cubicBezTo>
                  <a:cubicBezTo>
                    <a:pt x="194" y="123"/>
                    <a:pt x="194" y="127"/>
                    <a:pt x="194" y="131"/>
                  </a:cubicBezTo>
                  <a:cubicBezTo>
                    <a:pt x="167" y="146"/>
                    <a:pt x="167" y="146"/>
                    <a:pt x="167" y="146"/>
                  </a:cubicBezTo>
                  <a:cubicBezTo>
                    <a:pt x="163" y="143"/>
                    <a:pt x="159" y="141"/>
                    <a:pt x="154" y="141"/>
                  </a:cubicBezTo>
                  <a:cubicBezTo>
                    <a:pt x="147" y="141"/>
                    <a:pt x="141" y="144"/>
                    <a:pt x="137" y="149"/>
                  </a:cubicBezTo>
                  <a:cubicBezTo>
                    <a:pt x="111" y="135"/>
                    <a:pt x="111" y="135"/>
                    <a:pt x="111" y="135"/>
                  </a:cubicBezTo>
                  <a:cubicBezTo>
                    <a:pt x="112" y="131"/>
                    <a:pt x="112" y="127"/>
                    <a:pt x="111" y="123"/>
                  </a:cubicBezTo>
                  <a:cubicBezTo>
                    <a:pt x="110" y="118"/>
                    <a:pt x="107" y="114"/>
                    <a:pt x="103" y="111"/>
                  </a:cubicBezTo>
                  <a:cubicBezTo>
                    <a:pt x="103" y="111"/>
                    <a:pt x="103" y="111"/>
                    <a:pt x="103" y="111"/>
                  </a:cubicBezTo>
                  <a:cubicBezTo>
                    <a:pt x="102" y="110"/>
                    <a:pt x="101" y="109"/>
                    <a:pt x="99" y="108"/>
                  </a:cubicBezTo>
                  <a:close/>
                  <a:moveTo>
                    <a:pt x="164" y="165"/>
                  </a:moveTo>
                  <a:cubicBezTo>
                    <a:pt x="164" y="170"/>
                    <a:pt x="160" y="175"/>
                    <a:pt x="154" y="175"/>
                  </a:cubicBezTo>
                  <a:cubicBezTo>
                    <a:pt x="154" y="181"/>
                    <a:pt x="154" y="181"/>
                    <a:pt x="154" y="181"/>
                  </a:cubicBezTo>
                  <a:cubicBezTo>
                    <a:pt x="154" y="181"/>
                    <a:pt x="154" y="181"/>
                    <a:pt x="154" y="181"/>
                  </a:cubicBezTo>
                  <a:cubicBezTo>
                    <a:pt x="154" y="175"/>
                    <a:pt x="154" y="175"/>
                    <a:pt x="154" y="175"/>
                  </a:cubicBezTo>
                  <a:cubicBezTo>
                    <a:pt x="148" y="175"/>
                    <a:pt x="143" y="170"/>
                    <a:pt x="143" y="164"/>
                  </a:cubicBezTo>
                  <a:cubicBezTo>
                    <a:pt x="143" y="158"/>
                    <a:pt x="148" y="154"/>
                    <a:pt x="154" y="154"/>
                  </a:cubicBezTo>
                  <a:cubicBezTo>
                    <a:pt x="154" y="154"/>
                    <a:pt x="154" y="154"/>
                    <a:pt x="154" y="154"/>
                  </a:cubicBezTo>
                  <a:cubicBezTo>
                    <a:pt x="157" y="154"/>
                    <a:pt x="159" y="155"/>
                    <a:pt x="161" y="157"/>
                  </a:cubicBezTo>
                  <a:cubicBezTo>
                    <a:pt x="163" y="159"/>
                    <a:pt x="164" y="162"/>
                    <a:pt x="164" y="165"/>
                  </a:cubicBezTo>
                  <a:close/>
                  <a:moveTo>
                    <a:pt x="80" y="124"/>
                  </a:moveTo>
                  <a:cubicBezTo>
                    <a:pt x="82" y="121"/>
                    <a:pt x="85" y="119"/>
                    <a:pt x="89" y="119"/>
                  </a:cubicBezTo>
                  <a:cubicBezTo>
                    <a:pt x="91" y="119"/>
                    <a:pt x="93" y="119"/>
                    <a:pt x="94" y="120"/>
                  </a:cubicBezTo>
                  <a:cubicBezTo>
                    <a:pt x="97" y="121"/>
                    <a:pt x="99" y="124"/>
                    <a:pt x="99" y="127"/>
                  </a:cubicBezTo>
                  <a:cubicBezTo>
                    <a:pt x="100" y="129"/>
                    <a:pt x="100" y="132"/>
                    <a:pt x="98" y="135"/>
                  </a:cubicBezTo>
                  <a:cubicBezTo>
                    <a:pt x="95" y="139"/>
                    <a:pt x="89" y="141"/>
                    <a:pt x="84" y="138"/>
                  </a:cubicBezTo>
                  <a:cubicBezTo>
                    <a:pt x="79" y="136"/>
                    <a:pt x="77" y="129"/>
                    <a:pt x="80" y="124"/>
                  </a:cubicBezTo>
                  <a:close/>
                  <a:moveTo>
                    <a:pt x="17" y="169"/>
                  </a:moveTo>
                  <a:cubicBezTo>
                    <a:pt x="14" y="164"/>
                    <a:pt x="16" y="157"/>
                    <a:pt x="21" y="154"/>
                  </a:cubicBezTo>
                  <a:cubicBezTo>
                    <a:pt x="22" y="153"/>
                    <a:pt x="24" y="153"/>
                    <a:pt x="26" y="153"/>
                  </a:cubicBezTo>
                  <a:cubicBezTo>
                    <a:pt x="30" y="153"/>
                    <a:pt x="33" y="155"/>
                    <a:pt x="35" y="158"/>
                  </a:cubicBezTo>
                  <a:cubicBezTo>
                    <a:pt x="37" y="160"/>
                    <a:pt x="37" y="163"/>
                    <a:pt x="37" y="166"/>
                  </a:cubicBezTo>
                  <a:cubicBezTo>
                    <a:pt x="36" y="169"/>
                    <a:pt x="34" y="171"/>
                    <a:pt x="32" y="173"/>
                  </a:cubicBezTo>
                  <a:cubicBezTo>
                    <a:pt x="27" y="176"/>
                    <a:pt x="20" y="174"/>
                    <a:pt x="17" y="169"/>
                  </a:cubicBezTo>
                  <a:close/>
                  <a:moveTo>
                    <a:pt x="37" y="241"/>
                  </a:moveTo>
                  <a:cubicBezTo>
                    <a:pt x="34" y="246"/>
                    <a:pt x="28" y="248"/>
                    <a:pt x="23" y="245"/>
                  </a:cubicBezTo>
                  <a:cubicBezTo>
                    <a:pt x="20" y="244"/>
                    <a:pt x="18" y="241"/>
                    <a:pt x="18" y="239"/>
                  </a:cubicBezTo>
                  <a:cubicBezTo>
                    <a:pt x="17" y="236"/>
                    <a:pt x="17" y="233"/>
                    <a:pt x="19" y="230"/>
                  </a:cubicBezTo>
                  <a:cubicBezTo>
                    <a:pt x="21" y="227"/>
                    <a:pt x="24" y="225"/>
                    <a:pt x="28" y="225"/>
                  </a:cubicBezTo>
                  <a:cubicBezTo>
                    <a:pt x="30" y="225"/>
                    <a:pt x="32" y="226"/>
                    <a:pt x="33" y="227"/>
                  </a:cubicBezTo>
                  <a:cubicBezTo>
                    <a:pt x="38" y="230"/>
                    <a:pt x="40" y="236"/>
                    <a:pt x="37" y="241"/>
                  </a:cubicBezTo>
                  <a:close/>
                  <a:moveTo>
                    <a:pt x="100" y="276"/>
                  </a:moveTo>
                  <a:cubicBezTo>
                    <a:pt x="97" y="281"/>
                    <a:pt x="91" y="283"/>
                    <a:pt x="86" y="280"/>
                  </a:cubicBezTo>
                  <a:cubicBezTo>
                    <a:pt x="83" y="278"/>
                    <a:pt x="81" y="276"/>
                    <a:pt x="81" y="273"/>
                  </a:cubicBezTo>
                  <a:cubicBezTo>
                    <a:pt x="80" y="271"/>
                    <a:pt x="80" y="268"/>
                    <a:pt x="82" y="265"/>
                  </a:cubicBezTo>
                  <a:cubicBezTo>
                    <a:pt x="84" y="262"/>
                    <a:pt x="87" y="260"/>
                    <a:pt x="91" y="260"/>
                  </a:cubicBezTo>
                  <a:cubicBezTo>
                    <a:pt x="93" y="260"/>
                    <a:pt x="95" y="260"/>
                    <a:pt x="96" y="261"/>
                  </a:cubicBezTo>
                  <a:cubicBezTo>
                    <a:pt x="101" y="264"/>
                    <a:pt x="103" y="271"/>
                    <a:pt x="100" y="276"/>
                  </a:cubicBezTo>
                  <a:close/>
                  <a:moveTo>
                    <a:pt x="131" y="236"/>
                  </a:moveTo>
                  <a:cubicBezTo>
                    <a:pt x="131" y="238"/>
                    <a:pt x="131" y="241"/>
                    <a:pt x="132" y="243"/>
                  </a:cubicBezTo>
                  <a:cubicBezTo>
                    <a:pt x="109" y="256"/>
                    <a:pt x="109" y="256"/>
                    <a:pt x="109" y="256"/>
                  </a:cubicBezTo>
                  <a:cubicBezTo>
                    <a:pt x="107" y="254"/>
                    <a:pt x="105" y="252"/>
                    <a:pt x="102" y="251"/>
                  </a:cubicBezTo>
                  <a:cubicBezTo>
                    <a:pt x="99" y="249"/>
                    <a:pt x="95" y="248"/>
                    <a:pt x="91" y="248"/>
                  </a:cubicBezTo>
                  <a:cubicBezTo>
                    <a:pt x="83" y="248"/>
                    <a:pt x="76" y="251"/>
                    <a:pt x="72" y="257"/>
                  </a:cubicBezTo>
                  <a:cubicBezTo>
                    <a:pt x="49" y="244"/>
                    <a:pt x="49" y="244"/>
                    <a:pt x="49" y="244"/>
                  </a:cubicBezTo>
                  <a:cubicBezTo>
                    <a:pt x="53" y="234"/>
                    <a:pt x="49" y="222"/>
                    <a:pt x="39" y="216"/>
                  </a:cubicBezTo>
                  <a:cubicBezTo>
                    <a:pt x="37" y="214"/>
                    <a:pt x="35" y="214"/>
                    <a:pt x="32" y="213"/>
                  </a:cubicBezTo>
                  <a:cubicBezTo>
                    <a:pt x="32" y="186"/>
                    <a:pt x="32" y="186"/>
                    <a:pt x="32" y="186"/>
                  </a:cubicBezTo>
                  <a:cubicBezTo>
                    <a:pt x="34" y="185"/>
                    <a:pt x="36" y="184"/>
                    <a:pt x="38" y="183"/>
                  </a:cubicBezTo>
                  <a:cubicBezTo>
                    <a:pt x="43" y="180"/>
                    <a:pt x="47" y="175"/>
                    <a:pt x="49" y="169"/>
                  </a:cubicBezTo>
                  <a:cubicBezTo>
                    <a:pt x="50" y="164"/>
                    <a:pt x="49" y="159"/>
                    <a:pt x="47" y="154"/>
                  </a:cubicBezTo>
                  <a:cubicBezTo>
                    <a:pt x="70" y="141"/>
                    <a:pt x="70" y="141"/>
                    <a:pt x="70" y="141"/>
                  </a:cubicBezTo>
                  <a:cubicBezTo>
                    <a:pt x="72" y="145"/>
                    <a:pt x="74" y="147"/>
                    <a:pt x="78" y="149"/>
                  </a:cubicBezTo>
                  <a:cubicBezTo>
                    <a:pt x="81" y="151"/>
                    <a:pt x="85" y="152"/>
                    <a:pt x="89" y="152"/>
                  </a:cubicBezTo>
                  <a:cubicBezTo>
                    <a:pt x="95" y="152"/>
                    <a:pt x="101" y="150"/>
                    <a:pt x="105" y="146"/>
                  </a:cubicBezTo>
                  <a:cubicBezTo>
                    <a:pt x="131" y="161"/>
                    <a:pt x="131" y="161"/>
                    <a:pt x="131" y="161"/>
                  </a:cubicBezTo>
                  <a:cubicBezTo>
                    <a:pt x="131" y="162"/>
                    <a:pt x="131" y="163"/>
                    <a:pt x="131" y="164"/>
                  </a:cubicBezTo>
                  <a:cubicBezTo>
                    <a:pt x="131" y="174"/>
                    <a:pt x="137" y="183"/>
                    <a:pt x="147" y="186"/>
                  </a:cubicBezTo>
                  <a:cubicBezTo>
                    <a:pt x="147" y="215"/>
                    <a:pt x="147" y="215"/>
                    <a:pt x="147" y="215"/>
                  </a:cubicBezTo>
                  <a:cubicBezTo>
                    <a:pt x="138" y="218"/>
                    <a:pt x="131" y="226"/>
                    <a:pt x="131" y="236"/>
                  </a:cubicBezTo>
                  <a:close/>
                  <a:moveTo>
                    <a:pt x="154" y="247"/>
                  </a:moveTo>
                  <a:cubicBezTo>
                    <a:pt x="154" y="253"/>
                    <a:pt x="154" y="253"/>
                    <a:pt x="154" y="253"/>
                  </a:cubicBezTo>
                  <a:cubicBezTo>
                    <a:pt x="154" y="247"/>
                    <a:pt x="154" y="247"/>
                    <a:pt x="154" y="247"/>
                  </a:cubicBezTo>
                  <a:cubicBezTo>
                    <a:pt x="148" y="247"/>
                    <a:pt x="143" y="242"/>
                    <a:pt x="144" y="236"/>
                  </a:cubicBezTo>
                  <a:cubicBezTo>
                    <a:pt x="144" y="230"/>
                    <a:pt x="148" y="226"/>
                    <a:pt x="154" y="226"/>
                  </a:cubicBezTo>
                  <a:cubicBezTo>
                    <a:pt x="160" y="226"/>
                    <a:pt x="165" y="231"/>
                    <a:pt x="165" y="236"/>
                  </a:cubicBezTo>
                  <a:cubicBezTo>
                    <a:pt x="165" y="242"/>
                    <a:pt x="160" y="247"/>
                    <a:pt x="154" y="247"/>
                  </a:cubicBezTo>
                  <a:close/>
                  <a:moveTo>
                    <a:pt x="227" y="278"/>
                  </a:moveTo>
                  <a:cubicBezTo>
                    <a:pt x="225" y="283"/>
                    <a:pt x="218" y="284"/>
                    <a:pt x="213" y="282"/>
                  </a:cubicBezTo>
                  <a:cubicBezTo>
                    <a:pt x="211" y="280"/>
                    <a:pt x="209" y="278"/>
                    <a:pt x="208" y="275"/>
                  </a:cubicBezTo>
                  <a:cubicBezTo>
                    <a:pt x="207" y="272"/>
                    <a:pt x="208" y="270"/>
                    <a:pt x="209" y="267"/>
                  </a:cubicBezTo>
                  <a:cubicBezTo>
                    <a:pt x="211" y="264"/>
                    <a:pt x="215" y="262"/>
                    <a:pt x="218" y="262"/>
                  </a:cubicBezTo>
                  <a:cubicBezTo>
                    <a:pt x="220" y="262"/>
                    <a:pt x="222" y="262"/>
                    <a:pt x="224" y="263"/>
                  </a:cubicBezTo>
                  <a:cubicBezTo>
                    <a:pt x="229" y="266"/>
                    <a:pt x="230" y="273"/>
                    <a:pt x="227" y="278"/>
                  </a:cubicBezTo>
                  <a:close/>
                  <a:moveTo>
                    <a:pt x="258" y="238"/>
                  </a:moveTo>
                  <a:cubicBezTo>
                    <a:pt x="258" y="240"/>
                    <a:pt x="259" y="243"/>
                    <a:pt x="260" y="245"/>
                  </a:cubicBezTo>
                  <a:cubicBezTo>
                    <a:pt x="236" y="258"/>
                    <a:pt x="236" y="258"/>
                    <a:pt x="236" y="258"/>
                  </a:cubicBezTo>
                  <a:cubicBezTo>
                    <a:pt x="234" y="256"/>
                    <a:pt x="232" y="254"/>
                    <a:pt x="230" y="252"/>
                  </a:cubicBezTo>
                  <a:cubicBezTo>
                    <a:pt x="226" y="250"/>
                    <a:pt x="222" y="249"/>
                    <a:pt x="218" y="249"/>
                  </a:cubicBezTo>
                  <a:cubicBezTo>
                    <a:pt x="211" y="249"/>
                    <a:pt x="204" y="253"/>
                    <a:pt x="199" y="259"/>
                  </a:cubicBezTo>
                  <a:cubicBezTo>
                    <a:pt x="175" y="245"/>
                    <a:pt x="175" y="245"/>
                    <a:pt x="175" y="245"/>
                  </a:cubicBezTo>
                  <a:cubicBezTo>
                    <a:pt x="176" y="243"/>
                    <a:pt x="177" y="240"/>
                    <a:pt x="177" y="237"/>
                  </a:cubicBezTo>
                  <a:cubicBezTo>
                    <a:pt x="177" y="228"/>
                    <a:pt x="172" y="220"/>
                    <a:pt x="164" y="216"/>
                  </a:cubicBezTo>
                  <a:cubicBezTo>
                    <a:pt x="164" y="185"/>
                    <a:pt x="164" y="185"/>
                    <a:pt x="164" y="185"/>
                  </a:cubicBezTo>
                  <a:cubicBezTo>
                    <a:pt x="171" y="181"/>
                    <a:pt x="177" y="174"/>
                    <a:pt x="177" y="165"/>
                  </a:cubicBezTo>
                  <a:cubicBezTo>
                    <a:pt x="177" y="161"/>
                    <a:pt x="176" y="158"/>
                    <a:pt x="175" y="156"/>
                  </a:cubicBezTo>
                  <a:cubicBezTo>
                    <a:pt x="197" y="143"/>
                    <a:pt x="197" y="143"/>
                    <a:pt x="197" y="143"/>
                  </a:cubicBezTo>
                  <a:cubicBezTo>
                    <a:pt x="199" y="146"/>
                    <a:pt x="202" y="149"/>
                    <a:pt x="205" y="151"/>
                  </a:cubicBezTo>
                  <a:cubicBezTo>
                    <a:pt x="209" y="153"/>
                    <a:pt x="212" y="154"/>
                    <a:pt x="216" y="154"/>
                  </a:cubicBezTo>
                  <a:cubicBezTo>
                    <a:pt x="223" y="154"/>
                    <a:pt x="228" y="152"/>
                    <a:pt x="233" y="148"/>
                  </a:cubicBezTo>
                  <a:cubicBezTo>
                    <a:pt x="259" y="162"/>
                    <a:pt x="259" y="162"/>
                    <a:pt x="259" y="162"/>
                  </a:cubicBezTo>
                  <a:cubicBezTo>
                    <a:pt x="258" y="164"/>
                    <a:pt x="258" y="165"/>
                    <a:pt x="258" y="166"/>
                  </a:cubicBezTo>
                  <a:cubicBezTo>
                    <a:pt x="258" y="178"/>
                    <a:pt x="267" y="188"/>
                    <a:pt x="279" y="189"/>
                  </a:cubicBezTo>
                  <a:cubicBezTo>
                    <a:pt x="279" y="215"/>
                    <a:pt x="279" y="215"/>
                    <a:pt x="279" y="215"/>
                  </a:cubicBezTo>
                  <a:cubicBezTo>
                    <a:pt x="268" y="217"/>
                    <a:pt x="259" y="226"/>
                    <a:pt x="258" y="238"/>
                  </a:cubicBezTo>
                  <a:close/>
                  <a:moveTo>
                    <a:pt x="282" y="249"/>
                  </a:moveTo>
                  <a:cubicBezTo>
                    <a:pt x="282" y="255"/>
                    <a:pt x="282" y="255"/>
                    <a:pt x="282" y="255"/>
                  </a:cubicBezTo>
                  <a:cubicBezTo>
                    <a:pt x="281" y="249"/>
                    <a:pt x="281" y="249"/>
                    <a:pt x="281" y="249"/>
                  </a:cubicBezTo>
                  <a:cubicBezTo>
                    <a:pt x="279" y="249"/>
                    <a:pt x="276" y="248"/>
                    <a:pt x="274" y="246"/>
                  </a:cubicBezTo>
                  <a:cubicBezTo>
                    <a:pt x="272" y="244"/>
                    <a:pt x="271" y="241"/>
                    <a:pt x="271" y="238"/>
                  </a:cubicBezTo>
                  <a:cubicBezTo>
                    <a:pt x="271" y="232"/>
                    <a:pt x="276" y="228"/>
                    <a:pt x="282" y="228"/>
                  </a:cubicBezTo>
                  <a:cubicBezTo>
                    <a:pt x="288" y="228"/>
                    <a:pt x="292" y="233"/>
                    <a:pt x="292" y="238"/>
                  </a:cubicBezTo>
                  <a:cubicBezTo>
                    <a:pt x="292" y="244"/>
                    <a:pt x="287" y="249"/>
                    <a:pt x="282" y="249"/>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0" name="Freeform 16"/>
            <p:cNvSpPr/>
            <p:nvPr/>
          </p:nvSpPr>
          <p:spPr bwMode="auto">
            <a:xfrm>
              <a:off x="3448790" y="3488582"/>
              <a:ext cx="499084" cy="460545"/>
            </a:xfrm>
            <a:custGeom>
              <a:avLst/>
              <a:gdLst>
                <a:gd name="T0" fmla="*/ 249 w 325"/>
                <a:gd name="T1" fmla="*/ 212 h 299"/>
                <a:gd name="T2" fmla="*/ 249 w 325"/>
                <a:gd name="T3" fmla="*/ 212 h 299"/>
                <a:gd name="T4" fmla="*/ 193 w 325"/>
                <a:gd name="T5" fmla="*/ 184 h 299"/>
                <a:gd name="T6" fmla="*/ 187 w 325"/>
                <a:gd name="T7" fmla="*/ 151 h 299"/>
                <a:gd name="T8" fmla="*/ 197 w 325"/>
                <a:gd name="T9" fmla="*/ 143 h 299"/>
                <a:gd name="T10" fmla="*/ 235 w 325"/>
                <a:gd name="T11" fmla="*/ 138 h 299"/>
                <a:gd name="T12" fmla="*/ 235 w 325"/>
                <a:gd name="T13" fmla="*/ 95 h 299"/>
                <a:gd name="T14" fmla="*/ 192 w 325"/>
                <a:gd name="T15" fmla="*/ 95 h 299"/>
                <a:gd name="T16" fmla="*/ 188 w 325"/>
                <a:gd name="T17" fmla="*/ 134 h 299"/>
                <a:gd name="T18" fmla="*/ 178 w 325"/>
                <a:gd name="T19" fmla="*/ 141 h 299"/>
                <a:gd name="T20" fmla="*/ 156 w 325"/>
                <a:gd name="T21" fmla="*/ 132 h 299"/>
                <a:gd name="T22" fmla="*/ 150 w 325"/>
                <a:gd name="T23" fmla="*/ 85 h 299"/>
                <a:gd name="T24" fmla="*/ 162 w 325"/>
                <a:gd name="T25" fmla="*/ 77 h 299"/>
                <a:gd name="T26" fmla="*/ 162 w 325"/>
                <a:gd name="T27" fmla="*/ 17 h 299"/>
                <a:gd name="T28" fmla="*/ 103 w 325"/>
                <a:gd name="T29" fmla="*/ 17 h 299"/>
                <a:gd name="T30" fmla="*/ 103 w 325"/>
                <a:gd name="T31" fmla="*/ 77 h 299"/>
                <a:gd name="T32" fmla="*/ 128 w 325"/>
                <a:gd name="T33" fmla="*/ 89 h 299"/>
                <a:gd name="T34" fmla="*/ 138 w 325"/>
                <a:gd name="T35" fmla="*/ 135 h 299"/>
                <a:gd name="T36" fmla="*/ 122 w 325"/>
                <a:gd name="T37" fmla="*/ 145 h 299"/>
                <a:gd name="T38" fmla="*/ 117 w 325"/>
                <a:gd name="T39" fmla="*/ 151 h 299"/>
                <a:gd name="T40" fmla="*/ 86 w 325"/>
                <a:gd name="T41" fmla="*/ 136 h 299"/>
                <a:gd name="T42" fmla="*/ 81 w 325"/>
                <a:gd name="T43" fmla="*/ 123 h 299"/>
                <a:gd name="T44" fmla="*/ 58 w 325"/>
                <a:gd name="T45" fmla="*/ 123 h 299"/>
                <a:gd name="T46" fmla="*/ 58 w 325"/>
                <a:gd name="T47" fmla="*/ 146 h 299"/>
                <a:gd name="T48" fmla="*/ 80 w 325"/>
                <a:gd name="T49" fmla="*/ 147 h 299"/>
                <a:gd name="T50" fmla="*/ 111 w 325"/>
                <a:gd name="T51" fmla="*/ 163 h 299"/>
                <a:gd name="T52" fmla="*/ 112 w 325"/>
                <a:gd name="T53" fmla="*/ 188 h 299"/>
                <a:gd name="T54" fmla="*/ 70 w 325"/>
                <a:gd name="T55" fmla="*/ 217 h 299"/>
                <a:gd name="T56" fmla="*/ 16 w 325"/>
                <a:gd name="T57" fmla="*/ 223 h 299"/>
                <a:gd name="T58" fmla="*/ 16 w 325"/>
                <a:gd name="T59" fmla="*/ 282 h 299"/>
                <a:gd name="T60" fmla="*/ 76 w 325"/>
                <a:gd name="T61" fmla="*/ 282 h 299"/>
                <a:gd name="T62" fmla="*/ 87 w 325"/>
                <a:gd name="T63" fmla="*/ 240 h 299"/>
                <a:gd name="T64" fmla="*/ 122 w 325"/>
                <a:gd name="T65" fmla="*/ 204 h 299"/>
                <a:gd name="T66" fmla="*/ 145 w 325"/>
                <a:gd name="T67" fmla="*/ 216 h 299"/>
                <a:gd name="T68" fmla="*/ 147 w 325"/>
                <a:gd name="T69" fmla="*/ 236 h 299"/>
                <a:gd name="T70" fmla="*/ 137 w 325"/>
                <a:gd name="T71" fmla="*/ 243 h 299"/>
                <a:gd name="T72" fmla="*/ 137 w 325"/>
                <a:gd name="T73" fmla="*/ 282 h 299"/>
                <a:gd name="T74" fmla="*/ 177 w 325"/>
                <a:gd name="T75" fmla="*/ 282 h 299"/>
                <a:gd name="T76" fmla="*/ 177 w 325"/>
                <a:gd name="T77" fmla="*/ 243 h 299"/>
                <a:gd name="T78" fmla="*/ 159 w 325"/>
                <a:gd name="T79" fmla="*/ 235 h 299"/>
                <a:gd name="T80" fmla="*/ 158 w 325"/>
                <a:gd name="T81" fmla="*/ 216 h 299"/>
                <a:gd name="T82" fmla="*/ 182 w 325"/>
                <a:gd name="T83" fmla="*/ 204 h 299"/>
                <a:gd name="T84" fmla="*/ 184 w 325"/>
                <a:gd name="T85" fmla="*/ 202 h 299"/>
                <a:gd name="T86" fmla="*/ 237 w 325"/>
                <a:gd name="T87" fmla="*/ 237 h 299"/>
                <a:gd name="T88" fmla="*/ 249 w 325"/>
                <a:gd name="T89" fmla="*/ 272 h 299"/>
                <a:gd name="T90" fmla="*/ 309 w 325"/>
                <a:gd name="T91" fmla="*/ 272 h 299"/>
                <a:gd name="T92" fmla="*/ 309 w 325"/>
                <a:gd name="T93" fmla="*/ 212 h 299"/>
                <a:gd name="T94" fmla="*/ 249 w 325"/>
                <a:gd name="T95" fmla="*/ 21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5" h="299">
                  <a:moveTo>
                    <a:pt x="249" y="212"/>
                  </a:moveTo>
                  <a:cubicBezTo>
                    <a:pt x="249" y="212"/>
                    <a:pt x="249" y="212"/>
                    <a:pt x="249" y="212"/>
                  </a:cubicBezTo>
                  <a:cubicBezTo>
                    <a:pt x="193" y="184"/>
                    <a:pt x="193" y="184"/>
                    <a:pt x="193" y="184"/>
                  </a:cubicBezTo>
                  <a:cubicBezTo>
                    <a:pt x="196" y="173"/>
                    <a:pt x="194" y="161"/>
                    <a:pt x="187" y="151"/>
                  </a:cubicBezTo>
                  <a:cubicBezTo>
                    <a:pt x="197" y="143"/>
                    <a:pt x="197" y="143"/>
                    <a:pt x="197" y="143"/>
                  </a:cubicBezTo>
                  <a:cubicBezTo>
                    <a:pt x="209" y="150"/>
                    <a:pt x="225" y="149"/>
                    <a:pt x="235" y="138"/>
                  </a:cubicBezTo>
                  <a:cubicBezTo>
                    <a:pt x="247" y="126"/>
                    <a:pt x="247" y="107"/>
                    <a:pt x="235" y="95"/>
                  </a:cubicBezTo>
                  <a:cubicBezTo>
                    <a:pt x="223" y="83"/>
                    <a:pt x="204" y="83"/>
                    <a:pt x="192" y="95"/>
                  </a:cubicBezTo>
                  <a:cubicBezTo>
                    <a:pt x="181" y="106"/>
                    <a:pt x="180" y="122"/>
                    <a:pt x="188" y="134"/>
                  </a:cubicBezTo>
                  <a:cubicBezTo>
                    <a:pt x="178" y="141"/>
                    <a:pt x="178" y="141"/>
                    <a:pt x="178" y="141"/>
                  </a:cubicBezTo>
                  <a:cubicBezTo>
                    <a:pt x="172" y="136"/>
                    <a:pt x="164" y="133"/>
                    <a:pt x="156" y="132"/>
                  </a:cubicBezTo>
                  <a:cubicBezTo>
                    <a:pt x="150" y="85"/>
                    <a:pt x="150" y="85"/>
                    <a:pt x="150" y="85"/>
                  </a:cubicBezTo>
                  <a:cubicBezTo>
                    <a:pt x="155" y="83"/>
                    <a:pt x="159" y="80"/>
                    <a:pt x="162" y="77"/>
                  </a:cubicBezTo>
                  <a:cubicBezTo>
                    <a:pt x="179" y="60"/>
                    <a:pt x="179" y="33"/>
                    <a:pt x="162" y="17"/>
                  </a:cubicBezTo>
                  <a:cubicBezTo>
                    <a:pt x="146" y="0"/>
                    <a:pt x="119" y="0"/>
                    <a:pt x="103" y="17"/>
                  </a:cubicBezTo>
                  <a:cubicBezTo>
                    <a:pt x="86" y="33"/>
                    <a:pt x="86" y="60"/>
                    <a:pt x="103" y="77"/>
                  </a:cubicBezTo>
                  <a:cubicBezTo>
                    <a:pt x="110" y="84"/>
                    <a:pt x="119" y="88"/>
                    <a:pt x="128" y="89"/>
                  </a:cubicBezTo>
                  <a:cubicBezTo>
                    <a:pt x="138" y="135"/>
                    <a:pt x="138" y="135"/>
                    <a:pt x="138" y="135"/>
                  </a:cubicBezTo>
                  <a:cubicBezTo>
                    <a:pt x="132" y="137"/>
                    <a:pt x="127" y="140"/>
                    <a:pt x="122" y="145"/>
                  </a:cubicBezTo>
                  <a:cubicBezTo>
                    <a:pt x="120" y="147"/>
                    <a:pt x="118" y="149"/>
                    <a:pt x="117" y="151"/>
                  </a:cubicBezTo>
                  <a:cubicBezTo>
                    <a:pt x="86" y="136"/>
                    <a:pt x="86" y="136"/>
                    <a:pt x="86" y="136"/>
                  </a:cubicBezTo>
                  <a:cubicBezTo>
                    <a:pt x="86" y="131"/>
                    <a:pt x="84" y="127"/>
                    <a:pt x="81" y="123"/>
                  </a:cubicBezTo>
                  <a:cubicBezTo>
                    <a:pt x="75" y="117"/>
                    <a:pt x="64" y="117"/>
                    <a:pt x="58" y="123"/>
                  </a:cubicBezTo>
                  <a:cubicBezTo>
                    <a:pt x="52" y="130"/>
                    <a:pt x="52" y="140"/>
                    <a:pt x="58" y="146"/>
                  </a:cubicBezTo>
                  <a:cubicBezTo>
                    <a:pt x="64" y="153"/>
                    <a:pt x="73" y="153"/>
                    <a:pt x="80" y="147"/>
                  </a:cubicBezTo>
                  <a:cubicBezTo>
                    <a:pt x="111" y="163"/>
                    <a:pt x="111" y="163"/>
                    <a:pt x="111" y="163"/>
                  </a:cubicBezTo>
                  <a:cubicBezTo>
                    <a:pt x="109" y="171"/>
                    <a:pt x="109" y="180"/>
                    <a:pt x="112" y="188"/>
                  </a:cubicBezTo>
                  <a:cubicBezTo>
                    <a:pt x="70" y="217"/>
                    <a:pt x="70" y="217"/>
                    <a:pt x="70" y="217"/>
                  </a:cubicBezTo>
                  <a:cubicBezTo>
                    <a:pt x="53" y="206"/>
                    <a:pt x="31" y="208"/>
                    <a:pt x="16" y="223"/>
                  </a:cubicBezTo>
                  <a:cubicBezTo>
                    <a:pt x="0" y="239"/>
                    <a:pt x="0" y="266"/>
                    <a:pt x="16" y="282"/>
                  </a:cubicBezTo>
                  <a:cubicBezTo>
                    <a:pt x="33" y="299"/>
                    <a:pt x="60" y="299"/>
                    <a:pt x="76" y="282"/>
                  </a:cubicBezTo>
                  <a:cubicBezTo>
                    <a:pt x="88" y="271"/>
                    <a:pt x="91" y="254"/>
                    <a:pt x="87" y="240"/>
                  </a:cubicBezTo>
                  <a:cubicBezTo>
                    <a:pt x="122" y="204"/>
                    <a:pt x="122" y="204"/>
                    <a:pt x="122" y="204"/>
                  </a:cubicBezTo>
                  <a:cubicBezTo>
                    <a:pt x="129" y="211"/>
                    <a:pt x="137" y="215"/>
                    <a:pt x="145" y="216"/>
                  </a:cubicBezTo>
                  <a:cubicBezTo>
                    <a:pt x="147" y="236"/>
                    <a:pt x="147" y="236"/>
                    <a:pt x="147" y="236"/>
                  </a:cubicBezTo>
                  <a:cubicBezTo>
                    <a:pt x="143" y="238"/>
                    <a:pt x="140" y="240"/>
                    <a:pt x="137" y="243"/>
                  </a:cubicBezTo>
                  <a:cubicBezTo>
                    <a:pt x="127" y="253"/>
                    <a:pt x="127" y="271"/>
                    <a:pt x="137" y="282"/>
                  </a:cubicBezTo>
                  <a:cubicBezTo>
                    <a:pt x="148" y="293"/>
                    <a:pt x="166" y="293"/>
                    <a:pt x="177" y="282"/>
                  </a:cubicBezTo>
                  <a:cubicBezTo>
                    <a:pt x="187" y="271"/>
                    <a:pt x="187" y="253"/>
                    <a:pt x="177" y="243"/>
                  </a:cubicBezTo>
                  <a:cubicBezTo>
                    <a:pt x="172" y="238"/>
                    <a:pt x="166" y="235"/>
                    <a:pt x="159" y="235"/>
                  </a:cubicBezTo>
                  <a:cubicBezTo>
                    <a:pt x="158" y="216"/>
                    <a:pt x="158" y="216"/>
                    <a:pt x="158" y="216"/>
                  </a:cubicBezTo>
                  <a:cubicBezTo>
                    <a:pt x="167" y="215"/>
                    <a:pt x="175" y="211"/>
                    <a:pt x="182" y="204"/>
                  </a:cubicBezTo>
                  <a:cubicBezTo>
                    <a:pt x="183" y="204"/>
                    <a:pt x="183" y="203"/>
                    <a:pt x="184" y="202"/>
                  </a:cubicBezTo>
                  <a:cubicBezTo>
                    <a:pt x="237" y="237"/>
                    <a:pt x="237" y="237"/>
                    <a:pt x="237" y="237"/>
                  </a:cubicBezTo>
                  <a:cubicBezTo>
                    <a:pt x="236" y="249"/>
                    <a:pt x="240" y="262"/>
                    <a:pt x="249" y="272"/>
                  </a:cubicBezTo>
                  <a:cubicBezTo>
                    <a:pt x="266" y="288"/>
                    <a:pt x="292" y="288"/>
                    <a:pt x="309" y="272"/>
                  </a:cubicBezTo>
                  <a:cubicBezTo>
                    <a:pt x="325" y="255"/>
                    <a:pt x="325" y="228"/>
                    <a:pt x="309" y="212"/>
                  </a:cubicBezTo>
                  <a:cubicBezTo>
                    <a:pt x="292" y="195"/>
                    <a:pt x="266" y="195"/>
                    <a:pt x="249" y="212"/>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1" name="Freeform 17"/>
            <p:cNvSpPr>
              <a:spLocks noEditPoints="1"/>
            </p:cNvSpPr>
            <p:nvPr/>
          </p:nvSpPr>
          <p:spPr bwMode="auto">
            <a:xfrm>
              <a:off x="7642308" y="5766833"/>
              <a:ext cx="209076" cy="610848"/>
            </a:xfrm>
            <a:custGeom>
              <a:avLst/>
              <a:gdLst>
                <a:gd name="T0" fmla="*/ 85 w 136"/>
                <a:gd name="T1" fmla="*/ 108 h 397"/>
                <a:gd name="T2" fmla="*/ 93 w 136"/>
                <a:gd name="T3" fmla="*/ 7 h 397"/>
                <a:gd name="T4" fmla="*/ 77 w 136"/>
                <a:gd name="T5" fmla="*/ 4 h 397"/>
                <a:gd name="T6" fmla="*/ 74 w 136"/>
                <a:gd name="T7" fmla="*/ 21 h 397"/>
                <a:gd name="T8" fmla="*/ 68 w 136"/>
                <a:gd name="T9" fmla="*/ 91 h 397"/>
                <a:gd name="T10" fmla="*/ 62 w 136"/>
                <a:gd name="T11" fmla="*/ 21 h 397"/>
                <a:gd name="T12" fmla="*/ 59 w 136"/>
                <a:gd name="T13" fmla="*/ 4 h 397"/>
                <a:gd name="T14" fmla="*/ 42 w 136"/>
                <a:gd name="T15" fmla="*/ 7 h 397"/>
                <a:gd name="T16" fmla="*/ 51 w 136"/>
                <a:gd name="T17" fmla="*/ 108 h 397"/>
                <a:gd name="T18" fmla="*/ 0 w 136"/>
                <a:gd name="T19" fmla="*/ 204 h 397"/>
                <a:gd name="T20" fmla="*/ 51 w 136"/>
                <a:gd name="T21" fmla="*/ 305 h 397"/>
                <a:gd name="T22" fmla="*/ 19 w 136"/>
                <a:gd name="T23" fmla="*/ 388 h 397"/>
                <a:gd name="T24" fmla="*/ 30 w 136"/>
                <a:gd name="T25" fmla="*/ 397 h 397"/>
                <a:gd name="T26" fmla="*/ 33 w 136"/>
                <a:gd name="T27" fmla="*/ 396 h 397"/>
                <a:gd name="T28" fmla="*/ 42 w 136"/>
                <a:gd name="T29" fmla="*/ 382 h 397"/>
                <a:gd name="T30" fmla="*/ 68 w 136"/>
                <a:gd name="T31" fmla="*/ 322 h 397"/>
                <a:gd name="T32" fmla="*/ 94 w 136"/>
                <a:gd name="T33" fmla="*/ 382 h 397"/>
                <a:gd name="T34" fmla="*/ 102 w 136"/>
                <a:gd name="T35" fmla="*/ 397 h 397"/>
                <a:gd name="T36" fmla="*/ 105 w 136"/>
                <a:gd name="T37" fmla="*/ 397 h 397"/>
                <a:gd name="T38" fmla="*/ 117 w 136"/>
                <a:gd name="T39" fmla="*/ 388 h 397"/>
                <a:gd name="T40" fmla="*/ 85 w 136"/>
                <a:gd name="T41" fmla="*/ 305 h 397"/>
                <a:gd name="T42" fmla="*/ 136 w 136"/>
                <a:gd name="T43" fmla="*/ 203 h 397"/>
                <a:gd name="T44" fmla="*/ 85 w 136"/>
                <a:gd name="T45" fmla="*/ 108 h 397"/>
                <a:gd name="T46" fmla="*/ 68 w 136"/>
                <a:gd name="T47" fmla="*/ 125 h 397"/>
                <a:gd name="T48" fmla="*/ 96 w 136"/>
                <a:gd name="T49" fmla="*/ 158 h 397"/>
                <a:gd name="T50" fmla="*/ 39 w 136"/>
                <a:gd name="T51" fmla="*/ 158 h 397"/>
                <a:gd name="T52" fmla="*/ 68 w 136"/>
                <a:gd name="T53" fmla="*/ 125 h 397"/>
                <a:gd name="T54" fmla="*/ 28 w 136"/>
                <a:gd name="T55" fmla="*/ 178 h 397"/>
                <a:gd name="T56" fmla="*/ 107 w 136"/>
                <a:gd name="T57" fmla="*/ 178 h 397"/>
                <a:gd name="T58" fmla="*/ 111 w 136"/>
                <a:gd name="T59" fmla="*/ 197 h 397"/>
                <a:gd name="T60" fmla="*/ 24 w 136"/>
                <a:gd name="T61" fmla="*/ 197 h 397"/>
                <a:gd name="T62" fmla="*/ 28 w 136"/>
                <a:gd name="T63" fmla="*/ 178 h 397"/>
                <a:gd name="T64" fmla="*/ 68 w 136"/>
                <a:gd name="T65" fmla="*/ 289 h 397"/>
                <a:gd name="T66" fmla="*/ 42 w 136"/>
                <a:gd name="T67" fmla="*/ 256 h 397"/>
                <a:gd name="T68" fmla="*/ 94 w 136"/>
                <a:gd name="T69" fmla="*/ 256 h 397"/>
                <a:gd name="T70" fmla="*/ 68 w 136"/>
                <a:gd name="T71" fmla="*/ 289 h 397"/>
                <a:gd name="T72" fmla="*/ 104 w 136"/>
                <a:gd name="T73" fmla="*/ 236 h 397"/>
                <a:gd name="T74" fmla="*/ 31 w 136"/>
                <a:gd name="T75" fmla="*/ 236 h 397"/>
                <a:gd name="T76" fmla="*/ 25 w 136"/>
                <a:gd name="T77" fmla="*/ 217 h 397"/>
                <a:gd name="T78" fmla="*/ 110 w 136"/>
                <a:gd name="T79" fmla="*/ 217 h 397"/>
                <a:gd name="T80" fmla="*/ 104 w 136"/>
                <a:gd name="T81" fmla="*/ 23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397">
                  <a:moveTo>
                    <a:pt x="85" y="108"/>
                  </a:moveTo>
                  <a:cubicBezTo>
                    <a:pt x="119" y="69"/>
                    <a:pt x="106" y="26"/>
                    <a:pt x="93" y="7"/>
                  </a:cubicBezTo>
                  <a:cubicBezTo>
                    <a:pt x="90" y="2"/>
                    <a:pt x="82" y="0"/>
                    <a:pt x="77" y="4"/>
                  </a:cubicBezTo>
                  <a:cubicBezTo>
                    <a:pt x="71" y="8"/>
                    <a:pt x="70" y="15"/>
                    <a:pt x="74" y="21"/>
                  </a:cubicBezTo>
                  <a:cubicBezTo>
                    <a:pt x="75" y="22"/>
                    <a:pt x="98" y="56"/>
                    <a:pt x="68" y="91"/>
                  </a:cubicBezTo>
                  <a:cubicBezTo>
                    <a:pt x="38" y="57"/>
                    <a:pt x="61" y="22"/>
                    <a:pt x="62" y="21"/>
                  </a:cubicBezTo>
                  <a:cubicBezTo>
                    <a:pt x="65" y="15"/>
                    <a:pt x="64" y="8"/>
                    <a:pt x="59" y="4"/>
                  </a:cubicBezTo>
                  <a:cubicBezTo>
                    <a:pt x="53" y="0"/>
                    <a:pt x="46" y="2"/>
                    <a:pt x="42" y="7"/>
                  </a:cubicBezTo>
                  <a:cubicBezTo>
                    <a:pt x="29" y="26"/>
                    <a:pt x="16" y="69"/>
                    <a:pt x="51" y="108"/>
                  </a:cubicBezTo>
                  <a:cubicBezTo>
                    <a:pt x="24" y="134"/>
                    <a:pt x="0" y="164"/>
                    <a:pt x="0" y="204"/>
                  </a:cubicBezTo>
                  <a:cubicBezTo>
                    <a:pt x="0" y="236"/>
                    <a:pt x="17" y="270"/>
                    <a:pt x="51" y="305"/>
                  </a:cubicBezTo>
                  <a:cubicBezTo>
                    <a:pt x="8" y="346"/>
                    <a:pt x="18" y="387"/>
                    <a:pt x="19" y="388"/>
                  </a:cubicBezTo>
                  <a:cubicBezTo>
                    <a:pt x="20" y="393"/>
                    <a:pt x="25" y="397"/>
                    <a:pt x="30" y="397"/>
                  </a:cubicBezTo>
                  <a:cubicBezTo>
                    <a:pt x="31" y="397"/>
                    <a:pt x="32" y="397"/>
                    <a:pt x="33" y="396"/>
                  </a:cubicBezTo>
                  <a:cubicBezTo>
                    <a:pt x="39" y="395"/>
                    <a:pt x="43" y="388"/>
                    <a:pt x="42" y="382"/>
                  </a:cubicBezTo>
                  <a:cubicBezTo>
                    <a:pt x="41" y="381"/>
                    <a:pt x="35" y="353"/>
                    <a:pt x="68" y="322"/>
                  </a:cubicBezTo>
                  <a:cubicBezTo>
                    <a:pt x="101" y="353"/>
                    <a:pt x="94" y="381"/>
                    <a:pt x="94" y="382"/>
                  </a:cubicBezTo>
                  <a:cubicBezTo>
                    <a:pt x="92" y="388"/>
                    <a:pt x="96" y="395"/>
                    <a:pt x="102" y="397"/>
                  </a:cubicBezTo>
                  <a:cubicBezTo>
                    <a:pt x="103" y="397"/>
                    <a:pt x="104" y="397"/>
                    <a:pt x="105" y="397"/>
                  </a:cubicBezTo>
                  <a:cubicBezTo>
                    <a:pt x="110" y="397"/>
                    <a:pt x="115" y="393"/>
                    <a:pt x="117" y="388"/>
                  </a:cubicBezTo>
                  <a:cubicBezTo>
                    <a:pt x="117" y="386"/>
                    <a:pt x="128" y="346"/>
                    <a:pt x="85" y="305"/>
                  </a:cubicBezTo>
                  <a:cubicBezTo>
                    <a:pt x="119" y="270"/>
                    <a:pt x="135" y="236"/>
                    <a:pt x="136" y="203"/>
                  </a:cubicBezTo>
                  <a:cubicBezTo>
                    <a:pt x="136" y="164"/>
                    <a:pt x="111" y="134"/>
                    <a:pt x="85" y="108"/>
                  </a:cubicBezTo>
                  <a:close/>
                  <a:moveTo>
                    <a:pt x="68" y="125"/>
                  </a:moveTo>
                  <a:cubicBezTo>
                    <a:pt x="78" y="135"/>
                    <a:pt x="89" y="146"/>
                    <a:pt x="96" y="158"/>
                  </a:cubicBezTo>
                  <a:cubicBezTo>
                    <a:pt x="39" y="158"/>
                    <a:pt x="39" y="158"/>
                    <a:pt x="39" y="158"/>
                  </a:cubicBezTo>
                  <a:cubicBezTo>
                    <a:pt x="47" y="146"/>
                    <a:pt x="57" y="135"/>
                    <a:pt x="68" y="125"/>
                  </a:cubicBezTo>
                  <a:close/>
                  <a:moveTo>
                    <a:pt x="28" y="178"/>
                  </a:moveTo>
                  <a:cubicBezTo>
                    <a:pt x="107" y="178"/>
                    <a:pt x="107" y="178"/>
                    <a:pt x="107" y="178"/>
                  </a:cubicBezTo>
                  <a:cubicBezTo>
                    <a:pt x="109" y="184"/>
                    <a:pt x="111" y="190"/>
                    <a:pt x="111" y="197"/>
                  </a:cubicBezTo>
                  <a:cubicBezTo>
                    <a:pt x="24" y="197"/>
                    <a:pt x="24" y="197"/>
                    <a:pt x="24" y="197"/>
                  </a:cubicBezTo>
                  <a:cubicBezTo>
                    <a:pt x="25" y="190"/>
                    <a:pt x="26" y="184"/>
                    <a:pt x="28" y="178"/>
                  </a:cubicBezTo>
                  <a:close/>
                  <a:moveTo>
                    <a:pt x="68" y="289"/>
                  </a:moveTo>
                  <a:cubicBezTo>
                    <a:pt x="57" y="277"/>
                    <a:pt x="48" y="266"/>
                    <a:pt x="42" y="256"/>
                  </a:cubicBezTo>
                  <a:cubicBezTo>
                    <a:pt x="94" y="256"/>
                    <a:pt x="94" y="256"/>
                    <a:pt x="94" y="256"/>
                  </a:cubicBezTo>
                  <a:cubicBezTo>
                    <a:pt x="87" y="266"/>
                    <a:pt x="78" y="277"/>
                    <a:pt x="68" y="289"/>
                  </a:cubicBezTo>
                  <a:close/>
                  <a:moveTo>
                    <a:pt x="104" y="236"/>
                  </a:moveTo>
                  <a:cubicBezTo>
                    <a:pt x="31" y="236"/>
                    <a:pt x="31" y="236"/>
                    <a:pt x="31" y="236"/>
                  </a:cubicBezTo>
                  <a:cubicBezTo>
                    <a:pt x="28" y="229"/>
                    <a:pt x="26" y="223"/>
                    <a:pt x="25" y="217"/>
                  </a:cubicBezTo>
                  <a:cubicBezTo>
                    <a:pt x="110" y="217"/>
                    <a:pt x="110" y="217"/>
                    <a:pt x="110" y="217"/>
                  </a:cubicBezTo>
                  <a:cubicBezTo>
                    <a:pt x="109" y="223"/>
                    <a:pt x="107" y="229"/>
                    <a:pt x="104" y="236"/>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2" name="Freeform 5"/>
            <p:cNvSpPr/>
            <p:nvPr/>
          </p:nvSpPr>
          <p:spPr bwMode="auto">
            <a:xfrm>
              <a:off x="5320965" y="4072954"/>
              <a:ext cx="1506887" cy="1529047"/>
            </a:xfrm>
            <a:custGeom>
              <a:avLst/>
              <a:gdLst>
                <a:gd name="T0" fmla="*/ 825 w 979"/>
                <a:gd name="T1" fmla="*/ 22 h 994"/>
                <a:gd name="T2" fmla="*/ 467 w 979"/>
                <a:gd name="T3" fmla="*/ 456 h 994"/>
                <a:gd name="T4" fmla="*/ 49 w 979"/>
                <a:gd name="T5" fmla="*/ 735 h 994"/>
                <a:gd name="T6" fmla="*/ 179 w 979"/>
                <a:gd name="T7" fmla="*/ 971 h 994"/>
                <a:gd name="T8" fmla="*/ 605 w 979"/>
                <a:gd name="T9" fmla="*/ 563 h 994"/>
                <a:gd name="T10" fmla="*/ 960 w 979"/>
                <a:gd name="T11" fmla="*/ 268 h 994"/>
                <a:gd name="T12" fmla="*/ 825 w 979"/>
                <a:gd name="T13" fmla="*/ 22 h 994"/>
              </a:gdLst>
              <a:ahLst/>
              <a:cxnLst>
                <a:cxn ang="0">
                  <a:pos x="T0" y="T1"/>
                </a:cxn>
                <a:cxn ang="0">
                  <a:pos x="T2" y="T3"/>
                </a:cxn>
                <a:cxn ang="0">
                  <a:pos x="T4" y="T5"/>
                </a:cxn>
                <a:cxn ang="0">
                  <a:pos x="T6" y="T7"/>
                </a:cxn>
                <a:cxn ang="0">
                  <a:pos x="T8" y="T9"/>
                </a:cxn>
                <a:cxn ang="0">
                  <a:pos x="T10" y="T11"/>
                </a:cxn>
                <a:cxn ang="0">
                  <a:pos x="T12" y="T13"/>
                </a:cxn>
              </a:cxnLst>
              <a:rect l="0" t="0" r="r" b="b"/>
              <a:pathLst>
                <a:path w="979" h="994">
                  <a:moveTo>
                    <a:pt x="825" y="22"/>
                  </a:moveTo>
                  <a:cubicBezTo>
                    <a:pt x="901" y="177"/>
                    <a:pt x="693" y="314"/>
                    <a:pt x="467" y="456"/>
                  </a:cubicBezTo>
                  <a:cubicBezTo>
                    <a:pt x="245" y="596"/>
                    <a:pt x="98" y="677"/>
                    <a:pt x="49" y="735"/>
                  </a:cubicBezTo>
                  <a:cubicBezTo>
                    <a:pt x="0" y="794"/>
                    <a:pt x="199" y="994"/>
                    <a:pt x="179" y="971"/>
                  </a:cubicBezTo>
                  <a:cubicBezTo>
                    <a:pt x="102" y="837"/>
                    <a:pt x="504" y="622"/>
                    <a:pt x="605" y="563"/>
                  </a:cubicBezTo>
                  <a:cubicBezTo>
                    <a:pt x="707" y="504"/>
                    <a:pt x="946" y="319"/>
                    <a:pt x="960" y="268"/>
                  </a:cubicBezTo>
                  <a:cubicBezTo>
                    <a:pt x="979" y="198"/>
                    <a:pt x="848" y="0"/>
                    <a:pt x="825" y="22"/>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3" name="Freeform 6"/>
            <p:cNvSpPr/>
            <p:nvPr/>
          </p:nvSpPr>
          <p:spPr bwMode="auto">
            <a:xfrm>
              <a:off x="5301696" y="5340898"/>
              <a:ext cx="1541573" cy="1036707"/>
            </a:xfrm>
            <a:custGeom>
              <a:avLst/>
              <a:gdLst>
                <a:gd name="T0" fmla="*/ 962 w 1002"/>
                <a:gd name="T1" fmla="*/ 243 h 674"/>
                <a:gd name="T2" fmla="*/ 629 w 1002"/>
                <a:gd name="T3" fmla="*/ 507 h 674"/>
                <a:gd name="T4" fmla="*/ 302 w 1002"/>
                <a:gd name="T5" fmla="*/ 674 h 674"/>
                <a:gd name="T6" fmla="*/ 0 w 1002"/>
                <a:gd name="T7" fmla="*/ 674 h 674"/>
                <a:gd name="T8" fmla="*/ 461 w 1002"/>
                <a:gd name="T9" fmla="*/ 430 h 674"/>
                <a:gd name="T10" fmla="*/ 856 w 1002"/>
                <a:gd name="T11" fmla="*/ 0 h 674"/>
                <a:gd name="T12" fmla="*/ 962 w 1002"/>
                <a:gd name="T13" fmla="*/ 243 h 674"/>
              </a:gdLst>
              <a:ahLst/>
              <a:cxnLst>
                <a:cxn ang="0">
                  <a:pos x="T0" y="T1"/>
                </a:cxn>
                <a:cxn ang="0">
                  <a:pos x="T2" y="T3"/>
                </a:cxn>
                <a:cxn ang="0">
                  <a:pos x="T4" y="T5"/>
                </a:cxn>
                <a:cxn ang="0">
                  <a:pos x="T6" y="T7"/>
                </a:cxn>
                <a:cxn ang="0">
                  <a:pos x="T8" y="T9"/>
                </a:cxn>
                <a:cxn ang="0">
                  <a:pos x="T10" y="T11"/>
                </a:cxn>
                <a:cxn ang="0">
                  <a:pos x="T12" y="T13"/>
                </a:cxn>
              </a:cxnLst>
              <a:rect l="0" t="0" r="r" b="b"/>
              <a:pathLst>
                <a:path w="1002" h="674">
                  <a:moveTo>
                    <a:pt x="962" y="243"/>
                  </a:moveTo>
                  <a:cubicBezTo>
                    <a:pt x="922" y="286"/>
                    <a:pt x="780" y="421"/>
                    <a:pt x="629" y="507"/>
                  </a:cubicBezTo>
                  <a:cubicBezTo>
                    <a:pt x="478" y="593"/>
                    <a:pt x="302" y="674"/>
                    <a:pt x="302" y="674"/>
                  </a:cubicBezTo>
                  <a:cubicBezTo>
                    <a:pt x="0" y="674"/>
                    <a:pt x="0" y="674"/>
                    <a:pt x="0" y="674"/>
                  </a:cubicBezTo>
                  <a:cubicBezTo>
                    <a:pt x="0" y="674"/>
                    <a:pt x="341" y="505"/>
                    <a:pt x="461" y="430"/>
                  </a:cubicBezTo>
                  <a:cubicBezTo>
                    <a:pt x="581" y="354"/>
                    <a:pt x="953" y="128"/>
                    <a:pt x="856" y="0"/>
                  </a:cubicBezTo>
                  <a:cubicBezTo>
                    <a:pt x="974" y="72"/>
                    <a:pt x="1002" y="200"/>
                    <a:pt x="962" y="243"/>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4" name="Freeform 7"/>
            <p:cNvSpPr/>
            <p:nvPr/>
          </p:nvSpPr>
          <p:spPr bwMode="auto">
            <a:xfrm>
              <a:off x="5306513" y="2893650"/>
              <a:ext cx="1543500" cy="1485690"/>
            </a:xfrm>
            <a:custGeom>
              <a:avLst/>
              <a:gdLst>
                <a:gd name="T0" fmla="*/ 171 w 1004"/>
                <a:gd name="T1" fmla="*/ 959 h 966"/>
                <a:gd name="T2" fmla="*/ 637 w 1004"/>
                <a:gd name="T3" fmla="*/ 543 h 966"/>
                <a:gd name="T4" fmla="*/ 999 w 1004"/>
                <a:gd name="T5" fmla="*/ 212 h 966"/>
                <a:gd name="T6" fmla="*/ 839 w 1004"/>
                <a:gd name="T7" fmla="*/ 34 h 966"/>
                <a:gd name="T8" fmla="*/ 408 w 1004"/>
                <a:gd name="T9" fmla="*/ 482 h 966"/>
                <a:gd name="T10" fmla="*/ 21 w 1004"/>
                <a:gd name="T11" fmla="*/ 757 h 966"/>
                <a:gd name="T12" fmla="*/ 171 w 1004"/>
                <a:gd name="T13" fmla="*/ 959 h 966"/>
              </a:gdLst>
              <a:ahLst/>
              <a:cxnLst>
                <a:cxn ang="0">
                  <a:pos x="T0" y="T1"/>
                </a:cxn>
                <a:cxn ang="0">
                  <a:pos x="T2" y="T3"/>
                </a:cxn>
                <a:cxn ang="0">
                  <a:pos x="T4" y="T5"/>
                </a:cxn>
                <a:cxn ang="0">
                  <a:pos x="T6" y="T7"/>
                </a:cxn>
                <a:cxn ang="0">
                  <a:pos x="T8" y="T9"/>
                </a:cxn>
                <a:cxn ang="0">
                  <a:pos x="T10" y="T11"/>
                </a:cxn>
                <a:cxn ang="0">
                  <a:pos x="T12" y="T13"/>
                </a:cxn>
              </a:cxnLst>
              <a:rect l="0" t="0" r="r" b="b"/>
              <a:pathLst>
                <a:path w="1004" h="966">
                  <a:moveTo>
                    <a:pt x="171" y="959"/>
                  </a:moveTo>
                  <a:cubicBezTo>
                    <a:pt x="110" y="811"/>
                    <a:pt x="558" y="597"/>
                    <a:pt x="637" y="543"/>
                  </a:cubicBezTo>
                  <a:cubicBezTo>
                    <a:pt x="715" y="489"/>
                    <a:pt x="1004" y="282"/>
                    <a:pt x="999" y="212"/>
                  </a:cubicBezTo>
                  <a:cubicBezTo>
                    <a:pt x="994" y="143"/>
                    <a:pt x="836" y="0"/>
                    <a:pt x="839" y="34"/>
                  </a:cubicBezTo>
                  <a:cubicBezTo>
                    <a:pt x="943" y="239"/>
                    <a:pt x="490" y="428"/>
                    <a:pt x="408" y="482"/>
                  </a:cubicBezTo>
                  <a:cubicBezTo>
                    <a:pt x="326" y="536"/>
                    <a:pt x="43" y="698"/>
                    <a:pt x="21" y="757"/>
                  </a:cubicBezTo>
                  <a:cubicBezTo>
                    <a:pt x="0" y="815"/>
                    <a:pt x="187" y="966"/>
                    <a:pt x="171" y="959"/>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5" name="Freeform 8"/>
            <p:cNvSpPr/>
            <p:nvPr/>
          </p:nvSpPr>
          <p:spPr bwMode="auto">
            <a:xfrm>
              <a:off x="5443328" y="2211505"/>
              <a:ext cx="1028999" cy="769823"/>
            </a:xfrm>
            <a:custGeom>
              <a:avLst/>
              <a:gdLst>
                <a:gd name="T0" fmla="*/ 1068 w 1068"/>
                <a:gd name="T1" fmla="*/ 0 h 799"/>
                <a:gd name="T2" fmla="*/ 0 w 1068"/>
                <a:gd name="T3" fmla="*/ 799 h 799"/>
                <a:gd name="T4" fmla="*/ 1068 w 1068"/>
                <a:gd name="T5" fmla="*/ 0 h 799"/>
              </a:gdLst>
              <a:ahLst/>
              <a:cxnLst>
                <a:cxn ang="0">
                  <a:pos x="T0" y="T1"/>
                </a:cxn>
                <a:cxn ang="0">
                  <a:pos x="T2" y="T3"/>
                </a:cxn>
                <a:cxn ang="0">
                  <a:pos x="T4" y="T5"/>
                </a:cxn>
              </a:cxnLst>
              <a:rect l="0" t="0" r="r" b="b"/>
              <a:pathLst>
                <a:path w="1068" h="799">
                  <a:moveTo>
                    <a:pt x="1068" y="0"/>
                  </a:moveTo>
                  <a:lnTo>
                    <a:pt x="0" y="799"/>
                  </a:lnTo>
                  <a:lnTo>
                    <a:pt x="10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6" name="Line 9"/>
            <p:cNvSpPr>
              <a:spLocks noChangeShapeType="1"/>
            </p:cNvSpPr>
            <p:nvPr/>
          </p:nvSpPr>
          <p:spPr bwMode="auto">
            <a:xfrm flipH="1">
              <a:off x="5443328" y="2211505"/>
              <a:ext cx="1028999" cy="769823"/>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7" name="Freeform 10"/>
            <p:cNvSpPr/>
            <p:nvPr/>
          </p:nvSpPr>
          <p:spPr bwMode="auto">
            <a:xfrm>
              <a:off x="5261229" y="2226921"/>
              <a:ext cx="1604199" cy="989497"/>
            </a:xfrm>
            <a:custGeom>
              <a:avLst/>
              <a:gdLst>
                <a:gd name="T0" fmla="*/ 199 w 1043"/>
                <a:gd name="T1" fmla="*/ 643 h 643"/>
                <a:gd name="T2" fmla="*/ 81 w 1043"/>
                <a:gd name="T3" fmla="*/ 551 h 643"/>
                <a:gd name="T4" fmla="*/ 59 w 1043"/>
                <a:gd name="T5" fmla="*/ 402 h 643"/>
                <a:gd name="T6" fmla="*/ 359 w 1043"/>
                <a:gd name="T7" fmla="*/ 174 h 643"/>
                <a:gd name="T8" fmla="*/ 781 w 1043"/>
                <a:gd name="T9" fmla="*/ 0 h 643"/>
                <a:gd name="T10" fmla="*/ 1043 w 1043"/>
                <a:gd name="T11" fmla="*/ 9 h 643"/>
                <a:gd name="T12" fmla="*/ 645 w 1043"/>
                <a:gd name="T13" fmla="*/ 213 h 643"/>
                <a:gd name="T14" fmla="*/ 199 w 1043"/>
                <a:gd name="T15" fmla="*/ 643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3" h="643">
                  <a:moveTo>
                    <a:pt x="199" y="643"/>
                  </a:moveTo>
                  <a:cubicBezTo>
                    <a:pt x="167" y="629"/>
                    <a:pt x="81" y="551"/>
                    <a:pt x="81" y="551"/>
                  </a:cubicBezTo>
                  <a:cubicBezTo>
                    <a:pt x="81" y="551"/>
                    <a:pt x="0" y="455"/>
                    <a:pt x="59" y="402"/>
                  </a:cubicBezTo>
                  <a:cubicBezTo>
                    <a:pt x="109" y="356"/>
                    <a:pt x="205" y="262"/>
                    <a:pt x="359" y="174"/>
                  </a:cubicBezTo>
                  <a:cubicBezTo>
                    <a:pt x="502" y="91"/>
                    <a:pt x="781" y="0"/>
                    <a:pt x="781" y="0"/>
                  </a:cubicBezTo>
                  <a:cubicBezTo>
                    <a:pt x="1043" y="9"/>
                    <a:pt x="1043" y="9"/>
                    <a:pt x="1043" y="9"/>
                  </a:cubicBezTo>
                  <a:cubicBezTo>
                    <a:pt x="1043" y="9"/>
                    <a:pt x="724" y="162"/>
                    <a:pt x="645" y="213"/>
                  </a:cubicBezTo>
                  <a:cubicBezTo>
                    <a:pt x="566" y="264"/>
                    <a:pt x="49" y="472"/>
                    <a:pt x="199" y="643"/>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8" name="Freeform 11"/>
            <p:cNvSpPr/>
            <p:nvPr/>
          </p:nvSpPr>
          <p:spPr bwMode="auto">
            <a:xfrm>
              <a:off x="5155245" y="4031525"/>
              <a:ext cx="1794969" cy="1682241"/>
            </a:xfrm>
            <a:custGeom>
              <a:avLst/>
              <a:gdLst>
                <a:gd name="T0" fmla="*/ 130 w 1167"/>
                <a:gd name="T1" fmla="*/ 0 h 1094"/>
                <a:gd name="T2" fmla="*/ 108 w 1167"/>
                <a:gd name="T3" fmla="*/ 310 h 1094"/>
                <a:gd name="T4" fmla="*/ 492 w 1167"/>
                <a:gd name="T5" fmla="*/ 571 h 1094"/>
                <a:gd name="T6" fmla="*/ 887 w 1167"/>
                <a:gd name="T7" fmla="*/ 838 h 1094"/>
                <a:gd name="T8" fmla="*/ 1057 w 1167"/>
                <a:gd name="T9" fmla="*/ 1094 h 1094"/>
                <a:gd name="T10" fmla="*/ 1140 w 1167"/>
                <a:gd name="T11" fmla="*/ 842 h 1094"/>
                <a:gd name="T12" fmla="*/ 274 w 1167"/>
                <a:gd name="T13" fmla="*/ 194 h 1094"/>
                <a:gd name="T14" fmla="*/ 130 w 1167"/>
                <a:gd name="T15" fmla="*/ 0 h 10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7" h="1094">
                  <a:moveTo>
                    <a:pt x="130" y="0"/>
                  </a:moveTo>
                  <a:cubicBezTo>
                    <a:pt x="110" y="24"/>
                    <a:pt x="0" y="198"/>
                    <a:pt x="108" y="310"/>
                  </a:cubicBezTo>
                  <a:cubicBezTo>
                    <a:pt x="180" y="385"/>
                    <a:pt x="385" y="494"/>
                    <a:pt x="492" y="571"/>
                  </a:cubicBezTo>
                  <a:cubicBezTo>
                    <a:pt x="599" y="649"/>
                    <a:pt x="780" y="769"/>
                    <a:pt x="887" y="838"/>
                  </a:cubicBezTo>
                  <a:cubicBezTo>
                    <a:pt x="1023" y="926"/>
                    <a:pt x="1061" y="1046"/>
                    <a:pt x="1057" y="1094"/>
                  </a:cubicBezTo>
                  <a:cubicBezTo>
                    <a:pt x="1066" y="1085"/>
                    <a:pt x="1167" y="965"/>
                    <a:pt x="1140" y="842"/>
                  </a:cubicBezTo>
                  <a:cubicBezTo>
                    <a:pt x="1109" y="700"/>
                    <a:pt x="693" y="531"/>
                    <a:pt x="274" y="194"/>
                  </a:cubicBezTo>
                  <a:cubicBezTo>
                    <a:pt x="205" y="139"/>
                    <a:pt x="139" y="85"/>
                    <a:pt x="130" y="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19" name="Freeform 12"/>
            <p:cNvSpPr/>
            <p:nvPr/>
          </p:nvSpPr>
          <p:spPr bwMode="auto">
            <a:xfrm>
              <a:off x="5144648" y="5202156"/>
              <a:ext cx="1648520" cy="1167741"/>
            </a:xfrm>
            <a:custGeom>
              <a:avLst/>
              <a:gdLst>
                <a:gd name="T0" fmla="*/ 164 w 1072"/>
                <a:gd name="T1" fmla="*/ 0 h 759"/>
                <a:gd name="T2" fmla="*/ 150 w 1072"/>
                <a:gd name="T3" fmla="*/ 344 h 759"/>
                <a:gd name="T4" fmla="*/ 571 w 1072"/>
                <a:gd name="T5" fmla="*/ 645 h 759"/>
                <a:gd name="T6" fmla="*/ 748 w 1072"/>
                <a:gd name="T7" fmla="*/ 759 h 759"/>
                <a:gd name="T8" fmla="*/ 1072 w 1072"/>
                <a:gd name="T9" fmla="*/ 744 h 759"/>
                <a:gd name="T10" fmla="*/ 512 w 1072"/>
                <a:gd name="T11" fmla="*/ 392 h 759"/>
                <a:gd name="T12" fmla="*/ 303 w 1072"/>
                <a:gd name="T13" fmla="*/ 214 h 759"/>
                <a:gd name="T14" fmla="*/ 164 w 1072"/>
                <a:gd name="T15" fmla="*/ 0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759">
                  <a:moveTo>
                    <a:pt x="164" y="0"/>
                  </a:moveTo>
                  <a:cubicBezTo>
                    <a:pt x="150" y="15"/>
                    <a:pt x="0" y="234"/>
                    <a:pt x="150" y="344"/>
                  </a:cubicBezTo>
                  <a:cubicBezTo>
                    <a:pt x="299" y="453"/>
                    <a:pt x="523" y="614"/>
                    <a:pt x="571" y="645"/>
                  </a:cubicBezTo>
                  <a:cubicBezTo>
                    <a:pt x="619" y="676"/>
                    <a:pt x="748" y="759"/>
                    <a:pt x="748" y="759"/>
                  </a:cubicBezTo>
                  <a:cubicBezTo>
                    <a:pt x="1072" y="744"/>
                    <a:pt x="1072" y="744"/>
                    <a:pt x="1072" y="744"/>
                  </a:cubicBezTo>
                  <a:cubicBezTo>
                    <a:pt x="1072" y="744"/>
                    <a:pt x="614" y="475"/>
                    <a:pt x="512" y="392"/>
                  </a:cubicBezTo>
                  <a:cubicBezTo>
                    <a:pt x="450" y="340"/>
                    <a:pt x="389" y="300"/>
                    <a:pt x="303" y="214"/>
                  </a:cubicBezTo>
                  <a:cubicBezTo>
                    <a:pt x="249" y="161"/>
                    <a:pt x="157" y="92"/>
                    <a:pt x="164" y="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20" name="Freeform 13"/>
            <p:cNvSpPr/>
            <p:nvPr/>
          </p:nvSpPr>
          <p:spPr bwMode="auto">
            <a:xfrm>
              <a:off x="5145611" y="2842587"/>
              <a:ext cx="1809421" cy="1658155"/>
            </a:xfrm>
            <a:custGeom>
              <a:avLst/>
              <a:gdLst>
                <a:gd name="T0" fmla="*/ 136 w 1176"/>
                <a:gd name="T1" fmla="*/ 0 h 1078"/>
                <a:gd name="T2" fmla="*/ 94 w 1176"/>
                <a:gd name="T3" fmla="*/ 335 h 1078"/>
                <a:gd name="T4" fmla="*/ 520 w 1176"/>
                <a:gd name="T5" fmla="*/ 620 h 1078"/>
                <a:gd name="T6" fmla="*/ 920 w 1176"/>
                <a:gd name="T7" fmla="*/ 851 h 1078"/>
                <a:gd name="T8" fmla="*/ 1070 w 1176"/>
                <a:gd name="T9" fmla="*/ 1078 h 1078"/>
                <a:gd name="T10" fmla="*/ 1150 w 1176"/>
                <a:gd name="T11" fmla="*/ 839 h 1078"/>
                <a:gd name="T12" fmla="*/ 942 w 1176"/>
                <a:gd name="T13" fmla="*/ 632 h 1078"/>
                <a:gd name="T14" fmla="*/ 326 w 1176"/>
                <a:gd name="T15" fmla="*/ 269 h 1078"/>
                <a:gd name="T16" fmla="*/ 136 w 1176"/>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078">
                  <a:moveTo>
                    <a:pt x="136" y="0"/>
                  </a:moveTo>
                  <a:cubicBezTo>
                    <a:pt x="58" y="53"/>
                    <a:pt x="0" y="243"/>
                    <a:pt x="94" y="335"/>
                  </a:cubicBezTo>
                  <a:cubicBezTo>
                    <a:pt x="188" y="427"/>
                    <a:pt x="293" y="481"/>
                    <a:pt x="520" y="620"/>
                  </a:cubicBezTo>
                  <a:cubicBezTo>
                    <a:pt x="646" y="697"/>
                    <a:pt x="790" y="771"/>
                    <a:pt x="920" y="851"/>
                  </a:cubicBezTo>
                  <a:cubicBezTo>
                    <a:pt x="1050" y="931"/>
                    <a:pt x="1083" y="1029"/>
                    <a:pt x="1070" y="1078"/>
                  </a:cubicBezTo>
                  <a:cubicBezTo>
                    <a:pt x="1098" y="1045"/>
                    <a:pt x="1176" y="921"/>
                    <a:pt x="1150" y="839"/>
                  </a:cubicBezTo>
                  <a:cubicBezTo>
                    <a:pt x="1124" y="757"/>
                    <a:pt x="1042" y="697"/>
                    <a:pt x="942" y="632"/>
                  </a:cubicBezTo>
                  <a:cubicBezTo>
                    <a:pt x="783" y="529"/>
                    <a:pt x="408" y="345"/>
                    <a:pt x="326" y="269"/>
                  </a:cubicBezTo>
                  <a:cubicBezTo>
                    <a:pt x="244" y="193"/>
                    <a:pt x="142" y="139"/>
                    <a:pt x="136" y="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21" name="Freeform 14"/>
            <p:cNvSpPr/>
            <p:nvPr/>
          </p:nvSpPr>
          <p:spPr bwMode="auto">
            <a:xfrm>
              <a:off x="5320965" y="2211505"/>
              <a:ext cx="1711146" cy="1082955"/>
            </a:xfrm>
            <a:custGeom>
              <a:avLst/>
              <a:gdLst>
                <a:gd name="T0" fmla="*/ 0 w 1112"/>
                <a:gd name="T1" fmla="*/ 0 h 704"/>
                <a:gd name="T2" fmla="*/ 310 w 1112"/>
                <a:gd name="T3" fmla="*/ 0 h 704"/>
                <a:gd name="T4" fmla="*/ 968 w 1112"/>
                <a:gd name="T5" fmla="*/ 381 h 704"/>
                <a:gd name="T6" fmla="*/ 966 w 1112"/>
                <a:gd name="T7" fmla="*/ 704 h 704"/>
                <a:gd name="T8" fmla="*/ 612 w 1112"/>
                <a:gd name="T9" fmla="*/ 365 h 704"/>
                <a:gd name="T10" fmla="*/ 0 w 1112"/>
                <a:gd name="T11" fmla="*/ 0 h 704"/>
              </a:gdLst>
              <a:ahLst/>
              <a:cxnLst>
                <a:cxn ang="0">
                  <a:pos x="T0" y="T1"/>
                </a:cxn>
                <a:cxn ang="0">
                  <a:pos x="T2" y="T3"/>
                </a:cxn>
                <a:cxn ang="0">
                  <a:pos x="T4" y="T5"/>
                </a:cxn>
                <a:cxn ang="0">
                  <a:pos x="T6" y="T7"/>
                </a:cxn>
                <a:cxn ang="0">
                  <a:pos x="T8" y="T9"/>
                </a:cxn>
                <a:cxn ang="0">
                  <a:pos x="T10" y="T11"/>
                </a:cxn>
              </a:cxnLst>
              <a:rect l="0" t="0" r="r" b="b"/>
              <a:pathLst>
                <a:path w="1112" h="704">
                  <a:moveTo>
                    <a:pt x="0" y="0"/>
                  </a:moveTo>
                  <a:cubicBezTo>
                    <a:pt x="310" y="0"/>
                    <a:pt x="310" y="0"/>
                    <a:pt x="310" y="0"/>
                  </a:cubicBezTo>
                  <a:cubicBezTo>
                    <a:pt x="310" y="0"/>
                    <a:pt x="802" y="246"/>
                    <a:pt x="968" y="381"/>
                  </a:cubicBezTo>
                  <a:cubicBezTo>
                    <a:pt x="1112" y="498"/>
                    <a:pt x="1036" y="623"/>
                    <a:pt x="966" y="704"/>
                  </a:cubicBezTo>
                  <a:cubicBezTo>
                    <a:pt x="1019" y="594"/>
                    <a:pt x="680" y="411"/>
                    <a:pt x="612" y="365"/>
                  </a:cubicBezTo>
                  <a:cubicBezTo>
                    <a:pt x="470" y="269"/>
                    <a:pt x="0" y="0"/>
                    <a:pt x="0" y="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sp>
        <p:nvSpPr>
          <p:cNvPr id="22" name="矩形 21"/>
          <p:cNvSpPr/>
          <p:nvPr/>
        </p:nvSpPr>
        <p:spPr>
          <a:xfrm rot="10800000">
            <a:off x="0" y="1188809"/>
            <a:ext cx="515380"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p:cNvSpPr/>
          <p:nvPr/>
        </p:nvSpPr>
        <p:spPr>
          <a:xfrm>
            <a:off x="370359" y="1953391"/>
            <a:ext cx="3323346" cy="460704"/>
          </a:xfrm>
          <a:prstGeom prst="rect">
            <a:avLst/>
          </a:prstGeom>
        </p:spPr>
        <p:txBody>
          <a:bodyPr wrap="none">
            <a:spAutoFit/>
          </a:bodyPr>
          <a:lstStyle/>
          <a:p>
            <a:pPr algn="just">
              <a:lnSpc>
                <a:spcPct val="173000"/>
              </a:lnSpc>
              <a:spcBef>
                <a:spcPts val="1300"/>
              </a:spcBef>
              <a:spcAft>
                <a:spcPts val="1300"/>
              </a:spcAft>
            </a:pPr>
            <a:r>
              <a:rPr lang="zh-CN" altLang="zh-CN" sz="1600" b="1" kern="100"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沙葱及其提取物的生物学活性成分 </a:t>
            </a:r>
            <a:endParaRPr lang="zh-CN" altLang="zh-CN" sz="2000" b="1"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pitchFamily="18" charset="0"/>
            </a:endParaRPr>
          </a:p>
        </p:txBody>
      </p:sp>
      <p:sp>
        <p:nvSpPr>
          <p:cNvPr id="24" name="矩形 23"/>
          <p:cNvSpPr/>
          <p:nvPr/>
        </p:nvSpPr>
        <p:spPr>
          <a:xfrm>
            <a:off x="6426962" y="1086816"/>
            <a:ext cx="4450080" cy="516890"/>
          </a:xfrm>
          <a:prstGeom prst="rect">
            <a:avLst/>
          </a:prstGeom>
        </p:spPr>
        <p:txBody>
          <a:bodyPr wrap="none">
            <a:spAutoFit/>
          </a:bodyPr>
          <a:lstStyle/>
          <a:p>
            <a:pPr algn="just">
              <a:lnSpc>
                <a:spcPct val="173000"/>
              </a:lnSpc>
              <a:spcBef>
                <a:spcPts val="1300"/>
              </a:spcBef>
              <a:spcAft>
                <a:spcPts val="1300"/>
              </a:spcAft>
            </a:pPr>
            <a:r>
              <a:rPr lang="zh-CN" altLang="en-US" sz="1600" b="1" kern="100"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沙葱及其提取物在</a:t>
            </a:r>
            <a:r>
              <a:rPr lang="zh-CN" altLang="en-US" sz="1600" b="1" kern="100"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肉牛、肉羊生产中的应用效果</a:t>
            </a:r>
            <a:endParaRPr lang="zh-CN" altLang="zh-CN" sz="2000" b="1"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pitchFamily="18" charset="0"/>
            </a:endParaRPr>
          </a:p>
        </p:txBody>
      </p:sp>
      <p:sp>
        <p:nvSpPr>
          <p:cNvPr id="25" name="矩形 24"/>
          <p:cNvSpPr/>
          <p:nvPr/>
        </p:nvSpPr>
        <p:spPr>
          <a:xfrm>
            <a:off x="6430770" y="4760318"/>
            <a:ext cx="3877985" cy="460704"/>
          </a:xfrm>
          <a:prstGeom prst="rect">
            <a:avLst/>
          </a:prstGeom>
        </p:spPr>
        <p:txBody>
          <a:bodyPr wrap="none">
            <a:spAutoFit/>
          </a:bodyPr>
          <a:lstStyle/>
          <a:p>
            <a:pPr algn="just">
              <a:lnSpc>
                <a:spcPct val="173000"/>
              </a:lnSpc>
              <a:spcBef>
                <a:spcPts val="1300"/>
              </a:spcBef>
              <a:spcAft>
                <a:spcPts val="1300"/>
              </a:spcAft>
            </a:pPr>
            <a:r>
              <a:rPr lang="zh-CN" altLang="en-US" sz="1600" b="1" kern="100" dirty="0">
                <a:solidFill>
                  <a:schemeClr val="tx1">
                    <a:lumMod val="50000"/>
                    <a:lumOff val="50000"/>
                  </a:schemeClr>
                </a:solidFill>
                <a:latin typeface="微软雅黑" panose="020B0503020204020204" charset="-122"/>
                <a:ea typeface="微软雅黑" panose="020B0503020204020204" charset="-122"/>
                <a:cs typeface="Times New Roman" panose="02020603050405020304" pitchFamily="18" charset="0"/>
              </a:rPr>
              <a:t>沙葱及其提取物的其它生物学活性作用 </a:t>
            </a:r>
            <a:endParaRPr lang="zh-CN" altLang="zh-CN" sz="2000" b="1"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pitchFamily="18" charset="0"/>
            </a:endParaRPr>
          </a:p>
        </p:txBody>
      </p:sp>
      <p:sp>
        <p:nvSpPr>
          <p:cNvPr id="29" name="文本框 28"/>
          <p:cNvSpPr txBox="1"/>
          <p:nvPr/>
        </p:nvSpPr>
        <p:spPr>
          <a:xfrm>
            <a:off x="6535420" y="5324475"/>
            <a:ext cx="4893310" cy="1129665"/>
          </a:xfrm>
          <a:prstGeom prst="rect">
            <a:avLst/>
          </a:prstGeom>
          <a:noFill/>
          <a:ln>
            <a:solidFill>
              <a:schemeClr val="tx1">
                <a:lumMod val="65000"/>
                <a:lumOff val="35000"/>
              </a:schemeClr>
            </a:solidFill>
            <a:prstDash val="sysDash"/>
          </a:ln>
        </p:spPr>
        <p:txBody>
          <a:bodyPr wrap="square" rtlCol="0">
            <a:spAutoFit/>
          </a:bodyPr>
          <a:lstStyle/>
          <a:p>
            <a:pPr>
              <a:lnSpc>
                <a:spcPct val="125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t>
            </a:r>
            <a:r>
              <a:rPr lang="en-US" altLang="zh-CN" sz="1400" dirty="0">
                <a:solidFill>
                  <a:schemeClr val="tx1">
                    <a:lumMod val="65000"/>
                    <a:lumOff val="35000"/>
                  </a:schemeClr>
                </a:solidFill>
                <a:latin typeface="微软雅黑" panose="020B0503020204020204" charset="-122"/>
                <a:ea typeface="微软雅黑" panose="020B0503020204020204" charset="-122"/>
              </a:rPr>
              <a:t>1</a:t>
            </a:r>
            <a:r>
              <a:rPr lang="zh-CN" altLang="en-US" sz="1400" dirty="0">
                <a:solidFill>
                  <a:schemeClr val="tx1">
                    <a:lumMod val="65000"/>
                    <a:lumOff val="35000"/>
                  </a:schemeClr>
                </a:solidFill>
                <a:latin typeface="微软雅黑" panose="020B0503020204020204" charset="-122"/>
                <a:ea typeface="微软雅黑" panose="020B0503020204020204" charset="-122"/>
              </a:rPr>
              <a:t>）沙葱具有较强的</a:t>
            </a:r>
            <a:r>
              <a:rPr lang="zh-CN" altLang="en-US" b="1" dirty="0">
                <a:solidFill>
                  <a:srgbClr val="00B050"/>
                </a:solidFill>
                <a:latin typeface="微软雅黑" panose="020B0503020204020204" charset="-122"/>
                <a:ea typeface="微软雅黑" panose="020B0503020204020204" charset="-122"/>
              </a:rPr>
              <a:t>抑菌</a:t>
            </a:r>
            <a:r>
              <a:rPr lang="zh-CN" altLang="en-US" sz="1400" dirty="0">
                <a:solidFill>
                  <a:schemeClr val="tx1">
                    <a:lumMod val="65000"/>
                    <a:lumOff val="35000"/>
                  </a:schemeClr>
                </a:solidFill>
                <a:latin typeface="微软雅黑" panose="020B0503020204020204" charset="-122"/>
                <a:ea typeface="微软雅黑" panose="020B0503020204020204" charset="-122"/>
              </a:rPr>
              <a:t>效果</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a:p>
            <a:pPr>
              <a:lnSpc>
                <a:spcPct val="125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t>
            </a:r>
            <a:r>
              <a:rPr lang="en-US" altLang="zh-CN" sz="1400" dirty="0">
                <a:solidFill>
                  <a:schemeClr val="tx1">
                    <a:lumMod val="65000"/>
                    <a:lumOff val="35000"/>
                  </a:schemeClr>
                </a:solidFill>
                <a:latin typeface="微软雅黑" panose="020B0503020204020204" charset="-122"/>
                <a:ea typeface="微软雅黑" panose="020B0503020204020204" charset="-122"/>
              </a:rPr>
              <a:t>2</a:t>
            </a:r>
            <a:r>
              <a:rPr lang="zh-CN" altLang="en-US" sz="1400" dirty="0">
                <a:solidFill>
                  <a:schemeClr val="tx1">
                    <a:lumMod val="65000"/>
                    <a:lumOff val="35000"/>
                  </a:schemeClr>
                </a:solidFill>
                <a:latin typeface="微软雅黑" panose="020B0503020204020204" charset="-122"/>
                <a:ea typeface="微软雅黑" panose="020B0503020204020204" charset="-122"/>
              </a:rPr>
              <a:t>）沙葱具有较好的</a:t>
            </a:r>
            <a:r>
              <a:rPr lang="zh-CN" altLang="en-US" b="1" dirty="0">
                <a:solidFill>
                  <a:srgbClr val="00B050"/>
                </a:solidFill>
                <a:latin typeface="微软雅黑" panose="020B0503020204020204" charset="-122"/>
                <a:ea typeface="微软雅黑" panose="020B0503020204020204" charset="-122"/>
              </a:rPr>
              <a:t>抗炎</a:t>
            </a:r>
            <a:r>
              <a:rPr lang="zh-CN" altLang="en-US" sz="1400" dirty="0">
                <a:solidFill>
                  <a:schemeClr val="tx1">
                    <a:lumMod val="65000"/>
                    <a:lumOff val="35000"/>
                  </a:schemeClr>
                </a:solidFill>
                <a:latin typeface="微软雅黑" panose="020B0503020204020204" charset="-122"/>
                <a:ea typeface="微软雅黑" panose="020B0503020204020204" charset="-122"/>
              </a:rPr>
              <a:t>作用</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a:p>
            <a:pPr>
              <a:lnSpc>
                <a:spcPct val="125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t>
            </a:r>
            <a:r>
              <a:rPr lang="en-US" altLang="zh-CN" sz="1400" dirty="0">
                <a:solidFill>
                  <a:schemeClr val="tx1">
                    <a:lumMod val="65000"/>
                    <a:lumOff val="35000"/>
                  </a:schemeClr>
                </a:solidFill>
                <a:latin typeface="微软雅黑" panose="020B0503020204020204" charset="-122"/>
                <a:ea typeface="微软雅黑" panose="020B0503020204020204" charset="-122"/>
              </a:rPr>
              <a:t>3</a:t>
            </a:r>
            <a:r>
              <a:rPr lang="zh-CN" altLang="en-US" sz="1400" dirty="0">
                <a:solidFill>
                  <a:schemeClr val="tx1">
                    <a:lumMod val="65000"/>
                    <a:lumOff val="35000"/>
                  </a:schemeClr>
                </a:solidFill>
                <a:latin typeface="微软雅黑" panose="020B0503020204020204" charset="-122"/>
                <a:ea typeface="微软雅黑" panose="020B0503020204020204" charset="-122"/>
              </a:rPr>
              <a:t>）沙葱的抗氧化作用于</a:t>
            </a:r>
            <a:r>
              <a:rPr lang="zh-CN" altLang="en-US" b="1" dirty="0">
                <a:solidFill>
                  <a:srgbClr val="00B050"/>
                </a:solidFill>
                <a:latin typeface="微软雅黑" panose="020B0503020204020204" charset="-122"/>
                <a:ea typeface="微软雅黑" panose="020B0503020204020204" charset="-122"/>
              </a:rPr>
              <a:t>代谢综合症</a:t>
            </a:r>
            <a:r>
              <a:rPr lang="zh-CN" altLang="en-US" sz="1400" dirty="0">
                <a:solidFill>
                  <a:schemeClr val="tx1">
                    <a:lumMod val="65000"/>
                    <a:lumOff val="35000"/>
                  </a:schemeClr>
                </a:solidFill>
                <a:latin typeface="微软雅黑" panose="020B0503020204020204" charset="-122"/>
                <a:ea typeface="微软雅黑" panose="020B0503020204020204" charset="-122"/>
              </a:rPr>
              <a:t>（血脂血压血糖）</a:t>
            </a:r>
            <a:endParaRPr lang="zh-CN"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30" name="文本框 29"/>
          <p:cNvSpPr txBox="1"/>
          <p:nvPr/>
        </p:nvSpPr>
        <p:spPr>
          <a:xfrm>
            <a:off x="6457315" y="1690370"/>
            <a:ext cx="5451475" cy="3169285"/>
          </a:xfrm>
          <a:prstGeom prst="rect">
            <a:avLst/>
          </a:prstGeom>
          <a:noFill/>
          <a:ln>
            <a:solidFill>
              <a:schemeClr val="tx1">
                <a:lumMod val="65000"/>
                <a:lumOff val="35000"/>
              </a:schemeClr>
            </a:solidFill>
            <a:prstDash val="sysDash"/>
          </a:ln>
        </p:spPr>
        <p:txBody>
          <a:bodyPr wrap="square" rtlCol="0">
            <a:spAutoFit/>
          </a:bodyPr>
          <a:lstStyle/>
          <a:p>
            <a:pPr>
              <a:lnSpc>
                <a:spcPct val="125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t>
            </a:r>
            <a:r>
              <a:rPr lang="en-US" altLang="zh-CN" sz="1400" dirty="0">
                <a:solidFill>
                  <a:schemeClr val="tx1">
                    <a:lumMod val="65000"/>
                    <a:lumOff val="35000"/>
                  </a:schemeClr>
                </a:solidFill>
                <a:latin typeface="微软雅黑" panose="020B0503020204020204" charset="-122"/>
                <a:ea typeface="微软雅黑" panose="020B0503020204020204" charset="-122"/>
              </a:rPr>
              <a:t>1</a:t>
            </a:r>
            <a:r>
              <a:rPr lang="zh-CN" altLang="en-US" sz="1400" dirty="0">
                <a:solidFill>
                  <a:schemeClr val="tx1">
                    <a:lumMod val="65000"/>
                    <a:lumOff val="35000"/>
                  </a:schemeClr>
                </a:solidFill>
                <a:latin typeface="微软雅黑" panose="020B0503020204020204" charset="-122"/>
                <a:ea typeface="微软雅黑" panose="020B0503020204020204" charset="-122"/>
              </a:rPr>
              <a:t>）在舍饲肉羊精料中添加沙葱冻干粉后可优化瘤胃发酵、显著提高瘤胃干物质降解率，</a:t>
            </a:r>
            <a:r>
              <a:rPr lang="zh-CN" altLang="en-US" b="1" dirty="0">
                <a:solidFill>
                  <a:srgbClr val="00B050"/>
                </a:solidFill>
                <a:latin typeface="微软雅黑" panose="020B0503020204020204" charset="-122"/>
                <a:ea typeface="微软雅黑" panose="020B0503020204020204" charset="-122"/>
              </a:rPr>
              <a:t>提高日增重</a:t>
            </a:r>
            <a:r>
              <a:rPr lang="zh-CN" altLang="en-US" sz="1400" dirty="0">
                <a:solidFill>
                  <a:schemeClr val="tx1">
                    <a:lumMod val="65000"/>
                    <a:lumOff val="35000"/>
                  </a:schemeClr>
                </a:solidFill>
                <a:latin typeface="微软雅黑" panose="020B0503020204020204" charset="-122"/>
                <a:ea typeface="微软雅黑" panose="020B0503020204020204" charset="-122"/>
              </a:rPr>
              <a:t>；</a:t>
            </a:r>
            <a:endParaRPr lang="zh-CN" altLang="en-US" sz="1400" dirty="0">
              <a:solidFill>
                <a:schemeClr val="tx1">
                  <a:lumMod val="65000"/>
                  <a:lumOff val="35000"/>
                </a:schemeClr>
              </a:solidFill>
              <a:latin typeface="微软雅黑" panose="020B0503020204020204" charset="-122"/>
              <a:ea typeface="微软雅黑" panose="020B0503020204020204" charset="-122"/>
            </a:endParaRPr>
          </a:p>
          <a:p>
            <a:pPr>
              <a:lnSpc>
                <a:spcPct val="125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t>
            </a:r>
            <a:r>
              <a:rPr lang="en-US" altLang="zh-CN" sz="1400" dirty="0">
                <a:solidFill>
                  <a:schemeClr val="tx1">
                    <a:lumMod val="65000"/>
                    <a:lumOff val="35000"/>
                  </a:schemeClr>
                </a:solidFill>
                <a:latin typeface="微软雅黑" panose="020B0503020204020204" charset="-122"/>
                <a:ea typeface="微软雅黑" panose="020B0503020204020204" charset="-122"/>
              </a:rPr>
              <a:t>2</a:t>
            </a:r>
            <a:r>
              <a:rPr lang="zh-CN" altLang="en-US" sz="1400" dirty="0">
                <a:solidFill>
                  <a:schemeClr val="tx1">
                    <a:lumMod val="65000"/>
                    <a:lumOff val="35000"/>
                  </a:schemeClr>
                </a:solidFill>
                <a:latin typeface="微软雅黑" panose="020B0503020204020204" charset="-122"/>
                <a:ea typeface="微软雅黑" panose="020B0503020204020204" charset="-122"/>
              </a:rPr>
              <a:t>）沙葱可提高体脂和肌内脂中</a:t>
            </a:r>
            <a:r>
              <a:rPr lang="en-US" altLang="zh-CN" b="1" dirty="0">
                <a:solidFill>
                  <a:srgbClr val="00B050"/>
                </a:solidFill>
                <a:latin typeface="微软雅黑" panose="020B0503020204020204" charset="-122"/>
                <a:ea typeface="微软雅黑" panose="020B0503020204020204" charset="-122"/>
              </a:rPr>
              <a:t>PUFA</a:t>
            </a:r>
            <a:r>
              <a:rPr lang="zh-CN" altLang="en-US" b="1" dirty="0">
                <a:solidFill>
                  <a:srgbClr val="00B050"/>
                </a:solidFill>
                <a:latin typeface="微软雅黑" panose="020B0503020204020204" charset="-122"/>
                <a:ea typeface="微软雅黑" panose="020B0503020204020204" charset="-122"/>
              </a:rPr>
              <a:t>和</a:t>
            </a:r>
            <a:r>
              <a:rPr lang="en-US" altLang="zh-CN" b="1" dirty="0">
                <a:solidFill>
                  <a:srgbClr val="00B050"/>
                </a:solidFill>
                <a:latin typeface="微软雅黑" panose="020B0503020204020204" charset="-122"/>
                <a:ea typeface="微软雅黑" panose="020B0503020204020204" charset="-122"/>
              </a:rPr>
              <a:t>CLA</a:t>
            </a:r>
            <a:r>
              <a:rPr lang="zh-CN" altLang="en-US" sz="1400" dirty="0">
                <a:solidFill>
                  <a:schemeClr val="tx1">
                    <a:lumMod val="65000"/>
                    <a:lumOff val="35000"/>
                  </a:schemeClr>
                </a:solidFill>
                <a:latin typeface="微软雅黑" panose="020B0503020204020204" charset="-122"/>
                <a:ea typeface="微软雅黑" panose="020B0503020204020204" charset="-122"/>
              </a:rPr>
              <a:t>含量；</a:t>
            </a:r>
            <a:endParaRPr lang="zh-CN" altLang="en-US" sz="1400" dirty="0">
              <a:solidFill>
                <a:schemeClr val="tx1">
                  <a:lumMod val="65000"/>
                  <a:lumOff val="35000"/>
                </a:schemeClr>
              </a:solidFill>
              <a:latin typeface="微软雅黑" panose="020B0503020204020204" charset="-122"/>
              <a:ea typeface="微软雅黑" panose="020B0503020204020204" charset="-122"/>
            </a:endParaRPr>
          </a:p>
          <a:p>
            <a:pPr>
              <a:lnSpc>
                <a:spcPct val="125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t>
            </a:r>
            <a:r>
              <a:rPr lang="en-US" altLang="zh-CN" sz="1400" dirty="0">
                <a:solidFill>
                  <a:schemeClr val="tx1">
                    <a:lumMod val="65000"/>
                    <a:lumOff val="35000"/>
                  </a:schemeClr>
                </a:solidFill>
                <a:latin typeface="微软雅黑" panose="020B0503020204020204" charset="-122"/>
                <a:ea typeface="微软雅黑" panose="020B0503020204020204" charset="-122"/>
              </a:rPr>
              <a:t>3</a:t>
            </a:r>
            <a:r>
              <a:rPr lang="zh-CN" altLang="en-US" sz="1400" dirty="0">
                <a:solidFill>
                  <a:schemeClr val="tx1">
                    <a:lumMod val="65000"/>
                    <a:lumOff val="35000"/>
                  </a:schemeClr>
                </a:solidFill>
                <a:latin typeface="微软雅黑" panose="020B0503020204020204" charset="-122"/>
                <a:ea typeface="微软雅黑" panose="020B0503020204020204" charset="-122"/>
              </a:rPr>
              <a:t>）沙葱添加组羊的臀中肌中肌苷酸（</a:t>
            </a:r>
            <a:r>
              <a:rPr lang="en-US" altLang="zh-CN" sz="1400" dirty="0">
                <a:solidFill>
                  <a:schemeClr val="tx1">
                    <a:lumMod val="65000"/>
                    <a:lumOff val="35000"/>
                  </a:schemeClr>
                </a:solidFill>
                <a:latin typeface="微软雅黑" panose="020B0503020204020204" charset="-122"/>
                <a:ea typeface="微软雅黑" panose="020B0503020204020204" charset="-122"/>
              </a:rPr>
              <a:t>IMP</a:t>
            </a:r>
            <a:r>
              <a:rPr lang="zh-CN" altLang="en-US" sz="1400" dirty="0">
                <a:solidFill>
                  <a:schemeClr val="tx1">
                    <a:lumMod val="65000"/>
                    <a:lumOff val="35000"/>
                  </a:schemeClr>
                </a:solidFill>
                <a:latin typeface="微软雅黑" panose="020B0503020204020204" charset="-122"/>
                <a:ea typeface="微软雅黑" panose="020B0503020204020204" charset="-122"/>
              </a:rPr>
              <a:t>）的含量以及背最长肌中一磷酸腺苷（</a:t>
            </a:r>
            <a:r>
              <a:rPr lang="en-US" altLang="zh-CN" sz="1400" dirty="0">
                <a:solidFill>
                  <a:schemeClr val="tx1">
                    <a:lumMod val="65000"/>
                    <a:lumOff val="35000"/>
                  </a:schemeClr>
                </a:solidFill>
                <a:latin typeface="微软雅黑" panose="020B0503020204020204" charset="-122"/>
                <a:ea typeface="微软雅黑" panose="020B0503020204020204" charset="-122"/>
              </a:rPr>
              <a:t>AMP</a:t>
            </a:r>
            <a:r>
              <a:rPr lang="zh-CN" altLang="en-US" sz="1400" dirty="0">
                <a:solidFill>
                  <a:schemeClr val="tx1">
                    <a:lumMod val="65000"/>
                    <a:lumOff val="35000"/>
                  </a:schemeClr>
                </a:solidFill>
                <a:latin typeface="微软雅黑" panose="020B0503020204020204" charset="-122"/>
                <a:ea typeface="微软雅黑" panose="020B0503020204020204" charset="-122"/>
              </a:rPr>
              <a:t>）含量显著高于对照组，</a:t>
            </a:r>
            <a:r>
              <a:rPr lang="zh-CN" altLang="en-US" b="1" dirty="0">
                <a:solidFill>
                  <a:srgbClr val="00B050"/>
                </a:solidFill>
                <a:latin typeface="微软雅黑" panose="020B0503020204020204" charset="-122"/>
                <a:ea typeface="微软雅黑" panose="020B0503020204020204" charset="-122"/>
              </a:rPr>
              <a:t>增加鲜味</a:t>
            </a:r>
            <a:r>
              <a:rPr lang="zh-CN" altLang="en-US" sz="1400" dirty="0">
                <a:solidFill>
                  <a:schemeClr val="tx1">
                    <a:lumMod val="65000"/>
                    <a:lumOff val="35000"/>
                  </a:schemeClr>
                </a:solidFill>
                <a:latin typeface="微软雅黑" panose="020B0503020204020204" charset="-122"/>
                <a:ea typeface="微软雅黑" panose="020B0503020204020204" charset="-122"/>
              </a:rPr>
              <a:t>；</a:t>
            </a:r>
            <a:endParaRPr lang="zh-CN" altLang="en-US" sz="1400" dirty="0">
              <a:solidFill>
                <a:schemeClr val="tx1">
                  <a:lumMod val="65000"/>
                  <a:lumOff val="35000"/>
                </a:schemeClr>
              </a:solidFill>
              <a:latin typeface="微软雅黑" panose="020B0503020204020204" charset="-122"/>
              <a:ea typeface="微软雅黑" panose="020B0503020204020204" charset="-122"/>
            </a:endParaRPr>
          </a:p>
          <a:p>
            <a:pPr algn="just">
              <a:lnSpc>
                <a:spcPct val="125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t>
            </a:r>
            <a:r>
              <a:rPr lang="en-US" altLang="zh-CN" sz="1400" dirty="0">
                <a:solidFill>
                  <a:schemeClr val="tx1">
                    <a:lumMod val="65000"/>
                    <a:lumOff val="35000"/>
                  </a:schemeClr>
                </a:solidFill>
                <a:latin typeface="微软雅黑" panose="020B0503020204020204" charset="-122"/>
                <a:ea typeface="微软雅黑" panose="020B0503020204020204" charset="-122"/>
              </a:rPr>
              <a:t>4</a:t>
            </a:r>
            <a:r>
              <a:rPr lang="zh-CN" altLang="en-US" sz="1400" dirty="0">
                <a:solidFill>
                  <a:schemeClr val="tx1">
                    <a:lumMod val="65000"/>
                    <a:lumOff val="35000"/>
                  </a:schemeClr>
                </a:solidFill>
                <a:latin typeface="微软雅黑" panose="020B0503020204020204" charset="-122"/>
                <a:ea typeface="微软雅黑" panose="020B0503020204020204" charset="-122"/>
              </a:rPr>
              <a:t>）在舍饲肉羊粮中添加</a:t>
            </a:r>
            <a:r>
              <a:rPr lang="en-US" altLang="zh-CN" sz="1400" dirty="0">
                <a:solidFill>
                  <a:schemeClr val="tx1">
                    <a:lumMod val="65000"/>
                    <a:lumOff val="35000"/>
                  </a:schemeClr>
                </a:solidFill>
                <a:latin typeface="微软雅黑" panose="020B0503020204020204" charset="-122"/>
                <a:ea typeface="微软雅黑" panose="020B0503020204020204" charset="-122"/>
              </a:rPr>
              <a:t>0.09%</a:t>
            </a:r>
            <a:r>
              <a:rPr lang="zh-CN" altLang="en-US" sz="1400" dirty="0">
                <a:solidFill>
                  <a:schemeClr val="tx1">
                    <a:lumMod val="65000"/>
                    <a:lumOff val="35000"/>
                  </a:schemeClr>
                </a:solidFill>
                <a:latin typeface="微软雅黑" panose="020B0503020204020204" charset="-122"/>
                <a:ea typeface="微软雅黑" panose="020B0503020204020204" charset="-122"/>
              </a:rPr>
              <a:t>沙葱多糖能够显著提高其血清中总超氧化物歧化酶（</a:t>
            </a:r>
            <a:r>
              <a:rPr lang="en-US" altLang="zh-CN" sz="1400" dirty="0">
                <a:solidFill>
                  <a:schemeClr val="tx1">
                    <a:lumMod val="65000"/>
                    <a:lumOff val="35000"/>
                  </a:schemeClr>
                </a:solidFill>
                <a:latin typeface="微软雅黑" panose="020B0503020204020204" charset="-122"/>
                <a:ea typeface="微软雅黑" panose="020B0503020204020204" charset="-122"/>
              </a:rPr>
              <a:t>T-SOD</a:t>
            </a:r>
            <a:r>
              <a:rPr lang="zh-CN" altLang="en-US" sz="1400" dirty="0">
                <a:solidFill>
                  <a:schemeClr val="tx1">
                    <a:lumMod val="65000"/>
                    <a:lumOff val="35000"/>
                  </a:schemeClr>
                </a:solidFill>
                <a:latin typeface="微软雅黑" panose="020B0503020204020204" charset="-122"/>
                <a:ea typeface="微软雅黑" panose="020B0503020204020204" charset="-122"/>
              </a:rPr>
              <a:t>）、谷胱甘肽过氧化物酶（</a:t>
            </a:r>
            <a:r>
              <a:rPr lang="en-US" altLang="zh-CN" sz="1400" dirty="0">
                <a:solidFill>
                  <a:schemeClr val="tx1">
                    <a:lumMod val="65000"/>
                    <a:lumOff val="35000"/>
                  </a:schemeClr>
                </a:solidFill>
                <a:latin typeface="微软雅黑" panose="020B0503020204020204" charset="-122"/>
                <a:ea typeface="微软雅黑" panose="020B0503020204020204" charset="-122"/>
              </a:rPr>
              <a:t>GSH-PX</a:t>
            </a:r>
            <a:r>
              <a:rPr lang="zh-CN" altLang="en-US" sz="1400" dirty="0">
                <a:solidFill>
                  <a:schemeClr val="tx1">
                    <a:lumMod val="65000"/>
                    <a:lumOff val="35000"/>
                  </a:schemeClr>
                </a:solidFill>
                <a:latin typeface="微软雅黑" panose="020B0503020204020204" charset="-122"/>
                <a:ea typeface="微软雅黑" panose="020B0503020204020204" charset="-122"/>
              </a:rPr>
              <a:t>）的</a:t>
            </a:r>
            <a:r>
              <a:rPr lang="zh-CN" altLang="en-US" b="1" dirty="0">
                <a:solidFill>
                  <a:srgbClr val="00B050"/>
                </a:solidFill>
                <a:latin typeface="微软雅黑" panose="020B0503020204020204" charset="-122"/>
                <a:ea typeface="微软雅黑" panose="020B0503020204020204" charset="-122"/>
              </a:rPr>
              <a:t>活性</a:t>
            </a:r>
            <a:r>
              <a:rPr lang="zh-CN" altLang="en-US" sz="1400" dirty="0">
                <a:solidFill>
                  <a:schemeClr val="tx1">
                    <a:lumMod val="65000"/>
                    <a:lumOff val="35000"/>
                  </a:schemeClr>
                </a:solidFill>
                <a:latin typeface="微软雅黑" panose="020B0503020204020204" charset="-122"/>
                <a:ea typeface="微软雅黑" panose="020B0503020204020204" charset="-122"/>
              </a:rPr>
              <a:t>，降低血清丙二醛（</a:t>
            </a:r>
            <a:r>
              <a:rPr lang="en-US" altLang="zh-CN" sz="1400" dirty="0">
                <a:solidFill>
                  <a:schemeClr val="tx1">
                    <a:lumMod val="65000"/>
                    <a:lumOff val="35000"/>
                  </a:schemeClr>
                </a:solidFill>
                <a:latin typeface="微软雅黑" panose="020B0503020204020204" charset="-122"/>
                <a:ea typeface="微软雅黑" panose="020B0503020204020204" charset="-122"/>
              </a:rPr>
              <a:t>MDA</a:t>
            </a:r>
            <a:r>
              <a:rPr lang="zh-CN" altLang="en-US" sz="1400" dirty="0">
                <a:solidFill>
                  <a:schemeClr val="tx1">
                    <a:lumMod val="65000"/>
                    <a:lumOff val="35000"/>
                  </a:schemeClr>
                </a:solidFill>
                <a:latin typeface="微软雅黑" panose="020B0503020204020204" charset="-122"/>
                <a:ea typeface="微软雅黑" panose="020B0503020204020204" charset="-122"/>
              </a:rPr>
              <a:t>）的含量，并具有时间依赖性；</a:t>
            </a:r>
            <a:endParaRPr lang="zh-CN" altLang="en-US" sz="1400" dirty="0">
              <a:solidFill>
                <a:schemeClr val="tx1">
                  <a:lumMod val="65000"/>
                  <a:lumOff val="35000"/>
                </a:schemeClr>
              </a:solidFill>
              <a:latin typeface="微软雅黑" panose="020B0503020204020204" charset="-122"/>
              <a:ea typeface="微软雅黑" panose="020B0503020204020204" charset="-122"/>
            </a:endParaRPr>
          </a:p>
          <a:p>
            <a:pPr>
              <a:lnSpc>
                <a:spcPct val="125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t>
            </a:r>
            <a:r>
              <a:rPr lang="en-US" altLang="zh-CN" sz="1400" dirty="0">
                <a:solidFill>
                  <a:schemeClr val="tx1">
                    <a:lumMod val="65000"/>
                    <a:lumOff val="35000"/>
                  </a:schemeClr>
                </a:solidFill>
                <a:latin typeface="微软雅黑" panose="020B0503020204020204" charset="-122"/>
                <a:ea typeface="微软雅黑" panose="020B0503020204020204" charset="-122"/>
              </a:rPr>
              <a:t>5</a:t>
            </a:r>
            <a:r>
              <a:rPr lang="zh-CN" altLang="en-US" sz="1400" dirty="0">
                <a:solidFill>
                  <a:schemeClr val="tx1">
                    <a:lumMod val="65000"/>
                    <a:lumOff val="35000"/>
                  </a:schemeClr>
                </a:solidFill>
                <a:latin typeface="微软雅黑" panose="020B0503020204020204" charset="-122"/>
                <a:ea typeface="微软雅黑" panose="020B0503020204020204" charset="-122"/>
              </a:rPr>
              <a:t>）肉羊饲粮中添加</a:t>
            </a:r>
            <a:r>
              <a:rPr lang="en-US" altLang="zh-CN" sz="1400" dirty="0">
                <a:solidFill>
                  <a:schemeClr val="tx1">
                    <a:lumMod val="65000"/>
                    <a:lumOff val="35000"/>
                  </a:schemeClr>
                </a:solidFill>
                <a:latin typeface="微软雅黑" panose="020B0503020204020204" charset="-122"/>
                <a:ea typeface="微软雅黑" panose="020B0503020204020204" charset="-122"/>
              </a:rPr>
              <a:t>11-22mg/kg</a:t>
            </a:r>
            <a:r>
              <a:rPr lang="zh-CN" altLang="en-US" sz="1400" dirty="0">
                <a:solidFill>
                  <a:schemeClr val="tx1">
                    <a:lumMod val="65000"/>
                    <a:lumOff val="35000"/>
                  </a:schemeClr>
                </a:solidFill>
                <a:latin typeface="微软雅黑" panose="020B0503020204020204" charset="-122"/>
                <a:ea typeface="微软雅黑" panose="020B0503020204020204" charset="-122"/>
              </a:rPr>
              <a:t>的沙葱黄酮可显著降低肉羊肌内脂肪中</a:t>
            </a:r>
            <a:r>
              <a:rPr lang="en-US" altLang="zh-CN" sz="1400" dirty="0">
                <a:solidFill>
                  <a:schemeClr val="tx1">
                    <a:lumMod val="65000"/>
                    <a:lumOff val="35000"/>
                  </a:schemeClr>
                </a:solidFill>
                <a:latin typeface="微软雅黑" panose="020B0503020204020204" charset="-122"/>
                <a:ea typeface="微软雅黑" panose="020B0503020204020204" charset="-122"/>
              </a:rPr>
              <a:t>4-</a:t>
            </a:r>
            <a:r>
              <a:rPr lang="zh-CN" altLang="en-US" sz="1400" dirty="0">
                <a:solidFill>
                  <a:schemeClr val="tx1">
                    <a:lumMod val="65000"/>
                    <a:lumOff val="35000"/>
                  </a:schemeClr>
                </a:solidFill>
                <a:latin typeface="微软雅黑" panose="020B0503020204020204" charset="-122"/>
                <a:ea typeface="微软雅黑" panose="020B0503020204020204" charset="-122"/>
              </a:rPr>
              <a:t>甲级辛酸的含量，从而</a:t>
            </a:r>
            <a:r>
              <a:rPr lang="zh-CN" altLang="en-US" b="1" dirty="0">
                <a:solidFill>
                  <a:srgbClr val="00B050"/>
                </a:solidFill>
                <a:latin typeface="微软雅黑" panose="020B0503020204020204" charset="-122"/>
                <a:ea typeface="微软雅黑" panose="020B0503020204020204" charset="-122"/>
              </a:rPr>
              <a:t>降低膻味</a:t>
            </a:r>
            <a:r>
              <a:rPr lang="zh-CN" altLang="en-US" sz="1400" dirty="0">
                <a:solidFill>
                  <a:schemeClr val="tx1">
                    <a:lumMod val="65000"/>
                    <a:lumOff val="35000"/>
                  </a:schemeClr>
                </a:solidFill>
                <a:latin typeface="微软雅黑" panose="020B0503020204020204" charset="-122"/>
                <a:ea typeface="微软雅黑" panose="020B0503020204020204" charset="-122"/>
              </a:rPr>
              <a:t>。</a:t>
            </a:r>
            <a:endParaRPr lang="zh-CN" altLang="en-US" sz="1400" dirty="0">
              <a:solidFill>
                <a:schemeClr val="tx1">
                  <a:lumMod val="65000"/>
                  <a:lumOff val="35000"/>
                </a:schemeClr>
              </a:solidFill>
              <a:latin typeface="微软雅黑" panose="020B0503020204020204" charset="-122"/>
              <a:ea typeface="微软雅黑" panose="020B0503020204020204" charset="-122"/>
            </a:endParaRPr>
          </a:p>
        </p:txBody>
      </p:sp>
      <p:sp>
        <p:nvSpPr>
          <p:cNvPr id="3" name="文本框 2"/>
          <p:cNvSpPr txBox="1"/>
          <p:nvPr/>
        </p:nvSpPr>
        <p:spPr>
          <a:xfrm>
            <a:off x="1010285" y="2736215"/>
            <a:ext cx="1645920" cy="899160"/>
          </a:xfrm>
          <a:prstGeom prst="rect">
            <a:avLst/>
          </a:prstGeom>
          <a:noFill/>
          <a:ln>
            <a:solidFill>
              <a:schemeClr val="tx1">
                <a:lumMod val="65000"/>
                <a:lumOff val="35000"/>
              </a:schemeClr>
            </a:solidFill>
            <a:prstDash val="sysDash"/>
          </a:ln>
        </p:spPr>
        <p:txBody>
          <a:bodyPr wrap="square" rtlCol="0">
            <a:spAutoFit/>
          </a:bodyPr>
          <a:p>
            <a:pPr>
              <a:lnSpc>
                <a:spcPct val="125000"/>
              </a:lnSpc>
            </a:pPr>
            <a:r>
              <a:rPr lang="zh-CN" altLang="zh-CN" sz="1400" dirty="0">
                <a:solidFill>
                  <a:schemeClr val="tx1">
                    <a:lumMod val="65000"/>
                    <a:lumOff val="35000"/>
                  </a:schemeClr>
                </a:solidFill>
                <a:latin typeface="微软雅黑" panose="020B0503020204020204" charset="-122"/>
                <a:ea typeface="微软雅黑" panose="020B0503020204020204" charset="-122"/>
                <a:sym typeface="+mn-ea"/>
              </a:rPr>
              <a:t>黄酮含量</a:t>
            </a:r>
            <a:endParaRPr lang="zh-CN" altLang="zh-CN" sz="1400" dirty="0">
              <a:solidFill>
                <a:schemeClr val="tx1">
                  <a:lumMod val="65000"/>
                  <a:lumOff val="35000"/>
                </a:schemeClr>
              </a:solidFill>
              <a:latin typeface="微软雅黑" panose="020B0503020204020204" charset="-122"/>
              <a:ea typeface="微软雅黑" panose="020B0503020204020204" charset="-122"/>
            </a:endParaRPr>
          </a:p>
          <a:p>
            <a:pPr>
              <a:lnSpc>
                <a:spcPct val="125000"/>
              </a:lnSpc>
            </a:pPr>
            <a:r>
              <a:rPr lang="zh-CN" altLang="zh-CN" sz="1400" dirty="0">
                <a:solidFill>
                  <a:schemeClr val="tx1">
                    <a:lumMod val="65000"/>
                    <a:lumOff val="35000"/>
                  </a:schemeClr>
                </a:solidFill>
                <a:latin typeface="微软雅黑" panose="020B0503020204020204" charset="-122"/>
                <a:ea typeface="微软雅黑" panose="020B0503020204020204" charset="-122"/>
                <a:sym typeface="+mn-ea"/>
              </a:rPr>
              <a:t>多糖成分</a:t>
            </a:r>
            <a:endParaRPr lang="zh-CN" altLang="zh-CN" sz="1400" dirty="0">
              <a:solidFill>
                <a:schemeClr val="tx1">
                  <a:lumMod val="65000"/>
                  <a:lumOff val="35000"/>
                </a:schemeClr>
              </a:solidFill>
              <a:latin typeface="微软雅黑" panose="020B0503020204020204" charset="-122"/>
              <a:ea typeface="微软雅黑" panose="020B0503020204020204" charset="-122"/>
            </a:endParaRPr>
          </a:p>
          <a:p>
            <a:pPr>
              <a:lnSpc>
                <a:spcPct val="125000"/>
              </a:lnSpc>
            </a:pPr>
            <a:r>
              <a:rPr lang="zh-CN" altLang="zh-CN" sz="1400" dirty="0">
                <a:solidFill>
                  <a:schemeClr val="tx1">
                    <a:lumMod val="65000"/>
                    <a:lumOff val="35000"/>
                  </a:schemeClr>
                </a:solidFill>
                <a:latin typeface="微软雅黑" panose="020B0503020204020204" charset="-122"/>
                <a:ea typeface="微软雅黑" panose="020B0503020204020204" charset="-122"/>
                <a:sym typeface="+mn-ea"/>
              </a:rPr>
              <a:t>挥发油活性成分</a:t>
            </a:r>
            <a:endParaRPr lang="zh-CN" altLang="zh-CN" sz="1400" dirty="0">
              <a:solidFill>
                <a:schemeClr val="tx1">
                  <a:lumMod val="65000"/>
                  <a:lumOff val="35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rcRect b="-1395"/>
          <a:stretch>
            <a:fillRect/>
          </a:stretch>
        </p:blipFill>
        <p:spPr>
          <a:xfrm>
            <a:off x="1010285" y="3815715"/>
            <a:ext cx="2372995" cy="1707515"/>
          </a:xfrm>
          <a:prstGeom prst="diamond">
            <a:avLst/>
          </a:prstGeom>
        </p:spPr>
      </p:pic>
      <p:pic>
        <p:nvPicPr>
          <p:cNvPr id="26" name="图片 25"/>
          <p:cNvPicPr/>
          <p:nvPr/>
        </p:nvPicPr>
        <p:blipFill>
          <a:blip r:embed="rId2"/>
          <a:stretch>
            <a:fillRect/>
          </a:stretch>
        </p:blipFill>
        <p:spPr>
          <a:xfrm>
            <a:off x="2196465" y="4736465"/>
            <a:ext cx="2361600" cy="1656000"/>
          </a:xfrm>
          <a:prstGeom prst="diamond">
            <a:avLst/>
          </a:prstGeom>
        </p:spPr>
      </p:pic>
      <p:pic>
        <p:nvPicPr>
          <p:cNvPr id="27" name="图片 26"/>
          <p:cNvPicPr/>
          <p:nvPr/>
        </p:nvPicPr>
        <p:blipFill>
          <a:blip r:embed="rId3"/>
          <a:stretch>
            <a:fillRect/>
          </a:stretch>
        </p:blipFill>
        <p:spPr>
          <a:xfrm>
            <a:off x="-161290" y="4736465"/>
            <a:ext cx="2358000" cy="1720800"/>
          </a:xfrm>
          <a:prstGeom prst="diamond">
            <a:avLst/>
          </a:prstGeom>
        </p:spPr>
      </p:pic>
      <p:pic>
        <p:nvPicPr>
          <p:cNvPr id="28" name="图片 27"/>
          <p:cNvPicPr/>
          <p:nvPr/>
        </p:nvPicPr>
        <p:blipFill>
          <a:blip r:embed="rId4"/>
          <a:stretch>
            <a:fillRect/>
          </a:stretch>
        </p:blipFill>
        <p:spPr>
          <a:xfrm>
            <a:off x="1062355" y="5634990"/>
            <a:ext cx="2343600" cy="1692000"/>
          </a:xfrm>
          <a:prstGeom prst="diamond">
            <a:avLst/>
          </a:prstGeom>
        </p:spPr>
      </p:pic>
    </p:spTree>
  </p:cSld>
  <p:clrMapOvr>
    <a:overrideClrMapping bg1="lt1" tx1="dk1" bg2="lt2" tx2="dk2" accent1="accent1" accent2="accent2" accent3="accent3" accent4="accent4" accent5="accent5" accent6="accent6" hlink="hlink" folHlink="folHlink"/>
  </p:clrMapOvr>
  <p:transition advTm="34885"/>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31688" y="563970"/>
            <a:ext cx="3208840" cy="645160"/>
          </a:xfrm>
          <a:prstGeom prst="rect">
            <a:avLst/>
          </a:prstGeom>
        </p:spPr>
        <p:txBody>
          <a:bodyPr wrap="square">
            <a:spAutoFit/>
          </a:bodyPr>
          <a:lstStyle/>
          <a:p>
            <a:pPr algn="l">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市场定位</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7" name="矩形 6"/>
          <p:cNvSpPr/>
          <p:nvPr/>
        </p:nvSpPr>
        <p:spPr>
          <a:xfrm rot="10800000">
            <a:off x="11125236" y="-12486"/>
            <a:ext cx="515380"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2308" y="366114"/>
            <a:ext cx="1130704" cy="799358"/>
          </a:xfrm>
          <a:prstGeom prst="rect">
            <a:avLst/>
          </a:prstGeom>
        </p:spPr>
      </p:pic>
      <p:sp>
        <p:nvSpPr>
          <p:cNvPr id="9" name="矩形 8"/>
          <p:cNvSpPr/>
          <p:nvPr/>
        </p:nvSpPr>
        <p:spPr>
          <a:xfrm>
            <a:off x="831850" y="1320800"/>
            <a:ext cx="11273155" cy="517525"/>
          </a:xfrm>
          <a:prstGeom prst="rect">
            <a:avLst/>
          </a:prstGeom>
        </p:spPr>
        <p:txBody>
          <a:bodyPr wrap="none">
            <a:noAutofit/>
          </a:bodyPr>
          <a:lstStyle/>
          <a:p>
            <a:pPr algn="just" fontAlgn="auto">
              <a:lnSpc>
                <a:spcPct val="100000"/>
              </a:lnSpc>
              <a:spcBef>
                <a:spcPts val="1300"/>
              </a:spcBef>
            </a:pPr>
            <a:r>
              <a:rPr lang="zh-CN" altLang="en-US" sz="2000" b="1" kern="100" dirty="0">
                <a:solidFill>
                  <a:schemeClr val="tx1"/>
                </a:solidFill>
                <a:latin typeface="微软雅黑" panose="020B0503020204020204" charset="-122"/>
                <a:ea typeface="微软雅黑" panose="020B0503020204020204" charset="-122"/>
                <a:cs typeface="Times New Roman" panose="02020603050405020304" pitchFamily="18" charset="0"/>
              </a:rPr>
              <a:t>利用天津区位优势及天津港航运物流中心的优势，降低损耗及运输成本，</a:t>
            </a:r>
            <a:r>
              <a:rPr lang="zh-CN" altLang="zh-CN" sz="2000" b="1" kern="100" dirty="0">
                <a:solidFill>
                  <a:schemeClr val="tx1"/>
                </a:solidFill>
                <a:latin typeface="微软雅黑" panose="020B0503020204020204" charset="-122"/>
                <a:ea typeface="微软雅黑" panose="020B0503020204020204" charset="-122"/>
                <a:cs typeface="Times New Roman" panose="02020603050405020304" pitchFamily="18" charset="0"/>
              </a:rPr>
              <a:t>占领空白区域市场。</a:t>
            </a:r>
            <a:endParaRPr lang="zh-CN" altLang="zh-CN" sz="2000" b="1" kern="100" dirty="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16" name="等腰三角形 2"/>
          <p:cNvSpPr/>
          <p:nvPr/>
        </p:nvSpPr>
        <p:spPr bwMode="auto">
          <a:xfrm rot="3036074">
            <a:off x="835676" y="1961243"/>
            <a:ext cx="1536171" cy="1777431"/>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rgbClr val="009140"/>
          </a:solidFill>
          <a:ln>
            <a:noFill/>
          </a:ln>
        </p:spPr>
        <p:txBody>
          <a:bodyPr wrap="none" anchor="ctr"/>
          <a:lstStyle/>
          <a:p>
            <a:pPr algn="ctr"/>
            <a:endParaRPr lang="zh-CN" altLang="en-US" sz="2665" kern="0">
              <a:cs typeface="+mn-ea"/>
              <a:sym typeface="+mn-lt"/>
            </a:endParaRPr>
          </a:p>
        </p:txBody>
      </p:sp>
      <p:cxnSp>
        <p:nvCxnSpPr>
          <p:cNvPr id="17" name="直接连接符 16"/>
          <p:cNvCxnSpPr/>
          <p:nvPr/>
        </p:nvCxnSpPr>
        <p:spPr bwMode="auto">
          <a:xfrm>
            <a:off x="2542770" y="2033680"/>
            <a:ext cx="0" cy="1728192"/>
          </a:xfrm>
          <a:prstGeom prst="line">
            <a:avLst/>
          </a:prstGeom>
          <a:solidFill>
            <a:schemeClr val="accent1"/>
          </a:solidFill>
          <a:ln w="9525" cap="flat" cmpd="sng" algn="ctr">
            <a:solidFill>
              <a:srgbClr val="9AC4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等腰三角形 2"/>
          <p:cNvSpPr/>
          <p:nvPr/>
        </p:nvSpPr>
        <p:spPr bwMode="auto">
          <a:xfrm rot="3036074">
            <a:off x="6258496" y="1920841"/>
            <a:ext cx="1536171" cy="1777431"/>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rgbClr val="009140"/>
          </a:solidFill>
          <a:ln>
            <a:noFill/>
          </a:ln>
        </p:spPr>
        <p:txBody>
          <a:bodyPr wrap="none" anchor="ctr"/>
          <a:lstStyle/>
          <a:p>
            <a:pPr algn="ctr"/>
            <a:endParaRPr lang="zh-CN" altLang="en-US" sz="2665" kern="0">
              <a:cs typeface="+mn-ea"/>
              <a:sym typeface="+mn-lt"/>
            </a:endParaRPr>
          </a:p>
        </p:txBody>
      </p:sp>
      <p:sp>
        <p:nvSpPr>
          <p:cNvPr id="19" name="TextBox 62"/>
          <p:cNvSpPr txBox="1"/>
          <p:nvPr/>
        </p:nvSpPr>
        <p:spPr>
          <a:xfrm>
            <a:off x="6454406" y="2601285"/>
            <a:ext cx="930169" cy="533480"/>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charset="-122"/>
                <a:ea typeface="微软雅黑" panose="020B0503020204020204" charset="-122"/>
              </a:defRPr>
            </a:lvl1pPr>
          </a:lstStyle>
          <a:p>
            <a:r>
              <a:rPr lang="zh-CN" altLang="en-US" sz="2665" dirty="0">
                <a:solidFill>
                  <a:schemeClr val="bg1"/>
                </a:solidFill>
                <a:cs typeface="+mn-ea"/>
                <a:sym typeface="+mn-lt"/>
              </a:rPr>
              <a:t>饲用</a:t>
            </a:r>
            <a:endParaRPr lang="zh-CN" altLang="en-US" sz="2665" dirty="0">
              <a:solidFill>
                <a:schemeClr val="bg1"/>
              </a:solidFill>
              <a:cs typeface="+mn-ea"/>
              <a:sym typeface="+mn-lt"/>
            </a:endParaRPr>
          </a:p>
        </p:txBody>
      </p:sp>
      <p:cxnSp>
        <p:nvCxnSpPr>
          <p:cNvPr id="20" name="直接连接符 19"/>
          <p:cNvCxnSpPr/>
          <p:nvPr/>
        </p:nvCxnSpPr>
        <p:spPr bwMode="auto">
          <a:xfrm>
            <a:off x="7965589" y="1993278"/>
            <a:ext cx="0" cy="1728192"/>
          </a:xfrm>
          <a:prstGeom prst="line">
            <a:avLst/>
          </a:prstGeom>
          <a:solidFill>
            <a:schemeClr val="accent1"/>
          </a:solidFill>
          <a:ln w="9525" cap="flat" cmpd="sng" algn="ctr">
            <a:solidFill>
              <a:srgbClr val="9AC4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62"/>
          <p:cNvSpPr txBox="1"/>
          <p:nvPr/>
        </p:nvSpPr>
        <p:spPr>
          <a:xfrm>
            <a:off x="1053622" y="2594235"/>
            <a:ext cx="930169" cy="533480"/>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charset="-122"/>
                <a:ea typeface="微软雅黑" panose="020B0503020204020204" charset="-122"/>
              </a:defRPr>
            </a:lvl1pPr>
          </a:lstStyle>
          <a:p>
            <a:r>
              <a:rPr lang="zh-CN" altLang="en-US" sz="2665" dirty="0">
                <a:solidFill>
                  <a:schemeClr val="bg1"/>
                </a:solidFill>
                <a:cs typeface="+mn-ea"/>
                <a:sym typeface="+mn-lt"/>
              </a:rPr>
              <a:t>食用</a:t>
            </a:r>
            <a:endParaRPr lang="zh-CN" altLang="en-US" sz="2665" dirty="0">
              <a:solidFill>
                <a:schemeClr val="bg1"/>
              </a:solidFill>
              <a:cs typeface="+mn-ea"/>
              <a:sym typeface="+mn-lt"/>
            </a:endParaRPr>
          </a:p>
        </p:txBody>
      </p:sp>
      <p:sp>
        <p:nvSpPr>
          <p:cNvPr id="22" name="文本框 21"/>
          <p:cNvSpPr txBox="1"/>
          <p:nvPr/>
        </p:nvSpPr>
        <p:spPr>
          <a:xfrm>
            <a:off x="2542540" y="1977390"/>
            <a:ext cx="3009265" cy="1786890"/>
          </a:xfrm>
          <a:prstGeom prst="rect">
            <a:avLst/>
          </a:prstGeom>
          <a:noFill/>
          <a:ln>
            <a:solidFill>
              <a:srgbClr val="C5B098"/>
            </a:solidFill>
          </a:ln>
        </p:spPr>
        <p:txBody>
          <a:bodyPr wrap="square" rtlCol="0">
            <a:noAutofit/>
          </a:bodyPr>
          <a:lstStyle/>
          <a:p>
            <a:pPr marL="285750" indent="-285750" algn="just">
              <a:lnSpc>
                <a:spcPct val="150000"/>
              </a:lnSpc>
              <a:buFont typeface="Wingdings" panose="05000000000000000000" pitchFamily="2" charset="2"/>
              <a:buChar char="n"/>
            </a:pPr>
            <a:r>
              <a:rPr lang="zh-CN" altLang="en-US" sz="1400" dirty="0">
                <a:solidFill>
                  <a:schemeClr val="tx1"/>
                </a:solidFill>
                <a:latin typeface="微软雅黑" panose="020B0503020204020204" charset="-122"/>
                <a:ea typeface="微软雅黑" panose="020B0503020204020204" charset="-122"/>
              </a:rPr>
              <a:t>利用天津空港航运物流中心的优势降低损耗及运输成本，架设高效渠道来让自己产品拓展到更多地域，打造高性价比沙葱菜，薄利多销迅速补缺市场空白区域。</a:t>
            </a:r>
            <a:endParaRPr lang="zh-CN" altLang="en-US" sz="1400" b="1" dirty="0">
              <a:solidFill>
                <a:schemeClr val="tx1"/>
              </a:solidFill>
              <a:latin typeface="微软雅黑" panose="020B0503020204020204" charset="-122"/>
              <a:ea typeface="微软雅黑" panose="020B0503020204020204" charset="-122"/>
            </a:endParaRPr>
          </a:p>
        </p:txBody>
      </p:sp>
      <p:sp>
        <p:nvSpPr>
          <p:cNvPr id="23" name="文本框 22"/>
          <p:cNvSpPr txBox="1"/>
          <p:nvPr/>
        </p:nvSpPr>
        <p:spPr>
          <a:xfrm>
            <a:off x="8073918" y="1987789"/>
            <a:ext cx="3009136" cy="1706880"/>
          </a:xfrm>
          <a:prstGeom prst="rect">
            <a:avLst/>
          </a:prstGeom>
          <a:noFill/>
          <a:ln>
            <a:solidFill>
              <a:srgbClr val="C5B098"/>
            </a:solidFill>
          </a:ln>
        </p:spPr>
        <p:txBody>
          <a:bodyPr wrap="square" rtlCol="0">
            <a:spAutoFit/>
          </a:bodyPr>
          <a:lstStyle/>
          <a:p>
            <a:pPr marL="285750" indent="-285750" algn="just">
              <a:lnSpc>
                <a:spcPct val="150000"/>
              </a:lnSpc>
              <a:buFont typeface="Wingdings" panose="05000000000000000000" pitchFamily="2" charset="2"/>
              <a:buChar char="n"/>
            </a:pPr>
            <a:r>
              <a:rPr lang="zh-CN" altLang="en-US" sz="1400" dirty="0">
                <a:solidFill>
                  <a:schemeClr val="tx1"/>
                </a:solidFill>
                <a:latin typeface="微软雅黑" panose="020B0503020204020204" charset="-122"/>
                <a:ea typeface="微软雅黑" panose="020B0503020204020204" charset="-122"/>
              </a:rPr>
              <a:t>沙葱在畜类养殖过程中对于产量提升、抗病特性等突出问题具有显著的效果，且非化学合成试剂，由天然绿色植物提取，是真正的无抗饲料。</a:t>
            </a:r>
            <a:endParaRPr lang="zh-CN" altLang="en-US" sz="1400" b="1" dirty="0">
              <a:solidFill>
                <a:schemeClr val="tx1"/>
              </a:solidFill>
              <a:latin typeface="微软雅黑" panose="020B0503020204020204" charset="-122"/>
              <a:ea typeface="微软雅黑" panose="020B0503020204020204" charset="-122"/>
            </a:endParaRPr>
          </a:p>
        </p:txBody>
      </p:sp>
      <p:sp>
        <p:nvSpPr>
          <p:cNvPr id="46" name="文本框 45"/>
          <p:cNvSpPr txBox="1"/>
          <p:nvPr/>
        </p:nvSpPr>
        <p:spPr>
          <a:xfrm>
            <a:off x="2915920" y="3839845"/>
            <a:ext cx="7105015" cy="2919730"/>
          </a:xfrm>
          <a:prstGeom prst="rect">
            <a:avLst/>
          </a:prstGeom>
          <a:noFill/>
          <a:ln w="12700" cmpd="sng">
            <a:solidFill>
              <a:schemeClr val="accent1">
                <a:shade val="50000"/>
              </a:schemeClr>
            </a:solidFill>
            <a:prstDash val="solid"/>
          </a:ln>
        </p:spPr>
        <p:txBody>
          <a:bodyPr wrap="square" rtlCol="0" anchor="t">
            <a:noAutofit/>
          </a:bodyPr>
          <a:p>
            <a:pPr algn="l" fontAlgn="auto">
              <a:lnSpc>
                <a:spcPct val="150000"/>
              </a:lnSpc>
            </a:pPr>
            <a:r>
              <a:rPr lang="zh-CN" altLang="en-US" sz="2000" b="1" dirty="0">
                <a:solidFill>
                  <a:schemeClr val="tx1"/>
                </a:solidFill>
                <a:latin typeface="微软雅黑" panose="020B0503020204020204" charset="-122"/>
                <a:ea typeface="微软雅黑" panose="020B0503020204020204" charset="-122"/>
                <a:sym typeface="+mn-ea"/>
              </a:rPr>
              <a:t>市场潜力：</a:t>
            </a:r>
            <a:endParaRPr lang="en-US" altLang="zh-CN" sz="2000" b="1" dirty="0">
              <a:solidFill>
                <a:schemeClr val="tx1"/>
              </a:solidFill>
              <a:latin typeface="微软雅黑" panose="020B0503020204020204" charset="-122"/>
              <a:ea typeface="微软雅黑" panose="020B0503020204020204" charset="-122"/>
              <a:sym typeface="+mn-ea"/>
            </a:endParaRPr>
          </a:p>
          <a:p>
            <a:pPr marL="342900" indent="-342900" algn="l" fontAlgn="auto">
              <a:lnSpc>
                <a:spcPct val="150000"/>
              </a:lnSpc>
              <a:buFont typeface="+mj-lt"/>
              <a:buAutoNum type="arabicPeriod"/>
            </a:pPr>
            <a:r>
              <a:rPr lang="zh-CN" altLang="en-US" sz="1600" dirty="0">
                <a:solidFill>
                  <a:schemeClr val="tx1"/>
                </a:solidFill>
                <a:latin typeface="微软雅黑" panose="020B0503020204020204" charset="-122"/>
                <a:ea typeface="微软雅黑" panose="020B0503020204020204" charset="-122"/>
                <a:sym typeface="+mn-ea"/>
              </a:rPr>
              <a:t>近两年沙葱市场销量及价格走俏，规模量产后可带动种植户增收致富；</a:t>
            </a:r>
            <a:endParaRPr lang="zh-CN" altLang="en-US" sz="1600" dirty="0">
              <a:solidFill>
                <a:schemeClr val="tx1"/>
              </a:solidFill>
              <a:latin typeface="微软雅黑" panose="020B0503020204020204" charset="-122"/>
              <a:ea typeface="微软雅黑" panose="020B0503020204020204" charset="-122"/>
              <a:sym typeface="+mn-ea"/>
            </a:endParaRPr>
          </a:p>
          <a:p>
            <a:pPr marL="342900" indent="-342900" algn="l" fontAlgn="auto">
              <a:lnSpc>
                <a:spcPct val="150000"/>
              </a:lnSpc>
              <a:buFont typeface="+mj-lt"/>
              <a:buAutoNum type="arabicPeriod"/>
            </a:pPr>
            <a:r>
              <a:rPr lang="zh-CN" altLang="en-US" sz="1600" dirty="0">
                <a:solidFill>
                  <a:schemeClr val="tx1"/>
                </a:solidFill>
                <a:latin typeface="微软雅黑" panose="020B0503020204020204" charset="-122"/>
                <a:ea typeface="微软雅黑" panose="020B0503020204020204" charset="-122"/>
                <a:sym typeface="+mn-ea"/>
              </a:rPr>
              <a:t>沙葱缺少知名度，加大宣传，引导人们健康膳食，药食同源；</a:t>
            </a:r>
            <a:endParaRPr lang="zh-CN" altLang="en-US" sz="1600" dirty="0">
              <a:solidFill>
                <a:schemeClr val="tx1"/>
              </a:solidFill>
              <a:latin typeface="微软雅黑" panose="020B0503020204020204" charset="-122"/>
              <a:ea typeface="微软雅黑" panose="020B0503020204020204" charset="-122"/>
              <a:sym typeface="+mn-ea"/>
            </a:endParaRPr>
          </a:p>
          <a:p>
            <a:pPr marL="342900" indent="-342900" algn="l" fontAlgn="auto">
              <a:lnSpc>
                <a:spcPct val="150000"/>
              </a:lnSpc>
              <a:buFont typeface="+mj-lt"/>
              <a:buAutoNum type="arabicPeriod"/>
            </a:pPr>
            <a:r>
              <a:rPr lang="zh-CN" altLang="en-US" sz="1600" dirty="0">
                <a:solidFill>
                  <a:schemeClr val="tx1"/>
                </a:solidFill>
                <a:latin typeface="微软雅黑" panose="020B0503020204020204" charset="-122"/>
                <a:ea typeface="微软雅黑" panose="020B0503020204020204" charset="-122"/>
                <a:sym typeface="+mn-ea"/>
              </a:rPr>
              <a:t>针对其抓膘、育肥及防病等功效，优化饲料、推广牧场；</a:t>
            </a:r>
            <a:endParaRPr lang="zh-CN" altLang="en-US" sz="1600" dirty="0">
              <a:solidFill>
                <a:schemeClr val="tx1"/>
              </a:solidFill>
              <a:latin typeface="微软雅黑" panose="020B0503020204020204" charset="-122"/>
              <a:ea typeface="微软雅黑" panose="020B0503020204020204" charset="-122"/>
              <a:sym typeface="+mn-ea"/>
            </a:endParaRPr>
          </a:p>
          <a:p>
            <a:pPr marL="342900" indent="-342900" algn="l" fontAlgn="auto">
              <a:lnSpc>
                <a:spcPct val="150000"/>
              </a:lnSpc>
              <a:buFont typeface="+mj-lt"/>
              <a:buAutoNum type="arabicPeriod"/>
            </a:pPr>
            <a:r>
              <a:rPr lang="zh-CN" altLang="en-US" sz="1600" dirty="0">
                <a:solidFill>
                  <a:schemeClr val="tx1"/>
                </a:solidFill>
                <a:latin typeface="微软雅黑" panose="020B0503020204020204" charset="-122"/>
                <a:ea typeface="微软雅黑" panose="020B0503020204020204" charset="-122"/>
                <a:sym typeface="+mn-ea"/>
              </a:rPr>
              <a:t>沙葱加工技术和管理水平参差，有巨大发展空间；</a:t>
            </a:r>
            <a:endParaRPr lang="zh-CN" altLang="en-US" sz="1600" dirty="0">
              <a:solidFill>
                <a:schemeClr val="tx1"/>
              </a:solidFill>
              <a:latin typeface="微软雅黑" panose="020B0503020204020204" charset="-122"/>
              <a:ea typeface="微软雅黑" panose="020B0503020204020204" charset="-122"/>
              <a:sym typeface="+mn-ea"/>
            </a:endParaRPr>
          </a:p>
          <a:p>
            <a:pPr marL="342900" indent="-342900" algn="l" fontAlgn="auto">
              <a:lnSpc>
                <a:spcPct val="150000"/>
              </a:lnSpc>
              <a:buFont typeface="+mj-lt"/>
              <a:buAutoNum type="arabicPeriod"/>
            </a:pPr>
            <a:r>
              <a:rPr lang="zh-CN" altLang="en-US" sz="1600" dirty="0">
                <a:solidFill>
                  <a:schemeClr val="tx1"/>
                </a:solidFill>
                <a:latin typeface="微软雅黑" panose="020B0503020204020204" charset="-122"/>
                <a:ea typeface="微软雅黑" panose="020B0503020204020204" charset="-122"/>
                <a:sym typeface="+mn-ea"/>
              </a:rPr>
              <a:t>肉牛养殖由于多种因素产能不足，禁抗令下寻求量质双升；</a:t>
            </a:r>
            <a:endParaRPr lang="zh-CN" altLang="en-US" sz="1600" dirty="0">
              <a:solidFill>
                <a:schemeClr val="tx1"/>
              </a:solidFill>
              <a:latin typeface="微软雅黑" panose="020B0503020204020204" charset="-122"/>
              <a:ea typeface="微软雅黑" panose="020B0503020204020204" charset="-122"/>
              <a:sym typeface="+mn-ea"/>
            </a:endParaRPr>
          </a:p>
          <a:p>
            <a:pPr marL="342900" indent="-342900" algn="l" fontAlgn="auto">
              <a:lnSpc>
                <a:spcPct val="150000"/>
              </a:lnSpc>
              <a:buFont typeface="+mj-lt"/>
              <a:buAutoNum type="arabicPeriod"/>
            </a:pPr>
            <a:r>
              <a:rPr lang="zh-CN" altLang="en-US" sz="1600" dirty="0">
                <a:solidFill>
                  <a:schemeClr val="tx1"/>
                </a:solidFill>
                <a:latin typeface="微软雅黑" panose="020B0503020204020204" charset="-122"/>
                <a:ea typeface="微软雅黑" panose="020B0503020204020204" charset="-122"/>
                <a:sym typeface="+mn-ea"/>
              </a:rPr>
              <a:t>居民生活水平提高，高品质牛肉消费需求提升，供应缺口不断放大</a:t>
            </a:r>
            <a:r>
              <a:rPr lang="zh-CN" altLang="zh-CN" sz="1600" dirty="0">
                <a:solidFill>
                  <a:schemeClr val="tx1"/>
                </a:solidFill>
                <a:latin typeface="微软雅黑" panose="020B0503020204020204" charset="-122"/>
                <a:ea typeface="微软雅黑" panose="020B0503020204020204" charset="-122"/>
              </a:rPr>
              <a:t>。</a:t>
            </a:r>
            <a:endParaRPr lang="zh-CN" altLang="zh-CN" sz="1600" dirty="0">
              <a:solidFill>
                <a:schemeClr val="tx1"/>
              </a:solidFill>
              <a:latin typeface="微软雅黑" panose="020B0503020204020204" charset="-122"/>
              <a:ea typeface="微软雅黑" panose="020B0503020204020204" charset="-122"/>
            </a:endParaRPr>
          </a:p>
          <a:p>
            <a:pPr algn="l"/>
            <a:endParaRPr lang="zh-CN" altLang="zh-CN" b="1" dirty="0">
              <a:solidFill>
                <a:srgbClr val="FF0000"/>
              </a:solidFill>
              <a:latin typeface="微软雅黑" panose="020B0503020204020204" charset="-122"/>
              <a:ea typeface="微软雅黑" panose="020B0503020204020204" charset="-122"/>
            </a:endParaRPr>
          </a:p>
          <a:p>
            <a:endParaRPr lang="zh-CN" altLang="zh-CN" b="1" dirty="0">
              <a:solidFill>
                <a:srgbClr val="FF0000"/>
              </a:solidFill>
              <a:latin typeface="微软雅黑" panose="020B0503020204020204" charset="-122"/>
              <a:ea typeface="微软雅黑" panose="020B0503020204020204" charset="-122"/>
            </a:endParaRPr>
          </a:p>
        </p:txBody>
      </p:sp>
    </p:spTree>
  </p:cSld>
  <p:clrMapOvr>
    <a:masterClrMapping/>
  </p:clrMapOvr>
  <p:transition advTm="1431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p:nvPr/>
        </p:nvSpPr>
        <p:spPr>
          <a:xfrm>
            <a:off x="4699635" y="1718310"/>
            <a:ext cx="1428115" cy="1428115"/>
          </a:xfrm>
          <a:prstGeom prst="ellipse">
            <a:avLst/>
          </a:prstGeom>
          <a:solidFill>
            <a:srgbClr val="B8D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930531" y="468088"/>
            <a:ext cx="4932646" cy="645160"/>
          </a:xfrm>
          <a:prstGeom prst="rect">
            <a:avLst/>
          </a:prstGeom>
        </p:spPr>
        <p:txBody>
          <a:bodyPr wrap="square">
            <a:spAutoFit/>
          </a:bodyPr>
          <a:lstStyle/>
          <a:p>
            <a:pPr algn="l">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沙葱产业链</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5" name="矩形 4"/>
          <p:cNvSpPr/>
          <p:nvPr/>
        </p:nvSpPr>
        <p:spPr>
          <a:xfrm rot="10800000">
            <a:off x="15875" y="6295390"/>
            <a:ext cx="12207875" cy="539115"/>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rot="10800000">
            <a:off x="15875" y="1383119"/>
            <a:ext cx="515380"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1866900" y="3474085"/>
            <a:ext cx="1386840" cy="398780"/>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微软雅黑" panose="020B0503020204020204" charset="-122"/>
                <a:ea typeface="微软雅黑" panose="020B0503020204020204" charset="-122"/>
              </a:rPr>
              <a:t>第一产业</a:t>
            </a:r>
            <a:endParaRPr lang="zh-CN" altLang="en-US" sz="2000" dirty="0">
              <a:solidFill>
                <a:schemeClr val="tx1">
                  <a:lumMod val="65000"/>
                  <a:lumOff val="35000"/>
                </a:schemeClr>
              </a:solidFill>
              <a:latin typeface="微软雅黑" panose="020B0503020204020204" charset="-122"/>
              <a:ea typeface="微软雅黑" panose="020B0503020204020204" charset="-122"/>
            </a:endParaRPr>
          </a:p>
        </p:txBody>
      </p:sp>
      <p:sp>
        <p:nvSpPr>
          <p:cNvPr id="14" name="文本框 13"/>
          <p:cNvSpPr txBox="1"/>
          <p:nvPr/>
        </p:nvSpPr>
        <p:spPr>
          <a:xfrm>
            <a:off x="5406390" y="3474085"/>
            <a:ext cx="1383030" cy="398780"/>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微软雅黑" panose="020B0503020204020204" charset="-122"/>
                <a:ea typeface="微软雅黑" panose="020B0503020204020204" charset="-122"/>
              </a:rPr>
              <a:t>第二产业</a:t>
            </a:r>
            <a:endParaRPr lang="zh-CN" altLang="en-US" sz="2000" dirty="0">
              <a:solidFill>
                <a:schemeClr val="tx1">
                  <a:lumMod val="65000"/>
                  <a:lumOff val="35000"/>
                </a:schemeClr>
              </a:solidFill>
              <a:latin typeface="微软雅黑" panose="020B0503020204020204" charset="-122"/>
              <a:ea typeface="微软雅黑" panose="020B0503020204020204" charset="-122"/>
            </a:endParaRPr>
          </a:p>
        </p:txBody>
      </p:sp>
      <p:sp>
        <p:nvSpPr>
          <p:cNvPr id="15" name="文本框 14"/>
          <p:cNvSpPr txBox="1"/>
          <p:nvPr/>
        </p:nvSpPr>
        <p:spPr>
          <a:xfrm>
            <a:off x="8848725" y="3474085"/>
            <a:ext cx="1452245" cy="398780"/>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微软雅黑" panose="020B0503020204020204" charset="-122"/>
                <a:ea typeface="微软雅黑" panose="020B0503020204020204" charset="-122"/>
              </a:rPr>
              <a:t>第三产业</a:t>
            </a:r>
            <a:endParaRPr lang="zh-CN" altLang="en-US" sz="2000" dirty="0">
              <a:solidFill>
                <a:schemeClr val="tx1">
                  <a:lumMod val="65000"/>
                  <a:lumOff val="35000"/>
                </a:schemeClr>
              </a:solidFill>
              <a:latin typeface="微软雅黑" panose="020B0503020204020204" charset="-122"/>
              <a:ea typeface="微软雅黑" panose="020B0503020204020204" charset="-122"/>
            </a:endParaRPr>
          </a:p>
        </p:txBody>
      </p:sp>
      <p:grpSp>
        <p:nvGrpSpPr>
          <p:cNvPr id="16" name="组合 15"/>
          <p:cNvGrpSpPr/>
          <p:nvPr/>
        </p:nvGrpSpPr>
        <p:grpSpPr>
          <a:xfrm>
            <a:off x="2302510" y="1671320"/>
            <a:ext cx="8825230" cy="1496695"/>
            <a:chOff x="1543050" y="2067560"/>
            <a:chExt cx="8825230" cy="1496695"/>
          </a:xfrm>
        </p:grpSpPr>
        <p:sp>
          <p:nvSpPr>
            <p:cNvPr id="20" name="椭圆 19"/>
            <p:cNvSpPr/>
            <p:nvPr/>
          </p:nvSpPr>
          <p:spPr>
            <a:xfrm>
              <a:off x="1543050" y="2136140"/>
              <a:ext cx="1428115" cy="1428115"/>
            </a:xfrm>
            <a:prstGeom prst="ellipse">
              <a:avLst/>
            </a:prstGeom>
            <a:solidFill>
              <a:srgbClr val="B8D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382260" y="2067560"/>
              <a:ext cx="1428115" cy="1428115"/>
            </a:xfrm>
            <a:prstGeom prst="ellipse">
              <a:avLst/>
            </a:prstGeom>
            <a:solidFill>
              <a:srgbClr val="8EC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8940165" y="2078990"/>
              <a:ext cx="1428115" cy="1428115"/>
            </a:xfrm>
            <a:prstGeom prst="ellipse">
              <a:avLst/>
            </a:prstGeom>
            <a:solidFill>
              <a:srgbClr val="68A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641350" y="3813175"/>
            <a:ext cx="3634105" cy="2030095"/>
          </a:xfrm>
          <a:prstGeom prst="rect">
            <a:avLst/>
          </a:prstGeom>
        </p:spPr>
        <p:txBody>
          <a:bodyPr wrap="square">
            <a:spAutoFit/>
          </a:bodyPr>
          <a:lstStyle/>
          <a:p>
            <a:pPr algn="just"/>
            <a:r>
              <a:rPr lang="zh-CN" altLang="zh-CN" dirty="0">
                <a:solidFill>
                  <a:schemeClr val="tx1"/>
                </a:solidFill>
                <a:latin typeface="微软雅黑" panose="020B0503020204020204" charset="-122"/>
                <a:ea typeface="微软雅黑" panose="020B0503020204020204" charset="-122"/>
              </a:rPr>
              <a:t>通过沙葱种植标准化复制，育种场优质牛源的后备，带动周边乡镇村民种植</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在种、养、产基础上，完成沙葱产品贮运、保鲜、包装等产业附属平台构建，待一期试点形成规模后，后期辐射带动地区种植户种植，并在全国适宜地区推广。</a:t>
            </a:r>
            <a:endParaRPr lang="zh-CN" altLang="en-US" dirty="0">
              <a:solidFill>
                <a:schemeClr val="tx1"/>
              </a:solidFill>
              <a:latin typeface="微软雅黑" panose="020B0503020204020204" charset="-122"/>
              <a:ea typeface="微软雅黑" panose="020B0503020204020204" charset="-122"/>
            </a:endParaRPr>
          </a:p>
        </p:txBody>
      </p:sp>
      <p:sp>
        <p:nvSpPr>
          <p:cNvPr id="27" name="矩形 26"/>
          <p:cNvSpPr/>
          <p:nvPr/>
        </p:nvSpPr>
        <p:spPr>
          <a:xfrm>
            <a:off x="4498975" y="3813175"/>
            <a:ext cx="3180715" cy="2030095"/>
          </a:xfrm>
          <a:prstGeom prst="rect">
            <a:avLst/>
          </a:prstGeom>
        </p:spPr>
        <p:txBody>
          <a:bodyPr wrap="square">
            <a:spAutoFit/>
          </a:bodyPr>
          <a:lstStyle/>
          <a:p>
            <a:pPr algn="just"/>
            <a:r>
              <a:rPr lang="zh-CN" altLang="en-US" dirty="0">
                <a:solidFill>
                  <a:schemeClr val="tx1"/>
                </a:solidFill>
                <a:latin typeface="微软雅黑" panose="020B0503020204020204" charset="-122"/>
                <a:ea typeface="微软雅黑" panose="020B0503020204020204" charset="-122"/>
              </a:rPr>
              <a:t>建造沙葱加工厂，完成对沙葱深加工产品的研究，</a:t>
            </a:r>
            <a:r>
              <a:rPr lang="zh-CN" altLang="zh-CN" dirty="0">
                <a:solidFill>
                  <a:schemeClr val="tx1"/>
                </a:solidFill>
                <a:latin typeface="微软雅黑" panose="020B0503020204020204" charset="-122"/>
                <a:ea typeface="微软雅黑" panose="020B0503020204020204" charset="-122"/>
              </a:rPr>
              <a:t>主要针对畜牧场所需，专项研发各类型饲料添加剂。更好的接轨肉牛养殖产业，</a:t>
            </a:r>
            <a:r>
              <a:rPr lang="zh-CN" altLang="en-US" dirty="0">
                <a:solidFill>
                  <a:schemeClr val="tx1"/>
                </a:solidFill>
                <a:latin typeface="微软雅黑" panose="020B0503020204020204" charset="-122"/>
                <a:ea typeface="微软雅黑" panose="020B0503020204020204" charset="-122"/>
              </a:rPr>
              <a:t>实现产业振兴、科技振兴、人才回引、满足周边乡镇人员的就业需求。</a:t>
            </a:r>
            <a:endParaRPr lang="zh-CN" altLang="en-US" dirty="0">
              <a:solidFill>
                <a:schemeClr val="tx1"/>
              </a:solidFill>
              <a:latin typeface="微软雅黑" panose="020B0503020204020204" charset="-122"/>
              <a:ea typeface="微软雅黑" panose="020B0503020204020204" charset="-122"/>
            </a:endParaRPr>
          </a:p>
        </p:txBody>
      </p:sp>
      <p:sp>
        <p:nvSpPr>
          <p:cNvPr id="28" name="矩形 27"/>
          <p:cNvSpPr/>
          <p:nvPr/>
        </p:nvSpPr>
        <p:spPr>
          <a:xfrm>
            <a:off x="8034020" y="3813175"/>
            <a:ext cx="3093720" cy="1476375"/>
          </a:xfrm>
          <a:prstGeom prst="rect">
            <a:avLst/>
          </a:prstGeom>
        </p:spPr>
        <p:txBody>
          <a:bodyPr wrap="square">
            <a:spAutoFit/>
          </a:bodyPr>
          <a:lstStyle/>
          <a:p>
            <a:pPr algn="just"/>
            <a:r>
              <a:rPr lang="zh-CN" altLang="en-US" dirty="0">
                <a:solidFill>
                  <a:schemeClr val="tx1"/>
                </a:solidFill>
                <a:latin typeface="微软雅黑" panose="020B0503020204020204" charset="-122"/>
                <a:ea typeface="微软雅黑" panose="020B0503020204020204" charset="-122"/>
              </a:rPr>
              <a:t>以沙葱为主要成分的饲料添加剂的售卖、新鲜沙葱以品牌包装方式售卖以及最终的肉牛生产的增效和中高端牛肉市场的拓展与开发。</a:t>
            </a:r>
            <a:endParaRPr lang="zh-CN" altLang="en-US" dirty="0">
              <a:solidFill>
                <a:schemeClr val="tx1"/>
              </a:solidFill>
              <a:latin typeface="微软雅黑" panose="020B0503020204020204" charset="-122"/>
              <a:ea typeface="微软雅黑" panose="020B0503020204020204" charset="-122"/>
            </a:endParaRPr>
          </a:p>
        </p:txBody>
      </p:sp>
      <p:sp>
        <p:nvSpPr>
          <p:cNvPr id="6" name="右箭头 5"/>
          <p:cNvSpPr/>
          <p:nvPr/>
        </p:nvSpPr>
        <p:spPr>
          <a:xfrm>
            <a:off x="3834615" y="2082911"/>
            <a:ext cx="735085" cy="741458"/>
          </a:xfrm>
          <a:prstGeom prst="rightArrow">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74395" y="1739900"/>
            <a:ext cx="1428115" cy="1428115"/>
          </a:xfrm>
          <a:prstGeom prst="ellipse">
            <a:avLst/>
          </a:prstGeom>
          <a:solidFill>
            <a:srgbClr val="B8D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右箭头 28"/>
          <p:cNvSpPr/>
          <p:nvPr/>
        </p:nvSpPr>
        <p:spPr>
          <a:xfrm>
            <a:off x="7632433" y="1959183"/>
            <a:ext cx="735085" cy="741458"/>
          </a:xfrm>
          <a:prstGeom prst="rightArrow">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tretch>
            <a:fillRect/>
          </a:stretch>
        </p:blipFill>
        <p:spPr>
          <a:xfrm>
            <a:off x="2322195" y="1785620"/>
            <a:ext cx="1349375" cy="1359535"/>
          </a:xfrm>
          <a:prstGeom prst="ellipse">
            <a:avLst/>
          </a:prstGeom>
        </p:spPr>
      </p:pic>
      <p:pic>
        <p:nvPicPr>
          <p:cNvPr id="10" name="图片 9"/>
          <p:cNvPicPr>
            <a:picLocks noChangeAspect="1"/>
          </p:cNvPicPr>
          <p:nvPr/>
        </p:nvPicPr>
        <p:blipFill>
          <a:blip r:embed="rId2"/>
          <a:stretch>
            <a:fillRect/>
          </a:stretch>
        </p:blipFill>
        <p:spPr>
          <a:xfrm>
            <a:off x="4673600" y="1750060"/>
            <a:ext cx="1442720" cy="1365250"/>
          </a:xfrm>
          <a:prstGeom prst="ellipse">
            <a:avLst/>
          </a:prstGeom>
        </p:spPr>
      </p:pic>
      <p:pic>
        <p:nvPicPr>
          <p:cNvPr id="12" name="图片 11"/>
          <p:cNvPicPr/>
          <p:nvPr/>
        </p:nvPicPr>
        <p:blipFill>
          <a:blip r:embed="rId3"/>
          <a:stretch>
            <a:fillRect/>
          </a:stretch>
        </p:blipFill>
        <p:spPr>
          <a:xfrm>
            <a:off x="8367395" y="1710055"/>
            <a:ext cx="1332000" cy="1357200"/>
          </a:xfrm>
          <a:prstGeom prst="ellipse">
            <a:avLst/>
          </a:prstGeom>
        </p:spPr>
      </p:pic>
      <p:pic>
        <p:nvPicPr>
          <p:cNvPr id="30" name="图片 29"/>
          <p:cNvPicPr/>
          <p:nvPr/>
        </p:nvPicPr>
        <p:blipFill>
          <a:blip r:embed="rId4"/>
          <a:stretch>
            <a:fillRect/>
          </a:stretch>
        </p:blipFill>
        <p:spPr>
          <a:xfrm>
            <a:off x="6171565" y="1718310"/>
            <a:ext cx="1357200" cy="1342800"/>
          </a:xfrm>
          <a:prstGeom prst="ellipse">
            <a:avLst/>
          </a:prstGeom>
        </p:spPr>
      </p:pic>
      <p:pic>
        <p:nvPicPr>
          <p:cNvPr id="31" name="图片 30"/>
          <p:cNvPicPr/>
          <p:nvPr/>
        </p:nvPicPr>
        <p:blipFill>
          <a:blip r:embed="rId5"/>
          <a:stretch>
            <a:fillRect/>
          </a:stretch>
        </p:blipFill>
        <p:spPr>
          <a:xfrm>
            <a:off x="930275" y="1797050"/>
            <a:ext cx="1332000" cy="1332000"/>
          </a:xfrm>
          <a:prstGeom prst="ellipse">
            <a:avLst/>
          </a:prstGeom>
        </p:spPr>
      </p:pic>
      <p:pic>
        <p:nvPicPr>
          <p:cNvPr id="32" name="图片 31"/>
          <p:cNvPicPr/>
          <p:nvPr/>
        </p:nvPicPr>
        <p:blipFill>
          <a:blip r:embed="rId6"/>
          <a:stretch>
            <a:fillRect/>
          </a:stretch>
        </p:blipFill>
        <p:spPr>
          <a:xfrm>
            <a:off x="9744710" y="1718310"/>
            <a:ext cx="1357200" cy="1360800"/>
          </a:xfrm>
          <a:prstGeom prst="ellipse">
            <a:avLst/>
          </a:prstGeom>
        </p:spPr>
      </p:pic>
    </p:spTree>
  </p:cSld>
  <p:clrMapOvr>
    <a:masterClrMapping/>
  </p:clrMapOvr>
  <p:transition advTm="1165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0800000">
            <a:off x="11125236" y="-12486"/>
            <a:ext cx="515380"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2308" y="366114"/>
            <a:ext cx="1130704" cy="799358"/>
          </a:xfrm>
          <a:prstGeom prst="rect">
            <a:avLst/>
          </a:prstGeom>
        </p:spPr>
      </p:pic>
      <p:sp>
        <p:nvSpPr>
          <p:cNvPr id="6" name="矩形 5"/>
          <p:cNvSpPr/>
          <p:nvPr/>
        </p:nvSpPr>
        <p:spPr>
          <a:xfrm>
            <a:off x="1258408" y="515075"/>
            <a:ext cx="3208840" cy="645160"/>
          </a:xfrm>
          <a:prstGeom prst="rect">
            <a:avLst/>
          </a:prstGeom>
        </p:spPr>
        <p:txBody>
          <a:bodyPr wrap="square">
            <a:spAutoFit/>
          </a:bodyPr>
          <a:lstStyle/>
          <a:p>
            <a:pPr algn="l">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盈利模式</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44" name="Block Arc 44"/>
          <p:cNvSpPr/>
          <p:nvPr/>
        </p:nvSpPr>
        <p:spPr>
          <a:xfrm flipV="1">
            <a:off x="1486901" y="2871570"/>
            <a:ext cx="1777937" cy="1777937"/>
          </a:xfrm>
          <a:prstGeom prst="blockArc">
            <a:avLst>
              <a:gd name="adj1" fmla="val 10800000"/>
              <a:gd name="adj2" fmla="val 88983"/>
              <a:gd name="adj3" fmla="val 16255"/>
            </a:avLst>
          </a:prstGeom>
          <a:solidFill>
            <a:srgbClr val="9CCC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656D78"/>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45" name="Block Arc 45"/>
          <p:cNvSpPr/>
          <p:nvPr/>
        </p:nvSpPr>
        <p:spPr>
          <a:xfrm>
            <a:off x="2976982" y="2871570"/>
            <a:ext cx="1777937" cy="1777937"/>
          </a:xfrm>
          <a:prstGeom prst="blockArc">
            <a:avLst>
              <a:gd name="adj1" fmla="val 10800000"/>
              <a:gd name="adj2" fmla="val 88983"/>
              <a:gd name="adj3" fmla="val 16255"/>
            </a:avLst>
          </a:prstGeom>
          <a:solidFill>
            <a:srgbClr val="8BC34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656D78"/>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46" name="Block Arc 46"/>
          <p:cNvSpPr/>
          <p:nvPr/>
        </p:nvSpPr>
        <p:spPr>
          <a:xfrm flipV="1">
            <a:off x="4467064" y="2871570"/>
            <a:ext cx="1777937" cy="1777937"/>
          </a:xfrm>
          <a:prstGeom prst="blockArc">
            <a:avLst>
              <a:gd name="adj1" fmla="val 10800000"/>
              <a:gd name="adj2" fmla="val 88983"/>
              <a:gd name="adj3" fmla="val 16255"/>
            </a:avLst>
          </a:prstGeom>
          <a:solidFill>
            <a:srgbClr val="7CB34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656D78"/>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47" name="Block Arc 47"/>
          <p:cNvSpPr/>
          <p:nvPr/>
        </p:nvSpPr>
        <p:spPr>
          <a:xfrm>
            <a:off x="5957145" y="2871570"/>
            <a:ext cx="1777937" cy="1777937"/>
          </a:xfrm>
          <a:prstGeom prst="blockArc">
            <a:avLst>
              <a:gd name="adj1" fmla="val 10800000"/>
              <a:gd name="adj2" fmla="val 88983"/>
              <a:gd name="adj3" fmla="val 16255"/>
            </a:avLst>
          </a:prstGeom>
          <a:solidFill>
            <a:srgbClr val="689F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656D78"/>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48" name="Block Arc 48"/>
          <p:cNvSpPr/>
          <p:nvPr/>
        </p:nvSpPr>
        <p:spPr>
          <a:xfrm flipV="1">
            <a:off x="7447225" y="2871570"/>
            <a:ext cx="1777937" cy="1777937"/>
          </a:xfrm>
          <a:prstGeom prst="blockArc">
            <a:avLst>
              <a:gd name="adj1" fmla="val 10800000"/>
              <a:gd name="adj2" fmla="val 88983"/>
              <a:gd name="adj3" fmla="val 16255"/>
            </a:avLst>
          </a:prstGeom>
          <a:solidFill>
            <a:srgbClr val="558B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656D78"/>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49" name="Block Arc 49"/>
          <p:cNvSpPr/>
          <p:nvPr/>
        </p:nvSpPr>
        <p:spPr>
          <a:xfrm>
            <a:off x="8937746" y="2871570"/>
            <a:ext cx="1777937" cy="1777937"/>
          </a:xfrm>
          <a:prstGeom prst="blockArc">
            <a:avLst>
              <a:gd name="adj1" fmla="val 10800000"/>
              <a:gd name="adj2" fmla="val 88983"/>
              <a:gd name="adj3" fmla="val 16255"/>
            </a:avLst>
          </a:prstGeom>
          <a:solidFill>
            <a:srgbClr val="3369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656D78"/>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nvGrpSpPr>
          <p:cNvPr id="50" name="Group 56"/>
          <p:cNvGrpSpPr/>
          <p:nvPr/>
        </p:nvGrpSpPr>
        <p:grpSpPr>
          <a:xfrm>
            <a:off x="-13398" y="1728596"/>
            <a:ext cx="1788156" cy="2040409"/>
            <a:chOff x="-10049" y="1047750"/>
            <a:chExt cx="1341117" cy="1530307"/>
          </a:xfrm>
        </p:grpSpPr>
        <p:sp>
          <p:nvSpPr>
            <p:cNvPr id="51" name="Rectangle 57"/>
            <p:cNvSpPr/>
            <p:nvPr/>
          </p:nvSpPr>
          <p:spPr>
            <a:xfrm>
              <a:off x="1115175" y="1047750"/>
              <a:ext cx="215893" cy="1530307"/>
            </a:xfrm>
            <a:prstGeom prst="rect">
              <a:avLst/>
            </a:prstGeom>
            <a:solidFill>
              <a:srgbClr val="9CCC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52" name="Rectangle 58"/>
            <p:cNvSpPr/>
            <p:nvPr/>
          </p:nvSpPr>
          <p:spPr>
            <a:xfrm rot="5400000">
              <a:off x="548733" y="488968"/>
              <a:ext cx="215893" cy="1333457"/>
            </a:xfrm>
            <a:prstGeom prst="rect">
              <a:avLst/>
            </a:prstGeom>
            <a:solidFill>
              <a:srgbClr val="9CCC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grpSp>
        <p:nvGrpSpPr>
          <p:cNvPr id="53" name="Group 59"/>
          <p:cNvGrpSpPr/>
          <p:nvPr/>
        </p:nvGrpSpPr>
        <p:grpSpPr>
          <a:xfrm>
            <a:off x="10427826" y="3760538"/>
            <a:ext cx="1764173" cy="2133657"/>
            <a:chOff x="7820869" y="2571707"/>
            <a:chExt cx="1323130" cy="1600243"/>
          </a:xfrm>
        </p:grpSpPr>
        <p:sp>
          <p:nvSpPr>
            <p:cNvPr id="54" name="Rectangle 60"/>
            <p:cNvSpPr/>
            <p:nvPr/>
          </p:nvSpPr>
          <p:spPr>
            <a:xfrm>
              <a:off x="7820869" y="2571707"/>
              <a:ext cx="215893" cy="1600243"/>
            </a:xfrm>
            <a:prstGeom prst="rect">
              <a:avLst/>
            </a:prstGeom>
            <a:solidFill>
              <a:srgbClr val="3369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55" name="Rectangle 61"/>
            <p:cNvSpPr/>
            <p:nvPr/>
          </p:nvSpPr>
          <p:spPr>
            <a:xfrm rot="5400000">
              <a:off x="8386158" y="3413307"/>
              <a:ext cx="215893" cy="1299789"/>
            </a:xfrm>
            <a:prstGeom prst="rect">
              <a:avLst/>
            </a:prstGeom>
            <a:solidFill>
              <a:srgbClr val="3369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sp>
        <p:nvSpPr>
          <p:cNvPr id="57" name="Rectangle 63"/>
          <p:cNvSpPr/>
          <p:nvPr/>
        </p:nvSpPr>
        <p:spPr>
          <a:xfrm>
            <a:off x="1487387" y="4778761"/>
            <a:ext cx="1804309" cy="330835"/>
          </a:xfrm>
          <a:prstGeom prst="rect">
            <a:avLst/>
          </a:prstGeom>
        </p:spPr>
        <p:txBody>
          <a:bodyPr wrap="square">
            <a:spAutoFit/>
          </a:bodyPr>
          <a:lstStyle/>
          <a:p>
            <a:pPr algn="ctr">
              <a:lnSpc>
                <a:spcPct val="130000"/>
              </a:lnSpc>
              <a:defRPr/>
            </a:pPr>
            <a:r>
              <a:rPr lang="zh-CN" altLang="zh-CN" sz="1200" b="1" dirty="0">
                <a:solidFill>
                  <a:schemeClr val="tx1"/>
                </a:solidFill>
                <a:latin typeface="微软雅黑" panose="020B0503020204020204" charset="-122"/>
                <a:ea typeface="微软雅黑" panose="020B0503020204020204" charset="-122"/>
              </a:rPr>
              <a:t>新鲜沙葱面向市场</a:t>
            </a:r>
            <a:endParaRPr lang="zh-CN" altLang="zh-CN" sz="1200" b="1" dirty="0">
              <a:solidFill>
                <a:schemeClr val="tx1"/>
              </a:solidFill>
              <a:latin typeface="微软雅黑" panose="020B0503020204020204" charset="-122"/>
              <a:ea typeface="微软雅黑" panose="020B0503020204020204" charset="-122"/>
            </a:endParaRPr>
          </a:p>
        </p:txBody>
      </p:sp>
      <p:grpSp>
        <p:nvGrpSpPr>
          <p:cNvPr id="62" name="Group 6"/>
          <p:cNvGrpSpPr/>
          <p:nvPr/>
        </p:nvGrpSpPr>
        <p:grpSpPr>
          <a:xfrm>
            <a:off x="1970633" y="3352037"/>
            <a:ext cx="833937" cy="833937"/>
            <a:chOff x="1970633" y="3352037"/>
            <a:chExt cx="833937" cy="833937"/>
          </a:xfrm>
        </p:grpSpPr>
        <p:sp>
          <p:nvSpPr>
            <p:cNvPr id="63" name="Oval 53"/>
            <p:cNvSpPr/>
            <p:nvPr/>
          </p:nvSpPr>
          <p:spPr>
            <a:xfrm>
              <a:off x="1970633" y="3352037"/>
              <a:ext cx="833937" cy="833937"/>
            </a:xfrm>
            <a:prstGeom prst="ellipse">
              <a:avLst/>
            </a:prstGeom>
            <a:noFill/>
            <a:ln w="76200" cap="flat" cmpd="sng" algn="ctr">
              <a:solidFill>
                <a:srgbClr val="9CCC6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64" name="Shape 2642"/>
            <p:cNvSpPr/>
            <p:nvPr/>
          </p:nvSpPr>
          <p:spPr>
            <a:xfrm>
              <a:off x="2247937" y="3633570"/>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rgbClr val="44546A"/>
            </a:solidFill>
            <a:ln w="12700">
              <a:miter lim="400000"/>
            </a:ln>
          </p:spPr>
          <p:txBody>
            <a:bodyPr lIns="19045" tIns="19045" rIns="19045" bIns="19045" anchor="ctr"/>
            <a:lstStyle/>
            <a:p>
              <a:pPr marL="0" marR="0" lvl="0" indent="0" defTabSz="2286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grpSp>
        <p:nvGrpSpPr>
          <p:cNvPr id="65" name="Group 4"/>
          <p:cNvGrpSpPr/>
          <p:nvPr/>
        </p:nvGrpSpPr>
        <p:grpSpPr>
          <a:xfrm>
            <a:off x="4953880" y="3352037"/>
            <a:ext cx="833937" cy="833937"/>
            <a:chOff x="4953880" y="3352037"/>
            <a:chExt cx="833937" cy="833937"/>
          </a:xfrm>
        </p:grpSpPr>
        <p:sp>
          <p:nvSpPr>
            <p:cNvPr id="66" name="Oval 52"/>
            <p:cNvSpPr/>
            <p:nvPr/>
          </p:nvSpPr>
          <p:spPr>
            <a:xfrm>
              <a:off x="4953880" y="3352037"/>
              <a:ext cx="833937" cy="833937"/>
            </a:xfrm>
            <a:prstGeom prst="ellipse">
              <a:avLst/>
            </a:prstGeom>
            <a:noFill/>
            <a:ln w="76200" cap="flat" cmpd="sng" algn="ctr">
              <a:solidFill>
                <a:srgbClr val="7CB34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67" name="Shape 2656"/>
            <p:cNvSpPr/>
            <p:nvPr/>
          </p:nvSpPr>
          <p:spPr>
            <a:xfrm>
              <a:off x="5241296" y="362934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rgbClr val="44546A"/>
            </a:solidFill>
            <a:ln w="12700">
              <a:miter lim="400000"/>
            </a:ln>
          </p:spPr>
          <p:txBody>
            <a:bodyPr lIns="19045" tIns="19045" rIns="19045" bIns="19045" anchor="ctr"/>
            <a:lstStyle/>
            <a:p>
              <a:pPr marL="0" marR="0" lvl="0" indent="0" defTabSz="2286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grpSp>
        <p:nvGrpSpPr>
          <p:cNvPr id="68" name="Group 5"/>
          <p:cNvGrpSpPr/>
          <p:nvPr/>
        </p:nvGrpSpPr>
        <p:grpSpPr>
          <a:xfrm>
            <a:off x="3443833" y="3360504"/>
            <a:ext cx="833937" cy="833937"/>
            <a:chOff x="3443833" y="3360504"/>
            <a:chExt cx="833937" cy="833937"/>
          </a:xfrm>
        </p:grpSpPr>
        <p:sp>
          <p:nvSpPr>
            <p:cNvPr id="69" name="Oval 50"/>
            <p:cNvSpPr/>
            <p:nvPr/>
          </p:nvSpPr>
          <p:spPr>
            <a:xfrm>
              <a:off x="3443833" y="3360504"/>
              <a:ext cx="833937" cy="833937"/>
            </a:xfrm>
            <a:prstGeom prst="ellipse">
              <a:avLst/>
            </a:prstGeom>
            <a:noFill/>
            <a:ln w="76200" cap="flat" cmpd="sng" algn="ctr">
              <a:solidFill>
                <a:srgbClr val="8BC3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70" name="Shape 2662"/>
            <p:cNvSpPr/>
            <p:nvPr/>
          </p:nvSpPr>
          <p:spPr>
            <a:xfrm>
              <a:off x="3730550" y="362087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rgbClr val="44546A"/>
            </a:solidFill>
            <a:ln w="12700">
              <a:miter lim="400000"/>
            </a:ln>
          </p:spPr>
          <p:txBody>
            <a:bodyPr lIns="19045" tIns="19045" rIns="19045" bIns="19045" anchor="ctr"/>
            <a:lstStyle/>
            <a:p>
              <a:pPr marL="0" marR="0" lvl="0" indent="0" defTabSz="2286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grpSp>
        <p:nvGrpSpPr>
          <p:cNvPr id="71" name="Group 3"/>
          <p:cNvGrpSpPr/>
          <p:nvPr/>
        </p:nvGrpSpPr>
        <p:grpSpPr>
          <a:xfrm>
            <a:off x="6443960" y="3360504"/>
            <a:ext cx="833937" cy="833937"/>
            <a:chOff x="6443960" y="3360504"/>
            <a:chExt cx="833937" cy="833937"/>
          </a:xfrm>
        </p:grpSpPr>
        <p:sp>
          <p:nvSpPr>
            <p:cNvPr id="72" name="Oval 51"/>
            <p:cNvSpPr/>
            <p:nvPr/>
          </p:nvSpPr>
          <p:spPr>
            <a:xfrm>
              <a:off x="6443960" y="3360504"/>
              <a:ext cx="833937" cy="833937"/>
            </a:xfrm>
            <a:prstGeom prst="ellipse">
              <a:avLst/>
            </a:prstGeom>
            <a:noFill/>
            <a:ln w="76200" cap="flat" cmpd="sng" algn="ctr">
              <a:solidFill>
                <a:srgbClr val="689F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73" name="Shape 2689"/>
            <p:cNvSpPr/>
            <p:nvPr/>
          </p:nvSpPr>
          <p:spPr>
            <a:xfrm>
              <a:off x="6707163" y="36064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rgbClr val="44546A"/>
            </a:solidFill>
            <a:ln w="12700">
              <a:miter lim="400000"/>
            </a:ln>
          </p:spPr>
          <p:txBody>
            <a:bodyPr lIns="19045" tIns="19045" rIns="19045" bIns="19045" anchor="ctr"/>
            <a:lstStyle/>
            <a:p>
              <a:pPr marL="0" marR="0" lvl="0" indent="0" defTabSz="2286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grpSp>
        <p:nvGrpSpPr>
          <p:cNvPr id="74" name="Group 2"/>
          <p:cNvGrpSpPr/>
          <p:nvPr/>
        </p:nvGrpSpPr>
        <p:grpSpPr>
          <a:xfrm>
            <a:off x="7909082" y="3343570"/>
            <a:ext cx="833937" cy="833937"/>
            <a:chOff x="7909082" y="3343570"/>
            <a:chExt cx="833937" cy="833937"/>
          </a:xfrm>
        </p:grpSpPr>
        <p:sp>
          <p:nvSpPr>
            <p:cNvPr id="75" name="Oval 54"/>
            <p:cNvSpPr/>
            <p:nvPr/>
          </p:nvSpPr>
          <p:spPr>
            <a:xfrm>
              <a:off x="7909082" y="3343570"/>
              <a:ext cx="833937" cy="833937"/>
            </a:xfrm>
            <a:prstGeom prst="ellipse">
              <a:avLst/>
            </a:prstGeom>
            <a:noFill/>
            <a:ln w="76200" cap="flat" cmpd="sng" algn="ctr">
              <a:solidFill>
                <a:srgbClr val="558B2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76" name="Shape 2696"/>
            <p:cNvSpPr/>
            <p:nvPr/>
          </p:nvSpPr>
          <p:spPr>
            <a:xfrm>
              <a:off x="8196750" y="360649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44546A"/>
            </a:solidFill>
            <a:ln w="12700">
              <a:miter lim="400000"/>
            </a:ln>
          </p:spPr>
          <p:txBody>
            <a:bodyPr lIns="19045" tIns="19045" rIns="19045" bIns="19045" anchor="ctr"/>
            <a:lstStyle/>
            <a:p>
              <a:pPr marL="0" marR="0" lvl="0" indent="0" defTabSz="2286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grpSp>
        <p:nvGrpSpPr>
          <p:cNvPr id="77" name="Group 1"/>
          <p:cNvGrpSpPr/>
          <p:nvPr/>
        </p:nvGrpSpPr>
        <p:grpSpPr>
          <a:xfrm>
            <a:off x="9409306" y="3343570"/>
            <a:ext cx="833937" cy="833937"/>
            <a:chOff x="9409306" y="3343570"/>
            <a:chExt cx="833937" cy="833937"/>
          </a:xfrm>
        </p:grpSpPr>
        <p:sp>
          <p:nvSpPr>
            <p:cNvPr id="78" name="Oval 55"/>
            <p:cNvSpPr/>
            <p:nvPr/>
          </p:nvSpPr>
          <p:spPr>
            <a:xfrm>
              <a:off x="9409306" y="3343570"/>
              <a:ext cx="833937" cy="833937"/>
            </a:xfrm>
            <a:prstGeom prst="ellipse">
              <a:avLst/>
            </a:prstGeom>
            <a:noFill/>
            <a:ln w="76200" cap="flat" cmpd="sng" algn="ctr">
              <a:solidFill>
                <a:srgbClr val="3369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sp>
          <p:nvSpPr>
            <p:cNvPr id="79" name="Shape 2706"/>
            <p:cNvSpPr/>
            <p:nvPr/>
          </p:nvSpPr>
          <p:spPr>
            <a:xfrm>
              <a:off x="9724700" y="3620873"/>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13745"/>
                  </a:moveTo>
                  <a:cubicBezTo>
                    <a:pt x="20250" y="14016"/>
                    <a:pt x="19948" y="14236"/>
                    <a:pt x="19575" y="14236"/>
                  </a:cubicBezTo>
                  <a:cubicBezTo>
                    <a:pt x="19202" y="14236"/>
                    <a:pt x="18900" y="14016"/>
                    <a:pt x="18900" y="13745"/>
                  </a:cubicBezTo>
                  <a:lnTo>
                    <a:pt x="18900" y="6873"/>
                  </a:lnTo>
                  <a:cubicBezTo>
                    <a:pt x="18900" y="6602"/>
                    <a:pt x="19202" y="6382"/>
                    <a:pt x="19575" y="6382"/>
                  </a:cubicBezTo>
                  <a:cubicBezTo>
                    <a:pt x="19948" y="6382"/>
                    <a:pt x="20250" y="6602"/>
                    <a:pt x="20250" y="6873"/>
                  </a:cubicBezTo>
                  <a:cubicBezTo>
                    <a:pt x="20250" y="6873"/>
                    <a:pt x="20250" y="13745"/>
                    <a:pt x="20250" y="13745"/>
                  </a:cubicBezTo>
                  <a:close/>
                  <a:moveTo>
                    <a:pt x="17550" y="16691"/>
                  </a:moveTo>
                  <a:lnTo>
                    <a:pt x="4050" y="16691"/>
                  </a:lnTo>
                  <a:lnTo>
                    <a:pt x="4050" y="6382"/>
                  </a:lnTo>
                  <a:lnTo>
                    <a:pt x="17550" y="6382"/>
                  </a:lnTo>
                  <a:cubicBezTo>
                    <a:pt x="17550" y="6382"/>
                    <a:pt x="17550" y="16691"/>
                    <a:pt x="17550" y="16691"/>
                  </a:cubicBezTo>
                  <a:close/>
                  <a:moveTo>
                    <a:pt x="14850" y="20127"/>
                  </a:moveTo>
                  <a:cubicBezTo>
                    <a:pt x="14850" y="20399"/>
                    <a:pt x="14548" y="20618"/>
                    <a:pt x="14175" y="20618"/>
                  </a:cubicBezTo>
                  <a:cubicBezTo>
                    <a:pt x="13802" y="20618"/>
                    <a:pt x="13500" y="20399"/>
                    <a:pt x="13500" y="20127"/>
                  </a:cubicBezTo>
                  <a:lnTo>
                    <a:pt x="13500" y="17673"/>
                  </a:lnTo>
                  <a:lnTo>
                    <a:pt x="14850" y="17673"/>
                  </a:lnTo>
                  <a:cubicBezTo>
                    <a:pt x="14850" y="17673"/>
                    <a:pt x="14850" y="20127"/>
                    <a:pt x="14850" y="20127"/>
                  </a:cubicBezTo>
                  <a:close/>
                  <a:moveTo>
                    <a:pt x="8100" y="20127"/>
                  </a:moveTo>
                  <a:cubicBezTo>
                    <a:pt x="8100" y="20399"/>
                    <a:pt x="7798" y="20618"/>
                    <a:pt x="7425" y="20618"/>
                  </a:cubicBezTo>
                  <a:cubicBezTo>
                    <a:pt x="7052" y="20618"/>
                    <a:pt x="6750" y="20399"/>
                    <a:pt x="6750" y="20127"/>
                  </a:cubicBezTo>
                  <a:lnTo>
                    <a:pt x="6750" y="17673"/>
                  </a:lnTo>
                  <a:lnTo>
                    <a:pt x="8100" y="17673"/>
                  </a:lnTo>
                  <a:cubicBezTo>
                    <a:pt x="8100" y="17673"/>
                    <a:pt x="8100" y="20127"/>
                    <a:pt x="8100" y="20127"/>
                  </a:cubicBezTo>
                  <a:close/>
                  <a:moveTo>
                    <a:pt x="10800" y="1964"/>
                  </a:moveTo>
                  <a:cubicBezTo>
                    <a:pt x="14242" y="1964"/>
                    <a:pt x="17075" y="3464"/>
                    <a:pt x="17492" y="5400"/>
                  </a:cubicBezTo>
                  <a:lnTo>
                    <a:pt x="4108" y="5400"/>
                  </a:lnTo>
                  <a:cubicBezTo>
                    <a:pt x="4525" y="3464"/>
                    <a:pt x="7358" y="1964"/>
                    <a:pt x="10800" y="1964"/>
                  </a:cubicBezTo>
                  <a:moveTo>
                    <a:pt x="2700" y="13745"/>
                  </a:moveTo>
                  <a:cubicBezTo>
                    <a:pt x="2700" y="14016"/>
                    <a:pt x="2398" y="14236"/>
                    <a:pt x="2025" y="14236"/>
                  </a:cubicBezTo>
                  <a:cubicBezTo>
                    <a:pt x="1652" y="14236"/>
                    <a:pt x="1350" y="14016"/>
                    <a:pt x="1350" y="13745"/>
                  </a:cubicBezTo>
                  <a:lnTo>
                    <a:pt x="1350" y="6873"/>
                  </a:lnTo>
                  <a:cubicBezTo>
                    <a:pt x="1350" y="6602"/>
                    <a:pt x="1652" y="6382"/>
                    <a:pt x="2025" y="6382"/>
                  </a:cubicBezTo>
                  <a:cubicBezTo>
                    <a:pt x="2398" y="6382"/>
                    <a:pt x="2700" y="6602"/>
                    <a:pt x="2700" y="6873"/>
                  </a:cubicBezTo>
                  <a:cubicBezTo>
                    <a:pt x="2700" y="6873"/>
                    <a:pt x="2700" y="13745"/>
                    <a:pt x="2700" y="13745"/>
                  </a:cubicBezTo>
                  <a:close/>
                  <a:moveTo>
                    <a:pt x="19575" y="5400"/>
                  </a:moveTo>
                  <a:cubicBezTo>
                    <a:pt x="19336" y="5400"/>
                    <a:pt x="19112" y="5435"/>
                    <a:pt x="18900" y="5491"/>
                  </a:cubicBezTo>
                  <a:lnTo>
                    <a:pt x="18900" y="5400"/>
                  </a:lnTo>
                  <a:lnTo>
                    <a:pt x="18847" y="5400"/>
                  </a:lnTo>
                  <a:cubicBezTo>
                    <a:pt x="18595" y="3873"/>
                    <a:pt x="17191" y="2553"/>
                    <a:pt x="15171" y="1763"/>
                  </a:cubicBezTo>
                  <a:lnTo>
                    <a:pt x="16087" y="763"/>
                  </a:lnTo>
                  <a:lnTo>
                    <a:pt x="16076" y="758"/>
                  </a:lnTo>
                  <a:cubicBezTo>
                    <a:pt x="16148" y="681"/>
                    <a:pt x="16200" y="592"/>
                    <a:pt x="16200" y="491"/>
                  </a:cubicBezTo>
                  <a:cubicBezTo>
                    <a:pt x="16200" y="220"/>
                    <a:pt x="15898" y="0"/>
                    <a:pt x="15525" y="0"/>
                  </a:cubicBezTo>
                  <a:cubicBezTo>
                    <a:pt x="15291" y="0"/>
                    <a:pt x="15095" y="93"/>
                    <a:pt x="14974" y="223"/>
                  </a:cubicBezTo>
                  <a:lnTo>
                    <a:pt x="14963" y="219"/>
                  </a:lnTo>
                  <a:lnTo>
                    <a:pt x="13915" y="1362"/>
                  </a:lnTo>
                  <a:cubicBezTo>
                    <a:pt x="12956" y="1119"/>
                    <a:pt x="11905" y="982"/>
                    <a:pt x="10800" y="982"/>
                  </a:cubicBezTo>
                  <a:cubicBezTo>
                    <a:pt x="9695" y="982"/>
                    <a:pt x="8644" y="1119"/>
                    <a:pt x="7685" y="1362"/>
                  </a:cubicBezTo>
                  <a:lnTo>
                    <a:pt x="6637" y="219"/>
                  </a:lnTo>
                  <a:lnTo>
                    <a:pt x="6626" y="223"/>
                  </a:lnTo>
                  <a:cubicBezTo>
                    <a:pt x="6505" y="93"/>
                    <a:pt x="6309" y="0"/>
                    <a:pt x="6075" y="0"/>
                  </a:cubicBezTo>
                  <a:cubicBezTo>
                    <a:pt x="5702" y="0"/>
                    <a:pt x="5400" y="220"/>
                    <a:pt x="5400" y="491"/>
                  </a:cubicBezTo>
                  <a:cubicBezTo>
                    <a:pt x="5400" y="592"/>
                    <a:pt x="5452" y="681"/>
                    <a:pt x="5524" y="758"/>
                  </a:cubicBezTo>
                  <a:lnTo>
                    <a:pt x="5513" y="763"/>
                  </a:lnTo>
                  <a:lnTo>
                    <a:pt x="6430" y="1763"/>
                  </a:lnTo>
                  <a:cubicBezTo>
                    <a:pt x="4409" y="2553"/>
                    <a:pt x="3005" y="3873"/>
                    <a:pt x="2753" y="5400"/>
                  </a:cubicBezTo>
                  <a:lnTo>
                    <a:pt x="2700" y="5400"/>
                  </a:lnTo>
                  <a:lnTo>
                    <a:pt x="2700" y="5491"/>
                  </a:lnTo>
                  <a:cubicBezTo>
                    <a:pt x="2488" y="5435"/>
                    <a:pt x="2263" y="5400"/>
                    <a:pt x="2025" y="5400"/>
                  </a:cubicBezTo>
                  <a:cubicBezTo>
                    <a:pt x="907" y="5400"/>
                    <a:pt x="0" y="6060"/>
                    <a:pt x="0" y="6873"/>
                  </a:cubicBezTo>
                  <a:lnTo>
                    <a:pt x="0" y="13745"/>
                  </a:lnTo>
                  <a:cubicBezTo>
                    <a:pt x="0" y="14559"/>
                    <a:pt x="907" y="15218"/>
                    <a:pt x="2025" y="15218"/>
                  </a:cubicBezTo>
                  <a:cubicBezTo>
                    <a:pt x="2263" y="15218"/>
                    <a:pt x="2488" y="15183"/>
                    <a:pt x="2700" y="15128"/>
                  </a:cubicBezTo>
                  <a:lnTo>
                    <a:pt x="2700" y="16691"/>
                  </a:lnTo>
                  <a:cubicBezTo>
                    <a:pt x="2700" y="17233"/>
                    <a:pt x="3305" y="17673"/>
                    <a:pt x="4050" y="17673"/>
                  </a:cubicBezTo>
                  <a:lnTo>
                    <a:pt x="5400" y="17673"/>
                  </a:lnTo>
                  <a:lnTo>
                    <a:pt x="5400" y="20127"/>
                  </a:lnTo>
                  <a:cubicBezTo>
                    <a:pt x="5400" y="20941"/>
                    <a:pt x="6307" y="21600"/>
                    <a:pt x="7425" y="21600"/>
                  </a:cubicBezTo>
                  <a:cubicBezTo>
                    <a:pt x="8543" y="21600"/>
                    <a:pt x="9450" y="20941"/>
                    <a:pt x="9450" y="20127"/>
                  </a:cubicBezTo>
                  <a:lnTo>
                    <a:pt x="9450" y="17673"/>
                  </a:lnTo>
                  <a:lnTo>
                    <a:pt x="12150" y="17673"/>
                  </a:lnTo>
                  <a:lnTo>
                    <a:pt x="12150" y="20127"/>
                  </a:lnTo>
                  <a:cubicBezTo>
                    <a:pt x="12150" y="20941"/>
                    <a:pt x="13056" y="21600"/>
                    <a:pt x="14175" y="21600"/>
                  </a:cubicBezTo>
                  <a:cubicBezTo>
                    <a:pt x="15294" y="21600"/>
                    <a:pt x="16200" y="20941"/>
                    <a:pt x="16200" y="20127"/>
                  </a:cubicBezTo>
                  <a:lnTo>
                    <a:pt x="16200" y="17673"/>
                  </a:lnTo>
                  <a:lnTo>
                    <a:pt x="17550" y="17673"/>
                  </a:lnTo>
                  <a:cubicBezTo>
                    <a:pt x="18295" y="17673"/>
                    <a:pt x="18900" y="17233"/>
                    <a:pt x="18900" y="16691"/>
                  </a:cubicBezTo>
                  <a:lnTo>
                    <a:pt x="18900" y="15128"/>
                  </a:lnTo>
                  <a:cubicBezTo>
                    <a:pt x="19112" y="15183"/>
                    <a:pt x="19336" y="15218"/>
                    <a:pt x="19575" y="15218"/>
                  </a:cubicBezTo>
                  <a:cubicBezTo>
                    <a:pt x="20694" y="15218"/>
                    <a:pt x="21600" y="14559"/>
                    <a:pt x="21600" y="13745"/>
                  </a:cubicBezTo>
                  <a:lnTo>
                    <a:pt x="21600" y="6873"/>
                  </a:lnTo>
                  <a:cubicBezTo>
                    <a:pt x="21600" y="6060"/>
                    <a:pt x="20694" y="5400"/>
                    <a:pt x="19575" y="5400"/>
                  </a:cubicBezTo>
                  <a:moveTo>
                    <a:pt x="12825" y="3436"/>
                  </a:moveTo>
                  <a:cubicBezTo>
                    <a:pt x="12452" y="3436"/>
                    <a:pt x="12150" y="3656"/>
                    <a:pt x="12150" y="3927"/>
                  </a:cubicBezTo>
                  <a:cubicBezTo>
                    <a:pt x="12150" y="4199"/>
                    <a:pt x="12452" y="4418"/>
                    <a:pt x="12825" y="4418"/>
                  </a:cubicBezTo>
                  <a:cubicBezTo>
                    <a:pt x="13198" y="4418"/>
                    <a:pt x="13500" y="4199"/>
                    <a:pt x="13500" y="3927"/>
                  </a:cubicBezTo>
                  <a:cubicBezTo>
                    <a:pt x="13500" y="3656"/>
                    <a:pt x="13198" y="3436"/>
                    <a:pt x="12825" y="3436"/>
                  </a:cubicBezTo>
                  <a:moveTo>
                    <a:pt x="8775" y="3436"/>
                  </a:moveTo>
                  <a:cubicBezTo>
                    <a:pt x="8402" y="3436"/>
                    <a:pt x="8100" y="3656"/>
                    <a:pt x="8100" y="3927"/>
                  </a:cubicBezTo>
                  <a:cubicBezTo>
                    <a:pt x="8100" y="4199"/>
                    <a:pt x="8402" y="4418"/>
                    <a:pt x="8775" y="4418"/>
                  </a:cubicBezTo>
                  <a:cubicBezTo>
                    <a:pt x="9148" y="4418"/>
                    <a:pt x="9450" y="4199"/>
                    <a:pt x="9450" y="3927"/>
                  </a:cubicBezTo>
                  <a:cubicBezTo>
                    <a:pt x="9450" y="3656"/>
                    <a:pt x="9148" y="3436"/>
                    <a:pt x="8775" y="3436"/>
                  </a:cubicBezTo>
                </a:path>
              </a:pathLst>
            </a:custGeom>
            <a:solidFill>
              <a:srgbClr val="44546A"/>
            </a:solidFill>
            <a:ln w="12700">
              <a:miter lim="400000"/>
            </a:ln>
          </p:spPr>
          <p:txBody>
            <a:bodyPr lIns="19045" tIns="19045" rIns="19045" bIns="19045" anchor="ctr"/>
            <a:lstStyle/>
            <a:p>
              <a:pPr marL="0" marR="0" lvl="0" indent="0" defTabSz="2286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gency FB" panose="020B0503020202020204" pitchFamily="34" charset="0"/>
                <a:ea typeface="微软雅黑" panose="020B0503020204020204" charset="-122"/>
                <a:cs typeface="+mn-ea"/>
                <a:sym typeface="Agency FB" panose="020B0503020202020204" pitchFamily="34" charset="0"/>
              </a:endParaRPr>
            </a:p>
          </p:txBody>
        </p:sp>
      </p:grpSp>
      <p:sp>
        <p:nvSpPr>
          <p:cNvPr id="81" name="Rectangle 63"/>
          <p:cNvSpPr/>
          <p:nvPr/>
        </p:nvSpPr>
        <p:spPr>
          <a:xfrm>
            <a:off x="2983268" y="2389759"/>
            <a:ext cx="1804309" cy="308290"/>
          </a:xfrm>
          <a:prstGeom prst="rect">
            <a:avLst/>
          </a:prstGeom>
        </p:spPr>
        <p:txBody>
          <a:bodyPr wrap="square">
            <a:spAutoFit/>
          </a:bodyPr>
          <a:lstStyle/>
          <a:p>
            <a:pPr algn="ctr">
              <a:lnSpc>
                <a:spcPct val="130000"/>
              </a:lnSpc>
              <a:defRPr/>
            </a:pPr>
            <a:r>
              <a:rPr lang="zh-CN" altLang="en-US" sz="1200" b="1" dirty="0">
                <a:solidFill>
                  <a:schemeClr val="tx1"/>
                </a:solidFill>
                <a:latin typeface="微软雅黑" panose="020B0503020204020204" charset="-122"/>
                <a:ea typeface="微软雅黑" panose="020B0503020204020204" charset="-122"/>
              </a:rPr>
              <a:t>广告收益</a:t>
            </a:r>
            <a:endParaRPr lang="zh-CN" altLang="en-US" sz="1200" b="1" dirty="0">
              <a:solidFill>
                <a:schemeClr val="tx1"/>
              </a:solidFill>
              <a:latin typeface="微软雅黑" panose="020B0503020204020204" charset="-122"/>
              <a:ea typeface="微软雅黑" panose="020B0503020204020204" charset="-122"/>
              <a:cs typeface="+mn-ea"/>
              <a:sym typeface="Agency FB" panose="020B0503020202020204" pitchFamily="34" charset="0"/>
            </a:endParaRPr>
          </a:p>
        </p:txBody>
      </p:sp>
      <p:sp>
        <p:nvSpPr>
          <p:cNvPr id="82" name="Rectangle 63"/>
          <p:cNvSpPr/>
          <p:nvPr/>
        </p:nvSpPr>
        <p:spPr>
          <a:xfrm>
            <a:off x="4669305" y="4734311"/>
            <a:ext cx="1804309" cy="308290"/>
          </a:xfrm>
          <a:prstGeom prst="rect">
            <a:avLst/>
          </a:prstGeom>
        </p:spPr>
        <p:txBody>
          <a:bodyPr wrap="square">
            <a:spAutoFit/>
          </a:bodyPr>
          <a:lstStyle/>
          <a:p>
            <a:pPr algn="ctr">
              <a:lnSpc>
                <a:spcPct val="130000"/>
              </a:lnSpc>
              <a:defRPr/>
            </a:pPr>
            <a:r>
              <a:rPr lang="zh-CN" altLang="en-US" sz="1200" b="1" dirty="0">
                <a:solidFill>
                  <a:schemeClr val="tx1"/>
                </a:solidFill>
                <a:latin typeface="微软雅黑" panose="020B0503020204020204" charset="-122"/>
                <a:ea typeface="微软雅黑" panose="020B0503020204020204" charset="-122"/>
              </a:rPr>
              <a:t>专利收益</a:t>
            </a:r>
            <a:endParaRPr lang="zh-CN" altLang="en-US" sz="1200" b="1" dirty="0">
              <a:solidFill>
                <a:schemeClr val="tx1"/>
              </a:solidFill>
              <a:latin typeface="微软雅黑" panose="020B0503020204020204" charset="-122"/>
              <a:ea typeface="微软雅黑" panose="020B0503020204020204" charset="-122"/>
              <a:cs typeface="+mn-ea"/>
              <a:sym typeface="Agency FB" panose="020B0503020202020204" pitchFamily="34" charset="0"/>
            </a:endParaRPr>
          </a:p>
        </p:txBody>
      </p:sp>
      <p:sp>
        <p:nvSpPr>
          <p:cNvPr id="83" name="Rectangle 63"/>
          <p:cNvSpPr/>
          <p:nvPr/>
        </p:nvSpPr>
        <p:spPr>
          <a:xfrm>
            <a:off x="5958773" y="2372292"/>
            <a:ext cx="1804309" cy="308290"/>
          </a:xfrm>
          <a:prstGeom prst="rect">
            <a:avLst/>
          </a:prstGeom>
        </p:spPr>
        <p:txBody>
          <a:bodyPr wrap="square">
            <a:spAutoFit/>
          </a:bodyPr>
          <a:lstStyle/>
          <a:p>
            <a:pPr algn="ctr">
              <a:lnSpc>
                <a:spcPct val="130000"/>
              </a:lnSpc>
              <a:defRPr/>
            </a:pPr>
            <a:r>
              <a:rPr lang="zh-CN" altLang="en-US" sz="1200" b="1" dirty="0">
                <a:solidFill>
                  <a:schemeClr val="tx1"/>
                </a:solidFill>
                <a:latin typeface="微软雅黑" panose="020B0503020204020204" charset="-122"/>
                <a:ea typeface="微软雅黑" panose="020B0503020204020204" charset="-122"/>
              </a:rPr>
              <a:t>沙葱衍生品销售</a:t>
            </a:r>
            <a:endParaRPr lang="zh-CN" altLang="en-US" sz="1200" b="1" dirty="0">
              <a:solidFill>
                <a:schemeClr val="tx1"/>
              </a:solidFill>
              <a:latin typeface="微软雅黑" panose="020B0503020204020204" charset="-122"/>
              <a:ea typeface="微软雅黑" panose="020B0503020204020204" charset="-122"/>
              <a:cs typeface="+mn-ea"/>
              <a:sym typeface="Agency FB" panose="020B0503020202020204" pitchFamily="34" charset="0"/>
            </a:endParaRPr>
          </a:p>
        </p:txBody>
      </p:sp>
      <p:sp>
        <p:nvSpPr>
          <p:cNvPr id="84" name="Rectangle 63"/>
          <p:cNvSpPr/>
          <p:nvPr/>
        </p:nvSpPr>
        <p:spPr>
          <a:xfrm>
            <a:off x="7518651" y="4761693"/>
            <a:ext cx="1804309" cy="308290"/>
          </a:xfrm>
          <a:prstGeom prst="rect">
            <a:avLst/>
          </a:prstGeom>
        </p:spPr>
        <p:txBody>
          <a:bodyPr wrap="square">
            <a:spAutoFit/>
          </a:bodyPr>
          <a:lstStyle/>
          <a:p>
            <a:pPr algn="ctr">
              <a:lnSpc>
                <a:spcPct val="130000"/>
              </a:lnSpc>
              <a:defRPr/>
            </a:pPr>
            <a:r>
              <a:rPr lang="zh-CN" altLang="en-US" sz="1200" b="1" dirty="0">
                <a:solidFill>
                  <a:schemeClr val="tx1"/>
                </a:solidFill>
                <a:latin typeface="微软雅黑" panose="020B0503020204020204" charset="-122"/>
                <a:ea typeface="微软雅黑" panose="020B0503020204020204" charset="-122"/>
              </a:rPr>
              <a:t>冷链物流园收益</a:t>
            </a:r>
            <a:endParaRPr lang="zh-CN" altLang="en-US" sz="1200" b="1" dirty="0">
              <a:solidFill>
                <a:schemeClr val="tx1"/>
              </a:solidFill>
              <a:latin typeface="微软雅黑" panose="020B0503020204020204" charset="-122"/>
              <a:ea typeface="微软雅黑" panose="020B0503020204020204" charset="-122"/>
              <a:cs typeface="+mn-ea"/>
              <a:sym typeface="Agency FB" panose="020B0503020202020204" pitchFamily="34" charset="0"/>
            </a:endParaRPr>
          </a:p>
        </p:txBody>
      </p:sp>
      <p:sp>
        <p:nvSpPr>
          <p:cNvPr id="85" name="Rectangle 63"/>
          <p:cNvSpPr/>
          <p:nvPr/>
        </p:nvSpPr>
        <p:spPr>
          <a:xfrm>
            <a:off x="8944050" y="2387650"/>
            <a:ext cx="1804309" cy="308290"/>
          </a:xfrm>
          <a:prstGeom prst="rect">
            <a:avLst/>
          </a:prstGeom>
        </p:spPr>
        <p:txBody>
          <a:bodyPr wrap="square">
            <a:spAutoFit/>
          </a:bodyPr>
          <a:lstStyle/>
          <a:p>
            <a:pPr algn="ctr">
              <a:lnSpc>
                <a:spcPct val="130000"/>
              </a:lnSpc>
              <a:defRPr/>
            </a:pPr>
            <a:r>
              <a:rPr lang="zh-CN" altLang="en-US" sz="1200" b="1" dirty="0">
                <a:solidFill>
                  <a:schemeClr val="tx1"/>
                </a:solidFill>
                <a:latin typeface="微软雅黑" panose="020B0503020204020204" charset="-122"/>
                <a:ea typeface="微软雅黑" panose="020B0503020204020204" charset="-122"/>
              </a:rPr>
              <a:t>高附加价值产业收益</a:t>
            </a:r>
            <a:endParaRPr lang="zh-CN" altLang="en-US" sz="1200" b="1" dirty="0">
              <a:solidFill>
                <a:schemeClr val="tx1"/>
              </a:solidFill>
              <a:latin typeface="微软雅黑" panose="020B0503020204020204" charset="-122"/>
              <a:ea typeface="微软雅黑" panose="020B0503020204020204" charset="-122"/>
              <a:cs typeface="+mn-ea"/>
              <a:sym typeface="Agency FB" panose="020B0503020202020204" pitchFamily="34" charset="0"/>
            </a:endParaRPr>
          </a:p>
        </p:txBody>
      </p:sp>
      <p:sp>
        <p:nvSpPr>
          <p:cNvPr id="86" name="矩形 85"/>
          <p:cNvSpPr/>
          <p:nvPr/>
        </p:nvSpPr>
        <p:spPr>
          <a:xfrm>
            <a:off x="9093947" y="1552150"/>
            <a:ext cx="1866103" cy="769441"/>
          </a:xfrm>
          <a:prstGeom prst="rect">
            <a:avLst/>
          </a:prstGeom>
        </p:spPr>
        <p:txBody>
          <a:bodyPr wrap="square">
            <a:spAutoFit/>
          </a:bodyPr>
          <a:lstStyle/>
          <a:p>
            <a:r>
              <a:rPr lang="zh-CN" altLang="zh-CN" sz="110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围绕沙葱产业发展，在肉牛日粮中添加沙葱，增加牧场经济效益，提高肉牛品质，提升牛肉产品收益。</a:t>
            </a:r>
            <a:endParaRPr lang="zh-CN" altLang="en-US" sz="1100" dirty="0">
              <a:solidFill>
                <a:schemeClr val="bg2">
                  <a:lumMod val="50000"/>
                </a:schemeClr>
              </a:solidFill>
              <a:latin typeface="微软雅黑" panose="020B0503020204020204" charset="-122"/>
              <a:ea typeface="微软雅黑" panose="020B0503020204020204" charset="-122"/>
            </a:endParaRPr>
          </a:p>
        </p:txBody>
      </p:sp>
      <p:sp>
        <p:nvSpPr>
          <p:cNvPr id="87" name="矩形 86"/>
          <p:cNvSpPr/>
          <p:nvPr/>
        </p:nvSpPr>
        <p:spPr>
          <a:xfrm>
            <a:off x="7785728" y="5121507"/>
            <a:ext cx="1866103" cy="1107996"/>
          </a:xfrm>
          <a:prstGeom prst="rect">
            <a:avLst/>
          </a:prstGeom>
        </p:spPr>
        <p:txBody>
          <a:bodyPr wrap="square">
            <a:spAutoFit/>
          </a:bodyPr>
          <a:lstStyle/>
          <a:p>
            <a:r>
              <a:rPr lang="zh-CN" altLang="en-US" sz="110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产业链形成后，自建物流园区以严苛的冷链物流为基础，可搭载天津产出的各类农牧产品、食品副食品等，满足自我运力的前提下，对外经营形成收益。</a:t>
            </a:r>
            <a:endParaRPr lang="zh-CN" altLang="en-US" sz="1100" dirty="0">
              <a:solidFill>
                <a:schemeClr val="bg2">
                  <a:lumMod val="50000"/>
                </a:schemeClr>
              </a:solidFill>
              <a:latin typeface="微软雅黑" panose="020B0503020204020204" charset="-122"/>
              <a:ea typeface="微软雅黑" panose="020B0503020204020204" charset="-122"/>
            </a:endParaRPr>
          </a:p>
        </p:txBody>
      </p:sp>
      <p:sp>
        <p:nvSpPr>
          <p:cNvPr id="88" name="矩形 87"/>
          <p:cNvSpPr/>
          <p:nvPr/>
        </p:nvSpPr>
        <p:spPr>
          <a:xfrm>
            <a:off x="6226317" y="1348227"/>
            <a:ext cx="1866103" cy="1107996"/>
          </a:xfrm>
          <a:prstGeom prst="rect">
            <a:avLst/>
          </a:prstGeom>
        </p:spPr>
        <p:txBody>
          <a:bodyPr wrap="square">
            <a:spAutoFit/>
          </a:bodyPr>
          <a:lstStyle/>
          <a:p>
            <a:r>
              <a:rPr lang="zh-CN" altLang="en-US" sz="110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本项目开发出沙葱等衍生品时，将通过与当地超市，商场等公司合作，售卖沙葱衍生品，以此将沙葱的果品资源提升更高的价值转换为经济资源。</a:t>
            </a:r>
            <a:endParaRPr lang="zh-CN" altLang="en-US" sz="1100" dirty="0">
              <a:solidFill>
                <a:schemeClr val="bg2">
                  <a:lumMod val="50000"/>
                </a:schemeClr>
              </a:solidFill>
              <a:latin typeface="微软雅黑" panose="020B0503020204020204" charset="-122"/>
              <a:ea typeface="微软雅黑" panose="020B0503020204020204" charset="-122"/>
            </a:endParaRPr>
          </a:p>
        </p:txBody>
      </p:sp>
      <p:sp>
        <p:nvSpPr>
          <p:cNvPr id="89" name="矩形 88"/>
          <p:cNvSpPr/>
          <p:nvPr/>
        </p:nvSpPr>
        <p:spPr>
          <a:xfrm>
            <a:off x="3534012" y="1517504"/>
            <a:ext cx="1866103" cy="938719"/>
          </a:xfrm>
          <a:prstGeom prst="rect">
            <a:avLst/>
          </a:prstGeom>
        </p:spPr>
        <p:txBody>
          <a:bodyPr wrap="square">
            <a:spAutoFit/>
          </a:bodyPr>
          <a:lstStyle/>
          <a:p>
            <a:r>
              <a:rPr lang="zh-CN" altLang="en-US" sz="110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当本平台的公众号、官网以及自营媒体账号具有一定的访问量的时候，就可以给其他平台或者是关联合作方等打广告，收取广告费用。 </a:t>
            </a:r>
            <a:endParaRPr lang="zh-CN" altLang="en-US" sz="1100" dirty="0">
              <a:solidFill>
                <a:schemeClr val="bg2">
                  <a:lumMod val="50000"/>
                </a:schemeClr>
              </a:solidFill>
              <a:latin typeface="微软雅黑" panose="020B0503020204020204" charset="-122"/>
              <a:ea typeface="微软雅黑" panose="020B0503020204020204" charset="-122"/>
            </a:endParaRPr>
          </a:p>
        </p:txBody>
      </p:sp>
      <p:sp>
        <p:nvSpPr>
          <p:cNvPr id="90" name="矩形 89"/>
          <p:cNvSpPr/>
          <p:nvPr/>
        </p:nvSpPr>
        <p:spPr>
          <a:xfrm>
            <a:off x="5024093" y="5126856"/>
            <a:ext cx="1866103" cy="1107996"/>
          </a:xfrm>
          <a:prstGeom prst="rect">
            <a:avLst/>
          </a:prstGeom>
        </p:spPr>
        <p:txBody>
          <a:bodyPr wrap="square">
            <a:spAutoFit/>
          </a:bodyPr>
          <a:lstStyle/>
          <a:p>
            <a:r>
              <a:rPr lang="zh-CN" altLang="en-US" sz="110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本项目在取得一定经济基础的前提下与学校科研机构合力开发出相关养殖技术、衍生系列产品等，与合作伙伴达成协议，向相关企业收取专利费用。 </a:t>
            </a:r>
            <a:endParaRPr lang="zh-CN" altLang="en-US" sz="1100" dirty="0">
              <a:solidFill>
                <a:schemeClr val="bg2">
                  <a:lumMod val="50000"/>
                </a:schemeClr>
              </a:solidFill>
              <a:latin typeface="微软雅黑" panose="020B0503020204020204" charset="-122"/>
              <a:ea typeface="微软雅黑" panose="020B0503020204020204" charset="-122"/>
            </a:endParaRPr>
          </a:p>
        </p:txBody>
      </p:sp>
      <p:sp>
        <p:nvSpPr>
          <p:cNvPr id="91" name="矩形 90"/>
          <p:cNvSpPr/>
          <p:nvPr/>
        </p:nvSpPr>
        <p:spPr>
          <a:xfrm>
            <a:off x="1577730" y="5157544"/>
            <a:ext cx="1866103" cy="1107996"/>
          </a:xfrm>
          <a:prstGeom prst="rect">
            <a:avLst/>
          </a:prstGeom>
        </p:spPr>
        <p:txBody>
          <a:bodyPr wrap="square">
            <a:spAutoFit/>
          </a:bodyPr>
          <a:lstStyle/>
          <a:p>
            <a:r>
              <a:rPr lang="zh-CN" altLang="en-US" sz="110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在售卖过程中，会与种植户协商在保证其利润的同时将价格降到最低，目的是提高知名度和销量，知名度越大，卖出的商品越多、种植户和平台获得的利润越多。</a:t>
            </a:r>
            <a:endParaRPr lang="zh-CN" altLang="en-US" sz="1100" dirty="0">
              <a:solidFill>
                <a:schemeClr val="bg2">
                  <a:lumMod val="50000"/>
                </a:schemeClr>
              </a:solidFill>
              <a:latin typeface="微软雅黑" panose="020B0503020204020204" charset="-122"/>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626583" y="563970"/>
            <a:ext cx="3208840" cy="645160"/>
          </a:xfrm>
          <a:prstGeom prst="rect">
            <a:avLst/>
          </a:prstGeom>
        </p:spPr>
        <p:txBody>
          <a:bodyPr wrap="square">
            <a:spAutoFit/>
          </a:bodyPr>
          <a:lstStyle/>
          <a:p>
            <a:pPr algn="l">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sym typeface="+mn-ea"/>
              </a:rPr>
              <a:t>管理模式</a:t>
            </a:r>
            <a:endParaRPr lang="zh-CN" altLang="en-US" sz="3600" b="1" cap="all" dirty="0">
              <a:solidFill>
                <a:srgbClr val="0070C0"/>
              </a:solidFill>
              <a:latin typeface="黑体" panose="02010609060101010101" charset="-122"/>
              <a:ea typeface="黑体" panose="02010609060101010101" charset="-122"/>
              <a:cs typeface="Arial" panose="020B0604020202020204" pitchFamily="34" charset="0"/>
              <a:sym typeface="+mn-ea"/>
            </a:endParaRPr>
          </a:p>
        </p:txBody>
      </p:sp>
      <p:sp>
        <p:nvSpPr>
          <p:cNvPr id="22" name="矩形 21"/>
          <p:cNvSpPr/>
          <p:nvPr/>
        </p:nvSpPr>
        <p:spPr>
          <a:xfrm>
            <a:off x="626713" y="1457936"/>
            <a:ext cx="11237848" cy="753220"/>
          </a:xfrm>
          <a:prstGeom prst="rect">
            <a:avLst/>
          </a:prstGeom>
        </p:spPr>
        <p:txBody>
          <a:bodyPr wrap="square">
            <a:spAutoFit/>
          </a:bodyPr>
          <a:lstStyle/>
          <a:p>
            <a:pPr algn="just">
              <a:lnSpc>
                <a:spcPct val="125000"/>
              </a:lnSpc>
              <a:spcAft>
                <a:spcPts val="0"/>
              </a:spcAft>
            </a:pPr>
            <a:r>
              <a:rPr lang="zh-CN" altLang="zh-CN" b="1" kern="100" dirty="0">
                <a:solidFill>
                  <a:schemeClr val="tx1"/>
                </a:solidFill>
                <a:latin typeface="微软雅黑" panose="020B0503020204020204" charset="-122"/>
                <a:ea typeface="微软雅黑" panose="020B0503020204020204" charset="-122"/>
                <a:cs typeface="Times New Roman" panose="02020603050405020304" pitchFamily="18" charset="0"/>
              </a:rPr>
              <a:t>打造市场上健康绿色药食同源的绿色蔬菜产品</a:t>
            </a:r>
            <a:endParaRPr lang="en-US" altLang="zh-CN" b="1" kern="100" dirty="0">
              <a:solidFill>
                <a:schemeClr val="tx1"/>
              </a:solidFill>
              <a:latin typeface="微软雅黑" panose="020B0503020204020204" charset="-122"/>
              <a:ea typeface="微软雅黑" panose="020B0503020204020204" charset="-122"/>
              <a:cs typeface="Times New Roman" panose="02020603050405020304" pitchFamily="18" charset="0"/>
            </a:endParaRPr>
          </a:p>
          <a:p>
            <a:pPr algn="just">
              <a:lnSpc>
                <a:spcPct val="125000"/>
              </a:lnSpc>
              <a:spcAft>
                <a:spcPts val="0"/>
              </a:spcAft>
            </a:pPr>
            <a:r>
              <a:rPr lang="zh-CN" altLang="zh-CN" b="1" kern="100" dirty="0">
                <a:solidFill>
                  <a:schemeClr val="tx1"/>
                </a:solidFill>
                <a:latin typeface="微软雅黑" panose="020B0503020204020204" charset="-122"/>
                <a:ea typeface="微软雅黑" panose="020B0503020204020204" charset="-122"/>
                <a:cs typeface="Times New Roman" panose="02020603050405020304" pitchFamily="18" charset="0"/>
              </a:rPr>
              <a:t>产品结构丰富化，调味品、药材、饲料、沙葱牛肉饺子、沙葱鸡蛋盒子、腌制沙葱等多样的沙葱精细产品。</a:t>
            </a:r>
            <a:endParaRPr lang="zh-CN" altLang="zh-CN"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24" name="矩形 23"/>
          <p:cNvSpPr/>
          <p:nvPr/>
        </p:nvSpPr>
        <p:spPr>
          <a:xfrm rot="10800000">
            <a:off x="11125236" y="-12486"/>
            <a:ext cx="515380"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2308" y="366114"/>
            <a:ext cx="1130704" cy="799358"/>
          </a:xfrm>
          <a:prstGeom prst="rect">
            <a:avLst/>
          </a:prstGeom>
        </p:spPr>
      </p:pic>
      <p:sp>
        <p:nvSpPr>
          <p:cNvPr id="29" name="MH_SubTitle_1"/>
          <p:cNvSpPr>
            <a:spLocks noChangeArrowheads="1"/>
          </p:cNvSpPr>
          <p:nvPr>
            <p:custDataLst>
              <p:tags r:id="rId2"/>
            </p:custDataLst>
          </p:nvPr>
        </p:nvSpPr>
        <p:spPr bwMode="auto">
          <a:xfrm>
            <a:off x="1953643" y="3733049"/>
            <a:ext cx="1190187" cy="1190187"/>
          </a:xfrm>
          <a:prstGeom prst="ellipse">
            <a:avLst/>
          </a:prstGeom>
          <a:solidFill>
            <a:srgbClr val="78B601"/>
          </a:solidFill>
          <a:ln w="28575" cap="flat">
            <a:noFill/>
            <a:prstDash val="solid"/>
            <a:miter lim="800000"/>
          </a:ln>
          <a:effectLst>
            <a:outerShdw sx="1000" sy="1000" algn="ctr" rotWithShape="0">
              <a:prstClr val="black"/>
            </a:outerShdw>
          </a:effectLst>
        </p:spPr>
        <p:txBody>
          <a:bodyPr vert="horz" wrap="square" lIns="91440" tIns="45720" rIns="91440" bIns="45720" numCol="1" anchor="ctr" anchorCtr="1" compatLnSpc="1"/>
          <a:lstStyle/>
          <a:p>
            <a:r>
              <a:rPr lang="zh-CN" altLang="en-US" sz="2400" dirty="0">
                <a:solidFill>
                  <a:schemeClr val="bg1"/>
                </a:solidFill>
                <a:latin typeface="微软雅黑" panose="020B0503020204020204" charset="-122"/>
                <a:ea typeface="微软雅黑" panose="020B0503020204020204" charset="-122"/>
              </a:rPr>
              <a:t>统一收购</a:t>
            </a:r>
            <a:endParaRPr lang="en-US" altLang="zh-CN" sz="2400" dirty="0">
              <a:solidFill>
                <a:schemeClr val="bg1"/>
              </a:solidFill>
              <a:latin typeface="微软雅黑" panose="020B0503020204020204" charset="-122"/>
              <a:ea typeface="微软雅黑" panose="020B0503020204020204" charset="-122"/>
            </a:endParaRPr>
          </a:p>
        </p:txBody>
      </p:sp>
      <p:grpSp>
        <p:nvGrpSpPr>
          <p:cNvPr id="30" name="组合 29"/>
          <p:cNvGrpSpPr/>
          <p:nvPr/>
        </p:nvGrpSpPr>
        <p:grpSpPr>
          <a:xfrm>
            <a:off x="1089855" y="4328143"/>
            <a:ext cx="1458881" cy="806081"/>
            <a:chOff x="1001790" y="2546063"/>
            <a:chExt cx="1458881" cy="806081"/>
          </a:xfrm>
        </p:grpSpPr>
        <p:cxnSp>
          <p:nvCxnSpPr>
            <p:cNvPr id="31" name="MH_Other_1"/>
            <p:cNvCxnSpPr/>
            <p:nvPr>
              <p:custDataLst>
                <p:tags r:id="rId3"/>
              </p:custDataLst>
            </p:nvPr>
          </p:nvCxnSpPr>
          <p:spPr>
            <a:xfrm>
              <a:off x="1001790" y="2546063"/>
              <a:ext cx="652799" cy="0"/>
            </a:xfrm>
            <a:prstGeom prst="line">
              <a:avLst/>
            </a:prstGeom>
            <a:ln w="25400">
              <a:solidFill>
                <a:srgbClr val="D5D5D5"/>
              </a:solidFill>
              <a:headEnd type="oval"/>
            </a:ln>
          </p:spPr>
          <p:style>
            <a:lnRef idx="1">
              <a:schemeClr val="accent1"/>
            </a:lnRef>
            <a:fillRef idx="0">
              <a:schemeClr val="accent1"/>
            </a:fillRef>
            <a:effectRef idx="0">
              <a:schemeClr val="accent1"/>
            </a:effectRef>
            <a:fontRef idx="minor">
              <a:schemeClr val="tx1"/>
            </a:fontRef>
          </p:style>
        </p:cxnSp>
        <p:sp>
          <p:nvSpPr>
            <p:cNvPr id="32" name="MH_Other_3"/>
            <p:cNvSpPr/>
            <p:nvPr>
              <p:custDataLst>
                <p:tags r:id="rId4"/>
              </p:custDataLst>
            </p:nvPr>
          </p:nvSpPr>
          <p:spPr bwMode="auto">
            <a:xfrm flipV="1">
              <a:off x="1641967"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solidFill>
                  <a:schemeClr val="bg1"/>
                </a:solidFill>
                <a:latin typeface="微软雅黑" panose="020B0503020204020204" charset="-122"/>
                <a:ea typeface="微软雅黑" panose="020B0503020204020204" charset="-122"/>
              </a:endParaRPr>
            </a:p>
          </p:txBody>
        </p:sp>
      </p:grpSp>
      <p:sp>
        <p:nvSpPr>
          <p:cNvPr id="33" name="MH_SubTitle_2"/>
          <p:cNvSpPr>
            <a:spLocks noChangeArrowheads="1"/>
          </p:cNvSpPr>
          <p:nvPr>
            <p:custDataLst>
              <p:tags r:id="rId5"/>
            </p:custDataLst>
          </p:nvPr>
        </p:nvSpPr>
        <p:spPr bwMode="auto">
          <a:xfrm>
            <a:off x="4389919" y="3733049"/>
            <a:ext cx="1188384" cy="1190187"/>
          </a:xfrm>
          <a:prstGeom prst="ellipse">
            <a:avLst/>
          </a:prstGeom>
          <a:solidFill>
            <a:srgbClr val="9AC440"/>
          </a:solidFill>
          <a:ln w="28575" cap="flat">
            <a:noFill/>
            <a:prstDash val="solid"/>
            <a:miter lim="800000"/>
          </a:ln>
          <a:effectLst>
            <a:outerShdw sx="1000" sy="1000" algn="ctr" rotWithShape="0">
              <a:prstClr val="black"/>
            </a:outerShdw>
          </a:effectLst>
        </p:spPr>
        <p:txBody>
          <a:bodyPr vert="horz" wrap="square" lIns="91440" tIns="45720" rIns="91440" bIns="45720" numCol="1" anchor="ctr" anchorCtr="1" compatLnSpc="1"/>
          <a:lstStyle/>
          <a:p>
            <a:r>
              <a:rPr lang="zh-CN" altLang="en-US" sz="2400" dirty="0">
                <a:solidFill>
                  <a:schemeClr val="bg1"/>
                </a:solidFill>
                <a:latin typeface="微软雅黑" panose="020B0503020204020204" charset="-122"/>
                <a:ea typeface="微软雅黑" panose="020B0503020204020204" charset="-122"/>
              </a:rPr>
              <a:t>统一加工</a:t>
            </a:r>
            <a:endParaRPr lang="en-US" altLang="zh-CN" sz="2400" dirty="0">
              <a:solidFill>
                <a:schemeClr val="bg1"/>
              </a:solidFill>
              <a:latin typeface="微软雅黑" panose="020B0503020204020204" charset="-122"/>
              <a:ea typeface="微软雅黑" panose="020B0503020204020204" charset="-122"/>
            </a:endParaRPr>
          </a:p>
        </p:txBody>
      </p:sp>
      <p:sp>
        <p:nvSpPr>
          <p:cNvPr id="34" name="MH_SubTitle_3"/>
          <p:cNvSpPr>
            <a:spLocks noChangeArrowheads="1"/>
          </p:cNvSpPr>
          <p:nvPr>
            <p:custDataLst>
              <p:tags r:id="rId6"/>
            </p:custDataLst>
          </p:nvPr>
        </p:nvSpPr>
        <p:spPr bwMode="auto">
          <a:xfrm>
            <a:off x="6824391" y="3733049"/>
            <a:ext cx="1188384" cy="1190187"/>
          </a:xfrm>
          <a:prstGeom prst="ellipse">
            <a:avLst/>
          </a:prstGeom>
          <a:solidFill>
            <a:srgbClr val="78B601"/>
          </a:solidFill>
          <a:ln w="28575" cap="flat">
            <a:noFill/>
            <a:prstDash val="solid"/>
            <a:miter lim="800000"/>
          </a:ln>
          <a:effectLst>
            <a:outerShdw sx="1000" sy="1000" algn="ctr" rotWithShape="0">
              <a:prstClr val="black"/>
            </a:outerShdw>
          </a:effectLst>
        </p:spPr>
        <p:txBody>
          <a:bodyPr vert="horz" wrap="square" lIns="91440" tIns="45720" rIns="91440" bIns="45720" numCol="1" anchor="ctr" anchorCtr="1" compatLnSpc="1"/>
          <a:lstStyle/>
          <a:p>
            <a:r>
              <a:rPr lang="zh-CN" altLang="en-US" sz="2400" dirty="0">
                <a:solidFill>
                  <a:schemeClr val="bg1"/>
                </a:solidFill>
                <a:latin typeface="微软雅黑" panose="020B0503020204020204" charset="-122"/>
                <a:ea typeface="微软雅黑" panose="020B0503020204020204" charset="-122"/>
              </a:rPr>
              <a:t>统一品牌</a:t>
            </a:r>
            <a:endParaRPr lang="en-US" altLang="zh-CN" sz="2400" dirty="0">
              <a:solidFill>
                <a:schemeClr val="bg1"/>
              </a:solidFill>
              <a:latin typeface="微软雅黑" panose="020B0503020204020204" charset="-122"/>
              <a:ea typeface="微软雅黑" panose="020B0503020204020204" charset="-122"/>
            </a:endParaRPr>
          </a:p>
        </p:txBody>
      </p:sp>
      <p:sp>
        <p:nvSpPr>
          <p:cNvPr id="35" name="MH_SubTitle_4"/>
          <p:cNvSpPr>
            <a:spLocks noChangeArrowheads="1"/>
          </p:cNvSpPr>
          <p:nvPr>
            <p:custDataLst>
              <p:tags r:id="rId7"/>
            </p:custDataLst>
          </p:nvPr>
        </p:nvSpPr>
        <p:spPr bwMode="auto">
          <a:xfrm>
            <a:off x="9266077" y="3733049"/>
            <a:ext cx="1188384" cy="1190187"/>
          </a:xfrm>
          <a:prstGeom prst="ellipse">
            <a:avLst/>
          </a:prstGeom>
          <a:solidFill>
            <a:srgbClr val="9AC440"/>
          </a:solidFill>
          <a:ln w="28575" cap="flat">
            <a:noFill/>
            <a:prstDash val="solid"/>
            <a:miter lim="800000"/>
          </a:ln>
          <a:effectLst>
            <a:outerShdw sx="1000" sy="1000" algn="ctr" rotWithShape="0">
              <a:prstClr val="black"/>
            </a:outerShdw>
          </a:effectLst>
        </p:spPr>
        <p:txBody>
          <a:bodyPr vert="horz" wrap="square" lIns="91440" tIns="45720" rIns="91440" bIns="45720" numCol="1" anchor="ctr" anchorCtr="1" compatLnSpc="1"/>
          <a:lstStyle/>
          <a:p>
            <a:r>
              <a:rPr lang="zh-CN" altLang="en-US" sz="2400" dirty="0">
                <a:solidFill>
                  <a:schemeClr val="bg1"/>
                </a:solidFill>
                <a:latin typeface="微软雅黑" panose="020B0503020204020204" charset="-122"/>
                <a:ea typeface="微软雅黑" panose="020B0503020204020204" charset="-122"/>
              </a:rPr>
              <a:t>统一销售</a:t>
            </a:r>
            <a:endParaRPr lang="en-US" altLang="zh-CN" sz="2400" dirty="0">
              <a:solidFill>
                <a:schemeClr val="bg1"/>
              </a:solidFill>
              <a:latin typeface="微软雅黑" panose="020B0503020204020204" charset="-122"/>
              <a:ea typeface="微软雅黑" panose="020B0503020204020204" charset="-122"/>
            </a:endParaRPr>
          </a:p>
        </p:txBody>
      </p:sp>
      <p:grpSp>
        <p:nvGrpSpPr>
          <p:cNvPr id="36" name="组合 35"/>
          <p:cNvGrpSpPr/>
          <p:nvPr/>
        </p:nvGrpSpPr>
        <p:grpSpPr>
          <a:xfrm>
            <a:off x="7417681" y="3522063"/>
            <a:ext cx="2441687" cy="1612161"/>
            <a:chOff x="7329618" y="1739983"/>
            <a:chExt cx="2441686" cy="1612161"/>
          </a:xfrm>
        </p:grpSpPr>
        <p:sp>
          <p:nvSpPr>
            <p:cNvPr id="37" name="MH_Other_6"/>
            <p:cNvSpPr/>
            <p:nvPr>
              <p:custDataLst>
                <p:tags r:id="rId8"/>
              </p:custDataLst>
            </p:nvPr>
          </p:nvSpPr>
          <p:spPr bwMode="auto">
            <a:xfrm flipH="1">
              <a:off x="7329618"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solidFill>
                  <a:schemeClr val="bg1"/>
                </a:solidFill>
                <a:latin typeface="微软雅黑" panose="020B0503020204020204" charset="-122"/>
                <a:ea typeface="微软雅黑" panose="020B0503020204020204" charset="-122"/>
              </a:endParaRPr>
            </a:p>
          </p:txBody>
        </p:sp>
        <p:cxnSp>
          <p:nvCxnSpPr>
            <p:cNvPr id="38" name="MH_Other_8"/>
            <p:cNvCxnSpPr/>
            <p:nvPr>
              <p:custDataLst>
                <p:tags r:id="rId9"/>
              </p:custDataLst>
            </p:nvPr>
          </p:nvCxnSpPr>
          <p:spPr>
            <a:xfrm>
              <a:off x="8135698" y="2546063"/>
              <a:ext cx="825918"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sp>
          <p:nvSpPr>
            <p:cNvPr id="39" name="MH_Other_10"/>
            <p:cNvSpPr/>
            <p:nvPr>
              <p:custDataLst>
                <p:tags r:id="rId10"/>
              </p:custDataLst>
            </p:nvPr>
          </p:nvSpPr>
          <p:spPr bwMode="auto">
            <a:xfrm flipV="1">
              <a:off x="8952600"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solidFill>
                  <a:schemeClr val="bg1"/>
                </a:solidFill>
                <a:latin typeface="微软雅黑" panose="020B0503020204020204" charset="-122"/>
                <a:ea typeface="微软雅黑" panose="020B0503020204020204" charset="-122"/>
              </a:endParaRPr>
            </a:p>
          </p:txBody>
        </p:sp>
      </p:grpSp>
      <p:grpSp>
        <p:nvGrpSpPr>
          <p:cNvPr id="40" name="组合 39"/>
          <p:cNvGrpSpPr/>
          <p:nvPr/>
        </p:nvGrpSpPr>
        <p:grpSpPr>
          <a:xfrm>
            <a:off x="9859368" y="3522061"/>
            <a:ext cx="1458880" cy="806080"/>
            <a:chOff x="9771304" y="1739983"/>
            <a:chExt cx="1458880" cy="806080"/>
          </a:xfrm>
        </p:grpSpPr>
        <p:sp>
          <p:nvSpPr>
            <p:cNvPr id="41" name="MH_Other_9"/>
            <p:cNvSpPr/>
            <p:nvPr>
              <p:custDataLst>
                <p:tags r:id="rId11"/>
              </p:custDataLst>
            </p:nvPr>
          </p:nvSpPr>
          <p:spPr bwMode="auto">
            <a:xfrm flipH="1">
              <a:off x="9771304"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solidFill>
                  <a:schemeClr val="bg1"/>
                </a:solidFill>
                <a:latin typeface="微软雅黑" panose="020B0503020204020204" charset="-122"/>
                <a:ea typeface="微软雅黑" panose="020B0503020204020204" charset="-122"/>
              </a:endParaRPr>
            </a:p>
          </p:txBody>
        </p:sp>
        <p:cxnSp>
          <p:nvCxnSpPr>
            <p:cNvPr id="42" name="MH_Other_11"/>
            <p:cNvCxnSpPr/>
            <p:nvPr>
              <p:custDataLst>
                <p:tags r:id="rId12"/>
              </p:custDataLst>
            </p:nvPr>
          </p:nvCxnSpPr>
          <p:spPr>
            <a:xfrm>
              <a:off x="10577385" y="2546063"/>
              <a:ext cx="652799" cy="0"/>
            </a:xfrm>
            <a:prstGeom prst="line">
              <a:avLst/>
            </a:prstGeom>
            <a:ln w="25400">
              <a:solidFill>
                <a:srgbClr val="D5D5D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2548735" y="3522063"/>
            <a:ext cx="2436276" cy="1612161"/>
            <a:chOff x="2460671" y="1739983"/>
            <a:chExt cx="2436276" cy="1612161"/>
          </a:xfrm>
        </p:grpSpPr>
        <p:sp>
          <p:nvSpPr>
            <p:cNvPr id="44" name="MH_Other_2"/>
            <p:cNvSpPr/>
            <p:nvPr>
              <p:custDataLst>
                <p:tags r:id="rId13"/>
              </p:custDataLst>
            </p:nvPr>
          </p:nvSpPr>
          <p:spPr bwMode="auto">
            <a:xfrm flipH="1">
              <a:off x="2460671"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solidFill>
                  <a:schemeClr val="bg1"/>
                </a:solidFill>
                <a:latin typeface="微软雅黑" panose="020B0503020204020204" charset="-122"/>
                <a:ea typeface="微软雅黑" panose="020B0503020204020204" charset="-122"/>
              </a:endParaRPr>
            </a:p>
          </p:txBody>
        </p:sp>
        <p:sp>
          <p:nvSpPr>
            <p:cNvPr id="45" name="MH_Other_5"/>
            <p:cNvSpPr/>
            <p:nvPr>
              <p:custDataLst>
                <p:tags r:id="rId14"/>
              </p:custDataLst>
            </p:nvPr>
          </p:nvSpPr>
          <p:spPr bwMode="auto">
            <a:xfrm flipV="1">
              <a:off x="4078243"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solidFill>
                  <a:schemeClr val="bg1"/>
                </a:solidFill>
                <a:latin typeface="微软雅黑" panose="020B0503020204020204" charset="-122"/>
                <a:ea typeface="微软雅黑" panose="020B0503020204020204" charset="-122"/>
              </a:endParaRPr>
            </a:p>
          </p:txBody>
        </p:sp>
        <p:cxnSp>
          <p:nvCxnSpPr>
            <p:cNvPr id="46" name="MH_Other_12"/>
            <p:cNvCxnSpPr/>
            <p:nvPr>
              <p:custDataLst>
                <p:tags r:id="rId15"/>
              </p:custDataLst>
            </p:nvPr>
          </p:nvCxnSpPr>
          <p:spPr>
            <a:xfrm>
              <a:off x="3264949" y="2546063"/>
              <a:ext cx="827720"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85011" y="3522063"/>
            <a:ext cx="2432671" cy="1612161"/>
            <a:chOff x="4896947" y="1739983"/>
            <a:chExt cx="2432670" cy="1612161"/>
          </a:xfrm>
        </p:grpSpPr>
        <p:sp>
          <p:nvSpPr>
            <p:cNvPr id="48" name="MH_Other_4"/>
            <p:cNvSpPr/>
            <p:nvPr>
              <p:custDataLst>
                <p:tags r:id="rId16"/>
              </p:custDataLst>
            </p:nvPr>
          </p:nvSpPr>
          <p:spPr bwMode="auto">
            <a:xfrm flipH="1">
              <a:off x="4896947"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solidFill>
                  <a:schemeClr val="bg1"/>
                </a:solidFill>
                <a:latin typeface="微软雅黑" panose="020B0503020204020204" charset="-122"/>
                <a:ea typeface="微软雅黑" panose="020B0503020204020204" charset="-122"/>
              </a:endParaRPr>
            </a:p>
          </p:txBody>
        </p:sp>
        <p:sp>
          <p:nvSpPr>
            <p:cNvPr id="49" name="MH_Other_7"/>
            <p:cNvSpPr/>
            <p:nvPr>
              <p:custDataLst>
                <p:tags r:id="rId17"/>
              </p:custDataLst>
            </p:nvPr>
          </p:nvSpPr>
          <p:spPr bwMode="auto">
            <a:xfrm flipV="1">
              <a:off x="6510913"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400">
                <a:solidFill>
                  <a:schemeClr val="bg1"/>
                </a:solidFill>
                <a:latin typeface="微软雅黑" panose="020B0503020204020204" charset="-122"/>
                <a:ea typeface="微软雅黑" panose="020B0503020204020204" charset="-122"/>
              </a:endParaRPr>
            </a:p>
          </p:txBody>
        </p:sp>
        <p:cxnSp>
          <p:nvCxnSpPr>
            <p:cNvPr id="50" name="MH_Other_13"/>
            <p:cNvCxnSpPr/>
            <p:nvPr>
              <p:custDataLst>
                <p:tags r:id="rId18"/>
              </p:custDataLst>
            </p:nvPr>
          </p:nvCxnSpPr>
          <p:spPr>
            <a:xfrm>
              <a:off x="5701225" y="2546063"/>
              <a:ext cx="825918"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7703" y="520155"/>
            <a:ext cx="3208840" cy="645160"/>
          </a:xfrm>
          <a:prstGeom prst="rect">
            <a:avLst/>
          </a:prstGeom>
        </p:spPr>
        <p:txBody>
          <a:bodyPr wrap="square">
            <a:spAutoFit/>
          </a:bodyPr>
          <a:lstStyle/>
          <a:p>
            <a:pPr algn="l">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营销模式</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5" name="矩形 4"/>
          <p:cNvSpPr/>
          <p:nvPr/>
        </p:nvSpPr>
        <p:spPr>
          <a:xfrm rot="10800000">
            <a:off x="11125236" y="-12486"/>
            <a:ext cx="515380"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2308" y="366114"/>
            <a:ext cx="1130704" cy="799358"/>
          </a:xfrm>
          <a:prstGeom prst="rect">
            <a:avLst/>
          </a:prstGeom>
        </p:spPr>
      </p:pic>
      <p:sp>
        <p:nvSpPr>
          <p:cNvPr id="9" name="矩形 8"/>
          <p:cNvSpPr/>
          <p:nvPr/>
        </p:nvSpPr>
        <p:spPr>
          <a:xfrm>
            <a:off x="553720" y="1668145"/>
            <a:ext cx="5922645" cy="534670"/>
          </a:xfrm>
          <a:prstGeom prst="rect">
            <a:avLst/>
          </a:prstGeom>
          <a:solidFill>
            <a:srgbClr val="009140"/>
          </a:solidFill>
        </p:spPr>
        <p:txBody>
          <a:bodyPr wrap="none" anchor="ctr">
            <a:noAutofit/>
          </a:bodyPr>
          <a:lstStyle/>
          <a:p>
            <a:pPr algn="ctr" fontAlgn="auto">
              <a:lnSpc>
                <a:spcPct val="100000"/>
              </a:lnSpc>
              <a:spcBef>
                <a:spcPts val="1300"/>
              </a:spcBef>
              <a:spcAft>
                <a:spcPts val="1300"/>
              </a:spcAft>
            </a:pPr>
            <a:r>
              <a:rPr lang="zh-CN" altLang="zh-CN" b="1" kern="100" dirty="0">
                <a:solidFill>
                  <a:schemeClr val="bg1"/>
                </a:solidFill>
                <a:latin typeface="微软雅黑" panose="020B0503020204020204" charset="-122"/>
                <a:ea typeface="微软雅黑" panose="020B0503020204020204" charset="-122"/>
                <a:cs typeface="Times New Roman" panose="02020603050405020304" pitchFamily="18" charset="0"/>
              </a:rPr>
              <a:t>品牌构建——有活力的肉牛产业园，大健康的海禄牧场</a:t>
            </a:r>
            <a:endParaRPr lang="zh-CN" altLang="zh-CN" b="1" kern="10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p:txBody>
      </p:sp>
      <p:sp>
        <p:nvSpPr>
          <p:cNvPr id="10" name="矩形 9"/>
          <p:cNvSpPr/>
          <p:nvPr/>
        </p:nvSpPr>
        <p:spPr>
          <a:xfrm>
            <a:off x="6031865" y="5773420"/>
            <a:ext cx="5851525" cy="488950"/>
          </a:xfrm>
          <a:prstGeom prst="rect">
            <a:avLst/>
          </a:prstGeom>
          <a:solidFill>
            <a:srgbClr val="009140"/>
          </a:solidFill>
        </p:spPr>
        <p:txBody>
          <a:bodyPr wrap="none">
            <a:noAutofit/>
          </a:bodyPr>
          <a:lstStyle/>
          <a:p>
            <a:pPr fontAlgn="auto"/>
            <a:r>
              <a:rPr lang="zh-CN" altLang="zh-CN" b="1" dirty="0">
                <a:solidFill>
                  <a:schemeClr val="bg1"/>
                </a:solidFill>
                <a:latin typeface="微软雅黑" panose="020B0503020204020204" charset="-122"/>
                <a:ea typeface="微软雅黑" panose="020B0503020204020204" charset="-122"/>
              </a:rPr>
              <a:t>渠道搭建——双线联动，线上电商平台，线下多类拓展</a:t>
            </a:r>
            <a:endParaRPr lang="zh-CN" altLang="zh-CN" b="1" dirty="0">
              <a:solidFill>
                <a:schemeClr val="bg1"/>
              </a:solidFill>
              <a:latin typeface="微软雅黑" panose="020B0503020204020204" charset="-122"/>
              <a:ea typeface="微软雅黑" panose="020B0503020204020204" charset="-122"/>
            </a:endParaRPr>
          </a:p>
        </p:txBody>
      </p:sp>
      <p:grpSp>
        <p:nvGrpSpPr>
          <p:cNvPr id="20" name="组合 19"/>
          <p:cNvGrpSpPr/>
          <p:nvPr/>
        </p:nvGrpSpPr>
        <p:grpSpPr>
          <a:xfrm>
            <a:off x="489698" y="2479353"/>
            <a:ext cx="5633404" cy="1543075"/>
            <a:chOff x="260620" y="3333149"/>
            <a:chExt cx="6417735" cy="1757915"/>
          </a:xfrm>
        </p:grpSpPr>
        <p:sp>
          <p:nvSpPr>
            <p:cNvPr id="11" name="MH_Other_1"/>
            <p:cNvSpPr/>
            <p:nvPr>
              <p:custDataLst>
                <p:tags r:id="rId2"/>
              </p:custDataLst>
            </p:nvPr>
          </p:nvSpPr>
          <p:spPr>
            <a:xfrm>
              <a:off x="1257577" y="3671450"/>
              <a:ext cx="4899454" cy="462418"/>
            </a:xfrm>
            <a:custGeom>
              <a:avLst/>
              <a:gdLst>
                <a:gd name="connsiteX0" fmla="*/ 0 w 5242560"/>
                <a:gd name="connsiteY0" fmla="*/ 297180 h 297180"/>
                <a:gd name="connsiteX1" fmla="*/ 1059180 w 5242560"/>
                <a:gd name="connsiteY1" fmla="*/ 7620 h 297180"/>
                <a:gd name="connsiteX2" fmla="*/ 2095500 w 5242560"/>
                <a:gd name="connsiteY2" fmla="*/ 281940 h 297180"/>
                <a:gd name="connsiteX3" fmla="*/ 3147060 w 5242560"/>
                <a:gd name="connsiteY3" fmla="*/ 0 h 297180"/>
                <a:gd name="connsiteX4" fmla="*/ 4191000 w 5242560"/>
                <a:gd name="connsiteY4" fmla="*/ 289560 h 297180"/>
                <a:gd name="connsiteX5" fmla="*/ 5242560 w 5242560"/>
                <a:gd name="connsiteY5" fmla="*/ 0 h 297180"/>
                <a:gd name="connsiteX0-1" fmla="*/ 0 w 4191000"/>
                <a:gd name="connsiteY0-2" fmla="*/ 297180 h 297180"/>
                <a:gd name="connsiteX1-3" fmla="*/ 1059180 w 4191000"/>
                <a:gd name="connsiteY1-4" fmla="*/ 7620 h 297180"/>
                <a:gd name="connsiteX2-5" fmla="*/ 2095500 w 4191000"/>
                <a:gd name="connsiteY2-6" fmla="*/ 281940 h 297180"/>
                <a:gd name="connsiteX3-7" fmla="*/ 3147060 w 4191000"/>
                <a:gd name="connsiteY3-8" fmla="*/ 0 h 297180"/>
                <a:gd name="connsiteX4-9" fmla="*/ 4191000 w 4191000"/>
                <a:gd name="connsiteY4-10" fmla="*/ 289560 h 297180"/>
                <a:gd name="connsiteX0-11" fmla="*/ 0 w 3147060"/>
                <a:gd name="connsiteY0-12" fmla="*/ 297180 h 297180"/>
                <a:gd name="connsiteX1-13" fmla="*/ 1059180 w 3147060"/>
                <a:gd name="connsiteY1-14" fmla="*/ 7620 h 297180"/>
                <a:gd name="connsiteX2-15" fmla="*/ 2095500 w 3147060"/>
                <a:gd name="connsiteY2-16" fmla="*/ 281940 h 297180"/>
                <a:gd name="connsiteX3-17" fmla="*/ 3147060 w 3147060"/>
                <a:gd name="connsiteY3-18" fmla="*/ 0 h 297180"/>
              </a:gdLst>
              <a:ahLst/>
              <a:cxnLst>
                <a:cxn ang="0">
                  <a:pos x="connsiteX0-1" y="connsiteY0-2"/>
                </a:cxn>
                <a:cxn ang="0">
                  <a:pos x="connsiteX1-3" y="connsiteY1-4"/>
                </a:cxn>
                <a:cxn ang="0">
                  <a:pos x="connsiteX2-5" y="connsiteY2-6"/>
                </a:cxn>
                <a:cxn ang="0">
                  <a:pos x="connsiteX3-7" y="connsiteY3-8"/>
                </a:cxn>
              </a:cxnLst>
              <a:rect l="l" t="t" r="r" b="b"/>
              <a:pathLst>
                <a:path w="3147060" h="297180">
                  <a:moveTo>
                    <a:pt x="0" y="297180"/>
                  </a:moveTo>
                  <a:lnTo>
                    <a:pt x="1059180" y="7620"/>
                  </a:lnTo>
                  <a:lnTo>
                    <a:pt x="2095500" y="281940"/>
                  </a:lnTo>
                  <a:lnTo>
                    <a:pt x="3147060" y="0"/>
                  </a:lnTo>
                </a:path>
              </a:pathLst>
            </a:custGeom>
            <a:noFill/>
            <a:ln w="19050">
              <a:solidFill>
                <a:srgbClr val="BCBC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2" name="MH_Other_2"/>
            <p:cNvSpPr/>
            <p:nvPr>
              <p:custDataLst>
                <p:tags r:id="rId3"/>
              </p:custDataLst>
            </p:nvPr>
          </p:nvSpPr>
          <p:spPr>
            <a:xfrm>
              <a:off x="624796" y="3697473"/>
              <a:ext cx="668654" cy="668648"/>
            </a:xfrm>
            <a:prstGeom prst="ellipse">
              <a:avLst/>
            </a:prstGeom>
            <a:solidFill>
              <a:srgbClr val="C5B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rgbClr val="FFFFFF"/>
                  </a:solidFill>
                  <a:latin typeface="微软雅黑" panose="020B0503020204020204" charset="-122"/>
                  <a:ea typeface="微软雅黑" panose="020B0503020204020204" charset="-122"/>
                </a:rPr>
                <a:t>1</a:t>
              </a:r>
              <a:endParaRPr lang="zh-CN" altLang="en-US" sz="3200" b="1" dirty="0">
                <a:solidFill>
                  <a:srgbClr val="FFFFFF"/>
                </a:solidFill>
                <a:latin typeface="微软雅黑" panose="020B0503020204020204" charset="-122"/>
                <a:ea typeface="微软雅黑" panose="020B0503020204020204" charset="-122"/>
              </a:endParaRPr>
            </a:p>
          </p:txBody>
        </p:sp>
        <p:sp>
          <p:nvSpPr>
            <p:cNvPr id="13" name="MH_Other_2"/>
            <p:cNvSpPr/>
            <p:nvPr>
              <p:custDataLst>
                <p:tags r:id="rId4"/>
              </p:custDataLst>
            </p:nvPr>
          </p:nvSpPr>
          <p:spPr>
            <a:xfrm>
              <a:off x="2224185" y="3333149"/>
              <a:ext cx="668654" cy="668648"/>
            </a:xfrm>
            <a:prstGeom prst="ellipse">
              <a:avLst/>
            </a:prstGeom>
            <a:solidFill>
              <a:srgbClr val="B89E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rgbClr val="FFFFFF"/>
                  </a:solidFill>
                  <a:latin typeface="微软雅黑" panose="020B0503020204020204" charset="-122"/>
                  <a:ea typeface="微软雅黑" panose="020B0503020204020204" charset="-122"/>
                </a:rPr>
                <a:t>2</a:t>
              </a:r>
              <a:endParaRPr lang="zh-CN" altLang="en-US" sz="3200" b="1" dirty="0">
                <a:solidFill>
                  <a:srgbClr val="FFFFFF"/>
                </a:solidFill>
                <a:latin typeface="微软雅黑" panose="020B0503020204020204" charset="-122"/>
                <a:ea typeface="微软雅黑" panose="020B0503020204020204" charset="-122"/>
              </a:endParaRPr>
            </a:p>
          </p:txBody>
        </p:sp>
        <p:sp>
          <p:nvSpPr>
            <p:cNvPr id="14" name="MH_Other_2"/>
            <p:cNvSpPr/>
            <p:nvPr>
              <p:custDataLst>
                <p:tags r:id="rId5"/>
              </p:custDataLst>
            </p:nvPr>
          </p:nvSpPr>
          <p:spPr>
            <a:xfrm>
              <a:off x="3809044" y="3749287"/>
              <a:ext cx="668654" cy="668648"/>
            </a:xfrm>
            <a:prstGeom prst="ellipse">
              <a:avLst/>
            </a:prstGeom>
            <a:solidFill>
              <a:srgbClr val="C5B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rgbClr val="FFFFFF"/>
                  </a:solidFill>
                  <a:latin typeface="微软雅黑" panose="020B0503020204020204" charset="-122"/>
                  <a:ea typeface="微软雅黑" panose="020B0503020204020204" charset="-122"/>
                </a:rPr>
                <a:t>3</a:t>
              </a:r>
              <a:endParaRPr lang="zh-CN" altLang="en-US" sz="3200" b="1" dirty="0">
                <a:solidFill>
                  <a:srgbClr val="FFFFFF"/>
                </a:solidFill>
                <a:latin typeface="微软雅黑" panose="020B0503020204020204" charset="-122"/>
                <a:ea typeface="微软雅黑" panose="020B0503020204020204" charset="-122"/>
              </a:endParaRPr>
            </a:p>
          </p:txBody>
        </p:sp>
        <p:sp>
          <p:nvSpPr>
            <p:cNvPr id="15" name="MH_Other_2"/>
            <p:cNvSpPr/>
            <p:nvPr>
              <p:custDataLst>
                <p:tags r:id="rId6"/>
              </p:custDataLst>
            </p:nvPr>
          </p:nvSpPr>
          <p:spPr>
            <a:xfrm>
              <a:off x="5576983" y="3339204"/>
              <a:ext cx="668654" cy="668648"/>
            </a:xfrm>
            <a:prstGeom prst="ellipse">
              <a:avLst/>
            </a:prstGeom>
            <a:solidFill>
              <a:srgbClr val="B89E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rgbClr val="FFFFFF"/>
                  </a:solidFill>
                  <a:latin typeface="微软雅黑" panose="020B0503020204020204" charset="-122"/>
                  <a:ea typeface="微软雅黑" panose="020B0503020204020204" charset="-122"/>
                </a:rPr>
                <a:t>4</a:t>
              </a:r>
              <a:endParaRPr lang="zh-CN" altLang="en-US" sz="3200" b="1" dirty="0">
                <a:solidFill>
                  <a:srgbClr val="FFFFFF"/>
                </a:solidFill>
                <a:latin typeface="微软雅黑" panose="020B0503020204020204" charset="-122"/>
                <a:ea typeface="微软雅黑" panose="020B0503020204020204" charset="-122"/>
              </a:endParaRPr>
            </a:p>
          </p:txBody>
        </p:sp>
        <p:sp>
          <p:nvSpPr>
            <p:cNvPr id="16" name="矩形 15"/>
            <p:cNvSpPr/>
            <p:nvPr/>
          </p:nvSpPr>
          <p:spPr>
            <a:xfrm>
              <a:off x="260620" y="4347496"/>
              <a:ext cx="1397005" cy="494817"/>
            </a:xfrm>
            <a:prstGeom prst="rect">
              <a:avLst/>
            </a:prstGeom>
            <a:effectLst/>
          </p:spPr>
          <p:txBody>
            <a:bodyPr wrap="square" lIns="127321" tIns="63660" rIns="127321" bIns="63660">
              <a:spAutoFit/>
            </a:bodyPr>
            <a:lstStyle/>
            <a:p>
              <a:pPr algn="ctr">
                <a:lnSpc>
                  <a:spcPts val="3340"/>
                </a:lnSpc>
              </a:pPr>
              <a:r>
                <a:rPr lang="zh-CN" altLang="en-US" sz="1600" b="1" dirty="0">
                  <a:solidFill>
                    <a:schemeClr val="tx1">
                      <a:lumMod val="75000"/>
                      <a:lumOff val="25000"/>
                    </a:schemeClr>
                  </a:solidFill>
                  <a:latin typeface="微软雅黑" panose="020B0503020204020204" charset="-122"/>
                  <a:ea typeface="微软雅黑" panose="020B0503020204020204" charset="-122"/>
                </a:rPr>
                <a:t>线上推广</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17" name="矩形 16"/>
            <p:cNvSpPr/>
            <p:nvPr/>
          </p:nvSpPr>
          <p:spPr>
            <a:xfrm>
              <a:off x="1922896" y="4028493"/>
              <a:ext cx="1397005" cy="621006"/>
            </a:xfrm>
            <a:prstGeom prst="rect">
              <a:avLst/>
            </a:prstGeom>
            <a:effectLst/>
          </p:spPr>
          <p:txBody>
            <a:bodyPr wrap="square" lIns="127321" tIns="63660" rIns="127321" bIns="63660">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社交平台</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种草营销</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18" name="矩形 17"/>
            <p:cNvSpPr/>
            <p:nvPr/>
          </p:nvSpPr>
          <p:spPr>
            <a:xfrm>
              <a:off x="3395202" y="4470058"/>
              <a:ext cx="1397005" cy="621006"/>
            </a:xfrm>
            <a:prstGeom prst="rect">
              <a:avLst/>
            </a:prstGeom>
            <a:effectLst/>
          </p:spPr>
          <p:txBody>
            <a:bodyPr wrap="square" lIns="127321" tIns="63660" rIns="127321" bIns="63660">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餐饮联合</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推广</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19" name="矩形 18"/>
            <p:cNvSpPr/>
            <p:nvPr/>
          </p:nvSpPr>
          <p:spPr>
            <a:xfrm>
              <a:off x="5281350" y="4029383"/>
              <a:ext cx="1397005" cy="621006"/>
            </a:xfrm>
            <a:prstGeom prst="rect">
              <a:avLst/>
            </a:prstGeom>
            <a:effectLst/>
          </p:spPr>
          <p:txBody>
            <a:bodyPr wrap="square" lIns="127321" tIns="63660" rIns="127321" bIns="63660">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餐饮联合</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推广</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1" name="组合 20"/>
          <p:cNvGrpSpPr/>
          <p:nvPr/>
        </p:nvGrpSpPr>
        <p:grpSpPr>
          <a:xfrm>
            <a:off x="6991351" y="4239180"/>
            <a:ext cx="4402726" cy="1315755"/>
            <a:chOff x="202716" y="2999013"/>
            <a:chExt cx="5015711" cy="1498944"/>
          </a:xfrm>
        </p:grpSpPr>
        <p:sp>
          <p:nvSpPr>
            <p:cNvPr id="22" name="MH_Other_1"/>
            <p:cNvSpPr/>
            <p:nvPr>
              <p:custDataLst>
                <p:tags r:id="rId7"/>
              </p:custDataLst>
            </p:nvPr>
          </p:nvSpPr>
          <p:spPr>
            <a:xfrm>
              <a:off x="1257577" y="3683307"/>
              <a:ext cx="3262348" cy="450561"/>
            </a:xfrm>
            <a:custGeom>
              <a:avLst/>
              <a:gdLst>
                <a:gd name="connsiteX0" fmla="*/ 0 w 5242560"/>
                <a:gd name="connsiteY0" fmla="*/ 297180 h 297180"/>
                <a:gd name="connsiteX1" fmla="*/ 1059180 w 5242560"/>
                <a:gd name="connsiteY1" fmla="*/ 7620 h 297180"/>
                <a:gd name="connsiteX2" fmla="*/ 2095500 w 5242560"/>
                <a:gd name="connsiteY2" fmla="*/ 281940 h 297180"/>
                <a:gd name="connsiteX3" fmla="*/ 3147060 w 5242560"/>
                <a:gd name="connsiteY3" fmla="*/ 0 h 297180"/>
                <a:gd name="connsiteX4" fmla="*/ 4191000 w 5242560"/>
                <a:gd name="connsiteY4" fmla="*/ 289560 h 297180"/>
                <a:gd name="connsiteX5" fmla="*/ 5242560 w 5242560"/>
                <a:gd name="connsiteY5" fmla="*/ 0 h 297180"/>
                <a:gd name="connsiteX0-1" fmla="*/ 0 w 4191000"/>
                <a:gd name="connsiteY0-2" fmla="*/ 297180 h 297180"/>
                <a:gd name="connsiteX1-3" fmla="*/ 1059180 w 4191000"/>
                <a:gd name="connsiteY1-4" fmla="*/ 7620 h 297180"/>
                <a:gd name="connsiteX2-5" fmla="*/ 2095500 w 4191000"/>
                <a:gd name="connsiteY2-6" fmla="*/ 281940 h 297180"/>
                <a:gd name="connsiteX3-7" fmla="*/ 3147060 w 4191000"/>
                <a:gd name="connsiteY3-8" fmla="*/ 0 h 297180"/>
                <a:gd name="connsiteX4-9" fmla="*/ 4191000 w 4191000"/>
                <a:gd name="connsiteY4-10" fmla="*/ 289560 h 297180"/>
                <a:gd name="connsiteX0-11" fmla="*/ 0 w 3147060"/>
                <a:gd name="connsiteY0-12" fmla="*/ 297180 h 297180"/>
                <a:gd name="connsiteX1-13" fmla="*/ 1059180 w 3147060"/>
                <a:gd name="connsiteY1-14" fmla="*/ 7620 h 297180"/>
                <a:gd name="connsiteX2-15" fmla="*/ 2095500 w 3147060"/>
                <a:gd name="connsiteY2-16" fmla="*/ 281940 h 297180"/>
                <a:gd name="connsiteX3-17" fmla="*/ 3147060 w 3147060"/>
                <a:gd name="connsiteY3-18" fmla="*/ 0 h 297180"/>
                <a:gd name="connsiteX0-19" fmla="*/ 0 w 2095500"/>
                <a:gd name="connsiteY0-20" fmla="*/ 289560 h 289560"/>
                <a:gd name="connsiteX1-21" fmla="*/ 1059180 w 2095500"/>
                <a:gd name="connsiteY1-22" fmla="*/ 0 h 289560"/>
                <a:gd name="connsiteX2-23" fmla="*/ 2095500 w 2095500"/>
                <a:gd name="connsiteY2-24" fmla="*/ 274320 h 289560"/>
              </a:gdLst>
              <a:ahLst/>
              <a:cxnLst>
                <a:cxn ang="0">
                  <a:pos x="connsiteX0-1" y="connsiteY0-2"/>
                </a:cxn>
                <a:cxn ang="0">
                  <a:pos x="connsiteX1-3" y="connsiteY1-4"/>
                </a:cxn>
                <a:cxn ang="0">
                  <a:pos x="connsiteX2-5" y="connsiteY2-6"/>
                </a:cxn>
              </a:cxnLst>
              <a:rect l="l" t="t" r="r" b="b"/>
              <a:pathLst>
                <a:path w="2095500" h="289560">
                  <a:moveTo>
                    <a:pt x="0" y="289560"/>
                  </a:moveTo>
                  <a:lnTo>
                    <a:pt x="1059180" y="0"/>
                  </a:lnTo>
                  <a:lnTo>
                    <a:pt x="2095500" y="274320"/>
                  </a:lnTo>
                </a:path>
              </a:pathLst>
            </a:custGeom>
            <a:noFill/>
            <a:ln w="19050">
              <a:solidFill>
                <a:srgbClr val="BCBC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3" name="MH_Other_2"/>
            <p:cNvSpPr/>
            <p:nvPr>
              <p:custDataLst>
                <p:tags r:id="rId8"/>
              </p:custDataLst>
            </p:nvPr>
          </p:nvSpPr>
          <p:spPr>
            <a:xfrm>
              <a:off x="624796" y="3697473"/>
              <a:ext cx="668654" cy="668648"/>
            </a:xfrm>
            <a:prstGeom prst="ellipse">
              <a:avLst/>
            </a:prstGeom>
            <a:solidFill>
              <a:srgbClr val="C5B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rgbClr val="FFFFFF"/>
                  </a:solidFill>
                  <a:latin typeface="微软雅黑" panose="020B0503020204020204" charset="-122"/>
                  <a:ea typeface="微软雅黑" panose="020B0503020204020204" charset="-122"/>
                </a:rPr>
                <a:t>1</a:t>
              </a:r>
              <a:endParaRPr lang="zh-CN" altLang="en-US" sz="3200" b="1" dirty="0">
                <a:solidFill>
                  <a:srgbClr val="FFFFFF"/>
                </a:solidFill>
                <a:latin typeface="微软雅黑" panose="020B0503020204020204" charset="-122"/>
                <a:ea typeface="微软雅黑" panose="020B0503020204020204" charset="-122"/>
              </a:endParaRPr>
            </a:p>
          </p:txBody>
        </p:sp>
        <p:sp>
          <p:nvSpPr>
            <p:cNvPr id="24" name="MH_Other_2"/>
            <p:cNvSpPr/>
            <p:nvPr>
              <p:custDataLst>
                <p:tags r:id="rId9"/>
              </p:custDataLst>
            </p:nvPr>
          </p:nvSpPr>
          <p:spPr>
            <a:xfrm>
              <a:off x="4243502" y="3829309"/>
              <a:ext cx="668654" cy="668648"/>
            </a:xfrm>
            <a:prstGeom prst="ellipse">
              <a:avLst/>
            </a:prstGeom>
            <a:solidFill>
              <a:srgbClr val="B89E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rgbClr val="FFFFFF"/>
                  </a:solidFill>
                  <a:latin typeface="微软雅黑" panose="020B0503020204020204" charset="-122"/>
                  <a:ea typeface="微软雅黑" panose="020B0503020204020204" charset="-122"/>
                </a:rPr>
                <a:t>2</a:t>
              </a:r>
              <a:endParaRPr lang="zh-CN" altLang="en-US" sz="3200" b="1" dirty="0">
                <a:solidFill>
                  <a:srgbClr val="FFFFFF"/>
                </a:solidFill>
                <a:latin typeface="微软雅黑" panose="020B0503020204020204" charset="-122"/>
                <a:ea typeface="微软雅黑" panose="020B0503020204020204" charset="-122"/>
              </a:endParaRPr>
            </a:p>
          </p:txBody>
        </p:sp>
        <p:sp>
          <p:nvSpPr>
            <p:cNvPr id="27" name="矩形 26"/>
            <p:cNvSpPr/>
            <p:nvPr/>
          </p:nvSpPr>
          <p:spPr>
            <a:xfrm>
              <a:off x="202716" y="2999013"/>
              <a:ext cx="1397005" cy="563709"/>
            </a:xfrm>
            <a:prstGeom prst="rect">
              <a:avLst/>
            </a:prstGeom>
            <a:effectLst/>
          </p:spPr>
          <p:txBody>
            <a:bodyPr wrap="square" lIns="127321" tIns="63660" rIns="127321" bIns="63660">
              <a:spAutoFit/>
            </a:bodyPr>
            <a:lstStyle/>
            <a:p>
              <a:pPr algn="ctr">
                <a:lnSpc>
                  <a:spcPts val="3340"/>
                </a:lnSpc>
              </a:pPr>
              <a:r>
                <a:rPr lang="zh-CN" altLang="en-US" sz="1600" b="1" dirty="0">
                  <a:solidFill>
                    <a:schemeClr val="tx1">
                      <a:lumMod val="75000"/>
                      <a:lumOff val="25000"/>
                    </a:schemeClr>
                  </a:solidFill>
                  <a:latin typeface="微软雅黑" panose="020B0503020204020204" charset="-122"/>
                  <a:ea typeface="微软雅黑" panose="020B0503020204020204" charset="-122"/>
                </a:rPr>
                <a:t>线下渠道</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31" name="矩形 30"/>
            <p:cNvSpPr/>
            <p:nvPr/>
          </p:nvSpPr>
          <p:spPr>
            <a:xfrm>
              <a:off x="3821422" y="3017638"/>
              <a:ext cx="1397005" cy="563709"/>
            </a:xfrm>
            <a:prstGeom prst="rect">
              <a:avLst/>
            </a:prstGeom>
            <a:effectLst/>
          </p:spPr>
          <p:txBody>
            <a:bodyPr wrap="square" lIns="127321" tIns="63660" rIns="127321" bIns="63660">
              <a:spAutoFit/>
            </a:bodyPr>
            <a:lstStyle/>
            <a:p>
              <a:pPr algn="ctr">
                <a:lnSpc>
                  <a:spcPts val="3340"/>
                </a:lnSpc>
              </a:pPr>
              <a:r>
                <a:rPr lang="zh-CN" altLang="en-US" sz="1600" b="1" dirty="0">
                  <a:solidFill>
                    <a:schemeClr val="tx1">
                      <a:lumMod val="75000"/>
                      <a:lumOff val="25000"/>
                    </a:schemeClr>
                  </a:solidFill>
                  <a:latin typeface="微软雅黑" panose="020B0503020204020204" charset="-122"/>
                  <a:ea typeface="微软雅黑" panose="020B0503020204020204" charset="-122"/>
                </a:rPr>
                <a:t>线上渠道</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463540" y="4013693"/>
            <a:ext cx="1473960" cy="1506182"/>
          </a:xfrm>
          <a:prstGeom prst="rect">
            <a:avLst/>
          </a:prstGeom>
        </p:spPr>
        <p:txBody>
          <a:bodyPr wrap="square">
            <a:spAutoFit/>
          </a:bodyPr>
          <a:lstStyle/>
          <a:p>
            <a:pPr>
              <a:lnSpc>
                <a:spcPct val="125000"/>
              </a:lnSpc>
              <a:spcAft>
                <a:spcPts val="0"/>
              </a:spcAft>
            </a:pPr>
            <a:r>
              <a:rPr lang="zh-CN"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直播种草</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a:t>
            </a:r>
            <a:r>
              <a:rPr lang="zh-CN"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产品植入。</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KOL</a:t>
            </a:r>
            <a:r>
              <a:rPr lang="zh-CN"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直播梯队拉动：通过关联头部</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KOL</a:t>
            </a:r>
            <a:r>
              <a:rPr lang="zh-CN"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，腰部</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KOL</a:t>
            </a:r>
            <a:r>
              <a:rPr lang="zh-CN"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，底部</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KOC</a:t>
            </a:r>
            <a:r>
              <a:rPr lang="zh-CN"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持续直播，影响更多的人群关注，营造氛围。</a:t>
            </a:r>
            <a:endParaRPr lang="zh-CN" altLang="zh-CN" sz="900" kern="100" dirty="0">
              <a:solidFill>
                <a:schemeClr val="bg2">
                  <a:lumMod val="50000"/>
                </a:schemeClr>
              </a:solidFill>
              <a:effectLst/>
              <a:latin typeface="微软雅黑" panose="020B0503020204020204" charset="-122"/>
              <a:ea typeface="微软雅黑" panose="020B0503020204020204" charset="-122"/>
              <a:cs typeface="Times New Roman" panose="02020603050405020304" pitchFamily="18" charset="0"/>
            </a:endParaRPr>
          </a:p>
        </p:txBody>
      </p:sp>
      <p:sp>
        <p:nvSpPr>
          <p:cNvPr id="33" name="矩形 32"/>
          <p:cNvSpPr/>
          <p:nvPr/>
        </p:nvSpPr>
        <p:spPr>
          <a:xfrm>
            <a:off x="1824978" y="3897763"/>
            <a:ext cx="1281050" cy="2112117"/>
          </a:xfrm>
          <a:prstGeom prst="rect">
            <a:avLst/>
          </a:prstGeom>
        </p:spPr>
        <p:txBody>
          <a:bodyPr wrap="square">
            <a:spAutoFit/>
          </a:bodyPr>
          <a:lstStyle/>
          <a:p>
            <a:pPr algn="just">
              <a:lnSpc>
                <a:spcPct val="125000"/>
              </a:lnSpc>
              <a:spcAft>
                <a:spcPts val="0"/>
              </a:spcAft>
            </a:pP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在抖音、快手、小红书等平台设立自营号，分享产品的场景视频，再借助“鲁班投放”“信息流投放”分析用户喜好，圈定人群实现“种草”；同时引导消费者自发分享相关视频。</a:t>
            </a:r>
            <a:endParaRPr lang="zh-CN" altLang="zh-CN" sz="900" kern="100" dirty="0">
              <a:solidFill>
                <a:schemeClr val="bg2">
                  <a:lumMod val="50000"/>
                </a:schemeClr>
              </a:solidFill>
              <a:effectLst/>
              <a:latin typeface="微软雅黑" panose="020B0503020204020204" charset="-122"/>
              <a:ea typeface="微软雅黑" panose="020B0503020204020204" charset="-122"/>
              <a:cs typeface="Times New Roman" panose="02020603050405020304" pitchFamily="18" charset="0"/>
            </a:endParaRPr>
          </a:p>
        </p:txBody>
      </p:sp>
      <p:sp>
        <p:nvSpPr>
          <p:cNvPr id="34" name="矩形 33"/>
          <p:cNvSpPr/>
          <p:nvPr/>
        </p:nvSpPr>
        <p:spPr>
          <a:xfrm>
            <a:off x="3369826" y="4124637"/>
            <a:ext cx="1097640" cy="1304203"/>
          </a:xfrm>
          <a:prstGeom prst="rect">
            <a:avLst/>
          </a:prstGeom>
        </p:spPr>
        <p:txBody>
          <a:bodyPr wrap="square">
            <a:spAutoFit/>
          </a:bodyPr>
          <a:lstStyle/>
          <a:p>
            <a:pPr algn="just">
              <a:lnSpc>
                <a:spcPct val="125000"/>
              </a:lnSpc>
              <a:spcAft>
                <a:spcPts val="0"/>
              </a:spcAft>
            </a:pP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联合火锅店、酒吧等年轻人出入频繁的餐饮店，开展年轻人群消费习惯培育。</a:t>
            </a:r>
            <a:endParaRPr lang="zh-CN" altLang="zh-CN" sz="900" kern="100" dirty="0">
              <a:solidFill>
                <a:schemeClr val="bg2">
                  <a:lumMod val="50000"/>
                </a:schemeClr>
              </a:solidFill>
              <a:effectLst/>
              <a:latin typeface="微软雅黑" panose="020B0503020204020204" charset="-122"/>
              <a:ea typeface="微软雅黑" panose="020B0503020204020204" charset="-122"/>
              <a:cs typeface="Times New Roman" panose="02020603050405020304" pitchFamily="18" charset="0"/>
            </a:endParaRPr>
          </a:p>
        </p:txBody>
      </p:sp>
      <p:sp>
        <p:nvSpPr>
          <p:cNvPr id="35" name="矩形 34"/>
          <p:cNvSpPr/>
          <p:nvPr/>
        </p:nvSpPr>
        <p:spPr>
          <a:xfrm>
            <a:off x="4731264" y="3755522"/>
            <a:ext cx="1473960" cy="1506182"/>
          </a:xfrm>
          <a:prstGeom prst="rect">
            <a:avLst/>
          </a:prstGeom>
        </p:spPr>
        <p:txBody>
          <a:bodyPr wrap="square">
            <a:spAutoFit/>
          </a:bodyPr>
          <a:lstStyle/>
          <a:p>
            <a:pPr algn="just">
              <a:lnSpc>
                <a:spcPct val="125000"/>
              </a:lnSpc>
              <a:spcAft>
                <a:spcPts val="0"/>
              </a:spcAft>
            </a:pP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待一期试点运行平稳后，引入商业资本建造休闲设施，打造生态娱乐一体化文化园、实践基地等，通过网红直播等方式带动流量。</a:t>
            </a:r>
            <a:endParaRPr lang="zh-CN" altLang="zh-CN" sz="900" kern="100" dirty="0">
              <a:solidFill>
                <a:schemeClr val="bg2">
                  <a:lumMod val="50000"/>
                </a:schemeClr>
              </a:solidFill>
              <a:effectLst/>
              <a:latin typeface="微软雅黑" panose="020B0503020204020204" charset="-122"/>
              <a:ea typeface="微软雅黑" panose="020B0503020204020204" charset="-122"/>
              <a:cs typeface="Times New Roman" panose="02020603050405020304" pitchFamily="18" charset="0"/>
            </a:endParaRPr>
          </a:p>
        </p:txBody>
      </p:sp>
      <p:sp>
        <p:nvSpPr>
          <p:cNvPr id="36" name="矩形 35"/>
          <p:cNvSpPr/>
          <p:nvPr/>
        </p:nvSpPr>
        <p:spPr>
          <a:xfrm>
            <a:off x="6931798" y="3138099"/>
            <a:ext cx="2571651" cy="1102225"/>
          </a:xfrm>
          <a:prstGeom prst="rect">
            <a:avLst/>
          </a:prstGeom>
        </p:spPr>
        <p:txBody>
          <a:bodyPr wrap="square">
            <a:spAutoFit/>
          </a:bodyPr>
          <a:lstStyle/>
          <a:p>
            <a:pPr algn="just">
              <a:lnSpc>
                <a:spcPct val="125000"/>
              </a:lnSpc>
              <a:spcAft>
                <a:spcPts val="0"/>
              </a:spcAft>
            </a:pP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(1)</a:t>
            </a: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终端零售</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a:t>
            </a: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中式餐饮</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a:t>
            </a: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便利商超，覆盖整个零售点，增加产品的曝光度及动销。</a:t>
            </a:r>
            <a:endPar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endParaRPr>
          </a:p>
          <a:p>
            <a:pPr algn="just">
              <a:lnSpc>
                <a:spcPct val="125000"/>
              </a:lnSpc>
              <a:spcAft>
                <a:spcPts val="0"/>
              </a:spcAft>
            </a:pP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(2)</a:t>
            </a: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餐饮渠道</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a:t>
            </a: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餐饮、饮品店等渠道。</a:t>
            </a:r>
            <a:endPar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endParaRPr>
          </a:p>
          <a:p>
            <a:pPr algn="just">
              <a:lnSpc>
                <a:spcPct val="125000"/>
              </a:lnSpc>
              <a:spcAft>
                <a:spcPts val="0"/>
              </a:spcAft>
            </a:pP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(3)</a:t>
            </a: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企事业单位食堂直供</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a:t>
            </a: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拓展产地周边大型企业、院校渠道，产地直供。</a:t>
            </a:r>
            <a:endPar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37" name="矩形 36"/>
          <p:cNvSpPr/>
          <p:nvPr/>
        </p:nvSpPr>
        <p:spPr>
          <a:xfrm>
            <a:off x="9799118" y="1822213"/>
            <a:ext cx="2065299" cy="2314095"/>
          </a:xfrm>
          <a:prstGeom prst="rect">
            <a:avLst/>
          </a:prstGeom>
        </p:spPr>
        <p:txBody>
          <a:bodyPr wrap="square">
            <a:spAutoFit/>
          </a:bodyPr>
          <a:lstStyle/>
          <a:p>
            <a:pPr algn="just">
              <a:lnSpc>
                <a:spcPct val="125000"/>
              </a:lnSpc>
              <a:spcAft>
                <a:spcPts val="0"/>
              </a:spcAft>
            </a:pP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依托电子商务平台，与蔬菜批发市场、酒店、企业对接，拓宽销售渠道，逐步打开沙葱消费市场，将沙葱销往周边城市和上海、北京、广州等大城市。将这些采收好的沙葱摆放整齐，铺上吸水纸、装进保鲜盒，在</a:t>
            </a:r>
            <a:r>
              <a:rPr lang="en-US" altLang="zh-CN"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0-3℃</a:t>
            </a:r>
            <a:r>
              <a:rPr lang="zh-CN" altLang="en-US" sz="1050" kern="100" dirty="0">
                <a:solidFill>
                  <a:schemeClr val="bg2">
                    <a:lumMod val="50000"/>
                  </a:schemeClr>
                </a:solidFill>
                <a:latin typeface="微软雅黑" panose="020B0503020204020204" charset="-122"/>
                <a:ea typeface="微软雅黑" panose="020B0503020204020204" charset="-122"/>
                <a:cs typeface="Times New Roman" panose="02020603050405020304" pitchFamily="18" charset="0"/>
              </a:rPr>
              <a:t>冷链环境下发往上海、北京、西安、深圳、广州、重庆等城市，让更多消费者体验到大漠里的独特美味，也让沙葱的销售平台更广。</a:t>
            </a:r>
            <a:endParaRPr lang="zh-CN" altLang="zh-CN" sz="900" kern="100" dirty="0">
              <a:solidFill>
                <a:schemeClr val="bg2">
                  <a:lumMod val="50000"/>
                </a:schemeClr>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798128" y="737711"/>
            <a:ext cx="9129712" cy="1125220"/>
          </a:xfrm>
          <a:prstGeom prst="rect">
            <a:avLst/>
          </a:prstGeom>
        </p:spPr>
        <p:txBody>
          <a:bodyPr vert="horz" wrap="square" lIns="0" tIns="17780" rIns="0" bIns="0" rtlCol="0" anchor="ctr">
            <a:spAutoFit/>
          </a:bodyPr>
          <a:lstStyle/>
          <a:p>
            <a:pPr algn="l">
              <a:lnSpc>
                <a:spcPct val="100000"/>
              </a:lnSpc>
              <a:spcBef>
                <a:spcPts val="140"/>
              </a:spcBef>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沙葱种植基地将盐碱地变废为宝，土地价值最大化</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3" name="object 3"/>
          <p:cNvSpPr txBox="1"/>
          <p:nvPr/>
        </p:nvSpPr>
        <p:spPr>
          <a:xfrm>
            <a:off x="2798445" y="1863090"/>
            <a:ext cx="8839835" cy="650240"/>
          </a:xfrm>
          <a:prstGeom prst="rect">
            <a:avLst/>
          </a:prstGeom>
        </p:spPr>
        <p:txBody>
          <a:bodyPr vert="horz" wrap="square" lIns="0" tIns="96520" rIns="0" bIns="0" rtlCol="0">
            <a:spAutoFit/>
          </a:bodyPr>
          <a:lstStyle/>
          <a:p>
            <a:pPr marL="17145" algn="just">
              <a:spcBef>
                <a:spcPts val="760"/>
              </a:spcBef>
            </a:pPr>
            <a:r>
              <a:rPr lang="zh-CN" altLang="en-US" dirty="0">
                <a:solidFill>
                  <a:srgbClr val="4C4948"/>
                </a:solidFill>
                <a:latin typeface="微软雅黑" panose="020B0503020204020204" charset="-122"/>
                <a:ea typeface="微软雅黑" panose="020B0503020204020204" charset="-122"/>
                <a:cs typeface="微软雅黑" panose="020B0503020204020204" charset="-122"/>
              </a:rPr>
              <a:t>通过种、养、产、研、销的运营手段，构建起一二三产业相互促进、良性循环的新格局，一方面产生市场经济效益，一方面带动就业产生社会效益，同时涵养土地，保护生态。</a:t>
            </a:r>
            <a:endParaRPr sz="1600" dirty="0">
              <a:solidFill>
                <a:srgbClr val="4C4948"/>
              </a:solidFill>
              <a:latin typeface="微软雅黑" panose="020B0503020204020204" charset="-122"/>
              <a:ea typeface="微软雅黑" panose="020B0503020204020204" charset="-122"/>
              <a:cs typeface="微软雅黑" panose="020B0503020204020204" charset="-122"/>
            </a:endParaRPr>
          </a:p>
        </p:txBody>
      </p:sp>
      <p:sp>
        <p:nvSpPr>
          <p:cNvPr id="7" name="object 7"/>
          <p:cNvSpPr/>
          <p:nvPr/>
        </p:nvSpPr>
        <p:spPr>
          <a:xfrm>
            <a:off x="977688" y="862013"/>
            <a:ext cx="1247987" cy="1247987"/>
          </a:xfrm>
          <a:custGeom>
            <a:avLst/>
            <a:gdLst/>
            <a:ahLst/>
            <a:cxnLst/>
            <a:rect l="l" t="t" r="r" b="b"/>
            <a:pathLst>
              <a:path w="935990" h="935989">
                <a:moveTo>
                  <a:pt x="467343" y="935761"/>
                </a:moveTo>
                <a:lnTo>
                  <a:pt x="419487" y="933345"/>
                </a:lnTo>
                <a:lnTo>
                  <a:pt x="373015" y="926255"/>
                </a:lnTo>
                <a:lnTo>
                  <a:pt x="328161" y="914726"/>
                </a:lnTo>
                <a:lnTo>
                  <a:pt x="285164" y="898993"/>
                </a:lnTo>
                <a:lnTo>
                  <a:pt x="244258" y="879291"/>
                </a:lnTo>
                <a:lnTo>
                  <a:pt x="205680" y="855855"/>
                </a:lnTo>
                <a:lnTo>
                  <a:pt x="169668" y="828921"/>
                </a:lnTo>
                <a:lnTo>
                  <a:pt x="136456" y="798723"/>
                </a:lnTo>
                <a:lnTo>
                  <a:pt x="106282" y="765497"/>
                </a:lnTo>
                <a:lnTo>
                  <a:pt x="79383" y="729478"/>
                </a:lnTo>
                <a:lnTo>
                  <a:pt x="55995" y="690901"/>
                </a:lnTo>
                <a:lnTo>
                  <a:pt x="36354" y="650002"/>
                </a:lnTo>
                <a:lnTo>
                  <a:pt x="20697" y="607015"/>
                </a:lnTo>
                <a:lnTo>
                  <a:pt x="9261" y="562175"/>
                </a:lnTo>
                <a:lnTo>
                  <a:pt x="2283" y="515719"/>
                </a:lnTo>
                <a:lnTo>
                  <a:pt x="0" y="467880"/>
                </a:lnTo>
                <a:lnTo>
                  <a:pt x="2298" y="420042"/>
                </a:lnTo>
                <a:lnTo>
                  <a:pt x="9285" y="373585"/>
                </a:lnTo>
                <a:lnTo>
                  <a:pt x="20726" y="328745"/>
                </a:lnTo>
                <a:lnTo>
                  <a:pt x="36385" y="285758"/>
                </a:lnTo>
                <a:lnTo>
                  <a:pt x="56026" y="244859"/>
                </a:lnTo>
                <a:lnTo>
                  <a:pt x="79412" y="206282"/>
                </a:lnTo>
                <a:lnTo>
                  <a:pt x="106309" y="170263"/>
                </a:lnTo>
                <a:lnTo>
                  <a:pt x="136478" y="137037"/>
                </a:lnTo>
                <a:lnTo>
                  <a:pt x="169686" y="106840"/>
                </a:lnTo>
                <a:lnTo>
                  <a:pt x="205694" y="79905"/>
                </a:lnTo>
                <a:lnTo>
                  <a:pt x="244268" y="56469"/>
                </a:lnTo>
                <a:lnTo>
                  <a:pt x="285170" y="36767"/>
                </a:lnTo>
                <a:lnTo>
                  <a:pt x="328165" y="21034"/>
                </a:lnTo>
                <a:lnTo>
                  <a:pt x="373017" y="9505"/>
                </a:lnTo>
                <a:lnTo>
                  <a:pt x="419488" y="2415"/>
                </a:lnTo>
                <a:lnTo>
                  <a:pt x="467343" y="0"/>
                </a:lnTo>
                <a:lnTo>
                  <a:pt x="515198" y="2415"/>
                </a:lnTo>
                <a:lnTo>
                  <a:pt x="561671" y="9505"/>
                </a:lnTo>
                <a:lnTo>
                  <a:pt x="606527" y="21035"/>
                </a:lnTo>
                <a:lnTo>
                  <a:pt x="649530" y="36769"/>
                </a:lnTo>
                <a:lnTo>
                  <a:pt x="690446" y="56472"/>
                </a:lnTo>
                <a:lnTo>
                  <a:pt x="729038" y="79910"/>
                </a:lnTo>
                <a:lnTo>
                  <a:pt x="765072" y="106847"/>
                </a:lnTo>
                <a:lnTo>
                  <a:pt x="798311" y="137048"/>
                </a:lnTo>
                <a:lnTo>
                  <a:pt x="828522" y="170279"/>
                </a:lnTo>
                <a:lnTo>
                  <a:pt x="855467" y="206304"/>
                </a:lnTo>
                <a:lnTo>
                  <a:pt x="878912" y="244888"/>
                </a:lnTo>
                <a:lnTo>
                  <a:pt x="898621" y="285796"/>
                </a:lnTo>
                <a:lnTo>
                  <a:pt x="914358" y="328793"/>
                </a:lnTo>
                <a:lnTo>
                  <a:pt x="925888" y="373644"/>
                </a:lnTo>
                <a:lnTo>
                  <a:pt x="932976" y="420115"/>
                </a:lnTo>
                <a:lnTo>
                  <a:pt x="935384" y="467969"/>
                </a:lnTo>
                <a:lnTo>
                  <a:pt x="932961" y="515792"/>
                </a:lnTo>
                <a:lnTo>
                  <a:pt x="925864" y="562235"/>
                </a:lnTo>
                <a:lnTo>
                  <a:pt x="914329" y="607063"/>
                </a:lnTo>
                <a:lnTo>
                  <a:pt x="898589" y="650039"/>
                </a:lnTo>
                <a:lnTo>
                  <a:pt x="878880" y="690930"/>
                </a:lnTo>
                <a:lnTo>
                  <a:pt x="855438" y="729500"/>
                </a:lnTo>
                <a:lnTo>
                  <a:pt x="828495" y="765513"/>
                </a:lnTo>
                <a:lnTo>
                  <a:pt x="798289" y="798734"/>
                </a:lnTo>
                <a:lnTo>
                  <a:pt x="765054" y="828928"/>
                </a:lnTo>
                <a:lnTo>
                  <a:pt x="729024" y="855860"/>
                </a:lnTo>
                <a:lnTo>
                  <a:pt x="690436" y="879294"/>
                </a:lnTo>
                <a:lnTo>
                  <a:pt x="649524" y="898994"/>
                </a:lnTo>
                <a:lnTo>
                  <a:pt x="606523" y="914727"/>
                </a:lnTo>
                <a:lnTo>
                  <a:pt x="561669" y="926256"/>
                </a:lnTo>
                <a:lnTo>
                  <a:pt x="515197" y="933345"/>
                </a:lnTo>
                <a:lnTo>
                  <a:pt x="467343" y="935761"/>
                </a:lnTo>
                <a:close/>
              </a:path>
            </a:pathLst>
          </a:custGeom>
          <a:solidFill>
            <a:srgbClr val="009140"/>
          </a:solidFill>
        </p:spPr>
        <p:txBody>
          <a:bodyPr wrap="square" lIns="0" tIns="0" rIns="0" bIns="0" rtlCol="0"/>
          <a:lstStyle/>
          <a:p>
            <a:endParaRPr sz="2400">
              <a:latin typeface="微软雅黑" panose="020B0503020204020204" charset="-122"/>
              <a:ea typeface="微软雅黑" panose="020B0503020204020204" charset="-122"/>
            </a:endParaRPr>
          </a:p>
        </p:txBody>
      </p:sp>
      <p:sp>
        <p:nvSpPr>
          <p:cNvPr id="8" name="object 8"/>
          <p:cNvSpPr txBox="1"/>
          <p:nvPr/>
        </p:nvSpPr>
        <p:spPr>
          <a:xfrm>
            <a:off x="1178347" y="985014"/>
            <a:ext cx="846667" cy="1001983"/>
          </a:xfrm>
          <a:prstGeom prst="rect">
            <a:avLst/>
          </a:prstGeom>
        </p:spPr>
        <p:txBody>
          <a:bodyPr vert="horz" wrap="square" lIns="0" tIns="16933" rIns="0" bIns="0" rtlCol="0">
            <a:spAutoFit/>
          </a:bodyPr>
          <a:lstStyle/>
          <a:p>
            <a:pPr marL="17145">
              <a:spcBef>
                <a:spcPts val="135"/>
              </a:spcBef>
            </a:pPr>
            <a:r>
              <a:rPr lang="zh-CN" altLang="en-US" sz="3200" b="1" dirty="0">
                <a:solidFill>
                  <a:srgbClr val="FFFFFF"/>
                </a:solidFill>
                <a:latin typeface="微软雅黑" panose="020B0503020204020204" charset="-122"/>
                <a:ea typeface="微软雅黑" panose="020B0503020204020204" charset="-122"/>
                <a:cs typeface="微软雅黑" panose="020B0503020204020204" charset="-122"/>
              </a:rPr>
              <a:t>产业振兴</a:t>
            </a:r>
            <a:endParaRPr sz="3200" dirty="0">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nvPicPr>
        <p:blipFill rotWithShape="1">
          <a:blip r:embed="rId1"/>
          <a:srcRect b="12981"/>
          <a:stretch>
            <a:fillRect/>
          </a:stretch>
        </p:blipFill>
        <p:spPr>
          <a:xfrm>
            <a:off x="0" y="2914650"/>
            <a:ext cx="12192000" cy="3943350"/>
          </a:xfrm>
          <a:prstGeom prst="rect">
            <a:avLst/>
          </a:prstGeom>
        </p:spPr>
      </p:pic>
    </p:spTree>
  </p:cSld>
  <p:clrMapOvr>
    <a:masterClrMapping/>
  </p:clrMapOvr>
  <p:transition advTm="7195"/>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668905" y="953771"/>
            <a:ext cx="9325610" cy="571500"/>
          </a:xfrm>
          <a:prstGeom prst="rect">
            <a:avLst/>
          </a:prstGeom>
        </p:spPr>
        <p:txBody>
          <a:bodyPr vert="horz" wrap="square" lIns="0" tIns="17780" rIns="0" bIns="0" rtlCol="0" anchor="ctr">
            <a:spAutoFit/>
          </a:bodyPr>
          <a:lstStyle/>
          <a:p>
            <a:pPr algn="l">
              <a:lnSpc>
                <a:spcPct val="100000"/>
              </a:lnSpc>
              <a:spcBef>
                <a:spcPts val="140"/>
              </a:spcBef>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生态农业与产学研匹配，保障成果输出</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3" name="object 3"/>
          <p:cNvSpPr txBox="1"/>
          <p:nvPr/>
        </p:nvSpPr>
        <p:spPr>
          <a:xfrm>
            <a:off x="2669222" y="1494813"/>
            <a:ext cx="8602663" cy="1134745"/>
          </a:xfrm>
          <a:prstGeom prst="rect">
            <a:avLst/>
          </a:prstGeom>
        </p:spPr>
        <p:txBody>
          <a:bodyPr vert="horz" wrap="square" lIns="0" tIns="96520" rIns="0" bIns="0" rtlCol="0">
            <a:spAutoFit/>
          </a:bodyPr>
          <a:lstStyle/>
          <a:p>
            <a:pPr marL="17145" algn="just">
              <a:lnSpc>
                <a:spcPct val="125000"/>
              </a:lnSpc>
              <a:spcBef>
                <a:spcPts val="760"/>
              </a:spcBef>
            </a:pPr>
            <a:r>
              <a:rPr lang="zh-CN" altLang="en-US" dirty="0">
                <a:solidFill>
                  <a:srgbClr val="4C4948"/>
                </a:solidFill>
                <a:latin typeface="微软雅黑" panose="020B0503020204020204" charset="-122"/>
                <a:ea typeface="微软雅黑" panose="020B0503020204020204" charset="-122"/>
                <a:cs typeface="微软雅黑" panose="020B0503020204020204" charset="-122"/>
              </a:rPr>
              <a:t>通过和甘肃农业大学展开深度产学研合作，依托学校科研资源和师资力量，以沙葱为核心，围绕公司引种的优势转化为利用好优质进口种质资源，打造更适合天津市的肉牛产业模式，形成领先全国的良种肉牛产业集群。</a:t>
            </a:r>
            <a:endParaRPr lang="zh-CN" altLang="en-US" dirty="0">
              <a:solidFill>
                <a:srgbClr val="4C4948"/>
              </a:solidFill>
              <a:latin typeface="微软雅黑" panose="020B0503020204020204" charset="-122"/>
              <a:ea typeface="微软雅黑" panose="020B0503020204020204" charset="-122"/>
              <a:cs typeface="微软雅黑" panose="020B0503020204020204" charset="-122"/>
            </a:endParaRPr>
          </a:p>
        </p:txBody>
      </p:sp>
      <p:sp>
        <p:nvSpPr>
          <p:cNvPr id="7" name="object 7"/>
          <p:cNvSpPr/>
          <p:nvPr/>
        </p:nvSpPr>
        <p:spPr>
          <a:xfrm>
            <a:off x="977688" y="862013"/>
            <a:ext cx="1247987" cy="1247987"/>
          </a:xfrm>
          <a:custGeom>
            <a:avLst/>
            <a:gdLst/>
            <a:ahLst/>
            <a:cxnLst/>
            <a:rect l="l" t="t" r="r" b="b"/>
            <a:pathLst>
              <a:path w="935990" h="935989">
                <a:moveTo>
                  <a:pt x="467343" y="935761"/>
                </a:moveTo>
                <a:lnTo>
                  <a:pt x="419487" y="933345"/>
                </a:lnTo>
                <a:lnTo>
                  <a:pt x="373015" y="926255"/>
                </a:lnTo>
                <a:lnTo>
                  <a:pt x="328161" y="914726"/>
                </a:lnTo>
                <a:lnTo>
                  <a:pt x="285164" y="898993"/>
                </a:lnTo>
                <a:lnTo>
                  <a:pt x="244258" y="879291"/>
                </a:lnTo>
                <a:lnTo>
                  <a:pt x="205680" y="855855"/>
                </a:lnTo>
                <a:lnTo>
                  <a:pt x="169668" y="828921"/>
                </a:lnTo>
                <a:lnTo>
                  <a:pt x="136456" y="798723"/>
                </a:lnTo>
                <a:lnTo>
                  <a:pt x="106282" y="765497"/>
                </a:lnTo>
                <a:lnTo>
                  <a:pt x="79383" y="729478"/>
                </a:lnTo>
                <a:lnTo>
                  <a:pt x="55995" y="690901"/>
                </a:lnTo>
                <a:lnTo>
                  <a:pt x="36354" y="650002"/>
                </a:lnTo>
                <a:lnTo>
                  <a:pt x="20697" y="607015"/>
                </a:lnTo>
                <a:lnTo>
                  <a:pt x="9261" y="562175"/>
                </a:lnTo>
                <a:lnTo>
                  <a:pt x="2283" y="515719"/>
                </a:lnTo>
                <a:lnTo>
                  <a:pt x="0" y="467880"/>
                </a:lnTo>
                <a:lnTo>
                  <a:pt x="2298" y="420042"/>
                </a:lnTo>
                <a:lnTo>
                  <a:pt x="9285" y="373585"/>
                </a:lnTo>
                <a:lnTo>
                  <a:pt x="20726" y="328745"/>
                </a:lnTo>
                <a:lnTo>
                  <a:pt x="36385" y="285758"/>
                </a:lnTo>
                <a:lnTo>
                  <a:pt x="56026" y="244859"/>
                </a:lnTo>
                <a:lnTo>
                  <a:pt x="79412" y="206282"/>
                </a:lnTo>
                <a:lnTo>
                  <a:pt x="106309" y="170263"/>
                </a:lnTo>
                <a:lnTo>
                  <a:pt x="136478" y="137037"/>
                </a:lnTo>
                <a:lnTo>
                  <a:pt x="169686" y="106840"/>
                </a:lnTo>
                <a:lnTo>
                  <a:pt x="205694" y="79905"/>
                </a:lnTo>
                <a:lnTo>
                  <a:pt x="244268" y="56469"/>
                </a:lnTo>
                <a:lnTo>
                  <a:pt x="285170" y="36767"/>
                </a:lnTo>
                <a:lnTo>
                  <a:pt x="328165" y="21034"/>
                </a:lnTo>
                <a:lnTo>
                  <a:pt x="373017" y="9505"/>
                </a:lnTo>
                <a:lnTo>
                  <a:pt x="419488" y="2415"/>
                </a:lnTo>
                <a:lnTo>
                  <a:pt x="467343" y="0"/>
                </a:lnTo>
                <a:lnTo>
                  <a:pt x="515198" y="2415"/>
                </a:lnTo>
                <a:lnTo>
                  <a:pt x="561671" y="9505"/>
                </a:lnTo>
                <a:lnTo>
                  <a:pt x="606527" y="21035"/>
                </a:lnTo>
                <a:lnTo>
                  <a:pt x="649530" y="36769"/>
                </a:lnTo>
                <a:lnTo>
                  <a:pt x="690446" y="56472"/>
                </a:lnTo>
                <a:lnTo>
                  <a:pt x="729038" y="79910"/>
                </a:lnTo>
                <a:lnTo>
                  <a:pt x="765072" y="106847"/>
                </a:lnTo>
                <a:lnTo>
                  <a:pt x="798311" y="137048"/>
                </a:lnTo>
                <a:lnTo>
                  <a:pt x="828522" y="170279"/>
                </a:lnTo>
                <a:lnTo>
                  <a:pt x="855467" y="206304"/>
                </a:lnTo>
                <a:lnTo>
                  <a:pt x="878912" y="244888"/>
                </a:lnTo>
                <a:lnTo>
                  <a:pt x="898621" y="285796"/>
                </a:lnTo>
                <a:lnTo>
                  <a:pt x="914358" y="328793"/>
                </a:lnTo>
                <a:lnTo>
                  <a:pt x="925888" y="373644"/>
                </a:lnTo>
                <a:lnTo>
                  <a:pt x="932976" y="420115"/>
                </a:lnTo>
                <a:lnTo>
                  <a:pt x="935384" y="467969"/>
                </a:lnTo>
                <a:lnTo>
                  <a:pt x="932961" y="515792"/>
                </a:lnTo>
                <a:lnTo>
                  <a:pt x="925864" y="562235"/>
                </a:lnTo>
                <a:lnTo>
                  <a:pt x="914329" y="607063"/>
                </a:lnTo>
                <a:lnTo>
                  <a:pt x="898589" y="650039"/>
                </a:lnTo>
                <a:lnTo>
                  <a:pt x="878880" y="690930"/>
                </a:lnTo>
                <a:lnTo>
                  <a:pt x="855438" y="729500"/>
                </a:lnTo>
                <a:lnTo>
                  <a:pt x="828495" y="765513"/>
                </a:lnTo>
                <a:lnTo>
                  <a:pt x="798289" y="798734"/>
                </a:lnTo>
                <a:lnTo>
                  <a:pt x="765054" y="828928"/>
                </a:lnTo>
                <a:lnTo>
                  <a:pt x="729024" y="855860"/>
                </a:lnTo>
                <a:lnTo>
                  <a:pt x="690436" y="879294"/>
                </a:lnTo>
                <a:lnTo>
                  <a:pt x="649524" y="898994"/>
                </a:lnTo>
                <a:lnTo>
                  <a:pt x="606523" y="914727"/>
                </a:lnTo>
                <a:lnTo>
                  <a:pt x="561669" y="926256"/>
                </a:lnTo>
                <a:lnTo>
                  <a:pt x="515197" y="933345"/>
                </a:lnTo>
                <a:lnTo>
                  <a:pt x="467343" y="935761"/>
                </a:lnTo>
                <a:close/>
              </a:path>
            </a:pathLst>
          </a:custGeom>
          <a:solidFill>
            <a:srgbClr val="009140"/>
          </a:solidFill>
        </p:spPr>
        <p:txBody>
          <a:bodyPr wrap="square" lIns="0" tIns="0" rIns="0" bIns="0" rtlCol="0"/>
          <a:lstStyle/>
          <a:p>
            <a:endParaRPr sz="2400">
              <a:latin typeface="微软雅黑" panose="020B0503020204020204" charset="-122"/>
              <a:ea typeface="微软雅黑" panose="020B0503020204020204" charset="-122"/>
            </a:endParaRPr>
          </a:p>
        </p:txBody>
      </p:sp>
      <p:sp>
        <p:nvSpPr>
          <p:cNvPr id="8" name="object 8"/>
          <p:cNvSpPr txBox="1"/>
          <p:nvPr/>
        </p:nvSpPr>
        <p:spPr>
          <a:xfrm>
            <a:off x="1178347" y="985014"/>
            <a:ext cx="846667" cy="1001983"/>
          </a:xfrm>
          <a:prstGeom prst="rect">
            <a:avLst/>
          </a:prstGeom>
        </p:spPr>
        <p:txBody>
          <a:bodyPr vert="horz" wrap="square" lIns="0" tIns="16933" rIns="0" bIns="0" rtlCol="0">
            <a:spAutoFit/>
          </a:bodyPr>
          <a:lstStyle/>
          <a:p>
            <a:pPr marL="17145">
              <a:spcBef>
                <a:spcPts val="135"/>
              </a:spcBef>
            </a:pPr>
            <a:r>
              <a:rPr lang="zh-CN" altLang="en-US" sz="3200" b="1" dirty="0">
                <a:solidFill>
                  <a:srgbClr val="FFFFFF"/>
                </a:solidFill>
                <a:latin typeface="微软雅黑" panose="020B0503020204020204" charset="-122"/>
                <a:ea typeface="微软雅黑" panose="020B0503020204020204" charset="-122"/>
                <a:cs typeface="微软雅黑" panose="020B0503020204020204" charset="-122"/>
              </a:rPr>
              <a:t>科技振兴</a:t>
            </a:r>
            <a:endParaRPr sz="3200" dirty="0">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1"/>
          <a:stretch>
            <a:fillRect/>
          </a:stretch>
        </p:blipFill>
        <p:spPr>
          <a:xfrm>
            <a:off x="0" y="2882900"/>
            <a:ext cx="6574155" cy="3974465"/>
          </a:xfrm>
          <a:prstGeom prst="rect">
            <a:avLst/>
          </a:prstGeom>
        </p:spPr>
      </p:pic>
      <p:pic>
        <p:nvPicPr>
          <p:cNvPr id="6" name="图片 5"/>
          <p:cNvPicPr>
            <a:picLocks noChangeAspect="1"/>
          </p:cNvPicPr>
          <p:nvPr/>
        </p:nvPicPr>
        <p:blipFill>
          <a:blip r:embed="rId2"/>
          <a:srcRect t="3195"/>
          <a:stretch>
            <a:fillRect/>
          </a:stretch>
        </p:blipFill>
        <p:spPr>
          <a:xfrm>
            <a:off x="5224145" y="2882900"/>
            <a:ext cx="6967855" cy="39751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rcRect b="9535"/>
          <a:stretch>
            <a:fillRect/>
          </a:stretch>
        </p:blipFill>
        <p:spPr>
          <a:xfrm>
            <a:off x="5895975" y="2915285"/>
            <a:ext cx="6296025" cy="4095750"/>
          </a:xfrm>
          <a:prstGeom prst="rect">
            <a:avLst/>
          </a:prstGeom>
        </p:spPr>
      </p:pic>
      <p:pic>
        <p:nvPicPr>
          <p:cNvPr id="11" name="图片 10"/>
          <p:cNvPicPr>
            <a:picLocks noChangeAspect="1"/>
          </p:cNvPicPr>
          <p:nvPr/>
        </p:nvPicPr>
        <p:blipFill>
          <a:blip r:embed="rId3"/>
          <a:stretch>
            <a:fillRect/>
          </a:stretch>
        </p:blipFill>
        <p:spPr>
          <a:xfrm>
            <a:off x="0" y="2914650"/>
            <a:ext cx="6909383" cy="4096087"/>
          </a:xfrm>
          <a:prstGeom prst="rect">
            <a:avLst/>
          </a:prstGeom>
        </p:spPr>
      </p:pic>
      <p:sp>
        <p:nvSpPr>
          <p:cNvPr id="2" name="object 2"/>
          <p:cNvSpPr txBox="1">
            <a:spLocks noGrp="1"/>
          </p:cNvSpPr>
          <p:nvPr>
            <p:ph type="title" idx="4294967295"/>
          </p:nvPr>
        </p:nvSpPr>
        <p:spPr>
          <a:xfrm>
            <a:off x="2840673" y="954088"/>
            <a:ext cx="9129712" cy="571500"/>
          </a:xfrm>
          <a:prstGeom prst="rect">
            <a:avLst/>
          </a:prstGeom>
        </p:spPr>
        <p:txBody>
          <a:bodyPr vert="horz" wrap="square" lIns="0" tIns="17780" rIns="0" bIns="0" rtlCol="0" anchor="ctr">
            <a:spAutoFit/>
          </a:bodyPr>
          <a:lstStyle/>
          <a:p>
            <a:pPr algn="l">
              <a:lnSpc>
                <a:spcPct val="100000"/>
              </a:lnSpc>
              <a:spcBef>
                <a:spcPts val="140"/>
              </a:spcBef>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人工种植+销售+中高端牛肉</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3" name="object 3"/>
          <p:cNvSpPr txBox="1"/>
          <p:nvPr/>
        </p:nvSpPr>
        <p:spPr>
          <a:xfrm>
            <a:off x="2840943" y="1548788"/>
            <a:ext cx="8514127" cy="1134745"/>
          </a:xfrm>
          <a:prstGeom prst="rect">
            <a:avLst/>
          </a:prstGeom>
        </p:spPr>
        <p:txBody>
          <a:bodyPr vert="horz" wrap="square" lIns="0" tIns="96520" rIns="0" bIns="0" rtlCol="0">
            <a:spAutoFit/>
          </a:bodyPr>
          <a:lstStyle/>
          <a:p>
            <a:pPr marL="17145">
              <a:lnSpc>
                <a:spcPct val="125000"/>
              </a:lnSpc>
              <a:spcBef>
                <a:spcPts val="760"/>
              </a:spcBef>
            </a:pPr>
            <a:r>
              <a:rPr lang="zh-CN" altLang="en-US" dirty="0">
                <a:solidFill>
                  <a:srgbClr val="4C4948"/>
                </a:solidFill>
                <a:latin typeface="微软雅黑" panose="020B0503020204020204" charset="-122"/>
                <a:ea typeface="微软雅黑" panose="020B0503020204020204" charset="-122"/>
                <a:cs typeface="微软雅黑" panose="020B0503020204020204" charset="-122"/>
              </a:rPr>
              <a:t>按当前优化的人工种植技术，沙葱年亩产约</a:t>
            </a:r>
            <a:r>
              <a:rPr lang="en-US" altLang="zh-CN" dirty="0">
                <a:solidFill>
                  <a:srgbClr val="4C4948"/>
                </a:solidFill>
                <a:latin typeface="微软雅黑" panose="020B0503020204020204" charset="-122"/>
                <a:ea typeface="微软雅黑" panose="020B0503020204020204" charset="-122"/>
                <a:cs typeface="微软雅黑" panose="020B0503020204020204" charset="-122"/>
              </a:rPr>
              <a:t>7800</a:t>
            </a:r>
            <a:r>
              <a:rPr lang="zh-CN" altLang="en-US" dirty="0">
                <a:solidFill>
                  <a:srgbClr val="4C4948"/>
                </a:solidFill>
                <a:latin typeface="微软雅黑" panose="020B0503020204020204" charset="-122"/>
                <a:ea typeface="微软雅黑" panose="020B0503020204020204" charset="-122"/>
                <a:cs typeface="微软雅黑" panose="020B0503020204020204" charset="-122"/>
              </a:rPr>
              <a:t>斤，如按照新鲜沙葱销售，一期</a:t>
            </a:r>
            <a:r>
              <a:rPr lang="en-US" altLang="zh-CN" dirty="0">
                <a:solidFill>
                  <a:srgbClr val="4C4948"/>
                </a:solidFill>
                <a:latin typeface="微软雅黑" panose="020B0503020204020204" charset="-122"/>
                <a:ea typeface="微软雅黑" panose="020B0503020204020204" charset="-122"/>
                <a:cs typeface="微软雅黑" panose="020B0503020204020204" charset="-122"/>
              </a:rPr>
              <a:t>200</a:t>
            </a:r>
            <a:r>
              <a:rPr lang="zh-CN" altLang="en-US" dirty="0">
                <a:solidFill>
                  <a:srgbClr val="4C4948"/>
                </a:solidFill>
                <a:latin typeface="微软雅黑" panose="020B0503020204020204" charset="-122"/>
                <a:ea typeface="微软雅黑" panose="020B0503020204020204" charset="-122"/>
                <a:cs typeface="微软雅黑" panose="020B0503020204020204" charset="-122"/>
              </a:rPr>
              <a:t>亩种植基地年销售额约</a:t>
            </a:r>
            <a:r>
              <a:rPr lang="en-US" altLang="zh-CN" dirty="0">
                <a:solidFill>
                  <a:srgbClr val="4C4948"/>
                </a:solidFill>
                <a:latin typeface="微软雅黑" panose="020B0503020204020204" charset="-122"/>
                <a:ea typeface="微软雅黑" panose="020B0503020204020204" charset="-122"/>
                <a:cs typeface="微软雅黑" panose="020B0503020204020204" charset="-122"/>
              </a:rPr>
              <a:t>2000</a:t>
            </a:r>
            <a:r>
              <a:rPr lang="zh-CN" altLang="en-US" dirty="0">
                <a:solidFill>
                  <a:srgbClr val="4C4948"/>
                </a:solidFill>
                <a:latin typeface="微软雅黑" panose="020B0503020204020204" charset="-122"/>
                <a:ea typeface="微软雅黑" panose="020B0503020204020204" charset="-122"/>
                <a:cs typeface="微软雅黑" panose="020B0503020204020204" charset="-122"/>
              </a:rPr>
              <a:t>万元，如加工成饲料添加剂，年销售收入可达到</a:t>
            </a:r>
            <a:r>
              <a:rPr lang="en-US" altLang="zh-CN" dirty="0">
                <a:solidFill>
                  <a:srgbClr val="4C4948"/>
                </a:solidFill>
                <a:latin typeface="微软雅黑" panose="020B0503020204020204" charset="-122"/>
                <a:ea typeface="微软雅黑" panose="020B0503020204020204" charset="-122"/>
                <a:cs typeface="微软雅黑" panose="020B0503020204020204" charset="-122"/>
              </a:rPr>
              <a:t>400</a:t>
            </a:r>
            <a:r>
              <a:rPr lang="zh-CN" altLang="en-US" dirty="0">
                <a:solidFill>
                  <a:srgbClr val="4C4948"/>
                </a:solidFill>
                <a:latin typeface="微软雅黑" panose="020B0503020204020204" charset="-122"/>
                <a:ea typeface="微软雅黑" panose="020B0503020204020204" charset="-122"/>
                <a:cs typeface="微软雅黑" panose="020B0503020204020204" charset="-122"/>
              </a:rPr>
              <a:t>万元。此外，沙葱饲料添加剂带来的中高端牛肉的综合附加值</a:t>
            </a:r>
            <a:r>
              <a:rPr lang="zh-CN" altLang="en-US" dirty="0">
                <a:solidFill>
                  <a:srgbClr val="4C4948"/>
                </a:solidFill>
                <a:latin typeface="微软雅黑" panose="020B0503020204020204" charset="-122"/>
                <a:ea typeface="微软雅黑" panose="020B0503020204020204" charset="-122"/>
                <a:cs typeface="微软雅黑" panose="020B0503020204020204" charset="-122"/>
              </a:rPr>
              <a:t>更高，收益更为可观。</a:t>
            </a:r>
            <a:endParaRPr lang="zh-CN" altLang="en-US" dirty="0">
              <a:solidFill>
                <a:srgbClr val="4C4948"/>
              </a:solidFill>
              <a:latin typeface="微软雅黑" panose="020B0503020204020204" charset="-122"/>
              <a:ea typeface="微软雅黑" panose="020B0503020204020204" charset="-122"/>
              <a:cs typeface="微软雅黑" panose="020B0503020204020204" charset="-122"/>
            </a:endParaRPr>
          </a:p>
        </p:txBody>
      </p:sp>
      <p:sp>
        <p:nvSpPr>
          <p:cNvPr id="7" name="object 7"/>
          <p:cNvSpPr/>
          <p:nvPr/>
        </p:nvSpPr>
        <p:spPr>
          <a:xfrm>
            <a:off x="977688" y="862013"/>
            <a:ext cx="1247987" cy="1247987"/>
          </a:xfrm>
          <a:custGeom>
            <a:avLst/>
            <a:gdLst/>
            <a:ahLst/>
            <a:cxnLst/>
            <a:rect l="l" t="t" r="r" b="b"/>
            <a:pathLst>
              <a:path w="935990" h="935989">
                <a:moveTo>
                  <a:pt x="467343" y="935761"/>
                </a:moveTo>
                <a:lnTo>
                  <a:pt x="419487" y="933345"/>
                </a:lnTo>
                <a:lnTo>
                  <a:pt x="373015" y="926255"/>
                </a:lnTo>
                <a:lnTo>
                  <a:pt x="328161" y="914726"/>
                </a:lnTo>
                <a:lnTo>
                  <a:pt x="285164" y="898993"/>
                </a:lnTo>
                <a:lnTo>
                  <a:pt x="244258" y="879291"/>
                </a:lnTo>
                <a:lnTo>
                  <a:pt x="205680" y="855855"/>
                </a:lnTo>
                <a:lnTo>
                  <a:pt x="169668" y="828921"/>
                </a:lnTo>
                <a:lnTo>
                  <a:pt x="136456" y="798723"/>
                </a:lnTo>
                <a:lnTo>
                  <a:pt x="106282" y="765497"/>
                </a:lnTo>
                <a:lnTo>
                  <a:pt x="79383" y="729478"/>
                </a:lnTo>
                <a:lnTo>
                  <a:pt x="55995" y="690901"/>
                </a:lnTo>
                <a:lnTo>
                  <a:pt x="36354" y="650002"/>
                </a:lnTo>
                <a:lnTo>
                  <a:pt x="20697" y="607015"/>
                </a:lnTo>
                <a:lnTo>
                  <a:pt x="9261" y="562175"/>
                </a:lnTo>
                <a:lnTo>
                  <a:pt x="2283" y="515719"/>
                </a:lnTo>
                <a:lnTo>
                  <a:pt x="0" y="467880"/>
                </a:lnTo>
                <a:lnTo>
                  <a:pt x="2298" y="420042"/>
                </a:lnTo>
                <a:lnTo>
                  <a:pt x="9285" y="373585"/>
                </a:lnTo>
                <a:lnTo>
                  <a:pt x="20726" y="328745"/>
                </a:lnTo>
                <a:lnTo>
                  <a:pt x="36385" y="285758"/>
                </a:lnTo>
                <a:lnTo>
                  <a:pt x="56026" y="244859"/>
                </a:lnTo>
                <a:lnTo>
                  <a:pt x="79412" y="206282"/>
                </a:lnTo>
                <a:lnTo>
                  <a:pt x="106309" y="170263"/>
                </a:lnTo>
                <a:lnTo>
                  <a:pt x="136478" y="137037"/>
                </a:lnTo>
                <a:lnTo>
                  <a:pt x="169686" y="106840"/>
                </a:lnTo>
                <a:lnTo>
                  <a:pt x="205694" y="79905"/>
                </a:lnTo>
                <a:lnTo>
                  <a:pt x="244268" y="56469"/>
                </a:lnTo>
                <a:lnTo>
                  <a:pt x="285170" y="36767"/>
                </a:lnTo>
                <a:lnTo>
                  <a:pt x="328165" y="21034"/>
                </a:lnTo>
                <a:lnTo>
                  <a:pt x="373017" y="9505"/>
                </a:lnTo>
                <a:lnTo>
                  <a:pt x="419488" y="2415"/>
                </a:lnTo>
                <a:lnTo>
                  <a:pt x="467343" y="0"/>
                </a:lnTo>
                <a:lnTo>
                  <a:pt x="515198" y="2415"/>
                </a:lnTo>
                <a:lnTo>
                  <a:pt x="561671" y="9505"/>
                </a:lnTo>
                <a:lnTo>
                  <a:pt x="606527" y="21035"/>
                </a:lnTo>
                <a:lnTo>
                  <a:pt x="649530" y="36769"/>
                </a:lnTo>
                <a:lnTo>
                  <a:pt x="690446" y="56472"/>
                </a:lnTo>
                <a:lnTo>
                  <a:pt x="729038" y="79910"/>
                </a:lnTo>
                <a:lnTo>
                  <a:pt x="765072" y="106847"/>
                </a:lnTo>
                <a:lnTo>
                  <a:pt x="798311" y="137048"/>
                </a:lnTo>
                <a:lnTo>
                  <a:pt x="828522" y="170279"/>
                </a:lnTo>
                <a:lnTo>
                  <a:pt x="855467" y="206304"/>
                </a:lnTo>
                <a:lnTo>
                  <a:pt x="878912" y="244888"/>
                </a:lnTo>
                <a:lnTo>
                  <a:pt x="898621" y="285796"/>
                </a:lnTo>
                <a:lnTo>
                  <a:pt x="914358" y="328793"/>
                </a:lnTo>
                <a:lnTo>
                  <a:pt x="925888" y="373644"/>
                </a:lnTo>
                <a:lnTo>
                  <a:pt x="932976" y="420115"/>
                </a:lnTo>
                <a:lnTo>
                  <a:pt x="935384" y="467969"/>
                </a:lnTo>
                <a:lnTo>
                  <a:pt x="932961" y="515792"/>
                </a:lnTo>
                <a:lnTo>
                  <a:pt x="925864" y="562235"/>
                </a:lnTo>
                <a:lnTo>
                  <a:pt x="914329" y="607063"/>
                </a:lnTo>
                <a:lnTo>
                  <a:pt x="898589" y="650039"/>
                </a:lnTo>
                <a:lnTo>
                  <a:pt x="878880" y="690930"/>
                </a:lnTo>
                <a:lnTo>
                  <a:pt x="855438" y="729500"/>
                </a:lnTo>
                <a:lnTo>
                  <a:pt x="828495" y="765513"/>
                </a:lnTo>
                <a:lnTo>
                  <a:pt x="798289" y="798734"/>
                </a:lnTo>
                <a:lnTo>
                  <a:pt x="765054" y="828928"/>
                </a:lnTo>
                <a:lnTo>
                  <a:pt x="729024" y="855860"/>
                </a:lnTo>
                <a:lnTo>
                  <a:pt x="690436" y="879294"/>
                </a:lnTo>
                <a:lnTo>
                  <a:pt x="649524" y="898994"/>
                </a:lnTo>
                <a:lnTo>
                  <a:pt x="606523" y="914727"/>
                </a:lnTo>
                <a:lnTo>
                  <a:pt x="561669" y="926256"/>
                </a:lnTo>
                <a:lnTo>
                  <a:pt x="515197" y="933345"/>
                </a:lnTo>
                <a:lnTo>
                  <a:pt x="467343" y="935761"/>
                </a:lnTo>
                <a:close/>
              </a:path>
            </a:pathLst>
          </a:custGeom>
          <a:solidFill>
            <a:srgbClr val="009140"/>
          </a:solidFill>
        </p:spPr>
        <p:txBody>
          <a:bodyPr wrap="square" lIns="0" tIns="0" rIns="0" bIns="0" rtlCol="0"/>
          <a:lstStyle/>
          <a:p>
            <a:endParaRPr sz="2400">
              <a:latin typeface="微软雅黑" panose="020B0503020204020204" charset="-122"/>
              <a:ea typeface="微软雅黑" panose="020B0503020204020204" charset="-122"/>
            </a:endParaRPr>
          </a:p>
        </p:txBody>
      </p:sp>
      <p:sp>
        <p:nvSpPr>
          <p:cNvPr id="8" name="object 8"/>
          <p:cNvSpPr txBox="1"/>
          <p:nvPr/>
        </p:nvSpPr>
        <p:spPr>
          <a:xfrm>
            <a:off x="1178347" y="985014"/>
            <a:ext cx="846667" cy="1001983"/>
          </a:xfrm>
          <a:prstGeom prst="rect">
            <a:avLst/>
          </a:prstGeom>
        </p:spPr>
        <p:txBody>
          <a:bodyPr vert="horz" wrap="square" lIns="0" tIns="16933" rIns="0" bIns="0" rtlCol="0">
            <a:spAutoFit/>
          </a:bodyPr>
          <a:lstStyle/>
          <a:p>
            <a:pPr marL="17145">
              <a:spcBef>
                <a:spcPts val="135"/>
              </a:spcBef>
            </a:pPr>
            <a:r>
              <a:rPr lang="zh-CN" altLang="en-US" sz="3200" b="1" dirty="0">
                <a:solidFill>
                  <a:srgbClr val="FFFFFF"/>
                </a:solidFill>
                <a:latin typeface="微软雅黑" panose="020B0503020204020204" charset="-122"/>
                <a:ea typeface="微软雅黑" panose="020B0503020204020204" charset="-122"/>
                <a:cs typeface="微软雅黑" panose="020B0503020204020204" charset="-122"/>
              </a:rPr>
              <a:t>经济收益</a:t>
            </a:r>
            <a:endParaRPr sz="32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2715" y="-43815"/>
            <a:ext cx="12324080" cy="6944995"/>
            <a:chOff x="-209" y="-69"/>
            <a:chExt cx="19408" cy="10937"/>
          </a:xfrm>
        </p:grpSpPr>
        <p:pic>
          <p:nvPicPr>
            <p:cNvPr id="3" name="图片 2"/>
            <p:cNvPicPr>
              <a:picLocks noChangeAspect="1"/>
            </p:cNvPicPr>
            <p:nvPr/>
          </p:nvPicPr>
          <p:blipFill>
            <a:blip r:embed="rId1"/>
            <a:stretch>
              <a:fillRect/>
            </a:stretch>
          </p:blipFill>
          <p:spPr>
            <a:xfrm>
              <a:off x="-209" y="-69"/>
              <a:ext cx="16401" cy="10869"/>
            </a:xfrm>
            <a:prstGeom prst="rect">
              <a:avLst/>
            </a:prstGeom>
          </p:spPr>
        </p:pic>
        <p:pic>
          <p:nvPicPr>
            <p:cNvPr id="2" name="图片 1"/>
            <p:cNvPicPr>
              <a:picLocks noChangeAspect="1"/>
            </p:cNvPicPr>
            <p:nvPr/>
          </p:nvPicPr>
          <p:blipFill>
            <a:blip r:embed="rId1"/>
            <a:srcRect l="88312"/>
            <a:stretch>
              <a:fillRect/>
            </a:stretch>
          </p:blipFill>
          <p:spPr>
            <a:xfrm>
              <a:off x="14117" y="0"/>
              <a:ext cx="5083" cy="10869"/>
            </a:xfrm>
            <a:prstGeom prst="rect">
              <a:avLst/>
            </a:prstGeom>
          </p:spPr>
        </p:pic>
      </p:grpSp>
      <p:sp>
        <p:nvSpPr>
          <p:cNvPr id="8" name="文本框 7"/>
          <p:cNvSpPr txBox="1"/>
          <p:nvPr/>
        </p:nvSpPr>
        <p:spPr>
          <a:xfrm>
            <a:off x="6518910" y="1610360"/>
            <a:ext cx="4925060" cy="4246245"/>
          </a:xfrm>
          <a:prstGeom prst="rect">
            <a:avLst/>
          </a:prstGeom>
          <a:solidFill>
            <a:schemeClr val="accent3">
              <a:lumMod val="20000"/>
              <a:lumOff val="80000"/>
            </a:schemeClr>
          </a:solidFill>
          <a:effectLst>
            <a:outerShdw blurRad="1016000" dist="203200" sx="105000" sy="105000" algn="ctr" rotWithShape="0">
              <a:schemeClr val="bg2">
                <a:alpha val="65000"/>
              </a:schemeClr>
            </a:outerShdw>
            <a:softEdge rad="419100"/>
          </a:effectLst>
          <a:scene3d>
            <a:camera prst="orthographicFront"/>
            <a:lightRig rig="threePt" dir="t"/>
          </a:scene3d>
          <a:sp3d/>
        </p:spPr>
        <p:txBody>
          <a:bodyPr wrap="square" rtlCol="0">
            <a:spAutoFit/>
          </a:bodyPr>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7" name="文本框 6"/>
          <p:cNvSpPr txBox="1"/>
          <p:nvPr/>
        </p:nvSpPr>
        <p:spPr>
          <a:xfrm>
            <a:off x="7059295" y="2260600"/>
            <a:ext cx="4304030" cy="645160"/>
          </a:xfrm>
          <a:prstGeom prst="rect">
            <a:avLst/>
          </a:prstGeom>
          <a:noFill/>
        </p:spPr>
        <p:txBody>
          <a:bodyPr wrap="square" rtlCol="0" anchor="t">
            <a:spAutoFit/>
          </a:bodyPr>
          <a:p>
            <a:r>
              <a:rPr lang="zh-CN" altLang="en-US">
                <a:latin typeface="等线" panose="02010600030101010101" pitchFamily="2" charset="-122"/>
                <a:ea typeface="等线" panose="02010600030101010101" pitchFamily="2" charset="-122"/>
                <a:cs typeface="等线" panose="02010600030101010101" pitchFamily="2" charset="-122"/>
              </a:rPr>
              <a:t>海禄牧业（天津）有限公司</a:t>
            </a:r>
            <a:r>
              <a:rPr lang="en-US" altLang="zh-CN">
                <a:latin typeface="等线" panose="02010600030101010101" pitchFamily="2" charset="-122"/>
                <a:ea typeface="等线" panose="02010600030101010101" pitchFamily="2" charset="-122"/>
                <a:cs typeface="等线" panose="02010600030101010101" pitchFamily="2" charset="-122"/>
              </a:rPr>
              <a:t>  </a:t>
            </a:r>
            <a:r>
              <a:rPr lang="zh-CN" altLang="en-US">
                <a:latin typeface="等线" panose="02010600030101010101" pitchFamily="2" charset="-122"/>
                <a:ea typeface="等线" panose="02010600030101010101" pitchFamily="2" charset="-122"/>
                <a:cs typeface="等线" panose="02010600030101010101" pitchFamily="2" charset="-122"/>
              </a:rPr>
              <a:t>董事长</a:t>
            </a:r>
            <a:endParaRPr lang="zh-CN" altLang="en-US">
              <a:latin typeface="等线" panose="02010600030101010101" pitchFamily="2" charset="-122"/>
              <a:ea typeface="等线" panose="02010600030101010101" pitchFamily="2" charset="-122"/>
              <a:cs typeface="等线" panose="02010600030101010101" pitchFamily="2" charset="-122"/>
            </a:endParaRPr>
          </a:p>
          <a:p>
            <a:r>
              <a:rPr lang="zh-CN" altLang="en-US">
                <a:latin typeface="等线" panose="02010600030101010101" pitchFamily="2" charset="-122"/>
                <a:ea typeface="等线" panose="02010600030101010101" pitchFamily="2" charset="-122"/>
                <a:cs typeface="等线" panose="02010600030101010101" pitchFamily="2" charset="-122"/>
                <a:sym typeface="+mn-ea"/>
              </a:rPr>
              <a:t>中华全国青年联合会</a:t>
            </a:r>
            <a:r>
              <a:rPr lang="en-US" altLang="zh-CN">
                <a:latin typeface="等线" panose="02010600030101010101" pitchFamily="2" charset="-122"/>
                <a:ea typeface="等线" panose="02010600030101010101" pitchFamily="2" charset="-122"/>
                <a:cs typeface="等线" panose="02010600030101010101" pitchFamily="2" charset="-122"/>
                <a:sym typeface="+mn-ea"/>
              </a:rPr>
              <a:t>   </a:t>
            </a:r>
            <a:r>
              <a:rPr lang="zh-CN" altLang="en-US">
                <a:latin typeface="等线" panose="02010600030101010101" pitchFamily="2" charset="-122"/>
                <a:ea typeface="等线" panose="02010600030101010101" pitchFamily="2" charset="-122"/>
                <a:cs typeface="等线" panose="02010600030101010101" pitchFamily="2" charset="-122"/>
                <a:sym typeface="+mn-ea"/>
              </a:rPr>
              <a:t>委</a:t>
            </a:r>
            <a:r>
              <a:rPr lang="en-US" altLang="zh-CN">
                <a:latin typeface="等线" panose="02010600030101010101" pitchFamily="2" charset="-122"/>
                <a:ea typeface="等线" panose="02010600030101010101" pitchFamily="2" charset="-122"/>
                <a:cs typeface="等线" panose="02010600030101010101" pitchFamily="2" charset="-122"/>
                <a:sym typeface="+mn-ea"/>
              </a:rPr>
              <a:t> </a:t>
            </a:r>
            <a:r>
              <a:rPr lang="zh-CN" altLang="en-US">
                <a:latin typeface="等线" panose="02010600030101010101" pitchFamily="2" charset="-122"/>
                <a:ea typeface="等线" panose="02010600030101010101" pitchFamily="2" charset="-122"/>
                <a:cs typeface="等线" panose="02010600030101010101" pitchFamily="2" charset="-122"/>
                <a:sym typeface="+mn-ea"/>
              </a:rPr>
              <a:t>员</a:t>
            </a:r>
            <a:endParaRPr lang="zh-CN" altLang="en-US">
              <a:latin typeface="等线" panose="02010600030101010101" pitchFamily="2" charset="-122"/>
              <a:ea typeface="等线" panose="02010600030101010101" pitchFamily="2" charset="-122"/>
              <a:cs typeface="等线" panose="02010600030101010101" pitchFamily="2" charset="-122"/>
            </a:endParaRPr>
          </a:p>
        </p:txBody>
      </p:sp>
      <p:sp>
        <p:nvSpPr>
          <p:cNvPr id="6" name="文本框 5"/>
          <p:cNvSpPr txBox="1"/>
          <p:nvPr/>
        </p:nvSpPr>
        <p:spPr>
          <a:xfrm>
            <a:off x="7059295" y="1553845"/>
            <a:ext cx="1325880" cy="706755"/>
          </a:xfrm>
          <a:prstGeom prst="rect">
            <a:avLst/>
          </a:prstGeom>
          <a:noFill/>
        </p:spPr>
        <p:txBody>
          <a:bodyPr wrap="square" rtlCol="0" anchor="t">
            <a:spAutoFit/>
          </a:bodyPr>
          <a:p>
            <a:r>
              <a:rPr lang="zh-CN" altLang="en-US" sz="4000">
                <a:solidFill>
                  <a:schemeClr val="tx1"/>
                </a:solidFill>
                <a:latin typeface="黑体" panose="02010609060101010101" charset="-122"/>
                <a:ea typeface="黑体" panose="02010609060101010101" charset="-122"/>
                <a:cs typeface="等线" panose="02010600030101010101" pitchFamily="2" charset="-122"/>
              </a:rPr>
              <a:t>左正</a:t>
            </a:r>
            <a:endParaRPr lang="zh-CN" altLang="en-US" sz="4000">
              <a:solidFill>
                <a:schemeClr val="tx1"/>
              </a:solidFill>
              <a:latin typeface="黑体" panose="02010609060101010101" charset="-122"/>
              <a:ea typeface="黑体" panose="02010609060101010101" charset="-122"/>
              <a:cs typeface="等线" panose="02010600030101010101" pitchFamily="2" charset="-122"/>
            </a:endParaRPr>
          </a:p>
        </p:txBody>
      </p:sp>
      <p:sp>
        <p:nvSpPr>
          <p:cNvPr id="9" name="文本框 8"/>
          <p:cNvSpPr txBox="1"/>
          <p:nvPr/>
        </p:nvSpPr>
        <p:spPr>
          <a:xfrm>
            <a:off x="6652260" y="3042285"/>
            <a:ext cx="4920615" cy="3138170"/>
          </a:xfrm>
          <a:prstGeom prst="rect">
            <a:avLst/>
          </a:prstGeom>
          <a:noFill/>
        </p:spPr>
        <p:txBody>
          <a:bodyPr wrap="square" rtlCol="0" anchor="t">
            <a:spAutoFit/>
          </a:bodyPr>
          <a:p>
            <a:pPr marL="285750" indent="-285750">
              <a:buFont typeface="Wingdings" panose="05000000000000000000" charset="0"/>
              <a:buChar char="u"/>
            </a:pPr>
            <a:r>
              <a:rPr lang="zh-CN" altLang="en-US">
                <a:latin typeface="等线" panose="02010600030101010101" pitchFamily="2" charset="-122"/>
                <a:ea typeface="等线" panose="02010600030101010101" pitchFamily="2" charset="-122"/>
                <a:cs typeface="等线" panose="02010600030101010101" pitchFamily="2" charset="-122"/>
              </a:rPr>
              <a:t>毕业于澳大利亚悉尼科技大学金融学硕士</a:t>
            </a:r>
            <a:endParaRPr lang="zh-CN" altLang="en-US">
              <a:latin typeface="等线" panose="02010600030101010101" pitchFamily="2" charset="-122"/>
              <a:ea typeface="等线" panose="02010600030101010101" pitchFamily="2" charset="-122"/>
              <a:cs typeface="等线" panose="02010600030101010101" pitchFamily="2" charset="-122"/>
            </a:endParaRPr>
          </a:p>
          <a:p>
            <a:pPr marL="285750" indent="-285750">
              <a:buFont typeface="Wingdings" panose="05000000000000000000" charset="0"/>
              <a:buChar char="u"/>
            </a:pPr>
            <a:r>
              <a:rPr lang="en-US" altLang="zh-CN">
                <a:latin typeface="等线" panose="02010600030101010101" pitchFamily="2" charset="-122"/>
                <a:ea typeface="等线" panose="02010600030101010101" pitchFamily="2" charset="-122"/>
                <a:cs typeface="等线" panose="02010600030101010101" pitchFamily="2" charset="-122"/>
              </a:rPr>
              <a:t>2015</a:t>
            </a:r>
            <a:r>
              <a:rPr lang="zh-CN" altLang="en-US">
                <a:latin typeface="等线" panose="02010600030101010101" pitchFamily="2" charset="-122"/>
                <a:ea typeface="等线" panose="02010600030101010101" pitchFamily="2" charset="-122"/>
                <a:cs typeface="等线" panose="02010600030101010101" pitchFamily="2" charset="-122"/>
              </a:rPr>
              <a:t>年成立</a:t>
            </a:r>
            <a:r>
              <a:rPr lang="zh-CN" altLang="en-US">
                <a:latin typeface="等线" panose="02010600030101010101" pitchFamily="2" charset="-122"/>
                <a:ea typeface="等线" panose="02010600030101010101" pitchFamily="2" charset="-122"/>
                <a:cs typeface="等线" panose="02010600030101010101" pitchFamily="2" charset="-122"/>
                <a:sym typeface="+mn-ea"/>
              </a:rPr>
              <a:t>海禄牧业（天津）有限公司</a:t>
            </a:r>
            <a:r>
              <a:rPr lang="zh-CN" altLang="en-US">
                <a:latin typeface="等线" panose="02010600030101010101" pitchFamily="2" charset="-122"/>
                <a:ea typeface="等线" panose="02010600030101010101" pitchFamily="2" charset="-122"/>
                <a:cs typeface="等线" panose="02010600030101010101" pitchFamily="2" charset="-122"/>
                <a:sym typeface="+mn-ea"/>
              </a:rPr>
              <a:t>现任董事长</a:t>
            </a:r>
            <a:endParaRPr lang="zh-CN" altLang="en-US">
              <a:latin typeface="等线" panose="02010600030101010101" pitchFamily="2" charset="-122"/>
              <a:ea typeface="等线" panose="02010600030101010101" pitchFamily="2" charset="-122"/>
              <a:cs typeface="等线" panose="02010600030101010101" pitchFamily="2" charset="-122"/>
              <a:sym typeface="+mn-ea"/>
            </a:endParaRPr>
          </a:p>
          <a:p>
            <a:pPr marL="285750" indent="-285750">
              <a:buFont typeface="Wingdings" panose="05000000000000000000" charset="0"/>
              <a:buChar char="u"/>
            </a:pPr>
            <a:r>
              <a:rPr lang="en-US" altLang="zh-CN">
                <a:latin typeface="等线" panose="02010600030101010101" pitchFamily="2" charset="-122"/>
                <a:ea typeface="等线" panose="02010600030101010101" pitchFamily="2" charset="-122"/>
                <a:cs typeface="等线" panose="02010600030101010101" pitchFamily="2" charset="-122"/>
              </a:rPr>
              <a:t>2016</a:t>
            </a:r>
            <a:r>
              <a:rPr lang="zh-CN" altLang="en-US">
                <a:latin typeface="等线" panose="02010600030101010101" pitchFamily="2" charset="-122"/>
                <a:ea typeface="等线" panose="02010600030101010101" pitchFamily="2" charset="-122"/>
                <a:cs typeface="等线" panose="02010600030101010101" pitchFamily="2" charset="-122"/>
              </a:rPr>
              <a:t>年完成</a:t>
            </a:r>
            <a:r>
              <a:rPr lang="zh-CN" altLang="en-US">
                <a:latin typeface="等线" panose="02010600030101010101" pitchFamily="2" charset="-122"/>
                <a:ea typeface="等线" panose="02010600030101010101" pitchFamily="2" charset="-122"/>
                <a:cs typeface="等线" panose="02010600030101010101" pitchFamily="2" charset="-122"/>
              </a:rPr>
              <a:t>建设活畜进口</a:t>
            </a:r>
            <a:r>
              <a:rPr lang="zh-CN" altLang="en-US">
                <a:latin typeface="等线" panose="02010600030101010101" pitchFamily="2" charset="-122"/>
                <a:ea typeface="等线" panose="02010600030101010101" pitchFamily="2" charset="-122"/>
                <a:cs typeface="等线" panose="02010600030101010101" pitchFamily="2" charset="-122"/>
              </a:rPr>
              <a:t>全产业链</a:t>
            </a:r>
            <a:endParaRPr lang="zh-CN" altLang="en-US">
              <a:latin typeface="等线" panose="02010600030101010101" pitchFamily="2" charset="-122"/>
              <a:ea typeface="等线" panose="02010600030101010101" pitchFamily="2" charset="-122"/>
              <a:cs typeface="等线" panose="02010600030101010101" pitchFamily="2" charset="-122"/>
            </a:endParaRPr>
          </a:p>
          <a:p>
            <a:pPr marL="285750" indent="-285750">
              <a:buFont typeface="Wingdings" panose="05000000000000000000" charset="0"/>
              <a:buChar char="u"/>
            </a:pPr>
            <a:r>
              <a:rPr lang="en-US" altLang="zh-CN">
                <a:latin typeface="等线" panose="02010600030101010101" pitchFamily="2" charset="-122"/>
                <a:ea typeface="等线" panose="02010600030101010101" pitchFamily="2" charset="-122"/>
                <a:cs typeface="等线" panose="02010600030101010101" pitchFamily="2" charset="-122"/>
                <a:sym typeface="+mn-ea"/>
              </a:rPr>
              <a:t>2019</a:t>
            </a:r>
            <a:r>
              <a:rPr lang="zh-CN" altLang="en-US">
                <a:latin typeface="等线" panose="02010600030101010101" pitchFamily="2" charset="-122"/>
                <a:ea typeface="等线" panose="02010600030101010101" pitchFamily="2" charset="-122"/>
                <a:cs typeface="等线" panose="02010600030101010101" pitchFamily="2" charset="-122"/>
                <a:sym typeface="+mn-ea"/>
              </a:rPr>
              <a:t>年发起成立天津市赛恩正屹</a:t>
            </a:r>
            <a:r>
              <a:rPr lang="zh-CN" altLang="en-US">
                <a:latin typeface="等线" panose="02010600030101010101" pitchFamily="2" charset="-122"/>
                <a:ea typeface="等线" panose="02010600030101010101" pitchFamily="2" charset="-122"/>
                <a:cs typeface="等线" panose="02010600030101010101" pitchFamily="2" charset="-122"/>
                <a:sym typeface="+mn-ea"/>
              </a:rPr>
              <a:t>慈善基金会</a:t>
            </a:r>
            <a:endParaRPr lang="zh-CN" altLang="en-US">
              <a:latin typeface="等线" panose="02010600030101010101" pitchFamily="2" charset="-122"/>
              <a:ea typeface="等线" panose="02010600030101010101" pitchFamily="2" charset="-122"/>
              <a:cs typeface="等线" panose="02010600030101010101" pitchFamily="2" charset="-122"/>
              <a:sym typeface="+mn-ea"/>
            </a:endParaRPr>
          </a:p>
          <a:p>
            <a:pPr marL="285750" indent="-285750">
              <a:buFont typeface="Wingdings" panose="05000000000000000000" charset="0"/>
              <a:buChar char="u"/>
            </a:pPr>
            <a:r>
              <a:rPr lang="en-US" altLang="zh-CN">
                <a:latin typeface="等线" panose="02010600030101010101" pitchFamily="2" charset="-122"/>
                <a:ea typeface="等线" panose="02010600030101010101" pitchFamily="2" charset="-122"/>
                <a:cs typeface="等线" panose="02010600030101010101" pitchFamily="2" charset="-122"/>
                <a:sym typeface="+mn-ea"/>
              </a:rPr>
              <a:t>2020</a:t>
            </a:r>
            <a:r>
              <a:rPr lang="zh-CN" altLang="en-US">
                <a:latin typeface="等线" panose="02010600030101010101" pitchFamily="2" charset="-122"/>
                <a:ea typeface="等线" panose="02010600030101010101" pitchFamily="2" charset="-122"/>
                <a:cs typeface="等线" panose="02010600030101010101" pitchFamily="2" charset="-122"/>
                <a:sym typeface="+mn-ea"/>
              </a:rPr>
              <a:t>年在天津</a:t>
            </a:r>
            <a:r>
              <a:rPr lang="zh-CN" altLang="en-US">
                <a:latin typeface="等线" panose="02010600030101010101" pitchFamily="2" charset="-122"/>
                <a:ea typeface="等线" panose="02010600030101010101" pitchFamily="2" charset="-122"/>
                <a:cs typeface="等线" panose="02010600030101010101" pitchFamily="2" charset="-122"/>
                <a:sym typeface="+mn-ea"/>
              </a:rPr>
              <a:t>滨海新区流转</a:t>
            </a:r>
            <a:r>
              <a:rPr lang="en-US" altLang="zh-CN">
                <a:latin typeface="等线" panose="02010600030101010101" pitchFamily="2" charset="-122"/>
                <a:ea typeface="等线" panose="02010600030101010101" pitchFamily="2" charset="-122"/>
                <a:cs typeface="等线" panose="02010600030101010101" pitchFamily="2" charset="-122"/>
                <a:sym typeface="+mn-ea"/>
              </a:rPr>
              <a:t>6000</a:t>
            </a:r>
            <a:r>
              <a:rPr lang="zh-CN" altLang="en-US">
                <a:latin typeface="等线" panose="02010600030101010101" pitchFamily="2" charset="-122"/>
                <a:ea typeface="等线" panose="02010600030101010101" pitchFamily="2" charset="-122"/>
                <a:cs typeface="等线" panose="02010600030101010101" pitchFamily="2" charset="-122"/>
                <a:sym typeface="+mn-ea"/>
              </a:rPr>
              <a:t>余亩</a:t>
            </a:r>
            <a:r>
              <a:rPr lang="zh-CN" altLang="en-US">
                <a:latin typeface="等线" panose="02010600030101010101" pitchFamily="2" charset="-122"/>
                <a:ea typeface="等线" panose="02010600030101010101" pitchFamily="2" charset="-122"/>
                <a:cs typeface="等线" panose="02010600030101010101" pitchFamily="2" charset="-122"/>
                <a:sym typeface="+mn-ea"/>
              </a:rPr>
              <a:t>土地用于农作物种植</a:t>
            </a:r>
            <a:endParaRPr lang="zh-CN" altLang="en-US">
              <a:latin typeface="等线" panose="02010600030101010101" pitchFamily="2" charset="-122"/>
              <a:ea typeface="等线" panose="02010600030101010101" pitchFamily="2" charset="-122"/>
              <a:cs typeface="等线" panose="02010600030101010101" pitchFamily="2" charset="-122"/>
            </a:endParaRPr>
          </a:p>
          <a:p>
            <a:pPr marL="285750" indent="-285750">
              <a:buFont typeface="Wingdings" panose="05000000000000000000" charset="0"/>
              <a:buChar char="u"/>
            </a:pPr>
            <a:r>
              <a:rPr lang="en-US" altLang="zh-CN">
                <a:latin typeface="等线" panose="02010600030101010101" pitchFamily="2" charset="-122"/>
                <a:ea typeface="等线" panose="02010600030101010101" pitchFamily="2" charset="-122"/>
                <a:cs typeface="等线" panose="02010600030101010101" pitchFamily="2" charset="-122"/>
              </a:rPr>
              <a:t>2021</a:t>
            </a:r>
            <a:r>
              <a:rPr lang="zh-CN" altLang="en-US">
                <a:latin typeface="等线" panose="02010600030101010101" pitchFamily="2" charset="-122"/>
                <a:ea typeface="等线" panose="02010600030101010101" pitchFamily="2" charset="-122"/>
                <a:cs typeface="等线" panose="02010600030101010101" pitchFamily="2" charset="-122"/>
              </a:rPr>
              <a:t>年在天津滨海新区建成海关系统里全国面积最大、设施最完善的标杆级</a:t>
            </a:r>
            <a:r>
              <a:rPr lang="zh-CN" altLang="en-US">
                <a:latin typeface="等线" panose="02010600030101010101" pitchFamily="2" charset="-122"/>
                <a:ea typeface="等线" panose="02010600030101010101" pitchFamily="2" charset="-122"/>
                <a:cs typeface="等线" panose="02010600030101010101" pitchFamily="2" charset="-122"/>
              </a:rPr>
              <a:t>引种牧场</a:t>
            </a:r>
            <a:endParaRPr lang="zh-CN" altLang="en-US">
              <a:latin typeface="等线" panose="02010600030101010101" pitchFamily="2" charset="-122"/>
              <a:ea typeface="等线" panose="02010600030101010101" pitchFamily="2" charset="-122"/>
              <a:cs typeface="等线" panose="02010600030101010101" pitchFamily="2" charset="-122"/>
            </a:endParaRPr>
          </a:p>
          <a:p>
            <a:pPr marL="285750" indent="-285750">
              <a:buFont typeface="Wingdings" panose="05000000000000000000" charset="0"/>
              <a:buChar char="u"/>
            </a:pPr>
            <a:r>
              <a:rPr lang="zh-CN" altLang="en-US">
                <a:latin typeface="等线" panose="02010600030101010101" pitchFamily="2" charset="-122"/>
                <a:ea typeface="等线" panose="02010600030101010101" pitchFamily="2" charset="-122"/>
                <a:cs typeface="等线" panose="02010600030101010101" pitchFamily="2" charset="-122"/>
              </a:rPr>
              <a:t>在澳大利亚自有牧场占地</a:t>
            </a:r>
            <a:r>
              <a:rPr lang="en-US" altLang="zh-CN">
                <a:latin typeface="等线" panose="02010600030101010101" pitchFamily="2" charset="-122"/>
                <a:ea typeface="等线" panose="02010600030101010101" pitchFamily="2" charset="-122"/>
                <a:cs typeface="等线" panose="02010600030101010101" pitchFamily="2" charset="-122"/>
              </a:rPr>
              <a:t>5</a:t>
            </a:r>
            <a:r>
              <a:rPr lang="zh-CN" altLang="en-US">
                <a:latin typeface="等线" panose="02010600030101010101" pitchFamily="2" charset="-122"/>
                <a:ea typeface="等线" panose="02010600030101010101" pitchFamily="2" charset="-122"/>
                <a:cs typeface="等线" panose="02010600030101010101" pitchFamily="2" charset="-122"/>
              </a:rPr>
              <a:t>万余亩</a:t>
            </a:r>
            <a:endParaRPr lang="zh-CN" altLang="en-US">
              <a:latin typeface="等线" panose="02010600030101010101" pitchFamily="2" charset="-122"/>
              <a:ea typeface="等线" panose="02010600030101010101" pitchFamily="2" charset="-122"/>
              <a:cs typeface="等线" panose="02010600030101010101" pitchFamily="2" charset="-122"/>
            </a:endParaRPr>
          </a:p>
          <a:p>
            <a:pPr indent="0">
              <a:buFont typeface="Wingdings" panose="05000000000000000000" charset="0"/>
              <a:buNone/>
            </a:pPr>
            <a:endParaRPr lang="zh-CN" altLang="en-US">
              <a:latin typeface="等线" panose="02010600030101010101" pitchFamily="2" charset="-122"/>
              <a:ea typeface="等线" panose="02010600030101010101" pitchFamily="2" charset="-122"/>
              <a:cs typeface="等线" panose="0201060003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789238" y="571818"/>
            <a:ext cx="9129712" cy="1125220"/>
          </a:xfrm>
          <a:prstGeom prst="rect">
            <a:avLst/>
          </a:prstGeom>
        </p:spPr>
        <p:txBody>
          <a:bodyPr vert="horz" wrap="square" lIns="0" tIns="17780" rIns="0" bIns="0" rtlCol="0" anchor="ctr">
            <a:spAutoFit/>
          </a:bodyPr>
          <a:lstStyle/>
          <a:p>
            <a:pPr algn="l">
              <a:lnSpc>
                <a:spcPct val="100000"/>
              </a:lnSpc>
              <a:spcBef>
                <a:spcPts val="140"/>
              </a:spcBef>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以产业带动就业，实现人才集聚与产业发展“同频共振</a:t>
            </a:r>
            <a:r>
              <a:rPr lang="en-US" altLang="zh-CN" sz="3600" b="1" cap="all">
                <a:solidFill>
                  <a:srgbClr val="0070C0"/>
                </a:solidFill>
                <a:latin typeface="黑体" panose="02010609060101010101" charset="-122"/>
                <a:ea typeface="黑体" panose="02010609060101010101" charset="-122"/>
                <a:cs typeface="Arial" panose="020B0604020202020204" pitchFamily="34" charset="0"/>
              </a:rPr>
              <a:t>”</a:t>
            </a:r>
            <a:endParaRPr lang="en-US" altLang="zh-CN"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7" name="object 7"/>
          <p:cNvSpPr/>
          <p:nvPr/>
        </p:nvSpPr>
        <p:spPr>
          <a:xfrm>
            <a:off x="977688" y="862013"/>
            <a:ext cx="1247987" cy="1247987"/>
          </a:xfrm>
          <a:custGeom>
            <a:avLst/>
            <a:gdLst/>
            <a:ahLst/>
            <a:cxnLst/>
            <a:rect l="l" t="t" r="r" b="b"/>
            <a:pathLst>
              <a:path w="935990" h="935989">
                <a:moveTo>
                  <a:pt x="467343" y="935761"/>
                </a:moveTo>
                <a:lnTo>
                  <a:pt x="419487" y="933345"/>
                </a:lnTo>
                <a:lnTo>
                  <a:pt x="373015" y="926255"/>
                </a:lnTo>
                <a:lnTo>
                  <a:pt x="328161" y="914726"/>
                </a:lnTo>
                <a:lnTo>
                  <a:pt x="285164" y="898993"/>
                </a:lnTo>
                <a:lnTo>
                  <a:pt x="244258" y="879291"/>
                </a:lnTo>
                <a:lnTo>
                  <a:pt x="205680" y="855855"/>
                </a:lnTo>
                <a:lnTo>
                  <a:pt x="169668" y="828921"/>
                </a:lnTo>
                <a:lnTo>
                  <a:pt x="136456" y="798723"/>
                </a:lnTo>
                <a:lnTo>
                  <a:pt x="106282" y="765497"/>
                </a:lnTo>
                <a:lnTo>
                  <a:pt x="79383" y="729478"/>
                </a:lnTo>
                <a:lnTo>
                  <a:pt x="55995" y="690901"/>
                </a:lnTo>
                <a:lnTo>
                  <a:pt x="36354" y="650002"/>
                </a:lnTo>
                <a:lnTo>
                  <a:pt x="20697" y="607015"/>
                </a:lnTo>
                <a:lnTo>
                  <a:pt x="9261" y="562175"/>
                </a:lnTo>
                <a:lnTo>
                  <a:pt x="2283" y="515719"/>
                </a:lnTo>
                <a:lnTo>
                  <a:pt x="0" y="467880"/>
                </a:lnTo>
                <a:lnTo>
                  <a:pt x="2298" y="420042"/>
                </a:lnTo>
                <a:lnTo>
                  <a:pt x="9285" y="373585"/>
                </a:lnTo>
                <a:lnTo>
                  <a:pt x="20726" y="328745"/>
                </a:lnTo>
                <a:lnTo>
                  <a:pt x="36385" y="285758"/>
                </a:lnTo>
                <a:lnTo>
                  <a:pt x="56026" y="244859"/>
                </a:lnTo>
                <a:lnTo>
                  <a:pt x="79412" y="206282"/>
                </a:lnTo>
                <a:lnTo>
                  <a:pt x="106309" y="170263"/>
                </a:lnTo>
                <a:lnTo>
                  <a:pt x="136478" y="137037"/>
                </a:lnTo>
                <a:lnTo>
                  <a:pt x="169686" y="106840"/>
                </a:lnTo>
                <a:lnTo>
                  <a:pt x="205694" y="79905"/>
                </a:lnTo>
                <a:lnTo>
                  <a:pt x="244268" y="56469"/>
                </a:lnTo>
                <a:lnTo>
                  <a:pt x="285170" y="36767"/>
                </a:lnTo>
                <a:lnTo>
                  <a:pt x="328165" y="21034"/>
                </a:lnTo>
                <a:lnTo>
                  <a:pt x="373017" y="9505"/>
                </a:lnTo>
                <a:lnTo>
                  <a:pt x="419488" y="2415"/>
                </a:lnTo>
                <a:lnTo>
                  <a:pt x="467343" y="0"/>
                </a:lnTo>
                <a:lnTo>
                  <a:pt x="515198" y="2415"/>
                </a:lnTo>
                <a:lnTo>
                  <a:pt x="561671" y="9505"/>
                </a:lnTo>
                <a:lnTo>
                  <a:pt x="606527" y="21035"/>
                </a:lnTo>
                <a:lnTo>
                  <a:pt x="649530" y="36769"/>
                </a:lnTo>
                <a:lnTo>
                  <a:pt x="690446" y="56472"/>
                </a:lnTo>
                <a:lnTo>
                  <a:pt x="729038" y="79910"/>
                </a:lnTo>
                <a:lnTo>
                  <a:pt x="765072" y="106847"/>
                </a:lnTo>
                <a:lnTo>
                  <a:pt x="798311" y="137048"/>
                </a:lnTo>
                <a:lnTo>
                  <a:pt x="828522" y="170279"/>
                </a:lnTo>
                <a:lnTo>
                  <a:pt x="855467" y="206304"/>
                </a:lnTo>
                <a:lnTo>
                  <a:pt x="878912" y="244888"/>
                </a:lnTo>
                <a:lnTo>
                  <a:pt x="898621" y="285796"/>
                </a:lnTo>
                <a:lnTo>
                  <a:pt x="914358" y="328793"/>
                </a:lnTo>
                <a:lnTo>
                  <a:pt x="925888" y="373644"/>
                </a:lnTo>
                <a:lnTo>
                  <a:pt x="932976" y="420115"/>
                </a:lnTo>
                <a:lnTo>
                  <a:pt x="935384" y="467969"/>
                </a:lnTo>
                <a:lnTo>
                  <a:pt x="932961" y="515792"/>
                </a:lnTo>
                <a:lnTo>
                  <a:pt x="925864" y="562235"/>
                </a:lnTo>
                <a:lnTo>
                  <a:pt x="914329" y="607063"/>
                </a:lnTo>
                <a:lnTo>
                  <a:pt x="898589" y="650039"/>
                </a:lnTo>
                <a:lnTo>
                  <a:pt x="878880" y="690930"/>
                </a:lnTo>
                <a:lnTo>
                  <a:pt x="855438" y="729500"/>
                </a:lnTo>
                <a:lnTo>
                  <a:pt x="828495" y="765513"/>
                </a:lnTo>
                <a:lnTo>
                  <a:pt x="798289" y="798734"/>
                </a:lnTo>
                <a:lnTo>
                  <a:pt x="765054" y="828928"/>
                </a:lnTo>
                <a:lnTo>
                  <a:pt x="729024" y="855860"/>
                </a:lnTo>
                <a:lnTo>
                  <a:pt x="690436" y="879294"/>
                </a:lnTo>
                <a:lnTo>
                  <a:pt x="649524" y="898994"/>
                </a:lnTo>
                <a:lnTo>
                  <a:pt x="606523" y="914727"/>
                </a:lnTo>
                <a:lnTo>
                  <a:pt x="561669" y="926256"/>
                </a:lnTo>
                <a:lnTo>
                  <a:pt x="515197" y="933345"/>
                </a:lnTo>
                <a:lnTo>
                  <a:pt x="467343" y="935761"/>
                </a:lnTo>
                <a:close/>
              </a:path>
            </a:pathLst>
          </a:custGeom>
          <a:solidFill>
            <a:srgbClr val="009140"/>
          </a:solidFill>
        </p:spPr>
        <p:txBody>
          <a:bodyPr wrap="square" lIns="0" tIns="0" rIns="0" bIns="0" rtlCol="0"/>
          <a:lstStyle/>
          <a:p>
            <a:endParaRPr sz="2400">
              <a:latin typeface="微软雅黑" panose="020B0503020204020204" charset="-122"/>
              <a:ea typeface="微软雅黑" panose="020B0503020204020204" charset="-122"/>
            </a:endParaRPr>
          </a:p>
        </p:txBody>
      </p:sp>
      <p:sp>
        <p:nvSpPr>
          <p:cNvPr id="8" name="object 8"/>
          <p:cNvSpPr txBox="1"/>
          <p:nvPr/>
        </p:nvSpPr>
        <p:spPr>
          <a:xfrm>
            <a:off x="1178347" y="985014"/>
            <a:ext cx="846667" cy="1001983"/>
          </a:xfrm>
          <a:prstGeom prst="rect">
            <a:avLst/>
          </a:prstGeom>
        </p:spPr>
        <p:txBody>
          <a:bodyPr vert="horz" wrap="square" lIns="0" tIns="16933" rIns="0" bIns="0" rtlCol="0">
            <a:spAutoFit/>
          </a:bodyPr>
          <a:lstStyle/>
          <a:p>
            <a:pPr marL="17145">
              <a:spcBef>
                <a:spcPts val="135"/>
              </a:spcBef>
            </a:pPr>
            <a:r>
              <a:rPr lang="zh-CN" altLang="en-US" sz="3200" b="1" dirty="0">
                <a:solidFill>
                  <a:srgbClr val="FFFFFF"/>
                </a:solidFill>
                <a:latin typeface="微软雅黑" panose="020B0503020204020204" charset="-122"/>
                <a:ea typeface="微软雅黑" panose="020B0503020204020204" charset="-122"/>
                <a:cs typeface="微软雅黑" panose="020B0503020204020204" charset="-122"/>
              </a:rPr>
              <a:t>带动就业</a:t>
            </a:r>
            <a:endParaRPr sz="3200" dirty="0">
              <a:latin typeface="微软雅黑" panose="020B0503020204020204" charset="-122"/>
              <a:ea typeface="微软雅黑" panose="020B0503020204020204" charset="-122"/>
              <a:cs typeface="微软雅黑" panose="020B0503020204020204" charset="-122"/>
            </a:endParaRPr>
          </a:p>
        </p:txBody>
      </p:sp>
      <p:pic>
        <p:nvPicPr>
          <p:cNvPr id="12" name="图片 11"/>
          <p:cNvPicPr>
            <a:picLocks noChangeAspect="1"/>
          </p:cNvPicPr>
          <p:nvPr/>
        </p:nvPicPr>
        <p:blipFill>
          <a:blip r:embed="rId1"/>
          <a:stretch>
            <a:fillRect/>
          </a:stretch>
        </p:blipFill>
        <p:spPr>
          <a:xfrm>
            <a:off x="1" y="3374988"/>
            <a:ext cx="5398264" cy="3483012"/>
          </a:xfrm>
          <a:prstGeom prst="rect">
            <a:avLst/>
          </a:prstGeom>
        </p:spPr>
      </p:pic>
      <p:pic>
        <p:nvPicPr>
          <p:cNvPr id="11" name="图片 10"/>
          <p:cNvPicPr>
            <a:picLocks noChangeAspect="1"/>
          </p:cNvPicPr>
          <p:nvPr/>
        </p:nvPicPr>
        <p:blipFill>
          <a:blip r:embed="rId2"/>
          <a:stretch>
            <a:fillRect/>
          </a:stretch>
        </p:blipFill>
        <p:spPr>
          <a:xfrm>
            <a:off x="3977089" y="3374988"/>
            <a:ext cx="5384929" cy="3495026"/>
          </a:xfrm>
          <a:prstGeom prst="rect">
            <a:avLst/>
          </a:prstGeom>
        </p:spPr>
      </p:pic>
      <p:pic>
        <p:nvPicPr>
          <p:cNvPr id="13" name="图片 12"/>
          <p:cNvPicPr>
            <a:picLocks noChangeAspect="1"/>
          </p:cNvPicPr>
          <p:nvPr/>
        </p:nvPicPr>
        <p:blipFill>
          <a:blip r:embed="rId3"/>
          <a:stretch>
            <a:fillRect/>
          </a:stretch>
        </p:blipFill>
        <p:spPr>
          <a:xfrm>
            <a:off x="9338180" y="3374989"/>
            <a:ext cx="2853820" cy="1835990"/>
          </a:xfrm>
          <a:prstGeom prst="rect">
            <a:avLst/>
          </a:prstGeom>
        </p:spPr>
      </p:pic>
      <p:pic>
        <p:nvPicPr>
          <p:cNvPr id="14" name="图片 13"/>
          <p:cNvPicPr>
            <a:picLocks noChangeAspect="1"/>
          </p:cNvPicPr>
          <p:nvPr/>
        </p:nvPicPr>
        <p:blipFill>
          <a:blip r:embed="rId4"/>
          <a:stretch>
            <a:fillRect/>
          </a:stretch>
        </p:blipFill>
        <p:spPr>
          <a:xfrm>
            <a:off x="9338180" y="5210979"/>
            <a:ext cx="2853820" cy="1647021"/>
          </a:xfrm>
          <a:prstGeom prst="rect">
            <a:avLst/>
          </a:prstGeom>
        </p:spPr>
      </p:pic>
      <p:sp>
        <p:nvSpPr>
          <p:cNvPr id="15" name="object 3"/>
          <p:cNvSpPr txBox="1"/>
          <p:nvPr/>
        </p:nvSpPr>
        <p:spPr>
          <a:xfrm>
            <a:off x="2875280" y="1555115"/>
            <a:ext cx="8495665" cy="1481455"/>
          </a:xfrm>
          <a:prstGeom prst="rect">
            <a:avLst/>
          </a:prstGeom>
        </p:spPr>
        <p:txBody>
          <a:bodyPr vert="horz" wrap="square" lIns="0" tIns="96520" rIns="0" bIns="0" rtlCol="0">
            <a:spAutoFit/>
          </a:bodyPr>
          <a:lstStyle/>
          <a:p>
            <a:pPr algn="just">
              <a:lnSpc>
                <a:spcPct val="125000"/>
              </a:lnSpc>
            </a:pPr>
            <a:r>
              <a:rPr lang="zh-CN" altLang="en-US" dirty="0">
                <a:solidFill>
                  <a:srgbClr val="4C4948"/>
                </a:solidFill>
                <a:latin typeface="微软雅黑" panose="020B0503020204020204" charset="-122"/>
                <a:ea typeface="微软雅黑" panose="020B0503020204020204" charset="-122"/>
                <a:cs typeface="微软雅黑" panose="020B0503020204020204" charset="-122"/>
              </a:rPr>
              <a:t>通过沙葱产业链及创新型肉牛养殖模式两条线的发展，预计可提供五十余种岗位，带动千余人口就业；以沙葱产业链分析，从前期种植、养殖、收割、研发、加工、包装，到后期营销推广、仓储、运输、销售，以及衍生出的产业经济，无论是农村劳动力的释放还是高校人才的回引都将真正的带动县域经济“活起来”。</a:t>
            </a:r>
            <a:endParaRPr lang="zh-CN" altLang="en-US" dirty="0">
              <a:solidFill>
                <a:srgbClr val="4C4948"/>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762250" y="558483"/>
            <a:ext cx="9217025" cy="1125220"/>
          </a:xfrm>
          <a:prstGeom prst="rect">
            <a:avLst/>
          </a:prstGeom>
        </p:spPr>
        <p:txBody>
          <a:bodyPr vert="horz" wrap="square" lIns="0" tIns="17780" rIns="0" bIns="0" rtlCol="0" anchor="ctr">
            <a:spAutoFit/>
          </a:bodyPr>
          <a:lstStyle/>
          <a:p>
            <a:pPr algn="l">
              <a:lnSpc>
                <a:spcPct val="100000"/>
              </a:lnSpc>
              <a:spcBef>
                <a:spcPts val="140"/>
              </a:spcBef>
              <a:buClrTx/>
              <a:buSzTx/>
              <a:buFontTx/>
            </a:pP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持续吸引高校人才资源融入乡村，实现人才回引、乡村振兴</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endParaRPr>
          </a:p>
        </p:txBody>
      </p:sp>
      <p:sp>
        <p:nvSpPr>
          <p:cNvPr id="7" name="object 7"/>
          <p:cNvSpPr/>
          <p:nvPr/>
        </p:nvSpPr>
        <p:spPr>
          <a:xfrm>
            <a:off x="977688" y="862013"/>
            <a:ext cx="1247987" cy="1247987"/>
          </a:xfrm>
          <a:custGeom>
            <a:avLst/>
            <a:gdLst/>
            <a:ahLst/>
            <a:cxnLst/>
            <a:rect l="l" t="t" r="r" b="b"/>
            <a:pathLst>
              <a:path w="935990" h="935989">
                <a:moveTo>
                  <a:pt x="467343" y="935761"/>
                </a:moveTo>
                <a:lnTo>
                  <a:pt x="419487" y="933345"/>
                </a:lnTo>
                <a:lnTo>
                  <a:pt x="373015" y="926255"/>
                </a:lnTo>
                <a:lnTo>
                  <a:pt x="328161" y="914726"/>
                </a:lnTo>
                <a:lnTo>
                  <a:pt x="285164" y="898993"/>
                </a:lnTo>
                <a:lnTo>
                  <a:pt x="244258" y="879291"/>
                </a:lnTo>
                <a:lnTo>
                  <a:pt x="205680" y="855855"/>
                </a:lnTo>
                <a:lnTo>
                  <a:pt x="169668" y="828921"/>
                </a:lnTo>
                <a:lnTo>
                  <a:pt x="136456" y="798723"/>
                </a:lnTo>
                <a:lnTo>
                  <a:pt x="106282" y="765497"/>
                </a:lnTo>
                <a:lnTo>
                  <a:pt x="79383" y="729478"/>
                </a:lnTo>
                <a:lnTo>
                  <a:pt x="55995" y="690901"/>
                </a:lnTo>
                <a:lnTo>
                  <a:pt x="36354" y="650002"/>
                </a:lnTo>
                <a:lnTo>
                  <a:pt x="20697" y="607015"/>
                </a:lnTo>
                <a:lnTo>
                  <a:pt x="9261" y="562175"/>
                </a:lnTo>
                <a:lnTo>
                  <a:pt x="2283" y="515719"/>
                </a:lnTo>
                <a:lnTo>
                  <a:pt x="0" y="467880"/>
                </a:lnTo>
                <a:lnTo>
                  <a:pt x="2298" y="420042"/>
                </a:lnTo>
                <a:lnTo>
                  <a:pt x="9285" y="373585"/>
                </a:lnTo>
                <a:lnTo>
                  <a:pt x="20726" y="328745"/>
                </a:lnTo>
                <a:lnTo>
                  <a:pt x="36385" y="285758"/>
                </a:lnTo>
                <a:lnTo>
                  <a:pt x="56026" y="244859"/>
                </a:lnTo>
                <a:lnTo>
                  <a:pt x="79412" y="206282"/>
                </a:lnTo>
                <a:lnTo>
                  <a:pt x="106309" y="170263"/>
                </a:lnTo>
                <a:lnTo>
                  <a:pt x="136478" y="137037"/>
                </a:lnTo>
                <a:lnTo>
                  <a:pt x="169686" y="106840"/>
                </a:lnTo>
                <a:lnTo>
                  <a:pt x="205694" y="79905"/>
                </a:lnTo>
                <a:lnTo>
                  <a:pt x="244268" y="56469"/>
                </a:lnTo>
                <a:lnTo>
                  <a:pt x="285170" y="36767"/>
                </a:lnTo>
                <a:lnTo>
                  <a:pt x="328165" y="21034"/>
                </a:lnTo>
                <a:lnTo>
                  <a:pt x="373017" y="9505"/>
                </a:lnTo>
                <a:lnTo>
                  <a:pt x="419488" y="2415"/>
                </a:lnTo>
                <a:lnTo>
                  <a:pt x="467343" y="0"/>
                </a:lnTo>
                <a:lnTo>
                  <a:pt x="515198" y="2415"/>
                </a:lnTo>
                <a:lnTo>
                  <a:pt x="561671" y="9505"/>
                </a:lnTo>
                <a:lnTo>
                  <a:pt x="606527" y="21035"/>
                </a:lnTo>
                <a:lnTo>
                  <a:pt x="649530" y="36769"/>
                </a:lnTo>
                <a:lnTo>
                  <a:pt x="690446" y="56472"/>
                </a:lnTo>
                <a:lnTo>
                  <a:pt x="729038" y="79910"/>
                </a:lnTo>
                <a:lnTo>
                  <a:pt x="765072" y="106847"/>
                </a:lnTo>
                <a:lnTo>
                  <a:pt x="798311" y="137048"/>
                </a:lnTo>
                <a:lnTo>
                  <a:pt x="828522" y="170279"/>
                </a:lnTo>
                <a:lnTo>
                  <a:pt x="855467" y="206304"/>
                </a:lnTo>
                <a:lnTo>
                  <a:pt x="878912" y="244888"/>
                </a:lnTo>
                <a:lnTo>
                  <a:pt x="898621" y="285796"/>
                </a:lnTo>
                <a:lnTo>
                  <a:pt x="914358" y="328793"/>
                </a:lnTo>
                <a:lnTo>
                  <a:pt x="925888" y="373644"/>
                </a:lnTo>
                <a:lnTo>
                  <a:pt x="932976" y="420115"/>
                </a:lnTo>
                <a:lnTo>
                  <a:pt x="935384" y="467969"/>
                </a:lnTo>
                <a:lnTo>
                  <a:pt x="932961" y="515792"/>
                </a:lnTo>
                <a:lnTo>
                  <a:pt x="925864" y="562235"/>
                </a:lnTo>
                <a:lnTo>
                  <a:pt x="914329" y="607063"/>
                </a:lnTo>
                <a:lnTo>
                  <a:pt x="898589" y="650039"/>
                </a:lnTo>
                <a:lnTo>
                  <a:pt x="878880" y="690930"/>
                </a:lnTo>
                <a:lnTo>
                  <a:pt x="855438" y="729500"/>
                </a:lnTo>
                <a:lnTo>
                  <a:pt x="828495" y="765513"/>
                </a:lnTo>
                <a:lnTo>
                  <a:pt x="798289" y="798734"/>
                </a:lnTo>
                <a:lnTo>
                  <a:pt x="765054" y="828928"/>
                </a:lnTo>
                <a:lnTo>
                  <a:pt x="729024" y="855860"/>
                </a:lnTo>
                <a:lnTo>
                  <a:pt x="690436" y="879294"/>
                </a:lnTo>
                <a:lnTo>
                  <a:pt x="649524" y="898994"/>
                </a:lnTo>
                <a:lnTo>
                  <a:pt x="606523" y="914727"/>
                </a:lnTo>
                <a:lnTo>
                  <a:pt x="561669" y="926256"/>
                </a:lnTo>
                <a:lnTo>
                  <a:pt x="515197" y="933345"/>
                </a:lnTo>
                <a:lnTo>
                  <a:pt x="467343" y="935761"/>
                </a:lnTo>
                <a:close/>
              </a:path>
            </a:pathLst>
          </a:custGeom>
          <a:solidFill>
            <a:srgbClr val="009140"/>
          </a:solidFill>
        </p:spPr>
        <p:txBody>
          <a:bodyPr wrap="square" lIns="0" tIns="0" rIns="0" bIns="0" rtlCol="0"/>
          <a:lstStyle/>
          <a:p>
            <a:endParaRPr sz="2400">
              <a:latin typeface="微软雅黑" panose="020B0503020204020204" charset="-122"/>
              <a:ea typeface="微软雅黑" panose="020B0503020204020204" charset="-122"/>
            </a:endParaRPr>
          </a:p>
        </p:txBody>
      </p:sp>
      <p:sp>
        <p:nvSpPr>
          <p:cNvPr id="8" name="object 8"/>
          <p:cNvSpPr txBox="1"/>
          <p:nvPr/>
        </p:nvSpPr>
        <p:spPr>
          <a:xfrm>
            <a:off x="1178347" y="985014"/>
            <a:ext cx="846667" cy="1001983"/>
          </a:xfrm>
          <a:prstGeom prst="rect">
            <a:avLst/>
          </a:prstGeom>
        </p:spPr>
        <p:txBody>
          <a:bodyPr vert="horz" wrap="square" lIns="0" tIns="16933" rIns="0" bIns="0" rtlCol="0">
            <a:spAutoFit/>
          </a:bodyPr>
          <a:lstStyle/>
          <a:p>
            <a:pPr marL="17145">
              <a:spcBef>
                <a:spcPts val="135"/>
              </a:spcBef>
            </a:pPr>
            <a:r>
              <a:rPr lang="zh-CN" altLang="en-US" sz="3200" b="1" dirty="0">
                <a:solidFill>
                  <a:srgbClr val="FFFFFF"/>
                </a:solidFill>
                <a:latin typeface="微软雅黑" panose="020B0503020204020204" charset="-122"/>
                <a:ea typeface="微软雅黑" panose="020B0503020204020204" charset="-122"/>
                <a:cs typeface="微软雅黑" panose="020B0503020204020204" charset="-122"/>
              </a:rPr>
              <a:t>人才回引</a:t>
            </a:r>
            <a:endParaRPr sz="3200" dirty="0">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82550" y="3159125"/>
            <a:ext cx="6402070" cy="3698875"/>
          </a:xfrm>
          <a:prstGeom prst="rect">
            <a:avLst/>
          </a:prstGeom>
        </p:spPr>
      </p:pic>
      <p:sp>
        <p:nvSpPr>
          <p:cNvPr id="9" name="object 3"/>
          <p:cNvSpPr txBox="1"/>
          <p:nvPr/>
        </p:nvSpPr>
        <p:spPr>
          <a:xfrm>
            <a:off x="2762567" y="1684043"/>
            <a:ext cx="8602663" cy="788670"/>
          </a:xfrm>
          <a:prstGeom prst="rect">
            <a:avLst/>
          </a:prstGeom>
        </p:spPr>
        <p:txBody>
          <a:bodyPr vert="horz" wrap="square" lIns="0" tIns="96520" rIns="0" bIns="0" rtlCol="0">
            <a:spAutoFit/>
          </a:bodyPr>
          <a:lstStyle/>
          <a:p>
            <a:pPr marL="17145" algn="just">
              <a:lnSpc>
                <a:spcPct val="125000"/>
              </a:lnSpc>
              <a:spcBef>
                <a:spcPts val="760"/>
              </a:spcBef>
            </a:pPr>
            <a:r>
              <a:rPr lang="zh-CN" altLang="en-US" dirty="0">
                <a:solidFill>
                  <a:srgbClr val="4C4948"/>
                </a:solidFill>
                <a:latin typeface="微软雅黑" panose="020B0503020204020204" charset="-122"/>
                <a:ea typeface="微软雅黑" panose="020B0503020204020204" charset="-122"/>
                <a:cs typeface="微软雅黑" panose="020B0503020204020204" charset="-122"/>
              </a:rPr>
              <a:t>沙葱产品以及对于畜类饲料产品是一项可持续研究的课题，本着科研先行的基本准则，种植</a:t>
            </a:r>
            <a:r>
              <a:rPr lang="en-US" altLang="zh-CN" dirty="0">
                <a:solidFill>
                  <a:srgbClr val="4C4948"/>
                </a:solidFill>
                <a:latin typeface="微软雅黑" panose="020B0503020204020204" charset="-122"/>
                <a:ea typeface="微软雅黑" panose="020B0503020204020204" charset="-122"/>
                <a:cs typeface="微软雅黑" panose="020B0503020204020204" charset="-122"/>
              </a:rPr>
              <a:t>+</a:t>
            </a:r>
            <a:r>
              <a:rPr lang="zh-CN" altLang="en-US" dirty="0">
                <a:solidFill>
                  <a:srgbClr val="4C4948"/>
                </a:solidFill>
                <a:latin typeface="微软雅黑" panose="020B0503020204020204" charset="-122"/>
                <a:ea typeface="微软雅黑" panose="020B0503020204020204" charset="-122"/>
                <a:cs typeface="微软雅黑" panose="020B0503020204020204" charset="-122"/>
              </a:rPr>
              <a:t>养殖的复合产业链，将持续吸引高校人才资源融入乡村。</a:t>
            </a:r>
            <a:endParaRPr lang="zh-CN" altLang="en-US" dirty="0">
              <a:solidFill>
                <a:srgbClr val="4C4948"/>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5196840" y="3159125"/>
            <a:ext cx="6995160" cy="36988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93980" y="-635"/>
            <a:ext cx="12379325" cy="6858635"/>
          </a:xfrm>
          <a:prstGeom prst="rect">
            <a:avLst/>
          </a:prstGeom>
        </p:spPr>
      </p:pic>
      <p:sp>
        <p:nvSpPr>
          <p:cNvPr id="19" name="文本框 18"/>
          <p:cNvSpPr txBox="1"/>
          <p:nvPr/>
        </p:nvSpPr>
        <p:spPr>
          <a:xfrm>
            <a:off x="1428115" y="1645920"/>
            <a:ext cx="6534785" cy="892810"/>
          </a:xfrm>
          <a:prstGeom prst="rect">
            <a:avLst/>
          </a:prstGeom>
          <a:noFill/>
          <a:effectLst/>
        </p:spPr>
        <p:txBody>
          <a:bodyPr wrap="square" rtlCol="0">
            <a:noAutofit/>
          </a:bodyPr>
          <a:lstStyle/>
          <a:p>
            <a:pPr algn="r">
              <a:lnSpc>
                <a:spcPts val="5800"/>
              </a:lnSpc>
            </a:pPr>
            <a:r>
              <a:rPr lang="zh-CN" altLang="en-US" sz="4400" b="1" u="sng" dirty="0">
                <a:solidFill>
                  <a:srgbClr val="FF0000"/>
                </a:solidFill>
                <a:effectLst>
                  <a:outerShdw blurRad="38100" dist="38100" dir="2700000" algn="tl">
                    <a:srgbClr val="000000">
                      <a:alpha val="43137"/>
                    </a:srgbClr>
                  </a:outerShdw>
                </a:effectLst>
                <a:latin typeface="华文行楷" panose="02010800040101010101" charset="-122"/>
                <a:ea typeface="华文行楷" panose="02010800040101010101" charset="-122"/>
                <a:cs typeface="华文行楷" panose="02010800040101010101" charset="-122"/>
              </a:rPr>
              <a:t>助力中国肉牛产业发展，</a:t>
            </a:r>
            <a:r>
              <a:rPr lang="en-US" altLang="zh-CN" sz="4400" b="1" u="sng" dirty="0">
                <a:solidFill>
                  <a:srgbClr val="FF0000"/>
                </a:solidFill>
                <a:effectLst>
                  <a:outerShdw blurRad="38100" dist="38100" dir="2700000" algn="tl">
                    <a:srgbClr val="000000">
                      <a:alpha val="43137"/>
                    </a:srgbClr>
                  </a:outerShdw>
                </a:effectLst>
                <a:latin typeface="华文行楷" panose="02010800040101010101" charset="-122"/>
                <a:ea typeface="华文行楷" panose="02010800040101010101" charset="-122"/>
                <a:cs typeface="华文行楷" panose="02010800040101010101" charset="-122"/>
              </a:rPr>
              <a:t>   </a:t>
            </a:r>
            <a:r>
              <a:rPr lang="en-US" altLang="zh-CN" sz="4400" b="1" u="sng"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endParaRPr lang="zh-CN" altLang="en-US" sz="4000" b="1" u="sng"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r">
              <a:lnSpc>
                <a:spcPts val="5800"/>
              </a:lnSpc>
            </a:pPr>
            <a:r>
              <a:rPr lang="en-US" altLang="zh-CN" sz="4000" b="1" u="sng"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endParaRPr lang="en-US" altLang="zh-CN" sz="4000" b="1" u="sng"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 name="文本框 3"/>
          <p:cNvSpPr txBox="1"/>
          <p:nvPr/>
        </p:nvSpPr>
        <p:spPr>
          <a:xfrm>
            <a:off x="3594100" y="2673985"/>
            <a:ext cx="7206615" cy="1215390"/>
          </a:xfrm>
          <a:prstGeom prst="rect">
            <a:avLst/>
          </a:prstGeom>
          <a:noFill/>
          <a:effectLst/>
        </p:spPr>
        <p:txBody>
          <a:bodyPr wrap="square" rtlCol="0">
            <a:noAutofit/>
          </a:bodyPr>
          <a:p>
            <a:pPr algn="r">
              <a:lnSpc>
                <a:spcPts val="5800"/>
              </a:lnSpc>
            </a:pPr>
            <a:r>
              <a:rPr lang="zh-CN" altLang="en-US" sz="4000" b="1" dirty="0">
                <a:solidFill>
                  <a:srgbClr val="FF0000"/>
                </a:solidFill>
                <a:effectLst>
                  <a:outerShdw blurRad="38100" dist="38100" dir="2700000" algn="tl">
                    <a:srgbClr val="000000">
                      <a:alpha val="43137"/>
                    </a:srgbClr>
                  </a:outerShdw>
                </a:effectLst>
                <a:latin typeface="华文行楷" panose="02010800040101010101" charset="-122"/>
                <a:ea typeface="华文行楷" panose="02010800040101010101" charset="-122"/>
                <a:cs typeface="华文行楷" panose="02010800040101010101" charset="-122"/>
              </a:rPr>
              <a:t>    </a:t>
            </a:r>
            <a:r>
              <a:rPr lang="zh-CN" altLang="en-US" sz="4400" b="1" u="sng" dirty="0">
                <a:solidFill>
                  <a:srgbClr val="FF0000"/>
                </a:solidFill>
                <a:effectLst>
                  <a:outerShdw blurRad="38100" dist="38100" dir="2700000" algn="tl">
                    <a:srgbClr val="000000">
                      <a:alpha val="43137"/>
                    </a:srgbClr>
                  </a:outerShdw>
                </a:effectLst>
                <a:latin typeface="华文行楷" panose="02010800040101010101" charset="-122"/>
                <a:ea typeface="华文行楷" panose="02010800040101010101" charset="-122"/>
                <a:cs typeface="华文行楷" panose="02010800040101010101" charset="-122"/>
              </a:rPr>
              <a:t>与世界分享健康生活！</a:t>
            </a:r>
            <a:endParaRPr lang="zh-CN" altLang="en-US" sz="4400" b="1" u="sng" dirty="0">
              <a:solidFill>
                <a:srgbClr val="FF0000"/>
              </a:solidFill>
              <a:effectLst>
                <a:outerShdw blurRad="38100" dist="38100" dir="2700000" algn="tl">
                  <a:srgbClr val="000000">
                    <a:alpha val="43137"/>
                  </a:srgbClr>
                </a:outerShdw>
              </a:effectLst>
              <a:latin typeface="华文行楷" panose="02010800040101010101" charset="-122"/>
              <a:ea typeface="华文行楷" panose="02010800040101010101" charset="-122"/>
              <a:cs typeface="华文行楷" panose="02010800040101010101"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等腰三角形 135"/>
          <p:cNvSpPr/>
          <p:nvPr>
            <p:custDataLst>
              <p:tags r:id="rId1"/>
            </p:custDataLst>
          </p:nvPr>
        </p:nvSpPr>
        <p:spPr>
          <a:xfrm flipV="1">
            <a:off x="-635" y="1099820"/>
            <a:ext cx="5630545" cy="5183505"/>
          </a:xfrm>
          <a:prstGeom prst="triangle">
            <a:avLst/>
          </a:prstGeom>
          <a:noFill/>
          <a:ln w="101600">
            <a:solidFill>
              <a:schemeClr val="lt1">
                <a:lumMod val="7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cs typeface="微软雅黑" panose="020B0503020204020204" charset="-122"/>
            </a:endParaRPr>
          </a:p>
        </p:txBody>
      </p:sp>
      <p:sp>
        <p:nvSpPr>
          <p:cNvPr id="30" name="对角圆角矩形 29"/>
          <p:cNvSpPr/>
          <p:nvPr/>
        </p:nvSpPr>
        <p:spPr>
          <a:xfrm flipH="1">
            <a:off x="4670425" y="1847215"/>
            <a:ext cx="7521575" cy="346456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670420" y="1958340"/>
            <a:ext cx="7521575" cy="3092450"/>
            <a:chOff x="6244" y="3185"/>
            <a:chExt cx="11845" cy="4870"/>
          </a:xfrm>
        </p:grpSpPr>
        <p:grpSp>
          <p:nvGrpSpPr>
            <p:cNvPr id="6" name="组合 5"/>
            <p:cNvGrpSpPr/>
            <p:nvPr/>
          </p:nvGrpSpPr>
          <p:grpSpPr>
            <a:xfrm>
              <a:off x="6244" y="5461"/>
              <a:ext cx="11845" cy="1394"/>
              <a:chOff x="1636194" y="4597400"/>
              <a:chExt cx="5565214" cy="352322"/>
            </a:xfrm>
          </p:grpSpPr>
          <p:sp>
            <p:nvSpPr>
              <p:cNvPr id="35" name="矩形 34"/>
              <p:cNvSpPr/>
              <p:nvPr/>
            </p:nvSpPr>
            <p:spPr>
              <a:xfrm>
                <a:off x="1636194" y="4597400"/>
                <a:ext cx="5565214" cy="352322"/>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1927023" y="4597651"/>
                <a:ext cx="5089270" cy="352070"/>
              </a:xfrm>
              <a:prstGeom prst="rect">
                <a:avLst/>
              </a:prstGeom>
              <a:noFill/>
            </p:spPr>
            <p:txBody>
              <a:bodyPr wrap="square" rtlCol="0">
                <a:noAutofit/>
              </a:bodyPr>
              <a:lstStyle/>
              <a:p>
                <a:pPr algn="ctr"/>
                <a:r>
                  <a:rPr lang="zh-CN" altLang="en-US" sz="2400" b="1" dirty="0">
                    <a:solidFill>
                      <a:schemeClr val="bg1"/>
                    </a:solidFill>
                    <a:latin typeface="微软雅黑" panose="020B0503020204020204" charset="-122"/>
                    <a:ea typeface="微软雅黑" panose="020B0503020204020204" charset="-122"/>
                  </a:rPr>
                  <a:t>沙葱产业化关键技术与</a:t>
                </a:r>
                <a:endParaRPr lang="zh-CN" altLang="en-US" sz="2400" b="1" dirty="0">
                  <a:solidFill>
                    <a:schemeClr val="bg1"/>
                  </a:solidFill>
                  <a:latin typeface="微软雅黑" panose="020B0503020204020204" charset="-122"/>
                  <a:ea typeface="微软雅黑" panose="020B0503020204020204" charset="-122"/>
                </a:endParaRPr>
              </a:p>
              <a:p>
                <a:pPr algn="ctr"/>
                <a:r>
                  <a:rPr lang="zh-CN" altLang="en-US" sz="2400" b="1" dirty="0">
                    <a:solidFill>
                      <a:schemeClr val="bg1"/>
                    </a:solidFill>
                    <a:latin typeface="微软雅黑" panose="020B0503020204020204" charset="-122"/>
                    <a:ea typeface="微软雅黑" panose="020B0503020204020204" charset="-122"/>
                  </a:rPr>
                  <a:t>肉牛高效品质化生产技术集成示范</a:t>
                </a:r>
                <a:endParaRPr lang="zh-CN" altLang="en-US" sz="2400" b="1" dirty="0">
                  <a:solidFill>
                    <a:schemeClr val="bg1"/>
                  </a:solidFill>
                  <a:latin typeface="微软雅黑" panose="020B0503020204020204" charset="-122"/>
                  <a:ea typeface="微软雅黑" panose="020B0503020204020204" charset="-122"/>
                </a:endParaRPr>
              </a:p>
            </p:txBody>
          </p:sp>
        </p:grpSp>
        <p:sp>
          <p:nvSpPr>
            <p:cNvPr id="11" name="矩形 10"/>
            <p:cNvSpPr/>
            <p:nvPr/>
          </p:nvSpPr>
          <p:spPr>
            <a:xfrm>
              <a:off x="13722" y="7330"/>
              <a:ext cx="4128" cy="725"/>
            </a:xfrm>
            <a:prstGeom prst="rect">
              <a:avLst/>
            </a:prstGeom>
          </p:spPr>
          <p:txBody>
            <a:bodyPr wrap="none">
              <a:spAutoFit/>
            </a:bodyPr>
            <a:lstStyle/>
            <a:p>
              <a:pPr algn="ctr">
                <a:lnSpc>
                  <a:spcPct val="150000"/>
                </a:lnSpc>
                <a:spcAft>
                  <a:spcPts val="0"/>
                </a:spcAft>
              </a:pPr>
              <a:r>
                <a:rPr lang="zh-CN" altLang="zh-CN" sz="1600" kern="100" dirty="0">
                  <a:latin typeface="微软雅黑" panose="020B0503020204020204" charset="-122"/>
                  <a:ea typeface="微软雅黑" panose="020B0503020204020204" charset="-122"/>
                  <a:cs typeface="Times New Roman" panose="02020603050405020304" pitchFamily="18" charset="0"/>
                </a:rPr>
                <a:t>海禄牧业（天津）有限公司</a:t>
              </a:r>
              <a:endParaRPr lang="zh-CN" altLang="zh-CN" sz="1600" kern="100" dirty="0">
                <a:effectLst/>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9" y="3185"/>
              <a:ext cx="3220" cy="2276"/>
            </a:xfrm>
            <a:prstGeom prst="rect">
              <a:avLst/>
            </a:prstGeom>
          </p:spPr>
        </p:pic>
      </p:grpSp>
      <p:pic>
        <p:nvPicPr>
          <p:cNvPr id="138" name="图片占位符 4" descr="e7d195523061f1c08d347f6bf0421bdacd46f3c1815d51b81E1CE79090F8942429A56C6AE2B3163BABA1A3FCE285BEC4FF43A5085572A94AD2C0A17AE448F24FA68DD62479D8C0666FEB6710638384D2E4E3927FD39ACDAD18A5B521BA87A2887524E70A6D71A168C93101B8D80AC8CE7CEF1C37D86C3680E40A443164CA53B4A0CA839A9D2A3D1C5C4C26C001160BAC"/>
          <p:cNvPicPr>
            <a:picLocks noGrp="1" noChangeAspect="1"/>
          </p:cNvPicPr>
          <p:nvPr>
            <p:custDataLst>
              <p:tags r:id="rId3"/>
            </p:custDataLst>
          </p:nvPr>
        </p:nvPicPr>
        <p:blipFill>
          <a:blip r:embed="rId4"/>
          <a:srcRect l="-2167" t="-1819" r="821" b="3685"/>
          <a:stretch>
            <a:fillRect/>
          </a:stretch>
        </p:blipFill>
        <p:spPr>
          <a:xfrm>
            <a:off x="-635" y="340995"/>
            <a:ext cx="4476750" cy="3062605"/>
          </a:xfrm>
          <a:prstGeom prst="flowChartDelay">
            <a:avLst/>
          </a:prstGeom>
        </p:spPr>
      </p:pic>
      <p:pic>
        <p:nvPicPr>
          <p:cNvPr id="140" name="图片占位符 20" descr="e7d195523061f1c08d347f6bf0421bdacd46f3c1815d51b81E1CE79090F8942429A56C6AE2B3163BABA1A3FCE285BEC4FF43A5085572A94AD2C0A17AE448F24FA68DD62479D8C0666FEB6710638384D2E4E3927FD39ACDAD18A5B521BA87A2887524E70A6D71A168C93101B8D80AC8CE7CEF1C37D86C3680E40A443164CA53B4A0CA839A9D2A3D1C5C4C26C001160BAC"/>
          <p:cNvPicPr>
            <a:picLocks noGrp="1" noChangeAspect="1"/>
          </p:cNvPicPr>
          <p:nvPr>
            <p:custDataLst>
              <p:tags r:id="rId5"/>
            </p:custDataLst>
          </p:nvPr>
        </p:nvPicPr>
        <p:blipFill>
          <a:blip r:embed="rId6"/>
          <a:srcRect l="3745" t="1622" r="267" b="-584"/>
          <a:stretch>
            <a:fillRect/>
          </a:stretch>
        </p:blipFill>
        <p:spPr>
          <a:xfrm>
            <a:off x="518160" y="3403600"/>
            <a:ext cx="3439160" cy="2433955"/>
          </a:xfrm>
          <a:prstGeom prst="flowChartDelay">
            <a:avLst/>
          </a:prstGeom>
        </p:spPr>
      </p:pic>
    </p:spTree>
  </p:cSld>
  <p:clrMapOvr>
    <a:masterClrMapping/>
  </p:clrMapOvr>
  <p:transition advTm="15188"/>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62000" y="229235"/>
            <a:ext cx="10140315" cy="619125"/>
          </a:xfrm>
        </p:spPr>
        <p:txBody>
          <a:bodyPr>
            <a:normAutofit/>
          </a:bodyPr>
          <a:p>
            <a:r>
              <a:rPr lang="zh-CN" altLang="en-US" sz="3600" b="1">
                <a:solidFill>
                  <a:srgbClr val="0070C0"/>
                </a:solidFill>
                <a:latin typeface="黑体" panose="02010609060101010101" charset="-122"/>
                <a:ea typeface="黑体" panose="02010609060101010101" charset="-122"/>
              </a:rPr>
              <a:t>国家政策文件</a:t>
            </a:r>
            <a:endParaRPr lang="zh-CN" altLang="en-US" sz="3600" b="1">
              <a:solidFill>
                <a:srgbClr val="0070C0"/>
              </a:solidFill>
              <a:latin typeface="黑体" panose="02010609060101010101" charset="-122"/>
              <a:ea typeface="黑体" panose="02010609060101010101" charset="-122"/>
            </a:endParaRPr>
          </a:p>
        </p:txBody>
      </p:sp>
      <p:sp>
        <p:nvSpPr>
          <p:cNvPr id="3" name="文本框 2"/>
          <p:cNvSpPr txBox="1"/>
          <p:nvPr/>
        </p:nvSpPr>
        <p:spPr>
          <a:xfrm>
            <a:off x="762000" y="1165860"/>
            <a:ext cx="10896600" cy="5077460"/>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“针对种子问题，明确了三项关键任务”  </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sym typeface="+mn-ea"/>
              </a:rPr>
              <a:t>2020年</a:t>
            </a:r>
            <a:r>
              <a:rPr lang="zh-CN" altLang="en-US">
                <a:latin typeface="微软雅黑" panose="020B0503020204020204" charset="-122"/>
                <a:ea typeface="微软雅黑" panose="020B0503020204020204" charset="-122"/>
                <a:cs typeface="微软雅黑" panose="020B0503020204020204" charset="-122"/>
                <a:sym typeface="+mn-ea"/>
              </a:rPr>
              <a:t>12月，</a:t>
            </a:r>
            <a:r>
              <a:rPr lang="zh-CN" altLang="en-US">
                <a:latin typeface="微软雅黑" panose="020B0503020204020204" charset="-122"/>
                <a:ea typeface="微软雅黑" panose="020B0503020204020204" charset="-122"/>
                <a:cs typeface="微软雅黑" panose="020B0503020204020204" charset="-122"/>
                <a:sym typeface="+mn-ea"/>
              </a:rPr>
              <a:t>中央经济工作会议会议提出，要加强种质资源保护和利用，加强种子库建设。要尊重科学、严格监管，有序推进生物育种产业化应用。要开展种源“卡脖子”技术攻关，立志打一场种业翻身仗。</a:t>
            </a:r>
            <a:endParaRPr lang="zh-CN" altLang="en-US">
              <a:latin typeface="微软雅黑" panose="020B0503020204020204" charset="-122"/>
              <a:ea typeface="微软雅黑" panose="020B0503020204020204" charset="-122"/>
              <a:cs typeface="微软雅黑" panose="020B0503020204020204" charset="-122"/>
            </a:endParaRPr>
          </a:p>
          <a:p>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u"/>
            </a:pP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振兴民族种业</a:t>
            </a:r>
            <a:r>
              <a:rPr lang="en-US" altLang="zh-CN">
                <a:solidFill>
                  <a:srgbClr val="FF0000"/>
                </a:solidFill>
                <a:latin typeface="微软雅黑" panose="020B0503020204020204" charset="-122"/>
                <a:ea typeface="微软雅黑" panose="020B0503020204020204" charset="-122"/>
                <a:cs typeface="微软雅黑" panose="020B0503020204020204" charset="-122"/>
              </a:rPr>
              <a:t>”  “</a:t>
            </a:r>
            <a:r>
              <a:rPr lang="zh-CN" altLang="en-US">
                <a:solidFill>
                  <a:srgbClr val="FF0000"/>
                </a:solidFill>
                <a:latin typeface="微软雅黑" panose="020B0503020204020204" charset="-122"/>
                <a:ea typeface="微软雅黑" panose="020B0503020204020204" charset="-122"/>
                <a:cs typeface="微软雅黑" panose="020B0503020204020204" charset="-122"/>
              </a:rPr>
              <a:t>种源自主可控</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2021</a:t>
            </a:r>
            <a:r>
              <a:rPr lang="zh-CN" altLang="en-US">
                <a:latin typeface="微软雅黑" panose="020B0503020204020204" charset="-122"/>
                <a:ea typeface="微软雅黑" panose="020B0503020204020204" charset="-122"/>
                <a:cs typeface="微软雅黑" panose="020B0503020204020204" charset="-122"/>
              </a:rPr>
              <a:t>年7月，召开中央全面深化改革委员会第二十次会议，习近平在主持会议时强调，</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农业现代化，种子是基础，必须把民族种业搞上去，把种源安全提升到关系国家安全的战略高度，集中力量破难题、补短板、强优势、控风险，实现种业科技自立自强、种源自主可控</a:t>
            </a:r>
            <a:r>
              <a:rPr lang="en-US" altLang="zh-CN">
                <a:latin typeface="微软雅黑" panose="020B0503020204020204" charset="-122"/>
                <a:ea typeface="微软雅黑" panose="020B0503020204020204" charset="-122"/>
                <a:cs typeface="微软雅黑" panose="020B0503020204020204" charset="-122"/>
              </a:rPr>
              <a:t>.....”</a:t>
            </a:r>
            <a:endParaRPr lang="en-US" altLang="zh-CN">
              <a:latin typeface="微软雅黑" panose="020B0503020204020204" charset="-122"/>
              <a:ea typeface="微软雅黑" panose="020B0503020204020204" charset="-122"/>
              <a:cs typeface="微软雅黑" panose="020B0503020204020204" charset="-122"/>
            </a:endParaRPr>
          </a:p>
          <a:p>
            <a:endParaRPr lang="en-US" altLang="zh-CN">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u"/>
            </a:pPr>
            <a:r>
              <a:rPr lang="en-US" altLang="zh-CN">
                <a:solidFill>
                  <a:srgbClr val="FF0000"/>
                </a:solidFill>
                <a:latin typeface="微软雅黑" panose="020B0503020204020204" charset="-122"/>
                <a:ea typeface="微软雅黑" panose="020B0503020204020204" charset="-122"/>
                <a:cs typeface="微软雅黑" panose="020B0503020204020204" charset="-122"/>
              </a:rPr>
              <a:t>“全面提升良种化水平”  “</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支持创新型企业发展”</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2021</a:t>
            </a:r>
            <a:r>
              <a:rPr lang="zh-CN" altLang="en-US">
                <a:latin typeface="微软雅黑" panose="020B0503020204020204" charset="-122"/>
                <a:ea typeface="微软雅黑" panose="020B0503020204020204" charset="-122"/>
                <a:cs typeface="微软雅黑" panose="020B0503020204020204" charset="-122"/>
              </a:rPr>
              <a:t>年</a:t>
            </a:r>
            <a:r>
              <a:rPr lang="en-US" altLang="zh-CN">
                <a:latin typeface="微软雅黑" panose="020B0503020204020204" charset="-122"/>
                <a:ea typeface="微软雅黑" panose="020B0503020204020204" charset="-122"/>
                <a:cs typeface="微软雅黑" panose="020B0503020204020204" charset="-122"/>
              </a:rPr>
              <a:t>8</a:t>
            </a:r>
            <a:r>
              <a:rPr lang="zh-CN" altLang="en-US">
                <a:latin typeface="微软雅黑" panose="020B0503020204020204" charset="-122"/>
                <a:ea typeface="微软雅黑" panose="020B0503020204020204" charset="-122"/>
                <a:cs typeface="微软雅黑" panose="020B0503020204020204" charset="-122"/>
              </a:rPr>
              <a:t>月，</a:t>
            </a:r>
            <a:r>
              <a:rPr lang="en-US" altLang="zh-CN">
                <a:latin typeface="微软雅黑" panose="020B0503020204020204" charset="-122"/>
                <a:ea typeface="微软雅黑" panose="020B0503020204020204" charset="-122"/>
                <a:cs typeface="微软雅黑" panose="020B0503020204020204" charset="-122"/>
              </a:rPr>
              <a:t>国家发展改革委、农业农村部联合印发《“十四五”现代种业提升工程建设规划》，提出要对标农业农村现代化总目标，按照种业振兴行动方案部署，加快改善提升现代种业基础设施条件，加紧推进种业关键共性技术和种源核心技术攻关。</a:t>
            </a:r>
            <a:endParaRPr lang="en-US" altLang="zh-CN">
              <a:latin typeface="微软雅黑" panose="020B0503020204020204" charset="-122"/>
              <a:ea typeface="微软雅黑" panose="020B0503020204020204" charset="-122"/>
              <a:cs typeface="微软雅黑" panose="020B0503020204020204" charset="-122"/>
            </a:endParaRPr>
          </a:p>
          <a:p>
            <a:endParaRPr lang="en-US" altLang="zh-CN">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u"/>
            </a:pP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“全面推进乡村振兴”</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sym typeface="+mn-ea"/>
              </a:rPr>
              <a:t>2022年中央一号文件，同样指出要大力推进种源等农业关键核心技术攻关。</a:t>
            </a:r>
            <a:r>
              <a:rPr lang="en-US" altLang="zh-CN">
                <a:latin typeface="微软雅黑" panose="020B0503020204020204" charset="-122"/>
                <a:ea typeface="微软雅黑" panose="020B0503020204020204" charset="-122"/>
                <a:cs typeface="微软雅黑" panose="020B0503020204020204" charset="-122"/>
              </a:rPr>
              <a:t>党的二十大报告明确把“全面推进乡村振兴”作为新时代新征程“三农”工作的主题，同时要深入实施种业振兴行动。</a:t>
            </a:r>
            <a:endParaRPr lang="zh-CN">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endParaRPr>
          </a:p>
          <a:p>
            <a:endParaRPr lang="en-US" alt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619723" y="0"/>
            <a:ext cx="11167782" cy="1143000"/>
          </a:xfrm>
        </p:spPr>
        <p:txBody>
          <a:bodyPr/>
          <a:p>
            <a:r>
              <a:rPr lang="zh-CN" altLang="en-US" sz="3600" b="1">
                <a:solidFill>
                  <a:srgbClr val="0070C0"/>
                </a:solidFill>
                <a:latin typeface="黑体" panose="02010609060101010101" charset="-122"/>
                <a:ea typeface="黑体" panose="02010609060101010101" charset="-122"/>
              </a:rPr>
              <a:t>中国</a:t>
            </a:r>
            <a:r>
              <a:rPr lang="zh-CN" altLang="en-US" sz="3600" b="1" cap="all">
                <a:solidFill>
                  <a:srgbClr val="0070C0"/>
                </a:solidFill>
                <a:latin typeface="黑体" panose="02010609060101010101" charset="-122"/>
                <a:ea typeface="黑体" panose="02010609060101010101" charset="-122"/>
                <a:cs typeface="Arial" panose="020B0604020202020204" pitchFamily="34" charset="0"/>
              </a:rPr>
              <a:t>肉牛</a:t>
            </a:r>
            <a:r>
              <a:rPr lang="zh-CN" altLang="en-US" sz="3600" b="1">
                <a:solidFill>
                  <a:srgbClr val="0070C0"/>
                </a:solidFill>
                <a:latin typeface="黑体" panose="02010609060101010101" charset="-122"/>
                <a:ea typeface="黑体" panose="02010609060101010101" charset="-122"/>
              </a:rPr>
              <a:t>产业发展现状</a:t>
            </a:r>
            <a:endParaRPr lang="zh-CN" altLang="en-US" sz="3600" b="1">
              <a:solidFill>
                <a:srgbClr val="0070C0"/>
              </a:solidFill>
              <a:latin typeface="黑体" panose="02010609060101010101" charset="-122"/>
              <a:ea typeface="黑体" panose="02010609060101010101" charset="-122"/>
            </a:endParaRPr>
          </a:p>
        </p:txBody>
      </p:sp>
      <p:graphicFrame>
        <p:nvGraphicFramePr>
          <p:cNvPr id="9" name="图表 8"/>
          <p:cNvGraphicFramePr/>
          <p:nvPr/>
        </p:nvGraphicFramePr>
        <p:xfrm>
          <a:off x="793115" y="981710"/>
          <a:ext cx="4917440" cy="287782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 name="图表 9"/>
          <p:cNvGraphicFramePr/>
          <p:nvPr/>
        </p:nvGraphicFramePr>
        <p:xfrm>
          <a:off x="6410960" y="981075"/>
          <a:ext cx="4841240" cy="28009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图表 10"/>
          <p:cNvGraphicFramePr/>
          <p:nvPr/>
        </p:nvGraphicFramePr>
        <p:xfrm>
          <a:off x="793115" y="3955415"/>
          <a:ext cx="4917440" cy="2834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图表 12"/>
          <p:cNvGraphicFramePr/>
          <p:nvPr/>
        </p:nvGraphicFramePr>
        <p:xfrm>
          <a:off x="6410960" y="3955415"/>
          <a:ext cx="4841875" cy="2834005"/>
        </p:xfrm>
        <a:graphic>
          <a:graphicData uri="http://schemas.openxmlformats.org/drawingml/2006/chart">
            <c:chart xmlns:c="http://schemas.openxmlformats.org/drawingml/2006/chart" xmlns:r="http://schemas.openxmlformats.org/officeDocument/2006/relationships" r:id="rId4"/>
          </a:graphicData>
        </a:graphic>
      </p:graphicFrame>
      <p:sp>
        <p:nvSpPr>
          <p:cNvPr id="19" name="文本框 18"/>
          <p:cNvSpPr txBox="1"/>
          <p:nvPr/>
        </p:nvSpPr>
        <p:spPr>
          <a:xfrm>
            <a:off x="9415145" y="3276600"/>
            <a:ext cx="2776855" cy="583565"/>
          </a:xfrm>
          <a:prstGeom prst="rect">
            <a:avLst/>
          </a:prstGeom>
          <a:noFill/>
        </p:spPr>
        <p:txBody>
          <a:bodyPr wrap="square" rtlCol="0">
            <a:spAutoFit/>
          </a:bodyPr>
          <a:p>
            <a:pPr indent="0">
              <a:buFont typeface="Wingdings" panose="05000000000000000000" charset="0"/>
              <a:buNone/>
            </a:pPr>
            <a:endParaRPr lang="zh-CN" altLang="en-US" sz="1600"/>
          </a:p>
          <a:p>
            <a:pPr marL="285750" indent="-285750">
              <a:buFont typeface="Wingdings" panose="05000000000000000000" charset="0"/>
              <a:buChar char="u"/>
            </a:pPr>
            <a:endParaRPr lang="en-US" altLang="zh-CN"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椭圆 143"/>
          <p:cNvSpPr/>
          <p:nvPr>
            <p:custDataLst>
              <p:tags r:id="rId1"/>
            </p:custDataLst>
          </p:nvPr>
        </p:nvSpPr>
        <p:spPr>
          <a:xfrm>
            <a:off x="3397272" y="170442"/>
            <a:ext cx="3175691" cy="31756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grpSp>
        <p:nvGrpSpPr>
          <p:cNvPr id="2" name="组合 1"/>
          <p:cNvGrpSpPr/>
          <p:nvPr/>
        </p:nvGrpSpPr>
        <p:grpSpPr>
          <a:xfrm>
            <a:off x="3745865" y="424180"/>
            <a:ext cx="2599055" cy="2468880"/>
            <a:chOff x="808" y="190"/>
            <a:chExt cx="1416" cy="1416"/>
          </a:xfrm>
        </p:grpSpPr>
        <p:sp>
          <p:nvSpPr>
            <p:cNvPr id="4" name="iṣľïḓê"/>
            <p:cNvSpPr/>
            <p:nvPr/>
          </p:nvSpPr>
          <p:spPr>
            <a:xfrm>
              <a:off x="808" y="190"/>
              <a:ext cx="1417" cy="1417"/>
            </a:xfrm>
            <a:prstGeom prst="ellipse">
              <a:avLst/>
            </a:prstGeom>
            <a:solidFill>
              <a:srgbClr val="92D050"/>
            </a:solidFill>
            <a:ln w="38100">
              <a:noFill/>
            </a:ln>
          </p:spPr>
          <p:txBody>
            <a:bodyPr wrap="none">
              <a:noAutofit/>
            </a:bodyPr>
            <a:p>
              <a:pPr>
                <a:lnSpc>
                  <a:spcPct val="150000"/>
                </a:lnSpc>
                <a:buSzPct val="25000"/>
              </a:pPr>
              <a:endParaRPr lang="en-US" altLang="zh-CN" sz="4800" dirty="0">
                <a:latin typeface="Impact" panose="020B0806030902050204" pitchFamily="34" charset="0"/>
              </a:endParaRPr>
            </a:p>
          </p:txBody>
        </p:sp>
        <p:pic>
          <p:nvPicPr>
            <p:cNvPr id="19" name="图片 18" descr="1微信图片_20220429132420"/>
            <p:cNvPicPr>
              <a:picLocks noChangeAspect="1"/>
            </p:cNvPicPr>
            <p:nvPr>
              <p:custDataLst>
                <p:tags r:id="rId2"/>
              </p:custDataLst>
            </p:nvPr>
          </p:nvPicPr>
          <p:blipFill>
            <a:blip r:embed="rId3"/>
            <a:stretch>
              <a:fillRect/>
            </a:stretch>
          </p:blipFill>
          <p:spPr>
            <a:xfrm>
              <a:off x="1091" y="363"/>
              <a:ext cx="850" cy="1070"/>
            </a:xfrm>
            <a:prstGeom prst="rect">
              <a:avLst/>
            </a:prstGeom>
          </p:spPr>
        </p:pic>
      </p:grpSp>
      <p:sp>
        <p:nvSpPr>
          <p:cNvPr id="146" name="椭圆 145"/>
          <p:cNvSpPr/>
          <p:nvPr>
            <p:custDataLst>
              <p:tags r:id="rId4"/>
            </p:custDataLst>
          </p:nvPr>
        </p:nvSpPr>
        <p:spPr>
          <a:xfrm>
            <a:off x="0" y="1857761"/>
            <a:ext cx="4829797" cy="48297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48" name="椭圆 147"/>
          <p:cNvSpPr/>
          <p:nvPr>
            <p:custDataLst>
              <p:tags r:id="rId5"/>
            </p:custDataLst>
          </p:nvPr>
        </p:nvSpPr>
        <p:spPr>
          <a:xfrm>
            <a:off x="1087157" y="257246"/>
            <a:ext cx="789719" cy="789719"/>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50" name="椭圆 149"/>
          <p:cNvSpPr/>
          <p:nvPr>
            <p:custDataLst>
              <p:tags r:id="rId6"/>
            </p:custDataLst>
          </p:nvPr>
        </p:nvSpPr>
        <p:spPr>
          <a:xfrm>
            <a:off x="5267301" y="5180665"/>
            <a:ext cx="497757" cy="497757"/>
          </a:xfrm>
          <a:prstGeom prst="ellipse">
            <a:avLst/>
          </a:prstGeom>
          <a:no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52" name="图片 151"/>
          <p:cNvPicPr>
            <a:picLocks noChangeAspect="1"/>
          </p:cNvPicPr>
          <p:nvPr>
            <p:custDataLst>
              <p:tags r:id="rId7"/>
            </p:custDataLst>
          </p:nvPr>
        </p:nvPicPr>
        <p:blipFill>
          <a:blip r:embed="rId8"/>
          <a:srcRect l="16611" r="16611"/>
          <a:stretch>
            <a:fillRect/>
          </a:stretch>
        </p:blipFill>
        <p:spPr>
          <a:xfrm>
            <a:off x="295275" y="2153285"/>
            <a:ext cx="4239260" cy="4239260"/>
          </a:xfrm>
          <a:custGeom>
            <a:avLst/>
            <a:gdLst>
              <a:gd name="connsiteX0" fmla="*/ 1743428 w 3486856"/>
              <a:gd name="connsiteY0" fmla="*/ 0 h 3486856"/>
              <a:gd name="connsiteX1" fmla="*/ 3486856 w 3486856"/>
              <a:gd name="connsiteY1" fmla="*/ 1743428 h 3486856"/>
              <a:gd name="connsiteX2" fmla="*/ 1743428 w 3486856"/>
              <a:gd name="connsiteY2" fmla="*/ 3486856 h 3486856"/>
              <a:gd name="connsiteX3" fmla="*/ 0 w 3486856"/>
              <a:gd name="connsiteY3" fmla="*/ 1743428 h 3486856"/>
              <a:gd name="connsiteX4" fmla="*/ 1743428 w 3486856"/>
              <a:gd name="connsiteY4" fmla="*/ 0 h 348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856" h="3486856">
                <a:moveTo>
                  <a:pt x="1743428" y="0"/>
                </a:moveTo>
                <a:cubicBezTo>
                  <a:pt x="2706297" y="0"/>
                  <a:pt x="3486856" y="780559"/>
                  <a:pt x="3486856" y="1743428"/>
                </a:cubicBezTo>
                <a:cubicBezTo>
                  <a:pt x="3486856" y="2706297"/>
                  <a:pt x="2706297" y="3486856"/>
                  <a:pt x="1743428" y="3486856"/>
                </a:cubicBezTo>
                <a:cubicBezTo>
                  <a:pt x="780559" y="3486856"/>
                  <a:pt x="0" y="2706297"/>
                  <a:pt x="0" y="1743428"/>
                </a:cubicBezTo>
                <a:cubicBezTo>
                  <a:pt x="0" y="780559"/>
                  <a:pt x="780559" y="0"/>
                  <a:pt x="1743428" y="0"/>
                </a:cubicBezTo>
                <a:close/>
              </a:path>
            </a:pathLst>
          </a:custGeom>
        </p:spPr>
      </p:pic>
      <p:sp>
        <p:nvSpPr>
          <p:cNvPr id="3" name="文本框 1"/>
          <p:cNvSpPr txBox="1"/>
          <p:nvPr>
            <p:custDataLst>
              <p:tags r:id="rId9"/>
            </p:custDataLst>
          </p:nvPr>
        </p:nvSpPr>
        <p:spPr>
          <a:xfrm>
            <a:off x="6664325" y="1895475"/>
            <a:ext cx="5527675" cy="695960"/>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zh-CN" altLang="en-US" sz="3200" b="1" spc="240" dirty="0">
                <a:solidFill>
                  <a:srgbClr val="0070C0"/>
                </a:solidFill>
                <a:uFillTx/>
                <a:latin typeface="微软雅黑" panose="020B0503020204020204" charset="-122"/>
                <a:ea typeface="微软雅黑" panose="020B0503020204020204" charset="-122"/>
              </a:rPr>
              <a:t>海禄牧业（天津）有限公司</a:t>
            </a:r>
            <a:endParaRPr lang="zh-CN" altLang="en-US" sz="3200" b="1" spc="240" dirty="0">
              <a:solidFill>
                <a:srgbClr val="0070C0"/>
              </a:solidFill>
              <a:uFillTx/>
              <a:latin typeface="微软雅黑" panose="020B0503020204020204" charset="-122"/>
              <a:ea typeface="微软雅黑" panose="020B0503020204020204" charset="-122"/>
            </a:endParaRPr>
          </a:p>
        </p:txBody>
      </p:sp>
      <p:sp>
        <p:nvSpPr>
          <p:cNvPr id="11" name="Title 6"/>
          <p:cNvSpPr txBox="1"/>
          <p:nvPr>
            <p:custDataLst>
              <p:tags r:id="rId10"/>
            </p:custDataLst>
          </p:nvPr>
        </p:nvSpPr>
        <p:spPr>
          <a:xfrm>
            <a:off x="6202680" y="2771775"/>
            <a:ext cx="5814060" cy="374777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sz="2000" spc="0">
                <a:solidFill>
                  <a:schemeClr val="tx1">
                    <a:lumMod val="50000"/>
                  </a:schemeClr>
                </a:solidFill>
                <a:latin typeface="微软雅黑" panose="020B0503020204020204" charset="-122"/>
                <a:ea typeface="微软雅黑" panose="020B0503020204020204" charset="-122"/>
                <a:cs typeface="微软雅黑" panose="020B0503020204020204" charset="-122"/>
              </a:rPr>
              <a:t>公司成立于2015年，旗下有饲料种植、畜牧养殖、种畜运输等产业，其中种畜产品可向国内</a:t>
            </a:r>
            <a:r>
              <a:rPr lang="zh-CN" sz="2000" spc="0">
                <a:solidFill>
                  <a:schemeClr val="tx1">
                    <a:lumMod val="50000"/>
                  </a:schemeClr>
                </a:solidFill>
                <a:latin typeface="微软雅黑" panose="020B0503020204020204" charset="-122"/>
                <a:ea typeface="微软雅黑" panose="020B0503020204020204" charset="-122"/>
                <a:cs typeface="微软雅黑" panose="020B0503020204020204" charset="-122"/>
              </a:rPr>
              <a:t>供应奶牛、肉牛、奶羊、肉羊、羊驼和赛马等，公司与国内D20乳企以及大型肉牛养殖企业均建立了长期紧密的合作关系。</a:t>
            </a:r>
            <a:endParaRPr lang="zh-CN" sz="2000" spc="0">
              <a:solidFill>
                <a:schemeClr val="tx1">
                  <a:lumMod val="50000"/>
                </a:schemeClr>
              </a:solidFill>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zh-CN" sz="2000" spc="0">
                <a:solidFill>
                  <a:schemeClr val="tx1">
                    <a:lumMod val="50000"/>
                  </a:schemeClr>
                </a:solidFill>
                <a:latin typeface="微软雅黑" panose="020B0503020204020204" charset="-122"/>
                <a:ea typeface="微软雅黑" panose="020B0503020204020204" charset="-122"/>
                <a:cs typeface="微软雅黑" panose="020B0503020204020204" charset="-122"/>
              </a:rPr>
              <a:t>公司整合上下游产业，通过引种及改良，以自身优势转化为利用和培育更适合本土的肉牛品种，立足天津，深度布局肉牛产业，</a:t>
            </a:r>
            <a:r>
              <a:rPr lang="zh-CN" sz="2000" spc="0">
                <a:solidFill>
                  <a:schemeClr val="tx1">
                    <a:lumMod val="50000"/>
                  </a:schemeClr>
                </a:solidFill>
                <a:latin typeface="微软雅黑" panose="020B0503020204020204" charset="-122"/>
                <a:ea typeface="微软雅黑" panose="020B0503020204020204" charset="-122"/>
                <a:cs typeface="微软雅黑" panose="020B0503020204020204" charset="-122"/>
              </a:rPr>
              <a:t>坚持绿色发展，落实种子种业国家战略、助力乡村振兴，在天津市社会主义现代化大都市建设中打造特色产业。</a:t>
            </a:r>
            <a:endParaRPr lang="zh-CN" sz="2000" spc="0">
              <a:solidFill>
                <a:schemeClr val="tx1">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11"/>
    </p:custDataLst>
  </p:cSld>
  <p:clrMapOvr>
    <a:masterClrMapping/>
  </p:clrMapOvr>
  <p:transition advTm="24348"/>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p:nvPr/>
        </p:nvPicPr>
        <p:blipFill>
          <a:blip r:embed="rId1"/>
          <a:stretch>
            <a:fillRect/>
          </a:stretch>
        </p:blipFill>
        <p:spPr>
          <a:xfrm>
            <a:off x="8071485" y="2137410"/>
            <a:ext cx="1165225" cy="1156335"/>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9332595" y="2631440"/>
            <a:ext cx="1049020" cy="1156335"/>
          </a:xfrm>
          <a:prstGeom prst="rect">
            <a:avLst/>
          </a:prstGeom>
        </p:spPr>
      </p:pic>
      <p:sp>
        <p:nvSpPr>
          <p:cNvPr id="35" name="object 2"/>
          <p:cNvSpPr txBox="1"/>
          <p:nvPr/>
        </p:nvSpPr>
        <p:spPr>
          <a:xfrm>
            <a:off x="3594050" y="4777741"/>
            <a:ext cx="2142452" cy="510396"/>
          </a:xfrm>
          <a:prstGeom prst="rect">
            <a:avLst/>
          </a:prstGeom>
        </p:spPr>
        <p:txBody>
          <a:bodyPr vert="horz" wrap="square" lIns="0" tIns="1778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
              <a:lnSpc>
                <a:spcPct val="100000"/>
              </a:lnSpc>
              <a:spcBef>
                <a:spcPts val="140"/>
              </a:spcBef>
            </a:pPr>
            <a:r>
              <a:rPr lang="zh-CN" altLang="en-US" sz="3200" b="1" dirty="0">
                <a:solidFill>
                  <a:schemeClr val="bg1"/>
                </a:solidFill>
                <a:latin typeface="微软雅黑" panose="020B0503020204020204" charset="-122"/>
                <a:ea typeface="微软雅黑" panose="020B0503020204020204" charset="-122"/>
              </a:rPr>
              <a:t>独特模式</a:t>
            </a:r>
            <a:endParaRPr lang="zh-CN" altLang="en-US" sz="3200" b="1" spc="7" dirty="0">
              <a:solidFill>
                <a:schemeClr val="bg1"/>
              </a:solidFill>
              <a:latin typeface="微软雅黑" panose="020B0503020204020204" charset="-122"/>
              <a:ea typeface="微软雅黑" panose="020B0503020204020204" charset="-122"/>
            </a:endParaRPr>
          </a:p>
        </p:txBody>
      </p:sp>
      <p:grpSp>
        <p:nvGrpSpPr>
          <p:cNvPr id="136" name="组合 135"/>
          <p:cNvGrpSpPr/>
          <p:nvPr/>
        </p:nvGrpSpPr>
        <p:grpSpPr>
          <a:xfrm>
            <a:off x="9182735" y="247015"/>
            <a:ext cx="1319530" cy="1497330"/>
            <a:chOff x="6394" y="4796"/>
            <a:chExt cx="1193" cy="1194"/>
          </a:xfrm>
        </p:grpSpPr>
        <p:sp>
          <p:nvSpPr>
            <p:cNvPr id="45" name="Freeform 10"/>
            <p:cNvSpPr>
              <a:spLocks noEditPoints="1" noChangeArrowheads="1"/>
            </p:cNvSpPr>
            <p:nvPr/>
          </p:nvSpPr>
          <p:spPr bwMode="auto">
            <a:xfrm>
              <a:off x="6394" y="4796"/>
              <a:ext cx="1193" cy="1194"/>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bg1"/>
            </a:solidFill>
            <a:ln w="9525" cmpd="sng">
              <a:noFill/>
              <a:bevel/>
            </a:ln>
          </p:spPr>
          <p:txBody>
            <a:bodyPr lIns="121920" tIns="60960" rIns="121920" bIns="60960"/>
            <a:p>
              <a:pPr>
                <a:defRPr/>
              </a:pPr>
              <a:endParaRPr lang="zh-CN" altLang="zh-CN" sz="1900">
                <a:solidFill>
                  <a:schemeClr val="bg1"/>
                </a:solidFill>
                <a:latin typeface="微软雅黑" panose="020B0503020204020204" charset="-122"/>
                <a:ea typeface="微软雅黑" panose="020B0503020204020204" charset="-122"/>
                <a:cs typeface="Calibri" panose="020F0502020204030204" charset="0"/>
                <a:sym typeface="Calibri" panose="020F0502020204030204" charset="0"/>
              </a:endParaRPr>
            </a:p>
          </p:txBody>
        </p:sp>
        <p:pic>
          <p:nvPicPr>
            <p:cNvPr id="125" name="图片 124"/>
            <p:cNvPicPr/>
            <p:nvPr>
              <p:custDataLst>
                <p:tags r:id="rId4"/>
              </p:custDataLst>
            </p:nvPr>
          </p:nvPicPr>
          <p:blipFill>
            <a:blip r:embed="rId5"/>
            <a:srcRect l="9386" t="8697" r="9342" b="6412"/>
            <a:stretch>
              <a:fillRect/>
            </a:stretch>
          </p:blipFill>
          <p:spPr>
            <a:xfrm>
              <a:off x="6503" y="4888"/>
              <a:ext cx="975" cy="917"/>
            </a:xfrm>
            <a:prstGeom prst="ellipse">
              <a:avLst/>
            </a:prstGeom>
          </p:spPr>
        </p:pic>
      </p:grpSp>
      <p:pic>
        <p:nvPicPr>
          <p:cNvPr id="1073742857" name="图片 1"/>
          <p:cNvPicPr>
            <a:picLocks noChangeAspect="1"/>
          </p:cNvPicPr>
          <p:nvPr/>
        </p:nvPicPr>
        <p:blipFill>
          <a:blip r:embed="rId6"/>
          <a:stretch>
            <a:fillRect/>
          </a:stretch>
        </p:blipFill>
        <p:spPr>
          <a:xfrm>
            <a:off x="236855" y="1603375"/>
            <a:ext cx="6902450" cy="4102735"/>
          </a:xfrm>
          <a:prstGeom prst="rect">
            <a:avLst/>
          </a:prstGeom>
          <a:noFill/>
          <a:ln w="9525">
            <a:noFill/>
          </a:ln>
        </p:spPr>
      </p:pic>
      <p:pic>
        <p:nvPicPr>
          <p:cNvPr id="2" name="图片 1"/>
          <p:cNvPicPr>
            <a:picLocks noChangeAspect="1"/>
          </p:cNvPicPr>
          <p:nvPr/>
        </p:nvPicPr>
        <p:blipFill>
          <a:blip r:embed="rId7"/>
          <a:stretch>
            <a:fillRect/>
          </a:stretch>
        </p:blipFill>
        <p:spPr>
          <a:xfrm>
            <a:off x="7351395" y="3687445"/>
            <a:ext cx="4684395" cy="3070225"/>
          </a:xfrm>
          <a:prstGeom prst="flowChartAlternateProcess">
            <a:avLst/>
          </a:prstGeom>
        </p:spPr>
      </p:pic>
      <p:pic>
        <p:nvPicPr>
          <p:cNvPr id="9" name="图片 8"/>
          <p:cNvPicPr/>
          <p:nvPr/>
        </p:nvPicPr>
        <p:blipFill>
          <a:blip r:embed="rId8"/>
          <a:stretch>
            <a:fillRect/>
          </a:stretch>
        </p:blipFill>
        <p:spPr>
          <a:xfrm>
            <a:off x="8011160" y="674370"/>
            <a:ext cx="1285200" cy="1285200"/>
          </a:xfrm>
          <a:prstGeom prst="rect">
            <a:avLst/>
          </a:prstGeom>
        </p:spPr>
      </p:pic>
      <p:pic>
        <p:nvPicPr>
          <p:cNvPr id="8" name="图片 7"/>
          <p:cNvPicPr/>
          <p:nvPr/>
        </p:nvPicPr>
        <p:blipFill>
          <a:blip r:embed="rId9"/>
          <a:stretch>
            <a:fillRect/>
          </a:stretch>
        </p:blipFill>
        <p:spPr>
          <a:xfrm>
            <a:off x="10572115" y="1014095"/>
            <a:ext cx="1127760" cy="1083310"/>
          </a:xfrm>
          <a:prstGeom prst="rect">
            <a:avLst/>
          </a:prstGeom>
        </p:spPr>
      </p:pic>
      <p:pic>
        <p:nvPicPr>
          <p:cNvPr id="7" name="图片 6"/>
          <p:cNvPicPr/>
          <p:nvPr/>
        </p:nvPicPr>
        <p:blipFill>
          <a:blip r:embed="rId10"/>
          <a:stretch>
            <a:fillRect/>
          </a:stretch>
        </p:blipFill>
        <p:spPr>
          <a:xfrm>
            <a:off x="10575925" y="2412365"/>
            <a:ext cx="1066800" cy="10426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rcRect l="7343" t="23906" r="58789" b="17787"/>
          <a:stretch>
            <a:fillRect/>
          </a:stretch>
        </p:blipFill>
        <p:spPr>
          <a:xfrm>
            <a:off x="9222105" y="1452880"/>
            <a:ext cx="1141730" cy="1367155"/>
          </a:xfrm>
          <a:prstGeom prst="rect">
            <a:avLst/>
          </a:prstGeom>
        </p:spPr>
      </p:pic>
      <p:sp>
        <p:nvSpPr>
          <p:cNvPr id="6" name="文本框 5"/>
          <p:cNvSpPr txBox="1"/>
          <p:nvPr/>
        </p:nvSpPr>
        <p:spPr>
          <a:xfrm>
            <a:off x="790575" y="544830"/>
            <a:ext cx="6096000" cy="645160"/>
          </a:xfrm>
          <a:prstGeom prst="rect">
            <a:avLst/>
          </a:prstGeom>
          <a:noFill/>
        </p:spPr>
        <p:txBody>
          <a:bodyPr wrap="square" rtlCol="0" anchor="t">
            <a:spAutoFit/>
          </a:bodyPr>
          <a:p>
            <a:r>
              <a:rPr lang="zh-CN" altLang="en-US" sz="3600" b="1" cap="all">
                <a:solidFill>
                  <a:srgbClr val="0070C0"/>
                </a:solidFill>
                <a:latin typeface="黑体" panose="02010609060101010101" charset="-122"/>
                <a:ea typeface="黑体" panose="02010609060101010101" charset="-122"/>
                <a:cs typeface="Arial" panose="020B0604020202020204" pitchFamily="34" charset="0"/>
                <a:sym typeface="+mn-ea"/>
              </a:rPr>
              <a:t>企业</a:t>
            </a:r>
            <a:r>
              <a:rPr lang="zh-CN" altLang="en-US" sz="3600" b="1" cap="all">
                <a:solidFill>
                  <a:srgbClr val="0070C0"/>
                </a:solidFill>
                <a:latin typeface="黑体" panose="02010609060101010101" charset="-122"/>
                <a:ea typeface="黑体" panose="02010609060101010101" charset="-122"/>
                <a:cs typeface="Arial" panose="020B0604020202020204" pitchFamily="34" charset="0"/>
                <a:sym typeface="+mn-ea"/>
              </a:rPr>
              <a:t>团队</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sym typeface="+mn-ea"/>
            </a:endParaRPr>
          </a:p>
        </p:txBody>
      </p:sp>
      <p:sp>
        <p:nvSpPr>
          <p:cNvPr id="3" name="文本框 2"/>
          <p:cNvSpPr txBox="1"/>
          <p:nvPr/>
        </p:nvSpPr>
        <p:spPr>
          <a:xfrm>
            <a:off x="604520" y="5840730"/>
            <a:ext cx="6282055" cy="645160"/>
          </a:xfrm>
          <a:prstGeom prst="rect">
            <a:avLst/>
          </a:prstGeom>
          <a:noFill/>
        </p:spPr>
        <p:txBody>
          <a:bodyPr wrap="square" rtlCol="0">
            <a:spAutoFit/>
          </a:bodyPr>
          <a:p>
            <a:r>
              <a:rPr lang="zh-CN" altLang="en-US"/>
              <a:t>现有博士2人，硕士2人，中高级以上职称6人，其中本科以上学历人员占比60%以上，相关行业经验平均</a:t>
            </a:r>
            <a:r>
              <a:rPr lang="en-US" altLang="zh-CN"/>
              <a:t>10</a:t>
            </a:r>
            <a:r>
              <a:rPr lang="zh-CN" altLang="en-US"/>
              <a:t>年</a:t>
            </a:r>
            <a:r>
              <a:rPr lang="zh-CN" altLang="en-US"/>
              <a:t>以上。</a:t>
            </a:r>
            <a:endParaRPr lang="zh-CN" altLang="en-US"/>
          </a:p>
        </p:txBody>
      </p:sp>
    </p:spTree>
    <p:custDataLst>
      <p:tags r:id="rId12"/>
    </p:custDataLst>
  </p:cSld>
  <p:clrMapOvr>
    <a:masterClrMapping/>
  </p:clrMapOvr>
  <p:transition advTm="1795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rot="10800000">
            <a:off x="-15798" y="6281936"/>
            <a:ext cx="12207797"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9" name="矩形 8"/>
          <p:cNvSpPr/>
          <p:nvPr/>
        </p:nvSpPr>
        <p:spPr>
          <a:xfrm>
            <a:off x="1983105" y="6370320"/>
            <a:ext cx="7781290" cy="398780"/>
          </a:xfrm>
          <a:prstGeom prst="rect">
            <a:avLst/>
          </a:prstGeom>
        </p:spPr>
        <p:txBody>
          <a:bodyPr wrap="square">
            <a:spAutoFit/>
          </a:bodyPr>
          <a:p>
            <a:pPr algn="ctr"/>
            <a:r>
              <a:rPr lang="zh-CN" altLang="en-US" sz="2000" dirty="0">
                <a:solidFill>
                  <a:srgbClr val="FFFF00"/>
                </a:solidFill>
                <a:latin typeface="微软雅黑" panose="020B0503020204020204" charset="-122"/>
                <a:ea typeface="微软雅黑" panose="020B0503020204020204" charset="-122"/>
              </a:rPr>
              <a:t>聚焦三农，通过农牧结合，助力</a:t>
            </a:r>
            <a:r>
              <a:rPr lang="zh-CN" altLang="en-US" sz="2000" dirty="0">
                <a:solidFill>
                  <a:srgbClr val="FFFF00"/>
                </a:solidFill>
                <a:latin typeface="微软雅黑" panose="020B0503020204020204" charset="-122"/>
                <a:ea typeface="微软雅黑" panose="020B0503020204020204" charset="-122"/>
              </a:rPr>
              <a:t>国内肉牛产业</a:t>
            </a:r>
            <a:r>
              <a:rPr lang="zh-CN" altLang="en-US" sz="2000" dirty="0">
                <a:solidFill>
                  <a:srgbClr val="FFFF00"/>
                </a:solidFill>
                <a:latin typeface="微软雅黑" panose="020B0503020204020204" charset="-122"/>
                <a:ea typeface="微软雅黑" panose="020B0503020204020204" charset="-122"/>
              </a:rPr>
              <a:t>发展。</a:t>
            </a:r>
            <a:endParaRPr lang="zh-CN" altLang="en-US" sz="2000" dirty="0">
              <a:solidFill>
                <a:srgbClr val="FFFF00"/>
              </a:solidFill>
              <a:latin typeface="微软雅黑" panose="020B0503020204020204" charset="-122"/>
              <a:ea typeface="微软雅黑" panose="020B0503020204020204" charset="-122"/>
            </a:endParaRPr>
          </a:p>
        </p:txBody>
      </p:sp>
      <p:pic>
        <p:nvPicPr>
          <p:cNvPr id="53" name="图片 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99390" y="1064260"/>
            <a:ext cx="2406015" cy="1646555"/>
          </a:xfrm>
          <a:prstGeom prst="rect">
            <a:avLst/>
          </a:prstGeom>
          <a:ln w="12700" cmpd="sng">
            <a:solidFill>
              <a:schemeClr val="accent1">
                <a:shade val="50000"/>
              </a:schemeClr>
            </a:solidFill>
            <a:prstDash val="solid"/>
          </a:ln>
        </p:spPr>
      </p:pic>
      <p:pic>
        <p:nvPicPr>
          <p:cNvPr id="60" name="图片 9" descr="F:\展示中心\展示中心图片\产学研的图片\公司\微信图片_20220308130717.jpg微信图片_20220308130717"/>
          <p:cNvPicPr>
            <a:picLocks noChangeAspect="1"/>
          </p:cNvPicPr>
          <p:nvPr/>
        </p:nvPicPr>
        <p:blipFill rotWithShape="1">
          <a:blip r:embed="rId2"/>
          <a:srcRect/>
          <a:stretch>
            <a:fillRect/>
          </a:stretch>
        </p:blipFill>
        <p:spPr>
          <a:xfrm>
            <a:off x="4935855" y="1079500"/>
            <a:ext cx="2426335" cy="1581785"/>
          </a:xfrm>
          <a:prstGeom prst="rect">
            <a:avLst/>
          </a:prstGeom>
          <a:ln w="12700" cmpd="sng">
            <a:solidFill>
              <a:schemeClr val="accent1">
                <a:shade val="50000"/>
              </a:schemeClr>
            </a:solidFill>
            <a:prstDash val="solid"/>
          </a:ln>
        </p:spPr>
      </p:pic>
      <p:pic>
        <p:nvPicPr>
          <p:cNvPr id="65" name="图片 7" descr="F:\展示中心\展示中心图片\产学研的图片\公司\微信图片_202203081307171.jpg微信图片_202203081307171"/>
          <p:cNvPicPr>
            <a:picLocks noChangeAspect="1"/>
          </p:cNvPicPr>
          <p:nvPr/>
        </p:nvPicPr>
        <p:blipFill>
          <a:blip r:embed="rId3"/>
          <a:srcRect/>
          <a:stretch>
            <a:fillRect/>
          </a:stretch>
        </p:blipFill>
        <p:spPr>
          <a:xfrm>
            <a:off x="2605405" y="1075055"/>
            <a:ext cx="2330450" cy="1734820"/>
          </a:xfrm>
          <a:prstGeom prst="rect">
            <a:avLst/>
          </a:prstGeom>
          <a:ln w="12700" cmpd="sng">
            <a:solidFill>
              <a:schemeClr val="accent1">
                <a:shade val="50000"/>
              </a:schemeClr>
            </a:solidFill>
            <a:prstDash val="solid"/>
          </a:ln>
        </p:spPr>
      </p:pic>
      <p:pic>
        <p:nvPicPr>
          <p:cNvPr id="66"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362190" y="1071245"/>
            <a:ext cx="2174240" cy="1631315"/>
          </a:xfrm>
          <a:prstGeom prst="rect">
            <a:avLst/>
          </a:prstGeom>
          <a:ln w="12700" cmpd="sng">
            <a:solidFill>
              <a:schemeClr val="accent1">
                <a:shade val="50000"/>
              </a:schemeClr>
            </a:solidFill>
            <a:prstDash val="solid"/>
          </a:ln>
        </p:spPr>
      </p:pic>
      <p:pic>
        <p:nvPicPr>
          <p:cNvPr id="57"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5400000">
            <a:off x="1705610" y="2228215"/>
            <a:ext cx="1621790" cy="2606040"/>
          </a:xfrm>
          <a:prstGeom prst="rect">
            <a:avLst/>
          </a:prstGeom>
          <a:ln w="12700" cmpd="sng">
            <a:solidFill>
              <a:schemeClr val="accent1">
                <a:shade val="50000"/>
              </a:schemeClr>
            </a:solidFill>
            <a:prstDash val="solid"/>
          </a:ln>
        </p:spPr>
      </p:pic>
      <p:pic>
        <p:nvPicPr>
          <p:cNvPr id="5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786917" y="1462345"/>
            <a:ext cx="3217139" cy="4819710"/>
          </a:xfrm>
          <a:prstGeom prst="rect">
            <a:avLst/>
          </a:prstGeom>
          <a:noFill/>
          <a:extLst>
            <a:ext uri="{909E8E84-426E-40DD-AFC4-6F175D3DCCD1}">
              <a14:hiddenFill xmlns:a14="http://schemas.microsoft.com/office/drawing/2010/main">
                <a:solidFill>
                  <a:srgbClr val="FFFFFF"/>
                </a:solidFill>
              </a14:hiddenFill>
            </a:ext>
          </a:extLst>
        </p:spPr>
      </p:pic>
      <p:pic>
        <p:nvPicPr>
          <p:cNvPr id="120" name="图片 119" descr="微信图片_202203081307172"/>
          <p:cNvPicPr>
            <a:picLocks noChangeAspect="1"/>
          </p:cNvPicPr>
          <p:nvPr/>
        </p:nvPicPr>
        <p:blipFill>
          <a:blip r:embed="rId7"/>
          <a:stretch>
            <a:fillRect/>
          </a:stretch>
        </p:blipFill>
        <p:spPr>
          <a:xfrm>
            <a:off x="6363335" y="2720340"/>
            <a:ext cx="2046605" cy="3389630"/>
          </a:xfrm>
          <a:prstGeom prst="rect">
            <a:avLst/>
          </a:prstGeom>
          <a:ln w="12700" cmpd="sng">
            <a:solidFill>
              <a:schemeClr val="accent1">
                <a:shade val="50000"/>
              </a:schemeClr>
            </a:solidFill>
            <a:prstDash val="solid"/>
          </a:ln>
        </p:spPr>
      </p:pic>
      <p:pic>
        <p:nvPicPr>
          <p:cNvPr id="122" name="图片 121"/>
          <p:cNvPicPr>
            <a:picLocks noChangeAspect="1"/>
          </p:cNvPicPr>
          <p:nvPr/>
        </p:nvPicPr>
        <p:blipFill>
          <a:blip r:embed="rId8"/>
          <a:stretch>
            <a:fillRect/>
          </a:stretch>
        </p:blipFill>
        <p:spPr>
          <a:xfrm>
            <a:off x="3831590" y="2666365"/>
            <a:ext cx="2519680" cy="1717675"/>
          </a:xfrm>
          <a:prstGeom prst="rect">
            <a:avLst/>
          </a:prstGeom>
          <a:ln w="12700" cmpd="sng">
            <a:solidFill>
              <a:schemeClr val="accent1">
                <a:shade val="50000"/>
              </a:schemeClr>
            </a:solidFill>
            <a:prstDash val="solid"/>
          </a:ln>
        </p:spPr>
      </p:pic>
      <p:pic>
        <p:nvPicPr>
          <p:cNvPr id="121" name="图片 120" descr="微信图片_20220620100550"/>
          <p:cNvPicPr>
            <a:picLocks noChangeAspect="1"/>
          </p:cNvPicPr>
          <p:nvPr/>
        </p:nvPicPr>
        <p:blipFill>
          <a:blip r:embed="rId9"/>
          <a:stretch>
            <a:fillRect/>
          </a:stretch>
        </p:blipFill>
        <p:spPr>
          <a:xfrm>
            <a:off x="3026410" y="4352290"/>
            <a:ext cx="2595880" cy="1722755"/>
          </a:xfrm>
          <a:prstGeom prst="rect">
            <a:avLst/>
          </a:prstGeom>
          <a:ln w="12700" cmpd="sng">
            <a:solidFill>
              <a:schemeClr val="accent1">
                <a:shade val="50000"/>
              </a:schemeClr>
            </a:solidFill>
            <a:prstDash val="solid"/>
          </a:ln>
        </p:spPr>
      </p:pic>
      <p:sp>
        <p:nvSpPr>
          <p:cNvPr id="124" name="矩形 123"/>
          <p:cNvSpPr/>
          <p:nvPr/>
        </p:nvSpPr>
        <p:spPr>
          <a:xfrm rot="10800000">
            <a:off x="11125236" y="-12486"/>
            <a:ext cx="515380"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125" name="图片 1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2308" y="366114"/>
            <a:ext cx="1130704" cy="799358"/>
          </a:xfrm>
          <a:prstGeom prst="rect">
            <a:avLst/>
          </a:prstGeom>
        </p:spPr>
      </p:pic>
      <p:sp>
        <p:nvSpPr>
          <p:cNvPr id="2" name="文本框 1"/>
          <p:cNvSpPr txBox="1"/>
          <p:nvPr/>
        </p:nvSpPr>
        <p:spPr>
          <a:xfrm>
            <a:off x="396240" y="271145"/>
            <a:ext cx="6096000" cy="645160"/>
          </a:xfrm>
          <a:prstGeom prst="rect">
            <a:avLst/>
          </a:prstGeom>
          <a:noFill/>
        </p:spPr>
        <p:txBody>
          <a:bodyPr wrap="square" rtlCol="0" anchor="t">
            <a:spAutoFit/>
          </a:bodyPr>
          <a:p>
            <a:r>
              <a:rPr lang="zh-CN" altLang="en-US" sz="3600" b="1" cap="all">
                <a:solidFill>
                  <a:srgbClr val="0070C0"/>
                </a:solidFill>
                <a:latin typeface="黑体" panose="02010609060101010101" charset="-122"/>
                <a:ea typeface="黑体" panose="02010609060101010101" charset="-122"/>
                <a:cs typeface="Arial" panose="020B0604020202020204" pitchFamily="34" charset="0"/>
                <a:sym typeface="+mn-ea"/>
              </a:rPr>
              <a:t>企业</a:t>
            </a:r>
            <a:r>
              <a:rPr lang="zh-CN" altLang="en-US" sz="3600" b="1" cap="all">
                <a:solidFill>
                  <a:srgbClr val="0070C0"/>
                </a:solidFill>
                <a:latin typeface="黑体" panose="02010609060101010101" charset="-122"/>
                <a:ea typeface="黑体" panose="02010609060101010101" charset="-122"/>
                <a:cs typeface="Arial" panose="020B0604020202020204" pitchFamily="34" charset="0"/>
                <a:sym typeface="+mn-ea"/>
              </a:rPr>
              <a:t>荣誉</a:t>
            </a:r>
            <a:endParaRPr lang="zh-CN" altLang="en-US" sz="3600" b="1" cap="all">
              <a:solidFill>
                <a:srgbClr val="0070C0"/>
              </a:solidFill>
              <a:latin typeface="黑体" panose="02010609060101010101" charset="-122"/>
              <a:ea typeface="黑体" panose="02010609060101010101" charset="-122"/>
              <a:cs typeface="Arial" panose="020B0604020202020204" pitchFamily="34" charset="0"/>
              <a:sym typeface="+mn-ea"/>
            </a:endParaRPr>
          </a:p>
        </p:txBody>
      </p:sp>
    </p:spTree>
    <p:custDataLst>
      <p:tags r:id="rId11"/>
    </p:custDataLst>
  </p:cSld>
  <p:clrMapOvr>
    <a:masterClrMapping/>
  </p:clrMapOvr>
  <p:transition advTm="11229"/>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b="9519"/>
          <a:stretch>
            <a:fillRect/>
          </a:stretch>
        </p:blipFill>
        <p:spPr>
          <a:xfrm>
            <a:off x="5895975" y="635"/>
            <a:ext cx="6296025" cy="4095115"/>
          </a:xfrm>
          <a:prstGeom prst="rect">
            <a:avLst/>
          </a:prstGeom>
        </p:spPr>
      </p:pic>
      <p:pic>
        <p:nvPicPr>
          <p:cNvPr id="7" name="图片 6"/>
          <p:cNvPicPr>
            <a:picLocks noChangeAspect="1"/>
          </p:cNvPicPr>
          <p:nvPr/>
        </p:nvPicPr>
        <p:blipFill>
          <a:blip r:embed="rId2"/>
          <a:stretch>
            <a:fillRect/>
          </a:stretch>
        </p:blipFill>
        <p:spPr>
          <a:xfrm>
            <a:off x="0" y="0"/>
            <a:ext cx="6909383" cy="4096087"/>
          </a:xfrm>
          <a:prstGeom prst="rect">
            <a:avLst/>
          </a:prstGeom>
        </p:spPr>
      </p:pic>
      <p:sp>
        <p:nvSpPr>
          <p:cNvPr id="6" name="矩形 5"/>
          <p:cNvSpPr/>
          <p:nvPr/>
        </p:nvSpPr>
        <p:spPr>
          <a:xfrm>
            <a:off x="1543878" y="2904715"/>
            <a:ext cx="2216560" cy="1959837"/>
          </a:xfrm>
          <a:prstGeom prst="rect">
            <a:avLst/>
          </a:prstGeom>
          <a:noFill/>
          <a:ln w="177800">
            <a:solidFill>
              <a:srgbClr val="C5B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527471" y="5137270"/>
            <a:ext cx="9742784" cy="707886"/>
          </a:xfrm>
          <a:prstGeom prst="rect">
            <a:avLst/>
          </a:prstGeom>
        </p:spPr>
        <p:txBody>
          <a:bodyPr wrap="square">
            <a:spAutoFit/>
          </a:bodyPr>
          <a:lstStyle/>
          <a:p>
            <a:r>
              <a:rPr lang="zh-CN" altLang="zh-CN" sz="4000" b="1" dirty="0">
                <a:solidFill>
                  <a:srgbClr val="0070C0"/>
                </a:solidFill>
                <a:latin typeface="微软雅黑" panose="020B0503020204020204" charset="-122"/>
                <a:ea typeface="微软雅黑" panose="020B0503020204020204" charset="-122"/>
              </a:rPr>
              <a:t>沙葱产业链条构建及创新型肉牛养殖模式</a:t>
            </a:r>
            <a:endParaRPr lang="zh-CN" altLang="zh-CN" sz="4000" b="1" dirty="0">
              <a:solidFill>
                <a:srgbClr val="0070C0"/>
              </a:solidFill>
              <a:latin typeface="微软雅黑" panose="020B0503020204020204" charset="-122"/>
              <a:ea typeface="微软雅黑" panose="020B0503020204020204" charset="-122"/>
            </a:endParaRPr>
          </a:p>
        </p:txBody>
      </p:sp>
      <p:sp>
        <p:nvSpPr>
          <p:cNvPr id="10" name="矩形 9"/>
          <p:cNvSpPr/>
          <p:nvPr/>
        </p:nvSpPr>
        <p:spPr>
          <a:xfrm rot="10800000">
            <a:off x="-15798" y="6281936"/>
            <a:ext cx="12207797" cy="576064"/>
          </a:xfrm>
          <a:prstGeom prst="rect">
            <a:avLst/>
          </a:prstGeom>
          <a:solidFill>
            <a:srgbClr val="00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6806" y="3989974"/>
            <a:ext cx="1130704" cy="799358"/>
          </a:xfrm>
          <a:prstGeom prst="rect">
            <a:avLst/>
          </a:prstGeom>
        </p:spPr>
      </p:pic>
    </p:spTree>
  </p:cSld>
  <p:clrMapOvr>
    <a:masterClrMapping/>
  </p:clrMapOvr>
  <p:transition advTm="3000"/>
</p:sld>
</file>

<file path=ppt/tags/tag1.xml><?xml version="1.0" encoding="utf-8"?>
<p:tagLst xmlns:p="http://schemas.openxmlformats.org/presentationml/2006/main">
  <p:tag name="MH_OLD_SHAPE_ID" val="5"/>
  <p:tag name="REFSHAPE" val="1259995768"/>
</p:tagLst>
</file>

<file path=ppt/tags/tag10.xml><?xml version="1.0" encoding="utf-8"?>
<p:tagLst xmlns:p="http://schemas.openxmlformats.org/presentationml/2006/main">
  <p:tag name="KSO_WM_UNIT_PICTURE_TOWARD" val="1"/>
  <p:tag name="KSO_WM_UNIT_PICTURE_DOCKSIDE" val="cb,lm"/>
  <p:tag name="KSO_WM_UNIT_VALUE" val="968*968"/>
  <p:tag name="KSO_WM_UNIT_HIGHLIGHT" val="0"/>
  <p:tag name="KSO_WM_UNIT_COMPATIBLE" val="0"/>
  <p:tag name="KSO_WM_UNIT_DIAGRAM_ISNUMVISUAL" val="0"/>
  <p:tag name="KSO_WM_UNIT_DIAGRAM_ISREFERUNIT" val="0"/>
  <p:tag name="KSO_WM_DIAGRAM_GROUP_CODE" val="ζ1-1"/>
  <p:tag name="KSO_WM_UNIT_TYPE" val="ζ_h_d"/>
  <p:tag name="KSO_WM_UNIT_INDEX" val="1_1_2"/>
  <p:tag name="KSO_WM_UNIT_ID" val="diagram20215432_1*ζ_h_d*1_1_2"/>
  <p:tag name="KSO_WM_TEMPLATE_CATEGORY" val="diagram"/>
  <p:tag name="KSO_WM_TEMPLATE_INDEX" val="20215432"/>
  <p:tag name="KSO_WM_UNIT_LAYERLEVEL" val="1_1_1"/>
  <p:tag name="KSO_WM_TAG_VERSION" val="1.0"/>
  <p:tag name="KSO_WM_BEAUTIFY_FLAG" val="#wm#"/>
  <p:tag name="KSO_WM_UNIT_DIAGRAM_MODELTYPE" val="creativePicture"/>
  <p:tag name="KSO_WM_UNIT_USESOURCEFORMAT_APPLY" val="1"/>
</p:tagLst>
</file>

<file path=ppt/tags/tag11.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7083_1*a*1"/>
  <p:tag name="KSO_WM_TEMPLATE_CATEGORY" val="diagram"/>
  <p:tag name="KSO_WM_TEMPLATE_INDEX" val="20217083"/>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62857bfe7c3487b9c707ae697b3de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88be469b56ee4f8fbb415a85280eb1fe"/>
  <p:tag name="KSO_WM_UNIT_TEXT_FILL_FORE_SCHEMECOLOR_INDEX_BRIGHTNESS" val="0"/>
  <p:tag name="KSO_WM_UNIT_TEXT_FILL_FORE_SCHEMECOLOR_INDEX" val="13"/>
  <p:tag name="KSO_WM_UNIT_TEXT_FILL_TYPE" val="1"/>
  <p:tag name="KSO_WM_TEMPLATE_ASSEMBLE_XID" val="6065705a4054ed1e2fb814d5"/>
  <p:tag name="KSO_WM_TEMPLATE_ASSEMBLE_GROUPID" val="6065705a4054ed1e2fb814d5"/>
</p:tagLst>
</file>

<file path=ppt/tags/tag1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83_1*f*1"/>
  <p:tag name="KSO_WM_TEMPLATE_CATEGORY" val="diagram"/>
  <p:tag name="KSO_WM_TEMPLATE_INDEX" val="20217083"/>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0b5e953b8ecf441ca4383feb1f3f00d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d13586027a3420c82af94eb6fddc829"/>
  <p:tag name="KSO_WM_UNIT_TEXT_FILL_FORE_SCHEMECOLOR_INDEX_BRIGHTNESS" val="0.25"/>
  <p:tag name="KSO_WM_UNIT_TEXT_FILL_FORE_SCHEMECOLOR_INDEX" val="13"/>
  <p:tag name="KSO_WM_UNIT_TEXT_FILL_TYPE" val="1"/>
  <p:tag name="KSO_WM_TEMPLATE_ASSEMBLE_XID" val="6065705a4054ed1e2fb814d5"/>
  <p:tag name="KSO_WM_TEMPLATE_ASSEMBLE_GROUPID" val="6065705a4054ed1e2fb814d5"/>
</p:tagLst>
</file>

<file path=ppt/tags/tag13.xml><?xml version="1.0" encoding="utf-8"?>
<p:tagLst xmlns:p="http://schemas.openxmlformats.org/presentationml/2006/main">
  <p:tag name="KSO_WM_BEAUTIFY_FLAG" val="#wm#"/>
  <p:tag name="KSO_WM_TEMPLATE_CATEGORY" val="diagram"/>
  <p:tag name="KSO_WM_TEMPLATE_INDEX" val="20217083"/>
  <p:tag name="KSO_WM_SLIDE_ID" val="diagram20217083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20&quot;,&quot;maxSize&quot;:{&quot;size1&quot;:62.6},&quot;minSize&quot;:{&quot;size1&quot;:37.5},&quot;normalSize&quot;:{&quot;size1&quot;:54.00625},&quot;subLayout&quot;:[{&quot;id&quot;:&quot;2021-04-01T16:16:20&quot;,&quot;margin&quot;:{&quot;bottom&quot;:0,&quot;left&quot;:0,&quot;right&quot;:0.02600000612437725,&quot;top&quot;:0},&quot;type&quot;:0},{&quot;id&quot;:&quot;2021-04-01T16:16:20&quot;,&quot;maxSize&quot;:{&quot;size1&quot;:57.38665849897597},&quot;minSize&quot;:{&quot;size1&quot;:21.786658498975967},&quot;normalSize&quot;:{&quot;size1&quot;:39.686658498975966},&quot;subLayout&quot;:[{&quot;id&quot;:&quot;2021-04-01T16:16:20&quot;,&quot;margin&quot;:{&quot;bottom&quot;:0.02600000612437725,&quot;left&quot;:1.6670000553131104,&quot;right&quot;:2.5399999618530273,&quot;top&quot;:1.6929999589920044},&quot;type&quot;:0},{&quot;id&quot;:&quot;2021-04-01T16:16:20&quot;,&quot;margin&quot;:{&quot;bottom&quot;:1.6929999589920044,&quot;left&quot;:1.6670000553131104,&quot;right&quot;:2.5399999618530273,&quot;top&quot;:0.8199999928474426},&quot;type&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8d8998712faa657abe0"/>
  <p:tag name="KSO_WM_CHIP_FILLPROP" val="[[{&quot;text_align&quot;:&quot;cm&quot;,&quot;text_direction&quot;:&quot;horizontal&quot;,&quot;support_features&quot;:[&quot;creativepic&quot;],&quot;support_big_font&quot;:false,&quot;picture_toward&quot;:1,&quot;picture_dockside&quot;:[&quot;ct&quot;,&quot;lm&quot;,&quot;cb&quot;],&quot;fill_id&quot;:&quot;183eaf374f714a84b2c54a128e6c3011&quot;,&quot;fill_align&quot;:&quot;cm&quot;,&quot;chip_types&quot;:[&quot;picture&quot;]},{&quot;text_align&quot;:&quot;lb&quot;,&quot;text_direction&quot;:&quot;horizontal&quot;,&quot;support_big_font&quot;:false,&quot;picture_toward&quot;:0,&quot;picture_dockside&quot;:[],&quot;fill_id&quot;:&quot;80f4446c8ea64aa2a1ac5860ca22fbd5&quot;,&quot;fill_align&quot;:&quot;lb&quot;,&quot;chip_types&quot;:[&quot;text&quot;,&quot;header&quot;]},{&quot;text_align&quot;:&quot;lt&quot;,&quot;text_direction&quot;:&quot;horizontal&quot;,&quot;support_big_font&quot;:false,&quot;picture_toward&quot;:0,&quot;picture_dockside&quot;:[],&quot;fill_id&quot;:&quot;1385868f4354430e9671fb4142dbf48b&quot;,&quot;fill_align&quot;:&quot;lt&quot;,&quot;chip_types&quot;:[&quot;text&quot;]}]]"/>
  <p:tag name="KSO_WM_CHIP_DECFILLPROP" val="[]"/>
  <p:tag name="KSO_WM_SLIDE_TYPE" val="text"/>
  <p:tag name="KSO_WM_SLIDE_SIZE" val="888*540"/>
  <p:tag name="KSO_WM_SLIDE_POSITION" val="0*0"/>
  <p:tag name="KSO_WM_CHIP_GROUPID" val="5fadf8d8998712faa657abdf"/>
  <p:tag name="KSO_WM_SLIDE_BK_DARK_LIGHT" val="2"/>
  <p:tag name="KSO_WM_SLIDE_BACKGROUND_TYPE" val="general"/>
  <p:tag name="KSO_WM_SLIDE_SUPPORT_FEATURE_TYPE" val="8"/>
  <p:tag name="KSO_WM_SLIDE_SUBTYPE" val="picTxt"/>
  <p:tag name="KSO_WM_TEMPLATE_ASSEMBLE_XID" val="6065705a4054ed1e2fb814d5"/>
  <p:tag name="KSO_WM_TEMPLATE_ASSEMBLE_GROUPID" val="6065705a4054ed1e2fb814d5"/>
</p:tagLst>
</file>

<file path=ppt/tags/tag14.xml><?xml version="1.0" encoding="utf-8"?>
<p:tagLst xmlns:p="http://schemas.openxmlformats.org/presentationml/2006/main">
  <p:tag name="KSO_WM_UNIT_PLACING_PICTURE_USER_VIEWPORT" val="{&quot;height&quot;:3450,&quot;width&quot;:3130}"/>
</p:tagLst>
</file>

<file path=ppt/tags/tag15.xml><?xml version="1.0" encoding="utf-8"?>
<p:tagLst xmlns:p="http://schemas.openxmlformats.org/presentationml/2006/main">
  <p:tag name="KSO_WM_UNIT_PLACING_PICTURE_USER_VIEWPORT" val="{&quot;height&quot;:3010.6499162479063,&quot;width&quot;:2993.7080536912754}"/>
</p:tagLst>
</file>

<file path=ppt/tags/tag16.xml><?xml version="1.0" encoding="utf-8"?>
<p:tagLst xmlns:p="http://schemas.openxmlformats.org/presentationml/2006/main">
  <p:tag name="TIMING" val="|8.257"/>
</p:tagLst>
</file>

<file path=ppt/tags/tag17.xml><?xml version="1.0" encoding="utf-8"?>
<p:tagLst xmlns:p="http://schemas.openxmlformats.org/presentationml/2006/main">
  <p:tag name="TIMING" val="|9.447"/>
</p:tagLst>
</file>

<file path=ppt/tags/tag18.xml><?xml version="1.0" encoding="utf-8"?>
<p:tagLst xmlns:p="http://schemas.openxmlformats.org/presentationml/2006/main">
  <p:tag name="MH" val="20151209233025"/>
  <p:tag name="MH_LIBRARY" val="GRAPHIC"/>
  <p:tag name="MH_TYPE" val="SubTitle"/>
  <p:tag name="MH_ORDER" val="1"/>
</p:tagLst>
</file>

<file path=ppt/tags/tag19.xml><?xml version="1.0" encoding="utf-8"?>
<p:tagLst xmlns:p="http://schemas.openxmlformats.org/presentationml/2006/main">
  <p:tag name="MH" val="20151209233025"/>
  <p:tag name="MH_LIBRARY" val="GRAPHIC"/>
  <p:tag name="MH_TYPE" val="Other"/>
  <p:tag name="MH_ORDER"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31_1*ζ_h_i*1_1_1"/>
  <p:tag name="KSO_WM_TEMPLATE_CATEGORY" val="diagram"/>
  <p:tag name="KSO_WM_TEMPLATE_INDEX" val="20215431"/>
  <p:tag name="KSO_WM_UNIT_LAYERLEVEL" val="1_1_1"/>
  <p:tag name="KSO_WM_TAG_VERSION" val="1.0"/>
  <p:tag name="KSO_WM_BEAUTIFY_FLAG" val="#wm#"/>
  <p:tag name="KSO_WM_UNIT_PICTURE_TOWARD" val="1"/>
  <p:tag name="KSO_WM_UNIT_PICTURE_DOCKSIDE" val="cb,lm,ct"/>
  <p:tag name="KSO_WM_UNIT_DIAGRAM_MODELTYPE" val="creativePicture"/>
  <p:tag name="KSO_WM_UNIT_USESOURCEFORMAT_APPLY"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20.xml><?xml version="1.0" encoding="utf-8"?>
<p:tagLst xmlns:p="http://schemas.openxmlformats.org/presentationml/2006/main">
  <p:tag name="MH" val="20151209233025"/>
  <p:tag name="MH_LIBRARY" val="GRAPHIC"/>
  <p:tag name="MH_TYPE" val="Other"/>
  <p:tag name="MH_ORDER" val="3"/>
</p:tagLst>
</file>

<file path=ppt/tags/tag21.xml><?xml version="1.0" encoding="utf-8"?>
<p:tagLst xmlns:p="http://schemas.openxmlformats.org/presentationml/2006/main">
  <p:tag name="MH" val="20151209233025"/>
  <p:tag name="MH_LIBRARY" val="GRAPHIC"/>
  <p:tag name="MH_TYPE" val="SubTitle"/>
  <p:tag name="MH_ORDER" val="2"/>
</p:tagLst>
</file>

<file path=ppt/tags/tag22.xml><?xml version="1.0" encoding="utf-8"?>
<p:tagLst xmlns:p="http://schemas.openxmlformats.org/presentationml/2006/main">
  <p:tag name="MH" val="20151209233025"/>
  <p:tag name="MH_LIBRARY" val="GRAPHIC"/>
  <p:tag name="MH_TYPE" val="SubTitle"/>
  <p:tag name="MH_ORDER" val="3"/>
</p:tagLst>
</file>

<file path=ppt/tags/tag23.xml><?xml version="1.0" encoding="utf-8"?>
<p:tagLst xmlns:p="http://schemas.openxmlformats.org/presentationml/2006/main">
  <p:tag name="MH" val="20151209233025"/>
  <p:tag name="MH_LIBRARY" val="GRAPHIC"/>
  <p:tag name="MH_TYPE" val="SubTitle"/>
  <p:tag name="MH_ORDER" val="4"/>
</p:tagLst>
</file>

<file path=ppt/tags/tag24.xml><?xml version="1.0" encoding="utf-8"?>
<p:tagLst xmlns:p="http://schemas.openxmlformats.org/presentationml/2006/main">
  <p:tag name="MH" val="20151209233025"/>
  <p:tag name="MH_LIBRARY" val="GRAPHIC"/>
  <p:tag name="MH_TYPE" val="Other"/>
  <p:tag name="MH_ORDER" val="6"/>
</p:tagLst>
</file>

<file path=ppt/tags/tag25.xml><?xml version="1.0" encoding="utf-8"?>
<p:tagLst xmlns:p="http://schemas.openxmlformats.org/presentationml/2006/main">
  <p:tag name="MH" val="20151209233025"/>
  <p:tag name="MH_LIBRARY" val="GRAPHIC"/>
  <p:tag name="MH_TYPE" val="Other"/>
  <p:tag name="MH_ORDER" val="8"/>
</p:tagLst>
</file>

<file path=ppt/tags/tag26.xml><?xml version="1.0" encoding="utf-8"?>
<p:tagLst xmlns:p="http://schemas.openxmlformats.org/presentationml/2006/main">
  <p:tag name="MH" val="20151209233025"/>
  <p:tag name="MH_LIBRARY" val="GRAPHIC"/>
  <p:tag name="MH_TYPE" val="Other"/>
  <p:tag name="MH_ORDER" val="10"/>
</p:tagLst>
</file>

<file path=ppt/tags/tag27.xml><?xml version="1.0" encoding="utf-8"?>
<p:tagLst xmlns:p="http://schemas.openxmlformats.org/presentationml/2006/main">
  <p:tag name="MH" val="20151209233025"/>
  <p:tag name="MH_LIBRARY" val="GRAPHIC"/>
  <p:tag name="MH_TYPE" val="Other"/>
  <p:tag name="MH_ORDER" val="9"/>
</p:tagLst>
</file>

<file path=ppt/tags/tag28.xml><?xml version="1.0" encoding="utf-8"?>
<p:tagLst xmlns:p="http://schemas.openxmlformats.org/presentationml/2006/main">
  <p:tag name="MH" val="20151209233025"/>
  <p:tag name="MH_LIBRARY" val="GRAPHIC"/>
  <p:tag name="MH_TYPE" val="Other"/>
  <p:tag name="MH_ORDER" val="11"/>
</p:tagLst>
</file>

<file path=ppt/tags/tag29.xml><?xml version="1.0" encoding="utf-8"?>
<p:tagLst xmlns:p="http://schemas.openxmlformats.org/presentationml/2006/main">
  <p:tag name="MH" val="20151209233025"/>
  <p:tag name="MH_LIBRARY" val="GRAPHIC"/>
  <p:tag name="MH_TYPE" val="Other"/>
  <p:tag name="MH_ORDER" val="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d"/>
  <p:tag name="KSO_WM_UNIT_INDEX" val="1_1_3"/>
  <p:tag name="KSO_WM_UNIT_ID" val="diagram20215431_1*ζ_h_d*1_1_3"/>
  <p:tag name="KSO_WM_TEMPLATE_CATEGORY" val="diagram"/>
  <p:tag name="KSO_WM_TEMPLATE_INDEX" val="20215431"/>
  <p:tag name="KSO_WM_UNIT_LAYERLEVEL" val="1_1_1"/>
  <p:tag name="KSO_WM_TAG_VERSION" val="1.0"/>
  <p:tag name="KSO_WM_BEAUTIFY_FLAG" val="#wm#"/>
  <p:tag name="KSO_WM_UNIT_PICTURE_TOWARD" val="1"/>
  <p:tag name="KSO_WM_UNIT_PICTURE_DOCKSIDE" val="cb,lm,ct"/>
  <p:tag name="KSO_WM_UNIT_DIAGRAM_MODELTYPE" val="creativePicture"/>
  <p:tag name="KSO_WM_UNIT_VALUE" val="1125*1299"/>
  <p:tag name="KSO_WM_UNIT_USESOURCEFORMAT_APPLY" val="1"/>
</p:tagLst>
</file>

<file path=ppt/tags/tag30.xml><?xml version="1.0" encoding="utf-8"?>
<p:tagLst xmlns:p="http://schemas.openxmlformats.org/presentationml/2006/main">
  <p:tag name="MH" val="20151209233025"/>
  <p:tag name="MH_LIBRARY" val="GRAPHIC"/>
  <p:tag name="MH_TYPE" val="Other"/>
  <p:tag name="MH_ORDER" val="5"/>
</p:tagLst>
</file>

<file path=ppt/tags/tag31.xml><?xml version="1.0" encoding="utf-8"?>
<p:tagLst xmlns:p="http://schemas.openxmlformats.org/presentationml/2006/main">
  <p:tag name="MH" val="20151209233025"/>
  <p:tag name="MH_LIBRARY" val="GRAPHIC"/>
  <p:tag name="MH_TYPE" val="Other"/>
  <p:tag name="MH_ORDER" val="12"/>
</p:tagLst>
</file>

<file path=ppt/tags/tag32.xml><?xml version="1.0" encoding="utf-8"?>
<p:tagLst xmlns:p="http://schemas.openxmlformats.org/presentationml/2006/main">
  <p:tag name="MH" val="20151209233025"/>
  <p:tag name="MH_LIBRARY" val="GRAPHIC"/>
  <p:tag name="MH_TYPE" val="Other"/>
  <p:tag name="MH_ORDER" val="4"/>
</p:tagLst>
</file>

<file path=ppt/tags/tag33.xml><?xml version="1.0" encoding="utf-8"?>
<p:tagLst xmlns:p="http://schemas.openxmlformats.org/presentationml/2006/main">
  <p:tag name="MH" val="20151209233025"/>
  <p:tag name="MH_LIBRARY" val="GRAPHIC"/>
  <p:tag name="MH_TYPE" val="Other"/>
  <p:tag name="MH_ORDER" val="7"/>
</p:tagLst>
</file>

<file path=ppt/tags/tag34.xml><?xml version="1.0" encoding="utf-8"?>
<p:tagLst xmlns:p="http://schemas.openxmlformats.org/presentationml/2006/main">
  <p:tag name="MH" val="20151209233025"/>
  <p:tag name="MH_LIBRARY" val="GRAPHIC"/>
  <p:tag name="MH_TYPE" val="Other"/>
  <p:tag name="MH_ORDER" val="13"/>
</p:tagLst>
</file>

<file path=ppt/tags/tag35.xml><?xml version="1.0" encoding="utf-8"?>
<p:tagLst xmlns:p="http://schemas.openxmlformats.org/presentationml/2006/main">
  <p:tag name="MH" val="20190710093148"/>
  <p:tag name="MH_LIBRARY" val="GRAPHIC"/>
  <p:tag name="MH_TYPE" val="Other"/>
  <p:tag name="MH_ORDER" val="1"/>
</p:tagLst>
</file>

<file path=ppt/tags/tag36.xml><?xml version="1.0" encoding="utf-8"?>
<p:tagLst xmlns:p="http://schemas.openxmlformats.org/presentationml/2006/main">
  <p:tag name="MH" val="20190710093148"/>
  <p:tag name="MH_LIBRARY" val="GRAPHIC"/>
  <p:tag name="MH_TYPE" val="Other"/>
  <p:tag name="MH_ORDER" val="2"/>
</p:tagLst>
</file>

<file path=ppt/tags/tag37.xml><?xml version="1.0" encoding="utf-8"?>
<p:tagLst xmlns:p="http://schemas.openxmlformats.org/presentationml/2006/main">
  <p:tag name="MH" val="20190710093148"/>
  <p:tag name="MH_LIBRARY" val="GRAPHIC"/>
  <p:tag name="MH_TYPE" val="Other"/>
  <p:tag name="MH_ORDER" val="2"/>
</p:tagLst>
</file>

<file path=ppt/tags/tag38.xml><?xml version="1.0" encoding="utf-8"?>
<p:tagLst xmlns:p="http://schemas.openxmlformats.org/presentationml/2006/main">
  <p:tag name="MH" val="20190710093148"/>
  <p:tag name="MH_LIBRARY" val="GRAPHIC"/>
  <p:tag name="MH_TYPE" val="Other"/>
  <p:tag name="MH_ORDER" val="2"/>
</p:tagLst>
</file>

<file path=ppt/tags/tag39.xml><?xml version="1.0" encoding="utf-8"?>
<p:tagLst xmlns:p="http://schemas.openxmlformats.org/presentationml/2006/main">
  <p:tag name="MH" val="20190710093148"/>
  <p:tag name="MH_LIBRARY" val="GRAPHIC"/>
  <p:tag name="MH_TYPE" val="Other"/>
  <p:tag name="MH_ORDER" val="2"/>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d"/>
  <p:tag name="KSO_WM_UNIT_INDEX" val="1_1_2"/>
  <p:tag name="KSO_WM_UNIT_ID" val="diagram20215431_1*ζ_h_d*1_1_2"/>
  <p:tag name="KSO_WM_TEMPLATE_CATEGORY" val="diagram"/>
  <p:tag name="KSO_WM_TEMPLATE_INDEX" val="20215431"/>
  <p:tag name="KSO_WM_UNIT_LAYERLEVEL" val="1_1_1"/>
  <p:tag name="KSO_WM_TAG_VERSION" val="1.0"/>
  <p:tag name="KSO_WM_BEAUTIFY_FLAG" val="#wm#"/>
  <p:tag name="KSO_WM_UNIT_PICTURE_TOWARD" val="1"/>
  <p:tag name="KSO_WM_UNIT_PICTURE_DOCKSIDE" val="cb,lm,ct"/>
  <p:tag name="KSO_WM_UNIT_DIAGRAM_MODELTYPE" val="creativePicture"/>
  <p:tag name="KSO_WM_UNIT_VALUE" val="682*787"/>
  <p:tag name="KSO_WM_UNIT_USESOURCEFORMAT_APPLY" val="1"/>
</p:tagLst>
</file>

<file path=ppt/tags/tag40.xml><?xml version="1.0" encoding="utf-8"?>
<p:tagLst xmlns:p="http://schemas.openxmlformats.org/presentationml/2006/main">
  <p:tag name="MH" val="20190710093148"/>
  <p:tag name="MH_LIBRARY" val="GRAPHIC"/>
  <p:tag name="MH_TYPE" val="Other"/>
  <p:tag name="MH_ORDER" val="1"/>
</p:tagLst>
</file>

<file path=ppt/tags/tag41.xml><?xml version="1.0" encoding="utf-8"?>
<p:tagLst xmlns:p="http://schemas.openxmlformats.org/presentationml/2006/main">
  <p:tag name="MH" val="20190710093148"/>
  <p:tag name="MH_LIBRARY" val="GRAPHIC"/>
  <p:tag name="MH_TYPE" val="Other"/>
  <p:tag name="MH_ORDER" val="2"/>
</p:tagLst>
</file>

<file path=ppt/tags/tag42.xml><?xml version="1.0" encoding="utf-8"?>
<p:tagLst xmlns:p="http://schemas.openxmlformats.org/presentationml/2006/main">
  <p:tag name="MH" val="20190710093148"/>
  <p:tag name="MH_LIBRARY" val="GRAPHIC"/>
  <p:tag name="MH_TYPE" val="Other"/>
  <p:tag name="MH_ORDER" val="2"/>
</p:tagLst>
</file>

<file path=ppt/tags/tag43.xml><?xml version="1.0" encoding="utf-8"?>
<p:tagLst xmlns:p="http://schemas.openxmlformats.org/presentationml/2006/main">
  <p:tag name="KSO_WM_UNIT_PLACING_PICTURE_USER_VIEWPORT" val="{&quot;height&quot;:6450,&quot;width&quot;:9915}"/>
</p:tagLst>
</file>

<file path=ppt/tags/tag44.xml><?xml version="1.0" encoding="utf-8"?>
<p:tagLst xmlns:p="http://schemas.openxmlformats.org/presentationml/2006/main">
  <p:tag name="COMMONDATA" val="eyJoZGlkIjoiNDI1NGQ4MDY4NjMxYWVlMzc3ODM2NDE0MmU1ODUxYzYifQ=="/>
  <p:tag name="KSO_WPP_MARK_KEY" val="b096b2e0-a7b9-47c3-b41d-889be405d564"/>
</p:tagLst>
</file>

<file path=ppt/tags/tag5.xml><?xml version="1.0" encoding="utf-8"?>
<p:tagLst xmlns:p="http://schemas.openxmlformats.org/presentationml/2006/main">
  <p:tag name="KSO_WM_UNIT_PICTURE_TOWARD" val="1"/>
  <p:tag name="KSO_WM_UNIT_PICTURE_DOCKSIDE" val="cb,l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32_1*ζ_h_i*1_1_1"/>
  <p:tag name="KSO_WM_TEMPLATE_CATEGORY" val="diagram"/>
  <p:tag name="KSO_WM_TEMPLATE_INDEX" val="20215432"/>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p="http://schemas.openxmlformats.org/presentationml/2006/main">
  <p:tag name="KSO_WM_UNIT_PLACING_PICTURE_USER_VIEWPORT" val="{&quot;height&quot;:1508,&quot;width&quot;:1198}"/>
</p:tagLst>
</file>

<file path=ppt/tags/tag7.xml><?xml version="1.0" encoding="utf-8"?>
<p:tagLst xmlns:p="http://schemas.openxmlformats.org/presentationml/2006/main">
  <p:tag name="KSO_WM_UNIT_PICTURE_TOWARD" val="1"/>
  <p:tag name="KSO_WM_UNIT_PICTURE_DOCKSIDE" val="cb,l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432_1*ζ_h_i*1_1_2"/>
  <p:tag name="KSO_WM_TEMPLATE_CATEGORY" val="diagram"/>
  <p:tag name="KSO_WM_TEMPLATE_INDEX" val="20215432"/>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xml><?xml version="1.0" encoding="utf-8"?>
<p:tagLst xmlns:p="http://schemas.openxmlformats.org/presentationml/2006/main">
  <p:tag name="KSO_WM_UNIT_PICTURE_TOWARD" val="1"/>
  <p:tag name="KSO_WM_UNIT_PICTURE_DOCKSIDE" val="cb,l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5432_1*ζ_h_i*1_1_3"/>
  <p:tag name="KSO_WM_TEMPLATE_CATEGORY" val="diagram"/>
  <p:tag name="KSO_WM_TEMPLATE_INDEX" val="20215432"/>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9.xml><?xml version="1.0" encoding="utf-8"?>
<p:tagLst xmlns:p="http://schemas.openxmlformats.org/presentationml/2006/main">
  <p:tag name="KSO_WM_UNIT_PICTURE_TOWARD" val="1"/>
  <p:tag name="KSO_WM_UNIT_PICTURE_DOCKSIDE" val="cb,l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4"/>
  <p:tag name="KSO_WM_UNIT_ID" val="diagram20215432_1*ζ_h_i*1_1_4"/>
  <p:tag name="KSO_WM_TEMPLATE_CATEGORY" val="diagram"/>
  <p:tag name="KSO_WM_TEMPLATE_INDEX" val="20215432"/>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ztdn3hc">
      <a:majorFont>
        <a:latin typeface="Arial"/>
        <a:ea typeface="思源黑体 CN Bold"/>
        <a:cs typeface=""/>
      </a:majorFont>
      <a:minorFont>
        <a:latin typeface="Arial"/>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2E4150"/>
      </a:dk2>
      <a:lt2>
        <a:srgbClr val="DEE7EE"/>
      </a:lt2>
      <a:accent1>
        <a:srgbClr val="72A4CB"/>
      </a:accent1>
      <a:accent2>
        <a:srgbClr val="849AC3"/>
      </a:accent2>
      <a:accent3>
        <a:srgbClr val="9690BB"/>
      </a:accent3>
      <a:accent4>
        <a:srgbClr val="A886B4"/>
      </a:accent4>
      <a:accent5>
        <a:srgbClr val="BA7CAC"/>
      </a:accent5>
      <a:accent6>
        <a:srgbClr val="CC73A5"/>
      </a:accent6>
      <a:hlink>
        <a:srgbClr val="0563C1"/>
      </a:hlink>
      <a:folHlink>
        <a:srgbClr val="954F72"/>
      </a:folHlink>
    </a:clrScheme>
    <a:fontScheme name="gztdn3hc">
      <a:majorFont>
        <a:latin typeface="Arial"/>
        <a:ea typeface="思源黑体 CN Bold"/>
        <a:cs typeface=""/>
      </a:majorFont>
      <a:minorFont>
        <a:latin typeface="Arial"/>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3931</Words>
  <Application>WPS 演示</Application>
  <PresentationFormat>宽屏</PresentationFormat>
  <Paragraphs>263</Paragraphs>
  <Slides>22</Slides>
  <Notes>1</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22</vt:i4>
      </vt:variant>
    </vt:vector>
  </HeadingPairs>
  <TitlesOfParts>
    <vt:vector size="43" baseType="lpstr">
      <vt:lpstr>Arial</vt:lpstr>
      <vt:lpstr>宋体</vt:lpstr>
      <vt:lpstr>Wingdings</vt:lpstr>
      <vt:lpstr>微软雅黑</vt:lpstr>
      <vt:lpstr>等线</vt:lpstr>
      <vt:lpstr>黑体</vt:lpstr>
      <vt:lpstr>Wingdings</vt:lpstr>
      <vt:lpstr>Times New Roman</vt:lpstr>
      <vt:lpstr>Impact</vt:lpstr>
      <vt:lpstr>Segoe UI</vt:lpstr>
      <vt:lpstr>Calibri</vt:lpstr>
      <vt:lpstr>Campton Light</vt:lpstr>
      <vt:lpstr>思源黑体 CN Bold</vt:lpstr>
      <vt:lpstr>Arial Unicode MS</vt:lpstr>
      <vt:lpstr>Agency FB</vt:lpstr>
      <vt:lpstr>Gill Sans</vt:lpstr>
      <vt:lpstr>华文行楷</vt:lpstr>
      <vt:lpstr>Segoe Print</vt:lpstr>
      <vt:lpstr>Gill Sans MT</vt:lpstr>
      <vt:lpstr>1_Office 主题​​</vt:lpstr>
      <vt:lpstr>2_Office 主题​​</vt:lpstr>
      <vt:lpstr>PowerPoint 演示文稿</vt:lpstr>
      <vt:lpstr>PowerPoint 演示文稿</vt:lpstr>
      <vt:lpstr>PowerPoint 演示文稿</vt:lpstr>
      <vt:lpstr>国家政策文件</vt:lpstr>
      <vt:lpstr>中国肉牛产业发展现状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沙葱种植基地将盐碱地变废为宝，土地价值最大化</vt:lpstr>
      <vt:lpstr>生态农业与产学研匹配，保障成果输出</vt:lpstr>
      <vt:lpstr>人工种植+销售+中高端牛肉</vt:lpstr>
      <vt:lpstr>以产业带动就业，实现人才集聚与产业发展“同频共振”</vt:lpstr>
      <vt:lpstr>持续吸引高校人才资源融入乡村，实现人才回引、乡村振兴</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绿色简约几何风农业生产种植PPT模板</dc:title>
  <dc:creator>极简办公</dc:creator>
  <cp:keywords>www.jjppt.com</cp:keywords>
  <dc:description>www.jjppt.com</dc:description>
  <dc:subject> </dc:subject>
  <cp:category> </cp:category>
  <cp:lastModifiedBy>Jason</cp:lastModifiedBy>
  <cp:revision>148</cp:revision>
  <dcterms:created xsi:type="dcterms:W3CDTF">2020-06-14T11:18:00Z</dcterms:created>
  <dcterms:modified xsi:type="dcterms:W3CDTF">2022-11-23T02:25:29Z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C58BD037107E4CF0AA4B6A543C729256</vt:lpwstr>
  </property>
</Properties>
</file>