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472" r:id="rId2"/>
    <p:sldId id="435" r:id="rId3"/>
    <p:sldId id="433" r:id="rId4"/>
    <p:sldId id="387" r:id="rId5"/>
    <p:sldId id="389" r:id="rId6"/>
    <p:sldId id="390" r:id="rId7"/>
    <p:sldId id="393" r:id="rId8"/>
    <p:sldId id="279" r:id="rId9"/>
    <p:sldId id="400" r:id="rId10"/>
    <p:sldId id="473" r:id="rId11"/>
    <p:sldId id="385" r:id="rId12"/>
    <p:sldId id="386" r:id="rId13"/>
    <p:sldId id="432" r:id="rId14"/>
    <p:sldId id="395" r:id="rId15"/>
    <p:sldId id="404" r:id="rId16"/>
    <p:sldId id="405" r:id="rId17"/>
    <p:sldId id="460" r:id="rId18"/>
    <p:sldId id="458" r:id="rId19"/>
    <p:sldId id="475" r:id="rId20"/>
    <p:sldId id="406" r:id="rId21"/>
    <p:sldId id="407" r:id="rId22"/>
    <p:sldId id="409" r:id="rId23"/>
    <p:sldId id="413" r:id="rId24"/>
    <p:sldId id="414" r:id="rId25"/>
    <p:sldId id="418" r:id="rId26"/>
    <p:sldId id="419" r:id="rId27"/>
    <p:sldId id="430" r:id="rId28"/>
    <p:sldId id="470" r:id="rId29"/>
    <p:sldId id="471" r:id="rId30"/>
    <p:sldId id="474" r:id="rId31"/>
    <p:sldId id="3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19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A50"/>
    <a:srgbClr val="99CCFF"/>
    <a:srgbClr val="000000"/>
    <a:srgbClr val="B4C8E6"/>
    <a:srgbClr val="6699FF"/>
    <a:srgbClr val="3399FF"/>
    <a:srgbClr val="041A42"/>
    <a:srgbClr val="031432"/>
    <a:srgbClr val="0A0E2A"/>
    <a:srgbClr val="668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1" autoAdjust="0"/>
    <p:restoredTop sz="94568"/>
  </p:normalViewPr>
  <p:slideViewPr>
    <p:cSldViewPr snapToGrid="0" snapToObjects="1">
      <p:cViewPr varScale="1">
        <p:scale>
          <a:sx n="88" d="100"/>
          <a:sy n="88" d="100"/>
        </p:scale>
        <p:origin x="308" y="44"/>
      </p:cViewPr>
      <p:guideLst>
        <p:guide orient="horz" pos="2183"/>
        <p:guide pos="19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7707A-55F4-3D4E-B0C4-ACB831BA7CCF}"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BED9E-78BD-4C4E-B037-F792E5B37933}" type="slidenum">
              <a:rPr lang="en-US" smtClean="0"/>
              <a:t>‹#›</a:t>
            </a:fld>
            <a:endParaRPr lang="en-US"/>
          </a:p>
        </p:txBody>
      </p:sp>
    </p:spTree>
    <p:extLst>
      <p:ext uri="{BB962C8B-B14F-4D97-AF65-F5344CB8AC3E}">
        <p14:creationId xmlns:p14="http://schemas.microsoft.com/office/powerpoint/2010/main" val="3534752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BED9E-78BD-4C4E-B037-F792E5B37933}" type="slidenum">
              <a:rPr lang="en-US" smtClean="0"/>
              <a:t>1</a:t>
            </a:fld>
            <a:endParaRPr lang="en-US"/>
          </a:p>
        </p:txBody>
      </p:sp>
    </p:spTree>
    <p:extLst>
      <p:ext uri="{BB962C8B-B14F-4D97-AF65-F5344CB8AC3E}">
        <p14:creationId xmlns:p14="http://schemas.microsoft.com/office/powerpoint/2010/main" val="205679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26BED9E-78BD-4C4E-B037-F792E5B37933}" type="slidenum">
              <a:rPr lang="en-US" smtClean="0"/>
              <a:t>14</a:t>
            </a:fld>
            <a:endParaRPr lang="en-US"/>
          </a:p>
        </p:txBody>
      </p:sp>
    </p:spTree>
    <p:extLst>
      <p:ext uri="{BB962C8B-B14F-4D97-AF65-F5344CB8AC3E}">
        <p14:creationId xmlns:p14="http://schemas.microsoft.com/office/powerpoint/2010/main" val="322754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针对产品/对象，imanual</a:t>
            </a:r>
            <a:endParaRPr lang="en-US" altLang="zh-CN" dirty="0"/>
          </a:p>
          <a:p>
            <a:r>
              <a:rPr lang="zh-CN" altLang="en-US" dirty="0"/>
              <a:t>针对功能模块，底座上的功能模块，小孪生，搭载底座一起卖</a:t>
            </a:r>
          </a:p>
          <a:p>
            <a:r>
              <a:rPr lang="zh-CN" altLang="en-US" dirty="0"/>
              <a:t>针对连接/系统，卖底座，接口，系统化解决方案，搭载各类小功能</a:t>
            </a:r>
          </a:p>
          <a:p>
            <a:endParaRPr kumimoji="1" lang="zh-CN" altLang="en-US" dirty="0"/>
          </a:p>
        </p:txBody>
      </p:sp>
      <p:sp>
        <p:nvSpPr>
          <p:cNvPr id="4" name="灯片编号占位符 3"/>
          <p:cNvSpPr>
            <a:spLocks noGrp="1"/>
          </p:cNvSpPr>
          <p:nvPr>
            <p:ph type="sldNum" sz="quarter" idx="5"/>
          </p:nvPr>
        </p:nvSpPr>
        <p:spPr/>
        <p:txBody>
          <a:bodyPr/>
          <a:lstStyle/>
          <a:p>
            <a:fld id="{326BED9E-78BD-4C4E-B037-F792E5B37933}" type="slidenum">
              <a:rPr lang="en-US" smtClean="0"/>
              <a:t>18</a:t>
            </a:fld>
            <a:endParaRPr lang="en-US"/>
          </a:p>
        </p:txBody>
      </p:sp>
    </p:spTree>
    <p:extLst>
      <p:ext uri="{BB962C8B-B14F-4D97-AF65-F5344CB8AC3E}">
        <p14:creationId xmlns:p14="http://schemas.microsoft.com/office/powerpoint/2010/main" val="382627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在这四个业务方向具体的解决方案展示</a:t>
            </a:r>
          </a:p>
        </p:txBody>
      </p:sp>
      <p:sp>
        <p:nvSpPr>
          <p:cNvPr id="4" name="灯片编号占位符 3"/>
          <p:cNvSpPr>
            <a:spLocks noGrp="1"/>
          </p:cNvSpPr>
          <p:nvPr>
            <p:ph type="sldNum" sz="quarter" idx="5"/>
          </p:nvPr>
        </p:nvSpPr>
        <p:spPr/>
        <p:txBody>
          <a:bodyPr/>
          <a:lstStyle/>
          <a:p>
            <a:fld id="{326BED9E-78BD-4C4E-B037-F792E5B37933}" type="slidenum">
              <a:rPr lang="en-US" smtClean="0"/>
              <a:t>19</a:t>
            </a:fld>
            <a:endParaRPr lang="en-US"/>
          </a:p>
        </p:txBody>
      </p:sp>
    </p:spTree>
    <p:extLst>
      <p:ext uri="{BB962C8B-B14F-4D97-AF65-F5344CB8AC3E}">
        <p14:creationId xmlns:p14="http://schemas.microsoft.com/office/powerpoint/2010/main" val="311871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Picture Placeholder 29"/>
          <p:cNvSpPr>
            <a:spLocks noGrp="1"/>
          </p:cNvSpPr>
          <p:nvPr>
            <p:ph type="pic" sz="quarter" idx="12"/>
          </p:nvPr>
        </p:nvSpPr>
        <p:spPr>
          <a:xfrm>
            <a:off x="0" y="0"/>
            <a:ext cx="12192000"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Freeform 10"/>
          <p:cNvSpPr/>
          <p:nvPr userDrawn="1"/>
        </p:nvSpPr>
        <p:spPr>
          <a:xfrm>
            <a:off x="5131107" y="2417643"/>
            <a:ext cx="7179839" cy="4563020"/>
          </a:xfrm>
          <a:custGeom>
            <a:avLst/>
            <a:gdLst>
              <a:gd name="connsiteX0" fmla="*/ 3839892 w 7179839"/>
              <a:gd name="connsiteY0" fmla="*/ 0 h 4563020"/>
              <a:gd name="connsiteX1" fmla="*/ 7087272 w 7179839"/>
              <a:gd name="connsiteY1" fmla="*/ 1789746 h 4563020"/>
              <a:gd name="connsiteX2" fmla="*/ 7179839 w 7179839"/>
              <a:gd name="connsiteY2" fmla="*/ 1947417 h 4563020"/>
              <a:gd name="connsiteX3" fmla="*/ 7179839 w 7179839"/>
              <a:gd name="connsiteY3" fmla="*/ 4563020 h 4563020"/>
              <a:gd name="connsiteX4" fmla="*/ 70269 w 7179839"/>
              <a:gd name="connsiteY4" fmla="*/ 4563020 h 4563020"/>
              <a:gd name="connsiteX5" fmla="*/ 19825 w 7179839"/>
              <a:gd name="connsiteY5" fmla="*/ 4232499 h 4563020"/>
              <a:gd name="connsiteX6" fmla="*/ 0 w 7179839"/>
              <a:gd name="connsiteY6" fmla="*/ 3839892 h 4563020"/>
              <a:gd name="connsiteX7" fmla="*/ 3839892 w 7179839"/>
              <a:gd name="connsiteY7" fmla="*/ 0 h 456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839" h="4563020">
                <a:moveTo>
                  <a:pt x="3839892" y="0"/>
                </a:moveTo>
                <a:cubicBezTo>
                  <a:pt x="5206759" y="0"/>
                  <a:pt x="6406818" y="714182"/>
                  <a:pt x="7087272" y="1789746"/>
                </a:cubicBezTo>
                <a:lnTo>
                  <a:pt x="7179839" y="1947417"/>
                </a:lnTo>
                <a:lnTo>
                  <a:pt x="7179839" y="4563020"/>
                </a:lnTo>
                <a:lnTo>
                  <a:pt x="70269" y="4563020"/>
                </a:lnTo>
                <a:lnTo>
                  <a:pt x="19825" y="4232499"/>
                </a:lnTo>
                <a:cubicBezTo>
                  <a:pt x="6716" y="4103413"/>
                  <a:pt x="0" y="3972437"/>
                  <a:pt x="0" y="3839892"/>
                </a:cubicBezTo>
                <a:cubicBezTo>
                  <a:pt x="0" y="1719178"/>
                  <a:pt x="1719178" y="0"/>
                  <a:pt x="3839892"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a:xfrm>
            <a:off x="11019549" y="1798709"/>
            <a:ext cx="1291397" cy="3771354"/>
          </a:xfrm>
          <a:custGeom>
            <a:avLst/>
            <a:gdLst>
              <a:gd name="connsiteX0" fmla="*/ 1291397 w 1291397"/>
              <a:gd name="connsiteY0" fmla="*/ 0 h 3771354"/>
              <a:gd name="connsiteX1" fmla="*/ 1291397 w 1291397"/>
              <a:gd name="connsiteY1" fmla="*/ 3771354 h 3771354"/>
              <a:gd name="connsiteX2" fmla="*/ 1236622 w 1291397"/>
              <a:gd name="connsiteY2" fmla="*/ 3751306 h 3771354"/>
              <a:gd name="connsiteX3" fmla="*/ 0 w 1291397"/>
              <a:gd name="connsiteY3" fmla="*/ 1885677 h 3771354"/>
              <a:gd name="connsiteX4" fmla="*/ 1236622 w 1291397"/>
              <a:gd name="connsiteY4" fmla="*/ 20048 h 377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397" h="3771354">
                <a:moveTo>
                  <a:pt x="1291397" y="0"/>
                </a:moveTo>
                <a:lnTo>
                  <a:pt x="1291397" y="3771354"/>
                </a:lnTo>
                <a:lnTo>
                  <a:pt x="1236622" y="3751306"/>
                </a:lnTo>
                <a:cubicBezTo>
                  <a:pt x="509911" y="3443933"/>
                  <a:pt x="0" y="2724353"/>
                  <a:pt x="0" y="1885677"/>
                </a:cubicBezTo>
                <a:cubicBezTo>
                  <a:pt x="0" y="1047001"/>
                  <a:pt x="509911" y="327421"/>
                  <a:pt x="1236622" y="20048"/>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
        <p:nvSpPr>
          <p:cNvPr id="13" name="Oval 12"/>
          <p:cNvSpPr/>
          <p:nvPr userDrawn="1"/>
        </p:nvSpPr>
        <p:spPr>
          <a:xfrm>
            <a:off x="11064153" y="303070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
        <p:nvSpPr>
          <p:cNvPr id="3" name="Picture Placeholder 7"/>
          <p:cNvSpPr>
            <a:spLocks noGrp="1"/>
          </p:cNvSpPr>
          <p:nvPr>
            <p:ph type="pic" sz="quarter" idx="13"/>
          </p:nvPr>
        </p:nvSpPr>
        <p:spPr>
          <a:xfrm>
            <a:off x="1714501" y="2732250"/>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4"/>
          </p:nvPr>
        </p:nvSpPr>
        <p:spPr>
          <a:xfrm>
            <a:off x="4026777" y="2732250"/>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5"/>
          </p:nvPr>
        </p:nvSpPr>
        <p:spPr>
          <a:xfrm>
            <a:off x="6339053" y="2732250"/>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16"/>
          </p:nvPr>
        </p:nvSpPr>
        <p:spPr>
          <a:xfrm>
            <a:off x="8651329" y="2732250"/>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Freeform 9"/>
          <p:cNvSpPr/>
          <p:nvPr userDrawn="1"/>
        </p:nvSpPr>
        <p:spPr>
          <a:xfrm>
            <a:off x="5131107" y="2417643"/>
            <a:ext cx="7179839" cy="4563020"/>
          </a:xfrm>
          <a:custGeom>
            <a:avLst/>
            <a:gdLst>
              <a:gd name="connsiteX0" fmla="*/ 3839892 w 7179839"/>
              <a:gd name="connsiteY0" fmla="*/ 0 h 4563020"/>
              <a:gd name="connsiteX1" fmla="*/ 7087272 w 7179839"/>
              <a:gd name="connsiteY1" fmla="*/ 1789746 h 4563020"/>
              <a:gd name="connsiteX2" fmla="*/ 7179839 w 7179839"/>
              <a:gd name="connsiteY2" fmla="*/ 1947417 h 4563020"/>
              <a:gd name="connsiteX3" fmla="*/ 7179839 w 7179839"/>
              <a:gd name="connsiteY3" fmla="*/ 4563020 h 4563020"/>
              <a:gd name="connsiteX4" fmla="*/ 70269 w 7179839"/>
              <a:gd name="connsiteY4" fmla="*/ 4563020 h 4563020"/>
              <a:gd name="connsiteX5" fmla="*/ 19825 w 7179839"/>
              <a:gd name="connsiteY5" fmla="*/ 4232499 h 4563020"/>
              <a:gd name="connsiteX6" fmla="*/ 0 w 7179839"/>
              <a:gd name="connsiteY6" fmla="*/ 3839892 h 4563020"/>
              <a:gd name="connsiteX7" fmla="*/ 3839892 w 7179839"/>
              <a:gd name="connsiteY7" fmla="*/ 0 h 456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839" h="4563020">
                <a:moveTo>
                  <a:pt x="3839892" y="0"/>
                </a:moveTo>
                <a:cubicBezTo>
                  <a:pt x="5206759" y="0"/>
                  <a:pt x="6406818" y="714182"/>
                  <a:pt x="7087272" y="1789746"/>
                </a:cubicBezTo>
                <a:lnTo>
                  <a:pt x="7179839" y="1947417"/>
                </a:lnTo>
                <a:lnTo>
                  <a:pt x="7179839" y="4563020"/>
                </a:lnTo>
                <a:lnTo>
                  <a:pt x="70269" y="4563020"/>
                </a:lnTo>
                <a:lnTo>
                  <a:pt x="19825" y="4232499"/>
                </a:lnTo>
                <a:cubicBezTo>
                  <a:pt x="6716" y="4103413"/>
                  <a:pt x="0" y="3972437"/>
                  <a:pt x="0" y="3839892"/>
                </a:cubicBezTo>
                <a:cubicBezTo>
                  <a:pt x="0" y="1719178"/>
                  <a:pt x="1719178" y="0"/>
                  <a:pt x="3839892"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userDrawn="1"/>
        </p:nvSpPr>
        <p:spPr>
          <a:xfrm>
            <a:off x="11019549" y="1798709"/>
            <a:ext cx="1291397" cy="3771354"/>
          </a:xfrm>
          <a:custGeom>
            <a:avLst/>
            <a:gdLst>
              <a:gd name="connsiteX0" fmla="*/ 1291397 w 1291397"/>
              <a:gd name="connsiteY0" fmla="*/ 0 h 3771354"/>
              <a:gd name="connsiteX1" fmla="*/ 1291397 w 1291397"/>
              <a:gd name="connsiteY1" fmla="*/ 3771354 h 3771354"/>
              <a:gd name="connsiteX2" fmla="*/ 1236622 w 1291397"/>
              <a:gd name="connsiteY2" fmla="*/ 3751306 h 3771354"/>
              <a:gd name="connsiteX3" fmla="*/ 0 w 1291397"/>
              <a:gd name="connsiteY3" fmla="*/ 1885677 h 3771354"/>
              <a:gd name="connsiteX4" fmla="*/ 1236622 w 1291397"/>
              <a:gd name="connsiteY4" fmla="*/ 20048 h 377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1397" h="3771354">
                <a:moveTo>
                  <a:pt x="1291397" y="0"/>
                </a:moveTo>
                <a:lnTo>
                  <a:pt x="1291397" y="3771354"/>
                </a:lnTo>
                <a:lnTo>
                  <a:pt x="1236622" y="3751306"/>
                </a:lnTo>
                <a:cubicBezTo>
                  <a:pt x="509911" y="3443933"/>
                  <a:pt x="0" y="2724353"/>
                  <a:pt x="0" y="1885677"/>
                </a:cubicBezTo>
                <a:cubicBezTo>
                  <a:pt x="0" y="1047001"/>
                  <a:pt x="509911" y="327421"/>
                  <a:pt x="1236622" y="20048"/>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11064153" y="303070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7"/>
          <p:cNvSpPr>
            <a:spLocks noGrp="1"/>
          </p:cNvSpPr>
          <p:nvPr>
            <p:ph type="pic" sz="quarter" idx="13"/>
          </p:nvPr>
        </p:nvSpPr>
        <p:spPr>
          <a:xfrm>
            <a:off x="1714501"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4"/>
          </p:nvPr>
        </p:nvSpPr>
        <p:spPr>
          <a:xfrm>
            <a:off x="4026777"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5"/>
          </p:nvPr>
        </p:nvSpPr>
        <p:spPr>
          <a:xfrm>
            <a:off x="6339053"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16"/>
          </p:nvPr>
        </p:nvSpPr>
        <p:spPr>
          <a:xfrm>
            <a:off x="8651329" y="1166208"/>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0" name="Picture Placeholder 7"/>
          <p:cNvSpPr>
            <a:spLocks noGrp="1"/>
          </p:cNvSpPr>
          <p:nvPr>
            <p:ph type="pic" sz="quarter" idx="17"/>
          </p:nvPr>
        </p:nvSpPr>
        <p:spPr>
          <a:xfrm>
            <a:off x="1714501"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1" name="Picture Placeholder 7"/>
          <p:cNvSpPr>
            <a:spLocks noGrp="1"/>
          </p:cNvSpPr>
          <p:nvPr>
            <p:ph type="pic" sz="quarter" idx="18"/>
          </p:nvPr>
        </p:nvSpPr>
        <p:spPr>
          <a:xfrm>
            <a:off x="4026777"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3" name="Picture Placeholder 7"/>
          <p:cNvSpPr>
            <a:spLocks noGrp="1"/>
          </p:cNvSpPr>
          <p:nvPr>
            <p:ph type="pic" sz="quarter" idx="19"/>
          </p:nvPr>
        </p:nvSpPr>
        <p:spPr>
          <a:xfrm>
            <a:off x="6339053"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4" name="Picture Placeholder 7"/>
          <p:cNvSpPr>
            <a:spLocks noGrp="1"/>
          </p:cNvSpPr>
          <p:nvPr>
            <p:ph type="pic" sz="quarter" idx="20"/>
          </p:nvPr>
        </p:nvSpPr>
        <p:spPr>
          <a:xfrm>
            <a:off x="8651329" y="3909409"/>
            <a:ext cx="1837996" cy="183799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
        <p:nvSpPr>
          <p:cNvPr id="3" name="Picture Placeholder 7"/>
          <p:cNvSpPr>
            <a:spLocks noGrp="1"/>
          </p:cNvSpPr>
          <p:nvPr>
            <p:ph type="pic" sz="quarter" idx="13"/>
          </p:nvPr>
        </p:nvSpPr>
        <p:spPr>
          <a:xfrm>
            <a:off x="1714500" y="2480002"/>
            <a:ext cx="2489638" cy="248963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4" name="Picture Placeholder 7"/>
          <p:cNvSpPr>
            <a:spLocks noGrp="1"/>
          </p:cNvSpPr>
          <p:nvPr>
            <p:ph type="pic" sz="quarter" idx="14"/>
          </p:nvPr>
        </p:nvSpPr>
        <p:spPr>
          <a:xfrm>
            <a:off x="4851181" y="2480002"/>
            <a:ext cx="2489638" cy="248963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15" name="Picture Placeholder 7"/>
          <p:cNvSpPr>
            <a:spLocks noGrp="1"/>
          </p:cNvSpPr>
          <p:nvPr>
            <p:ph type="pic" sz="quarter" idx="15"/>
          </p:nvPr>
        </p:nvSpPr>
        <p:spPr>
          <a:xfrm>
            <a:off x="7987862" y="2480002"/>
            <a:ext cx="2489638" cy="248963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20" name="Freeform 19"/>
          <p:cNvSpPr/>
          <p:nvPr userDrawn="1"/>
        </p:nvSpPr>
        <p:spPr>
          <a:xfrm>
            <a:off x="245326" y="-89210"/>
            <a:ext cx="4049486" cy="2571153"/>
          </a:xfrm>
          <a:custGeom>
            <a:avLst/>
            <a:gdLst>
              <a:gd name="connsiteX0" fmla="*/ 76710 w 4049486"/>
              <a:gd name="connsiteY0" fmla="*/ 0 h 2571153"/>
              <a:gd name="connsiteX1" fmla="*/ 3972776 w 4049486"/>
              <a:gd name="connsiteY1" fmla="*/ 0 h 2571153"/>
              <a:gd name="connsiteX2" fmla="*/ 4008351 w 4049486"/>
              <a:gd name="connsiteY2" fmla="*/ 138354 h 2571153"/>
              <a:gd name="connsiteX3" fmla="*/ 4049486 w 4049486"/>
              <a:gd name="connsiteY3" fmla="*/ 546410 h 2571153"/>
              <a:gd name="connsiteX4" fmla="*/ 2024743 w 4049486"/>
              <a:gd name="connsiteY4" fmla="*/ 2571153 h 2571153"/>
              <a:gd name="connsiteX5" fmla="*/ 0 w 4049486"/>
              <a:gd name="connsiteY5" fmla="*/ 546410 h 2571153"/>
              <a:gd name="connsiteX6" fmla="*/ 41136 w 4049486"/>
              <a:gd name="connsiteY6" fmla="*/ 138354 h 2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486" h="2571153">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userDrawn="1"/>
        </p:nvSpPr>
        <p:spPr>
          <a:xfrm>
            <a:off x="-111511" y="289932"/>
            <a:ext cx="5277329" cy="6735336"/>
          </a:xfrm>
          <a:custGeom>
            <a:avLst/>
            <a:gdLst>
              <a:gd name="connsiteX0" fmla="*/ 1677329 w 5277329"/>
              <a:gd name="connsiteY0" fmla="*/ 0 h 6735336"/>
              <a:gd name="connsiteX1" fmla="*/ 5277329 w 5277329"/>
              <a:gd name="connsiteY1" fmla="*/ 3600000 h 6735336"/>
              <a:gd name="connsiteX2" fmla="*/ 3690123 w 5277329"/>
              <a:gd name="connsiteY2" fmla="*/ 6585177 h 6735336"/>
              <a:gd name="connsiteX3" fmla="*/ 3442953 w 5277329"/>
              <a:gd name="connsiteY3" fmla="*/ 6735336 h 6735336"/>
              <a:gd name="connsiteX4" fmla="*/ 0 w 5277329"/>
              <a:gd name="connsiteY4" fmla="*/ 6735336 h 6735336"/>
              <a:gd name="connsiteX5" fmla="*/ 0 w 5277329"/>
              <a:gd name="connsiteY5" fmla="*/ 414708 h 6735336"/>
              <a:gd name="connsiteX6" fmla="*/ 116580 w 5277329"/>
              <a:gd name="connsiteY6" fmla="*/ 354999 h 6735336"/>
              <a:gd name="connsiteX7" fmla="*/ 1677329 w 5277329"/>
              <a:gd name="connsiteY7" fmla="*/ 0 h 673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7329" h="6735336">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userDrawn="1"/>
        </p:nvSpPr>
        <p:spPr>
          <a:xfrm>
            <a:off x="191887" y="49488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3" name="Picture Placeholder 29"/>
          <p:cNvSpPr>
            <a:spLocks noGrp="1"/>
          </p:cNvSpPr>
          <p:nvPr>
            <p:ph type="pic" sz="quarter" idx="12"/>
          </p:nvPr>
        </p:nvSpPr>
        <p:spPr>
          <a:xfrm>
            <a:off x="0" y="0"/>
            <a:ext cx="6096000"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4" name="Title 1"/>
          <p:cNvSpPr>
            <a:spLocks noGrp="1"/>
          </p:cNvSpPr>
          <p:nvPr>
            <p:ph type="title"/>
          </p:nvPr>
        </p:nvSpPr>
        <p:spPr>
          <a:xfrm>
            <a:off x="1714500" y="2389412"/>
            <a:ext cx="4187371" cy="1783443"/>
          </a:xfrm>
        </p:spPr>
        <p:txBody>
          <a:bodyPr/>
          <a:lstStyle>
            <a:lvl1pPr>
              <a:lnSpc>
                <a:spcPct val="75000"/>
              </a:lnSpc>
              <a:defRPr sz="4000"/>
            </a:lvl1pPr>
          </a:lstStyle>
          <a:p>
            <a:r>
              <a:rPr lang="en-US"/>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9" name="Picture Placeholder 29"/>
          <p:cNvSpPr>
            <a:spLocks noGrp="1"/>
          </p:cNvSpPr>
          <p:nvPr>
            <p:ph type="pic" sz="quarter" idx="12"/>
          </p:nvPr>
        </p:nvSpPr>
        <p:spPr>
          <a:xfrm>
            <a:off x="5687070" y="-1325526"/>
            <a:ext cx="3565452" cy="3565452"/>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0" name="Picture Placeholder 29"/>
          <p:cNvSpPr>
            <a:spLocks noGrp="1"/>
          </p:cNvSpPr>
          <p:nvPr>
            <p:ph type="pic" sz="quarter" idx="19"/>
          </p:nvPr>
        </p:nvSpPr>
        <p:spPr>
          <a:xfrm>
            <a:off x="6922737" y="4692462"/>
            <a:ext cx="1370566" cy="1370566"/>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1" name="Picture Placeholder 29"/>
          <p:cNvSpPr>
            <a:spLocks noGrp="1"/>
          </p:cNvSpPr>
          <p:nvPr>
            <p:ph type="pic" sz="quarter" idx="20"/>
          </p:nvPr>
        </p:nvSpPr>
        <p:spPr>
          <a:xfrm>
            <a:off x="9495816" y="-134719"/>
            <a:ext cx="1370566" cy="1370566"/>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2" name="Picture Placeholder 29"/>
          <p:cNvSpPr>
            <a:spLocks noGrp="1"/>
          </p:cNvSpPr>
          <p:nvPr>
            <p:ph type="pic" sz="quarter" idx="21"/>
          </p:nvPr>
        </p:nvSpPr>
        <p:spPr>
          <a:xfrm>
            <a:off x="8205825" y="4791562"/>
            <a:ext cx="3565452" cy="3565452"/>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13" name="Title 3"/>
          <p:cNvSpPr>
            <a:spLocks noGrp="1"/>
          </p:cNvSpPr>
          <p:nvPr>
            <p:ph type="title"/>
          </p:nvPr>
        </p:nvSpPr>
        <p:spPr>
          <a:xfrm>
            <a:off x="1714500" y="1929245"/>
            <a:ext cx="4381500" cy="1703070"/>
          </a:xfrm>
        </p:spPr>
        <p:txBody>
          <a:bodyPr/>
          <a:lstStyle/>
          <a:p>
            <a:r>
              <a:rPr lang="en-US" dirty="0"/>
              <a:t>Click to edit Master title style</a:t>
            </a:r>
          </a:p>
        </p:txBody>
      </p:sp>
      <p:sp>
        <p:nvSpPr>
          <p:cNvPr id="7" name="Freeform 6"/>
          <p:cNvSpPr/>
          <p:nvPr userDrawn="1"/>
        </p:nvSpPr>
        <p:spPr>
          <a:xfrm>
            <a:off x="-526047" y="-128588"/>
            <a:ext cx="5694412" cy="1824290"/>
          </a:xfrm>
          <a:custGeom>
            <a:avLst/>
            <a:gdLst>
              <a:gd name="connsiteX0" fmla="*/ 0 w 7367521"/>
              <a:gd name="connsiteY0" fmla="*/ 0 h 2360296"/>
              <a:gd name="connsiteX1" fmla="*/ 7367521 w 7367521"/>
              <a:gd name="connsiteY1" fmla="*/ 0 h 2360296"/>
              <a:gd name="connsiteX2" fmla="*/ 7254187 w 7367521"/>
              <a:gd name="connsiteY2" fmla="*/ 235268 h 2360296"/>
              <a:gd name="connsiteX3" fmla="*/ 3683760 w 7367521"/>
              <a:gd name="connsiteY3" fmla="*/ 2360296 h 2360296"/>
              <a:gd name="connsiteX4" fmla="*/ 113334 w 7367521"/>
              <a:gd name="connsiteY4" fmla="*/ 235268 h 236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521" h="2360296">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4591916" y="-2420679"/>
            <a:ext cx="5755760" cy="5755758"/>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4549110" y="655413"/>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4647153" y="1980153"/>
            <a:ext cx="2897694" cy="2897694"/>
          </a:xfrm>
          <a:custGeom>
            <a:avLst/>
            <a:gdLst>
              <a:gd name="connsiteX0" fmla="*/ 1470113 w 2897694"/>
              <a:gd name="connsiteY0" fmla="*/ 576817 h 2897694"/>
              <a:gd name="connsiteX1" fmla="*/ 598083 w 2897694"/>
              <a:gd name="connsiteY1" fmla="*/ 1448847 h 2897694"/>
              <a:gd name="connsiteX2" fmla="*/ 1470113 w 2897694"/>
              <a:gd name="connsiteY2" fmla="*/ 2320877 h 2897694"/>
              <a:gd name="connsiteX3" fmla="*/ 2342143 w 2897694"/>
              <a:gd name="connsiteY3" fmla="*/ 1448847 h 2897694"/>
              <a:gd name="connsiteX4" fmla="*/ 1470113 w 2897694"/>
              <a:gd name="connsiteY4" fmla="*/ 576817 h 2897694"/>
              <a:gd name="connsiteX5" fmla="*/ 1448847 w 2897694"/>
              <a:gd name="connsiteY5" fmla="*/ 0 h 2897694"/>
              <a:gd name="connsiteX6" fmla="*/ 2897694 w 2897694"/>
              <a:gd name="connsiteY6" fmla="*/ 1448847 h 2897694"/>
              <a:gd name="connsiteX7" fmla="*/ 1448847 w 2897694"/>
              <a:gd name="connsiteY7" fmla="*/ 2897694 h 2897694"/>
              <a:gd name="connsiteX8" fmla="*/ 0 w 2897694"/>
              <a:gd name="connsiteY8" fmla="*/ 1448847 h 2897694"/>
              <a:gd name="connsiteX9" fmla="*/ 1448847 w 2897694"/>
              <a:gd name="connsiteY9" fmla="*/ 0 h 28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7694" h="2897694">
                <a:moveTo>
                  <a:pt x="1470113" y="576817"/>
                </a:moveTo>
                <a:cubicBezTo>
                  <a:pt x="988504" y="576817"/>
                  <a:pt x="598083" y="967238"/>
                  <a:pt x="598083" y="1448847"/>
                </a:cubicBezTo>
                <a:cubicBezTo>
                  <a:pt x="598083" y="1930456"/>
                  <a:pt x="988504" y="2320877"/>
                  <a:pt x="1470113" y="2320877"/>
                </a:cubicBezTo>
                <a:cubicBezTo>
                  <a:pt x="1951722" y="2320877"/>
                  <a:pt x="2342143" y="1930456"/>
                  <a:pt x="2342143" y="1448847"/>
                </a:cubicBezTo>
                <a:cubicBezTo>
                  <a:pt x="2342143" y="967238"/>
                  <a:pt x="1951722" y="576817"/>
                  <a:pt x="1470113" y="576817"/>
                </a:cubicBezTo>
                <a:close/>
                <a:moveTo>
                  <a:pt x="1448847" y="0"/>
                </a:moveTo>
                <a:cubicBezTo>
                  <a:pt x="2249023" y="0"/>
                  <a:pt x="2897694" y="648671"/>
                  <a:pt x="2897694" y="1448847"/>
                </a:cubicBezTo>
                <a:cubicBezTo>
                  <a:pt x="2897694" y="2249023"/>
                  <a:pt x="2249023" y="2897694"/>
                  <a:pt x="1448847" y="2897694"/>
                </a:cubicBezTo>
                <a:cubicBezTo>
                  <a:pt x="648671" y="2897694"/>
                  <a:pt x="0" y="2249023"/>
                  <a:pt x="0" y="1448847"/>
                </a:cubicBezTo>
                <a:cubicBezTo>
                  <a:pt x="0" y="648671"/>
                  <a:pt x="648671" y="0"/>
                  <a:pt x="1448847" y="0"/>
                </a:cubicBezTo>
                <a:close/>
              </a:path>
            </a:pathLst>
          </a:custGeom>
          <a:gradFill>
            <a:gsLst>
              <a:gs pos="0">
                <a:schemeClr val="tx1">
                  <a:alpha val="20000"/>
                </a:schemeClr>
              </a:gs>
              <a:gs pos="98000">
                <a:schemeClr val="tx1">
                  <a:alpha val="5000"/>
                </a:schemeClr>
              </a:gs>
            </a:gsLst>
            <a:lin ang="5400000" scaled="1"/>
          </a:gradFill>
          <a:ln>
            <a:noFill/>
          </a:ln>
        </p:spPr>
        <p:txBody>
          <a:bodyPr wrap="square" rtlCol="0" anchor="ctr">
            <a:noAutofit/>
          </a:bodyPr>
          <a:lstStyle>
            <a:lvl1pPr algn="ctr">
              <a:defRPr sz="1200">
                <a:solidFill>
                  <a:schemeClr val="tx1"/>
                </a:solidFill>
              </a:defRPr>
            </a:lvl1pPr>
          </a:lstStyle>
          <a:p>
            <a:pPr lvl="0"/>
            <a:endParaRPr lang="en-US" noProof="0"/>
          </a:p>
        </p:txBody>
      </p:sp>
      <p:sp>
        <p:nvSpPr>
          <p:cNvPr id="8" name="Title 3"/>
          <p:cNvSpPr>
            <a:spLocks noGrp="1"/>
          </p:cNvSpPr>
          <p:nvPr>
            <p:ph type="title"/>
          </p:nvPr>
        </p:nvSpPr>
        <p:spPr>
          <a:xfrm>
            <a:off x="1714500" y="2577465"/>
            <a:ext cx="3123314" cy="1703070"/>
          </a:xfrm>
        </p:spPr>
        <p:txBody>
          <a:bodyPr/>
          <a:lstStyle>
            <a:lvl1pPr>
              <a:defRPr sz="3600"/>
            </a:lvl1pPr>
          </a:lstStyle>
          <a:p>
            <a:r>
              <a:rPr lang="en-US" dirty="0"/>
              <a:t>Click to edit Master title style</a:t>
            </a:r>
          </a:p>
        </p:txBody>
      </p:sp>
      <p:sp>
        <p:nvSpPr>
          <p:cNvPr id="9" name="Oval 8"/>
          <p:cNvSpPr/>
          <p:nvPr userDrawn="1"/>
        </p:nvSpPr>
        <p:spPr>
          <a:xfrm>
            <a:off x="4270744" y="1603745"/>
            <a:ext cx="3650512" cy="3650510"/>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5227674" y="457200"/>
            <a:ext cx="1736652" cy="1736652"/>
          </a:xfrm>
          <a:custGeom>
            <a:avLst/>
            <a:gdLst>
              <a:gd name="connsiteX0" fmla="*/ 1470113 w 2897694"/>
              <a:gd name="connsiteY0" fmla="*/ 576817 h 2897694"/>
              <a:gd name="connsiteX1" fmla="*/ 598083 w 2897694"/>
              <a:gd name="connsiteY1" fmla="*/ 1448847 h 2897694"/>
              <a:gd name="connsiteX2" fmla="*/ 1470113 w 2897694"/>
              <a:gd name="connsiteY2" fmla="*/ 2320877 h 2897694"/>
              <a:gd name="connsiteX3" fmla="*/ 2342143 w 2897694"/>
              <a:gd name="connsiteY3" fmla="*/ 1448847 h 2897694"/>
              <a:gd name="connsiteX4" fmla="*/ 1470113 w 2897694"/>
              <a:gd name="connsiteY4" fmla="*/ 576817 h 2897694"/>
              <a:gd name="connsiteX5" fmla="*/ 1448847 w 2897694"/>
              <a:gd name="connsiteY5" fmla="*/ 0 h 2897694"/>
              <a:gd name="connsiteX6" fmla="*/ 2897694 w 2897694"/>
              <a:gd name="connsiteY6" fmla="*/ 1448847 h 2897694"/>
              <a:gd name="connsiteX7" fmla="*/ 1448847 w 2897694"/>
              <a:gd name="connsiteY7" fmla="*/ 2897694 h 2897694"/>
              <a:gd name="connsiteX8" fmla="*/ 0 w 2897694"/>
              <a:gd name="connsiteY8" fmla="*/ 1448847 h 2897694"/>
              <a:gd name="connsiteX9" fmla="*/ 1448847 w 2897694"/>
              <a:gd name="connsiteY9" fmla="*/ 0 h 28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7694" h="2897694">
                <a:moveTo>
                  <a:pt x="1470113" y="576817"/>
                </a:moveTo>
                <a:cubicBezTo>
                  <a:pt x="988504" y="576817"/>
                  <a:pt x="598083" y="967238"/>
                  <a:pt x="598083" y="1448847"/>
                </a:cubicBezTo>
                <a:cubicBezTo>
                  <a:pt x="598083" y="1930456"/>
                  <a:pt x="988504" y="2320877"/>
                  <a:pt x="1470113" y="2320877"/>
                </a:cubicBezTo>
                <a:cubicBezTo>
                  <a:pt x="1951722" y="2320877"/>
                  <a:pt x="2342143" y="1930456"/>
                  <a:pt x="2342143" y="1448847"/>
                </a:cubicBezTo>
                <a:cubicBezTo>
                  <a:pt x="2342143" y="967238"/>
                  <a:pt x="1951722" y="576817"/>
                  <a:pt x="1470113" y="576817"/>
                </a:cubicBezTo>
                <a:close/>
                <a:moveTo>
                  <a:pt x="1448847" y="0"/>
                </a:moveTo>
                <a:cubicBezTo>
                  <a:pt x="2249023" y="0"/>
                  <a:pt x="2897694" y="648671"/>
                  <a:pt x="2897694" y="1448847"/>
                </a:cubicBezTo>
                <a:cubicBezTo>
                  <a:pt x="2897694" y="2249023"/>
                  <a:pt x="2249023" y="2897694"/>
                  <a:pt x="1448847" y="2897694"/>
                </a:cubicBezTo>
                <a:cubicBezTo>
                  <a:pt x="648671" y="2897694"/>
                  <a:pt x="0" y="2249023"/>
                  <a:pt x="0" y="1448847"/>
                </a:cubicBezTo>
                <a:cubicBezTo>
                  <a:pt x="0" y="648671"/>
                  <a:pt x="648671" y="0"/>
                  <a:pt x="1448847" y="0"/>
                </a:cubicBezTo>
                <a:close/>
              </a:path>
            </a:pathLst>
          </a:custGeom>
          <a:gradFill>
            <a:gsLst>
              <a:gs pos="0">
                <a:schemeClr val="tx1">
                  <a:alpha val="20000"/>
                </a:schemeClr>
              </a:gs>
              <a:gs pos="98000">
                <a:schemeClr val="tx1">
                  <a:alpha val="5000"/>
                </a:schemeClr>
              </a:gs>
            </a:gsLst>
            <a:lin ang="5400000" scaled="1"/>
          </a:gradFill>
          <a:ln>
            <a:noFill/>
          </a:ln>
        </p:spPr>
        <p:txBody>
          <a:bodyPr wrap="square" rtlCol="0" anchor="ctr">
            <a:noAutofit/>
          </a:bodyPr>
          <a:lstStyle>
            <a:lvl1pPr algn="ctr">
              <a:defRPr sz="1200">
                <a:solidFill>
                  <a:schemeClr val="tx1"/>
                </a:solidFill>
              </a:defRPr>
            </a:lvl1pPr>
          </a:lstStyle>
          <a:p>
            <a:pPr lvl="0"/>
            <a:endParaRPr lang="en-US" noProof="0"/>
          </a:p>
        </p:txBody>
      </p:sp>
      <p:sp>
        <p:nvSpPr>
          <p:cNvPr id="6" name="Picture Placeholder 5"/>
          <p:cNvSpPr>
            <a:spLocks noGrp="1"/>
          </p:cNvSpPr>
          <p:nvPr>
            <p:ph type="pic" sz="quarter" idx="13"/>
          </p:nvPr>
        </p:nvSpPr>
        <p:spPr>
          <a:xfrm>
            <a:off x="5227674" y="2560674"/>
            <a:ext cx="1736652" cy="1736652"/>
          </a:xfrm>
          <a:prstGeom prst="ellipse">
            <a:avLst/>
          </a:prstGeom>
          <a:gradFill>
            <a:gsLst>
              <a:gs pos="0">
                <a:schemeClr val="tx1">
                  <a:alpha val="20000"/>
                </a:schemeClr>
              </a:gs>
              <a:gs pos="98000">
                <a:schemeClr val="tx1">
                  <a:alpha val="5000"/>
                </a:schemeClr>
              </a:gs>
            </a:gsLst>
            <a:lin ang="5400000" scaled="1"/>
          </a:gradFill>
          <a:ln>
            <a:noFill/>
          </a:ln>
        </p:spPr>
        <p:txBody>
          <a:bodyPr wrap="square" rtlCol="0" anchor="ctr">
            <a:noAutofit/>
          </a:bodyPr>
          <a:lstStyle>
            <a:lvl1pPr algn="ctr">
              <a:defRPr sz="1200">
                <a:solidFill>
                  <a:schemeClr val="tx1"/>
                </a:solidFill>
              </a:defRPr>
            </a:lvl1pPr>
          </a:lstStyle>
          <a:p>
            <a:pPr lvl="0"/>
            <a:endParaRPr lang="en-US" noProof="0"/>
          </a:p>
        </p:txBody>
      </p:sp>
      <p:sp>
        <p:nvSpPr>
          <p:cNvPr id="9" name="Picture Placeholder 8"/>
          <p:cNvSpPr>
            <a:spLocks noGrp="1"/>
          </p:cNvSpPr>
          <p:nvPr>
            <p:ph type="pic" sz="quarter" idx="14"/>
          </p:nvPr>
        </p:nvSpPr>
        <p:spPr>
          <a:xfrm>
            <a:off x="5227674" y="4664148"/>
            <a:ext cx="1736652" cy="1736652"/>
          </a:xfrm>
          <a:custGeom>
            <a:avLst/>
            <a:gdLst>
              <a:gd name="connsiteX0" fmla="*/ 1470113 w 2897694"/>
              <a:gd name="connsiteY0" fmla="*/ 576817 h 2897694"/>
              <a:gd name="connsiteX1" fmla="*/ 598083 w 2897694"/>
              <a:gd name="connsiteY1" fmla="*/ 1448847 h 2897694"/>
              <a:gd name="connsiteX2" fmla="*/ 1470113 w 2897694"/>
              <a:gd name="connsiteY2" fmla="*/ 2320877 h 2897694"/>
              <a:gd name="connsiteX3" fmla="*/ 2342143 w 2897694"/>
              <a:gd name="connsiteY3" fmla="*/ 1448847 h 2897694"/>
              <a:gd name="connsiteX4" fmla="*/ 1470113 w 2897694"/>
              <a:gd name="connsiteY4" fmla="*/ 576817 h 2897694"/>
              <a:gd name="connsiteX5" fmla="*/ 1448847 w 2897694"/>
              <a:gd name="connsiteY5" fmla="*/ 0 h 2897694"/>
              <a:gd name="connsiteX6" fmla="*/ 2897694 w 2897694"/>
              <a:gd name="connsiteY6" fmla="*/ 1448847 h 2897694"/>
              <a:gd name="connsiteX7" fmla="*/ 1448847 w 2897694"/>
              <a:gd name="connsiteY7" fmla="*/ 2897694 h 2897694"/>
              <a:gd name="connsiteX8" fmla="*/ 0 w 2897694"/>
              <a:gd name="connsiteY8" fmla="*/ 1448847 h 2897694"/>
              <a:gd name="connsiteX9" fmla="*/ 1448847 w 2897694"/>
              <a:gd name="connsiteY9" fmla="*/ 0 h 2897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7694" h="2897694">
                <a:moveTo>
                  <a:pt x="1470113" y="576817"/>
                </a:moveTo>
                <a:cubicBezTo>
                  <a:pt x="988504" y="576817"/>
                  <a:pt x="598083" y="967238"/>
                  <a:pt x="598083" y="1448847"/>
                </a:cubicBezTo>
                <a:cubicBezTo>
                  <a:pt x="598083" y="1930456"/>
                  <a:pt x="988504" y="2320877"/>
                  <a:pt x="1470113" y="2320877"/>
                </a:cubicBezTo>
                <a:cubicBezTo>
                  <a:pt x="1951722" y="2320877"/>
                  <a:pt x="2342143" y="1930456"/>
                  <a:pt x="2342143" y="1448847"/>
                </a:cubicBezTo>
                <a:cubicBezTo>
                  <a:pt x="2342143" y="967238"/>
                  <a:pt x="1951722" y="576817"/>
                  <a:pt x="1470113" y="576817"/>
                </a:cubicBezTo>
                <a:close/>
                <a:moveTo>
                  <a:pt x="1448847" y="0"/>
                </a:moveTo>
                <a:cubicBezTo>
                  <a:pt x="2249023" y="0"/>
                  <a:pt x="2897694" y="648671"/>
                  <a:pt x="2897694" y="1448847"/>
                </a:cubicBezTo>
                <a:cubicBezTo>
                  <a:pt x="2897694" y="2249023"/>
                  <a:pt x="2249023" y="2897694"/>
                  <a:pt x="1448847" y="2897694"/>
                </a:cubicBezTo>
                <a:cubicBezTo>
                  <a:pt x="648671" y="2897694"/>
                  <a:pt x="0" y="2249023"/>
                  <a:pt x="0" y="1448847"/>
                </a:cubicBezTo>
                <a:cubicBezTo>
                  <a:pt x="0" y="648671"/>
                  <a:pt x="648671" y="0"/>
                  <a:pt x="1448847" y="0"/>
                </a:cubicBezTo>
                <a:close/>
              </a:path>
            </a:pathLst>
          </a:custGeom>
          <a:gradFill>
            <a:gsLst>
              <a:gs pos="0">
                <a:schemeClr val="tx1">
                  <a:alpha val="20000"/>
                </a:schemeClr>
              </a:gs>
              <a:gs pos="98000">
                <a:schemeClr val="tx1">
                  <a:alpha val="5000"/>
                </a:schemeClr>
              </a:gs>
            </a:gsLst>
            <a:lin ang="5400000" scaled="1"/>
          </a:gradFill>
          <a:ln>
            <a:noFill/>
          </a:ln>
        </p:spPr>
        <p:txBody>
          <a:bodyPr wrap="square" rtlCol="0" anchor="ctr">
            <a:noAutofit/>
          </a:bodyPr>
          <a:lstStyle>
            <a:lvl1pPr algn="ctr">
              <a:defRPr sz="1200">
                <a:solidFill>
                  <a:schemeClr val="tx1"/>
                </a:solidFill>
              </a:defRPr>
            </a:lvl1pPr>
          </a:lstStyle>
          <a:p>
            <a:pPr lvl="0"/>
            <a:endParaRPr 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4145194" y="1277827"/>
            <a:ext cx="7881706" cy="4627673"/>
          </a:xfrm>
          <a:prstGeom prst="rect">
            <a:avLst/>
          </a:prstGeom>
        </p:spPr>
      </p:pic>
      <p:sp>
        <p:nvSpPr>
          <p:cNvPr id="11" name="Picture Placeholder 4"/>
          <p:cNvSpPr>
            <a:spLocks noGrp="1"/>
          </p:cNvSpPr>
          <p:nvPr>
            <p:ph type="pic" sz="quarter" idx="14"/>
          </p:nvPr>
        </p:nvSpPr>
        <p:spPr>
          <a:xfrm>
            <a:off x="5109454" y="1602012"/>
            <a:ext cx="5952246" cy="37319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7" name="Title 3"/>
          <p:cNvSpPr>
            <a:spLocks noGrp="1"/>
          </p:cNvSpPr>
          <p:nvPr>
            <p:ph type="title"/>
          </p:nvPr>
        </p:nvSpPr>
        <p:spPr>
          <a:xfrm>
            <a:off x="1714500" y="2577465"/>
            <a:ext cx="3123314" cy="1703070"/>
          </a:xfrm>
        </p:spPr>
        <p:txBody>
          <a:bodyPr/>
          <a:lstStyle>
            <a:lvl1pPr>
              <a:defRPr sz="3600"/>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 name="Picture Placeholder 29"/>
          <p:cNvSpPr>
            <a:spLocks noGrp="1"/>
          </p:cNvSpPr>
          <p:nvPr>
            <p:ph type="pic" sz="quarter" idx="12"/>
          </p:nvPr>
        </p:nvSpPr>
        <p:spPr>
          <a:xfrm>
            <a:off x="0" y="0"/>
            <a:ext cx="12192000"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3" name="Title 11"/>
          <p:cNvSpPr>
            <a:spLocks noGrp="1"/>
          </p:cNvSpPr>
          <p:nvPr>
            <p:ph type="title"/>
          </p:nvPr>
        </p:nvSpPr>
        <p:spPr>
          <a:xfrm>
            <a:off x="1714501" y="1090627"/>
            <a:ext cx="9715500" cy="1028700"/>
          </a:xfrm>
        </p:spPr>
        <p:txBody>
          <a:bodyPr/>
          <a:lstStyle>
            <a:lvl1pPr>
              <a:defRPr sz="4000"/>
            </a:lvl1p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descr="4-01.jpg"/>
          <p:cNvPicPr>
            <a:picLocks noChangeAspect="1"/>
          </p:cNvPicPr>
          <p:nvPr userDrawn="1"/>
        </p:nvPicPr>
        <p:blipFill>
          <a:blip r:embed="rId2" cstate="print"/>
          <a:stretch>
            <a:fillRect/>
          </a:stretch>
        </p:blipFill>
        <p:spPr>
          <a:xfrm>
            <a:off x="0" y="0"/>
            <a:ext cx="12192000" cy="6858000"/>
          </a:xfrm>
          <a:prstGeom prst="rect">
            <a:avLst/>
          </a:prstGeom>
        </p:spPr>
      </p:pic>
      <p:sp>
        <p:nvSpPr>
          <p:cNvPr id="2" name="标题 1"/>
          <p:cNvSpPr>
            <a:spLocks noGrp="1"/>
          </p:cNvSpPr>
          <p:nvPr>
            <p:ph type="title"/>
          </p:nvPr>
        </p:nvSpPr>
        <p:spPr>
          <a:xfrm>
            <a:off x="6131859" y="1432831"/>
            <a:ext cx="5298142" cy="1028700"/>
          </a:xfrm>
        </p:spPr>
        <p:txBody>
          <a:bodyPr/>
          <a:lstStyle>
            <a:lvl1pPr>
              <a:defRPr sz="3600"/>
            </a:lvl1pPr>
          </a:lstStyle>
          <a:p>
            <a:r>
              <a:rPr lang="zh-CN" altLang="en-US"/>
              <a:t>单击此处编辑母版标题样式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4"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5"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6"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7"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8"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defRPr>
            </a:lvl1pPr>
          </a:lstStyle>
          <a:p>
            <a:endParaRPr lang="en-US"/>
          </a:p>
        </p:txBody>
      </p:sp>
      <p:sp>
        <p:nvSpPr>
          <p:cNvPr id="9" name="Title 3"/>
          <p:cNvSpPr>
            <a:spLocks noGrp="1"/>
          </p:cNvSpPr>
          <p:nvPr>
            <p:ph type="title"/>
          </p:nvPr>
        </p:nvSpPr>
        <p:spPr>
          <a:xfrm>
            <a:off x="1714500" y="2577465"/>
            <a:ext cx="3123314" cy="1703070"/>
          </a:xfrm>
        </p:spPr>
        <p:txBody>
          <a:bodyPr/>
          <a:lstStyle>
            <a:lvl1pPr>
              <a:defRPr sz="3600"/>
            </a:lvl1pPr>
          </a:lstStyle>
          <a:p>
            <a:r>
              <a:rPr lang="en-US" dirty="0"/>
              <a:t>Click to edit Master title style</a:t>
            </a:r>
          </a:p>
        </p:txBody>
      </p:sp>
    </p:spTree>
    <p:extLst>
      <p:ext uri="{BB962C8B-B14F-4D97-AF65-F5344CB8AC3E}">
        <p14:creationId xmlns:p14="http://schemas.microsoft.com/office/powerpoint/2010/main" val="2184532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Title 3"/>
          <p:cNvSpPr>
            <a:spLocks noGrp="1"/>
          </p:cNvSpPr>
          <p:nvPr>
            <p:ph type="title"/>
          </p:nvPr>
        </p:nvSpPr>
        <p:spPr>
          <a:xfrm>
            <a:off x="1714500" y="1929245"/>
            <a:ext cx="4381500" cy="1703070"/>
          </a:xfrm>
        </p:spPr>
        <p:txBody>
          <a:bodyPr/>
          <a:lstStyle/>
          <a:p>
            <a:r>
              <a:rPr lang="en-US" dirty="0"/>
              <a:t>Click to edit Master title style</a:t>
            </a:r>
          </a:p>
        </p:txBody>
      </p:sp>
      <p:sp>
        <p:nvSpPr>
          <p:cNvPr id="16" name="Freeform 15"/>
          <p:cNvSpPr/>
          <p:nvPr userDrawn="1"/>
        </p:nvSpPr>
        <p:spPr>
          <a:xfrm>
            <a:off x="245326" y="-89210"/>
            <a:ext cx="4049486" cy="2571153"/>
          </a:xfrm>
          <a:custGeom>
            <a:avLst/>
            <a:gdLst>
              <a:gd name="connsiteX0" fmla="*/ 76710 w 4049486"/>
              <a:gd name="connsiteY0" fmla="*/ 0 h 2571153"/>
              <a:gd name="connsiteX1" fmla="*/ 3972776 w 4049486"/>
              <a:gd name="connsiteY1" fmla="*/ 0 h 2571153"/>
              <a:gd name="connsiteX2" fmla="*/ 4008351 w 4049486"/>
              <a:gd name="connsiteY2" fmla="*/ 138354 h 2571153"/>
              <a:gd name="connsiteX3" fmla="*/ 4049486 w 4049486"/>
              <a:gd name="connsiteY3" fmla="*/ 546410 h 2571153"/>
              <a:gd name="connsiteX4" fmla="*/ 2024743 w 4049486"/>
              <a:gd name="connsiteY4" fmla="*/ 2571153 h 2571153"/>
              <a:gd name="connsiteX5" fmla="*/ 0 w 4049486"/>
              <a:gd name="connsiteY5" fmla="*/ 546410 h 2571153"/>
              <a:gd name="connsiteX6" fmla="*/ 41136 w 4049486"/>
              <a:gd name="connsiteY6" fmla="*/ 138354 h 2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9486" h="2571153">
                <a:moveTo>
                  <a:pt x="76710" y="0"/>
                </a:moveTo>
                <a:lnTo>
                  <a:pt x="3972776" y="0"/>
                </a:lnTo>
                <a:lnTo>
                  <a:pt x="4008351" y="138354"/>
                </a:lnTo>
                <a:cubicBezTo>
                  <a:pt x="4035322" y="270160"/>
                  <a:pt x="4049486" y="406631"/>
                  <a:pt x="4049486" y="546410"/>
                </a:cubicBezTo>
                <a:cubicBezTo>
                  <a:pt x="4049486" y="1664645"/>
                  <a:pt x="3142978" y="2571153"/>
                  <a:pt x="2024743" y="2571153"/>
                </a:cubicBezTo>
                <a:cubicBezTo>
                  <a:pt x="906508" y="2571153"/>
                  <a:pt x="0" y="1664645"/>
                  <a:pt x="0" y="546410"/>
                </a:cubicBezTo>
                <a:cubicBezTo>
                  <a:pt x="0" y="406631"/>
                  <a:pt x="14164" y="270160"/>
                  <a:pt x="41136" y="138354"/>
                </a:cubicBezTo>
                <a:close/>
              </a:path>
            </a:pathLst>
          </a:cu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111511" y="289932"/>
            <a:ext cx="5277329" cy="6735336"/>
          </a:xfrm>
          <a:custGeom>
            <a:avLst/>
            <a:gdLst>
              <a:gd name="connsiteX0" fmla="*/ 1677329 w 5277329"/>
              <a:gd name="connsiteY0" fmla="*/ 0 h 6735336"/>
              <a:gd name="connsiteX1" fmla="*/ 5277329 w 5277329"/>
              <a:gd name="connsiteY1" fmla="*/ 3600000 h 6735336"/>
              <a:gd name="connsiteX2" fmla="*/ 3690123 w 5277329"/>
              <a:gd name="connsiteY2" fmla="*/ 6585177 h 6735336"/>
              <a:gd name="connsiteX3" fmla="*/ 3442953 w 5277329"/>
              <a:gd name="connsiteY3" fmla="*/ 6735336 h 6735336"/>
              <a:gd name="connsiteX4" fmla="*/ 0 w 5277329"/>
              <a:gd name="connsiteY4" fmla="*/ 6735336 h 6735336"/>
              <a:gd name="connsiteX5" fmla="*/ 0 w 5277329"/>
              <a:gd name="connsiteY5" fmla="*/ 414708 h 6735336"/>
              <a:gd name="connsiteX6" fmla="*/ 116580 w 5277329"/>
              <a:gd name="connsiteY6" fmla="*/ 354999 h 6735336"/>
              <a:gd name="connsiteX7" fmla="*/ 1677329 w 5277329"/>
              <a:gd name="connsiteY7" fmla="*/ 0 h 673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7329" h="6735336">
                <a:moveTo>
                  <a:pt x="1677329" y="0"/>
                </a:moveTo>
                <a:cubicBezTo>
                  <a:pt x="3665554" y="0"/>
                  <a:pt x="5277329" y="1611775"/>
                  <a:pt x="5277329" y="3600000"/>
                </a:cubicBezTo>
                <a:cubicBezTo>
                  <a:pt x="5277329" y="4842641"/>
                  <a:pt x="4647730" y="5938231"/>
                  <a:pt x="3690123" y="6585177"/>
                </a:cubicBezTo>
                <a:lnTo>
                  <a:pt x="3442953" y="6735336"/>
                </a:lnTo>
                <a:lnTo>
                  <a:pt x="0" y="6735336"/>
                </a:lnTo>
                <a:lnTo>
                  <a:pt x="0" y="414708"/>
                </a:lnTo>
                <a:lnTo>
                  <a:pt x="116580" y="354999"/>
                </a:lnTo>
                <a:cubicBezTo>
                  <a:pt x="588731" y="127494"/>
                  <a:pt x="1118141" y="0"/>
                  <a:pt x="1677329"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4045066" y="1280446"/>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191887" y="49488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3"/>
          <p:cNvSpPr>
            <a:spLocks noGrp="1"/>
          </p:cNvSpPr>
          <p:nvPr>
            <p:ph type="title"/>
          </p:nvPr>
        </p:nvSpPr>
        <p:spPr>
          <a:xfrm>
            <a:off x="1714500" y="2400300"/>
            <a:ext cx="4381500" cy="1703070"/>
          </a:xfrm>
        </p:spPr>
        <p:txBody>
          <a:bodyPr/>
          <a:lstStyle/>
          <a:p>
            <a:r>
              <a:rPr lang="en-US" dirty="0"/>
              <a:t>Click to edit Master title style</a:t>
            </a:r>
          </a:p>
        </p:txBody>
      </p:sp>
      <p:sp>
        <p:nvSpPr>
          <p:cNvPr id="8" name="Freeform 7"/>
          <p:cNvSpPr/>
          <p:nvPr userDrawn="1"/>
        </p:nvSpPr>
        <p:spPr>
          <a:xfrm>
            <a:off x="2314135" y="-128588"/>
            <a:ext cx="7367521" cy="2360296"/>
          </a:xfrm>
          <a:custGeom>
            <a:avLst/>
            <a:gdLst>
              <a:gd name="connsiteX0" fmla="*/ 0 w 7367521"/>
              <a:gd name="connsiteY0" fmla="*/ 0 h 2360296"/>
              <a:gd name="connsiteX1" fmla="*/ 7367521 w 7367521"/>
              <a:gd name="connsiteY1" fmla="*/ 0 h 2360296"/>
              <a:gd name="connsiteX2" fmla="*/ 7254187 w 7367521"/>
              <a:gd name="connsiteY2" fmla="*/ 235268 h 2360296"/>
              <a:gd name="connsiteX3" fmla="*/ 3683760 w 7367521"/>
              <a:gd name="connsiteY3" fmla="*/ 2360296 h 2360296"/>
              <a:gd name="connsiteX4" fmla="*/ 113334 w 7367521"/>
              <a:gd name="connsiteY4" fmla="*/ 235268 h 236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521" h="2360296">
                <a:moveTo>
                  <a:pt x="0" y="0"/>
                </a:moveTo>
                <a:lnTo>
                  <a:pt x="7367521" y="0"/>
                </a:lnTo>
                <a:lnTo>
                  <a:pt x="7254187" y="235268"/>
                </a:lnTo>
                <a:cubicBezTo>
                  <a:pt x="6566583" y="1501030"/>
                  <a:pt x="5225518" y="2360296"/>
                  <a:pt x="3683760" y="2360296"/>
                </a:cubicBezTo>
                <a:cubicBezTo>
                  <a:pt x="2142003" y="2360296"/>
                  <a:pt x="800937" y="1501030"/>
                  <a:pt x="113334" y="235268"/>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6911440" y="350322"/>
            <a:ext cx="4049485" cy="4049485"/>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6875173" y="2078893"/>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9339331" y="350322"/>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Title 3"/>
          <p:cNvSpPr>
            <a:spLocks noGrp="1"/>
          </p:cNvSpPr>
          <p:nvPr>
            <p:ph type="title"/>
          </p:nvPr>
        </p:nvSpPr>
        <p:spPr>
          <a:xfrm>
            <a:off x="1714500" y="2400300"/>
            <a:ext cx="4381500" cy="1703070"/>
          </a:xfrm>
        </p:spPr>
        <p:txBody>
          <a:bodyPr/>
          <a:lstStyle/>
          <a:p>
            <a:r>
              <a:rPr lang="en-US" dirty="0"/>
              <a:t>Click to edit Master title style</a:t>
            </a:r>
          </a:p>
        </p:txBody>
      </p:sp>
      <p:sp>
        <p:nvSpPr>
          <p:cNvPr id="12" name="Freeform 11"/>
          <p:cNvSpPr/>
          <p:nvPr userDrawn="1"/>
        </p:nvSpPr>
        <p:spPr>
          <a:xfrm>
            <a:off x="-87925" y="1592695"/>
            <a:ext cx="7016536" cy="5405982"/>
          </a:xfrm>
          <a:custGeom>
            <a:avLst/>
            <a:gdLst>
              <a:gd name="connsiteX0" fmla="*/ 3176644 w 7016536"/>
              <a:gd name="connsiteY0" fmla="*/ 0 h 5405982"/>
              <a:gd name="connsiteX1" fmla="*/ 7016536 w 7016536"/>
              <a:gd name="connsiteY1" fmla="*/ 3839892 h 5405982"/>
              <a:gd name="connsiteX2" fmla="*/ 6714779 w 7016536"/>
              <a:gd name="connsiteY2" fmla="*/ 5334552 h 5405982"/>
              <a:gd name="connsiteX3" fmla="*/ 6680369 w 7016536"/>
              <a:gd name="connsiteY3" fmla="*/ 5405982 h 5405982"/>
              <a:gd name="connsiteX4" fmla="*/ 0 w 7016536"/>
              <a:gd name="connsiteY4" fmla="*/ 5405982 h 5405982"/>
              <a:gd name="connsiteX5" fmla="*/ 0 w 7016536"/>
              <a:gd name="connsiteY5" fmla="*/ 1683003 h 5405982"/>
              <a:gd name="connsiteX6" fmla="*/ 213597 w 7016536"/>
              <a:gd name="connsiteY6" fmla="*/ 1397364 h 5405982"/>
              <a:gd name="connsiteX7" fmla="*/ 3176644 w 7016536"/>
              <a:gd name="connsiteY7" fmla="*/ 0 h 540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6536" h="5405982">
                <a:moveTo>
                  <a:pt x="3176644" y="0"/>
                </a:moveTo>
                <a:cubicBezTo>
                  <a:pt x="5297359" y="0"/>
                  <a:pt x="7016536" y="1719178"/>
                  <a:pt x="7016536" y="3839892"/>
                </a:cubicBezTo>
                <a:cubicBezTo>
                  <a:pt x="7016536" y="4370071"/>
                  <a:pt x="6909088" y="4875153"/>
                  <a:pt x="6714779" y="5334552"/>
                </a:cubicBezTo>
                <a:lnTo>
                  <a:pt x="6680369" y="5405982"/>
                </a:lnTo>
                <a:lnTo>
                  <a:pt x="0" y="5405982"/>
                </a:lnTo>
                <a:lnTo>
                  <a:pt x="0" y="1683003"/>
                </a:lnTo>
                <a:lnTo>
                  <a:pt x="213597" y="1397364"/>
                </a:lnTo>
                <a:cubicBezTo>
                  <a:pt x="917890" y="543959"/>
                  <a:pt x="1983743" y="0"/>
                  <a:pt x="3176644"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4903869" y="787202"/>
            <a:ext cx="4049485" cy="4049485"/>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6841544" y="4793408"/>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4974989" y="2078893"/>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3"/>
          <p:cNvSpPr>
            <a:spLocks noGrp="1"/>
          </p:cNvSpPr>
          <p:nvPr>
            <p:ph type="title"/>
          </p:nvPr>
        </p:nvSpPr>
        <p:spPr>
          <a:xfrm>
            <a:off x="1714500" y="2400300"/>
            <a:ext cx="4381500" cy="1703070"/>
          </a:xfrm>
        </p:spPr>
        <p:txBody>
          <a:bodyPr/>
          <a:lstStyle/>
          <a:p>
            <a:r>
              <a:rPr lang="en-US" dirty="0"/>
              <a:t>Click to edit Master title style</a:t>
            </a:r>
          </a:p>
        </p:txBody>
      </p:sp>
      <p:sp>
        <p:nvSpPr>
          <p:cNvPr id="13" name="Freeform 12"/>
          <p:cNvSpPr/>
          <p:nvPr userDrawn="1"/>
        </p:nvSpPr>
        <p:spPr>
          <a:xfrm>
            <a:off x="4974990" y="1503243"/>
            <a:ext cx="7263901" cy="5495434"/>
          </a:xfrm>
          <a:custGeom>
            <a:avLst/>
            <a:gdLst>
              <a:gd name="connsiteX0" fmla="*/ 3839892 w 7263901"/>
              <a:gd name="connsiteY0" fmla="*/ 0 h 5495434"/>
              <a:gd name="connsiteX1" fmla="*/ 7216330 w 7263901"/>
              <a:gd name="connsiteY1" fmla="*/ 2009572 h 5495434"/>
              <a:gd name="connsiteX2" fmla="*/ 7263901 w 7263901"/>
              <a:gd name="connsiteY2" fmla="*/ 2108323 h 5495434"/>
              <a:gd name="connsiteX3" fmla="*/ 7263901 w 7263901"/>
              <a:gd name="connsiteY3" fmla="*/ 5495434 h 5495434"/>
              <a:gd name="connsiteX4" fmla="*/ 379259 w 7263901"/>
              <a:gd name="connsiteY4" fmla="*/ 5495434 h 5495434"/>
              <a:gd name="connsiteX5" fmla="*/ 301758 w 7263901"/>
              <a:gd name="connsiteY5" fmla="*/ 5334552 h 5495434"/>
              <a:gd name="connsiteX6" fmla="*/ 0 w 7263901"/>
              <a:gd name="connsiteY6" fmla="*/ 3839892 h 5495434"/>
              <a:gd name="connsiteX7" fmla="*/ 3839892 w 7263901"/>
              <a:gd name="connsiteY7" fmla="*/ 0 h 54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901" h="5495434">
                <a:moveTo>
                  <a:pt x="3839892" y="0"/>
                </a:moveTo>
                <a:cubicBezTo>
                  <a:pt x="5297883" y="0"/>
                  <a:pt x="6566085" y="812580"/>
                  <a:pt x="7216330" y="2009572"/>
                </a:cubicBezTo>
                <a:lnTo>
                  <a:pt x="7263901" y="2108323"/>
                </a:lnTo>
                <a:lnTo>
                  <a:pt x="7263901" y="5495434"/>
                </a:lnTo>
                <a:lnTo>
                  <a:pt x="379259" y="5495434"/>
                </a:lnTo>
                <a:lnTo>
                  <a:pt x="301758" y="5334552"/>
                </a:lnTo>
                <a:cubicBezTo>
                  <a:pt x="107449" y="4875153"/>
                  <a:pt x="0" y="4370071"/>
                  <a:pt x="0" y="3839892"/>
                </a:cubicBezTo>
                <a:cubicBezTo>
                  <a:pt x="0" y="1719178"/>
                  <a:pt x="1719178" y="0"/>
                  <a:pt x="3839892" y="0"/>
                </a:cubicBezTo>
                <a:close/>
              </a:path>
            </a:pathLst>
          </a:custGeom>
          <a:noFill/>
          <a:ln>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6257979" y="767545"/>
            <a:ext cx="4049485" cy="4049485"/>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9932613" y="163276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userDrawn="1"/>
        </p:nvSpPr>
        <p:spPr>
          <a:xfrm>
            <a:off x="6248040" y="2410239"/>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29"/>
          <p:cNvSpPr>
            <a:spLocks noGrp="1"/>
          </p:cNvSpPr>
          <p:nvPr>
            <p:ph type="pic" sz="quarter" idx="12"/>
          </p:nvPr>
        </p:nvSpPr>
        <p:spPr>
          <a:xfrm>
            <a:off x="6675242" y="1563025"/>
            <a:ext cx="3920486" cy="3920486"/>
          </a:xfrm>
          <a:prstGeom prst="ellipse">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defRPr>
            </a:lvl1pPr>
          </a:lstStyle>
          <a:p>
            <a:pPr lvl="0"/>
            <a:endParaRPr lang="en-US" noProof="0"/>
          </a:p>
        </p:txBody>
      </p:sp>
      <p:sp>
        <p:nvSpPr>
          <p:cNvPr id="9" name="Freeform 8"/>
          <p:cNvSpPr/>
          <p:nvPr userDrawn="1"/>
        </p:nvSpPr>
        <p:spPr>
          <a:xfrm>
            <a:off x="5512100" y="-96982"/>
            <a:ext cx="6790736" cy="5963306"/>
          </a:xfrm>
          <a:custGeom>
            <a:avLst/>
            <a:gdLst>
              <a:gd name="connsiteX0" fmla="*/ 441679 w 6790736"/>
              <a:gd name="connsiteY0" fmla="*/ 0 h 5963306"/>
              <a:gd name="connsiteX1" fmla="*/ 6790736 w 6790736"/>
              <a:gd name="connsiteY1" fmla="*/ 0 h 5963306"/>
              <a:gd name="connsiteX2" fmla="*/ 6790736 w 6790736"/>
              <a:gd name="connsiteY2" fmla="*/ 4971746 h 5963306"/>
              <a:gd name="connsiteX3" fmla="*/ 6733839 w 6790736"/>
              <a:gd name="connsiteY3" fmla="*/ 5023457 h 5963306"/>
              <a:gd name="connsiteX4" fmla="*/ 4115805 w 6790736"/>
              <a:gd name="connsiteY4" fmla="*/ 5963306 h 5963306"/>
              <a:gd name="connsiteX5" fmla="*/ 0 w 6790736"/>
              <a:gd name="connsiteY5" fmla="*/ 1847504 h 5963306"/>
              <a:gd name="connsiteX6" fmla="*/ 323441 w 6790736"/>
              <a:gd name="connsiteY6" fmla="*/ 245448 h 596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0736" h="5963306">
                <a:moveTo>
                  <a:pt x="441679" y="0"/>
                </a:moveTo>
                <a:lnTo>
                  <a:pt x="6790736" y="0"/>
                </a:lnTo>
                <a:lnTo>
                  <a:pt x="6790736" y="4971746"/>
                </a:lnTo>
                <a:lnTo>
                  <a:pt x="6733839" y="5023457"/>
                </a:lnTo>
                <a:cubicBezTo>
                  <a:pt x="6022385" y="5610601"/>
                  <a:pt x="5110285" y="5963306"/>
                  <a:pt x="4115805" y="5963306"/>
                </a:cubicBezTo>
                <a:cubicBezTo>
                  <a:pt x="1842709" y="5963306"/>
                  <a:pt x="0" y="4120599"/>
                  <a:pt x="0" y="1847504"/>
                </a:cubicBezTo>
                <a:cubicBezTo>
                  <a:pt x="0" y="1279231"/>
                  <a:pt x="115170" y="737856"/>
                  <a:pt x="323441" y="245448"/>
                </a:cubicBezTo>
                <a:close/>
              </a:path>
            </a:pathLst>
          </a:custGeom>
          <a:noFill/>
          <a:ln>
            <a:solidFill>
              <a:schemeClr val="tx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p:cNvSpPr>
            <a:spLocks noGrp="1"/>
          </p:cNvSpPr>
          <p:nvPr>
            <p:ph type="title"/>
          </p:nvPr>
        </p:nvSpPr>
        <p:spPr>
          <a:xfrm>
            <a:off x="1714500" y="1929245"/>
            <a:ext cx="4381500" cy="1703070"/>
          </a:xfrm>
        </p:spPr>
        <p:txBody>
          <a:body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14501" y="1432831"/>
            <a:ext cx="9715500" cy="1028700"/>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1714501" y="2675617"/>
            <a:ext cx="9715500"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ftr="0" dt="0"/>
  <p:txStyles>
    <p:title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50000"/>
        </a:lnSpc>
        <a:spcBef>
          <a:spcPts val="500"/>
        </a:spcBef>
        <a:buFont typeface="Arial" panose="020B0604020202020204" pitchFamily="34" charset="0"/>
        <a:buNone/>
        <a:defRPr sz="1200" kern="1200">
          <a:solidFill>
            <a:schemeClr val="tx1"/>
          </a:solidFill>
          <a:latin typeface="+mn-lt"/>
          <a:ea typeface="+mn-ea"/>
          <a:cs typeface="+mn-cs"/>
        </a:defRPr>
      </a:lvl3pPr>
      <a:lvl4pPr marL="0" indent="0" algn="l" defTabSz="914400" rtl="0" eaLnBrk="1" latinLnBrk="0" hangingPunct="1">
        <a:lnSpc>
          <a:spcPct val="150000"/>
        </a:lnSpc>
        <a:spcBef>
          <a:spcPts val="500"/>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400" rtl="0" eaLnBrk="1" latinLnBrk="0" hangingPunct="1">
        <a:lnSpc>
          <a:spcPct val="150000"/>
        </a:lnSpc>
        <a:spcBef>
          <a:spcPts val="500"/>
        </a:spcBef>
        <a:buFont typeface="Arial" panose="020B0604020202020204" pitchFamily="34" charset="0"/>
        <a:buNone/>
        <a:defRPr sz="1000" kern="1200" baseline="0">
          <a:solidFill>
            <a:schemeClr val="tx1">
              <a:alpha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tiff"/><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5.jpeg"/><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占位符 14"/>
          <p:cNvPicPr>
            <a:picLocks noGrp="1" noChangeAspect="1"/>
          </p:cNvPicPr>
          <p:nvPr>
            <p:ph type="pic" sz="quarter" idx="12"/>
          </p:nvPr>
        </p:nvPicPr>
        <p:blipFill>
          <a:blip r:embed="rId3" cstate="screen"/>
          <a:srcRect t="7813" b="7813"/>
          <a:stretch>
            <a:fillRect/>
          </a:stretch>
        </p:blipFill>
        <p:spPr/>
      </p:pic>
      <p:sp>
        <p:nvSpPr>
          <p:cNvPr id="4" name="Rectangle 3"/>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rgbClr val="0070C0"/>
                  </a:gs>
                  <a:gs pos="100000">
                    <a:srgbClr val="00CEC4"/>
                  </a:gs>
                </a:gsLst>
                <a:lin ang="3600000" scaled="0"/>
                <a:tileRect/>
              </a:gradFill>
              <a:effectLst>
                <a:outerShdw blurRad="50800" dist="38100" dir="2700000" algn="tl" rotWithShape="0">
                  <a:prstClr val="black">
                    <a:alpha val="40000"/>
                  </a:prstClr>
                </a:outerShdw>
                <a:reflection blurRad="16588" stA="15533" endPos="58000" dist="53001" dir="5400000" sy="-100000" algn="bl" rotWithShape="0"/>
              </a:effectLst>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 xmlns:a16="http://schemas.microsoft.com/office/drawing/2014/main" id="{B6A941C1-7A6D-574F-6E13-43016BA5BA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66" y="564541"/>
            <a:ext cx="2892346" cy="882986"/>
          </a:xfrm>
          <a:prstGeom prst="rect">
            <a:avLst/>
          </a:prstGeom>
        </p:spPr>
      </p:pic>
      <p:sp>
        <p:nvSpPr>
          <p:cNvPr id="3" name="矩形 2">
            <a:extLst>
              <a:ext uri="{FF2B5EF4-FFF2-40B4-BE49-F238E27FC236}">
                <a16:creationId xmlns="" xmlns:a16="http://schemas.microsoft.com/office/drawing/2014/main" id="{BB580A05-5881-F035-F3DD-8D4EBEFE811B}"/>
              </a:ext>
            </a:extLst>
          </p:cNvPr>
          <p:cNvSpPr/>
          <p:nvPr/>
        </p:nvSpPr>
        <p:spPr>
          <a:xfrm>
            <a:off x="3114728" y="5822971"/>
            <a:ext cx="6051256" cy="400110"/>
          </a:xfrm>
          <a:prstGeom prst="rect">
            <a:avLst/>
          </a:prstGeom>
        </p:spPr>
        <p:txBody>
          <a:bodyPr wrap="square">
            <a:spAutoFit/>
          </a:bodyPr>
          <a:lstStyle/>
          <a:p>
            <a:r>
              <a:rPr lang="zh-CN" altLang="en-US" sz="2000" kern="6500" spc="1000" dirty="0">
                <a:latin typeface="微软雅黑" panose="020B0503020204020204" pitchFamily="34" charset="-122"/>
                <a:ea typeface="微软雅黑" panose="020B0503020204020204" pitchFamily="34" charset="-122"/>
                <a:cs typeface="Hiragino Sans GB W3" charset="-122"/>
              </a:rPr>
              <a:t>用</a:t>
            </a:r>
            <a:r>
              <a:rPr lang="zh-CN" altLang="en-US" sz="2000" kern="6500" spc="1000" dirty="0">
                <a:solidFill>
                  <a:schemeClr val="accent3"/>
                </a:solidFill>
                <a:latin typeface="微软雅黑" panose="020B0503020204020204" pitchFamily="34" charset="-122"/>
                <a:ea typeface="微软雅黑" panose="020B0503020204020204" pitchFamily="34" charset="-122"/>
                <a:cs typeface="Hiragino Sans GB W3" charset="-122"/>
              </a:rPr>
              <a:t>数字</a:t>
            </a:r>
            <a:r>
              <a:rPr lang="zh-CN" altLang="en-US" sz="2000" kern="6500" spc="1000" dirty="0">
                <a:latin typeface="微软雅黑" panose="020B0503020204020204" pitchFamily="34" charset="-122"/>
                <a:ea typeface="微软雅黑" panose="020B0503020204020204" pitchFamily="34" charset="-122"/>
                <a:cs typeface="Hiragino Sans GB W3" charset="-122"/>
              </a:rPr>
              <a:t>构建未来  用</a:t>
            </a:r>
            <a:r>
              <a:rPr lang="zh-CN" altLang="en-US" sz="2000" kern="6500" spc="1000" dirty="0">
                <a:solidFill>
                  <a:schemeClr val="accent1"/>
                </a:solidFill>
                <a:latin typeface="微软雅黑" panose="020B0503020204020204" pitchFamily="34" charset="-122"/>
                <a:ea typeface="微软雅黑" panose="020B0503020204020204" pitchFamily="34" charset="-122"/>
                <a:cs typeface="Hiragino Sans GB W3" charset="-122"/>
              </a:rPr>
              <a:t>逻辑</a:t>
            </a:r>
            <a:r>
              <a:rPr lang="zh-CN" altLang="en-US" sz="2000" kern="6500" spc="1000" dirty="0">
                <a:latin typeface="微软雅黑" panose="020B0503020204020204" pitchFamily="34" charset="-122"/>
                <a:ea typeface="微软雅黑" panose="020B0503020204020204" pitchFamily="34" charset="-122"/>
                <a:cs typeface="Hiragino Sans GB W3" charset="-122"/>
              </a:rPr>
              <a:t>支撑梦想</a:t>
            </a:r>
          </a:p>
        </p:txBody>
      </p:sp>
      <p:sp>
        <p:nvSpPr>
          <p:cNvPr id="5" name="文本框 4">
            <a:extLst>
              <a:ext uri="{FF2B5EF4-FFF2-40B4-BE49-F238E27FC236}">
                <a16:creationId xmlns="" xmlns:a16="http://schemas.microsoft.com/office/drawing/2014/main" id="{682B0006-1D8D-D9F8-55BA-DAF469CCDBC4}"/>
              </a:ext>
            </a:extLst>
          </p:cNvPr>
          <p:cNvSpPr txBox="1"/>
          <p:nvPr/>
        </p:nvSpPr>
        <p:spPr>
          <a:xfrm>
            <a:off x="3352244" y="2050113"/>
            <a:ext cx="6340865" cy="2215991"/>
          </a:xfrm>
          <a:prstGeom prst="rect">
            <a:avLst/>
          </a:prstGeom>
          <a:noFill/>
        </p:spPr>
        <p:txBody>
          <a:bodyPr wrap="square" rtlCol="0">
            <a:spAutoFit/>
          </a:bodyPr>
          <a:lstStyle/>
          <a:p>
            <a:pPr algn="r">
              <a:lnSpc>
                <a:spcPct val="150000"/>
              </a:lnSpc>
            </a:pPr>
            <a:r>
              <a:rPr lang="zh-CN" altLang="zh-CN" sz="4800" b="1" spc="200" dirty="0">
                <a:latin typeface="微软雅黑" panose="020B0503020204020204" pitchFamily="34" charset="-122"/>
                <a:ea typeface="微软雅黑" panose="020B0503020204020204" pitchFamily="34" charset="-122"/>
              </a:rPr>
              <a:t>数字孪生</a:t>
            </a:r>
            <a:r>
              <a:rPr lang="zh-CN" altLang="en-US" sz="4800" b="1" spc="200" dirty="0">
                <a:latin typeface="微软雅黑" panose="020B0503020204020204" pitchFamily="34" charset="-122"/>
                <a:ea typeface="微软雅黑" panose="020B0503020204020204" pitchFamily="34" charset="-122"/>
              </a:rPr>
              <a:t>底座</a:t>
            </a:r>
            <a:endParaRPr lang="en-US" altLang="zh-CN" sz="4800" b="1" spc="200" dirty="0">
              <a:latin typeface="微软雅黑" panose="020B0503020204020204" pitchFamily="34" charset="-122"/>
              <a:ea typeface="微软雅黑" panose="020B0503020204020204" pitchFamily="34" charset="-122"/>
            </a:endParaRPr>
          </a:p>
          <a:p>
            <a:pPr algn="r">
              <a:lnSpc>
                <a:spcPct val="150000"/>
              </a:lnSpc>
            </a:pPr>
            <a:r>
              <a:rPr lang="zh-CN" altLang="en-US" sz="4400" b="1" spc="200" dirty="0" smtClean="0">
                <a:solidFill>
                  <a:schemeClr val="bg1">
                    <a:lumMod val="50000"/>
                    <a:lumOff val="50000"/>
                  </a:schemeClr>
                </a:solidFill>
                <a:latin typeface="微软雅黑" panose="020B0503020204020204" pitchFamily="34" charset="-122"/>
                <a:ea typeface="微软雅黑" panose="020B0503020204020204" pitchFamily="34" charset="-122"/>
              </a:rPr>
              <a:t>产品</a:t>
            </a:r>
            <a:r>
              <a:rPr lang="zh-CN" altLang="en-US" sz="4400" b="1" spc="200" dirty="0">
                <a:solidFill>
                  <a:schemeClr val="bg1">
                    <a:lumMod val="50000"/>
                    <a:lumOff val="50000"/>
                  </a:schemeClr>
                </a:solidFill>
                <a:latin typeface="微软雅黑" panose="020B0503020204020204" pitchFamily="34" charset="-122"/>
                <a:ea typeface="微软雅黑" panose="020B0503020204020204" pitchFamily="34" charset="-122"/>
              </a:rPr>
              <a:t>项目介绍</a:t>
            </a:r>
          </a:p>
        </p:txBody>
      </p:sp>
      <p:pic>
        <p:nvPicPr>
          <p:cNvPr id="7" name="图片 6">
            <a:extLst>
              <a:ext uri="{FF2B5EF4-FFF2-40B4-BE49-F238E27FC236}">
                <a16:creationId xmlns="" xmlns:a16="http://schemas.microsoft.com/office/drawing/2014/main" id="{A0B535E9-EA0D-18CB-E07C-2A9AB16C25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4949" y="2460845"/>
            <a:ext cx="2810854" cy="534446"/>
          </a:xfrm>
          <a:prstGeom prst="rect">
            <a:avLst/>
          </a:prstGeom>
        </p:spPr>
      </p:pic>
      <p:sp>
        <p:nvSpPr>
          <p:cNvPr id="8" name="文本框 7">
            <a:extLst>
              <a:ext uri="{FF2B5EF4-FFF2-40B4-BE49-F238E27FC236}">
                <a16:creationId xmlns="" xmlns:a16="http://schemas.microsoft.com/office/drawing/2014/main" id="{958111D2-0CC3-D828-B3D9-76FF0FA15CEE}"/>
              </a:ext>
            </a:extLst>
          </p:cNvPr>
          <p:cNvSpPr txBox="1"/>
          <p:nvPr/>
        </p:nvSpPr>
        <p:spPr>
          <a:xfrm>
            <a:off x="5745053" y="4368206"/>
            <a:ext cx="3948056" cy="700576"/>
          </a:xfrm>
          <a:prstGeom prst="rect">
            <a:avLst/>
          </a:prstGeom>
          <a:noFill/>
        </p:spPr>
        <p:txBody>
          <a:bodyPr wrap="square" rtlCol="0">
            <a:spAutoFit/>
          </a:bodyPr>
          <a:lstStyle/>
          <a:p>
            <a:pPr algn="r">
              <a:lnSpc>
                <a:spcPct val="150000"/>
              </a:lnSpc>
            </a:pPr>
            <a:r>
              <a:rPr kumimoji="1" lang="zh-CN" altLang="en-US" sz="1400" spc="100" dirty="0">
                <a:solidFill>
                  <a:schemeClr val="accent5">
                    <a:lumMod val="20000"/>
                    <a:lumOff val="80000"/>
                  </a:schemeClr>
                </a:solidFill>
                <a:latin typeface="Microsoft YaHei" panose="020B0503020204020204" pitchFamily="34" charset="-122"/>
                <a:ea typeface="Microsoft YaHei" panose="020B0503020204020204" pitchFamily="34" charset="-122"/>
              </a:rPr>
              <a:t>上海真时信息科技有限公司 </a:t>
            </a:r>
            <a:endParaRPr kumimoji="1" lang="en-US" altLang="zh-CN" sz="1400" spc="100" dirty="0">
              <a:solidFill>
                <a:schemeClr val="accent5">
                  <a:lumMod val="20000"/>
                  <a:lumOff val="80000"/>
                </a:schemeClr>
              </a:solidFill>
              <a:latin typeface="Microsoft YaHei" panose="020B0503020204020204" pitchFamily="34" charset="-122"/>
              <a:ea typeface="Microsoft YaHei" panose="020B0503020204020204" pitchFamily="34" charset="-122"/>
            </a:endParaRPr>
          </a:p>
          <a:p>
            <a:pPr algn="r">
              <a:lnSpc>
                <a:spcPct val="150000"/>
              </a:lnSpc>
            </a:pPr>
            <a:r>
              <a:rPr kumimoji="1" lang="en-US" altLang="zh-CN" sz="1400" spc="100" dirty="0">
                <a:solidFill>
                  <a:schemeClr val="accent5">
                    <a:lumMod val="20000"/>
                    <a:lumOff val="80000"/>
                  </a:schemeClr>
                </a:solidFill>
                <a:latin typeface="Microsoft YaHei" panose="020B0503020204020204" pitchFamily="34" charset="-122"/>
                <a:ea typeface="Microsoft YaHei" panose="020B0503020204020204" pitchFamily="34" charset="-122"/>
              </a:rPr>
              <a:t>2022</a:t>
            </a:r>
            <a:r>
              <a:rPr kumimoji="1" lang="zh-CN" altLang="en-US" sz="1400" spc="100" dirty="0">
                <a:solidFill>
                  <a:schemeClr val="accent5">
                    <a:lumMod val="20000"/>
                    <a:lumOff val="80000"/>
                  </a:schemeClr>
                </a:solidFill>
                <a:latin typeface="Microsoft YaHei" panose="020B0503020204020204" pitchFamily="34" charset="-122"/>
                <a:ea typeface="Microsoft YaHei" panose="020B0503020204020204" pitchFamily="34" charset="-122"/>
              </a:rPr>
              <a:t>年</a:t>
            </a:r>
            <a:r>
              <a:rPr kumimoji="1" lang="en-US" altLang="zh-CN" sz="1400" spc="100" dirty="0">
                <a:solidFill>
                  <a:schemeClr val="accent5">
                    <a:lumMod val="20000"/>
                    <a:lumOff val="80000"/>
                  </a:schemeClr>
                </a:solidFill>
                <a:latin typeface="Microsoft YaHei" panose="020B0503020204020204" pitchFamily="34" charset="-122"/>
                <a:ea typeface="Microsoft YaHei" panose="020B0503020204020204" pitchFamily="34" charset="-122"/>
              </a:rPr>
              <a:t>11</a:t>
            </a:r>
            <a:r>
              <a:rPr kumimoji="1" lang="zh-CN" altLang="en-US" sz="1400" spc="100" dirty="0">
                <a:solidFill>
                  <a:schemeClr val="accent5">
                    <a:lumMod val="20000"/>
                    <a:lumOff val="80000"/>
                  </a:schemeClr>
                </a:solidFill>
                <a:latin typeface="Microsoft YaHei" panose="020B0503020204020204" pitchFamily="34" charset="-122"/>
                <a:ea typeface="Microsoft YaHei" panose="020B0503020204020204" pitchFamily="34" charset="-122"/>
              </a:rPr>
              <a:t>月</a:t>
            </a:r>
          </a:p>
        </p:txBody>
      </p:sp>
    </p:spTree>
    <p:extLst>
      <p:ext uri="{BB962C8B-B14F-4D97-AF65-F5344CB8AC3E}">
        <p14:creationId xmlns:p14="http://schemas.microsoft.com/office/powerpoint/2010/main" val="9615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p:cNvPicPr>
            <a:picLocks noGrp="1" noChangeAspect="1"/>
          </p:cNvPicPr>
          <p:nvPr>
            <p:ph type="pic" sz="quarter" idx="12"/>
          </p:nvPr>
        </p:nvPicPr>
        <p:blipFill>
          <a:blip r:embed="rId2" cstate="screen"/>
          <a:srcRect t="7813" b="7813"/>
          <a:stretch>
            <a:fillRect/>
          </a:stretch>
        </p:blipFill>
        <p:spPr/>
      </p:pic>
      <p:sp>
        <p:nvSpPr>
          <p:cNvPr id="25" name="Rectangle 24"/>
          <p:cNvSpPr/>
          <p:nvPr/>
        </p:nvSpPr>
        <p:spPr>
          <a:xfrm>
            <a:off x="0" y="-20083"/>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p:cNvPicPr>
            <a:picLocks noChangeAspect="1"/>
          </p:cNvPicPr>
          <p:nvPr/>
        </p:nvPicPr>
        <p:blipFill>
          <a:blip r:embed="rId3" cstate="screen">
            <a:lum bright="70000" contrast="-70000"/>
          </a:blip>
          <a:stretch>
            <a:fillRect/>
          </a:stretch>
        </p:blipFill>
        <p:spPr>
          <a:xfrm>
            <a:off x="1405692" y="1523134"/>
            <a:ext cx="2026285" cy="2005330"/>
          </a:xfrm>
          <a:prstGeom prst="rect">
            <a:avLst/>
          </a:prstGeom>
          <a:effectLst>
            <a:reflection blurRad="128225" endPos="38222" dir="5400000" sy="-100000" algn="bl" rotWithShape="0"/>
          </a:effectLst>
        </p:spPr>
      </p:pic>
      <p:sp>
        <p:nvSpPr>
          <p:cNvPr id="18" name="AutoShape 2"/>
          <p:cNvSpPr/>
          <p:nvPr/>
        </p:nvSpPr>
        <p:spPr bwMode="auto">
          <a:xfrm>
            <a:off x="1623095" y="3891356"/>
            <a:ext cx="1292954" cy="1292954"/>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Titillium" charset="0"/>
              <a:ea typeface="Titillium" charset="0"/>
              <a:cs typeface="Titillium" charset="0"/>
            </a:endParaRPr>
          </a:p>
        </p:txBody>
      </p:sp>
      <p:sp>
        <p:nvSpPr>
          <p:cNvPr id="29" name="Freeform 1098"/>
          <p:cNvSpPr>
            <a:spLocks noEditPoints="1"/>
          </p:cNvSpPr>
          <p:nvPr/>
        </p:nvSpPr>
        <p:spPr bwMode="auto">
          <a:xfrm>
            <a:off x="1993637" y="4190222"/>
            <a:ext cx="602457" cy="607695"/>
          </a:xfrm>
          <a:custGeom>
            <a:avLst/>
            <a:gdLst>
              <a:gd name="T0" fmla="*/ 48 w 160"/>
              <a:gd name="T1" fmla="*/ 78 h 160"/>
              <a:gd name="T2" fmla="*/ 38 w 160"/>
              <a:gd name="T3" fmla="*/ 74 h 160"/>
              <a:gd name="T4" fmla="*/ 156 w 160"/>
              <a:gd name="T5" fmla="*/ 77 h 160"/>
              <a:gd name="T6" fmla="*/ 150 w 160"/>
              <a:gd name="T7" fmla="*/ 73 h 160"/>
              <a:gd name="T8" fmla="*/ 141 w 160"/>
              <a:gd name="T9" fmla="*/ 72 h 160"/>
              <a:gd name="T10" fmla="*/ 50 w 160"/>
              <a:gd name="T11" fmla="*/ 33 h 160"/>
              <a:gd name="T12" fmla="*/ 16 w 160"/>
              <a:gd name="T13" fmla="*/ 40 h 160"/>
              <a:gd name="T14" fmla="*/ 16 w 160"/>
              <a:gd name="T15" fmla="*/ 80 h 160"/>
              <a:gd name="T16" fmla="*/ 13 w 160"/>
              <a:gd name="T17" fmla="*/ 122 h 160"/>
              <a:gd name="T18" fmla="*/ 21 w 160"/>
              <a:gd name="T19" fmla="*/ 155 h 160"/>
              <a:gd name="T20" fmla="*/ 54 w 160"/>
              <a:gd name="T21" fmla="*/ 154 h 160"/>
              <a:gd name="T22" fmla="*/ 112 w 160"/>
              <a:gd name="T23" fmla="*/ 160 h 160"/>
              <a:gd name="T24" fmla="*/ 135 w 160"/>
              <a:gd name="T25" fmla="*/ 136 h 160"/>
              <a:gd name="T26" fmla="*/ 143 w 160"/>
              <a:gd name="T27" fmla="*/ 90 h 160"/>
              <a:gd name="T28" fmla="*/ 136 w 160"/>
              <a:gd name="T29" fmla="*/ 83 h 160"/>
              <a:gd name="T30" fmla="*/ 138 w 160"/>
              <a:gd name="T31" fmla="*/ 79 h 160"/>
              <a:gd name="T32" fmla="*/ 139 w 160"/>
              <a:gd name="T33" fmla="*/ 78 h 160"/>
              <a:gd name="T34" fmla="*/ 149 w 160"/>
              <a:gd name="T35" fmla="*/ 84 h 160"/>
              <a:gd name="T36" fmla="*/ 110 w 160"/>
              <a:gd name="T37" fmla="*/ 43 h 160"/>
              <a:gd name="T38" fmla="*/ 101 w 160"/>
              <a:gd name="T39" fmla="*/ 51 h 160"/>
              <a:gd name="T40" fmla="*/ 90 w 160"/>
              <a:gd name="T41" fmla="*/ 49 h 160"/>
              <a:gd name="T42" fmla="*/ 81 w 160"/>
              <a:gd name="T43" fmla="*/ 49 h 160"/>
              <a:gd name="T44" fmla="*/ 70 w 160"/>
              <a:gd name="T45" fmla="*/ 52 h 160"/>
              <a:gd name="T46" fmla="*/ 63 w 160"/>
              <a:gd name="T47" fmla="*/ 52 h 160"/>
              <a:gd name="T48" fmla="*/ 57 w 160"/>
              <a:gd name="T49" fmla="*/ 42 h 160"/>
              <a:gd name="T50" fmla="*/ 48 w 160"/>
              <a:gd name="T51" fmla="*/ 155 h 160"/>
              <a:gd name="T52" fmla="*/ 27 w 160"/>
              <a:gd name="T53" fmla="*/ 140 h 160"/>
              <a:gd name="T54" fmla="*/ 128 w 160"/>
              <a:gd name="T55" fmla="*/ 155 h 160"/>
              <a:gd name="T56" fmla="*/ 131 w 160"/>
              <a:gd name="T57" fmla="*/ 140 h 160"/>
              <a:gd name="T58" fmla="*/ 128 w 160"/>
              <a:gd name="T59" fmla="*/ 136 h 160"/>
              <a:gd name="T60" fmla="*/ 120 w 160"/>
              <a:gd name="T61" fmla="*/ 142 h 160"/>
              <a:gd name="T62" fmla="*/ 110 w 160"/>
              <a:gd name="T63" fmla="*/ 147 h 160"/>
              <a:gd name="T64" fmla="*/ 82 w 160"/>
              <a:gd name="T65" fmla="*/ 153 h 160"/>
              <a:gd name="T66" fmla="*/ 19 w 160"/>
              <a:gd name="T67" fmla="*/ 117 h 160"/>
              <a:gd name="T68" fmla="*/ 13 w 160"/>
              <a:gd name="T69" fmla="*/ 85 h 160"/>
              <a:gd name="T70" fmla="*/ 32 w 160"/>
              <a:gd name="T71" fmla="*/ 59 h 160"/>
              <a:gd name="T72" fmla="*/ 44 w 160"/>
              <a:gd name="T73" fmla="*/ 48 h 160"/>
              <a:gd name="T74" fmla="*/ 55 w 160"/>
              <a:gd name="T75" fmla="*/ 50 h 160"/>
              <a:gd name="T76" fmla="*/ 60 w 160"/>
              <a:gd name="T77" fmla="*/ 56 h 160"/>
              <a:gd name="T78" fmla="*/ 57 w 160"/>
              <a:gd name="T79" fmla="*/ 65 h 160"/>
              <a:gd name="T80" fmla="*/ 69 w 160"/>
              <a:gd name="T81" fmla="*/ 58 h 160"/>
              <a:gd name="T82" fmla="*/ 76 w 160"/>
              <a:gd name="T83" fmla="*/ 56 h 160"/>
              <a:gd name="T84" fmla="*/ 100 w 160"/>
              <a:gd name="T85" fmla="*/ 57 h 160"/>
              <a:gd name="T86" fmla="*/ 116 w 160"/>
              <a:gd name="T87" fmla="*/ 65 h 160"/>
              <a:gd name="T88" fmla="*/ 111 w 160"/>
              <a:gd name="T89" fmla="*/ 53 h 160"/>
              <a:gd name="T90" fmla="*/ 113 w 160"/>
              <a:gd name="T91" fmla="*/ 49 h 160"/>
              <a:gd name="T92" fmla="*/ 132 w 160"/>
              <a:gd name="T93" fmla="*/ 79 h 160"/>
              <a:gd name="T94" fmla="*/ 130 w 160"/>
              <a:gd name="T95" fmla="*/ 84 h 160"/>
              <a:gd name="T96" fmla="*/ 132 w 160"/>
              <a:gd name="T97" fmla="*/ 89 h 160"/>
              <a:gd name="T98" fmla="*/ 134 w 160"/>
              <a:gd name="T99" fmla="*/ 93 h 160"/>
              <a:gd name="T100" fmla="*/ 138 w 160"/>
              <a:gd name="T101" fmla="*/ 95 h 160"/>
              <a:gd name="T102" fmla="*/ 141 w 160"/>
              <a:gd name="T103" fmla="*/ 104 h 160"/>
              <a:gd name="T104" fmla="*/ 154 w 160"/>
              <a:gd name="T105" fmla="*/ 86 h 160"/>
              <a:gd name="T106" fmla="*/ 72 w 160"/>
              <a:gd name="T107" fmla="*/ 50 h 160"/>
              <a:gd name="T108" fmla="*/ 84 w 160"/>
              <a:gd name="T109" fmla="*/ 15 h 160"/>
              <a:gd name="T110" fmla="*/ 99 w 160"/>
              <a:gd name="T111" fmla="*/ 49 h 160"/>
              <a:gd name="T112" fmla="*/ 70 w 160"/>
              <a:gd name="T113" fmla="*/ 50 h 160"/>
              <a:gd name="T114" fmla="*/ 50 w 160"/>
              <a:gd name="T115" fmla="*/ 141 h 160"/>
              <a:gd name="T116" fmla="*/ 85 w 160"/>
              <a:gd name="T117" fmla="*/ 14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60">
                <a:moveTo>
                  <a:pt x="38" y="69"/>
                </a:moveTo>
                <a:cubicBezTo>
                  <a:pt x="33" y="69"/>
                  <a:pt x="29" y="73"/>
                  <a:pt x="29" y="78"/>
                </a:cubicBezTo>
                <a:cubicBezTo>
                  <a:pt x="29" y="84"/>
                  <a:pt x="33" y="88"/>
                  <a:pt x="38" y="88"/>
                </a:cubicBezTo>
                <a:cubicBezTo>
                  <a:pt x="44" y="88"/>
                  <a:pt x="48" y="84"/>
                  <a:pt x="48" y="78"/>
                </a:cubicBezTo>
                <a:cubicBezTo>
                  <a:pt x="48" y="73"/>
                  <a:pt x="44" y="69"/>
                  <a:pt x="38" y="69"/>
                </a:cubicBezTo>
                <a:close/>
                <a:moveTo>
                  <a:pt x="38" y="82"/>
                </a:moveTo>
                <a:cubicBezTo>
                  <a:pt x="36" y="82"/>
                  <a:pt x="34" y="81"/>
                  <a:pt x="34" y="78"/>
                </a:cubicBezTo>
                <a:cubicBezTo>
                  <a:pt x="34" y="76"/>
                  <a:pt x="36" y="74"/>
                  <a:pt x="38" y="74"/>
                </a:cubicBezTo>
                <a:cubicBezTo>
                  <a:pt x="41" y="74"/>
                  <a:pt x="42" y="76"/>
                  <a:pt x="42" y="78"/>
                </a:cubicBezTo>
                <a:cubicBezTo>
                  <a:pt x="42" y="81"/>
                  <a:pt x="41" y="82"/>
                  <a:pt x="38" y="82"/>
                </a:cubicBezTo>
                <a:close/>
                <a:moveTo>
                  <a:pt x="160" y="88"/>
                </a:moveTo>
                <a:cubicBezTo>
                  <a:pt x="160" y="84"/>
                  <a:pt x="158" y="80"/>
                  <a:pt x="156" y="77"/>
                </a:cubicBezTo>
                <a:cubicBezTo>
                  <a:pt x="156" y="74"/>
                  <a:pt x="155" y="71"/>
                  <a:pt x="154" y="68"/>
                </a:cubicBezTo>
                <a:cubicBezTo>
                  <a:pt x="154" y="67"/>
                  <a:pt x="152" y="66"/>
                  <a:pt x="151" y="67"/>
                </a:cubicBezTo>
                <a:cubicBezTo>
                  <a:pt x="149" y="67"/>
                  <a:pt x="149" y="69"/>
                  <a:pt x="149" y="70"/>
                </a:cubicBezTo>
                <a:cubicBezTo>
                  <a:pt x="150" y="71"/>
                  <a:pt x="150" y="72"/>
                  <a:pt x="150" y="73"/>
                </a:cubicBezTo>
                <a:cubicBezTo>
                  <a:pt x="148" y="72"/>
                  <a:pt x="146" y="72"/>
                  <a:pt x="144" y="72"/>
                </a:cubicBezTo>
                <a:cubicBezTo>
                  <a:pt x="144" y="72"/>
                  <a:pt x="144" y="72"/>
                  <a:pt x="143" y="72"/>
                </a:cubicBezTo>
                <a:cubicBezTo>
                  <a:pt x="143" y="72"/>
                  <a:pt x="143" y="72"/>
                  <a:pt x="142" y="72"/>
                </a:cubicBezTo>
                <a:cubicBezTo>
                  <a:pt x="142" y="72"/>
                  <a:pt x="141" y="72"/>
                  <a:pt x="141" y="72"/>
                </a:cubicBezTo>
                <a:cubicBezTo>
                  <a:pt x="136" y="60"/>
                  <a:pt x="127" y="50"/>
                  <a:pt x="115" y="44"/>
                </a:cubicBezTo>
                <a:cubicBezTo>
                  <a:pt x="117" y="40"/>
                  <a:pt x="117" y="37"/>
                  <a:pt x="117" y="33"/>
                </a:cubicBezTo>
                <a:cubicBezTo>
                  <a:pt x="117" y="15"/>
                  <a:pt x="102" y="0"/>
                  <a:pt x="84" y="0"/>
                </a:cubicBezTo>
                <a:cubicBezTo>
                  <a:pt x="65" y="0"/>
                  <a:pt x="50" y="15"/>
                  <a:pt x="50" y="33"/>
                </a:cubicBezTo>
                <a:cubicBezTo>
                  <a:pt x="50" y="36"/>
                  <a:pt x="51" y="38"/>
                  <a:pt x="51" y="41"/>
                </a:cubicBezTo>
                <a:cubicBezTo>
                  <a:pt x="49" y="41"/>
                  <a:pt x="47" y="42"/>
                  <a:pt x="45" y="43"/>
                </a:cubicBezTo>
                <a:cubicBezTo>
                  <a:pt x="33" y="38"/>
                  <a:pt x="26" y="37"/>
                  <a:pt x="19" y="37"/>
                </a:cubicBezTo>
                <a:cubicBezTo>
                  <a:pt x="17" y="38"/>
                  <a:pt x="16" y="39"/>
                  <a:pt x="16" y="40"/>
                </a:cubicBezTo>
                <a:cubicBezTo>
                  <a:pt x="16" y="42"/>
                  <a:pt x="16" y="44"/>
                  <a:pt x="18" y="44"/>
                </a:cubicBezTo>
                <a:cubicBezTo>
                  <a:pt x="21" y="46"/>
                  <a:pt x="23" y="50"/>
                  <a:pt x="25" y="55"/>
                </a:cubicBezTo>
                <a:cubicBezTo>
                  <a:pt x="25" y="56"/>
                  <a:pt x="25" y="57"/>
                  <a:pt x="26" y="58"/>
                </a:cubicBezTo>
                <a:cubicBezTo>
                  <a:pt x="19" y="65"/>
                  <a:pt x="18" y="71"/>
                  <a:pt x="16" y="80"/>
                </a:cubicBezTo>
                <a:cubicBezTo>
                  <a:pt x="13" y="80"/>
                  <a:pt x="13" y="80"/>
                  <a:pt x="13" y="80"/>
                </a:cubicBezTo>
                <a:cubicBezTo>
                  <a:pt x="5" y="80"/>
                  <a:pt x="0" y="86"/>
                  <a:pt x="0" y="96"/>
                </a:cubicBezTo>
                <a:cubicBezTo>
                  <a:pt x="0" y="106"/>
                  <a:pt x="0" y="106"/>
                  <a:pt x="0" y="106"/>
                </a:cubicBezTo>
                <a:cubicBezTo>
                  <a:pt x="0" y="116"/>
                  <a:pt x="5" y="122"/>
                  <a:pt x="13" y="122"/>
                </a:cubicBezTo>
                <a:cubicBezTo>
                  <a:pt x="15" y="122"/>
                  <a:pt x="15" y="122"/>
                  <a:pt x="15" y="122"/>
                </a:cubicBezTo>
                <a:cubicBezTo>
                  <a:pt x="17" y="127"/>
                  <a:pt x="20" y="132"/>
                  <a:pt x="23" y="136"/>
                </a:cubicBezTo>
                <a:cubicBezTo>
                  <a:pt x="20" y="145"/>
                  <a:pt x="20" y="145"/>
                  <a:pt x="20" y="145"/>
                </a:cubicBezTo>
                <a:cubicBezTo>
                  <a:pt x="18" y="148"/>
                  <a:pt x="19" y="152"/>
                  <a:pt x="21" y="155"/>
                </a:cubicBezTo>
                <a:cubicBezTo>
                  <a:pt x="23" y="158"/>
                  <a:pt x="26" y="160"/>
                  <a:pt x="30" y="160"/>
                </a:cubicBezTo>
                <a:cubicBezTo>
                  <a:pt x="48" y="160"/>
                  <a:pt x="48" y="160"/>
                  <a:pt x="48" y="160"/>
                </a:cubicBezTo>
                <a:cubicBezTo>
                  <a:pt x="50" y="160"/>
                  <a:pt x="52" y="159"/>
                  <a:pt x="53" y="157"/>
                </a:cubicBezTo>
                <a:cubicBezTo>
                  <a:pt x="54" y="154"/>
                  <a:pt x="54" y="154"/>
                  <a:pt x="54" y="154"/>
                </a:cubicBezTo>
                <a:cubicBezTo>
                  <a:pt x="62" y="157"/>
                  <a:pt x="72" y="158"/>
                  <a:pt x="82" y="158"/>
                </a:cubicBezTo>
                <a:cubicBezTo>
                  <a:pt x="90" y="158"/>
                  <a:pt x="98" y="157"/>
                  <a:pt x="105" y="155"/>
                </a:cubicBezTo>
                <a:cubicBezTo>
                  <a:pt x="105" y="155"/>
                  <a:pt x="105" y="155"/>
                  <a:pt x="105" y="155"/>
                </a:cubicBezTo>
                <a:cubicBezTo>
                  <a:pt x="106" y="158"/>
                  <a:pt x="108" y="160"/>
                  <a:pt x="112" y="160"/>
                </a:cubicBezTo>
                <a:cubicBezTo>
                  <a:pt x="128" y="160"/>
                  <a:pt x="128" y="160"/>
                  <a:pt x="128" y="160"/>
                </a:cubicBezTo>
                <a:cubicBezTo>
                  <a:pt x="131" y="160"/>
                  <a:pt x="135" y="158"/>
                  <a:pt x="137" y="155"/>
                </a:cubicBezTo>
                <a:cubicBezTo>
                  <a:pt x="139" y="152"/>
                  <a:pt x="140" y="148"/>
                  <a:pt x="139" y="145"/>
                </a:cubicBezTo>
                <a:cubicBezTo>
                  <a:pt x="135" y="136"/>
                  <a:pt x="135" y="136"/>
                  <a:pt x="135" y="136"/>
                </a:cubicBezTo>
                <a:cubicBezTo>
                  <a:pt x="143" y="127"/>
                  <a:pt x="146" y="116"/>
                  <a:pt x="146" y="104"/>
                </a:cubicBezTo>
                <a:cubicBezTo>
                  <a:pt x="146" y="104"/>
                  <a:pt x="146" y="104"/>
                  <a:pt x="146" y="104"/>
                </a:cubicBezTo>
                <a:cubicBezTo>
                  <a:pt x="154" y="102"/>
                  <a:pt x="160" y="96"/>
                  <a:pt x="160" y="88"/>
                </a:cubicBezTo>
                <a:close/>
                <a:moveTo>
                  <a:pt x="143" y="90"/>
                </a:moveTo>
                <a:cubicBezTo>
                  <a:pt x="143" y="90"/>
                  <a:pt x="143" y="90"/>
                  <a:pt x="143" y="90"/>
                </a:cubicBezTo>
                <a:cubicBezTo>
                  <a:pt x="143" y="90"/>
                  <a:pt x="143" y="90"/>
                  <a:pt x="142" y="90"/>
                </a:cubicBezTo>
                <a:cubicBezTo>
                  <a:pt x="139" y="90"/>
                  <a:pt x="136" y="87"/>
                  <a:pt x="136" y="84"/>
                </a:cubicBezTo>
                <a:cubicBezTo>
                  <a:pt x="136" y="83"/>
                  <a:pt x="136" y="83"/>
                  <a:pt x="136" y="83"/>
                </a:cubicBezTo>
                <a:cubicBezTo>
                  <a:pt x="136" y="82"/>
                  <a:pt x="136" y="82"/>
                  <a:pt x="136" y="82"/>
                </a:cubicBezTo>
                <a:cubicBezTo>
                  <a:pt x="136" y="82"/>
                  <a:pt x="136" y="82"/>
                  <a:pt x="136" y="81"/>
                </a:cubicBezTo>
                <a:cubicBezTo>
                  <a:pt x="136" y="81"/>
                  <a:pt x="136" y="81"/>
                  <a:pt x="136" y="81"/>
                </a:cubicBezTo>
                <a:cubicBezTo>
                  <a:pt x="137" y="80"/>
                  <a:pt x="137" y="80"/>
                  <a:pt x="138" y="79"/>
                </a:cubicBezTo>
                <a:cubicBezTo>
                  <a:pt x="138" y="79"/>
                  <a:pt x="138" y="79"/>
                  <a:pt x="138" y="79"/>
                </a:cubicBezTo>
                <a:cubicBezTo>
                  <a:pt x="138" y="79"/>
                  <a:pt x="138" y="79"/>
                  <a:pt x="139" y="78"/>
                </a:cubicBezTo>
                <a:cubicBezTo>
                  <a:pt x="139" y="78"/>
                  <a:pt x="139" y="78"/>
                  <a:pt x="139" y="78"/>
                </a:cubicBezTo>
                <a:cubicBezTo>
                  <a:pt x="139" y="78"/>
                  <a:pt x="139" y="78"/>
                  <a:pt x="139" y="78"/>
                </a:cubicBezTo>
                <a:cubicBezTo>
                  <a:pt x="140" y="78"/>
                  <a:pt x="140" y="78"/>
                  <a:pt x="140" y="78"/>
                </a:cubicBezTo>
                <a:cubicBezTo>
                  <a:pt x="140" y="78"/>
                  <a:pt x="140" y="78"/>
                  <a:pt x="140" y="78"/>
                </a:cubicBezTo>
                <a:cubicBezTo>
                  <a:pt x="141" y="77"/>
                  <a:pt x="142" y="77"/>
                  <a:pt x="142" y="77"/>
                </a:cubicBezTo>
                <a:cubicBezTo>
                  <a:pt x="146" y="77"/>
                  <a:pt x="149" y="80"/>
                  <a:pt x="149" y="84"/>
                </a:cubicBezTo>
                <a:cubicBezTo>
                  <a:pt x="149" y="87"/>
                  <a:pt x="147" y="90"/>
                  <a:pt x="143" y="90"/>
                </a:cubicBezTo>
                <a:close/>
                <a:moveTo>
                  <a:pt x="84" y="5"/>
                </a:moveTo>
                <a:cubicBezTo>
                  <a:pt x="99" y="5"/>
                  <a:pt x="112" y="18"/>
                  <a:pt x="112" y="33"/>
                </a:cubicBezTo>
                <a:cubicBezTo>
                  <a:pt x="112" y="37"/>
                  <a:pt x="111" y="40"/>
                  <a:pt x="110" y="43"/>
                </a:cubicBezTo>
                <a:cubicBezTo>
                  <a:pt x="110" y="44"/>
                  <a:pt x="110" y="44"/>
                  <a:pt x="110" y="44"/>
                </a:cubicBezTo>
                <a:cubicBezTo>
                  <a:pt x="108" y="47"/>
                  <a:pt x="106" y="50"/>
                  <a:pt x="104" y="53"/>
                </a:cubicBezTo>
                <a:cubicBezTo>
                  <a:pt x="104" y="52"/>
                  <a:pt x="103" y="52"/>
                  <a:pt x="103" y="52"/>
                </a:cubicBezTo>
                <a:cubicBezTo>
                  <a:pt x="102" y="52"/>
                  <a:pt x="101" y="52"/>
                  <a:pt x="101" y="51"/>
                </a:cubicBezTo>
                <a:cubicBezTo>
                  <a:pt x="100" y="51"/>
                  <a:pt x="99" y="51"/>
                  <a:pt x="99" y="51"/>
                </a:cubicBezTo>
                <a:cubicBezTo>
                  <a:pt x="98" y="50"/>
                  <a:pt x="97" y="50"/>
                  <a:pt x="96" y="50"/>
                </a:cubicBezTo>
                <a:cubicBezTo>
                  <a:pt x="95" y="50"/>
                  <a:pt x="94" y="49"/>
                  <a:pt x="92" y="49"/>
                </a:cubicBezTo>
                <a:cubicBezTo>
                  <a:pt x="91" y="49"/>
                  <a:pt x="91" y="49"/>
                  <a:pt x="90" y="49"/>
                </a:cubicBezTo>
                <a:cubicBezTo>
                  <a:pt x="89" y="49"/>
                  <a:pt x="88" y="49"/>
                  <a:pt x="88" y="49"/>
                </a:cubicBezTo>
                <a:cubicBezTo>
                  <a:pt x="87" y="49"/>
                  <a:pt x="86" y="49"/>
                  <a:pt x="86" y="49"/>
                </a:cubicBezTo>
                <a:cubicBezTo>
                  <a:pt x="85" y="49"/>
                  <a:pt x="84" y="49"/>
                  <a:pt x="83" y="49"/>
                </a:cubicBezTo>
                <a:cubicBezTo>
                  <a:pt x="82" y="49"/>
                  <a:pt x="82" y="49"/>
                  <a:pt x="81" y="49"/>
                </a:cubicBezTo>
                <a:cubicBezTo>
                  <a:pt x="80" y="49"/>
                  <a:pt x="80" y="49"/>
                  <a:pt x="79" y="49"/>
                </a:cubicBezTo>
                <a:cubicBezTo>
                  <a:pt x="78" y="50"/>
                  <a:pt x="77" y="50"/>
                  <a:pt x="76" y="50"/>
                </a:cubicBezTo>
                <a:cubicBezTo>
                  <a:pt x="75" y="50"/>
                  <a:pt x="75" y="50"/>
                  <a:pt x="74" y="50"/>
                </a:cubicBezTo>
                <a:cubicBezTo>
                  <a:pt x="73" y="51"/>
                  <a:pt x="72" y="51"/>
                  <a:pt x="70" y="52"/>
                </a:cubicBezTo>
                <a:cubicBezTo>
                  <a:pt x="70" y="52"/>
                  <a:pt x="69" y="52"/>
                  <a:pt x="69" y="52"/>
                </a:cubicBezTo>
                <a:cubicBezTo>
                  <a:pt x="68" y="53"/>
                  <a:pt x="67" y="53"/>
                  <a:pt x="66" y="54"/>
                </a:cubicBezTo>
                <a:cubicBezTo>
                  <a:pt x="66" y="54"/>
                  <a:pt x="65" y="54"/>
                  <a:pt x="65" y="54"/>
                </a:cubicBezTo>
                <a:cubicBezTo>
                  <a:pt x="64" y="54"/>
                  <a:pt x="64" y="53"/>
                  <a:pt x="63" y="52"/>
                </a:cubicBezTo>
                <a:cubicBezTo>
                  <a:pt x="63" y="52"/>
                  <a:pt x="63" y="52"/>
                  <a:pt x="62" y="51"/>
                </a:cubicBezTo>
                <a:cubicBezTo>
                  <a:pt x="62" y="51"/>
                  <a:pt x="61" y="50"/>
                  <a:pt x="61" y="49"/>
                </a:cubicBezTo>
                <a:cubicBezTo>
                  <a:pt x="60" y="49"/>
                  <a:pt x="60" y="49"/>
                  <a:pt x="60" y="49"/>
                </a:cubicBezTo>
                <a:cubicBezTo>
                  <a:pt x="59" y="47"/>
                  <a:pt x="58" y="44"/>
                  <a:pt x="57" y="42"/>
                </a:cubicBezTo>
                <a:cubicBezTo>
                  <a:pt x="57" y="41"/>
                  <a:pt x="57" y="41"/>
                  <a:pt x="57" y="41"/>
                </a:cubicBezTo>
                <a:cubicBezTo>
                  <a:pt x="56" y="39"/>
                  <a:pt x="56" y="36"/>
                  <a:pt x="56" y="33"/>
                </a:cubicBezTo>
                <a:cubicBezTo>
                  <a:pt x="56" y="18"/>
                  <a:pt x="68" y="5"/>
                  <a:pt x="84" y="5"/>
                </a:cubicBezTo>
                <a:close/>
                <a:moveTo>
                  <a:pt x="48" y="155"/>
                </a:moveTo>
                <a:cubicBezTo>
                  <a:pt x="30" y="155"/>
                  <a:pt x="30" y="155"/>
                  <a:pt x="30" y="155"/>
                </a:cubicBezTo>
                <a:cubicBezTo>
                  <a:pt x="28" y="155"/>
                  <a:pt x="26" y="154"/>
                  <a:pt x="25" y="152"/>
                </a:cubicBezTo>
                <a:cubicBezTo>
                  <a:pt x="24" y="151"/>
                  <a:pt x="24" y="149"/>
                  <a:pt x="25" y="147"/>
                </a:cubicBezTo>
                <a:cubicBezTo>
                  <a:pt x="27" y="140"/>
                  <a:pt x="27" y="140"/>
                  <a:pt x="27" y="140"/>
                </a:cubicBezTo>
                <a:cubicBezTo>
                  <a:pt x="33" y="145"/>
                  <a:pt x="40" y="149"/>
                  <a:pt x="49" y="152"/>
                </a:cubicBezTo>
                <a:lnTo>
                  <a:pt x="48" y="155"/>
                </a:lnTo>
                <a:close/>
                <a:moveTo>
                  <a:pt x="133" y="152"/>
                </a:moveTo>
                <a:cubicBezTo>
                  <a:pt x="132" y="154"/>
                  <a:pt x="130" y="155"/>
                  <a:pt x="128" y="155"/>
                </a:cubicBezTo>
                <a:cubicBezTo>
                  <a:pt x="112" y="155"/>
                  <a:pt x="112" y="155"/>
                  <a:pt x="112" y="155"/>
                </a:cubicBezTo>
                <a:cubicBezTo>
                  <a:pt x="111" y="155"/>
                  <a:pt x="110" y="154"/>
                  <a:pt x="110" y="153"/>
                </a:cubicBezTo>
                <a:cubicBezTo>
                  <a:pt x="110" y="153"/>
                  <a:pt x="110" y="153"/>
                  <a:pt x="110" y="153"/>
                </a:cubicBezTo>
                <a:cubicBezTo>
                  <a:pt x="118" y="150"/>
                  <a:pt x="126" y="146"/>
                  <a:pt x="131" y="140"/>
                </a:cubicBezTo>
                <a:cubicBezTo>
                  <a:pt x="134" y="146"/>
                  <a:pt x="134" y="146"/>
                  <a:pt x="134" y="146"/>
                </a:cubicBezTo>
                <a:cubicBezTo>
                  <a:pt x="134" y="148"/>
                  <a:pt x="134" y="150"/>
                  <a:pt x="133" y="152"/>
                </a:cubicBezTo>
                <a:close/>
                <a:moveTo>
                  <a:pt x="128" y="135"/>
                </a:moveTo>
                <a:cubicBezTo>
                  <a:pt x="128" y="136"/>
                  <a:pt x="128" y="136"/>
                  <a:pt x="128" y="136"/>
                </a:cubicBezTo>
                <a:cubicBezTo>
                  <a:pt x="127" y="137"/>
                  <a:pt x="126" y="138"/>
                  <a:pt x="125" y="139"/>
                </a:cubicBezTo>
                <a:cubicBezTo>
                  <a:pt x="125" y="139"/>
                  <a:pt x="124" y="139"/>
                  <a:pt x="124" y="139"/>
                </a:cubicBezTo>
                <a:cubicBezTo>
                  <a:pt x="123" y="140"/>
                  <a:pt x="122" y="141"/>
                  <a:pt x="121" y="141"/>
                </a:cubicBezTo>
                <a:cubicBezTo>
                  <a:pt x="121" y="142"/>
                  <a:pt x="120" y="142"/>
                  <a:pt x="120" y="142"/>
                </a:cubicBezTo>
                <a:cubicBezTo>
                  <a:pt x="119" y="143"/>
                  <a:pt x="118" y="144"/>
                  <a:pt x="116" y="145"/>
                </a:cubicBezTo>
                <a:cubicBezTo>
                  <a:pt x="116" y="145"/>
                  <a:pt x="115" y="145"/>
                  <a:pt x="115" y="145"/>
                </a:cubicBezTo>
                <a:cubicBezTo>
                  <a:pt x="114" y="146"/>
                  <a:pt x="113" y="146"/>
                  <a:pt x="112" y="147"/>
                </a:cubicBezTo>
                <a:cubicBezTo>
                  <a:pt x="111" y="147"/>
                  <a:pt x="111" y="147"/>
                  <a:pt x="110" y="147"/>
                </a:cubicBezTo>
                <a:cubicBezTo>
                  <a:pt x="109" y="148"/>
                  <a:pt x="108" y="148"/>
                  <a:pt x="107" y="149"/>
                </a:cubicBezTo>
                <a:cubicBezTo>
                  <a:pt x="106" y="149"/>
                  <a:pt x="106" y="149"/>
                  <a:pt x="106" y="149"/>
                </a:cubicBezTo>
                <a:cubicBezTo>
                  <a:pt x="106" y="149"/>
                  <a:pt x="106" y="149"/>
                  <a:pt x="106" y="149"/>
                </a:cubicBezTo>
                <a:cubicBezTo>
                  <a:pt x="98" y="151"/>
                  <a:pt x="90" y="153"/>
                  <a:pt x="82" y="153"/>
                </a:cubicBezTo>
                <a:cubicBezTo>
                  <a:pt x="71" y="153"/>
                  <a:pt x="61" y="151"/>
                  <a:pt x="52" y="148"/>
                </a:cubicBezTo>
                <a:cubicBezTo>
                  <a:pt x="51" y="147"/>
                  <a:pt x="50" y="147"/>
                  <a:pt x="50" y="147"/>
                </a:cubicBezTo>
                <a:cubicBezTo>
                  <a:pt x="35" y="141"/>
                  <a:pt x="23" y="131"/>
                  <a:pt x="19" y="119"/>
                </a:cubicBezTo>
                <a:cubicBezTo>
                  <a:pt x="19" y="117"/>
                  <a:pt x="19" y="117"/>
                  <a:pt x="19" y="117"/>
                </a:cubicBezTo>
                <a:cubicBezTo>
                  <a:pt x="13" y="117"/>
                  <a:pt x="13" y="117"/>
                  <a:pt x="13" y="117"/>
                </a:cubicBezTo>
                <a:cubicBezTo>
                  <a:pt x="7" y="117"/>
                  <a:pt x="5" y="111"/>
                  <a:pt x="5" y="106"/>
                </a:cubicBezTo>
                <a:cubicBezTo>
                  <a:pt x="5" y="96"/>
                  <a:pt x="5" y="96"/>
                  <a:pt x="5" y="96"/>
                </a:cubicBezTo>
                <a:cubicBezTo>
                  <a:pt x="5" y="85"/>
                  <a:pt x="11" y="85"/>
                  <a:pt x="13" y="85"/>
                </a:cubicBezTo>
                <a:cubicBezTo>
                  <a:pt x="21" y="85"/>
                  <a:pt x="21" y="85"/>
                  <a:pt x="21" y="85"/>
                </a:cubicBezTo>
                <a:cubicBezTo>
                  <a:pt x="21" y="83"/>
                  <a:pt x="21" y="83"/>
                  <a:pt x="21" y="83"/>
                </a:cubicBezTo>
                <a:cubicBezTo>
                  <a:pt x="23" y="73"/>
                  <a:pt x="24" y="68"/>
                  <a:pt x="31" y="61"/>
                </a:cubicBezTo>
                <a:cubicBezTo>
                  <a:pt x="32" y="59"/>
                  <a:pt x="32" y="59"/>
                  <a:pt x="32" y="59"/>
                </a:cubicBezTo>
                <a:cubicBezTo>
                  <a:pt x="32" y="58"/>
                  <a:pt x="32" y="58"/>
                  <a:pt x="32" y="58"/>
                </a:cubicBezTo>
                <a:cubicBezTo>
                  <a:pt x="31" y="56"/>
                  <a:pt x="30" y="55"/>
                  <a:pt x="30" y="53"/>
                </a:cubicBezTo>
                <a:cubicBezTo>
                  <a:pt x="28" y="49"/>
                  <a:pt x="27" y="45"/>
                  <a:pt x="24" y="43"/>
                </a:cubicBezTo>
                <a:cubicBezTo>
                  <a:pt x="29" y="43"/>
                  <a:pt x="36" y="45"/>
                  <a:pt x="44" y="48"/>
                </a:cubicBezTo>
                <a:cubicBezTo>
                  <a:pt x="45" y="49"/>
                  <a:pt x="45" y="49"/>
                  <a:pt x="45" y="49"/>
                </a:cubicBezTo>
                <a:cubicBezTo>
                  <a:pt x="46" y="48"/>
                  <a:pt x="46" y="48"/>
                  <a:pt x="46" y="48"/>
                </a:cubicBezTo>
                <a:cubicBezTo>
                  <a:pt x="48" y="48"/>
                  <a:pt x="50" y="47"/>
                  <a:pt x="53" y="46"/>
                </a:cubicBezTo>
                <a:cubicBezTo>
                  <a:pt x="53" y="47"/>
                  <a:pt x="54" y="48"/>
                  <a:pt x="55" y="50"/>
                </a:cubicBezTo>
                <a:cubicBezTo>
                  <a:pt x="55" y="50"/>
                  <a:pt x="55" y="50"/>
                  <a:pt x="55" y="50"/>
                </a:cubicBezTo>
                <a:cubicBezTo>
                  <a:pt x="56" y="51"/>
                  <a:pt x="56" y="52"/>
                  <a:pt x="57" y="53"/>
                </a:cubicBezTo>
                <a:cubicBezTo>
                  <a:pt x="57" y="53"/>
                  <a:pt x="57" y="53"/>
                  <a:pt x="57" y="54"/>
                </a:cubicBezTo>
                <a:cubicBezTo>
                  <a:pt x="58" y="55"/>
                  <a:pt x="59" y="55"/>
                  <a:pt x="60" y="56"/>
                </a:cubicBezTo>
                <a:cubicBezTo>
                  <a:pt x="60" y="56"/>
                  <a:pt x="60" y="57"/>
                  <a:pt x="60" y="57"/>
                </a:cubicBezTo>
                <a:cubicBezTo>
                  <a:pt x="60" y="57"/>
                  <a:pt x="61" y="57"/>
                  <a:pt x="61" y="57"/>
                </a:cubicBezTo>
                <a:cubicBezTo>
                  <a:pt x="59" y="58"/>
                  <a:pt x="58" y="60"/>
                  <a:pt x="57" y="61"/>
                </a:cubicBezTo>
                <a:cubicBezTo>
                  <a:pt x="56" y="62"/>
                  <a:pt x="56" y="64"/>
                  <a:pt x="57" y="65"/>
                </a:cubicBezTo>
                <a:cubicBezTo>
                  <a:pt x="58" y="66"/>
                  <a:pt x="59" y="66"/>
                  <a:pt x="60" y="65"/>
                </a:cubicBezTo>
                <a:cubicBezTo>
                  <a:pt x="62" y="63"/>
                  <a:pt x="64" y="61"/>
                  <a:pt x="66" y="60"/>
                </a:cubicBezTo>
                <a:cubicBezTo>
                  <a:pt x="66" y="60"/>
                  <a:pt x="66" y="60"/>
                  <a:pt x="66" y="60"/>
                </a:cubicBezTo>
                <a:cubicBezTo>
                  <a:pt x="67" y="59"/>
                  <a:pt x="68" y="59"/>
                  <a:pt x="69" y="58"/>
                </a:cubicBezTo>
                <a:cubicBezTo>
                  <a:pt x="69" y="58"/>
                  <a:pt x="70" y="58"/>
                  <a:pt x="70" y="58"/>
                </a:cubicBezTo>
                <a:cubicBezTo>
                  <a:pt x="71" y="58"/>
                  <a:pt x="71" y="57"/>
                  <a:pt x="72" y="57"/>
                </a:cubicBezTo>
                <a:cubicBezTo>
                  <a:pt x="72" y="57"/>
                  <a:pt x="72" y="57"/>
                  <a:pt x="73" y="57"/>
                </a:cubicBezTo>
                <a:cubicBezTo>
                  <a:pt x="74" y="56"/>
                  <a:pt x="75" y="56"/>
                  <a:pt x="76" y="56"/>
                </a:cubicBezTo>
                <a:cubicBezTo>
                  <a:pt x="76" y="56"/>
                  <a:pt x="76" y="55"/>
                  <a:pt x="76" y="55"/>
                </a:cubicBezTo>
                <a:cubicBezTo>
                  <a:pt x="77" y="55"/>
                  <a:pt x="78" y="55"/>
                  <a:pt x="79" y="55"/>
                </a:cubicBezTo>
                <a:cubicBezTo>
                  <a:pt x="79" y="55"/>
                  <a:pt x="79" y="55"/>
                  <a:pt x="79" y="55"/>
                </a:cubicBezTo>
                <a:cubicBezTo>
                  <a:pt x="86" y="53"/>
                  <a:pt x="93" y="54"/>
                  <a:pt x="100" y="57"/>
                </a:cubicBezTo>
                <a:cubicBezTo>
                  <a:pt x="100" y="57"/>
                  <a:pt x="100" y="57"/>
                  <a:pt x="100" y="57"/>
                </a:cubicBezTo>
                <a:cubicBezTo>
                  <a:pt x="105" y="59"/>
                  <a:pt x="109" y="61"/>
                  <a:pt x="112" y="65"/>
                </a:cubicBezTo>
                <a:cubicBezTo>
                  <a:pt x="113" y="65"/>
                  <a:pt x="113" y="66"/>
                  <a:pt x="114" y="66"/>
                </a:cubicBezTo>
                <a:cubicBezTo>
                  <a:pt x="115" y="66"/>
                  <a:pt x="115" y="65"/>
                  <a:pt x="116" y="65"/>
                </a:cubicBezTo>
                <a:cubicBezTo>
                  <a:pt x="117" y="64"/>
                  <a:pt x="117" y="62"/>
                  <a:pt x="116" y="61"/>
                </a:cubicBezTo>
                <a:cubicBezTo>
                  <a:pt x="114" y="59"/>
                  <a:pt x="111" y="57"/>
                  <a:pt x="109" y="55"/>
                </a:cubicBezTo>
                <a:cubicBezTo>
                  <a:pt x="109" y="55"/>
                  <a:pt x="109" y="55"/>
                  <a:pt x="109" y="54"/>
                </a:cubicBezTo>
                <a:cubicBezTo>
                  <a:pt x="110" y="54"/>
                  <a:pt x="110" y="54"/>
                  <a:pt x="111" y="53"/>
                </a:cubicBezTo>
                <a:cubicBezTo>
                  <a:pt x="111" y="53"/>
                  <a:pt x="111" y="52"/>
                  <a:pt x="111" y="52"/>
                </a:cubicBezTo>
                <a:cubicBezTo>
                  <a:pt x="112" y="51"/>
                  <a:pt x="112" y="51"/>
                  <a:pt x="112" y="51"/>
                </a:cubicBezTo>
                <a:cubicBezTo>
                  <a:pt x="113" y="50"/>
                  <a:pt x="113" y="50"/>
                  <a:pt x="113" y="49"/>
                </a:cubicBezTo>
                <a:cubicBezTo>
                  <a:pt x="113" y="49"/>
                  <a:pt x="113" y="49"/>
                  <a:pt x="113" y="49"/>
                </a:cubicBezTo>
                <a:cubicBezTo>
                  <a:pt x="124" y="55"/>
                  <a:pt x="131" y="63"/>
                  <a:pt x="136" y="74"/>
                </a:cubicBezTo>
                <a:cubicBezTo>
                  <a:pt x="135" y="74"/>
                  <a:pt x="135" y="75"/>
                  <a:pt x="134" y="75"/>
                </a:cubicBezTo>
                <a:cubicBezTo>
                  <a:pt x="134" y="75"/>
                  <a:pt x="134" y="75"/>
                  <a:pt x="134" y="75"/>
                </a:cubicBezTo>
                <a:cubicBezTo>
                  <a:pt x="133" y="76"/>
                  <a:pt x="132" y="78"/>
                  <a:pt x="132" y="79"/>
                </a:cubicBezTo>
                <a:cubicBezTo>
                  <a:pt x="131" y="79"/>
                  <a:pt x="131" y="79"/>
                  <a:pt x="131" y="79"/>
                </a:cubicBezTo>
                <a:cubicBezTo>
                  <a:pt x="131" y="80"/>
                  <a:pt x="131" y="80"/>
                  <a:pt x="131" y="81"/>
                </a:cubicBezTo>
                <a:cubicBezTo>
                  <a:pt x="131" y="81"/>
                  <a:pt x="131" y="81"/>
                  <a:pt x="131" y="82"/>
                </a:cubicBezTo>
                <a:cubicBezTo>
                  <a:pt x="131" y="82"/>
                  <a:pt x="130" y="83"/>
                  <a:pt x="130" y="84"/>
                </a:cubicBezTo>
                <a:cubicBezTo>
                  <a:pt x="130" y="85"/>
                  <a:pt x="131" y="85"/>
                  <a:pt x="131" y="86"/>
                </a:cubicBezTo>
                <a:cubicBezTo>
                  <a:pt x="131" y="86"/>
                  <a:pt x="131" y="87"/>
                  <a:pt x="131" y="87"/>
                </a:cubicBezTo>
                <a:cubicBezTo>
                  <a:pt x="131" y="87"/>
                  <a:pt x="131" y="88"/>
                  <a:pt x="131" y="88"/>
                </a:cubicBezTo>
                <a:cubicBezTo>
                  <a:pt x="131" y="89"/>
                  <a:pt x="132" y="89"/>
                  <a:pt x="132" y="89"/>
                </a:cubicBezTo>
                <a:cubicBezTo>
                  <a:pt x="132" y="89"/>
                  <a:pt x="132" y="90"/>
                  <a:pt x="132" y="90"/>
                </a:cubicBezTo>
                <a:cubicBezTo>
                  <a:pt x="133" y="90"/>
                  <a:pt x="133" y="91"/>
                  <a:pt x="133" y="91"/>
                </a:cubicBezTo>
                <a:cubicBezTo>
                  <a:pt x="133" y="91"/>
                  <a:pt x="133" y="92"/>
                  <a:pt x="134" y="92"/>
                </a:cubicBezTo>
                <a:cubicBezTo>
                  <a:pt x="134" y="92"/>
                  <a:pt x="134" y="92"/>
                  <a:pt x="134" y="93"/>
                </a:cubicBezTo>
                <a:cubicBezTo>
                  <a:pt x="135" y="93"/>
                  <a:pt x="135" y="93"/>
                  <a:pt x="135" y="93"/>
                </a:cubicBezTo>
                <a:cubicBezTo>
                  <a:pt x="136" y="94"/>
                  <a:pt x="136" y="94"/>
                  <a:pt x="136" y="94"/>
                </a:cubicBezTo>
                <a:cubicBezTo>
                  <a:pt x="137" y="94"/>
                  <a:pt x="137" y="94"/>
                  <a:pt x="137" y="95"/>
                </a:cubicBezTo>
                <a:cubicBezTo>
                  <a:pt x="138" y="95"/>
                  <a:pt x="138" y="95"/>
                  <a:pt x="138" y="95"/>
                </a:cubicBezTo>
                <a:cubicBezTo>
                  <a:pt x="139" y="95"/>
                  <a:pt x="139" y="95"/>
                  <a:pt x="139" y="95"/>
                </a:cubicBezTo>
                <a:cubicBezTo>
                  <a:pt x="140" y="95"/>
                  <a:pt x="140" y="95"/>
                  <a:pt x="140" y="96"/>
                </a:cubicBezTo>
                <a:cubicBezTo>
                  <a:pt x="141" y="96"/>
                  <a:pt x="141" y="96"/>
                  <a:pt x="141" y="96"/>
                </a:cubicBezTo>
                <a:cubicBezTo>
                  <a:pt x="141" y="98"/>
                  <a:pt x="141" y="101"/>
                  <a:pt x="141" y="104"/>
                </a:cubicBezTo>
                <a:cubicBezTo>
                  <a:pt x="141" y="116"/>
                  <a:pt x="136" y="127"/>
                  <a:pt x="128" y="135"/>
                </a:cubicBezTo>
                <a:close/>
                <a:moveTo>
                  <a:pt x="146" y="98"/>
                </a:moveTo>
                <a:cubicBezTo>
                  <a:pt x="146" y="97"/>
                  <a:pt x="146" y="96"/>
                  <a:pt x="146" y="95"/>
                </a:cubicBezTo>
                <a:cubicBezTo>
                  <a:pt x="150" y="94"/>
                  <a:pt x="154" y="90"/>
                  <a:pt x="154" y="86"/>
                </a:cubicBezTo>
                <a:cubicBezTo>
                  <a:pt x="154" y="86"/>
                  <a:pt x="154" y="87"/>
                  <a:pt x="154" y="88"/>
                </a:cubicBezTo>
                <a:cubicBezTo>
                  <a:pt x="154" y="93"/>
                  <a:pt x="151" y="97"/>
                  <a:pt x="146" y="98"/>
                </a:cubicBezTo>
                <a:close/>
                <a:moveTo>
                  <a:pt x="70" y="50"/>
                </a:moveTo>
                <a:cubicBezTo>
                  <a:pt x="71" y="50"/>
                  <a:pt x="71" y="50"/>
                  <a:pt x="72" y="50"/>
                </a:cubicBezTo>
                <a:cubicBezTo>
                  <a:pt x="73" y="50"/>
                  <a:pt x="73" y="50"/>
                  <a:pt x="74" y="49"/>
                </a:cubicBezTo>
                <a:cubicBezTo>
                  <a:pt x="75" y="48"/>
                  <a:pt x="75" y="47"/>
                  <a:pt x="73" y="46"/>
                </a:cubicBezTo>
                <a:cubicBezTo>
                  <a:pt x="69" y="42"/>
                  <a:pt x="67" y="37"/>
                  <a:pt x="67" y="32"/>
                </a:cubicBezTo>
                <a:cubicBezTo>
                  <a:pt x="67" y="23"/>
                  <a:pt x="74" y="15"/>
                  <a:pt x="84" y="15"/>
                </a:cubicBezTo>
                <a:cubicBezTo>
                  <a:pt x="93" y="15"/>
                  <a:pt x="101" y="23"/>
                  <a:pt x="101" y="32"/>
                </a:cubicBezTo>
                <a:cubicBezTo>
                  <a:pt x="101" y="37"/>
                  <a:pt x="99" y="41"/>
                  <a:pt x="95" y="45"/>
                </a:cubicBezTo>
                <a:cubicBezTo>
                  <a:pt x="94" y="46"/>
                  <a:pt x="94" y="47"/>
                  <a:pt x="95" y="48"/>
                </a:cubicBezTo>
                <a:cubicBezTo>
                  <a:pt x="96" y="50"/>
                  <a:pt x="98" y="50"/>
                  <a:pt x="99" y="49"/>
                </a:cubicBezTo>
                <a:cubicBezTo>
                  <a:pt x="104" y="44"/>
                  <a:pt x="106" y="38"/>
                  <a:pt x="106" y="32"/>
                </a:cubicBezTo>
                <a:cubicBezTo>
                  <a:pt x="106" y="20"/>
                  <a:pt x="96" y="10"/>
                  <a:pt x="84" y="10"/>
                </a:cubicBezTo>
                <a:cubicBezTo>
                  <a:pt x="71" y="10"/>
                  <a:pt x="61" y="20"/>
                  <a:pt x="61" y="32"/>
                </a:cubicBezTo>
                <a:cubicBezTo>
                  <a:pt x="61" y="39"/>
                  <a:pt x="65" y="46"/>
                  <a:pt x="70" y="50"/>
                </a:cubicBezTo>
                <a:close/>
                <a:moveTo>
                  <a:pt x="85" y="141"/>
                </a:moveTo>
                <a:cubicBezTo>
                  <a:pt x="73" y="142"/>
                  <a:pt x="63" y="141"/>
                  <a:pt x="52" y="136"/>
                </a:cubicBezTo>
                <a:cubicBezTo>
                  <a:pt x="51" y="136"/>
                  <a:pt x="49" y="136"/>
                  <a:pt x="49" y="138"/>
                </a:cubicBezTo>
                <a:cubicBezTo>
                  <a:pt x="48" y="139"/>
                  <a:pt x="49" y="140"/>
                  <a:pt x="50" y="141"/>
                </a:cubicBezTo>
                <a:cubicBezTo>
                  <a:pt x="59" y="145"/>
                  <a:pt x="68" y="147"/>
                  <a:pt x="78" y="147"/>
                </a:cubicBezTo>
                <a:cubicBezTo>
                  <a:pt x="81" y="147"/>
                  <a:pt x="83" y="147"/>
                  <a:pt x="85" y="147"/>
                </a:cubicBezTo>
                <a:cubicBezTo>
                  <a:pt x="87" y="147"/>
                  <a:pt x="88" y="145"/>
                  <a:pt x="88" y="144"/>
                </a:cubicBezTo>
                <a:cubicBezTo>
                  <a:pt x="88" y="142"/>
                  <a:pt x="86" y="141"/>
                  <a:pt x="85" y="141"/>
                </a:cubicBezTo>
                <a:close/>
              </a:path>
            </a:pathLst>
          </a:custGeom>
          <a:solidFill>
            <a:srgbClr val="FFFFFF"/>
          </a:solidFill>
          <a:ln>
            <a:noFill/>
          </a:ln>
        </p:spPr>
        <p:txBody>
          <a:bodyPr vert="horz" wrap="square" lIns="91440" tIns="45720" rIns="91440" bIns="45720" numCol="1" anchor="t" anchorCtr="0" compatLnSpc="1"/>
          <a:lstStyle/>
          <a:p>
            <a:endParaRPr lang="en-US"/>
          </a:p>
        </p:txBody>
      </p:sp>
      <p:sp>
        <p:nvSpPr>
          <p:cNvPr id="32" name="TextBox 31"/>
          <p:cNvSpPr txBox="1"/>
          <p:nvPr/>
        </p:nvSpPr>
        <p:spPr>
          <a:xfrm>
            <a:off x="1500989" y="5368069"/>
            <a:ext cx="1554914" cy="369332"/>
          </a:xfrm>
          <a:prstGeom prst="rect">
            <a:avLst/>
          </a:prstGeom>
          <a:noFill/>
        </p:spPr>
        <p:txBody>
          <a:bodyPr wrap="square" lIns="0" rIns="0" rtlCol="0">
            <a:spAutoFit/>
          </a:bodyPr>
          <a:lstStyle/>
          <a:p>
            <a:pPr algn="ctr"/>
            <a:r>
              <a:rPr lang="en-US" altLang="zh-CN" b="1" dirty="0">
                <a:latin typeface="微软雅黑" panose="020B0503020204020204" pitchFamily="34" charset="-122"/>
                <a:ea typeface="微软雅黑" panose="020B0503020204020204" pitchFamily="34" charset="-122"/>
                <a:cs typeface="Hiragino Sans GB W6" charset="-122"/>
              </a:rPr>
              <a:t>数字孪生</a:t>
            </a:r>
            <a:endParaRPr lang="tr-TR" altLang="zh-CN" b="1" dirty="0">
              <a:latin typeface="微软雅黑" panose="020B0503020204020204" pitchFamily="34" charset="-122"/>
              <a:ea typeface="微软雅黑" panose="020B0503020204020204" pitchFamily="34" charset="-122"/>
              <a:cs typeface="Hiragino Sans GB W6" charset="-122"/>
            </a:endParaRPr>
          </a:p>
        </p:txBody>
      </p:sp>
      <p:sp>
        <p:nvSpPr>
          <p:cNvPr id="19" name="Title 1"/>
          <p:cNvSpPr txBox="1"/>
          <p:nvPr/>
        </p:nvSpPr>
        <p:spPr>
          <a:xfrm>
            <a:off x="7612492" y="862811"/>
            <a:ext cx="3912782"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我们的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使命</a:t>
            </a:r>
            <a:r>
              <a:rPr lang="zh-CN" altLang="en-US" sz="3200" b="1" dirty="0">
                <a:latin typeface="微软雅黑" panose="020B0503020204020204" pitchFamily="34" charset="-122"/>
                <a:ea typeface="微软雅黑" panose="020B0503020204020204" pitchFamily="34" charset="-122"/>
                <a:cs typeface="Hiragino Sans GB W6" charset="-122"/>
              </a:rPr>
              <a:t>与</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愿景</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en-US" sz="3200" b="1" dirty="0">
                <a:solidFill>
                  <a:schemeClr val="accent1"/>
                </a:solidFill>
                <a:latin typeface="微软雅黑" panose="020B0503020204020204" pitchFamily="34" charset="-122"/>
                <a:ea typeface="微软雅黑" panose="020B0503020204020204" pitchFamily="34" charset="-122"/>
                <a:cs typeface="Hiragino Sans GB W6" charset="-122"/>
              </a:rPr>
              <a:t>Our</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 </a:t>
            </a:r>
            <a:r>
              <a:rPr lang="en-US" altLang="zh-CN" sz="3200" b="1" dirty="0">
                <a:latin typeface="微软雅黑" panose="020B0503020204020204" pitchFamily="34" charset="-122"/>
                <a:ea typeface="微软雅黑" panose="020B0503020204020204" pitchFamily="34" charset="-122"/>
                <a:cs typeface="Hiragino Sans GB W6" charset="-122"/>
              </a:rPr>
              <a:t>Mission</a:t>
            </a:r>
            <a:endParaRPr lang="en-US" sz="3200" b="1" dirty="0">
              <a:latin typeface="微软雅黑" panose="020B0503020204020204" pitchFamily="34" charset="-122"/>
              <a:ea typeface="微软雅黑" panose="020B0503020204020204" pitchFamily="34" charset="-122"/>
              <a:cs typeface="Hiragino Sans GB W6" charset="-122"/>
            </a:endParaRPr>
          </a:p>
        </p:txBody>
      </p:sp>
      <p:sp>
        <p:nvSpPr>
          <p:cNvPr id="22" name="TextBox 31"/>
          <p:cNvSpPr txBox="1"/>
          <p:nvPr/>
        </p:nvSpPr>
        <p:spPr>
          <a:xfrm>
            <a:off x="3969988" y="5368069"/>
            <a:ext cx="1554914" cy="369332"/>
          </a:xfrm>
          <a:prstGeom prst="rect">
            <a:avLst/>
          </a:prstGeom>
          <a:noFill/>
        </p:spPr>
        <p:txBody>
          <a:bodyPr wrap="square" lIns="0" rIns="0" rtlCol="0">
            <a:spAutoFit/>
          </a:bodyPr>
          <a:lstStyle/>
          <a:p>
            <a:pPr algn="ctr"/>
            <a:r>
              <a:rPr lang="tr-TR" altLang="zh-CN" b="1" dirty="0" err="1">
                <a:latin typeface="微软雅黑" panose="020B0503020204020204" pitchFamily="34" charset="-122"/>
                <a:ea typeface="微软雅黑" panose="020B0503020204020204" pitchFamily="34" charset="-122"/>
                <a:cs typeface="Hiragino Sans GB W6" charset="-122"/>
              </a:rPr>
              <a:t>人工智能</a:t>
            </a:r>
            <a:endParaRPr lang="tr-TR" altLang="zh-CN" b="1" dirty="0">
              <a:latin typeface="微软雅黑" panose="020B0503020204020204" pitchFamily="34" charset="-122"/>
              <a:ea typeface="微软雅黑" panose="020B0503020204020204" pitchFamily="34" charset="-122"/>
              <a:cs typeface="Hiragino Sans GB W6" charset="-122"/>
            </a:endParaRPr>
          </a:p>
        </p:txBody>
      </p:sp>
      <p:sp>
        <p:nvSpPr>
          <p:cNvPr id="24" name="TextBox 31"/>
          <p:cNvSpPr txBox="1"/>
          <p:nvPr/>
        </p:nvSpPr>
        <p:spPr>
          <a:xfrm>
            <a:off x="6487459" y="5368069"/>
            <a:ext cx="1554914" cy="646331"/>
          </a:xfrm>
          <a:prstGeom prst="rect">
            <a:avLst/>
          </a:prstGeom>
          <a:noFill/>
        </p:spPr>
        <p:txBody>
          <a:bodyPr wrap="square" lIns="0" rIns="0" rtlCol="0">
            <a:spAutoFit/>
          </a:bodyPr>
          <a:lstStyle/>
          <a:p>
            <a:pPr algn="ctr"/>
            <a:r>
              <a:rPr lang="en-US" altLang="zh-CN" b="1" dirty="0">
                <a:latin typeface="微软雅黑" panose="020B0503020204020204" pitchFamily="34" charset="-122"/>
                <a:ea typeface="微软雅黑" panose="020B0503020204020204" pitchFamily="34" charset="-122"/>
                <a:cs typeface="Hiragino Sans GB W6" charset="-122"/>
              </a:rPr>
              <a:t>大数据</a:t>
            </a:r>
            <a:endParaRPr lang="tr-TR" altLang="zh-CN" b="1" dirty="0">
              <a:latin typeface="微软雅黑" panose="020B0503020204020204" pitchFamily="34" charset="-122"/>
              <a:ea typeface="微软雅黑" panose="020B0503020204020204" pitchFamily="34" charset="-122"/>
              <a:cs typeface="Hiragino Sans GB W6" charset="-122"/>
            </a:endParaRPr>
          </a:p>
          <a:p>
            <a:pPr algn="ctr"/>
            <a:endParaRPr lang="tr-TR" altLang="zh-CN" b="1" dirty="0">
              <a:latin typeface="微软雅黑" panose="020B0503020204020204" pitchFamily="34" charset="-122"/>
              <a:ea typeface="微软雅黑" panose="020B0503020204020204" pitchFamily="34" charset="-122"/>
              <a:cs typeface="Hiragino Sans GB W6" charset="-122"/>
            </a:endParaRPr>
          </a:p>
        </p:txBody>
      </p:sp>
      <p:sp>
        <p:nvSpPr>
          <p:cNvPr id="21" name="AutoShape 2"/>
          <p:cNvSpPr/>
          <p:nvPr/>
        </p:nvSpPr>
        <p:spPr bwMode="auto">
          <a:xfrm>
            <a:off x="4141190" y="3891356"/>
            <a:ext cx="1292954" cy="1292954"/>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Titillium" charset="0"/>
              <a:ea typeface="Titillium" charset="0"/>
              <a:cs typeface="Titillium" charset="0"/>
            </a:endParaRPr>
          </a:p>
        </p:txBody>
      </p:sp>
      <p:sp>
        <p:nvSpPr>
          <p:cNvPr id="39" name="TextBox 31"/>
          <p:cNvSpPr txBox="1"/>
          <p:nvPr/>
        </p:nvSpPr>
        <p:spPr>
          <a:xfrm>
            <a:off x="8938874" y="5368069"/>
            <a:ext cx="1554914" cy="369332"/>
          </a:xfrm>
          <a:prstGeom prst="rect">
            <a:avLst/>
          </a:prstGeom>
          <a:noFill/>
        </p:spPr>
        <p:txBody>
          <a:bodyPr wrap="square" lIns="0" rIns="0" rtlCol="0">
            <a:spAutoFit/>
          </a:bodyPr>
          <a:lstStyle/>
          <a:p>
            <a:pPr algn="ctr"/>
            <a:r>
              <a:rPr lang="tr-TR" altLang="zh-CN" b="1" dirty="0" err="1">
                <a:latin typeface="微软雅黑" panose="020B0503020204020204" pitchFamily="34" charset="-122"/>
                <a:ea typeface="微软雅黑" panose="020B0503020204020204" pitchFamily="34" charset="-122"/>
                <a:cs typeface="Hiragino Sans GB W6" charset="-122"/>
              </a:rPr>
              <a:t>计算机图形学</a:t>
            </a:r>
            <a:endParaRPr lang="tr-TR" altLang="zh-CN" b="1" dirty="0">
              <a:latin typeface="微软雅黑" panose="020B0503020204020204" pitchFamily="34" charset="-122"/>
              <a:ea typeface="微软雅黑" panose="020B0503020204020204" pitchFamily="34" charset="-122"/>
              <a:cs typeface="Hiragino Sans GB W6" charset="-122"/>
            </a:endParaRPr>
          </a:p>
        </p:txBody>
      </p:sp>
      <p:sp>
        <p:nvSpPr>
          <p:cNvPr id="30" name="Freeform 1114"/>
          <p:cNvSpPr>
            <a:spLocks noEditPoints="1"/>
          </p:cNvSpPr>
          <p:nvPr/>
        </p:nvSpPr>
        <p:spPr bwMode="auto">
          <a:xfrm>
            <a:off x="4473948" y="4211326"/>
            <a:ext cx="604203" cy="607695"/>
          </a:xfrm>
          <a:custGeom>
            <a:avLst/>
            <a:gdLst>
              <a:gd name="T0" fmla="*/ 160 w 160"/>
              <a:gd name="T1" fmla="*/ 0 h 160"/>
              <a:gd name="T2" fmla="*/ 0 w 160"/>
              <a:gd name="T3" fmla="*/ 21 h 160"/>
              <a:gd name="T4" fmla="*/ 5 w 160"/>
              <a:gd name="T5" fmla="*/ 128 h 160"/>
              <a:gd name="T6" fmla="*/ 0 w 160"/>
              <a:gd name="T7" fmla="*/ 131 h 160"/>
              <a:gd name="T8" fmla="*/ 5 w 160"/>
              <a:gd name="T9" fmla="*/ 133 h 160"/>
              <a:gd name="T10" fmla="*/ 77 w 160"/>
              <a:gd name="T11" fmla="*/ 139 h 160"/>
              <a:gd name="T12" fmla="*/ 69 w 160"/>
              <a:gd name="T13" fmla="*/ 149 h 160"/>
              <a:gd name="T14" fmla="*/ 91 w 160"/>
              <a:gd name="T15" fmla="*/ 149 h 160"/>
              <a:gd name="T16" fmla="*/ 83 w 160"/>
              <a:gd name="T17" fmla="*/ 139 h 160"/>
              <a:gd name="T18" fmla="*/ 155 w 160"/>
              <a:gd name="T19" fmla="*/ 133 h 160"/>
              <a:gd name="T20" fmla="*/ 160 w 160"/>
              <a:gd name="T21" fmla="*/ 131 h 160"/>
              <a:gd name="T22" fmla="*/ 155 w 160"/>
              <a:gd name="T23" fmla="*/ 128 h 160"/>
              <a:gd name="T24" fmla="*/ 160 w 160"/>
              <a:gd name="T25" fmla="*/ 21 h 160"/>
              <a:gd name="T26" fmla="*/ 80 w 160"/>
              <a:gd name="T27" fmla="*/ 155 h 160"/>
              <a:gd name="T28" fmla="*/ 80 w 160"/>
              <a:gd name="T29" fmla="*/ 144 h 160"/>
              <a:gd name="T30" fmla="*/ 5 w 160"/>
              <a:gd name="T31" fmla="*/ 5 h 160"/>
              <a:gd name="T32" fmla="*/ 155 w 160"/>
              <a:gd name="T33" fmla="*/ 16 h 160"/>
              <a:gd name="T34" fmla="*/ 5 w 160"/>
              <a:gd name="T35" fmla="*/ 5 h 160"/>
              <a:gd name="T36" fmla="*/ 11 w 160"/>
              <a:gd name="T37" fmla="*/ 128 h 160"/>
              <a:gd name="T38" fmla="*/ 149 w 160"/>
              <a:gd name="T39" fmla="*/ 21 h 160"/>
              <a:gd name="T40" fmla="*/ 27 w 160"/>
              <a:gd name="T41" fmla="*/ 53 h 160"/>
              <a:gd name="T42" fmla="*/ 53 w 160"/>
              <a:gd name="T43" fmla="*/ 51 h 160"/>
              <a:gd name="T44" fmla="*/ 27 w 160"/>
              <a:gd name="T45" fmla="*/ 48 h 160"/>
              <a:gd name="T46" fmla="*/ 27 w 160"/>
              <a:gd name="T47" fmla="*/ 53 h 160"/>
              <a:gd name="T48" fmla="*/ 40 w 160"/>
              <a:gd name="T49" fmla="*/ 45 h 160"/>
              <a:gd name="T50" fmla="*/ 40 w 160"/>
              <a:gd name="T51" fmla="*/ 40 h 160"/>
              <a:gd name="T52" fmla="*/ 24 w 160"/>
              <a:gd name="T53" fmla="*/ 43 h 160"/>
              <a:gd name="T54" fmla="*/ 27 w 160"/>
              <a:gd name="T55" fmla="*/ 61 h 160"/>
              <a:gd name="T56" fmla="*/ 53 w 160"/>
              <a:gd name="T57" fmla="*/ 59 h 160"/>
              <a:gd name="T58" fmla="*/ 27 w 160"/>
              <a:gd name="T59" fmla="*/ 56 h 160"/>
              <a:gd name="T60" fmla="*/ 27 w 160"/>
              <a:gd name="T61" fmla="*/ 61 h 160"/>
              <a:gd name="T62" fmla="*/ 32 w 160"/>
              <a:gd name="T63" fmla="*/ 112 h 160"/>
              <a:gd name="T64" fmla="*/ 66 w 160"/>
              <a:gd name="T65" fmla="*/ 80 h 160"/>
              <a:gd name="T66" fmla="*/ 90 w 160"/>
              <a:gd name="T67" fmla="*/ 102 h 160"/>
              <a:gd name="T68" fmla="*/ 125 w 160"/>
              <a:gd name="T69" fmla="*/ 68 h 160"/>
              <a:gd name="T70" fmla="*/ 128 w 160"/>
              <a:gd name="T71" fmla="*/ 83 h 160"/>
              <a:gd name="T72" fmla="*/ 131 w 160"/>
              <a:gd name="T73" fmla="*/ 61 h 160"/>
              <a:gd name="T74" fmla="*/ 129 w 160"/>
              <a:gd name="T75" fmla="*/ 59 h 160"/>
              <a:gd name="T76" fmla="*/ 109 w 160"/>
              <a:gd name="T77" fmla="*/ 59 h 160"/>
              <a:gd name="T78" fmla="*/ 109 w 160"/>
              <a:gd name="T79" fmla="*/ 64 h 160"/>
              <a:gd name="T80" fmla="*/ 90 w 160"/>
              <a:gd name="T81" fmla="*/ 96 h 160"/>
              <a:gd name="T82" fmla="*/ 64 w 160"/>
              <a:gd name="T83" fmla="*/ 74 h 160"/>
              <a:gd name="T84" fmla="*/ 30 w 160"/>
              <a:gd name="T85" fmla="*/ 1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 h="160">
                <a:moveTo>
                  <a:pt x="160" y="21"/>
                </a:moveTo>
                <a:cubicBezTo>
                  <a:pt x="160" y="0"/>
                  <a:pt x="160" y="0"/>
                  <a:pt x="160" y="0"/>
                </a:cubicBezTo>
                <a:cubicBezTo>
                  <a:pt x="0" y="0"/>
                  <a:pt x="0" y="0"/>
                  <a:pt x="0" y="0"/>
                </a:cubicBezTo>
                <a:cubicBezTo>
                  <a:pt x="0" y="21"/>
                  <a:pt x="0" y="21"/>
                  <a:pt x="0" y="21"/>
                </a:cubicBezTo>
                <a:cubicBezTo>
                  <a:pt x="5" y="21"/>
                  <a:pt x="5" y="21"/>
                  <a:pt x="5" y="21"/>
                </a:cubicBezTo>
                <a:cubicBezTo>
                  <a:pt x="5" y="128"/>
                  <a:pt x="5" y="128"/>
                  <a:pt x="5" y="128"/>
                </a:cubicBezTo>
                <a:cubicBezTo>
                  <a:pt x="3" y="128"/>
                  <a:pt x="3" y="128"/>
                  <a:pt x="3" y="128"/>
                </a:cubicBezTo>
                <a:cubicBezTo>
                  <a:pt x="1" y="128"/>
                  <a:pt x="0" y="129"/>
                  <a:pt x="0" y="131"/>
                </a:cubicBezTo>
                <a:cubicBezTo>
                  <a:pt x="0" y="132"/>
                  <a:pt x="1" y="133"/>
                  <a:pt x="3" y="133"/>
                </a:cubicBezTo>
                <a:cubicBezTo>
                  <a:pt x="5" y="133"/>
                  <a:pt x="5" y="133"/>
                  <a:pt x="5" y="133"/>
                </a:cubicBezTo>
                <a:cubicBezTo>
                  <a:pt x="77" y="133"/>
                  <a:pt x="77" y="133"/>
                  <a:pt x="77" y="133"/>
                </a:cubicBezTo>
                <a:cubicBezTo>
                  <a:pt x="77" y="139"/>
                  <a:pt x="77" y="139"/>
                  <a:pt x="77" y="139"/>
                </a:cubicBezTo>
                <a:cubicBezTo>
                  <a:pt x="77" y="139"/>
                  <a:pt x="77" y="139"/>
                  <a:pt x="77" y="139"/>
                </a:cubicBezTo>
                <a:cubicBezTo>
                  <a:pt x="73" y="140"/>
                  <a:pt x="69" y="144"/>
                  <a:pt x="69" y="149"/>
                </a:cubicBezTo>
                <a:cubicBezTo>
                  <a:pt x="69" y="155"/>
                  <a:pt x="74" y="160"/>
                  <a:pt x="80" y="160"/>
                </a:cubicBezTo>
                <a:cubicBezTo>
                  <a:pt x="86" y="160"/>
                  <a:pt x="91" y="155"/>
                  <a:pt x="91" y="149"/>
                </a:cubicBezTo>
                <a:cubicBezTo>
                  <a:pt x="91" y="144"/>
                  <a:pt x="87" y="140"/>
                  <a:pt x="83" y="139"/>
                </a:cubicBezTo>
                <a:cubicBezTo>
                  <a:pt x="83" y="139"/>
                  <a:pt x="83" y="139"/>
                  <a:pt x="83" y="139"/>
                </a:cubicBezTo>
                <a:cubicBezTo>
                  <a:pt x="83" y="133"/>
                  <a:pt x="83" y="133"/>
                  <a:pt x="83" y="133"/>
                </a:cubicBezTo>
                <a:cubicBezTo>
                  <a:pt x="155" y="133"/>
                  <a:pt x="155" y="133"/>
                  <a:pt x="155" y="133"/>
                </a:cubicBezTo>
                <a:cubicBezTo>
                  <a:pt x="157" y="133"/>
                  <a:pt x="157" y="133"/>
                  <a:pt x="157" y="133"/>
                </a:cubicBezTo>
                <a:cubicBezTo>
                  <a:pt x="159" y="133"/>
                  <a:pt x="160" y="132"/>
                  <a:pt x="160" y="131"/>
                </a:cubicBezTo>
                <a:cubicBezTo>
                  <a:pt x="160" y="129"/>
                  <a:pt x="159" y="128"/>
                  <a:pt x="157" y="128"/>
                </a:cubicBezTo>
                <a:cubicBezTo>
                  <a:pt x="155" y="128"/>
                  <a:pt x="155" y="128"/>
                  <a:pt x="155" y="128"/>
                </a:cubicBezTo>
                <a:cubicBezTo>
                  <a:pt x="155" y="21"/>
                  <a:pt x="155" y="21"/>
                  <a:pt x="155" y="21"/>
                </a:cubicBezTo>
                <a:lnTo>
                  <a:pt x="160" y="21"/>
                </a:lnTo>
                <a:close/>
                <a:moveTo>
                  <a:pt x="85" y="149"/>
                </a:moveTo>
                <a:cubicBezTo>
                  <a:pt x="85" y="152"/>
                  <a:pt x="83" y="155"/>
                  <a:pt x="80" y="155"/>
                </a:cubicBezTo>
                <a:cubicBezTo>
                  <a:pt x="77" y="155"/>
                  <a:pt x="75" y="152"/>
                  <a:pt x="75" y="149"/>
                </a:cubicBezTo>
                <a:cubicBezTo>
                  <a:pt x="75" y="146"/>
                  <a:pt x="77" y="144"/>
                  <a:pt x="80" y="144"/>
                </a:cubicBezTo>
                <a:cubicBezTo>
                  <a:pt x="83" y="144"/>
                  <a:pt x="85" y="146"/>
                  <a:pt x="85" y="149"/>
                </a:cubicBezTo>
                <a:close/>
                <a:moveTo>
                  <a:pt x="5" y="5"/>
                </a:moveTo>
                <a:cubicBezTo>
                  <a:pt x="155" y="5"/>
                  <a:pt x="155" y="5"/>
                  <a:pt x="155" y="5"/>
                </a:cubicBezTo>
                <a:cubicBezTo>
                  <a:pt x="155" y="16"/>
                  <a:pt x="155" y="16"/>
                  <a:pt x="155" y="16"/>
                </a:cubicBezTo>
                <a:cubicBezTo>
                  <a:pt x="5" y="16"/>
                  <a:pt x="5" y="16"/>
                  <a:pt x="5" y="16"/>
                </a:cubicBezTo>
                <a:lnTo>
                  <a:pt x="5" y="5"/>
                </a:lnTo>
                <a:close/>
                <a:moveTo>
                  <a:pt x="149" y="128"/>
                </a:moveTo>
                <a:cubicBezTo>
                  <a:pt x="11" y="128"/>
                  <a:pt x="11" y="128"/>
                  <a:pt x="11" y="128"/>
                </a:cubicBezTo>
                <a:cubicBezTo>
                  <a:pt x="11" y="21"/>
                  <a:pt x="11" y="21"/>
                  <a:pt x="11" y="21"/>
                </a:cubicBezTo>
                <a:cubicBezTo>
                  <a:pt x="149" y="21"/>
                  <a:pt x="149" y="21"/>
                  <a:pt x="149" y="21"/>
                </a:cubicBezTo>
                <a:lnTo>
                  <a:pt x="149" y="128"/>
                </a:lnTo>
                <a:close/>
                <a:moveTo>
                  <a:pt x="27" y="53"/>
                </a:moveTo>
                <a:cubicBezTo>
                  <a:pt x="51" y="53"/>
                  <a:pt x="51" y="53"/>
                  <a:pt x="51" y="53"/>
                </a:cubicBezTo>
                <a:cubicBezTo>
                  <a:pt x="52" y="53"/>
                  <a:pt x="53" y="52"/>
                  <a:pt x="53" y="51"/>
                </a:cubicBezTo>
                <a:cubicBezTo>
                  <a:pt x="53" y="49"/>
                  <a:pt x="52" y="48"/>
                  <a:pt x="51" y="48"/>
                </a:cubicBezTo>
                <a:cubicBezTo>
                  <a:pt x="27" y="48"/>
                  <a:pt x="27" y="48"/>
                  <a:pt x="27" y="48"/>
                </a:cubicBezTo>
                <a:cubicBezTo>
                  <a:pt x="25" y="48"/>
                  <a:pt x="24" y="49"/>
                  <a:pt x="24" y="51"/>
                </a:cubicBezTo>
                <a:cubicBezTo>
                  <a:pt x="24" y="52"/>
                  <a:pt x="25" y="53"/>
                  <a:pt x="27" y="53"/>
                </a:cubicBezTo>
                <a:close/>
                <a:moveTo>
                  <a:pt x="27" y="45"/>
                </a:moveTo>
                <a:cubicBezTo>
                  <a:pt x="40" y="45"/>
                  <a:pt x="40" y="45"/>
                  <a:pt x="40" y="45"/>
                </a:cubicBezTo>
                <a:cubicBezTo>
                  <a:pt x="41" y="45"/>
                  <a:pt x="43" y="44"/>
                  <a:pt x="43" y="43"/>
                </a:cubicBezTo>
                <a:cubicBezTo>
                  <a:pt x="43" y="41"/>
                  <a:pt x="41" y="40"/>
                  <a:pt x="40" y="40"/>
                </a:cubicBezTo>
                <a:cubicBezTo>
                  <a:pt x="27" y="40"/>
                  <a:pt x="27" y="40"/>
                  <a:pt x="27" y="40"/>
                </a:cubicBezTo>
                <a:cubicBezTo>
                  <a:pt x="25" y="40"/>
                  <a:pt x="24" y="41"/>
                  <a:pt x="24" y="43"/>
                </a:cubicBezTo>
                <a:cubicBezTo>
                  <a:pt x="24" y="44"/>
                  <a:pt x="25" y="45"/>
                  <a:pt x="27" y="45"/>
                </a:cubicBezTo>
                <a:close/>
                <a:moveTo>
                  <a:pt x="27" y="61"/>
                </a:moveTo>
                <a:cubicBezTo>
                  <a:pt x="51" y="61"/>
                  <a:pt x="51" y="61"/>
                  <a:pt x="51" y="61"/>
                </a:cubicBezTo>
                <a:cubicBezTo>
                  <a:pt x="52" y="61"/>
                  <a:pt x="53" y="60"/>
                  <a:pt x="53" y="59"/>
                </a:cubicBezTo>
                <a:cubicBezTo>
                  <a:pt x="53" y="57"/>
                  <a:pt x="52" y="56"/>
                  <a:pt x="51" y="56"/>
                </a:cubicBezTo>
                <a:cubicBezTo>
                  <a:pt x="27" y="56"/>
                  <a:pt x="27" y="56"/>
                  <a:pt x="27" y="56"/>
                </a:cubicBezTo>
                <a:cubicBezTo>
                  <a:pt x="25" y="56"/>
                  <a:pt x="24" y="57"/>
                  <a:pt x="24" y="59"/>
                </a:cubicBezTo>
                <a:cubicBezTo>
                  <a:pt x="24" y="60"/>
                  <a:pt x="25" y="61"/>
                  <a:pt x="27" y="61"/>
                </a:cubicBezTo>
                <a:close/>
                <a:moveTo>
                  <a:pt x="30" y="111"/>
                </a:moveTo>
                <a:cubicBezTo>
                  <a:pt x="31" y="112"/>
                  <a:pt x="31" y="112"/>
                  <a:pt x="32" y="112"/>
                </a:cubicBezTo>
                <a:cubicBezTo>
                  <a:pt x="33" y="112"/>
                  <a:pt x="33" y="112"/>
                  <a:pt x="34" y="111"/>
                </a:cubicBezTo>
                <a:cubicBezTo>
                  <a:pt x="66" y="80"/>
                  <a:pt x="66" y="80"/>
                  <a:pt x="66" y="80"/>
                </a:cubicBezTo>
                <a:cubicBezTo>
                  <a:pt x="88" y="102"/>
                  <a:pt x="88" y="102"/>
                  <a:pt x="88" y="102"/>
                </a:cubicBezTo>
                <a:cubicBezTo>
                  <a:pt x="88" y="102"/>
                  <a:pt x="89" y="102"/>
                  <a:pt x="90" y="102"/>
                </a:cubicBezTo>
                <a:cubicBezTo>
                  <a:pt x="90" y="102"/>
                  <a:pt x="91" y="102"/>
                  <a:pt x="91" y="102"/>
                </a:cubicBezTo>
                <a:cubicBezTo>
                  <a:pt x="125" y="68"/>
                  <a:pt x="125" y="68"/>
                  <a:pt x="125" y="68"/>
                </a:cubicBezTo>
                <a:cubicBezTo>
                  <a:pt x="125" y="80"/>
                  <a:pt x="125" y="80"/>
                  <a:pt x="125" y="80"/>
                </a:cubicBezTo>
                <a:cubicBezTo>
                  <a:pt x="125" y="81"/>
                  <a:pt x="127" y="83"/>
                  <a:pt x="128" y="83"/>
                </a:cubicBezTo>
                <a:cubicBezTo>
                  <a:pt x="129" y="83"/>
                  <a:pt x="131" y="81"/>
                  <a:pt x="131" y="80"/>
                </a:cubicBezTo>
                <a:cubicBezTo>
                  <a:pt x="131" y="61"/>
                  <a:pt x="131" y="61"/>
                  <a:pt x="131" y="61"/>
                </a:cubicBezTo>
                <a:cubicBezTo>
                  <a:pt x="131" y="61"/>
                  <a:pt x="131" y="61"/>
                  <a:pt x="130" y="60"/>
                </a:cubicBezTo>
                <a:cubicBezTo>
                  <a:pt x="130" y="60"/>
                  <a:pt x="130" y="59"/>
                  <a:pt x="129" y="59"/>
                </a:cubicBezTo>
                <a:cubicBezTo>
                  <a:pt x="129" y="59"/>
                  <a:pt x="128" y="59"/>
                  <a:pt x="128" y="59"/>
                </a:cubicBezTo>
                <a:cubicBezTo>
                  <a:pt x="109" y="59"/>
                  <a:pt x="109" y="59"/>
                  <a:pt x="109" y="59"/>
                </a:cubicBezTo>
                <a:cubicBezTo>
                  <a:pt x="108" y="59"/>
                  <a:pt x="107" y="60"/>
                  <a:pt x="107" y="61"/>
                </a:cubicBezTo>
                <a:cubicBezTo>
                  <a:pt x="107" y="63"/>
                  <a:pt x="108" y="64"/>
                  <a:pt x="109" y="64"/>
                </a:cubicBezTo>
                <a:cubicBezTo>
                  <a:pt x="122" y="64"/>
                  <a:pt x="122" y="64"/>
                  <a:pt x="122" y="64"/>
                </a:cubicBezTo>
                <a:cubicBezTo>
                  <a:pt x="90" y="96"/>
                  <a:pt x="90" y="96"/>
                  <a:pt x="90" y="96"/>
                </a:cubicBezTo>
                <a:cubicBezTo>
                  <a:pt x="67" y="74"/>
                  <a:pt x="67" y="74"/>
                  <a:pt x="67" y="74"/>
                </a:cubicBezTo>
                <a:cubicBezTo>
                  <a:pt x="66" y="73"/>
                  <a:pt x="65" y="73"/>
                  <a:pt x="64" y="74"/>
                </a:cubicBezTo>
                <a:cubicBezTo>
                  <a:pt x="30" y="107"/>
                  <a:pt x="30" y="107"/>
                  <a:pt x="30" y="107"/>
                </a:cubicBezTo>
                <a:cubicBezTo>
                  <a:pt x="29" y="108"/>
                  <a:pt x="29" y="110"/>
                  <a:pt x="30" y="111"/>
                </a:cubicBezTo>
                <a:close/>
              </a:path>
            </a:pathLst>
          </a:custGeom>
          <a:solidFill>
            <a:srgbClr val="FFFFFF"/>
          </a:solidFill>
          <a:ln>
            <a:noFill/>
          </a:ln>
        </p:spPr>
        <p:txBody>
          <a:bodyPr vert="horz" wrap="square" lIns="91440" tIns="45720" rIns="91440" bIns="45720" numCol="1" anchor="t" anchorCtr="0" compatLnSpc="1"/>
          <a:lstStyle/>
          <a:p>
            <a:endParaRPr lang="en-US"/>
          </a:p>
        </p:txBody>
      </p:sp>
      <p:sp>
        <p:nvSpPr>
          <p:cNvPr id="23" name="AutoShape 2"/>
          <p:cNvSpPr/>
          <p:nvPr/>
        </p:nvSpPr>
        <p:spPr bwMode="auto">
          <a:xfrm>
            <a:off x="6616253" y="3891356"/>
            <a:ext cx="1292954" cy="1292954"/>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Titillium" charset="0"/>
              <a:ea typeface="Titillium" charset="0"/>
              <a:cs typeface="Titillium" charset="0"/>
            </a:endParaRPr>
          </a:p>
        </p:txBody>
      </p:sp>
      <p:sp>
        <p:nvSpPr>
          <p:cNvPr id="31" name="Freeform 1152"/>
          <p:cNvSpPr>
            <a:spLocks noEditPoints="1"/>
          </p:cNvSpPr>
          <p:nvPr/>
        </p:nvSpPr>
        <p:spPr bwMode="auto">
          <a:xfrm>
            <a:off x="6962814" y="4211326"/>
            <a:ext cx="604203" cy="607695"/>
          </a:xfrm>
          <a:custGeom>
            <a:avLst/>
            <a:gdLst>
              <a:gd name="T0" fmla="*/ 112 w 160"/>
              <a:gd name="T1" fmla="*/ 21 h 160"/>
              <a:gd name="T2" fmla="*/ 136 w 160"/>
              <a:gd name="T3" fmla="*/ 27 h 160"/>
              <a:gd name="T4" fmla="*/ 80 w 160"/>
              <a:gd name="T5" fmla="*/ 0 h 160"/>
              <a:gd name="T6" fmla="*/ 80 w 160"/>
              <a:gd name="T7" fmla="*/ 139 h 160"/>
              <a:gd name="T8" fmla="*/ 80 w 160"/>
              <a:gd name="T9" fmla="*/ 27 h 160"/>
              <a:gd name="T10" fmla="*/ 83 w 160"/>
              <a:gd name="T11" fmla="*/ 32 h 160"/>
              <a:gd name="T12" fmla="*/ 80 w 160"/>
              <a:gd name="T13" fmla="*/ 120 h 160"/>
              <a:gd name="T14" fmla="*/ 83 w 160"/>
              <a:gd name="T15" fmla="*/ 123 h 160"/>
              <a:gd name="T16" fmla="*/ 128 w 160"/>
              <a:gd name="T17" fmla="*/ 77 h 160"/>
              <a:gd name="T18" fmla="*/ 32 w 160"/>
              <a:gd name="T19" fmla="*/ 77 h 160"/>
              <a:gd name="T20" fmla="*/ 37 w 160"/>
              <a:gd name="T21" fmla="*/ 77 h 160"/>
              <a:gd name="T22" fmla="*/ 77 w 160"/>
              <a:gd name="T23" fmla="*/ 67 h 160"/>
              <a:gd name="T24" fmla="*/ 51 w 160"/>
              <a:gd name="T25" fmla="*/ 109 h 160"/>
              <a:gd name="T26" fmla="*/ 83 w 160"/>
              <a:gd name="T27" fmla="*/ 67 h 160"/>
              <a:gd name="T28" fmla="*/ 80 w 160"/>
              <a:gd name="T29" fmla="*/ 83 h 160"/>
              <a:gd name="T30" fmla="*/ 35 w 160"/>
              <a:gd name="T31" fmla="*/ 140 h 160"/>
              <a:gd name="T32" fmla="*/ 17 w 160"/>
              <a:gd name="T33" fmla="*/ 128 h 160"/>
              <a:gd name="T34" fmla="*/ 22 w 160"/>
              <a:gd name="T35" fmla="*/ 134 h 160"/>
              <a:gd name="T36" fmla="*/ 26 w 160"/>
              <a:gd name="T37" fmla="*/ 135 h 160"/>
              <a:gd name="T38" fmla="*/ 30 w 160"/>
              <a:gd name="T39" fmla="*/ 135 h 160"/>
              <a:gd name="T40" fmla="*/ 13 w 160"/>
              <a:gd name="T41" fmla="*/ 121 h 160"/>
              <a:gd name="T42" fmla="*/ 160 w 160"/>
              <a:gd name="T43" fmla="*/ 83 h 160"/>
              <a:gd name="T44" fmla="*/ 6 w 160"/>
              <a:gd name="T45" fmla="*/ 88 h 160"/>
              <a:gd name="T46" fmla="*/ 5 w 160"/>
              <a:gd name="T47" fmla="*/ 98 h 160"/>
              <a:gd name="T48" fmla="*/ 5 w 160"/>
              <a:gd name="T49" fmla="*/ 98 h 160"/>
              <a:gd name="T50" fmla="*/ 10 w 160"/>
              <a:gd name="T51" fmla="*/ 114 h 160"/>
              <a:gd name="T52" fmla="*/ 6 w 160"/>
              <a:gd name="T53" fmla="*/ 106 h 160"/>
              <a:gd name="T54" fmla="*/ 78 w 160"/>
              <a:gd name="T55" fmla="*/ 160 h 160"/>
              <a:gd name="T56" fmla="*/ 139 w 160"/>
              <a:gd name="T57" fmla="*/ 129 h 160"/>
              <a:gd name="T58" fmla="*/ 122 w 160"/>
              <a:gd name="T59" fmla="*/ 142 h 160"/>
              <a:gd name="T60" fmla="*/ 122 w 160"/>
              <a:gd name="T61" fmla="*/ 142 h 160"/>
              <a:gd name="T62" fmla="*/ 132 w 160"/>
              <a:gd name="T63" fmla="*/ 137 h 160"/>
              <a:gd name="T64" fmla="*/ 146 w 160"/>
              <a:gd name="T65" fmla="*/ 123 h 160"/>
              <a:gd name="T66" fmla="*/ 136 w 160"/>
              <a:gd name="T67" fmla="*/ 136 h 160"/>
              <a:gd name="T68" fmla="*/ 154 w 160"/>
              <a:gd name="T69" fmla="*/ 91 h 160"/>
              <a:gd name="T70" fmla="*/ 156 w 160"/>
              <a:gd name="T71" fmla="*/ 96 h 160"/>
              <a:gd name="T72" fmla="*/ 156 w 160"/>
              <a:gd name="T73" fmla="*/ 96 h 160"/>
              <a:gd name="T74" fmla="*/ 43 w 160"/>
              <a:gd name="T75" fmla="*/ 148 h 160"/>
              <a:gd name="T76" fmla="*/ 153 w 160"/>
              <a:gd name="T77" fmla="*/ 109 h 160"/>
              <a:gd name="T78" fmla="*/ 148 w 160"/>
              <a:gd name="T79" fmla="*/ 116 h 160"/>
              <a:gd name="T80" fmla="*/ 68 w 160"/>
              <a:gd name="T81" fmla="*/ 156 h 160"/>
              <a:gd name="T82" fmla="*/ 71 w 160"/>
              <a:gd name="T83" fmla="*/ 154 h 160"/>
              <a:gd name="T84" fmla="*/ 58 w 160"/>
              <a:gd name="T85" fmla="*/ 154 h 160"/>
              <a:gd name="T86" fmla="*/ 63 w 160"/>
              <a:gd name="T87" fmla="*/ 158 h 160"/>
              <a:gd name="T88" fmla="*/ 46 w 160"/>
              <a:gd name="T89" fmla="*/ 153 h 160"/>
              <a:gd name="T90" fmla="*/ 92 w 160"/>
              <a:gd name="T91" fmla="*/ 157 h 160"/>
              <a:gd name="T92" fmla="*/ 101 w 160"/>
              <a:gd name="T93" fmla="*/ 152 h 160"/>
              <a:gd name="T94" fmla="*/ 101 w 160"/>
              <a:gd name="T95" fmla="*/ 152 h 160"/>
              <a:gd name="T96" fmla="*/ 112 w 160"/>
              <a:gd name="T97" fmla="*/ 150 h 160"/>
              <a:gd name="T98" fmla="*/ 87 w 160"/>
              <a:gd name="T99" fmla="*/ 160 h 160"/>
              <a:gd name="T100" fmla="*/ 115 w 160"/>
              <a:gd name="T101" fmla="*/ 14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160">
                <a:moveTo>
                  <a:pt x="3" y="83"/>
                </a:moveTo>
                <a:cubicBezTo>
                  <a:pt x="4" y="83"/>
                  <a:pt x="5" y="81"/>
                  <a:pt x="5" y="80"/>
                </a:cubicBezTo>
                <a:cubicBezTo>
                  <a:pt x="5" y="39"/>
                  <a:pt x="39" y="5"/>
                  <a:pt x="80" y="5"/>
                </a:cubicBezTo>
                <a:cubicBezTo>
                  <a:pt x="97" y="5"/>
                  <a:pt x="113" y="11"/>
                  <a:pt x="126" y="21"/>
                </a:cubicBezTo>
                <a:cubicBezTo>
                  <a:pt x="112" y="21"/>
                  <a:pt x="112" y="21"/>
                  <a:pt x="112" y="21"/>
                </a:cubicBezTo>
                <a:cubicBezTo>
                  <a:pt x="111" y="21"/>
                  <a:pt x="109" y="23"/>
                  <a:pt x="109" y="24"/>
                </a:cubicBezTo>
                <a:cubicBezTo>
                  <a:pt x="109" y="25"/>
                  <a:pt x="111" y="27"/>
                  <a:pt x="112" y="27"/>
                </a:cubicBezTo>
                <a:cubicBezTo>
                  <a:pt x="133" y="27"/>
                  <a:pt x="133" y="27"/>
                  <a:pt x="133" y="27"/>
                </a:cubicBezTo>
                <a:cubicBezTo>
                  <a:pt x="133" y="27"/>
                  <a:pt x="133" y="27"/>
                  <a:pt x="134" y="27"/>
                </a:cubicBezTo>
                <a:cubicBezTo>
                  <a:pt x="136" y="27"/>
                  <a:pt x="136" y="27"/>
                  <a:pt x="136" y="27"/>
                </a:cubicBezTo>
                <a:cubicBezTo>
                  <a:pt x="136" y="3"/>
                  <a:pt x="136" y="3"/>
                  <a:pt x="136" y="3"/>
                </a:cubicBezTo>
                <a:cubicBezTo>
                  <a:pt x="136" y="1"/>
                  <a:pt x="135" y="0"/>
                  <a:pt x="133" y="0"/>
                </a:cubicBezTo>
                <a:cubicBezTo>
                  <a:pt x="132" y="0"/>
                  <a:pt x="131" y="1"/>
                  <a:pt x="131" y="3"/>
                </a:cubicBezTo>
                <a:cubicBezTo>
                  <a:pt x="131" y="18"/>
                  <a:pt x="131" y="18"/>
                  <a:pt x="131" y="18"/>
                </a:cubicBezTo>
                <a:cubicBezTo>
                  <a:pt x="116" y="6"/>
                  <a:pt x="99" y="0"/>
                  <a:pt x="80" y="0"/>
                </a:cubicBezTo>
                <a:cubicBezTo>
                  <a:pt x="36" y="0"/>
                  <a:pt x="0" y="36"/>
                  <a:pt x="0" y="80"/>
                </a:cubicBezTo>
                <a:cubicBezTo>
                  <a:pt x="0" y="81"/>
                  <a:pt x="1" y="83"/>
                  <a:pt x="3" y="83"/>
                </a:cubicBezTo>
                <a:close/>
                <a:moveTo>
                  <a:pt x="80" y="21"/>
                </a:moveTo>
                <a:cubicBezTo>
                  <a:pt x="48" y="21"/>
                  <a:pt x="21" y="48"/>
                  <a:pt x="21" y="80"/>
                </a:cubicBezTo>
                <a:cubicBezTo>
                  <a:pt x="21" y="112"/>
                  <a:pt x="48" y="139"/>
                  <a:pt x="80" y="139"/>
                </a:cubicBezTo>
                <a:cubicBezTo>
                  <a:pt x="112" y="139"/>
                  <a:pt x="139" y="112"/>
                  <a:pt x="139" y="80"/>
                </a:cubicBezTo>
                <a:cubicBezTo>
                  <a:pt x="139" y="48"/>
                  <a:pt x="112" y="21"/>
                  <a:pt x="80" y="21"/>
                </a:cubicBezTo>
                <a:close/>
                <a:moveTo>
                  <a:pt x="80" y="133"/>
                </a:moveTo>
                <a:cubicBezTo>
                  <a:pt x="51" y="133"/>
                  <a:pt x="27" y="109"/>
                  <a:pt x="27" y="80"/>
                </a:cubicBezTo>
                <a:cubicBezTo>
                  <a:pt x="27" y="51"/>
                  <a:pt x="51" y="27"/>
                  <a:pt x="80" y="27"/>
                </a:cubicBezTo>
                <a:cubicBezTo>
                  <a:pt x="109" y="27"/>
                  <a:pt x="133" y="51"/>
                  <a:pt x="133" y="80"/>
                </a:cubicBezTo>
                <a:cubicBezTo>
                  <a:pt x="133" y="109"/>
                  <a:pt x="109" y="133"/>
                  <a:pt x="80" y="133"/>
                </a:cubicBezTo>
                <a:close/>
                <a:moveTo>
                  <a:pt x="80" y="40"/>
                </a:moveTo>
                <a:cubicBezTo>
                  <a:pt x="81" y="40"/>
                  <a:pt x="83" y="39"/>
                  <a:pt x="83" y="37"/>
                </a:cubicBezTo>
                <a:cubicBezTo>
                  <a:pt x="83" y="32"/>
                  <a:pt x="83" y="32"/>
                  <a:pt x="83" y="32"/>
                </a:cubicBezTo>
                <a:cubicBezTo>
                  <a:pt x="83" y="31"/>
                  <a:pt x="81" y="29"/>
                  <a:pt x="80" y="29"/>
                </a:cubicBezTo>
                <a:cubicBezTo>
                  <a:pt x="79" y="29"/>
                  <a:pt x="77" y="31"/>
                  <a:pt x="77" y="32"/>
                </a:cubicBezTo>
                <a:cubicBezTo>
                  <a:pt x="77" y="37"/>
                  <a:pt x="77" y="37"/>
                  <a:pt x="77" y="37"/>
                </a:cubicBezTo>
                <a:cubicBezTo>
                  <a:pt x="77" y="39"/>
                  <a:pt x="79" y="40"/>
                  <a:pt x="80" y="40"/>
                </a:cubicBezTo>
                <a:close/>
                <a:moveTo>
                  <a:pt x="80" y="120"/>
                </a:moveTo>
                <a:cubicBezTo>
                  <a:pt x="79" y="120"/>
                  <a:pt x="77" y="121"/>
                  <a:pt x="77" y="123"/>
                </a:cubicBezTo>
                <a:cubicBezTo>
                  <a:pt x="77" y="128"/>
                  <a:pt x="77" y="128"/>
                  <a:pt x="77" y="128"/>
                </a:cubicBezTo>
                <a:cubicBezTo>
                  <a:pt x="77" y="129"/>
                  <a:pt x="79" y="131"/>
                  <a:pt x="80" y="131"/>
                </a:cubicBezTo>
                <a:cubicBezTo>
                  <a:pt x="81" y="131"/>
                  <a:pt x="83" y="129"/>
                  <a:pt x="83" y="128"/>
                </a:cubicBezTo>
                <a:cubicBezTo>
                  <a:pt x="83" y="123"/>
                  <a:pt x="83" y="123"/>
                  <a:pt x="83" y="123"/>
                </a:cubicBezTo>
                <a:cubicBezTo>
                  <a:pt x="83" y="121"/>
                  <a:pt x="81" y="120"/>
                  <a:pt x="80" y="120"/>
                </a:cubicBezTo>
                <a:close/>
                <a:moveTo>
                  <a:pt x="123" y="83"/>
                </a:moveTo>
                <a:cubicBezTo>
                  <a:pt x="128" y="83"/>
                  <a:pt x="128" y="83"/>
                  <a:pt x="128" y="83"/>
                </a:cubicBezTo>
                <a:cubicBezTo>
                  <a:pt x="129" y="83"/>
                  <a:pt x="131" y="81"/>
                  <a:pt x="131" y="80"/>
                </a:cubicBezTo>
                <a:cubicBezTo>
                  <a:pt x="131" y="79"/>
                  <a:pt x="129" y="77"/>
                  <a:pt x="128" y="77"/>
                </a:cubicBezTo>
                <a:cubicBezTo>
                  <a:pt x="123" y="77"/>
                  <a:pt x="123" y="77"/>
                  <a:pt x="123" y="77"/>
                </a:cubicBezTo>
                <a:cubicBezTo>
                  <a:pt x="121" y="77"/>
                  <a:pt x="120" y="79"/>
                  <a:pt x="120" y="80"/>
                </a:cubicBezTo>
                <a:cubicBezTo>
                  <a:pt x="120" y="81"/>
                  <a:pt x="121" y="83"/>
                  <a:pt x="123" y="83"/>
                </a:cubicBezTo>
                <a:close/>
                <a:moveTo>
                  <a:pt x="37" y="77"/>
                </a:moveTo>
                <a:cubicBezTo>
                  <a:pt x="32" y="77"/>
                  <a:pt x="32" y="77"/>
                  <a:pt x="32" y="77"/>
                </a:cubicBezTo>
                <a:cubicBezTo>
                  <a:pt x="31" y="77"/>
                  <a:pt x="29" y="79"/>
                  <a:pt x="29" y="80"/>
                </a:cubicBezTo>
                <a:cubicBezTo>
                  <a:pt x="29" y="81"/>
                  <a:pt x="31" y="83"/>
                  <a:pt x="32" y="83"/>
                </a:cubicBezTo>
                <a:cubicBezTo>
                  <a:pt x="37" y="83"/>
                  <a:pt x="37" y="83"/>
                  <a:pt x="37" y="83"/>
                </a:cubicBezTo>
                <a:cubicBezTo>
                  <a:pt x="39" y="83"/>
                  <a:pt x="40" y="81"/>
                  <a:pt x="40" y="80"/>
                </a:cubicBezTo>
                <a:cubicBezTo>
                  <a:pt x="40" y="79"/>
                  <a:pt x="39" y="77"/>
                  <a:pt x="37" y="77"/>
                </a:cubicBezTo>
                <a:close/>
                <a:moveTo>
                  <a:pt x="83" y="67"/>
                </a:moveTo>
                <a:cubicBezTo>
                  <a:pt x="83" y="53"/>
                  <a:pt x="83" y="53"/>
                  <a:pt x="83" y="53"/>
                </a:cubicBezTo>
                <a:cubicBezTo>
                  <a:pt x="83" y="52"/>
                  <a:pt x="81" y="51"/>
                  <a:pt x="80" y="51"/>
                </a:cubicBezTo>
                <a:cubicBezTo>
                  <a:pt x="79" y="51"/>
                  <a:pt x="77" y="52"/>
                  <a:pt x="77" y="53"/>
                </a:cubicBezTo>
                <a:cubicBezTo>
                  <a:pt x="77" y="67"/>
                  <a:pt x="77" y="67"/>
                  <a:pt x="77" y="67"/>
                </a:cubicBezTo>
                <a:cubicBezTo>
                  <a:pt x="73" y="68"/>
                  <a:pt x="69" y="72"/>
                  <a:pt x="69" y="77"/>
                </a:cubicBezTo>
                <a:cubicBezTo>
                  <a:pt x="69" y="79"/>
                  <a:pt x="70" y="81"/>
                  <a:pt x="71" y="83"/>
                </a:cubicBezTo>
                <a:cubicBezTo>
                  <a:pt x="49" y="105"/>
                  <a:pt x="49" y="105"/>
                  <a:pt x="49" y="105"/>
                </a:cubicBezTo>
                <a:cubicBezTo>
                  <a:pt x="48" y="106"/>
                  <a:pt x="48" y="108"/>
                  <a:pt x="49" y="109"/>
                </a:cubicBezTo>
                <a:cubicBezTo>
                  <a:pt x="49" y="109"/>
                  <a:pt x="50" y="109"/>
                  <a:pt x="51" y="109"/>
                </a:cubicBezTo>
                <a:cubicBezTo>
                  <a:pt x="51" y="109"/>
                  <a:pt x="52" y="109"/>
                  <a:pt x="53" y="109"/>
                </a:cubicBezTo>
                <a:cubicBezTo>
                  <a:pt x="75" y="87"/>
                  <a:pt x="75" y="87"/>
                  <a:pt x="75" y="87"/>
                </a:cubicBezTo>
                <a:cubicBezTo>
                  <a:pt x="76" y="87"/>
                  <a:pt x="78" y="88"/>
                  <a:pt x="80" y="88"/>
                </a:cubicBezTo>
                <a:cubicBezTo>
                  <a:pt x="86" y="88"/>
                  <a:pt x="91" y="83"/>
                  <a:pt x="91" y="77"/>
                </a:cubicBezTo>
                <a:cubicBezTo>
                  <a:pt x="91" y="72"/>
                  <a:pt x="87" y="68"/>
                  <a:pt x="83" y="67"/>
                </a:cubicBezTo>
                <a:close/>
                <a:moveTo>
                  <a:pt x="80" y="83"/>
                </a:moveTo>
                <a:cubicBezTo>
                  <a:pt x="77" y="83"/>
                  <a:pt x="75" y="80"/>
                  <a:pt x="75" y="77"/>
                </a:cubicBezTo>
                <a:cubicBezTo>
                  <a:pt x="75" y="74"/>
                  <a:pt x="77" y="72"/>
                  <a:pt x="80" y="72"/>
                </a:cubicBezTo>
                <a:cubicBezTo>
                  <a:pt x="83" y="72"/>
                  <a:pt x="85" y="74"/>
                  <a:pt x="85" y="77"/>
                </a:cubicBezTo>
                <a:cubicBezTo>
                  <a:pt x="85" y="80"/>
                  <a:pt x="83" y="83"/>
                  <a:pt x="80" y="83"/>
                </a:cubicBezTo>
                <a:close/>
                <a:moveTo>
                  <a:pt x="32" y="140"/>
                </a:moveTo>
                <a:cubicBezTo>
                  <a:pt x="31" y="142"/>
                  <a:pt x="31" y="143"/>
                  <a:pt x="32" y="144"/>
                </a:cubicBezTo>
                <a:cubicBezTo>
                  <a:pt x="33" y="145"/>
                  <a:pt x="33" y="145"/>
                  <a:pt x="34" y="145"/>
                </a:cubicBezTo>
                <a:cubicBezTo>
                  <a:pt x="35" y="145"/>
                  <a:pt x="35" y="144"/>
                  <a:pt x="36" y="144"/>
                </a:cubicBezTo>
                <a:cubicBezTo>
                  <a:pt x="37" y="142"/>
                  <a:pt x="37" y="141"/>
                  <a:pt x="35" y="140"/>
                </a:cubicBezTo>
                <a:cubicBezTo>
                  <a:pt x="34" y="139"/>
                  <a:pt x="33" y="139"/>
                  <a:pt x="32" y="140"/>
                </a:cubicBezTo>
                <a:close/>
                <a:moveTo>
                  <a:pt x="19" y="123"/>
                </a:moveTo>
                <a:cubicBezTo>
                  <a:pt x="18" y="122"/>
                  <a:pt x="17" y="122"/>
                  <a:pt x="16" y="123"/>
                </a:cubicBezTo>
                <a:cubicBezTo>
                  <a:pt x="14" y="124"/>
                  <a:pt x="14" y="125"/>
                  <a:pt x="15" y="127"/>
                </a:cubicBezTo>
                <a:cubicBezTo>
                  <a:pt x="15" y="127"/>
                  <a:pt x="16" y="128"/>
                  <a:pt x="17" y="128"/>
                </a:cubicBezTo>
                <a:cubicBezTo>
                  <a:pt x="18" y="128"/>
                  <a:pt x="18" y="127"/>
                  <a:pt x="19" y="127"/>
                </a:cubicBezTo>
                <a:cubicBezTo>
                  <a:pt x="20" y="126"/>
                  <a:pt x="20" y="125"/>
                  <a:pt x="19" y="123"/>
                </a:cubicBezTo>
                <a:close/>
                <a:moveTo>
                  <a:pt x="20" y="129"/>
                </a:moveTo>
                <a:cubicBezTo>
                  <a:pt x="19" y="130"/>
                  <a:pt x="19" y="132"/>
                  <a:pt x="20" y="133"/>
                </a:cubicBezTo>
                <a:cubicBezTo>
                  <a:pt x="21" y="134"/>
                  <a:pt x="21" y="134"/>
                  <a:pt x="22" y="134"/>
                </a:cubicBezTo>
                <a:cubicBezTo>
                  <a:pt x="23" y="134"/>
                  <a:pt x="23" y="134"/>
                  <a:pt x="24" y="133"/>
                </a:cubicBezTo>
                <a:cubicBezTo>
                  <a:pt x="25" y="132"/>
                  <a:pt x="25" y="131"/>
                  <a:pt x="24" y="129"/>
                </a:cubicBezTo>
                <a:cubicBezTo>
                  <a:pt x="23" y="128"/>
                  <a:pt x="21" y="128"/>
                  <a:pt x="20" y="129"/>
                </a:cubicBezTo>
                <a:close/>
                <a:moveTo>
                  <a:pt x="30" y="135"/>
                </a:moveTo>
                <a:cubicBezTo>
                  <a:pt x="28" y="134"/>
                  <a:pt x="27" y="134"/>
                  <a:pt x="26" y="135"/>
                </a:cubicBezTo>
                <a:cubicBezTo>
                  <a:pt x="25" y="136"/>
                  <a:pt x="25" y="138"/>
                  <a:pt x="26" y="139"/>
                </a:cubicBezTo>
                <a:cubicBezTo>
                  <a:pt x="26" y="139"/>
                  <a:pt x="27" y="140"/>
                  <a:pt x="28" y="140"/>
                </a:cubicBezTo>
                <a:cubicBezTo>
                  <a:pt x="28" y="140"/>
                  <a:pt x="29" y="139"/>
                  <a:pt x="30" y="139"/>
                </a:cubicBezTo>
                <a:cubicBezTo>
                  <a:pt x="31" y="138"/>
                  <a:pt x="31" y="136"/>
                  <a:pt x="30" y="135"/>
                </a:cubicBezTo>
                <a:cubicBezTo>
                  <a:pt x="30" y="135"/>
                  <a:pt x="30" y="135"/>
                  <a:pt x="30" y="135"/>
                </a:cubicBezTo>
                <a:close/>
                <a:moveTo>
                  <a:pt x="15" y="117"/>
                </a:moveTo>
                <a:cubicBezTo>
                  <a:pt x="15" y="117"/>
                  <a:pt x="15" y="117"/>
                  <a:pt x="15" y="117"/>
                </a:cubicBezTo>
                <a:cubicBezTo>
                  <a:pt x="14" y="116"/>
                  <a:pt x="13" y="115"/>
                  <a:pt x="11" y="116"/>
                </a:cubicBezTo>
                <a:cubicBezTo>
                  <a:pt x="10" y="117"/>
                  <a:pt x="10" y="118"/>
                  <a:pt x="10" y="120"/>
                </a:cubicBezTo>
                <a:cubicBezTo>
                  <a:pt x="11" y="120"/>
                  <a:pt x="12" y="121"/>
                  <a:pt x="13" y="121"/>
                </a:cubicBezTo>
                <a:cubicBezTo>
                  <a:pt x="13" y="121"/>
                  <a:pt x="14" y="121"/>
                  <a:pt x="14" y="121"/>
                </a:cubicBezTo>
                <a:cubicBezTo>
                  <a:pt x="15" y="120"/>
                  <a:pt x="16" y="118"/>
                  <a:pt x="15" y="117"/>
                </a:cubicBezTo>
                <a:close/>
                <a:moveTo>
                  <a:pt x="157" y="86"/>
                </a:moveTo>
                <a:cubicBezTo>
                  <a:pt x="157" y="86"/>
                  <a:pt x="157" y="86"/>
                  <a:pt x="157" y="86"/>
                </a:cubicBezTo>
                <a:cubicBezTo>
                  <a:pt x="159" y="86"/>
                  <a:pt x="160" y="85"/>
                  <a:pt x="160" y="83"/>
                </a:cubicBezTo>
                <a:cubicBezTo>
                  <a:pt x="160" y="82"/>
                  <a:pt x="159" y="80"/>
                  <a:pt x="157" y="80"/>
                </a:cubicBezTo>
                <a:cubicBezTo>
                  <a:pt x="156" y="80"/>
                  <a:pt x="155" y="81"/>
                  <a:pt x="155" y="83"/>
                </a:cubicBezTo>
                <a:cubicBezTo>
                  <a:pt x="155" y="84"/>
                  <a:pt x="156" y="86"/>
                  <a:pt x="157" y="86"/>
                </a:cubicBezTo>
                <a:close/>
                <a:moveTo>
                  <a:pt x="3" y="91"/>
                </a:moveTo>
                <a:cubicBezTo>
                  <a:pt x="5" y="90"/>
                  <a:pt x="6" y="89"/>
                  <a:pt x="6" y="88"/>
                </a:cubicBezTo>
                <a:cubicBezTo>
                  <a:pt x="6" y="86"/>
                  <a:pt x="4" y="85"/>
                  <a:pt x="3" y="85"/>
                </a:cubicBezTo>
                <a:cubicBezTo>
                  <a:pt x="1" y="85"/>
                  <a:pt x="0" y="87"/>
                  <a:pt x="0" y="88"/>
                </a:cubicBezTo>
                <a:cubicBezTo>
                  <a:pt x="1" y="90"/>
                  <a:pt x="2" y="91"/>
                  <a:pt x="3" y="91"/>
                </a:cubicBezTo>
                <a:cubicBezTo>
                  <a:pt x="3" y="91"/>
                  <a:pt x="3" y="91"/>
                  <a:pt x="3" y="91"/>
                </a:cubicBezTo>
                <a:close/>
                <a:moveTo>
                  <a:pt x="5" y="98"/>
                </a:moveTo>
                <a:cubicBezTo>
                  <a:pt x="6" y="98"/>
                  <a:pt x="7" y="97"/>
                  <a:pt x="7" y="95"/>
                </a:cubicBezTo>
                <a:cubicBezTo>
                  <a:pt x="7" y="94"/>
                  <a:pt x="5" y="93"/>
                  <a:pt x="4" y="93"/>
                </a:cubicBezTo>
                <a:cubicBezTo>
                  <a:pt x="2" y="94"/>
                  <a:pt x="1" y="95"/>
                  <a:pt x="2" y="96"/>
                </a:cubicBezTo>
                <a:cubicBezTo>
                  <a:pt x="2" y="98"/>
                  <a:pt x="3" y="99"/>
                  <a:pt x="4" y="99"/>
                </a:cubicBezTo>
                <a:cubicBezTo>
                  <a:pt x="4" y="99"/>
                  <a:pt x="5" y="99"/>
                  <a:pt x="5" y="98"/>
                </a:cubicBezTo>
                <a:close/>
                <a:moveTo>
                  <a:pt x="12" y="110"/>
                </a:moveTo>
                <a:cubicBezTo>
                  <a:pt x="11" y="109"/>
                  <a:pt x="9" y="108"/>
                  <a:pt x="8" y="109"/>
                </a:cubicBezTo>
                <a:cubicBezTo>
                  <a:pt x="7" y="109"/>
                  <a:pt x="6" y="111"/>
                  <a:pt x="7" y="112"/>
                </a:cubicBezTo>
                <a:cubicBezTo>
                  <a:pt x="7" y="113"/>
                  <a:pt x="8" y="114"/>
                  <a:pt x="9" y="114"/>
                </a:cubicBezTo>
                <a:cubicBezTo>
                  <a:pt x="10" y="114"/>
                  <a:pt x="10" y="114"/>
                  <a:pt x="10" y="114"/>
                </a:cubicBezTo>
                <a:cubicBezTo>
                  <a:pt x="12" y="113"/>
                  <a:pt x="12" y="111"/>
                  <a:pt x="12" y="110"/>
                </a:cubicBezTo>
                <a:close/>
                <a:moveTo>
                  <a:pt x="9" y="103"/>
                </a:moveTo>
                <a:cubicBezTo>
                  <a:pt x="8" y="101"/>
                  <a:pt x="7" y="101"/>
                  <a:pt x="6" y="101"/>
                </a:cubicBezTo>
                <a:cubicBezTo>
                  <a:pt x="4" y="102"/>
                  <a:pt x="3" y="103"/>
                  <a:pt x="4" y="104"/>
                </a:cubicBezTo>
                <a:cubicBezTo>
                  <a:pt x="4" y="106"/>
                  <a:pt x="5" y="106"/>
                  <a:pt x="6" y="106"/>
                </a:cubicBezTo>
                <a:cubicBezTo>
                  <a:pt x="7" y="106"/>
                  <a:pt x="7" y="106"/>
                  <a:pt x="7" y="106"/>
                </a:cubicBezTo>
                <a:cubicBezTo>
                  <a:pt x="9" y="106"/>
                  <a:pt x="9" y="104"/>
                  <a:pt x="9" y="103"/>
                </a:cubicBezTo>
                <a:close/>
                <a:moveTo>
                  <a:pt x="79" y="155"/>
                </a:moveTo>
                <a:cubicBezTo>
                  <a:pt x="77" y="155"/>
                  <a:pt x="76" y="156"/>
                  <a:pt x="76" y="157"/>
                </a:cubicBezTo>
                <a:cubicBezTo>
                  <a:pt x="76" y="159"/>
                  <a:pt x="77" y="160"/>
                  <a:pt x="78" y="160"/>
                </a:cubicBezTo>
                <a:cubicBezTo>
                  <a:pt x="78" y="160"/>
                  <a:pt x="79" y="160"/>
                  <a:pt x="79" y="160"/>
                </a:cubicBezTo>
                <a:cubicBezTo>
                  <a:pt x="80" y="160"/>
                  <a:pt x="81" y="159"/>
                  <a:pt x="81" y="157"/>
                </a:cubicBezTo>
                <a:cubicBezTo>
                  <a:pt x="81" y="156"/>
                  <a:pt x="80" y="155"/>
                  <a:pt x="79" y="155"/>
                </a:cubicBezTo>
                <a:close/>
                <a:moveTo>
                  <a:pt x="139" y="126"/>
                </a:moveTo>
                <a:cubicBezTo>
                  <a:pt x="138" y="127"/>
                  <a:pt x="138" y="129"/>
                  <a:pt x="139" y="129"/>
                </a:cubicBezTo>
                <a:cubicBezTo>
                  <a:pt x="140" y="130"/>
                  <a:pt x="141" y="130"/>
                  <a:pt x="141" y="130"/>
                </a:cubicBezTo>
                <a:cubicBezTo>
                  <a:pt x="142" y="130"/>
                  <a:pt x="143" y="130"/>
                  <a:pt x="143" y="129"/>
                </a:cubicBezTo>
                <a:cubicBezTo>
                  <a:pt x="144" y="128"/>
                  <a:pt x="144" y="126"/>
                  <a:pt x="143" y="125"/>
                </a:cubicBezTo>
                <a:cubicBezTo>
                  <a:pt x="142" y="124"/>
                  <a:pt x="140" y="125"/>
                  <a:pt x="139" y="126"/>
                </a:cubicBezTo>
                <a:close/>
                <a:moveTo>
                  <a:pt x="122" y="142"/>
                </a:moveTo>
                <a:cubicBezTo>
                  <a:pt x="121" y="142"/>
                  <a:pt x="121" y="144"/>
                  <a:pt x="122" y="145"/>
                </a:cubicBezTo>
                <a:cubicBezTo>
                  <a:pt x="122" y="146"/>
                  <a:pt x="123" y="146"/>
                  <a:pt x="124" y="146"/>
                </a:cubicBezTo>
                <a:cubicBezTo>
                  <a:pt x="124" y="146"/>
                  <a:pt x="125" y="146"/>
                  <a:pt x="125" y="146"/>
                </a:cubicBezTo>
                <a:cubicBezTo>
                  <a:pt x="126" y="145"/>
                  <a:pt x="127" y="143"/>
                  <a:pt x="126" y="142"/>
                </a:cubicBezTo>
                <a:cubicBezTo>
                  <a:pt x="125" y="141"/>
                  <a:pt x="123" y="141"/>
                  <a:pt x="122" y="142"/>
                </a:cubicBezTo>
                <a:close/>
                <a:moveTo>
                  <a:pt x="128" y="137"/>
                </a:moveTo>
                <a:cubicBezTo>
                  <a:pt x="127" y="138"/>
                  <a:pt x="127" y="140"/>
                  <a:pt x="128" y="141"/>
                </a:cubicBezTo>
                <a:cubicBezTo>
                  <a:pt x="129" y="141"/>
                  <a:pt x="129" y="142"/>
                  <a:pt x="130" y="142"/>
                </a:cubicBezTo>
                <a:cubicBezTo>
                  <a:pt x="131" y="142"/>
                  <a:pt x="131" y="141"/>
                  <a:pt x="132" y="141"/>
                </a:cubicBezTo>
                <a:cubicBezTo>
                  <a:pt x="133" y="140"/>
                  <a:pt x="133" y="138"/>
                  <a:pt x="132" y="137"/>
                </a:cubicBezTo>
                <a:cubicBezTo>
                  <a:pt x="131" y="136"/>
                  <a:pt x="129" y="136"/>
                  <a:pt x="128" y="137"/>
                </a:cubicBezTo>
                <a:close/>
                <a:moveTo>
                  <a:pt x="147" y="119"/>
                </a:moveTo>
                <a:cubicBezTo>
                  <a:pt x="146" y="118"/>
                  <a:pt x="144" y="118"/>
                  <a:pt x="143" y="119"/>
                </a:cubicBezTo>
                <a:cubicBezTo>
                  <a:pt x="143" y="121"/>
                  <a:pt x="143" y="122"/>
                  <a:pt x="144" y="123"/>
                </a:cubicBezTo>
                <a:cubicBezTo>
                  <a:pt x="145" y="123"/>
                  <a:pt x="145" y="123"/>
                  <a:pt x="146" y="123"/>
                </a:cubicBezTo>
                <a:cubicBezTo>
                  <a:pt x="147" y="123"/>
                  <a:pt x="147" y="123"/>
                  <a:pt x="148" y="122"/>
                </a:cubicBezTo>
                <a:cubicBezTo>
                  <a:pt x="149" y="121"/>
                  <a:pt x="148" y="119"/>
                  <a:pt x="147" y="119"/>
                </a:cubicBezTo>
                <a:close/>
                <a:moveTo>
                  <a:pt x="134" y="132"/>
                </a:moveTo>
                <a:cubicBezTo>
                  <a:pt x="133" y="133"/>
                  <a:pt x="133" y="134"/>
                  <a:pt x="134" y="135"/>
                </a:cubicBezTo>
                <a:cubicBezTo>
                  <a:pt x="135" y="136"/>
                  <a:pt x="135" y="136"/>
                  <a:pt x="136" y="136"/>
                </a:cubicBezTo>
                <a:cubicBezTo>
                  <a:pt x="137" y="136"/>
                  <a:pt x="137" y="136"/>
                  <a:pt x="138" y="135"/>
                </a:cubicBezTo>
                <a:cubicBezTo>
                  <a:pt x="139" y="134"/>
                  <a:pt x="139" y="133"/>
                  <a:pt x="138" y="131"/>
                </a:cubicBezTo>
                <a:cubicBezTo>
                  <a:pt x="137" y="130"/>
                  <a:pt x="135" y="131"/>
                  <a:pt x="134" y="132"/>
                </a:cubicBezTo>
                <a:close/>
                <a:moveTo>
                  <a:pt x="157" y="88"/>
                </a:moveTo>
                <a:cubicBezTo>
                  <a:pt x="156" y="88"/>
                  <a:pt x="154" y="89"/>
                  <a:pt x="154" y="91"/>
                </a:cubicBezTo>
                <a:cubicBezTo>
                  <a:pt x="154" y="92"/>
                  <a:pt x="155" y="93"/>
                  <a:pt x="156" y="94"/>
                </a:cubicBezTo>
                <a:cubicBezTo>
                  <a:pt x="156" y="94"/>
                  <a:pt x="156" y="94"/>
                  <a:pt x="157" y="94"/>
                </a:cubicBezTo>
                <a:cubicBezTo>
                  <a:pt x="158" y="94"/>
                  <a:pt x="159" y="93"/>
                  <a:pt x="159" y="91"/>
                </a:cubicBezTo>
                <a:cubicBezTo>
                  <a:pt x="159" y="90"/>
                  <a:pt x="158" y="89"/>
                  <a:pt x="157" y="88"/>
                </a:cubicBezTo>
                <a:close/>
                <a:moveTo>
                  <a:pt x="156" y="96"/>
                </a:moveTo>
                <a:cubicBezTo>
                  <a:pt x="154" y="96"/>
                  <a:pt x="153" y="97"/>
                  <a:pt x="152" y="98"/>
                </a:cubicBezTo>
                <a:cubicBezTo>
                  <a:pt x="152" y="100"/>
                  <a:pt x="153" y="101"/>
                  <a:pt x="154" y="101"/>
                </a:cubicBezTo>
                <a:cubicBezTo>
                  <a:pt x="155" y="101"/>
                  <a:pt x="155" y="101"/>
                  <a:pt x="155" y="101"/>
                </a:cubicBezTo>
                <a:cubicBezTo>
                  <a:pt x="156" y="101"/>
                  <a:pt x="157" y="101"/>
                  <a:pt x="158" y="99"/>
                </a:cubicBezTo>
                <a:cubicBezTo>
                  <a:pt x="158" y="98"/>
                  <a:pt x="157" y="97"/>
                  <a:pt x="156" y="96"/>
                </a:cubicBezTo>
                <a:close/>
                <a:moveTo>
                  <a:pt x="42" y="144"/>
                </a:moveTo>
                <a:cubicBezTo>
                  <a:pt x="41" y="143"/>
                  <a:pt x="39" y="144"/>
                  <a:pt x="38" y="145"/>
                </a:cubicBezTo>
                <a:cubicBezTo>
                  <a:pt x="37" y="146"/>
                  <a:pt x="38" y="148"/>
                  <a:pt x="39" y="149"/>
                </a:cubicBezTo>
                <a:cubicBezTo>
                  <a:pt x="40" y="149"/>
                  <a:pt x="40" y="149"/>
                  <a:pt x="40" y="149"/>
                </a:cubicBezTo>
                <a:cubicBezTo>
                  <a:pt x="41" y="149"/>
                  <a:pt x="42" y="149"/>
                  <a:pt x="43" y="148"/>
                </a:cubicBezTo>
                <a:cubicBezTo>
                  <a:pt x="44" y="147"/>
                  <a:pt x="43" y="145"/>
                  <a:pt x="42" y="144"/>
                </a:cubicBezTo>
                <a:close/>
                <a:moveTo>
                  <a:pt x="154" y="104"/>
                </a:moveTo>
                <a:cubicBezTo>
                  <a:pt x="152" y="103"/>
                  <a:pt x="151" y="104"/>
                  <a:pt x="150" y="106"/>
                </a:cubicBezTo>
                <a:cubicBezTo>
                  <a:pt x="150" y="107"/>
                  <a:pt x="150" y="108"/>
                  <a:pt x="152" y="109"/>
                </a:cubicBezTo>
                <a:cubicBezTo>
                  <a:pt x="152" y="109"/>
                  <a:pt x="152" y="109"/>
                  <a:pt x="153" y="109"/>
                </a:cubicBezTo>
                <a:cubicBezTo>
                  <a:pt x="154" y="109"/>
                  <a:pt x="155" y="108"/>
                  <a:pt x="155" y="107"/>
                </a:cubicBezTo>
                <a:cubicBezTo>
                  <a:pt x="156" y="106"/>
                  <a:pt x="155" y="104"/>
                  <a:pt x="154" y="104"/>
                </a:cubicBezTo>
                <a:close/>
                <a:moveTo>
                  <a:pt x="151" y="111"/>
                </a:moveTo>
                <a:cubicBezTo>
                  <a:pt x="149" y="111"/>
                  <a:pt x="148" y="111"/>
                  <a:pt x="147" y="113"/>
                </a:cubicBezTo>
                <a:cubicBezTo>
                  <a:pt x="147" y="114"/>
                  <a:pt x="147" y="116"/>
                  <a:pt x="148" y="116"/>
                </a:cubicBezTo>
                <a:cubicBezTo>
                  <a:pt x="149" y="116"/>
                  <a:pt x="149" y="116"/>
                  <a:pt x="150" y="116"/>
                </a:cubicBezTo>
                <a:cubicBezTo>
                  <a:pt x="151" y="116"/>
                  <a:pt x="152" y="116"/>
                  <a:pt x="152" y="115"/>
                </a:cubicBezTo>
                <a:cubicBezTo>
                  <a:pt x="153" y="114"/>
                  <a:pt x="152" y="112"/>
                  <a:pt x="151" y="111"/>
                </a:cubicBezTo>
                <a:close/>
                <a:moveTo>
                  <a:pt x="71" y="154"/>
                </a:moveTo>
                <a:cubicBezTo>
                  <a:pt x="69" y="154"/>
                  <a:pt x="68" y="155"/>
                  <a:pt x="68" y="156"/>
                </a:cubicBezTo>
                <a:cubicBezTo>
                  <a:pt x="68" y="158"/>
                  <a:pt x="69" y="159"/>
                  <a:pt x="70" y="159"/>
                </a:cubicBezTo>
                <a:cubicBezTo>
                  <a:pt x="70" y="159"/>
                  <a:pt x="70" y="159"/>
                  <a:pt x="70" y="159"/>
                </a:cubicBezTo>
                <a:cubicBezTo>
                  <a:pt x="70" y="159"/>
                  <a:pt x="70" y="159"/>
                  <a:pt x="71" y="159"/>
                </a:cubicBezTo>
                <a:cubicBezTo>
                  <a:pt x="72" y="159"/>
                  <a:pt x="73" y="158"/>
                  <a:pt x="73" y="157"/>
                </a:cubicBezTo>
                <a:cubicBezTo>
                  <a:pt x="73" y="156"/>
                  <a:pt x="72" y="154"/>
                  <a:pt x="71" y="154"/>
                </a:cubicBezTo>
                <a:close/>
                <a:moveTo>
                  <a:pt x="56" y="151"/>
                </a:moveTo>
                <a:cubicBezTo>
                  <a:pt x="54" y="150"/>
                  <a:pt x="53" y="151"/>
                  <a:pt x="52" y="152"/>
                </a:cubicBezTo>
                <a:cubicBezTo>
                  <a:pt x="52" y="154"/>
                  <a:pt x="53" y="155"/>
                  <a:pt x="54" y="156"/>
                </a:cubicBezTo>
                <a:cubicBezTo>
                  <a:pt x="54" y="156"/>
                  <a:pt x="55" y="156"/>
                  <a:pt x="55" y="156"/>
                </a:cubicBezTo>
                <a:cubicBezTo>
                  <a:pt x="56" y="156"/>
                  <a:pt x="57" y="155"/>
                  <a:pt x="58" y="154"/>
                </a:cubicBezTo>
                <a:cubicBezTo>
                  <a:pt x="58" y="153"/>
                  <a:pt x="57" y="151"/>
                  <a:pt x="56" y="151"/>
                </a:cubicBezTo>
                <a:close/>
                <a:moveTo>
                  <a:pt x="63" y="153"/>
                </a:moveTo>
                <a:cubicBezTo>
                  <a:pt x="62" y="152"/>
                  <a:pt x="60" y="153"/>
                  <a:pt x="60" y="155"/>
                </a:cubicBezTo>
                <a:cubicBezTo>
                  <a:pt x="60" y="156"/>
                  <a:pt x="61" y="158"/>
                  <a:pt x="62" y="158"/>
                </a:cubicBezTo>
                <a:cubicBezTo>
                  <a:pt x="62" y="158"/>
                  <a:pt x="62" y="158"/>
                  <a:pt x="63" y="158"/>
                </a:cubicBezTo>
                <a:cubicBezTo>
                  <a:pt x="64" y="158"/>
                  <a:pt x="65" y="157"/>
                  <a:pt x="65" y="156"/>
                </a:cubicBezTo>
                <a:cubicBezTo>
                  <a:pt x="66" y="155"/>
                  <a:pt x="65" y="153"/>
                  <a:pt x="63" y="153"/>
                </a:cubicBezTo>
                <a:close/>
                <a:moveTo>
                  <a:pt x="49" y="148"/>
                </a:moveTo>
                <a:cubicBezTo>
                  <a:pt x="47" y="147"/>
                  <a:pt x="46" y="148"/>
                  <a:pt x="45" y="149"/>
                </a:cubicBezTo>
                <a:cubicBezTo>
                  <a:pt x="45" y="150"/>
                  <a:pt x="45" y="152"/>
                  <a:pt x="46" y="153"/>
                </a:cubicBezTo>
                <a:cubicBezTo>
                  <a:pt x="47" y="153"/>
                  <a:pt x="47" y="153"/>
                  <a:pt x="48" y="153"/>
                </a:cubicBezTo>
                <a:cubicBezTo>
                  <a:pt x="49" y="153"/>
                  <a:pt x="50" y="152"/>
                  <a:pt x="50" y="151"/>
                </a:cubicBezTo>
                <a:cubicBezTo>
                  <a:pt x="51" y="150"/>
                  <a:pt x="50" y="148"/>
                  <a:pt x="49" y="148"/>
                </a:cubicBezTo>
                <a:close/>
                <a:moveTo>
                  <a:pt x="94" y="153"/>
                </a:moveTo>
                <a:cubicBezTo>
                  <a:pt x="92" y="154"/>
                  <a:pt x="92" y="155"/>
                  <a:pt x="92" y="157"/>
                </a:cubicBezTo>
                <a:cubicBezTo>
                  <a:pt x="92" y="158"/>
                  <a:pt x="93" y="159"/>
                  <a:pt x="94" y="159"/>
                </a:cubicBezTo>
                <a:cubicBezTo>
                  <a:pt x="95" y="159"/>
                  <a:pt x="95" y="159"/>
                  <a:pt x="95" y="159"/>
                </a:cubicBezTo>
                <a:cubicBezTo>
                  <a:pt x="96" y="158"/>
                  <a:pt x="97" y="157"/>
                  <a:pt x="97" y="156"/>
                </a:cubicBezTo>
                <a:cubicBezTo>
                  <a:pt x="97" y="154"/>
                  <a:pt x="95" y="153"/>
                  <a:pt x="94" y="153"/>
                </a:cubicBezTo>
                <a:close/>
                <a:moveTo>
                  <a:pt x="101" y="152"/>
                </a:moveTo>
                <a:cubicBezTo>
                  <a:pt x="100" y="152"/>
                  <a:pt x="99" y="153"/>
                  <a:pt x="100" y="155"/>
                </a:cubicBezTo>
                <a:cubicBezTo>
                  <a:pt x="100" y="156"/>
                  <a:pt x="101" y="157"/>
                  <a:pt x="102" y="157"/>
                </a:cubicBezTo>
                <a:cubicBezTo>
                  <a:pt x="102" y="157"/>
                  <a:pt x="103" y="157"/>
                  <a:pt x="103" y="157"/>
                </a:cubicBezTo>
                <a:cubicBezTo>
                  <a:pt x="104" y="156"/>
                  <a:pt x="105" y="155"/>
                  <a:pt x="105" y="153"/>
                </a:cubicBezTo>
                <a:cubicBezTo>
                  <a:pt x="104" y="152"/>
                  <a:pt x="103" y="151"/>
                  <a:pt x="101" y="152"/>
                </a:cubicBezTo>
                <a:close/>
                <a:moveTo>
                  <a:pt x="109" y="149"/>
                </a:moveTo>
                <a:cubicBezTo>
                  <a:pt x="107" y="150"/>
                  <a:pt x="107" y="151"/>
                  <a:pt x="107" y="152"/>
                </a:cubicBezTo>
                <a:cubicBezTo>
                  <a:pt x="108" y="153"/>
                  <a:pt x="109" y="154"/>
                  <a:pt x="110" y="154"/>
                </a:cubicBezTo>
                <a:cubicBezTo>
                  <a:pt x="110" y="154"/>
                  <a:pt x="110" y="154"/>
                  <a:pt x="111" y="154"/>
                </a:cubicBezTo>
                <a:cubicBezTo>
                  <a:pt x="112" y="153"/>
                  <a:pt x="113" y="152"/>
                  <a:pt x="112" y="150"/>
                </a:cubicBezTo>
                <a:cubicBezTo>
                  <a:pt x="112" y="149"/>
                  <a:pt x="110" y="148"/>
                  <a:pt x="109" y="149"/>
                </a:cubicBezTo>
                <a:close/>
                <a:moveTo>
                  <a:pt x="86" y="154"/>
                </a:moveTo>
                <a:cubicBezTo>
                  <a:pt x="85" y="155"/>
                  <a:pt x="84" y="156"/>
                  <a:pt x="84" y="157"/>
                </a:cubicBezTo>
                <a:cubicBezTo>
                  <a:pt x="84" y="159"/>
                  <a:pt x="85" y="160"/>
                  <a:pt x="87" y="160"/>
                </a:cubicBezTo>
                <a:cubicBezTo>
                  <a:pt x="87" y="160"/>
                  <a:pt x="87" y="160"/>
                  <a:pt x="87" y="160"/>
                </a:cubicBezTo>
                <a:cubicBezTo>
                  <a:pt x="87" y="160"/>
                  <a:pt x="87" y="160"/>
                  <a:pt x="87" y="160"/>
                </a:cubicBezTo>
                <a:cubicBezTo>
                  <a:pt x="88" y="160"/>
                  <a:pt x="89" y="158"/>
                  <a:pt x="89" y="157"/>
                </a:cubicBezTo>
                <a:cubicBezTo>
                  <a:pt x="89" y="155"/>
                  <a:pt x="88" y="154"/>
                  <a:pt x="86" y="154"/>
                </a:cubicBezTo>
                <a:close/>
                <a:moveTo>
                  <a:pt x="116" y="146"/>
                </a:moveTo>
                <a:cubicBezTo>
                  <a:pt x="114" y="146"/>
                  <a:pt x="114" y="148"/>
                  <a:pt x="115" y="149"/>
                </a:cubicBezTo>
                <a:cubicBezTo>
                  <a:pt x="115" y="150"/>
                  <a:pt x="116" y="151"/>
                  <a:pt x="117" y="151"/>
                </a:cubicBezTo>
                <a:cubicBezTo>
                  <a:pt x="117" y="151"/>
                  <a:pt x="118" y="151"/>
                  <a:pt x="118" y="150"/>
                </a:cubicBezTo>
                <a:cubicBezTo>
                  <a:pt x="120" y="150"/>
                  <a:pt x="120" y="148"/>
                  <a:pt x="119" y="147"/>
                </a:cubicBezTo>
                <a:cubicBezTo>
                  <a:pt x="119" y="145"/>
                  <a:pt x="117" y="145"/>
                  <a:pt x="116" y="146"/>
                </a:cubicBezTo>
                <a:close/>
              </a:path>
            </a:pathLst>
          </a:custGeom>
          <a:solidFill>
            <a:srgbClr val="FFFFFF"/>
          </a:solidFill>
          <a:ln>
            <a:noFill/>
          </a:ln>
        </p:spPr>
        <p:txBody>
          <a:bodyPr vert="horz" wrap="square" lIns="91440" tIns="45720" rIns="91440" bIns="45720" numCol="1" anchor="t" anchorCtr="0" compatLnSpc="1"/>
          <a:lstStyle/>
          <a:p>
            <a:endParaRPr lang="en-US"/>
          </a:p>
        </p:txBody>
      </p:sp>
      <p:sp>
        <p:nvSpPr>
          <p:cNvPr id="28" name="AutoShape 2"/>
          <p:cNvSpPr/>
          <p:nvPr/>
        </p:nvSpPr>
        <p:spPr bwMode="auto">
          <a:xfrm>
            <a:off x="9089486" y="3891356"/>
            <a:ext cx="1292954" cy="1292954"/>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Titillium" charset="0"/>
              <a:ea typeface="Titillium" charset="0"/>
              <a:cs typeface="Titillium" charset="0"/>
            </a:endParaRPr>
          </a:p>
        </p:txBody>
      </p:sp>
      <p:sp>
        <p:nvSpPr>
          <p:cNvPr id="42" name="Freeform 1137"/>
          <p:cNvSpPr>
            <a:spLocks noEditPoints="1"/>
          </p:cNvSpPr>
          <p:nvPr/>
        </p:nvSpPr>
        <p:spPr bwMode="auto">
          <a:xfrm>
            <a:off x="9422429" y="4231668"/>
            <a:ext cx="642868" cy="624233"/>
          </a:xfrm>
          <a:custGeom>
            <a:avLst/>
            <a:gdLst>
              <a:gd name="T0" fmla="*/ 100 w 160"/>
              <a:gd name="T1" fmla="*/ 0 h 154"/>
              <a:gd name="T2" fmla="*/ 77 w 160"/>
              <a:gd name="T3" fmla="*/ 13 h 154"/>
              <a:gd name="T4" fmla="*/ 5 w 160"/>
              <a:gd name="T5" fmla="*/ 141 h 154"/>
              <a:gd name="T6" fmla="*/ 32 w 160"/>
              <a:gd name="T7" fmla="*/ 141 h 154"/>
              <a:gd name="T8" fmla="*/ 99 w 160"/>
              <a:gd name="T9" fmla="*/ 151 h 154"/>
              <a:gd name="T10" fmla="*/ 125 w 160"/>
              <a:gd name="T11" fmla="*/ 141 h 154"/>
              <a:gd name="T12" fmla="*/ 155 w 160"/>
              <a:gd name="T13" fmla="*/ 141 h 154"/>
              <a:gd name="T14" fmla="*/ 155 w 160"/>
              <a:gd name="T15" fmla="*/ 13 h 154"/>
              <a:gd name="T16" fmla="*/ 27 w 160"/>
              <a:gd name="T17" fmla="*/ 141 h 154"/>
              <a:gd name="T18" fmla="*/ 5 w 160"/>
              <a:gd name="T19" fmla="*/ 136 h 154"/>
              <a:gd name="T20" fmla="*/ 77 w 160"/>
              <a:gd name="T21" fmla="*/ 24 h 154"/>
              <a:gd name="T22" fmla="*/ 13 w 160"/>
              <a:gd name="T23" fmla="*/ 129 h 154"/>
              <a:gd name="T24" fmla="*/ 63 w 160"/>
              <a:gd name="T25" fmla="*/ 131 h 154"/>
              <a:gd name="T26" fmla="*/ 77 w 160"/>
              <a:gd name="T27" fmla="*/ 53 h 154"/>
              <a:gd name="T28" fmla="*/ 30 w 160"/>
              <a:gd name="T29" fmla="*/ 101 h 154"/>
              <a:gd name="T30" fmla="*/ 17 w 160"/>
              <a:gd name="T31" fmla="*/ 29 h 154"/>
              <a:gd name="T32" fmla="*/ 46 w 160"/>
              <a:gd name="T33" fmla="*/ 107 h 154"/>
              <a:gd name="T34" fmla="*/ 28 w 160"/>
              <a:gd name="T35" fmla="*/ 107 h 154"/>
              <a:gd name="T36" fmla="*/ 65 w 160"/>
              <a:gd name="T37" fmla="*/ 101 h 154"/>
              <a:gd name="T38" fmla="*/ 63 w 160"/>
              <a:gd name="T39" fmla="*/ 107 h 154"/>
              <a:gd name="T40" fmla="*/ 60 w 160"/>
              <a:gd name="T41" fmla="*/ 125 h 154"/>
              <a:gd name="T42" fmla="*/ 60 w 160"/>
              <a:gd name="T43" fmla="*/ 125 h 154"/>
              <a:gd name="T44" fmla="*/ 77 w 160"/>
              <a:gd name="T45" fmla="*/ 101 h 154"/>
              <a:gd name="T46" fmla="*/ 52 w 160"/>
              <a:gd name="T47" fmla="*/ 77 h 154"/>
              <a:gd name="T48" fmla="*/ 83 w 160"/>
              <a:gd name="T49" fmla="*/ 144 h 154"/>
              <a:gd name="T50" fmla="*/ 83 w 160"/>
              <a:gd name="T51" fmla="*/ 83 h 154"/>
              <a:gd name="T52" fmla="*/ 83 w 160"/>
              <a:gd name="T53" fmla="*/ 11 h 154"/>
              <a:gd name="T54" fmla="*/ 104 w 160"/>
              <a:gd name="T55" fmla="*/ 7 h 154"/>
              <a:gd name="T56" fmla="*/ 141 w 160"/>
              <a:gd name="T57" fmla="*/ 37 h 154"/>
              <a:gd name="T58" fmla="*/ 139 w 160"/>
              <a:gd name="T59" fmla="*/ 48 h 154"/>
              <a:gd name="T60" fmla="*/ 141 w 160"/>
              <a:gd name="T61" fmla="*/ 109 h 154"/>
              <a:gd name="T62" fmla="*/ 141 w 160"/>
              <a:gd name="T63" fmla="*/ 126 h 154"/>
              <a:gd name="T64" fmla="*/ 133 w 160"/>
              <a:gd name="T65" fmla="*/ 147 h 154"/>
              <a:gd name="T66" fmla="*/ 155 w 160"/>
              <a:gd name="T67" fmla="*/ 136 h 154"/>
              <a:gd name="T68" fmla="*/ 147 w 160"/>
              <a:gd name="T69" fmla="*/ 117 h 154"/>
              <a:gd name="T70" fmla="*/ 147 w 160"/>
              <a:gd name="T71" fmla="*/ 112 h 154"/>
              <a:gd name="T72" fmla="*/ 149 w 160"/>
              <a:gd name="T73" fmla="*/ 104 h 154"/>
              <a:gd name="T74" fmla="*/ 152 w 160"/>
              <a:gd name="T75" fmla="*/ 48 h 154"/>
              <a:gd name="T76" fmla="*/ 149 w 160"/>
              <a:gd name="T77" fmla="*/ 43 h 154"/>
              <a:gd name="T78" fmla="*/ 147 w 160"/>
              <a:gd name="T79" fmla="*/ 25 h 154"/>
              <a:gd name="T80" fmla="*/ 155 w 160"/>
              <a:gd name="T81" fmla="*/ 136 h 154"/>
              <a:gd name="T82" fmla="*/ 88 w 160"/>
              <a:gd name="T83" fmla="*/ 16 h 154"/>
              <a:gd name="T84" fmla="*/ 91 w 160"/>
              <a:gd name="T85" fmla="*/ 34 h 154"/>
              <a:gd name="T86" fmla="*/ 93 w 160"/>
              <a:gd name="T87" fmla="*/ 122 h 154"/>
              <a:gd name="T88" fmla="*/ 91 w 160"/>
              <a:gd name="T89" fmla="*/ 104 h 154"/>
              <a:gd name="T90" fmla="*/ 91 w 160"/>
              <a:gd name="T91" fmla="*/ 104 h 154"/>
              <a:gd name="T92" fmla="*/ 88 w 160"/>
              <a:gd name="T93" fmla="*/ 48 h 154"/>
              <a:gd name="T94" fmla="*/ 91 w 160"/>
              <a:gd name="T95" fmla="*/ 141 h 154"/>
              <a:gd name="T96" fmla="*/ 107 w 160"/>
              <a:gd name="T97" fmla="*/ 93 h 154"/>
              <a:gd name="T98" fmla="*/ 109 w 160"/>
              <a:gd name="T99" fmla="*/ 58 h 154"/>
              <a:gd name="T100" fmla="*/ 115 w 160"/>
              <a:gd name="T101" fmla="*/ 85 h 154"/>
              <a:gd name="T102" fmla="*/ 109 w 160"/>
              <a:gd name="T103" fmla="*/ 53 h 154"/>
              <a:gd name="T104" fmla="*/ 107 w 160"/>
              <a:gd name="T105" fmla="*/ 104 h 154"/>
              <a:gd name="T106" fmla="*/ 109 w 160"/>
              <a:gd name="T107" fmla="*/ 4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54">
                <a:moveTo>
                  <a:pt x="155" y="13"/>
                </a:moveTo>
                <a:cubicBezTo>
                  <a:pt x="126" y="13"/>
                  <a:pt x="126" y="13"/>
                  <a:pt x="126" y="13"/>
                </a:cubicBezTo>
                <a:cubicBezTo>
                  <a:pt x="103" y="0"/>
                  <a:pt x="103" y="0"/>
                  <a:pt x="103" y="0"/>
                </a:cubicBezTo>
                <a:cubicBezTo>
                  <a:pt x="102" y="0"/>
                  <a:pt x="101" y="0"/>
                  <a:pt x="100" y="0"/>
                </a:cubicBezTo>
                <a:cubicBezTo>
                  <a:pt x="99" y="1"/>
                  <a:pt x="99" y="2"/>
                  <a:pt x="99" y="3"/>
                </a:cubicBezTo>
                <a:cubicBezTo>
                  <a:pt x="99" y="5"/>
                  <a:pt x="99" y="5"/>
                  <a:pt x="99" y="5"/>
                </a:cubicBezTo>
                <a:cubicBezTo>
                  <a:pt x="77" y="5"/>
                  <a:pt x="77" y="5"/>
                  <a:pt x="77" y="5"/>
                </a:cubicBezTo>
                <a:cubicBezTo>
                  <a:pt x="77" y="13"/>
                  <a:pt x="77" y="13"/>
                  <a:pt x="77" y="13"/>
                </a:cubicBezTo>
                <a:cubicBezTo>
                  <a:pt x="5" y="13"/>
                  <a:pt x="5" y="13"/>
                  <a:pt x="5" y="13"/>
                </a:cubicBezTo>
                <a:cubicBezTo>
                  <a:pt x="2" y="13"/>
                  <a:pt x="0" y="16"/>
                  <a:pt x="0" y="19"/>
                </a:cubicBezTo>
                <a:cubicBezTo>
                  <a:pt x="0" y="136"/>
                  <a:pt x="0" y="136"/>
                  <a:pt x="0" y="136"/>
                </a:cubicBezTo>
                <a:cubicBezTo>
                  <a:pt x="0" y="139"/>
                  <a:pt x="2" y="141"/>
                  <a:pt x="5" y="141"/>
                </a:cubicBezTo>
                <a:cubicBezTo>
                  <a:pt x="5" y="141"/>
                  <a:pt x="5" y="141"/>
                  <a:pt x="5" y="141"/>
                </a:cubicBezTo>
                <a:cubicBezTo>
                  <a:pt x="5" y="152"/>
                  <a:pt x="5" y="152"/>
                  <a:pt x="5" y="152"/>
                </a:cubicBezTo>
                <a:cubicBezTo>
                  <a:pt x="32" y="152"/>
                  <a:pt x="32" y="152"/>
                  <a:pt x="32" y="152"/>
                </a:cubicBezTo>
                <a:cubicBezTo>
                  <a:pt x="32" y="141"/>
                  <a:pt x="32" y="141"/>
                  <a:pt x="32" y="141"/>
                </a:cubicBezTo>
                <a:cubicBezTo>
                  <a:pt x="77" y="141"/>
                  <a:pt x="77" y="141"/>
                  <a:pt x="77" y="141"/>
                </a:cubicBezTo>
                <a:cubicBezTo>
                  <a:pt x="77" y="149"/>
                  <a:pt x="77" y="149"/>
                  <a:pt x="77" y="149"/>
                </a:cubicBezTo>
                <a:cubicBezTo>
                  <a:pt x="99" y="149"/>
                  <a:pt x="99" y="149"/>
                  <a:pt x="99" y="149"/>
                </a:cubicBezTo>
                <a:cubicBezTo>
                  <a:pt x="99" y="151"/>
                  <a:pt x="99" y="151"/>
                  <a:pt x="99" y="151"/>
                </a:cubicBezTo>
                <a:cubicBezTo>
                  <a:pt x="99" y="152"/>
                  <a:pt x="99" y="153"/>
                  <a:pt x="100" y="154"/>
                </a:cubicBezTo>
                <a:cubicBezTo>
                  <a:pt x="101" y="154"/>
                  <a:pt x="101" y="154"/>
                  <a:pt x="102" y="154"/>
                </a:cubicBezTo>
                <a:cubicBezTo>
                  <a:pt x="102" y="154"/>
                  <a:pt x="103" y="154"/>
                  <a:pt x="103" y="154"/>
                </a:cubicBezTo>
                <a:cubicBezTo>
                  <a:pt x="125" y="141"/>
                  <a:pt x="125" y="141"/>
                  <a:pt x="125" y="141"/>
                </a:cubicBezTo>
                <a:cubicBezTo>
                  <a:pt x="128" y="141"/>
                  <a:pt x="128" y="141"/>
                  <a:pt x="128" y="141"/>
                </a:cubicBezTo>
                <a:cubicBezTo>
                  <a:pt x="128" y="152"/>
                  <a:pt x="128" y="152"/>
                  <a:pt x="128" y="152"/>
                </a:cubicBezTo>
                <a:cubicBezTo>
                  <a:pt x="155" y="152"/>
                  <a:pt x="155" y="152"/>
                  <a:pt x="155" y="152"/>
                </a:cubicBezTo>
                <a:cubicBezTo>
                  <a:pt x="155" y="141"/>
                  <a:pt x="155" y="141"/>
                  <a:pt x="155" y="141"/>
                </a:cubicBezTo>
                <a:cubicBezTo>
                  <a:pt x="155" y="141"/>
                  <a:pt x="155" y="141"/>
                  <a:pt x="155" y="141"/>
                </a:cubicBezTo>
                <a:cubicBezTo>
                  <a:pt x="158" y="141"/>
                  <a:pt x="160" y="139"/>
                  <a:pt x="160" y="136"/>
                </a:cubicBezTo>
                <a:cubicBezTo>
                  <a:pt x="160" y="19"/>
                  <a:pt x="160" y="19"/>
                  <a:pt x="160" y="19"/>
                </a:cubicBezTo>
                <a:cubicBezTo>
                  <a:pt x="160" y="16"/>
                  <a:pt x="158" y="13"/>
                  <a:pt x="155" y="13"/>
                </a:cubicBezTo>
                <a:close/>
                <a:moveTo>
                  <a:pt x="27" y="147"/>
                </a:moveTo>
                <a:cubicBezTo>
                  <a:pt x="11" y="147"/>
                  <a:pt x="11" y="147"/>
                  <a:pt x="11" y="147"/>
                </a:cubicBezTo>
                <a:cubicBezTo>
                  <a:pt x="11" y="141"/>
                  <a:pt x="11" y="141"/>
                  <a:pt x="11" y="141"/>
                </a:cubicBezTo>
                <a:cubicBezTo>
                  <a:pt x="27" y="141"/>
                  <a:pt x="27" y="141"/>
                  <a:pt x="27" y="141"/>
                </a:cubicBezTo>
                <a:lnTo>
                  <a:pt x="27" y="147"/>
                </a:lnTo>
                <a:close/>
                <a:moveTo>
                  <a:pt x="32" y="136"/>
                </a:moveTo>
                <a:cubicBezTo>
                  <a:pt x="32" y="136"/>
                  <a:pt x="32" y="136"/>
                  <a:pt x="32" y="136"/>
                </a:cubicBezTo>
                <a:cubicBezTo>
                  <a:pt x="5" y="136"/>
                  <a:pt x="5" y="136"/>
                  <a:pt x="5" y="136"/>
                </a:cubicBezTo>
                <a:cubicBezTo>
                  <a:pt x="5" y="136"/>
                  <a:pt x="5" y="136"/>
                  <a:pt x="5" y="136"/>
                </a:cubicBezTo>
                <a:cubicBezTo>
                  <a:pt x="5" y="19"/>
                  <a:pt x="5" y="19"/>
                  <a:pt x="5" y="19"/>
                </a:cubicBezTo>
                <a:cubicBezTo>
                  <a:pt x="77" y="19"/>
                  <a:pt x="77" y="19"/>
                  <a:pt x="77" y="19"/>
                </a:cubicBezTo>
                <a:cubicBezTo>
                  <a:pt x="77" y="24"/>
                  <a:pt x="77" y="24"/>
                  <a:pt x="77" y="24"/>
                </a:cubicBezTo>
                <a:cubicBezTo>
                  <a:pt x="17" y="24"/>
                  <a:pt x="17" y="24"/>
                  <a:pt x="17" y="24"/>
                </a:cubicBezTo>
                <a:cubicBezTo>
                  <a:pt x="13" y="24"/>
                  <a:pt x="11" y="27"/>
                  <a:pt x="11" y="30"/>
                </a:cubicBezTo>
                <a:cubicBezTo>
                  <a:pt x="11" y="124"/>
                  <a:pt x="11" y="124"/>
                  <a:pt x="11" y="124"/>
                </a:cubicBezTo>
                <a:cubicBezTo>
                  <a:pt x="11" y="126"/>
                  <a:pt x="11" y="128"/>
                  <a:pt x="13" y="129"/>
                </a:cubicBezTo>
                <a:cubicBezTo>
                  <a:pt x="12" y="131"/>
                  <a:pt x="12" y="131"/>
                  <a:pt x="12" y="131"/>
                </a:cubicBezTo>
                <a:cubicBezTo>
                  <a:pt x="17" y="131"/>
                  <a:pt x="17" y="131"/>
                  <a:pt x="17" y="131"/>
                </a:cubicBezTo>
                <a:cubicBezTo>
                  <a:pt x="52" y="131"/>
                  <a:pt x="52" y="131"/>
                  <a:pt x="52" y="131"/>
                </a:cubicBezTo>
                <a:cubicBezTo>
                  <a:pt x="63" y="131"/>
                  <a:pt x="63" y="131"/>
                  <a:pt x="63" y="131"/>
                </a:cubicBezTo>
                <a:cubicBezTo>
                  <a:pt x="77" y="131"/>
                  <a:pt x="77" y="131"/>
                  <a:pt x="77" y="131"/>
                </a:cubicBezTo>
                <a:cubicBezTo>
                  <a:pt x="77" y="136"/>
                  <a:pt x="77" y="136"/>
                  <a:pt x="77" y="136"/>
                </a:cubicBezTo>
                <a:lnTo>
                  <a:pt x="32" y="136"/>
                </a:lnTo>
                <a:close/>
                <a:moveTo>
                  <a:pt x="77" y="53"/>
                </a:moveTo>
                <a:cubicBezTo>
                  <a:pt x="57" y="53"/>
                  <a:pt x="57" y="53"/>
                  <a:pt x="57" y="53"/>
                </a:cubicBezTo>
                <a:cubicBezTo>
                  <a:pt x="46" y="77"/>
                  <a:pt x="46" y="77"/>
                  <a:pt x="46" y="77"/>
                </a:cubicBezTo>
                <a:cubicBezTo>
                  <a:pt x="41" y="77"/>
                  <a:pt x="41" y="77"/>
                  <a:pt x="41" y="77"/>
                </a:cubicBezTo>
                <a:cubicBezTo>
                  <a:pt x="30" y="101"/>
                  <a:pt x="30" y="101"/>
                  <a:pt x="30" y="101"/>
                </a:cubicBezTo>
                <a:cubicBezTo>
                  <a:pt x="25" y="101"/>
                  <a:pt x="25" y="101"/>
                  <a:pt x="25" y="101"/>
                </a:cubicBezTo>
                <a:cubicBezTo>
                  <a:pt x="16" y="121"/>
                  <a:pt x="16" y="121"/>
                  <a:pt x="16" y="121"/>
                </a:cubicBezTo>
                <a:cubicBezTo>
                  <a:pt x="16" y="30"/>
                  <a:pt x="16" y="30"/>
                  <a:pt x="16" y="30"/>
                </a:cubicBezTo>
                <a:cubicBezTo>
                  <a:pt x="16" y="30"/>
                  <a:pt x="16" y="29"/>
                  <a:pt x="17" y="29"/>
                </a:cubicBezTo>
                <a:cubicBezTo>
                  <a:pt x="77" y="29"/>
                  <a:pt x="77" y="29"/>
                  <a:pt x="77" y="29"/>
                </a:cubicBezTo>
                <a:lnTo>
                  <a:pt x="77" y="53"/>
                </a:lnTo>
                <a:close/>
                <a:moveTo>
                  <a:pt x="28" y="107"/>
                </a:moveTo>
                <a:cubicBezTo>
                  <a:pt x="46" y="107"/>
                  <a:pt x="46" y="107"/>
                  <a:pt x="46" y="107"/>
                </a:cubicBezTo>
                <a:cubicBezTo>
                  <a:pt x="54" y="125"/>
                  <a:pt x="54" y="125"/>
                  <a:pt x="54" y="125"/>
                </a:cubicBezTo>
                <a:cubicBezTo>
                  <a:pt x="54" y="125"/>
                  <a:pt x="54" y="125"/>
                  <a:pt x="54" y="125"/>
                </a:cubicBezTo>
                <a:cubicBezTo>
                  <a:pt x="20" y="125"/>
                  <a:pt x="20" y="125"/>
                  <a:pt x="20" y="125"/>
                </a:cubicBezTo>
                <a:lnTo>
                  <a:pt x="28" y="107"/>
                </a:lnTo>
                <a:close/>
                <a:moveTo>
                  <a:pt x="44" y="83"/>
                </a:moveTo>
                <a:cubicBezTo>
                  <a:pt x="62" y="83"/>
                  <a:pt x="62" y="83"/>
                  <a:pt x="62" y="83"/>
                </a:cubicBezTo>
                <a:cubicBezTo>
                  <a:pt x="71" y="101"/>
                  <a:pt x="71" y="101"/>
                  <a:pt x="71" y="101"/>
                </a:cubicBezTo>
                <a:cubicBezTo>
                  <a:pt x="65" y="101"/>
                  <a:pt x="65" y="101"/>
                  <a:pt x="65" y="101"/>
                </a:cubicBezTo>
                <a:cubicBezTo>
                  <a:pt x="50" y="101"/>
                  <a:pt x="50" y="101"/>
                  <a:pt x="50" y="101"/>
                </a:cubicBezTo>
                <a:cubicBezTo>
                  <a:pt x="36" y="101"/>
                  <a:pt x="36" y="101"/>
                  <a:pt x="36" y="101"/>
                </a:cubicBezTo>
                <a:lnTo>
                  <a:pt x="44" y="83"/>
                </a:lnTo>
                <a:close/>
                <a:moveTo>
                  <a:pt x="63" y="107"/>
                </a:moveTo>
                <a:cubicBezTo>
                  <a:pt x="57" y="118"/>
                  <a:pt x="57" y="118"/>
                  <a:pt x="57" y="118"/>
                </a:cubicBezTo>
                <a:cubicBezTo>
                  <a:pt x="52" y="107"/>
                  <a:pt x="52" y="107"/>
                  <a:pt x="52" y="107"/>
                </a:cubicBezTo>
                <a:cubicBezTo>
                  <a:pt x="63" y="107"/>
                  <a:pt x="63" y="107"/>
                  <a:pt x="63" y="107"/>
                </a:cubicBezTo>
                <a:close/>
                <a:moveTo>
                  <a:pt x="60" y="125"/>
                </a:moveTo>
                <a:cubicBezTo>
                  <a:pt x="68" y="107"/>
                  <a:pt x="68" y="107"/>
                  <a:pt x="68" y="107"/>
                </a:cubicBezTo>
                <a:cubicBezTo>
                  <a:pt x="77" y="107"/>
                  <a:pt x="77" y="107"/>
                  <a:pt x="77" y="107"/>
                </a:cubicBezTo>
                <a:cubicBezTo>
                  <a:pt x="77" y="125"/>
                  <a:pt x="77" y="125"/>
                  <a:pt x="77" y="125"/>
                </a:cubicBezTo>
                <a:cubicBezTo>
                  <a:pt x="60" y="125"/>
                  <a:pt x="60" y="125"/>
                  <a:pt x="60" y="125"/>
                </a:cubicBezTo>
                <a:close/>
                <a:moveTo>
                  <a:pt x="76" y="101"/>
                </a:moveTo>
                <a:cubicBezTo>
                  <a:pt x="68" y="83"/>
                  <a:pt x="68" y="83"/>
                  <a:pt x="68" y="83"/>
                </a:cubicBezTo>
                <a:cubicBezTo>
                  <a:pt x="77" y="83"/>
                  <a:pt x="77" y="83"/>
                  <a:pt x="77" y="83"/>
                </a:cubicBezTo>
                <a:cubicBezTo>
                  <a:pt x="77" y="101"/>
                  <a:pt x="77" y="101"/>
                  <a:pt x="77" y="101"/>
                </a:cubicBezTo>
                <a:lnTo>
                  <a:pt x="76" y="101"/>
                </a:lnTo>
                <a:close/>
                <a:moveTo>
                  <a:pt x="77" y="77"/>
                </a:moveTo>
                <a:cubicBezTo>
                  <a:pt x="66" y="77"/>
                  <a:pt x="66" y="77"/>
                  <a:pt x="66" y="77"/>
                </a:cubicBezTo>
                <a:cubicBezTo>
                  <a:pt x="52" y="77"/>
                  <a:pt x="52" y="77"/>
                  <a:pt x="52" y="77"/>
                </a:cubicBezTo>
                <a:cubicBezTo>
                  <a:pt x="60" y="59"/>
                  <a:pt x="60" y="59"/>
                  <a:pt x="60" y="59"/>
                </a:cubicBezTo>
                <a:cubicBezTo>
                  <a:pt x="77" y="59"/>
                  <a:pt x="77" y="59"/>
                  <a:pt x="77" y="59"/>
                </a:cubicBezTo>
                <a:lnTo>
                  <a:pt x="77" y="77"/>
                </a:lnTo>
                <a:close/>
                <a:moveTo>
                  <a:pt x="83" y="144"/>
                </a:moveTo>
                <a:cubicBezTo>
                  <a:pt x="83" y="141"/>
                  <a:pt x="83" y="141"/>
                  <a:pt x="83" y="141"/>
                </a:cubicBezTo>
                <a:cubicBezTo>
                  <a:pt x="83" y="131"/>
                  <a:pt x="83" y="131"/>
                  <a:pt x="83" y="131"/>
                </a:cubicBezTo>
                <a:cubicBezTo>
                  <a:pt x="83" y="101"/>
                  <a:pt x="83" y="101"/>
                  <a:pt x="83" y="101"/>
                </a:cubicBezTo>
                <a:cubicBezTo>
                  <a:pt x="83" y="83"/>
                  <a:pt x="83" y="83"/>
                  <a:pt x="83" y="83"/>
                </a:cubicBezTo>
                <a:cubicBezTo>
                  <a:pt x="83" y="53"/>
                  <a:pt x="83" y="53"/>
                  <a:pt x="83" y="53"/>
                </a:cubicBezTo>
                <a:cubicBezTo>
                  <a:pt x="83" y="24"/>
                  <a:pt x="83" y="24"/>
                  <a:pt x="83" y="24"/>
                </a:cubicBezTo>
                <a:cubicBezTo>
                  <a:pt x="83" y="13"/>
                  <a:pt x="83" y="13"/>
                  <a:pt x="83" y="13"/>
                </a:cubicBezTo>
                <a:cubicBezTo>
                  <a:pt x="83" y="11"/>
                  <a:pt x="83" y="11"/>
                  <a:pt x="83" y="11"/>
                </a:cubicBezTo>
                <a:cubicBezTo>
                  <a:pt x="99" y="11"/>
                  <a:pt x="99" y="11"/>
                  <a:pt x="99" y="11"/>
                </a:cubicBezTo>
                <a:cubicBezTo>
                  <a:pt x="99" y="144"/>
                  <a:pt x="99" y="144"/>
                  <a:pt x="99" y="144"/>
                </a:cubicBezTo>
                <a:lnTo>
                  <a:pt x="83" y="144"/>
                </a:lnTo>
                <a:close/>
                <a:moveTo>
                  <a:pt x="104" y="7"/>
                </a:moveTo>
                <a:cubicBezTo>
                  <a:pt x="115" y="13"/>
                  <a:pt x="115" y="13"/>
                  <a:pt x="115" y="13"/>
                </a:cubicBezTo>
                <a:cubicBezTo>
                  <a:pt x="115" y="13"/>
                  <a:pt x="115" y="13"/>
                  <a:pt x="115" y="13"/>
                </a:cubicBezTo>
                <a:cubicBezTo>
                  <a:pt x="141" y="28"/>
                  <a:pt x="141" y="28"/>
                  <a:pt x="141" y="28"/>
                </a:cubicBezTo>
                <a:cubicBezTo>
                  <a:pt x="141" y="37"/>
                  <a:pt x="141" y="37"/>
                  <a:pt x="141" y="37"/>
                </a:cubicBezTo>
                <a:cubicBezTo>
                  <a:pt x="140" y="37"/>
                  <a:pt x="139" y="39"/>
                  <a:pt x="139" y="40"/>
                </a:cubicBezTo>
                <a:cubicBezTo>
                  <a:pt x="139" y="41"/>
                  <a:pt x="140" y="43"/>
                  <a:pt x="141" y="43"/>
                </a:cubicBezTo>
                <a:cubicBezTo>
                  <a:pt x="141" y="45"/>
                  <a:pt x="141" y="45"/>
                  <a:pt x="141" y="45"/>
                </a:cubicBezTo>
                <a:cubicBezTo>
                  <a:pt x="140" y="45"/>
                  <a:pt x="139" y="47"/>
                  <a:pt x="139" y="48"/>
                </a:cubicBezTo>
                <a:cubicBezTo>
                  <a:pt x="139" y="49"/>
                  <a:pt x="140" y="51"/>
                  <a:pt x="141" y="51"/>
                </a:cubicBezTo>
                <a:cubicBezTo>
                  <a:pt x="141" y="104"/>
                  <a:pt x="141" y="104"/>
                  <a:pt x="141" y="104"/>
                </a:cubicBezTo>
                <a:cubicBezTo>
                  <a:pt x="140" y="104"/>
                  <a:pt x="139" y="105"/>
                  <a:pt x="139" y="107"/>
                </a:cubicBezTo>
                <a:cubicBezTo>
                  <a:pt x="139" y="108"/>
                  <a:pt x="140" y="109"/>
                  <a:pt x="141" y="109"/>
                </a:cubicBezTo>
                <a:cubicBezTo>
                  <a:pt x="141" y="112"/>
                  <a:pt x="141" y="112"/>
                  <a:pt x="141" y="112"/>
                </a:cubicBezTo>
                <a:cubicBezTo>
                  <a:pt x="140" y="112"/>
                  <a:pt x="139" y="113"/>
                  <a:pt x="139" y="115"/>
                </a:cubicBezTo>
                <a:cubicBezTo>
                  <a:pt x="139" y="116"/>
                  <a:pt x="140" y="117"/>
                  <a:pt x="141" y="117"/>
                </a:cubicBezTo>
                <a:cubicBezTo>
                  <a:pt x="141" y="126"/>
                  <a:pt x="141" y="126"/>
                  <a:pt x="141" y="126"/>
                </a:cubicBezTo>
                <a:cubicBezTo>
                  <a:pt x="104" y="147"/>
                  <a:pt x="104" y="147"/>
                  <a:pt x="104" y="147"/>
                </a:cubicBezTo>
                <a:lnTo>
                  <a:pt x="104" y="7"/>
                </a:lnTo>
                <a:close/>
                <a:moveTo>
                  <a:pt x="149" y="147"/>
                </a:moveTo>
                <a:cubicBezTo>
                  <a:pt x="133" y="147"/>
                  <a:pt x="133" y="147"/>
                  <a:pt x="133" y="147"/>
                </a:cubicBezTo>
                <a:cubicBezTo>
                  <a:pt x="133" y="141"/>
                  <a:pt x="133" y="141"/>
                  <a:pt x="133" y="141"/>
                </a:cubicBezTo>
                <a:cubicBezTo>
                  <a:pt x="149" y="141"/>
                  <a:pt x="149" y="141"/>
                  <a:pt x="149" y="141"/>
                </a:cubicBezTo>
                <a:lnTo>
                  <a:pt x="149" y="147"/>
                </a:lnTo>
                <a:close/>
                <a:moveTo>
                  <a:pt x="155" y="136"/>
                </a:moveTo>
                <a:cubicBezTo>
                  <a:pt x="135" y="136"/>
                  <a:pt x="135" y="136"/>
                  <a:pt x="135" y="136"/>
                </a:cubicBezTo>
                <a:cubicBezTo>
                  <a:pt x="147" y="130"/>
                  <a:pt x="147" y="130"/>
                  <a:pt x="147" y="130"/>
                </a:cubicBezTo>
                <a:cubicBezTo>
                  <a:pt x="147" y="129"/>
                  <a:pt x="147" y="129"/>
                  <a:pt x="147" y="129"/>
                </a:cubicBezTo>
                <a:cubicBezTo>
                  <a:pt x="147" y="117"/>
                  <a:pt x="147" y="117"/>
                  <a:pt x="147" y="117"/>
                </a:cubicBezTo>
                <a:cubicBezTo>
                  <a:pt x="149" y="117"/>
                  <a:pt x="149" y="117"/>
                  <a:pt x="149" y="117"/>
                </a:cubicBezTo>
                <a:cubicBezTo>
                  <a:pt x="151" y="117"/>
                  <a:pt x="152" y="116"/>
                  <a:pt x="152" y="115"/>
                </a:cubicBezTo>
                <a:cubicBezTo>
                  <a:pt x="152" y="113"/>
                  <a:pt x="151" y="112"/>
                  <a:pt x="149" y="112"/>
                </a:cubicBezTo>
                <a:cubicBezTo>
                  <a:pt x="147" y="112"/>
                  <a:pt x="147" y="112"/>
                  <a:pt x="147" y="112"/>
                </a:cubicBezTo>
                <a:cubicBezTo>
                  <a:pt x="147" y="109"/>
                  <a:pt x="147" y="109"/>
                  <a:pt x="147" y="109"/>
                </a:cubicBezTo>
                <a:cubicBezTo>
                  <a:pt x="149" y="109"/>
                  <a:pt x="149" y="109"/>
                  <a:pt x="149" y="109"/>
                </a:cubicBezTo>
                <a:cubicBezTo>
                  <a:pt x="151" y="109"/>
                  <a:pt x="152" y="108"/>
                  <a:pt x="152" y="107"/>
                </a:cubicBezTo>
                <a:cubicBezTo>
                  <a:pt x="152" y="105"/>
                  <a:pt x="151" y="104"/>
                  <a:pt x="149" y="104"/>
                </a:cubicBezTo>
                <a:cubicBezTo>
                  <a:pt x="147" y="104"/>
                  <a:pt x="147" y="104"/>
                  <a:pt x="147" y="104"/>
                </a:cubicBezTo>
                <a:cubicBezTo>
                  <a:pt x="147" y="51"/>
                  <a:pt x="147" y="51"/>
                  <a:pt x="147" y="51"/>
                </a:cubicBezTo>
                <a:cubicBezTo>
                  <a:pt x="149" y="51"/>
                  <a:pt x="149" y="51"/>
                  <a:pt x="149" y="51"/>
                </a:cubicBezTo>
                <a:cubicBezTo>
                  <a:pt x="151" y="51"/>
                  <a:pt x="152" y="49"/>
                  <a:pt x="152" y="48"/>
                </a:cubicBezTo>
                <a:cubicBezTo>
                  <a:pt x="152" y="47"/>
                  <a:pt x="151" y="45"/>
                  <a:pt x="149" y="45"/>
                </a:cubicBezTo>
                <a:cubicBezTo>
                  <a:pt x="147" y="45"/>
                  <a:pt x="147" y="45"/>
                  <a:pt x="147" y="45"/>
                </a:cubicBezTo>
                <a:cubicBezTo>
                  <a:pt x="147" y="43"/>
                  <a:pt x="147" y="43"/>
                  <a:pt x="147" y="43"/>
                </a:cubicBezTo>
                <a:cubicBezTo>
                  <a:pt x="149" y="43"/>
                  <a:pt x="149" y="43"/>
                  <a:pt x="149" y="43"/>
                </a:cubicBezTo>
                <a:cubicBezTo>
                  <a:pt x="151" y="43"/>
                  <a:pt x="152" y="41"/>
                  <a:pt x="152" y="40"/>
                </a:cubicBezTo>
                <a:cubicBezTo>
                  <a:pt x="152" y="39"/>
                  <a:pt x="151" y="37"/>
                  <a:pt x="149" y="37"/>
                </a:cubicBezTo>
                <a:cubicBezTo>
                  <a:pt x="147" y="37"/>
                  <a:pt x="147" y="37"/>
                  <a:pt x="147" y="37"/>
                </a:cubicBezTo>
                <a:cubicBezTo>
                  <a:pt x="147" y="25"/>
                  <a:pt x="147" y="25"/>
                  <a:pt x="147" y="25"/>
                </a:cubicBezTo>
                <a:cubicBezTo>
                  <a:pt x="147" y="25"/>
                  <a:pt x="147" y="25"/>
                  <a:pt x="147" y="25"/>
                </a:cubicBezTo>
                <a:cubicBezTo>
                  <a:pt x="136" y="19"/>
                  <a:pt x="136" y="19"/>
                  <a:pt x="136" y="19"/>
                </a:cubicBezTo>
                <a:cubicBezTo>
                  <a:pt x="155" y="19"/>
                  <a:pt x="155" y="19"/>
                  <a:pt x="155" y="19"/>
                </a:cubicBezTo>
                <a:cubicBezTo>
                  <a:pt x="155" y="136"/>
                  <a:pt x="155" y="136"/>
                  <a:pt x="155" y="136"/>
                </a:cubicBezTo>
                <a:close/>
                <a:moveTo>
                  <a:pt x="91" y="13"/>
                </a:moveTo>
                <a:cubicBezTo>
                  <a:pt x="92" y="13"/>
                  <a:pt x="93" y="14"/>
                  <a:pt x="93" y="16"/>
                </a:cubicBezTo>
                <a:cubicBezTo>
                  <a:pt x="93" y="17"/>
                  <a:pt x="92" y="18"/>
                  <a:pt x="91" y="18"/>
                </a:cubicBezTo>
                <a:cubicBezTo>
                  <a:pt x="89" y="18"/>
                  <a:pt x="88" y="17"/>
                  <a:pt x="88" y="16"/>
                </a:cubicBezTo>
                <a:cubicBezTo>
                  <a:pt x="88" y="14"/>
                  <a:pt x="89" y="13"/>
                  <a:pt x="91" y="13"/>
                </a:cubicBezTo>
                <a:close/>
                <a:moveTo>
                  <a:pt x="91" y="29"/>
                </a:moveTo>
                <a:cubicBezTo>
                  <a:pt x="92" y="29"/>
                  <a:pt x="93" y="30"/>
                  <a:pt x="93" y="32"/>
                </a:cubicBezTo>
                <a:cubicBezTo>
                  <a:pt x="93" y="33"/>
                  <a:pt x="92" y="34"/>
                  <a:pt x="91" y="34"/>
                </a:cubicBezTo>
                <a:cubicBezTo>
                  <a:pt x="89" y="34"/>
                  <a:pt x="88" y="33"/>
                  <a:pt x="88" y="32"/>
                </a:cubicBezTo>
                <a:cubicBezTo>
                  <a:pt x="88" y="30"/>
                  <a:pt x="89" y="29"/>
                  <a:pt x="91" y="29"/>
                </a:cubicBezTo>
                <a:close/>
                <a:moveTo>
                  <a:pt x="91" y="120"/>
                </a:moveTo>
                <a:cubicBezTo>
                  <a:pt x="92" y="120"/>
                  <a:pt x="93" y="121"/>
                  <a:pt x="93" y="122"/>
                </a:cubicBezTo>
                <a:cubicBezTo>
                  <a:pt x="93" y="124"/>
                  <a:pt x="92" y="125"/>
                  <a:pt x="91" y="125"/>
                </a:cubicBezTo>
                <a:cubicBezTo>
                  <a:pt x="89" y="125"/>
                  <a:pt x="88" y="124"/>
                  <a:pt x="88" y="122"/>
                </a:cubicBezTo>
                <a:cubicBezTo>
                  <a:pt x="88" y="121"/>
                  <a:pt x="89" y="120"/>
                  <a:pt x="91" y="120"/>
                </a:cubicBezTo>
                <a:close/>
                <a:moveTo>
                  <a:pt x="91" y="104"/>
                </a:moveTo>
                <a:cubicBezTo>
                  <a:pt x="92" y="104"/>
                  <a:pt x="93" y="105"/>
                  <a:pt x="93" y="106"/>
                </a:cubicBezTo>
                <a:cubicBezTo>
                  <a:pt x="93" y="108"/>
                  <a:pt x="92" y="109"/>
                  <a:pt x="91" y="109"/>
                </a:cubicBezTo>
                <a:cubicBezTo>
                  <a:pt x="89" y="109"/>
                  <a:pt x="88" y="108"/>
                  <a:pt x="88" y="106"/>
                </a:cubicBezTo>
                <a:cubicBezTo>
                  <a:pt x="88" y="105"/>
                  <a:pt x="89" y="104"/>
                  <a:pt x="91" y="104"/>
                </a:cubicBezTo>
                <a:close/>
                <a:moveTo>
                  <a:pt x="91" y="45"/>
                </a:moveTo>
                <a:cubicBezTo>
                  <a:pt x="92" y="45"/>
                  <a:pt x="93" y="46"/>
                  <a:pt x="93" y="48"/>
                </a:cubicBezTo>
                <a:cubicBezTo>
                  <a:pt x="93" y="49"/>
                  <a:pt x="92" y="50"/>
                  <a:pt x="91" y="50"/>
                </a:cubicBezTo>
                <a:cubicBezTo>
                  <a:pt x="89" y="50"/>
                  <a:pt x="88" y="49"/>
                  <a:pt x="88" y="48"/>
                </a:cubicBezTo>
                <a:cubicBezTo>
                  <a:pt x="88" y="46"/>
                  <a:pt x="89" y="45"/>
                  <a:pt x="91" y="45"/>
                </a:cubicBezTo>
                <a:close/>
                <a:moveTo>
                  <a:pt x="91" y="136"/>
                </a:moveTo>
                <a:cubicBezTo>
                  <a:pt x="92" y="136"/>
                  <a:pt x="93" y="137"/>
                  <a:pt x="93" y="138"/>
                </a:cubicBezTo>
                <a:cubicBezTo>
                  <a:pt x="93" y="140"/>
                  <a:pt x="92" y="141"/>
                  <a:pt x="91" y="141"/>
                </a:cubicBezTo>
                <a:cubicBezTo>
                  <a:pt x="89" y="141"/>
                  <a:pt x="88" y="140"/>
                  <a:pt x="88" y="138"/>
                </a:cubicBezTo>
                <a:cubicBezTo>
                  <a:pt x="88" y="137"/>
                  <a:pt x="89" y="136"/>
                  <a:pt x="91" y="136"/>
                </a:cubicBezTo>
                <a:close/>
                <a:moveTo>
                  <a:pt x="109" y="90"/>
                </a:moveTo>
                <a:cubicBezTo>
                  <a:pt x="108" y="90"/>
                  <a:pt x="107" y="92"/>
                  <a:pt x="107" y="93"/>
                </a:cubicBezTo>
                <a:cubicBezTo>
                  <a:pt x="107" y="95"/>
                  <a:pt x="108" y="96"/>
                  <a:pt x="109" y="96"/>
                </a:cubicBezTo>
                <a:cubicBezTo>
                  <a:pt x="115" y="96"/>
                  <a:pt x="120" y="91"/>
                  <a:pt x="120" y="85"/>
                </a:cubicBezTo>
                <a:cubicBezTo>
                  <a:pt x="120" y="69"/>
                  <a:pt x="120" y="69"/>
                  <a:pt x="120" y="69"/>
                </a:cubicBezTo>
                <a:cubicBezTo>
                  <a:pt x="120" y="63"/>
                  <a:pt x="115" y="58"/>
                  <a:pt x="109" y="58"/>
                </a:cubicBezTo>
                <a:cubicBezTo>
                  <a:pt x="108" y="58"/>
                  <a:pt x="107" y="60"/>
                  <a:pt x="107" y="61"/>
                </a:cubicBezTo>
                <a:cubicBezTo>
                  <a:pt x="107" y="63"/>
                  <a:pt x="108" y="64"/>
                  <a:pt x="109" y="64"/>
                </a:cubicBezTo>
                <a:cubicBezTo>
                  <a:pt x="112" y="64"/>
                  <a:pt x="115" y="66"/>
                  <a:pt x="115" y="69"/>
                </a:cubicBezTo>
                <a:cubicBezTo>
                  <a:pt x="115" y="85"/>
                  <a:pt x="115" y="85"/>
                  <a:pt x="115" y="85"/>
                </a:cubicBezTo>
                <a:cubicBezTo>
                  <a:pt x="115" y="88"/>
                  <a:pt x="112" y="90"/>
                  <a:pt x="109" y="90"/>
                </a:cubicBezTo>
                <a:close/>
                <a:moveTo>
                  <a:pt x="109" y="48"/>
                </a:moveTo>
                <a:cubicBezTo>
                  <a:pt x="108" y="48"/>
                  <a:pt x="107" y="49"/>
                  <a:pt x="107" y="50"/>
                </a:cubicBezTo>
                <a:cubicBezTo>
                  <a:pt x="107" y="52"/>
                  <a:pt x="108" y="53"/>
                  <a:pt x="109" y="53"/>
                </a:cubicBezTo>
                <a:cubicBezTo>
                  <a:pt x="118" y="53"/>
                  <a:pt x="125" y="60"/>
                  <a:pt x="125" y="69"/>
                </a:cubicBezTo>
                <a:cubicBezTo>
                  <a:pt x="125" y="85"/>
                  <a:pt x="125" y="85"/>
                  <a:pt x="125" y="85"/>
                </a:cubicBezTo>
                <a:cubicBezTo>
                  <a:pt x="125" y="94"/>
                  <a:pt x="118" y="101"/>
                  <a:pt x="109" y="101"/>
                </a:cubicBezTo>
                <a:cubicBezTo>
                  <a:pt x="108" y="101"/>
                  <a:pt x="107" y="102"/>
                  <a:pt x="107" y="104"/>
                </a:cubicBezTo>
                <a:cubicBezTo>
                  <a:pt x="107" y="105"/>
                  <a:pt x="108" y="106"/>
                  <a:pt x="109" y="106"/>
                </a:cubicBezTo>
                <a:cubicBezTo>
                  <a:pt x="121" y="106"/>
                  <a:pt x="131" y="97"/>
                  <a:pt x="131" y="85"/>
                </a:cubicBezTo>
                <a:cubicBezTo>
                  <a:pt x="131" y="69"/>
                  <a:pt x="131" y="69"/>
                  <a:pt x="131" y="69"/>
                </a:cubicBezTo>
                <a:cubicBezTo>
                  <a:pt x="131" y="57"/>
                  <a:pt x="121" y="48"/>
                  <a:pt x="109" y="48"/>
                </a:cubicBezTo>
                <a:close/>
              </a:path>
            </a:pathLst>
          </a:custGeom>
          <a:solidFill>
            <a:srgbClr val="FFFFFF"/>
          </a:solidFill>
          <a:ln>
            <a:noFill/>
          </a:ln>
        </p:spPr>
        <p:txBody>
          <a:bodyPr vert="horz" wrap="square" lIns="91440" tIns="45720" rIns="91440" bIns="45720" numCol="1" anchor="t" anchorCtr="0" compatLnSpc="1"/>
          <a:lstStyle/>
          <a:p>
            <a:endParaRPr lang="en-US"/>
          </a:p>
        </p:txBody>
      </p:sp>
      <p:grpSp>
        <p:nvGrpSpPr>
          <p:cNvPr id="37" name="组合 36"/>
          <p:cNvGrpSpPr/>
          <p:nvPr/>
        </p:nvGrpSpPr>
        <p:grpSpPr>
          <a:xfrm>
            <a:off x="4635874" y="2138602"/>
            <a:ext cx="5745891" cy="1292662"/>
            <a:chOff x="1698401" y="1086859"/>
            <a:chExt cx="5745891" cy="1292662"/>
          </a:xfrm>
        </p:grpSpPr>
        <p:sp>
          <p:nvSpPr>
            <p:cNvPr id="33" name="TextBox 32"/>
            <p:cNvSpPr txBox="1"/>
            <p:nvPr/>
          </p:nvSpPr>
          <p:spPr>
            <a:xfrm>
              <a:off x="1698401" y="1086859"/>
              <a:ext cx="5745891" cy="1292662"/>
            </a:xfrm>
            <a:prstGeom prst="rect">
              <a:avLst/>
            </a:prstGeom>
            <a:noFill/>
          </p:spPr>
          <p:txBody>
            <a:bodyPr wrap="square" lIns="0" tIns="0" rIns="0" bIns="0" rtlCol="0">
              <a:spAutoFit/>
            </a:bodyPr>
            <a:lstStyle/>
            <a:p>
              <a:pPr marL="514350" indent="-240030">
                <a:lnSpc>
                  <a:spcPct val="20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打造</a:t>
              </a:r>
              <a:r>
                <a:rPr lang="zh-CN" altLang="en-US" sz="1400" b="1" dirty="0">
                  <a:solidFill>
                    <a:schemeClr val="bg1">
                      <a:lumMod val="50000"/>
                      <a:lumOff val="50000"/>
                    </a:schemeClr>
                  </a:solidFill>
                  <a:latin typeface="微软雅黑" panose="020B0503020204020204" pitchFamily="34" charset="-122"/>
                  <a:ea typeface="微软雅黑" panose="020B0503020204020204" pitchFamily="34" charset="-122"/>
                </a:rPr>
                <a:t>技术底座</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，开放</a:t>
              </a:r>
              <a:r>
                <a:rPr lang="zh-CN" altLang="en-US" sz="1400" b="1" dirty="0">
                  <a:solidFill>
                    <a:schemeClr val="bg1">
                      <a:lumMod val="50000"/>
                      <a:lumOff val="50000"/>
                    </a:schemeClr>
                  </a:solidFill>
                  <a:latin typeface="微软雅黑" panose="020B0503020204020204" pitchFamily="34" charset="-122"/>
                  <a:ea typeface="微软雅黑" panose="020B0503020204020204" pitchFamily="34" charset="-122"/>
                </a:rPr>
                <a:t>技术能力</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，直指未来</a:t>
              </a:r>
              <a:r>
                <a:rPr lang="zh-CN" altLang="en-US" sz="1400" b="1" dirty="0">
                  <a:solidFill>
                    <a:schemeClr val="bg1">
                      <a:lumMod val="50000"/>
                      <a:lumOff val="50000"/>
                    </a:schemeClr>
                  </a:solidFill>
                  <a:latin typeface="微软雅黑" panose="020B0503020204020204" pitchFamily="34" charset="-122"/>
                  <a:ea typeface="微软雅黑" panose="020B0503020204020204" pitchFamily="34" charset="-122"/>
                </a:rPr>
                <a:t>产业创新发展</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p>
            <a:p>
              <a:pPr marL="514350" indent="-240030">
                <a:lnSpc>
                  <a:spcPct val="20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专注学科发展与研究，重视数</a:t>
              </a:r>
              <a:r>
                <a:rPr lang="zh-CN" altLang="en-US" sz="1400" b="1" dirty="0">
                  <a:solidFill>
                    <a:schemeClr val="bg1">
                      <a:lumMod val="50000"/>
                      <a:lumOff val="50000"/>
                    </a:schemeClr>
                  </a:solidFill>
                  <a:latin typeface="微软雅黑" panose="020B0503020204020204" pitchFamily="34" charset="-122"/>
                  <a:ea typeface="微软雅黑" panose="020B0503020204020204" pitchFamily="34" charset="-122"/>
                </a:rPr>
                <a:t>据底层逻辑</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p>
            <a:p>
              <a:pPr marL="514350" indent="-240030">
                <a:lnSpc>
                  <a:spcPct val="20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构建与创新</a:t>
              </a:r>
              <a:r>
                <a:rPr lang="zh-CN" altLang="en-US" sz="1400" b="1" dirty="0">
                  <a:solidFill>
                    <a:schemeClr val="bg1">
                      <a:lumMod val="50000"/>
                      <a:lumOff val="50000"/>
                    </a:schemeClr>
                  </a:solidFill>
                  <a:latin typeface="微软雅黑" panose="020B0503020204020204" pitchFamily="34" charset="-122"/>
                  <a:ea typeface="微软雅黑" panose="020B0503020204020204" pitchFamily="34" charset="-122"/>
                </a:rPr>
                <a:t>数据价值链</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，深度连接</a:t>
              </a:r>
              <a:r>
                <a:rPr lang="zh-CN" altLang="en-US" sz="1400" b="1" dirty="0">
                  <a:solidFill>
                    <a:schemeClr val="bg1">
                      <a:lumMod val="50000"/>
                      <a:lumOff val="50000"/>
                    </a:schemeClr>
                  </a:solidFill>
                  <a:latin typeface="微软雅黑" panose="020B0503020204020204" pitchFamily="34" charset="-122"/>
                  <a:ea typeface="微软雅黑" panose="020B0503020204020204" pitchFamily="34" charset="-122"/>
                </a:rPr>
                <a:t>应用前台</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与</a:t>
              </a:r>
              <a:r>
                <a:rPr lang="zh-CN" altLang="en-US" sz="1400" b="1" dirty="0">
                  <a:solidFill>
                    <a:schemeClr val="bg1">
                      <a:lumMod val="50000"/>
                      <a:lumOff val="50000"/>
                    </a:schemeClr>
                  </a:solidFill>
                  <a:latin typeface="微软雅黑" panose="020B0503020204020204" pitchFamily="34" charset="-122"/>
                  <a:ea typeface="微软雅黑" panose="020B0503020204020204" pitchFamily="34" charset="-122"/>
                </a:rPr>
                <a:t>数字底层世界</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endParaRPr lang="en-US" sz="2000" dirty="0">
                <a:latin typeface="微软雅黑" panose="020B0503020204020204" pitchFamily="34" charset="-122"/>
                <a:ea typeface="微软雅黑" panose="020B0503020204020204" pitchFamily="34" charset="-122"/>
                <a:cs typeface="Titillium Light" charset="0"/>
              </a:endParaRPr>
            </a:p>
          </p:txBody>
        </p:sp>
        <p:sp>
          <p:nvSpPr>
            <p:cNvPr id="34" name="AutoShape 2"/>
            <p:cNvSpPr/>
            <p:nvPr/>
          </p:nvSpPr>
          <p:spPr bwMode="auto">
            <a:xfrm flipH="1">
              <a:off x="1730992" y="1268467"/>
              <a:ext cx="130364" cy="130364"/>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微软雅黑" panose="020B0503020204020204" pitchFamily="34" charset="-122"/>
                <a:ea typeface="微软雅黑" panose="020B0503020204020204" pitchFamily="34" charset="-122"/>
                <a:cs typeface="Titillium" charset="0"/>
              </a:endParaRPr>
            </a:p>
          </p:txBody>
        </p:sp>
        <p:sp>
          <p:nvSpPr>
            <p:cNvPr id="35" name="AutoShape 2"/>
            <p:cNvSpPr/>
            <p:nvPr/>
          </p:nvSpPr>
          <p:spPr bwMode="auto">
            <a:xfrm flipH="1">
              <a:off x="1730992" y="1698773"/>
              <a:ext cx="130364" cy="130364"/>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微软雅黑" panose="020B0503020204020204" pitchFamily="34" charset="-122"/>
                <a:ea typeface="微软雅黑" panose="020B0503020204020204" pitchFamily="34" charset="-122"/>
                <a:cs typeface="Titillium" charset="0"/>
              </a:endParaRPr>
            </a:p>
          </p:txBody>
        </p:sp>
        <p:sp>
          <p:nvSpPr>
            <p:cNvPr id="36" name="AutoShape 2"/>
            <p:cNvSpPr/>
            <p:nvPr/>
          </p:nvSpPr>
          <p:spPr bwMode="auto">
            <a:xfrm flipH="1">
              <a:off x="1730992" y="2130349"/>
              <a:ext cx="130364" cy="130364"/>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微软雅黑" panose="020B0503020204020204" pitchFamily="34" charset="-122"/>
                <a:ea typeface="微软雅黑" panose="020B0503020204020204" pitchFamily="34" charset="-122"/>
                <a:cs typeface="Titillium" charset="0"/>
              </a:endParaRPr>
            </a:p>
          </p:txBody>
        </p:sp>
      </p:grpSp>
    </p:spTree>
    <p:extLst>
      <p:ext uri="{BB962C8B-B14F-4D97-AF65-F5344CB8AC3E}">
        <p14:creationId xmlns:p14="http://schemas.microsoft.com/office/powerpoint/2010/main" val="4224581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p:cNvPicPr>
            <a:picLocks noGrp="1" noChangeAspect="1"/>
          </p:cNvPicPr>
          <p:nvPr>
            <p:ph type="pic" sz="quarter" idx="12"/>
          </p:nvPr>
        </p:nvPicPr>
        <p:blipFill>
          <a:blip r:embed="rId2" cstate="screen"/>
          <a:srcRect t="16633" b="16633"/>
          <a:stretch>
            <a:fillRect/>
          </a:stretch>
        </p:blipFill>
        <p:spPr/>
      </p:pic>
      <p:cxnSp>
        <p:nvCxnSpPr>
          <p:cNvPr id="12" name="Straight Connector 11"/>
          <p:cNvCxnSpPr/>
          <p:nvPr/>
        </p:nvCxnSpPr>
        <p:spPr>
          <a:xfrm>
            <a:off x="6096000" y="5284380"/>
            <a:ext cx="0" cy="1662663"/>
          </a:xfrm>
          <a:prstGeom prst="line">
            <a:avLst/>
          </a:prstGeom>
          <a:ln w="12700">
            <a:solidFill>
              <a:schemeClr val="tx1">
                <a:alpha val="2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33110" y="3127100"/>
            <a:ext cx="525780" cy="645160"/>
          </a:xfrm>
          <a:prstGeom prst="rect">
            <a:avLst/>
          </a:prstGeom>
          <a:noFill/>
        </p:spPr>
        <p:txBody>
          <a:bodyPr wrap="none" lIns="0" rIns="0" rtlCol="0">
            <a:spAutoFit/>
          </a:bodyPr>
          <a:lstStyle/>
          <a:p>
            <a:pPr algn="ctr"/>
            <a:r>
              <a:rPr lang="en-US" b="1" dirty="0">
                <a:latin typeface="Open Sans" panose="020B0606030504020204" charset="0"/>
                <a:ea typeface="Open Sans" panose="020B0606030504020204" charset="0"/>
                <a:cs typeface="Open Sans" panose="020B0606030504020204" charset="0"/>
              </a:rPr>
              <a:t>2015</a:t>
            </a:r>
          </a:p>
          <a:p>
            <a:pPr algn="ctr"/>
            <a:endParaRPr lang="en-US" b="1" dirty="0">
              <a:latin typeface="Open Sans" panose="020B0606030504020204" charset="0"/>
              <a:ea typeface="Open Sans" panose="020B0606030504020204" charset="0"/>
              <a:cs typeface="Open Sans" panose="020B0606030504020204" charset="0"/>
            </a:endParaRPr>
          </a:p>
        </p:txBody>
      </p:sp>
      <p:sp>
        <p:nvSpPr>
          <p:cNvPr id="16" name="Oval 15"/>
          <p:cNvSpPr/>
          <p:nvPr/>
        </p:nvSpPr>
        <p:spPr>
          <a:xfrm>
            <a:off x="6043009" y="5209401"/>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p:nvPr/>
        </p:nvSpPr>
        <p:spPr>
          <a:xfrm>
            <a:off x="746630" y="4877847"/>
            <a:ext cx="4162657" cy="1387892"/>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我们的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发展</a:t>
            </a:r>
            <a:r>
              <a:rPr lang="zh-CN" altLang="en-US" sz="3200" b="1" dirty="0">
                <a:latin typeface="微软雅黑" panose="020B0503020204020204" pitchFamily="34" charset="-122"/>
                <a:ea typeface="微软雅黑" panose="020B0503020204020204" pitchFamily="34" charset="-122"/>
                <a:cs typeface="Hiragino Sans GB W6" charset="-122"/>
              </a:rPr>
              <a:t>与</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历程</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en-US" sz="3200" b="1" dirty="0" err="1">
                <a:solidFill>
                  <a:schemeClr val="accent1"/>
                </a:solidFill>
                <a:latin typeface="微软雅黑" panose="020B0503020204020204" pitchFamily="34" charset="-122"/>
                <a:ea typeface="微软雅黑" panose="020B0503020204020204" pitchFamily="34" charset="-122"/>
                <a:cs typeface="Hiragino Sans GB W6" charset="-122"/>
              </a:rPr>
              <a:t>Our</a:t>
            </a:r>
            <a:r>
              <a:rPr lang="en-US" altLang="zh-CN" sz="3200" b="1" dirty="0" err="1">
                <a:latin typeface="微软雅黑" panose="020B0503020204020204" pitchFamily="34" charset="-122"/>
                <a:ea typeface="微软雅黑" panose="020B0503020204020204" pitchFamily="34" charset="-122"/>
                <a:cs typeface="Hiragino Sans GB W6" charset="-122"/>
              </a:rPr>
              <a:t>Development</a:t>
            </a:r>
            <a:endParaRPr lang="en-US" sz="3200" b="1" dirty="0">
              <a:latin typeface="微软雅黑" panose="020B0503020204020204" pitchFamily="34" charset="-122"/>
              <a:ea typeface="微软雅黑" panose="020B0503020204020204" pitchFamily="34" charset="-122"/>
              <a:cs typeface="Hiragino Sans GB W6" charset="-122"/>
            </a:endParaRPr>
          </a:p>
        </p:txBody>
      </p:sp>
      <p:sp>
        <p:nvSpPr>
          <p:cNvPr id="18" name="TextBox 17"/>
          <p:cNvSpPr txBox="1"/>
          <p:nvPr/>
        </p:nvSpPr>
        <p:spPr>
          <a:xfrm>
            <a:off x="8759767" y="2474259"/>
            <a:ext cx="2137055" cy="553998"/>
          </a:xfrm>
          <a:prstGeom prst="rect">
            <a:avLst/>
          </a:prstGeom>
          <a:noFill/>
        </p:spPr>
        <p:txBody>
          <a:bodyPr wrap="square" lIns="0" tIns="0" rIns="0" bIns="0" rtlCol="0">
            <a:spAutoFit/>
          </a:bodyPr>
          <a:lstStyle/>
          <a:p>
            <a:pPr>
              <a:lnSpc>
                <a:spcPct val="200000"/>
              </a:lnSpc>
              <a:buSzPct val="60000"/>
            </a:pPr>
            <a:r>
              <a:rPr lang="zh-CN" altLang="en-US" b="1" dirty="0">
                <a:latin typeface="微软雅黑" panose="020B0503020204020204" pitchFamily="34" charset="-122"/>
                <a:ea typeface="微软雅黑" panose="020B0503020204020204" pitchFamily="34" charset="-122"/>
              </a:rPr>
              <a:t>第一个三年</a:t>
            </a:r>
            <a:endParaRPr lang="en-US" b="1" dirty="0">
              <a:latin typeface="微软雅黑" panose="020B0503020204020204" pitchFamily="34" charset="-122"/>
              <a:ea typeface="微软雅黑" panose="020B0503020204020204" pitchFamily="34" charset="-122"/>
              <a:cs typeface="Titillium Light" charset="0"/>
            </a:endParaRPr>
          </a:p>
        </p:txBody>
      </p:sp>
      <p:sp>
        <p:nvSpPr>
          <p:cNvPr id="19" name="TextBox 18"/>
          <p:cNvSpPr txBox="1"/>
          <p:nvPr/>
        </p:nvSpPr>
        <p:spPr>
          <a:xfrm>
            <a:off x="8750170" y="3137858"/>
            <a:ext cx="2891481" cy="969496"/>
          </a:xfrm>
          <a:prstGeom prst="rect">
            <a:avLst/>
          </a:prstGeom>
          <a:noFill/>
        </p:spPr>
        <p:txBody>
          <a:bodyPr wrap="square" lIns="0" tIns="0" rIns="0" bIns="0" rtlCol="0">
            <a:spAutoFit/>
          </a:bodyPr>
          <a:lstStyle/>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将</a:t>
            </a:r>
            <a:r>
              <a:rPr lang="zh-CN" altLang="en-US" sz="1400" b="1" dirty="0">
                <a:solidFill>
                  <a:schemeClr val="accent1"/>
                </a:solidFill>
                <a:latin typeface="微软雅黑" panose="020B0503020204020204" pitchFamily="34" charset="-122"/>
                <a:ea typeface="微软雅黑" panose="020B0503020204020204" pitchFamily="34" charset="-122"/>
              </a:rPr>
              <a:t>数字孪生</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与</a:t>
            </a:r>
            <a:r>
              <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rPr>
              <a:t>XR</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等高新技术</a:t>
            </a:r>
            <a:endPar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endParaRP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与教育、教学</a:t>
            </a:r>
            <a:r>
              <a:rPr lang="zh-CN" altLang="en-US" sz="1400" b="1" dirty="0">
                <a:solidFill>
                  <a:schemeClr val="accent1"/>
                </a:solidFill>
                <a:latin typeface="微软雅黑" panose="020B0503020204020204" pitchFamily="34" charset="-122"/>
                <a:ea typeface="微软雅黑" panose="020B0503020204020204" pitchFamily="34" charset="-122"/>
              </a:rPr>
              <a:t>各专业领域</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做</a:t>
            </a:r>
            <a:endPar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endParaRPr>
          </a:p>
          <a:p>
            <a:pPr>
              <a:lnSpc>
                <a:spcPct val="150000"/>
              </a:lnSpc>
              <a:buSzPct val="60000"/>
            </a:pPr>
            <a:r>
              <a:rPr lang="zh-CN" altLang="en-US" sz="1400" b="1" dirty="0">
                <a:solidFill>
                  <a:schemeClr val="accent1"/>
                </a:solidFill>
                <a:latin typeface="微软雅黑" panose="020B0503020204020204" pitchFamily="34" charset="-122"/>
                <a:ea typeface="微软雅黑" panose="020B0503020204020204" pitchFamily="34" charset="-122"/>
              </a:rPr>
              <a:t>深度的融合</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3"/>
          </p:nvPr>
        </p:nvPicPr>
        <p:blipFill>
          <a:blip r:embed="rId2" cstate="screen"/>
          <a:srcRect l="17604" r="17604"/>
          <a:stretch>
            <a:fillRect/>
          </a:stretch>
        </p:blipFill>
        <p:spPr>
          <a:xfrm>
            <a:off x="5227674" y="1244424"/>
            <a:ext cx="1736652" cy="1736652"/>
          </a:xfrm>
        </p:spPr>
      </p:pic>
      <p:pic>
        <p:nvPicPr>
          <p:cNvPr id="12" name="图片占位符 11"/>
          <p:cNvPicPr>
            <a:picLocks noGrp="1" noChangeAspect="1"/>
          </p:cNvPicPr>
          <p:nvPr>
            <p:ph type="pic" sz="quarter" idx="14"/>
          </p:nvPr>
        </p:nvPicPr>
        <p:blipFill>
          <a:blip r:embed="rId3" cstate="screen"/>
          <a:srcRect l="21846" r="21846"/>
          <a:stretch>
            <a:fillRect/>
          </a:stretch>
        </p:blipFill>
        <p:spPr>
          <a:xfrm>
            <a:off x="5227674" y="3880955"/>
            <a:ext cx="1736652" cy="1736652"/>
          </a:xfrm>
        </p:spPr>
      </p:pic>
      <p:sp>
        <p:nvSpPr>
          <p:cNvPr id="34" name="TextBox 33"/>
          <p:cNvSpPr txBox="1"/>
          <p:nvPr/>
        </p:nvSpPr>
        <p:spPr>
          <a:xfrm>
            <a:off x="5629910" y="1951807"/>
            <a:ext cx="932180" cy="583565"/>
          </a:xfrm>
          <a:prstGeom prst="rect">
            <a:avLst/>
          </a:prstGeom>
          <a:noFill/>
        </p:spPr>
        <p:txBody>
          <a:bodyPr wrap="none" lIns="0" rIns="0" rtlCol="0">
            <a:spAutoFit/>
          </a:bodyPr>
          <a:lstStyle/>
          <a:p>
            <a:pPr lvl="0" algn="ctr">
              <a:buClrTx/>
              <a:buSzTx/>
              <a:buFontTx/>
            </a:pPr>
            <a:r>
              <a:rPr lang="en-US" b="1" dirty="0">
                <a:latin typeface="Open Sans" panose="020B0606030504020204" charset="0"/>
                <a:ea typeface="Open Sans" panose="020B0606030504020204" charset="0"/>
                <a:cs typeface="Open Sans" panose="020B0606030504020204" charset="0"/>
                <a:sym typeface="+mn-ea"/>
              </a:rPr>
              <a:t>2018</a:t>
            </a:r>
          </a:p>
        </p:txBody>
      </p:sp>
      <p:sp>
        <p:nvSpPr>
          <p:cNvPr id="36" name="TextBox 35"/>
          <p:cNvSpPr txBox="1"/>
          <p:nvPr/>
        </p:nvSpPr>
        <p:spPr>
          <a:xfrm>
            <a:off x="5823489" y="4570883"/>
            <a:ext cx="545021" cy="369332"/>
          </a:xfrm>
          <a:prstGeom prst="rect">
            <a:avLst/>
          </a:prstGeom>
          <a:noFill/>
        </p:spPr>
        <p:txBody>
          <a:bodyPr wrap="none" lIns="0" rIns="0" rtlCol="0">
            <a:spAutoFit/>
          </a:bodyPr>
          <a:lstStyle/>
          <a:p>
            <a:pPr algn="ctr"/>
            <a:r>
              <a:rPr lang="en-US" b="1" dirty="0">
                <a:latin typeface="Open Sans" panose="020B0606030504020204" charset="0"/>
                <a:ea typeface="Open Sans" panose="020B0606030504020204" charset="0"/>
                <a:cs typeface="Open Sans" panose="020B0606030504020204" charset="0"/>
              </a:rPr>
              <a:t>Now</a:t>
            </a:r>
          </a:p>
        </p:txBody>
      </p:sp>
      <p:cxnSp>
        <p:nvCxnSpPr>
          <p:cNvPr id="38" name="Straight Connector 37"/>
          <p:cNvCxnSpPr>
            <a:endCxn id="10" idx="0"/>
          </p:cNvCxnSpPr>
          <p:nvPr/>
        </p:nvCxnSpPr>
        <p:spPr>
          <a:xfrm>
            <a:off x="6096000" y="0"/>
            <a:ext cx="0" cy="1244424"/>
          </a:xfrm>
          <a:prstGeom prst="line">
            <a:avLst/>
          </a:prstGeom>
          <a:ln w="12700">
            <a:solidFill>
              <a:schemeClr val="tx1">
                <a:alpha val="2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0" idx="4"/>
            <a:endCxn id="12" idx="5"/>
          </p:cNvCxnSpPr>
          <p:nvPr/>
        </p:nvCxnSpPr>
        <p:spPr>
          <a:xfrm>
            <a:off x="6096000" y="2981076"/>
            <a:ext cx="0" cy="899879"/>
          </a:xfrm>
          <a:prstGeom prst="line">
            <a:avLst/>
          </a:prstGeom>
          <a:ln w="12700">
            <a:solidFill>
              <a:schemeClr val="tx1">
                <a:alpha val="2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96177" y="1267661"/>
            <a:ext cx="2137055" cy="415498"/>
          </a:xfrm>
          <a:prstGeom prst="rect">
            <a:avLst/>
          </a:prstGeom>
          <a:noFill/>
        </p:spPr>
        <p:txBody>
          <a:bodyPr wrap="square" lIns="0" tIns="0" rIns="0" bIns="0" rtlCol="0">
            <a:spAutoFit/>
          </a:bodyPr>
          <a:lstStyle/>
          <a:p>
            <a:pPr>
              <a:lnSpc>
                <a:spcPct val="150000"/>
              </a:lnSpc>
              <a:buSzPct val="60000"/>
            </a:pPr>
            <a:r>
              <a:rPr lang="zh-CN" altLang="en-US" b="1" dirty="0">
                <a:latin typeface="微软雅黑" panose="020B0503020204020204" pitchFamily="34" charset="-122"/>
                <a:ea typeface="微软雅黑" panose="020B0503020204020204" pitchFamily="34" charset="-122"/>
              </a:rPr>
              <a:t>第二个三年</a:t>
            </a:r>
            <a:endParaRPr lang="en-US" b="1" dirty="0">
              <a:latin typeface="微软雅黑" panose="020B0503020204020204" pitchFamily="34" charset="-122"/>
              <a:ea typeface="微软雅黑" panose="020B0503020204020204" pitchFamily="34" charset="-122"/>
              <a:cs typeface="Titillium Light" charset="0"/>
            </a:endParaRPr>
          </a:p>
        </p:txBody>
      </p:sp>
      <p:sp>
        <p:nvSpPr>
          <p:cNvPr id="26" name="TextBox 25"/>
          <p:cNvSpPr txBox="1"/>
          <p:nvPr/>
        </p:nvSpPr>
        <p:spPr>
          <a:xfrm>
            <a:off x="1000461" y="1845196"/>
            <a:ext cx="3593054" cy="646331"/>
          </a:xfrm>
          <a:prstGeom prst="rect">
            <a:avLst/>
          </a:prstGeom>
          <a:noFill/>
        </p:spPr>
        <p:txBody>
          <a:bodyPr wrap="square" lIns="0" tIns="0" rIns="0" bIns="0" rtlCol="0">
            <a:spAutoFit/>
          </a:bodyPr>
          <a:lstStyle/>
          <a:p>
            <a:pPr algn="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面向各类应用场景的</a:t>
            </a:r>
            <a:r>
              <a:rPr lang="zh-CN" altLang="en-US" sz="1400" b="1" dirty="0">
                <a:solidFill>
                  <a:schemeClr val="accent1"/>
                </a:solidFill>
                <a:latin typeface="微软雅黑" panose="020B0503020204020204" pitchFamily="34" charset="-122"/>
                <a:ea typeface="微软雅黑" panose="020B0503020204020204" pitchFamily="34" charset="-122"/>
              </a:rPr>
              <a:t>企事业单位</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，着力于各行业的</a:t>
            </a:r>
            <a:r>
              <a:rPr lang="zh-CN" altLang="en-US" sz="1400" b="1" dirty="0">
                <a:solidFill>
                  <a:schemeClr val="accent1"/>
                </a:solidFill>
                <a:latin typeface="微软雅黑" panose="020B0503020204020204" pitchFamily="34" charset="-122"/>
                <a:ea typeface="微软雅黑" panose="020B0503020204020204" pitchFamily="34" charset="-122"/>
              </a:rPr>
              <a:t>数字孪生项目</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的</a:t>
            </a:r>
            <a:r>
              <a:rPr lang="zh-CN" altLang="en-US" sz="1400" b="1" dirty="0">
                <a:solidFill>
                  <a:schemeClr val="accent1"/>
                </a:solidFill>
                <a:latin typeface="微软雅黑" panose="020B0503020204020204" pitchFamily="34" charset="-122"/>
                <a:ea typeface="微软雅黑" panose="020B0503020204020204" pitchFamily="34" charset="-122"/>
              </a:rPr>
              <a:t>建设</a:t>
            </a:r>
            <a:r>
              <a:rPr lang="zh-CN" altLang="en-US" sz="1400" b="1" dirty="0" smtClean="0">
                <a:solidFill>
                  <a:schemeClr val="accent1"/>
                </a:solidFill>
                <a:latin typeface="微软雅黑" panose="020B0503020204020204" pitchFamily="34" charset="-122"/>
                <a:ea typeface="微软雅黑" panose="020B0503020204020204" pitchFamily="34" charset="-122"/>
              </a:rPr>
              <a:t>与开发</a:t>
            </a:r>
            <a:r>
              <a:rPr lang="zh-CN" altLang="en-US" sz="1400" dirty="0" smtClean="0">
                <a:solidFill>
                  <a:schemeClr val="accent1">
                    <a:lumMod val="20000"/>
                    <a:lumOff val="80000"/>
                  </a:schemeClr>
                </a:solidFill>
                <a:latin typeface="微软雅黑" panose="020B0503020204020204" pitchFamily="34" charset="-122"/>
                <a:ea typeface="微软雅黑" panose="020B0503020204020204" pitchFamily="34" charset="-122"/>
              </a:rPr>
              <a:t>。</a:t>
            </a:r>
            <a:endPar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7647295" y="3967019"/>
            <a:ext cx="2137055" cy="415498"/>
          </a:xfrm>
          <a:prstGeom prst="rect">
            <a:avLst/>
          </a:prstGeom>
          <a:noFill/>
        </p:spPr>
        <p:txBody>
          <a:bodyPr wrap="square" lIns="0" tIns="0" rIns="0" bIns="0" rtlCol="0">
            <a:spAutoFit/>
          </a:bodyPr>
          <a:lstStyle/>
          <a:p>
            <a:pPr>
              <a:lnSpc>
                <a:spcPct val="150000"/>
              </a:lnSpc>
              <a:buSzPct val="60000"/>
            </a:pPr>
            <a:r>
              <a:rPr lang="zh-CN" altLang="en-US" b="1" dirty="0">
                <a:latin typeface="微软雅黑" panose="020B0503020204020204" pitchFamily="34" charset="-122"/>
                <a:ea typeface="微软雅黑" panose="020B0503020204020204" pitchFamily="34" charset="-122"/>
              </a:rPr>
              <a:t>第三个三年</a:t>
            </a:r>
            <a:endParaRPr lang="en-US" b="1" dirty="0">
              <a:latin typeface="微软雅黑" panose="020B0503020204020204" pitchFamily="34" charset="-122"/>
              <a:ea typeface="微软雅黑" panose="020B0503020204020204" pitchFamily="34" charset="-122"/>
              <a:cs typeface="Titillium Light" charset="0"/>
            </a:endParaRPr>
          </a:p>
        </p:txBody>
      </p:sp>
      <p:sp>
        <p:nvSpPr>
          <p:cNvPr id="28" name="TextBox 27"/>
          <p:cNvSpPr txBox="1"/>
          <p:nvPr/>
        </p:nvSpPr>
        <p:spPr>
          <a:xfrm>
            <a:off x="7637698" y="4544554"/>
            <a:ext cx="3883742" cy="646331"/>
          </a:xfrm>
          <a:prstGeom prst="rect">
            <a:avLst/>
          </a:prstGeom>
          <a:noFill/>
        </p:spPr>
        <p:txBody>
          <a:bodyPr wrap="square" lIns="0" tIns="0" rIns="0" bIns="0" rtlCol="0">
            <a:spAutoFit/>
          </a:bodyPr>
          <a:lstStyle/>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面向未来形成更为</a:t>
            </a:r>
            <a:r>
              <a:rPr lang="zh-CN" altLang="en-US" sz="1400" b="1" dirty="0">
                <a:solidFill>
                  <a:schemeClr val="accent1"/>
                </a:solidFill>
                <a:latin typeface="微软雅黑" panose="020B0503020204020204" pitchFamily="34" charset="-122"/>
                <a:ea typeface="微软雅黑" panose="020B0503020204020204" pitchFamily="34" charset="-122"/>
              </a:rPr>
              <a:t>生态化</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的业务结构模式，</a:t>
            </a:r>
            <a:endPar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endParaRP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面向更深更广的</a:t>
            </a:r>
            <a:r>
              <a:rPr lang="zh-CN" altLang="en-US" sz="1400" b="1" dirty="0">
                <a:solidFill>
                  <a:schemeClr val="accent1"/>
                </a:solidFill>
                <a:latin typeface="微软雅黑" panose="020B0503020204020204" pitchFamily="34" charset="-122"/>
                <a:ea typeface="微软雅黑" panose="020B0503020204020204" pitchFamily="34" charset="-122"/>
              </a:rPr>
              <a:t>应用场景</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及</a:t>
            </a:r>
            <a:r>
              <a:rPr lang="zh-CN" altLang="en-US" sz="1400" b="1" dirty="0">
                <a:solidFill>
                  <a:schemeClr val="accent1"/>
                </a:solidFill>
                <a:latin typeface="微软雅黑" panose="020B0503020204020204" pitchFamily="34" charset="-122"/>
                <a:ea typeface="微软雅黑" panose="020B0503020204020204" pitchFamily="34" charset="-122"/>
              </a:rPr>
              <a:t>行业解决方案</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41" b="41"/>
          <a:stretch>
            <a:fillRect/>
          </a:stretch>
        </p:blipFill>
        <p:spPr/>
      </p:pic>
      <p:pic>
        <p:nvPicPr>
          <p:cNvPr id="11" name="图片占位符 10"/>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41" b="41"/>
          <a:stretch>
            <a:fillRect/>
          </a:stretch>
        </p:blipFill>
        <p:spPr/>
      </p:pic>
      <p:pic>
        <p:nvPicPr>
          <p:cNvPr id="12" name="图片占位符 11"/>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t="41" b="41"/>
          <a:stretch>
            <a:fillRect/>
          </a:stretch>
        </p:blipFill>
        <p:spPr/>
      </p:pic>
      <p:pic>
        <p:nvPicPr>
          <p:cNvPr id="9" name="图片占位符 8"/>
          <p:cNvPicPr>
            <a:picLocks noGrp="1" noChangeAspect="1"/>
          </p:cNvPicPr>
          <p:nvPr>
            <p:ph type="pic" sz="quarter" idx="20"/>
          </p:nvPr>
        </p:nvPicPr>
        <p:blipFill>
          <a:blip r:embed="rId5" cstate="print">
            <a:extLst>
              <a:ext uri="{28A0092B-C50C-407E-A947-70E740481C1C}">
                <a14:useLocalDpi xmlns:a14="http://schemas.microsoft.com/office/drawing/2010/main" val="0"/>
              </a:ext>
            </a:extLst>
          </a:blip>
          <a:srcRect t="41" b="41"/>
          <a:stretch>
            <a:fillRect/>
          </a:stretch>
        </p:blipFill>
        <p:spPr/>
      </p:pic>
      <p:sp>
        <p:nvSpPr>
          <p:cNvPr id="13" name="Title 1"/>
          <p:cNvSpPr txBox="1"/>
          <p:nvPr/>
        </p:nvSpPr>
        <p:spPr>
          <a:xfrm>
            <a:off x="949662" y="2979345"/>
            <a:ext cx="3396571" cy="1387675"/>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我们的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合作伙伴</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en-US" sz="3200" b="1" dirty="0">
                <a:solidFill>
                  <a:schemeClr val="accent1"/>
                </a:solidFill>
                <a:latin typeface="微软雅黑" panose="020B0503020204020204" pitchFamily="34" charset="-122"/>
                <a:ea typeface="微软雅黑" panose="020B0503020204020204" pitchFamily="34" charset="-122"/>
                <a:cs typeface="Hiragino Sans GB W6" charset="-122"/>
              </a:rPr>
              <a:t>Our</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 </a:t>
            </a:r>
            <a:r>
              <a:rPr lang="en-US" altLang="zh-CN" sz="3200" b="1" dirty="0">
                <a:latin typeface="微软雅黑" panose="020B0503020204020204" pitchFamily="34" charset="-122"/>
                <a:ea typeface="微软雅黑" panose="020B0503020204020204" pitchFamily="34" charset="-122"/>
                <a:cs typeface="Hiragino Sans GB W6" charset="-122"/>
              </a:rPr>
              <a:t>Partners</a:t>
            </a:r>
            <a:endParaRPr lang="en-US" sz="3200" b="1" dirty="0">
              <a:latin typeface="微软雅黑" panose="020B0503020204020204" pitchFamily="34" charset="-122"/>
              <a:ea typeface="微软雅黑" panose="020B0503020204020204" pitchFamily="34" charset="-122"/>
              <a:cs typeface="Hiragino Sans GB W6" charset="-122"/>
            </a:endParaRPr>
          </a:p>
        </p:txBody>
      </p:sp>
      <p:pic>
        <p:nvPicPr>
          <p:cNvPr id="15" name="图片占位符 25">
            <a:extLst>
              <a:ext uri="{FF2B5EF4-FFF2-40B4-BE49-F238E27FC236}">
                <a16:creationId xmlns="" xmlns:a16="http://schemas.microsoft.com/office/drawing/2014/main" id="{ABB8057B-8EE9-4745-BEF1-3269D78E3209}"/>
              </a:ext>
            </a:extLst>
          </p:cNvPr>
          <p:cNvPicPr>
            <a:picLocks noGrp="1" noChangeAspect="1"/>
          </p:cNvPicPr>
          <p:nvPr>
            <p:ph type="pic" sz="quarter" idx="18"/>
          </p:nvPr>
        </p:nvPicPr>
        <p:blipFill>
          <a:blip r:embed="rId6" cstate="screen">
            <a:extLst>
              <a:ext uri="{28A0092B-C50C-407E-A947-70E740481C1C}">
                <a14:useLocalDpi xmlns:a14="http://schemas.microsoft.com/office/drawing/2010/main"/>
              </a:ext>
            </a:extLst>
          </a:blip>
          <a:srcRect l="7425" r="7425"/>
          <a:stretch>
            <a:fillRect/>
          </a:stretch>
        </p:blipFill>
        <p:spPr>
          <a:xfrm>
            <a:off x="10626240" y="557515"/>
            <a:ext cx="2114746" cy="3719288"/>
          </a:xfrm>
        </p:spPr>
      </p:pic>
      <p:pic>
        <p:nvPicPr>
          <p:cNvPr id="16" name="图片占位符 27">
            <a:extLst>
              <a:ext uri="{FF2B5EF4-FFF2-40B4-BE49-F238E27FC236}">
                <a16:creationId xmlns="" xmlns:a16="http://schemas.microsoft.com/office/drawing/2014/main" id="{F6360566-F9F0-45D5-9081-1CCB4E5F521F}"/>
              </a:ext>
            </a:extLst>
          </p:cNvPr>
          <p:cNvPicPr>
            <a:picLocks noChangeAspect="1"/>
          </p:cNvPicPr>
          <p:nvPr/>
        </p:nvPicPr>
        <p:blipFill>
          <a:blip r:embed="rId7" cstate="screen">
            <a:extLst>
              <a:ext uri="{28A0092B-C50C-407E-A947-70E740481C1C}">
                <a14:useLocalDpi xmlns:a14="http://schemas.microsoft.com/office/drawing/2010/main"/>
              </a:ext>
            </a:extLst>
          </a:blip>
          <a:srcRect l="10929" r="10929"/>
          <a:stretch>
            <a:fillRect/>
          </a:stretch>
        </p:blipFill>
        <p:spPr>
          <a:xfrm>
            <a:off x="10008473" y="3940154"/>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pic>
      <p:sp>
        <p:nvSpPr>
          <p:cNvPr id="17" name="文本框 16"/>
          <p:cNvSpPr txBox="1"/>
          <p:nvPr/>
        </p:nvSpPr>
        <p:spPr>
          <a:xfrm rot="19080498">
            <a:off x="10675337" y="5567421"/>
            <a:ext cx="842542"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cs typeface="Hiragino Sans GB W6" charset="-122"/>
              </a:rPr>
              <a:t>more</a:t>
            </a:r>
            <a:endParaRPr lang="zh-CN" altLang="en-US" sz="1400" dirty="0"/>
          </a:p>
        </p:txBody>
      </p:sp>
    </p:spTree>
    <p:extLst>
      <p:ext uri="{BB962C8B-B14F-4D97-AF65-F5344CB8AC3E}">
        <p14:creationId xmlns:p14="http://schemas.microsoft.com/office/powerpoint/2010/main" val="3393111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stretch>
            <a:fillRect/>
          </a:stretch>
        </p:blipFill>
        <p:spPr>
          <a:xfrm>
            <a:off x="1245975" y="1295642"/>
            <a:ext cx="3578650" cy="680433"/>
          </a:xfrm>
          <a:prstGeom prst="rect">
            <a:avLst/>
          </a:prstGeom>
          <a:effectLst>
            <a:reflection blurRad="189065" stA="52000" endA="300" endPos="46416" dist="94004" dir="5400000" sy="-100000" algn="bl" rotWithShape="0"/>
          </a:effectLst>
        </p:spPr>
      </p:pic>
      <p:sp>
        <p:nvSpPr>
          <p:cNvPr id="5" name="TextBox 4"/>
          <p:cNvSpPr txBox="1"/>
          <p:nvPr/>
        </p:nvSpPr>
        <p:spPr>
          <a:xfrm>
            <a:off x="1260828" y="2526372"/>
            <a:ext cx="3403451" cy="2585323"/>
          </a:xfrm>
          <a:prstGeom prst="rect">
            <a:avLst/>
          </a:prstGeom>
          <a:noFill/>
        </p:spPr>
        <p:txBody>
          <a:bodyPr wrap="square" lIns="0" rIns="0" rtlCol="0">
            <a:spAutoFit/>
          </a:bodyPr>
          <a:lstStyle/>
          <a:p>
            <a:pPr>
              <a:lnSpc>
                <a:spcPct val="150000"/>
              </a:lnSpc>
            </a:pPr>
            <a:r>
              <a:rPr lang="zh-CN" altLang="en-US" sz="1200" dirty="0">
                <a:solidFill>
                  <a:srgbClr val="B4C8E6"/>
                </a:solidFill>
                <a:latin typeface="微软雅黑" panose="020B0503020204020204" pitchFamily="34" charset="-122"/>
                <a:ea typeface="微软雅黑" panose="020B0503020204020204" pitchFamily="34" charset="-122"/>
              </a:rPr>
              <a:t>我们对数字孪生的理解从来不是为了让技术和呈现更艰涩，有更高的门槛，而是为了更多、更好、更全然的实现，一个更好的理解、一次更完整的体验、一种价值的全新构建。</a:t>
            </a:r>
          </a:p>
          <a:p>
            <a:pPr>
              <a:lnSpc>
                <a:spcPct val="150000"/>
              </a:lnSpc>
            </a:pPr>
            <a:r>
              <a:rPr lang="zh-CN" altLang="en-US" sz="1200" dirty="0">
                <a:solidFill>
                  <a:srgbClr val="B4C8E6"/>
                </a:solidFill>
                <a:latin typeface="微软雅黑" panose="020B0503020204020204" pitchFamily="34" charset="-122"/>
                <a:ea typeface="微软雅黑" panose="020B0503020204020204" pitchFamily="34" charset="-122"/>
              </a:rPr>
              <a:t> 我们秉着开放的心，从技术实现的角度去思考和实现了一个数字孪生的开放式、全体验的实现工具</a:t>
            </a:r>
            <a:r>
              <a:rPr lang="en-US" altLang="zh-CN" sz="1200" dirty="0">
                <a:solidFill>
                  <a:srgbClr val="B4C8E6"/>
                </a:solidFill>
                <a:latin typeface="微软雅黑" panose="020B0503020204020204" pitchFamily="34" charset="-122"/>
                <a:ea typeface="微软雅黑" panose="020B0503020204020204" pitchFamily="34" charset="-122"/>
              </a:rPr>
              <a:t>——</a:t>
            </a:r>
            <a:r>
              <a:rPr lang="en-US" altLang="en-US" sz="1200" dirty="0" err="1">
                <a:solidFill>
                  <a:srgbClr val="B4C8E6"/>
                </a:solidFill>
                <a:latin typeface="微软雅黑" panose="020B0503020204020204" pitchFamily="34" charset="-122"/>
                <a:ea typeface="微软雅黑" panose="020B0503020204020204" pitchFamily="34" charset="-122"/>
              </a:rPr>
              <a:t>iDatum</a:t>
            </a:r>
            <a:r>
              <a:rPr lang="en-US" altLang="en-US" sz="1200" dirty="0">
                <a:solidFill>
                  <a:srgbClr val="B4C8E6"/>
                </a:solidFill>
                <a:latin typeface="微软雅黑" panose="020B0503020204020204" pitchFamily="34" charset="-122"/>
                <a:ea typeface="微软雅黑" panose="020B0503020204020204" pitchFamily="34" charset="-122"/>
              </a:rPr>
              <a:t>。</a:t>
            </a:r>
          </a:p>
          <a:p>
            <a:pPr>
              <a:lnSpc>
                <a:spcPct val="150000"/>
              </a:lnSpc>
            </a:pPr>
            <a:r>
              <a:rPr lang="en-US" altLang="zh-CN" sz="1200" dirty="0" err="1">
                <a:solidFill>
                  <a:srgbClr val="B4C8E6"/>
                </a:solidFill>
                <a:latin typeface="微软雅黑" panose="020B0503020204020204" pitchFamily="34" charset="-122"/>
                <a:ea typeface="微软雅黑" panose="020B0503020204020204" pitchFamily="34" charset="-122"/>
              </a:rPr>
              <a:t>iDatum</a:t>
            </a:r>
            <a:r>
              <a:rPr lang="en-US" altLang="zh-CN" sz="1200" dirty="0">
                <a:solidFill>
                  <a:srgbClr val="B4C8E6"/>
                </a:solidFill>
                <a:latin typeface="微软雅黑" panose="020B0503020204020204" pitchFamily="34" charset="-122"/>
                <a:ea typeface="微软雅黑" panose="020B0503020204020204" pitchFamily="34" charset="-122"/>
              </a:rPr>
              <a:t>——</a:t>
            </a:r>
            <a:r>
              <a:rPr lang="zh-CN" altLang="en-US" sz="1200" dirty="0">
                <a:solidFill>
                  <a:srgbClr val="B4C8E6"/>
                </a:solidFill>
                <a:latin typeface="微软雅黑" panose="020B0503020204020204" pitchFamily="34" charset="-122"/>
                <a:ea typeface="微软雅黑" panose="020B0503020204020204" pitchFamily="34" charset="-122"/>
              </a:rPr>
              <a:t>一个帮助实现多场景、全交互、开放、共享的数字孪生实现工具（平台）</a:t>
            </a:r>
            <a:endParaRPr lang="en-US" sz="1200" dirty="0">
              <a:solidFill>
                <a:srgbClr val="B4C8E6"/>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4" cstate="screen"/>
          <a:stretch>
            <a:fillRect/>
          </a:stretch>
        </p:blipFill>
        <p:spPr>
          <a:xfrm>
            <a:off x="6394542" y="1622282"/>
            <a:ext cx="4719427" cy="2749855"/>
          </a:xfrm>
          <a:prstGeom prst="rect">
            <a:avLst/>
          </a:prstGeom>
          <a:noFill/>
        </p:spPr>
      </p:pic>
      <p:pic>
        <p:nvPicPr>
          <p:cNvPr id="21" name="图片 20"/>
          <p:cNvPicPr>
            <a:picLocks noChangeAspect="1"/>
          </p:cNvPicPr>
          <p:nvPr/>
        </p:nvPicPr>
        <p:blipFill>
          <a:blip r:embed="rId5">
            <a:duotone>
              <a:prstClr val="black"/>
              <a:srgbClr val="000000">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6109970" y="1282065"/>
            <a:ext cx="5243830" cy="3996690"/>
          </a:xfrm>
          <a:prstGeom prst="rect">
            <a:avLst/>
          </a:prstGeom>
          <a:noFill/>
          <a:effectLst>
            <a:reflection blurRad="6350" stA="50000" endA="300" endPos="55000" dir="5400000" sy="-100000" algn="bl" rotWithShape="0"/>
          </a:effectLst>
        </p:spPr>
      </p:pic>
      <p:sp>
        <p:nvSpPr>
          <p:cNvPr id="9" name="矩形 8"/>
          <p:cNvSpPr/>
          <p:nvPr/>
        </p:nvSpPr>
        <p:spPr>
          <a:xfrm>
            <a:off x="6578051" y="2522516"/>
            <a:ext cx="4352408" cy="958147"/>
          </a:xfrm>
          <a:prstGeom prst="rect">
            <a:avLst/>
          </a:prstGeom>
          <a:gradFill flip="none" rotWithShape="1">
            <a:gsLst>
              <a:gs pos="0">
                <a:schemeClr val="accent4">
                  <a:lumMod val="50000"/>
                  <a:alpha val="0"/>
                </a:schemeClr>
              </a:gs>
              <a:gs pos="49000">
                <a:schemeClr val="accent4">
                  <a:lumMod val="53000"/>
                  <a:alpha val="79000"/>
                </a:schemeClr>
              </a:gs>
              <a:gs pos="100000">
                <a:schemeClr val="accent5">
                  <a:lumMod val="5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7002145" y="2481263"/>
            <a:ext cx="3851275" cy="1014730"/>
          </a:xfrm>
          <a:prstGeom prst="rect">
            <a:avLst/>
          </a:prstGeom>
          <a:noFill/>
        </p:spPr>
        <p:txBody>
          <a:bodyPr wrap="square" rtlCol="0" anchor="ctr">
            <a:spAutoFit/>
          </a:bodyPr>
          <a:lstStyle/>
          <a:p>
            <a:pPr>
              <a:lnSpc>
                <a:spcPct val="150000"/>
              </a:lnSpc>
            </a:pPr>
            <a:r>
              <a:rPr lang="zh-CN" altLang="en-US" sz="2000" b="1" dirty="0">
                <a:solidFill>
                  <a:schemeClr val="tx1"/>
                </a:solidFill>
                <a:latin typeface="REEJI-HHguang-MediumGB1.0" panose="02010600030101010101" pitchFamily="2" charset="-122"/>
                <a:ea typeface="REEJI-HHguang-MediumGB1.0" panose="02010600030101010101" pitchFamily="2" charset="-122"/>
                <a:sym typeface="+mn-ea"/>
              </a:rPr>
              <a:t>构建真实完整的孪生世界</a:t>
            </a:r>
          </a:p>
          <a:p>
            <a:pPr algn="r">
              <a:lnSpc>
                <a:spcPct val="150000"/>
              </a:lnSpc>
            </a:pPr>
            <a:r>
              <a:rPr lang="zh-CN" altLang="en-US" sz="2000" b="1" dirty="0">
                <a:solidFill>
                  <a:schemeClr val="tx1"/>
                </a:solidFill>
                <a:latin typeface="REEJI-HHguang-MediumGB1.0" panose="02010600030101010101" pitchFamily="2" charset="-122"/>
                <a:ea typeface="REEJI-HHguang-MediumGB1.0" panose="02010600030101010101" pitchFamily="2" charset="-122"/>
                <a:sym typeface="+mn-ea"/>
              </a:rPr>
              <a:t>从iDatum开始！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8" descr="图片1.png"/>
          <p:cNvPicPr>
            <a:picLocks noGrp="1" noChangeAspect="1"/>
          </p:cNvPicPr>
          <p:nvPr>
            <p:ph type="pic" sz="quarter" idx="14"/>
          </p:nvPr>
        </p:nvPicPr>
        <p:blipFill>
          <a:blip r:embed="rId2" cstate="print"/>
          <a:srcRect l="12382" r="12382"/>
          <a:stretch>
            <a:fillRect/>
          </a:stretch>
        </p:blipFill>
        <p:spPr/>
      </p:pic>
      <p:sp>
        <p:nvSpPr>
          <p:cNvPr id="18" name="TextBox 17"/>
          <p:cNvSpPr txBox="1"/>
          <p:nvPr/>
        </p:nvSpPr>
        <p:spPr>
          <a:xfrm>
            <a:off x="1028700" y="1632468"/>
            <a:ext cx="3403451" cy="3383683"/>
          </a:xfrm>
          <a:prstGeom prst="rect">
            <a:avLst/>
          </a:prstGeom>
          <a:noFill/>
        </p:spPr>
        <p:txBody>
          <a:bodyPr wrap="square" lIns="0" rIns="0" rtlCol="0">
            <a:spAutoFit/>
          </a:bodyPr>
          <a:lstStyle/>
          <a:p>
            <a:pPr>
              <a:lnSpc>
                <a:spcPct val="150000"/>
              </a:lnSpc>
            </a:pPr>
            <a:r>
              <a:rPr lang="zh-CN" altLang="en-US" sz="1200" dirty="0">
                <a:solidFill>
                  <a:srgbClr val="B4C8E6"/>
                </a:solidFill>
                <a:latin typeface="微软雅黑" panose="020B0503020204020204" pitchFamily="34" charset="-122"/>
                <a:ea typeface="微软雅黑" panose="020B0503020204020204" pitchFamily="34" charset="-122"/>
              </a:rPr>
              <a:t>产品以计算机图形学为基础，融合物理模拟、工业仿真、人工智能、云计划及地理信息、物联网等技术进行持续的创新，拥有可视化渲染运行平台、三维渲染引擎、可视化数据服务平台、大屏人机交互引擎、可视化地图服务平台、多源大数据融合分析引擎等众多核心技术。在此基础上利用案例库、素材等各种插件进行不断丰富，成为公众所利用，面向应用和对象的孪生实现工具，把复杂的事情简化。</a:t>
            </a:r>
          </a:p>
          <a:p>
            <a:pPr>
              <a:lnSpc>
                <a:spcPct val="150000"/>
              </a:lnSpc>
            </a:pPr>
            <a:r>
              <a:rPr lang="zh-CN" altLang="en-US" sz="1200" dirty="0">
                <a:solidFill>
                  <a:srgbClr val="B4C8E6"/>
                </a:solidFill>
                <a:latin typeface="微软雅黑" panose="020B0503020204020204" pitchFamily="34" charset="-122"/>
                <a:ea typeface="微软雅黑" panose="020B0503020204020204" pitchFamily="34" charset="-122"/>
              </a:rPr>
              <a:t>成功应用于智慧城市、园区、文旅、公安、交管、监所、电力、应急管理、航天战场等多个领域。为中铁置业、上海电气、昆明钢铁、杭州指令集、德特威勒（上海）等众多集团企业提供服务。</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4"/>
          <p:cNvSpPr txBox="1"/>
          <p:nvPr/>
        </p:nvSpPr>
        <p:spPr>
          <a:xfrm>
            <a:off x="531799" y="2261678"/>
            <a:ext cx="5073737" cy="1352743"/>
          </a:xfrm>
          <a:prstGeom prst="rect">
            <a:avLst/>
          </a:prstGeom>
        </p:spPr>
        <p:txBody>
          <a:bodyPr wrap="square">
            <a:spAutoFit/>
          </a:bodyPr>
          <a:lstStyle>
            <a:defPPr>
              <a:defRPr lang="zh-CN"/>
            </a:defPPr>
            <a:lvl1pPr indent="313055">
              <a:lnSpc>
                <a:spcPct val="150000"/>
              </a:lnSpc>
              <a:defRPr sz="1400">
                <a:solidFill>
                  <a:schemeClr val="bg1"/>
                </a:solidFill>
                <a:effectLst>
                  <a:outerShdw blurRad="53706" dist="38100" dir="2700000" algn="tl" rotWithShape="0">
                    <a:prstClr val="black">
                      <a:alpha val="76828"/>
                    </a:prstClr>
                  </a:outerShdw>
                </a:effectLst>
                <a:latin typeface="Lantinghei SC Extralight" panose="02000000000000000000" pitchFamily="2" charset="-122"/>
                <a:ea typeface="Lantinghei SC Extralight" panose="02000000000000000000" pitchFamily="2" charset="-122"/>
              </a:defRPr>
            </a:lvl1pPr>
          </a:lstStyle>
          <a:p>
            <a:r>
              <a:rPr lang="zh-CN" altLang="en-US" dirty="0">
                <a:solidFill>
                  <a:schemeClr val="tx1"/>
                </a:solidFill>
              </a:rPr>
              <a:t>一款面向全谱系受众的现代化产品说明书生产工具软件，以数字孪生技术为产品标准，解构重组传统文档化产品说明书，构建面向多使用场景的可视化数据同步交互系统，拥有零代码的编辑能力，数字实时更新及跨平台协作等特点。</a:t>
            </a:r>
          </a:p>
        </p:txBody>
      </p:sp>
      <p:pic>
        <p:nvPicPr>
          <p:cNvPr id="4" name="图片 3"/>
          <p:cNvPicPr>
            <a:picLocks noChangeAspect="1"/>
          </p:cNvPicPr>
          <p:nvPr/>
        </p:nvPicPr>
        <p:blipFill>
          <a:blip r:embed="rId2" cstate="screen"/>
          <a:stretch>
            <a:fillRect/>
          </a:stretch>
        </p:blipFill>
        <p:spPr>
          <a:xfrm>
            <a:off x="729482" y="1080464"/>
            <a:ext cx="2997237" cy="574129"/>
          </a:xfrm>
          <a:prstGeom prst="rect">
            <a:avLst/>
          </a:prstGeom>
          <a:effectLst>
            <a:reflection blurRad="189065" stA="52000" endA="300" endPos="46416" dist="94004" dir="5400000" sy="-100000" algn="bl" rotWithShape="0"/>
          </a:effectLst>
        </p:spPr>
      </p:pic>
      <p:pic>
        <p:nvPicPr>
          <p:cNvPr id="5" name="Picture 2"/>
          <p:cNvPicPr>
            <a:picLocks noChangeAspect="1" noChangeArrowheads="1"/>
          </p:cNvPicPr>
          <p:nvPr/>
        </p:nvPicPr>
        <p:blipFill>
          <a:blip r:embed="rId3" cstate="screen"/>
          <a:srcRect/>
          <a:stretch>
            <a:fillRect/>
          </a:stretch>
        </p:blipFill>
        <p:spPr bwMode="auto">
          <a:xfrm>
            <a:off x="622253" y="4221506"/>
            <a:ext cx="2208191" cy="1560763"/>
          </a:xfrm>
          <a:prstGeom prst="rect">
            <a:avLst/>
          </a:prstGeom>
          <a:ln w="31750">
            <a:solidFill>
              <a:srgbClr val="433FA0">
                <a:alpha val="61961"/>
              </a:srgbClr>
            </a:solidFill>
          </a:ln>
          <a:effectLst>
            <a:reflection blurRad="127000" stA="83000" endPos="47000" dir="5400000" sy="-100000" algn="bl" rotWithShape="0"/>
          </a:effectLst>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cstate="screen"/>
          <a:stretch>
            <a:fillRect/>
          </a:stretch>
        </p:blipFill>
        <p:spPr>
          <a:xfrm>
            <a:off x="6339044" y="1367529"/>
            <a:ext cx="5073737" cy="2853977"/>
          </a:xfrm>
          <a:prstGeom prst="rect">
            <a:avLst/>
          </a:prstGeom>
          <a:ln w="31750">
            <a:solidFill>
              <a:srgbClr val="433FA0">
                <a:alpha val="61961"/>
              </a:srgbClr>
            </a:solidFill>
          </a:ln>
          <a:effectLst>
            <a:reflection blurRad="127000" stA="83000" endPos="47000" dir="5400000" sy="-100000" algn="bl" rotWithShape="0"/>
          </a:effectLst>
        </p:spPr>
      </p:pic>
      <p:pic>
        <p:nvPicPr>
          <p:cNvPr id="7" name="图片 6"/>
          <p:cNvPicPr>
            <a:picLocks noChangeAspect="1"/>
          </p:cNvPicPr>
          <p:nvPr/>
        </p:nvPicPr>
        <p:blipFill>
          <a:blip r:embed="rId5" cstate="screen"/>
          <a:stretch>
            <a:fillRect/>
          </a:stretch>
        </p:blipFill>
        <p:spPr>
          <a:xfrm>
            <a:off x="8666085" y="3703192"/>
            <a:ext cx="3525915" cy="1983327"/>
          </a:xfrm>
          <a:prstGeom prst="rect">
            <a:avLst/>
          </a:prstGeom>
          <a:ln w="31750">
            <a:solidFill>
              <a:srgbClr val="433FA0">
                <a:alpha val="61961"/>
              </a:srgbClr>
            </a:solidFill>
          </a:ln>
          <a:effectLst>
            <a:reflection blurRad="127000" stA="83000" endPos="47000" dir="5400000" sy="-100000" algn="bl" rotWithShape="0"/>
          </a:effectLst>
        </p:spPr>
      </p:pic>
      <p:pic>
        <p:nvPicPr>
          <p:cNvPr id="8" name="图片 7"/>
          <p:cNvPicPr>
            <a:picLocks noChangeAspect="1"/>
          </p:cNvPicPr>
          <p:nvPr/>
        </p:nvPicPr>
        <p:blipFill>
          <a:blip r:embed="rId6" cstate="screen"/>
          <a:stretch>
            <a:fillRect/>
          </a:stretch>
        </p:blipFill>
        <p:spPr>
          <a:xfrm>
            <a:off x="6339044" y="4445072"/>
            <a:ext cx="2208190" cy="1241447"/>
          </a:xfrm>
          <a:prstGeom prst="rect">
            <a:avLst/>
          </a:prstGeom>
          <a:ln w="31750">
            <a:solidFill>
              <a:srgbClr val="433FA0">
                <a:alpha val="61961"/>
              </a:srgbClr>
            </a:solidFill>
          </a:ln>
          <a:effectLst>
            <a:reflection blurRad="127000" stA="83000" endPos="47000" dir="5400000" sy="-100000" algn="bl" rotWithShape="0"/>
          </a:effectLst>
        </p:spPr>
      </p:pic>
      <p:sp>
        <p:nvSpPr>
          <p:cNvPr id="9" name="虚尾箭头 8"/>
          <p:cNvSpPr/>
          <p:nvPr/>
        </p:nvSpPr>
        <p:spPr>
          <a:xfrm>
            <a:off x="3525916" y="4490453"/>
            <a:ext cx="2095238" cy="749868"/>
          </a:xfrm>
          <a:prstGeom prst="stripedRightArrow">
            <a:avLst/>
          </a:prstGeom>
          <a:gradFill flip="none" rotWithShape="1">
            <a:gsLst>
              <a:gs pos="0">
                <a:schemeClr val="accent1">
                  <a:tint val="66000"/>
                  <a:satMod val="160000"/>
                  <a:alpha val="0"/>
                  <a:lumMod val="85000"/>
                  <a:lumOff val="15000"/>
                </a:schemeClr>
              </a:gs>
              <a:gs pos="100000">
                <a:schemeClr val="accent1">
                  <a:tint val="23500"/>
                  <a:satMod val="16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BB2CDE3-0E86-D0DC-18B4-194685965784}"/>
              </a:ext>
            </a:extLst>
          </p:cNvPr>
          <p:cNvPicPr>
            <a:picLocks noChangeAspect="1"/>
          </p:cNvPicPr>
          <p:nvPr/>
        </p:nvPicPr>
        <p:blipFill rotWithShape="1">
          <a:blip r:embed="rId2"/>
          <a:srcRect b="2978"/>
          <a:stretch/>
        </p:blipFill>
        <p:spPr>
          <a:xfrm>
            <a:off x="1297849" y="3020399"/>
            <a:ext cx="4042870" cy="2068497"/>
          </a:xfrm>
          <a:prstGeom prst="rect">
            <a:avLst/>
          </a:prstGeom>
          <a:gradFill>
            <a:gsLst>
              <a:gs pos="10000">
                <a:schemeClr val="accent1">
                  <a:lumMod val="5000"/>
                  <a:lumOff val="95000"/>
                </a:schemeClr>
              </a:gs>
              <a:gs pos="50000">
                <a:srgbClr val="FBFCFE"/>
              </a:gs>
              <a:gs pos="100000">
                <a:schemeClr val="bg1">
                  <a:alpha val="0"/>
                </a:schemeClr>
              </a:gs>
              <a:gs pos="0">
                <a:schemeClr val="accent1">
                  <a:lumMod val="5000"/>
                  <a:lumOff val="95000"/>
                  <a:alpha val="0"/>
                </a:schemeClr>
              </a:gs>
              <a:gs pos="90000">
                <a:schemeClr val="bg1"/>
              </a:gs>
            </a:gsLst>
            <a:lin ang="540000" scaled="0"/>
          </a:gradFill>
        </p:spPr>
      </p:pic>
      <p:pic>
        <p:nvPicPr>
          <p:cNvPr id="11" name="图片 10">
            <a:extLst>
              <a:ext uri="{FF2B5EF4-FFF2-40B4-BE49-F238E27FC236}">
                <a16:creationId xmlns="" xmlns:a16="http://schemas.microsoft.com/office/drawing/2014/main" id="{2FB632BA-9F5F-51CA-F2FC-7FA4489933EE}"/>
              </a:ext>
            </a:extLst>
          </p:cNvPr>
          <p:cNvPicPr>
            <a:picLocks noChangeAspect="1"/>
          </p:cNvPicPr>
          <p:nvPr/>
        </p:nvPicPr>
        <p:blipFill rotWithShape="1">
          <a:blip r:embed="rId2"/>
          <a:srcRect b="2978"/>
          <a:stretch/>
        </p:blipFill>
        <p:spPr>
          <a:xfrm>
            <a:off x="732946" y="3233888"/>
            <a:ext cx="6091791" cy="3116808"/>
          </a:xfrm>
          <a:prstGeom prst="rect">
            <a:avLst/>
          </a:prstGeom>
          <a:gradFill>
            <a:gsLst>
              <a:gs pos="10000">
                <a:schemeClr val="accent1">
                  <a:lumMod val="5000"/>
                  <a:lumOff val="95000"/>
                </a:schemeClr>
              </a:gs>
              <a:gs pos="50000">
                <a:srgbClr val="FBFCFE"/>
              </a:gs>
              <a:gs pos="100000">
                <a:schemeClr val="bg1">
                  <a:alpha val="0"/>
                </a:schemeClr>
              </a:gs>
              <a:gs pos="0">
                <a:schemeClr val="accent1">
                  <a:lumMod val="5000"/>
                  <a:lumOff val="95000"/>
                  <a:alpha val="0"/>
                </a:schemeClr>
              </a:gs>
              <a:gs pos="90000">
                <a:schemeClr val="bg1"/>
              </a:gs>
            </a:gsLst>
            <a:lin ang="540000" scaled="0"/>
          </a:gradFill>
        </p:spPr>
      </p:pic>
      <p:pic>
        <p:nvPicPr>
          <p:cNvPr id="12" name="图片 11">
            <a:extLst>
              <a:ext uri="{FF2B5EF4-FFF2-40B4-BE49-F238E27FC236}">
                <a16:creationId xmlns="" xmlns:a16="http://schemas.microsoft.com/office/drawing/2014/main" id="{300FA963-4985-6304-6ED3-D37ED5FC19C8}"/>
              </a:ext>
            </a:extLst>
          </p:cNvPr>
          <p:cNvPicPr>
            <a:picLocks noChangeAspect="1"/>
          </p:cNvPicPr>
          <p:nvPr/>
        </p:nvPicPr>
        <p:blipFill rotWithShape="1">
          <a:blip r:embed="rId3"/>
          <a:srcRect b="3432"/>
          <a:stretch/>
        </p:blipFill>
        <p:spPr>
          <a:xfrm>
            <a:off x="5675074" y="1050395"/>
            <a:ext cx="5098108" cy="2596163"/>
          </a:xfrm>
          <a:prstGeom prst="rect">
            <a:avLst/>
          </a:prstGeom>
          <a:gradFill>
            <a:gsLst>
              <a:gs pos="10000">
                <a:schemeClr val="accent1">
                  <a:lumMod val="5000"/>
                  <a:lumOff val="95000"/>
                </a:schemeClr>
              </a:gs>
              <a:gs pos="50000">
                <a:srgbClr val="FBFCFE"/>
              </a:gs>
              <a:gs pos="100000">
                <a:schemeClr val="bg1">
                  <a:alpha val="0"/>
                </a:schemeClr>
              </a:gs>
              <a:gs pos="0">
                <a:schemeClr val="accent1">
                  <a:lumMod val="5000"/>
                  <a:lumOff val="95000"/>
                  <a:alpha val="0"/>
                </a:schemeClr>
              </a:gs>
              <a:gs pos="90000">
                <a:schemeClr val="bg1"/>
              </a:gs>
            </a:gsLst>
            <a:lin ang="540000" scaled="0"/>
          </a:gradFill>
        </p:spPr>
      </p:pic>
      <p:sp>
        <p:nvSpPr>
          <p:cNvPr id="13" name="矩形 12">
            <a:extLst>
              <a:ext uri="{FF2B5EF4-FFF2-40B4-BE49-F238E27FC236}">
                <a16:creationId xmlns="" xmlns:a16="http://schemas.microsoft.com/office/drawing/2014/main" id="{D21395EA-0462-4E0B-CDD0-6C267F523410}"/>
              </a:ext>
            </a:extLst>
          </p:cNvPr>
          <p:cNvSpPr/>
          <p:nvPr/>
        </p:nvSpPr>
        <p:spPr>
          <a:xfrm rot="16200000">
            <a:off x="5324754" y="2087465"/>
            <a:ext cx="1590990" cy="285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片 13">
            <a:extLst>
              <a:ext uri="{FF2B5EF4-FFF2-40B4-BE49-F238E27FC236}">
                <a16:creationId xmlns="" xmlns:a16="http://schemas.microsoft.com/office/drawing/2014/main" id="{53148DAE-2BC0-399C-336C-EE42DC1A261C}"/>
              </a:ext>
            </a:extLst>
          </p:cNvPr>
          <p:cNvPicPr>
            <a:picLocks noChangeAspect="1"/>
          </p:cNvPicPr>
          <p:nvPr/>
        </p:nvPicPr>
        <p:blipFill>
          <a:blip r:embed="rId4">
            <a:lum bright="70000" contrast="-70000"/>
          </a:blip>
          <a:stretch>
            <a:fillRect/>
          </a:stretch>
        </p:blipFill>
        <p:spPr>
          <a:xfrm>
            <a:off x="838200" y="2292835"/>
            <a:ext cx="852710" cy="182182"/>
          </a:xfrm>
          <a:prstGeom prst="rect">
            <a:avLst/>
          </a:prstGeom>
        </p:spPr>
      </p:pic>
      <p:pic>
        <p:nvPicPr>
          <p:cNvPr id="15" name="图片 14">
            <a:extLst>
              <a:ext uri="{FF2B5EF4-FFF2-40B4-BE49-F238E27FC236}">
                <a16:creationId xmlns="" xmlns:a16="http://schemas.microsoft.com/office/drawing/2014/main" id="{3A253B18-7CDA-892E-18D4-E087B56B4F4E}"/>
              </a:ext>
            </a:extLst>
          </p:cNvPr>
          <p:cNvPicPr>
            <a:picLocks noChangeAspect="1"/>
          </p:cNvPicPr>
          <p:nvPr/>
        </p:nvPicPr>
        <p:blipFill>
          <a:blip r:embed="rId5">
            <a:lum bright="70000" contrast="-70000"/>
          </a:blip>
          <a:stretch>
            <a:fillRect/>
          </a:stretch>
        </p:blipFill>
        <p:spPr>
          <a:xfrm>
            <a:off x="2346996" y="1227620"/>
            <a:ext cx="1072846" cy="227726"/>
          </a:xfrm>
          <a:prstGeom prst="rect">
            <a:avLst/>
          </a:prstGeom>
        </p:spPr>
      </p:pic>
      <p:pic>
        <p:nvPicPr>
          <p:cNvPr id="16" name="图片 15">
            <a:extLst>
              <a:ext uri="{FF2B5EF4-FFF2-40B4-BE49-F238E27FC236}">
                <a16:creationId xmlns="" xmlns:a16="http://schemas.microsoft.com/office/drawing/2014/main" id="{BF46C7D0-0D01-9230-9FC3-186CE4F8CF1B}"/>
              </a:ext>
            </a:extLst>
          </p:cNvPr>
          <p:cNvPicPr>
            <a:picLocks noChangeAspect="1"/>
          </p:cNvPicPr>
          <p:nvPr/>
        </p:nvPicPr>
        <p:blipFill>
          <a:blip r:embed="rId6">
            <a:lum bright="70000" contrast="-70000"/>
          </a:blip>
          <a:stretch>
            <a:fillRect/>
          </a:stretch>
        </p:blipFill>
        <p:spPr>
          <a:xfrm>
            <a:off x="9962436" y="5334805"/>
            <a:ext cx="721135" cy="227727"/>
          </a:xfrm>
          <a:prstGeom prst="rect">
            <a:avLst/>
          </a:prstGeom>
        </p:spPr>
      </p:pic>
      <p:pic>
        <p:nvPicPr>
          <p:cNvPr id="17" name="图片 16">
            <a:extLst>
              <a:ext uri="{FF2B5EF4-FFF2-40B4-BE49-F238E27FC236}">
                <a16:creationId xmlns="" xmlns:a16="http://schemas.microsoft.com/office/drawing/2014/main" id="{CE627838-CFE7-CB01-470F-BA00428C770C}"/>
              </a:ext>
            </a:extLst>
          </p:cNvPr>
          <p:cNvPicPr>
            <a:picLocks noChangeAspect="1"/>
          </p:cNvPicPr>
          <p:nvPr/>
        </p:nvPicPr>
        <p:blipFill>
          <a:blip r:embed="rId7">
            <a:lum bright="70000" contrast="-70000"/>
          </a:blip>
          <a:stretch>
            <a:fillRect/>
          </a:stretch>
        </p:blipFill>
        <p:spPr>
          <a:xfrm>
            <a:off x="9900445" y="4270073"/>
            <a:ext cx="845119" cy="182182"/>
          </a:xfrm>
          <a:prstGeom prst="rect">
            <a:avLst/>
          </a:prstGeom>
        </p:spPr>
      </p:pic>
      <p:pic>
        <p:nvPicPr>
          <p:cNvPr id="18" name="图片 17">
            <a:extLst>
              <a:ext uri="{FF2B5EF4-FFF2-40B4-BE49-F238E27FC236}">
                <a16:creationId xmlns="" xmlns:a16="http://schemas.microsoft.com/office/drawing/2014/main" id="{96D27192-17F9-8AE9-307A-125E0EF7EC64}"/>
              </a:ext>
            </a:extLst>
          </p:cNvPr>
          <p:cNvPicPr>
            <a:picLocks noChangeAspect="1"/>
          </p:cNvPicPr>
          <p:nvPr/>
        </p:nvPicPr>
        <p:blipFill>
          <a:blip r:embed="rId8">
            <a:lum bright="70000" contrast="-70000"/>
          </a:blip>
          <a:stretch>
            <a:fillRect/>
          </a:stretch>
        </p:blipFill>
        <p:spPr>
          <a:xfrm>
            <a:off x="2027989" y="2602359"/>
            <a:ext cx="1148755" cy="182182"/>
          </a:xfrm>
          <a:prstGeom prst="rect">
            <a:avLst/>
          </a:prstGeom>
        </p:spPr>
      </p:pic>
      <p:pic>
        <p:nvPicPr>
          <p:cNvPr id="19" name="图片 18">
            <a:extLst>
              <a:ext uri="{FF2B5EF4-FFF2-40B4-BE49-F238E27FC236}">
                <a16:creationId xmlns="" xmlns:a16="http://schemas.microsoft.com/office/drawing/2014/main" id="{E4D215AE-C32A-85C9-AA98-41D75E17402F}"/>
              </a:ext>
            </a:extLst>
          </p:cNvPr>
          <p:cNvPicPr>
            <a:picLocks noChangeAspect="1"/>
          </p:cNvPicPr>
          <p:nvPr/>
        </p:nvPicPr>
        <p:blipFill>
          <a:blip r:embed="rId9">
            <a:lum bright="70000" contrast="-70000"/>
          </a:blip>
          <a:stretch>
            <a:fillRect/>
          </a:stretch>
        </p:blipFill>
        <p:spPr>
          <a:xfrm>
            <a:off x="4960212" y="3128799"/>
            <a:ext cx="2240143" cy="446789"/>
          </a:xfrm>
          <a:prstGeom prst="rect">
            <a:avLst/>
          </a:prstGeom>
        </p:spPr>
      </p:pic>
      <p:pic>
        <p:nvPicPr>
          <p:cNvPr id="20" name="图片 19">
            <a:extLst>
              <a:ext uri="{FF2B5EF4-FFF2-40B4-BE49-F238E27FC236}">
                <a16:creationId xmlns="" xmlns:a16="http://schemas.microsoft.com/office/drawing/2014/main" id="{B827DA5B-6DC7-9262-0DB7-EB1359515547}"/>
              </a:ext>
            </a:extLst>
          </p:cNvPr>
          <p:cNvPicPr>
            <a:picLocks noChangeAspect="1"/>
          </p:cNvPicPr>
          <p:nvPr/>
        </p:nvPicPr>
        <p:blipFill>
          <a:blip r:embed="rId10">
            <a:lum bright="70000" contrast="-70000"/>
          </a:blip>
          <a:stretch>
            <a:fillRect/>
          </a:stretch>
        </p:blipFill>
        <p:spPr>
          <a:xfrm>
            <a:off x="7223671" y="6145955"/>
            <a:ext cx="1632042" cy="182182"/>
          </a:xfrm>
          <a:prstGeom prst="rect">
            <a:avLst/>
          </a:prstGeom>
        </p:spPr>
      </p:pic>
      <p:pic>
        <p:nvPicPr>
          <p:cNvPr id="21" name="图片 20">
            <a:extLst>
              <a:ext uri="{FF2B5EF4-FFF2-40B4-BE49-F238E27FC236}">
                <a16:creationId xmlns="" xmlns:a16="http://schemas.microsoft.com/office/drawing/2014/main" id="{87A9CF6C-B38A-C310-57D9-2A033F3F9B44}"/>
              </a:ext>
            </a:extLst>
          </p:cNvPr>
          <p:cNvPicPr>
            <a:picLocks noChangeAspect="1"/>
          </p:cNvPicPr>
          <p:nvPr/>
        </p:nvPicPr>
        <p:blipFill>
          <a:blip r:embed="rId11">
            <a:lum bright="70000" contrast="-70000"/>
          </a:blip>
          <a:stretch>
            <a:fillRect/>
          </a:stretch>
        </p:blipFill>
        <p:spPr>
          <a:xfrm>
            <a:off x="3688327" y="2472268"/>
            <a:ext cx="1475163" cy="227726"/>
          </a:xfrm>
          <a:prstGeom prst="rect">
            <a:avLst/>
          </a:prstGeom>
        </p:spPr>
      </p:pic>
      <p:pic>
        <p:nvPicPr>
          <p:cNvPr id="22" name="图片 21">
            <a:extLst>
              <a:ext uri="{FF2B5EF4-FFF2-40B4-BE49-F238E27FC236}">
                <a16:creationId xmlns="" xmlns:a16="http://schemas.microsoft.com/office/drawing/2014/main" id="{476E44C0-03B3-0D71-DD54-D76DB7BEA4EF}"/>
              </a:ext>
            </a:extLst>
          </p:cNvPr>
          <p:cNvPicPr>
            <a:picLocks noChangeAspect="1"/>
          </p:cNvPicPr>
          <p:nvPr/>
        </p:nvPicPr>
        <p:blipFill>
          <a:blip r:embed="rId12">
            <a:lum bright="70000" contrast="-70000"/>
          </a:blip>
          <a:stretch>
            <a:fillRect/>
          </a:stretch>
        </p:blipFill>
        <p:spPr>
          <a:xfrm>
            <a:off x="3621919" y="1096548"/>
            <a:ext cx="1505527" cy="230257"/>
          </a:xfrm>
          <a:prstGeom prst="rect">
            <a:avLst/>
          </a:prstGeom>
        </p:spPr>
      </p:pic>
      <p:pic>
        <p:nvPicPr>
          <p:cNvPr id="23" name="图片 22">
            <a:extLst>
              <a:ext uri="{FF2B5EF4-FFF2-40B4-BE49-F238E27FC236}">
                <a16:creationId xmlns="" xmlns:a16="http://schemas.microsoft.com/office/drawing/2014/main" id="{796EA656-CB93-DCFA-B388-6AFC48BF47FC}"/>
              </a:ext>
            </a:extLst>
          </p:cNvPr>
          <p:cNvPicPr>
            <a:picLocks noChangeAspect="1"/>
          </p:cNvPicPr>
          <p:nvPr/>
        </p:nvPicPr>
        <p:blipFill>
          <a:blip r:embed="rId13">
            <a:lum bright="70000" contrast="-70000"/>
          </a:blip>
          <a:stretch>
            <a:fillRect/>
          </a:stretch>
        </p:blipFill>
        <p:spPr>
          <a:xfrm>
            <a:off x="8961585" y="4681618"/>
            <a:ext cx="933680" cy="182182"/>
          </a:xfrm>
          <a:prstGeom prst="rect">
            <a:avLst/>
          </a:prstGeom>
        </p:spPr>
      </p:pic>
      <p:pic>
        <p:nvPicPr>
          <p:cNvPr id="24" name="图片 23">
            <a:extLst>
              <a:ext uri="{FF2B5EF4-FFF2-40B4-BE49-F238E27FC236}">
                <a16:creationId xmlns="" xmlns:a16="http://schemas.microsoft.com/office/drawing/2014/main" id="{455DCFC6-14E9-1D99-74F7-A38B8F0A46EF}"/>
              </a:ext>
            </a:extLst>
          </p:cNvPr>
          <p:cNvPicPr>
            <a:picLocks noChangeAspect="1"/>
          </p:cNvPicPr>
          <p:nvPr/>
        </p:nvPicPr>
        <p:blipFill>
          <a:blip r:embed="rId14">
            <a:lum bright="70000" contrast="-70000"/>
          </a:blip>
          <a:stretch>
            <a:fillRect/>
          </a:stretch>
        </p:blipFill>
        <p:spPr>
          <a:xfrm>
            <a:off x="9055292" y="5853744"/>
            <a:ext cx="1004528" cy="182182"/>
          </a:xfrm>
          <a:prstGeom prst="rect">
            <a:avLst/>
          </a:prstGeom>
        </p:spPr>
      </p:pic>
      <p:pic>
        <p:nvPicPr>
          <p:cNvPr id="25" name="图片 24">
            <a:extLst>
              <a:ext uri="{FF2B5EF4-FFF2-40B4-BE49-F238E27FC236}">
                <a16:creationId xmlns="" xmlns:a16="http://schemas.microsoft.com/office/drawing/2014/main" id="{9DD395DD-D995-DCB1-86AE-AE0FAC7D83C2}"/>
              </a:ext>
            </a:extLst>
          </p:cNvPr>
          <p:cNvPicPr>
            <a:picLocks noChangeAspect="1"/>
          </p:cNvPicPr>
          <p:nvPr/>
        </p:nvPicPr>
        <p:blipFill>
          <a:blip r:embed="rId15">
            <a:lum bright="70000" contrast="-70000"/>
          </a:blip>
          <a:stretch>
            <a:fillRect/>
          </a:stretch>
        </p:blipFill>
        <p:spPr>
          <a:xfrm>
            <a:off x="7539599" y="5184638"/>
            <a:ext cx="1298043" cy="227727"/>
          </a:xfrm>
          <a:prstGeom prst="rect">
            <a:avLst/>
          </a:prstGeom>
        </p:spPr>
      </p:pic>
      <p:pic>
        <p:nvPicPr>
          <p:cNvPr id="26" name="图片 25">
            <a:extLst>
              <a:ext uri="{FF2B5EF4-FFF2-40B4-BE49-F238E27FC236}">
                <a16:creationId xmlns="" xmlns:a16="http://schemas.microsoft.com/office/drawing/2014/main" id="{2C0AEDAF-435B-1E5D-DD1A-1A1AD99D2A74}"/>
              </a:ext>
            </a:extLst>
          </p:cNvPr>
          <p:cNvPicPr>
            <a:picLocks noChangeAspect="1"/>
          </p:cNvPicPr>
          <p:nvPr/>
        </p:nvPicPr>
        <p:blipFill>
          <a:blip r:embed="rId16">
            <a:lum bright="70000" contrast="-70000"/>
          </a:blip>
          <a:stretch>
            <a:fillRect/>
          </a:stretch>
        </p:blipFill>
        <p:spPr>
          <a:xfrm>
            <a:off x="3722581" y="1786474"/>
            <a:ext cx="824877" cy="182182"/>
          </a:xfrm>
          <a:prstGeom prst="rect">
            <a:avLst/>
          </a:prstGeom>
        </p:spPr>
      </p:pic>
      <p:pic>
        <p:nvPicPr>
          <p:cNvPr id="27" name="图片 26">
            <a:extLst>
              <a:ext uri="{FF2B5EF4-FFF2-40B4-BE49-F238E27FC236}">
                <a16:creationId xmlns="" xmlns:a16="http://schemas.microsoft.com/office/drawing/2014/main" id="{421E6A46-7562-1C72-31F1-581C8A1698CF}"/>
              </a:ext>
            </a:extLst>
          </p:cNvPr>
          <p:cNvPicPr>
            <a:picLocks noChangeAspect="1"/>
          </p:cNvPicPr>
          <p:nvPr/>
        </p:nvPicPr>
        <p:blipFill>
          <a:blip r:embed="rId17">
            <a:lum bright="70000" contrast="-70000"/>
          </a:blip>
          <a:stretch>
            <a:fillRect/>
          </a:stretch>
        </p:blipFill>
        <p:spPr>
          <a:xfrm>
            <a:off x="1301073" y="1668141"/>
            <a:ext cx="865362" cy="182182"/>
          </a:xfrm>
          <a:prstGeom prst="rect">
            <a:avLst/>
          </a:prstGeom>
        </p:spPr>
      </p:pic>
      <p:pic>
        <p:nvPicPr>
          <p:cNvPr id="28" name="图片 27">
            <a:extLst>
              <a:ext uri="{FF2B5EF4-FFF2-40B4-BE49-F238E27FC236}">
                <a16:creationId xmlns="" xmlns:a16="http://schemas.microsoft.com/office/drawing/2014/main" id="{FAEE5390-D8FA-8D81-633D-C6969C746AAC}"/>
              </a:ext>
            </a:extLst>
          </p:cNvPr>
          <p:cNvPicPr>
            <a:picLocks noChangeAspect="1"/>
          </p:cNvPicPr>
          <p:nvPr/>
        </p:nvPicPr>
        <p:blipFill>
          <a:blip r:embed="rId18">
            <a:lum bright="70000" contrast="-70000"/>
          </a:blip>
          <a:stretch>
            <a:fillRect/>
          </a:stretch>
        </p:blipFill>
        <p:spPr>
          <a:xfrm>
            <a:off x="2583829" y="1983400"/>
            <a:ext cx="855241" cy="225196"/>
          </a:xfrm>
          <a:prstGeom prst="rect">
            <a:avLst/>
          </a:prstGeom>
        </p:spPr>
      </p:pic>
      <p:pic>
        <p:nvPicPr>
          <p:cNvPr id="29" name="图片 28">
            <a:extLst>
              <a:ext uri="{FF2B5EF4-FFF2-40B4-BE49-F238E27FC236}">
                <a16:creationId xmlns="" xmlns:a16="http://schemas.microsoft.com/office/drawing/2014/main" id="{79095BD1-DCA7-7C4D-A8E9-C07401A552E6}"/>
              </a:ext>
            </a:extLst>
          </p:cNvPr>
          <p:cNvPicPr>
            <a:picLocks noChangeAspect="1"/>
          </p:cNvPicPr>
          <p:nvPr/>
        </p:nvPicPr>
        <p:blipFill>
          <a:blip r:embed="rId19">
            <a:lum bright="70000" contrast="-70000"/>
          </a:blip>
          <a:stretch>
            <a:fillRect/>
          </a:stretch>
        </p:blipFill>
        <p:spPr>
          <a:xfrm>
            <a:off x="7522246" y="4247301"/>
            <a:ext cx="1034892" cy="227727"/>
          </a:xfrm>
          <a:prstGeom prst="rect">
            <a:avLst/>
          </a:prstGeom>
        </p:spPr>
      </p:pic>
      <p:cxnSp>
        <p:nvCxnSpPr>
          <p:cNvPr id="31" name="直线连接符 30">
            <a:extLst>
              <a:ext uri="{FF2B5EF4-FFF2-40B4-BE49-F238E27FC236}">
                <a16:creationId xmlns="" xmlns:a16="http://schemas.microsoft.com/office/drawing/2014/main" id="{A1D8C892-94BD-0878-F152-0FDD5312EDEB}"/>
              </a:ext>
            </a:extLst>
          </p:cNvPr>
          <p:cNvCxnSpPr>
            <a:cxnSpLocks/>
          </p:cNvCxnSpPr>
          <p:nvPr/>
        </p:nvCxnSpPr>
        <p:spPr>
          <a:xfrm flipH="1" flipV="1">
            <a:off x="4197440" y="1475257"/>
            <a:ext cx="1332430" cy="1058098"/>
          </a:xfrm>
          <a:prstGeom prst="line">
            <a:avLst/>
          </a:prstGeom>
          <a:ln w="25400">
            <a:gradFill>
              <a:gsLst>
                <a:gs pos="0">
                  <a:schemeClr val="accent1">
                    <a:lumMod val="5000"/>
                    <a:lumOff val="95000"/>
                  </a:schemeClr>
                </a:gs>
                <a:gs pos="100000">
                  <a:srgbClr val="7030A0"/>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2" name="直线连接符 31">
            <a:extLst>
              <a:ext uri="{FF2B5EF4-FFF2-40B4-BE49-F238E27FC236}">
                <a16:creationId xmlns="" xmlns:a16="http://schemas.microsoft.com/office/drawing/2014/main" id="{9AF08AF7-9578-3CF5-F7C7-2210B92A821C}"/>
              </a:ext>
            </a:extLst>
          </p:cNvPr>
          <p:cNvCxnSpPr>
            <a:cxnSpLocks/>
          </p:cNvCxnSpPr>
          <p:nvPr/>
        </p:nvCxnSpPr>
        <p:spPr>
          <a:xfrm flipH="1" flipV="1">
            <a:off x="2811054" y="1512739"/>
            <a:ext cx="1255131" cy="780096"/>
          </a:xfrm>
          <a:prstGeom prst="line">
            <a:avLst/>
          </a:prstGeom>
          <a:ln w="25400">
            <a:gradFill>
              <a:gsLst>
                <a:gs pos="0">
                  <a:schemeClr val="accent1">
                    <a:lumMod val="5000"/>
                    <a:lumOff val="95000"/>
                  </a:schemeClr>
                </a:gs>
                <a:gs pos="100000">
                  <a:srgbClr val="7030A0"/>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3" name="直线连接符 32">
            <a:extLst>
              <a:ext uri="{FF2B5EF4-FFF2-40B4-BE49-F238E27FC236}">
                <a16:creationId xmlns="" xmlns:a16="http://schemas.microsoft.com/office/drawing/2014/main" id="{9176E59C-938F-6A9E-F76E-8658E8F1A081}"/>
              </a:ext>
            </a:extLst>
          </p:cNvPr>
          <p:cNvCxnSpPr>
            <a:cxnSpLocks/>
          </p:cNvCxnSpPr>
          <p:nvPr/>
        </p:nvCxnSpPr>
        <p:spPr>
          <a:xfrm flipH="1" flipV="1">
            <a:off x="4211389" y="2053764"/>
            <a:ext cx="583187" cy="371434"/>
          </a:xfrm>
          <a:prstGeom prst="line">
            <a:avLst/>
          </a:prstGeom>
          <a:ln w="25400">
            <a:gradFill>
              <a:gsLst>
                <a:gs pos="0">
                  <a:schemeClr val="accent1">
                    <a:lumMod val="5000"/>
                    <a:lumOff val="95000"/>
                  </a:schemeClr>
                </a:gs>
                <a:gs pos="100000">
                  <a:srgbClr val="7030A0"/>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4" name="直线连接符 33">
            <a:extLst>
              <a:ext uri="{FF2B5EF4-FFF2-40B4-BE49-F238E27FC236}">
                <a16:creationId xmlns="" xmlns:a16="http://schemas.microsoft.com/office/drawing/2014/main" id="{F91BD55E-7C67-3FB0-7C3F-482384082D88}"/>
              </a:ext>
            </a:extLst>
          </p:cNvPr>
          <p:cNvCxnSpPr>
            <a:cxnSpLocks/>
          </p:cNvCxnSpPr>
          <p:nvPr/>
        </p:nvCxnSpPr>
        <p:spPr>
          <a:xfrm flipH="1" flipV="1">
            <a:off x="1828642" y="1923512"/>
            <a:ext cx="1726958" cy="686115"/>
          </a:xfrm>
          <a:prstGeom prst="line">
            <a:avLst/>
          </a:prstGeom>
          <a:ln w="25400">
            <a:gradFill>
              <a:gsLst>
                <a:gs pos="0">
                  <a:schemeClr val="accent1">
                    <a:lumMod val="5000"/>
                    <a:lumOff val="95000"/>
                  </a:schemeClr>
                </a:gs>
                <a:gs pos="100000">
                  <a:srgbClr val="7030A0"/>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5" name="直线连接符 34">
            <a:extLst>
              <a:ext uri="{FF2B5EF4-FFF2-40B4-BE49-F238E27FC236}">
                <a16:creationId xmlns="" xmlns:a16="http://schemas.microsoft.com/office/drawing/2014/main" id="{0916A275-A562-199D-B041-78C533ADCC81}"/>
              </a:ext>
            </a:extLst>
          </p:cNvPr>
          <p:cNvCxnSpPr>
            <a:cxnSpLocks/>
          </p:cNvCxnSpPr>
          <p:nvPr/>
        </p:nvCxnSpPr>
        <p:spPr>
          <a:xfrm flipH="1" flipV="1">
            <a:off x="1255978" y="2547635"/>
            <a:ext cx="605030" cy="103473"/>
          </a:xfrm>
          <a:prstGeom prst="line">
            <a:avLst/>
          </a:prstGeom>
          <a:ln w="25400">
            <a:gradFill>
              <a:gsLst>
                <a:gs pos="0">
                  <a:schemeClr val="accent1">
                    <a:lumMod val="5000"/>
                    <a:lumOff val="95000"/>
                  </a:schemeClr>
                </a:gs>
                <a:gs pos="100000">
                  <a:srgbClr val="7030A0"/>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6" name="直线连接符 35">
            <a:extLst>
              <a:ext uri="{FF2B5EF4-FFF2-40B4-BE49-F238E27FC236}">
                <a16:creationId xmlns="" xmlns:a16="http://schemas.microsoft.com/office/drawing/2014/main" id="{187A1ACD-38AB-AA49-B56B-315F4C3448E9}"/>
              </a:ext>
            </a:extLst>
          </p:cNvPr>
          <p:cNvCxnSpPr>
            <a:cxnSpLocks/>
          </p:cNvCxnSpPr>
          <p:nvPr/>
        </p:nvCxnSpPr>
        <p:spPr>
          <a:xfrm flipH="1" flipV="1">
            <a:off x="2692121" y="2865743"/>
            <a:ext cx="929798" cy="201041"/>
          </a:xfrm>
          <a:prstGeom prst="line">
            <a:avLst/>
          </a:prstGeom>
          <a:ln w="25400">
            <a:gradFill>
              <a:gsLst>
                <a:gs pos="0">
                  <a:schemeClr val="accent1">
                    <a:lumMod val="5000"/>
                    <a:lumOff val="95000"/>
                  </a:schemeClr>
                </a:gs>
                <a:gs pos="100000">
                  <a:srgbClr val="7030A0"/>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7" name="直线连接符 36">
            <a:extLst>
              <a:ext uri="{FF2B5EF4-FFF2-40B4-BE49-F238E27FC236}">
                <a16:creationId xmlns="" xmlns:a16="http://schemas.microsoft.com/office/drawing/2014/main" id="{48BF20D2-EC01-3134-77CE-CF3C2CB1EB9D}"/>
              </a:ext>
            </a:extLst>
          </p:cNvPr>
          <p:cNvCxnSpPr>
            <a:cxnSpLocks/>
          </p:cNvCxnSpPr>
          <p:nvPr/>
        </p:nvCxnSpPr>
        <p:spPr>
          <a:xfrm flipH="1" flipV="1">
            <a:off x="4288536" y="2803964"/>
            <a:ext cx="671676" cy="292411"/>
          </a:xfrm>
          <a:prstGeom prst="line">
            <a:avLst/>
          </a:prstGeom>
          <a:ln w="25400">
            <a:gradFill>
              <a:gsLst>
                <a:gs pos="0">
                  <a:schemeClr val="accent1">
                    <a:lumMod val="5000"/>
                    <a:lumOff val="95000"/>
                  </a:schemeClr>
                </a:gs>
                <a:gs pos="100000">
                  <a:srgbClr val="7030A0"/>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38" name="直线连接符 37">
            <a:extLst>
              <a:ext uri="{FF2B5EF4-FFF2-40B4-BE49-F238E27FC236}">
                <a16:creationId xmlns="" xmlns:a16="http://schemas.microsoft.com/office/drawing/2014/main" id="{392C2C9F-C180-8A94-3CBE-32BF3EE62E6A}"/>
              </a:ext>
            </a:extLst>
          </p:cNvPr>
          <p:cNvCxnSpPr>
            <a:cxnSpLocks/>
          </p:cNvCxnSpPr>
          <p:nvPr/>
        </p:nvCxnSpPr>
        <p:spPr>
          <a:xfrm>
            <a:off x="7539599" y="3968844"/>
            <a:ext cx="649021" cy="233151"/>
          </a:xfrm>
          <a:prstGeom prst="line">
            <a:avLst/>
          </a:prstGeom>
          <a:ln w="28575">
            <a:gradFill>
              <a:gsLst>
                <a:gs pos="0">
                  <a:schemeClr val="accent1">
                    <a:lumMod val="5000"/>
                    <a:lumOff val="95000"/>
                  </a:schemeClr>
                </a:gs>
                <a:gs pos="100000">
                  <a:srgbClr val="6896A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 xmlns:a16="http://schemas.microsoft.com/office/drawing/2014/main" id="{D701CC7A-FCC8-0ECD-35CB-9F44BDAF9B80}"/>
              </a:ext>
            </a:extLst>
          </p:cNvPr>
          <p:cNvCxnSpPr>
            <a:cxnSpLocks/>
          </p:cNvCxnSpPr>
          <p:nvPr/>
        </p:nvCxnSpPr>
        <p:spPr>
          <a:xfrm>
            <a:off x="8756587" y="3923299"/>
            <a:ext cx="1359223" cy="259690"/>
          </a:xfrm>
          <a:prstGeom prst="line">
            <a:avLst/>
          </a:prstGeom>
          <a:ln w="28575">
            <a:gradFill>
              <a:gsLst>
                <a:gs pos="0">
                  <a:schemeClr val="accent1">
                    <a:lumMod val="5000"/>
                    <a:lumOff val="95000"/>
                  </a:schemeClr>
                </a:gs>
                <a:gs pos="100000">
                  <a:srgbClr val="6896A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直线连接符 39">
            <a:extLst>
              <a:ext uri="{FF2B5EF4-FFF2-40B4-BE49-F238E27FC236}">
                <a16:creationId xmlns="" xmlns:a16="http://schemas.microsoft.com/office/drawing/2014/main" id="{B3CF4205-BF46-0BC5-C6B6-BA1E6700094E}"/>
              </a:ext>
            </a:extLst>
          </p:cNvPr>
          <p:cNvCxnSpPr>
            <a:cxnSpLocks/>
            <a:endCxn id="23" idx="0"/>
          </p:cNvCxnSpPr>
          <p:nvPr/>
        </p:nvCxnSpPr>
        <p:spPr>
          <a:xfrm>
            <a:off x="8796960" y="4459879"/>
            <a:ext cx="631465" cy="221739"/>
          </a:xfrm>
          <a:prstGeom prst="line">
            <a:avLst/>
          </a:prstGeom>
          <a:ln w="28575">
            <a:gradFill>
              <a:gsLst>
                <a:gs pos="0">
                  <a:schemeClr val="accent1">
                    <a:lumMod val="5000"/>
                    <a:lumOff val="95000"/>
                  </a:schemeClr>
                </a:gs>
                <a:gs pos="100000">
                  <a:srgbClr val="6896A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直线连接符 40">
            <a:extLst>
              <a:ext uri="{FF2B5EF4-FFF2-40B4-BE49-F238E27FC236}">
                <a16:creationId xmlns="" xmlns:a16="http://schemas.microsoft.com/office/drawing/2014/main" id="{6CE7FD87-BE48-2B30-DC29-37F58FFFFAF4}"/>
              </a:ext>
            </a:extLst>
          </p:cNvPr>
          <p:cNvCxnSpPr>
            <a:cxnSpLocks/>
          </p:cNvCxnSpPr>
          <p:nvPr/>
        </p:nvCxnSpPr>
        <p:spPr>
          <a:xfrm>
            <a:off x="7186826" y="4419421"/>
            <a:ext cx="1179934" cy="697827"/>
          </a:xfrm>
          <a:prstGeom prst="line">
            <a:avLst/>
          </a:prstGeom>
          <a:ln w="28575">
            <a:gradFill>
              <a:gsLst>
                <a:gs pos="0">
                  <a:schemeClr val="accent1">
                    <a:lumMod val="5000"/>
                    <a:lumOff val="95000"/>
                  </a:schemeClr>
                </a:gs>
                <a:gs pos="100000">
                  <a:srgbClr val="6896A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直线连接符 41">
            <a:extLst>
              <a:ext uri="{FF2B5EF4-FFF2-40B4-BE49-F238E27FC236}">
                <a16:creationId xmlns="" xmlns:a16="http://schemas.microsoft.com/office/drawing/2014/main" id="{D1748BA7-8778-B3CB-D77B-5866C96008C6}"/>
              </a:ext>
            </a:extLst>
          </p:cNvPr>
          <p:cNvCxnSpPr>
            <a:cxnSpLocks/>
          </p:cNvCxnSpPr>
          <p:nvPr/>
        </p:nvCxnSpPr>
        <p:spPr>
          <a:xfrm>
            <a:off x="6948816" y="4813710"/>
            <a:ext cx="856915" cy="1222216"/>
          </a:xfrm>
          <a:prstGeom prst="line">
            <a:avLst/>
          </a:prstGeom>
          <a:ln w="28575">
            <a:gradFill>
              <a:gsLst>
                <a:gs pos="0">
                  <a:schemeClr val="accent1">
                    <a:lumMod val="5000"/>
                    <a:lumOff val="95000"/>
                  </a:schemeClr>
                </a:gs>
                <a:gs pos="100000">
                  <a:srgbClr val="6896A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 name="直线连接符 42">
            <a:extLst>
              <a:ext uri="{FF2B5EF4-FFF2-40B4-BE49-F238E27FC236}">
                <a16:creationId xmlns="" xmlns:a16="http://schemas.microsoft.com/office/drawing/2014/main" id="{BC06818C-C080-25F3-9C6B-9E78130895AF}"/>
              </a:ext>
            </a:extLst>
          </p:cNvPr>
          <p:cNvCxnSpPr>
            <a:cxnSpLocks/>
          </p:cNvCxnSpPr>
          <p:nvPr/>
        </p:nvCxnSpPr>
        <p:spPr>
          <a:xfrm>
            <a:off x="8837642" y="5442438"/>
            <a:ext cx="466840" cy="319014"/>
          </a:xfrm>
          <a:prstGeom prst="line">
            <a:avLst/>
          </a:prstGeom>
          <a:ln w="28575">
            <a:gradFill>
              <a:gsLst>
                <a:gs pos="0">
                  <a:schemeClr val="accent1">
                    <a:lumMod val="5000"/>
                    <a:lumOff val="95000"/>
                  </a:schemeClr>
                </a:gs>
                <a:gs pos="100000">
                  <a:srgbClr val="6896A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直线连接符 43">
            <a:extLst>
              <a:ext uri="{FF2B5EF4-FFF2-40B4-BE49-F238E27FC236}">
                <a16:creationId xmlns="" xmlns:a16="http://schemas.microsoft.com/office/drawing/2014/main" id="{ECB9BCE9-366B-FDC9-78C9-8977B7A4EFB8}"/>
              </a:ext>
            </a:extLst>
          </p:cNvPr>
          <p:cNvCxnSpPr>
            <a:cxnSpLocks/>
          </p:cNvCxnSpPr>
          <p:nvPr/>
        </p:nvCxnSpPr>
        <p:spPr>
          <a:xfrm>
            <a:off x="9428425" y="5002961"/>
            <a:ext cx="687385" cy="245267"/>
          </a:xfrm>
          <a:prstGeom prst="line">
            <a:avLst/>
          </a:prstGeom>
          <a:ln w="28575">
            <a:gradFill>
              <a:gsLst>
                <a:gs pos="0">
                  <a:schemeClr val="accent1">
                    <a:lumMod val="5000"/>
                    <a:lumOff val="95000"/>
                  </a:schemeClr>
                </a:gs>
                <a:gs pos="100000">
                  <a:srgbClr val="6896A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45" name="图片 44">
            <a:extLst>
              <a:ext uri="{FF2B5EF4-FFF2-40B4-BE49-F238E27FC236}">
                <a16:creationId xmlns="" xmlns:a16="http://schemas.microsoft.com/office/drawing/2014/main" id="{A58B1A70-4AF4-E0BB-C4F5-10A15579666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54963" y="3618701"/>
            <a:ext cx="1828844" cy="558316"/>
          </a:xfrm>
          <a:prstGeom prst="rect">
            <a:avLst/>
          </a:prstGeom>
        </p:spPr>
      </p:pic>
    </p:spTree>
    <p:extLst>
      <p:ext uri="{BB962C8B-B14F-4D97-AF65-F5344CB8AC3E}">
        <p14:creationId xmlns:p14="http://schemas.microsoft.com/office/powerpoint/2010/main" val="33893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3023965-A176-979F-4BBC-7FCE9A3149FE}"/>
              </a:ext>
            </a:extLst>
          </p:cNvPr>
          <p:cNvPicPr>
            <a:picLocks noChangeAspect="1"/>
          </p:cNvPicPr>
          <p:nvPr/>
        </p:nvPicPr>
        <p:blipFill>
          <a:blip r:embed="rId3"/>
          <a:stretch>
            <a:fillRect/>
          </a:stretch>
        </p:blipFill>
        <p:spPr>
          <a:xfrm>
            <a:off x="1369502" y="3186997"/>
            <a:ext cx="686779" cy="764737"/>
          </a:xfrm>
          <a:prstGeom prst="rect">
            <a:avLst/>
          </a:prstGeom>
        </p:spPr>
      </p:pic>
      <p:sp>
        <p:nvSpPr>
          <p:cNvPr id="9" name="文本框 8">
            <a:extLst>
              <a:ext uri="{FF2B5EF4-FFF2-40B4-BE49-F238E27FC236}">
                <a16:creationId xmlns="" xmlns:a16="http://schemas.microsoft.com/office/drawing/2014/main" id="{0DD87081-28A2-937D-6436-EF1FA39BB2E4}"/>
              </a:ext>
            </a:extLst>
          </p:cNvPr>
          <p:cNvSpPr txBox="1"/>
          <p:nvPr/>
        </p:nvSpPr>
        <p:spPr>
          <a:xfrm>
            <a:off x="2997288" y="1703867"/>
            <a:ext cx="800219" cy="461665"/>
          </a:xfrm>
          <a:prstGeom prst="rect">
            <a:avLst/>
          </a:prstGeom>
          <a:noFill/>
        </p:spPr>
        <p:txBody>
          <a:bodyPr wrap="none" rtlCol="0">
            <a:spAutoFit/>
          </a:bodyPr>
          <a:lstStyle/>
          <a:p>
            <a:r>
              <a:rPr kumimoji="1" lang="zh-CN" altLang="en-US" sz="2400">
                <a:latin typeface="Microsoft YaHei" panose="020B0503020204020204" pitchFamily="34" charset="-122"/>
                <a:ea typeface="Microsoft YaHei" panose="020B0503020204020204" pitchFamily="34" charset="-122"/>
              </a:rPr>
              <a:t>产品</a:t>
            </a:r>
          </a:p>
        </p:txBody>
      </p:sp>
      <p:sp>
        <p:nvSpPr>
          <p:cNvPr id="10" name="文本框 9">
            <a:extLst>
              <a:ext uri="{FF2B5EF4-FFF2-40B4-BE49-F238E27FC236}">
                <a16:creationId xmlns="" xmlns:a16="http://schemas.microsoft.com/office/drawing/2014/main" id="{9D077097-BD17-FC27-A1D3-60E2A7EEAE2B}"/>
              </a:ext>
            </a:extLst>
          </p:cNvPr>
          <p:cNvSpPr txBox="1"/>
          <p:nvPr/>
        </p:nvSpPr>
        <p:spPr>
          <a:xfrm>
            <a:off x="2997289" y="3228118"/>
            <a:ext cx="800219" cy="461665"/>
          </a:xfrm>
          <a:prstGeom prst="rect">
            <a:avLst/>
          </a:prstGeom>
          <a:noFill/>
        </p:spPr>
        <p:txBody>
          <a:bodyPr wrap="none" rtlCol="0">
            <a:spAutoFit/>
          </a:bodyPr>
          <a:lstStyle/>
          <a:p>
            <a:r>
              <a:rPr kumimoji="1" lang="zh-CN" altLang="en-US" sz="2400">
                <a:latin typeface="Microsoft YaHei" panose="020B0503020204020204" pitchFamily="34" charset="-122"/>
                <a:ea typeface="Microsoft YaHei" panose="020B0503020204020204" pitchFamily="34" charset="-122"/>
              </a:rPr>
              <a:t>功能</a:t>
            </a:r>
          </a:p>
        </p:txBody>
      </p:sp>
      <p:sp>
        <p:nvSpPr>
          <p:cNvPr id="11" name="文本框 10">
            <a:extLst>
              <a:ext uri="{FF2B5EF4-FFF2-40B4-BE49-F238E27FC236}">
                <a16:creationId xmlns="" xmlns:a16="http://schemas.microsoft.com/office/drawing/2014/main" id="{5CE13EC0-B397-6A35-C860-7398DC81B039}"/>
              </a:ext>
            </a:extLst>
          </p:cNvPr>
          <p:cNvSpPr txBox="1"/>
          <p:nvPr/>
        </p:nvSpPr>
        <p:spPr>
          <a:xfrm>
            <a:off x="4450618" y="1681811"/>
            <a:ext cx="1157689" cy="461665"/>
          </a:xfrm>
          <a:prstGeom prst="rect">
            <a:avLst/>
          </a:prstGeom>
          <a:noFill/>
        </p:spPr>
        <p:txBody>
          <a:bodyPr wrap="none" rtlCol="0">
            <a:spAutoFit/>
          </a:bodyPr>
          <a:lstStyle/>
          <a:p>
            <a:r>
              <a:rPr kumimoji="1" lang="en-US" altLang="zh-CN" sz="2400">
                <a:solidFill>
                  <a:srgbClr val="92D050"/>
                </a:solidFill>
                <a:latin typeface="Microsoft YaHei" panose="020B0503020204020204" pitchFamily="34" charset="-122"/>
                <a:ea typeface="Microsoft YaHei" panose="020B0503020204020204" pitchFamily="34" charset="-122"/>
              </a:rPr>
              <a:t>O</a:t>
            </a:r>
            <a:r>
              <a:rPr kumimoji="1" lang="en-US" altLang="zh-CN" sz="2400">
                <a:latin typeface="Microsoft YaHei" panose="020B0503020204020204" pitchFamily="34" charset="-122"/>
                <a:ea typeface="Microsoft YaHei" panose="020B0503020204020204" pitchFamily="34" charset="-122"/>
              </a:rPr>
              <a:t>bject</a:t>
            </a:r>
            <a:endParaRPr kumimoji="1" lang="zh-CN" altLang="en-US" sz="2400">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 xmlns:a16="http://schemas.microsoft.com/office/drawing/2014/main" id="{3775CC1B-63D9-778B-3377-35B1C789B967}"/>
              </a:ext>
            </a:extLst>
          </p:cNvPr>
          <p:cNvSpPr txBox="1"/>
          <p:nvPr/>
        </p:nvSpPr>
        <p:spPr>
          <a:xfrm>
            <a:off x="4450618" y="3228118"/>
            <a:ext cx="1324402" cy="461665"/>
          </a:xfrm>
          <a:prstGeom prst="rect">
            <a:avLst/>
          </a:prstGeom>
          <a:noFill/>
        </p:spPr>
        <p:txBody>
          <a:bodyPr wrap="none" rtlCol="0">
            <a:spAutoFit/>
          </a:bodyPr>
          <a:lstStyle/>
          <a:p>
            <a:r>
              <a:rPr kumimoji="1" lang="en-US" altLang="zh-CN" sz="2400">
                <a:solidFill>
                  <a:srgbClr val="00B0F0"/>
                </a:solidFill>
                <a:latin typeface="Microsoft YaHei" panose="020B0503020204020204" pitchFamily="34" charset="-122"/>
                <a:ea typeface="Microsoft YaHei" panose="020B0503020204020204" pitchFamily="34" charset="-122"/>
              </a:rPr>
              <a:t>M</a:t>
            </a:r>
            <a:r>
              <a:rPr kumimoji="1" lang="en-US" altLang="zh-CN" sz="2400">
                <a:latin typeface="Microsoft YaHei" panose="020B0503020204020204" pitchFamily="34" charset="-122"/>
                <a:ea typeface="Microsoft YaHei" panose="020B0503020204020204" pitchFamily="34" charset="-122"/>
              </a:rPr>
              <a:t>oudle</a:t>
            </a:r>
            <a:endParaRPr kumimoji="1" lang="zh-CN" altLang="en-US" sz="2400">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 xmlns:a16="http://schemas.microsoft.com/office/drawing/2014/main" id="{A7802586-E8FE-5418-E679-186BFB8F7696}"/>
              </a:ext>
            </a:extLst>
          </p:cNvPr>
          <p:cNvSpPr txBox="1"/>
          <p:nvPr/>
        </p:nvSpPr>
        <p:spPr>
          <a:xfrm>
            <a:off x="2997288" y="4798629"/>
            <a:ext cx="828676" cy="461665"/>
          </a:xfrm>
          <a:prstGeom prst="rect">
            <a:avLst/>
          </a:prstGeom>
          <a:noFill/>
        </p:spPr>
        <p:txBody>
          <a:bodyPr wrap="square">
            <a:spAutoFit/>
          </a:bodyPr>
          <a:lstStyle/>
          <a:p>
            <a:r>
              <a:rPr lang="zh-CN" altLang="en-US" sz="2400">
                <a:latin typeface="Microsoft YaHei" panose="020B0503020204020204" pitchFamily="34" charset="-122"/>
                <a:ea typeface="Microsoft YaHei" panose="020B0503020204020204" pitchFamily="34" charset="-122"/>
              </a:rPr>
              <a:t>系统</a:t>
            </a:r>
          </a:p>
        </p:txBody>
      </p:sp>
      <p:sp>
        <p:nvSpPr>
          <p:cNvPr id="16" name="文本框 15">
            <a:extLst>
              <a:ext uri="{FF2B5EF4-FFF2-40B4-BE49-F238E27FC236}">
                <a16:creationId xmlns="" xmlns:a16="http://schemas.microsoft.com/office/drawing/2014/main" id="{A91303FC-1691-635C-889A-8A26B9BBA25E}"/>
              </a:ext>
            </a:extLst>
          </p:cNvPr>
          <p:cNvSpPr txBox="1"/>
          <p:nvPr/>
        </p:nvSpPr>
        <p:spPr>
          <a:xfrm>
            <a:off x="4450617" y="4798628"/>
            <a:ext cx="2147887" cy="461665"/>
          </a:xfrm>
          <a:prstGeom prst="rect">
            <a:avLst/>
          </a:prstGeom>
          <a:noFill/>
        </p:spPr>
        <p:txBody>
          <a:bodyPr wrap="square">
            <a:spAutoFit/>
          </a:bodyPr>
          <a:lstStyle/>
          <a:p>
            <a:r>
              <a:rPr lang="zh-CN" altLang="en-US" sz="2400">
                <a:solidFill>
                  <a:srgbClr val="FFC000"/>
                </a:solidFill>
                <a:latin typeface="Microsoft YaHei" panose="020B0503020204020204" pitchFamily="34" charset="-122"/>
                <a:ea typeface="Microsoft YaHei" panose="020B0503020204020204" pitchFamily="34" charset="-122"/>
              </a:rPr>
              <a:t>C</a:t>
            </a:r>
            <a:r>
              <a:rPr lang="zh-CN" altLang="en-US" sz="2400">
                <a:latin typeface="Microsoft YaHei" panose="020B0503020204020204" pitchFamily="34" charset="-122"/>
                <a:ea typeface="Microsoft YaHei" panose="020B0503020204020204" pitchFamily="34" charset="-122"/>
              </a:rPr>
              <a:t>onnection</a:t>
            </a:r>
          </a:p>
        </p:txBody>
      </p:sp>
      <p:cxnSp>
        <p:nvCxnSpPr>
          <p:cNvPr id="18" name="直线连接符 17">
            <a:extLst>
              <a:ext uri="{FF2B5EF4-FFF2-40B4-BE49-F238E27FC236}">
                <a16:creationId xmlns="" xmlns:a16="http://schemas.microsoft.com/office/drawing/2014/main" id="{6A4B6D94-441B-FD49-98D7-DC6081953D7B}"/>
              </a:ext>
            </a:extLst>
          </p:cNvPr>
          <p:cNvCxnSpPr>
            <a:cxnSpLocks/>
          </p:cNvCxnSpPr>
          <p:nvPr/>
        </p:nvCxnSpPr>
        <p:spPr>
          <a:xfrm>
            <a:off x="2709847" y="1936845"/>
            <a:ext cx="267348"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 xmlns:a16="http://schemas.microsoft.com/office/drawing/2014/main" id="{FF468094-6484-0452-CDF7-3F4B9A12718D}"/>
              </a:ext>
            </a:extLst>
          </p:cNvPr>
          <p:cNvCxnSpPr>
            <a:cxnSpLocks/>
          </p:cNvCxnSpPr>
          <p:nvPr/>
        </p:nvCxnSpPr>
        <p:spPr>
          <a:xfrm>
            <a:off x="2369625" y="3469935"/>
            <a:ext cx="607570"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 xmlns:a16="http://schemas.microsoft.com/office/drawing/2014/main" id="{3C5C6D77-DEFE-0F3A-56A6-C4E20387A0A0}"/>
              </a:ext>
            </a:extLst>
          </p:cNvPr>
          <p:cNvCxnSpPr>
            <a:cxnSpLocks/>
          </p:cNvCxnSpPr>
          <p:nvPr/>
        </p:nvCxnSpPr>
        <p:spPr>
          <a:xfrm>
            <a:off x="2709847" y="5029461"/>
            <a:ext cx="267348"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 xmlns:a16="http://schemas.microsoft.com/office/drawing/2014/main" id="{227AAF47-160F-042E-9E71-76A659D041F9}"/>
              </a:ext>
            </a:extLst>
          </p:cNvPr>
          <p:cNvCxnSpPr>
            <a:cxnSpLocks/>
          </p:cNvCxnSpPr>
          <p:nvPr/>
        </p:nvCxnSpPr>
        <p:spPr>
          <a:xfrm flipV="1">
            <a:off x="2709847" y="1934613"/>
            <a:ext cx="0" cy="3094848"/>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 xmlns:a16="http://schemas.microsoft.com/office/drawing/2014/main" id="{8388F701-14E3-15D1-313F-88B58537B456}"/>
              </a:ext>
            </a:extLst>
          </p:cNvPr>
          <p:cNvCxnSpPr>
            <a:cxnSpLocks/>
          </p:cNvCxnSpPr>
          <p:nvPr/>
        </p:nvCxnSpPr>
        <p:spPr>
          <a:xfrm>
            <a:off x="3868179" y="1936844"/>
            <a:ext cx="510235"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直线连接符 25">
            <a:extLst>
              <a:ext uri="{FF2B5EF4-FFF2-40B4-BE49-F238E27FC236}">
                <a16:creationId xmlns="" xmlns:a16="http://schemas.microsoft.com/office/drawing/2014/main" id="{2CDDD527-D524-A86C-7457-6EFC4213645C}"/>
              </a:ext>
            </a:extLst>
          </p:cNvPr>
          <p:cNvCxnSpPr>
            <a:cxnSpLocks/>
          </p:cNvCxnSpPr>
          <p:nvPr/>
        </p:nvCxnSpPr>
        <p:spPr>
          <a:xfrm>
            <a:off x="3868179" y="3469934"/>
            <a:ext cx="510235"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 xmlns:a16="http://schemas.microsoft.com/office/drawing/2014/main" id="{7C2340E1-3F49-3040-472C-54D6613A7667}"/>
              </a:ext>
            </a:extLst>
          </p:cNvPr>
          <p:cNvCxnSpPr>
            <a:cxnSpLocks/>
          </p:cNvCxnSpPr>
          <p:nvPr/>
        </p:nvCxnSpPr>
        <p:spPr>
          <a:xfrm>
            <a:off x="3868179" y="5029460"/>
            <a:ext cx="510235"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1" name="图片 40">
            <a:extLst>
              <a:ext uri="{FF2B5EF4-FFF2-40B4-BE49-F238E27FC236}">
                <a16:creationId xmlns="" xmlns:a16="http://schemas.microsoft.com/office/drawing/2014/main" id="{FC758CFC-A218-8969-75BE-ACC55989DC5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882421" y="1759398"/>
            <a:ext cx="1795949" cy="350429"/>
          </a:xfrm>
          <a:prstGeom prst="rect">
            <a:avLst/>
          </a:prstGeom>
        </p:spPr>
      </p:pic>
      <p:sp>
        <p:nvSpPr>
          <p:cNvPr id="44" name="文本框 43">
            <a:extLst>
              <a:ext uri="{FF2B5EF4-FFF2-40B4-BE49-F238E27FC236}">
                <a16:creationId xmlns="" xmlns:a16="http://schemas.microsoft.com/office/drawing/2014/main" id="{2AD5F9D8-5391-7859-C16F-832EAE21A937}"/>
              </a:ext>
            </a:extLst>
          </p:cNvPr>
          <p:cNvSpPr txBox="1"/>
          <p:nvPr/>
        </p:nvSpPr>
        <p:spPr>
          <a:xfrm>
            <a:off x="7826460" y="4446526"/>
            <a:ext cx="3427437" cy="1023742"/>
          </a:xfrm>
          <a:prstGeom prst="rect">
            <a:avLst/>
          </a:prstGeom>
          <a:noFill/>
        </p:spPr>
        <p:txBody>
          <a:bodyPr wrap="square">
            <a:spAutoFit/>
          </a:bodyPr>
          <a:lstStyle/>
          <a:p>
            <a:pPr marL="285750" indent="-285750">
              <a:lnSpc>
                <a:spcPct val="150000"/>
              </a:lnSpc>
              <a:buFont typeface="Wingdings" pitchFamily="2" charset="2"/>
              <a:buChar char="u"/>
            </a:pPr>
            <a:r>
              <a:rPr lang="zh-CN" altLang="en-US" sz="1400" dirty="0">
                <a:latin typeface="Microsoft YaHei" panose="020B0503020204020204" pitchFamily="34" charset="-122"/>
                <a:ea typeface="Microsoft YaHei" panose="020B0503020204020204" pitchFamily="34" charset="-122"/>
              </a:rPr>
              <a:t>完成数智面向功能的赋能</a:t>
            </a:r>
            <a:endParaRPr lang="en-US" altLang="zh-CN" sz="1400" dirty="0">
              <a:latin typeface="Microsoft YaHei" panose="020B0503020204020204" pitchFamily="34" charset="-122"/>
              <a:ea typeface="Microsoft YaHei" panose="020B0503020204020204" pitchFamily="34" charset="-122"/>
            </a:endParaRPr>
          </a:p>
          <a:p>
            <a:pPr marL="285750" indent="-285750">
              <a:lnSpc>
                <a:spcPct val="150000"/>
              </a:lnSpc>
              <a:buFont typeface="Wingdings" pitchFamily="2" charset="2"/>
              <a:buChar char="u"/>
            </a:pPr>
            <a:r>
              <a:rPr lang="zh-CN" altLang="en-US" sz="1400" dirty="0">
                <a:latin typeface="Microsoft YaHei" panose="020B0503020204020204" pitchFamily="34" charset="-122"/>
                <a:ea typeface="Microsoft YaHei" panose="020B0503020204020204" pitchFamily="34" charset="-122"/>
              </a:rPr>
              <a:t>建立复杂系统的连接</a:t>
            </a:r>
            <a:endParaRPr lang="en-US" altLang="zh-CN" sz="1400" dirty="0">
              <a:latin typeface="Microsoft YaHei" panose="020B0503020204020204" pitchFamily="34" charset="-122"/>
              <a:ea typeface="Microsoft YaHei" panose="020B0503020204020204" pitchFamily="34" charset="-122"/>
            </a:endParaRPr>
          </a:p>
          <a:p>
            <a:pPr>
              <a:lnSpc>
                <a:spcPct val="150000"/>
              </a:lnSpc>
            </a:pPr>
            <a:endParaRPr lang="zh-CN" altLang="en-US" sz="1400" dirty="0">
              <a:latin typeface="Microsoft YaHei" panose="020B0503020204020204" pitchFamily="34" charset="-122"/>
              <a:ea typeface="Microsoft YaHei" panose="020B0503020204020204" pitchFamily="34" charset="-122"/>
            </a:endParaRPr>
          </a:p>
        </p:txBody>
      </p:sp>
      <p:pic>
        <p:nvPicPr>
          <p:cNvPr id="52" name="图片 51">
            <a:extLst>
              <a:ext uri="{FF2B5EF4-FFF2-40B4-BE49-F238E27FC236}">
                <a16:creationId xmlns="" xmlns:a16="http://schemas.microsoft.com/office/drawing/2014/main" id="{1C1234E8-512A-5366-2996-2B24EE6E02A8}"/>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73962" y="3762429"/>
            <a:ext cx="1898314" cy="378611"/>
          </a:xfrm>
          <a:prstGeom prst="rect">
            <a:avLst/>
          </a:prstGeom>
        </p:spPr>
      </p:pic>
      <p:sp>
        <p:nvSpPr>
          <p:cNvPr id="53" name="文本框 52">
            <a:extLst>
              <a:ext uri="{FF2B5EF4-FFF2-40B4-BE49-F238E27FC236}">
                <a16:creationId xmlns="" xmlns:a16="http://schemas.microsoft.com/office/drawing/2014/main" id="{E503F585-6E6A-65A9-8BEE-6BA52BA56C12}"/>
              </a:ext>
            </a:extLst>
          </p:cNvPr>
          <p:cNvSpPr txBox="1"/>
          <p:nvPr/>
        </p:nvSpPr>
        <p:spPr>
          <a:xfrm>
            <a:off x="7873962" y="2246451"/>
            <a:ext cx="1795949" cy="307777"/>
          </a:xfrm>
          <a:prstGeom prst="rect">
            <a:avLst/>
          </a:prstGeom>
          <a:noFill/>
        </p:spPr>
        <p:txBody>
          <a:bodyPr wrap="square">
            <a:spAutoFit/>
          </a:bodyPr>
          <a:lstStyle/>
          <a:p>
            <a:pPr marL="285750" indent="-285750">
              <a:buFont typeface="Wingdings" pitchFamily="2" charset="2"/>
              <a:buChar char="u"/>
            </a:pPr>
            <a:r>
              <a:rPr lang="zh-CN" altLang="en-US" sz="1400">
                <a:latin typeface="Microsoft YaHei" panose="020B0503020204020204" pitchFamily="34" charset="-122"/>
                <a:ea typeface="Microsoft YaHei" panose="020B0503020204020204" pitchFamily="34" charset="-122"/>
              </a:rPr>
              <a:t>数字化产品手册</a:t>
            </a:r>
          </a:p>
        </p:txBody>
      </p:sp>
      <p:cxnSp>
        <p:nvCxnSpPr>
          <p:cNvPr id="54" name="直线连接符 53">
            <a:extLst>
              <a:ext uri="{FF2B5EF4-FFF2-40B4-BE49-F238E27FC236}">
                <a16:creationId xmlns="" xmlns:a16="http://schemas.microsoft.com/office/drawing/2014/main" id="{876EF881-75C0-B7C2-C2A4-4508DF175311}"/>
              </a:ext>
            </a:extLst>
          </p:cNvPr>
          <p:cNvCxnSpPr>
            <a:cxnSpLocks/>
          </p:cNvCxnSpPr>
          <p:nvPr/>
        </p:nvCxnSpPr>
        <p:spPr>
          <a:xfrm flipV="1">
            <a:off x="6905609" y="3469934"/>
            <a:ext cx="0" cy="1559526"/>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 xmlns:a16="http://schemas.microsoft.com/office/drawing/2014/main" id="{DFD5B0E3-49C1-792F-B5F0-FAB02F1C10AB}"/>
              </a:ext>
            </a:extLst>
          </p:cNvPr>
          <p:cNvCxnSpPr>
            <a:cxnSpLocks/>
          </p:cNvCxnSpPr>
          <p:nvPr/>
        </p:nvCxnSpPr>
        <p:spPr>
          <a:xfrm>
            <a:off x="6395374" y="3469934"/>
            <a:ext cx="510235"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 xmlns:a16="http://schemas.microsoft.com/office/drawing/2014/main" id="{8E781DA3-0A78-9F00-8509-AEA7E938C423}"/>
              </a:ext>
            </a:extLst>
          </p:cNvPr>
          <p:cNvCxnSpPr>
            <a:cxnSpLocks/>
          </p:cNvCxnSpPr>
          <p:nvPr/>
        </p:nvCxnSpPr>
        <p:spPr>
          <a:xfrm>
            <a:off x="6395374" y="5029460"/>
            <a:ext cx="510235"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直线连接符 58">
            <a:extLst>
              <a:ext uri="{FF2B5EF4-FFF2-40B4-BE49-F238E27FC236}">
                <a16:creationId xmlns="" xmlns:a16="http://schemas.microsoft.com/office/drawing/2014/main" id="{26C59192-B06A-C74E-AFFE-7F7DF3DE5339}"/>
              </a:ext>
            </a:extLst>
          </p:cNvPr>
          <p:cNvCxnSpPr>
            <a:cxnSpLocks/>
          </p:cNvCxnSpPr>
          <p:nvPr/>
        </p:nvCxnSpPr>
        <p:spPr>
          <a:xfrm>
            <a:off x="6395374" y="1934613"/>
            <a:ext cx="510235"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直线连接符 59">
            <a:extLst>
              <a:ext uri="{FF2B5EF4-FFF2-40B4-BE49-F238E27FC236}">
                <a16:creationId xmlns="" xmlns:a16="http://schemas.microsoft.com/office/drawing/2014/main" id="{D277B2E0-04F7-14F5-89DF-A9F58E0F7ACC}"/>
              </a:ext>
            </a:extLst>
          </p:cNvPr>
          <p:cNvCxnSpPr>
            <a:cxnSpLocks/>
          </p:cNvCxnSpPr>
          <p:nvPr/>
        </p:nvCxnSpPr>
        <p:spPr>
          <a:xfrm>
            <a:off x="6905609" y="4289819"/>
            <a:ext cx="510235" cy="0"/>
          </a:xfrm>
          <a:prstGeom prst="line">
            <a:avLst/>
          </a:prstGeom>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988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57ED37DA-B586-8738-B3CD-BC159F662615}"/>
              </a:ext>
            </a:extLst>
          </p:cNvPr>
          <p:cNvSpPr/>
          <p:nvPr/>
        </p:nvSpPr>
        <p:spPr>
          <a:xfrm>
            <a:off x="917966" y="1301750"/>
            <a:ext cx="10244666" cy="365126"/>
          </a:xfrm>
          <a:prstGeom prst="rect">
            <a:avLst/>
          </a:prstGeom>
          <a:gradFill>
            <a:gsLst>
              <a:gs pos="36000">
                <a:schemeClr val="bg1">
                  <a:lumMod val="75000"/>
                  <a:lumOff val="25000"/>
                </a:schemeClr>
              </a:gs>
              <a:gs pos="100000">
                <a:schemeClr val="accent2">
                  <a:lumMod val="95000"/>
                  <a:lumOff val="5000"/>
                </a:schemeClr>
              </a:gs>
              <a:gs pos="100000">
                <a:schemeClr val="accent2">
                  <a:lumMod val="60000"/>
                </a:schemeClr>
              </a:gs>
            </a:gsLst>
            <a:path path="circle">
              <a:fillToRect l="50000" t="130000" r="50000" b="-30000"/>
            </a:path>
          </a:gradFill>
          <a:ln w="1905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a:solidFill>
                  <a:schemeClr val="tx1"/>
                </a:solidFill>
                <a:latin typeface="微软雅黑" panose="020B0503020204020204" pitchFamily="34" charset="-122"/>
                <a:ea typeface="微软雅黑" panose="020B0503020204020204" pitchFamily="34" charset="-122"/>
              </a:rPr>
              <a:t>系统性孪生数字应用系统解决方案</a:t>
            </a:r>
          </a:p>
        </p:txBody>
      </p:sp>
      <p:sp>
        <p:nvSpPr>
          <p:cNvPr id="5" name="矩形 4">
            <a:extLst>
              <a:ext uri="{FF2B5EF4-FFF2-40B4-BE49-F238E27FC236}">
                <a16:creationId xmlns="" xmlns:a16="http://schemas.microsoft.com/office/drawing/2014/main" id="{D227F3F0-5E0E-F78C-AC96-43D41E044C67}"/>
              </a:ext>
            </a:extLst>
          </p:cNvPr>
          <p:cNvSpPr/>
          <p:nvPr/>
        </p:nvSpPr>
        <p:spPr>
          <a:xfrm>
            <a:off x="917966" y="1731125"/>
            <a:ext cx="601133" cy="894944"/>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spc="300">
                <a:solidFill>
                  <a:schemeClr val="tx1"/>
                </a:solidFill>
                <a:latin typeface="微软雅黑" panose="020B0503020204020204" pitchFamily="34" charset="-122"/>
                <a:ea typeface="微软雅黑" panose="020B0503020204020204" pitchFamily="34" charset="-122"/>
              </a:rPr>
              <a:t>载体层</a:t>
            </a:r>
          </a:p>
        </p:txBody>
      </p:sp>
      <p:sp>
        <p:nvSpPr>
          <p:cNvPr id="7" name="矩形 6">
            <a:extLst>
              <a:ext uri="{FF2B5EF4-FFF2-40B4-BE49-F238E27FC236}">
                <a16:creationId xmlns="" xmlns:a16="http://schemas.microsoft.com/office/drawing/2014/main" id="{5F68F656-6909-FB4F-3C84-653F5755FD54}"/>
              </a:ext>
            </a:extLst>
          </p:cNvPr>
          <p:cNvSpPr/>
          <p:nvPr/>
        </p:nvSpPr>
        <p:spPr>
          <a:xfrm>
            <a:off x="1650765" y="1785409"/>
            <a:ext cx="1141943" cy="347909"/>
          </a:xfrm>
          <a:prstGeom prst="rect">
            <a:avLst/>
          </a:prstGeom>
          <a:solidFill>
            <a:schemeClr val="bg1">
              <a:lumMod val="75000"/>
              <a:lumOff val="25000"/>
              <a:alpha val="83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a:solidFill>
                  <a:schemeClr val="tx1"/>
                </a:solidFill>
                <a:latin typeface="微软雅黑" panose="020B0503020204020204" pitchFamily="34" charset="-122"/>
                <a:ea typeface="微软雅黑" panose="020B0503020204020204" pitchFamily="34" charset="-122"/>
              </a:rPr>
              <a:t>应用层</a:t>
            </a:r>
          </a:p>
        </p:txBody>
      </p:sp>
      <p:sp>
        <p:nvSpPr>
          <p:cNvPr id="13" name="矩形 12">
            <a:extLst>
              <a:ext uri="{FF2B5EF4-FFF2-40B4-BE49-F238E27FC236}">
                <a16:creationId xmlns="" xmlns:a16="http://schemas.microsoft.com/office/drawing/2014/main" id="{60DD00A6-B39C-DFB7-1C28-DCF43DCA7C4E}"/>
              </a:ext>
            </a:extLst>
          </p:cNvPr>
          <p:cNvSpPr/>
          <p:nvPr/>
        </p:nvSpPr>
        <p:spPr>
          <a:xfrm>
            <a:off x="1650764" y="2216017"/>
            <a:ext cx="1141943" cy="343189"/>
          </a:xfrm>
          <a:prstGeom prst="rect">
            <a:avLst/>
          </a:prstGeom>
          <a:solidFill>
            <a:schemeClr val="bg1">
              <a:lumMod val="75000"/>
              <a:lumOff val="25000"/>
              <a:alpha val="83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a:solidFill>
                  <a:schemeClr val="tx1"/>
                </a:solidFill>
                <a:latin typeface="微软雅黑" panose="020B0503020204020204" pitchFamily="34" charset="-122"/>
                <a:ea typeface="微软雅黑" panose="020B0503020204020204" pitchFamily="34" charset="-122"/>
              </a:rPr>
              <a:t>硬件层</a:t>
            </a:r>
          </a:p>
        </p:txBody>
      </p:sp>
      <p:sp>
        <p:nvSpPr>
          <p:cNvPr id="15" name="矩形 14">
            <a:extLst>
              <a:ext uri="{FF2B5EF4-FFF2-40B4-BE49-F238E27FC236}">
                <a16:creationId xmlns="" xmlns:a16="http://schemas.microsoft.com/office/drawing/2014/main" id="{786252F8-D10D-5735-7D20-A3C88E5106F1}"/>
              </a:ext>
            </a:extLst>
          </p:cNvPr>
          <p:cNvSpPr/>
          <p:nvPr/>
        </p:nvSpPr>
        <p:spPr>
          <a:xfrm>
            <a:off x="2776398" y="1731124"/>
            <a:ext cx="8386234" cy="455056"/>
          </a:xfrm>
          <a:prstGeom prst="rect">
            <a:avLst/>
          </a:prstGeom>
          <a:gradFill>
            <a:gsLst>
              <a:gs pos="0">
                <a:schemeClr val="bg1">
                  <a:lumMod val="90000"/>
                  <a:lumOff val="10000"/>
                </a:schemeClr>
              </a:gs>
              <a:gs pos="100000">
                <a:schemeClr val="accent2">
                  <a:lumMod val="50000"/>
                </a:schemeClr>
              </a:gs>
            </a:gsLst>
            <a:path path="circle">
              <a:fillToRect l="50000" t="130000" r="50000" b="-30000"/>
            </a:path>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 xmlns:a16="http://schemas.microsoft.com/office/drawing/2014/main" id="{958D9664-276D-B7B0-068E-DFFA97313DA8}"/>
              </a:ext>
            </a:extLst>
          </p:cNvPr>
          <p:cNvSpPr/>
          <p:nvPr/>
        </p:nvSpPr>
        <p:spPr>
          <a:xfrm>
            <a:off x="2776398" y="2178597"/>
            <a:ext cx="8386234" cy="455056"/>
          </a:xfrm>
          <a:prstGeom prst="rect">
            <a:avLst/>
          </a:prstGeom>
          <a:gradFill>
            <a:gsLst>
              <a:gs pos="0">
                <a:schemeClr val="bg1">
                  <a:lumMod val="90000"/>
                  <a:lumOff val="10000"/>
                </a:schemeClr>
              </a:gs>
              <a:gs pos="100000">
                <a:schemeClr val="accent2">
                  <a:lumMod val="50000"/>
                </a:schemeClr>
              </a:gs>
            </a:gsLst>
            <a:path path="circle">
              <a:fillToRect l="50000" t="130000" r="50000" b="-30000"/>
            </a:path>
          </a:gra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solidFill>
                <a:schemeClr val="tx1"/>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 xmlns:a16="http://schemas.microsoft.com/office/drawing/2014/main" id="{65372B66-A306-1F41-FC7E-FF3ECFB16783}"/>
              </a:ext>
            </a:extLst>
          </p:cNvPr>
          <p:cNvSpPr/>
          <p:nvPr/>
        </p:nvSpPr>
        <p:spPr>
          <a:xfrm>
            <a:off x="2891755" y="1793566"/>
            <a:ext cx="1765299" cy="343188"/>
          </a:xfrm>
          <a:prstGeom prst="rect">
            <a:avLst/>
          </a:prstGeom>
          <a:solidFill>
            <a:schemeClr val="accent6">
              <a:lumMod val="40000"/>
              <a:lumOff val="60000"/>
              <a:alpha val="75772"/>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a:solidFill>
                  <a:schemeClr val="bg2"/>
                </a:solidFill>
                <a:latin typeface="微软雅黑" panose="020B0503020204020204" pitchFamily="34" charset="-122"/>
                <a:ea typeface="微软雅黑" panose="020B0503020204020204" pitchFamily="34" charset="-122"/>
              </a:rPr>
              <a:t>客户端应用程序</a:t>
            </a:r>
          </a:p>
        </p:txBody>
      </p:sp>
      <p:sp>
        <p:nvSpPr>
          <p:cNvPr id="23" name="矩形 22">
            <a:extLst>
              <a:ext uri="{FF2B5EF4-FFF2-40B4-BE49-F238E27FC236}">
                <a16:creationId xmlns="" xmlns:a16="http://schemas.microsoft.com/office/drawing/2014/main" id="{2169470A-42E2-3598-4008-EB7D3BB9A081}"/>
              </a:ext>
            </a:extLst>
          </p:cNvPr>
          <p:cNvSpPr/>
          <p:nvPr/>
        </p:nvSpPr>
        <p:spPr>
          <a:xfrm>
            <a:off x="2891755" y="2241040"/>
            <a:ext cx="1765299" cy="343188"/>
          </a:xfrm>
          <a:prstGeom prst="rect">
            <a:avLst/>
          </a:prstGeom>
          <a:solidFill>
            <a:schemeClr val="accent6">
              <a:lumMod val="40000"/>
              <a:lumOff val="60000"/>
              <a:alpha val="75772"/>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spc="300">
                <a:solidFill>
                  <a:schemeClr val="bg2"/>
                </a:solidFill>
                <a:latin typeface="微软雅黑" panose="020B0503020204020204" pitchFamily="34" charset="-122"/>
                <a:ea typeface="微软雅黑" panose="020B0503020204020204" pitchFamily="34" charset="-122"/>
              </a:rPr>
              <a:t>LED</a:t>
            </a:r>
            <a:r>
              <a:rPr kumimoji="1" lang="zh-CN" altLang="en-US" sz="1100" spc="300">
                <a:solidFill>
                  <a:schemeClr val="bg2"/>
                </a:solidFill>
                <a:latin typeface="微软雅黑" panose="020B0503020204020204" pitchFamily="34" charset="-122"/>
                <a:ea typeface="微软雅黑" panose="020B0503020204020204" pitchFamily="34" charset="-122"/>
              </a:rPr>
              <a:t>大屏</a:t>
            </a:r>
          </a:p>
        </p:txBody>
      </p:sp>
      <p:sp>
        <p:nvSpPr>
          <p:cNvPr id="24" name="矩形 23">
            <a:extLst>
              <a:ext uri="{FF2B5EF4-FFF2-40B4-BE49-F238E27FC236}">
                <a16:creationId xmlns="" xmlns:a16="http://schemas.microsoft.com/office/drawing/2014/main" id="{39D3BCEB-93FE-AAE7-33F2-4E32BE8E14E6}"/>
              </a:ext>
            </a:extLst>
          </p:cNvPr>
          <p:cNvSpPr/>
          <p:nvPr/>
        </p:nvSpPr>
        <p:spPr>
          <a:xfrm>
            <a:off x="5029237" y="1793566"/>
            <a:ext cx="1765299" cy="343188"/>
          </a:xfrm>
          <a:prstGeom prst="rect">
            <a:avLst/>
          </a:prstGeom>
          <a:solidFill>
            <a:schemeClr val="accent6">
              <a:lumMod val="40000"/>
              <a:lumOff val="60000"/>
              <a:alpha val="75772"/>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a:solidFill>
                  <a:schemeClr val="bg2"/>
                </a:solidFill>
                <a:latin typeface="微软雅黑" panose="020B0503020204020204" pitchFamily="34" charset="-122"/>
                <a:ea typeface="微软雅黑" panose="020B0503020204020204" pitchFamily="34" charset="-122"/>
              </a:rPr>
              <a:t>Web</a:t>
            </a:r>
            <a:r>
              <a:rPr kumimoji="1" lang="zh-CN" altLang="en-US" sz="1100">
                <a:solidFill>
                  <a:schemeClr val="bg2"/>
                </a:solidFill>
                <a:latin typeface="微软雅黑" panose="020B0503020204020204" pitchFamily="34" charset="-122"/>
                <a:ea typeface="微软雅黑" panose="020B0503020204020204" pitchFamily="34" charset="-122"/>
              </a:rPr>
              <a:t>浏览器</a:t>
            </a:r>
          </a:p>
        </p:txBody>
      </p:sp>
      <p:sp>
        <p:nvSpPr>
          <p:cNvPr id="28" name="矩形 27">
            <a:extLst>
              <a:ext uri="{FF2B5EF4-FFF2-40B4-BE49-F238E27FC236}">
                <a16:creationId xmlns="" xmlns:a16="http://schemas.microsoft.com/office/drawing/2014/main" id="{97ABE78E-7A99-6EDF-7583-0C72B9DC1290}"/>
              </a:ext>
            </a:extLst>
          </p:cNvPr>
          <p:cNvSpPr/>
          <p:nvPr/>
        </p:nvSpPr>
        <p:spPr>
          <a:xfrm>
            <a:off x="5029237" y="2241040"/>
            <a:ext cx="1765299" cy="343188"/>
          </a:xfrm>
          <a:prstGeom prst="rect">
            <a:avLst/>
          </a:prstGeom>
          <a:solidFill>
            <a:schemeClr val="accent6">
              <a:lumMod val="40000"/>
              <a:lumOff val="60000"/>
              <a:alpha val="75772"/>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spc="300">
                <a:solidFill>
                  <a:schemeClr val="bg2"/>
                </a:solidFill>
                <a:latin typeface="微软雅黑" panose="020B0503020204020204" pitchFamily="34" charset="-122"/>
                <a:ea typeface="微软雅黑" panose="020B0503020204020204" pitchFamily="34" charset="-122"/>
              </a:rPr>
              <a:t>PC</a:t>
            </a:r>
            <a:r>
              <a:rPr kumimoji="1" lang="zh-CN" altLang="en-US" sz="1100" spc="300">
                <a:solidFill>
                  <a:schemeClr val="bg2"/>
                </a:solidFill>
                <a:latin typeface="微软雅黑" panose="020B0503020204020204" pitchFamily="34" charset="-122"/>
                <a:ea typeface="微软雅黑" panose="020B0503020204020204" pitchFamily="34" charset="-122"/>
              </a:rPr>
              <a:t>终端</a:t>
            </a:r>
          </a:p>
        </p:txBody>
      </p:sp>
      <p:sp>
        <p:nvSpPr>
          <p:cNvPr id="29" name="矩形 28">
            <a:extLst>
              <a:ext uri="{FF2B5EF4-FFF2-40B4-BE49-F238E27FC236}">
                <a16:creationId xmlns="" xmlns:a16="http://schemas.microsoft.com/office/drawing/2014/main" id="{ECE8F568-1CA6-3C0B-4411-CE0647003A32}"/>
              </a:ext>
            </a:extLst>
          </p:cNvPr>
          <p:cNvSpPr/>
          <p:nvPr/>
        </p:nvSpPr>
        <p:spPr>
          <a:xfrm>
            <a:off x="7166719" y="1793566"/>
            <a:ext cx="1765299" cy="343188"/>
          </a:xfrm>
          <a:prstGeom prst="rect">
            <a:avLst/>
          </a:prstGeom>
          <a:solidFill>
            <a:schemeClr val="accent6">
              <a:lumMod val="40000"/>
              <a:lumOff val="60000"/>
              <a:alpha val="75772"/>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a:solidFill>
                  <a:schemeClr val="bg2"/>
                </a:solidFill>
                <a:latin typeface="微软雅黑" panose="020B0503020204020204" pitchFamily="34" charset="-122"/>
                <a:ea typeface="微软雅黑" panose="020B0503020204020204" pitchFamily="34" charset="-122"/>
              </a:rPr>
              <a:t>小程序</a:t>
            </a:r>
          </a:p>
        </p:txBody>
      </p:sp>
      <p:sp>
        <p:nvSpPr>
          <p:cNvPr id="30" name="矩形 29">
            <a:extLst>
              <a:ext uri="{FF2B5EF4-FFF2-40B4-BE49-F238E27FC236}">
                <a16:creationId xmlns="" xmlns:a16="http://schemas.microsoft.com/office/drawing/2014/main" id="{7DDD57C3-6F5C-C21F-45A9-94E4184F0AC6}"/>
              </a:ext>
            </a:extLst>
          </p:cNvPr>
          <p:cNvSpPr/>
          <p:nvPr/>
        </p:nvSpPr>
        <p:spPr>
          <a:xfrm>
            <a:off x="7166719" y="2241040"/>
            <a:ext cx="1765299" cy="343188"/>
          </a:xfrm>
          <a:prstGeom prst="rect">
            <a:avLst/>
          </a:prstGeom>
          <a:solidFill>
            <a:schemeClr val="accent6">
              <a:lumMod val="40000"/>
              <a:lumOff val="60000"/>
              <a:alpha val="75772"/>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spc="300">
                <a:solidFill>
                  <a:schemeClr val="bg2"/>
                </a:solidFill>
                <a:latin typeface="微软雅黑" panose="020B0503020204020204" pitchFamily="34" charset="-122"/>
                <a:ea typeface="微软雅黑" panose="020B0503020204020204" pitchFamily="34" charset="-122"/>
              </a:rPr>
              <a:t>移动终端</a:t>
            </a:r>
          </a:p>
        </p:txBody>
      </p:sp>
      <p:sp>
        <p:nvSpPr>
          <p:cNvPr id="31" name="矩形 30">
            <a:extLst>
              <a:ext uri="{FF2B5EF4-FFF2-40B4-BE49-F238E27FC236}">
                <a16:creationId xmlns="" xmlns:a16="http://schemas.microsoft.com/office/drawing/2014/main" id="{0F3D2784-5392-2AFB-5305-C45D1F189D56}"/>
              </a:ext>
            </a:extLst>
          </p:cNvPr>
          <p:cNvSpPr/>
          <p:nvPr/>
        </p:nvSpPr>
        <p:spPr>
          <a:xfrm>
            <a:off x="9304200" y="1793566"/>
            <a:ext cx="1765299" cy="343188"/>
          </a:xfrm>
          <a:prstGeom prst="rect">
            <a:avLst/>
          </a:prstGeom>
          <a:solidFill>
            <a:schemeClr val="accent6">
              <a:lumMod val="40000"/>
              <a:lumOff val="60000"/>
              <a:alpha val="75772"/>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00">
                <a:solidFill>
                  <a:schemeClr val="bg2"/>
                </a:solidFill>
                <a:latin typeface="微软雅黑" panose="020B0503020204020204" pitchFamily="34" charset="-122"/>
                <a:ea typeface="微软雅黑" panose="020B0503020204020204" pitchFamily="34" charset="-122"/>
              </a:rPr>
              <a:t>XR</a:t>
            </a:r>
            <a:r>
              <a:rPr kumimoji="1" lang="zh-CN" altLang="en-US" sz="1100">
                <a:solidFill>
                  <a:schemeClr val="bg2"/>
                </a:solidFill>
                <a:latin typeface="微软雅黑" panose="020B0503020204020204" pitchFamily="34" charset="-122"/>
                <a:ea typeface="微软雅黑" panose="020B0503020204020204" pitchFamily="34" charset="-122"/>
              </a:rPr>
              <a:t>应用程序</a:t>
            </a:r>
          </a:p>
        </p:txBody>
      </p:sp>
      <p:sp>
        <p:nvSpPr>
          <p:cNvPr id="32" name="矩形 31">
            <a:extLst>
              <a:ext uri="{FF2B5EF4-FFF2-40B4-BE49-F238E27FC236}">
                <a16:creationId xmlns="" xmlns:a16="http://schemas.microsoft.com/office/drawing/2014/main" id="{E520AD56-7FC6-5510-146C-CF21E494B8D0}"/>
              </a:ext>
            </a:extLst>
          </p:cNvPr>
          <p:cNvSpPr/>
          <p:nvPr/>
        </p:nvSpPr>
        <p:spPr>
          <a:xfrm>
            <a:off x="9304200" y="2241040"/>
            <a:ext cx="1765299" cy="343188"/>
          </a:xfrm>
          <a:prstGeom prst="rect">
            <a:avLst/>
          </a:prstGeom>
          <a:solidFill>
            <a:schemeClr val="accent6">
              <a:lumMod val="40000"/>
              <a:lumOff val="60000"/>
              <a:alpha val="75772"/>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spc="300">
                <a:solidFill>
                  <a:schemeClr val="bg2"/>
                </a:solidFill>
                <a:latin typeface="微软雅黑" panose="020B0503020204020204" pitchFamily="34" charset="-122"/>
                <a:ea typeface="微软雅黑" panose="020B0503020204020204" pitchFamily="34" charset="-122"/>
              </a:rPr>
              <a:t>云服务终端</a:t>
            </a:r>
          </a:p>
        </p:txBody>
      </p:sp>
      <p:sp>
        <p:nvSpPr>
          <p:cNvPr id="33" name="矩形 32">
            <a:extLst>
              <a:ext uri="{FF2B5EF4-FFF2-40B4-BE49-F238E27FC236}">
                <a16:creationId xmlns="" xmlns:a16="http://schemas.microsoft.com/office/drawing/2014/main" id="{6D7A8EBC-DE73-5C6F-4DDB-095A72229250}"/>
              </a:ext>
            </a:extLst>
          </p:cNvPr>
          <p:cNvSpPr/>
          <p:nvPr/>
        </p:nvSpPr>
        <p:spPr>
          <a:xfrm>
            <a:off x="917966" y="2713978"/>
            <a:ext cx="10244666" cy="333373"/>
          </a:xfrm>
          <a:prstGeom prst="rect">
            <a:avLst/>
          </a:prstGeom>
          <a:gradFill>
            <a:gsLst>
              <a:gs pos="36000">
                <a:schemeClr val="bg1">
                  <a:lumMod val="75000"/>
                  <a:lumOff val="25000"/>
                </a:schemeClr>
              </a:gs>
              <a:gs pos="100000">
                <a:schemeClr val="accent2">
                  <a:lumMod val="95000"/>
                  <a:lumOff val="5000"/>
                </a:schemeClr>
              </a:gs>
              <a:gs pos="100000">
                <a:schemeClr val="accent2">
                  <a:lumMod val="60000"/>
                </a:schemeClr>
              </a:gs>
            </a:gsLst>
            <a:path path="circle">
              <a:fillToRect l="50000" t="130000" r="50000" b="-30000"/>
            </a:path>
          </a:gradFill>
          <a:ln w="19050" cmpd="thickThi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a:solidFill>
                  <a:schemeClr val="tx1"/>
                </a:solidFill>
                <a:latin typeface="微软雅黑" panose="020B0503020204020204" pitchFamily="34" charset="-122"/>
                <a:ea typeface="微软雅黑" panose="020B0503020204020204" pitchFamily="34" charset="-122"/>
              </a:rPr>
              <a:t>真时数智数字孪生面向</a:t>
            </a:r>
          </a:p>
        </p:txBody>
      </p:sp>
      <p:sp>
        <p:nvSpPr>
          <p:cNvPr id="37" name="矩形 36">
            <a:extLst>
              <a:ext uri="{FF2B5EF4-FFF2-40B4-BE49-F238E27FC236}">
                <a16:creationId xmlns="" xmlns:a16="http://schemas.microsoft.com/office/drawing/2014/main" id="{9D8E614A-BDED-B745-1CB0-AAF2709FAEB6}"/>
              </a:ext>
            </a:extLst>
          </p:cNvPr>
          <p:cNvSpPr/>
          <p:nvPr/>
        </p:nvSpPr>
        <p:spPr>
          <a:xfrm>
            <a:off x="917966" y="3115112"/>
            <a:ext cx="448733" cy="1924320"/>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spc="300">
                <a:solidFill>
                  <a:schemeClr val="tx1"/>
                </a:solidFill>
                <a:latin typeface="微软雅黑" panose="020B0503020204020204" pitchFamily="34" charset="-122"/>
                <a:ea typeface="微软雅黑" panose="020B0503020204020204" pitchFamily="34" charset="-122"/>
              </a:rPr>
              <a:t>应用面向</a:t>
            </a:r>
          </a:p>
        </p:txBody>
      </p:sp>
      <p:sp>
        <p:nvSpPr>
          <p:cNvPr id="38" name="矩形 37">
            <a:extLst>
              <a:ext uri="{FF2B5EF4-FFF2-40B4-BE49-F238E27FC236}">
                <a16:creationId xmlns="" xmlns:a16="http://schemas.microsoft.com/office/drawing/2014/main" id="{78BF29BE-7CDC-7D92-1F00-D99FD2FD55E5}"/>
              </a:ext>
            </a:extLst>
          </p:cNvPr>
          <p:cNvSpPr/>
          <p:nvPr/>
        </p:nvSpPr>
        <p:spPr>
          <a:xfrm>
            <a:off x="1424576" y="3105223"/>
            <a:ext cx="823092" cy="443176"/>
          </a:xfrm>
          <a:prstGeom prst="rect">
            <a:avLst/>
          </a:prstGeom>
          <a:solidFill>
            <a:schemeClr val="accent5">
              <a:lumMod val="75000"/>
              <a:alpha val="49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b="1">
                <a:solidFill>
                  <a:schemeClr val="tx1"/>
                </a:solidFill>
                <a:latin typeface="微软雅黑" panose="020B0503020204020204" pitchFamily="34" charset="-122"/>
                <a:ea typeface="微软雅黑" panose="020B0503020204020204" pitchFamily="34" charset="-122"/>
              </a:rPr>
              <a:t>城市孪生</a:t>
            </a:r>
          </a:p>
        </p:txBody>
      </p:sp>
      <p:sp>
        <p:nvSpPr>
          <p:cNvPr id="39" name="矩形 38">
            <a:extLst>
              <a:ext uri="{FF2B5EF4-FFF2-40B4-BE49-F238E27FC236}">
                <a16:creationId xmlns="" xmlns:a16="http://schemas.microsoft.com/office/drawing/2014/main" id="{E23882E1-B08C-EF07-7342-14F03E344911}"/>
              </a:ext>
            </a:extLst>
          </p:cNvPr>
          <p:cNvSpPr/>
          <p:nvPr/>
        </p:nvSpPr>
        <p:spPr>
          <a:xfrm>
            <a:off x="1424574" y="3602234"/>
            <a:ext cx="823092" cy="443176"/>
          </a:xfrm>
          <a:prstGeom prst="rect">
            <a:avLst/>
          </a:prstGeom>
          <a:solidFill>
            <a:schemeClr val="accent5">
              <a:lumMod val="75000"/>
              <a:alpha val="49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b="1">
                <a:solidFill>
                  <a:schemeClr val="tx1"/>
                </a:solidFill>
                <a:latin typeface="微软雅黑" panose="020B0503020204020204" pitchFamily="34" charset="-122"/>
                <a:ea typeface="微软雅黑" panose="020B0503020204020204" pitchFamily="34" charset="-122"/>
              </a:rPr>
              <a:t>工业孪生</a:t>
            </a:r>
          </a:p>
        </p:txBody>
      </p:sp>
      <p:sp>
        <p:nvSpPr>
          <p:cNvPr id="40" name="矩形 39">
            <a:extLst>
              <a:ext uri="{FF2B5EF4-FFF2-40B4-BE49-F238E27FC236}">
                <a16:creationId xmlns="" xmlns:a16="http://schemas.microsoft.com/office/drawing/2014/main" id="{601113B6-74A4-B490-2FC5-DDFA0E5A44C6}"/>
              </a:ext>
            </a:extLst>
          </p:cNvPr>
          <p:cNvSpPr/>
          <p:nvPr/>
        </p:nvSpPr>
        <p:spPr>
          <a:xfrm>
            <a:off x="1424575" y="4099245"/>
            <a:ext cx="823092" cy="443176"/>
          </a:xfrm>
          <a:prstGeom prst="rect">
            <a:avLst/>
          </a:prstGeom>
          <a:solidFill>
            <a:schemeClr val="accent5">
              <a:lumMod val="75000"/>
              <a:alpha val="49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b="1">
                <a:solidFill>
                  <a:schemeClr val="tx1"/>
                </a:solidFill>
                <a:latin typeface="微软雅黑" panose="020B0503020204020204" pitchFamily="34" charset="-122"/>
                <a:ea typeface="微软雅黑" panose="020B0503020204020204" pitchFamily="34" charset="-122"/>
              </a:rPr>
              <a:t>教育孪生</a:t>
            </a:r>
          </a:p>
        </p:txBody>
      </p:sp>
      <p:sp>
        <p:nvSpPr>
          <p:cNvPr id="42" name="矩形 41">
            <a:extLst>
              <a:ext uri="{FF2B5EF4-FFF2-40B4-BE49-F238E27FC236}">
                <a16:creationId xmlns="" xmlns:a16="http://schemas.microsoft.com/office/drawing/2014/main" id="{0C4120C2-6642-99DC-E409-103F8E093637}"/>
              </a:ext>
            </a:extLst>
          </p:cNvPr>
          <p:cNvSpPr/>
          <p:nvPr/>
        </p:nvSpPr>
        <p:spPr>
          <a:xfrm>
            <a:off x="1424574" y="4596255"/>
            <a:ext cx="823092" cy="443176"/>
          </a:xfrm>
          <a:prstGeom prst="rect">
            <a:avLst/>
          </a:prstGeom>
          <a:solidFill>
            <a:schemeClr val="accent5">
              <a:lumMod val="75000"/>
              <a:alpha val="49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b="1">
                <a:solidFill>
                  <a:schemeClr val="tx1"/>
                </a:solidFill>
                <a:latin typeface="微软雅黑" panose="020B0503020204020204" pitchFamily="34" charset="-122"/>
                <a:ea typeface="微软雅黑" panose="020B0503020204020204" pitchFamily="34" charset="-122"/>
              </a:rPr>
              <a:t>文旅孪生</a:t>
            </a:r>
          </a:p>
        </p:txBody>
      </p:sp>
      <p:sp>
        <p:nvSpPr>
          <p:cNvPr id="43" name="矩形 42">
            <a:extLst>
              <a:ext uri="{FF2B5EF4-FFF2-40B4-BE49-F238E27FC236}">
                <a16:creationId xmlns="" xmlns:a16="http://schemas.microsoft.com/office/drawing/2014/main" id="{537957CE-9E2B-08E3-A1C8-63C125722C08}"/>
              </a:ext>
            </a:extLst>
          </p:cNvPr>
          <p:cNvSpPr/>
          <p:nvPr/>
        </p:nvSpPr>
        <p:spPr>
          <a:xfrm>
            <a:off x="917966" y="5141067"/>
            <a:ext cx="10244666" cy="634844"/>
          </a:xfrm>
          <a:prstGeom prst="rect">
            <a:avLst/>
          </a:prstGeom>
          <a:gradFill flip="none" rotWithShape="1">
            <a:gsLst>
              <a:gs pos="100000">
                <a:schemeClr val="accent3">
                  <a:lumMod val="50000"/>
                </a:schemeClr>
              </a:gs>
              <a:gs pos="0">
                <a:schemeClr val="bg1">
                  <a:lumMod val="90000"/>
                  <a:lumOff val="10000"/>
                  <a:alpha val="40000"/>
                </a:schemeClr>
              </a:gs>
            </a:gsLst>
            <a:path path="circle">
              <a:fillToRect l="50000" t="-80000" r="50000" b="18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b="1">
              <a:solidFill>
                <a:schemeClr val="tx1"/>
              </a:solidFill>
              <a:latin typeface="微软雅黑" panose="020B0503020204020204" pitchFamily="34" charset="-122"/>
              <a:ea typeface="微软雅黑" panose="020B0503020204020204" pitchFamily="34" charset="-122"/>
            </a:endParaRPr>
          </a:p>
        </p:txBody>
      </p:sp>
      <p:sp>
        <p:nvSpPr>
          <p:cNvPr id="45" name="矩形 44">
            <a:extLst>
              <a:ext uri="{FF2B5EF4-FFF2-40B4-BE49-F238E27FC236}">
                <a16:creationId xmlns="" xmlns:a16="http://schemas.microsoft.com/office/drawing/2014/main" id="{E912182C-4EA9-7735-A2A3-DF94CF9B06CC}"/>
              </a:ext>
            </a:extLst>
          </p:cNvPr>
          <p:cNvSpPr/>
          <p:nvPr/>
        </p:nvSpPr>
        <p:spPr>
          <a:xfrm>
            <a:off x="917966" y="5877546"/>
            <a:ext cx="10244666" cy="553673"/>
          </a:xfrm>
          <a:prstGeom prst="rect">
            <a:avLst/>
          </a:prstGeom>
          <a:gradFill flip="none" rotWithShape="1">
            <a:gsLst>
              <a:gs pos="100000">
                <a:schemeClr val="accent3">
                  <a:lumMod val="50000"/>
                </a:schemeClr>
              </a:gs>
              <a:gs pos="0">
                <a:schemeClr val="bg1">
                  <a:lumMod val="90000"/>
                  <a:lumOff val="10000"/>
                  <a:alpha val="40000"/>
                </a:schemeClr>
              </a:gs>
            </a:gsLst>
            <a:path path="circle">
              <a:fillToRect l="50000" t="-80000" r="50000" b="180000"/>
            </a:path>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b="1">
              <a:solidFill>
                <a:schemeClr val="tx1"/>
              </a:solidFill>
              <a:latin typeface="微软雅黑" panose="020B0503020204020204" pitchFamily="34" charset="-122"/>
              <a:ea typeface="微软雅黑" panose="020B0503020204020204" pitchFamily="34" charset="-122"/>
            </a:endParaRPr>
          </a:p>
        </p:txBody>
      </p:sp>
      <p:sp>
        <p:nvSpPr>
          <p:cNvPr id="46" name="矩形 45">
            <a:extLst>
              <a:ext uri="{FF2B5EF4-FFF2-40B4-BE49-F238E27FC236}">
                <a16:creationId xmlns="" xmlns:a16="http://schemas.microsoft.com/office/drawing/2014/main" id="{7E5DEE5E-102A-2FD1-F69D-92BC685F5F21}"/>
              </a:ext>
            </a:extLst>
          </p:cNvPr>
          <p:cNvSpPr/>
          <p:nvPr/>
        </p:nvSpPr>
        <p:spPr>
          <a:xfrm>
            <a:off x="6064091" y="3115112"/>
            <a:ext cx="448733" cy="1924320"/>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spc="300">
                <a:solidFill>
                  <a:schemeClr val="tx1"/>
                </a:solidFill>
                <a:latin typeface="微软雅黑" panose="020B0503020204020204" pitchFamily="34" charset="-122"/>
                <a:ea typeface="微软雅黑" panose="020B0503020204020204" pitchFamily="34" charset="-122"/>
              </a:rPr>
              <a:t>功能面向</a:t>
            </a:r>
          </a:p>
        </p:txBody>
      </p:sp>
      <p:sp>
        <p:nvSpPr>
          <p:cNvPr id="47" name="矩形 46">
            <a:extLst>
              <a:ext uri="{FF2B5EF4-FFF2-40B4-BE49-F238E27FC236}">
                <a16:creationId xmlns="" xmlns:a16="http://schemas.microsoft.com/office/drawing/2014/main" id="{B9360B6C-10F5-E102-DBFB-97DE5D7C50AE}"/>
              </a:ext>
            </a:extLst>
          </p:cNvPr>
          <p:cNvSpPr/>
          <p:nvPr/>
        </p:nvSpPr>
        <p:spPr>
          <a:xfrm>
            <a:off x="1836120" y="5259600"/>
            <a:ext cx="2599156" cy="400564"/>
          </a:xfrm>
          <a:prstGeom prst="rect">
            <a:avLst/>
          </a:prstGeom>
          <a:solidFill>
            <a:schemeClr val="accent2">
              <a:lumMod val="40000"/>
              <a:lumOff val="60000"/>
              <a:alpha val="80469"/>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spc="300">
                <a:solidFill>
                  <a:schemeClr val="bg2"/>
                </a:solidFill>
                <a:latin typeface="微软雅黑" panose="020B0503020204020204" pitchFamily="34" charset="-122"/>
                <a:ea typeface="微软雅黑" panose="020B0503020204020204" pitchFamily="34" charset="-122"/>
              </a:rPr>
              <a:t>数字孪生底座</a:t>
            </a:r>
          </a:p>
        </p:txBody>
      </p:sp>
      <p:sp>
        <p:nvSpPr>
          <p:cNvPr id="48" name="矩形 47">
            <a:extLst>
              <a:ext uri="{FF2B5EF4-FFF2-40B4-BE49-F238E27FC236}">
                <a16:creationId xmlns="" xmlns:a16="http://schemas.microsoft.com/office/drawing/2014/main" id="{D67C015A-3C59-9459-600B-CE554FC71472}"/>
              </a:ext>
            </a:extLst>
          </p:cNvPr>
          <p:cNvSpPr/>
          <p:nvPr/>
        </p:nvSpPr>
        <p:spPr>
          <a:xfrm>
            <a:off x="7417047" y="5259600"/>
            <a:ext cx="2599156" cy="400564"/>
          </a:xfrm>
          <a:prstGeom prst="rect">
            <a:avLst/>
          </a:prstGeom>
          <a:solidFill>
            <a:schemeClr val="accent2">
              <a:lumMod val="40000"/>
              <a:lumOff val="60000"/>
              <a:alpha val="80469"/>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spc="300">
                <a:solidFill>
                  <a:schemeClr val="bg2"/>
                </a:solidFill>
                <a:latin typeface="微软雅黑" panose="020B0503020204020204" pitchFamily="34" charset="-122"/>
                <a:ea typeface="微软雅黑" panose="020B0503020204020204" pitchFamily="34" charset="-122"/>
              </a:rPr>
              <a:t>功能目标</a:t>
            </a:r>
          </a:p>
        </p:txBody>
      </p:sp>
      <p:sp>
        <p:nvSpPr>
          <p:cNvPr id="49" name="矩形 48">
            <a:extLst>
              <a:ext uri="{FF2B5EF4-FFF2-40B4-BE49-F238E27FC236}">
                <a16:creationId xmlns="" xmlns:a16="http://schemas.microsoft.com/office/drawing/2014/main" id="{4C1BB415-D52B-A17A-7CA4-30835132340B}"/>
              </a:ext>
            </a:extLst>
          </p:cNvPr>
          <p:cNvSpPr/>
          <p:nvPr/>
        </p:nvSpPr>
        <p:spPr>
          <a:xfrm>
            <a:off x="941116" y="5883108"/>
            <a:ext cx="1306550" cy="536624"/>
          </a:xfrm>
          <a:prstGeom prst="rect">
            <a:avLst/>
          </a:prstGeom>
          <a:solidFill>
            <a:schemeClr val="accent2">
              <a:lumMod val="60000"/>
              <a:lumOff val="40000"/>
              <a:alpha val="73000"/>
            </a:schemeClr>
          </a:solidFill>
          <a:ln w="190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spc="300">
                <a:solidFill>
                  <a:schemeClr val="tx1"/>
                </a:solidFill>
                <a:latin typeface="微软雅黑" panose="020B0503020204020204" pitchFamily="34" charset="-122"/>
                <a:ea typeface="微软雅黑" panose="020B0503020204020204" pitchFamily="34" charset="-122"/>
              </a:rPr>
              <a:t>数字孪生</a:t>
            </a:r>
            <a:r>
              <a:rPr kumimoji="1" lang="en-US" altLang="zh-CN" sz="1400" b="1" spc="300">
                <a:solidFill>
                  <a:schemeClr val="tx1"/>
                </a:solidFill>
                <a:latin typeface="微软雅黑" panose="020B0503020204020204" pitchFamily="34" charset="-122"/>
                <a:ea typeface="微软雅黑" panose="020B0503020204020204" pitchFamily="34" charset="-122"/>
              </a:rPr>
              <a:t/>
            </a:r>
            <a:br>
              <a:rPr kumimoji="1" lang="en-US" altLang="zh-CN" sz="1400" b="1" spc="300">
                <a:solidFill>
                  <a:schemeClr val="tx1"/>
                </a:solidFill>
                <a:latin typeface="微软雅黑" panose="020B0503020204020204" pitchFamily="34" charset="-122"/>
                <a:ea typeface="微软雅黑" panose="020B0503020204020204" pitchFamily="34" charset="-122"/>
              </a:rPr>
            </a:br>
            <a:r>
              <a:rPr kumimoji="1" lang="zh-CN" altLang="en-US" sz="1400" b="1" spc="300">
                <a:solidFill>
                  <a:schemeClr val="tx1"/>
                </a:solidFill>
                <a:latin typeface="微软雅黑" panose="020B0503020204020204" pitchFamily="34" charset="-122"/>
                <a:ea typeface="微软雅黑" panose="020B0503020204020204" pitchFamily="34" charset="-122"/>
              </a:rPr>
              <a:t>核心技术层</a:t>
            </a:r>
          </a:p>
        </p:txBody>
      </p:sp>
      <p:sp>
        <p:nvSpPr>
          <p:cNvPr id="50" name="矩形 49">
            <a:extLst>
              <a:ext uri="{FF2B5EF4-FFF2-40B4-BE49-F238E27FC236}">
                <a16:creationId xmlns="" xmlns:a16="http://schemas.microsoft.com/office/drawing/2014/main" id="{08B146FA-5230-8422-6932-AEC64E4B0D22}"/>
              </a:ext>
            </a:extLst>
          </p:cNvPr>
          <p:cNvSpPr/>
          <p:nvPr/>
        </p:nvSpPr>
        <p:spPr>
          <a:xfrm>
            <a:off x="2819735" y="6025089"/>
            <a:ext cx="1585727" cy="297283"/>
          </a:xfrm>
          <a:prstGeom prst="rect">
            <a:avLst/>
          </a:prstGeom>
          <a:solidFill>
            <a:schemeClr val="accent1">
              <a:lumMod val="75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spc="300">
                <a:solidFill>
                  <a:schemeClr val="accent1">
                    <a:lumMod val="20000"/>
                    <a:lumOff val="80000"/>
                  </a:schemeClr>
                </a:solidFill>
                <a:latin typeface="微软雅黑" panose="020B0503020204020204" pitchFamily="34" charset="-122"/>
                <a:ea typeface="微软雅黑" panose="020B0503020204020204" pitchFamily="34" charset="-122"/>
              </a:rPr>
              <a:t>计算机图形学</a:t>
            </a:r>
          </a:p>
        </p:txBody>
      </p:sp>
      <p:sp>
        <p:nvSpPr>
          <p:cNvPr id="51" name="矩形 50">
            <a:extLst>
              <a:ext uri="{FF2B5EF4-FFF2-40B4-BE49-F238E27FC236}">
                <a16:creationId xmlns="" xmlns:a16="http://schemas.microsoft.com/office/drawing/2014/main" id="{D153F88D-0389-5BE8-4096-14B95D31464A}"/>
              </a:ext>
            </a:extLst>
          </p:cNvPr>
          <p:cNvSpPr/>
          <p:nvPr/>
        </p:nvSpPr>
        <p:spPr>
          <a:xfrm>
            <a:off x="4591681" y="6025089"/>
            <a:ext cx="1585727" cy="297283"/>
          </a:xfrm>
          <a:prstGeom prst="rect">
            <a:avLst/>
          </a:prstGeom>
          <a:solidFill>
            <a:schemeClr val="accent1">
              <a:lumMod val="75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spc="300">
                <a:solidFill>
                  <a:schemeClr val="accent1">
                    <a:lumMod val="20000"/>
                    <a:lumOff val="80000"/>
                  </a:schemeClr>
                </a:solidFill>
                <a:latin typeface="微软雅黑" panose="020B0503020204020204" pitchFamily="34" charset="-122"/>
                <a:ea typeface="微软雅黑" panose="020B0503020204020204" pitchFamily="34" charset="-122"/>
              </a:rPr>
              <a:t>人工智能</a:t>
            </a:r>
          </a:p>
        </p:txBody>
      </p:sp>
      <p:sp>
        <p:nvSpPr>
          <p:cNvPr id="57" name="矩形 56">
            <a:extLst>
              <a:ext uri="{FF2B5EF4-FFF2-40B4-BE49-F238E27FC236}">
                <a16:creationId xmlns="" xmlns:a16="http://schemas.microsoft.com/office/drawing/2014/main" id="{19027D03-A543-AB69-084C-583087F6521C}"/>
              </a:ext>
            </a:extLst>
          </p:cNvPr>
          <p:cNvSpPr/>
          <p:nvPr/>
        </p:nvSpPr>
        <p:spPr>
          <a:xfrm>
            <a:off x="6363627" y="6025089"/>
            <a:ext cx="1585727" cy="297283"/>
          </a:xfrm>
          <a:prstGeom prst="rect">
            <a:avLst/>
          </a:prstGeom>
          <a:solidFill>
            <a:schemeClr val="accent1">
              <a:lumMod val="75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spc="300">
                <a:solidFill>
                  <a:schemeClr val="accent1">
                    <a:lumMod val="20000"/>
                    <a:lumOff val="80000"/>
                  </a:schemeClr>
                </a:solidFill>
                <a:latin typeface="微软雅黑" panose="020B0503020204020204" pitchFamily="34" charset="-122"/>
                <a:ea typeface="微软雅黑" panose="020B0503020204020204" pitchFamily="34" charset="-122"/>
              </a:rPr>
              <a:t>物联网</a:t>
            </a:r>
          </a:p>
        </p:txBody>
      </p:sp>
      <p:sp>
        <p:nvSpPr>
          <p:cNvPr id="58" name="矩形 57">
            <a:extLst>
              <a:ext uri="{FF2B5EF4-FFF2-40B4-BE49-F238E27FC236}">
                <a16:creationId xmlns="" xmlns:a16="http://schemas.microsoft.com/office/drawing/2014/main" id="{6992C2BB-34B3-1CD7-E814-56577CF9A7D4}"/>
              </a:ext>
            </a:extLst>
          </p:cNvPr>
          <p:cNvSpPr/>
          <p:nvPr/>
        </p:nvSpPr>
        <p:spPr>
          <a:xfrm>
            <a:off x="8135573" y="6025089"/>
            <a:ext cx="1585727" cy="297283"/>
          </a:xfrm>
          <a:prstGeom prst="rect">
            <a:avLst/>
          </a:prstGeom>
          <a:solidFill>
            <a:schemeClr val="accent1">
              <a:lumMod val="75000"/>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100" spc="300">
                <a:solidFill>
                  <a:schemeClr val="accent1">
                    <a:lumMod val="20000"/>
                    <a:lumOff val="80000"/>
                  </a:schemeClr>
                </a:solidFill>
                <a:latin typeface="微软雅黑" panose="020B0503020204020204" pitchFamily="34" charset="-122"/>
                <a:ea typeface="微软雅黑" panose="020B0503020204020204" pitchFamily="34" charset="-122"/>
              </a:rPr>
              <a:t>大数据</a:t>
            </a:r>
          </a:p>
        </p:txBody>
      </p:sp>
      <p:sp>
        <p:nvSpPr>
          <p:cNvPr id="66" name="矩形 65">
            <a:extLst>
              <a:ext uri="{FF2B5EF4-FFF2-40B4-BE49-F238E27FC236}">
                <a16:creationId xmlns="" xmlns:a16="http://schemas.microsoft.com/office/drawing/2014/main" id="{694F236A-16D2-37C9-FDE3-BBE69177D557}"/>
              </a:ext>
            </a:extLst>
          </p:cNvPr>
          <p:cNvSpPr/>
          <p:nvPr/>
        </p:nvSpPr>
        <p:spPr>
          <a:xfrm>
            <a:off x="2360956" y="3105224"/>
            <a:ext cx="3655552" cy="443176"/>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0" rIns="251999" rtlCol="0" anchor="ctr"/>
          <a:lstStyle/>
          <a:p>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市政建设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海陆空港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b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b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社区街道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公共设施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更多</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endPar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endParaRPr>
          </a:p>
        </p:txBody>
      </p:sp>
      <p:sp>
        <p:nvSpPr>
          <p:cNvPr id="67" name="矩形 66">
            <a:extLst>
              <a:ext uri="{FF2B5EF4-FFF2-40B4-BE49-F238E27FC236}">
                <a16:creationId xmlns="" xmlns:a16="http://schemas.microsoft.com/office/drawing/2014/main" id="{6D4C4025-AE0A-0B32-7207-13F5250186DC}"/>
              </a:ext>
            </a:extLst>
          </p:cNvPr>
          <p:cNvSpPr/>
          <p:nvPr/>
        </p:nvSpPr>
        <p:spPr>
          <a:xfrm>
            <a:off x="2360956" y="3602234"/>
            <a:ext cx="3655552" cy="443176"/>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0" rIns="251999" rtlCol="0" anchor="ctr"/>
          <a:lstStyle/>
          <a:p>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能源产业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机械制造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b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b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建筑行业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化工产业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更多</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endPar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endParaRPr>
          </a:p>
        </p:txBody>
      </p:sp>
      <p:sp>
        <p:nvSpPr>
          <p:cNvPr id="68" name="矩形 67">
            <a:extLst>
              <a:ext uri="{FF2B5EF4-FFF2-40B4-BE49-F238E27FC236}">
                <a16:creationId xmlns="" xmlns:a16="http://schemas.microsoft.com/office/drawing/2014/main" id="{001490CB-682E-0E27-1FA1-722E9216C009}"/>
              </a:ext>
            </a:extLst>
          </p:cNvPr>
          <p:cNvSpPr/>
          <p:nvPr/>
        </p:nvSpPr>
        <p:spPr>
          <a:xfrm>
            <a:off x="2360956" y="4099244"/>
            <a:ext cx="3655552" cy="443176"/>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0" rIns="251999" rtlCol="0" anchor="ctr"/>
          <a:lstStyle/>
          <a:p>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智慧校园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虚拟仿真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b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b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实验实训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科技研发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更多</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endPar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endParaRPr>
          </a:p>
        </p:txBody>
      </p:sp>
      <p:sp>
        <p:nvSpPr>
          <p:cNvPr id="69" name="矩形 68">
            <a:extLst>
              <a:ext uri="{FF2B5EF4-FFF2-40B4-BE49-F238E27FC236}">
                <a16:creationId xmlns="" xmlns:a16="http://schemas.microsoft.com/office/drawing/2014/main" id="{8A328919-D8E1-76D9-8768-3648033015AB}"/>
              </a:ext>
            </a:extLst>
          </p:cNvPr>
          <p:cNvSpPr/>
          <p:nvPr/>
        </p:nvSpPr>
        <p:spPr>
          <a:xfrm>
            <a:off x="2360956" y="4596255"/>
            <a:ext cx="3655552" cy="443176"/>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0" rIns="251999" rtlCol="0" anchor="ctr"/>
          <a:lstStyle/>
          <a:p>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互动展厅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文化旅游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b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b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文化创意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活动赛事 </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 更多</a:t>
            </a:r>
            <a:r>
              <a:rPr kumimoji="1" lang="en-US" altLang="zh-CN" sz="1050" spc="300">
                <a:solidFill>
                  <a:schemeClr val="bg1">
                    <a:lumMod val="10000"/>
                    <a:lumOff val="90000"/>
                  </a:schemeClr>
                </a:solidFill>
                <a:latin typeface="微软雅黑" panose="020B0503020204020204" pitchFamily="34" charset="-122"/>
                <a:ea typeface="微软雅黑" panose="020B0503020204020204" pitchFamily="34" charset="-122"/>
              </a:rPr>
              <a:t>…</a:t>
            </a:r>
            <a:endPar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endParaRPr>
          </a:p>
        </p:txBody>
      </p:sp>
      <p:sp>
        <p:nvSpPr>
          <p:cNvPr id="70" name="矩形 69">
            <a:extLst>
              <a:ext uri="{FF2B5EF4-FFF2-40B4-BE49-F238E27FC236}">
                <a16:creationId xmlns="" xmlns:a16="http://schemas.microsoft.com/office/drawing/2014/main" id="{4D60E167-03FD-F268-5AAE-2D265EE1D788}"/>
              </a:ext>
            </a:extLst>
          </p:cNvPr>
          <p:cNvSpPr/>
          <p:nvPr/>
        </p:nvSpPr>
        <p:spPr>
          <a:xfrm>
            <a:off x="6560407" y="3169034"/>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三维实景可视平台</a:t>
            </a:r>
          </a:p>
        </p:txBody>
      </p:sp>
      <p:sp>
        <p:nvSpPr>
          <p:cNvPr id="71" name="矩形 70">
            <a:extLst>
              <a:ext uri="{FF2B5EF4-FFF2-40B4-BE49-F238E27FC236}">
                <a16:creationId xmlns="" xmlns:a16="http://schemas.microsoft.com/office/drawing/2014/main" id="{4E8FEF17-81CF-061F-E2D7-D989F8FC9912}"/>
              </a:ext>
            </a:extLst>
          </p:cNvPr>
          <p:cNvSpPr/>
          <p:nvPr/>
        </p:nvSpPr>
        <p:spPr>
          <a:xfrm>
            <a:off x="8855765" y="3162640"/>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监测预警决策系统</a:t>
            </a:r>
          </a:p>
        </p:txBody>
      </p:sp>
      <p:sp>
        <p:nvSpPr>
          <p:cNvPr id="72" name="矩形 71">
            <a:extLst>
              <a:ext uri="{FF2B5EF4-FFF2-40B4-BE49-F238E27FC236}">
                <a16:creationId xmlns="" xmlns:a16="http://schemas.microsoft.com/office/drawing/2014/main" id="{BA4B876F-46BE-655B-558E-2791FC3FF524}"/>
              </a:ext>
            </a:extLst>
          </p:cNvPr>
          <p:cNvSpPr/>
          <p:nvPr/>
        </p:nvSpPr>
        <p:spPr>
          <a:xfrm>
            <a:off x="6560407" y="3478007"/>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多源数据接入系统</a:t>
            </a:r>
          </a:p>
        </p:txBody>
      </p:sp>
      <p:sp>
        <p:nvSpPr>
          <p:cNvPr id="73" name="矩形 72">
            <a:extLst>
              <a:ext uri="{FF2B5EF4-FFF2-40B4-BE49-F238E27FC236}">
                <a16:creationId xmlns="" xmlns:a16="http://schemas.microsoft.com/office/drawing/2014/main" id="{5EBA5C0A-C650-86D2-BC6A-0E45F25A862D}"/>
              </a:ext>
            </a:extLst>
          </p:cNvPr>
          <p:cNvSpPr/>
          <p:nvPr/>
        </p:nvSpPr>
        <p:spPr>
          <a:xfrm>
            <a:off x="8855765" y="3471613"/>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设备全生命周期管理系统</a:t>
            </a:r>
          </a:p>
        </p:txBody>
      </p:sp>
      <p:sp>
        <p:nvSpPr>
          <p:cNvPr id="74" name="矩形 73">
            <a:extLst>
              <a:ext uri="{FF2B5EF4-FFF2-40B4-BE49-F238E27FC236}">
                <a16:creationId xmlns="" xmlns:a16="http://schemas.microsoft.com/office/drawing/2014/main" id="{27481A63-DF04-71CF-5B12-E04E2E7B963A}"/>
              </a:ext>
            </a:extLst>
          </p:cNvPr>
          <p:cNvSpPr/>
          <p:nvPr/>
        </p:nvSpPr>
        <p:spPr>
          <a:xfrm>
            <a:off x="6560407" y="3786980"/>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动线流程管理平台</a:t>
            </a:r>
          </a:p>
        </p:txBody>
      </p:sp>
      <p:sp>
        <p:nvSpPr>
          <p:cNvPr id="75" name="矩形 74">
            <a:extLst>
              <a:ext uri="{FF2B5EF4-FFF2-40B4-BE49-F238E27FC236}">
                <a16:creationId xmlns="" xmlns:a16="http://schemas.microsoft.com/office/drawing/2014/main" id="{81B1F12E-F431-F222-8428-E57C4E0C2857}"/>
              </a:ext>
            </a:extLst>
          </p:cNvPr>
          <p:cNvSpPr/>
          <p:nvPr/>
        </p:nvSpPr>
        <p:spPr>
          <a:xfrm>
            <a:off x="8855765" y="3780586"/>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智能巡检点检系统</a:t>
            </a:r>
          </a:p>
        </p:txBody>
      </p:sp>
      <p:sp>
        <p:nvSpPr>
          <p:cNvPr id="76" name="矩形 75">
            <a:extLst>
              <a:ext uri="{FF2B5EF4-FFF2-40B4-BE49-F238E27FC236}">
                <a16:creationId xmlns="" xmlns:a16="http://schemas.microsoft.com/office/drawing/2014/main" id="{22631E6A-87B5-C7C0-757E-2E6C7BD5E73E}"/>
              </a:ext>
            </a:extLst>
          </p:cNvPr>
          <p:cNvSpPr/>
          <p:nvPr/>
        </p:nvSpPr>
        <p:spPr>
          <a:xfrm>
            <a:off x="6560407" y="4095953"/>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位置信息服务系统</a:t>
            </a:r>
          </a:p>
        </p:txBody>
      </p:sp>
      <p:sp>
        <p:nvSpPr>
          <p:cNvPr id="77" name="矩形 76">
            <a:extLst>
              <a:ext uri="{FF2B5EF4-FFF2-40B4-BE49-F238E27FC236}">
                <a16:creationId xmlns="" xmlns:a16="http://schemas.microsoft.com/office/drawing/2014/main" id="{071207A2-A216-1BE9-415F-A9866EB53DFA}"/>
              </a:ext>
            </a:extLst>
          </p:cNvPr>
          <p:cNvSpPr/>
          <p:nvPr/>
        </p:nvSpPr>
        <p:spPr>
          <a:xfrm>
            <a:off x="8855765" y="4089559"/>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教务管理监测系统</a:t>
            </a:r>
          </a:p>
        </p:txBody>
      </p:sp>
      <p:sp>
        <p:nvSpPr>
          <p:cNvPr id="78" name="矩形 77">
            <a:extLst>
              <a:ext uri="{FF2B5EF4-FFF2-40B4-BE49-F238E27FC236}">
                <a16:creationId xmlns="" xmlns:a16="http://schemas.microsoft.com/office/drawing/2014/main" id="{3C3866C2-F4B6-9454-F25A-AA98128F3765}"/>
              </a:ext>
            </a:extLst>
          </p:cNvPr>
          <p:cNvSpPr/>
          <p:nvPr/>
        </p:nvSpPr>
        <p:spPr>
          <a:xfrm>
            <a:off x="6560407" y="4404926"/>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教学模拟平台</a:t>
            </a:r>
          </a:p>
        </p:txBody>
      </p:sp>
      <p:sp>
        <p:nvSpPr>
          <p:cNvPr id="79" name="矩形 78">
            <a:extLst>
              <a:ext uri="{FF2B5EF4-FFF2-40B4-BE49-F238E27FC236}">
                <a16:creationId xmlns="" xmlns:a16="http://schemas.microsoft.com/office/drawing/2014/main" id="{5912F768-ABC4-B7F3-B871-2AD42E12971F}"/>
              </a:ext>
            </a:extLst>
          </p:cNvPr>
          <p:cNvSpPr/>
          <p:nvPr/>
        </p:nvSpPr>
        <p:spPr>
          <a:xfrm>
            <a:off x="8855765" y="4398532"/>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客流量实时监测平台</a:t>
            </a:r>
          </a:p>
        </p:txBody>
      </p:sp>
      <p:sp>
        <p:nvSpPr>
          <p:cNvPr id="80" name="矩形 79">
            <a:extLst>
              <a:ext uri="{FF2B5EF4-FFF2-40B4-BE49-F238E27FC236}">
                <a16:creationId xmlns="" xmlns:a16="http://schemas.microsoft.com/office/drawing/2014/main" id="{10709CD5-A8BD-640E-CA4D-7C107B33D2F6}"/>
              </a:ext>
            </a:extLst>
          </p:cNvPr>
          <p:cNvSpPr/>
          <p:nvPr/>
        </p:nvSpPr>
        <p:spPr>
          <a:xfrm>
            <a:off x="6560407" y="4713899"/>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人员轨迹分析系统</a:t>
            </a:r>
          </a:p>
        </p:txBody>
      </p:sp>
      <p:sp>
        <p:nvSpPr>
          <p:cNvPr id="81" name="矩形 80">
            <a:extLst>
              <a:ext uri="{FF2B5EF4-FFF2-40B4-BE49-F238E27FC236}">
                <a16:creationId xmlns="" xmlns:a16="http://schemas.microsoft.com/office/drawing/2014/main" id="{7801B58C-EDF9-987E-16F0-F6797F315123}"/>
              </a:ext>
            </a:extLst>
          </p:cNvPr>
          <p:cNvSpPr/>
          <p:nvPr/>
        </p:nvSpPr>
        <p:spPr>
          <a:xfrm>
            <a:off x="8855765" y="4707505"/>
            <a:ext cx="2251166" cy="275501"/>
          </a:xfrm>
          <a:prstGeom prst="rect">
            <a:avLst/>
          </a:prstGeom>
          <a:solidFill>
            <a:schemeClr val="accent6">
              <a:lumMod val="60000"/>
              <a:lumOff val="40000"/>
              <a:alpha val="3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46800" rtlCol="0" anchor="ctr"/>
          <a:lstStyle/>
          <a:p>
            <a:pPr algn="ctr"/>
            <a:r>
              <a:rPr kumimoji="1" lang="zh-CN" altLang="en-US" sz="1050" spc="300">
                <a:solidFill>
                  <a:schemeClr val="bg1">
                    <a:lumMod val="10000"/>
                    <a:lumOff val="90000"/>
                  </a:schemeClr>
                </a:solidFill>
                <a:latin typeface="微软雅黑" panose="020B0503020204020204" pitchFamily="34" charset="-122"/>
                <a:ea typeface="微软雅黑" panose="020B0503020204020204" pitchFamily="34" charset="-122"/>
              </a:rPr>
              <a:t>其它</a:t>
            </a:r>
          </a:p>
        </p:txBody>
      </p:sp>
      <p:sp>
        <p:nvSpPr>
          <p:cNvPr id="2" name="Freeform 44">
            <a:extLst>
              <a:ext uri="{FF2B5EF4-FFF2-40B4-BE49-F238E27FC236}">
                <a16:creationId xmlns="" xmlns:a16="http://schemas.microsoft.com/office/drawing/2014/main" id="{25D864D7-16FF-B54B-0BC1-8993D8BDE872}"/>
              </a:ext>
            </a:extLst>
          </p:cNvPr>
          <p:cNvSpPr>
            <a:spLocks/>
          </p:cNvSpPr>
          <p:nvPr/>
        </p:nvSpPr>
        <p:spPr bwMode="auto">
          <a:xfrm rot="16200000">
            <a:off x="5775087" y="4910007"/>
            <a:ext cx="253649" cy="109696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flip="none" rotWithShape="1">
            <a:gsLst>
              <a:gs pos="36000">
                <a:schemeClr val="bg1">
                  <a:lumMod val="75000"/>
                  <a:lumOff val="25000"/>
                </a:schemeClr>
              </a:gs>
              <a:gs pos="100000">
                <a:schemeClr val="accent2">
                  <a:lumMod val="95000"/>
                  <a:lumOff val="5000"/>
                </a:schemeClr>
              </a:gs>
              <a:gs pos="100000">
                <a:schemeClr val="accent2">
                  <a:lumMod val="60000"/>
                </a:schemeClr>
              </a:gs>
            </a:gsLst>
            <a:path path="circle">
              <a:fillToRect l="50000" t="130000" r="50000" b="-30000"/>
            </a:path>
            <a:tileRect/>
          </a:gradFill>
          <a:ln>
            <a:noFill/>
          </a:ln>
        </p:spPr>
        <p:txBody>
          <a:bodyPr wrap="none" anchor="ctr"/>
          <a:lstStyle>
            <a:lvl1pPr>
              <a:defRPr b="1" i="1">
                <a:solidFill>
                  <a:schemeClr val="tx1"/>
                </a:solidFill>
                <a:latin typeface="Arial" panose="020B0604020202020204" pitchFamily="34" charset="0"/>
                <a:ea typeface="宋体" panose="02010600030101010101" pitchFamily="2" charset="-122"/>
              </a:defRPr>
            </a:lvl1pPr>
            <a:lvl2pPr marL="742950" indent="-285750">
              <a:defRPr b="1" i="1">
                <a:solidFill>
                  <a:schemeClr val="tx1"/>
                </a:solidFill>
                <a:latin typeface="Arial" panose="020B0604020202020204" pitchFamily="34" charset="0"/>
                <a:ea typeface="宋体" panose="02010600030101010101" pitchFamily="2" charset="-122"/>
              </a:defRPr>
            </a:lvl2pPr>
            <a:lvl3pPr marL="1143000" indent="-228600">
              <a:defRPr b="1" i="1">
                <a:solidFill>
                  <a:schemeClr val="tx1"/>
                </a:solidFill>
                <a:latin typeface="Arial" panose="020B0604020202020204" pitchFamily="34" charset="0"/>
                <a:ea typeface="宋体" panose="02010600030101010101" pitchFamily="2" charset="-122"/>
              </a:defRPr>
            </a:lvl3pPr>
            <a:lvl4pPr marL="1600200" indent="-228600">
              <a:defRPr b="1" i="1">
                <a:solidFill>
                  <a:schemeClr val="tx1"/>
                </a:solidFill>
                <a:latin typeface="Arial" panose="020B0604020202020204" pitchFamily="34" charset="0"/>
                <a:ea typeface="宋体" panose="02010600030101010101" pitchFamily="2" charset="-122"/>
              </a:defRPr>
            </a:lvl4pPr>
            <a:lvl5pPr marL="2057400" indent="-228600">
              <a:defRPr b="1" i="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 name="标题 2">
            <a:extLst>
              <a:ext uri="{FF2B5EF4-FFF2-40B4-BE49-F238E27FC236}">
                <a16:creationId xmlns="" xmlns:a16="http://schemas.microsoft.com/office/drawing/2014/main" id="{9E108DF9-780D-FDBE-BDF5-FFDB052EA497}"/>
              </a:ext>
            </a:extLst>
          </p:cNvPr>
          <p:cNvSpPr txBox="1">
            <a:spLocks/>
          </p:cNvSpPr>
          <p:nvPr/>
        </p:nvSpPr>
        <p:spPr>
          <a:xfrm>
            <a:off x="695326" y="657225"/>
            <a:ext cx="4572000" cy="792163"/>
          </a:xfrm>
          <a:prstGeom prst="rect">
            <a:avLst/>
          </a:prstGeom>
        </p:spPr>
        <p:txBody>
          <a:bodyPr/>
          <a:lstStyle>
            <a:defPPr>
              <a:defRPr lang="en-US"/>
            </a:defPPr>
            <a:lvl1pPr>
              <a:lnSpc>
                <a:spcPct val="100000"/>
              </a:lnSpc>
              <a:spcBef>
                <a:spcPts val="1200"/>
              </a:spcBef>
              <a:buNone/>
              <a:defRPr sz="3200" b="1" spc="200" baseline="0">
                <a:latin typeface="微软雅黑" panose="020B0503020204020204" pitchFamily="34" charset="-122"/>
                <a:ea typeface="微软雅黑" panose="020B0503020204020204" pitchFamily="34" charset="-122"/>
                <a:cs typeface="Hiragino Sans GB W6" charset="-122"/>
              </a:defRPr>
            </a:lvl1pPr>
          </a:lstStyle>
          <a:p>
            <a:r>
              <a:rPr lang="zh-CN" altLang="en-US" dirty="0"/>
              <a:t>业务</a:t>
            </a:r>
            <a:r>
              <a:rPr lang="zh-CN" altLang="en-US" dirty="0">
                <a:solidFill>
                  <a:schemeClr val="bg1">
                    <a:lumMod val="50000"/>
                    <a:lumOff val="50000"/>
                  </a:schemeClr>
                </a:solidFill>
              </a:rPr>
              <a:t>架构</a:t>
            </a:r>
            <a:endParaRPr lang="zh-CN" altLang="en-US" dirty="0"/>
          </a:p>
        </p:txBody>
      </p:sp>
    </p:spTree>
    <p:extLst>
      <p:ext uri="{BB962C8B-B14F-4D97-AF65-F5344CB8AC3E}">
        <p14:creationId xmlns:p14="http://schemas.microsoft.com/office/powerpoint/2010/main" val="32565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a:extLst>
              <a:ext uri="{FF2B5EF4-FFF2-40B4-BE49-F238E27FC236}">
                <a16:creationId xmlns="" xmlns:a16="http://schemas.microsoft.com/office/drawing/2014/main" id="{B9356E4B-232D-FC90-89EF-97CB38203117}"/>
              </a:ext>
            </a:extLst>
          </p:cNvPr>
          <p:cNvGrpSpPr/>
          <p:nvPr/>
        </p:nvGrpSpPr>
        <p:grpSpPr>
          <a:xfrm>
            <a:off x="2318023" y="1692537"/>
            <a:ext cx="9434165" cy="4550757"/>
            <a:chOff x="2318023" y="1692537"/>
            <a:chExt cx="9434165" cy="4550757"/>
          </a:xfrm>
        </p:grpSpPr>
        <p:sp>
          <p:nvSpPr>
            <p:cNvPr id="8" name="TextBox 15">
              <a:extLst>
                <a:ext uri="{FF2B5EF4-FFF2-40B4-BE49-F238E27FC236}">
                  <a16:creationId xmlns="" xmlns:a16="http://schemas.microsoft.com/office/drawing/2014/main" id="{B182837E-88C8-DF47-DF7C-85C70ADBE7AE}"/>
                </a:ext>
              </a:extLst>
            </p:cNvPr>
            <p:cNvSpPr txBox="1"/>
            <p:nvPr/>
          </p:nvSpPr>
          <p:spPr>
            <a:xfrm>
              <a:off x="3028337" y="5804497"/>
              <a:ext cx="1754372" cy="199863"/>
            </a:xfrm>
            <a:prstGeom prst="rect">
              <a:avLst/>
            </a:prstGeom>
            <a:noFill/>
          </p:spPr>
          <p:txBody>
            <a:bodyPr wrap="square" lIns="0" tIns="0" rIns="0" bIns="0" rtlCol="0">
              <a:spAutoFit/>
            </a:bodyPr>
            <a:lstStyle/>
            <a:p>
              <a:pPr algn="ctr">
                <a:lnSpc>
                  <a:spcPct val="80000"/>
                </a:lnSpc>
              </a:pPr>
              <a:r>
                <a:rPr lang="en-US" sz="1600" b="1" dirty="0">
                  <a:ea typeface="Titillium" charset="0"/>
                  <a:cs typeface="Titillium" charset="0"/>
                </a:rPr>
                <a:t>朱培君</a:t>
              </a:r>
            </a:p>
          </p:txBody>
        </p:sp>
        <p:sp>
          <p:nvSpPr>
            <p:cNvPr id="17" name="TextBox 16">
              <a:extLst>
                <a:ext uri="{FF2B5EF4-FFF2-40B4-BE49-F238E27FC236}">
                  <a16:creationId xmlns="" xmlns:a16="http://schemas.microsoft.com/office/drawing/2014/main" id="{44696B8B-38A6-19B7-72B5-1D8C17A23AD4}"/>
                </a:ext>
              </a:extLst>
            </p:cNvPr>
            <p:cNvSpPr txBox="1"/>
            <p:nvPr/>
          </p:nvSpPr>
          <p:spPr>
            <a:xfrm>
              <a:off x="3074460" y="6027337"/>
              <a:ext cx="1754372" cy="215957"/>
            </a:xfrm>
            <a:prstGeom prst="rect">
              <a:avLst/>
            </a:prstGeom>
            <a:noFill/>
          </p:spPr>
          <p:txBody>
            <a:bodyPr wrap="square" lIns="0" tIns="0" rIns="91440" bIns="0" rtlCol="0">
              <a:spAutoFit/>
            </a:bodyPr>
            <a:lstStyle/>
            <a:p>
              <a:pPr algn="ctr">
                <a:lnSpc>
                  <a:spcPct val="150000"/>
                </a:lnSpc>
              </a:pPr>
              <a:r>
                <a:rPr lang="en-US" sz="1050" dirty="0">
                  <a:solidFill>
                    <a:schemeClr val="tx1">
                      <a:alpha val="60000"/>
                    </a:schemeClr>
                  </a:solidFill>
                  <a:ea typeface="Titillium" charset="0"/>
                  <a:cs typeface="Titillium" charset="0"/>
                </a:rPr>
                <a:t>创始人</a:t>
              </a:r>
            </a:p>
          </p:txBody>
        </p:sp>
        <p:pic>
          <p:nvPicPr>
            <p:cNvPr id="27" name="图片 26">
              <a:extLst>
                <a:ext uri="{FF2B5EF4-FFF2-40B4-BE49-F238E27FC236}">
                  <a16:creationId xmlns="" xmlns:a16="http://schemas.microsoft.com/office/drawing/2014/main" id="{CCF83524-589D-5C97-EFC7-B29F5491B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8023" y="1841500"/>
              <a:ext cx="3175000" cy="3175000"/>
            </a:xfrm>
            <a:prstGeom prst="rect">
              <a:avLst/>
            </a:prstGeom>
          </p:spPr>
        </p:pic>
        <p:sp>
          <p:nvSpPr>
            <p:cNvPr id="29" name="TextBox 45">
              <a:extLst>
                <a:ext uri="{FF2B5EF4-FFF2-40B4-BE49-F238E27FC236}">
                  <a16:creationId xmlns="" xmlns:a16="http://schemas.microsoft.com/office/drawing/2014/main" id="{A3985454-0B63-4D20-1FD7-4B114D833D5B}"/>
                </a:ext>
              </a:extLst>
            </p:cNvPr>
            <p:cNvSpPr txBox="1"/>
            <p:nvPr/>
          </p:nvSpPr>
          <p:spPr>
            <a:xfrm>
              <a:off x="6422572" y="1692537"/>
              <a:ext cx="5329616" cy="3932680"/>
            </a:xfrm>
            <a:prstGeom prst="rect">
              <a:avLst/>
            </a:prstGeom>
            <a:noFill/>
            <a:ln>
              <a:noFill/>
            </a:ln>
          </p:spPr>
          <p:txBody>
            <a:bodyPr wrap="square" rtlCol="0">
              <a:spAutoFit/>
            </a:bodyPr>
            <a:lstStyle>
              <a:defPPr>
                <a:defRPr lang="tr-TR"/>
              </a:defPPr>
              <a:lvl1pPr>
                <a:lnSpc>
                  <a:spcPct val="150000"/>
                </a:lnSpc>
                <a:defRPr sz="800">
                  <a:solidFill>
                    <a:schemeClr val="bg1"/>
                  </a:solidFill>
                  <a:latin typeface="Microsoft YaHei UI" panose="020B0503020204020204" pitchFamily="34" charset="-122"/>
                  <a:ea typeface="Microsoft YaHei UI" panose="020B0503020204020204" pitchFamily="34" charset="-122"/>
                </a:defRPr>
              </a:lvl1pPr>
            </a:lstStyle>
            <a:p>
              <a:r>
                <a:rPr lang="zh-CN" altLang="en-US" sz="1400" dirty="0">
                  <a:solidFill>
                    <a:schemeClr val="tx1"/>
                  </a:solidFill>
                </a:rPr>
                <a:t>毕业于华中科技大学计算机图形学。</a:t>
              </a:r>
              <a:endParaRPr lang="en-US" altLang="zh-CN" sz="1400" dirty="0">
                <a:solidFill>
                  <a:schemeClr val="tx1"/>
                </a:solidFill>
              </a:endParaRPr>
            </a:p>
            <a:p>
              <a:endParaRPr lang="en-US" altLang="zh-CN" sz="1400" dirty="0">
                <a:solidFill>
                  <a:schemeClr val="tx1"/>
                </a:solidFill>
              </a:endParaRPr>
            </a:p>
            <a:p>
              <a:r>
                <a:rPr lang="zh-CN" altLang="en-US" sz="1400" dirty="0">
                  <a:solidFill>
                    <a:schemeClr val="tx1"/>
                  </a:solidFill>
                </a:rPr>
                <a:t>移动互联网初期就职于多家著名互联网公司，率先引用国际先进引擎技术进行游戏、仿真、虚拟现实、增强现实等三维图形交互应用产品。</a:t>
              </a:r>
              <a:endParaRPr lang="en-US" altLang="zh-CN" sz="1400" dirty="0">
                <a:solidFill>
                  <a:schemeClr val="tx1"/>
                </a:solidFill>
              </a:endParaRPr>
            </a:p>
            <a:p>
              <a:endParaRPr lang="en-US" altLang="zh-CN" sz="1400" dirty="0">
                <a:solidFill>
                  <a:schemeClr val="tx1"/>
                </a:solidFill>
              </a:endParaRPr>
            </a:p>
            <a:p>
              <a:r>
                <a:rPr lang="zh-CN" altLang="en-US" sz="1400" dirty="0">
                  <a:solidFill>
                    <a:schemeClr val="tx1"/>
                  </a:solidFill>
                </a:rPr>
                <a:t>担任全球著名引擎公司技术总监期间成功开办技术官方教育机构，带领团队为行业输送近千技术开发型人才。</a:t>
              </a:r>
              <a:endParaRPr lang="en-US" altLang="zh-CN" sz="1400" dirty="0">
                <a:solidFill>
                  <a:schemeClr val="tx1"/>
                </a:solidFill>
              </a:endParaRPr>
            </a:p>
            <a:p>
              <a:endParaRPr lang="en-US" altLang="zh-CN" sz="1400" dirty="0">
                <a:solidFill>
                  <a:schemeClr val="tx1"/>
                </a:solidFill>
              </a:endParaRPr>
            </a:p>
            <a:p>
              <a:r>
                <a:rPr lang="zh-CN" altLang="en-US" sz="1400" dirty="0">
                  <a:solidFill>
                    <a:schemeClr val="tx1"/>
                  </a:solidFill>
                </a:rPr>
                <a:t>于</a:t>
              </a:r>
              <a:r>
                <a:rPr lang="en-US" altLang="zh-CN" sz="1400" dirty="0">
                  <a:solidFill>
                    <a:schemeClr val="tx1"/>
                  </a:solidFill>
                </a:rPr>
                <a:t>2015</a:t>
              </a:r>
              <a:r>
                <a:rPr lang="zh-CN" altLang="en-US" sz="1400" dirty="0">
                  <a:solidFill>
                    <a:schemeClr val="tx1"/>
                  </a:solidFill>
                </a:rPr>
                <a:t>年创办真时信息科技，立志于通过全球领先的前沿技术为视觉交互基石，让“三维虚拟世界”与“真实的数据世界”有机融合在一起，赋予其生命，成为全球顶尖的数字孪生平台。</a:t>
              </a:r>
            </a:p>
          </p:txBody>
        </p:sp>
      </p:grpSp>
      <p:grpSp>
        <p:nvGrpSpPr>
          <p:cNvPr id="35" name="组合 34">
            <a:extLst>
              <a:ext uri="{FF2B5EF4-FFF2-40B4-BE49-F238E27FC236}">
                <a16:creationId xmlns="" xmlns:a16="http://schemas.microsoft.com/office/drawing/2014/main" id="{BA0F23D1-DDF3-BF57-B6C5-EBA39553FCA9}"/>
              </a:ext>
            </a:extLst>
          </p:cNvPr>
          <p:cNvGrpSpPr/>
          <p:nvPr/>
        </p:nvGrpSpPr>
        <p:grpSpPr>
          <a:xfrm>
            <a:off x="2318023" y="1687303"/>
            <a:ext cx="8773092" cy="4553167"/>
            <a:chOff x="2318023" y="1692537"/>
            <a:chExt cx="8773092" cy="4553167"/>
          </a:xfrm>
        </p:grpSpPr>
        <p:sp>
          <p:nvSpPr>
            <p:cNvPr id="36" name="TextBox 17">
              <a:extLst>
                <a:ext uri="{FF2B5EF4-FFF2-40B4-BE49-F238E27FC236}">
                  <a16:creationId xmlns="" xmlns:a16="http://schemas.microsoft.com/office/drawing/2014/main" id="{8B590B9F-AFCA-2ECD-885F-836E73D4D6C1}"/>
                </a:ext>
              </a:extLst>
            </p:cNvPr>
            <p:cNvSpPr txBox="1"/>
            <p:nvPr/>
          </p:nvSpPr>
          <p:spPr>
            <a:xfrm>
              <a:off x="3028337" y="5804497"/>
              <a:ext cx="1754372" cy="199863"/>
            </a:xfrm>
            <a:prstGeom prst="rect">
              <a:avLst/>
            </a:prstGeom>
            <a:noFill/>
          </p:spPr>
          <p:txBody>
            <a:bodyPr wrap="square" lIns="0" tIns="0" rIns="0" bIns="0" rtlCol="0">
              <a:spAutoFit/>
            </a:bodyPr>
            <a:lstStyle/>
            <a:p>
              <a:pPr algn="ctr">
                <a:lnSpc>
                  <a:spcPct val="80000"/>
                </a:lnSpc>
              </a:pPr>
              <a:r>
                <a:rPr lang="en-US" sz="1600" b="1" dirty="0">
                  <a:ea typeface="Titillium" charset="0"/>
                  <a:cs typeface="Titillium" charset="0"/>
                </a:rPr>
                <a:t>顾蓓蕾</a:t>
              </a:r>
            </a:p>
          </p:txBody>
        </p:sp>
        <p:sp>
          <p:nvSpPr>
            <p:cNvPr id="37" name="TextBox 18">
              <a:extLst>
                <a:ext uri="{FF2B5EF4-FFF2-40B4-BE49-F238E27FC236}">
                  <a16:creationId xmlns="" xmlns:a16="http://schemas.microsoft.com/office/drawing/2014/main" id="{89DEB83A-8D32-A9BC-8182-F0E2E68333B3}"/>
                </a:ext>
              </a:extLst>
            </p:cNvPr>
            <p:cNvSpPr txBox="1"/>
            <p:nvPr/>
          </p:nvSpPr>
          <p:spPr>
            <a:xfrm>
              <a:off x="3047596" y="6029170"/>
              <a:ext cx="1754372" cy="216534"/>
            </a:xfrm>
            <a:prstGeom prst="rect">
              <a:avLst/>
            </a:prstGeom>
            <a:noFill/>
          </p:spPr>
          <p:txBody>
            <a:bodyPr wrap="square" lIns="0" tIns="0" rIns="91440" bIns="0" rtlCol="0">
              <a:spAutoFit/>
            </a:bodyPr>
            <a:lstStyle/>
            <a:p>
              <a:pPr algn="ctr">
                <a:lnSpc>
                  <a:spcPct val="150000"/>
                </a:lnSpc>
              </a:pPr>
              <a:r>
                <a:rPr lang="en-US" sz="1050" dirty="0">
                  <a:solidFill>
                    <a:schemeClr val="tx1">
                      <a:alpha val="60000"/>
                    </a:schemeClr>
                  </a:solidFill>
                  <a:ea typeface="Titillium" charset="0"/>
                  <a:cs typeface="Titillium" charset="0"/>
                </a:rPr>
                <a:t>CMO</a:t>
              </a:r>
            </a:p>
          </p:txBody>
        </p:sp>
        <p:sp>
          <p:nvSpPr>
            <p:cNvPr id="38" name="TextBox 49">
              <a:extLst>
                <a:ext uri="{FF2B5EF4-FFF2-40B4-BE49-F238E27FC236}">
                  <a16:creationId xmlns="" xmlns:a16="http://schemas.microsoft.com/office/drawing/2014/main" id="{32F8DF9B-A31C-EE6B-1700-F6EF998C7AB4}"/>
                </a:ext>
              </a:extLst>
            </p:cNvPr>
            <p:cNvSpPr txBox="1"/>
            <p:nvPr/>
          </p:nvSpPr>
          <p:spPr>
            <a:xfrm>
              <a:off x="6422572" y="1692537"/>
              <a:ext cx="4668543" cy="3932680"/>
            </a:xfrm>
            <a:prstGeom prst="rect">
              <a:avLst/>
            </a:prstGeom>
            <a:noFill/>
            <a:ln>
              <a:noFill/>
            </a:ln>
          </p:spPr>
          <p:txBody>
            <a:bodyPr wrap="square" rtlCol="0">
              <a:spAutoFit/>
            </a:bodyPr>
            <a:lstStyle>
              <a:defPPr>
                <a:defRPr lang="en-US"/>
              </a:defPPr>
              <a:lvl1pPr>
                <a:lnSpc>
                  <a:spcPct val="150000"/>
                </a:lnSpc>
                <a:defRPr sz="1400">
                  <a:latin typeface="Microsoft YaHei UI" panose="020B0503020204020204" pitchFamily="34" charset="-122"/>
                  <a:ea typeface="Microsoft YaHei UI" panose="020B0503020204020204" pitchFamily="34" charset="-122"/>
                </a:defRPr>
              </a:lvl1pPr>
            </a:lstStyle>
            <a:p>
              <a:r>
                <a:rPr lang="zh-CN" altLang="en-US" dirty="0"/>
                <a:t>中科院管理学博士</a:t>
              </a:r>
              <a:endParaRPr lang="en-US" altLang="zh-CN" dirty="0"/>
            </a:p>
            <a:p>
              <a:endParaRPr lang="en-US" altLang="zh-CN" dirty="0"/>
            </a:p>
            <a:p>
              <a:r>
                <a:rPr lang="zh-CN" altLang="en-US" dirty="0"/>
                <a:t>交通大学中国企业发展研究院主任、研究员</a:t>
              </a:r>
              <a:endParaRPr lang="en-US" altLang="zh-CN" dirty="0"/>
            </a:p>
            <a:p>
              <a:r>
                <a:rPr lang="zh-CN" altLang="en-US" dirty="0"/>
                <a:t>上海品牌促进中心专家成员</a:t>
              </a:r>
              <a:endParaRPr lang="en-US" altLang="zh-CN" dirty="0"/>
            </a:p>
            <a:p>
              <a:r>
                <a:rPr lang="zh-CN" altLang="en-US" dirty="0"/>
                <a:t>上海市公关协会学术委员会办公室执行主任</a:t>
              </a:r>
              <a:endParaRPr lang="en-US" altLang="zh-CN" dirty="0"/>
            </a:p>
            <a:p>
              <a:r>
                <a:rPr lang="zh-CN" altLang="en-US" dirty="0"/>
                <a:t>上海交通大学“中国上市公司竞争力百强榜”项目运营官。</a:t>
              </a:r>
              <a:endParaRPr lang="en-US" altLang="zh-CN" dirty="0"/>
            </a:p>
            <a:p>
              <a:r>
                <a:rPr lang="zh-CN" altLang="en-US" dirty="0"/>
                <a:t>对区域发展、组织战略制定及品牌建设等方面颇有经验与心得。负责研究院与各类组织、机构合作，在多个领域开展研究，组织和成立了包括产业与金融研究所、中国中小企业研究中心、企业竞争力研究所、航运金融研究所、体育与健康产业研究中心等一系列研究机构及合作项目。</a:t>
              </a:r>
            </a:p>
            <a:p>
              <a:endParaRPr lang="en-US" altLang="zh-CN" dirty="0"/>
            </a:p>
          </p:txBody>
        </p:sp>
        <p:pic>
          <p:nvPicPr>
            <p:cNvPr id="39" name="Picture 2">
              <a:extLst>
                <a:ext uri="{FF2B5EF4-FFF2-40B4-BE49-F238E27FC236}">
                  <a16:creationId xmlns="" xmlns:a16="http://schemas.microsoft.com/office/drawing/2014/main" id="{2445A046-9D29-30FB-D60B-EF1EAA4E5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023" y="1816690"/>
              <a:ext cx="3175000" cy="317500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81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34"/>
                                        </p:tgtEl>
                                        <p:attrNameLst>
                                          <p:attrName>ppt_x</p:attrName>
                                        </p:attrNameLst>
                                      </p:cBhvr>
                                      <p:tavLst>
                                        <p:tav tm="0">
                                          <p:val>
                                            <p:strVal val="ppt_x"/>
                                          </p:val>
                                        </p:tav>
                                        <p:tav tm="100000">
                                          <p:val>
                                            <p:strVal val="0-ppt_w/2"/>
                                          </p:val>
                                        </p:tav>
                                      </p:tavLst>
                                    </p:anim>
                                    <p:anim calcmode="lin" valueType="num">
                                      <p:cBhvr additive="base">
                                        <p:cTn id="13" dur="500"/>
                                        <p:tgtEl>
                                          <p:spTgt spid="34"/>
                                        </p:tgtEl>
                                        <p:attrNameLst>
                                          <p:attrName>ppt_y</p:attrName>
                                        </p:attrNameLst>
                                      </p:cBhvr>
                                      <p:tavLst>
                                        <p:tav tm="0">
                                          <p:val>
                                            <p:strVal val="ppt_y"/>
                                          </p:val>
                                        </p:tav>
                                        <p:tav tm="100000">
                                          <p:val>
                                            <p:strVal val="ppt_y"/>
                                          </p:val>
                                        </p:tav>
                                      </p:tavLst>
                                    </p:anim>
                                    <p:set>
                                      <p:cBhvr>
                                        <p:cTn id="14" dur="1" fill="hold">
                                          <p:stCondLst>
                                            <p:cond delay="499"/>
                                          </p:stCondLst>
                                        </p:cTn>
                                        <p:tgtEl>
                                          <p:spTgt spid="34"/>
                                        </p:tgtEl>
                                        <p:attrNameLst>
                                          <p:attrName>style.visibility</p:attrName>
                                        </p:attrNameLst>
                                      </p:cBhvr>
                                      <p:to>
                                        <p:strVal val="hidden"/>
                                      </p:to>
                                    </p:set>
                                  </p:childTnLst>
                                </p:cTn>
                              </p:par>
                              <p:par>
                                <p:cTn id="15" presetID="2" presetClass="entr" presetSubtype="2"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1+#ppt_w/2"/>
                                          </p:val>
                                        </p:tav>
                                        <p:tav tm="100000">
                                          <p:val>
                                            <p:strVal val="#ppt_x"/>
                                          </p:val>
                                        </p:tav>
                                      </p:tavLst>
                                    </p:anim>
                                    <p:anim calcmode="lin" valueType="num">
                                      <p:cBhvr additive="base">
                                        <p:cTn id="1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6"/>
          <p:cNvSpPr txBox="1"/>
          <p:nvPr/>
        </p:nvSpPr>
        <p:spPr>
          <a:xfrm>
            <a:off x="8291134" y="1060961"/>
            <a:ext cx="2137055" cy="366575"/>
          </a:xfrm>
          <a:prstGeom prst="rect">
            <a:avLst/>
          </a:prstGeom>
          <a:noFill/>
        </p:spPr>
        <p:txBody>
          <a:bodyPr wrap="square" lIns="0" tIns="0" rIns="0" bIns="0" rtlCol="0">
            <a:spAutoFit/>
          </a:bodyPr>
          <a:lstStyle/>
          <a:p>
            <a:pPr>
              <a:lnSpc>
                <a:spcPct val="150000"/>
              </a:lnSpc>
              <a:buSzPct val="60000"/>
            </a:pPr>
            <a:r>
              <a:rPr lang="zh-CN" altLang="en-US" b="1" dirty="0">
                <a:latin typeface="微软雅黑" panose="020B0503020204020204" pitchFamily="34" charset="-122"/>
                <a:ea typeface="微软雅黑" panose="020B0503020204020204" pitchFamily="34" charset="-122"/>
              </a:rPr>
              <a:t>教育孪生</a:t>
            </a:r>
            <a:endParaRPr lang="en-US" b="1" dirty="0">
              <a:latin typeface="微软雅黑" panose="020B0503020204020204" pitchFamily="34" charset="-122"/>
              <a:ea typeface="微软雅黑" panose="020B0503020204020204" pitchFamily="34" charset="-122"/>
              <a:cs typeface="Titillium Light" charset="0"/>
            </a:endParaRPr>
          </a:p>
        </p:txBody>
      </p:sp>
      <p:sp>
        <p:nvSpPr>
          <p:cNvPr id="5" name="TextBox 27"/>
          <p:cNvSpPr txBox="1"/>
          <p:nvPr/>
        </p:nvSpPr>
        <p:spPr>
          <a:xfrm>
            <a:off x="8281537" y="1638496"/>
            <a:ext cx="2420702" cy="1615827"/>
          </a:xfrm>
          <a:prstGeom prst="rect">
            <a:avLst/>
          </a:prstGeom>
          <a:noFill/>
        </p:spPr>
        <p:txBody>
          <a:bodyPr wrap="square" lIns="0" tIns="0" rIns="0" bIns="0" rtlCol="0">
            <a:spAutoFit/>
          </a:bodyPr>
          <a:lstStyle/>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仿真实验室分析平台</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实训软件、教学软件</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科普数字模拟实验</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数字实验设备模拟及操作反馈</a:t>
            </a:r>
          </a:p>
          <a:p>
            <a:pPr>
              <a:lnSpc>
                <a:spcPct val="150000"/>
              </a:lnSpc>
              <a:buSzPct val="60000"/>
            </a:pPr>
            <a:r>
              <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rPr>
              <a:t>……</a:t>
            </a:r>
            <a:endPar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endParaRPr>
          </a:p>
        </p:txBody>
      </p:sp>
      <p:sp>
        <p:nvSpPr>
          <p:cNvPr id="6" name="TextBox 26"/>
          <p:cNvSpPr txBox="1"/>
          <p:nvPr/>
        </p:nvSpPr>
        <p:spPr>
          <a:xfrm>
            <a:off x="1390713" y="3636050"/>
            <a:ext cx="2137055" cy="366575"/>
          </a:xfrm>
          <a:prstGeom prst="rect">
            <a:avLst/>
          </a:prstGeom>
          <a:noFill/>
        </p:spPr>
        <p:txBody>
          <a:bodyPr wrap="square" lIns="0" tIns="0" rIns="0" bIns="0" rtlCol="0">
            <a:spAutoFit/>
          </a:bodyPr>
          <a:lstStyle/>
          <a:p>
            <a:pPr>
              <a:lnSpc>
                <a:spcPct val="150000"/>
              </a:lnSpc>
              <a:buSzPct val="60000"/>
            </a:pPr>
            <a:r>
              <a:rPr lang="zh-CN" altLang="en-US" b="1" dirty="0">
                <a:latin typeface="微软雅黑" panose="020B0503020204020204" pitchFamily="34" charset="-122"/>
                <a:ea typeface="微软雅黑" panose="020B0503020204020204" pitchFamily="34" charset="-122"/>
              </a:rPr>
              <a:t>工业孪生</a:t>
            </a:r>
            <a:endParaRPr lang="en-US" b="1" dirty="0">
              <a:latin typeface="微软雅黑" panose="020B0503020204020204" pitchFamily="34" charset="-122"/>
              <a:ea typeface="微软雅黑" panose="020B0503020204020204" pitchFamily="34" charset="-122"/>
              <a:cs typeface="Titillium Light" charset="0"/>
            </a:endParaRPr>
          </a:p>
        </p:txBody>
      </p:sp>
      <p:sp>
        <p:nvSpPr>
          <p:cNvPr id="7" name="TextBox 27"/>
          <p:cNvSpPr txBox="1"/>
          <p:nvPr/>
        </p:nvSpPr>
        <p:spPr>
          <a:xfrm>
            <a:off x="1381116" y="4213585"/>
            <a:ext cx="2420702" cy="1900905"/>
          </a:xfrm>
          <a:prstGeom prst="rect">
            <a:avLst/>
          </a:prstGeom>
          <a:noFill/>
        </p:spPr>
        <p:txBody>
          <a:bodyPr wrap="square" lIns="0" tIns="0" rIns="0" bIns="0" rtlCol="0">
            <a:spAutoFit/>
          </a:bodyPr>
          <a:lstStyle/>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产线管理数字采集分析</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智慧工厂综合态势</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工业制造流程分析</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生产监控监测</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产品手册与透析</a:t>
            </a:r>
          </a:p>
          <a:p>
            <a:pPr>
              <a:lnSpc>
                <a:spcPct val="150000"/>
              </a:lnSpc>
              <a:buSzPct val="60000"/>
            </a:pPr>
            <a:r>
              <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rPr>
              <a:t>……</a:t>
            </a:r>
            <a:endPar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endParaRPr>
          </a:p>
        </p:txBody>
      </p:sp>
      <p:sp>
        <p:nvSpPr>
          <p:cNvPr id="8" name="TextBox 26"/>
          <p:cNvSpPr txBox="1"/>
          <p:nvPr/>
        </p:nvSpPr>
        <p:spPr>
          <a:xfrm>
            <a:off x="8281537" y="3636050"/>
            <a:ext cx="2137055" cy="366575"/>
          </a:xfrm>
          <a:prstGeom prst="rect">
            <a:avLst/>
          </a:prstGeom>
          <a:noFill/>
        </p:spPr>
        <p:txBody>
          <a:bodyPr wrap="square" lIns="0" tIns="0" rIns="0" bIns="0" rtlCol="0">
            <a:spAutoFit/>
          </a:bodyPr>
          <a:lstStyle/>
          <a:p>
            <a:pPr>
              <a:lnSpc>
                <a:spcPct val="150000"/>
              </a:lnSpc>
              <a:buSzPct val="60000"/>
            </a:pPr>
            <a:r>
              <a:rPr lang="zh-CN" altLang="en-US" b="1" dirty="0">
                <a:latin typeface="微软雅黑" panose="020B0503020204020204" pitchFamily="34" charset="-122"/>
                <a:ea typeface="微软雅黑" panose="020B0503020204020204" pitchFamily="34" charset="-122"/>
              </a:rPr>
              <a:t>文旅孪生</a:t>
            </a:r>
            <a:endParaRPr lang="en-US" b="1" dirty="0">
              <a:latin typeface="微软雅黑" panose="020B0503020204020204" pitchFamily="34" charset="-122"/>
              <a:ea typeface="微软雅黑" panose="020B0503020204020204" pitchFamily="34" charset="-122"/>
              <a:cs typeface="Titillium Light" charset="0"/>
            </a:endParaRPr>
          </a:p>
        </p:txBody>
      </p:sp>
      <p:sp>
        <p:nvSpPr>
          <p:cNvPr id="9" name="TextBox 27"/>
          <p:cNvSpPr txBox="1"/>
          <p:nvPr/>
        </p:nvSpPr>
        <p:spPr>
          <a:xfrm>
            <a:off x="8271940" y="4213585"/>
            <a:ext cx="2420702" cy="1254574"/>
          </a:xfrm>
          <a:prstGeom prst="rect">
            <a:avLst/>
          </a:prstGeom>
          <a:noFill/>
        </p:spPr>
        <p:txBody>
          <a:bodyPr wrap="square" lIns="0" tIns="0" rIns="0" bIns="0" rtlCol="0">
            <a:spAutoFit/>
          </a:bodyPr>
          <a:lstStyle/>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互动场景、场馆</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景区、文化遗址</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古物书籍</a:t>
            </a:r>
          </a:p>
          <a:p>
            <a:pPr>
              <a:lnSpc>
                <a:spcPct val="150000"/>
              </a:lnSpc>
              <a:buSzPct val="60000"/>
            </a:pPr>
            <a:r>
              <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rPr>
              <a:t>……</a:t>
            </a:r>
          </a:p>
        </p:txBody>
      </p:sp>
      <p:sp>
        <p:nvSpPr>
          <p:cNvPr id="10" name="TextBox 26"/>
          <p:cNvSpPr txBox="1"/>
          <p:nvPr/>
        </p:nvSpPr>
        <p:spPr>
          <a:xfrm>
            <a:off x="1390713" y="1060961"/>
            <a:ext cx="2137055" cy="366575"/>
          </a:xfrm>
          <a:prstGeom prst="rect">
            <a:avLst/>
          </a:prstGeom>
          <a:noFill/>
        </p:spPr>
        <p:txBody>
          <a:bodyPr wrap="square" lIns="0" tIns="0" rIns="0" bIns="0" rtlCol="0">
            <a:spAutoFit/>
          </a:bodyPr>
          <a:lstStyle/>
          <a:p>
            <a:pPr>
              <a:lnSpc>
                <a:spcPct val="150000"/>
              </a:lnSpc>
              <a:buSzPct val="60000"/>
            </a:pPr>
            <a:r>
              <a:rPr lang="zh-CN" altLang="en-US" b="1" dirty="0">
                <a:latin typeface="微软雅黑" panose="020B0503020204020204" pitchFamily="34" charset="-122"/>
                <a:ea typeface="微软雅黑" panose="020B0503020204020204" pitchFamily="34" charset="-122"/>
              </a:rPr>
              <a:t>城市孪生</a:t>
            </a:r>
            <a:endParaRPr lang="en-US" b="1" dirty="0">
              <a:latin typeface="微软雅黑" panose="020B0503020204020204" pitchFamily="34" charset="-122"/>
              <a:ea typeface="微软雅黑" panose="020B0503020204020204" pitchFamily="34" charset="-122"/>
              <a:cs typeface="Titillium Light" charset="0"/>
            </a:endParaRPr>
          </a:p>
        </p:txBody>
      </p:sp>
      <p:sp>
        <p:nvSpPr>
          <p:cNvPr id="11" name="TextBox 27"/>
          <p:cNvSpPr txBox="1"/>
          <p:nvPr/>
        </p:nvSpPr>
        <p:spPr>
          <a:xfrm>
            <a:off x="1381116" y="1638496"/>
            <a:ext cx="2420702" cy="1615827"/>
          </a:xfrm>
          <a:prstGeom prst="rect">
            <a:avLst/>
          </a:prstGeom>
          <a:noFill/>
        </p:spPr>
        <p:txBody>
          <a:bodyPr wrap="square" lIns="0" tIns="0" rIns="0" bIns="0" rtlCol="0">
            <a:spAutoFit/>
          </a:bodyPr>
          <a:lstStyle/>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智慧城市、通信、环卫交通</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建筑楼宇、物业管理</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园区、社区、街道</a:t>
            </a:r>
          </a:p>
          <a:p>
            <a:pPr>
              <a:lnSpc>
                <a:spcPct val="15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智慧港口、机场</a:t>
            </a:r>
          </a:p>
          <a:p>
            <a:pPr>
              <a:lnSpc>
                <a:spcPct val="150000"/>
              </a:lnSpc>
              <a:buSzPct val="60000"/>
            </a:pPr>
            <a:r>
              <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rPr>
              <a:t>……</a:t>
            </a:r>
            <a:endPar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18402" y="2834647"/>
            <a:ext cx="3539789" cy="1991131"/>
          </a:xfrm>
          <a:prstGeom prst="rect">
            <a:avLst/>
          </a:prstGeom>
          <a:ln w="31750">
            <a:solidFill>
              <a:srgbClr val="433FA0">
                <a:alpha val="61961"/>
              </a:srgbClr>
            </a:solidFill>
          </a:ln>
          <a:effectLst>
            <a:reflection blurRad="127000" stA="83000" endPos="47000" dir="5400000" sy="-100000" algn="bl" rotWithShape="0"/>
          </a:effectLst>
        </p:spPr>
      </p:pic>
      <p:pic>
        <p:nvPicPr>
          <p:cNvPr id="3" name="图片 2"/>
          <p:cNvPicPr>
            <a:picLocks noChangeAspect="1"/>
          </p:cNvPicPr>
          <p:nvPr/>
        </p:nvPicPr>
        <p:blipFill>
          <a:blip r:embed="rId3" cstate="screen"/>
          <a:stretch>
            <a:fillRect/>
          </a:stretch>
        </p:blipFill>
        <p:spPr>
          <a:xfrm>
            <a:off x="3530330" y="2372553"/>
            <a:ext cx="5128261" cy="2884647"/>
          </a:xfrm>
          <a:prstGeom prst="rect">
            <a:avLst/>
          </a:prstGeom>
          <a:ln w="31750">
            <a:solidFill>
              <a:srgbClr val="433FA0">
                <a:alpha val="61961"/>
              </a:srgbClr>
            </a:solidFill>
          </a:ln>
          <a:effectLst>
            <a:reflection blurRad="127000" stA="83000" endPos="47000" dir="5400000" sy="-100000" algn="bl" rotWithShape="0"/>
          </a:effectLst>
        </p:spPr>
      </p:pic>
      <p:pic>
        <p:nvPicPr>
          <p:cNvPr id="4" name="图片 3"/>
          <p:cNvPicPr>
            <a:picLocks noChangeAspect="1"/>
          </p:cNvPicPr>
          <p:nvPr/>
        </p:nvPicPr>
        <p:blipFill>
          <a:blip r:embed="rId4" cstate="screen"/>
          <a:stretch>
            <a:fillRect/>
          </a:stretch>
        </p:blipFill>
        <p:spPr>
          <a:xfrm>
            <a:off x="8704855" y="2829573"/>
            <a:ext cx="3525915" cy="1983327"/>
          </a:xfrm>
          <a:prstGeom prst="rect">
            <a:avLst/>
          </a:prstGeom>
          <a:ln w="31750">
            <a:solidFill>
              <a:srgbClr val="433FA0">
                <a:alpha val="61961"/>
              </a:srgbClr>
            </a:solidFill>
          </a:ln>
          <a:effectLst>
            <a:reflection blurRad="127000" stA="83000" endPos="47000" dir="5400000" sy="-100000" algn="bl" rotWithShape="0"/>
          </a:effectLst>
        </p:spPr>
      </p:pic>
      <p:sp>
        <p:nvSpPr>
          <p:cNvPr id="8" name="矩形 7"/>
          <p:cNvSpPr/>
          <p:nvPr/>
        </p:nvSpPr>
        <p:spPr>
          <a:xfrm>
            <a:off x="1028700" y="5604737"/>
            <a:ext cx="10262794" cy="702052"/>
          </a:xfrm>
          <a:prstGeom prst="rect">
            <a:avLst/>
          </a:prstGeom>
        </p:spPr>
        <p:txBody>
          <a:bodyPr wrap="square">
            <a:spAutoFit/>
          </a:bodyPr>
          <a:lstStyle/>
          <a:p>
            <a:pPr algn="ctr">
              <a:lnSpc>
                <a:spcPct val="150000"/>
              </a:lnSpc>
            </a:pPr>
            <a:r>
              <a:rPr lang="zh-CN" altLang="en-US" sz="1400" dirty="0">
                <a:latin typeface="微软雅黑 Light" panose="020B0502040204020203" pitchFamily="34" charset="-122"/>
                <a:ea typeface="微软雅黑 Light" panose="020B0502040204020203" pitchFamily="34" charset="-122"/>
              </a:rPr>
              <a:t>数字中台针对该工厂光缆制造的产线日常所产生的数据进行清洗处理，同时开放可配置数据结构提供网络请求，由三维可视化客户端应用显示对应的工艺并访问其模块数据呈现以实现实时的数据可视化及数据报警等功能。</a:t>
            </a:r>
            <a:endParaRPr lang="tr-TR" altLang="zh-CN" sz="1400" dirty="0">
              <a:latin typeface="微软雅黑 Light" panose="020B0502040204020203" pitchFamily="34" charset="-122"/>
              <a:ea typeface="微软雅黑 Light" panose="020B0502040204020203" pitchFamily="34" charset="-122"/>
            </a:endParaRPr>
          </a:p>
        </p:txBody>
      </p:sp>
      <p:sp>
        <p:nvSpPr>
          <p:cNvPr id="9" name="Title 1"/>
          <p:cNvSpPr txBox="1"/>
          <p:nvPr/>
        </p:nvSpPr>
        <p:spPr>
          <a:xfrm>
            <a:off x="7924463" y="859452"/>
            <a:ext cx="3912782"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工业</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数字孪生</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zh-CN" altLang="en-US" sz="2400" b="1" dirty="0">
                <a:solidFill>
                  <a:schemeClr val="accent1"/>
                </a:solidFill>
                <a:latin typeface="微软雅黑" panose="020B0503020204020204" pitchFamily="34" charset="-122"/>
                <a:ea typeface="微软雅黑" panose="020B0503020204020204" pitchFamily="34" charset="-122"/>
                <a:cs typeface="Hiragino Sans GB W6" charset="-122"/>
              </a:rPr>
              <a:t>德特威勒</a:t>
            </a:r>
            <a:r>
              <a:rPr lang="zh-CN" altLang="en-US" sz="2400" b="1" dirty="0">
                <a:latin typeface="微软雅黑" panose="020B0503020204020204" pitchFamily="34" charset="-122"/>
                <a:ea typeface="微软雅黑" panose="020B0503020204020204" pitchFamily="34" charset="-122"/>
                <a:cs typeface="Hiragino Sans GB W6" charset="-122"/>
              </a:rPr>
              <a:t>工厂产线数字孪生</a:t>
            </a:r>
            <a:endParaRPr lang="en-US" sz="2400" b="1" dirty="0">
              <a:latin typeface="微软雅黑" panose="020B0503020204020204" pitchFamily="34" charset="-122"/>
              <a:ea typeface="微软雅黑" panose="020B0503020204020204" pitchFamily="34" charset="-122"/>
              <a:cs typeface="Hiragino Sans GB W6"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8675982" y="2653306"/>
            <a:ext cx="3516017" cy="1976708"/>
          </a:xfrm>
          <a:prstGeom prst="rect">
            <a:avLst/>
          </a:prstGeom>
          <a:ln w="31750">
            <a:solidFill>
              <a:srgbClr val="433FA0">
                <a:alpha val="61961"/>
              </a:srgbClr>
            </a:solidFill>
          </a:ln>
          <a:effectLst>
            <a:reflection blurRad="127000" stA="83000" endPos="47000" dir="5400000" sy="-100000" algn="bl" rotWithShape="0"/>
          </a:effectLst>
        </p:spPr>
      </p:pic>
      <p:pic>
        <p:nvPicPr>
          <p:cNvPr id="4" name="图片 3"/>
          <p:cNvPicPr>
            <a:picLocks noChangeAspect="1"/>
          </p:cNvPicPr>
          <p:nvPr/>
        </p:nvPicPr>
        <p:blipFill>
          <a:blip r:embed="rId3" cstate="screen"/>
          <a:stretch>
            <a:fillRect/>
          </a:stretch>
        </p:blipFill>
        <p:spPr>
          <a:xfrm>
            <a:off x="-45175" y="2646687"/>
            <a:ext cx="3508499" cy="1972482"/>
          </a:xfrm>
          <a:prstGeom prst="rect">
            <a:avLst/>
          </a:prstGeom>
          <a:ln w="31750">
            <a:solidFill>
              <a:srgbClr val="433FA0">
                <a:alpha val="61961"/>
              </a:srgbClr>
            </a:solidFill>
          </a:ln>
          <a:effectLst>
            <a:reflection blurRad="127000" stA="83000" endPos="47000" dir="5400000" sy="-100000" algn="bl" rotWithShape="0"/>
          </a:effectLst>
        </p:spPr>
      </p:pic>
      <p:pic>
        <p:nvPicPr>
          <p:cNvPr id="5" name="图片 4"/>
          <p:cNvPicPr>
            <a:picLocks noChangeAspect="1"/>
          </p:cNvPicPr>
          <p:nvPr/>
        </p:nvPicPr>
        <p:blipFill>
          <a:blip r:embed="rId4" cstate="screen"/>
          <a:stretch>
            <a:fillRect/>
          </a:stretch>
        </p:blipFill>
        <p:spPr>
          <a:xfrm>
            <a:off x="3494655" y="2193994"/>
            <a:ext cx="5149995" cy="2895332"/>
          </a:xfrm>
          <a:prstGeom prst="rect">
            <a:avLst/>
          </a:prstGeom>
          <a:ln w="31750">
            <a:solidFill>
              <a:srgbClr val="433FA0">
                <a:alpha val="61961"/>
              </a:srgbClr>
            </a:solidFill>
          </a:ln>
          <a:effectLst>
            <a:reflection blurRad="127000" stA="83000" endPos="47000" dir="5400000" sy="-100000" algn="bl" rotWithShape="0"/>
          </a:effectLst>
        </p:spPr>
      </p:pic>
      <p:sp>
        <p:nvSpPr>
          <p:cNvPr id="6" name="矩形 5"/>
          <p:cNvSpPr/>
          <p:nvPr/>
        </p:nvSpPr>
        <p:spPr>
          <a:xfrm>
            <a:off x="1028700" y="5432609"/>
            <a:ext cx="10262794" cy="702052"/>
          </a:xfrm>
          <a:prstGeom prst="rect">
            <a:avLst/>
          </a:prstGeom>
        </p:spPr>
        <p:txBody>
          <a:bodyPr wrap="square">
            <a:spAutoFit/>
          </a:bodyPr>
          <a:lstStyle/>
          <a:p>
            <a:pPr algn="ctr">
              <a:lnSpc>
                <a:spcPct val="150000"/>
              </a:lnSpc>
            </a:pPr>
            <a:r>
              <a:rPr lang="zh-CN" altLang="en-US" sz="1400" dirty="0">
                <a:latin typeface="微软雅黑 Light" panose="020B0502040204020203" pitchFamily="34" charset="-122"/>
                <a:ea typeface="微软雅黑 Light" panose="020B0502040204020203" pitchFamily="34" charset="-122"/>
              </a:rPr>
              <a:t>该项目可用于企业展示大屏。基于数字孪生的理念，通过对昆明钢铁工厂的三维虚拟仿真场景构建，将真实钢铁生产线展示在虚拟空间中。动一动鼠标即可查看生产线中的每一步流程，操作简便快捷，内容清晰明了。</a:t>
            </a:r>
          </a:p>
        </p:txBody>
      </p:sp>
      <p:sp>
        <p:nvSpPr>
          <p:cNvPr id="7" name="Title 1"/>
          <p:cNvSpPr txBox="1"/>
          <p:nvPr/>
        </p:nvSpPr>
        <p:spPr>
          <a:xfrm>
            <a:off x="8015023" y="859452"/>
            <a:ext cx="3912782"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工业</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数字孪生</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zh-CN" altLang="en-US" sz="2400" b="1" dirty="0">
                <a:solidFill>
                  <a:schemeClr val="accent1"/>
                </a:solidFill>
                <a:latin typeface="微软雅黑" panose="020B0503020204020204" pitchFamily="34" charset="-122"/>
                <a:ea typeface="微软雅黑" panose="020B0503020204020204" pitchFamily="34" charset="-122"/>
                <a:cs typeface="Hiragino Sans GB W6" charset="-122"/>
              </a:rPr>
              <a:t>昆明钢铁</a:t>
            </a:r>
            <a:r>
              <a:rPr lang="zh-CN" altLang="en-US" sz="2400" b="1" dirty="0">
                <a:latin typeface="微软雅黑" panose="020B0503020204020204" pitchFamily="34" charset="-122"/>
                <a:ea typeface="微软雅黑" panose="020B0503020204020204" pitchFamily="34" charset="-122"/>
                <a:cs typeface="Hiragino Sans GB W6" charset="-122"/>
              </a:rPr>
              <a:t>工厂产线数字挛生</a:t>
            </a:r>
            <a:endParaRPr lang="en-US" sz="2400" b="1" dirty="0">
              <a:latin typeface="微软雅黑" panose="020B0503020204020204" pitchFamily="34" charset="-122"/>
              <a:ea typeface="微软雅黑" panose="020B0503020204020204" pitchFamily="34" charset="-122"/>
              <a:cs typeface="Hiragino Sans GB W6"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564585" y="2183503"/>
            <a:ext cx="11232656" cy="3157351"/>
          </a:xfrm>
          <a:prstGeom prst="rect">
            <a:avLst/>
          </a:prstGeom>
          <a:ln w="31750">
            <a:solidFill>
              <a:srgbClr val="433FA0">
                <a:alpha val="61961"/>
              </a:srgbClr>
            </a:solidFill>
          </a:ln>
          <a:effectLst>
            <a:reflection blurRad="127000" stA="38000" endPos="47000" dir="5400000" sy="-100000" algn="bl" rotWithShape="0"/>
          </a:effectLst>
        </p:spPr>
      </p:pic>
      <p:sp>
        <p:nvSpPr>
          <p:cNvPr id="5" name="Title 1"/>
          <p:cNvSpPr txBox="1"/>
          <p:nvPr/>
        </p:nvSpPr>
        <p:spPr>
          <a:xfrm>
            <a:off x="6594437" y="859452"/>
            <a:ext cx="5202803"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城市</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数字孪生</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zh-CN" altLang="en-US" sz="2400" b="1" dirty="0">
                <a:solidFill>
                  <a:schemeClr val="accent1"/>
                </a:solidFill>
                <a:latin typeface="微软雅黑" panose="020B0503020204020204" pitchFamily="34" charset="-122"/>
                <a:ea typeface="微软雅黑" panose="020B0503020204020204" pitchFamily="34" charset="-122"/>
                <a:cs typeface="Hiragino Sans GB W6" charset="-122"/>
              </a:rPr>
              <a:t>池州东至化工园区</a:t>
            </a:r>
            <a:r>
              <a:rPr lang="zh-CN" altLang="en-US" sz="2400" b="1" dirty="0">
                <a:latin typeface="微软雅黑" panose="020B0503020204020204" pitchFamily="34" charset="-122"/>
                <a:ea typeface="微软雅黑" panose="020B0503020204020204" pitchFamily="34" charset="-122"/>
                <a:cs typeface="Hiragino Sans GB W6" charset="-122"/>
              </a:rPr>
              <a:t>监测可视化分析平台</a:t>
            </a:r>
            <a:endParaRPr lang="en-US" sz="2400" b="1" dirty="0">
              <a:latin typeface="微软雅黑" panose="020B0503020204020204" pitchFamily="34" charset="-122"/>
              <a:ea typeface="微软雅黑" panose="020B0503020204020204" pitchFamily="34" charset="-122"/>
              <a:cs typeface="Hiragino Sans GB W6" charset="-122"/>
            </a:endParaRPr>
          </a:p>
        </p:txBody>
      </p:sp>
      <p:sp>
        <p:nvSpPr>
          <p:cNvPr id="6" name="矩形 5"/>
          <p:cNvSpPr/>
          <p:nvPr/>
        </p:nvSpPr>
        <p:spPr>
          <a:xfrm>
            <a:off x="1028700" y="5432609"/>
            <a:ext cx="10262794" cy="702052"/>
          </a:xfrm>
          <a:prstGeom prst="rect">
            <a:avLst/>
          </a:prstGeom>
        </p:spPr>
        <p:txBody>
          <a:bodyPr wrap="square">
            <a:spAutoFit/>
          </a:bodyPr>
          <a:lstStyle/>
          <a:p>
            <a:pPr algn="ctr">
              <a:lnSpc>
                <a:spcPct val="150000"/>
              </a:lnSpc>
            </a:pPr>
            <a:r>
              <a:rPr lang="zh-CN" altLang="en-US" sz="1400" dirty="0">
                <a:latin typeface="微软雅黑 Light" panose="020B0502040204020203" pitchFamily="34" charset="-122"/>
                <a:ea typeface="微软雅黑 Light" panose="020B0502040204020203" pitchFamily="34" charset="-122"/>
              </a:rPr>
              <a:t>通过现场环境采集与分析，针对采集点进行</a:t>
            </a:r>
            <a:r>
              <a:rPr lang="en-US" altLang="zh-CN" sz="1400" dirty="0" err="1">
                <a:latin typeface="微软雅黑 Light" panose="020B0502040204020203" pitchFamily="34" charset="-122"/>
                <a:ea typeface="微软雅黑 Light" panose="020B0502040204020203" pitchFamily="34" charset="-122"/>
              </a:rPr>
              <a:t>IoT</a:t>
            </a:r>
            <a:r>
              <a:rPr lang="zh-CN" altLang="en-US" sz="1400" dirty="0">
                <a:latin typeface="微软雅黑 Light" panose="020B0502040204020203" pitchFamily="34" charset="-122"/>
                <a:ea typeface="微软雅黑 Light" panose="020B0502040204020203" pitchFamily="34" charset="-122"/>
              </a:rPr>
              <a:t>设备部署设计，定制方案，为期建设数字中台，通过三维可视化端访问数字中台数据以实现环保监控数据可视功能。</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3528087" y="2362530"/>
            <a:ext cx="5166765" cy="2884647"/>
          </a:xfrm>
          <a:prstGeom prst="rect">
            <a:avLst/>
          </a:prstGeom>
          <a:ln w="31750">
            <a:solidFill>
              <a:srgbClr val="433FA0">
                <a:alpha val="61961"/>
              </a:srgbClr>
            </a:solidFill>
          </a:ln>
          <a:effectLst>
            <a:reflection blurRad="127000" stA="83000" endPos="47000" dir="5400000" sy="-100000" algn="bl" rotWithShape="0"/>
          </a:effectLst>
        </p:spPr>
      </p:pic>
      <p:pic>
        <p:nvPicPr>
          <p:cNvPr id="4" name="图片 3"/>
          <p:cNvPicPr>
            <a:picLocks noChangeAspect="1"/>
          </p:cNvPicPr>
          <p:nvPr/>
        </p:nvPicPr>
        <p:blipFill>
          <a:blip r:embed="rId3" cstate="screen"/>
          <a:stretch>
            <a:fillRect/>
          </a:stretch>
        </p:blipFill>
        <p:spPr>
          <a:xfrm>
            <a:off x="8699248" y="2829573"/>
            <a:ext cx="3550696" cy="1996205"/>
          </a:xfrm>
          <a:prstGeom prst="rect">
            <a:avLst/>
          </a:prstGeom>
          <a:ln w="31750">
            <a:solidFill>
              <a:srgbClr val="433FA0">
                <a:alpha val="61961"/>
              </a:srgbClr>
            </a:solidFill>
          </a:ln>
          <a:effectLst>
            <a:reflection blurRad="127000" stA="83000" endPos="47000" dir="5400000" sy="-100000" algn="bl" rotWithShape="0"/>
          </a:effectLst>
        </p:spPr>
      </p:pic>
      <p:pic>
        <p:nvPicPr>
          <p:cNvPr id="5" name="图片 4"/>
          <p:cNvPicPr>
            <a:picLocks noChangeAspect="1"/>
          </p:cNvPicPr>
          <p:nvPr/>
        </p:nvPicPr>
        <p:blipFill>
          <a:blip r:embed="rId4" cstate="screen"/>
          <a:stretch>
            <a:fillRect/>
          </a:stretch>
        </p:blipFill>
        <p:spPr>
          <a:xfrm>
            <a:off x="-15626" y="2818358"/>
            <a:ext cx="3542938" cy="1991131"/>
          </a:xfrm>
          <a:prstGeom prst="rect">
            <a:avLst/>
          </a:prstGeom>
          <a:ln w="31750">
            <a:solidFill>
              <a:srgbClr val="433FA0">
                <a:alpha val="61961"/>
              </a:srgbClr>
            </a:solidFill>
          </a:ln>
          <a:effectLst>
            <a:reflection blurRad="127000" stA="83000" endPos="47000" dir="5400000" sy="-100000" algn="bl" rotWithShape="0"/>
          </a:effectLst>
        </p:spPr>
      </p:pic>
      <p:sp>
        <p:nvSpPr>
          <p:cNvPr id="7" name="Title 1"/>
          <p:cNvSpPr txBox="1"/>
          <p:nvPr/>
        </p:nvSpPr>
        <p:spPr>
          <a:xfrm>
            <a:off x="7089289" y="859452"/>
            <a:ext cx="5102711"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城市</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数字孪生</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zh-CN" altLang="en-US" sz="2400" b="1" dirty="0">
                <a:solidFill>
                  <a:schemeClr val="accent1"/>
                </a:solidFill>
                <a:latin typeface="微软雅黑" panose="020B0503020204020204" pitchFamily="34" charset="-122"/>
                <a:ea typeface="微软雅黑" panose="020B0503020204020204" pitchFamily="34" charset="-122"/>
                <a:cs typeface="Hiragino Sans GB W6" charset="-122"/>
              </a:rPr>
              <a:t>杭州灵隐街道</a:t>
            </a:r>
            <a:r>
              <a:rPr lang="zh-CN" altLang="en-US" sz="2400" b="1" dirty="0">
                <a:latin typeface="微软雅黑" panose="020B0503020204020204" pitchFamily="34" charset="-122"/>
                <a:ea typeface="微软雅黑" panose="020B0503020204020204" pitchFamily="34" charset="-122"/>
                <a:cs typeface="Hiragino Sans GB W6" charset="-122"/>
              </a:rPr>
              <a:t>数据可视化分析平台</a:t>
            </a:r>
            <a:endParaRPr lang="en-US" sz="2400" b="1" dirty="0">
              <a:latin typeface="微软雅黑" panose="020B0503020204020204" pitchFamily="34" charset="-122"/>
              <a:ea typeface="微软雅黑" panose="020B0503020204020204" pitchFamily="34" charset="-122"/>
              <a:cs typeface="Hiragino Sans GB W6" charset="-122"/>
            </a:endParaRPr>
          </a:p>
        </p:txBody>
      </p:sp>
      <p:sp>
        <p:nvSpPr>
          <p:cNvPr id="8" name="矩形 7"/>
          <p:cNvSpPr/>
          <p:nvPr/>
        </p:nvSpPr>
        <p:spPr>
          <a:xfrm>
            <a:off x="1028700" y="5432609"/>
            <a:ext cx="10262794" cy="787523"/>
          </a:xfrm>
          <a:prstGeom prst="rect">
            <a:avLst/>
          </a:prstGeom>
        </p:spPr>
        <p:txBody>
          <a:bodyPr wrap="square">
            <a:spAutoFit/>
          </a:bodyPr>
          <a:lstStyle/>
          <a:p>
            <a:pPr algn="ctr">
              <a:lnSpc>
                <a:spcPct val="150000"/>
              </a:lnSpc>
            </a:pPr>
            <a:r>
              <a:rPr lang="zh-CN" altLang="en-US" sz="1600" dirty="0">
                <a:latin typeface="微软雅黑 Light" panose="020B0502040204020203" pitchFamily="34" charset="-122"/>
                <a:ea typeface="微软雅黑 Light" panose="020B0502040204020203" pitchFamily="34" charset="-122"/>
              </a:rPr>
              <a:t>建立数字中台，使其工作人员通过网页客户端录入取代原有的通过</a:t>
            </a:r>
            <a:r>
              <a:rPr lang="en-US" altLang="zh-CN" sz="1600" dirty="0">
                <a:latin typeface="微软雅黑 Light" panose="020B0502040204020203" pitchFamily="34" charset="-122"/>
                <a:ea typeface="微软雅黑 Light" panose="020B0502040204020203" pitchFamily="34" charset="-122"/>
              </a:rPr>
              <a:t>Excel</a:t>
            </a:r>
            <a:r>
              <a:rPr lang="zh-CN" altLang="en-US" sz="1600" dirty="0">
                <a:latin typeface="微软雅黑 Light" panose="020B0502040204020203" pitchFamily="34" charset="-122"/>
                <a:ea typeface="微软雅黑 Light" panose="020B0502040204020203" pitchFamily="34" charset="-122"/>
              </a:rPr>
              <a:t>的方式数据存储方式，同时在社区与主要商务楼宇的</a:t>
            </a:r>
            <a:r>
              <a:rPr lang="en-US" altLang="zh-CN" sz="1600" dirty="0">
                <a:latin typeface="微软雅黑 Light" panose="020B0502040204020203" pitchFamily="34" charset="-122"/>
                <a:ea typeface="微软雅黑 Light" panose="020B0502040204020203" pitchFamily="34" charset="-122"/>
              </a:rPr>
              <a:t>LED</a:t>
            </a:r>
            <a:r>
              <a:rPr lang="zh-CN" altLang="en-US" sz="1600" dirty="0">
                <a:latin typeface="微软雅黑 Light" panose="020B0502040204020203" pitchFamily="34" charset="-122"/>
                <a:ea typeface="微软雅黑 Light" panose="020B0502040204020203" pitchFamily="34" charset="-122"/>
              </a:rPr>
              <a:t>大屏上做三维数字化内容呈现，内容时实向中台请求数据并同步刷新所有数据信息。</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8805783" y="2837675"/>
            <a:ext cx="3027625" cy="1703039"/>
          </a:xfrm>
          <a:prstGeom prst="rect">
            <a:avLst/>
          </a:prstGeom>
          <a:ln w="31750">
            <a:solidFill>
              <a:srgbClr val="433FA0">
                <a:alpha val="61961"/>
              </a:srgbClr>
            </a:solidFill>
          </a:ln>
          <a:effectLst>
            <a:reflection blurRad="127000" stA="83000" endPos="47000" dir="5400000" sy="-100000" algn="bl" rotWithShape="0"/>
          </a:effectLst>
        </p:spPr>
      </p:pic>
      <p:pic>
        <p:nvPicPr>
          <p:cNvPr id="4" name="图片 3"/>
          <p:cNvPicPr>
            <a:picLocks noChangeAspect="1"/>
          </p:cNvPicPr>
          <p:nvPr/>
        </p:nvPicPr>
        <p:blipFill>
          <a:blip r:embed="rId3" cstate="screen"/>
          <a:stretch>
            <a:fillRect/>
          </a:stretch>
        </p:blipFill>
        <p:spPr>
          <a:xfrm>
            <a:off x="3499331" y="2173940"/>
            <a:ext cx="5173745" cy="2910232"/>
          </a:xfrm>
          <a:prstGeom prst="rect">
            <a:avLst/>
          </a:prstGeom>
          <a:ln w="31750">
            <a:solidFill>
              <a:srgbClr val="433FA0">
                <a:alpha val="61961"/>
              </a:srgbClr>
            </a:solidFill>
          </a:ln>
          <a:effectLst>
            <a:reflection blurRad="127000" stA="83000" endPos="47000" dir="5400000" sy="-100000" algn="bl" rotWithShape="0"/>
          </a:effectLst>
        </p:spPr>
      </p:pic>
      <p:pic>
        <p:nvPicPr>
          <p:cNvPr id="5" name="图片 4"/>
          <p:cNvPicPr>
            <a:picLocks noChangeAspect="1"/>
          </p:cNvPicPr>
          <p:nvPr/>
        </p:nvPicPr>
        <p:blipFill>
          <a:blip r:embed="rId4" cstate="screen"/>
          <a:stretch>
            <a:fillRect/>
          </a:stretch>
        </p:blipFill>
        <p:spPr>
          <a:xfrm>
            <a:off x="306877" y="2837675"/>
            <a:ext cx="3011345" cy="1519832"/>
          </a:xfrm>
          <a:prstGeom prst="rect">
            <a:avLst/>
          </a:prstGeom>
          <a:ln w="31750">
            <a:solidFill>
              <a:srgbClr val="433FA0">
                <a:alpha val="61961"/>
              </a:srgbClr>
            </a:solidFill>
          </a:ln>
          <a:effectLst>
            <a:reflection blurRad="127000" stA="83000" endPos="47000" dir="5400000" sy="-100000" algn="bl" rotWithShape="0"/>
          </a:effectLst>
        </p:spPr>
      </p:pic>
      <p:sp>
        <p:nvSpPr>
          <p:cNvPr id="7" name="Title 1"/>
          <p:cNvSpPr txBox="1"/>
          <p:nvPr/>
        </p:nvSpPr>
        <p:spPr>
          <a:xfrm>
            <a:off x="6788075" y="859452"/>
            <a:ext cx="5120639"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教育</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数字孪生</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zh-CN" altLang="en-US" sz="2400" b="1" dirty="0">
                <a:solidFill>
                  <a:schemeClr val="accent1"/>
                </a:solidFill>
                <a:latin typeface="微软雅黑" panose="020B0503020204020204" pitchFamily="34" charset="-122"/>
                <a:ea typeface="微软雅黑" panose="020B0503020204020204" pitchFamily="34" charset="-122"/>
                <a:cs typeface="Hiragino Sans GB W6" charset="-122"/>
              </a:rPr>
              <a:t>电能产生、传输与应用</a:t>
            </a:r>
            <a:r>
              <a:rPr lang="zh-CN" altLang="en-US" sz="2400" b="1" dirty="0">
                <a:latin typeface="微软雅黑" panose="020B0503020204020204" pitchFamily="34" charset="-122"/>
                <a:ea typeface="微软雅黑" panose="020B0503020204020204" pitchFamily="34" charset="-122"/>
                <a:cs typeface="Hiragino Sans GB W6" charset="-122"/>
              </a:rPr>
              <a:t>虚仿孪生实验</a:t>
            </a:r>
            <a:endParaRPr lang="en-US" sz="2400" b="1" dirty="0">
              <a:latin typeface="微软雅黑" panose="020B0503020204020204" pitchFamily="34" charset="-122"/>
              <a:ea typeface="微软雅黑" panose="020B0503020204020204" pitchFamily="34" charset="-122"/>
              <a:cs typeface="Hiragino Sans GB W6" charset="-122"/>
            </a:endParaRPr>
          </a:p>
        </p:txBody>
      </p:sp>
      <p:sp>
        <p:nvSpPr>
          <p:cNvPr id="8" name="矩形 7"/>
          <p:cNvSpPr/>
          <p:nvPr/>
        </p:nvSpPr>
        <p:spPr>
          <a:xfrm>
            <a:off x="1028700" y="5206691"/>
            <a:ext cx="10262794" cy="1156855"/>
          </a:xfrm>
          <a:prstGeom prst="rect">
            <a:avLst/>
          </a:prstGeom>
        </p:spPr>
        <p:txBody>
          <a:bodyPr wrap="square">
            <a:spAutoFit/>
          </a:bodyPr>
          <a:lstStyle/>
          <a:p>
            <a:pPr algn="ctr">
              <a:lnSpc>
                <a:spcPct val="150000"/>
              </a:lnSpc>
            </a:pPr>
            <a:r>
              <a:rPr lang="zh-CN" altLang="en-US" sz="1600" dirty="0">
                <a:latin typeface="微软雅黑 Light" panose="020B0502040204020203" pitchFamily="34" charset="-122"/>
                <a:ea typeface="微软雅黑 Light" panose="020B0502040204020203" pitchFamily="34" charset="-122"/>
              </a:rPr>
              <a:t>仿真还原电能的产生、传输与应用的理论过程，帮助师生沿着电能运行全过程（风力发电的产生、变电站、高压输电、配电站、民用及工业用电场景，安全用电场景）对电能知识进行高效教学和体系建构；三维虚拟场景中支持交互式学习，，部件功能和所处位置，申报国家虚拟仿真实验教学示范项目。</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stretch>
            <a:fillRect/>
          </a:stretch>
        </p:blipFill>
        <p:spPr>
          <a:xfrm>
            <a:off x="3992442" y="2384230"/>
            <a:ext cx="4419463" cy="2485947"/>
          </a:xfrm>
          <a:prstGeom prst="rect">
            <a:avLst/>
          </a:prstGeom>
          <a:ln w="31750">
            <a:solidFill>
              <a:srgbClr val="433FA0">
                <a:alpha val="61961"/>
              </a:srgbClr>
            </a:solidFill>
          </a:ln>
          <a:effectLst>
            <a:reflection blurRad="127000" stA="83000" endPos="47000" dir="5400000" sy="-100000" algn="bl" rotWithShape="0"/>
          </a:effectLst>
        </p:spPr>
      </p:pic>
      <p:pic>
        <p:nvPicPr>
          <p:cNvPr id="4" name="图片 3"/>
          <p:cNvPicPr>
            <a:picLocks noChangeAspect="1"/>
          </p:cNvPicPr>
          <p:nvPr/>
        </p:nvPicPr>
        <p:blipFill>
          <a:blip r:embed="rId3" cstate="screen"/>
          <a:stretch>
            <a:fillRect/>
          </a:stretch>
        </p:blipFill>
        <p:spPr>
          <a:xfrm>
            <a:off x="8572139" y="2815388"/>
            <a:ext cx="2931619" cy="1649036"/>
          </a:xfrm>
          <a:prstGeom prst="rect">
            <a:avLst/>
          </a:prstGeom>
          <a:ln w="31750">
            <a:solidFill>
              <a:srgbClr val="433FA0">
                <a:alpha val="61961"/>
              </a:srgbClr>
            </a:solidFill>
          </a:ln>
          <a:effectLst>
            <a:reflection blurRad="127000" stA="83000" endPos="47000" dir="5400000" sy="-100000" algn="bl" rotWithShape="0"/>
          </a:effectLst>
        </p:spPr>
      </p:pic>
      <p:pic>
        <p:nvPicPr>
          <p:cNvPr id="5" name="图片 4"/>
          <p:cNvPicPr>
            <a:picLocks noChangeAspect="1"/>
          </p:cNvPicPr>
          <p:nvPr/>
        </p:nvPicPr>
        <p:blipFill>
          <a:blip r:embed="rId4" cstate="screen"/>
          <a:stretch>
            <a:fillRect/>
          </a:stretch>
        </p:blipFill>
        <p:spPr>
          <a:xfrm>
            <a:off x="733013" y="2815389"/>
            <a:ext cx="3073661" cy="1728934"/>
          </a:xfrm>
          <a:prstGeom prst="rect">
            <a:avLst/>
          </a:prstGeom>
          <a:ln w="31750">
            <a:solidFill>
              <a:srgbClr val="433FA0">
                <a:alpha val="61961"/>
              </a:srgbClr>
            </a:solidFill>
          </a:ln>
          <a:effectLst>
            <a:reflection blurRad="127000" stA="83000" endPos="47000" dir="5400000" sy="-100000" algn="bl" rotWithShape="0"/>
          </a:effectLst>
        </p:spPr>
      </p:pic>
      <p:sp>
        <p:nvSpPr>
          <p:cNvPr id="7" name="Title 1"/>
          <p:cNvSpPr txBox="1"/>
          <p:nvPr/>
        </p:nvSpPr>
        <p:spPr>
          <a:xfrm>
            <a:off x="7612492" y="859452"/>
            <a:ext cx="3912782"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教育</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数字孪生</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zh-CN" altLang="en-US" sz="2400" b="1" dirty="0">
                <a:solidFill>
                  <a:schemeClr val="accent1"/>
                </a:solidFill>
                <a:latin typeface="微软雅黑" panose="020B0503020204020204" pitchFamily="34" charset="-122"/>
                <a:ea typeface="微软雅黑" panose="020B0503020204020204" pitchFamily="34" charset="-122"/>
                <a:cs typeface="Hiragino Sans GB W6" charset="-122"/>
              </a:rPr>
              <a:t>锥形量扫仪</a:t>
            </a:r>
            <a:r>
              <a:rPr lang="zh-CN" altLang="en-US" sz="2400" b="1" dirty="0">
                <a:latin typeface="微软雅黑" panose="020B0503020204020204" pitchFamily="34" charset="-122"/>
                <a:ea typeface="微软雅黑" panose="020B0503020204020204" pitchFamily="34" charset="-122"/>
                <a:cs typeface="Hiragino Sans GB W6" charset="-122"/>
              </a:rPr>
              <a:t>虚拟仿真实验室</a:t>
            </a:r>
            <a:endParaRPr lang="en-US" sz="2400" b="1" dirty="0">
              <a:latin typeface="微软雅黑" panose="020B0503020204020204" pitchFamily="34" charset="-122"/>
              <a:ea typeface="微软雅黑" panose="020B0503020204020204" pitchFamily="34" charset="-122"/>
              <a:cs typeface="Hiragino Sans GB W6" charset="-122"/>
            </a:endParaRPr>
          </a:p>
        </p:txBody>
      </p:sp>
      <p:sp>
        <p:nvSpPr>
          <p:cNvPr id="8" name="矩形 7"/>
          <p:cNvSpPr/>
          <p:nvPr/>
        </p:nvSpPr>
        <p:spPr>
          <a:xfrm>
            <a:off x="1028700" y="5109882"/>
            <a:ext cx="10262794" cy="1526187"/>
          </a:xfrm>
          <a:prstGeom prst="rect">
            <a:avLst/>
          </a:prstGeom>
        </p:spPr>
        <p:txBody>
          <a:bodyPr wrap="square">
            <a:spAutoFit/>
          </a:bodyPr>
          <a:lstStyle/>
          <a:p>
            <a:pPr algn="ctr">
              <a:lnSpc>
                <a:spcPct val="150000"/>
              </a:lnSpc>
            </a:pPr>
            <a:r>
              <a:rPr lang="zh-CN" altLang="en-US" sz="1600" dirty="0">
                <a:latin typeface="微软雅黑 Light" panose="020B0502040204020203" pitchFamily="34" charset="-122"/>
                <a:ea typeface="微软雅黑 Light" panose="020B0502040204020203" pitchFamily="34" charset="-122"/>
              </a:rPr>
              <a:t>通过三维交互视角理解锥形热量仪的结构和运行原理，学习者能在多平台上的仿真的三维虚拟场景中操作锥形量热仪的开启校准、样品制备与测试、关闭、查看仿真结果等全过程，虚拟实训加深原理理解和熟悉设备操作和环境的同时，也解决了设备少无法满足学生实操实训的痛点并给课外的预习、复习和自学提供渠道，可以有效减少真机实训误操作、保护昂贵的设备。</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6885909" y="2581835"/>
            <a:ext cx="4780317"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smtClean="0">
                <a:solidFill>
                  <a:schemeClr val="bg1">
                    <a:lumMod val="50000"/>
                    <a:lumOff val="50000"/>
                  </a:schemeClr>
                </a:solidFill>
                <a:latin typeface="微软雅黑" panose="020B0503020204020204" pitchFamily="34" charset="-122"/>
                <a:ea typeface="微软雅黑" panose="020B0503020204020204" pitchFamily="34" charset="-122"/>
                <a:cs typeface="Hiragino Sans GB W6" charset="-122"/>
              </a:rPr>
              <a:t>财务计划</a:t>
            </a:r>
            <a:r>
              <a:rPr lang="zh-CN" altLang="en-US" sz="3200" b="1" dirty="0" smtClean="0">
                <a:latin typeface="微软雅黑" panose="020B0503020204020204" pitchFamily="34" charset="-122"/>
                <a:ea typeface="微软雅黑" panose="020B0503020204020204" pitchFamily="34" charset="-122"/>
                <a:cs typeface="Hiragino Sans GB W6" charset="-122"/>
              </a:rPr>
              <a:t>与融资</a:t>
            </a:r>
            <a:endParaRPr lang="en-US" altLang="zh-CN" sz="3200" b="1" dirty="0">
              <a:latin typeface="微软雅黑" panose="020B0503020204020204" pitchFamily="34" charset="-122"/>
              <a:ea typeface="微软雅黑" panose="020B0503020204020204" pitchFamily="34" charset="-122"/>
              <a:cs typeface="Hiragino Sans GB W6" charset="-122"/>
            </a:endParaRPr>
          </a:p>
        </p:txBody>
      </p:sp>
      <p:pic>
        <p:nvPicPr>
          <p:cNvPr id="8" name="图片占位符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4703" r="24703"/>
          <a:stretch>
            <a:fillRect/>
          </a:stretch>
        </p:blipFill>
        <p:spPr>
          <a:xfrm>
            <a:off x="0" y="0"/>
            <a:ext cx="6096000" cy="6858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p:nvPr/>
        </p:nvSpPr>
        <p:spPr>
          <a:xfrm>
            <a:off x="838505" y="835207"/>
            <a:ext cx="3197990" cy="479115"/>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财务</a:t>
            </a:r>
            <a:r>
              <a:rPr lang="zh-CN" altLang="en-US" sz="3200" b="1" dirty="0" smtClean="0">
                <a:solidFill>
                  <a:schemeClr val="bg1">
                    <a:lumMod val="50000"/>
                    <a:lumOff val="50000"/>
                  </a:schemeClr>
                </a:solidFill>
                <a:latin typeface="微软雅黑" panose="020B0503020204020204" pitchFamily="34" charset="-122"/>
                <a:ea typeface="微软雅黑" panose="020B0503020204020204" pitchFamily="34" charset="-122"/>
                <a:cs typeface="Hiragino Sans GB W6" charset="-122"/>
              </a:rPr>
              <a:t>预算</a:t>
            </a:r>
            <a:endParaRPr lang="en-US" sz="3200" b="1" dirty="0">
              <a:solidFill>
                <a:schemeClr val="bg1">
                  <a:lumMod val="50000"/>
                  <a:lumOff val="50000"/>
                </a:schemeClr>
              </a:solidFill>
              <a:latin typeface="微软雅黑" panose="020B0503020204020204" pitchFamily="34" charset="-122"/>
              <a:ea typeface="微软雅黑" panose="020B0503020204020204" pitchFamily="34" charset="-122"/>
              <a:cs typeface="Hiragino Sans GB W6"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2486826481"/>
              </p:ext>
            </p:extLst>
          </p:nvPr>
        </p:nvGraphicFramePr>
        <p:xfrm>
          <a:off x="1941822" y="2692343"/>
          <a:ext cx="8141977" cy="3545898"/>
        </p:xfrm>
        <a:graphic>
          <a:graphicData uri="http://schemas.openxmlformats.org/drawingml/2006/table">
            <a:tbl>
              <a:tblPr/>
              <a:tblGrid>
                <a:gridCol w="2858353"/>
                <a:gridCol w="2000628"/>
                <a:gridCol w="1615773"/>
                <a:gridCol w="1667223"/>
              </a:tblGrid>
              <a:tr h="322413">
                <a:tc>
                  <a:txBody>
                    <a:bodyPr/>
                    <a:lstStyle/>
                    <a:p>
                      <a:pPr algn="l" fontAlgn="ctr"/>
                      <a:r>
                        <a:rPr lang="zh-CN" altLang="en-US" sz="2000" b="1" i="0" u="none" strike="noStrike" dirty="0" smtClean="0">
                          <a:solidFill>
                            <a:schemeClr val="bg1">
                              <a:lumMod val="75000"/>
                              <a:lumOff val="25000"/>
                            </a:schemeClr>
                          </a:solidFill>
                          <a:effectLst/>
                          <a:latin typeface="微软雅黑" panose="020B0503020204020204" pitchFamily="34" charset="-122"/>
                          <a:ea typeface="微软雅黑" panose="020B0503020204020204" pitchFamily="34" charset="-122"/>
                        </a:rPr>
                        <a:t>指标</a:t>
                      </a:r>
                      <a:r>
                        <a:rPr lang="zh-CN" altLang="en-US" sz="2000" b="1" i="0" u="none" strike="noStrike" dirty="0">
                          <a:solidFill>
                            <a:schemeClr val="bg1">
                              <a:lumMod val="75000"/>
                              <a:lumOff val="25000"/>
                            </a:schemeClr>
                          </a:solidFill>
                          <a:effectLst/>
                          <a:latin typeface="微软雅黑" panose="020B0503020204020204" pitchFamily="34" charset="-122"/>
                          <a:ea typeface="微软雅黑" panose="020B0503020204020204" pitchFamily="34" charset="-122"/>
                        </a:rPr>
                        <a:t>　</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2000" b="1" i="0" u="none" strike="noStrike" dirty="0">
                          <a:solidFill>
                            <a:schemeClr val="bg1">
                              <a:lumMod val="75000"/>
                              <a:lumOff val="25000"/>
                            </a:schemeClr>
                          </a:solidFill>
                          <a:effectLst/>
                          <a:latin typeface="微软雅黑" panose="020B0503020204020204" pitchFamily="34" charset="-122"/>
                          <a:ea typeface="微软雅黑" panose="020B0503020204020204" pitchFamily="34" charset="-122"/>
                        </a:rPr>
                        <a:t>2022</a:t>
                      </a:r>
                      <a:r>
                        <a:rPr lang="zh-CN" altLang="en-US" sz="2000" b="1" i="0" u="none" strike="noStrike" dirty="0">
                          <a:solidFill>
                            <a:schemeClr val="bg1">
                              <a:lumMod val="75000"/>
                              <a:lumOff val="25000"/>
                            </a:schemeClr>
                          </a:solidFill>
                          <a:effectLst/>
                          <a:latin typeface="微软雅黑" panose="020B0503020204020204" pitchFamily="34" charset="-122"/>
                          <a:ea typeface="微软雅黑" panose="020B0503020204020204" pitchFamily="34" charset="-122"/>
                        </a:rPr>
                        <a:t>年</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2000" b="1" i="0" u="none" strike="noStrike" dirty="0">
                          <a:solidFill>
                            <a:schemeClr val="bg1">
                              <a:lumMod val="75000"/>
                              <a:lumOff val="25000"/>
                            </a:schemeClr>
                          </a:solidFill>
                          <a:effectLst/>
                          <a:latin typeface="微软雅黑" panose="020B0503020204020204" pitchFamily="34" charset="-122"/>
                          <a:ea typeface="微软雅黑" panose="020B0503020204020204" pitchFamily="34" charset="-122"/>
                        </a:rPr>
                        <a:t>2023</a:t>
                      </a:r>
                      <a:r>
                        <a:rPr lang="zh-CN" altLang="en-US" sz="2000" b="1" i="0" u="none" strike="noStrike" dirty="0">
                          <a:solidFill>
                            <a:schemeClr val="bg1">
                              <a:lumMod val="75000"/>
                              <a:lumOff val="25000"/>
                            </a:schemeClr>
                          </a:solidFill>
                          <a:effectLst/>
                          <a:latin typeface="微软雅黑" panose="020B0503020204020204" pitchFamily="34" charset="-122"/>
                          <a:ea typeface="微软雅黑" panose="020B0503020204020204" pitchFamily="34" charset="-122"/>
                        </a:rPr>
                        <a:t>年</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2000" b="1" i="0" u="none" strike="noStrike" dirty="0">
                          <a:solidFill>
                            <a:schemeClr val="bg1">
                              <a:lumMod val="75000"/>
                              <a:lumOff val="25000"/>
                            </a:schemeClr>
                          </a:solidFill>
                          <a:effectLst/>
                          <a:latin typeface="微软雅黑" panose="020B0503020204020204" pitchFamily="34" charset="-122"/>
                          <a:ea typeface="微软雅黑" panose="020B0503020204020204" pitchFamily="34" charset="-122"/>
                        </a:rPr>
                        <a:t>2024</a:t>
                      </a:r>
                      <a:r>
                        <a:rPr lang="zh-CN" altLang="en-US" sz="2000" b="1" i="0" u="none" strike="noStrike" dirty="0">
                          <a:solidFill>
                            <a:schemeClr val="bg1">
                              <a:lumMod val="75000"/>
                              <a:lumOff val="25000"/>
                            </a:schemeClr>
                          </a:solidFill>
                          <a:effectLst/>
                          <a:latin typeface="微软雅黑" panose="020B0503020204020204" pitchFamily="34" charset="-122"/>
                          <a:ea typeface="微软雅黑" panose="020B0503020204020204" pitchFamily="34" charset="-122"/>
                        </a:rPr>
                        <a:t>年</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67543">
                <a:tc>
                  <a:txBody>
                    <a:bodyPr/>
                    <a:lstStyle/>
                    <a:p>
                      <a:pPr algn="l"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销售</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收入（万元）</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350.0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1,000.0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2,500.0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159">
                <a:tc>
                  <a:txBody>
                    <a:bodyPr/>
                    <a:lstStyle/>
                    <a:p>
                      <a:pPr algn="l"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净</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利润（万元）</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40.5</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180.0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775.0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159">
                <a:tc>
                  <a:txBody>
                    <a:bodyPr/>
                    <a:lstStyle/>
                    <a:p>
                      <a:pPr algn="l" fontAlgn="ct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缴税（万元）</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10.5</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170.0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425.0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159">
                <a:tc>
                  <a:txBody>
                    <a:bodyPr/>
                    <a:lstStyle/>
                    <a:p>
                      <a:pPr algn="l"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主营业务</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收入（万元）</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300.0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800.0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2,000.0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159">
                <a:tc>
                  <a:txBody>
                    <a:bodyPr/>
                    <a:lstStyle/>
                    <a:p>
                      <a:pPr algn="l"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主营业务</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成本（万元）</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280.0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450.0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800.0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0829">
                <a:tc>
                  <a:txBody>
                    <a:bodyPr/>
                    <a:lstStyle/>
                    <a:p>
                      <a:pPr algn="l"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主营业务</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利润率（</a:t>
                      </a: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6.67</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43.75</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60.00</a:t>
                      </a:r>
                      <a:endParaRPr lang="en-US" altLang="zh-CN"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159">
                <a:tc>
                  <a:txBody>
                    <a:bodyPr/>
                    <a:lstStyle/>
                    <a:p>
                      <a:pPr algn="l"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净</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利润（万元）</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40.5</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180.0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775.0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159">
                <a:tc>
                  <a:txBody>
                    <a:bodyPr/>
                    <a:lstStyle/>
                    <a:p>
                      <a:pPr algn="l"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科技创新</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投入（万元）</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100.0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200.0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smtClean="0">
                          <a:solidFill>
                            <a:schemeClr val="tx1"/>
                          </a:solidFill>
                          <a:effectLst/>
                          <a:latin typeface="微软雅黑" panose="020B0503020204020204" pitchFamily="34" charset="-122"/>
                          <a:ea typeface="微软雅黑" panose="020B0503020204020204" pitchFamily="34" charset="-122"/>
                        </a:rPr>
                        <a:t>500.0</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2159">
                <a:tc>
                  <a:txBody>
                    <a:bodyPr/>
                    <a:lstStyle/>
                    <a:p>
                      <a:pPr algn="l" fontAlgn="ctr"/>
                      <a:r>
                        <a:rPr lang="zh-CN" altLang="en-US" sz="1800" b="0" i="0" u="none" strike="noStrike" dirty="0">
                          <a:solidFill>
                            <a:schemeClr val="tx1"/>
                          </a:solidFill>
                          <a:effectLst/>
                          <a:latin typeface="微软雅黑" panose="020B0503020204020204" pitchFamily="34" charset="-122"/>
                          <a:ea typeface="微软雅黑" panose="020B0503020204020204" pitchFamily="34" charset="-122"/>
                        </a:rPr>
                        <a:t>预计企业人员</a:t>
                      </a:r>
                      <a:r>
                        <a:rPr lang="zh-CN" altLang="en-US" sz="1800" b="0" i="0" u="none" strike="noStrike" dirty="0" smtClean="0">
                          <a:solidFill>
                            <a:schemeClr val="tx1"/>
                          </a:solidFill>
                          <a:effectLst/>
                          <a:latin typeface="微软雅黑" panose="020B0503020204020204" pitchFamily="34" charset="-122"/>
                          <a:ea typeface="微软雅黑" panose="020B0503020204020204" pitchFamily="34" charset="-122"/>
                        </a:rPr>
                        <a:t>总数（人）</a:t>
                      </a:r>
                      <a:endParaRPr lang="zh-CN" altLang="en-US" sz="18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18</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25</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800" b="0" i="0" u="none" strike="noStrike" dirty="0">
                          <a:solidFill>
                            <a:schemeClr val="tx1"/>
                          </a:solidFill>
                          <a:effectLst/>
                          <a:latin typeface="微软雅黑" panose="020B0503020204020204" pitchFamily="34" charset="-122"/>
                          <a:ea typeface="微软雅黑" panose="020B0503020204020204" pitchFamily="34" charset="-122"/>
                        </a:rPr>
                        <a:t>30</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4" name="文本框 23"/>
          <p:cNvSpPr txBox="1"/>
          <p:nvPr/>
        </p:nvSpPr>
        <p:spPr>
          <a:xfrm>
            <a:off x="1796564" y="1314113"/>
            <a:ext cx="8353276" cy="1200329"/>
          </a:xfrm>
          <a:prstGeom prst="rect">
            <a:avLst/>
          </a:prstGeom>
          <a:noFill/>
        </p:spPr>
        <p:txBody>
          <a:bodyPr wrap="square" rtlCol="0">
            <a:spAutoFit/>
          </a:bodyPr>
          <a:lstStyle/>
          <a:p>
            <a:pPr indent="360000">
              <a:lnSpc>
                <a:spcPct val="150000"/>
              </a:lnSpc>
            </a:pPr>
            <a:r>
              <a:rPr lang="zh-CN" altLang="en-US" sz="1600" dirty="0">
                <a:latin typeface="微软雅黑 Light" panose="020B0502040204020203" pitchFamily="34" charset="-122"/>
                <a:ea typeface="微软雅黑 Light" panose="020B0502040204020203" pitchFamily="34" charset="-122"/>
              </a:rPr>
              <a:t>通过前面两个三年的积累与铺垫，我们的第三个三年将形成一定的生态业务模式，从四大面向各个场景中寻求市场，由于疫情原因，今年目标还有一些差距。相信随着数字化普适化和我们产品逐渐成熟，未来两年的市场还是非常可观。</a:t>
            </a:r>
          </a:p>
        </p:txBody>
      </p:sp>
    </p:spTree>
    <p:extLst>
      <p:ext uri="{BB962C8B-B14F-4D97-AF65-F5344CB8AC3E}">
        <p14:creationId xmlns:p14="http://schemas.microsoft.com/office/powerpoint/2010/main" val="1107613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779525" y="711546"/>
            <a:ext cx="3912782"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smtClean="0">
                <a:solidFill>
                  <a:schemeClr val="bg1">
                    <a:lumMod val="50000"/>
                    <a:lumOff val="50000"/>
                  </a:schemeClr>
                </a:solidFill>
                <a:latin typeface="微软雅黑" panose="020B0503020204020204" pitchFamily="34" charset="-122"/>
                <a:ea typeface="微软雅黑" panose="020B0503020204020204" pitchFamily="34" charset="-122"/>
                <a:cs typeface="Hiragino Sans GB W6" charset="-122"/>
              </a:rPr>
              <a:t>融资</a:t>
            </a:r>
            <a:r>
              <a:rPr lang="zh-CN" altLang="en-US" sz="3200" b="1" dirty="0" smtClean="0">
                <a:latin typeface="微软雅黑" panose="020B0503020204020204" pitchFamily="34" charset="-122"/>
                <a:ea typeface="微软雅黑" panose="020B0503020204020204" pitchFamily="34" charset="-122"/>
                <a:cs typeface="Hiragino Sans GB W6" charset="-122"/>
              </a:rPr>
              <a:t>用途</a:t>
            </a:r>
            <a:endParaRPr lang="en-US" sz="3200" b="1" dirty="0">
              <a:latin typeface="微软雅黑" panose="020B0503020204020204" pitchFamily="34" charset="-122"/>
              <a:ea typeface="微软雅黑" panose="020B0503020204020204" pitchFamily="34" charset="-122"/>
              <a:cs typeface="Hiragino Sans GB W6" charset="-122"/>
            </a:endParaRPr>
          </a:p>
        </p:txBody>
      </p:sp>
      <p:sp>
        <p:nvSpPr>
          <p:cNvPr id="2049" name="虚尾箭头 2048"/>
          <p:cNvSpPr/>
          <p:nvPr/>
        </p:nvSpPr>
        <p:spPr>
          <a:xfrm rot="10800000">
            <a:off x="4600680" y="2704511"/>
            <a:ext cx="403761" cy="1472540"/>
          </a:xfrm>
          <a:prstGeom prst="stripedRightArrow">
            <a:avLst/>
          </a:prstGeom>
          <a:gradFill flip="none" rotWithShape="1">
            <a:gsLst>
              <a:gs pos="25000">
                <a:schemeClr val="bg2">
                  <a:lumMod val="90000"/>
                  <a:lumOff val="1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虚尾箭头 68"/>
          <p:cNvSpPr/>
          <p:nvPr/>
        </p:nvSpPr>
        <p:spPr>
          <a:xfrm>
            <a:off x="7145162" y="2666803"/>
            <a:ext cx="403761" cy="1472540"/>
          </a:xfrm>
          <a:prstGeom prst="stripedRightArrow">
            <a:avLst/>
          </a:prstGeom>
          <a:gradFill flip="none" rotWithShape="1">
            <a:gsLst>
              <a:gs pos="25000">
                <a:schemeClr val="bg2">
                  <a:lumMod val="90000"/>
                  <a:lumOff val="1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虚尾箭头 69"/>
          <p:cNvSpPr/>
          <p:nvPr/>
        </p:nvSpPr>
        <p:spPr>
          <a:xfrm rot="16200000">
            <a:off x="5918465" y="1409469"/>
            <a:ext cx="403761" cy="1472540"/>
          </a:xfrm>
          <a:prstGeom prst="stripedRightArrow">
            <a:avLst/>
          </a:prstGeom>
          <a:gradFill flip="none" rotWithShape="1">
            <a:gsLst>
              <a:gs pos="25000">
                <a:schemeClr val="bg2">
                  <a:lumMod val="90000"/>
                  <a:lumOff val="1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虚尾箭头 71"/>
          <p:cNvSpPr/>
          <p:nvPr/>
        </p:nvSpPr>
        <p:spPr>
          <a:xfrm rot="5400000">
            <a:off x="5918465" y="4114331"/>
            <a:ext cx="403761" cy="1472540"/>
          </a:xfrm>
          <a:prstGeom prst="stripedRightArrow">
            <a:avLst/>
          </a:prstGeom>
          <a:gradFill flip="none" rotWithShape="1">
            <a:gsLst>
              <a:gs pos="25000">
                <a:schemeClr val="bg2">
                  <a:lumMod val="90000"/>
                  <a:lumOff val="1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1" name="文本框 2050"/>
          <p:cNvSpPr txBox="1"/>
          <p:nvPr/>
        </p:nvSpPr>
        <p:spPr>
          <a:xfrm>
            <a:off x="5079164" y="731975"/>
            <a:ext cx="2343483" cy="1877437"/>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运营管理费用</a:t>
            </a:r>
            <a:endParaRPr lang="en-US" altLang="zh-CN" sz="20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200" dirty="0" smtClean="0">
                <a:latin typeface="微软雅黑" panose="020B0503020204020204" pitchFamily="34" charset="-122"/>
                <a:ea typeface="微软雅黑" panose="020B0503020204020204" pitchFamily="34" charset="-122"/>
              </a:rPr>
              <a:t>产品开发框架及迭代规划</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200" dirty="0" smtClean="0">
                <a:latin typeface="微软雅黑" panose="020B0503020204020204" pitchFamily="34" charset="-122"/>
                <a:ea typeface="微软雅黑" panose="020B0503020204020204" pitchFamily="34" charset="-122"/>
              </a:rPr>
              <a:t>产品功能及单元迭代</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200" dirty="0" smtClean="0">
                <a:latin typeface="微软雅黑" panose="020B0503020204020204" pitchFamily="34" charset="-122"/>
                <a:ea typeface="微软雅黑" panose="020B0503020204020204" pitchFamily="34" charset="-122"/>
              </a:rPr>
              <a:t>高级定制项目</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200" dirty="0" smtClean="0">
                <a:latin typeface="微软雅黑" panose="020B0503020204020204" pitchFamily="34" charset="-122"/>
                <a:ea typeface="微软雅黑" panose="020B0503020204020204" pitchFamily="34" charset="-122"/>
              </a:rPr>
              <a:t>周边产业战略合作</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sz="1200" dirty="0" smtClean="0">
                <a:latin typeface="微软雅黑" panose="020B0503020204020204" pitchFamily="34" charset="-122"/>
                <a:ea typeface="微软雅黑" panose="020B0503020204020204" pitchFamily="34" charset="-122"/>
              </a:rPr>
              <a:t>……</a:t>
            </a:r>
          </a:p>
          <a:p>
            <a:pPr marL="342900" indent="-342900">
              <a:buFont typeface="Wingdings" panose="05000000000000000000" pitchFamily="2" charset="2"/>
              <a:buChar char="l"/>
            </a:pPr>
            <a:endParaRPr lang="en-US" altLang="zh-CN" sz="1200" dirty="0">
              <a:latin typeface="微软雅黑" panose="020B0503020204020204" pitchFamily="34" charset="-122"/>
              <a:ea typeface="微软雅黑" panose="020B0503020204020204" pitchFamily="34" charset="-122"/>
            </a:endParaRPr>
          </a:p>
          <a:p>
            <a:pPr marL="342900" indent="-342900" algn="ctr">
              <a:buFont typeface="Wingdings" panose="05000000000000000000" pitchFamily="2" charset="2"/>
              <a:buChar char="l"/>
            </a:pPr>
            <a:endParaRPr lang="en-US" altLang="zh-CN" sz="1200" dirty="0" smtClean="0">
              <a:latin typeface="微软雅黑" panose="020B0503020204020204" pitchFamily="34" charset="-122"/>
              <a:ea typeface="微软雅黑" panose="020B0503020204020204" pitchFamily="34" charset="-122"/>
            </a:endParaRPr>
          </a:p>
          <a:p>
            <a:pPr marL="342900" indent="-342900" algn="ctr">
              <a:buFont typeface="Wingdings" panose="05000000000000000000" pitchFamily="2" charset="2"/>
              <a:buChar char="l"/>
            </a:pPr>
            <a:endParaRPr lang="zh-CN" altLang="en-US" sz="1200" dirty="0">
              <a:latin typeface="微软雅黑" panose="020B0503020204020204" pitchFamily="34" charset="-122"/>
              <a:ea typeface="微软雅黑" panose="020B0503020204020204" pitchFamily="34" charset="-122"/>
            </a:endParaRPr>
          </a:p>
        </p:txBody>
      </p:sp>
      <p:sp>
        <p:nvSpPr>
          <p:cNvPr id="74" name="文本框 73"/>
          <p:cNvSpPr txBox="1"/>
          <p:nvPr/>
        </p:nvSpPr>
        <p:spPr>
          <a:xfrm>
            <a:off x="8121638" y="2595160"/>
            <a:ext cx="2290397" cy="1815882"/>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市场</a:t>
            </a:r>
            <a:r>
              <a:rPr lang="zh-CN" altLang="en-US" sz="2000" dirty="0">
                <a:latin typeface="微软雅黑" panose="020B0503020204020204" pitchFamily="34" charset="-122"/>
                <a:ea typeface="微软雅黑" panose="020B0503020204020204" pitchFamily="34" charset="-122"/>
              </a:rPr>
              <a:t>拓展</a:t>
            </a:r>
            <a:r>
              <a:rPr lang="zh-CN" altLang="en-US" sz="2000" dirty="0" smtClean="0">
                <a:latin typeface="微软雅黑" panose="020B0503020204020204" pitchFamily="34" charset="-122"/>
                <a:ea typeface="微软雅黑" panose="020B0503020204020204" pitchFamily="34" charset="-122"/>
              </a:rPr>
              <a:t>费用</a:t>
            </a:r>
            <a:endParaRPr lang="en-US" altLang="zh-CN" sz="20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sz="1200" dirty="0">
                <a:latin typeface="微软雅黑" panose="020B0503020204020204" pitchFamily="34" charset="-122"/>
                <a:ea typeface="微软雅黑" panose="020B0503020204020204" pitchFamily="34" charset="-122"/>
              </a:rPr>
              <a:t>B</a:t>
            </a:r>
            <a:r>
              <a:rPr lang="zh-CN" altLang="en-US" sz="1200" dirty="0">
                <a:latin typeface="微软雅黑" panose="020B0503020204020204" pitchFamily="34" charset="-122"/>
                <a:ea typeface="微软雅黑" panose="020B0503020204020204" pitchFamily="34" charset="-122"/>
              </a:rPr>
              <a:t>端市场及项目代理开发</a:t>
            </a:r>
            <a:endParaRPr lang="en-US" altLang="zh-CN" sz="12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sz="1200" dirty="0">
                <a:latin typeface="微软雅黑" panose="020B0503020204020204" pitchFamily="34" charset="-122"/>
                <a:ea typeface="微软雅黑" panose="020B0503020204020204" pitchFamily="34" charset="-122"/>
              </a:rPr>
              <a:t>C</a:t>
            </a:r>
            <a:r>
              <a:rPr lang="zh-CN" altLang="en-US" sz="1200" dirty="0">
                <a:latin typeface="微软雅黑" panose="020B0503020204020204" pitchFamily="34" charset="-122"/>
                <a:ea typeface="微软雅黑" panose="020B0503020204020204" pitchFamily="34" charset="-122"/>
              </a:rPr>
              <a:t>端市场</a:t>
            </a:r>
            <a:r>
              <a:rPr lang="zh-CN" altLang="en-US" sz="1200" dirty="0" smtClean="0">
                <a:latin typeface="微软雅黑" panose="020B0503020204020204" pitchFamily="34" charset="-122"/>
                <a:ea typeface="微软雅黑" panose="020B0503020204020204" pitchFamily="34" charset="-122"/>
              </a:rPr>
              <a:t>推广</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zh-CN" sz="1200" dirty="0">
                <a:latin typeface="微软雅黑" panose="020B0503020204020204" pitchFamily="34" charset="-122"/>
                <a:ea typeface="微软雅黑" panose="020B0503020204020204" pitchFamily="34" charset="-122"/>
              </a:rPr>
              <a:t>建立主要市场领域的标杆应用</a:t>
            </a:r>
            <a:endParaRPr lang="en-US" altLang="zh-CN" sz="12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sz="1200" dirty="0" smtClean="0">
                <a:latin typeface="微软雅黑" panose="020B0503020204020204" pitchFamily="34" charset="-122"/>
                <a:ea typeface="微软雅黑" panose="020B0503020204020204" pitchFamily="34" charset="-122"/>
              </a:rPr>
              <a:t>……</a:t>
            </a:r>
          </a:p>
          <a:p>
            <a:pPr marL="342900" indent="-342900">
              <a:buFont typeface="Wingdings" panose="05000000000000000000" pitchFamily="2" charset="2"/>
              <a:buChar char="l"/>
            </a:pPr>
            <a:endParaRPr lang="en-US" altLang="zh-CN" sz="1200" dirty="0">
              <a:latin typeface="微软雅黑" panose="020B0503020204020204" pitchFamily="34" charset="-122"/>
              <a:ea typeface="微软雅黑" panose="020B0503020204020204" pitchFamily="34" charset="-122"/>
            </a:endParaRPr>
          </a:p>
          <a:p>
            <a:pPr algn="ctr"/>
            <a:endParaRPr lang="zh-CN" altLang="en-US" sz="2000" dirty="0">
              <a:latin typeface="微软雅黑" panose="020B0503020204020204" pitchFamily="34" charset="-122"/>
              <a:ea typeface="微软雅黑" panose="020B0503020204020204" pitchFamily="34" charset="-122"/>
            </a:endParaRPr>
          </a:p>
        </p:txBody>
      </p:sp>
      <p:sp>
        <p:nvSpPr>
          <p:cNvPr id="75" name="文本框 74"/>
          <p:cNvSpPr txBox="1"/>
          <p:nvPr/>
        </p:nvSpPr>
        <p:spPr>
          <a:xfrm>
            <a:off x="4920142" y="5154265"/>
            <a:ext cx="2661526" cy="144655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产品营销费用</a:t>
            </a:r>
            <a:endParaRPr lang="en-US" altLang="zh-CN" sz="20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200" dirty="0" smtClean="0">
                <a:latin typeface="微软雅黑" panose="020B0503020204020204" pitchFamily="34" charset="-122"/>
                <a:ea typeface="微软雅黑" panose="020B0503020204020204" pitchFamily="34" charset="-122"/>
              </a:rPr>
              <a:t>自媒体推广</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200" dirty="0" smtClean="0">
                <a:latin typeface="微软雅黑" panose="020B0503020204020204" pitchFamily="34" charset="-122"/>
                <a:ea typeface="微软雅黑" panose="020B0503020204020204" pitchFamily="34" charset="-122"/>
              </a:rPr>
              <a:t>搜索引擎推广</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sz="1200" dirty="0" smtClean="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endParaRPr lang="zh-CN" altLang="zh-CN" sz="1200" dirty="0">
              <a:latin typeface="微软雅黑" panose="020B0503020204020204" pitchFamily="34" charset="-122"/>
              <a:ea typeface="微软雅黑" panose="020B0503020204020204" pitchFamily="34" charset="-122"/>
            </a:endParaRPr>
          </a:p>
          <a:p>
            <a:pPr algn="ctr"/>
            <a:endParaRPr lang="zh-CN" altLang="en-US" sz="2000" dirty="0">
              <a:latin typeface="微软雅黑" panose="020B0503020204020204" pitchFamily="34" charset="-122"/>
              <a:ea typeface="微软雅黑" panose="020B0503020204020204" pitchFamily="34" charset="-122"/>
            </a:endParaRPr>
          </a:p>
        </p:txBody>
      </p:sp>
      <p:sp>
        <p:nvSpPr>
          <p:cNvPr id="76" name="文本框 75"/>
          <p:cNvSpPr txBox="1"/>
          <p:nvPr/>
        </p:nvSpPr>
        <p:spPr>
          <a:xfrm>
            <a:off x="1148759" y="2656715"/>
            <a:ext cx="3093098" cy="1508105"/>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技术研发费用</a:t>
            </a:r>
            <a:endParaRPr lang="en-US" altLang="zh-CN" sz="20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200" dirty="0">
                <a:latin typeface="微软雅黑" panose="020B0503020204020204" pitchFamily="34" charset="-122"/>
                <a:ea typeface="微软雅黑" panose="020B0503020204020204" pitchFamily="34" charset="-122"/>
              </a:rPr>
              <a:t>在职研发人员的工资、奖金、津贴、补贴、社会保险费、住房公积金等人工费用以及外聘研发人员的劳务费</a:t>
            </a:r>
            <a:r>
              <a:rPr lang="zh-CN" altLang="en-US" sz="1200" dirty="0" smtClean="0">
                <a:latin typeface="微软雅黑" panose="020B0503020204020204" pitchFamily="34" charset="-122"/>
                <a:ea typeface="微软雅黑" panose="020B0503020204020204" pitchFamily="34" charset="-122"/>
              </a:rPr>
              <a:t>用</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zh-CN" altLang="en-US" sz="1200" dirty="0" smtClean="0">
                <a:latin typeface="微软雅黑" panose="020B0503020204020204" pitchFamily="34" charset="-122"/>
                <a:ea typeface="微软雅黑" panose="020B0503020204020204" pitchFamily="34" charset="-122"/>
              </a:rPr>
              <a:t>研发活动的房租租赁、设备、固定资产折旧等</a:t>
            </a:r>
            <a:endParaRPr lang="en-US" altLang="zh-CN" sz="1200" dirty="0" smtClean="0">
              <a:latin typeface="微软雅黑" panose="020B0503020204020204" pitchFamily="34" charset="-122"/>
              <a:ea typeface="微软雅黑" panose="020B0503020204020204" pitchFamily="34" charset="-122"/>
            </a:endParaRPr>
          </a:p>
          <a:p>
            <a:pPr marL="342900" indent="-342900">
              <a:buFont typeface="Wingdings" panose="05000000000000000000" pitchFamily="2" charset="2"/>
              <a:buChar char="l"/>
            </a:pPr>
            <a:r>
              <a:rPr lang="en-US" altLang="zh-CN" sz="1200" dirty="0" smtClean="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p:txBody>
      </p:sp>
      <p:pic>
        <p:nvPicPr>
          <p:cNvPr id="2056" name="Picture 8" descr="https://img1.baidu.com/it/u=1869368445,866816231&amp;fm=253&amp;fmt=auto&amp;app=138&amp;f=JPEG?w=500&amp;h=5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2286000"/>
            <a:ext cx="314696" cy="314696"/>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075" y="2709102"/>
            <a:ext cx="1509702" cy="1512822"/>
          </a:xfrm>
          <a:prstGeom prst="rect">
            <a:avLst/>
          </a:prstGeom>
        </p:spPr>
      </p:pic>
    </p:spTree>
    <p:extLst>
      <p:ext uri="{BB962C8B-B14F-4D97-AF65-F5344CB8AC3E}">
        <p14:creationId xmlns:p14="http://schemas.microsoft.com/office/powerpoint/2010/main" val="396296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8295797" y="1452282"/>
            <a:ext cx="3472405" cy="1703070"/>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我们的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理念</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en-US" sz="3200" b="1" dirty="0">
                <a:solidFill>
                  <a:schemeClr val="accent1"/>
                </a:solidFill>
                <a:latin typeface="微软雅黑" panose="020B0503020204020204" pitchFamily="34" charset="-122"/>
                <a:ea typeface="微软雅黑" panose="020B0503020204020204" pitchFamily="34" charset="-122"/>
                <a:cs typeface="Hiragino Sans GB W6" charset="-122"/>
              </a:rPr>
              <a:t>Our </a:t>
            </a:r>
            <a:r>
              <a:rPr lang="en-US" altLang="zh-CN" sz="3200" b="1" dirty="0">
                <a:latin typeface="微软雅黑" panose="020B0503020204020204" pitchFamily="34" charset="-122"/>
                <a:ea typeface="微软雅黑" panose="020B0503020204020204" pitchFamily="34" charset="-122"/>
                <a:cs typeface="Hiragino Sans GB W6" charset="-122"/>
              </a:rPr>
              <a:t>P</a:t>
            </a:r>
            <a:r>
              <a:rPr lang="en-US" sz="3200" b="1" dirty="0">
                <a:latin typeface="微软雅黑" panose="020B0503020204020204" pitchFamily="34" charset="-122"/>
                <a:ea typeface="微软雅黑" panose="020B0503020204020204" pitchFamily="34" charset="-122"/>
                <a:cs typeface="Hiragino Sans GB W6" charset="-122"/>
              </a:rPr>
              <a:t>hilosophy</a:t>
            </a:r>
          </a:p>
        </p:txBody>
      </p:sp>
      <p:pic>
        <p:nvPicPr>
          <p:cNvPr id="3" name="图片 2"/>
          <p:cNvPicPr>
            <a:picLocks noChangeAspect="1"/>
          </p:cNvPicPr>
          <p:nvPr/>
        </p:nvPicPr>
        <p:blipFill>
          <a:blip r:embed="rId2" cstate="print"/>
          <a:stretch>
            <a:fillRect/>
          </a:stretch>
        </p:blipFill>
        <p:spPr>
          <a:xfrm>
            <a:off x="-889242" y="1810971"/>
            <a:ext cx="10276310" cy="5997117"/>
          </a:xfrm>
          <a:prstGeom prst="rect">
            <a:avLst/>
          </a:prstGeom>
        </p:spPr>
      </p:pic>
    </p:spTree>
    <p:extLst>
      <p:ext uri="{BB962C8B-B14F-4D97-AF65-F5344CB8AC3E}">
        <p14:creationId xmlns:p14="http://schemas.microsoft.com/office/powerpoint/2010/main" val="2786909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3"/>
          <p:cNvSpPr>
            <a:spLocks/>
          </p:cNvSpPr>
          <p:nvPr/>
        </p:nvSpPr>
        <p:spPr bwMode="auto">
          <a:xfrm rot="16200000">
            <a:off x="4391853" y="4798318"/>
            <a:ext cx="1624013" cy="968375"/>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flip="none" rotWithShape="1">
            <a:gsLst>
              <a:gs pos="36000">
                <a:schemeClr val="bg1">
                  <a:lumMod val="75000"/>
                  <a:lumOff val="25000"/>
                </a:schemeClr>
              </a:gs>
              <a:gs pos="100000">
                <a:schemeClr val="accent2">
                  <a:lumMod val="95000"/>
                  <a:lumOff val="5000"/>
                </a:schemeClr>
              </a:gs>
              <a:gs pos="100000">
                <a:schemeClr val="accent2">
                  <a:lumMod val="60000"/>
                </a:schemeClr>
              </a:gs>
            </a:gsLst>
            <a:path path="circle">
              <a:fillToRect l="50000" t="130000" r="50000" b="-30000"/>
            </a:path>
            <a:tileRect/>
          </a:gradFill>
          <a:ln>
            <a:noFill/>
          </a:ln>
        </p:spPr>
        <p:txBody>
          <a:bodyPr wrap="none" anchor="ctr"/>
          <a:lstStyle>
            <a:lvl1pPr>
              <a:defRPr b="1" i="1">
                <a:solidFill>
                  <a:schemeClr val="tx1"/>
                </a:solidFill>
                <a:latin typeface="Arial" panose="020B0604020202020204" pitchFamily="34" charset="0"/>
                <a:ea typeface="宋体" panose="02010600030101010101" pitchFamily="2" charset="-122"/>
              </a:defRPr>
            </a:lvl1pPr>
            <a:lvl2pPr marL="742950" indent="-285750">
              <a:defRPr b="1" i="1">
                <a:solidFill>
                  <a:schemeClr val="tx1"/>
                </a:solidFill>
                <a:latin typeface="Arial" panose="020B0604020202020204" pitchFamily="34" charset="0"/>
                <a:ea typeface="宋体" panose="02010600030101010101" pitchFamily="2" charset="-122"/>
              </a:defRPr>
            </a:lvl2pPr>
            <a:lvl3pPr marL="1143000" indent="-228600">
              <a:defRPr b="1" i="1">
                <a:solidFill>
                  <a:schemeClr val="tx1"/>
                </a:solidFill>
                <a:latin typeface="Arial" panose="020B0604020202020204" pitchFamily="34" charset="0"/>
                <a:ea typeface="宋体" panose="02010600030101010101" pitchFamily="2" charset="-122"/>
              </a:defRPr>
            </a:lvl3pPr>
            <a:lvl4pPr marL="1600200" indent="-228600">
              <a:defRPr b="1" i="1">
                <a:solidFill>
                  <a:schemeClr val="tx1"/>
                </a:solidFill>
                <a:latin typeface="Arial" panose="020B0604020202020204" pitchFamily="34" charset="0"/>
                <a:ea typeface="宋体" panose="02010600030101010101" pitchFamily="2" charset="-122"/>
              </a:defRPr>
            </a:lvl4pPr>
            <a:lvl5pPr marL="2057400" indent="-228600">
              <a:defRPr b="1" i="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5" name="Rectangle 3">
            <a:extLst>
              <a:ext uri="{FF2B5EF4-FFF2-40B4-BE49-F238E27FC236}">
                <a16:creationId xmlns="" xmlns:a16="http://schemas.microsoft.com/office/drawing/2014/main" id="{FE28E3CB-892A-9843-D06E-1EE057A756E6}"/>
              </a:ext>
            </a:extLst>
          </p:cNvPr>
          <p:cNvSpPr/>
          <p:nvPr/>
        </p:nvSpPr>
        <p:spPr>
          <a:xfrm>
            <a:off x="0" y="0"/>
            <a:ext cx="12192000" cy="685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0">
                    <a:srgbClr val="0070C0"/>
                  </a:gs>
                  <a:gs pos="100000">
                    <a:srgbClr val="00CEC4"/>
                  </a:gs>
                </a:gsLst>
                <a:lin ang="3600000" scaled="0"/>
                <a:tileRect/>
              </a:gradFill>
              <a:effectLst>
                <a:outerShdw blurRad="50800" dist="38100" dir="2700000" algn="tl" rotWithShape="0">
                  <a:prstClr val="black">
                    <a:alpha val="40000"/>
                  </a:prstClr>
                </a:outerShdw>
                <a:reflection blurRad="16588" stA="15533" endPos="58000" dist="53001" dir="5400000" sy="-100000" algn="bl" rotWithShape="0"/>
              </a:effectLst>
              <a:latin typeface="微软雅黑" panose="020B0503020204020204" pitchFamily="34" charset="-122"/>
              <a:ea typeface="微软雅黑" panose="020B0503020204020204" pitchFamily="34" charset="-122"/>
            </a:endParaRPr>
          </a:p>
        </p:txBody>
      </p:sp>
      <p:sp>
        <p:nvSpPr>
          <p:cNvPr id="26" name="Freeform 44"/>
          <p:cNvSpPr>
            <a:spLocks/>
          </p:cNvSpPr>
          <p:nvPr/>
        </p:nvSpPr>
        <p:spPr bwMode="auto">
          <a:xfrm rot="16200000">
            <a:off x="5022089" y="3511216"/>
            <a:ext cx="314325" cy="109696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flip="none" rotWithShape="1">
            <a:gsLst>
              <a:gs pos="36000">
                <a:schemeClr val="bg1">
                  <a:lumMod val="75000"/>
                  <a:lumOff val="25000"/>
                </a:schemeClr>
              </a:gs>
              <a:gs pos="100000">
                <a:schemeClr val="accent2">
                  <a:lumMod val="95000"/>
                  <a:lumOff val="5000"/>
                </a:schemeClr>
              </a:gs>
              <a:gs pos="100000">
                <a:schemeClr val="accent2">
                  <a:lumMod val="60000"/>
                </a:schemeClr>
              </a:gs>
            </a:gsLst>
            <a:path path="circle">
              <a:fillToRect l="50000" t="130000" r="50000" b="-30000"/>
            </a:path>
            <a:tileRect/>
          </a:gradFill>
          <a:ln>
            <a:noFill/>
          </a:ln>
        </p:spPr>
        <p:txBody>
          <a:bodyPr wrap="none" anchor="ctr"/>
          <a:lstStyle>
            <a:lvl1pPr>
              <a:defRPr b="1" i="1">
                <a:solidFill>
                  <a:schemeClr val="tx1"/>
                </a:solidFill>
                <a:latin typeface="Arial" panose="020B0604020202020204" pitchFamily="34" charset="0"/>
                <a:ea typeface="宋体" panose="02010600030101010101" pitchFamily="2" charset="-122"/>
              </a:defRPr>
            </a:lvl1pPr>
            <a:lvl2pPr marL="742950" indent="-285750">
              <a:defRPr b="1" i="1">
                <a:solidFill>
                  <a:schemeClr val="tx1"/>
                </a:solidFill>
                <a:latin typeface="Arial" panose="020B0604020202020204" pitchFamily="34" charset="0"/>
                <a:ea typeface="宋体" panose="02010600030101010101" pitchFamily="2" charset="-122"/>
              </a:defRPr>
            </a:lvl2pPr>
            <a:lvl3pPr marL="1143000" indent="-228600">
              <a:defRPr b="1" i="1">
                <a:solidFill>
                  <a:schemeClr val="tx1"/>
                </a:solidFill>
                <a:latin typeface="Arial" panose="020B0604020202020204" pitchFamily="34" charset="0"/>
                <a:ea typeface="宋体" panose="02010600030101010101" pitchFamily="2" charset="-122"/>
              </a:defRPr>
            </a:lvl3pPr>
            <a:lvl4pPr marL="1600200" indent="-228600">
              <a:defRPr b="1" i="1">
                <a:solidFill>
                  <a:schemeClr val="tx1"/>
                </a:solidFill>
                <a:latin typeface="Arial" panose="020B0604020202020204" pitchFamily="34" charset="0"/>
                <a:ea typeface="宋体" panose="02010600030101010101" pitchFamily="2" charset="-122"/>
              </a:defRPr>
            </a:lvl4pPr>
            <a:lvl5pPr marL="2057400" indent="-228600">
              <a:defRPr b="1" i="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27" name="Freeform 45"/>
          <p:cNvSpPr>
            <a:spLocks/>
          </p:cNvSpPr>
          <p:nvPr/>
        </p:nvSpPr>
        <p:spPr bwMode="auto">
          <a:xfrm rot="16200000" flipH="1">
            <a:off x="4391853" y="2234505"/>
            <a:ext cx="1624012" cy="968375"/>
          </a:xfrm>
          <a:custGeom>
            <a:avLst/>
            <a:gdLst>
              <a:gd name="T0" fmla="*/ 0 w 735"/>
              <a:gd name="T1" fmla="*/ 0 h 532"/>
              <a:gd name="T2" fmla="*/ 382 w 735"/>
              <a:gd name="T3" fmla="*/ 202 h 532"/>
              <a:gd name="T4" fmla="*/ 577 w 735"/>
              <a:gd name="T5" fmla="*/ 202 h 532"/>
              <a:gd name="T6" fmla="*/ 637 w 735"/>
              <a:gd name="T7" fmla="*/ 249 h 532"/>
              <a:gd name="T8" fmla="*/ 639 w 735"/>
              <a:gd name="T9" fmla="*/ 402 h 532"/>
              <a:gd name="T10" fmla="*/ 598 w 735"/>
              <a:gd name="T11" fmla="*/ 400 h 532"/>
              <a:gd name="T12" fmla="*/ 669 w 735"/>
              <a:gd name="T13" fmla="*/ 532 h 532"/>
              <a:gd name="T14" fmla="*/ 735 w 735"/>
              <a:gd name="T15" fmla="*/ 402 h 532"/>
              <a:gd name="T16" fmla="*/ 696 w 735"/>
              <a:gd name="T17" fmla="*/ 402 h 532"/>
              <a:gd name="T18" fmla="*/ 694 w 735"/>
              <a:gd name="T19" fmla="*/ 226 h 532"/>
              <a:gd name="T20" fmla="*/ 616 w 735"/>
              <a:gd name="T21" fmla="*/ 150 h 532"/>
              <a:gd name="T22" fmla="*/ 335 w 735"/>
              <a:gd name="T23" fmla="*/ 149 h 532"/>
              <a:gd name="T24" fmla="*/ 69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flip="none" rotWithShape="1">
            <a:gsLst>
              <a:gs pos="36000">
                <a:schemeClr val="bg1">
                  <a:lumMod val="75000"/>
                  <a:lumOff val="25000"/>
                </a:schemeClr>
              </a:gs>
              <a:gs pos="100000">
                <a:schemeClr val="accent2">
                  <a:lumMod val="95000"/>
                  <a:lumOff val="5000"/>
                </a:schemeClr>
              </a:gs>
              <a:gs pos="100000">
                <a:schemeClr val="accent2">
                  <a:lumMod val="60000"/>
                </a:schemeClr>
              </a:gs>
            </a:gsLst>
            <a:path path="circle">
              <a:fillToRect l="50000" t="130000" r="50000" b="-30000"/>
            </a:path>
            <a:tileRect/>
          </a:gradFill>
          <a:ln>
            <a:noFill/>
          </a:ln>
        </p:spPr>
        <p:txBody>
          <a:bodyPr wrap="none" anchor="ctr"/>
          <a:lstStyle>
            <a:lvl1pPr>
              <a:defRPr b="1" i="1">
                <a:solidFill>
                  <a:schemeClr val="tx1"/>
                </a:solidFill>
                <a:latin typeface="Arial" panose="020B0604020202020204" pitchFamily="34" charset="0"/>
                <a:ea typeface="宋体" panose="02010600030101010101" pitchFamily="2" charset="-122"/>
              </a:defRPr>
            </a:lvl1pPr>
            <a:lvl2pPr marL="742950" indent="-285750">
              <a:defRPr b="1" i="1">
                <a:solidFill>
                  <a:schemeClr val="tx1"/>
                </a:solidFill>
                <a:latin typeface="Arial" panose="020B0604020202020204" pitchFamily="34" charset="0"/>
                <a:ea typeface="宋体" panose="02010600030101010101" pitchFamily="2" charset="-122"/>
              </a:defRPr>
            </a:lvl2pPr>
            <a:lvl3pPr marL="1143000" indent="-228600">
              <a:defRPr b="1" i="1">
                <a:solidFill>
                  <a:schemeClr val="tx1"/>
                </a:solidFill>
                <a:latin typeface="Arial" panose="020B0604020202020204" pitchFamily="34" charset="0"/>
                <a:ea typeface="宋体" panose="02010600030101010101" pitchFamily="2" charset="-122"/>
              </a:defRPr>
            </a:lvl3pPr>
            <a:lvl4pPr marL="1600200" indent="-228600">
              <a:defRPr b="1" i="1">
                <a:solidFill>
                  <a:schemeClr val="tx1"/>
                </a:solidFill>
                <a:latin typeface="Arial" panose="020B0604020202020204" pitchFamily="34" charset="0"/>
                <a:ea typeface="宋体" panose="02010600030101010101" pitchFamily="2" charset="-122"/>
              </a:defRPr>
            </a:lvl4pPr>
            <a:lvl5pPr marL="2057400" indent="-228600">
              <a:defRPr b="1" i="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i="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33" name="矩形 32"/>
          <p:cNvSpPr/>
          <p:nvPr/>
        </p:nvSpPr>
        <p:spPr>
          <a:xfrm>
            <a:off x="1554620" y="2114610"/>
            <a:ext cx="2492990"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提升企业社会</a:t>
            </a:r>
            <a:r>
              <a:rPr lang="zh-CN" altLang="en-US" dirty="0">
                <a:solidFill>
                  <a:schemeClr val="bg1">
                    <a:lumMod val="50000"/>
                    <a:lumOff val="50000"/>
                  </a:schemeClr>
                </a:solidFill>
                <a:latin typeface="微软雅黑" panose="020B0503020204020204" pitchFamily="34" charset="-122"/>
                <a:ea typeface="微软雅黑" panose="020B0503020204020204" pitchFamily="34" charset="-122"/>
              </a:rPr>
              <a:t>经济效益</a:t>
            </a:r>
          </a:p>
        </p:txBody>
      </p:sp>
      <p:sp>
        <p:nvSpPr>
          <p:cNvPr id="34" name="标题 2"/>
          <p:cNvSpPr txBox="1">
            <a:spLocks/>
          </p:cNvSpPr>
          <p:nvPr/>
        </p:nvSpPr>
        <p:spPr>
          <a:xfrm>
            <a:off x="875393" y="692069"/>
            <a:ext cx="4212546" cy="1028700"/>
          </a:xfrm>
          <a:prstGeom prst="rect">
            <a:avLst/>
          </a:prstGeom>
        </p:spPr>
        <p:txBody>
          <a:bodyPr/>
          <a:lstStyle>
            <a:defPPr>
              <a:defRPr lang="en-US"/>
            </a:defPPr>
            <a:lvl1pPr>
              <a:lnSpc>
                <a:spcPct val="100000"/>
              </a:lnSpc>
              <a:spcBef>
                <a:spcPts val="1200"/>
              </a:spcBef>
              <a:buNone/>
              <a:defRPr sz="3200" b="1" spc="200" baseline="0">
                <a:latin typeface="微软雅黑" panose="020B0503020204020204" pitchFamily="34" charset="-122"/>
                <a:ea typeface="微软雅黑" panose="020B0503020204020204" pitchFamily="34" charset="-122"/>
                <a:cs typeface="Hiragino Sans GB W6" charset="-122"/>
              </a:defRPr>
            </a:lvl1pPr>
          </a:lstStyle>
          <a:p>
            <a:r>
              <a:rPr lang="zh-CN" altLang="en-US" dirty="0"/>
              <a:t>经济</a:t>
            </a:r>
            <a:r>
              <a:rPr lang="zh-CN" altLang="en-US" dirty="0">
                <a:solidFill>
                  <a:schemeClr val="bg1">
                    <a:lumMod val="50000"/>
                    <a:lumOff val="50000"/>
                  </a:schemeClr>
                </a:solidFill>
              </a:rPr>
              <a:t>及</a:t>
            </a:r>
            <a:r>
              <a:rPr lang="zh-CN" altLang="en-US" dirty="0">
                <a:solidFill>
                  <a:schemeClr val="bg1">
                    <a:lumMod val="50000"/>
                    <a:lumOff val="50000"/>
                  </a:schemeClr>
                </a:solidFill>
              </a:rPr>
              <a:t>社会效益</a:t>
            </a:r>
          </a:p>
        </p:txBody>
      </p:sp>
      <p:sp>
        <p:nvSpPr>
          <p:cNvPr id="35" name="矩形 34"/>
          <p:cNvSpPr/>
          <p:nvPr/>
        </p:nvSpPr>
        <p:spPr>
          <a:xfrm>
            <a:off x="6089222" y="1896119"/>
            <a:ext cx="5238497" cy="3374450"/>
          </a:xfrm>
          <a:prstGeom prst="rect">
            <a:avLst/>
          </a:prstGeom>
        </p:spPr>
        <p:txBody>
          <a:bodyPr wrap="square">
            <a:spAutoFit/>
          </a:bodyPr>
          <a:lstStyle/>
          <a:p>
            <a:pPr indent="360000">
              <a:lnSpc>
                <a:spcPct val="150000"/>
              </a:lnSpc>
            </a:pPr>
            <a:r>
              <a:rPr lang="zh-CN" altLang="en-US" sz="1600" dirty="0">
                <a:latin typeface="微软雅黑 Light" panose="020B0502040204020203" pitchFamily="34" charset="-122"/>
                <a:ea typeface="微软雅黑 Light" panose="020B0502040204020203" pitchFamily="34" charset="-122"/>
              </a:rPr>
              <a:t>真时</a:t>
            </a:r>
            <a:r>
              <a:rPr lang="zh-CN" altLang="zh-CN" sz="1600" dirty="0">
                <a:latin typeface="微软雅黑 Light" panose="020B0502040204020203" pitchFamily="34" charset="-122"/>
                <a:ea typeface="微软雅黑 Light" panose="020B0502040204020203" pitchFamily="34" charset="-122"/>
              </a:rPr>
              <a:t>数字孪生应用</a:t>
            </a:r>
            <a:r>
              <a:rPr lang="zh-CN" altLang="en-US" sz="1600" dirty="0">
                <a:latin typeface="微软雅黑 Light" panose="020B0502040204020203" pitchFamily="34" charset="-122"/>
                <a:ea typeface="微软雅黑 Light" panose="020B0502040204020203" pitchFamily="34" charset="-122"/>
              </a:rPr>
              <a:t>集群</a:t>
            </a:r>
            <a:r>
              <a:rPr lang="zh-CN" altLang="zh-CN" sz="1600" dirty="0">
                <a:latin typeface="微软雅黑 Light" panose="020B0502040204020203" pitchFamily="34" charset="-122"/>
                <a:ea typeface="微软雅黑 Light" panose="020B0502040204020203" pitchFamily="34" charset="-122"/>
              </a:rPr>
              <a:t>致力于打造一个三层级数字孪生应用实现平台，数字孪生的实现程度决定了数字孪生体的应用效果，不同的行业，数字孪生化水平判定标准不同，应用场景自主对应还有待突破。数字孪生领域产品化缺少思维面的拓宽，</a:t>
            </a:r>
            <a:r>
              <a:rPr lang="en-US" altLang="zh-CN" sz="1600" dirty="0" err="1">
                <a:latin typeface="微软雅黑 Light" panose="020B0502040204020203" pitchFamily="34" charset="-122"/>
                <a:ea typeface="微软雅黑 Light" panose="020B0502040204020203" pitchFamily="34" charset="-122"/>
              </a:rPr>
              <a:t>IDatum</a:t>
            </a:r>
            <a:r>
              <a:rPr lang="zh-CN" altLang="zh-CN" sz="1600" dirty="0">
                <a:latin typeface="微软雅黑 Light" panose="020B0502040204020203" pitchFamily="34" charset="-122"/>
                <a:ea typeface="微软雅黑 Light" panose="020B0502040204020203" pitchFamily="34" charset="-122"/>
              </a:rPr>
              <a:t>数字孪生应用系统实现产品创新，从应用层次考虑开发，打破了数字孪生应用实现的痛点，突破行业限制，促进产业及行业发展，利用技术发展为社会企业数字化转型助力，为数字化经济做出一定的贡献</a:t>
            </a:r>
            <a:r>
              <a:rPr lang="zh-CN" altLang="en-US" sz="1600" dirty="0">
                <a:latin typeface="微软雅黑 Light" panose="020B0502040204020203" pitchFamily="34" charset="-122"/>
                <a:ea typeface="微软雅黑 Light" panose="020B0502040204020203" pitchFamily="34" charset="-122"/>
              </a:rPr>
              <a:t>。</a:t>
            </a:r>
          </a:p>
        </p:txBody>
      </p:sp>
      <p:sp>
        <p:nvSpPr>
          <p:cNvPr id="36" name="矩形 35"/>
          <p:cNvSpPr/>
          <p:nvPr/>
        </p:nvSpPr>
        <p:spPr>
          <a:xfrm>
            <a:off x="1554620" y="2952572"/>
            <a:ext cx="1569660" cy="369332"/>
          </a:xfrm>
          <a:prstGeom prst="rect">
            <a:avLst/>
          </a:prstGeom>
        </p:spPr>
        <p:txBody>
          <a:bodyPr wrap="none">
            <a:spAutoFit/>
          </a:bodyPr>
          <a:lstStyle/>
          <a:p>
            <a:r>
              <a:rPr lang="zh-CN" altLang="en-US" dirty="0">
                <a:solidFill>
                  <a:schemeClr val="bg1">
                    <a:lumMod val="50000"/>
                    <a:lumOff val="50000"/>
                  </a:schemeClr>
                </a:solidFill>
                <a:latin typeface="微软雅黑" panose="020B0503020204020204" pitchFamily="34" charset="-122"/>
                <a:ea typeface="微软雅黑" panose="020B0503020204020204" pitchFamily="34" charset="-122"/>
              </a:rPr>
              <a:t>提高</a:t>
            </a:r>
            <a:r>
              <a:rPr lang="zh-CN" altLang="en-US" dirty="0">
                <a:latin typeface="微软雅黑" panose="020B0503020204020204" pitchFamily="34" charset="-122"/>
                <a:ea typeface="微软雅黑" panose="020B0503020204020204" pitchFamily="34" charset="-122"/>
              </a:rPr>
              <a:t>产业能级</a:t>
            </a:r>
          </a:p>
        </p:txBody>
      </p:sp>
      <p:sp>
        <p:nvSpPr>
          <p:cNvPr id="37" name="矩形 36"/>
          <p:cNvSpPr/>
          <p:nvPr/>
        </p:nvSpPr>
        <p:spPr>
          <a:xfrm>
            <a:off x="1554620" y="3745128"/>
            <a:ext cx="2031325"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促进产业</a:t>
            </a:r>
            <a:r>
              <a:rPr lang="zh-CN" altLang="en-US" dirty="0">
                <a:solidFill>
                  <a:schemeClr val="bg1">
                    <a:lumMod val="50000"/>
                    <a:lumOff val="50000"/>
                  </a:schemeClr>
                </a:solidFill>
                <a:latin typeface="微软雅黑" panose="020B0503020204020204" pitchFamily="34" charset="-122"/>
                <a:ea typeface="微软雅黑" panose="020B0503020204020204" pitchFamily="34" charset="-122"/>
              </a:rPr>
              <a:t>行业发展</a:t>
            </a:r>
          </a:p>
        </p:txBody>
      </p:sp>
      <p:sp>
        <p:nvSpPr>
          <p:cNvPr id="38" name="矩形 37"/>
          <p:cNvSpPr/>
          <p:nvPr/>
        </p:nvSpPr>
        <p:spPr>
          <a:xfrm>
            <a:off x="1554620" y="4583090"/>
            <a:ext cx="2031325" cy="369332"/>
          </a:xfrm>
          <a:prstGeom prst="rect">
            <a:avLst/>
          </a:prstGeom>
        </p:spPr>
        <p:txBody>
          <a:bodyPr wrap="none">
            <a:spAutoFit/>
          </a:bodyPr>
          <a:lstStyle/>
          <a:p>
            <a:r>
              <a:rPr lang="zh-CN" altLang="en-US" dirty="0">
                <a:solidFill>
                  <a:schemeClr val="bg1">
                    <a:lumMod val="50000"/>
                    <a:lumOff val="50000"/>
                  </a:schemeClr>
                </a:solidFill>
                <a:latin typeface="微软雅黑" panose="020B0503020204020204" pitchFamily="34" charset="-122"/>
                <a:ea typeface="微软雅黑" panose="020B0503020204020204" pitchFamily="34" charset="-122"/>
              </a:rPr>
              <a:t>提升</a:t>
            </a:r>
            <a:r>
              <a:rPr lang="zh-CN" altLang="en-US" dirty="0">
                <a:latin typeface="微软雅黑" panose="020B0503020204020204" pitchFamily="34" charset="-122"/>
                <a:ea typeface="微软雅黑" panose="020B0503020204020204" pitchFamily="34" charset="-122"/>
              </a:rPr>
              <a:t>产品创新能力</a:t>
            </a:r>
          </a:p>
        </p:txBody>
      </p:sp>
      <p:sp>
        <p:nvSpPr>
          <p:cNvPr id="39" name="矩形 38"/>
          <p:cNvSpPr/>
          <p:nvPr/>
        </p:nvSpPr>
        <p:spPr>
          <a:xfrm>
            <a:off x="1554620" y="5418961"/>
            <a:ext cx="1569660"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突破</a:t>
            </a:r>
            <a:r>
              <a:rPr lang="zh-CN" altLang="en-US" dirty="0">
                <a:solidFill>
                  <a:schemeClr val="bg1">
                    <a:lumMod val="50000"/>
                    <a:lumOff val="50000"/>
                  </a:schemeClr>
                </a:solidFill>
                <a:latin typeface="微软雅黑" panose="020B0503020204020204" pitchFamily="34" charset="-122"/>
                <a:ea typeface="微软雅黑" panose="020B0503020204020204" pitchFamily="34" charset="-122"/>
              </a:rPr>
              <a:t>技术限制</a:t>
            </a:r>
          </a:p>
        </p:txBody>
      </p:sp>
    </p:spTree>
    <p:extLst>
      <p:ext uri="{BB962C8B-B14F-4D97-AF65-F5344CB8AC3E}">
        <p14:creationId xmlns:p14="http://schemas.microsoft.com/office/powerpoint/2010/main" val="142087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ppt_x</p:attrName>
                                        </p:attrNameLst>
                                      </p:cBhvr>
                                      <p:tavLst>
                                        <p:tav tm="0">
                                          <p:val>
                                            <p:strVal val="#ppt_x-.2"/>
                                          </p:val>
                                        </p:tav>
                                        <p:tav tm="100000">
                                          <p:val>
                                            <p:strVal val="#ppt_x"/>
                                          </p:val>
                                        </p:tav>
                                      </p:tavLst>
                                    </p:anim>
                                    <p:anim calcmode="lin" valueType="num">
                                      <p:cBhvr>
                                        <p:cTn id="8"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ppt_x</p:attrName>
                                        </p:attrNameLst>
                                      </p:cBhvr>
                                      <p:tavLst>
                                        <p:tav tm="0">
                                          <p:val>
                                            <p:strVal val="#ppt_x-.2"/>
                                          </p:val>
                                        </p:tav>
                                        <p:tav tm="100000">
                                          <p:val>
                                            <p:strVal val="#ppt_x"/>
                                          </p:val>
                                        </p:tav>
                                      </p:tavLst>
                                    </p:anim>
                                    <p:anim calcmode="lin" valueType="num">
                                      <p:cBhvr>
                                        <p:cTn id="13"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ppt_x</p:attrName>
                                        </p:attrNameLst>
                                      </p:cBhvr>
                                      <p:tavLst>
                                        <p:tav tm="0">
                                          <p:val>
                                            <p:strVal val="#ppt_x-.2"/>
                                          </p:val>
                                        </p:tav>
                                        <p:tav tm="100000">
                                          <p:val>
                                            <p:strVal val="#ppt_x"/>
                                          </p:val>
                                        </p:tav>
                                      </p:tavLst>
                                    </p:anim>
                                    <p:anim calcmode="lin" valueType="num">
                                      <p:cBhvr>
                                        <p:cTn id="18"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3"/>
          <p:cNvPicPr>
            <a:picLocks noGrp="1" noChangeAspect="1"/>
          </p:cNvPicPr>
          <p:nvPr>
            <p:ph type="pic" sz="quarter" idx="12"/>
          </p:nvPr>
        </p:nvPicPr>
        <p:blipFill>
          <a:blip r:embed="rId2" cstate="screen"/>
          <a:srcRect t="28906" b="28906"/>
          <a:stretch>
            <a:fillRect/>
          </a:stretch>
        </p:blipFill>
        <p:spPr/>
      </p:pic>
      <p:sp>
        <p:nvSpPr>
          <p:cNvPr id="10" name="Rectangle 9"/>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14"/>
          <p:cNvPicPr>
            <a:picLocks noChangeAspect="1"/>
          </p:cNvPicPr>
          <p:nvPr/>
        </p:nvPicPr>
        <p:blipFill>
          <a:blip r:embed="rId3" cstate="print"/>
          <a:stretch>
            <a:fillRect/>
          </a:stretch>
        </p:blipFill>
        <p:spPr>
          <a:xfrm>
            <a:off x="-897854" y="1862057"/>
            <a:ext cx="10276310" cy="5997117"/>
          </a:xfrm>
          <a:prstGeom prst="rect">
            <a:avLst/>
          </a:prstGeom>
        </p:spPr>
      </p:pic>
      <p:sp>
        <p:nvSpPr>
          <p:cNvPr id="11" name="Oval 10"/>
          <p:cNvSpPr/>
          <p:nvPr/>
        </p:nvSpPr>
        <p:spPr>
          <a:xfrm>
            <a:off x="3433191" y="0"/>
            <a:ext cx="7033846" cy="7033846"/>
          </a:xfrm>
          <a:prstGeom prst="ellipse">
            <a:avLst/>
          </a:prstGeom>
          <a:noFill/>
          <a:ln>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79969" y="-2353445"/>
            <a:ext cx="8625290" cy="8625290"/>
          </a:xfrm>
          <a:prstGeom prst="ellipse">
            <a:avLst/>
          </a:prstGeom>
          <a:noFill/>
          <a:ln>
            <a:solidFill>
              <a:schemeClr val="tx1">
                <a:alpha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71931" y="1072224"/>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64275" y="6177783"/>
            <a:ext cx="106878" cy="106878"/>
          </a:xfrm>
          <a:prstGeom prst="ellipse">
            <a:avLst/>
          </a:prstGeom>
          <a:gradFill>
            <a:gsLst>
              <a:gs pos="10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txBox="1"/>
          <p:nvPr/>
        </p:nvSpPr>
        <p:spPr>
          <a:xfrm>
            <a:off x="4151587" y="1671313"/>
            <a:ext cx="4394938" cy="903721"/>
          </a:xfrm>
          <a:prstGeom prst="rect">
            <a:avLst/>
          </a:prstGeom>
          <a:effectLst/>
        </p:spPr>
        <p:txBody>
          <a:bodyPr vert="horz" lIns="0" tIns="192024" rIns="0" bIns="0" rtlCol="0" anchor="t" anchorCtr="0">
            <a:noAutofit/>
          </a:bodyPr>
          <a:lstStyle>
            <a:lvl1pPr algn="l" defTabSz="914400" rtl="0" eaLnBrk="1" latinLnBrk="0" hangingPunct="1">
              <a:lnSpc>
                <a:spcPct val="75000"/>
              </a:lnSpc>
              <a:spcBef>
                <a:spcPct val="0"/>
              </a:spcBef>
              <a:buNone/>
              <a:defRPr sz="5400" kern="1200" spc="-151" baseline="0">
                <a:solidFill>
                  <a:schemeClr val="tx1"/>
                </a:solidFill>
                <a:latin typeface="+mj-lt"/>
                <a:ea typeface="+mj-ea"/>
                <a:cs typeface="+mj-cs"/>
              </a:defRPr>
            </a:lvl1pPr>
          </a:lstStyle>
          <a:p>
            <a:pPr algn="ctr"/>
            <a:r>
              <a:rPr lang="en-US" altLang="zh-CN" b="1" spc="300" dirty="0">
                <a:solidFill>
                  <a:srgbClr val="FFFFFF"/>
                </a:solidFill>
                <a:latin typeface="Arial" panose="020B0604020202020204" pitchFamily="34" charset="0"/>
                <a:ea typeface="微软雅黑" panose="020B0503020204020204" pitchFamily="34" charset="-122"/>
                <a:cs typeface="Arial" panose="020B0604020202020204" pitchFamily="34" charset="0"/>
              </a:rPr>
              <a:t>THANKS</a:t>
            </a:r>
            <a:endParaRPr lang="en-US" b="1" spc="300"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4754849" y="1179102"/>
            <a:ext cx="4111482" cy="400110"/>
          </a:xfrm>
          <a:prstGeom prst="rect">
            <a:avLst/>
          </a:prstGeom>
        </p:spPr>
        <p:txBody>
          <a:bodyPr wrap="square">
            <a:spAutoFit/>
          </a:bodyPr>
          <a:lstStyle/>
          <a:p>
            <a:r>
              <a:rPr lang="zh-CN" altLang="en-US" sz="2000" kern="6500" spc="1000" dirty="0">
                <a:latin typeface="微软雅黑" panose="020B0503020204020204" pitchFamily="34" charset="-122"/>
                <a:ea typeface="微软雅黑" panose="020B0503020204020204" pitchFamily="34" charset="-122"/>
                <a:cs typeface="Hiragino Sans GB W3" charset="-122"/>
              </a:rPr>
              <a:t>愿</a:t>
            </a:r>
            <a:r>
              <a:rPr lang="zh-CN" altLang="en-US" sz="2000" kern="6500" spc="1000" dirty="0">
                <a:solidFill>
                  <a:schemeClr val="accent1"/>
                </a:solidFill>
                <a:latin typeface="微软雅黑" panose="020B0503020204020204" pitchFamily="34" charset="-122"/>
                <a:ea typeface="微软雅黑" panose="020B0503020204020204" pitchFamily="34" charset="-122"/>
                <a:cs typeface="Hiragino Sans GB W3" charset="-122"/>
              </a:rPr>
              <a:t>陪伴</a:t>
            </a:r>
            <a:r>
              <a:rPr lang="zh-CN" altLang="en-US" sz="2000" kern="6500" spc="1000" dirty="0">
                <a:latin typeface="微软雅黑" panose="020B0503020204020204" pitchFamily="34" charset="-122"/>
                <a:ea typeface="微软雅黑" panose="020B0503020204020204" pitchFamily="34" charset="-122"/>
                <a:cs typeface="Hiragino Sans GB W3" charset="-122"/>
              </a:rPr>
              <a:t>、</a:t>
            </a:r>
            <a:r>
              <a:rPr lang="zh-CN" altLang="en-US" sz="2000" kern="6500" spc="1000" dirty="0">
                <a:solidFill>
                  <a:schemeClr val="accent1"/>
                </a:solidFill>
                <a:latin typeface="微软雅黑" panose="020B0503020204020204" pitchFamily="34" charset="-122"/>
                <a:ea typeface="微软雅黑" panose="020B0503020204020204" pitchFamily="34" charset="-122"/>
                <a:cs typeface="Hiragino Sans GB W3" charset="-122"/>
              </a:rPr>
              <a:t>见证</a:t>
            </a:r>
            <a:r>
              <a:rPr lang="zh-CN" altLang="en-US" sz="2000" kern="6500" spc="1000" dirty="0">
                <a:latin typeface="微软雅黑" panose="020B0503020204020204" pitchFamily="34" charset="-122"/>
                <a:ea typeface="微软雅黑" panose="020B0503020204020204" pitchFamily="34" charset="-122"/>
                <a:cs typeface="Hiragino Sans GB W3" charset="-122"/>
              </a:rPr>
              <a:t>与</a:t>
            </a:r>
            <a:r>
              <a:rPr lang="zh-CN" altLang="en-US" sz="2000" kern="6500" spc="1000" dirty="0">
                <a:solidFill>
                  <a:schemeClr val="accent1"/>
                </a:solidFill>
                <a:latin typeface="微软雅黑" panose="020B0503020204020204" pitchFamily="34" charset="-122"/>
                <a:ea typeface="微软雅黑" panose="020B0503020204020204" pitchFamily="34" charset="-122"/>
                <a:cs typeface="Hiragino Sans GB W3" charset="-122"/>
              </a:rPr>
              <a:t>支持</a:t>
            </a:r>
          </a:p>
        </p:txBody>
      </p:sp>
      <p:pic>
        <p:nvPicPr>
          <p:cNvPr id="3" name="图片 2">
            <a:extLst>
              <a:ext uri="{FF2B5EF4-FFF2-40B4-BE49-F238E27FC236}">
                <a16:creationId xmlns="" xmlns:a16="http://schemas.microsoft.com/office/drawing/2014/main" id="{70947D7F-F5E3-ACDA-7993-0884F05E8B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505" y="489950"/>
            <a:ext cx="2918659" cy="891019"/>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1661" y="5203161"/>
            <a:ext cx="1002170" cy="1002170"/>
          </a:xfrm>
          <a:prstGeom prst="rect">
            <a:avLst/>
          </a:prstGeom>
        </p:spPr>
      </p:pic>
      <p:sp>
        <p:nvSpPr>
          <p:cNvPr id="7" name="文本框 6"/>
          <p:cNvSpPr txBox="1"/>
          <p:nvPr/>
        </p:nvSpPr>
        <p:spPr>
          <a:xfrm>
            <a:off x="9320955" y="6234391"/>
            <a:ext cx="1910710" cy="276999"/>
          </a:xfrm>
          <a:prstGeom prst="rect">
            <a:avLst/>
          </a:prstGeom>
          <a:noFill/>
        </p:spPr>
        <p:txBody>
          <a:bodyPr wrap="square" rtlCol="0">
            <a:spAutoFit/>
          </a:bodyPr>
          <a:lstStyle/>
          <a:p>
            <a:r>
              <a:rPr lang="zh-CN" altLang="en-US" sz="1200" dirty="0" smtClean="0">
                <a:latin typeface="微软雅黑" panose="020B0503020204020204" pitchFamily="34" charset="-122"/>
                <a:ea typeface="微软雅黑" panose="020B0503020204020204" pitchFamily="34" charset="-122"/>
              </a:rPr>
              <a:t>真时数智公众号</a:t>
            </a:r>
            <a:endParaRPr lang="zh-CN" altLang="en-US" sz="1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6024282" y="946673"/>
            <a:ext cx="5567439" cy="1703070"/>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对“对象”的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解构</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en-US" sz="3200" b="1" dirty="0">
                <a:solidFill>
                  <a:schemeClr val="accent1"/>
                </a:solidFill>
                <a:latin typeface="微软雅黑" panose="020B0503020204020204" pitchFamily="34" charset="-122"/>
                <a:ea typeface="微软雅黑" panose="020B0503020204020204" pitchFamily="34" charset="-122"/>
                <a:cs typeface="Hiragino Sans GB W6" charset="-122"/>
              </a:rPr>
              <a:t>Deconstruction </a:t>
            </a:r>
            <a:r>
              <a:rPr lang="en-US" altLang="zh-CN" sz="3200" b="1" dirty="0">
                <a:latin typeface="微软雅黑" panose="020B0503020204020204" pitchFamily="34" charset="-122"/>
                <a:ea typeface="微软雅黑" panose="020B0503020204020204" pitchFamily="34" charset="-122"/>
                <a:cs typeface="Hiragino Sans GB W6" charset="-122"/>
              </a:rPr>
              <a:t>of “Object"</a:t>
            </a:r>
            <a:endParaRPr lang="en-US" sz="3200" b="1" dirty="0">
              <a:latin typeface="微软雅黑" panose="020B0503020204020204" pitchFamily="34" charset="-122"/>
              <a:ea typeface="微软雅黑" panose="020B0503020204020204" pitchFamily="34" charset="-122"/>
              <a:cs typeface="Hiragino Sans GB W6" charset="-122"/>
            </a:endParaRPr>
          </a:p>
        </p:txBody>
      </p:sp>
      <p:pic>
        <p:nvPicPr>
          <p:cNvPr id="6" name="图片 5" descr="6959641_223948520359_2.png"/>
          <p:cNvPicPr>
            <a:picLocks noChangeAspect="1"/>
          </p:cNvPicPr>
          <p:nvPr/>
        </p:nvPicPr>
        <p:blipFill>
          <a:blip r:embed="rId2" cstate="print"/>
          <a:stretch>
            <a:fillRect/>
          </a:stretch>
        </p:blipFill>
        <p:spPr>
          <a:xfrm>
            <a:off x="1742738" y="2541111"/>
            <a:ext cx="3507384" cy="3507384"/>
          </a:xfrm>
          <a:prstGeom prst="rect">
            <a:avLst/>
          </a:prstGeom>
        </p:spPr>
      </p:pic>
      <p:sp>
        <p:nvSpPr>
          <p:cNvPr id="8" name="TextBox 7"/>
          <p:cNvSpPr txBox="1"/>
          <p:nvPr/>
        </p:nvSpPr>
        <p:spPr>
          <a:xfrm>
            <a:off x="9325350" y="4277214"/>
            <a:ext cx="2137055" cy="553998"/>
          </a:xfrm>
          <a:prstGeom prst="rect">
            <a:avLst/>
          </a:prstGeom>
          <a:noFill/>
        </p:spPr>
        <p:txBody>
          <a:bodyPr wrap="square" lIns="0" tIns="0" rIns="0" bIns="0" rtlCol="0">
            <a:spAutoFit/>
          </a:bodyPr>
          <a:lstStyle/>
          <a:p>
            <a:pPr marL="514350" indent="-240030">
              <a:lnSpc>
                <a:spcPct val="200000"/>
              </a:lnSpc>
              <a:buSzPct val="60000"/>
            </a:pPr>
            <a:r>
              <a:rPr lang="zh-CN" altLang="en-US" b="1" dirty="0">
                <a:solidFill>
                  <a:schemeClr val="accent1">
                    <a:lumMod val="20000"/>
                    <a:lumOff val="80000"/>
                  </a:schemeClr>
                </a:solidFill>
                <a:latin typeface="微软雅黑" panose="020B0503020204020204" pitchFamily="34" charset="-122"/>
                <a:ea typeface="微软雅黑" panose="020B0503020204020204" pitchFamily="34" charset="-122"/>
              </a:rPr>
              <a:t>对实体对象的</a:t>
            </a:r>
            <a:r>
              <a:rPr lang="zh-CN" altLang="en-US" b="1" dirty="0">
                <a:solidFill>
                  <a:schemeClr val="accent3"/>
                </a:solidFill>
                <a:latin typeface="微软雅黑" panose="020B0503020204020204" pitchFamily="34" charset="-122"/>
                <a:ea typeface="微软雅黑" panose="020B0503020204020204" pitchFamily="34" charset="-122"/>
              </a:rPr>
              <a:t>解构</a:t>
            </a:r>
            <a:endParaRPr lang="en-US" b="1" dirty="0">
              <a:latin typeface="微软雅黑" panose="020B0503020204020204" pitchFamily="34" charset="-122"/>
              <a:ea typeface="微软雅黑" panose="020B0503020204020204" pitchFamily="34" charset="-122"/>
              <a:cs typeface="Titillium Light" charset="0"/>
            </a:endParaRPr>
          </a:p>
        </p:txBody>
      </p:sp>
      <p:sp>
        <p:nvSpPr>
          <p:cNvPr id="9" name="TextBox 8"/>
          <p:cNvSpPr txBox="1"/>
          <p:nvPr/>
        </p:nvSpPr>
        <p:spPr>
          <a:xfrm>
            <a:off x="9325350" y="4747664"/>
            <a:ext cx="2137055" cy="553998"/>
          </a:xfrm>
          <a:prstGeom prst="rect">
            <a:avLst/>
          </a:prstGeom>
          <a:noFill/>
        </p:spPr>
        <p:txBody>
          <a:bodyPr wrap="square" lIns="0" tIns="0" rIns="0" bIns="0" rtlCol="0">
            <a:spAutoFit/>
          </a:bodyPr>
          <a:lstStyle/>
          <a:p>
            <a:pPr marL="514350" indent="-240030">
              <a:lnSpc>
                <a:spcPct val="200000"/>
              </a:lnSpc>
              <a:buSzPct val="60000"/>
            </a:pPr>
            <a:r>
              <a:rPr lang="zh-CN" altLang="en-US" b="1" dirty="0">
                <a:solidFill>
                  <a:schemeClr val="accent1">
                    <a:lumMod val="20000"/>
                    <a:lumOff val="80000"/>
                  </a:schemeClr>
                </a:solidFill>
                <a:latin typeface="微软雅黑" panose="020B0503020204020204" pitchFamily="34" charset="-122"/>
                <a:ea typeface="微软雅黑" panose="020B0503020204020204" pitchFamily="34" charset="-122"/>
              </a:rPr>
              <a:t>对业务的</a:t>
            </a:r>
            <a:r>
              <a:rPr lang="zh-CN" altLang="en-US" b="1" dirty="0">
                <a:solidFill>
                  <a:schemeClr val="accent3"/>
                </a:solidFill>
                <a:latin typeface="微软雅黑" panose="020B0503020204020204" pitchFamily="34" charset="-122"/>
                <a:ea typeface="微软雅黑" panose="020B0503020204020204" pitchFamily="34" charset="-122"/>
              </a:rPr>
              <a:t>解构</a:t>
            </a:r>
            <a:endParaRPr lang="en-US" b="1" dirty="0">
              <a:latin typeface="微软雅黑" panose="020B0503020204020204" pitchFamily="34" charset="-122"/>
              <a:ea typeface="微软雅黑" panose="020B0503020204020204" pitchFamily="34" charset="-122"/>
              <a:cs typeface="Titillium Light" charset="0"/>
            </a:endParaRPr>
          </a:p>
        </p:txBody>
      </p:sp>
      <p:sp>
        <p:nvSpPr>
          <p:cNvPr id="11" name="TextBox 10"/>
          <p:cNvSpPr txBox="1"/>
          <p:nvPr/>
        </p:nvSpPr>
        <p:spPr>
          <a:xfrm>
            <a:off x="9325350" y="5295432"/>
            <a:ext cx="3074106" cy="646331"/>
          </a:xfrm>
          <a:prstGeom prst="rect">
            <a:avLst/>
          </a:prstGeom>
          <a:noFill/>
        </p:spPr>
        <p:txBody>
          <a:bodyPr wrap="square" lIns="0" tIns="0" rIns="0" bIns="0" rtlCol="0">
            <a:spAutoFit/>
          </a:bodyPr>
          <a:lstStyle/>
          <a:p>
            <a:pPr marL="514350" indent="-240030">
              <a:lnSpc>
                <a:spcPct val="150000"/>
              </a:lnSpc>
              <a:buSzPct val="60000"/>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业务线本身</a:t>
            </a:r>
            <a:endParaRPr lang="en-US" altLang="zh-CN" sz="1400" dirty="0">
              <a:latin typeface="微软雅黑" panose="020B0503020204020204" pitchFamily="34" charset="-122"/>
              <a:ea typeface="微软雅黑" panose="020B0503020204020204" pitchFamily="34" charset="-122"/>
            </a:endParaRPr>
          </a:p>
          <a:p>
            <a:pPr marL="514350" indent="-240030">
              <a:lnSpc>
                <a:spcPct val="150000"/>
              </a:lnSpc>
              <a:buSzPct val="60000"/>
            </a:pP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数据流信息流</a:t>
            </a:r>
            <a:endParaRPr lang="en-US" sz="2000" dirty="0">
              <a:latin typeface="微软雅黑" panose="020B0503020204020204" pitchFamily="34" charset="-122"/>
              <a:ea typeface="微软雅黑" panose="020B0503020204020204" pitchFamily="34" charset="-122"/>
              <a:cs typeface="Titillium Light" charset="0"/>
            </a:endParaRPr>
          </a:p>
        </p:txBody>
      </p:sp>
      <p:pic>
        <p:nvPicPr>
          <p:cNvPr id="14" name="图片 13" descr="151815qo2i2kkihph4zhf4.png"/>
          <p:cNvPicPr>
            <a:picLocks noChangeAspect="1"/>
          </p:cNvPicPr>
          <p:nvPr/>
        </p:nvPicPr>
        <p:blipFill>
          <a:blip r:embed="rId3" cstate="print"/>
          <a:stretch>
            <a:fillRect/>
          </a:stretch>
        </p:blipFill>
        <p:spPr>
          <a:xfrm>
            <a:off x="5400735" y="2541111"/>
            <a:ext cx="3507384" cy="350738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descr="本质.png"/>
          <p:cNvPicPr>
            <a:picLocks noGrp="1" noChangeAspect="1"/>
          </p:cNvPicPr>
          <p:nvPr>
            <p:ph type="pic" sz="quarter" idx="12"/>
          </p:nvPr>
        </p:nvPicPr>
        <p:blipFill>
          <a:blip r:embed="rId2" cstate="print"/>
          <a:srcRect/>
          <a:stretch>
            <a:fillRect/>
          </a:stretch>
        </p:blipFill>
        <p:spPr/>
      </p:pic>
      <p:sp>
        <p:nvSpPr>
          <p:cNvPr id="5" name="Title 1"/>
          <p:cNvSpPr txBox="1"/>
          <p:nvPr/>
        </p:nvSpPr>
        <p:spPr>
          <a:xfrm>
            <a:off x="874638" y="4406058"/>
            <a:ext cx="5567439" cy="1703070"/>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回归业务的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本质</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en-US" sz="3200" b="1" dirty="0">
                <a:solidFill>
                  <a:schemeClr val="accent1"/>
                </a:solidFill>
                <a:latin typeface="微软雅黑" panose="020B0503020204020204" pitchFamily="34" charset="-122"/>
                <a:ea typeface="微软雅黑" panose="020B0503020204020204" pitchFamily="34" charset="-122"/>
                <a:cs typeface="Hiragino Sans GB W6" charset="-122"/>
              </a:rPr>
              <a:t>Return </a:t>
            </a:r>
            <a:r>
              <a:rPr lang="en-US" sz="3200" b="1" dirty="0">
                <a:latin typeface="微软雅黑" panose="020B0503020204020204" pitchFamily="34" charset="-122"/>
                <a:ea typeface="微软雅黑" panose="020B0503020204020204" pitchFamily="34" charset="-122"/>
                <a:cs typeface="Hiragino Sans GB W6" charset="-122"/>
              </a:rPr>
              <a:t>to the essence of business</a:t>
            </a:r>
          </a:p>
        </p:txBody>
      </p:sp>
      <p:sp>
        <p:nvSpPr>
          <p:cNvPr id="6" name="Title 1"/>
          <p:cNvSpPr txBox="1"/>
          <p:nvPr/>
        </p:nvSpPr>
        <p:spPr>
          <a:xfrm>
            <a:off x="949945" y="2926090"/>
            <a:ext cx="2859026" cy="381294"/>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1800" b="1" dirty="0">
                <a:solidFill>
                  <a:schemeClr val="accent1"/>
                </a:solidFill>
                <a:latin typeface="微软雅黑" panose="020B0503020204020204" pitchFamily="34" charset="-122"/>
                <a:ea typeface="微软雅黑" panose="020B0503020204020204" pitchFamily="34" charset="-122"/>
                <a:cs typeface="Hiragino Sans GB W6" charset="-122"/>
              </a:rPr>
              <a:t>我们不是数据的搬运工</a:t>
            </a:r>
            <a:endParaRPr lang="en-US" altLang="zh-CN" sz="1800" b="1" dirty="0">
              <a:solidFill>
                <a:schemeClr val="accent1"/>
              </a:solidFill>
              <a:latin typeface="微软雅黑" panose="020B0503020204020204" pitchFamily="34" charset="-122"/>
              <a:ea typeface="微软雅黑" panose="020B0503020204020204" pitchFamily="34" charset="-122"/>
              <a:cs typeface="Hiragino Sans GB W6" charset="-122"/>
            </a:endParaRPr>
          </a:p>
        </p:txBody>
      </p:sp>
      <p:sp>
        <p:nvSpPr>
          <p:cNvPr id="7" name="TextBox 7"/>
          <p:cNvSpPr txBox="1"/>
          <p:nvPr/>
        </p:nvSpPr>
        <p:spPr>
          <a:xfrm>
            <a:off x="1025250" y="3307384"/>
            <a:ext cx="2930114" cy="701731"/>
          </a:xfrm>
          <a:prstGeom prst="rect">
            <a:avLst/>
          </a:prstGeom>
          <a:noFill/>
        </p:spPr>
        <p:txBody>
          <a:bodyPr wrap="square" lIns="0" rIns="0" rtlCol="0">
            <a:spAutoFit/>
          </a:bodyPr>
          <a:lstStyle/>
          <a:p>
            <a:pPr>
              <a:lnSpc>
                <a:spcPct val="120000"/>
              </a:lnSpc>
            </a:pPr>
            <a:r>
              <a:rPr lang="zh-CN" altLang="en-US" sz="1100" dirty="0">
                <a:solidFill>
                  <a:srgbClr val="B4C8E6"/>
                </a:solidFill>
                <a:latin typeface="微软雅黑" panose="020B0503020204020204" pitchFamily="34" charset="-122"/>
                <a:ea typeface="微软雅黑" panose="020B0503020204020204" pitchFamily="34" charset="-122"/>
              </a:rPr>
              <a:t>数字孪生只是工具，不是为了孪生而孪生，我们也不只是数据点搬运工，而是利用这个工具回归业务本质的属性</a:t>
            </a:r>
            <a:endParaRPr lang="en-US" sz="1100" dirty="0">
              <a:solidFill>
                <a:srgbClr val="B4C8E6"/>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摄图网_500706232_夜色朦胧的重庆城市风景（非企业商用）.png"/>
          <p:cNvPicPr>
            <a:picLocks noChangeAspect="1"/>
          </p:cNvPicPr>
          <p:nvPr/>
        </p:nvPicPr>
        <p:blipFill>
          <a:blip r:embed="rId2" cstate="print"/>
          <a:stretch>
            <a:fillRect/>
          </a:stretch>
        </p:blipFill>
        <p:spPr>
          <a:xfrm>
            <a:off x="0" y="0"/>
            <a:ext cx="12192000" cy="6858000"/>
          </a:xfrm>
          <a:prstGeom prst="rect">
            <a:avLst/>
          </a:prstGeom>
        </p:spPr>
      </p:pic>
      <p:sp>
        <p:nvSpPr>
          <p:cNvPr id="4" name="Title 1"/>
          <p:cNvSpPr txBox="1"/>
          <p:nvPr/>
        </p:nvSpPr>
        <p:spPr>
          <a:xfrm>
            <a:off x="8122025" y="719598"/>
            <a:ext cx="3388659"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lnSpc>
                <a:spcPct val="100000"/>
              </a:lnSpc>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价值</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构建</a:t>
            </a:r>
            <a:r>
              <a:rPr lang="zh-CN" altLang="en-US" sz="3200" b="1" dirty="0">
                <a:latin typeface="微软雅黑" panose="020B0503020204020204" pitchFamily="34" charset="-122"/>
                <a:ea typeface="微软雅黑" panose="020B0503020204020204" pitchFamily="34" charset="-122"/>
                <a:cs typeface="Hiragino Sans GB W6" charset="-122"/>
              </a:rPr>
              <a:t>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思维</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lnSpc>
                <a:spcPct val="100000"/>
              </a:lnSpc>
            </a:pPr>
            <a:r>
              <a:rPr lang="en-US" altLang="zh-CN" sz="2800" b="1" dirty="0">
                <a:solidFill>
                  <a:schemeClr val="accent1"/>
                </a:solidFill>
                <a:latin typeface="微软雅黑" panose="020B0503020204020204" pitchFamily="34" charset="-122"/>
                <a:ea typeface="微软雅黑" panose="020B0503020204020204" pitchFamily="34" charset="-122"/>
              </a:rPr>
              <a:t>Thinking </a:t>
            </a:r>
            <a:r>
              <a:rPr lang="en-US" altLang="zh-CN" sz="2800" b="1" dirty="0">
                <a:latin typeface="微软雅黑" panose="020B0503020204020204" pitchFamily="34" charset="-122"/>
                <a:ea typeface="微软雅黑" panose="020B0503020204020204" pitchFamily="34" charset="-122"/>
              </a:rPr>
              <a:t>of Value</a:t>
            </a:r>
          </a:p>
        </p:txBody>
      </p:sp>
      <p:sp>
        <p:nvSpPr>
          <p:cNvPr id="5" name="矩形 4"/>
          <p:cNvSpPr/>
          <p:nvPr/>
        </p:nvSpPr>
        <p:spPr>
          <a:xfrm>
            <a:off x="2710895" y="4726180"/>
            <a:ext cx="3018024" cy="600164"/>
          </a:xfrm>
          <a:prstGeom prst="rect">
            <a:avLst/>
          </a:prstGeom>
        </p:spPr>
        <p:txBody>
          <a:bodyPr wrap="square">
            <a:spAutoFit/>
          </a:bodyPr>
          <a:lstStyle/>
          <a:p>
            <a:pPr algn="ctr">
              <a:lnSpc>
                <a:spcPct val="150000"/>
              </a:lnSpc>
            </a:pPr>
            <a:r>
              <a:rPr lang="zh-CN" altLang="en-US" sz="1100" dirty="0">
                <a:solidFill>
                  <a:srgbClr val="E2EDF9"/>
                </a:solidFill>
                <a:latin typeface="微软雅黑" panose="020B0503020204020204" pitchFamily="34" charset="-122"/>
                <a:ea typeface="微软雅黑" panose="020B0503020204020204" pitchFamily="34" charset="-122"/>
              </a:rPr>
              <a:t>我们对于客户，是与客户共同创造，共同构建价值，而不只是为了完成业务的委托。</a:t>
            </a:r>
            <a:endParaRPr lang="en-US" altLang="zh-CN" sz="1100" dirty="0">
              <a:solidFill>
                <a:srgbClr val="E2EDF9"/>
              </a:solidFill>
              <a:latin typeface="微软雅黑" panose="020B0503020204020204" pitchFamily="34" charset="-122"/>
              <a:ea typeface="微软雅黑" panose="020B0503020204020204" pitchFamily="34" charset="-122"/>
            </a:endParaRPr>
          </a:p>
        </p:txBody>
      </p:sp>
      <p:sp>
        <p:nvSpPr>
          <p:cNvPr id="8" name="矩形 7"/>
          <p:cNvSpPr/>
          <p:nvPr/>
        </p:nvSpPr>
        <p:spPr>
          <a:xfrm>
            <a:off x="6832516" y="4726180"/>
            <a:ext cx="3063473" cy="854080"/>
          </a:xfrm>
          <a:prstGeom prst="rect">
            <a:avLst/>
          </a:prstGeom>
        </p:spPr>
        <p:txBody>
          <a:bodyPr wrap="square">
            <a:spAutoFit/>
          </a:bodyPr>
          <a:lstStyle/>
          <a:p>
            <a:pPr algn="ctr">
              <a:lnSpc>
                <a:spcPct val="150000"/>
              </a:lnSpc>
            </a:pPr>
            <a:r>
              <a:rPr lang="zh-CN" altLang="en-US" sz="1100" dirty="0">
                <a:solidFill>
                  <a:srgbClr val="E2EDF9"/>
                </a:solidFill>
                <a:latin typeface="微软雅黑" panose="020B0503020204020204" pitchFamily="34" charset="-122"/>
                <a:ea typeface="微软雅黑" panose="020B0503020204020204" pitchFamily="34" charset="-122"/>
              </a:rPr>
              <a:t>我们以数字孪生为载体，用数字孪生去解决一些问题。用构建价值的思维去思考，决定了结果呈现不同</a:t>
            </a:r>
            <a:r>
              <a:rPr lang="en-US" altLang="zh-CN" sz="1100" dirty="0">
                <a:solidFill>
                  <a:srgbClr val="E2EDF9"/>
                </a:solidFill>
                <a:latin typeface="微软雅黑" panose="020B0503020204020204" pitchFamily="34" charset="-122"/>
                <a:ea typeface="微软雅黑" panose="020B0503020204020204" pitchFamily="34" charset="-122"/>
              </a:rPr>
              <a:t>——</a:t>
            </a:r>
            <a:r>
              <a:rPr lang="zh-CN" altLang="en-US" sz="1100" dirty="0">
                <a:solidFill>
                  <a:srgbClr val="E2EDF9"/>
                </a:solidFill>
                <a:latin typeface="微软雅黑" panose="020B0503020204020204" pitchFamily="34" charset="-122"/>
                <a:ea typeface="微软雅黑" panose="020B0503020204020204" pitchFamily="34" charset="-122"/>
              </a:rPr>
              <a:t>即规则不同，结果不同</a:t>
            </a:r>
            <a:endParaRPr lang="zh-CN" altLang="zh-CN" sz="1100" dirty="0">
              <a:solidFill>
                <a:srgbClr val="E2EDF9"/>
              </a:solidFill>
              <a:latin typeface="微软雅黑" panose="020B0503020204020204" pitchFamily="34" charset="-122"/>
              <a:ea typeface="微软雅黑" panose="020B0503020204020204" pitchFamily="34" charset="-122"/>
            </a:endParaRPr>
          </a:p>
        </p:txBody>
      </p:sp>
      <p:sp>
        <p:nvSpPr>
          <p:cNvPr id="17" name="Freeform 1137"/>
          <p:cNvSpPr>
            <a:spLocks noEditPoints="1"/>
          </p:cNvSpPr>
          <p:nvPr/>
        </p:nvSpPr>
        <p:spPr bwMode="auto">
          <a:xfrm>
            <a:off x="3918174" y="3223643"/>
            <a:ext cx="603466" cy="547326"/>
          </a:xfrm>
          <a:custGeom>
            <a:avLst/>
            <a:gdLst>
              <a:gd name="T0" fmla="*/ 160 w 160"/>
              <a:gd name="T1" fmla="*/ 45 h 144"/>
              <a:gd name="T2" fmla="*/ 160 w 160"/>
              <a:gd name="T3" fmla="*/ 45 h 144"/>
              <a:gd name="T4" fmla="*/ 160 w 160"/>
              <a:gd name="T5" fmla="*/ 44 h 144"/>
              <a:gd name="T6" fmla="*/ 160 w 160"/>
              <a:gd name="T7" fmla="*/ 44 h 144"/>
              <a:gd name="T8" fmla="*/ 133 w 160"/>
              <a:gd name="T9" fmla="*/ 1 h 144"/>
              <a:gd name="T10" fmla="*/ 132 w 160"/>
              <a:gd name="T11" fmla="*/ 0 h 144"/>
              <a:gd name="T12" fmla="*/ 132 w 160"/>
              <a:gd name="T13" fmla="*/ 0 h 144"/>
              <a:gd name="T14" fmla="*/ 29 w 160"/>
              <a:gd name="T15" fmla="*/ 0 h 144"/>
              <a:gd name="T16" fmla="*/ 28 w 160"/>
              <a:gd name="T17" fmla="*/ 0 h 144"/>
              <a:gd name="T18" fmla="*/ 28 w 160"/>
              <a:gd name="T19" fmla="*/ 1 h 144"/>
              <a:gd name="T20" fmla="*/ 27 w 160"/>
              <a:gd name="T21" fmla="*/ 1 h 144"/>
              <a:gd name="T22" fmla="*/ 0 w 160"/>
              <a:gd name="T23" fmla="*/ 44 h 144"/>
              <a:gd name="T24" fmla="*/ 0 w 160"/>
              <a:gd name="T25" fmla="*/ 44 h 144"/>
              <a:gd name="T26" fmla="*/ 0 w 160"/>
              <a:gd name="T27" fmla="*/ 45 h 144"/>
              <a:gd name="T28" fmla="*/ 0 w 160"/>
              <a:gd name="T29" fmla="*/ 46 h 144"/>
              <a:gd name="T30" fmla="*/ 0 w 160"/>
              <a:gd name="T31" fmla="*/ 46 h 144"/>
              <a:gd name="T32" fmla="*/ 0 w 160"/>
              <a:gd name="T33" fmla="*/ 47 h 144"/>
              <a:gd name="T34" fmla="*/ 78 w 160"/>
              <a:gd name="T35" fmla="*/ 143 h 144"/>
              <a:gd name="T36" fmla="*/ 78 w 160"/>
              <a:gd name="T37" fmla="*/ 143 h 144"/>
              <a:gd name="T38" fmla="*/ 79 w 160"/>
              <a:gd name="T39" fmla="*/ 144 h 144"/>
              <a:gd name="T40" fmla="*/ 80 w 160"/>
              <a:gd name="T41" fmla="*/ 144 h 144"/>
              <a:gd name="T42" fmla="*/ 81 w 160"/>
              <a:gd name="T43" fmla="*/ 144 h 144"/>
              <a:gd name="T44" fmla="*/ 82 w 160"/>
              <a:gd name="T45" fmla="*/ 143 h 144"/>
              <a:gd name="T46" fmla="*/ 159 w 160"/>
              <a:gd name="T47" fmla="*/ 47 h 144"/>
              <a:gd name="T48" fmla="*/ 160 w 160"/>
              <a:gd name="T49" fmla="*/ 47 h 144"/>
              <a:gd name="T50" fmla="*/ 160 w 160"/>
              <a:gd name="T51" fmla="*/ 46 h 144"/>
              <a:gd name="T52" fmla="*/ 86 w 160"/>
              <a:gd name="T53" fmla="*/ 5 h 144"/>
              <a:gd name="T54" fmla="*/ 114 w 160"/>
              <a:gd name="T55" fmla="*/ 40 h 144"/>
              <a:gd name="T56" fmla="*/ 109 w 160"/>
              <a:gd name="T57" fmla="*/ 43 h 144"/>
              <a:gd name="T58" fmla="*/ 80 w 160"/>
              <a:gd name="T59" fmla="*/ 7 h 144"/>
              <a:gd name="T60" fmla="*/ 46 w 160"/>
              <a:gd name="T61" fmla="*/ 40 h 144"/>
              <a:gd name="T62" fmla="*/ 74 w 160"/>
              <a:gd name="T63" fmla="*/ 5 h 144"/>
              <a:gd name="T64" fmla="*/ 111 w 160"/>
              <a:gd name="T65" fmla="*/ 48 h 144"/>
              <a:gd name="T66" fmla="*/ 49 w 160"/>
              <a:gd name="T67" fmla="*/ 48 h 144"/>
              <a:gd name="T68" fmla="*/ 131 w 160"/>
              <a:gd name="T69" fmla="*/ 9 h 144"/>
              <a:gd name="T70" fmla="*/ 119 w 160"/>
              <a:gd name="T71" fmla="*/ 43 h 144"/>
              <a:gd name="T72" fmla="*/ 29 w 160"/>
              <a:gd name="T73" fmla="*/ 9 h 144"/>
              <a:gd name="T74" fmla="*/ 7 w 160"/>
              <a:gd name="T75" fmla="*/ 43 h 144"/>
              <a:gd name="T76" fmla="*/ 43 w 160"/>
              <a:gd name="T77" fmla="*/ 48 h 144"/>
              <a:gd name="T78" fmla="*/ 8 w 160"/>
              <a:gd name="T79" fmla="*/ 48 h 144"/>
              <a:gd name="T80" fmla="*/ 86 w 160"/>
              <a:gd name="T81" fmla="*/ 129 h 144"/>
              <a:gd name="T82" fmla="*/ 152 w 160"/>
              <a:gd name="T83" fmla="*/ 4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44">
                <a:moveTo>
                  <a:pt x="160" y="46"/>
                </a:moveTo>
                <a:cubicBezTo>
                  <a:pt x="160" y="46"/>
                  <a:pt x="160" y="46"/>
                  <a:pt x="160" y="45"/>
                </a:cubicBezTo>
                <a:cubicBezTo>
                  <a:pt x="160" y="45"/>
                  <a:pt x="160" y="45"/>
                  <a:pt x="160" y="45"/>
                </a:cubicBezTo>
                <a:cubicBezTo>
                  <a:pt x="160" y="45"/>
                  <a:pt x="160" y="45"/>
                  <a:pt x="160" y="45"/>
                </a:cubicBezTo>
                <a:cubicBezTo>
                  <a:pt x="160" y="45"/>
                  <a:pt x="160" y="45"/>
                  <a:pt x="160" y="44"/>
                </a:cubicBezTo>
                <a:cubicBezTo>
                  <a:pt x="160" y="44"/>
                  <a:pt x="160" y="44"/>
                  <a:pt x="160" y="44"/>
                </a:cubicBezTo>
                <a:cubicBezTo>
                  <a:pt x="160" y="44"/>
                  <a:pt x="160" y="44"/>
                  <a:pt x="160" y="44"/>
                </a:cubicBezTo>
                <a:cubicBezTo>
                  <a:pt x="160" y="44"/>
                  <a:pt x="160" y="44"/>
                  <a:pt x="160" y="44"/>
                </a:cubicBezTo>
                <a:cubicBezTo>
                  <a:pt x="133" y="1"/>
                  <a:pt x="133" y="1"/>
                  <a:pt x="133" y="1"/>
                </a:cubicBezTo>
                <a:cubicBezTo>
                  <a:pt x="133" y="1"/>
                  <a:pt x="133" y="1"/>
                  <a:pt x="133" y="1"/>
                </a:cubicBezTo>
                <a:cubicBezTo>
                  <a:pt x="133" y="1"/>
                  <a:pt x="133" y="1"/>
                  <a:pt x="133" y="1"/>
                </a:cubicBezTo>
                <a:cubicBezTo>
                  <a:pt x="132" y="1"/>
                  <a:pt x="132" y="0"/>
                  <a:pt x="132" y="0"/>
                </a:cubicBezTo>
                <a:cubicBezTo>
                  <a:pt x="132" y="0"/>
                  <a:pt x="132" y="0"/>
                  <a:pt x="132" y="0"/>
                </a:cubicBezTo>
                <a:cubicBezTo>
                  <a:pt x="132" y="0"/>
                  <a:pt x="132" y="0"/>
                  <a:pt x="132" y="0"/>
                </a:cubicBezTo>
                <a:cubicBezTo>
                  <a:pt x="131" y="0"/>
                  <a:pt x="131" y="0"/>
                  <a:pt x="131"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1"/>
                </a:cubicBezTo>
                <a:cubicBezTo>
                  <a:pt x="28" y="1"/>
                  <a:pt x="28" y="1"/>
                  <a:pt x="28" y="1"/>
                </a:cubicBezTo>
                <a:cubicBezTo>
                  <a:pt x="27" y="1"/>
                  <a:pt x="27" y="1"/>
                  <a:pt x="27" y="1"/>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0" y="45"/>
                  <a:pt x="0" y="45"/>
                  <a:pt x="0" y="45"/>
                </a:cubicBezTo>
                <a:cubicBezTo>
                  <a:pt x="0" y="45"/>
                  <a:pt x="0" y="45"/>
                  <a:pt x="0" y="45"/>
                </a:cubicBezTo>
                <a:cubicBezTo>
                  <a:pt x="0" y="46"/>
                  <a:pt x="0" y="46"/>
                  <a:pt x="0" y="46"/>
                </a:cubicBezTo>
                <a:cubicBezTo>
                  <a:pt x="0" y="46"/>
                  <a:pt x="0" y="46"/>
                  <a:pt x="0" y="46"/>
                </a:cubicBezTo>
                <a:cubicBezTo>
                  <a:pt x="0" y="46"/>
                  <a:pt x="0" y="46"/>
                  <a:pt x="0" y="46"/>
                </a:cubicBezTo>
                <a:cubicBezTo>
                  <a:pt x="0" y="47"/>
                  <a:pt x="0" y="47"/>
                  <a:pt x="0" y="47"/>
                </a:cubicBezTo>
                <a:cubicBezTo>
                  <a:pt x="0" y="47"/>
                  <a:pt x="0" y="47"/>
                  <a:pt x="0" y="47"/>
                </a:cubicBezTo>
                <a:cubicBezTo>
                  <a:pt x="1" y="47"/>
                  <a:pt x="1" y="47"/>
                  <a:pt x="1" y="47"/>
                </a:cubicBezTo>
                <a:cubicBezTo>
                  <a:pt x="78" y="143"/>
                  <a:pt x="78" y="143"/>
                  <a:pt x="78" y="143"/>
                </a:cubicBezTo>
                <a:cubicBezTo>
                  <a:pt x="78" y="143"/>
                  <a:pt x="78" y="143"/>
                  <a:pt x="78" y="143"/>
                </a:cubicBezTo>
                <a:cubicBezTo>
                  <a:pt x="78" y="143"/>
                  <a:pt x="78" y="143"/>
                  <a:pt x="78" y="143"/>
                </a:cubicBezTo>
                <a:cubicBezTo>
                  <a:pt x="78" y="143"/>
                  <a:pt x="78" y="143"/>
                  <a:pt x="78" y="143"/>
                </a:cubicBezTo>
                <a:cubicBezTo>
                  <a:pt x="78" y="143"/>
                  <a:pt x="78" y="144"/>
                  <a:pt x="79" y="144"/>
                </a:cubicBezTo>
                <a:cubicBezTo>
                  <a:pt x="79" y="144"/>
                  <a:pt x="79" y="144"/>
                  <a:pt x="79" y="144"/>
                </a:cubicBezTo>
                <a:cubicBezTo>
                  <a:pt x="79" y="144"/>
                  <a:pt x="80" y="144"/>
                  <a:pt x="80" y="144"/>
                </a:cubicBezTo>
                <a:cubicBezTo>
                  <a:pt x="80" y="144"/>
                  <a:pt x="81" y="144"/>
                  <a:pt x="81" y="144"/>
                </a:cubicBezTo>
                <a:cubicBezTo>
                  <a:pt x="81" y="144"/>
                  <a:pt x="81" y="144"/>
                  <a:pt x="81" y="144"/>
                </a:cubicBezTo>
                <a:cubicBezTo>
                  <a:pt x="81" y="144"/>
                  <a:pt x="81" y="144"/>
                  <a:pt x="81" y="144"/>
                </a:cubicBezTo>
                <a:cubicBezTo>
                  <a:pt x="82" y="143"/>
                  <a:pt x="82" y="143"/>
                  <a:pt x="82" y="143"/>
                </a:cubicBezTo>
                <a:cubicBezTo>
                  <a:pt x="82" y="143"/>
                  <a:pt x="82" y="143"/>
                  <a:pt x="82" y="143"/>
                </a:cubicBezTo>
                <a:cubicBezTo>
                  <a:pt x="159" y="47"/>
                  <a:pt x="159" y="47"/>
                  <a:pt x="159" y="47"/>
                </a:cubicBezTo>
                <a:cubicBezTo>
                  <a:pt x="159" y="47"/>
                  <a:pt x="159" y="47"/>
                  <a:pt x="160" y="47"/>
                </a:cubicBezTo>
                <a:cubicBezTo>
                  <a:pt x="160" y="47"/>
                  <a:pt x="160" y="47"/>
                  <a:pt x="160" y="47"/>
                </a:cubicBezTo>
                <a:cubicBezTo>
                  <a:pt x="160" y="47"/>
                  <a:pt x="160" y="47"/>
                  <a:pt x="160" y="46"/>
                </a:cubicBezTo>
                <a:cubicBezTo>
                  <a:pt x="160" y="46"/>
                  <a:pt x="160" y="46"/>
                  <a:pt x="160" y="46"/>
                </a:cubicBezTo>
                <a:cubicBezTo>
                  <a:pt x="160" y="46"/>
                  <a:pt x="160" y="46"/>
                  <a:pt x="160" y="46"/>
                </a:cubicBezTo>
                <a:close/>
                <a:moveTo>
                  <a:pt x="86" y="5"/>
                </a:moveTo>
                <a:cubicBezTo>
                  <a:pt x="127" y="5"/>
                  <a:pt x="127" y="5"/>
                  <a:pt x="127" y="5"/>
                </a:cubicBezTo>
                <a:cubicBezTo>
                  <a:pt x="114" y="40"/>
                  <a:pt x="114" y="40"/>
                  <a:pt x="114" y="40"/>
                </a:cubicBezTo>
                <a:lnTo>
                  <a:pt x="86" y="5"/>
                </a:lnTo>
                <a:close/>
                <a:moveTo>
                  <a:pt x="109" y="43"/>
                </a:moveTo>
                <a:cubicBezTo>
                  <a:pt x="51" y="43"/>
                  <a:pt x="51" y="43"/>
                  <a:pt x="51" y="43"/>
                </a:cubicBezTo>
                <a:cubicBezTo>
                  <a:pt x="80" y="7"/>
                  <a:pt x="80" y="7"/>
                  <a:pt x="80" y="7"/>
                </a:cubicBezTo>
                <a:lnTo>
                  <a:pt x="109" y="43"/>
                </a:lnTo>
                <a:close/>
                <a:moveTo>
                  <a:pt x="46" y="40"/>
                </a:moveTo>
                <a:cubicBezTo>
                  <a:pt x="33" y="5"/>
                  <a:pt x="33" y="5"/>
                  <a:pt x="33" y="5"/>
                </a:cubicBezTo>
                <a:cubicBezTo>
                  <a:pt x="74" y="5"/>
                  <a:pt x="74" y="5"/>
                  <a:pt x="74" y="5"/>
                </a:cubicBezTo>
                <a:lnTo>
                  <a:pt x="46" y="40"/>
                </a:lnTo>
                <a:close/>
                <a:moveTo>
                  <a:pt x="111" y="48"/>
                </a:moveTo>
                <a:cubicBezTo>
                  <a:pt x="80" y="132"/>
                  <a:pt x="80" y="132"/>
                  <a:pt x="80" y="132"/>
                </a:cubicBezTo>
                <a:cubicBezTo>
                  <a:pt x="49" y="48"/>
                  <a:pt x="49" y="48"/>
                  <a:pt x="49" y="48"/>
                </a:cubicBezTo>
                <a:lnTo>
                  <a:pt x="111" y="48"/>
                </a:lnTo>
                <a:close/>
                <a:moveTo>
                  <a:pt x="131" y="9"/>
                </a:moveTo>
                <a:cubicBezTo>
                  <a:pt x="153" y="43"/>
                  <a:pt x="153" y="43"/>
                  <a:pt x="153" y="43"/>
                </a:cubicBezTo>
                <a:cubicBezTo>
                  <a:pt x="119" y="43"/>
                  <a:pt x="119" y="43"/>
                  <a:pt x="119" y="43"/>
                </a:cubicBezTo>
                <a:lnTo>
                  <a:pt x="131" y="9"/>
                </a:lnTo>
                <a:close/>
                <a:moveTo>
                  <a:pt x="29" y="9"/>
                </a:moveTo>
                <a:cubicBezTo>
                  <a:pt x="41" y="43"/>
                  <a:pt x="41" y="43"/>
                  <a:pt x="41" y="43"/>
                </a:cubicBezTo>
                <a:cubicBezTo>
                  <a:pt x="7" y="43"/>
                  <a:pt x="7" y="43"/>
                  <a:pt x="7" y="43"/>
                </a:cubicBezTo>
                <a:lnTo>
                  <a:pt x="29" y="9"/>
                </a:lnTo>
                <a:close/>
                <a:moveTo>
                  <a:pt x="43" y="48"/>
                </a:moveTo>
                <a:cubicBezTo>
                  <a:pt x="72" y="127"/>
                  <a:pt x="72" y="127"/>
                  <a:pt x="72" y="127"/>
                </a:cubicBezTo>
                <a:cubicBezTo>
                  <a:pt x="8" y="48"/>
                  <a:pt x="8" y="48"/>
                  <a:pt x="8" y="48"/>
                </a:cubicBezTo>
                <a:lnTo>
                  <a:pt x="43" y="48"/>
                </a:lnTo>
                <a:close/>
                <a:moveTo>
                  <a:pt x="86" y="129"/>
                </a:moveTo>
                <a:cubicBezTo>
                  <a:pt x="117" y="48"/>
                  <a:pt x="117" y="48"/>
                  <a:pt x="117" y="48"/>
                </a:cubicBezTo>
                <a:cubicBezTo>
                  <a:pt x="152" y="48"/>
                  <a:pt x="152" y="48"/>
                  <a:pt x="152" y="48"/>
                </a:cubicBezTo>
                <a:lnTo>
                  <a:pt x="86" y="129"/>
                </a:lnTo>
                <a:close/>
              </a:path>
            </a:pathLst>
          </a:custGeom>
          <a:solidFill>
            <a:schemeClr val="tx1"/>
          </a:solidFill>
          <a:ln>
            <a:noFill/>
          </a:ln>
        </p:spPr>
        <p:txBody>
          <a:bodyPr vert="horz" wrap="square" lIns="91440" tIns="45720" rIns="91440" bIns="45720" numCol="1" anchor="t" anchorCtr="0" compatLnSpc="1"/>
          <a:lstStyle/>
          <a:p>
            <a:endParaRPr lang="en-US"/>
          </a:p>
        </p:txBody>
      </p:sp>
      <p:sp>
        <p:nvSpPr>
          <p:cNvPr id="18" name="Freeform 1147"/>
          <p:cNvSpPr>
            <a:spLocks noEditPoints="1"/>
          </p:cNvSpPr>
          <p:nvPr/>
        </p:nvSpPr>
        <p:spPr bwMode="auto">
          <a:xfrm>
            <a:off x="8134948" y="3254522"/>
            <a:ext cx="458608" cy="461222"/>
          </a:xfrm>
          <a:custGeom>
            <a:avLst/>
            <a:gdLst>
              <a:gd name="T0" fmla="*/ 116 w 163"/>
              <a:gd name="T1" fmla="*/ 11 h 163"/>
              <a:gd name="T2" fmla="*/ 11 w 163"/>
              <a:gd name="T3" fmla="*/ 115 h 163"/>
              <a:gd name="T4" fmla="*/ 10 w 163"/>
              <a:gd name="T5" fmla="*/ 116 h 163"/>
              <a:gd name="T6" fmla="*/ 10 w 163"/>
              <a:gd name="T7" fmla="*/ 116 h 163"/>
              <a:gd name="T8" fmla="*/ 0 w 163"/>
              <a:gd name="T9" fmla="*/ 160 h 163"/>
              <a:gd name="T10" fmla="*/ 0 w 163"/>
              <a:gd name="T11" fmla="*/ 161 h 163"/>
              <a:gd name="T12" fmla="*/ 1 w 163"/>
              <a:gd name="T13" fmla="*/ 162 h 163"/>
              <a:gd name="T14" fmla="*/ 3 w 163"/>
              <a:gd name="T15" fmla="*/ 163 h 163"/>
              <a:gd name="T16" fmla="*/ 47 w 163"/>
              <a:gd name="T17" fmla="*/ 153 h 163"/>
              <a:gd name="T18" fmla="*/ 47 w 163"/>
              <a:gd name="T19" fmla="*/ 152 h 163"/>
              <a:gd name="T20" fmla="*/ 48 w 163"/>
              <a:gd name="T21" fmla="*/ 152 h 163"/>
              <a:gd name="T22" fmla="*/ 152 w 163"/>
              <a:gd name="T23" fmla="*/ 47 h 163"/>
              <a:gd name="T24" fmla="*/ 148 w 163"/>
              <a:gd name="T25" fmla="*/ 15 h 163"/>
              <a:gd name="T26" fmla="*/ 122 w 163"/>
              <a:gd name="T27" fmla="*/ 13 h 163"/>
              <a:gd name="T28" fmla="*/ 134 w 163"/>
              <a:gd name="T29" fmla="*/ 58 h 163"/>
              <a:gd name="T30" fmla="*/ 109 w 163"/>
              <a:gd name="T31" fmla="*/ 25 h 163"/>
              <a:gd name="T32" fmla="*/ 134 w 163"/>
              <a:gd name="T33" fmla="*/ 58 h 163"/>
              <a:gd name="T34" fmla="*/ 10 w 163"/>
              <a:gd name="T35" fmla="*/ 149 h 163"/>
              <a:gd name="T36" fmla="*/ 15 w 163"/>
              <a:gd name="T37" fmla="*/ 120 h 163"/>
              <a:gd name="T38" fmla="*/ 27 w 163"/>
              <a:gd name="T39" fmla="*/ 133 h 163"/>
              <a:gd name="T40" fmla="*/ 27 w 163"/>
              <a:gd name="T41" fmla="*/ 134 h 163"/>
              <a:gd name="T42" fmla="*/ 27 w 163"/>
              <a:gd name="T43" fmla="*/ 135 h 163"/>
              <a:gd name="T44" fmla="*/ 27 w 163"/>
              <a:gd name="T45" fmla="*/ 135 h 163"/>
              <a:gd name="T46" fmla="*/ 28 w 163"/>
              <a:gd name="T47" fmla="*/ 136 h 163"/>
              <a:gd name="T48" fmla="*/ 29 w 163"/>
              <a:gd name="T49" fmla="*/ 136 h 163"/>
              <a:gd name="T50" fmla="*/ 30 w 163"/>
              <a:gd name="T51" fmla="*/ 136 h 163"/>
              <a:gd name="T52" fmla="*/ 30 w 163"/>
              <a:gd name="T53" fmla="*/ 136 h 163"/>
              <a:gd name="T54" fmla="*/ 30 w 163"/>
              <a:gd name="T55" fmla="*/ 136 h 163"/>
              <a:gd name="T56" fmla="*/ 43 w 163"/>
              <a:gd name="T57" fmla="*/ 148 h 163"/>
              <a:gd name="T58" fmla="*/ 14 w 163"/>
              <a:gd name="T59" fmla="*/ 153 h 163"/>
              <a:gd name="T60" fmla="*/ 51 w 163"/>
              <a:gd name="T61" fmla="*/ 133 h 163"/>
              <a:gd name="T62" fmla="*/ 116 w 163"/>
              <a:gd name="T63" fmla="*/ 64 h 163"/>
              <a:gd name="T64" fmla="*/ 47 w 163"/>
              <a:gd name="T65" fmla="*/ 129 h 163"/>
              <a:gd name="T66" fmla="*/ 34 w 163"/>
              <a:gd name="T67" fmla="*/ 116 h 163"/>
              <a:gd name="T68" fmla="*/ 99 w 163"/>
              <a:gd name="T69" fmla="*/ 47 h 163"/>
              <a:gd name="T70" fmla="*/ 30 w 163"/>
              <a:gd name="T71" fmla="*/ 112 h 163"/>
              <a:gd name="T72" fmla="*/ 101 w 163"/>
              <a:gd name="T73" fmla="*/ 33 h 163"/>
              <a:gd name="T74" fmla="*/ 50 w 163"/>
              <a:gd name="T75" fmla="*/ 142 h 163"/>
              <a:gd name="T76" fmla="*/ 142 w 163"/>
              <a:gd name="T77" fmla="*/ 50 h 163"/>
              <a:gd name="T78" fmla="*/ 118 w 163"/>
              <a:gd name="T79" fmla="*/ 17 h 163"/>
              <a:gd name="T80" fmla="*/ 142 w 163"/>
              <a:gd name="T81" fmla="*/ 5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163">
                <a:moveTo>
                  <a:pt x="152" y="11"/>
                </a:moveTo>
                <a:cubicBezTo>
                  <a:pt x="142" y="0"/>
                  <a:pt x="126" y="0"/>
                  <a:pt x="116" y="11"/>
                </a:cubicBezTo>
                <a:cubicBezTo>
                  <a:pt x="11" y="115"/>
                  <a:pt x="11" y="115"/>
                  <a:pt x="11" y="115"/>
                </a:cubicBezTo>
                <a:cubicBezTo>
                  <a:pt x="11" y="115"/>
                  <a:pt x="11" y="115"/>
                  <a:pt x="11" y="115"/>
                </a:cubicBezTo>
                <a:cubicBezTo>
                  <a:pt x="11" y="115"/>
                  <a:pt x="11" y="115"/>
                  <a:pt x="11" y="115"/>
                </a:cubicBezTo>
                <a:cubicBezTo>
                  <a:pt x="11" y="116"/>
                  <a:pt x="11" y="116"/>
                  <a:pt x="10" y="116"/>
                </a:cubicBezTo>
                <a:cubicBezTo>
                  <a:pt x="10" y="116"/>
                  <a:pt x="10" y="116"/>
                  <a:pt x="10" y="116"/>
                </a:cubicBezTo>
                <a:cubicBezTo>
                  <a:pt x="10" y="116"/>
                  <a:pt x="10" y="116"/>
                  <a:pt x="10" y="116"/>
                </a:cubicBezTo>
                <a:cubicBezTo>
                  <a:pt x="0" y="159"/>
                  <a:pt x="0" y="159"/>
                  <a:pt x="0" y="159"/>
                </a:cubicBezTo>
                <a:cubicBezTo>
                  <a:pt x="0" y="160"/>
                  <a:pt x="0" y="160"/>
                  <a:pt x="0" y="160"/>
                </a:cubicBezTo>
                <a:cubicBezTo>
                  <a:pt x="0" y="160"/>
                  <a:pt x="0" y="160"/>
                  <a:pt x="0" y="160"/>
                </a:cubicBezTo>
                <a:cubicBezTo>
                  <a:pt x="0" y="160"/>
                  <a:pt x="0" y="161"/>
                  <a:pt x="0" y="161"/>
                </a:cubicBezTo>
                <a:cubicBezTo>
                  <a:pt x="0" y="161"/>
                  <a:pt x="0" y="161"/>
                  <a:pt x="0" y="161"/>
                </a:cubicBezTo>
                <a:cubicBezTo>
                  <a:pt x="0" y="162"/>
                  <a:pt x="1" y="162"/>
                  <a:pt x="1" y="162"/>
                </a:cubicBezTo>
                <a:cubicBezTo>
                  <a:pt x="1" y="162"/>
                  <a:pt x="1" y="163"/>
                  <a:pt x="2" y="163"/>
                </a:cubicBezTo>
                <a:cubicBezTo>
                  <a:pt x="2" y="163"/>
                  <a:pt x="3" y="163"/>
                  <a:pt x="3" y="163"/>
                </a:cubicBezTo>
                <a:cubicBezTo>
                  <a:pt x="3" y="163"/>
                  <a:pt x="3" y="163"/>
                  <a:pt x="4" y="163"/>
                </a:cubicBezTo>
                <a:cubicBezTo>
                  <a:pt x="47" y="153"/>
                  <a:pt x="47" y="153"/>
                  <a:pt x="47" y="153"/>
                </a:cubicBezTo>
                <a:cubicBezTo>
                  <a:pt x="47" y="153"/>
                  <a:pt x="47" y="153"/>
                  <a:pt x="47" y="153"/>
                </a:cubicBezTo>
                <a:cubicBezTo>
                  <a:pt x="47" y="153"/>
                  <a:pt x="47" y="153"/>
                  <a:pt x="47" y="152"/>
                </a:cubicBezTo>
                <a:cubicBezTo>
                  <a:pt x="47" y="152"/>
                  <a:pt x="47" y="152"/>
                  <a:pt x="48" y="152"/>
                </a:cubicBezTo>
                <a:cubicBezTo>
                  <a:pt x="48" y="152"/>
                  <a:pt x="48" y="152"/>
                  <a:pt x="48" y="152"/>
                </a:cubicBezTo>
                <a:cubicBezTo>
                  <a:pt x="48" y="152"/>
                  <a:pt x="48" y="152"/>
                  <a:pt x="48" y="152"/>
                </a:cubicBezTo>
                <a:cubicBezTo>
                  <a:pt x="152" y="47"/>
                  <a:pt x="152" y="47"/>
                  <a:pt x="152" y="47"/>
                </a:cubicBezTo>
                <a:cubicBezTo>
                  <a:pt x="163" y="37"/>
                  <a:pt x="163" y="21"/>
                  <a:pt x="152" y="11"/>
                </a:cubicBezTo>
                <a:close/>
                <a:moveTo>
                  <a:pt x="148" y="15"/>
                </a:moveTo>
                <a:cubicBezTo>
                  <a:pt x="155" y="22"/>
                  <a:pt x="156" y="33"/>
                  <a:pt x="150" y="41"/>
                </a:cubicBezTo>
                <a:cubicBezTo>
                  <a:pt x="122" y="13"/>
                  <a:pt x="122" y="13"/>
                  <a:pt x="122" y="13"/>
                </a:cubicBezTo>
                <a:cubicBezTo>
                  <a:pt x="130" y="7"/>
                  <a:pt x="141" y="8"/>
                  <a:pt x="148" y="15"/>
                </a:cubicBezTo>
                <a:close/>
                <a:moveTo>
                  <a:pt x="134" y="58"/>
                </a:moveTo>
                <a:cubicBezTo>
                  <a:pt x="105" y="29"/>
                  <a:pt x="105" y="29"/>
                  <a:pt x="105" y="29"/>
                </a:cubicBezTo>
                <a:cubicBezTo>
                  <a:pt x="109" y="25"/>
                  <a:pt x="109" y="25"/>
                  <a:pt x="109" y="25"/>
                </a:cubicBezTo>
                <a:cubicBezTo>
                  <a:pt x="138" y="54"/>
                  <a:pt x="138" y="54"/>
                  <a:pt x="138" y="54"/>
                </a:cubicBezTo>
                <a:lnTo>
                  <a:pt x="134" y="58"/>
                </a:lnTo>
                <a:close/>
                <a:moveTo>
                  <a:pt x="14" y="149"/>
                </a:moveTo>
                <a:cubicBezTo>
                  <a:pt x="13" y="148"/>
                  <a:pt x="11" y="148"/>
                  <a:pt x="10" y="149"/>
                </a:cubicBezTo>
                <a:cubicBezTo>
                  <a:pt x="8" y="151"/>
                  <a:pt x="8" y="151"/>
                  <a:pt x="8" y="151"/>
                </a:cubicBezTo>
                <a:cubicBezTo>
                  <a:pt x="15" y="120"/>
                  <a:pt x="15" y="120"/>
                  <a:pt x="15" y="120"/>
                </a:cubicBezTo>
                <a:cubicBezTo>
                  <a:pt x="28" y="118"/>
                  <a:pt x="28" y="118"/>
                  <a:pt x="28" y="118"/>
                </a:cubicBezTo>
                <a:cubicBezTo>
                  <a:pt x="27" y="133"/>
                  <a:pt x="27" y="133"/>
                  <a:pt x="27" y="133"/>
                </a:cubicBezTo>
                <a:cubicBezTo>
                  <a:pt x="27" y="133"/>
                  <a:pt x="27" y="133"/>
                  <a:pt x="27" y="133"/>
                </a:cubicBezTo>
                <a:cubicBezTo>
                  <a:pt x="27" y="134"/>
                  <a:pt x="27" y="134"/>
                  <a:pt x="27" y="134"/>
                </a:cubicBezTo>
                <a:cubicBezTo>
                  <a:pt x="27" y="134"/>
                  <a:pt x="27" y="134"/>
                  <a:pt x="27" y="134"/>
                </a:cubicBezTo>
                <a:cubicBezTo>
                  <a:pt x="27" y="134"/>
                  <a:pt x="27" y="134"/>
                  <a:pt x="27" y="135"/>
                </a:cubicBezTo>
                <a:cubicBezTo>
                  <a:pt x="27" y="135"/>
                  <a:pt x="27" y="135"/>
                  <a:pt x="27" y="135"/>
                </a:cubicBezTo>
                <a:cubicBezTo>
                  <a:pt x="27" y="135"/>
                  <a:pt x="27" y="135"/>
                  <a:pt x="27" y="135"/>
                </a:cubicBezTo>
                <a:cubicBezTo>
                  <a:pt x="28" y="136"/>
                  <a:pt x="28" y="136"/>
                  <a:pt x="28" y="136"/>
                </a:cubicBezTo>
                <a:cubicBezTo>
                  <a:pt x="28" y="136"/>
                  <a:pt x="28" y="136"/>
                  <a:pt x="28" y="136"/>
                </a:cubicBezTo>
                <a:cubicBezTo>
                  <a:pt x="28" y="136"/>
                  <a:pt x="29" y="136"/>
                  <a:pt x="29" y="136"/>
                </a:cubicBezTo>
                <a:cubicBezTo>
                  <a:pt x="29" y="136"/>
                  <a:pt x="29" y="136"/>
                  <a:pt x="29" y="136"/>
                </a:cubicBezTo>
                <a:cubicBezTo>
                  <a:pt x="29" y="136"/>
                  <a:pt x="29"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30" y="136"/>
                  <a:pt x="30" y="136"/>
                  <a:pt x="30" y="136"/>
                </a:cubicBezTo>
                <a:cubicBezTo>
                  <a:pt x="45" y="135"/>
                  <a:pt x="45" y="135"/>
                  <a:pt x="45" y="135"/>
                </a:cubicBezTo>
                <a:cubicBezTo>
                  <a:pt x="43" y="148"/>
                  <a:pt x="43" y="148"/>
                  <a:pt x="43" y="148"/>
                </a:cubicBezTo>
                <a:cubicBezTo>
                  <a:pt x="12" y="155"/>
                  <a:pt x="12" y="155"/>
                  <a:pt x="12" y="155"/>
                </a:cubicBezTo>
                <a:cubicBezTo>
                  <a:pt x="14" y="153"/>
                  <a:pt x="14" y="153"/>
                  <a:pt x="14" y="153"/>
                </a:cubicBezTo>
                <a:cubicBezTo>
                  <a:pt x="15" y="152"/>
                  <a:pt x="15" y="150"/>
                  <a:pt x="14" y="149"/>
                </a:cubicBezTo>
                <a:close/>
                <a:moveTo>
                  <a:pt x="51" y="133"/>
                </a:moveTo>
                <a:cubicBezTo>
                  <a:pt x="116" y="68"/>
                  <a:pt x="116" y="68"/>
                  <a:pt x="116" y="68"/>
                </a:cubicBezTo>
                <a:cubicBezTo>
                  <a:pt x="117" y="67"/>
                  <a:pt x="117" y="65"/>
                  <a:pt x="116" y="64"/>
                </a:cubicBezTo>
                <a:cubicBezTo>
                  <a:pt x="114" y="63"/>
                  <a:pt x="113" y="63"/>
                  <a:pt x="111" y="64"/>
                </a:cubicBezTo>
                <a:cubicBezTo>
                  <a:pt x="47" y="129"/>
                  <a:pt x="47" y="129"/>
                  <a:pt x="47" y="129"/>
                </a:cubicBezTo>
                <a:cubicBezTo>
                  <a:pt x="33" y="130"/>
                  <a:pt x="33" y="130"/>
                  <a:pt x="33" y="130"/>
                </a:cubicBezTo>
                <a:cubicBezTo>
                  <a:pt x="34" y="116"/>
                  <a:pt x="34" y="116"/>
                  <a:pt x="34" y="116"/>
                </a:cubicBezTo>
                <a:cubicBezTo>
                  <a:pt x="99" y="52"/>
                  <a:pt x="99" y="52"/>
                  <a:pt x="99" y="52"/>
                </a:cubicBezTo>
                <a:cubicBezTo>
                  <a:pt x="100" y="50"/>
                  <a:pt x="100" y="49"/>
                  <a:pt x="99" y="47"/>
                </a:cubicBezTo>
                <a:cubicBezTo>
                  <a:pt x="98" y="46"/>
                  <a:pt x="96" y="46"/>
                  <a:pt x="95" y="47"/>
                </a:cubicBezTo>
                <a:cubicBezTo>
                  <a:pt x="30" y="112"/>
                  <a:pt x="30" y="112"/>
                  <a:pt x="30" y="112"/>
                </a:cubicBezTo>
                <a:cubicBezTo>
                  <a:pt x="21" y="113"/>
                  <a:pt x="21" y="113"/>
                  <a:pt x="21" y="113"/>
                </a:cubicBezTo>
                <a:cubicBezTo>
                  <a:pt x="101" y="33"/>
                  <a:pt x="101" y="33"/>
                  <a:pt x="101" y="33"/>
                </a:cubicBezTo>
                <a:cubicBezTo>
                  <a:pt x="130" y="62"/>
                  <a:pt x="130" y="62"/>
                  <a:pt x="130" y="62"/>
                </a:cubicBezTo>
                <a:cubicBezTo>
                  <a:pt x="50" y="142"/>
                  <a:pt x="50" y="142"/>
                  <a:pt x="50" y="142"/>
                </a:cubicBezTo>
                <a:lnTo>
                  <a:pt x="51" y="133"/>
                </a:lnTo>
                <a:close/>
                <a:moveTo>
                  <a:pt x="142" y="50"/>
                </a:moveTo>
                <a:cubicBezTo>
                  <a:pt x="113" y="21"/>
                  <a:pt x="113" y="21"/>
                  <a:pt x="113" y="21"/>
                </a:cubicBezTo>
                <a:cubicBezTo>
                  <a:pt x="118" y="17"/>
                  <a:pt x="118" y="17"/>
                  <a:pt x="118" y="17"/>
                </a:cubicBezTo>
                <a:cubicBezTo>
                  <a:pt x="146" y="45"/>
                  <a:pt x="146" y="45"/>
                  <a:pt x="146" y="45"/>
                </a:cubicBezTo>
                <a:lnTo>
                  <a:pt x="142" y="50"/>
                </a:lnTo>
                <a:close/>
              </a:path>
            </a:pathLst>
          </a:custGeom>
          <a:solidFill>
            <a:schemeClr val="tx1"/>
          </a:solidFill>
          <a:ln>
            <a:noFill/>
          </a:ln>
        </p:spPr>
        <p:txBody>
          <a:bodyPr vert="horz" wrap="square" lIns="91440" tIns="45720" rIns="91440" bIns="45720" numCol="1" anchor="t" anchorCtr="0" compatLnSpc="1"/>
          <a:lstStyle/>
          <a:p>
            <a:endParaRPr lang="en-US"/>
          </a:p>
        </p:txBody>
      </p:sp>
      <p:sp>
        <p:nvSpPr>
          <p:cNvPr id="19" name="TextBox 18"/>
          <p:cNvSpPr txBox="1"/>
          <p:nvPr/>
        </p:nvSpPr>
        <p:spPr>
          <a:xfrm>
            <a:off x="3442450" y="4313816"/>
            <a:ext cx="1554914" cy="369332"/>
          </a:xfrm>
          <a:prstGeom prst="rect">
            <a:avLst/>
          </a:prstGeom>
          <a:noFill/>
        </p:spPr>
        <p:txBody>
          <a:bodyPr wrap="square" lIns="0" rIns="0" rtlCol="0">
            <a:spAutoFit/>
          </a:bodyPr>
          <a:lstStyle/>
          <a:p>
            <a:pPr algn="ctr"/>
            <a:r>
              <a:rPr lang="zh-CN" altLang="en-US" b="1" dirty="0">
                <a:latin typeface="微软雅黑" panose="020B0503020204020204" pitchFamily="34" charset="-122"/>
                <a:ea typeface="微软雅黑" panose="020B0503020204020204" pitchFamily="34" charset="-122"/>
                <a:cs typeface="Hiragino Sans GB W6" charset="-122"/>
              </a:rPr>
              <a:t>创造价值</a:t>
            </a:r>
            <a:endParaRPr lang="tr-TR" altLang="zh-CN" b="1" dirty="0">
              <a:latin typeface="微软雅黑" panose="020B0503020204020204" pitchFamily="34" charset="-122"/>
              <a:ea typeface="微软雅黑" panose="020B0503020204020204" pitchFamily="34" charset="-122"/>
              <a:cs typeface="Hiragino Sans GB W6" charset="-122"/>
            </a:endParaRPr>
          </a:p>
        </p:txBody>
      </p:sp>
      <p:sp>
        <p:nvSpPr>
          <p:cNvPr id="20" name="TextBox 19"/>
          <p:cNvSpPr txBox="1"/>
          <p:nvPr/>
        </p:nvSpPr>
        <p:spPr>
          <a:xfrm>
            <a:off x="7385612" y="4313816"/>
            <a:ext cx="1957280" cy="369332"/>
          </a:xfrm>
          <a:prstGeom prst="rect">
            <a:avLst/>
          </a:prstGeom>
          <a:noFill/>
        </p:spPr>
        <p:txBody>
          <a:bodyPr wrap="square" lIns="0" rIns="0" rtlCol="0">
            <a:spAutoFit/>
          </a:bodyPr>
          <a:lstStyle/>
          <a:p>
            <a:pPr algn="ctr"/>
            <a:r>
              <a:rPr lang="zh-CN" altLang="en-US" b="1" dirty="0">
                <a:latin typeface="微软雅黑" panose="020B0503020204020204" pitchFamily="34" charset="-122"/>
                <a:ea typeface="微软雅黑" panose="020B0503020204020204" pitchFamily="34" charset="-122"/>
                <a:cs typeface="Hiragino Sans GB W6" charset="-122"/>
              </a:rPr>
              <a:t>定制化规则服务</a:t>
            </a:r>
            <a:endParaRPr lang="tr-TR" altLang="zh-CN" b="1" dirty="0">
              <a:latin typeface="微软雅黑" panose="020B0503020204020204" pitchFamily="34" charset="-122"/>
              <a:ea typeface="微软雅黑" panose="020B0503020204020204" pitchFamily="34" charset="-122"/>
              <a:cs typeface="Hiragino Sans GB W6" charset="-122"/>
            </a:endParaRPr>
          </a:p>
        </p:txBody>
      </p:sp>
      <p:sp>
        <p:nvSpPr>
          <p:cNvPr id="22" name="椭圆 21"/>
          <p:cNvSpPr/>
          <p:nvPr/>
        </p:nvSpPr>
        <p:spPr>
          <a:xfrm>
            <a:off x="3705908" y="2961791"/>
            <a:ext cx="1027999" cy="1027999"/>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548997" y="2804880"/>
            <a:ext cx="1341820" cy="1341820"/>
          </a:xfrm>
          <a:prstGeom prst="ellipse">
            <a:avLst/>
          </a:prstGeom>
          <a:noFill/>
          <a:ln w="12700">
            <a:solidFill>
              <a:srgbClr val="668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850253" y="2961791"/>
            <a:ext cx="1027999" cy="1027999"/>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7693342" y="2804880"/>
            <a:ext cx="1341820" cy="1341820"/>
          </a:xfrm>
          <a:prstGeom prst="ellipse">
            <a:avLst/>
          </a:prstGeom>
          <a:noFill/>
          <a:ln w="12700">
            <a:solidFill>
              <a:srgbClr val="668F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p:nvPr/>
        </p:nvSpPr>
        <p:spPr bwMode="auto">
          <a:xfrm>
            <a:off x="4823613" y="1688202"/>
            <a:ext cx="947422" cy="947422"/>
          </a:xfrm>
          <a:prstGeom prst="ellipse">
            <a:avLst/>
          </a:prstGeom>
          <a:gradFill>
            <a:gsLst>
              <a:gs pos="0">
                <a:schemeClr val="accent2"/>
              </a:gs>
              <a:gs pos="99000">
                <a:schemeClr val="accent3"/>
              </a:gs>
            </a:gsLst>
            <a:lin ang="5400000" scaled="1"/>
          </a:gradFill>
          <a:ln>
            <a:noFill/>
          </a:ln>
        </p:spPr>
        <p:txBody>
          <a:bodyPr lIns="0" tIns="0" rIns="0" bIns="0" anchor="ctr"/>
          <a:lstStyle/>
          <a:p>
            <a:pPr algn="ctr"/>
            <a:endParaRPr lang="en-US" sz="1600" dirty="0">
              <a:solidFill>
                <a:srgbClr val="FFFFFF"/>
              </a:solidFill>
              <a:latin typeface="Titillium" charset="0"/>
              <a:ea typeface="Titillium" charset="0"/>
              <a:cs typeface="Titillium" charset="0"/>
            </a:endParaRPr>
          </a:p>
        </p:txBody>
      </p:sp>
      <p:sp>
        <p:nvSpPr>
          <p:cNvPr id="5" name="Title 1"/>
          <p:cNvSpPr txBox="1"/>
          <p:nvPr/>
        </p:nvSpPr>
        <p:spPr>
          <a:xfrm>
            <a:off x="990718" y="4335332"/>
            <a:ext cx="4780317"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原点与</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经验</a:t>
            </a:r>
            <a:r>
              <a:rPr lang="zh-CN" altLang="en-US" sz="3200" b="1" dirty="0">
                <a:latin typeface="微软雅黑" panose="020B0503020204020204" pitchFamily="34" charset="-122"/>
                <a:ea typeface="微软雅黑" panose="020B0503020204020204" pitchFamily="34" charset="-122"/>
                <a:cs typeface="Hiragino Sans GB W6" charset="-122"/>
              </a:rPr>
              <a:t>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结合</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en-US" sz="3200" b="1" dirty="0">
                <a:solidFill>
                  <a:schemeClr val="accent1"/>
                </a:solidFill>
                <a:latin typeface="微软雅黑" panose="020B0503020204020204" pitchFamily="34" charset="-122"/>
                <a:ea typeface="微软雅黑" panose="020B0503020204020204" pitchFamily="34" charset="-122"/>
                <a:cs typeface="Hiragino Sans GB W6" charset="-122"/>
              </a:rPr>
              <a:t>Origin </a:t>
            </a:r>
            <a:r>
              <a:rPr lang="en-US" sz="3200" b="1" dirty="0">
                <a:latin typeface="微软雅黑" panose="020B0503020204020204" pitchFamily="34" charset="-122"/>
                <a:ea typeface="微软雅黑" panose="020B0503020204020204" pitchFamily="34" charset="-122"/>
                <a:cs typeface="Hiragino Sans GB W6" charset="-122"/>
              </a:rPr>
              <a:t>and Experience</a:t>
            </a:r>
          </a:p>
        </p:txBody>
      </p:sp>
      <p:pic>
        <p:nvPicPr>
          <p:cNvPr id="6" name="图片 5" descr="摄图网_400561635_创意科技光纤背景（非企业商用）.png"/>
          <p:cNvPicPr>
            <a:picLocks noChangeAspect="1"/>
          </p:cNvPicPr>
          <p:nvPr/>
        </p:nvPicPr>
        <p:blipFill>
          <a:blip r:embed="rId2" cstate="print"/>
          <a:stretch>
            <a:fillRect/>
          </a:stretch>
        </p:blipFill>
        <p:spPr>
          <a:xfrm>
            <a:off x="7198056" y="649808"/>
            <a:ext cx="3516560" cy="35165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p:cNvPicPr>
            <a:picLocks noGrp="1" noChangeAspect="1"/>
          </p:cNvPicPr>
          <p:nvPr>
            <p:ph type="pic" sz="quarter" idx="12"/>
          </p:nvPr>
        </p:nvPicPr>
        <p:blipFill>
          <a:blip r:embed="rId2" cstate="screen"/>
          <a:srcRect l="20338" r="20338"/>
          <a:stretch>
            <a:fillRect/>
          </a:stretch>
        </p:blipFill>
        <p:spPr/>
      </p:pic>
      <p:sp>
        <p:nvSpPr>
          <p:cNvPr id="23" name="Rectangle 22"/>
          <p:cNvSpPr/>
          <p:nvPr/>
        </p:nvSpPr>
        <p:spPr>
          <a:xfrm>
            <a:off x="0" y="0"/>
            <a:ext cx="6096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27246" y="2653930"/>
            <a:ext cx="4379367" cy="1658531"/>
          </a:xfrm>
          <a:prstGeom prst="rect">
            <a:avLst/>
          </a:prstGeom>
          <a:noFill/>
        </p:spPr>
        <p:txBody>
          <a:bodyPr wrap="square" lIns="0" tIns="0" rIns="0" bIns="0" rtlCol="0">
            <a:spAutoFit/>
          </a:bodyPr>
          <a:lstStyle/>
          <a:p>
            <a:pPr marL="514350" indent="-240030">
              <a:lnSpc>
                <a:spcPct val="20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数字孪生是</a:t>
            </a:r>
            <a:r>
              <a:rPr lang="zh-CN" altLang="en-US" sz="1400" b="1" dirty="0">
                <a:solidFill>
                  <a:schemeClr val="accent1"/>
                </a:solidFill>
                <a:latin typeface="微软雅黑" panose="020B0503020204020204" pitchFamily="34" charset="-122"/>
                <a:ea typeface="微软雅黑" panose="020B0503020204020204" pitchFamily="34" charset="-122"/>
              </a:rPr>
              <a:t>面向公众应用</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r>
              <a:rPr lang="zh-CN" altLang="en-US" sz="1400" b="1" dirty="0">
                <a:solidFill>
                  <a:schemeClr val="accent1"/>
                </a:solidFill>
                <a:latin typeface="微软雅黑" panose="020B0503020204020204" pitchFamily="34" charset="-122"/>
                <a:ea typeface="微软雅黑" panose="020B0503020204020204" pitchFamily="34" charset="-122"/>
              </a:rPr>
              <a:t>面向对象</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实现的</a:t>
            </a:r>
            <a:r>
              <a:rPr lang="zh-CN" altLang="en-US" sz="1400" b="1" dirty="0">
                <a:solidFill>
                  <a:schemeClr val="accent1"/>
                </a:solidFill>
                <a:latin typeface="微软雅黑" panose="020B0503020204020204" pitchFamily="34" charset="-122"/>
                <a:ea typeface="微软雅黑" panose="020B0503020204020204" pitchFamily="34" charset="-122"/>
              </a:rPr>
              <a:t>工具</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p>
          <a:p>
            <a:pPr marL="514350" indent="-240030">
              <a:lnSpc>
                <a:spcPct val="20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我们的数字孪生实现工具</a:t>
            </a:r>
            <a:r>
              <a:rPr lang="en-US" altLang="zh-CN" sz="1400" b="1" dirty="0">
                <a:solidFill>
                  <a:schemeClr val="accent1"/>
                </a:solidFill>
                <a:latin typeface="微软雅黑" panose="020B0503020204020204" pitchFamily="34" charset="-122"/>
                <a:ea typeface="微软雅黑" panose="020B0503020204020204" pitchFamily="34" charset="-122"/>
              </a:rPr>
              <a:t>--</a:t>
            </a:r>
            <a:r>
              <a:rPr lang="en-US" altLang="zh-CN" sz="1400" b="1" dirty="0" err="1">
                <a:solidFill>
                  <a:schemeClr val="accent1"/>
                </a:solidFill>
                <a:latin typeface="微软雅黑" panose="020B0503020204020204" pitchFamily="34" charset="-122"/>
                <a:ea typeface="微软雅黑" panose="020B0503020204020204" pitchFamily="34" charset="-122"/>
              </a:rPr>
              <a:t>IDatum</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endPar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endParaRPr>
          </a:p>
          <a:p>
            <a:pPr marL="514350" indent="-240030">
              <a:lnSpc>
                <a:spcPct val="200000"/>
              </a:lnSpc>
              <a:buSzPct val="60000"/>
            </a:pP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让更多的人，更好、更便捷、更具有创造性的</a:t>
            </a:r>
            <a:endParaRPr lang="en-US" altLang="zh-CN" sz="1400" dirty="0">
              <a:solidFill>
                <a:schemeClr val="accent1">
                  <a:lumMod val="20000"/>
                  <a:lumOff val="80000"/>
                </a:schemeClr>
              </a:solidFill>
              <a:latin typeface="微软雅黑" panose="020B0503020204020204" pitchFamily="34" charset="-122"/>
              <a:ea typeface="微软雅黑" panose="020B0503020204020204" pitchFamily="34" charset="-122"/>
            </a:endParaRPr>
          </a:p>
          <a:p>
            <a:pPr marL="514350" indent="-240030">
              <a:lnSpc>
                <a:spcPct val="200000"/>
              </a:lnSpc>
              <a:buSzPct val="60000"/>
            </a:pPr>
            <a:r>
              <a:rPr lang="zh-CN" altLang="en-US" sz="1400" b="1" dirty="0">
                <a:solidFill>
                  <a:schemeClr val="accent1"/>
                </a:solidFill>
                <a:latin typeface="微软雅黑" panose="020B0503020204020204" pitchFamily="34" charset="-122"/>
                <a:ea typeface="微软雅黑" panose="020B0503020204020204" pitchFamily="34" charset="-122"/>
              </a:rPr>
              <a:t>应用</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和</a:t>
            </a:r>
            <a:r>
              <a:rPr lang="zh-CN" altLang="en-US" sz="1400" b="1" dirty="0">
                <a:solidFill>
                  <a:schemeClr val="accent1"/>
                </a:solidFill>
                <a:latin typeface="微软雅黑" panose="020B0503020204020204" pitchFamily="34" charset="-122"/>
                <a:ea typeface="微软雅黑" panose="020B0503020204020204" pitchFamily="34" charset="-122"/>
              </a:rPr>
              <a:t>走进数字孪生</a:t>
            </a:r>
            <a:r>
              <a:rPr lang="zh-CN" altLang="en-US" sz="1400" dirty="0">
                <a:solidFill>
                  <a:schemeClr val="accent1">
                    <a:lumMod val="20000"/>
                    <a:lumOff val="80000"/>
                  </a:schemeClr>
                </a:solidFill>
                <a:latin typeface="微软雅黑" panose="020B0503020204020204" pitchFamily="34" charset="-122"/>
                <a:ea typeface="微软雅黑" panose="020B0503020204020204" pitchFamily="34" charset="-122"/>
              </a:rPr>
              <a:t>。</a:t>
            </a:r>
            <a:endParaRPr lang="en-US" sz="2000" dirty="0">
              <a:latin typeface="微软雅黑" panose="020B0503020204020204" pitchFamily="34" charset="-122"/>
              <a:ea typeface="微软雅黑" panose="020B0503020204020204" pitchFamily="34" charset="-122"/>
              <a:cs typeface="Titillium Light" charset="0"/>
            </a:endParaRPr>
          </a:p>
        </p:txBody>
      </p:sp>
      <p:grpSp>
        <p:nvGrpSpPr>
          <p:cNvPr id="12" name="Group 11"/>
          <p:cNvGrpSpPr/>
          <p:nvPr/>
        </p:nvGrpSpPr>
        <p:grpSpPr>
          <a:xfrm>
            <a:off x="685800" y="685800"/>
            <a:ext cx="457200" cy="149901"/>
            <a:chOff x="685800" y="1144249"/>
            <a:chExt cx="457200" cy="149901"/>
          </a:xfrm>
          <a:solidFill>
            <a:schemeClr val="bg1"/>
          </a:solidFill>
        </p:grpSpPr>
        <p:sp>
          <p:nvSpPr>
            <p:cNvPr id="13" name="Rectangle 12"/>
            <p:cNvSpPr/>
            <p:nvPr/>
          </p:nvSpPr>
          <p:spPr>
            <a:xfrm>
              <a:off x="685800" y="1144249"/>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440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05840" y="1144249"/>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85800" y="1244183"/>
              <a:ext cx="18288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440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0584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97280" y="1244183"/>
              <a:ext cx="45720" cy="49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itle 1"/>
          <p:cNvSpPr txBox="1"/>
          <p:nvPr/>
        </p:nvSpPr>
        <p:spPr>
          <a:xfrm>
            <a:off x="914400" y="2826058"/>
            <a:ext cx="4434840" cy="1595143"/>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让数字孪生</a:t>
            </a:r>
            <a:endParaRPr lang="en-US" altLang="zh-CN" sz="3200" b="1" dirty="0">
              <a:latin typeface="微软雅黑" panose="020B0503020204020204" pitchFamily="34" charset="-122"/>
              <a:ea typeface="微软雅黑" panose="020B0503020204020204" pitchFamily="34" charset="-122"/>
              <a:cs typeface="Hiragino Sans GB W6" charset="-122"/>
            </a:endParaRPr>
          </a:p>
          <a:p>
            <a:pPr>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走下</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神坛</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spcBef>
                <a:spcPts val="1200"/>
              </a:spcBef>
            </a:pPr>
            <a:r>
              <a:rPr lang="en-US" sz="3200" b="1" dirty="0">
                <a:latin typeface="微软雅黑" panose="020B0503020204020204" pitchFamily="34" charset="-122"/>
                <a:ea typeface="微软雅黑" panose="020B0503020204020204" pitchFamily="34" charset="-122"/>
                <a:cs typeface="Hiragino Sans GB W6" charset="-122"/>
              </a:rPr>
              <a:t>Let the digital twin </a:t>
            </a:r>
            <a:r>
              <a:rPr lang="en-US" sz="3200" b="1" dirty="0">
                <a:solidFill>
                  <a:schemeClr val="accent1"/>
                </a:solidFill>
                <a:latin typeface="微软雅黑" panose="020B0503020204020204" pitchFamily="34" charset="-122"/>
                <a:ea typeface="微软雅黑" panose="020B0503020204020204" pitchFamily="34" charset="-122"/>
                <a:cs typeface="Hiragino Sans GB W6" charset="-122"/>
              </a:rPr>
              <a:t>walk down the altar</a:t>
            </a:r>
            <a:endParaRPr lang="en-US" sz="3200" b="1" dirty="0">
              <a:latin typeface="微软雅黑" panose="020B0503020204020204" pitchFamily="34" charset="-122"/>
              <a:ea typeface="微软雅黑" panose="020B0503020204020204" pitchFamily="34" charset="-122"/>
              <a:cs typeface="Hiragino Sans GB W6"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7339853" y="698082"/>
            <a:ext cx="5174876" cy="1276169"/>
          </a:xfrm>
          <a:prstGeom prst="rect">
            <a:avLst/>
          </a:prstGeom>
        </p:spPr>
        <p:txBody>
          <a:bodyPr/>
          <a:lstStyle>
            <a:lvl1pPr algn="l" defTabSz="914400" rtl="0" eaLnBrk="1" latinLnBrk="0" hangingPunct="1">
              <a:lnSpc>
                <a:spcPct val="75000"/>
              </a:lnSpc>
              <a:spcBef>
                <a:spcPct val="0"/>
              </a:spcBef>
              <a:buNone/>
              <a:defRPr sz="4400" kern="1200" spc="-151" baseline="0">
                <a:solidFill>
                  <a:schemeClr val="tx1"/>
                </a:solidFill>
                <a:latin typeface="+mj-lt"/>
                <a:ea typeface="+mj-ea"/>
                <a:cs typeface="+mj-cs"/>
              </a:defRPr>
            </a:lvl1pPr>
          </a:lstStyle>
          <a:p>
            <a:pPr>
              <a:lnSpc>
                <a:spcPct val="100000"/>
              </a:lnSpc>
              <a:spcBef>
                <a:spcPts val="1200"/>
              </a:spcBef>
            </a:pPr>
            <a:r>
              <a:rPr lang="zh-CN" altLang="en-US" sz="3200" b="1" dirty="0">
                <a:latin typeface="微软雅黑" panose="020B0503020204020204" pitchFamily="34" charset="-122"/>
                <a:ea typeface="微软雅黑" panose="020B0503020204020204" pitchFamily="34" charset="-122"/>
                <a:cs typeface="Hiragino Sans GB W6" charset="-122"/>
              </a:rPr>
              <a:t>我们的</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专注</a:t>
            </a:r>
            <a:r>
              <a:rPr lang="zh-CN" altLang="en-US" sz="3200" b="1" dirty="0">
                <a:latin typeface="微软雅黑" panose="020B0503020204020204" pitchFamily="34" charset="-122"/>
                <a:ea typeface="微软雅黑" panose="020B0503020204020204" pitchFamily="34" charset="-122"/>
                <a:cs typeface="Hiragino Sans GB W6" charset="-122"/>
              </a:rPr>
              <a:t>与</a:t>
            </a:r>
            <a:r>
              <a:rPr lang="zh-CN" altLang="en-US" sz="3200" b="1" dirty="0">
                <a:solidFill>
                  <a:schemeClr val="accent1"/>
                </a:solidFill>
                <a:latin typeface="微软雅黑" panose="020B0503020204020204" pitchFamily="34" charset="-122"/>
                <a:ea typeface="微软雅黑" panose="020B0503020204020204" pitchFamily="34" charset="-122"/>
                <a:cs typeface="Hiragino Sans GB W6" charset="-122"/>
              </a:rPr>
              <a:t>实现</a:t>
            </a:r>
            <a:endParaRPr lang="en-US" altLang="zh-CN" sz="3200" b="1" dirty="0">
              <a:solidFill>
                <a:schemeClr val="accent1"/>
              </a:solidFill>
              <a:latin typeface="微软雅黑" panose="020B0503020204020204" pitchFamily="34" charset="-122"/>
              <a:ea typeface="微软雅黑" panose="020B0503020204020204" pitchFamily="34" charset="-122"/>
              <a:cs typeface="Hiragino Sans GB W6" charset="-122"/>
            </a:endParaRPr>
          </a:p>
          <a:p>
            <a:pPr>
              <a:lnSpc>
                <a:spcPct val="100000"/>
              </a:lnSpc>
              <a:spcBef>
                <a:spcPts val="1200"/>
              </a:spcBef>
            </a:pPr>
            <a:r>
              <a:rPr lang="en-US" altLang="zh-CN" sz="2800" b="1" dirty="0">
                <a:solidFill>
                  <a:schemeClr val="accent1"/>
                </a:solidFill>
                <a:latin typeface="微软雅黑" panose="020B0503020204020204" pitchFamily="34" charset="-122"/>
                <a:ea typeface="微软雅黑" panose="020B0503020204020204" pitchFamily="34" charset="-122"/>
              </a:rPr>
              <a:t>Our </a:t>
            </a:r>
            <a:r>
              <a:rPr lang="en-US" altLang="zh-CN" sz="2800" b="1" dirty="0">
                <a:latin typeface="微软雅黑" panose="020B0503020204020204" pitchFamily="34" charset="-122"/>
                <a:ea typeface="微软雅黑" panose="020B0503020204020204" pitchFamily="34" charset="-122"/>
              </a:rPr>
              <a:t>focus and Realization</a:t>
            </a:r>
          </a:p>
        </p:txBody>
      </p:sp>
      <p:sp>
        <p:nvSpPr>
          <p:cNvPr id="6" name="Oval 15"/>
          <p:cNvSpPr/>
          <p:nvPr/>
        </p:nvSpPr>
        <p:spPr>
          <a:xfrm>
            <a:off x="898399" y="2395478"/>
            <a:ext cx="506057" cy="506057"/>
          </a:xfrm>
          <a:prstGeom prst="ellipse">
            <a:avLst/>
          </a:prstGeom>
          <a:gradFill>
            <a:gsLst>
              <a:gs pos="0">
                <a:schemeClr val="accent2"/>
              </a:gs>
              <a:gs pos="99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98399" y="2503156"/>
            <a:ext cx="5197601" cy="796757"/>
          </a:xfrm>
          <a:prstGeom prst="rect">
            <a:avLst/>
          </a:prstGeom>
          <a:noFill/>
        </p:spPr>
        <p:txBody>
          <a:bodyPr wrap="square" lIns="0" tIns="0" rIns="0" bIns="0" rtlCol="0">
            <a:spAutoFit/>
          </a:bodyPr>
          <a:lstStyle/>
          <a:p>
            <a:pPr marL="514350" indent="-240030">
              <a:lnSpc>
                <a:spcPct val="200000"/>
              </a:lnSpc>
              <a:buSzPct val="60000"/>
            </a:pPr>
            <a:r>
              <a:rPr lang="zh-CN" altLang="en-US" sz="1400" spc="300" dirty="0">
                <a:solidFill>
                  <a:schemeClr val="accent1">
                    <a:lumMod val="20000"/>
                    <a:lumOff val="80000"/>
                  </a:schemeClr>
                </a:solidFill>
                <a:latin typeface="微软雅黑" panose="020B0503020204020204" pitchFamily="34" charset="-122"/>
                <a:ea typeface="微软雅黑" panose="020B0503020204020204" pitchFamily="34" charset="-122"/>
              </a:rPr>
              <a:t>致力于为现实世界创造一个</a:t>
            </a:r>
            <a:r>
              <a:rPr lang="zh-CN" altLang="en-US" sz="1400" b="1" spc="300" dirty="0">
                <a:solidFill>
                  <a:schemeClr val="accent1"/>
                </a:solidFill>
                <a:latin typeface="微软雅黑" panose="020B0503020204020204" pitchFamily="34" charset="-122"/>
                <a:ea typeface="微软雅黑" panose="020B0503020204020204" pitchFamily="34" charset="-122"/>
              </a:rPr>
              <a:t>高仿真、多维度、活数据、自演化、实用</a:t>
            </a:r>
            <a:r>
              <a:rPr lang="zh-CN" altLang="en-US" sz="1400" spc="300" dirty="0">
                <a:solidFill>
                  <a:schemeClr val="accent1">
                    <a:lumMod val="20000"/>
                    <a:lumOff val="80000"/>
                  </a:schemeClr>
                </a:solidFill>
                <a:latin typeface="微软雅黑" panose="020B0503020204020204" pitchFamily="34" charset="-122"/>
                <a:ea typeface="微软雅黑" panose="020B0503020204020204" pitchFamily="34" charset="-122"/>
              </a:rPr>
              <a:t>的</a:t>
            </a:r>
            <a:r>
              <a:rPr lang="zh-CN" altLang="en-US" sz="1400" b="1" spc="300" dirty="0">
                <a:solidFill>
                  <a:schemeClr val="accent1"/>
                </a:solidFill>
                <a:latin typeface="微软雅黑" panose="020B0503020204020204" pitchFamily="34" charset="-122"/>
                <a:ea typeface="微软雅黑" panose="020B0503020204020204" pitchFamily="34" charset="-122"/>
              </a:rPr>
              <a:t>智慧数字孪生虚拟世界</a:t>
            </a:r>
            <a:r>
              <a:rPr lang="zh-CN" altLang="en-US" sz="1400" spc="300" dirty="0">
                <a:solidFill>
                  <a:schemeClr val="accent1">
                    <a:lumMod val="20000"/>
                    <a:lumOff val="80000"/>
                  </a:schemeClr>
                </a:solidFill>
                <a:latin typeface="微软雅黑" panose="020B0503020204020204" pitchFamily="34" charset="-122"/>
                <a:ea typeface="微软雅黑" panose="020B0503020204020204" pitchFamily="34" charset="-122"/>
              </a:rPr>
              <a:t>。</a:t>
            </a:r>
            <a:endParaRPr lang="en-US" sz="2000" spc="300" dirty="0">
              <a:latin typeface="微软雅黑" panose="020B0503020204020204" pitchFamily="34" charset="-122"/>
              <a:ea typeface="微软雅黑" panose="020B0503020204020204" pitchFamily="34" charset="-122"/>
              <a:cs typeface="Titillium Light" charset="0"/>
            </a:endParaRPr>
          </a:p>
        </p:txBody>
      </p:sp>
      <p:sp>
        <p:nvSpPr>
          <p:cNvPr id="8" name="TextBox 7"/>
          <p:cNvSpPr txBox="1"/>
          <p:nvPr/>
        </p:nvSpPr>
        <p:spPr>
          <a:xfrm>
            <a:off x="898399" y="3931704"/>
            <a:ext cx="5418179" cy="1227644"/>
          </a:xfrm>
          <a:prstGeom prst="rect">
            <a:avLst/>
          </a:prstGeom>
          <a:noFill/>
        </p:spPr>
        <p:txBody>
          <a:bodyPr wrap="square" lIns="0" tIns="0" rIns="0" bIns="0" rtlCol="0">
            <a:spAutoFit/>
          </a:bodyPr>
          <a:lstStyle/>
          <a:p>
            <a:pPr marL="514350" indent="-240030">
              <a:lnSpc>
                <a:spcPct val="200000"/>
              </a:lnSpc>
              <a:buSzPct val="60000"/>
            </a:pPr>
            <a:r>
              <a:rPr lang="zh-CN" altLang="en-US" sz="1400" spc="300" dirty="0">
                <a:solidFill>
                  <a:schemeClr val="accent1">
                    <a:lumMod val="20000"/>
                    <a:lumOff val="80000"/>
                  </a:schemeClr>
                </a:solidFill>
                <a:latin typeface="微软雅黑" panose="020B0503020204020204" pitchFamily="34" charset="-122"/>
                <a:ea typeface="微软雅黑" panose="020B0503020204020204" pitchFamily="34" charset="-122"/>
              </a:rPr>
              <a:t>为政企机构完成新一轮的</a:t>
            </a:r>
            <a:r>
              <a:rPr lang="zh-CN" altLang="en-US" sz="1400" b="1" spc="300" dirty="0">
                <a:solidFill>
                  <a:schemeClr val="accent1"/>
                </a:solidFill>
                <a:latin typeface="微软雅黑" panose="020B0503020204020204" pitchFamily="34" charset="-122"/>
                <a:ea typeface="微软雅黑" panose="020B0503020204020204" pitchFamily="34" charset="-122"/>
              </a:rPr>
              <a:t>数字化、智能化</a:t>
            </a:r>
            <a:r>
              <a:rPr lang="zh-CN" altLang="en-US" sz="1400" spc="300" dirty="0">
                <a:solidFill>
                  <a:schemeClr val="accent1">
                    <a:lumMod val="20000"/>
                    <a:lumOff val="80000"/>
                  </a:schemeClr>
                </a:solidFill>
                <a:latin typeface="微软雅黑" panose="020B0503020204020204" pitchFamily="34" charset="-122"/>
                <a:ea typeface="微软雅黑" panose="020B0503020204020204" pitchFamily="34" charset="-122"/>
              </a:rPr>
              <a:t>升级助力，</a:t>
            </a:r>
            <a:endParaRPr lang="en-US" altLang="zh-CN" sz="1400" spc="300" dirty="0">
              <a:solidFill>
                <a:schemeClr val="accent1">
                  <a:lumMod val="20000"/>
                  <a:lumOff val="80000"/>
                </a:schemeClr>
              </a:solidFill>
              <a:latin typeface="微软雅黑" panose="020B0503020204020204" pitchFamily="34" charset="-122"/>
              <a:ea typeface="微软雅黑" panose="020B0503020204020204" pitchFamily="34" charset="-122"/>
            </a:endParaRPr>
          </a:p>
          <a:p>
            <a:pPr marL="514350" indent="-240030">
              <a:lnSpc>
                <a:spcPct val="200000"/>
              </a:lnSpc>
              <a:buSzPct val="60000"/>
            </a:pPr>
            <a:r>
              <a:rPr lang="zh-CN" altLang="en-US" sz="1400" spc="300" dirty="0">
                <a:solidFill>
                  <a:schemeClr val="accent1">
                    <a:lumMod val="20000"/>
                    <a:lumOff val="80000"/>
                  </a:schemeClr>
                </a:solidFill>
                <a:latin typeface="微软雅黑" panose="020B0503020204020204" pitchFamily="34" charset="-122"/>
                <a:ea typeface="微软雅黑" panose="020B0503020204020204" pitchFamily="34" charset="-122"/>
              </a:rPr>
              <a:t>推动</a:t>
            </a:r>
            <a:r>
              <a:rPr lang="zh-CN" altLang="en-US" sz="1400" b="1" spc="300" dirty="0">
                <a:solidFill>
                  <a:schemeClr val="accent1"/>
                </a:solidFill>
                <a:latin typeface="微软雅黑" panose="020B0503020204020204" pitchFamily="34" charset="-122"/>
                <a:ea typeface="微软雅黑" panose="020B0503020204020204" pitchFamily="34" charset="-122"/>
              </a:rPr>
              <a:t>数智孪生中枢</a:t>
            </a:r>
            <a:r>
              <a:rPr lang="zh-CN" altLang="en-US" sz="1400" spc="300" dirty="0">
                <a:solidFill>
                  <a:schemeClr val="accent1">
                    <a:lumMod val="20000"/>
                    <a:lumOff val="80000"/>
                  </a:schemeClr>
                </a:solidFill>
                <a:latin typeface="微软雅黑" panose="020B0503020204020204" pitchFamily="34" charset="-122"/>
                <a:ea typeface="微软雅黑" panose="020B0503020204020204" pitchFamily="34" charset="-122"/>
              </a:rPr>
              <a:t>成为新时代新基建的</a:t>
            </a:r>
            <a:endParaRPr lang="en-US" altLang="zh-CN" sz="1400" spc="300" dirty="0">
              <a:solidFill>
                <a:schemeClr val="accent1">
                  <a:lumMod val="20000"/>
                  <a:lumOff val="80000"/>
                </a:schemeClr>
              </a:solidFill>
              <a:latin typeface="微软雅黑" panose="020B0503020204020204" pitchFamily="34" charset="-122"/>
              <a:ea typeface="微软雅黑" panose="020B0503020204020204" pitchFamily="34" charset="-122"/>
            </a:endParaRPr>
          </a:p>
          <a:p>
            <a:pPr marL="514350" indent="-240030">
              <a:lnSpc>
                <a:spcPct val="200000"/>
              </a:lnSpc>
              <a:buSzPct val="60000"/>
            </a:pPr>
            <a:r>
              <a:rPr lang="zh-CN" altLang="en-US" sz="1400" spc="300" dirty="0">
                <a:solidFill>
                  <a:schemeClr val="accent1">
                    <a:lumMod val="20000"/>
                    <a:lumOff val="80000"/>
                  </a:schemeClr>
                </a:solidFill>
                <a:latin typeface="微软雅黑" panose="020B0503020204020204" pitchFamily="34" charset="-122"/>
                <a:ea typeface="微软雅黑" panose="020B0503020204020204" pitchFamily="34" charset="-122"/>
              </a:rPr>
              <a:t>重要组成部分。</a:t>
            </a:r>
          </a:p>
        </p:txBody>
      </p:sp>
      <p:pic>
        <p:nvPicPr>
          <p:cNvPr id="15" name="图片 14" descr="未标题-2.png"/>
          <p:cNvPicPr>
            <a:picLocks noChangeAspect="1"/>
          </p:cNvPicPr>
          <p:nvPr/>
        </p:nvPicPr>
        <p:blipFill>
          <a:blip r:embed="rId2" cstate="print"/>
          <a:stretch>
            <a:fillRect/>
          </a:stretch>
        </p:blipFill>
        <p:spPr>
          <a:xfrm>
            <a:off x="5679979" y="2933810"/>
            <a:ext cx="6619589" cy="3956464"/>
          </a:xfrm>
          <a:prstGeom prst="rect">
            <a:avLst/>
          </a:prstGeom>
        </p:spPr>
      </p:pic>
    </p:spTree>
  </p:cSld>
  <p:clrMapOvr>
    <a:masterClrMapping/>
  </p:clrMapOvr>
</p:sld>
</file>

<file path=ppt/theme/theme1.xml><?xml version="1.0" encoding="utf-8"?>
<a:theme xmlns:a="http://schemas.openxmlformats.org/drawingml/2006/main" name="Ravi Powerpoint Template">
  <a:themeElements>
    <a:clrScheme name="Crypto Dark">
      <a:dk1>
        <a:srgbClr val="FEFFFE"/>
      </a:dk1>
      <a:lt1>
        <a:srgbClr val="001847"/>
      </a:lt1>
      <a:dk2>
        <a:srgbClr val="FEFFFE"/>
      </a:dk2>
      <a:lt2>
        <a:srgbClr val="001847"/>
      </a:lt2>
      <a:accent1>
        <a:srgbClr val="2574FB"/>
      </a:accent1>
      <a:accent2>
        <a:srgbClr val="6A11CA"/>
      </a:accent2>
      <a:accent3>
        <a:srgbClr val="2574FB"/>
      </a:accent3>
      <a:accent4>
        <a:srgbClr val="1162E8"/>
      </a:accent4>
      <a:accent5>
        <a:srgbClr val="0A55D3"/>
      </a:accent5>
      <a:accent6>
        <a:srgbClr val="074CC1"/>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B&amp;D-Powerpoint Template_16x9</Template>
  <TotalTime>2080</TotalTime>
  <Words>2135</Words>
  <Application>Microsoft Office PowerPoint</Application>
  <PresentationFormat>宽屏</PresentationFormat>
  <Paragraphs>266</Paragraphs>
  <Slides>31</Slides>
  <Notes>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31</vt:i4>
      </vt:variant>
    </vt:vector>
  </HeadingPairs>
  <TitlesOfParts>
    <vt:vector size="49" baseType="lpstr">
      <vt:lpstr>Hiragino Sans GB W3</vt:lpstr>
      <vt:lpstr>Hiragino Sans GB W6</vt:lpstr>
      <vt:lpstr>Lantinghei SC Extralight</vt:lpstr>
      <vt:lpstr>Microsoft YaHei UI</vt:lpstr>
      <vt:lpstr>Montserrat-Bold</vt:lpstr>
      <vt:lpstr>Open Sans</vt:lpstr>
      <vt:lpstr>REEJI-HHguang-MediumGB1.0</vt:lpstr>
      <vt:lpstr>Titillium</vt:lpstr>
      <vt:lpstr>Titillium Light</vt:lpstr>
      <vt:lpstr>DengXian</vt:lpstr>
      <vt:lpstr>宋体</vt:lpstr>
      <vt:lpstr>微软雅黑</vt:lpstr>
      <vt:lpstr>微软雅黑</vt:lpstr>
      <vt:lpstr>微软雅黑 Light</vt:lpstr>
      <vt:lpstr>Arial</vt:lpstr>
      <vt:lpstr>Calibri</vt:lpstr>
      <vt:lpstr>Wingdings</vt:lpstr>
      <vt:lpstr>Ravi Powerpoint Template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Realtime</cp:lastModifiedBy>
  <cp:revision>334</cp:revision>
  <cp:lastPrinted>2017-06-12T04:25:00Z</cp:lastPrinted>
  <dcterms:created xsi:type="dcterms:W3CDTF">2017-06-04T03:43:00Z</dcterms:created>
  <dcterms:modified xsi:type="dcterms:W3CDTF">2022-11-21T09:37:08Z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E45F87D390C5478584044FB78D1B150D</vt:lpwstr>
  </property>
  <property fmtid="{D5CDD505-2E9C-101B-9397-08002B2CF9AE}" pid="3" name="KSOProductBuildVer">
    <vt:lpwstr>2052-11.1.0.11294</vt:lpwstr>
  </property>
</Properties>
</file>