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87" r:id="rId2"/>
    <p:sldId id="268" r:id="rId3"/>
    <p:sldId id="265" r:id="rId4"/>
    <p:sldId id="322" r:id="rId5"/>
    <p:sldId id="307" r:id="rId6"/>
    <p:sldId id="290" r:id="rId7"/>
    <p:sldId id="288" r:id="rId8"/>
    <p:sldId id="323" r:id="rId9"/>
    <p:sldId id="266" r:id="rId10"/>
    <p:sldId id="320" r:id="rId11"/>
    <p:sldId id="319" r:id="rId12"/>
    <p:sldId id="321" r:id="rId13"/>
    <p:sldId id="366" r:id="rId14"/>
    <p:sldId id="269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侯 健" initials="侯" lastIdx="6" clrIdx="0"/>
  <p:cmAuthor id="2" name="zhang zengqi" initials="zz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11" autoAdjust="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r>
              <a:rPr lang="zh-CN" altLang="en-US" sz="2000" dirty="0"/>
              <a:t>近年</a:t>
            </a:r>
            <a:r>
              <a:rPr lang="zh-CN" sz="2000" dirty="0"/>
              <a:t>营收</a:t>
            </a:r>
            <a:r>
              <a:rPr lang="zh-CN" altLang="en-US" sz="2000" dirty="0"/>
              <a:t>情况</a:t>
            </a:r>
            <a:r>
              <a:rPr lang="zh-CN" sz="2000" dirty="0"/>
              <a:t>（万元）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营收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defRPr>
                    </a:pPr>
                    <a:fld id="{BC9364CA-C978-4E6E-A28F-BC4AA4245A21}" type="VALUE">
                      <a:rPr lang="en-US" altLang="zh-CN" sz="1600" b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[值]</a:t>
                    </a:fld>
                    <a:endParaRPr lang="zh-CN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278-450F-AD66-AAFB66777A88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defRPr>
                  </a:pPr>
                  <a:endParaRPr lang="zh-CN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278-450F-AD66-AAFB66777A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1203</c:v>
                </c:pt>
                <c:pt idx="2">
                  <c:v>3018</c:v>
                </c:pt>
                <c:pt idx="3">
                  <c:v>5027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78-450F-AD66-AAFB66777A8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0721488"/>
        <c:axId val="620723984"/>
      </c:lineChart>
      <c:catAx>
        <c:axId val="620721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20723984"/>
        <c:crosses val="autoZero"/>
        <c:auto val="1"/>
        <c:lblAlgn val="ctr"/>
        <c:lblOffset val="100"/>
        <c:noMultiLvlLbl val="0"/>
      </c:catAx>
      <c:valAx>
        <c:axId val="620723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2072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r>
              <a:rPr lang="zh-CN" altLang="en-US" sz="2000" dirty="0"/>
              <a:t>未来几年</a:t>
            </a:r>
            <a:r>
              <a:rPr lang="zh-CN" sz="2000" dirty="0"/>
              <a:t>预期产值（万元）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营收</c:v>
                </c:pt>
              </c:strCache>
            </c:strRef>
          </c:tx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dLbls>
            <c:dLbl>
              <c:idx val="2"/>
              <c:tx>
                <c:rich>
                  <a:bodyPr/>
                  <a:lstStyle/>
                  <a:p>
                    <a:fld id="{BC9364CA-C978-4E6E-A28F-BC4AA4245A21}" type="VALUE">
                      <a:rPr lang="en-US" altLang="zh-CN"/>
                      <a:pPr/>
                      <a:t>[值]</a:t>
                    </a:fld>
                    <a:endParaRPr lang="zh-CN" alt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D93-4E44-92AB-0AEEB95B72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10000</c:v>
                </c:pt>
                <c:pt idx="1">
                  <c:v>18000</c:v>
                </c:pt>
                <c:pt idx="2">
                  <c:v>30000</c:v>
                </c:pt>
                <c:pt idx="3">
                  <c:v>50000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93-4E44-92AB-0AEEB95B726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20721488"/>
        <c:axId val="620723984"/>
      </c:lineChart>
      <c:catAx>
        <c:axId val="6207214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20723984"/>
        <c:crosses val="autoZero"/>
        <c:auto val="1"/>
        <c:lblAlgn val="ctr"/>
        <c:lblOffset val="100"/>
        <c:noMultiLvlLbl val="0"/>
      </c:catAx>
      <c:valAx>
        <c:axId val="62072398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pPr>
            <a:endParaRPr lang="zh-CN"/>
          </a:p>
        </c:txPr>
        <c:crossAx val="620721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imes New Roman" panose="02020603050405020304" pitchFamily="18" charset="0"/>
          <a:ea typeface="微软雅黑" panose="020B0503020204020204" pitchFamily="34" charset="-122"/>
          <a:cs typeface="Times New Roman" panose="02020603050405020304" pitchFamily="18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E8-432E-9D39-F400BD16BC1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E8-432E-9D39-F400BD16BC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E8-432E-9D39-F400BD16BC1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E8-432E-9D39-F400BD16BC1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7E8-432E-9D39-F400BD16BC1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7E8-432E-9D39-F400BD16BC17}"/>
              </c:ext>
            </c:extLst>
          </c:dPt>
          <c:cat>
            <c:strRef>
              <c:f>Sheet1!$A$2:$A$7</c:f>
              <c:strCache>
                <c:ptCount val="6"/>
                <c:pt idx="0">
                  <c:v>ARVR</c:v>
                </c:pt>
                <c:pt idx="1">
                  <c:v>超短焦投影</c:v>
                </c:pt>
                <c:pt idx="2">
                  <c:v>HUD</c:v>
                </c:pt>
                <c:pt idx="3">
                  <c:v>红外成像</c:v>
                </c:pt>
                <c:pt idx="4">
                  <c:v>生物医疗</c:v>
                </c:pt>
                <c:pt idx="5">
                  <c:v>智能检测设备</c:v>
                </c:pt>
              </c:strCache>
            </c:strRef>
          </c:cat>
          <c:val>
            <c:numRef>
              <c:f>Sheet1!$B$2:$B$7</c:f>
              <c:numCache>
                <c:formatCode>0.00%</c:formatCode>
                <c:ptCount val="6"/>
                <c:pt idx="0">
                  <c:v>0.5</c:v>
                </c:pt>
                <c:pt idx="1">
                  <c:v>0.3</c:v>
                </c:pt>
                <c:pt idx="2">
                  <c:v>0.08</c:v>
                </c:pt>
                <c:pt idx="3">
                  <c:v>0.05</c:v>
                </c:pt>
                <c:pt idx="4">
                  <c:v>0.05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7E8-432E-9D39-F400BD16B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288446695824199"/>
          <c:y val="0.10141321999930894"/>
          <c:w val="0.33711553304175795"/>
          <c:h val="0.79717307333861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8B-45E5-B5E5-61E9AF946F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8B-45E5-B5E5-61E9AF946F9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8B-45E5-B5E5-61E9AF946F9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8B-45E5-B5E5-61E9AF946F9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18B-45E5-B5E5-61E9AF946F9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18B-45E5-B5E5-61E9AF946F9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E1D-4A94-8F95-429E464A475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E1D-4A94-8F95-429E464A475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E1D-4A94-8F95-429E464A475B}"/>
              </c:ext>
            </c:extLst>
          </c:dPt>
          <c:cat>
            <c:strRef>
              <c:f>Sheet1!$A$2:$A$10</c:f>
              <c:strCache>
                <c:ptCount val="9"/>
                <c:pt idx="0">
                  <c:v>ARVR</c:v>
                </c:pt>
                <c:pt idx="1">
                  <c:v>超短焦投影</c:v>
                </c:pt>
                <c:pt idx="2">
                  <c:v>HUD</c:v>
                </c:pt>
                <c:pt idx="3">
                  <c:v>激光扫描打印</c:v>
                </c:pt>
                <c:pt idx="4">
                  <c:v>红外成像</c:v>
                </c:pt>
                <c:pt idx="5">
                  <c:v>投影光机</c:v>
                </c:pt>
                <c:pt idx="6">
                  <c:v>高速马达</c:v>
                </c:pt>
                <c:pt idx="7">
                  <c:v>生物医疗</c:v>
                </c:pt>
                <c:pt idx="8">
                  <c:v>系统及智能设备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0.2</c:v>
                </c:pt>
                <c:pt idx="1">
                  <c:v>0.2</c:v>
                </c:pt>
                <c:pt idx="2">
                  <c:v>0.15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 formatCode="0%">
                  <c:v>0.05</c:v>
                </c:pt>
                <c:pt idx="7">
                  <c:v>0.05</c:v>
                </c:pt>
                <c:pt idx="8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18B-45E5-B5E5-61E9AF946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66288446695824199"/>
          <c:y val="4.2319220599850792E-2"/>
          <c:w val="0.33711553304175795"/>
          <c:h val="0.91536155880029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83033-834D-4696-B7F3-4D30C0491729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49161-54F5-4B28-BEFC-66E0AC6DA69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公司现有员工</a:t>
            </a:r>
            <a:r>
              <a:rPr lang="en-US" altLang="zh-CN" dirty="0"/>
              <a:t>270</a:t>
            </a:r>
            <a:r>
              <a:rPr lang="zh-CN" altLang="en-US" dirty="0"/>
              <a:t>多人，核心高管均来自天大以及业内国际知名上市公司。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49161-54F5-4B28-BEFC-66E0AC6DA69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738FB-8F49-4939-8805-7C232C09B9F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633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5042F-A8B2-4E6D-BE27-856E8542426B}" type="datetimeFigureOut">
              <a:rPr lang="zh-CN" altLang="en-US" smtClean="0"/>
              <a:t>2022/11/23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ED0B-6A13-43B8-98BC-0B2B3CADD7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chart" Target="../charts/chart1.xml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tags" Target="../tags/tag4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6.png"/><Relationship Id="rId10" Type="http://schemas.openxmlformats.org/officeDocument/2006/relationships/image" Target="../media/image12.jpeg"/><Relationship Id="rId4" Type="http://schemas.openxmlformats.org/officeDocument/2006/relationships/tags" Target="../tags/tag5.xml"/><Relationship Id="rId9" Type="http://schemas.openxmlformats.org/officeDocument/2006/relationships/image" Target="../media/image11.jpe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6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emf"/><Relationship Id="rId5" Type="http://schemas.openxmlformats.org/officeDocument/2006/relationships/image" Target="../media/image37.emf"/><Relationship Id="rId10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520" cy="68808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7" y="280140"/>
            <a:ext cx="819512" cy="758322"/>
          </a:xfrm>
          <a:prstGeom prst="rect">
            <a:avLst/>
          </a:prstGeom>
        </p:spPr>
      </p:pic>
      <p:sp>
        <p:nvSpPr>
          <p:cNvPr id="39" name="iṡľïḑè"/>
          <p:cNvSpPr txBox="1"/>
          <p:nvPr/>
        </p:nvSpPr>
        <p:spPr bwMode="auto">
          <a:xfrm>
            <a:off x="1035685" y="294640"/>
            <a:ext cx="5139690" cy="750570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产品应用</a:t>
            </a:r>
            <a:r>
              <a:rPr lang="en-US" altLang="zh-CN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——</a:t>
            </a:r>
            <a:r>
              <a:rPr lang="zh-CN" altLang="en-US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国产化替代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8C38AEF-8608-E789-0C8F-F25BFBBAC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428"/>
            <a:ext cx="12192000" cy="275725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2E30F-B6AD-9A87-94B5-2A329E7A9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25" y="3912684"/>
            <a:ext cx="11420900" cy="23600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9"/>
          <p:cNvSpPr txBox="1"/>
          <p:nvPr/>
        </p:nvSpPr>
        <p:spPr>
          <a:xfrm>
            <a:off x="4783486" y="1377999"/>
            <a:ext cx="2386824" cy="369332"/>
          </a:xfrm>
          <a:prstGeom prst="rect">
            <a:avLst/>
          </a:prstGeom>
          <a:solidFill>
            <a:srgbClr val="1786C7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虚拟现实</a:t>
            </a:r>
          </a:p>
        </p:txBody>
      </p:sp>
      <p:sp>
        <p:nvSpPr>
          <p:cNvPr id="10" name="文本框 19"/>
          <p:cNvSpPr txBox="1"/>
          <p:nvPr/>
        </p:nvSpPr>
        <p:spPr>
          <a:xfrm>
            <a:off x="865245" y="1383079"/>
            <a:ext cx="2386824" cy="369332"/>
          </a:xfrm>
          <a:prstGeom prst="rect">
            <a:avLst/>
          </a:prstGeom>
          <a:solidFill>
            <a:srgbClr val="1786C7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AR</a:t>
            </a: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增强现实</a:t>
            </a: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4017933" y="1808087"/>
            <a:ext cx="0" cy="4419277"/>
          </a:xfrm>
          <a:prstGeom prst="line">
            <a:avLst/>
          </a:prstGeom>
          <a:ln w="12700">
            <a:solidFill>
              <a:srgbClr val="1857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8026714" y="1808087"/>
            <a:ext cx="0" cy="4419277"/>
          </a:xfrm>
          <a:prstGeom prst="line">
            <a:avLst/>
          </a:prstGeom>
          <a:ln w="12700">
            <a:solidFill>
              <a:srgbClr val="1857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24"/>
          <a:stretch>
            <a:fillRect/>
          </a:stretch>
        </p:blipFill>
        <p:spPr>
          <a:xfrm>
            <a:off x="4637713" y="2017638"/>
            <a:ext cx="2678370" cy="1729783"/>
          </a:xfrm>
          <a:prstGeom prst="rect">
            <a:avLst/>
          </a:prstGeom>
        </p:spPr>
      </p:pic>
      <p:sp>
        <p:nvSpPr>
          <p:cNvPr id="28" name="Rectangle 18"/>
          <p:cNvSpPr/>
          <p:nvPr/>
        </p:nvSpPr>
        <p:spPr>
          <a:xfrm>
            <a:off x="4480740" y="4017725"/>
            <a:ext cx="2992315" cy="1952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大口径、低应力光学镜片平面、曲面贴膜，全自动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AA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性能测试；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折叠光路超短焦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1P~3P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光学方案，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FOV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＞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100°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国内终端客户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PICO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、创维、黑鲨、华为、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OPPO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新方案研制开发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2"/>
          <a:stretch>
            <a:fillRect/>
          </a:stretch>
        </p:blipFill>
        <p:spPr>
          <a:xfrm>
            <a:off x="719472" y="2022717"/>
            <a:ext cx="2678370" cy="1729783"/>
          </a:xfrm>
          <a:prstGeom prst="rect">
            <a:avLst/>
          </a:prstGeom>
        </p:spPr>
      </p:pic>
      <p:sp>
        <p:nvSpPr>
          <p:cNvPr id="35" name="Rectangle 18"/>
          <p:cNvSpPr/>
          <p:nvPr/>
        </p:nvSpPr>
        <p:spPr>
          <a:xfrm>
            <a:off x="562499" y="4017361"/>
            <a:ext cx="2992315" cy="1683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自由曲面离轴光学系统，超高面型精度镜片制造；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模组克重＜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20g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，双目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1080P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分辨率，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FOV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＞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50°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未来交互新方式，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NREAL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、水晶光电、惠牛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累计出货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300K</a:t>
            </a:r>
            <a:endParaRPr lang="zh-CN" altLang="en-US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7" y="280140"/>
            <a:ext cx="819512" cy="758322"/>
          </a:xfrm>
          <a:prstGeom prst="rect">
            <a:avLst/>
          </a:prstGeom>
        </p:spPr>
      </p:pic>
      <p:sp>
        <p:nvSpPr>
          <p:cNvPr id="39" name="iṡľïḑè"/>
          <p:cNvSpPr txBox="1"/>
          <p:nvPr/>
        </p:nvSpPr>
        <p:spPr bwMode="auto">
          <a:xfrm>
            <a:off x="1035685" y="294640"/>
            <a:ext cx="4777740" cy="750570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产品应用</a:t>
            </a:r>
            <a:r>
              <a:rPr lang="en-US" altLang="zh-CN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——</a:t>
            </a:r>
            <a:r>
              <a:rPr lang="zh-CN" altLang="en-US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前沿产品</a:t>
            </a:r>
            <a:r>
              <a:rPr lang="en-US" altLang="zh-CN" sz="28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开发</a:t>
            </a:r>
            <a:endParaRPr lang="en-US" altLang="zh-CN" sz="28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8266774" y="1372284"/>
            <a:ext cx="3380044" cy="4322687"/>
            <a:chOff x="2332589" y="1377999"/>
            <a:chExt cx="3380044" cy="4322687"/>
          </a:xfrm>
        </p:grpSpPr>
        <p:sp>
          <p:nvSpPr>
            <p:cNvPr id="2" name="文本框 19"/>
            <p:cNvSpPr txBox="1"/>
            <p:nvPr/>
          </p:nvSpPr>
          <p:spPr>
            <a:xfrm>
              <a:off x="2743421" y="1377999"/>
              <a:ext cx="2386824" cy="369332"/>
            </a:xfrm>
            <a:prstGeom prst="rect">
              <a:avLst/>
            </a:prstGeom>
            <a:solidFill>
              <a:srgbClr val="1786C7"/>
            </a:solidFill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9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1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altLang="zh-CN" sz="1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HUD</a:t>
              </a:r>
              <a:r>
                <a:rPr lang="zh-CN" altLang="en-US" sz="1800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抬头显示</a:t>
              </a:r>
            </a:p>
          </p:txBody>
        </p:sp>
        <p:sp>
          <p:nvSpPr>
            <p:cNvPr id="3" name="Rectangle 18"/>
            <p:cNvSpPr/>
            <p:nvPr/>
          </p:nvSpPr>
          <p:spPr>
            <a:xfrm>
              <a:off x="2440674" y="4017725"/>
              <a:ext cx="3110157" cy="16829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核心大口径（＞</a:t>
              </a:r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300mm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）光学自由曲面反射镜批量生产工艺；</a:t>
              </a:r>
              <a:endPara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高面型精度＜</a:t>
              </a:r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50μm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，防阳光倒灌膜层（</a:t>
              </a:r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Rave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＜</a:t>
              </a:r>
              <a:r>
                <a:rPr lang="en-US" altLang="zh-CN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5%@720~3000nm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）；</a:t>
              </a:r>
              <a:endPara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buFont typeface="Wingdings" panose="05000000000000000000" pitchFamily="2" charset="2"/>
                <a:buChar char="ü"/>
              </a:pP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直接供应车厂</a:t>
              </a:r>
              <a:r>
                <a:rPr lang="zh-CN" altLang="en-US" sz="1400" b="1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比亚迪</a:t>
              </a:r>
              <a:r>
                <a:rPr lang="zh-CN" altLang="en-US" sz="14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，汉、唐、宋、海豹车型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2589" y="2131336"/>
              <a:ext cx="3380044" cy="161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/>
        </p:nvCxnSpPr>
        <p:spPr>
          <a:xfrm flipV="1">
            <a:off x="5823772" y="1912227"/>
            <a:ext cx="0" cy="4419277"/>
          </a:xfrm>
          <a:prstGeom prst="line">
            <a:avLst/>
          </a:prstGeom>
          <a:ln w="12700">
            <a:solidFill>
              <a:srgbClr val="18579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7" y="280140"/>
            <a:ext cx="819512" cy="758322"/>
          </a:xfrm>
          <a:prstGeom prst="rect">
            <a:avLst/>
          </a:prstGeom>
        </p:spPr>
      </p:pic>
      <p:sp>
        <p:nvSpPr>
          <p:cNvPr id="39" name="iṡľïḑè"/>
          <p:cNvSpPr txBox="1"/>
          <p:nvPr/>
        </p:nvSpPr>
        <p:spPr bwMode="auto">
          <a:xfrm>
            <a:off x="1035685" y="294640"/>
            <a:ext cx="4787900" cy="750570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产品应用</a:t>
            </a:r>
            <a:r>
              <a:rPr lang="en-US" altLang="zh-CN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——</a:t>
            </a:r>
            <a:r>
              <a:rPr lang="zh-CN" altLang="en-US" sz="28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lt"/>
              </a:rPr>
              <a:t>产品迭化升级</a:t>
            </a:r>
          </a:p>
        </p:txBody>
      </p:sp>
      <p:sp>
        <p:nvSpPr>
          <p:cNvPr id="2" name="文本框 19"/>
          <p:cNvSpPr txBox="1"/>
          <p:nvPr/>
        </p:nvSpPr>
        <p:spPr>
          <a:xfrm>
            <a:off x="1522417" y="1459914"/>
            <a:ext cx="2386824" cy="369332"/>
          </a:xfrm>
          <a:prstGeom prst="rect">
            <a:avLst/>
          </a:prstGeom>
          <a:solidFill>
            <a:srgbClr val="1786C7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超短焦投影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920" y="2244090"/>
            <a:ext cx="2902585" cy="1874520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843280" y="4253230"/>
            <a:ext cx="3717290" cy="18453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全自主光学镜头设计、制造、组立及性能测试；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 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＜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0.21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DLP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LCOS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LCD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投影方式；</a:t>
            </a:r>
            <a:endParaRPr lang="en-US" altLang="zh-CN" sz="1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超短焦</a:t>
            </a: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TOP 5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客户</a:t>
            </a:r>
            <a:r>
              <a:rPr lang="zh-CN" altLang="en-US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极米、火乐、当贝、小米、峰米</a:t>
            </a:r>
            <a:r>
              <a:rPr lang="zh-CN" altLang="en-US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均有合作，出货量业内第一</a:t>
            </a:r>
          </a:p>
        </p:txBody>
      </p:sp>
      <p:sp>
        <p:nvSpPr>
          <p:cNvPr id="10" name="文本框 19"/>
          <p:cNvSpPr txBox="1"/>
          <p:nvPr/>
        </p:nvSpPr>
        <p:spPr>
          <a:xfrm>
            <a:off x="7667312" y="1459914"/>
            <a:ext cx="2386824" cy="368300"/>
          </a:xfrm>
          <a:prstGeom prst="rect">
            <a:avLst/>
          </a:prstGeom>
          <a:solidFill>
            <a:srgbClr val="1786C7"/>
          </a:solidFill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1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3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1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8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自由曲面激光雷达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20" y="3268980"/>
            <a:ext cx="4597400" cy="30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11"/>
          <a:stretch>
            <a:fillRect/>
          </a:stretch>
        </p:blipFill>
        <p:spPr bwMode="auto">
          <a:xfrm>
            <a:off x="8668385" y="2017395"/>
            <a:ext cx="2396490" cy="13900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4602" r="1611" b="11809"/>
          <a:stretch>
            <a:fillRect/>
          </a:stretch>
        </p:blipFill>
        <p:spPr>
          <a:xfrm>
            <a:off x="6662420" y="2017395"/>
            <a:ext cx="2005965" cy="1389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301CAEE-1631-4CB1-97E8-982C514B36EC}"/>
              </a:ext>
            </a:extLst>
          </p:cNvPr>
          <p:cNvCxnSpPr>
            <a:cxnSpLocks/>
          </p:cNvCxnSpPr>
          <p:nvPr/>
        </p:nvCxnSpPr>
        <p:spPr>
          <a:xfrm>
            <a:off x="418011" y="6459583"/>
            <a:ext cx="10502538" cy="0"/>
          </a:xfrm>
          <a:prstGeom prst="line">
            <a:avLst/>
          </a:prstGeom>
          <a:ln w="12700">
            <a:solidFill>
              <a:srgbClr val="1857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日期占位符 21">
            <a:extLst>
              <a:ext uri="{FF2B5EF4-FFF2-40B4-BE49-F238E27FC236}">
                <a16:creationId xmlns:a16="http://schemas.microsoft.com/office/drawing/2014/main" id="{25A46247-F7B8-4E06-B66F-CD2DF67E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3189" y="6459583"/>
            <a:ext cx="2743200" cy="365125"/>
          </a:xfrm>
        </p:spPr>
        <p:txBody>
          <a:bodyPr/>
          <a:lstStyle/>
          <a:p>
            <a:fld id="{1C0FA3D4-7D73-489F-B8F6-1C8434CE7FAA}" type="datetime1">
              <a:rPr lang="zh-CN" altLang="en-US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2022/11/23</a:t>
            </a:fld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日期占位符 21">
            <a:extLst>
              <a:ext uri="{FF2B5EF4-FFF2-40B4-BE49-F238E27FC236}">
                <a16:creationId xmlns:a16="http://schemas.microsoft.com/office/drawing/2014/main" id="{A3EB2A7D-B79A-4D61-9B51-7E0593C2DEF0}"/>
              </a:ext>
            </a:extLst>
          </p:cNvPr>
          <p:cNvSpPr txBox="1">
            <a:spLocks/>
          </p:cNvSpPr>
          <p:nvPr/>
        </p:nvSpPr>
        <p:spPr>
          <a:xfrm>
            <a:off x="345071" y="6459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日期占位符 21">
            <a:extLst>
              <a:ext uri="{FF2B5EF4-FFF2-40B4-BE49-F238E27FC236}">
                <a16:creationId xmlns:a16="http://schemas.microsoft.com/office/drawing/2014/main" id="{FE248FA4-FE22-43A9-B744-0B04638345C6}"/>
              </a:ext>
            </a:extLst>
          </p:cNvPr>
          <p:cNvSpPr txBox="1">
            <a:spLocks/>
          </p:cNvSpPr>
          <p:nvPr/>
        </p:nvSpPr>
        <p:spPr>
          <a:xfrm>
            <a:off x="3730528" y="6459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沂普光电 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IDTE (TIANJIN) Co. , Ltd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3" name="日期占位符 21">
            <a:extLst>
              <a:ext uri="{FF2B5EF4-FFF2-40B4-BE49-F238E27FC236}">
                <a16:creationId xmlns:a16="http://schemas.microsoft.com/office/drawing/2014/main" id="{63D62132-C927-4FB9-8F61-479F194B5466}"/>
              </a:ext>
            </a:extLst>
          </p:cNvPr>
          <p:cNvSpPr txBox="1">
            <a:spLocks/>
          </p:cNvSpPr>
          <p:nvPr/>
        </p:nvSpPr>
        <p:spPr>
          <a:xfrm>
            <a:off x="7269467" y="6459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Confidential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FCB6B45-0EC1-4B9C-885B-E112515BF2F8}"/>
              </a:ext>
            </a:extLst>
          </p:cNvPr>
          <p:cNvSpPr txBox="1"/>
          <p:nvPr/>
        </p:nvSpPr>
        <p:spPr>
          <a:xfrm>
            <a:off x="4132900" y="116283"/>
            <a:ext cx="3926199" cy="461665"/>
          </a:xfrm>
          <a:prstGeom prst="rect">
            <a:avLst/>
          </a:prstGeom>
          <a:solidFill>
            <a:srgbClr val="A5D6E3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近年营收及预期产值情况</a:t>
            </a:r>
          </a:p>
        </p:txBody>
      </p:sp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7A16154C-BC8D-4508-83BE-386964908426}"/>
              </a:ext>
            </a:extLst>
          </p:cNvPr>
          <p:cNvGraphicFramePr/>
          <p:nvPr/>
        </p:nvGraphicFramePr>
        <p:xfrm>
          <a:off x="627741" y="2964057"/>
          <a:ext cx="5183963" cy="341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EBA820DD-07D5-439C-B8BF-861DBECE9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496114"/>
              </p:ext>
            </p:extLst>
          </p:nvPr>
        </p:nvGraphicFramePr>
        <p:xfrm>
          <a:off x="6002866" y="2964057"/>
          <a:ext cx="5090531" cy="3414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图表 18">
            <a:extLst>
              <a:ext uri="{FF2B5EF4-FFF2-40B4-BE49-F238E27FC236}">
                <a16:creationId xmlns:a16="http://schemas.microsoft.com/office/drawing/2014/main" id="{31CCEE1A-A45A-4AF1-A164-3F39DF77B981}"/>
              </a:ext>
            </a:extLst>
          </p:cNvPr>
          <p:cNvGraphicFramePr/>
          <p:nvPr/>
        </p:nvGraphicFramePr>
        <p:xfrm>
          <a:off x="1716671" y="726870"/>
          <a:ext cx="3728203" cy="2054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图表 20">
            <a:extLst>
              <a:ext uri="{FF2B5EF4-FFF2-40B4-BE49-F238E27FC236}">
                <a16:creationId xmlns:a16="http://schemas.microsoft.com/office/drawing/2014/main" id="{4632092A-FB5B-4856-AC4E-E784BF5EC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808747"/>
              </p:ext>
            </p:extLst>
          </p:nvPr>
        </p:nvGraphicFramePr>
        <p:xfrm>
          <a:off x="6684029" y="868520"/>
          <a:ext cx="3728203" cy="2054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A0D0F8DB-B6DE-44DE-99A0-578E1B3898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0400" y1="18588" x2="43867" y2="22911"/>
                        <a14:foregroundMark x1="40133" y1="18876" x2="46133" y2="31124"/>
                        <a14:foregroundMark x1="51067" y1="30403" x2="51067" y2="32709"/>
                        <a14:foregroundMark x1="30800" y1="20029" x2="35467" y2="21902"/>
                        <a14:foregroundMark x1="44133" y1="65706" x2="42933" y2="66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397" y="6012370"/>
            <a:ext cx="680592" cy="6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56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2547" l="5000" r="93784">
                        <a14:foregroundMark x1="19054" y1="91615" x2="25405" y2="92857"/>
                        <a14:foregroundMark x1="14730" y1="20186" x2="17297" y2="25466"/>
                        <a14:foregroundMark x1="5946" y1="9938" x2="5946" y2="9938"/>
                        <a14:foregroundMark x1="5135" y1="10248" x2="5135" y2="10248"/>
                        <a14:foregroundMark x1="16892" y1="70497" x2="16892" y2="70497"/>
                        <a14:foregroundMark x1="50676" y1="38509" x2="50676" y2="38509"/>
                        <a14:foregroundMark x1="58243" y1="23913" x2="58243" y2="23913"/>
                        <a14:foregroundMark x1="73108" y1="22360" x2="73108" y2="22360"/>
                        <a14:foregroundMark x1="89189" y1="23292" x2="89189" y2="23292"/>
                        <a14:foregroundMark x1="93784" y1="37267" x2="93784" y2="37267"/>
                        <a14:foregroundMark x1="53108" y1="72360" x2="53108" y2="72360"/>
                        <a14:foregroundMark x1="50541" y1="66149" x2="50541" y2="66149"/>
                        <a14:foregroundMark x1="49730" y1="75155" x2="49730" y2="75155"/>
                        <a14:foregroundMark x1="50270" y1="84783" x2="50270" y2="84783"/>
                        <a14:foregroundMark x1="63649" y1="64286" x2="63649" y2="64286"/>
                        <a14:foregroundMark x1="62838" y1="83230" x2="62838" y2="83230"/>
                        <a14:foregroundMark x1="77973" y1="68323" x2="77973" y2="68323"/>
                        <a14:foregroundMark x1="74730" y1="68634" x2="74730" y2="68634"/>
                        <a14:foregroundMark x1="82297" y1="68323" x2="82297" y2="68323"/>
                        <a14:foregroundMark x1="87973" y1="68634" x2="87973" y2="68634"/>
                        <a14:backgroundMark x1="8378" y1="39130" x2="10405" y2="54037"/>
                        <a14:backgroundMark x1="9730" y1="50621" x2="4324" y2="69255"/>
                        <a14:backgroundMark x1="43919" y1="12112" x2="40946" y2="99379"/>
                        <a14:backgroundMark x1="66216" y1="71429" x2="66216" y2="71429"/>
                        <a14:backgroundMark x1="68243" y1="71739" x2="68243" y2="71739"/>
                        <a14:backgroundMark x1="63378" y1="69876" x2="63378" y2="69876"/>
                        <a14:backgroundMark x1="67973" y1="81366" x2="67973" y2="81366"/>
                        <a14:backgroundMark x1="66892" y1="85404" x2="66892" y2="85404"/>
                        <a14:backgroundMark x1="88649" y1="71429" x2="88649" y2="71429"/>
                        <a14:backgroundMark x1="92568" y1="72050" x2="92568" y2="72050"/>
                        <a14:backgroundMark x1="92568" y1="78882" x2="92568" y2="78882"/>
                        <a14:backgroundMark x1="88649" y1="77950" x2="88649" y2="7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2" y="342900"/>
            <a:ext cx="1933200" cy="74077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039184" y="2179935"/>
            <a:ext cx="849463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7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感谢各位专家！</a:t>
            </a:r>
            <a:endParaRPr lang="en-US" altLang="zh-CN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7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敬请提出宝贵意见！</a:t>
            </a:r>
            <a:endParaRPr lang="zh-CN" altLang="en-US" sz="7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92547" l="5000" r="93784">
                        <a14:foregroundMark x1="19054" y1="91615" x2="25405" y2="92857"/>
                        <a14:foregroundMark x1="14730" y1="20186" x2="17297" y2="25466"/>
                        <a14:foregroundMark x1="5946" y1="9938" x2="5946" y2="9938"/>
                        <a14:foregroundMark x1="5135" y1="10248" x2="5135" y2="10248"/>
                        <a14:foregroundMark x1="16892" y1="70497" x2="16892" y2="70497"/>
                        <a14:foregroundMark x1="50676" y1="38509" x2="50676" y2="38509"/>
                        <a14:foregroundMark x1="58243" y1="23913" x2="58243" y2="23913"/>
                        <a14:foregroundMark x1="73108" y1="22360" x2="73108" y2="22360"/>
                        <a14:foregroundMark x1="89189" y1="23292" x2="89189" y2="23292"/>
                        <a14:foregroundMark x1="93784" y1="37267" x2="93784" y2="37267"/>
                        <a14:foregroundMark x1="53108" y1="72360" x2="53108" y2="72360"/>
                        <a14:foregroundMark x1="50541" y1="66149" x2="50541" y2="66149"/>
                        <a14:foregroundMark x1="49730" y1="75155" x2="49730" y2="75155"/>
                        <a14:foregroundMark x1="50270" y1="84783" x2="50270" y2="84783"/>
                        <a14:foregroundMark x1="63649" y1="64286" x2="63649" y2="64286"/>
                        <a14:foregroundMark x1="62838" y1="83230" x2="62838" y2="83230"/>
                        <a14:foregroundMark x1="77973" y1="68323" x2="77973" y2="68323"/>
                        <a14:foregroundMark x1="74730" y1="68634" x2="74730" y2="68634"/>
                        <a14:foregroundMark x1="82297" y1="68323" x2="82297" y2="68323"/>
                        <a14:foregroundMark x1="87973" y1="68634" x2="87973" y2="68634"/>
                        <a14:backgroundMark x1="8378" y1="39130" x2="10405" y2="54037"/>
                        <a14:backgroundMark x1="9730" y1="50621" x2="4324" y2="69255"/>
                        <a14:backgroundMark x1="43919" y1="12112" x2="40946" y2="99379"/>
                        <a14:backgroundMark x1="66216" y1="71429" x2="66216" y2="71429"/>
                        <a14:backgroundMark x1="68243" y1="71739" x2="68243" y2="71739"/>
                        <a14:backgroundMark x1="63378" y1="69876" x2="63378" y2="69876"/>
                        <a14:backgroundMark x1="67973" y1="81366" x2="67973" y2="81366"/>
                        <a14:backgroundMark x1="66892" y1="85404" x2="66892" y2="85404"/>
                        <a14:backgroundMark x1="88649" y1="71429" x2="88649" y2="71429"/>
                        <a14:backgroundMark x1="92568" y1="72050" x2="92568" y2="72050"/>
                        <a14:backgroundMark x1="92568" y1="78882" x2="92568" y2="78882"/>
                        <a14:backgroundMark x1="88649" y1="77950" x2="88649" y2="7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42" y="342900"/>
            <a:ext cx="1933200" cy="74077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02180" y="4630995"/>
            <a:ext cx="7492652" cy="1076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推荐单位：沂普光电（天津）有限公司</a:t>
            </a:r>
            <a:endParaRPr lang="en-US" altLang="zh-CN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zh-CN" alt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47695" y="2861945"/>
            <a:ext cx="5694680" cy="706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候选人</a:t>
            </a:r>
            <a:r>
              <a:rPr lang="en-US" altLang="zh-CN" sz="4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r>
              <a:rPr lang="zh-CN" altLang="en-US" sz="4000" b="0" cap="none" spc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郭跃武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15" name="iṡľïḑè"/>
          <p:cNvSpPr txBox="1"/>
          <p:nvPr/>
        </p:nvSpPr>
        <p:spPr bwMode="auto">
          <a:xfrm>
            <a:off x="1197934" y="300985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个人成长</a:t>
            </a:r>
          </a:p>
        </p:txBody>
      </p:sp>
      <p:pic>
        <p:nvPicPr>
          <p:cNvPr id="4" name="图片 3" descr="半身照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21445" y="932815"/>
            <a:ext cx="2764790" cy="2764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2552" y="1059417"/>
            <a:ext cx="7945120" cy="2786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郭跃武，男，籍贯山西，1989年生人。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2006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-2013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 天津大学精密仪器与光电子工程学院。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2013年  任职天津微纳制造技术有限公司事业部副部长，带领团队成功开发岀激光打标用金属锥面反射镜，将其推向市场并打破国外相关产品垄断。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2016年 成立三代光学科技（天津）有限公司，再次带领技术团队实现超高精度离轴反射镜的研制，并使之广泛应用到国内的科学仪器。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2018年 引资成立沂普光电（天津）有限公司，致力于自由曲面光学系统的开发。</a:t>
            </a: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26555" y="3815080"/>
            <a:ext cx="5059680" cy="2835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荣誉资质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中组部国家“万人计划”科技创业领军人才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天津市滨海新区创业领军人才-泰达高层次人才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天津市创新人才推进计划科技创新创业人才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泰达引才大使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天津市企业家队伍建设“111”工程“优秀企业家”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天津市科技专家</a:t>
            </a: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天津市五四青年</a:t>
            </a:r>
          </a:p>
        </p:txBody>
      </p:sp>
      <p:pic>
        <p:nvPicPr>
          <p:cNvPr id="3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30250" y="3787140"/>
            <a:ext cx="1721485" cy="229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3971290" y="4675505"/>
            <a:ext cx="1708785" cy="227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767205" y="4398010"/>
            <a:ext cx="2595245" cy="1946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883286" y="1346577"/>
            <a:ext cx="5243194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公司占地面积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7600m²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，具备万级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&amp;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局部百级净化的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超精加工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光学精密注塑及镀膜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自由曲面形貌检测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zh-CN" altLang="en-US" sz="1400" u="sng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镜头组立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产线及车间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6948"/>
          <a:stretch>
            <a:fillRect/>
          </a:stretch>
        </p:blipFill>
        <p:spPr>
          <a:xfrm>
            <a:off x="3457752" y="4874437"/>
            <a:ext cx="2301634" cy="1717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>
            <a:fillRect/>
          </a:stretch>
        </p:blipFill>
        <p:spPr>
          <a:xfrm>
            <a:off x="1088454" y="4874437"/>
            <a:ext cx="2301634" cy="1717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文本框 34"/>
          <p:cNvSpPr txBox="1"/>
          <p:nvPr/>
        </p:nvSpPr>
        <p:spPr>
          <a:xfrm>
            <a:off x="889504" y="2008635"/>
            <a:ext cx="5236976" cy="899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设备投入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8000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余万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，单点金刚石超精密加工车床，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CNC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加工中心，精密注塑机、镀膜机等加工设备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余台；轮廓仪、干涉仪、偏心仪、传函仪等检测设备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余台；镜头组立产线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余条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69"/>
          <a:stretch>
            <a:fillRect/>
          </a:stretch>
        </p:blipFill>
        <p:spPr bwMode="auto">
          <a:xfrm>
            <a:off x="6692900" y="5549265"/>
            <a:ext cx="902335" cy="88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8304" r="8226" b="7514"/>
          <a:stretch>
            <a:fillRect/>
          </a:stretch>
        </p:blipFill>
        <p:spPr>
          <a:xfrm>
            <a:off x="6611620" y="1358265"/>
            <a:ext cx="1035050" cy="1039495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9FFFF"/>
              </a:clrFrom>
              <a:clrTo>
                <a:srgbClr val="F9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r="14438"/>
          <a:stretch>
            <a:fillRect/>
          </a:stretch>
        </p:blipFill>
        <p:spPr bwMode="auto">
          <a:xfrm>
            <a:off x="6608445" y="4734560"/>
            <a:ext cx="1038225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文本框 28"/>
          <p:cNvSpPr txBox="1"/>
          <p:nvPr/>
        </p:nvSpPr>
        <p:spPr>
          <a:xfrm>
            <a:off x="7903845" y="1303020"/>
            <a:ext cx="3654425" cy="1094740"/>
          </a:xfrm>
          <a:prstGeom prst="rect">
            <a:avLst/>
          </a:prstGeom>
          <a:noFill/>
          <a:ln w="19050">
            <a:solidFill>
              <a:srgbClr val="1786C7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天津大学产学研合作</a:t>
            </a:r>
          </a:p>
          <a:p>
            <a:pPr marL="290195" indent="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共建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微</a:t>
            </a:r>
            <a:r>
              <a:rPr lang="zh-CN" altLang="en-US" sz="1400" b="1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纳器件制造及检测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联合研究中心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90195" indent="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开发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大</a:t>
            </a:r>
            <a:r>
              <a:rPr lang="zh-CN" altLang="en-US" sz="1400" b="1" u="sng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口径光学元器件面形测量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系统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7903210" y="4098290"/>
            <a:ext cx="3655060" cy="1305560"/>
          </a:xfrm>
          <a:prstGeom prst="rect">
            <a:avLst/>
          </a:prstGeom>
          <a:noFill/>
          <a:ln w="19050">
            <a:solidFill>
              <a:srgbClr val="1786C7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天津大学</a:t>
            </a:r>
            <a:r>
              <a:rPr lang="en-US" altLang="zh-CN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泰勒霍普森</a:t>
            </a:r>
            <a:r>
              <a:rPr lang="en-US" altLang="zh-CN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沂普光电联合实验室</a:t>
            </a:r>
            <a:endParaRPr lang="en-US" altLang="zh-CN" sz="1400" b="1" dirty="0">
              <a:solidFill>
                <a:srgbClr val="1786C7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天津大学</a:t>
            </a:r>
            <a:r>
              <a:rPr lang="en-US" altLang="zh-CN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马尔</a:t>
            </a:r>
            <a:r>
              <a:rPr lang="en-US" altLang="zh-CN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沂普光电联合实验室</a:t>
            </a:r>
            <a:r>
              <a:rPr lang="en-US" altLang="zh-CN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--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成立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自由曲面联合应用测试开发中心</a:t>
            </a:r>
            <a:endParaRPr lang="zh-CN" altLang="en-US" sz="1400" b="1" u="sng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03845" y="2661285"/>
            <a:ext cx="3654425" cy="1217930"/>
          </a:xfrm>
          <a:prstGeom prst="rect">
            <a:avLst/>
          </a:prstGeom>
          <a:noFill/>
          <a:ln w="19050">
            <a:solidFill>
              <a:srgbClr val="1786C7"/>
            </a:solidFill>
          </a:ln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4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中国科学院长春光学精密机械与物理研究所技术合作</a:t>
            </a:r>
          </a:p>
          <a:p>
            <a:pPr marL="290195" indent="0">
              <a:lnSpc>
                <a:spcPct val="125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共同开展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“基于单片彩色</a:t>
            </a:r>
            <a:r>
              <a:rPr lang="en-US" altLang="zh-CN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 LED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zh-CN" alt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眼镜光机系统研制”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技术合作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903210" y="5596255"/>
            <a:ext cx="3655060" cy="783590"/>
          </a:xfrm>
          <a:prstGeom prst="rect">
            <a:avLst/>
          </a:prstGeom>
          <a:noFill/>
          <a:ln w="19050">
            <a:solidFill>
              <a:srgbClr val="1786C7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天津市博士后科研工作站分站</a:t>
            </a:r>
          </a:p>
          <a:p>
            <a:pPr marL="284480" indent="-285750">
              <a:lnSpc>
                <a:spcPct val="125000"/>
              </a:lnSpc>
              <a:spcAft>
                <a:spcPts val="600"/>
              </a:spcAft>
              <a:buClr>
                <a:srgbClr val="1786C7"/>
              </a:buClr>
              <a:buFont typeface="Wingdings" panose="05000000000000000000" pitchFamily="2" charset="2"/>
              <a:buChar char="n"/>
            </a:pPr>
            <a:r>
              <a:rPr lang="zh-CN" altLang="en-US" sz="1600" b="1" dirty="0">
                <a:solidFill>
                  <a:srgbClr val="1786C7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天津市就业见习基地</a:t>
            </a:r>
            <a:endParaRPr lang="en-US" altLang="zh-CN" sz="1600" b="1" dirty="0">
              <a:solidFill>
                <a:srgbClr val="1786C7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7124"/>
          <a:stretch>
            <a:fillRect/>
          </a:stretch>
        </p:blipFill>
        <p:spPr>
          <a:xfrm>
            <a:off x="6466205" y="2753360"/>
            <a:ext cx="1220470" cy="10242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0680" y="4098290"/>
            <a:ext cx="884555" cy="7023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r="23261"/>
          <a:stretch>
            <a:fillRect/>
          </a:stretch>
        </p:blipFill>
        <p:spPr>
          <a:xfrm>
            <a:off x="3457752" y="3089006"/>
            <a:ext cx="2301634" cy="1717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14" name="iṡľïḑè"/>
          <p:cNvSpPr txBox="1"/>
          <p:nvPr/>
        </p:nvSpPr>
        <p:spPr bwMode="auto">
          <a:xfrm>
            <a:off x="1207459" y="315590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公司简介</a:t>
            </a:r>
            <a:endParaRPr lang="en-US" altLang="zh-CN" sz="3200" dirty="0">
              <a:latin typeface="微软雅黑" panose="020B0503020204020204" pitchFamily="34" charset="-122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8567" r="8567"/>
          <a:stretch>
            <a:fillRect/>
          </a:stretch>
        </p:blipFill>
        <p:spPr>
          <a:xfrm>
            <a:off x="1088454" y="3089006"/>
            <a:ext cx="2301634" cy="17177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灯片编号占位符 1"/>
          <p:cNvSpPr txBox="1"/>
          <p:nvPr/>
        </p:nvSpPr>
        <p:spPr>
          <a:xfrm>
            <a:off x="-716293" y="646758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A4C040-9A8A-4EB2-B841-8F1B820106EF}" type="slidenum">
              <a:rPr lang="zh-CN" altLang="en-US" sz="14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42" y="1387458"/>
            <a:ext cx="1787068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565" y="1387457"/>
            <a:ext cx="1785366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18" y="1357611"/>
            <a:ext cx="1786218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772" y="1386768"/>
            <a:ext cx="1784148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3166" y="1356923"/>
            <a:ext cx="1781228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87785" y="1356288"/>
            <a:ext cx="1784148" cy="2520000"/>
          </a:xfrm>
          <a:prstGeom prst="rect">
            <a:avLst/>
          </a:prstGeom>
          <a:ln>
            <a:solidFill>
              <a:srgbClr val="1786C7"/>
            </a:solidFill>
          </a:ln>
        </p:spPr>
      </p:pic>
      <p:graphicFrame>
        <p:nvGraphicFramePr>
          <p:cNvPr id="30" name="表格 2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192078" y="1298285"/>
          <a:ext cx="5501998" cy="330200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6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7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 dirty="0">
                          <a:effectLst/>
                        </a:rPr>
                        <a:t>专利号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专利名称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申请日期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u="none" strike="noStrike">
                          <a:effectLst/>
                        </a:rPr>
                        <a:t>专利类型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2022106322997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一种光学系统及</a:t>
                      </a:r>
                      <a:r>
                        <a:rPr lang="en-US" altLang="zh-CN" sz="1100" u="none" strike="noStrike">
                          <a:effectLst/>
                        </a:rPr>
                        <a:t>VR</a:t>
                      </a:r>
                      <a:r>
                        <a:rPr lang="zh-CN" altLang="en-US" sz="1100" u="none" strike="noStrike">
                          <a:effectLst/>
                        </a:rPr>
                        <a:t>设备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2022-06-07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2022107912597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一种超短焦光学系统及投影设备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2022-07-06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2022215550911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一种光学系统及</a:t>
                      </a:r>
                      <a:r>
                        <a:rPr lang="en-US" altLang="zh-CN" sz="1100" u="none" strike="noStrike">
                          <a:effectLst/>
                        </a:rPr>
                        <a:t>VR</a:t>
                      </a:r>
                      <a:r>
                        <a:rPr lang="zh-CN" altLang="en-US" sz="1100" u="none" strike="noStrike">
                          <a:effectLst/>
                        </a:rPr>
                        <a:t>设备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2022-06-21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实用新型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2022108407025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一种超短焦光学系统及投影设备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2022-07-18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2021115816084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一种应用于扫地机器人的光学透镜模组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 dirty="0">
                          <a:effectLst/>
                        </a:rPr>
                        <a:t>2021-12-22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发明专利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2021114949252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一种投影系统辅助装调装置与方法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2021-12-08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2021113100328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一种光学透镜模组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2021-11-08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2021112199340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一种用于检测物体表面缺陷的光路结构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2021-10-20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2021112199938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一种探伤设备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2021-10-20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2021111036420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一种反射式超短焦光学模组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2021-09-22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202111041937X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一种超短焦镜头组件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2021-09-07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发明专利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2021221461450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>
                          <a:effectLst/>
                        </a:rPr>
                        <a:t>一种超短焦镜头用调光镜筒</a:t>
                      </a:r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100" u="none" strike="noStrike">
                          <a:effectLst/>
                        </a:rPr>
                        <a:t>2021-09-07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100" u="none" strike="noStrike" dirty="0">
                          <a:effectLst/>
                        </a:rPr>
                        <a:t>实用新型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7684" marR="7684" marT="7684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2" name="文本框 31"/>
          <p:cNvSpPr txBox="1"/>
          <p:nvPr/>
        </p:nvSpPr>
        <p:spPr>
          <a:xfrm>
            <a:off x="6192078" y="4936413"/>
            <a:ext cx="5501998" cy="1168400"/>
          </a:xfrm>
          <a:prstGeom prst="rect">
            <a:avLst/>
          </a:prstGeom>
          <a:noFill/>
          <a:ln w="19050">
            <a:solidFill>
              <a:srgbClr val="1786C7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目前公司拥有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质量管理体系认证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申请专利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项（其中发明专利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项），授权专利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已获得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zh-CN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轮融资一亿多元。</a:t>
            </a:r>
            <a:endParaRPr lang="en-US" altLang="zh-CN" sz="16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340" y="4107180"/>
            <a:ext cx="146558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63980" y="4105275"/>
            <a:ext cx="1480820" cy="19996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3940" y="4095115"/>
            <a:ext cx="1474470" cy="19996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2305" y="6269355"/>
            <a:ext cx="3344545" cy="2692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ISO9001</a:t>
            </a:r>
            <a:r>
              <a:rPr lang="zh-CN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ISO14001</a:t>
            </a:r>
            <a:r>
              <a:rPr lang="zh-CN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ISO45001T</a:t>
            </a:r>
          </a:p>
        </p:txBody>
      </p:sp>
      <p:sp>
        <p:nvSpPr>
          <p:cNvPr id="4" name="矩形 3"/>
          <p:cNvSpPr/>
          <p:nvPr/>
        </p:nvSpPr>
        <p:spPr>
          <a:xfrm>
            <a:off x="4089400" y="6269355"/>
            <a:ext cx="1184910" cy="2692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IATF16949</a:t>
            </a:r>
            <a:endParaRPr lang="zh-CN" altLang="en-US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"/>
          <a:stretch>
            <a:fillRect/>
          </a:stretch>
        </p:blipFill>
        <p:spPr bwMode="auto">
          <a:xfrm rot="5400000">
            <a:off x="3571240" y="3862705"/>
            <a:ext cx="1998345" cy="248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39" name="iṡľïḑè"/>
          <p:cNvSpPr txBox="1"/>
          <p:nvPr/>
        </p:nvSpPr>
        <p:spPr bwMode="auto">
          <a:xfrm>
            <a:off x="1207459" y="315590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公司简介</a:t>
            </a:r>
            <a:endParaRPr lang="en-US" altLang="zh-CN" sz="3200" dirty="0">
              <a:latin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39" name="iṡľïḑè"/>
          <p:cNvSpPr txBox="1"/>
          <p:nvPr/>
        </p:nvSpPr>
        <p:spPr bwMode="auto">
          <a:xfrm>
            <a:off x="1207770" y="233680"/>
            <a:ext cx="4098290" cy="750570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团队简介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505450" y="6344920"/>
            <a:ext cx="1381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/>
              <a:t>公司组织架构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C7DA5B-2D34-A88E-FF13-0D1ABB6C0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4335"/>
            <a:ext cx="12192000" cy="51105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38810" y="1383665"/>
            <a:ext cx="2506345" cy="5078730"/>
            <a:chOff x="4226170" y="1299792"/>
            <a:chExt cx="3379842" cy="5096318"/>
          </a:xfrm>
        </p:grpSpPr>
        <p:sp>
          <p:nvSpPr>
            <p:cNvPr id="13" name="矩形 12"/>
            <p:cNvSpPr/>
            <p:nvPr/>
          </p:nvSpPr>
          <p:spPr>
            <a:xfrm>
              <a:off x="4226170" y="1299792"/>
              <a:ext cx="3379842" cy="5096318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388223" y="1378589"/>
              <a:ext cx="1380564" cy="400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侯健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4252853" y="2468166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4367599" y="1955470"/>
              <a:ext cx="1963941" cy="33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总经理助理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562350" y="1374775"/>
            <a:ext cx="2605405" cy="5060315"/>
            <a:chOff x="8265442" y="1299792"/>
            <a:chExt cx="3047971" cy="5096510"/>
          </a:xfrm>
        </p:grpSpPr>
        <p:sp>
          <p:nvSpPr>
            <p:cNvPr id="14" name="矩形 13"/>
            <p:cNvSpPr/>
            <p:nvPr/>
          </p:nvSpPr>
          <p:spPr>
            <a:xfrm>
              <a:off x="8265442" y="1299792"/>
              <a:ext cx="3047971" cy="5096510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340148" y="1378532"/>
              <a:ext cx="1250548" cy="370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rPr>
                <a:t>许张飞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265849" y="2467970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8422741" y="1955626"/>
              <a:ext cx="2032413" cy="33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常务副总经理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266928" y="2471433"/>
              <a:ext cx="2903112" cy="2494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协助总经理制定公司经营</a:t>
              </a:r>
              <a:r>
                <a:rPr lang="en-US" altLang="zh-CN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策略、销售企划</a:t>
              </a: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2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曾就职天津欧菲光电有限公司，担任副总经理。精通光学系统中光学组件的光学制造，整机制造，变焦控制；光学球面，非球面，塑胶镜片，镜头组装，模组工艺 AA 及测试工艺精通。VR、车载非车载、数码相机镜头研产销从业经验20年</a:t>
              </a: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11" name="iṡľïḑè"/>
          <p:cNvSpPr txBox="1"/>
          <p:nvPr/>
        </p:nvSpPr>
        <p:spPr bwMode="auto">
          <a:xfrm>
            <a:off x="1207459" y="315590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ea"/>
              </a:rPr>
              <a:t>团队介绍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3200" dirty="0">
              <a:latin typeface="微软雅黑" panose="020B0503020204020204" pitchFamily="34" charset="-122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080" y="1403985"/>
            <a:ext cx="837565" cy="113030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9880" y="5770880"/>
            <a:ext cx="614045" cy="568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745" y="1381760"/>
            <a:ext cx="823595" cy="116776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805" y="5986145"/>
            <a:ext cx="785495" cy="29146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708025" y="2551430"/>
            <a:ext cx="240284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负责公司政府项目，知识产权，业务，融资等工作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曾参与国家重点研发计划、国家工信部制造高质量发展项目多项。拥有专利10余项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天津大学精密仪器系硕士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天津市科技专家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6463665" y="1399540"/>
            <a:ext cx="2498090" cy="5062855"/>
            <a:chOff x="4226170" y="1270548"/>
            <a:chExt cx="3246959" cy="5181452"/>
          </a:xfrm>
        </p:grpSpPr>
        <p:sp>
          <p:nvSpPr>
            <p:cNvPr id="55" name="矩形 54"/>
            <p:cNvSpPr/>
            <p:nvPr/>
          </p:nvSpPr>
          <p:spPr>
            <a:xfrm>
              <a:off x="4226170" y="1270548"/>
              <a:ext cx="3246959" cy="5181452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4388223" y="1378589"/>
              <a:ext cx="1380564" cy="3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rPr>
                <a:t>周开松</a:t>
              </a: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4252853" y="2468166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4367306" y="1955516"/>
              <a:ext cx="2238372" cy="345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模具注塑总监</a:t>
              </a: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6550660" y="2563495"/>
            <a:ext cx="2211705" cy="3140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负责公司光学自由曲面产品注塑的开发工艺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曾任富士康集团鸿准精密模具（深圳）有限公司、东洋精密模具有限公司等业内公司注塑部总监，从事研发生产二十余年</a:t>
            </a:r>
            <a:r>
              <a:rPr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参与国家重点研发计划、国家工信部制造高质量发展项目多项。拥有专利10余项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高级工程师</a:t>
            </a:r>
          </a:p>
        </p:txBody>
      </p:sp>
      <p:grpSp>
        <p:nvGrpSpPr>
          <p:cNvPr id="62" name="组合 61"/>
          <p:cNvGrpSpPr/>
          <p:nvPr/>
        </p:nvGrpSpPr>
        <p:grpSpPr>
          <a:xfrm>
            <a:off x="9393555" y="1403985"/>
            <a:ext cx="2451735" cy="5057775"/>
            <a:chOff x="4226170" y="1299792"/>
            <a:chExt cx="3165067" cy="5176253"/>
          </a:xfrm>
        </p:grpSpPr>
        <p:sp>
          <p:nvSpPr>
            <p:cNvPr id="63" name="矩形 62"/>
            <p:cNvSpPr/>
            <p:nvPr/>
          </p:nvSpPr>
          <p:spPr>
            <a:xfrm>
              <a:off x="4226170" y="1299792"/>
              <a:ext cx="3165067" cy="5176253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4388223" y="1378589"/>
              <a:ext cx="1380564" cy="408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卢永斌</a:t>
              </a: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4252853" y="2468166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>
              <a:off x="4367599" y="1955470"/>
              <a:ext cx="1963941" cy="376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rPr>
                <a:t>超精负责人</a:t>
              </a: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9462770" y="2536825"/>
            <a:ext cx="2190115" cy="3058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负责公司超精密加工、光学镀膜工艺开发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国内首批超精密加工行业高级工程师，复杂光学零件工艺开发经验14年。曾参与国家“973”项目：“光学自由曲面的基础制造研究”、国家自然科学基金等一系列光学自由曲面相关的重大项目。拥有专利20余项</a:t>
            </a:r>
            <a:endParaRPr lang="zh-CN" altLang="en-US" sz="12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n"/>
            </a:pPr>
            <a:r>
              <a:rPr lang="zh-CN" altLang="en-US" sz="1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天津市科技专家</a:t>
            </a:r>
          </a:p>
        </p:txBody>
      </p:sp>
      <p:pic>
        <p:nvPicPr>
          <p:cNvPr id="70" name="图片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520" y="1398905"/>
            <a:ext cx="860425" cy="1163955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255" y="5814060"/>
            <a:ext cx="1129030" cy="52514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9630" y="1419225"/>
            <a:ext cx="821055" cy="1112520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3360" y="5772150"/>
            <a:ext cx="650875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0400" y1="18588" x2="43867" y2="22911"/>
                        <a14:foregroundMark x1="40133" y1="18876" x2="46133" y2="31124"/>
                        <a14:foregroundMark x1="51067" y1="30403" x2="51067" y2="32709"/>
                        <a14:foregroundMark x1="30800" y1="20029" x2="35467" y2="21902"/>
                        <a14:foregroundMark x1="44133" y1="65706" x2="42933" y2="66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3397" y="6012370"/>
            <a:ext cx="680592" cy="629775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11688" y="1299792"/>
            <a:ext cx="3505200" cy="5096318"/>
            <a:chOff x="411688" y="1299792"/>
            <a:chExt cx="3505200" cy="5096318"/>
          </a:xfrm>
        </p:grpSpPr>
        <p:sp>
          <p:nvSpPr>
            <p:cNvPr id="2" name="矩形 1"/>
            <p:cNvSpPr/>
            <p:nvPr/>
          </p:nvSpPr>
          <p:spPr>
            <a:xfrm>
              <a:off x="411688" y="1299792"/>
              <a:ext cx="3505200" cy="5096318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2096" y="1356059"/>
              <a:ext cx="885998" cy="1107498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72222" y="1373990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张效栋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628102" y="2463567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551439" y="1951174"/>
              <a:ext cx="1554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专家顾问</a:t>
              </a: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21452" y="5832385"/>
              <a:ext cx="600851" cy="55495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04279" y="2471558"/>
              <a:ext cx="3320017" cy="3450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天津大学教授 博士生导师</a:t>
              </a:r>
              <a:endPara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承担国家重点研发计划、国家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973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计划、国家自然科学基金、国防基础科研科学挑战专题等国家级项目多项。拥有专利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50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余项</a:t>
              </a:r>
              <a:endPara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首批天津市创新人才推进计划青年科技优秀人才、滨海新区创新领军人才，国际生产工程院（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CIRP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） 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Associate Member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。曾获天津市技术发明一等奖、中国专利优秀奖、亚洲精密工 程 与 纳 米 技 术 学 会 “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Young Researcher Award” 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等奖项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26170" y="1299792"/>
            <a:ext cx="3505200" cy="5096318"/>
            <a:chOff x="4226170" y="1299792"/>
            <a:chExt cx="3505200" cy="5096318"/>
          </a:xfrm>
        </p:grpSpPr>
        <p:sp>
          <p:nvSpPr>
            <p:cNvPr id="13" name="矩形 12"/>
            <p:cNvSpPr/>
            <p:nvPr/>
          </p:nvSpPr>
          <p:spPr>
            <a:xfrm>
              <a:off x="4226170" y="1299792"/>
              <a:ext cx="3505200" cy="5096318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0219" y="1356059"/>
              <a:ext cx="851180" cy="1107501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4388223" y="1378589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张宏刚</a:t>
              </a: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4444103" y="2468166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/>
          </p:nvSpPr>
          <p:spPr>
            <a:xfrm>
              <a:off x="4367440" y="1955773"/>
              <a:ext cx="1554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专家顾问</a:t>
              </a: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313510" y="2471558"/>
              <a:ext cx="3171332" cy="2911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北京工业大学教授</a:t>
              </a:r>
              <a:endPara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精密微细电铸微纳模具加工与装备研发、半导体光刻工艺、纳米压印、功能性表面领域研究。发表论文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12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篇</a:t>
              </a: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AET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国际工程技术促进会、国际纳米制造学会、中国机械工程学会会员。曾承担爱尔兰国家科学基金、欧盟“地平线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2020 ITN” 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玛丽居里项目基金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50858" y="5862358"/>
              <a:ext cx="481896" cy="47094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8040652" y="1299792"/>
            <a:ext cx="3505200" cy="5096318"/>
            <a:chOff x="8040652" y="1299792"/>
            <a:chExt cx="3505200" cy="5096318"/>
          </a:xfrm>
        </p:grpSpPr>
        <p:sp>
          <p:nvSpPr>
            <p:cNvPr id="14" name="矩形 13"/>
            <p:cNvSpPr/>
            <p:nvPr/>
          </p:nvSpPr>
          <p:spPr>
            <a:xfrm>
              <a:off x="8040652" y="1299792"/>
              <a:ext cx="3505200" cy="5096318"/>
            </a:xfrm>
            <a:prstGeom prst="rect">
              <a:avLst/>
            </a:prstGeom>
            <a:noFill/>
            <a:ln w="19050">
              <a:solidFill>
                <a:srgbClr val="0D74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80503" y="1356058"/>
              <a:ext cx="798595" cy="1109159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8209969" y="1378393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李泽骁</a:t>
              </a: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265849" y="2467970"/>
              <a:ext cx="218945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8189186" y="1955577"/>
              <a:ext cx="15544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算法总监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8189186" y="2471558"/>
              <a:ext cx="3171332" cy="2373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天津大学博士后</a:t>
              </a:r>
              <a:endPara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负责公司检测设备、软件算法开发。曾参与国家重点研发计划、国家自然科学基金、国防基础科研科学挑战专题等国家级项目多项。拥有专利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余项，发表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SCI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论文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余篇</a:t>
              </a:r>
            </a:p>
            <a:p>
              <a:pPr marL="285750" indent="-285750">
                <a:lnSpc>
                  <a:spcPct val="125000"/>
                </a:lnSpc>
                <a:spcAft>
                  <a:spcPts val="600"/>
                </a:spcAft>
                <a:buClr>
                  <a:srgbClr val="0070C0"/>
                </a:buClr>
                <a:buFont typeface="Wingdings" panose="05000000000000000000" pitchFamily="2" charset="2"/>
                <a:buChar char="n"/>
              </a:pP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入选</a:t>
              </a:r>
              <a:r>
                <a:rPr lang="en-US" altLang="zh-CN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2019</a:t>
              </a:r>
              <a:r>
                <a:rPr lang="zh-CN" altLang="en-US" sz="14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年国家博士后创新人才支持计划</a:t>
              </a: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92826" y="5838283"/>
              <a:ext cx="600851" cy="554953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2" y="301095"/>
            <a:ext cx="819512" cy="758322"/>
          </a:xfrm>
          <a:prstGeom prst="rect">
            <a:avLst/>
          </a:prstGeom>
        </p:spPr>
      </p:pic>
      <p:sp>
        <p:nvSpPr>
          <p:cNvPr id="11" name="iṡľïḑè"/>
          <p:cNvSpPr txBox="1"/>
          <p:nvPr/>
        </p:nvSpPr>
        <p:spPr bwMode="auto">
          <a:xfrm>
            <a:off x="1207459" y="315590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ea"/>
              </a:rPr>
              <a:t>技术顾问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3200" dirty="0">
              <a:latin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4" y="353512"/>
            <a:ext cx="819512" cy="758322"/>
          </a:xfrm>
          <a:prstGeom prst="rect">
            <a:avLst/>
          </a:prstGeom>
        </p:spPr>
      </p:pic>
      <p:sp>
        <p:nvSpPr>
          <p:cNvPr id="5" name="iṡľïḑè"/>
          <p:cNvSpPr txBox="1"/>
          <p:nvPr/>
        </p:nvSpPr>
        <p:spPr bwMode="auto">
          <a:xfrm>
            <a:off x="1207459" y="315590"/>
            <a:ext cx="1934442" cy="750527"/>
          </a:xfrm>
          <a:prstGeom prst="rect">
            <a:avLst/>
          </a:prstGeom>
          <a:noFill/>
        </p:spPr>
        <p:txBody>
          <a:bodyPr wrap="square" tIns="0" anchor="t">
            <a:noAutofit/>
          </a:bodyPr>
          <a:lstStyle>
            <a:defPPr>
              <a:defRPr lang="zh-CN"/>
            </a:defPPr>
            <a:lvl1pPr>
              <a:defRPr sz="1600" b="1"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742950" indent="-28575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D4D4D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3200" dirty="0">
                <a:latin typeface="微软雅黑" panose="020B0503020204020204" pitchFamily="34" charset="-122"/>
                <a:sym typeface="+mn-lt"/>
              </a:rPr>
              <a:t>技术优势</a:t>
            </a:r>
            <a:endParaRPr lang="en-US" altLang="zh-CN" sz="3200" dirty="0">
              <a:latin typeface="微软雅黑" panose="020B0503020204020204" pitchFamily="34" charset="-122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02020" y="4648200"/>
            <a:ext cx="8816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自由曲面超精密光学模组制造流程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87737" y="0"/>
            <a:ext cx="5804263" cy="400110"/>
          </a:xfrm>
          <a:prstGeom prst="rect">
            <a:avLst/>
          </a:prstGeom>
          <a:solidFill>
            <a:srgbClr val="00448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国内唯一自由曲面超精密光学模组全套方案解决商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1" y="1111834"/>
            <a:ext cx="10427557" cy="365716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82221" y="4986754"/>
            <a:ext cx="108565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设计端：初始模型建立（光线追迹、算法编程）、像质优化、公差分析、可靠性分析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制造端：辅助加工方法、加工参数选择、路径优化、注塑工艺自动调节、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PVD</a:t>
            </a: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气相沉积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检测端：面型测量、合理采样、数据校准、滤波补偿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组装端：百级净化、产品溯源、针对性检测设备开发、可靠性试验</a:t>
            </a:r>
            <a:endParaRPr lang="en-US" altLang="zh-CN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9d46333-a4e0-4e8f-a31f-e23919aac9d1"/>
  <p:tag name="COMMONDATA" val="eyJoZGlkIjoiZWQ5ZmE1ZmFhOWFiYjkzZTYyMjk3YmFiNzliMTM1OD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72,&quot;width&quot;:4158}"/>
  <p:tag name="KSO_WM_UNIT_PLACING_PICTURE_USER_RELATIVERECTANGLE" val="{&quot;bottom&quot;:0,&quot;left&quot;:0,&quot;right&quot;:0,&quot;top&quot;:0}"/>
  <p:tag name="KSO_WM_UNIT_PLACING_PICTURE_COLLAGE_RELATIVERECTANGLE" val="{&quot;bottom&quot;:0,&quot;left&quot;:0.06947949197914327,&quot;right&quot;:0.06947949197914327,&quot;top&quot;:0}"/>
  <p:tag name="KSO_WM_UNIT_PLACING_PICTURE_COLLAGE_VIEWPORT" val="{&quot;height&quot;:2705.145654607204,&quot;width&quot;:3624.6203545234634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03117.224"/>
  <p:tag name="KSO_WM_BEAUTIFY_FLAG" val=""/>
  <p:tag name="KSO_WM_UNIT_INDEX" val=""/>
  <p:tag name="KSO_WM_UNIT_ID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6,&quot;width&quot;:4184}"/>
  <p:tag name="KSO_WM_UNIT_PLACING_PICTURE_USER_RELATIVERECTANGLE" val="{&quot;bottom&quot;:0,&quot;left&quot;:0,&quot;right&quot;:0,&quot;top&quot;:0}"/>
  <p:tag name="KSO_WM_UNIT_PLACING_PICTURE_COLLAGE_RELATIVERECTANGLE" val="{&quot;bottom&quot;:0,&quot;left&quot;:0.06671067273486117,&quot;right&quot;:0.06671067273486117,&quot;top&quot;:0}"/>
  <p:tag name="KSO_WM_UNIT_PLACING_PICTURE_COLLAGE_VIEWPORT" val="{&quot;height&quot;:2705.145654607204,&quot;width&quot;:3624.6203545234634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03117.224"/>
  <p:tag name="KSO_WM_BEAUTIFY_FLAG" val=""/>
  <p:tag name="KSO_WM_UNIT_INDEX" val=""/>
  <p:tag name="KSO_WM_UNIT_ID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856,&quot;width&quot;:4637}"/>
  <p:tag name="KSO_WM_UNIT_PLACING_PICTURE_USER_RELATIVERECTANGLE" val="{&quot;bottom&quot;:-0.00579,&quot;left&quot;:-0.03018,&quot;right&quot;:0.15626,&quot;top&quot;:0.00579}"/>
  <p:tag name="KSO_WM_UNIT_PLACING_PICTURE_COLLAGE_RELATIVERECTANGLE" val="{&quot;bottom&quot;:0,&quot;left&quot;:0.04617257813531272,&quot;right&quot;:0.2326125781353127,&quot;top&quot;:0}"/>
  <p:tag name="KSO_WM_UNIT_PLACING_PICTURE_COLLAGE_VIEWPORT" val="{&quot;height&quot;:2705.145654607204,&quot;width&quot;:3624.6203545234634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03117.224"/>
  <p:tag name="KSO_WM_BEAUTIFY_FLAG" val=""/>
  <p:tag name="KSO_WM_UNIT_INDEX" val=""/>
  <p:tag name="KSO_WM_UNIT_ID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125,&quot;width&quot;:5053}"/>
  <p:tag name="KSO_WM_UNIT_PLACING_PICTURE_USER_RELATIVERECTANGLE" val="{&quot;bottom&quot;:0,&quot;left&quot;:0,&quot;right&quot;:0,&quot;top&quot;:0}"/>
  <p:tag name="KSO_WM_UNIT_PLACING_PICTURE_COLLAGE_RELATIVERECTANGLE" val="{&quot;bottom&quot;:0,&quot;left&quot;:0.0856736074336577,&quot;right&quot;:0.0856736074336577,&quot;top&quot;:0}"/>
  <p:tag name="KSO_WM_UNIT_PLACING_PICTURE_COLLAGE_VIEWPORT" val="{&quot;height&quot;:2705.145654607204,&quot;width&quot;:3624.6203545234634}"/>
  <p:tag name="KSO_WM_UNIT_PLACING_PICTURE_INFO" val="{&quot;code&quot;:&quot;bAb[1]&quot;,&quot;full_picture&quot;:false,&quot;last_crop_picture&quot;:&quot;bAb[1]&quot;,&quot;scheme&quot;:&quot;4-1&quot;,&quot;spacing&quot;:5}"/>
  <p:tag name="KSO_WM_UNIT_PLACING_PICTURE" val="203117.224"/>
  <p:tag name="KSO_WM_BEAUTIFY_FLAG" val=""/>
  <p:tag name="KSO_WM_UNIT_INDEX" val=""/>
  <p:tag name="KSO_WM_UNIT_ID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7d2034e-30fc-4b47-bebc-a02d57c861db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1341</Words>
  <Application>Microsoft Office PowerPoint</Application>
  <PresentationFormat>宽屏</PresentationFormat>
  <Paragraphs>174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等线</vt:lpstr>
      <vt:lpstr>等线 Light</vt:lpstr>
      <vt:lpstr>宋体</vt:lpstr>
      <vt:lpstr>微软雅黑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郭 跃武</cp:lastModifiedBy>
  <cp:revision>106</cp:revision>
  <dcterms:created xsi:type="dcterms:W3CDTF">2021-07-16T05:06:00Z</dcterms:created>
  <dcterms:modified xsi:type="dcterms:W3CDTF">2022-11-23T07:07:43Z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5C3887F5317647498E9BD4F532111F07</vt:lpwstr>
  </property>
  <property fmtid="{D5CDD505-2E9C-101B-9397-08002B2CF9AE}" pid="3" name="KSOProductBuildVer">
    <vt:lpwstr>2052-11.1.0.12598</vt:lpwstr>
  </property>
</Properties>
</file>