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2" r:id="rId4"/>
    <p:sldId id="389" r:id="rId5"/>
    <p:sldId id="259" r:id="rId6"/>
    <p:sldId id="258" r:id="rId7"/>
    <p:sldId id="268" r:id="rId8"/>
    <p:sldId id="256" r:id="rId9"/>
    <p:sldId id="387" r:id="rId10"/>
    <p:sldId id="388" r:id="rId11"/>
    <p:sldId id="338" r:id="rId12"/>
    <p:sldId id="376" r:id="rId13"/>
    <p:sldId id="377" r:id="rId14"/>
    <p:sldId id="378" r:id="rId15"/>
    <p:sldId id="294" r:id="rId16"/>
    <p:sldId id="365" r:id="rId17"/>
    <p:sldId id="354" r:id="rId18"/>
    <p:sldId id="310" r:id="rId19"/>
    <p:sldId id="311" r:id="rId20"/>
    <p:sldId id="275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F7F6"/>
    <a:srgbClr val="FFF79B"/>
    <a:srgbClr val="FFF780"/>
    <a:srgbClr val="1542D6"/>
    <a:srgbClr val="1D49FA"/>
    <a:srgbClr val="EE1BE8"/>
    <a:srgbClr val="EE1BEA"/>
    <a:srgbClr val="51DAD7"/>
    <a:srgbClr val="5AF0EB"/>
    <a:srgbClr val="44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专利数量</c:v>
                </c:pt>
              </c:strCache>
            </c:strRef>
          </c:tx>
          <c:spPr/>
          <c:explosion val="6"/>
          <c:dPt>
            <c:idx val="0"/>
            <c:bubble3D val="0"/>
            <c:spPr>
              <a:gradFill>
                <a:gsLst>
                  <a:gs pos="50000">
                    <a:srgbClr val="F8E786"/>
                  </a:gs>
                  <a:gs pos="0">
                    <a:srgbClr val="FAEFAE"/>
                  </a:gs>
                  <a:gs pos="100000">
                    <a:srgbClr val="F5DE5D"/>
                  </a:gs>
                </a:gsLst>
                <a:lin ang="5400000"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gradFill>
                <a:gsLst>
                  <a:gs pos="42000">
                    <a:srgbClr val="BAB4EF"/>
                  </a:gs>
                  <a:gs pos="0">
                    <a:srgbClr val="CECBF4"/>
                  </a:gs>
                  <a:gs pos="100000">
                    <a:srgbClr val="A59CEA"/>
                  </a:gs>
                </a:gsLst>
                <a:lin ang="5400000"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gradFill>
                <a:gsLst>
                  <a:gs pos="50000">
                    <a:srgbClr val="E27576"/>
                  </a:gs>
                  <a:gs pos="0">
                    <a:srgbClr val="ECA3A4"/>
                  </a:gs>
                  <a:gs pos="100000">
                    <a:srgbClr val="D84748"/>
                  </a:gs>
                </a:gsLst>
                <a:lin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gradFill>
                <a:gsLst>
                  <a:gs pos="50000">
                    <a:srgbClr val="EBA874"/>
                  </a:gs>
                  <a:gs pos="0">
                    <a:srgbClr val="F2C5A2"/>
                  </a:gs>
                  <a:gs pos="100000">
                    <a:srgbClr val="E48B45"/>
                  </a:gs>
                </a:gsLst>
                <a:lin ang="5400000"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400" b="1" i="0" u="none" strike="noStrike" kern="1200" spc="0" baseline="0">
                      <a:solidFill>
                        <a:schemeClr val="tx1"/>
                      </a:solidFill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  <a:sym typeface="楷体" panose="02010609060101010101" charset="-122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400" b="1" i="0" u="none" strike="noStrike" kern="1200" spc="0" baseline="0">
                      <a:solidFill>
                        <a:schemeClr val="tx1"/>
                      </a:solidFill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  <a:sym typeface="楷体" panose="02010609060101010101" charset="-122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400" b="1" i="0" u="none" strike="noStrike" kern="1200" spc="0" baseline="0">
                      <a:solidFill>
                        <a:schemeClr val="tx1"/>
                      </a:solidFill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  <a:sym typeface="楷体" panose="02010609060101010101" charset="-122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2695997930345"/>
                  <c:y val="0.20500712687216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400" b="1" i="0" u="none" strike="noStrike" kern="1200" spc="0" baseline="0">
                      <a:solidFill>
                        <a:schemeClr val="tx1"/>
                      </a:solidFill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  <a:sym typeface="楷体" panose="02010609060101010101" charset="-122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1" i="0" u="none" strike="noStrike" kern="1200" spc="0" baseline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楷体" panose="02010609060101010101" charset="-122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发明</c:v>
                </c:pt>
                <c:pt idx="1">
                  <c:v>实用新型</c:v>
                </c:pt>
                <c:pt idx="2">
                  <c:v>正在申请</c:v>
                </c:pt>
                <c:pt idx="3">
                  <c:v>外观设计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9</c:v>
                </c:pt>
                <c:pt idx="2">
                  <c:v>13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 b="1">
          <a:solidFill>
            <a:schemeClr val="bg1"/>
          </a:solidFill>
          <a:latin typeface="楷体" panose="02010609060101010101" charset="-122"/>
          <a:ea typeface="楷体" panose="02010609060101010101" charset="-122"/>
          <a:cs typeface="楷体" panose="02010609060101010101" charset="-122"/>
          <a:sym typeface="楷体" panose="02010609060101010101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68D1-5F71-4A8E-A407-AEC39B34DE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43131-B655-4FD8-BDE8-C971C4D4FAA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3.png"/><Relationship Id="rId3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jpe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tags" Target="../tags/tag1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svg"/><Relationship Id="rId7" Type="http://schemas.openxmlformats.org/officeDocument/2006/relationships/image" Target="../media/image1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30.jpeg"/><Relationship Id="rId17" Type="http://schemas.openxmlformats.org/officeDocument/2006/relationships/image" Target="../media/image29.jpeg"/><Relationship Id="rId16" Type="http://schemas.openxmlformats.org/officeDocument/2006/relationships/image" Target="../media/image28.svg"/><Relationship Id="rId15" Type="http://schemas.openxmlformats.org/officeDocument/2006/relationships/image" Target="../media/image27.png"/><Relationship Id="rId14" Type="http://schemas.openxmlformats.org/officeDocument/2006/relationships/image" Target="../media/image26.svg"/><Relationship Id="rId13" Type="http://schemas.openxmlformats.org/officeDocument/2006/relationships/image" Target="../media/image25.png"/><Relationship Id="rId12" Type="http://schemas.openxmlformats.org/officeDocument/2006/relationships/image" Target="../media/image24.svg"/><Relationship Id="rId11" Type="http://schemas.openxmlformats.org/officeDocument/2006/relationships/image" Target="../media/image23.png"/><Relationship Id="rId10" Type="http://schemas.openxmlformats.org/officeDocument/2006/relationships/image" Target="../media/image22.sv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85470" y="0"/>
            <a:ext cx="13363575" cy="6858635"/>
          </a:xfrm>
          <a:prstGeom prst="rect">
            <a:avLst/>
          </a:prstGeom>
        </p:spPr>
      </p:pic>
      <p:sp>
        <p:nvSpPr>
          <p:cNvPr id="7" name="矩形 17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>
            <a:spLocks noChangeArrowheads="1"/>
          </p:cNvSpPr>
          <p:nvPr/>
        </p:nvSpPr>
        <p:spPr bwMode="auto">
          <a:xfrm>
            <a:off x="2558415" y="4215765"/>
            <a:ext cx="707517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219200"/>
            <a:r>
              <a:rPr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lt"/>
              </a:rPr>
              <a:t>让我们一起照亮世界、温暖人心...</a:t>
            </a:r>
            <a:endParaRPr b="1" dirty="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文本框 13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3216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/>
            <a:r>
              <a:rPr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智能WiFi彩色灯泡</a:t>
            </a:r>
            <a:endParaRPr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5255" y="2303780"/>
            <a:ext cx="6217920" cy="3359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Font typeface="Wingdings" panose="05000000000000000000" charset="0"/>
              <a:buChar char="Ø"/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自研的WiFi+ble模块采用棒状天线的设计，信号强</a:t>
            </a:r>
            <a:r>
              <a:rPr 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连接WiFi稳定。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Font typeface="Wingdings" panose="05000000000000000000" charset="0"/>
              <a:buChar char="Ø"/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自研的混光算法，实现颜色的1600万种颜色，无极滑动。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Font typeface="Wingdings" panose="05000000000000000000" charset="0"/>
              <a:buChar char="Ø"/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自研开关检测电路，优化复位逻辑，从而避免误触发复位、无延迟关灯。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5995" y="1274445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产品科研</a:t>
            </a:r>
            <a:endParaRPr lang="zh-CN" altLang="en-US" sz="2400" b="1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165" y="2303780"/>
            <a:ext cx="2767965" cy="30753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文本框 13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3225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/>
            <a:r>
              <a:rPr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智能WiFi彩色灯泡</a:t>
            </a:r>
            <a:endParaRPr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5995" y="1274445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发展方向</a:t>
            </a:r>
            <a:endParaRPr lang="zh-CN" altLang="en-US" sz="2400" b="1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9225" y="1983105"/>
            <a:ext cx="6751320" cy="3980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fontAlgn="auto">
              <a:spcBef>
                <a:spcPts val="2000"/>
              </a:spcBef>
              <a:buFont typeface="Wingdings" panose="05000000000000000000" charset="0"/>
              <a:buChar char="Ø"/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智能灯泡是智能家居最宽阔的入口，可以吸引更多的用户购买体验，沉淀粉丝用户。所以在产品上我们最关注用户的使用体验。包括配网方便、连接稳定、颜色绚丽、亮度高等等，还有app的设计优化，如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用户DIY。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342900" indent="-342900" fontAlgn="auto">
              <a:spcBef>
                <a:spcPts val="2000"/>
              </a:spcBef>
              <a:buFont typeface="Wingdings" panose="05000000000000000000" charset="0"/>
              <a:buChar char="Ø"/>
            </a:pP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在光源产品线业务模式上，to B + to C双管齐下，拓展B端客户群体，同时经营自己的电商店铺。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945" y="2287905"/>
            <a:ext cx="3371850" cy="337058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effectLst/>
        </p:spPr>
      </p:pic>
      <p:sp>
        <p:nvSpPr>
          <p:cNvPr id="14" name="文本框 13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3236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/>
            <a:r>
              <a:rPr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智能WiFi彩色灯泡</a:t>
            </a:r>
            <a:endParaRPr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4715" y="2602865"/>
            <a:ext cx="5738495" cy="2393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200000"/>
              </a:lnSpc>
              <a:spcAft>
                <a:spcPts val="2000"/>
              </a:spcAft>
            </a:pPr>
            <a:r>
              <a:rPr lang="en-US" altLang="zh-CN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未来2年，B端客户群体增加到5-10家，每年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00万+只灯泡的销售量，自营电商店铺每年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0万+只的灯泡销售量。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5995" y="1274445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未来预期</a:t>
            </a:r>
            <a:endParaRPr lang="zh-CN" altLang="en-US" sz="2400" b="1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130" y="1921510"/>
            <a:ext cx="5118100" cy="375602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H="1">
            <a:off x="4753610" y="3006090"/>
            <a:ext cx="1276985" cy="1884045"/>
          </a:xfrm>
          <a:prstGeom prst="line">
            <a:avLst/>
          </a:prstGeom>
          <a:noFill/>
          <a:ln w="3175" cap="flat" cmpd="sng" algn="ctr">
            <a:solidFill>
              <a:srgbClr val="209CDD"/>
            </a:solidFill>
            <a:prstDash val="solid"/>
            <a:miter lim="800000"/>
          </a:ln>
          <a:effectLst/>
        </p:spPr>
      </p:cxnSp>
      <p:cxnSp>
        <p:nvCxnSpPr>
          <p:cNvPr id="3" name="直接连接符 2"/>
          <p:cNvCxnSpPr>
            <a:stCxn id="8" idx="1"/>
          </p:cNvCxnSpPr>
          <p:nvPr/>
        </p:nvCxnSpPr>
        <p:spPr>
          <a:xfrm flipH="1" flipV="1">
            <a:off x="4981575" y="1337945"/>
            <a:ext cx="1238885" cy="1569085"/>
          </a:xfrm>
          <a:prstGeom prst="line">
            <a:avLst/>
          </a:prstGeom>
          <a:noFill/>
          <a:ln w="3175" cap="flat" cmpd="sng" algn="ctr">
            <a:solidFill>
              <a:srgbClr val="209CDD"/>
            </a:solidFill>
            <a:prstDash val="solid"/>
            <a:miter lim="800000"/>
          </a:ln>
          <a:effectLst/>
        </p:spPr>
      </p:cxnSp>
      <p:cxnSp>
        <p:nvCxnSpPr>
          <p:cNvPr id="4" name="直接连接符 3"/>
          <p:cNvCxnSpPr/>
          <p:nvPr/>
        </p:nvCxnSpPr>
        <p:spPr>
          <a:xfrm>
            <a:off x="6373495" y="3033395"/>
            <a:ext cx="1389380" cy="1885950"/>
          </a:xfrm>
          <a:prstGeom prst="line">
            <a:avLst/>
          </a:prstGeom>
          <a:noFill/>
          <a:ln w="3175" cap="flat" cmpd="sng" algn="ctr">
            <a:solidFill>
              <a:srgbClr val="01B5F2"/>
            </a:solidFill>
            <a:prstDash val="solid"/>
            <a:miter lim="800000"/>
          </a:ln>
          <a:effectLst/>
        </p:spPr>
      </p:cxnSp>
      <p:cxnSp>
        <p:nvCxnSpPr>
          <p:cNvPr id="5" name="直接连接符 4"/>
          <p:cNvCxnSpPr>
            <a:stCxn id="6" idx="1"/>
          </p:cNvCxnSpPr>
          <p:nvPr/>
        </p:nvCxnSpPr>
        <p:spPr>
          <a:xfrm flipV="1">
            <a:off x="6336030" y="1295400"/>
            <a:ext cx="836295" cy="1611630"/>
          </a:xfrm>
          <a:prstGeom prst="line">
            <a:avLst/>
          </a:prstGeom>
          <a:noFill/>
          <a:ln w="3175" cap="flat" cmpd="sng" algn="ctr">
            <a:solidFill>
              <a:srgbClr val="01B5F2"/>
            </a:solidFill>
            <a:prstDash val="solid"/>
            <a:miter lim="800000"/>
          </a:ln>
          <a:effectLst/>
        </p:spPr>
      </p:cxnSp>
      <p:sp useBgFill="1">
        <p:nvSpPr>
          <p:cNvPr id="6" name="弧形 5"/>
          <p:cNvSpPr/>
          <p:nvPr/>
        </p:nvSpPr>
        <p:spPr>
          <a:xfrm>
            <a:off x="5391150" y="1972310"/>
            <a:ext cx="1889760" cy="1869440"/>
          </a:xfrm>
          <a:prstGeom prst="arc">
            <a:avLst/>
          </a:prstGeom>
          <a:noFill/>
          <a:ln w="6350" cap="flat" cmpd="sng" algn="ctr">
            <a:solidFill>
              <a:srgbClr val="209CD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 useBgFill="1">
        <p:nvSpPr>
          <p:cNvPr id="7" name="弧形 6"/>
          <p:cNvSpPr/>
          <p:nvPr/>
        </p:nvSpPr>
        <p:spPr>
          <a:xfrm flipV="1">
            <a:off x="4667885" y="1506220"/>
            <a:ext cx="3087370" cy="3054350"/>
          </a:xfrm>
          <a:prstGeom prst="arc">
            <a:avLst/>
          </a:prstGeom>
          <a:noFill/>
          <a:ln w="6350" cap="flat" cmpd="sng" algn="ctr">
            <a:solidFill>
              <a:srgbClr val="209CD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 useBgFill="1">
        <p:nvSpPr>
          <p:cNvPr id="8" name="弧形 7"/>
          <p:cNvSpPr/>
          <p:nvPr/>
        </p:nvSpPr>
        <p:spPr>
          <a:xfrm flipH="1">
            <a:off x="5108575" y="1807210"/>
            <a:ext cx="2223770" cy="2199640"/>
          </a:xfrm>
          <a:prstGeom prst="arc">
            <a:avLst/>
          </a:prstGeom>
          <a:noFill/>
          <a:ln w="6350" cap="flat" cmpd="sng" algn="ctr">
            <a:solidFill>
              <a:srgbClr val="209CD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 useBgFill="1">
        <p:nvSpPr>
          <p:cNvPr id="9" name="弧形 8"/>
          <p:cNvSpPr/>
          <p:nvPr/>
        </p:nvSpPr>
        <p:spPr>
          <a:xfrm flipH="1" flipV="1">
            <a:off x="4998085" y="1807210"/>
            <a:ext cx="2444115" cy="2418080"/>
          </a:xfrm>
          <a:prstGeom prst="arc">
            <a:avLst/>
          </a:prstGeom>
          <a:noFill/>
          <a:ln w="6350" cap="flat" cmpd="sng" algn="ctr">
            <a:solidFill>
              <a:srgbClr val="209CD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085330" y="1259840"/>
            <a:ext cx="146685" cy="146685"/>
          </a:xfrm>
          <a:prstGeom prst="ellipse">
            <a:avLst/>
          </a:prstGeom>
          <a:gradFill>
            <a:gsLst>
              <a:gs pos="0">
                <a:srgbClr val="01B5F2"/>
              </a:gs>
              <a:gs pos="53000">
                <a:srgbClr val="4D95DE"/>
              </a:gs>
              <a:gs pos="100000">
                <a:srgbClr val="209CD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692390" y="4838700"/>
            <a:ext cx="146685" cy="146685"/>
          </a:xfrm>
          <a:prstGeom prst="ellipse">
            <a:avLst/>
          </a:prstGeom>
          <a:gradFill>
            <a:gsLst>
              <a:gs pos="0">
                <a:srgbClr val="01B5F2"/>
              </a:gs>
              <a:gs pos="53000">
                <a:srgbClr val="4D95DE"/>
              </a:gs>
              <a:gs pos="100000">
                <a:srgbClr val="209CD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442970" y="4890135"/>
            <a:ext cx="1310640" cy="0"/>
          </a:xfrm>
          <a:prstGeom prst="line">
            <a:avLst/>
          </a:prstGeom>
          <a:noFill/>
          <a:ln w="3175" cap="flat" cmpd="sng" algn="ctr">
            <a:solidFill>
              <a:srgbClr val="01B5F2"/>
            </a:solidFill>
            <a:prstDash val="solid"/>
            <a:miter lim="800000"/>
          </a:ln>
          <a:effectLst/>
        </p:spPr>
      </p:cxnSp>
      <p:sp>
        <p:nvSpPr>
          <p:cNvPr id="23" name="椭圆 22"/>
          <p:cNvSpPr/>
          <p:nvPr/>
        </p:nvSpPr>
        <p:spPr>
          <a:xfrm>
            <a:off x="4664075" y="4810760"/>
            <a:ext cx="146685" cy="146685"/>
          </a:xfrm>
          <a:prstGeom prst="ellipse">
            <a:avLst/>
          </a:prstGeom>
          <a:gradFill>
            <a:gsLst>
              <a:gs pos="0">
                <a:srgbClr val="01B5F2"/>
              </a:gs>
              <a:gs pos="53000">
                <a:srgbClr val="4D95DE"/>
              </a:gs>
              <a:gs pos="100000">
                <a:srgbClr val="209CD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442970" y="4817110"/>
            <a:ext cx="146685" cy="146685"/>
          </a:xfrm>
          <a:prstGeom prst="ellipse">
            <a:avLst/>
          </a:prstGeom>
          <a:gradFill>
            <a:gsLst>
              <a:gs pos="0">
                <a:srgbClr val="01B5F2"/>
              </a:gs>
              <a:gs pos="53000">
                <a:srgbClr val="4D95DE"/>
              </a:gs>
              <a:gs pos="100000">
                <a:srgbClr val="209CD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00000">
            <a:off x="4652645" y="1466215"/>
            <a:ext cx="3039745" cy="303974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90" y="2066925"/>
            <a:ext cx="3110230" cy="1837690"/>
          </a:xfrm>
          <a:prstGeom prst="rect">
            <a:avLst/>
          </a:prstGeom>
        </p:spPr>
      </p:pic>
      <p:cxnSp>
        <p:nvCxnSpPr>
          <p:cNvPr id="46" name="直接连接符 45"/>
          <p:cNvCxnSpPr/>
          <p:nvPr/>
        </p:nvCxnSpPr>
        <p:spPr>
          <a:xfrm flipV="1">
            <a:off x="7839075" y="4900295"/>
            <a:ext cx="1123950" cy="11430"/>
          </a:xfrm>
          <a:prstGeom prst="line">
            <a:avLst/>
          </a:prstGeom>
          <a:noFill/>
          <a:ln w="3175" cap="flat" cmpd="sng" algn="ctr">
            <a:solidFill>
              <a:srgbClr val="01B5F2"/>
            </a:solidFill>
            <a:prstDash val="solid"/>
            <a:miter lim="800000"/>
          </a:ln>
          <a:effectLst/>
        </p:spPr>
      </p:cxnSp>
      <p:grpSp>
        <p:nvGrpSpPr>
          <p:cNvPr id="70" name="组合 69"/>
          <p:cNvGrpSpPr/>
          <p:nvPr/>
        </p:nvGrpSpPr>
        <p:grpSpPr>
          <a:xfrm>
            <a:off x="7221220" y="1259205"/>
            <a:ext cx="1384300" cy="146685"/>
            <a:chOff x="11466" y="1979"/>
            <a:chExt cx="2180" cy="23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1466" y="2094"/>
              <a:ext cx="2064" cy="0"/>
            </a:xfrm>
            <a:prstGeom prst="line">
              <a:avLst/>
            </a:prstGeom>
            <a:noFill/>
            <a:ln w="3175" cap="flat" cmpd="sng" algn="ctr">
              <a:solidFill>
                <a:srgbClr val="01B5F2"/>
              </a:solidFill>
              <a:prstDash val="solid"/>
              <a:miter lim="800000"/>
            </a:ln>
            <a:effectLst/>
          </p:spPr>
        </p:cxnSp>
        <p:sp>
          <p:nvSpPr>
            <p:cNvPr id="14" name="椭圆 13"/>
            <p:cNvSpPr/>
            <p:nvPr/>
          </p:nvSpPr>
          <p:spPr>
            <a:xfrm>
              <a:off x="13415" y="1979"/>
              <a:ext cx="231" cy="231"/>
            </a:xfrm>
            <a:prstGeom prst="ellipse">
              <a:avLst/>
            </a:prstGeom>
            <a:gradFill>
              <a:gsLst>
                <a:gs pos="0">
                  <a:srgbClr val="01B5F2"/>
                </a:gs>
                <a:gs pos="53000">
                  <a:srgbClr val="4D95DE"/>
                </a:gs>
                <a:gs pos="100000">
                  <a:srgbClr val="209CDD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3681730" y="1330960"/>
            <a:ext cx="1310640" cy="0"/>
          </a:xfrm>
          <a:prstGeom prst="line">
            <a:avLst/>
          </a:prstGeom>
          <a:noFill/>
          <a:ln w="3175" cap="flat" cmpd="sng" algn="ctr">
            <a:solidFill>
              <a:srgbClr val="01B5F2"/>
            </a:solidFill>
            <a:prstDash val="solid"/>
            <a:miter lim="800000"/>
          </a:ln>
          <a:effectLst/>
        </p:spPr>
      </p:cxnSp>
      <p:sp>
        <p:nvSpPr>
          <p:cNvPr id="22" name="椭圆 21"/>
          <p:cNvSpPr/>
          <p:nvPr/>
        </p:nvSpPr>
        <p:spPr>
          <a:xfrm>
            <a:off x="4908550" y="1259840"/>
            <a:ext cx="146685" cy="146685"/>
          </a:xfrm>
          <a:prstGeom prst="ellipse">
            <a:avLst/>
          </a:prstGeom>
          <a:gradFill>
            <a:gsLst>
              <a:gs pos="0">
                <a:srgbClr val="01B5F2"/>
              </a:gs>
              <a:gs pos="53000">
                <a:srgbClr val="4D95DE"/>
              </a:gs>
              <a:gs pos="100000">
                <a:srgbClr val="209CD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587115" y="1259840"/>
            <a:ext cx="146685" cy="146685"/>
          </a:xfrm>
          <a:prstGeom prst="ellipse">
            <a:avLst/>
          </a:prstGeom>
          <a:gradFill>
            <a:gsLst>
              <a:gs pos="0">
                <a:srgbClr val="01B5F2"/>
              </a:gs>
              <a:gs pos="53000">
                <a:srgbClr val="4D95DE"/>
              </a:gs>
              <a:gs pos="100000">
                <a:srgbClr val="209CD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910" y="1683385"/>
            <a:ext cx="1847215" cy="2606040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8896350" y="4289425"/>
            <a:ext cx="2151380" cy="1334770"/>
            <a:chOff x="3398" y="8047"/>
            <a:chExt cx="3388" cy="2102"/>
          </a:xfrm>
        </p:grpSpPr>
        <p:sp>
          <p:nvSpPr>
            <p:cNvPr id="64" name="圆角矩形"/>
            <p:cNvSpPr/>
            <p:nvPr/>
          </p:nvSpPr>
          <p:spPr>
            <a:xfrm>
              <a:off x="3398" y="8691"/>
              <a:ext cx="3388" cy="1458"/>
            </a:xfrm>
            <a:prstGeom prst="roundRect">
              <a:avLst>
                <a:gd name="adj" fmla="val 50000"/>
              </a:avLst>
            </a:prstGeom>
            <a:solidFill>
              <a:srgbClr val="00FDFF">
                <a:alpha val="18943"/>
              </a:srgbClr>
            </a:solidFill>
            <a:ln w="12700"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lIns="50800" tIns="50800" rIns="50800" bIns="50800" anchor="ctr"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61" name="组合 60"/>
            <p:cNvGrpSpPr/>
            <p:nvPr/>
          </p:nvGrpSpPr>
          <p:grpSpPr>
            <a:xfrm rot="0">
              <a:off x="3837" y="8047"/>
              <a:ext cx="2511" cy="2102"/>
              <a:chOff x="4912" y="7204"/>
              <a:chExt cx="2511" cy="2102"/>
            </a:xfrm>
          </p:grpSpPr>
          <p:sp>
            <p:nvSpPr>
              <p:cNvPr id="62" name="H.265音视频编解码技术"/>
              <p:cNvSpPr txBox="1"/>
              <p:nvPr/>
            </p:nvSpPr>
            <p:spPr>
              <a:xfrm>
                <a:off x="5083" y="7204"/>
                <a:ext cx="2170" cy="6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400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188416"/>
                        </a:gs>
                      </a:gsLst>
                      <a:lin ang="7411516" scaled="0"/>
                    </a:gradFill>
                    <a:latin typeface="Songti SC Bold" panose="02010800040101010101" charset="-122"/>
                    <a:ea typeface="Songti SC Bold" panose="02010800040101010101" charset="-122"/>
                    <a:cs typeface="Songti SC Bold" panose="02010800040101010101" charset="-122"/>
                    <a:sym typeface="Songti SC Bold" panose="02010800040101010101" charset="-122"/>
                  </a:defRPr>
                </a:lvl1pPr>
              </a:lstStyle>
              <a:p>
                <a:r>
                  <a:rPr lang="zh-CN" sz="2000" b="1">
                    <a:gradFill flip="none" rotWithShape="1">
                      <a:gsLst>
                        <a:gs pos="19000">
                          <a:srgbClr val="FFB9B9"/>
                        </a:gs>
                        <a:gs pos="64000">
                          <a:srgbClr val="FF8F8E"/>
                        </a:gs>
                        <a:gs pos="44000">
                          <a:srgbClr val="FE9E9F"/>
                        </a:gs>
                        <a:gs pos="84000">
                          <a:srgbClr val="FF7373"/>
                        </a:gs>
                      </a:gsLst>
                      <a:lin scaled="1"/>
                    </a:gra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传感及</a:t>
                </a:r>
                <a:r>
                  <a:rPr lang="zh-CN" sz="2000" b="1">
                    <a:gradFill flip="none" rotWithShape="1">
                      <a:gsLst>
                        <a:gs pos="19000">
                          <a:srgbClr val="FFB9B9"/>
                        </a:gs>
                        <a:gs pos="64000">
                          <a:srgbClr val="FF8F8E"/>
                        </a:gs>
                        <a:gs pos="44000">
                          <a:srgbClr val="FE9E9F"/>
                        </a:gs>
                        <a:gs pos="84000">
                          <a:srgbClr val="FF7373"/>
                        </a:gs>
                      </a:gsLst>
                      <a:lin scaled="1"/>
                    </a:gra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通讯</a:t>
                </a:r>
                <a:endParaRPr lang="zh-CN" sz="2000" b="1">
                  <a:gradFill flip="none" rotWithShape="1"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63" name="结合ROI和smart H.265算法…"/>
              <p:cNvSpPr txBox="1"/>
              <p:nvPr/>
            </p:nvSpPr>
            <p:spPr>
              <a:xfrm>
                <a:off x="4912" y="7753"/>
                <a:ext cx="2511" cy="15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蓝牙配网</a:t>
                </a:r>
                <a:endParaRPr lang="zh-CN"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lang="en-US" altLang="zh-CN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Wifi</a:t>
                </a:r>
                <a:r>
                  <a:rPr lang="zh-CN" alt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自组网及数据</a:t>
                </a:r>
                <a:r>
                  <a:rPr lang="zh-CN" alt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传输</a:t>
                </a:r>
                <a:endParaRPr lang="zh-CN" altLang="en-US"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lang="en-US" altLang="zh-CN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PIR</a:t>
                </a:r>
                <a:r>
                  <a:rPr lang="zh-CN" alt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人体感应</a:t>
                </a:r>
                <a:endParaRPr lang="zh-CN" altLang="en-US"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lang="en-US" altLang="zh-CN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24G</a:t>
                </a:r>
                <a:r>
                  <a:rPr lang="zh-CN" alt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雷达运动物体</a:t>
                </a:r>
                <a:r>
                  <a:rPr lang="zh-CN" alt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定位</a:t>
                </a:r>
                <a:endParaRPr lang="zh-CN" altLang="en-US"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1812925" y="1035050"/>
            <a:ext cx="2264410" cy="937260"/>
            <a:chOff x="2152" y="2561"/>
            <a:chExt cx="3566" cy="1476"/>
          </a:xfrm>
        </p:grpSpPr>
        <p:sp>
          <p:nvSpPr>
            <p:cNvPr id="69" name="圆角矩形"/>
            <p:cNvSpPr/>
            <p:nvPr/>
          </p:nvSpPr>
          <p:spPr>
            <a:xfrm>
              <a:off x="2152" y="3227"/>
              <a:ext cx="3566" cy="765"/>
            </a:xfrm>
            <a:prstGeom prst="roundRect">
              <a:avLst>
                <a:gd name="adj" fmla="val 50000"/>
              </a:avLst>
            </a:prstGeom>
            <a:solidFill>
              <a:srgbClr val="00FDFF">
                <a:alpha val="18943"/>
              </a:srgbClr>
            </a:solidFill>
            <a:ln w="12700"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lIns="50800" tIns="50800" rIns="50800" bIns="50800" anchor="ctr"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2419" y="2561"/>
              <a:ext cx="3040" cy="1476"/>
              <a:chOff x="4743" y="7196"/>
              <a:chExt cx="3040" cy="1476"/>
            </a:xfrm>
          </p:grpSpPr>
          <p:sp>
            <p:nvSpPr>
              <p:cNvPr id="67" name="H.265音视频编解码技术"/>
              <p:cNvSpPr txBox="1"/>
              <p:nvPr/>
            </p:nvSpPr>
            <p:spPr>
              <a:xfrm>
                <a:off x="5375" y="7196"/>
                <a:ext cx="1768" cy="6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400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188416"/>
                        </a:gs>
                      </a:gsLst>
                      <a:lin ang="7411516" scaled="0"/>
                    </a:gradFill>
                    <a:latin typeface="Songti SC Bold" panose="02010800040101010101" charset="-122"/>
                    <a:ea typeface="Songti SC Bold" panose="02010800040101010101" charset="-122"/>
                    <a:cs typeface="Songti SC Bold" panose="02010800040101010101" charset="-122"/>
                    <a:sym typeface="Songti SC Bold" panose="02010800040101010101" charset="-122"/>
                  </a:defRPr>
                </a:lvl1pPr>
              </a:lstStyle>
              <a:p>
                <a:r>
                  <a:rPr lang="zh-CN" sz="2000" b="1">
                    <a:gradFill flip="none" rotWithShape="1">
                      <a:gsLst>
                        <a:gs pos="19000">
                          <a:srgbClr val="FFB9B9"/>
                        </a:gs>
                        <a:gs pos="64000">
                          <a:srgbClr val="FF8F8E"/>
                        </a:gs>
                        <a:gs pos="44000">
                          <a:srgbClr val="FE9E9F"/>
                        </a:gs>
                        <a:gs pos="84000">
                          <a:srgbClr val="FF7373"/>
                        </a:gs>
                      </a:gsLst>
                      <a:lin scaled="1"/>
                    </a:gra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照明控制</a:t>
                </a:r>
                <a:endParaRPr lang="zh-CN" sz="2000" b="1">
                  <a:gradFill flip="none" rotWithShape="1"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68" name="结合ROI和smart H.265算法…"/>
              <p:cNvSpPr txBox="1"/>
              <p:nvPr/>
            </p:nvSpPr>
            <p:spPr>
              <a:xfrm>
                <a:off x="4743" y="7816"/>
                <a:ext cx="3040" cy="8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PWM</a:t>
                </a:r>
                <a:r>
                  <a:rPr lang="zh-CN" alt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无极</a:t>
                </a:r>
                <a:r>
                  <a:rPr lang="zh-CN" alt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调光</a:t>
                </a:r>
                <a:endParaRPr lang="zh-CN" altLang="en-US"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根据环境照度自动</a:t>
                </a:r>
                <a:r>
                  <a:rPr lang="zh-CN" altLang="en-US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调整亮度</a:t>
                </a:r>
                <a:endParaRPr lang="zh-CN" altLang="en-US"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1444625" y="4464050"/>
            <a:ext cx="2145030" cy="1139825"/>
            <a:chOff x="2732" y="1770"/>
            <a:chExt cx="3378" cy="1795"/>
          </a:xfrm>
        </p:grpSpPr>
        <p:sp>
          <p:nvSpPr>
            <p:cNvPr id="86" name="圆角矩形"/>
            <p:cNvSpPr/>
            <p:nvPr/>
          </p:nvSpPr>
          <p:spPr>
            <a:xfrm>
              <a:off x="2839" y="2414"/>
              <a:ext cx="3134" cy="1136"/>
            </a:xfrm>
            <a:prstGeom prst="roundRect">
              <a:avLst>
                <a:gd name="adj" fmla="val 50000"/>
              </a:avLst>
            </a:prstGeom>
            <a:solidFill>
              <a:srgbClr val="00FDFF">
                <a:alpha val="18943"/>
              </a:srgbClr>
            </a:solidFill>
            <a:ln w="12700"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lIns="50800" tIns="50800" rIns="50800" bIns="50800" anchor="ctr"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83" name="组合 82"/>
            <p:cNvGrpSpPr/>
            <p:nvPr/>
          </p:nvGrpSpPr>
          <p:grpSpPr>
            <a:xfrm rot="0">
              <a:off x="2732" y="1770"/>
              <a:ext cx="3378" cy="1795"/>
              <a:chOff x="4479" y="7353"/>
              <a:chExt cx="3378" cy="1795"/>
            </a:xfrm>
          </p:grpSpPr>
          <p:sp>
            <p:nvSpPr>
              <p:cNvPr id="84" name="H.265音视频编解码技术"/>
              <p:cNvSpPr txBox="1"/>
              <p:nvPr/>
            </p:nvSpPr>
            <p:spPr>
              <a:xfrm>
                <a:off x="4479" y="7353"/>
                <a:ext cx="3378" cy="6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400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188416"/>
                        </a:gs>
                      </a:gsLst>
                      <a:lin ang="7411516" scaled="0"/>
                    </a:gradFill>
                    <a:latin typeface="Songti SC Bold" panose="02010800040101010101" charset="-122"/>
                    <a:ea typeface="Songti SC Bold" panose="02010800040101010101" charset="-122"/>
                    <a:cs typeface="Songti SC Bold" panose="02010800040101010101" charset="-122"/>
                    <a:sym typeface="Songti SC Bold" panose="02010800040101010101" charset="-122"/>
                  </a:defRPr>
                </a:lvl1pPr>
              </a:lstStyle>
              <a:p>
                <a:pPr algn="l"/>
                <a:r>
                  <a:rPr lang="zh-CN" sz="2000" b="1">
                    <a:gradFill flip="none" rotWithShape="1">
                      <a:gsLst>
                        <a:gs pos="19000">
                          <a:srgbClr val="FFB9B9"/>
                        </a:gs>
                        <a:gs pos="64000">
                          <a:srgbClr val="FF8F8E"/>
                        </a:gs>
                        <a:gs pos="44000">
                          <a:srgbClr val="FE9E9F"/>
                        </a:gs>
                        <a:gs pos="84000">
                          <a:srgbClr val="FF7373"/>
                        </a:gs>
                      </a:gsLst>
                      <a:lin scaled="1"/>
                    </a:gra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AI嵌入式开发技术</a:t>
                </a:r>
                <a:endParaRPr lang="zh-CN" sz="2000" b="1">
                  <a:gradFill flip="none" rotWithShape="1"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85" name="结合ROI和smart H.265算法…"/>
              <p:cNvSpPr txBox="1"/>
              <p:nvPr/>
            </p:nvSpPr>
            <p:spPr>
              <a:xfrm>
                <a:off x="5008" y="7943"/>
                <a:ext cx="2320" cy="12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提供系统软件架构</a:t>
                </a:r>
                <a:endParaRPr lang="zh-CN"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智能监控、数据挖掘</a:t>
                </a:r>
                <a:endParaRPr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智能算法</a:t>
                </a:r>
                <a:r>
                  <a:rPr lang="zh-CN"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等</a:t>
                </a:r>
                <a:endParaRPr lang="zh-CN"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8510270" y="963295"/>
            <a:ext cx="2264410" cy="923290"/>
            <a:chOff x="2152" y="2583"/>
            <a:chExt cx="3566" cy="1454"/>
          </a:xfrm>
        </p:grpSpPr>
        <p:sp>
          <p:nvSpPr>
            <p:cNvPr id="91" name="圆角矩形"/>
            <p:cNvSpPr/>
            <p:nvPr/>
          </p:nvSpPr>
          <p:spPr>
            <a:xfrm>
              <a:off x="2152" y="3227"/>
              <a:ext cx="3566" cy="765"/>
            </a:xfrm>
            <a:prstGeom prst="roundRect">
              <a:avLst>
                <a:gd name="adj" fmla="val 50000"/>
              </a:avLst>
            </a:prstGeom>
            <a:solidFill>
              <a:srgbClr val="00FDFF">
                <a:alpha val="18943"/>
              </a:srgbClr>
            </a:solidFill>
            <a:ln w="12700"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lIns="50800" tIns="50800" rIns="50800" bIns="50800" anchor="ctr"/>
            <a:p>
              <a:pPr>
                <a:defRPr sz="32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2415" y="2583"/>
              <a:ext cx="3040" cy="1454"/>
              <a:chOff x="4739" y="7218"/>
              <a:chExt cx="3040" cy="1454"/>
            </a:xfrm>
          </p:grpSpPr>
          <p:sp>
            <p:nvSpPr>
              <p:cNvPr id="89" name="H.265音视频编解码技术"/>
              <p:cNvSpPr txBox="1"/>
              <p:nvPr/>
            </p:nvSpPr>
            <p:spPr>
              <a:xfrm>
                <a:off x="5084" y="7218"/>
                <a:ext cx="2576" cy="6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400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188416"/>
                        </a:gs>
                      </a:gsLst>
                      <a:lin ang="7411516" scaled="0"/>
                    </a:gradFill>
                    <a:latin typeface="Songti SC Bold" panose="02010800040101010101" charset="-122"/>
                    <a:ea typeface="Songti SC Bold" panose="02010800040101010101" charset="-122"/>
                    <a:cs typeface="Songti SC Bold" panose="02010800040101010101" charset="-122"/>
                    <a:sym typeface="Songti SC Bold" panose="02010800040101010101" charset="-122"/>
                  </a:defRPr>
                </a:lvl1pPr>
              </a:lstStyle>
              <a:p>
                <a:pPr algn="l"/>
                <a:r>
                  <a:rPr lang="zh-CN" sz="2000" b="1">
                    <a:gradFill flip="none" rotWithShape="1">
                      <a:gsLst>
                        <a:gs pos="19000">
                          <a:srgbClr val="FFB9B9"/>
                        </a:gs>
                        <a:gs pos="64000">
                          <a:srgbClr val="FF8F8E"/>
                        </a:gs>
                        <a:gs pos="44000">
                          <a:srgbClr val="FE9E9F"/>
                        </a:gs>
                        <a:gs pos="84000">
                          <a:srgbClr val="FF7373"/>
                        </a:gs>
                      </a:gsLst>
                      <a:lin scaled="1"/>
                    </a:gra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AIOT平台支持</a:t>
                </a:r>
                <a:endParaRPr lang="zh-CN" sz="2000" b="1">
                  <a:gradFill flip="none" rotWithShape="1"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90" name="结合ROI和smart H.265算法…"/>
              <p:cNvSpPr txBox="1"/>
              <p:nvPr/>
            </p:nvSpPr>
            <p:spPr>
              <a:xfrm>
                <a:off x="4739" y="7816"/>
                <a:ext cx="3040" cy="8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中台能力强，承载海量设备</a:t>
                </a:r>
                <a:endParaRPr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  <a:p>
                <a:pPr algn="ctr">
                  <a:lnSpc>
                    <a:spcPct val="120000"/>
                  </a:lnSpc>
                  <a:buClrTx/>
                  <a:buSzTx/>
                  <a:buFontTx/>
                </a:pPr>
                <a:r>
                  <a:rPr sz="120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接入并提供数据技术支持</a:t>
                </a:r>
                <a:endParaRPr sz="120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11" name="文本框 10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292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全链条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技术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217160" y="5127625"/>
            <a:ext cx="20637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智能WiFi彩色灯泡</a:t>
            </a:r>
            <a:endParaRPr lang="zh-CN" altLang="en-US" b="1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2" name="직선 연결선 14"/>
          <p:cNvCxnSpPr/>
          <p:nvPr/>
        </p:nvCxnSpPr>
        <p:spPr>
          <a:xfrm>
            <a:off x="330463" y="4371471"/>
            <a:ext cx="3089910" cy="965200"/>
          </a:xfrm>
          <a:prstGeom prst="line">
            <a:avLst/>
          </a:prstGeom>
          <a:noFill/>
          <a:ln w="19050" cap="flat" cmpd="sng" algn="ctr">
            <a:solidFill>
              <a:srgbClr val="54D0CA"/>
            </a:solidFill>
            <a:prstDash val="sysDot"/>
            <a:miter lim="800000"/>
          </a:ln>
          <a:effectLst/>
        </p:spPr>
      </p:cxnSp>
      <p:cxnSp>
        <p:nvCxnSpPr>
          <p:cNvPr id="5" name="직선 연결선 17"/>
          <p:cNvCxnSpPr>
            <a:stCxn id="26" idx="3"/>
          </p:cNvCxnSpPr>
          <p:nvPr/>
        </p:nvCxnSpPr>
        <p:spPr>
          <a:xfrm flipH="1">
            <a:off x="7163619" y="5776529"/>
            <a:ext cx="2241550" cy="41275"/>
          </a:xfrm>
          <a:prstGeom prst="line">
            <a:avLst/>
          </a:prstGeom>
          <a:noFill/>
          <a:ln w="19050" cap="flat" cmpd="sng" algn="ctr">
            <a:solidFill>
              <a:srgbClr val="209CDD"/>
            </a:solidFill>
            <a:prstDash val="sysDot"/>
            <a:miter lim="800000"/>
          </a:ln>
          <a:effectLst/>
        </p:spPr>
      </p:cxnSp>
      <p:cxnSp>
        <p:nvCxnSpPr>
          <p:cNvPr id="7" name="직선 연결선 14"/>
          <p:cNvCxnSpPr/>
          <p:nvPr/>
        </p:nvCxnSpPr>
        <p:spPr>
          <a:xfrm flipV="1">
            <a:off x="417055" y="1146549"/>
            <a:ext cx="2902585" cy="1229360"/>
          </a:xfrm>
          <a:prstGeom prst="line">
            <a:avLst/>
          </a:prstGeom>
          <a:noFill/>
          <a:ln w="19050" cap="flat" cmpd="sng" algn="ctr">
            <a:solidFill>
              <a:srgbClr val="54D0CA"/>
            </a:solidFill>
            <a:prstDash val="sysDot"/>
            <a:miter lim="800000"/>
          </a:ln>
          <a:effectLst/>
        </p:spPr>
      </p:cxnSp>
      <p:cxnSp>
        <p:nvCxnSpPr>
          <p:cNvPr id="10" name="직선 연결선 16"/>
          <p:cNvCxnSpPr>
            <a:stCxn id="16" idx="3"/>
            <a:endCxn id="46" idx="0"/>
          </p:cNvCxnSpPr>
          <p:nvPr/>
        </p:nvCxnSpPr>
        <p:spPr>
          <a:xfrm>
            <a:off x="3579031" y="1254591"/>
            <a:ext cx="1195070" cy="637540"/>
          </a:xfrm>
          <a:prstGeom prst="line">
            <a:avLst/>
          </a:prstGeom>
          <a:noFill/>
          <a:ln w="19050" cap="flat" cmpd="sng" algn="ctr">
            <a:solidFill>
              <a:srgbClr val="209CDD"/>
            </a:solidFill>
            <a:prstDash val="sysDot"/>
            <a:miter lim="800000"/>
          </a:ln>
          <a:effectLst/>
        </p:spPr>
      </p:cxnSp>
      <p:grpSp>
        <p:nvGrpSpPr>
          <p:cNvPr id="41" name="组合 40"/>
          <p:cNvGrpSpPr/>
          <p:nvPr/>
        </p:nvGrpSpPr>
        <p:grpSpPr>
          <a:xfrm>
            <a:off x="2974102" y="5300345"/>
            <a:ext cx="1330960" cy="1033698"/>
            <a:chOff x="14679" y="8346"/>
            <a:chExt cx="2096" cy="1628"/>
          </a:xfrm>
        </p:grpSpPr>
        <p:sp>
          <p:nvSpPr>
            <p:cNvPr id="23" name="타원 12"/>
            <p:cNvSpPr/>
            <p:nvPr/>
          </p:nvSpPr>
          <p:spPr>
            <a:xfrm rot="19260000">
              <a:off x="15017" y="8346"/>
              <a:ext cx="1611" cy="1091"/>
            </a:xfrm>
            <a:prstGeom prst="ellipse">
              <a:avLst/>
            </a:prstGeom>
            <a:noFill/>
            <a:ln w="19050" cap="flat" cmpd="sng" algn="ctr">
              <a:solidFill>
                <a:srgbClr val="1DEA4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29703" name="组合 19"/>
            <p:cNvGrpSpPr/>
            <p:nvPr/>
          </p:nvGrpSpPr>
          <p:grpSpPr bwMode="auto">
            <a:xfrm>
              <a:off x="14679" y="8604"/>
              <a:ext cx="2096" cy="1370"/>
              <a:chOff x="11570281" y="4313316"/>
              <a:chExt cx="1669955" cy="1091787"/>
            </a:xfrm>
          </p:grpSpPr>
          <p:sp>
            <p:nvSpPr>
              <p:cNvPr id="29721" name="TextBox 46"/>
              <p:cNvSpPr txBox="1">
                <a:spLocks noChangeArrowheads="1"/>
              </p:cNvSpPr>
              <p:nvPr/>
            </p:nvSpPr>
            <p:spPr bwMode="auto">
              <a:xfrm>
                <a:off x="11570281" y="5057644"/>
                <a:ext cx="1669955" cy="34745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p>
                <a:pPr algn="ctr" defTabSz="914400"/>
                <a:r>
                  <a:rPr lang="en-US" altLang="zh-CN" b="1">
                    <a:solidFill>
                      <a:srgbClr val="1DEA46"/>
                    </a:solidFill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  <a:sym typeface="+mn-ea"/>
                  </a:rPr>
                  <a:t>Mesh组网</a:t>
                </a:r>
                <a:endParaRPr lang="en-US" altLang="zh-CN" b="1">
                  <a:solidFill>
                    <a:srgbClr val="1DEA46"/>
                  </a:solidFill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endParaRPr>
              </a:p>
            </p:txBody>
          </p:sp>
          <p:pic>
            <p:nvPicPr>
              <p:cNvPr id="29723" name="图片 12"/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12301072" y="4313316"/>
                <a:ext cx="352960" cy="487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5" name="组合 14"/>
          <p:cNvGrpSpPr/>
          <p:nvPr/>
        </p:nvGrpSpPr>
        <p:grpSpPr>
          <a:xfrm>
            <a:off x="2688176" y="483146"/>
            <a:ext cx="997585" cy="1109434"/>
            <a:chOff x="8698" y="2248"/>
            <a:chExt cx="1571" cy="1747"/>
          </a:xfrm>
        </p:grpSpPr>
        <p:sp>
          <p:nvSpPr>
            <p:cNvPr id="16" name="타원 33"/>
            <p:cNvSpPr/>
            <p:nvPr/>
          </p:nvSpPr>
          <p:spPr>
            <a:xfrm rot="13980000">
              <a:off x="8928" y="2757"/>
              <a:ext cx="1101" cy="1374"/>
            </a:xfrm>
            <a:prstGeom prst="ellipse">
              <a:avLst/>
            </a:prstGeom>
            <a:noFill/>
            <a:ln w="19050" cap="flat" cmpd="sng" algn="ctr">
              <a:solidFill>
                <a:srgbClr val="FA1BF3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87000">
                        <a:srgbClr val="2A9995">
                          <a:alpha val="40000"/>
                        </a:srgbClr>
                      </a:gs>
                      <a:gs pos="0">
                        <a:srgbClr val="8EE0DC">
                          <a:alpha val="78000"/>
                        </a:srgbClr>
                      </a:gs>
                    </a:gsLst>
                    <a:lin ang="2700000" scaled="1"/>
                    <a:tileRect/>
                  </a:gra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29701" name="组合 22"/>
            <p:cNvGrpSpPr/>
            <p:nvPr/>
          </p:nvGrpSpPr>
          <p:grpSpPr bwMode="auto">
            <a:xfrm>
              <a:off x="8698" y="2248"/>
              <a:ext cx="1571" cy="1670"/>
              <a:chOff x="8096705" y="2452607"/>
              <a:chExt cx="1251817" cy="1328646"/>
            </a:xfrm>
          </p:grpSpPr>
          <p:sp>
            <p:nvSpPr>
              <p:cNvPr id="29727" name="TextBox 61"/>
              <p:cNvSpPr txBox="1">
                <a:spLocks noChangeArrowheads="1"/>
              </p:cNvSpPr>
              <p:nvPr/>
            </p:nvSpPr>
            <p:spPr bwMode="auto">
              <a:xfrm>
                <a:off x="8096705" y="2452607"/>
                <a:ext cx="1251817" cy="42970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>
                <a:spAutoFit/>
              </a:bodyPr>
              <a:p>
                <a:pPr algn="l" defTabSz="914400"/>
                <a:r>
                  <a:rPr lang="en-US" altLang="zh-CN" sz="2230" b="1">
                    <a:solidFill>
                      <a:srgbClr val="C6780E"/>
                    </a:solidFill>
                    <a:latin typeface="Segoe UI" panose="020B0502040204020203" charset="0"/>
                    <a:cs typeface="Segoe UI" panose="020B0502040204020203" charset="0"/>
                  </a:rPr>
                  <a:t> </a:t>
                </a:r>
                <a:r>
                  <a:rPr lang="en-US" altLang="zh-CN" b="1">
                    <a:solidFill>
                      <a:srgbClr val="EE1BEA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charset="0"/>
                  </a:rPr>
                  <a:t>场景分析</a:t>
                </a:r>
                <a:endParaRPr lang="en-US" altLang="zh-CN" b="1">
                  <a:solidFill>
                    <a:srgbClr val="EE1BEA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charset="0"/>
                </a:endParaRPr>
              </a:p>
            </p:txBody>
          </p:sp>
          <p:pic>
            <p:nvPicPr>
              <p:cNvPr id="29729" name="图片 10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8455522" y="3143907"/>
                <a:ext cx="526310" cy="637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9" name="组合 18"/>
          <p:cNvGrpSpPr/>
          <p:nvPr/>
        </p:nvGrpSpPr>
        <p:grpSpPr>
          <a:xfrm>
            <a:off x="8477534" y="372542"/>
            <a:ext cx="1343025" cy="1099388"/>
            <a:chOff x="13585" y="2917"/>
            <a:chExt cx="2115" cy="1731"/>
          </a:xfrm>
        </p:grpSpPr>
        <p:sp>
          <p:nvSpPr>
            <p:cNvPr id="21" name="타원 5"/>
            <p:cNvSpPr/>
            <p:nvPr/>
          </p:nvSpPr>
          <p:spPr>
            <a:xfrm rot="14640000">
              <a:off x="14167" y="3410"/>
              <a:ext cx="1101" cy="1374"/>
            </a:xfrm>
            <a:prstGeom prst="ellipse">
              <a:avLst/>
            </a:prstGeom>
            <a:noFill/>
            <a:ln w="19050" cap="flat" cmpd="sng" algn="ctr">
              <a:solidFill>
                <a:srgbClr val="5AF0F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29702" name="组合 21"/>
            <p:cNvGrpSpPr/>
            <p:nvPr/>
          </p:nvGrpSpPr>
          <p:grpSpPr bwMode="auto">
            <a:xfrm>
              <a:off x="13585" y="2917"/>
              <a:ext cx="2115" cy="1500"/>
              <a:chOff x="13892700" y="3296232"/>
              <a:chExt cx="1684812" cy="1193588"/>
            </a:xfrm>
          </p:grpSpPr>
          <p:sp>
            <p:nvSpPr>
              <p:cNvPr id="29724" name="TextBox 64"/>
              <p:cNvSpPr txBox="1">
                <a:spLocks noChangeArrowheads="1"/>
              </p:cNvSpPr>
              <p:nvPr/>
            </p:nvSpPr>
            <p:spPr bwMode="auto">
              <a:xfrm>
                <a:off x="13892700" y="3296232"/>
                <a:ext cx="1684812" cy="42980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>
                <a:spAutoFit/>
              </a:bodyPr>
              <a:p>
                <a:pPr algn="l" defTabSz="914400"/>
                <a:r>
                  <a:rPr lang="en-US" altLang="zh-CN" sz="2230" b="1">
                    <a:solidFill>
                      <a:srgbClr val="40314D"/>
                    </a:solidFill>
                    <a:latin typeface="Segoe UI" panose="020B0502040204020203" charset="0"/>
                    <a:cs typeface="Segoe UI" panose="020B0502040204020203" charset="0"/>
                  </a:rPr>
                  <a:t> </a:t>
                </a:r>
                <a:r>
                  <a:rPr lang="en-US" altLang="zh-CN" b="1">
                    <a:solidFill>
                      <a:srgbClr val="5AF0F0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云平台对接 </a:t>
                </a:r>
                <a:endParaRPr lang="en-US" altLang="zh-CN" b="1">
                  <a:solidFill>
                    <a:srgbClr val="5AF0F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pic>
            <p:nvPicPr>
              <p:cNvPr id="29726" name="图片 11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485556" y="3879527"/>
                <a:ext cx="610293" cy="610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9" name="직선 연결선 15"/>
          <p:cNvCxnSpPr>
            <a:stCxn id="46" idx="3"/>
          </p:cNvCxnSpPr>
          <p:nvPr/>
        </p:nvCxnSpPr>
        <p:spPr>
          <a:xfrm flipV="1">
            <a:off x="5517515" y="1301750"/>
            <a:ext cx="850900" cy="340360"/>
          </a:xfrm>
          <a:prstGeom prst="line">
            <a:avLst/>
          </a:prstGeom>
          <a:noFill/>
          <a:ln w="19050" cap="flat" cmpd="sng" algn="ctr">
            <a:solidFill>
              <a:srgbClr val="209CDD"/>
            </a:solidFill>
            <a:prstDash val="sysDot"/>
            <a:miter lim="800000"/>
          </a:ln>
          <a:effectLst/>
        </p:spPr>
      </p:cxnSp>
      <p:grpSp>
        <p:nvGrpSpPr>
          <p:cNvPr id="55" name="组合 54"/>
          <p:cNvGrpSpPr/>
          <p:nvPr/>
        </p:nvGrpSpPr>
        <p:grpSpPr>
          <a:xfrm>
            <a:off x="4396105" y="1280795"/>
            <a:ext cx="1379220" cy="1006400"/>
            <a:chOff x="6923" y="2017"/>
            <a:chExt cx="2172" cy="1585"/>
          </a:xfrm>
        </p:grpSpPr>
        <p:sp>
          <p:nvSpPr>
            <p:cNvPr id="46" name="타원 7"/>
            <p:cNvSpPr/>
            <p:nvPr/>
          </p:nvSpPr>
          <p:spPr>
            <a:xfrm rot="13980000">
              <a:off x="7516" y="1880"/>
              <a:ext cx="1101" cy="1374"/>
            </a:xfrm>
            <a:prstGeom prst="ellipse">
              <a:avLst/>
            </a:prstGeom>
            <a:noFill/>
            <a:ln w="19050" cap="flat" cmpd="sng" algn="ctr">
              <a:solidFill>
                <a:srgbClr val="1D49FA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29707" name="组合 20"/>
            <p:cNvGrpSpPr/>
            <p:nvPr/>
          </p:nvGrpSpPr>
          <p:grpSpPr bwMode="auto">
            <a:xfrm rot="0">
              <a:off x="6923" y="2170"/>
              <a:ext cx="2172" cy="1432"/>
              <a:chOff x="9958834" y="4576899"/>
              <a:chExt cx="1730586" cy="1139370"/>
            </a:xfrm>
          </p:grpSpPr>
          <p:sp>
            <p:nvSpPr>
              <p:cNvPr id="29709" name="TextBox 64"/>
              <p:cNvSpPr txBox="1">
                <a:spLocks noChangeArrowheads="1"/>
              </p:cNvSpPr>
              <p:nvPr/>
            </p:nvSpPr>
            <p:spPr bwMode="auto">
              <a:xfrm>
                <a:off x="9958834" y="5369337"/>
                <a:ext cx="1730586" cy="3469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>
                <a:spAutoFit/>
              </a:bodyPr>
              <a:p>
                <a:pPr algn="l" defTabSz="914400"/>
                <a:r>
                  <a:rPr lang="zh-CN" altLang="en-US" b="1">
                    <a:solidFill>
                      <a:srgbClr val="1D49FA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charset="0"/>
                  </a:rPr>
                  <a:t>环境</a:t>
                </a:r>
                <a:r>
                  <a:rPr lang="en-US" altLang="zh-CN" b="1">
                    <a:solidFill>
                      <a:srgbClr val="1D49FA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charset="0"/>
                  </a:rPr>
                  <a:t>状态检测</a:t>
                </a:r>
                <a:endParaRPr lang="en-US" altLang="zh-CN" b="1">
                  <a:solidFill>
                    <a:srgbClr val="1D49FA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charset="0"/>
                </a:endParaRPr>
              </a:p>
            </p:txBody>
          </p:sp>
          <p:pic>
            <p:nvPicPr>
              <p:cNvPr id="29711" name="图片 183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10606804" y="4576899"/>
                <a:ext cx="527447" cy="529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0" name="组合 39"/>
          <p:cNvGrpSpPr/>
          <p:nvPr/>
        </p:nvGrpSpPr>
        <p:grpSpPr>
          <a:xfrm>
            <a:off x="8266161" y="5091858"/>
            <a:ext cx="2258695" cy="1029542"/>
            <a:chOff x="9748" y="8148"/>
            <a:chExt cx="3557" cy="1621"/>
          </a:xfrm>
        </p:grpSpPr>
        <p:sp>
          <p:nvSpPr>
            <p:cNvPr id="26" name="타원 33"/>
            <p:cNvSpPr/>
            <p:nvPr/>
          </p:nvSpPr>
          <p:spPr>
            <a:xfrm rot="2400000">
              <a:off x="11482" y="8705"/>
              <a:ext cx="1314" cy="1064"/>
            </a:xfrm>
            <a:prstGeom prst="ellipse">
              <a:avLst/>
            </a:prstGeom>
            <a:noFill/>
            <a:ln w="19050" cap="flat" cmpd="sng" algn="ctr">
              <a:solidFill>
                <a:srgbClr val="FFF79B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87000">
                        <a:srgbClr val="2A9995">
                          <a:alpha val="40000"/>
                        </a:srgbClr>
                      </a:gs>
                      <a:gs pos="0">
                        <a:srgbClr val="8EE0DC">
                          <a:alpha val="78000"/>
                        </a:srgbClr>
                      </a:gs>
                    </a:gsLst>
                    <a:lin ang="2700000" scaled="1"/>
                    <a:tileRect/>
                  </a:gra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29699" name="组合 16"/>
            <p:cNvGrpSpPr/>
            <p:nvPr/>
          </p:nvGrpSpPr>
          <p:grpSpPr bwMode="auto">
            <a:xfrm>
              <a:off x="9748" y="8148"/>
              <a:ext cx="3557" cy="1453"/>
              <a:chOff x="3908412" y="6215710"/>
              <a:chExt cx="2833149" cy="1156793"/>
            </a:xfrm>
          </p:grpSpPr>
          <p:sp>
            <p:nvSpPr>
              <p:cNvPr id="29733" name="TextBox 52"/>
              <p:cNvSpPr txBox="1">
                <a:spLocks noChangeArrowheads="1"/>
              </p:cNvSpPr>
              <p:nvPr/>
            </p:nvSpPr>
            <p:spPr bwMode="auto">
              <a:xfrm>
                <a:off x="3908412" y="6215710"/>
                <a:ext cx="2833149" cy="34704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p>
                <a:pPr algn="r" defTabSz="914400"/>
                <a:r>
                  <a:rPr lang="en-US" altLang="zh-CN" b="1">
                    <a:solidFill>
                      <a:srgbClr val="FFF79B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charset="0"/>
                    <a:sym typeface="+mn-ea"/>
                  </a:rPr>
                  <a:t>Google A</a:t>
                </a:r>
                <a:r>
                  <a:rPr lang="en-US" altLang="zh-CN" b="1">
                    <a:solidFill>
                      <a:srgbClr val="FFF79B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charset="0"/>
                    <a:sym typeface="+mn-ea"/>
                  </a:rPr>
                  <a:t>ssistant</a:t>
                </a:r>
                <a:endParaRPr lang="en-US" altLang="zh-CN" b="1">
                  <a:solidFill>
                    <a:srgbClr val="FFF79B"/>
                  </a:solidFill>
                  <a:latin typeface="楷体" panose="02010609060101010101" charset="-122"/>
                  <a:ea typeface="楷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pic>
            <p:nvPicPr>
              <p:cNvPr id="29735" name="图片 6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5559334" y="6864496"/>
                <a:ext cx="508007" cy="508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22" name="직선 연결선 15"/>
          <p:cNvCxnSpPr>
            <a:stCxn id="21" idx="3"/>
            <a:endCxn id="33" idx="7"/>
          </p:cNvCxnSpPr>
          <p:nvPr/>
        </p:nvCxnSpPr>
        <p:spPr>
          <a:xfrm>
            <a:off x="9582424" y="1209045"/>
            <a:ext cx="850900" cy="307340"/>
          </a:xfrm>
          <a:prstGeom prst="line">
            <a:avLst/>
          </a:prstGeom>
          <a:noFill/>
          <a:ln w="19050" cap="flat" cmpd="sng" algn="ctr">
            <a:solidFill>
              <a:srgbClr val="209CDD"/>
            </a:solidFill>
            <a:prstDash val="sysDot"/>
            <a:miter lim="800000"/>
          </a:ln>
          <a:effectLst/>
        </p:spPr>
      </p:cxnSp>
      <p:sp>
        <p:nvSpPr>
          <p:cNvPr id="24" name="文本框 23"/>
          <p:cNvSpPr txBox="1"/>
          <p:nvPr/>
        </p:nvSpPr>
        <p:spPr>
          <a:xfrm>
            <a:off x="4079875" y="2773045"/>
            <a:ext cx="42602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通过公司自主研发的物联网操作系统以及 AI-IoT 软件开发框架，结合最新的处理器元件，我们打造多种物联网模块产品，用于自有产品开发，同时也支持第三方合作伙伴的产品开发。</a:t>
            </a:r>
            <a:endParaRPr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25" name="직선 연결선 15"/>
          <p:cNvCxnSpPr>
            <a:stCxn id="52" idx="1"/>
            <a:endCxn id="23" idx="5"/>
          </p:cNvCxnSpPr>
          <p:nvPr/>
        </p:nvCxnSpPr>
        <p:spPr>
          <a:xfrm flipH="1" flipV="1">
            <a:off x="4135394" y="5609595"/>
            <a:ext cx="2536825" cy="202565"/>
          </a:xfrm>
          <a:prstGeom prst="line">
            <a:avLst/>
          </a:prstGeom>
          <a:noFill/>
          <a:ln w="19050" cap="flat" cmpd="sng" algn="ctr">
            <a:solidFill>
              <a:srgbClr val="209CDD"/>
            </a:solidFill>
            <a:prstDash val="sysDot"/>
            <a:miter lim="800000"/>
          </a:ln>
          <a:effectLst/>
        </p:spPr>
      </p:cxnSp>
      <p:sp>
        <p:nvSpPr>
          <p:cNvPr id="14" name="文本框 13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292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物联网模块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8" name="图片 14" descr="正面图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0" y="2112328"/>
            <a:ext cx="1826260" cy="263207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269855" y="855345"/>
            <a:ext cx="1544955" cy="1034767"/>
            <a:chOff x="5817" y="315"/>
            <a:chExt cx="2433" cy="1630"/>
          </a:xfrm>
        </p:grpSpPr>
        <p:sp>
          <p:nvSpPr>
            <p:cNvPr id="33" name="타원 12"/>
            <p:cNvSpPr/>
            <p:nvPr/>
          </p:nvSpPr>
          <p:spPr>
            <a:xfrm rot="13980000">
              <a:off x="6146" y="688"/>
              <a:ext cx="1101" cy="1374"/>
            </a:xfrm>
            <a:prstGeom prst="ellipse">
              <a:avLst/>
            </a:prstGeom>
            <a:noFill/>
            <a:ln w="19050" cap="flat" cmpd="sng" algn="ctr">
              <a:solidFill>
                <a:srgbClr val="FFF79B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35" name="组合 23"/>
            <p:cNvGrpSpPr/>
            <p:nvPr/>
          </p:nvGrpSpPr>
          <p:grpSpPr bwMode="auto">
            <a:xfrm>
              <a:off x="5817" y="315"/>
              <a:ext cx="2433" cy="1630"/>
              <a:chOff x="8808909" y="1371197"/>
              <a:chExt cx="1938278" cy="1297466"/>
            </a:xfrm>
          </p:grpSpPr>
          <p:sp>
            <p:nvSpPr>
              <p:cNvPr id="36" name="TextBox 58"/>
              <p:cNvSpPr txBox="1">
                <a:spLocks noChangeArrowheads="1"/>
              </p:cNvSpPr>
              <p:nvPr/>
            </p:nvSpPr>
            <p:spPr bwMode="auto">
              <a:xfrm>
                <a:off x="8808909" y="1371197"/>
                <a:ext cx="1938278" cy="34714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p>
                <a:pPr defTabSz="914400"/>
                <a:r>
                  <a:rPr lang="en-US" altLang="zh-CN" b="1">
                    <a:solidFill>
                      <a:srgbClr val="FFF780"/>
                    </a:solidFill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</a:rPr>
                  <a:t>Alexa 语音服务</a:t>
                </a:r>
                <a:endParaRPr lang="en-US" altLang="zh-CN" b="1">
                  <a:solidFill>
                    <a:srgbClr val="FFF780"/>
                  </a:solidFill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</a:endParaRPr>
              </a:p>
            </p:txBody>
          </p:sp>
          <p:pic>
            <p:nvPicPr>
              <p:cNvPr id="37" name="图片 14"/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9038348" y="1864846"/>
                <a:ext cx="803817" cy="803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2" name="组合 41"/>
          <p:cNvGrpSpPr/>
          <p:nvPr/>
        </p:nvGrpSpPr>
        <p:grpSpPr>
          <a:xfrm>
            <a:off x="10497551" y="2879517"/>
            <a:ext cx="1620520" cy="1101314"/>
            <a:chOff x="10882" y="8160"/>
            <a:chExt cx="2552" cy="1734"/>
          </a:xfrm>
        </p:grpSpPr>
        <p:sp>
          <p:nvSpPr>
            <p:cNvPr id="43" name="타원 33"/>
            <p:cNvSpPr/>
            <p:nvPr/>
          </p:nvSpPr>
          <p:spPr>
            <a:xfrm rot="7140000">
              <a:off x="11482" y="8705"/>
              <a:ext cx="1314" cy="1064"/>
            </a:xfrm>
            <a:prstGeom prst="ellipse">
              <a:avLst/>
            </a:prstGeom>
            <a:noFill/>
            <a:ln w="19050" cap="flat" cmpd="sng" algn="ctr">
              <a:solidFill>
                <a:srgbClr val="5AF0EB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87000">
                        <a:srgbClr val="2A9995">
                          <a:alpha val="40000"/>
                        </a:srgbClr>
                      </a:gs>
                      <a:gs pos="0">
                        <a:srgbClr val="8EE0DC">
                          <a:alpha val="78000"/>
                        </a:srgbClr>
                      </a:gs>
                    </a:gsLst>
                    <a:lin ang="2700000" scaled="1"/>
                    <a:tileRect/>
                  </a:gra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44" name="组合 16"/>
            <p:cNvGrpSpPr/>
            <p:nvPr/>
          </p:nvGrpSpPr>
          <p:grpSpPr bwMode="auto">
            <a:xfrm>
              <a:off x="10882" y="8160"/>
              <a:ext cx="2552" cy="1441"/>
              <a:chOff x="4811642" y="6225265"/>
              <a:chExt cx="2032667" cy="1147238"/>
            </a:xfrm>
          </p:grpSpPr>
          <p:sp>
            <p:nvSpPr>
              <p:cNvPr id="45" name="TextBox 52"/>
              <p:cNvSpPr txBox="1">
                <a:spLocks noChangeArrowheads="1"/>
              </p:cNvSpPr>
              <p:nvPr/>
            </p:nvSpPr>
            <p:spPr bwMode="auto">
              <a:xfrm>
                <a:off x="4811642" y="6225265"/>
                <a:ext cx="2032667" cy="3470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p>
                <a:pPr algn="r" defTabSz="914400"/>
                <a:r>
                  <a:rPr lang="en-US" altLang="zh-CN" b="1">
                    <a:solidFill>
                      <a:srgbClr val="51DAD7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Apple HomeKit</a:t>
                </a:r>
                <a:endParaRPr lang="en-US" altLang="zh-CN" b="1">
                  <a:solidFill>
                    <a:srgbClr val="51DAD7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pic>
            <p:nvPicPr>
              <p:cNvPr id="47" name="图片 6"/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5559334" y="6864496"/>
                <a:ext cx="508007" cy="508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8" name="组合 47"/>
          <p:cNvGrpSpPr/>
          <p:nvPr/>
        </p:nvGrpSpPr>
        <p:grpSpPr>
          <a:xfrm>
            <a:off x="6567183" y="5334653"/>
            <a:ext cx="1129030" cy="1116298"/>
            <a:chOff x="5940" y="688"/>
            <a:chExt cx="1778" cy="1758"/>
          </a:xfrm>
        </p:grpSpPr>
        <p:sp>
          <p:nvSpPr>
            <p:cNvPr id="49" name="타원 12"/>
            <p:cNvSpPr/>
            <p:nvPr/>
          </p:nvSpPr>
          <p:spPr>
            <a:xfrm rot="12360000">
              <a:off x="6146" y="688"/>
              <a:ext cx="1101" cy="1374"/>
            </a:xfrm>
            <a:prstGeom prst="ellipse">
              <a:avLst/>
            </a:prstGeom>
            <a:noFill/>
            <a:ln w="19050" cap="flat" cmpd="sng" algn="ctr">
              <a:solidFill>
                <a:srgbClr val="EE1BE8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50" name="组合 23"/>
            <p:cNvGrpSpPr/>
            <p:nvPr/>
          </p:nvGrpSpPr>
          <p:grpSpPr bwMode="auto">
            <a:xfrm>
              <a:off x="5940" y="935"/>
              <a:ext cx="1778" cy="1511"/>
              <a:chOff x="8906898" y="1864846"/>
              <a:chExt cx="1416465" cy="1203324"/>
            </a:xfrm>
          </p:grpSpPr>
          <p:sp>
            <p:nvSpPr>
              <p:cNvPr id="51" name="TextBox 58"/>
              <p:cNvSpPr txBox="1">
                <a:spLocks noChangeArrowheads="1"/>
              </p:cNvSpPr>
              <p:nvPr/>
            </p:nvSpPr>
            <p:spPr bwMode="auto">
              <a:xfrm>
                <a:off x="8906898" y="2720950"/>
                <a:ext cx="1416465" cy="3472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p>
                <a:pPr defTabSz="914400"/>
                <a:r>
                  <a:rPr lang="en-US" altLang="zh-CN" b="1">
                    <a:solidFill>
                      <a:srgbClr val="EE1BEA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MATTER</a:t>
                </a:r>
                <a:endParaRPr lang="en-US" altLang="zh-CN" b="1">
                  <a:solidFill>
                    <a:srgbClr val="EE1BEA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pic>
            <p:nvPicPr>
              <p:cNvPr id="52" name="图片 14"/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9038348" y="1864846"/>
                <a:ext cx="803817" cy="803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4" name="图片 2"/>
          <p:cNvPicPr>
            <a:picLocks noChangeAspect="1"/>
          </p:cNvPicPr>
          <p:nvPr/>
        </p:nvPicPr>
        <p:blipFill>
          <a:blip r:embed="rId9">
            <a:clrChange>
              <a:clrFrom>
                <a:srgbClr val="1D1D20">
                  <a:alpha val="100000"/>
                </a:srgbClr>
              </a:clrFrom>
              <a:clrTo>
                <a:srgbClr val="1D1D2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1710" y="487680"/>
            <a:ext cx="2049780" cy="14738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직선 연결선 15"/>
          <p:cNvCxnSpPr>
            <a:endCxn id="21" idx="7"/>
          </p:cNvCxnSpPr>
          <p:nvPr/>
        </p:nvCxnSpPr>
        <p:spPr>
          <a:xfrm flipV="1">
            <a:off x="7989844" y="1035055"/>
            <a:ext cx="821055" cy="321310"/>
          </a:xfrm>
          <a:prstGeom prst="line">
            <a:avLst/>
          </a:prstGeom>
          <a:noFill/>
          <a:ln w="19050" cap="flat" cmpd="sng" algn="ctr">
            <a:solidFill>
              <a:srgbClr val="209CDD"/>
            </a:solidFill>
            <a:prstDash val="sysDot"/>
            <a:miter lim="800000"/>
          </a:ln>
          <a:effectLst/>
        </p:spPr>
      </p:cxnSp>
      <p:cxnSp>
        <p:nvCxnSpPr>
          <p:cNvPr id="57" name="직선 연결선 15"/>
          <p:cNvCxnSpPr>
            <a:stCxn id="33" idx="3"/>
            <a:endCxn id="45" idx="0"/>
          </p:cNvCxnSpPr>
          <p:nvPr/>
        </p:nvCxnSpPr>
        <p:spPr>
          <a:xfrm>
            <a:off x="11223899" y="1539880"/>
            <a:ext cx="84455" cy="1339850"/>
          </a:xfrm>
          <a:prstGeom prst="line">
            <a:avLst/>
          </a:prstGeom>
          <a:noFill/>
          <a:ln w="19050" cap="flat" cmpd="sng" algn="ctr">
            <a:solidFill>
              <a:srgbClr val="209CDD"/>
            </a:solidFill>
            <a:prstDash val="sysDot"/>
            <a:miter lim="800000"/>
          </a:ln>
          <a:effectLst/>
        </p:spPr>
      </p:cxnSp>
      <p:cxnSp>
        <p:nvCxnSpPr>
          <p:cNvPr id="58" name="직선 연결선 15"/>
          <p:cNvCxnSpPr>
            <a:endCxn id="26" idx="0"/>
          </p:cNvCxnSpPr>
          <p:nvPr/>
        </p:nvCxnSpPr>
        <p:spPr>
          <a:xfrm flipH="1">
            <a:off x="10002159" y="3888110"/>
            <a:ext cx="1496695" cy="1636395"/>
          </a:xfrm>
          <a:prstGeom prst="line">
            <a:avLst/>
          </a:prstGeom>
          <a:noFill/>
          <a:ln w="19050" cap="flat" cmpd="sng" algn="ctr">
            <a:solidFill>
              <a:srgbClr val="209CDD"/>
            </a:solidFill>
            <a:prstDash val="sysDot"/>
            <a:miter lim="800000"/>
          </a:ln>
          <a:effectLst/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云形标注 9"/>
          <p:cNvSpPr/>
          <p:nvPr/>
        </p:nvSpPr>
        <p:spPr>
          <a:xfrm rot="660000">
            <a:off x="7300595" y="4170680"/>
            <a:ext cx="2668270" cy="967740"/>
          </a:xfrm>
          <a:prstGeom prst="cloudCallou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云形标注 8"/>
          <p:cNvSpPr/>
          <p:nvPr/>
        </p:nvSpPr>
        <p:spPr>
          <a:xfrm rot="13020000">
            <a:off x="2839085" y="3575685"/>
            <a:ext cx="2668270" cy="967740"/>
          </a:xfrm>
          <a:prstGeom prst="cloudCallou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4" name="文本框 13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292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研发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专利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aphicFrame>
        <p:nvGraphicFramePr>
          <p:cNvPr id="12" name="图表 11" descr="7b0a202020202263686172745265734964223a20223230313931333639220a7d0a"/>
          <p:cNvGraphicFramePr/>
          <p:nvPr/>
        </p:nvGraphicFramePr>
        <p:xfrm>
          <a:off x="3910965" y="2343150"/>
          <a:ext cx="4732655" cy="4415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云形标注 3"/>
          <p:cNvSpPr/>
          <p:nvPr/>
        </p:nvSpPr>
        <p:spPr>
          <a:xfrm rot="900000">
            <a:off x="6083300" y="1579245"/>
            <a:ext cx="2668270" cy="967740"/>
          </a:xfrm>
          <a:prstGeom prst="cloudCallou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9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en-US" altLang="zh-CN" sz="1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照明装置及系统</a:t>
            </a:r>
            <a:endParaRPr lang="en-US" altLang="zh-CN" sz="1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endParaRPr lang="en-US" altLang="zh-CN" sz="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en-US" altLang="zh-CN" sz="1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LED照明灯具亮度变化的控制方法</a:t>
            </a:r>
            <a:endParaRPr lang="en-US" altLang="zh-CN" sz="1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 rot="2040000">
            <a:off x="3234690" y="3569970"/>
            <a:ext cx="1249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夜灯</a:t>
            </a:r>
            <a:endParaRPr lang="en-US" altLang="zh-CN" sz="1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en-US" altLang="zh-CN" sz="1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灯带控制器</a:t>
            </a:r>
            <a:endParaRPr lang="en-US" altLang="zh-CN" sz="1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en-US" altLang="zh-CN" sz="1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户外探测安全灯</a:t>
            </a:r>
            <a:endParaRPr lang="en-US" altLang="zh-CN" sz="1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5850" y="1310640"/>
            <a:ext cx="171577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已有专利</a:t>
            </a:r>
            <a:r>
              <a:rPr lang="en-US" altLang="zh-CN" sz="2000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22</a:t>
            </a:r>
            <a:r>
              <a:rPr lang="zh-CN" altLang="en-US" sz="2000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项</a:t>
            </a:r>
            <a:endParaRPr lang="zh-CN" altLang="en-US" sz="2000" b="1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000" b="1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正在申请</a:t>
            </a:r>
            <a:r>
              <a:rPr lang="en-US" altLang="zh-CN" sz="2000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13+</a:t>
            </a:r>
            <a:endParaRPr lang="zh-CN" altLang="en-US" sz="2000" b="1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rot="960000">
            <a:off x="8197850" y="4334510"/>
            <a:ext cx="170688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分体式泛光灯和摄像机</a:t>
            </a:r>
            <a:endParaRPr lang="en-US" altLang="zh-CN" sz="1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1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1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的控制装置</a:t>
            </a:r>
            <a:endParaRPr lang="en-US" altLang="zh-CN" sz="1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endParaRPr lang="en-US" altLang="zh-CN" sz="9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智能灯带控制器</a:t>
            </a:r>
            <a:endParaRPr lang="en-US" altLang="zh-CN" sz="1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文本框 2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2265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销售额预测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090930" y="764540"/>
            <a:ext cx="10009505" cy="5390515"/>
            <a:chOff x="2242" y="1203"/>
            <a:chExt cx="15763" cy="8489"/>
          </a:xfrm>
        </p:grpSpPr>
        <p:grpSp>
          <p:nvGrpSpPr>
            <p:cNvPr id="47" name="组合 46"/>
            <p:cNvGrpSpPr/>
            <p:nvPr/>
          </p:nvGrpSpPr>
          <p:grpSpPr>
            <a:xfrm>
              <a:off x="2292" y="2106"/>
              <a:ext cx="15700" cy="6803"/>
              <a:chOff x="2136" y="338"/>
              <a:chExt cx="15700" cy="6803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136" y="6461"/>
                <a:ext cx="2268" cy="680"/>
              </a:xfrm>
              <a:prstGeom prst="rect">
                <a:avLst/>
              </a:prstGeom>
              <a:gradFill>
                <a:gsLst>
                  <a:gs pos="3896">
                    <a:srgbClr val="F2E6CD"/>
                  </a:gs>
                  <a:gs pos="97000">
                    <a:srgbClr val="E3B84B"/>
                  </a:gs>
                </a:gsLst>
                <a:lin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>
                  <a:latin typeface="Open Sans Semibold" charset="0"/>
                </a:endParaRPr>
              </a:p>
            </p:txBody>
          </p:sp>
          <p:sp>
            <p:nvSpPr>
              <p:cNvPr id="31" name="Rectangle 32"/>
              <p:cNvSpPr/>
              <p:nvPr/>
            </p:nvSpPr>
            <p:spPr>
              <a:xfrm>
                <a:off x="15568" y="338"/>
                <a:ext cx="2268" cy="6803"/>
              </a:xfrm>
              <a:prstGeom prst="rect">
                <a:avLst/>
              </a:prstGeom>
              <a:gradFill>
                <a:gsLst>
                  <a:gs pos="0">
                    <a:srgbClr val="D6613F"/>
                  </a:gs>
                  <a:gs pos="100000">
                    <a:srgbClr val="8E3A1D"/>
                  </a:gs>
                </a:gsLst>
                <a:lin scaled="1"/>
              </a:gradFill>
              <a:ln>
                <a:gradFill>
                  <a:gsLst>
                    <a:gs pos="0">
                      <a:srgbClr val="D9717D"/>
                    </a:gs>
                    <a:gs pos="100000">
                      <a:srgbClr val="E32E3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>
                  <a:latin typeface="Open Sans Semibold" charset="0"/>
                </a:endParaRPr>
              </a:p>
            </p:txBody>
          </p:sp>
          <p:sp>
            <p:nvSpPr>
              <p:cNvPr id="33" name="Rectangle 36"/>
              <p:cNvSpPr/>
              <p:nvPr/>
            </p:nvSpPr>
            <p:spPr>
              <a:xfrm>
                <a:off x="12210" y="2719"/>
                <a:ext cx="2268" cy="4422"/>
              </a:xfrm>
              <a:prstGeom prst="rect">
                <a:avLst/>
              </a:prstGeom>
              <a:gradFill>
                <a:gsLst>
                  <a:gs pos="50000">
                    <a:srgbClr val="E79078"/>
                  </a:gs>
                  <a:gs pos="0">
                    <a:srgbClr val="EFB5A5"/>
                  </a:gs>
                  <a:gs pos="100000">
                    <a:srgbClr val="DF6B4A"/>
                  </a:gs>
                </a:gsLst>
                <a:lin scaled="1"/>
              </a:gradFill>
              <a:ln>
                <a:gradFill>
                  <a:gsLst>
                    <a:gs pos="50000">
                      <a:srgbClr val="E79078"/>
                    </a:gs>
                    <a:gs pos="0">
                      <a:srgbClr val="EFB5A5"/>
                    </a:gs>
                    <a:gs pos="100000">
                      <a:srgbClr val="DF6B4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>
                  <a:latin typeface="Open Sans Semibold" charset="0"/>
                </a:endParaRPr>
              </a:p>
            </p:txBody>
          </p:sp>
          <p:sp>
            <p:nvSpPr>
              <p:cNvPr id="35" name="Rectangle 38"/>
              <p:cNvSpPr/>
              <p:nvPr/>
            </p:nvSpPr>
            <p:spPr>
              <a:xfrm>
                <a:off x="8852" y="4420"/>
                <a:ext cx="2268" cy="2721"/>
              </a:xfrm>
              <a:prstGeom prst="rect">
                <a:avLst/>
              </a:prstGeom>
              <a:gradFill>
                <a:gsLst>
                  <a:gs pos="100000">
                    <a:srgbClr val="E06A6D"/>
                  </a:gs>
                  <a:gs pos="0">
                    <a:srgbClr val="FDB0BA"/>
                  </a:gs>
                </a:gsLst>
                <a:lin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>
                  <a:latin typeface="Open Sans Semibold" charset="0"/>
                </a:endParaRPr>
              </a:p>
            </p:txBody>
          </p:sp>
          <p:sp>
            <p:nvSpPr>
              <p:cNvPr id="37" name="Rectangle 40"/>
              <p:cNvSpPr/>
              <p:nvPr/>
            </p:nvSpPr>
            <p:spPr>
              <a:xfrm>
                <a:off x="5494" y="5780"/>
                <a:ext cx="2268" cy="1361"/>
              </a:xfrm>
              <a:prstGeom prst="rect">
                <a:avLst/>
              </a:prstGeom>
              <a:gradFill>
                <a:gsLst>
                  <a:gs pos="50000">
                    <a:srgbClr val="F5BD7C"/>
                  </a:gs>
                  <a:gs pos="0">
                    <a:srgbClr val="F6D1A7"/>
                  </a:gs>
                  <a:gs pos="100000">
                    <a:srgbClr val="F4A850"/>
                  </a:gs>
                </a:gsLst>
                <a:lin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>
                  <a:latin typeface="Open Sans Semibold" charset="0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2797" y="1203"/>
              <a:ext cx="14931" cy="6865"/>
              <a:chOff x="2647" y="8"/>
              <a:chExt cx="14931" cy="6865"/>
            </a:xfrm>
          </p:grpSpPr>
          <p:sp>
            <p:nvSpPr>
              <p:cNvPr id="43" name="TextBox 17"/>
              <p:cNvSpPr txBox="1"/>
              <p:nvPr/>
            </p:nvSpPr>
            <p:spPr>
              <a:xfrm>
                <a:off x="9527" y="4131"/>
                <a:ext cx="930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charset="0"/>
                    <a:ea typeface="Open Sans Semibold" charset="0"/>
                    <a:cs typeface="Times New Roman" panose="02020603050405020304" charset="0"/>
                  </a:rPr>
                  <a:t>4</a:t>
                </a:r>
                <a:r>
                  <a:rPr lang="zh-CN" altLang="en-US" sz="2000" dirty="0">
                    <a:solidFill>
                      <a:schemeClr val="bg1"/>
                    </a:solidFill>
                    <a:latin typeface="Times New Roman" panose="02020603050405020304" charset="0"/>
                    <a:ea typeface="Open Sans Semibold" charset="0"/>
                    <a:cs typeface="Times New Roman" panose="02020603050405020304" charset="0"/>
                  </a:rPr>
                  <a:t>亿</a:t>
                </a:r>
                <a:endParaRPr lang="zh-CN" altLang="en-US" sz="2000" dirty="0">
                  <a:solidFill>
                    <a:schemeClr val="bg1"/>
                  </a:solidFill>
                  <a:latin typeface="Times New Roman" panose="02020603050405020304" charset="0"/>
                  <a:ea typeface="Open Sans Semibold" charset="0"/>
                  <a:cs typeface="Times New Roman" panose="02020603050405020304" charset="0"/>
                </a:endParaRPr>
              </a:p>
            </p:txBody>
          </p:sp>
          <p:sp>
            <p:nvSpPr>
              <p:cNvPr id="45" name="TextBox 19"/>
              <p:cNvSpPr txBox="1"/>
              <p:nvPr/>
            </p:nvSpPr>
            <p:spPr>
              <a:xfrm>
                <a:off x="2647" y="6245"/>
                <a:ext cx="1292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1</a:t>
                </a:r>
                <a:r>
                  <a:rPr lang="zh-CN" altLang="en-US" sz="2000" dirty="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亿</a:t>
                </a:r>
                <a:endParaRPr lang="zh-CN" altLang="en-US" sz="2000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5" name="TextBox 19"/>
              <p:cNvSpPr txBox="1"/>
              <p:nvPr/>
            </p:nvSpPr>
            <p:spPr>
              <a:xfrm>
                <a:off x="6162" y="5491"/>
                <a:ext cx="930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zh-CN" altLang="en-US" sz="2000" dirty="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亿</a:t>
                </a:r>
                <a:endParaRPr lang="zh-CN" altLang="en-US" sz="2000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TextBox 17"/>
              <p:cNvSpPr txBox="1"/>
              <p:nvPr/>
            </p:nvSpPr>
            <p:spPr>
              <a:xfrm>
                <a:off x="12643" y="2389"/>
                <a:ext cx="1278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charset="0"/>
                    <a:ea typeface="Open Sans Semibold" charset="0"/>
                    <a:cs typeface="Times New Roman" panose="02020603050405020304" charset="0"/>
                  </a:rPr>
                  <a:t>6.5</a:t>
                </a:r>
                <a:r>
                  <a:rPr lang="zh-CN" altLang="en-US" sz="2000" dirty="0">
                    <a:solidFill>
                      <a:schemeClr val="bg1"/>
                    </a:solidFill>
                    <a:latin typeface="Times New Roman" panose="02020603050405020304" charset="0"/>
                    <a:ea typeface="Open Sans Semibold" charset="0"/>
                    <a:cs typeface="Times New Roman" panose="02020603050405020304" charset="0"/>
                  </a:rPr>
                  <a:t>亿</a:t>
                </a:r>
                <a:endParaRPr lang="zh-CN" altLang="en-US" sz="2000" dirty="0">
                  <a:solidFill>
                    <a:schemeClr val="bg1"/>
                  </a:solidFill>
                  <a:latin typeface="Times New Roman" panose="02020603050405020304" charset="0"/>
                  <a:ea typeface="Open Sans Semibold" charset="0"/>
                  <a:cs typeface="Times New Roman" panose="02020603050405020304" charset="0"/>
                </a:endParaRPr>
              </a:p>
            </p:txBody>
          </p:sp>
          <p:sp>
            <p:nvSpPr>
              <p:cNvPr id="7" name="TextBox 17"/>
              <p:cNvSpPr txBox="1"/>
              <p:nvPr/>
            </p:nvSpPr>
            <p:spPr>
              <a:xfrm>
                <a:off x="15838" y="8"/>
                <a:ext cx="1740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charset="0"/>
                    <a:ea typeface="Open Sans Semibold" charset="0"/>
                    <a:cs typeface="Times New Roman" panose="02020603050405020304" charset="0"/>
                  </a:rPr>
                  <a:t>10</a:t>
                </a:r>
                <a:r>
                  <a:rPr lang="zh-CN" altLang="en-US" sz="2000" dirty="0">
                    <a:solidFill>
                      <a:schemeClr val="bg1"/>
                    </a:solidFill>
                    <a:latin typeface="Times New Roman" panose="02020603050405020304" charset="0"/>
                    <a:ea typeface="Open Sans Semibold" charset="0"/>
                    <a:cs typeface="Times New Roman" panose="02020603050405020304" charset="0"/>
                  </a:rPr>
                  <a:t>亿</a:t>
                </a:r>
                <a:endParaRPr lang="zh-CN" altLang="en-US" sz="2000" dirty="0">
                  <a:solidFill>
                    <a:schemeClr val="bg1"/>
                  </a:solidFill>
                  <a:latin typeface="Times New Roman" panose="02020603050405020304" charset="0"/>
                  <a:ea typeface="Open Sans Semibold" charset="0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2635" y="9256"/>
              <a:ext cx="14958" cy="436"/>
              <a:chOff x="2635" y="9595"/>
              <a:chExt cx="14958" cy="436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635" y="9595"/>
                <a:ext cx="1414" cy="43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p>
                <a:r>
                  <a:rPr lang="en-US" altLang="zh-CN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2021</a:t>
                </a:r>
                <a:r>
                  <a:rPr lang="zh-CN" altLang="en-US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年</a:t>
                </a:r>
                <a:endParaRPr lang="zh-CN" altLang="en-US" b="1" spc="30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021" y="9595"/>
                <a:ext cx="1414" cy="43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p>
                <a:r>
                  <a:rPr lang="en-US" altLang="zh-CN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2022</a:t>
                </a:r>
                <a:r>
                  <a:rPr lang="zh-CN" altLang="en-US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年</a:t>
                </a:r>
                <a:endParaRPr lang="zh-CN" altLang="en-US" b="1" spc="30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9407" y="9595"/>
                <a:ext cx="1414" cy="43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p>
                <a:r>
                  <a:rPr lang="en-US" altLang="zh-CN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2023</a:t>
                </a:r>
                <a:r>
                  <a:rPr lang="zh-CN" altLang="en-US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年</a:t>
                </a:r>
                <a:endParaRPr lang="zh-CN" altLang="en-US" b="1" spc="30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12793" y="9595"/>
                <a:ext cx="1414" cy="43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p>
                <a:r>
                  <a:rPr lang="en-US" altLang="zh-CN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2024</a:t>
                </a:r>
                <a:r>
                  <a:rPr lang="zh-CN" altLang="en-US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年</a:t>
                </a:r>
                <a:endParaRPr lang="zh-CN" altLang="en-US" b="1" spc="30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6179" y="9595"/>
                <a:ext cx="1414" cy="43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p>
                <a:r>
                  <a:rPr lang="en-US" altLang="zh-CN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2025</a:t>
                </a:r>
                <a:r>
                  <a:rPr lang="zh-CN" altLang="en-US" b="1" spc="300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lt"/>
                  </a:rPr>
                  <a:t>年</a:t>
                </a:r>
                <a:endParaRPr lang="zh-CN" altLang="en-US" b="1" spc="30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2242" y="4487"/>
              <a:ext cx="15763" cy="4380"/>
              <a:chOff x="2242" y="3018"/>
              <a:chExt cx="15763" cy="4380"/>
            </a:xfrm>
          </p:grpSpPr>
          <p:sp>
            <p:nvSpPr>
              <p:cNvPr id="46" name="Subtitle 2"/>
              <p:cNvSpPr txBox="1"/>
              <p:nvPr/>
            </p:nvSpPr>
            <p:spPr>
              <a:xfrm>
                <a:off x="8995" y="5591"/>
                <a:ext cx="2318" cy="1090"/>
              </a:xfrm>
              <a:prstGeom prst="rect">
                <a:avLst/>
              </a:prstGeom>
            </p:spPr>
            <p:txBody>
              <a:bodyPr vert="horz" wrap="square" lIns="108745" tIns="54373" rIns="108745" bIns="54373" rtlCol="0">
                <a:spAutoFit/>
              </a:bodyPr>
              <a:lstStyle>
                <a:lvl1pPr marL="0" indent="0" algn="ctr" defTabSz="1087120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75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2pPr>
                <a:lvl3pPr marL="217551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3pPr>
                <a:lvl4pPr marL="326263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4pPr>
                <a:lvl5pPr marL="435038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5pPr>
                <a:lvl6pPr marL="543814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9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65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40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52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以传感、边缘计算为中心</a:t>
                </a:r>
                <a:r>
                  <a:rPr 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, 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情景智能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  <p:sp>
            <p:nvSpPr>
              <p:cNvPr id="22" name="Subtitle 2"/>
              <p:cNvSpPr txBox="1"/>
              <p:nvPr/>
            </p:nvSpPr>
            <p:spPr>
              <a:xfrm>
                <a:off x="2242" y="6922"/>
                <a:ext cx="2318" cy="476"/>
              </a:xfrm>
              <a:prstGeom prst="rect">
                <a:avLst/>
              </a:prstGeom>
            </p:spPr>
            <p:txBody>
              <a:bodyPr vert="horz" wrap="square" lIns="108745" tIns="54373" rIns="108745" bIns="54373" rtlCol="0">
                <a:spAutoFit/>
              </a:bodyPr>
              <a:lstStyle>
                <a:lvl1pPr marL="0" indent="0" algn="ctr" defTabSz="1087120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75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2pPr>
                <a:lvl3pPr marL="217551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3pPr>
                <a:lvl4pPr marL="326263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4pPr>
                <a:lvl5pPr marL="435038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5pPr>
                <a:lvl6pPr marL="543814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9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65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40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52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Open Sans" panose="020B0606030504020204" pitchFamily="34" charset="0"/>
                  </a:rPr>
                  <a:t>专注产品连接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Open Sans" panose="020B0606030504020204" pitchFamily="34" charset="0"/>
                </a:endParaRPr>
              </a:p>
            </p:txBody>
          </p:sp>
          <p:sp>
            <p:nvSpPr>
              <p:cNvPr id="23" name="Subtitle 2"/>
              <p:cNvSpPr txBox="1"/>
              <p:nvPr/>
            </p:nvSpPr>
            <p:spPr>
              <a:xfrm>
                <a:off x="5625" y="6420"/>
                <a:ext cx="2318" cy="860"/>
              </a:xfrm>
              <a:prstGeom prst="rect">
                <a:avLst/>
              </a:prstGeom>
            </p:spPr>
            <p:txBody>
              <a:bodyPr vert="horz" wrap="square" lIns="108745" tIns="54373" rIns="108745" bIns="54373" rtlCol="0">
                <a:spAutoFit/>
              </a:bodyPr>
              <a:lstStyle>
                <a:lvl1pPr marL="0" indent="0" algn="ctr" defTabSz="1087120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75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2pPr>
                <a:lvl3pPr marL="217551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3pPr>
                <a:lvl4pPr marL="326263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4pPr>
                <a:lvl5pPr marL="435038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5pPr>
                <a:lvl6pPr marL="543814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9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65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40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52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Open Sans" panose="020B0606030504020204" pitchFamily="34" charset="0"/>
                  </a:rPr>
                  <a:t>以云为中心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Open Sans" panose="020B0606030504020204" pitchFamily="34" charset="0"/>
                </a:endParaRPr>
              </a:p>
              <a:p>
                <a:pPr>
                  <a:lnSpc>
                    <a:spcPts val="152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Open Sans" panose="020B0606030504020204" pitchFamily="34" charset="0"/>
                  </a:rPr>
                  <a:t>场景化智能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Open Sans" panose="020B0606030504020204" pitchFamily="34" charset="0"/>
                </a:endParaRPr>
              </a:p>
            </p:txBody>
          </p:sp>
          <p:sp>
            <p:nvSpPr>
              <p:cNvPr id="25" name="Subtitle 2"/>
              <p:cNvSpPr txBox="1"/>
              <p:nvPr/>
            </p:nvSpPr>
            <p:spPr>
              <a:xfrm>
                <a:off x="12199" y="4799"/>
                <a:ext cx="2601" cy="860"/>
              </a:xfrm>
              <a:prstGeom prst="rect">
                <a:avLst/>
              </a:prstGeom>
            </p:spPr>
            <p:txBody>
              <a:bodyPr vert="horz" wrap="square" lIns="108745" tIns="54373" rIns="108745" bIns="54373" rtlCol="0">
                <a:spAutoFit/>
              </a:bodyPr>
              <a:lstStyle>
                <a:lvl1pPr marL="0" indent="0" algn="ctr" defTabSz="1087120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75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2pPr>
                <a:lvl3pPr marL="217551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3pPr>
                <a:lvl4pPr marL="326263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4pPr>
                <a:lvl5pPr marL="435038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5pPr>
                <a:lvl6pPr marL="543814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9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65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40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52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Open Sans" panose="020B0606030504020204" pitchFamily="34" charset="0"/>
                  </a:rPr>
                  <a:t>以人为本的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Open Sans" panose="020B0606030504020204" pitchFamily="34" charset="0"/>
                </a:endParaRPr>
              </a:p>
              <a:p>
                <a:pPr>
                  <a:lnSpc>
                    <a:spcPts val="152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Open Sans" panose="020B0606030504020204" pitchFamily="34" charset="0"/>
                  </a:rPr>
                  <a:t>智能、健康照明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Subtitle 2"/>
              <p:cNvSpPr txBox="1"/>
              <p:nvPr/>
            </p:nvSpPr>
            <p:spPr>
              <a:xfrm>
                <a:off x="15687" y="3018"/>
                <a:ext cx="2318" cy="1167"/>
              </a:xfrm>
              <a:prstGeom prst="rect">
                <a:avLst/>
              </a:prstGeom>
            </p:spPr>
            <p:txBody>
              <a:bodyPr vert="horz" wrap="square" lIns="108745" tIns="54373" rIns="108745" bIns="54373" rtlCol="0">
                <a:spAutoFit/>
              </a:bodyPr>
              <a:lstStyle>
                <a:lvl1pPr marL="0" indent="0" algn="ctr" defTabSz="1087120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75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2pPr>
                <a:lvl3pPr marL="217551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3pPr>
                <a:lvl4pPr marL="3262630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4pPr>
                <a:lvl5pPr marL="4350385" indent="0" algn="ctr" defTabSz="1087120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 panose="020B0604020202020204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 panose="020B0606030504020204"/>
                    <a:ea typeface="+mn-ea"/>
                    <a:cs typeface="Open Sans" panose="020B0606030504020204"/>
                  </a:defRPr>
                </a:lvl5pPr>
                <a:lvl6pPr marL="543814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9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650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405" indent="0" algn="ctr" defTabSz="1087120" rtl="0" eaLnBrk="1" latinLnBrk="0" hangingPunct="1">
                  <a:spcBef>
                    <a:spcPct val="20000"/>
                  </a:spcBef>
                  <a:buFont typeface="Arial" panose="020B0604020202020204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52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Open Sans" panose="020B0606030504020204" pitchFamily="34" charset="0"/>
                  </a:rPr>
                  <a:t>以云为中心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Open Sans" panose="020B0606030504020204" pitchFamily="34" charset="0"/>
                </a:endParaRPr>
              </a:p>
              <a:p>
                <a:pPr algn="ctr">
                  <a:lnSpc>
                    <a:spcPts val="152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Open Sans" panose="020B0606030504020204" pitchFamily="34" charset="0"/>
                  </a:rPr>
                  <a:t>健康、智慧光的供应商</a:t>
                </a:r>
                <a:endParaRPr lang="zh-CN" altLang="en-US" sz="16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Open Sans" panose="020B0606030504020204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文本框 2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2265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IPO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计划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5" name="Subtitle 2"/>
          <p:cNvSpPr txBox="1"/>
          <p:nvPr/>
        </p:nvSpPr>
        <p:spPr>
          <a:xfrm>
            <a:off x="4937760" y="4340225"/>
            <a:ext cx="2317115" cy="109664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12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2pPr>
            <a:lvl3pPr marL="2175510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3pPr>
            <a:lvl4pPr marL="3262630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4pPr>
            <a:lvl5pPr marL="4350385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5pPr>
            <a:lvl6pPr marL="5438140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20"/>
              </a:lnSpc>
            </a:pPr>
            <a:r>
              <a:rPr 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1. 2023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 引入</a:t>
            </a:r>
            <a:r>
              <a:rPr lang="en-US" altLang="zh-CN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轮战略投资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ts val="1820"/>
              </a:lnSpc>
            </a:pPr>
            <a:r>
              <a:rPr lang="en-US" altLang="zh-CN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2. 2024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年，引入</a:t>
            </a:r>
            <a:r>
              <a:rPr lang="en-US" altLang="zh-CN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Pre IPO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战略融资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13" name="Oval 19"/>
          <p:cNvSpPr/>
          <p:nvPr/>
        </p:nvSpPr>
        <p:spPr>
          <a:xfrm>
            <a:off x="1311910" y="2479675"/>
            <a:ext cx="1819910" cy="1227455"/>
          </a:xfrm>
          <a:prstGeom prst="ellipse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2022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年</a:t>
            </a:r>
            <a:endParaRPr lang="zh-CN" altLang="en-US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财务合规</a:t>
            </a:r>
            <a:endParaRPr lang="zh-CN" altLang="en-US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206" name="Straight Arrow Connector 3"/>
          <p:cNvCxnSpPr/>
          <p:nvPr/>
        </p:nvCxnSpPr>
        <p:spPr>
          <a:xfrm>
            <a:off x="7449185" y="3093085"/>
            <a:ext cx="1060450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Subtitle 2"/>
          <p:cNvSpPr txBox="1"/>
          <p:nvPr/>
        </p:nvSpPr>
        <p:spPr>
          <a:xfrm>
            <a:off x="8640445" y="4285615"/>
            <a:ext cx="2517140" cy="132969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12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2pPr>
            <a:lvl3pPr marL="2175510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3pPr>
            <a:lvl4pPr marL="3262630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4pPr>
            <a:lvl5pPr marL="4350385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5pPr>
            <a:lvl6pPr marL="5438140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20"/>
              </a:lnSpc>
            </a:pPr>
            <a:r>
              <a:rPr 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 IPO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成功，目标市值</a:t>
            </a:r>
            <a:r>
              <a:rPr lang="en-US" altLang="zh-CN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亿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ts val="1820"/>
              </a:lnSpc>
            </a:pPr>
            <a:r>
              <a:rPr lang="en-US" altLang="zh-CN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加大人本智慧照明投资，成为人本智慧照明的领导者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12" name="Subtitle 2"/>
          <p:cNvSpPr txBox="1"/>
          <p:nvPr/>
        </p:nvSpPr>
        <p:spPr>
          <a:xfrm>
            <a:off x="1191260" y="4285615"/>
            <a:ext cx="2060575" cy="115125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120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2pPr>
            <a:lvl3pPr marL="2175510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3pPr>
            <a:lvl4pPr marL="3262630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4pPr>
            <a:lvl5pPr marL="4350385" indent="0" algn="ctr" defTabSz="1087120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 panose="020B0606030504020204"/>
                <a:ea typeface="+mn-ea"/>
                <a:cs typeface="Open Sans" panose="020B0606030504020204"/>
              </a:defRPr>
            </a:lvl5pPr>
            <a:lvl6pPr marL="5438140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120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20"/>
              </a:lnSpc>
            </a:pPr>
            <a:r>
              <a:rPr 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加大研发投入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ts val="1820"/>
              </a:lnSpc>
            </a:pPr>
            <a:r>
              <a:rPr lang="en-US" altLang="zh-CN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财务合规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ts val="1820"/>
              </a:lnSpc>
            </a:pPr>
            <a:r>
              <a:rPr lang="en-US" altLang="zh-CN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完善品质和生产体系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" name="Oval 19"/>
          <p:cNvSpPr/>
          <p:nvPr/>
        </p:nvSpPr>
        <p:spPr>
          <a:xfrm>
            <a:off x="5149850" y="2479675"/>
            <a:ext cx="1820545" cy="1227455"/>
          </a:xfrm>
          <a:prstGeom prst="ellipse">
            <a:avLst/>
          </a:prstGeom>
          <a:gradFill>
            <a:gsLst>
              <a:gs pos="50000">
                <a:srgbClr val="E79078"/>
              </a:gs>
              <a:gs pos="0">
                <a:srgbClr val="EFB5A5"/>
              </a:gs>
              <a:gs pos="100000">
                <a:srgbClr val="DF6B4A"/>
              </a:gs>
            </a:gsLst>
            <a:lin scaled="1"/>
          </a:gradFill>
          <a:ln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2024年</a:t>
            </a:r>
            <a:endParaRPr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IPO辅导</a:t>
            </a:r>
            <a:endParaRPr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988425" y="2479675"/>
            <a:ext cx="1820545" cy="1227455"/>
          </a:xfrm>
          <a:prstGeom prst="ellipse">
            <a:avLst/>
          </a:prstGeom>
          <a:gradFill>
            <a:gsLst>
              <a:gs pos="0">
                <a:srgbClr val="D9717D"/>
              </a:gs>
              <a:gs pos="100000">
                <a:srgbClr val="E32E37"/>
              </a:gs>
            </a:gsLst>
            <a:lin scaled="1"/>
          </a:gradFill>
          <a:ln>
            <a:gradFill>
              <a:gsLst>
                <a:gs pos="50000">
                  <a:srgbClr val="F5BD7C"/>
                </a:gs>
                <a:gs pos="0">
                  <a:srgbClr val="F6D1A7"/>
                </a:gs>
                <a:gs pos="100000">
                  <a:srgbClr val="F4A8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2025年</a:t>
            </a:r>
            <a:endParaRPr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创业</a:t>
            </a:r>
            <a:r>
              <a:rPr lang="zh-CN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版</a:t>
            </a:r>
            <a:r>
              <a:rPr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IPO</a:t>
            </a:r>
            <a:endParaRPr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21" name="Straight Arrow Connector 10"/>
          <p:cNvCxnSpPr/>
          <p:nvPr/>
        </p:nvCxnSpPr>
        <p:spPr>
          <a:xfrm>
            <a:off x="3610610" y="3093085"/>
            <a:ext cx="1060450" cy="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537" y="0"/>
            <a:ext cx="1336307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585537" y="0"/>
            <a:ext cx="13363075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2000"/>
                </a:schemeClr>
              </a:gs>
              <a:gs pos="49000">
                <a:schemeClr val="tx1">
                  <a:lumMod val="95000"/>
                  <a:lumOff val="5000"/>
                  <a:alpha val="65000"/>
                </a:schemeClr>
              </a:gs>
              <a:gs pos="100000">
                <a:schemeClr val="tx1">
                  <a:lumMod val="95000"/>
                  <a:lumOff val="5000"/>
                  <a:alpha val="7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21" y="938612"/>
            <a:ext cx="12180546" cy="4762719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947114" y="2055734"/>
            <a:ext cx="7821976" cy="2916911"/>
            <a:chOff x="5255849" y="2132677"/>
            <a:chExt cx="7821976" cy="2916911"/>
          </a:xfrm>
        </p:grpSpPr>
        <p:sp>
          <p:nvSpPr>
            <p:cNvPr id="6" name="文本框 5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<p:cNvSpPr txBox="1"/>
            <p:nvPr/>
          </p:nvSpPr>
          <p:spPr>
            <a:xfrm>
              <a:off x="5255849" y="2132677"/>
              <a:ext cx="7821976" cy="25533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defTabSz="1219200"/>
              <a:r>
                <a:rPr lang="en-US" altLang="zh-CN" sz="8000" dirty="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>
                    <a:outerShdw blurRad="6731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THANKS </a:t>
              </a:r>
              <a:endParaRPr lang="en-US" altLang="zh-CN" sz="8000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>
                  <a:outerShdw blurRad="673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  <a:p>
              <a:pPr algn="ctr" defTabSz="1219200"/>
              <a:r>
                <a:rPr lang="en-US" altLang="zh-CN" sz="8000" dirty="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>
                    <a:outerShdw blurRad="6731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THANK YOU</a:t>
              </a:r>
              <a:r>
                <a:rPr lang="en-US" altLang="zh-CN" sz="8000" dirty="0">
                  <a:blipFill>
                    <a:blip r:embed="rId3"/>
                    <a:stretch>
                      <a:fillRect/>
                    </a:stretch>
                  </a:blipFill>
                  <a:effectLst>
                    <a:outerShdw blurRad="6731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微软雅黑" panose="020B0503020204020204" charset="-122"/>
                </a:rPr>
                <a:t> </a:t>
              </a:r>
              <a:endParaRPr lang="en-US" altLang="zh-CN" sz="80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673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  <p:sp>
          <p:nvSpPr>
            <p:cNvPr id="7" name="矩形 17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<p:cNvSpPr>
              <a:spLocks noChangeArrowheads="1"/>
            </p:cNvSpPr>
            <p:nvPr/>
          </p:nvSpPr>
          <p:spPr bwMode="auto">
            <a:xfrm>
              <a:off x="5619581" y="4742883"/>
              <a:ext cx="7075462" cy="306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200"/>
              <a:r>
                <a:rPr lang="zh-CN" altLang="en-US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科技感 </a:t>
              </a:r>
              <a:r>
                <a:rPr lang="en-US" altLang="zh-CN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| </a:t>
              </a:r>
              <a:r>
                <a:rPr lang="zh-CN" altLang="en-US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信息化 </a:t>
              </a:r>
              <a:r>
                <a:rPr lang="en-US" altLang="zh-CN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| </a:t>
              </a:r>
              <a:r>
                <a:rPr lang="zh-CN" altLang="en-US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云时代 </a:t>
              </a:r>
              <a:r>
                <a:rPr lang="en-US" altLang="zh-CN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| </a:t>
              </a:r>
              <a:r>
                <a:rPr lang="zh-CN" altLang="en-US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云计算 </a:t>
              </a:r>
              <a:r>
                <a:rPr lang="en-US" altLang="zh-CN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| </a:t>
              </a:r>
              <a:r>
                <a:rPr lang="zh-CN" altLang="en-US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互联网 </a:t>
              </a:r>
              <a:r>
                <a:rPr lang="en-US" altLang="zh-CN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| </a:t>
              </a:r>
              <a:r>
                <a:rPr lang="zh-CN" altLang="en-US" sz="1400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大数据应用</a:t>
              </a:r>
              <a:endParaRPr lang="zh-CN" altLang="en-US" sz="1400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69463" y="-389995"/>
            <a:ext cx="6342420" cy="63424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537" y="0"/>
            <a:ext cx="1336307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585537" y="0"/>
            <a:ext cx="13363075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2000"/>
                </a:schemeClr>
              </a:gs>
              <a:gs pos="49000">
                <a:schemeClr val="tx1">
                  <a:lumMod val="95000"/>
                  <a:lumOff val="5000"/>
                  <a:alpha val="65000"/>
                </a:schemeClr>
              </a:gs>
              <a:gs pos="100000">
                <a:schemeClr val="tx1">
                  <a:lumMod val="95000"/>
                  <a:lumOff val="5000"/>
                  <a:alpha val="7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" y="1436452"/>
            <a:ext cx="12180546" cy="4762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64" y="2866951"/>
            <a:ext cx="15222196" cy="85624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0">
            <a:off x="-3422773" y="-2725525"/>
            <a:ext cx="6342420" cy="63424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485219" y="2518014"/>
            <a:ext cx="9221470" cy="2066011"/>
            <a:chOff x="4559254" y="2469862"/>
            <a:chExt cx="9221470" cy="2066011"/>
          </a:xfrm>
        </p:grpSpPr>
        <p:sp>
          <p:nvSpPr>
            <p:cNvPr id="6" name="文本框 5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<p:cNvSpPr txBox="1"/>
            <p:nvPr/>
          </p:nvSpPr>
          <p:spPr>
            <a:xfrm>
              <a:off x="4559254" y="2469862"/>
              <a:ext cx="9221470" cy="8299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defTabSz="1219200"/>
              <a:r>
                <a:rPr sz="4800" b="1" spc="10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>
                    <a:outerShdw blurRad="127000" algn="ctr" rotWithShape="0">
                      <a:schemeClr val="tx1">
                        <a:lumMod val="95000"/>
                        <a:lumOff val="5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智能WiFi彩色灯泡</a:t>
              </a:r>
              <a:endParaRPr lang="zh-CN" altLang="en-US" sz="4800" b="1" spc="10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>
                  <a:outerShdw blurRad="127000" algn="ctr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7" name="矩形 17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<p:cNvSpPr>
              <a:spLocks noChangeArrowheads="1"/>
            </p:cNvSpPr>
            <p:nvPr/>
          </p:nvSpPr>
          <p:spPr bwMode="auto">
            <a:xfrm>
              <a:off x="5632281" y="4167573"/>
              <a:ext cx="70754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200"/>
              <a:r>
                <a:rPr lang="zh-CN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天津华炬物联科技</a:t>
              </a:r>
              <a:r>
                <a:rPr lang="zh-CN" b="1" dirty="0">
                  <a:solidFill>
                    <a:schemeClr val="bg1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lt"/>
                </a:rPr>
                <a:t>有限公司</a:t>
              </a:r>
              <a:endParaRPr lang="zh-CN" b="1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</p:txBody>
        </p:sp>
      </p:grpSp>
      <p:sp>
        <p:nvSpPr>
          <p:cNvPr id="2" name="矩形 17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>
            <a:spLocks noChangeArrowheads="1"/>
          </p:cNvSpPr>
          <p:nvPr/>
        </p:nvSpPr>
        <p:spPr bwMode="auto">
          <a:xfrm>
            <a:off x="6717030" y="5611495"/>
            <a:ext cx="45567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219200"/>
            <a:r>
              <a:rPr lang="zh-CN" altLang="en-US" sz="2800" dirty="0">
                <a:solidFill>
                  <a:schemeClr val="bg1"/>
                </a:solidFill>
                <a:effectLst>
                  <a:outerShdw blurRad="673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  <a:sym typeface="+mn-lt"/>
              </a:rPr>
              <a:t>参赛人：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673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  <a:sym typeface="+mn-lt"/>
              </a:rPr>
              <a:t>杜璐璐</a:t>
            </a:r>
            <a:endParaRPr lang="zh-CN" altLang="en-US" sz="2800" dirty="0">
              <a:solidFill>
                <a:schemeClr val="bg1"/>
              </a:solidFill>
              <a:effectLst>
                <a:outerShdw blurRad="673100" dist="38100" dir="5400000" algn="t" rotWithShape="0">
                  <a:prstClr val="black">
                    <a:alpha val="40000"/>
                  </a:prstClr>
                </a:outerShdw>
              </a:effectLst>
              <a:latin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7432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65000"/>
                </a:schemeClr>
              </a:gs>
              <a:gs pos="49000">
                <a:schemeClr val="tx1">
                  <a:lumMod val="95000"/>
                  <a:lumOff val="5000"/>
                  <a:alpha val="68000"/>
                </a:schemeClr>
              </a:gs>
              <a:gs pos="100000">
                <a:schemeClr val="tx1">
                  <a:lumMod val="95000"/>
                  <a:lumOff val="5000"/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007110" y="911860"/>
            <a:ext cx="10178415" cy="4511040"/>
            <a:chOff x="1586" y="1436"/>
            <a:chExt cx="16029" cy="710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" y="2005"/>
              <a:ext cx="14445" cy="2696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 rot="0">
              <a:off x="2330" y="5242"/>
              <a:ext cx="1696" cy="1695"/>
              <a:chOff x="5409394" y="900501"/>
              <a:chExt cx="1077037" cy="1076519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394" y="900501"/>
                <a:ext cx="1077037" cy="1076519"/>
              </a:xfrm>
              <a:prstGeom prst="rect">
                <a:avLst/>
              </a:prstGeom>
            </p:spPr>
          </p:pic>
          <p:sp>
            <p:nvSpPr>
              <p:cNvPr id="7" name="文本框 6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  <p:cNvSpPr txBox="1"/>
              <p:nvPr/>
            </p:nvSpPr>
            <p:spPr>
              <a:xfrm>
                <a:off x="5477886" y="991279"/>
                <a:ext cx="94005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rgbClr val="00B0F0"/>
                    </a:solidFill>
                    <a:latin typeface="Agency FB"/>
                    <a:ea typeface="方正姚体" panose="02010601030101010101" charset="-122"/>
                    <a:cs typeface="Open Sans" panose="020B0606030504020204" pitchFamily="34" charset="0"/>
                  </a:defRPr>
                </a:lvl1pPr>
              </a:lstStyle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gency FB"/>
                    <a:ea typeface="方正姚体" panose="02010601030101010101" charset="-122"/>
                    <a:cs typeface="Open Sans" panose="020B0606030504020204" pitchFamily="34" charset="0"/>
                  </a:rPr>
                  <a:t>01</a:t>
                </a: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gency FB"/>
                  <a:ea typeface="方正姚体" panose="02010601030101010101" charset="-122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9" name="文本框 8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<p:cNvSpPr txBox="1"/>
            <p:nvPr/>
          </p:nvSpPr>
          <p:spPr>
            <a:xfrm>
              <a:off x="1586" y="7621"/>
              <a:ext cx="3185" cy="91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rgbClr val="00B0F0"/>
                  </a:solidFill>
                  <a:latin typeface="Agency FB"/>
                  <a:ea typeface="方正姚体" panose="02010601030101010101" charset="-122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Open Sans" panose="020B0606030504020204" pitchFamily="34" charset="0"/>
                </a:rPr>
                <a:t>公司简介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Open Sans" panose="020B0606030504020204" pitchFamily="3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 rot="0">
              <a:off x="6640" y="5242"/>
              <a:ext cx="1696" cy="1695"/>
              <a:chOff x="5409394" y="2214951"/>
              <a:chExt cx="1077037" cy="1076519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394" y="2214951"/>
                <a:ext cx="1077037" cy="1076519"/>
              </a:xfrm>
              <a:prstGeom prst="rect">
                <a:avLst/>
              </a:prstGeom>
            </p:spPr>
          </p:pic>
          <p:sp>
            <p:nvSpPr>
              <p:cNvPr id="12" name="文本框 11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  <p:cNvSpPr txBox="1"/>
              <p:nvPr/>
            </p:nvSpPr>
            <p:spPr>
              <a:xfrm>
                <a:off x="5477886" y="2305729"/>
                <a:ext cx="94005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rgbClr val="00B0F0"/>
                    </a:solidFill>
                    <a:latin typeface="Agency FB"/>
                    <a:ea typeface="方正姚体" panose="02010601030101010101" charset="-122"/>
                    <a:cs typeface="Open Sans" panose="020B0606030504020204" pitchFamily="34" charset="0"/>
                  </a:defRPr>
                </a:lvl1pPr>
              </a:lstStyle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gency FB"/>
                    <a:ea typeface="方正姚体" panose="02010601030101010101" charset="-122"/>
                    <a:cs typeface="Open Sans" panose="020B0606030504020204" pitchFamily="34" charset="0"/>
                  </a:rPr>
                  <a:t>02</a:t>
                </a: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gency FB"/>
                  <a:ea typeface="方正姚体" panose="02010601030101010101" charset="-122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rot="0">
              <a:off x="10950" y="5242"/>
              <a:ext cx="1696" cy="1695"/>
              <a:chOff x="5409394" y="3586551"/>
              <a:chExt cx="1077037" cy="1076519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394" y="3586551"/>
                <a:ext cx="1077037" cy="1076519"/>
              </a:xfrm>
              <a:prstGeom prst="rect">
                <a:avLst/>
              </a:prstGeom>
            </p:spPr>
          </p:pic>
          <p:sp>
            <p:nvSpPr>
              <p:cNvPr id="17" name="文本框 16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  <p:cNvSpPr txBox="1"/>
              <p:nvPr/>
            </p:nvSpPr>
            <p:spPr>
              <a:xfrm>
                <a:off x="5477886" y="3677329"/>
                <a:ext cx="94005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rgbClr val="00B0F0"/>
                    </a:solidFill>
                    <a:latin typeface="Agency FB"/>
                    <a:ea typeface="方正姚体" panose="02010601030101010101" charset="-122"/>
                    <a:cs typeface="Open Sans" panose="020B0606030504020204" pitchFamily="34" charset="0"/>
                  </a:defRPr>
                </a:lvl1pPr>
              </a:lstStyle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gency FB"/>
                    <a:ea typeface="方正姚体" panose="02010601030101010101" charset="-122"/>
                    <a:cs typeface="Open Sans" panose="020B0606030504020204" pitchFamily="34" charset="0"/>
                  </a:rPr>
                  <a:t>03</a:t>
                </a: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gency FB"/>
                  <a:ea typeface="方正姚体" panose="02010601030101010101" charset="-122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rot="0">
              <a:off x="15260" y="5242"/>
              <a:ext cx="1696" cy="1695"/>
              <a:chOff x="5409394" y="4843851"/>
              <a:chExt cx="1077037" cy="1076519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394" y="4843851"/>
                <a:ext cx="1077037" cy="1076519"/>
              </a:xfrm>
              <a:prstGeom prst="rect">
                <a:avLst/>
              </a:prstGeom>
            </p:spPr>
          </p:pic>
          <p:sp>
            <p:nvSpPr>
              <p:cNvPr id="22" name="文本框 21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  <p:cNvSpPr txBox="1"/>
              <p:nvPr/>
            </p:nvSpPr>
            <p:spPr>
              <a:xfrm>
                <a:off x="5477886" y="4934629"/>
                <a:ext cx="94005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rgbClr val="00B0F0"/>
                    </a:solidFill>
                    <a:latin typeface="Agency FB"/>
                    <a:ea typeface="方正姚体" panose="02010601030101010101" charset="-122"/>
                    <a:cs typeface="Open Sans" panose="020B0606030504020204" pitchFamily="34" charset="0"/>
                  </a:defRPr>
                </a:lvl1pPr>
              </a:lstStyle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gency FB"/>
                    <a:ea typeface="方正姚体" panose="02010601030101010101" charset="-122"/>
                    <a:cs typeface="Open Sans" panose="020B0606030504020204" pitchFamily="34" charset="0"/>
                  </a:rPr>
                  <a:t>04</a:t>
                </a: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gency FB"/>
                  <a:ea typeface="方正姚体" panose="02010601030101010101" charset="-122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5" name="文本框 24" descr="e7d195523061f1c01ef2b70529884c179423570dbaad84926380ABC1F97BAEF0C8FC051856578EAB7874501A1FFE158C4981707381814BCC4D9A8E3554438DEE4FBCF5A5B4D2A8B0989AB57E8BAC65EBDE2908BDF637527F21564198F7A9766F2EC8AB0476C2DE699E25A786C19D0D49244DAACDF8ACD2543287D41598586A06BD3BE17907438C40"/>
            <p:cNvSpPr txBox="1"/>
            <p:nvPr/>
          </p:nvSpPr>
          <p:spPr>
            <a:xfrm>
              <a:off x="6325" y="1436"/>
              <a:ext cx="6560" cy="40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rgbClr val="00B0F0"/>
                  </a:solidFill>
                  <a:latin typeface="Agency FB"/>
                  <a:ea typeface="方正姚体" panose="02010601030101010101" charset="-122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Agency FB"/>
                  <a:ea typeface="方正姚体" panose="02010601030101010101" charset="-122"/>
                  <a:cs typeface="Open Sans" panose="020B0606030504020204" pitchFamily="34" charset="0"/>
                </a:rPr>
                <a:t>About</a:t>
              </a:r>
              <a:endParaRPr kumimoji="0" lang="en-US" altLang="zh-CN" sz="8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Agency FB"/>
                <a:ea typeface="方正姚体" panose="02010601030101010101" charset="-122"/>
                <a:cs typeface="Open Sans" panose="020B0606030504020204" pitchFamily="34" charset="0"/>
              </a:endParaRPr>
            </a:p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Agency FB"/>
                  <a:ea typeface="方正姚体" panose="02010601030101010101" charset="-122"/>
                  <a:cs typeface="Open Sans" panose="020B0606030504020204" pitchFamily="34" charset="0"/>
                </a:rPr>
                <a:t>US</a:t>
              </a:r>
              <a:endParaRPr kumimoji="0" lang="en-US" altLang="zh-CN" sz="8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Agency FB"/>
                <a:ea typeface="方正姚体" panose="02010601030101010101" charset="-122"/>
                <a:cs typeface="Open Sans" panose="020B0606030504020204" pitchFamily="34" charset="0"/>
              </a:endParaRPr>
            </a:p>
          </p:txBody>
        </p:sp>
        <p:sp>
          <p:nvSpPr>
            <p:cNvPr id="8" name="文本框 7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<p:cNvSpPr txBox="1"/>
            <p:nvPr/>
          </p:nvSpPr>
          <p:spPr>
            <a:xfrm>
              <a:off x="14602" y="7621"/>
              <a:ext cx="3013" cy="919"/>
            </a:xfrm>
            <a:prstGeom prst="rect">
              <a:avLst/>
            </a:prstGeom>
          </p:spPr>
          <p:txBody>
            <a:bodyPr wrap="square">
              <a:no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rgbClr val="00B0F0"/>
                  </a:solidFill>
                  <a:latin typeface="Agency FB"/>
                  <a:ea typeface="方正姚体" panose="02010601030101010101" charset="-122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Open Sans" panose="020B0606030504020204" pitchFamily="34" charset="0"/>
                </a:rPr>
                <a:t>展望未来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Open Sans" panose="020B0606030504020204" pitchFamily="34" charset="0"/>
              </a:endParaRPr>
            </a:p>
          </p:txBody>
        </p:sp>
        <p:sp>
          <p:nvSpPr>
            <p:cNvPr id="28" name="文本框 27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<p:cNvSpPr txBox="1"/>
            <p:nvPr/>
          </p:nvSpPr>
          <p:spPr>
            <a:xfrm>
              <a:off x="9999" y="7621"/>
              <a:ext cx="3598" cy="919"/>
            </a:xfrm>
            <a:prstGeom prst="rect">
              <a:avLst/>
            </a:prstGeom>
          </p:spPr>
          <p:txBody>
            <a:bodyPr wrap="square">
              <a:no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rgbClr val="00B0F0"/>
                  </a:solidFill>
                  <a:latin typeface="Agency FB"/>
                  <a:ea typeface="方正姚体" panose="02010601030101010101" charset="-122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Open Sans" panose="020B0606030504020204" pitchFamily="34" charset="0"/>
                </a:rPr>
                <a:t>项目</a:t>
              </a: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Open Sans" panose="020B0606030504020204" pitchFamily="34" charset="0"/>
                </a:rPr>
                <a:t>规划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Open Sans" panose="020B0606030504020204" pitchFamily="34" charset="0"/>
              </a:endParaRPr>
            </a:p>
          </p:txBody>
        </p:sp>
        <p:sp>
          <p:nvSpPr>
            <p:cNvPr id="30" name="文本框 29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<p:cNvSpPr txBox="1"/>
            <p:nvPr/>
          </p:nvSpPr>
          <p:spPr>
            <a:xfrm>
              <a:off x="5652" y="7621"/>
              <a:ext cx="3672" cy="919"/>
            </a:xfrm>
            <a:prstGeom prst="rect">
              <a:avLst/>
            </a:prstGeom>
          </p:spPr>
          <p:txBody>
            <a:bodyPr wrap="square">
              <a:no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rgbClr val="00B0F0"/>
                  </a:solidFill>
                  <a:latin typeface="Agency FB"/>
                  <a:ea typeface="方正姚体" panose="02010601030101010101" charset="-122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Open Sans" panose="020B0606030504020204" pitchFamily="34" charset="0"/>
                </a:rPr>
                <a:t>团队介绍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Open Sans" panose="020B0606030504020204" pitchFamily="34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0000"/>
                </a:schemeClr>
              </a:gs>
              <a:gs pos="49000">
                <a:schemeClr val="tx1">
                  <a:lumMod val="95000"/>
                  <a:lumOff val="5000"/>
                  <a:alpha val="74000"/>
                </a:schemeClr>
              </a:gs>
              <a:gs pos="100000">
                <a:schemeClr val="tx1">
                  <a:lumMod val="95000"/>
                  <a:lumOff val="5000"/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55" y="4442460"/>
            <a:ext cx="8505190" cy="3072130"/>
          </a:xfrm>
          <a:prstGeom prst="rect">
            <a:avLst/>
          </a:prstGeom>
        </p:spPr>
      </p:pic>
      <p:sp>
        <p:nvSpPr>
          <p:cNvPr id="11" name="文本框 10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956945" y="2125345"/>
            <a:ext cx="5312410" cy="11988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5400">
                <a:solidFill>
                  <a:srgbClr val="00B0F0"/>
                </a:solidFill>
                <a:latin typeface="Agency FB"/>
                <a:ea typeface="方正姚体" panose="02010601030101010101" charset="-122"/>
                <a:cs typeface="Open Sans" panose="020B0606030504020204" pitchFamily="34" charset="0"/>
              </a:defRPr>
            </a:lvl1pPr>
          </a:lstStyle>
          <a:p>
            <a:pPr marL="285750" marR="0" lvl="0" indent="-285750" algn="l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华炬物联于华来科技孵化而来，是一家以智能照明产品为核心、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IoT平台技术为业务驱动，依托海量设备、数据、融合AI算法，为客户提供IoT+AI一站式解决方案的智能照明技术公司。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1" name="组合 20"/>
          <p:cNvGrpSpPr>
            <a:grpSpLocks noChangeAspect="1"/>
          </p:cNvGrpSpPr>
          <p:nvPr/>
        </p:nvGrpSpPr>
        <p:grpSpPr>
          <a:xfrm rot="0">
            <a:off x="7345097" y="1310351"/>
            <a:ext cx="4241342" cy="4766628"/>
            <a:chOff x="11750" y="1764"/>
            <a:chExt cx="6087" cy="6841"/>
          </a:xfrm>
        </p:grpSpPr>
        <p:pic>
          <p:nvPicPr>
            <p:cNvPr id="14" name="图片 13" descr="产品线拼图素材"/>
            <p:cNvPicPr/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  <a:alpha val="0"/>
                  </a:srgbClr>
                </a:clrTo>
              </a:clrChange>
            </a:blip>
            <a:srcRect l="13046" t="6978" r="16611" b="7981"/>
            <a:stretch>
              <a:fillRect/>
            </a:stretch>
          </p:blipFill>
          <p:spPr>
            <a:xfrm>
              <a:off x="11750" y="1764"/>
              <a:ext cx="6087" cy="6841"/>
            </a:xfrm>
            <a:prstGeom prst="rect">
              <a:avLst/>
            </a:prstGeom>
          </p:spPr>
        </p:pic>
        <p:grpSp>
          <p:nvGrpSpPr>
            <p:cNvPr id="18" name="组合 17"/>
            <p:cNvGrpSpPr/>
            <p:nvPr/>
          </p:nvGrpSpPr>
          <p:grpSpPr>
            <a:xfrm>
              <a:off x="11876" y="2565"/>
              <a:ext cx="5419" cy="4069"/>
              <a:chOff x="11876" y="2565"/>
              <a:chExt cx="5419" cy="4069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12425" y="2565"/>
                <a:ext cx="1008" cy="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灯具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4015" y="2565"/>
                <a:ext cx="1008" cy="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光源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2670" y="5050"/>
                <a:ext cx="660" cy="158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植物照明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3633" y="5049"/>
                <a:ext cx="660" cy="158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智慧照明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1876" y="3831"/>
                <a:ext cx="1901" cy="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b="1">
                    <a:solidFill>
                      <a:schemeClr val="bg1"/>
                    </a:solidFill>
                  </a:rPr>
                  <a:t>IPC+</a:t>
                </a:r>
                <a:r>
                  <a:rPr lang="zh-CN" altLang="en-US" b="1">
                    <a:solidFill>
                      <a:schemeClr val="bg1"/>
                    </a:solidFill>
                  </a:rPr>
                  <a:t>照明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6287" y="3625"/>
                <a:ext cx="1008" cy="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电商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" name="文本框 22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956945" y="4249420"/>
            <a:ext cx="5312410" cy="11988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5400">
                <a:solidFill>
                  <a:srgbClr val="00B0F0"/>
                </a:solidFill>
                <a:latin typeface="Agency FB"/>
                <a:ea typeface="方正姚体" panose="02010601030101010101" charset="-122"/>
                <a:cs typeface="Open Sans" panose="020B0606030504020204" pitchFamily="34" charset="0"/>
              </a:defRPr>
            </a:lvl1pPr>
          </a:lstStyle>
          <a:p>
            <a:pPr marL="285750" marR="0" lvl="0" indent="-285750" algn="l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拥有国内领先IoT+AI技术解决方案的提供商、小米生态链企业</a:t>
            </a:r>
            <a:r>
              <a:rPr kumimoji="0" 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同时在移动互联网、物联网、云计算、人工智能领域均有深度融合，</a:t>
            </a:r>
            <a:r>
              <a:rPr kumimoji="0" 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并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带动其他传统制造</a:t>
            </a:r>
            <a:r>
              <a:rPr kumimoji="0" 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行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业升级转型。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1906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领域介绍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1"/>
          <a:stretch>
            <a:fillRect/>
          </a:stretch>
        </p:blipFill>
        <p:spPr>
          <a:xfrm>
            <a:off x="7192692" y="4254835"/>
            <a:ext cx="5726335" cy="26031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0"/>
          <a:stretch>
            <a:fillRect/>
          </a:stretch>
        </p:blipFill>
        <p:spPr>
          <a:xfrm flipV="1">
            <a:off x="2744279" y="-1"/>
            <a:ext cx="5726335" cy="2603166"/>
          </a:xfrm>
          <a:prstGeom prst="rect">
            <a:avLst/>
          </a:prstGeom>
        </p:spPr>
      </p:pic>
      <p:grpSp>
        <p:nvGrpSpPr>
          <p:cNvPr id="243" name="组合 242"/>
          <p:cNvGrpSpPr/>
          <p:nvPr/>
        </p:nvGrpSpPr>
        <p:grpSpPr>
          <a:xfrm rot="0">
            <a:off x="471170" y="2009140"/>
            <a:ext cx="1041400" cy="1901190"/>
            <a:chOff x="892" y="3029"/>
            <a:chExt cx="1640" cy="2994"/>
          </a:xfrm>
        </p:grpSpPr>
        <p:cxnSp>
          <p:nvCxnSpPr>
            <p:cNvPr id="244" name="直接连接符 243"/>
            <p:cNvCxnSpPr/>
            <p:nvPr/>
          </p:nvCxnSpPr>
          <p:spPr>
            <a:xfrm flipV="1">
              <a:off x="892" y="6016"/>
              <a:ext cx="1217" cy="7"/>
            </a:xfrm>
            <a:prstGeom prst="line">
              <a:avLst/>
            </a:prstGeom>
            <a:ln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>
              <a:stCxn id="248" idx="2"/>
            </p:cNvCxnSpPr>
            <p:nvPr/>
          </p:nvCxnSpPr>
          <p:spPr>
            <a:xfrm flipV="1">
              <a:off x="2532" y="3029"/>
              <a:ext cx="0" cy="2564"/>
            </a:xfrm>
            <a:prstGeom prst="line">
              <a:avLst/>
            </a:prstGeom>
            <a:ln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ang="540000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组合 245"/>
          <p:cNvGrpSpPr/>
          <p:nvPr/>
        </p:nvGrpSpPr>
        <p:grpSpPr>
          <a:xfrm rot="0">
            <a:off x="1243965" y="3637280"/>
            <a:ext cx="1579245" cy="2164715"/>
            <a:chOff x="2109" y="5593"/>
            <a:chExt cx="2487" cy="3409"/>
          </a:xfrm>
        </p:grpSpPr>
        <p:cxnSp>
          <p:nvCxnSpPr>
            <p:cNvPr id="247" name="直接连接符 246"/>
            <p:cNvCxnSpPr>
              <a:stCxn id="249" idx="0"/>
            </p:cNvCxnSpPr>
            <p:nvPr/>
          </p:nvCxnSpPr>
          <p:spPr>
            <a:xfrm flipV="1">
              <a:off x="2954" y="6009"/>
              <a:ext cx="1217" cy="7"/>
            </a:xfrm>
            <a:prstGeom prst="line">
              <a:avLst/>
            </a:prstGeom>
            <a:ln>
              <a:gradFill>
                <a:gsLst>
                  <a:gs pos="50000">
                    <a:srgbClr val="F5BD7C"/>
                  </a:gs>
                  <a:gs pos="0">
                    <a:srgbClr val="F6D1A7"/>
                  </a:gs>
                  <a:gs pos="100000">
                    <a:srgbClr val="F4A85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弧形 247"/>
            <p:cNvSpPr/>
            <p:nvPr/>
          </p:nvSpPr>
          <p:spPr>
            <a:xfrm rot="16200000">
              <a:off x="2109" y="5593"/>
              <a:ext cx="845" cy="845"/>
            </a:xfrm>
            <a:prstGeom prst="arc">
              <a:avLst/>
            </a:prstGeom>
            <a:ln>
              <a:gradFill>
                <a:gsLst>
                  <a:gs pos="50000">
                    <a:srgbClr val="F5BD7C"/>
                  </a:gs>
                  <a:gs pos="0">
                    <a:srgbClr val="F6D1A7"/>
                  </a:gs>
                  <a:gs pos="100000">
                    <a:srgbClr val="F4A85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9" name="弧形 248"/>
            <p:cNvSpPr/>
            <p:nvPr/>
          </p:nvSpPr>
          <p:spPr>
            <a:xfrm rot="5400000">
              <a:off x="2109" y="5593"/>
              <a:ext cx="845" cy="845"/>
            </a:xfrm>
            <a:prstGeom prst="arc">
              <a:avLst/>
            </a:prstGeom>
            <a:ln>
              <a:gradFill>
                <a:gsLst>
                  <a:gs pos="50000">
                    <a:srgbClr val="F5BD7C"/>
                  </a:gs>
                  <a:gs pos="0">
                    <a:srgbClr val="F6D1A7"/>
                  </a:gs>
                  <a:gs pos="100000">
                    <a:srgbClr val="F4A850"/>
                  </a:gs>
                </a:gsLst>
                <a:lin ang="540000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50" name="直接连接符 249"/>
            <p:cNvCxnSpPr>
              <a:endCxn id="278" idx="2"/>
            </p:cNvCxnSpPr>
            <p:nvPr/>
          </p:nvCxnSpPr>
          <p:spPr>
            <a:xfrm flipV="1">
              <a:off x="4596" y="6438"/>
              <a:ext cx="0" cy="2564"/>
            </a:xfrm>
            <a:prstGeom prst="line">
              <a:avLst/>
            </a:prstGeom>
            <a:ln>
              <a:gradFill>
                <a:gsLst>
                  <a:gs pos="50000">
                    <a:srgbClr val="F5BD7C"/>
                  </a:gs>
                  <a:gs pos="0">
                    <a:srgbClr val="F6D1A7"/>
                  </a:gs>
                  <a:gs pos="100000">
                    <a:srgbClr val="F4A850"/>
                  </a:gs>
                </a:gsLst>
                <a:lin ang="5400000" scaled="1"/>
              </a:gra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" name="椭圆 250"/>
          <p:cNvSpPr/>
          <p:nvPr/>
        </p:nvSpPr>
        <p:spPr>
          <a:xfrm>
            <a:off x="1335405" y="1518920"/>
            <a:ext cx="353695" cy="353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3" name="椭圆 252"/>
          <p:cNvSpPr/>
          <p:nvPr/>
        </p:nvSpPr>
        <p:spPr>
          <a:xfrm>
            <a:off x="2651760" y="5923280"/>
            <a:ext cx="353695" cy="353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5" name="弧形 254"/>
          <p:cNvSpPr/>
          <p:nvPr/>
        </p:nvSpPr>
        <p:spPr>
          <a:xfrm rot="5400000" flipH="1">
            <a:off x="1243965" y="1426845"/>
            <a:ext cx="536575" cy="536575"/>
          </a:xfrm>
          <a:prstGeom prst="arc">
            <a:avLst/>
          </a:prstGeom>
          <a:ln>
            <a:gradFill>
              <a:gsLst>
                <a:gs pos="100000">
                  <a:srgbClr val="EEC988"/>
                </a:gs>
                <a:gs pos="0">
                  <a:srgbClr val="CB954D"/>
                </a:gs>
              </a:gsLst>
              <a:lin ang="5400000" scaled="1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6" name="椭圆 255"/>
          <p:cNvSpPr/>
          <p:nvPr/>
        </p:nvSpPr>
        <p:spPr>
          <a:xfrm>
            <a:off x="3959225" y="3728720"/>
            <a:ext cx="353695" cy="3536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7" name="弧形 256"/>
          <p:cNvSpPr/>
          <p:nvPr/>
        </p:nvSpPr>
        <p:spPr>
          <a:xfrm rot="16200000">
            <a:off x="3867150" y="3637280"/>
            <a:ext cx="536575" cy="536575"/>
          </a:xfrm>
          <a:prstGeom prst="arc">
            <a:avLst/>
          </a:prstGeom>
          <a:ln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8" name="弧形 257"/>
          <p:cNvSpPr/>
          <p:nvPr/>
        </p:nvSpPr>
        <p:spPr>
          <a:xfrm rot="5400000">
            <a:off x="3867150" y="3637280"/>
            <a:ext cx="536575" cy="536575"/>
          </a:xfrm>
          <a:prstGeom prst="arc">
            <a:avLst/>
          </a:prstGeom>
          <a:ln>
            <a:gradFill>
              <a:gsLst>
                <a:gs pos="0">
                  <a:srgbClr val="E19B93"/>
                </a:gs>
                <a:gs pos="100000">
                  <a:srgbClr val="C86E6E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0" name="椭圆 259"/>
          <p:cNvSpPr/>
          <p:nvPr/>
        </p:nvSpPr>
        <p:spPr>
          <a:xfrm>
            <a:off x="3959225" y="1518920"/>
            <a:ext cx="353695" cy="353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2" name="弧形 261"/>
          <p:cNvSpPr/>
          <p:nvPr/>
        </p:nvSpPr>
        <p:spPr>
          <a:xfrm rot="5400000" flipH="1">
            <a:off x="3867150" y="1426845"/>
            <a:ext cx="536575" cy="536575"/>
          </a:xfrm>
          <a:prstGeom prst="arc">
            <a:avLst/>
          </a:prstGeom>
          <a:ln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3" name="弧形 262"/>
          <p:cNvSpPr/>
          <p:nvPr/>
        </p:nvSpPr>
        <p:spPr>
          <a:xfrm rot="5400000" flipV="1">
            <a:off x="2541905" y="5828030"/>
            <a:ext cx="536575" cy="536575"/>
          </a:xfrm>
          <a:prstGeom prst="arc">
            <a:avLst/>
          </a:prstGeom>
          <a:ln>
            <a:gradFill>
              <a:gsLst>
                <a:gs pos="50000">
                  <a:srgbClr val="F5BD7C"/>
                </a:gs>
                <a:gs pos="0">
                  <a:srgbClr val="F6D1A7"/>
                </a:gs>
                <a:gs pos="100000">
                  <a:srgbClr val="F4A850"/>
                </a:gs>
              </a:gsLst>
              <a:lin ang="5400000" scaled="1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5" name="椭圆 264"/>
          <p:cNvSpPr/>
          <p:nvPr/>
        </p:nvSpPr>
        <p:spPr>
          <a:xfrm>
            <a:off x="5271135" y="3731260"/>
            <a:ext cx="353695" cy="3536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" name="弧形 265"/>
          <p:cNvSpPr/>
          <p:nvPr/>
        </p:nvSpPr>
        <p:spPr>
          <a:xfrm rot="5400000" flipH="1">
            <a:off x="5179695" y="3639820"/>
            <a:ext cx="536575" cy="536575"/>
          </a:xfrm>
          <a:prstGeom prst="arc">
            <a:avLst/>
          </a:prstGeom>
          <a:ln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7" name="弧形 266"/>
          <p:cNvSpPr/>
          <p:nvPr/>
        </p:nvSpPr>
        <p:spPr>
          <a:xfrm rot="16200000" flipH="1">
            <a:off x="5179695" y="3639820"/>
            <a:ext cx="536575" cy="536575"/>
          </a:xfrm>
          <a:prstGeom prst="arc">
            <a:avLst/>
          </a:prstGeom>
          <a:ln>
            <a:gradFill>
              <a:gsLst>
                <a:gs pos="0">
                  <a:srgbClr val="E19B93"/>
                </a:gs>
                <a:gs pos="100000">
                  <a:srgbClr val="C86E6E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8" name="直接连接符 267"/>
          <p:cNvCxnSpPr>
            <a:endCxn id="267" idx="2"/>
          </p:cNvCxnSpPr>
          <p:nvPr/>
        </p:nvCxnSpPr>
        <p:spPr>
          <a:xfrm flipV="1">
            <a:off x="5448300" y="4176395"/>
            <a:ext cx="0" cy="1628140"/>
          </a:xfrm>
          <a:prstGeom prst="line">
            <a:avLst/>
          </a:prstGeom>
          <a:ln>
            <a:gradFill>
              <a:gsLst>
                <a:gs pos="0">
                  <a:srgbClr val="E19B93"/>
                </a:gs>
                <a:gs pos="100000">
                  <a:srgbClr val="C86E6E"/>
                </a:gs>
              </a:gsLst>
              <a:lin ang="5400000" scaled="1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椭圆 269"/>
          <p:cNvSpPr/>
          <p:nvPr/>
        </p:nvSpPr>
        <p:spPr>
          <a:xfrm>
            <a:off x="5271135" y="5925820"/>
            <a:ext cx="353695" cy="353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5" name="弧形 274"/>
          <p:cNvSpPr/>
          <p:nvPr/>
        </p:nvSpPr>
        <p:spPr>
          <a:xfrm rot="5400000" flipV="1">
            <a:off x="5152390" y="5830570"/>
            <a:ext cx="536575" cy="536575"/>
          </a:xfrm>
          <a:prstGeom prst="arc">
            <a:avLst/>
          </a:prstGeom>
          <a:ln>
            <a:gradFill>
              <a:gsLst>
                <a:gs pos="50000">
                  <a:srgbClr val="E79078"/>
                </a:gs>
                <a:gs pos="0">
                  <a:srgbClr val="EFB5A5"/>
                </a:gs>
                <a:gs pos="100000">
                  <a:srgbClr val="DF6B4A"/>
                </a:gs>
              </a:gsLst>
              <a:lin ang="5400000" scaled="1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79" name="直接连接符 278"/>
          <p:cNvCxnSpPr>
            <a:stCxn id="257" idx="2"/>
          </p:cNvCxnSpPr>
          <p:nvPr/>
        </p:nvCxnSpPr>
        <p:spPr>
          <a:xfrm flipV="1">
            <a:off x="4135755" y="2009140"/>
            <a:ext cx="0" cy="1628140"/>
          </a:xfrm>
          <a:prstGeom prst="line">
            <a:avLst/>
          </a:prstGeom>
          <a:ln>
            <a:gradFill>
              <a:gsLst>
                <a:gs pos="50000">
                  <a:srgbClr val="EBA874"/>
                </a:gs>
                <a:gs pos="0">
                  <a:srgbClr val="F2C5A2"/>
                </a:gs>
                <a:gs pos="100000">
                  <a:srgbClr val="E48B45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直接连接符 279"/>
          <p:cNvCxnSpPr/>
          <p:nvPr/>
        </p:nvCxnSpPr>
        <p:spPr>
          <a:xfrm flipV="1">
            <a:off x="3094355" y="3905885"/>
            <a:ext cx="772795" cy="4445"/>
          </a:xfrm>
          <a:prstGeom prst="line">
            <a:avLst/>
          </a:prstGeom>
          <a:ln>
            <a:gradFill>
              <a:gsLst>
                <a:gs pos="50000">
                  <a:srgbClr val="EBA874"/>
                </a:gs>
                <a:gs pos="0">
                  <a:srgbClr val="F2C5A2"/>
                </a:gs>
                <a:gs pos="100000">
                  <a:srgbClr val="E48B4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接连接符 280"/>
          <p:cNvCxnSpPr/>
          <p:nvPr/>
        </p:nvCxnSpPr>
        <p:spPr>
          <a:xfrm flipV="1">
            <a:off x="4403725" y="3910330"/>
            <a:ext cx="772795" cy="4445"/>
          </a:xfrm>
          <a:prstGeom prst="line">
            <a:avLst/>
          </a:prstGeom>
          <a:ln>
            <a:gradFill>
              <a:gsLst>
                <a:gs pos="0">
                  <a:srgbClr val="E19B93"/>
                </a:gs>
                <a:gs pos="100000">
                  <a:srgbClr val="C86E6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接连接符 281"/>
          <p:cNvCxnSpPr/>
          <p:nvPr/>
        </p:nvCxnSpPr>
        <p:spPr>
          <a:xfrm flipV="1">
            <a:off x="5710555" y="3905885"/>
            <a:ext cx="772795" cy="4445"/>
          </a:xfrm>
          <a:prstGeom prst="line">
            <a:avLst/>
          </a:prstGeom>
          <a:ln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连接符 282"/>
          <p:cNvCxnSpPr/>
          <p:nvPr/>
        </p:nvCxnSpPr>
        <p:spPr>
          <a:xfrm flipV="1">
            <a:off x="7016750" y="3899535"/>
            <a:ext cx="772795" cy="4445"/>
          </a:xfrm>
          <a:prstGeom prst="line">
            <a:avLst/>
          </a:prstGeom>
          <a:ln>
            <a:gradFill>
              <a:gsLst>
                <a:gs pos="50000">
                  <a:srgbClr val="E79078"/>
                </a:gs>
                <a:gs pos="0">
                  <a:srgbClr val="EFB5A5"/>
                </a:gs>
                <a:gs pos="100000">
                  <a:srgbClr val="DF6B4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椭圆 284"/>
          <p:cNvSpPr/>
          <p:nvPr/>
        </p:nvSpPr>
        <p:spPr>
          <a:xfrm>
            <a:off x="7879080" y="3724910"/>
            <a:ext cx="353695" cy="3536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" name="弧形 285"/>
          <p:cNvSpPr/>
          <p:nvPr/>
        </p:nvSpPr>
        <p:spPr>
          <a:xfrm rot="5400000" flipH="1">
            <a:off x="7787640" y="3633470"/>
            <a:ext cx="536575" cy="536575"/>
          </a:xfrm>
          <a:prstGeom prst="arc">
            <a:avLst/>
          </a:prstGeom>
          <a:ln>
            <a:gradFill>
              <a:gsLst>
                <a:gs pos="0">
                  <a:srgbClr val="E38B79"/>
                </a:gs>
                <a:gs pos="100000">
                  <a:srgbClr val="EA735D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7" name="弧形 286"/>
          <p:cNvSpPr/>
          <p:nvPr/>
        </p:nvSpPr>
        <p:spPr>
          <a:xfrm rot="16200000" flipH="1">
            <a:off x="7787640" y="3633470"/>
            <a:ext cx="536575" cy="536575"/>
          </a:xfrm>
          <a:prstGeom prst="arc">
            <a:avLst/>
          </a:prstGeom>
          <a:ln>
            <a:gradFill>
              <a:gsLst>
                <a:gs pos="50000">
                  <a:srgbClr val="E79078"/>
                </a:gs>
                <a:gs pos="0">
                  <a:srgbClr val="EFB5A5"/>
                </a:gs>
                <a:gs pos="100000">
                  <a:srgbClr val="DF6B4A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8" name="直接连接符 287"/>
          <p:cNvCxnSpPr>
            <a:endCxn id="287" idx="2"/>
          </p:cNvCxnSpPr>
          <p:nvPr/>
        </p:nvCxnSpPr>
        <p:spPr>
          <a:xfrm flipV="1">
            <a:off x="8056245" y="4170045"/>
            <a:ext cx="0" cy="1628140"/>
          </a:xfrm>
          <a:prstGeom prst="line">
            <a:avLst/>
          </a:prstGeom>
          <a:ln>
            <a:gradFill>
              <a:gsLst>
                <a:gs pos="50000">
                  <a:srgbClr val="E79078"/>
                </a:gs>
                <a:gs pos="0">
                  <a:srgbClr val="EFB5A5"/>
                </a:gs>
                <a:gs pos="100000">
                  <a:srgbClr val="DF6B4A"/>
                </a:gs>
              </a:gsLst>
              <a:lin ang="5400000" scaled="1"/>
            </a:gra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椭圆 289"/>
          <p:cNvSpPr/>
          <p:nvPr/>
        </p:nvSpPr>
        <p:spPr>
          <a:xfrm>
            <a:off x="7879080" y="5919470"/>
            <a:ext cx="353695" cy="353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5" name="弧形 294"/>
          <p:cNvSpPr/>
          <p:nvPr/>
        </p:nvSpPr>
        <p:spPr>
          <a:xfrm rot="5400000" flipV="1">
            <a:off x="7769860" y="5824220"/>
            <a:ext cx="536575" cy="536575"/>
          </a:xfrm>
          <a:prstGeom prst="arc">
            <a:avLst/>
          </a:prstGeom>
          <a:ln>
            <a:gradFill>
              <a:gsLst>
                <a:gs pos="0">
                  <a:srgbClr val="D9717D"/>
                </a:gs>
                <a:gs pos="100000">
                  <a:srgbClr val="E32E37"/>
                </a:gs>
              </a:gsLst>
              <a:lin ang="5400000" scaled="1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7" name="椭圆 296"/>
          <p:cNvSpPr/>
          <p:nvPr/>
        </p:nvSpPr>
        <p:spPr>
          <a:xfrm>
            <a:off x="6572885" y="3734435"/>
            <a:ext cx="353695" cy="3536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8" name="弧形 297"/>
          <p:cNvSpPr/>
          <p:nvPr/>
        </p:nvSpPr>
        <p:spPr>
          <a:xfrm rot="16200000">
            <a:off x="6480810" y="3642995"/>
            <a:ext cx="536575" cy="536575"/>
          </a:xfrm>
          <a:prstGeom prst="arc">
            <a:avLst/>
          </a:prstGeom>
          <a:ln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9" name="弧形 298"/>
          <p:cNvSpPr/>
          <p:nvPr/>
        </p:nvSpPr>
        <p:spPr>
          <a:xfrm rot="5400000">
            <a:off x="6480810" y="3642995"/>
            <a:ext cx="536575" cy="536575"/>
          </a:xfrm>
          <a:prstGeom prst="arc">
            <a:avLst/>
          </a:prstGeom>
          <a:ln>
            <a:gradFill>
              <a:gsLst>
                <a:gs pos="50000">
                  <a:srgbClr val="E79078"/>
                </a:gs>
                <a:gs pos="0">
                  <a:srgbClr val="EFB5A5"/>
                </a:gs>
                <a:gs pos="100000">
                  <a:srgbClr val="DF6B4A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0" name="直接连接符 299"/>
          <p:cNvCxnSpPr>
            <a:stCxn id="298" idx="2"/>
          </p:cNvCxnSpPr>
          <p:nvPr/>
        </p:nvCxnSpPr>
        <p:spPr>
          <a:xfrm flipV="1">
            <a:off x="6749415" y="2014855"/>
            <a:ext cx="0" cy="1628140"/>
          </a:xfrm>
          <a:prstGeom prst="line">
            <a:avLst/>
          </a:prstGeom>
          <a:ln>
            <a:gradFill>
              <a:gsLst>
                <a:gs pos="100000">
                  <a:srgbClr val="E06A6D"/>
                </a:gs>
                <a:gs pos="0">
                  <a:srgbClr val="FDB0BA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椭圆 301"/>
          <p:cNvSpPr/>
          <p:nvPr/>
        </p:nvSpPr>
        <p:spPr>
          <a:xfrm>
            <a:off x="6572885" y="1524635"/>
            <a:ext cx="353695" cy="353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4" name="弧形 303"/>
          <p:cNvSpPr/>
          <p:nvPr/>
        </p:nvSpPr>
        <p:spPr>
          <a:xfrm rot="5400000" flipH="1">
            <a:off x="6480810" y="1432560"/>
            <a:ext cx="536575" cy="536575"/>
          </a:xfrm>
          <a:prstGeom prst="arc">
            <a:avLst/>
          </a:prstGeom>
          <a:ln>
            <a:gradFill>
              <a:gsLst>
                <a:gs pos="0">
                  <a:srgbClr val="E38B79"/>
                </a:gs>
                <a:gs pos="100000">
                  <a:srgbClr val="EA735D"/>
                </a:gs>
              </a:gsLst>
              <a:lin ang="5400000" scaled="1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5" name="直接连接符 304"/>
          <p:cNvCxnSpPr/>
          <p:nvPr/>
        </p:nvCxnSpPr>
        <p:spPr>
          <a:xfrm flipV="1">
            <a:off x="8324215" y="3905885"/>
            <a:ext cx="772795" cy="4445"/>
          </a:xfrm>
          <a:prstGeom prst="line">
            <a:avLst/>
          </a:prstGeom>
          <a:ln w="6350">
            <a:gradFill>
              <a:gsLst>
                <a:gs pos="0">
                  <a:srgbClr val="E38B79"/>
                </a:gs>
                <a:gs pos="100000">
                  <a:srgbClr val="EA735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椭圆 306"/>
          <p:cNvSpPr/>
          <p:nvPr/>
        </p:nvSpPr>
        <p:spPr>
          <a:xfrm>
            <a:off x="9189085" y="3725545"/>
            <a:ext cx="353695" cy="3536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8" name="弧形 307"/>
          <p:cNvSpPr/>
          <p:nvPr/>
        </p:nvSpPr>
        <p:spPr>
          <a:xfrm rot="16200000">
            <a:off x="9097010" y="3634105"/>
            <a:ext cx="536575" cy="536575"/>
          </a:xfrm>
          <a:prstGeom prst="arc">
            <a:avLst/>
          </a:prstGeom>
          <a:noFill/>
          <a:ln>
            <a:gradFill>
              <a:gsLst>
                <a:gs pos="0">
                  <a:srgbClr val="E38B79"/>
                </a:gs>
                <a:gs pos="100000">
                  <a:srgbClr val="EA735D"/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E38B79"/>
                    </a:gs>
                    <a:gs pos="100000">
                      <a:srgbClr val="EA735D"/>
                    </a:gs>
                  </a:gsLst>
                  <a:lin scaled="1"/>
                </a:gra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9" name="弧形 308"/>
          <p:cNvSpPr/>
          <p:nvPr/>
        </p:nvSpPr>
        <p:spPr>
          <a:xfrm rot="5400000">
            <a:off x="9097010" y="3634105"/>
            <a:ext cx="536575" cy="536575"/>
          </a:xfrm>
          <a:prstGeom prst="arc">
            <a:avLst/>
          </a:prstGeom>
          <a:ln>
            <a:gradFill>
              <a:gsLst>
                <a:gs pos="0">
                  <a:srgbClr val="D6613F"/>
                </a:gs>
                <a:gs pos="100000">
                  <a:srgbClr val="8E3A1D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10" name="直接连接符 309"/>
          <p:cNvCxnSpPr>
            <a:stCxn id="308" idx="2"/>
          </p:cNvCxnSpPr>
          <p:nvPr/>
        </p:nvCxnSpPr>
        <p:spPr>
          <a:xfrm flipV="1">
            <a:off x="9365615" y="2005965"/>
            <a:ext cx="0" cy="1628140"/>
          </a:xfrm>
          <a:prstGeom prst="line">
            <a:avLst/>
          </a:prstGeom>
          <a:ln>
            <a:gradFill>
              <a:gsLst>
                <a:gs pos="0">
                  <a:srgbClr val="E38B79"/>
                </a:gs>
                <a:gs pos="100000">
                  <a:srgbClr val="EA735D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椭圆 311"/>
          <p:cNvSpPr/>
          <p:nvPr/>
        </p:nvSpPr>
        <p:spPr>
          <a:xfrm>
            <a:off x="9189085" y="1515745"/>
            <a:ext cx="353695" cy="353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4" name="弧形 313"/>
          <p:cNvSpPr/>
          <p:nvPr/>
        </p:nvSpPr>
        <p:spPr>
          <a:xfrm rot="5400000" flipH="1">
            <a:off x="9097010" y="1423670"/>
            <a:ext cx="536575" cy="536575"/>
          </a:xfrm>
          <a:prstGeom prst="arc">
            <a:avLst/>
          </a:prstGeom>
          <a:ln>
            <a:gradFill>
              <a:gsLst>
                <a:gs pos="0">
                  <a:srgbClr val="D6613F"/>
                </a:gs>
                <a:gs pos="100000">
                  <a:srgbClr val="8E3A1D"/>
                </a:gs>
              </a:gsLst>
              <a:lin ang="5400000" scaled="1"/>
            </a:gra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15" name="直接箭头连接符 314"/>
          <p:cNvCxnSpPr/>
          <p:nvPr/>
        </p:nvCxnSpPr>
        <p:spPr>
          <a:xfrm>
            <a:off x="9633585" y="3899535"/>
            <a:ext cx="2086610" cy="1905"/>
          </a:xfrm>
          <a:prstGeom prst="straightConnector1">
            <a:avLst/>
          </a:prstGeom>
          <a:ln>
            <a:gradFill>
              <a:gsLst>
                <a:gs pos="0">
                  <a:srgbClr val="D9717D"/>
                </a:gs>
                <a:gs pos="100000">
                  <a:srgbClr val="E32E37"/>
                </a:gs>
              </a:gsLst>
              <a:lin ang="5400000" scaled="1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文本框 315"/>
          <p:cNvSpPr txBox="1"/>
          <p:nvPr/>
        </p:nvSpPr>
        <p:spPr>
          <a:xfrm>
            <a:off x="1517650" y="2005965"/>
            <a:ext cx="179451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ts val="2700"/>
              </a:lnSpc>
            </a:pPr>
            <a:r>
              <a:rPr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萌发一颗梦想的种子</a:t>
            </a:r>
            <a:endParaRPr sz="1400" b="1" spc="10" dirty="0">
              <a:gradFill>
                <a:gsLst>
                  <a:gs pos="26000">
                    <a:srgbClr val="14CD68"/>
                  </a:gs>
                  <a:gs pos="100000">
                    <a:srgbClr val="035C7D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希望生活能更简</a:t>
            </a:r>
            <a:r>
              <a:rPr sz="1400" b="1" spc="10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</a:t>
            </a:r>
            <a:endParaRPr lang="zh-CN" altLang="en-US" sz="1400" b="1" spc="10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7" name="文本框 316"/>
          <p:cNvSpPr txBox="1"/>
          <p:nvPr/>
        </p:nvSpPr>
        <p:spPr>
          <a:xfrm>
            <a:off x="849630" y="5046980"/>
            <a:ext cx="197358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ts val="2700"/>
              </a:lnSpc>
            </a:pPr>
            <a:r>
              <a:rPr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让摄像头成为视觉延伸</a:t>
            </a:r>
            <a:endParaRPr sz="1400" spc="1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lang="en-US"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+mn-ea"/>
              </a:rPr>
              <a:t>2015 </a:t>
            </a:r>
            <a:r>
              <a:rPr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+mn-ea"/>
              </a:rPr>
              <a:t>华来科技成立</a:t>
            </a:r>
            <a:r>
              <a:rPr sz="1400" b="1" spc="10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+mn-ea"/>
              </a:rPr>
              <a:t>了</a:t>
            </a:r>
            <a:endParaRPr lang="en-US" altLang="zh-CN" sz="1400" b="1" spc="10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  <a:sym typeface="+mn-ea"/>
            </a:endParaRPr>
          </a:p>
        </p:txBody>
      </p:sp>
      <p:sp>
        <p:nvSpPr>
          <p:cNvPr id="318" name="文本框 317"/>
          <p:cNvSpPr txBox="1"/>
          <p:nvPr/>
        </p:nvSpPr>
        <p:spPr>
          <a:xfrm>
            <a:off x="4130993" y="1659890"/>
            <a:ext cx="2301875" cy="1129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ts val="2700"/>
              </a:lnSpc>
            </a:pPr>
            <a:r>
              <a:rPr 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热销产品</a:t>
            </a:r>
            <a:endParaRPr lang="zh-CN" sz="1400" spc="1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白灯 / 彩灯 / 灯带</a:t>
            </a:r>
            <a:endParaRPr lang="en-US" altLang="zh-CN" sz="1400" spc="1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 智能家居产品部诞生</a:t>
            </a:r>
            <a:endParaRPr lang="zh-CN" sz="1400" b="1" spc="15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9" name="文本框 318"/>
          <p:cNvSpPr txBox="1"/>
          <p:nvPr/>
        </p:nvSpPr>
        <p:spPr>
          <a:xfrm>
            <a:off x="3495675" y="5014595"/>
            <a:ext cx="1956435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ts val="2700"/>
              </a:lnSpc>
            </a:pPr>
            <a:r>
              <a:rPr 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旗下产品</a:t>
            </a:r>
            <a:r>
              <a:rPr lang="en-US" alt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泛光灯</a:t>
            </a:r>
            <a:r>
              <a:rPr lang="en-US" alt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上市</a:t>
            </a:r>
            <a:r>
              <a:rPr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sz="1400" spc="1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lang="zh-CN"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+mn-ea"/>
              </a:rPr>
              <a:t>新品不断上线</a:t>
            </a:r>
            <a:endParaRPr lang="zh-CN" sz="1400" b="1" spc="15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  <a:sym typeface="+mn-ea"/>
            </a:endParaRPr>
          </a:p>
        </p:txBody>
      </p:sp>
      <p:sp>
        <p:nvSpPr>
          <p:cNvPr id="320" name="文本框 319"/>
          <p:cNvSpPr txBox="1"/>
          <p:nvPr/>
        </p:nvSpPr>
        <p:spPr>
          <a:xfrm>
            <a:off x="6755130" y="2005965"/>
            <a:ext cx="246126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ts val="2700"/>
              </a:lnSpc>
            </a:pPr>
            <a:r>
              <a:rPr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销售产品数量</a:t>
            </a:r>
            <a:r>
              <a:rPr 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累计达</a:t>
            </a:r>
            <a:r>
              <a:rPr lang="en-US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481</a:t>
            </a:r>
            <a:r>
              <a:rPr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.6万 </a:t>
            </a:r>
            <a:endParaRPr sz="1400" spc="1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梦想</a:t>
            </a:r>
            <a:r>
              <a:rPr lang="zh-CN"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付诸实际</a:t>
            </a:r>
            <a:endParaRPr lang="zh-CN" altLang="en-US" sz="1400" b="1" spc="10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1" name="文本框 320"/>
          <p:cNvSpPr txBox="1"/>
          <p:nvPr/>
        </p:nvSpPr>
        <p:spPr>
          <a:xfrm>
            <a:off x="5937568" y="4694555"/>
            <a:ext cx="2122170" cy="1129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ts val="2700"/>
              </a:lnSpc>
            </a:pPr>
            <a:r>
              <a:rPr 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梦想启航</a:t>
            </a:r>
            <a:endParaRPr sz="1400" spc="1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让光照亮世界</a:t>
            </a:r>
            <a:r>
              <a:rPr lang="en-US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温暖人心</a:t>
            </a:r>
            <a:endParaRPr sz="1400" spc="1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lang="en-US"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+mn-ea"/>
              </a:rPr>
              <a:t>2022 </a:t>
            </a:r>
            <a:r>
              <a:rPr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+mn-ea"/>
              </a:rPr>
              <a:t>华炬物联</a:t>
            </a:r>
            <a:r>
              <a:rPr lang="zh-CN"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+mn-ea"/>
              </a:rPr>
              <a:t>正式</a:t>
            </a:r>
            <a:r>
              <a:rPr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+mn-ea"/>
              </a:rPr>
              <a:t>成立</a:t>
            </a:r>
            <a:endParaRPr lang="zh-CN" sz="1400" b="1" spc="15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  <a:sym typeface="+mn-ea"/>
            </a:endParaRPr>
          </a:p>
        </p:txBody>
      </p:sp>
      <p:sp>
        <p:nvSpPr>
          <p:cNvPr id="322" name="文本框 321"/>
          <p:cNvSpPr txBox="1"/>
          <p:nvPr/>
        </p:nvSpPr>
        <p:spPr>
          <a:xfrm>
            <a:off x="9371330" y="1659890"/>
            <a:ext cx="1932305" cy="1129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ts val="2700"/>
              </a:lnSpc>
            </a:pPr>
            <a:r>
              <a:rPr 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新品</a:t>
            </a:r>
            <a:r>
              <a:rPr 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</a:t>
            </a:r>
            <a:endParaRPr lang="zh-CN" sz="1400" spc="1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植物照明</a:t>
            </a:r>
            <a:r>
              <a:rPr lang="en-US" alt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/ </a:t>
            </a:r>
            <a:r>
              <a:rPr lang="zh-CN" altLang="en-US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智慧照明</a:t>
            </a:r>
            <a:r>
              <a:rPr lang="en-US" altLang="zh-CN" sz="1400" spc="1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</a:t>
            </a:r>
            <a:endParaRPr sz="1400" spc="1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ts val="2700"/>
              </a:lnSpc>
            </a:pPr>
            <a:r>
              <a:rPr lang="zh-CN"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华炬依旧</a:t>
            </a:r>
            <a:r>
              <a:rPr sz="1400" b="1" spc="15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在创造辉</a:t>
            </a:r>
            <a:r>
              <a:rPr sz="1400" b="1" spc="10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煌</a:t>
            </a:r>
            <a:endParaRPr lang="zh-CN" sz="1400" b="1" spc="15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24" name="图片 323" descr="32313535363232313b32313535363230363bc9e3cff1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5415" y="5966460"/>
            <a:ext cx="274320" cy="274320"/>
          </a:xfrm>
          <a:prstGeom prst="rect">
            <a:avLst/>
          </a:prstGeom>
        </p:spPr>
      </p:pic>
      <p:pic>
        <p:nvPicPr>
          <p:cNvPr id="325" name="图片 324" descr="32313535363134313b32313535363132323bb7a2d1bf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8905" y="1573530"/>
            <a:ext cx="247650" cy="247650"/>
          </a:xfrm>
          <a:prstGeom prst="rect">
            <a:avLst/>
          </a:prstGeom>
        </p:spPr>
      </p:pic>
      <p:sp>
        <p:nvSpPr>
          <p:cNvPr id="326" name="椭圆 325"/>
          <p:cNvSpPr/>
          <p:nvPr/>
        </p:nvSpPr>
        <p:spPr>
          <a:xfrm>
            <a:off x="1345565" y="3725545"/>
            <a:ext cx="353695" cy="3536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2" name="椭圆 331"/>
          <p:cNvSpPr/>
          <p:nvPr/>
        </p:nvSpPr>
        <p:spPr>
          <a:xfrm>
            <a:off x="2644775" y="3731260"/>
            <a:ext cx="353695" cy="3536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3" name="弧形 332"/>
          <p:cNvSpPr/>
          <p:nvPr/>
        </p:nvSpPr>
        <p:spPr>
          <a:xfrm rot="5400000" flipH="1">
            <a:off x="2553335" y="3639820"/>
            <a:ext cx="536575" cy="536575"/>
          </a:xfrm>
          <a:prstGeom prst="arc">
            <a:avLst/>
          </a:prstGeom>
          <a:ln>
            <a:gradFill>
              <a:gsLst>
                <a:gs pos="50000">
                  <a:srgbClr val="EBA874"/>
                </a:gs>
                <a:gs pos="0">
                  <a:srgbClr val="F2C5A2"/>
                </a:gs>
                <a:gs pos="100000">
                  <a:srgbClr val="E48B45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4" name="弧形 333"/>
          <p:cNvSpPr/>
          <p:nvPr/>
        </p:nvSpPr>
        <p:spPr>
          <a:xfrm rot="16200000" flipH="1">
            <a:off x="2553335" y="3639820"/>
            <a:ext cx="536575" cy="536575"/>
          </a:xfrm>
          <a:prstGeom prst="arc">
            <a:avLst/>
          </a:prstGeom>
          <a:ln>
            <a:gradFill>
              <a:gsLst>
                <a:gs pos="50000">
                  <a:srgbClr val="F5BD7C"/>
                </a:gs>
                <a:gs pos="0">
                  <a:srgbClr val="F6D1A7"/>
                </a:gs>
                <a:gs pos="100000">
                  <a:srgbClr val="F4A850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37" name="图片 336" descr="32313536353732383b32313536353732373bb7bfd7d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5265" y="1567815"/>
            <a:ext cx="220345" cy="220345"/>
          </a:xfrm>
          <a:prstGeom prst="rect">
            <a:avLst/>
          </a:prstGeom>
        </p:spPr>
      </p:pic>
      <p:pic>
        <p:nvPicPr>
          <p:cNvPr id="343" name="图片 342" descr="32313535303938373b32313535303937343bb5f5b5c6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38750" y="5914390"/>
            <a:ext cx="415290" cy="415290"/>
          </a:xfrm>
          <a:prstGeom prst="rect">
            <a:avLst/>
          </a:prstGeom>
        </p:spPr>
      </p:pic>
      <p:pic>
        <p:nvPicPr>
          <p:cNvPr id="347" name="图片 346" descr="32303235303831383b32303236313438353bcedecfdfcdf8c2e7d0c5bac5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10985" y="1558290"/>
            <a:ext cx="277495" cy="277495"/>
          </a:xfrm>
          <a:prstGeom prst="rect">
            <a:avLst/>
          </a:prstGeom>
        </p:spPr>
      </p:pic>
      <p:grpSp>
        <p:nvGrpSpPr>
          <p:cNvPr id="352" name="组合 351"/>
          <p:cNvGrpSpPr/>
          <p:nvPr/>
        </p:nvGrpSpPr>
        <p:grpSpPr>
          <a:xfrm>
            <a:off x="7907655" y="5948045"/>
            <a:ext cx="307340" cy="315595"/>
            <a:chOff x="11751" y="3412"/>
            <a:chExt cx="3678" cy="3678"/>
          </a:xfrm>
        </p:grpSpPr>
        <p:pic>
          <p:nvPicPr>
            <p:cNvPr id="353" name="图片 352" descr="32303236333539363b32303236353634343bb5d8c7f2b5c6c5ddd5d5c3f7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751" y="3412"/>
              <a:ext cx="3678" cy="3678"/>
            </a:xfrm>
            <a:prstGeom prst="rect">
              <a:avLst/>
            </a:prstGeom>
          </p:spPr>
        </p:pic>
        <p:sp>
          <p:nvSpPr>
            <p:cNvPr id="354" name="椭圆 353"/>
            <p:cNvSpPr/>
            <p:nvPr/>
          </p:nvSpPr>
          <p:spPr>
            <a:xfrm>
              <a:off x="11751" y="3550"/>
              <a:ext cx="2921" cy="2906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55" name="图片 354" descr="32313536353431373b32313536353432323bd6b0d2b5b7a2d5b9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32900" y="1573530"/>
            <a:ext cx="266700" cy="266700"/>
          </a:xfrm>
          <a:prstGeom prst="rect">
            <a:avLst/>
          </a:prstGeom>
        </p:spPr>
      </p:pic>
      <p:sp>
        <p:nvSpPr>
          <p:cNvPr id="3" name="文本框 2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2190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成长历程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226935" y="3397885"/>
            <a:ext cx="1643380" cy="1004570"/>
          </a:xfrm>
          <a:prstGeom prst="roundRect">
            <a:avLst/>
          </a:prstGeom>
          <a:blipFill rotWithShape="1"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007235" y="3397885"/>
            <a:ext cx="1643380" cy="1004570"/>
          </a:xfrm>
          <a:prstGeom prst="roundRect">
            <a:avLst/>
          </a:prstGeom>
          <a:blipFill rotWithShape="1"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942083" y="773834"/>
            <a:ext cx="7292363" cy="6026082"/>
            <a:chOff x="3522" y="965"/>
            <a:chExt cx="11484" cy="949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" y="2366"/>
              <a:ext cx="11484" cy="66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" y="965"/>
              <a:ext cx="4898" cy="2894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" y="7561"/>
              <a:ext cx="4898" cy="2894"/>
            </a:xfrm>
            <a:prstGeom prst="rect">
              <a:avLst/>
            </a:prstGeom>
          </p:spPr>
        </p:pic>
        <p:sp>
          <p:nvSpPr>
            <p:cNvPr id="51" name="文本框 50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  <p:cNvSpPr txBox="1"/>
            <p:nvPr/>
          </p:nvSpPr>
          <p:spPr>
            <a:xfrm>
              <a:off x="3974" y="3538"/>
              <a:ext cx="10583" cy="450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rgbClr val="00B0F0"/>
                  </a:solidFill>
                  <a:latin typeface="Agency FB"/>
                  <a:ea typeface="方正姚体" panose="02010601030101010101" charset="-122"/>
                  <a:cs typeface="Open Sans" panose="020B0606030504020204" pitchFamily="34" charset="0"/>
                </a:defRPr>
              </a:lvl1pPr>
            </a:lstStyle>
            <a:p>
              <a:pPr marL="0" marR="0" lvl="0" indent="0" algn="l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分析仪器及工业管理双学士学位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l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l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2007年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至今，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担任天津九安医疗电子股份有限公司董事长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l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l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2021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9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月至今，担任天津华来科技股份有限公司董事长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l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l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2022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年指导天津华炬物联科技有限公司成功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创立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l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0" algn="l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2022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年至今，为天津华炬物联科技有限公司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创业导师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10260" y="2952750"/>
            <a:ext cx="2573655" cy="3847465"/>
            <a:chOff x="7217" y="3090"/>
            <a:chExt cx="4898" cy="6059"/>
          </a:xfrm>
        </p:grpSpPr>
        <p:sp>
          <p:nvSpPr>
            <p:cNvPr id="14" name="矩形 13" descr="e7d195523061f1c01ef2b70529884c179423570dbaad84926380ABC1F97BAEF0C8FC051856578EAB7874501A1FFE158C4981707381814BCC4D9A8E3554438DEE4FBCF5A5B4D2A8B0989AB57E8BAC65EBDE2908BDF637527F21564198F7A9766F2EC8AB0476C2DE699E25A786C19D0D49244DAACDF8ACD2543287D41598586A06BD3BE17907438C40"/>
            <p:cNvSpPr/>
            <p:nvPr/>
          </p:nvSpPr>
          <p:spPr>
            <a:xfrm>
              <a:off x="7290" y="3090"/>
              <a:ext cx="4620" cy="4620"/>
            </a:xfrm>
            <a:prstGeom prst="rect">
              <a:avLst/>
            </a:prstGeom>
            <a:noFill/>
            <a:ln w="0" cap="flat" cmpd="sng" algn="ctr">
              <a:gradFill>
                <a:gsLst>
                  <a:gs pos="74000">
                    <a:srgbClr val="00B0F0">
                      <a:alpha val="27000"/>
                    </a:srgbClr>
                  </a:gs>
                  <a:gs pos="83000">
                    <a:srgbClr val="2378C2"/>
                  </a:gs>
                  <a:gs pos="100000">
                    <a:srgbClr val="55B5E2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" y="6255"/>
              <a:ext cx="4898" cy="2894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040130" y="3706495"/>
            <a:ext cx="2023110" cy="16605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刘毅</a:t>
            </a:r>
            <a:endParaRPr lang="zh-CN" altLang="en-US" sz="2000" b="1" kern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algn="ctr"/>
            <a:endParaRPr lang="en-US" altLang="zh-CN" b="1" kern="0" noProof="0" dirty="0">
              <a:ln>
                <a:noFill/>
              </a:ln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algn="ctr"/>
            <a:r>
              <a:rPr lang="en-US" altLang="zh-CN" sz="16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市工商联副主席</a:t>
            </a:r>
            <a:endParaRPr lang="en-US" altLang="zh-CN" sz="1600" b="1" kern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algn="ctr"/>
            <a:endParaRPr lang="en-US" altLang="zh-CN" sz="800" b="1" kern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algn="ctr"/>
            <a:r>
              <a:rPr lang="en-US" altLang="zh-CN" sz="16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区工商联副主席</a:t>
            </a:r>
            <a:endParaRPr lang="en-US" altLang="zh-CN" sz="1600" b="1" kern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algn="ctr"/>
            <a:endParaRPr lang="en-US" altLang="zh-CN" sz="800" b="1" kern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algn="ctr"/>
            <a:r>
              <a:rPr lang="en-US" altLang="zh-CN" sz="16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医疗器械商会副会长</a:t>
            </a:r>
            <a:endParaRPr lang="en-US" altLang="zh-CN" sz="1600" b="1" kern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1927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299210" y="1663700"/>
            <a:ext cx="1420495" cy="172402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gradFill>
              <a:gsLst>
                <a:gs pos="0">
                  <a:srgbClr val="76CBE8"/>
                </a:gs>
                <a:gs pos="100000">
                  <a:srgbClr val="A7E1E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3223895" cy="609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投资人&amp;创业导师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0000"/>
                </a:schemeClr>
              </a:gs>
              <a:gs pos="49000">
                <a:schemeClr val="tx1">
                  <a:lumMod val="95000"/>
                  <a:lumOff val="5000"/>
                  <a:alpha val="74000"/>
                </a:schemeClr>
              </a:gs>
              <a:gs pos="100000">
                <a:schemeClr val="tx1">
                  <a:lumMod val="95000"/>
                  <a:lumOff val="5000"/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 rot="0">
            <a:off x="379730" y="2472055"/>
            <a:ext cx="2479675" cy="4137660"/>
            <a:chOff x="7217" y="1072"/>
            <a:chExt cx="4898" cy="8077"/>
          </a:xfrm>
        </p:grpSpPr>
        <p:sp>
          <p:nvSpPr>
            <p:cNvPr id="7" name="矩形 6" descr="e7d195523061f1c01ef2b70529884c179423570dbaad84926380ABC1F97BAEF0C8FC051856578EAB7874501A1FFE158C4981707381814BCC4D9A8E3554438DEE4FBCF5A5B4D2A8B0989AB57E8BAC65EBDE2908BDF637527F21564198F7A9766F2EC8AB0476C2DE699E25A786C19D0D49244DAACDF8ACD2543287D41598586A06BD3BE17907438C40"/>
            <p:cNvSpPr/>
            <p:nvPr/>
          </p:nvSpPr>
          <p:spPr>
            <a:xfrm>
              <a:off x="7290" y="1072"/>
              <a:ext cx="4620" cy="6638"/>
            </a:xfrm>
            <a:prstGeom prst="rect">
              <a:avLst/>
            </a:prstGeom>
            <a:noFill/>
            <a:ln w="0" cap="flat" cmpd="sng" algn="ctr">
              <a:gradFill>
                <a:gsLst>
                  <a:gs pos="74000">
                    <a:srgbClr val="00B0F0">
                      <a:alpha val="27000"/>
                    </a:srgbClr>
                  </a:gs>
                  <a:gs pos="83000">
                    <a:srgbClr val="2378C2"/>
                  </a:gs>
                  <a:gs pos="100000">
                    <a:srgbClr val="55B5E2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" y="6255"/>
              <a:ext cx="4898" cy="2894"/>
            </a:xfrm>
            <a:prstGeom prst="rect">
              <a:avLst/>
            </a:prstGeom>
          </p:spPr>
        </p:pic>
      </p:grpSp>
      <p:sp>
        <p:nvSpPr>
          <p:cNvPr id="48" name="文本框 47"/>
          <p:cNvSpPr txBox="1"/>
          <p:nvPr/>
        </p:nvSpPr>
        <p:spPr>
          <a:xfrm>
            <a:off x="542290" y="2799715"/>
            <a:ext cx="2090420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王斌</a:t>
            </a:r>
            <a:endParaRPr lang="zh-CN" altLang="en-US" sz="20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拥有10多年硬件开发经验，在公司任职期间主导了智能球泡灯，联动小夜灯，泛光灯摄像头项目的硬件设计和开发工作，并获得多项专利。目前负责华炬灯具硬件开发工作。</a:t>
            </a:r>
            <a:endParaRPr lang="zh-CN" altLang="en-US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144520" y="6274435"/>
            <a:ext cx="5902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多年行业内从业经验、技术积淀深厚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文本框 13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292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核心技术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团队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3379470" y="2472055"/>
            <a:ext cx="2479675" cy="4137660"/>
            <a:chOff x="7217" y="1072"/>
            <a:chExt cx="4898" cy="8077"/>
          </a:xfrm>
        </p:grpSpPr>
        <p:sp>
          <p:nvSpPr>
            <p:cNvPr id="9" name="矩形 8" descr="e7d195523061f1c01ef2b70529884c179423570dbaad84926380ABC1F97BAEF0C8FC051856578EAB7874501A1FFE158C4981707381814BCC4D9A8E3554438DEE4FBCF5A5B4D2A8B0989AB57E8BAC65EBDE2908BDF637527F21564198F7A9766F2EC8AB0476C2DE699E25A786C19D0D49244DAACDF8ACD2543287D41598586A06BD3BE17907438C40"/>
            <p:cNvSpPr/>
            <p:nvPr/>
          </p:nvSpPr>
          <p:spPr>
            <a:xfrm>
              <a:off x="7290" y="1072"/>
              <a:ext cx="4620" cy="6638"/>
            </a:xfrm>
            <a:prstGeom prst="rect">
              <a:avLst/>
            </a:prstGeom>
            <a:noFill/>
            <a:ln w="0" cap="flat" cmpd="sng" algn="ctr">
              <a:gradFill>
                <a:gsLst>
                  <a:gs pos="74000">
                    <a:srgbClr val="00B0F0">
                      <a:alpha val="27000"/>
                    </a:srgbClr>
                  </a:gs>
                  <a:gs pos="83000">
                    <a:srgbClr val="2378C2"/>
                  </a:gs>
                  <a:gs pos="100000">
                    <a:srgbClr val="55B5E2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" y="6255"/>
              <a:ext cx="4898" cy="2894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3481705" y="2799715"/>
            <a:ext cx="239585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王铁成</a:t>
            </a:r>
            <a:endParaRPr lang="zh-CN" altLang="en-US" sz="20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10年多照明产品结构设计经验，在照明安防领域沉浸多年。精通产品结构设计、模具评估、生产工艺和生产品控等，先后完成多款智能照明产品及智能安防摄像机的结构开发。目前主要负责华炬产品结构设计。</a:t>
            </a:r>
            <a:endParaRPr lang="zh-CN" altLang="en-US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 rot="0">
            <a:off x="6379210" y="2472055"/>
            <a:ext cx="2479675" cy="4137660"/>
            <a:chOff x="7217" y="1072"/>
            <a:chExt cx="4898" cy="8077"/>
          </a:xfrm>
        </p:grpSpPr>
        <p:sp>
          <p:nvSpPr>
            <p:cNvPr id="19" name="矩形 18" descr="e7d195523061f1c01ef2b70529884c179423570dbaad84926380ABC1F97BAEF0C8FC051856578EAB7874501A1FFE158C4981707381814BCC4D9A8E3554438DEE4FBCF5A5B4D2A8B0989AB57E8BAC65EBDE2908BDF637527F21564198F7A9766F2EC8AB0476C2DE699E25A786C19D0D49244DAACDF8ACD2543287D41598586A06BD3BE17907438C40"/>
            <p:cNvSpPr/>
            <p:nvPr/>
          </p:nvSpPr>
          <p:spPr>
            <a:xfrm>
              <a:off x="7290" y="1072"/>
              <a:ext cx="4620" cy="6638"/>
            </a:xfrm>
            <a:prstGeom prst="rect">
              <a:avLst/>
            </a:prstGeom>
            <a:noFill/>
            <a:ln w="0" cap="flat" cmpd="sng" algn="ctr">
              <a:gradFill>
                <a:gsLst>
                  <a:gs pos="74000">
                    <a:srgbClr val="00B0F0">
                      <a:alpha val="27000"/>
                    </a:srgbClr>
                  </a:gs>
                  <a:gs pos="83000">
                    <a:srgbClr val="2378C2"/>
                  </a:gs>
                  <a:gs pos="100000">
                    <a:srgbClr val="55B5E2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" y="6255"/>
              <a:ext cx="4898" cy="2894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 rot="0">
            <a:off x="9378950" y="2472055"/>
            <a:ext cx="2479675" cy="4137660"/>
            <a:chOff x="7217" y="1072"/>
            <a:chExt cx="4898" cy="8077"/>
          </a:xfrm>
        </p:grpSpPr>
        <p:sp>
          <p:nvSpPr>
            <p:cNvPr id="22" name="矩形 21" descr="e7d195523061f1c01ef2b70529884c179423570dbaad84926380ABC1F97BAEF0C8FC051856578EAB7874501A1FFE158C4981707381814BCC4D9A8E3554438DEE4FBCF5A5B4D2A8B0989AB57E8BAC65EBDE2908BDF637527F21564198F7A9766F2EC8AB0476C2DE699E25A786C19D0D49244DAACDF8ACD2543287D41598586A06BD3BE17907438C40"/>
            <p:cNvSpPr/>
            <p:nvPr/>
          </p:nvSpPr>
          <p:spPr>
            <a:xfrm>
              <a:off x="7290" y="1072"/>
              <a:ext cx="4620" cy="6638"/>
            </a:xfrm>
            <a:prstGeom prst="rect">
              <a:avLst/>
            </a:prstGeom>
            <a:noFill/>
            <a:ln w="0" cap="flat" cmpd="sng" algn="ctr">
              <a:gradFill>
                <a:gsLst>
                  <a:gs pos="74000">
                    <a:srgbClr val="00B0F0">
                      <a:alpha val="27000"/>
                    </a:srgbClr>
                  </a:gs>
                  <a:gs pos="83000">
                    <a:srgbClr val="2378C2"/>
                  </a:gs>
                  <a:gs pos="100000">
                    <a:srgbClr val="55B5E2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ea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" y="6255"/>
              <a:ext cx="4898" cy="2894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6462395" y="2799715"/>
            <a:ext cx="22809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张洒洒</a:t>
            </a:r>
            <a:endParaRPr lang="zh-CN" altLang="en-US" sz="16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endParaRPr lang="zh-CN" altLang="en-US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曾于天津华来/上海庆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科科技有限公司担任研发岗位，熟悉wifi、ble等通讯协议，有丰富的开发经验，先后参与多款智能iot产品的研发，荣获多项专利。目前负责华炬新品软件研发工作。</a:t>
            </a:r>
            <a:endParaRPr lang="zh-CN" altLang="en-US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565005" y="2826385"/>
            <a:ext cx="2106930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杜璐璐</a:t>
            </a:r>
            <a:endParaRPr lang="zh-CN" altLang="en-US" sz="20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endParaRPr lang="zh-CN" altLang="en-US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拥有1</a:t>
            </a:r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0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年led</a:t>
            </a:r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照明产品研发及照明设计经验。曾就职于九安、华来。精通各类灯具及led</a:t>
            </a:r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产品的设计标准及规范要求。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目前负责华炬照明方向新产品的研究工作。</a:t>
            </a:r>
            <a:endParaRPr lang="zh-CN" altLang="en-US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15" name="图片 14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1989" y="1155651"/>
            <a:ext cx="1147445" cy="1539924"/>
          </a:xfrm>
          <a:prstGeom prst="ellipse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1" name="图片 10" descr="C:\Users\Administrator\Desktop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15209" y="1155651"/>
            <a:ext cx="1329055" cy="1539924"/>
          </a:xfrm>
          <a:prstGeom prst="ellipse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2" name="图片 11" descr="C:\Users\Administrator\Desktop\图片9.png图片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68490" y="1155700"/>
            <a:ext cx="1274445" cy="1540510"/>
          </a:xfrm>
          <a:prstGeom prst="ellipse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3" name="图片 12" descr="C:\Users\Administrator\Desktop\1669099694174.jpg166909969417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76485" y="1155700"/>
            <a:ext cx="1217930" cy="1468755"/>
          </a:xfrm>
          <a:prstGeom prst="ellipse">
            <a:avLst/>
          </a:prstGeom>
          <a:ln w="571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5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0000"/>
                </a:schemeClr>
              </a:gs>
              <a:gs pos="49000">
                <a:schemeClr val="tx1">
                  <a:lumMod val="95000"/>
                  <a:lumOff val="5000"/>
                  <a:alpha val="74000"/>
                </a:schemeClr>
              </a:gs>
              <a:gs pos="100000">
                <a:schemeClr val="tx1">
                  <a:lumMod val="95000"/>
                  <a:lumOff val="5000"/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0">
            <a:off x="9116060" y="1342390"/>
            <a:ext cx="2513965" cy="1901190"/>
            <a:chOff x="5761" y="1517"/>
            <a:chExt cx="4937" cy="3733"/>
          </a:xfrm>
        </p:grpSpPr>
        <p:grpSp>
          <p:nvGrpSpPr>
            <p:cNvPr id="43" name="组合 42"/>
            <p:cNvGrpSpPr/>
            <p:nvPr/>
          </p:nvGrpSpPr>
          <p:grpSpPr>
            <a:xfrm>
              <a:off x="5940" y="1517"/>
              <a:ext cx="4758" cy="3733"/>
              <a:chOff x="5940" y="1517"/>
              <a:chExt cx="4758" cy="3733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5940" y="1991"/>
                <a:ext cx="2548" cy="2483"/>
              </a:xfrm>
              <a:prstGeom prst="ellipse">
                <a:avLst/>
              </a:prstGeom>
              <a:noFill/>
              <a:ln>
                <a:solidFill>
                  <a:srgbClr val="DCDC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6865" y="1517"/>
                <a:ext cx="3833" cy="3733"/>
              </a:xfrm>
              <a:prstGeom prst="ellipse">
                <a:avLst/>
              </a:prstGeom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n>
                <a:gradFill>
                  <a:gsLst>
                    <a:gs pos="0">
                      <a:srgbClr val="D6613F"/>
                    </a:gs>
                    <a:gs pos="100000">
                      <a:srgbClr val="8E3A1D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5761" y="2504"/>
              <a:ext cx="1555" cy="1458"/>
            </a:xfrm>
            <a:prstGeom prst="ellipse">
              <a:avLst/>
            </a:prstGeom>
            <a:gradFill>
              <a:gsLst>
                <a:gs pos="0">
                  <a:srgbClr val="D9717D"/>
                </a:gs>
                <a:gs pos="100000">
                  <a:srgbClr val="E32E37"/>
                </a:gs>
              </a:gsLst>
              <a:lin scaled="1"/>
            </a:gra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4800">
                  <a:solidFill>
                    <a:schemeClr val="bg1"/>
                  </a:solidFill>
                </a:rPr>
                <a:t>C</a:t>
              </a:r>
              <a:endParaRPr lang="en-US" altLang="zh-CN" sz="48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 rot="0">
            <a:off x="753110" y="1342390"/>
            <a:ext cx="2503170" cy="1900555"/>
            <a:chOff x="1186" y="2114"/>
            <a:chExt cx="3942" cy="2993"/>
          </a:xfrm>
        </p:grpSpPr>
        <p:grpSp>
          <p:nvGrpSpPr>
            <p:cNvPr id="23" name="组合 22"/>
            <p:cNvGrpSpPr/>
            <p:nvPr/>
          </p:nvGrpSpPr>
          <p:grpSpPr>
            <a:xfrm>
              <a:off x="1186" y="2114"/>
              <a:ext cx="3942" cy="2993"/>
              <a:chOff x="2399" y="1250"/>
              <a:chExt cx="4916" cy="3732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2399" y="1250"/>
                <a:ext cx="4722" cy="3733"/>
                <a:chOff x="2399" y="1250"/>
                <a:chExt cx="4722" cy="3733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4573" y="1992"/>
                  <a:ext cx="2548" cy="2483"/>
                </a:xfrm>
                <a:prstGeom prst="ellipse">
                  <a:avLst/>
                </a:prstGeom>
                <a:noFill/>
                <a:ln>
                  <a:solidFill>
                    <a:srgbClr val="DCDC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399" y="1250"/>
                  <a:ext cx="3833" cy="3733"/>
                </a:xfrm>
                <a:prstGeom prst="ellipse">
                  <a:avLst/>
                </a:prstGeom>
                <a:gradFill>
                  <a:gsLst>
                    <a:gs pos="100000">
                      <a:srgbClr val="EEC988"/>
                    </a:gs>
                    <a:gs pos="0">
                      <a:srgbClr val="CB954D"/>
                    </a:gs>
                  </a:gsLst>
                  <a:lin scaled="1"/>
                </a:gradFill>
                <a:ln>
                  <a:gradFill>
                    <a:gsLst>
                      <a:gs pos="100000">
                        <a:srgbClr val="EEC988"/>
                      </a:gs>
                      <a:gs pos="0">
                        <a:srgbClr val="CB954D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5761" y="2504"/>
                <a:ext cx="1555" cy="1458"/>
              </a:xfrm>
              <a:prstGeom prst="ellipse">
                <a:avLst/>
              </a:prstGeom>
              <a:gradFill>
                <a:gsLst>
                  <a:gs pos="50000">
                    <a:srgbClr val="F5BD7C"/>
                  </a:gs>
                  <a:gs pos="0">
                    <a:srgbClr val="F6D1A7"/>
                  </a:gs>
                  <a:gs pos="100000">
                    <a:srgbClr val="F4A850"/>
                  </a:gs>
                </a:gsLst>
                <a:lin scaled="1"/>
              </a:gra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4800">
                    <a:solidFill>
                      <a:schemeClr val="bg1"/>
                    </a:solidFill>
                  </a:rPr>
                  <a:t>A</a:t>
                </a:r>
                <a:endParaRPr lang="en-US" altLang="zh-CN" sz="4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234" y="3120"/>
              <a:ext cx="2648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业务渠道</a:t>
              </a:r>
              <a:endPara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4271010" y="5965825"/>
            <a:ext cx="36506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en-US" altLang="zh-CN" sz="2800" b="1" dirty="0" smtClean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资源共享 合作共赢</a:t>
            </a:r>
            <a:endParaRPr lang="en-US" altLang="zh-CN" sz="2800" b="1" dirty="0" smtClean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813290" y="1981200"/>
            <a:ext cx="1681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采购和资源</a:t>
            </a:r>
            <a:endParaRPr lang="zh-CN" altLang="en-US" sz="20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3321685" y="1726565"/>
            <a:ext cx="2321560" cy="1076325"/>
            <a:chOff x="5621" y="2719"/>
            <a:chExt cx="3656" cy="1695"/>
          </a:xfrm>
        </p:grpSpPr>
        <p:sp>
          <p:nvSpPr>
            <p:cNvPr id="42" name="文本框 41"/>
            <p:cNvSpPr txBox="1"/>
            <p:nvPr/>
          </p:nvSpPr>
          <p:spPr>
            <a:xfrm>
              <a:off x="5621" y="2719"/>
              <a:ext cx="3656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是</a:t>
              </a:r>
              <a:r>
                <a:rPr lang="en-US" altLang="zh-CN" sz="1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  </a:t>
              </a:r>
              <a:r>
                <a:rPr lang="zh-CN" altLang="en-US" sz="1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en-US" altLang="zh-CN" sz="1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</a:t>
              </a:r>
              <a:r>
                <a:rPr lang="zh-CN" altLang="en-US" sz="1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、涂鸦等</a:t>
              </a:r>
              <a:r>
                <a:rPr lang="en-US" altLang="zh-CN" sz="1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的合作伙伴，并一起开拓国内和国外新的客户资源。</a:t>
              </a:r>
              <a:endParaRPr lang="en-US" altLang="zh-CN" sz="1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8" name="图片 47" descr="图片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0" y="2724"/>
              <a:ext cx="1061" cy="492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242424">
                    <a:alpha val="100000"/>
                  </a:srgbClr>
                </a:clrFrom>
                <a:clrTo>
                  <a:srgbClr val="242424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67" y="2738"/>
              <a:ext cx="538" cy="489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6847840" y="1772920"/>
            <a:ext cx="2321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1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优良的器件品质，合理的交期，更低的价格</a:t>
            </a:r>
            <a:r>
              <a:rPr lang="zh-CN" sz="1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及</a:t>
            </a:r>
            <a:r>
              <a:rPr sz="1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合适的付款周期</a:t>
            </a:r>
            <a:r>
              <a:rPr lang="zh-CN" sz="1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sz="16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965" y="2613025"/>
            <a:ext cx="1184275" cy="23622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869440" y="3885565"/>
            <a:ext cx="7385050" cy="1900555"/>
            <a:chOff x="5298" y="5194"/>
            <a:chExt cx="11633" cy="2993"/>
          </a:xfrm>
        </p:grpSpPr>
        <p:grpSp>
          <p:nvGrpSpPr>
            <p:cNvPr id="30" name="组合 29"/>
            <p:cNvGrpSpPr/>
            <p:nvPr/>
          </p:nvGrpSpPr>
          <p:grpSpPr>
            <a:xfrm rot="0">
              <a:off x="5298" y="5194"/>
              <a:ext cx="3942" cy="2993"/>
              <a:chOff x="2399" y="1250"/>
              <a:chExt cx="4916" cy="3732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399" y="1250"/>
                <a:ext cx="4722" cy="3733"/>
                <a:chOff x="2399" y="1250"/>
                <a:chExt cx="4722" cy="3733"/>
              </a:xfrm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4573" y="1992"/>
                  <a:ext cx="2548" cy="2483"/>
                </a:xfrm>
                <a:prstGeom prst="ellipse">
                  <a:avLst/>
                </a:prstGeom>
                <a:noFill/>
                <a:ln>
                  <a:solidFill>
                    <a:srgbClr val="DCDC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2399" y="1250"/>
                  <a:ext cx="3833" cy="3733"/>
                </a:xfrm>
                <a:prstGeom prst="ellipse">
                  <a:avLst/>
                </a:prstGeom>
                <a:gradFill>
                  <a:gsLst>
                    <a:gs pos="50000">
                      <a:srgbClr val="E79078"/>
                    </a:gs>
                    <a:gs pos="0">
                      <a:srgbClr val="EFB5A5"/>
                    </a:gs>
                    <a:gs pos="100000">
                      <a:srgbClr val="DF6B4A"/>
                    </a:gs>
                  </a:gsLst>
                  <a:lin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7" name="椭圆 36"/>
              <p:cNvSpPr/>
              <p:nvPr/>
            </p:nvSpPr>
            <p:spPr>
              <a:xfrm>
                <a:off x="5761" y="2504"/>
                <a:ext cx="1555" cy="1458"/>
              </a:xfrm>
              <a:prstGeom prst="ellipse">
                <a:avLst/>
              </a:prstGeom>
              <a:gradFill>
                <a:gsLst>
                  <a:gs pos="0">
                    <a:srgbClr val="E38B79"/>
                  </a:gs>
                  <a:gs pos="100000">
                    <a:srgbClr val="EA735D"/>
                  </a:gs>
                </a:gsLst>
                <a:lin scaled="1"/>
              </a:gra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4800">
                    <a:solidFill>
                      <a:schemeClr val="bg1"/>
                    </a:solidFill>
                  </a:rPr>
                  <a:t>B</a:t>
                </a:r>
                <a:endParaRPr lang="en-US" altLang="zh-CN" sz="4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6" name="文本框 75"/>
            <p:cNvSpPr txBox="1"/>
            <p:nvPr/>
          </p:nvSpPr>
          <p:spPr>
            <a:xfrm>
              <a:off x="5298" y="6298"/>
              <a:ext cx="286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品控和代工厂</a:t>
              </a:r>
              <a:endPara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9256" y="5957"/>
              <a:ext cx="400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sz="1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始终践行“高标准，精细化，零缺陷”产品目标，为客户交付优秀的产品</a:t>
              </a:r>
              <a:r>
                <a:rPr lang="zh-CN" sz="1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lang="zh-CN" sz="1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21" y="6311"/>
              <a:ext cx="1858" cy="600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66" y="6425"/>
              <a:ext cx="1865" cy="373"/>
            </a:xfrm>
            <a:prstGeom prst="rect">
              <a:avLst/>
            </a:prstGeom>
          </p:spPr>
        </p:pic>
      </p:grpSp>
      <p:pic>
        <p:nvPicPr>
          <p:cNvPr id="89" name="图片 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600" y="2900045"/>
            <a:ext cx="1183640" cy="328295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755" y="2899410"/>
            <a:ext cx="1182370" cy="327660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3390" y="2613025"/>
            <a:ext cx="1181100" cy="235585"/>
          </a:xfrm>
          <a:prstGeom prst="rect">
            <a:avLst/>
          </a:prstGeom>
        </p:spPr>
      </p:pic>
      <p:sp>
        <p:nvSpPr>
          <p:cNvPr id="14" name="文本框 13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292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/>
            <a:r>
              <a:rPr lang="en-US" altLang="zh-CN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运营资源</a:t>
            </a:r>
            <a:endParaRPr lang="zh-CN" altLang="en-US"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5140" y="3871595"/>
            <a:ext cx="1181100" cy="6718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3390" y="3870325"/>
            <a:ext cx="1183005" cy="676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5140" y="3279140"/>
            <a:ext cx="1180465" cy="5416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3390" y="3277870"/>
            <a:ext cx="1183005" cy="5416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文本框 13" descr="e7d195523061f1c01ef2b70529884c179423570dbaad84926380ABC1F97BAEF0C8FC051856578EAB7874501A1FFE158C4981707381814BCC4D9A8E3554438DEE4FBCF5A5B4D2A8B0989AB57E8BAC65EBA34ED8FB1A48FECAC0ED8A4DF70CC7B90FD7A086B1F16DEEBEB2C5CF2C88846FC5891EC4571F9415002F4432C631761E04B37734D4BF7664"/>
          <p:cNvSpPr txBox="1"/>
          <p:nvPr/>
        </p:nvSpPr>
        <p:spPr>
          <a:xfrm>
            <a:off x="351155" y="259715"/>
            <a:ext cx="3408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/>
            <a:r>
              <a:rPr sz="2800" b="1" dirty="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智能WiFi彩色灯泡</a:t>
            </a:r>
            <a:endParaRPr sz="2800" b="1" dirty="0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63750" y="2562225"/>
            <a:ext cx="8246745" cy="2402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46380" indent="508000" algn="just" fontAlgn="auto">
              <a:lnSpc>
                <a:spcPct val="150000"/>
              </a:lnSpc>
            </a:pPr>
            <a:r>
              <a:rPr lang="en-US" alt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智能</a:t>
            </a:r>
            <a:r>
              <a:rPr lang="en-US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WiFi</a:t>
            </a:r>
            <a:r>
              <a:rPr 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彩色灯泡项目是在2021年上市的一款出口美国的智能家居产品，并在一年时间出货</a:t>
            </a:r>
            <a:r>
              <a:rPr lang="en-US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100w+</a:t>
            </a:r>
            <a:r>
              <a:rPr 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台，此款灯泡的主要亮点</a:t>
            </a:r>
            <a:r>
              <a:rPr lang="en-US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配网易</a:t>
            </a:r>
            <a:r>
              <a:rPr lang="en-US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</a:t>
            </a:r>
            <a:r>
              <a:rPr lang="zh-CN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连</a:t>
            </a:r>
            <a:r>
              <a:rPr 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接稳</a:t>
            </a:r>
            <a:r>
              <a:rPr lang="en-US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</a:t>
            </a:r>
            <a:r>
              <a:rPr lang="zh-CN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彩</a:t>
            </a:r>
            <a:r>
              <a:rPr 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色多</a:t>
            </a:r>
            <a:r>
              <a:rPr lang="en-US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</a:t>
            </a:r>
            <a:r>
              <a:rPr lang="zh-CN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亮</a:t>
            </a:r>
            <a:r>
              <a:rPr 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度高</a:t>
            </a:r>
            <a:r>
              <a:rPr lang="en-US" alt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TW" sz="240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，获取了广大用户的一致好评。</a:t>
            </a:r>
            <a:endParaRPr lang="zh-TW" altLang="en-US" sz="240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5995" y="1274445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项目概况</a:t>
            </a:r>
            <a:endParaRPr lang="zh-CN" altLang="en-US" sz="2400" b="1"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1617}"/>
</p:tagLst>
</file>

<file path=ppt/tags/tag2.xml><?xml version="1.0" encoding="utf-8"?>
<p:tagLst xmlns:p="http://schemas.openxmlformats.org/presentationml/2006/main">
  <p:tag name="COMMONDATA" val="eyJjb3VudCI6MjksImhkaWQiOiI3ZjM2MGQ5ODI1ZDVhMzFjMzczMzA1YWI4M2Y5YjNhYyIsInVzZXJDb3VudCI6Mn0="/>
  <p:tag name="KSO_WPP_MARK_KEY" val="ab815bbf-bbdd-4acf-bd13-f269fb65b80b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2245</Words>
  <Application>WPS 演示</Application>
  <PresentationFormat>宽屏</PresentationFormat>
  <Paragraphs>303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微软雅黑</vt:lpstr>
      <vt:lpstr>Agency FB</vt:lpstr>
      <vt:lpstr>Trebuchet MS</vt:lpstr>
      <vt:lpstr>方正姚体</vt:lpstr>
      <vt:lpstr>Open Sans</vt:lpstr>
      <vt:lpstr>Segoe Print</vt:lpstr>
      <vt:lpstr>Wingdings</vt:lpstr>
      <vt:lpstr>Times New Roman</vt:lpstr>
      <vt:lpstr>等线</vt:lpstr>
      <vt:lpstr>楷体</vt:lpstr>
      <vt:lpstr>Calibri</vt:lpstr>
      <vt:lpstr>Songti SC Bold</vt:lpstr>
      <vt:lpstr>Segoe UI</vt:lpstr>
      <vt:lpstr>Open Sans Semibold</vt:lpstr>
      <vt:lpstr>Arial</vt:lpstr>
      <vt:lpstr>Open Sans Light</vt:lpstr>
      <vt:lpstr>Open Sans</vt:lpstr>
      <vt:lpstr>Impact</vt:lpstr>
      <vt:lpstr>Arial Unicode MS</vt:lpstr>
      <vt:lpstr>等线 Light</vt:lpstr>
      <vt:lpstr>PMingLiU</vt:lpstr>
      <vt:lpstr>Malgun Gothic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dulu</cp:lastModifiedBy>
  <cp:revision>46</cp:revision>
  <dcterms:created xsi:type="dcterms:W3CDTF">2019-02-15T06:23:00Z</dcterms:created>
  <dcterms:modified xsi:type="dcterms:W3CDTF">2022-11-22T10:04:36Z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TemplateUUID">
    <vt:lpwstr>v1.0_mb_U40oHzj6sNd/jQAZGdp9jQ==</vt:lpwstr>
  </property>
  <property fmtid="{D5CDD505-2E9C-101B-9397-08002B2CF9AE}" pid="4" name="ICV">
    <vt:lpwstr>16E211ECB1CB4438A36AB1A12CACB7DA</vt:lpwstr>
  </property>
</Properties>
</file>