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674" r:id="rId3"/>
    <p:sldId id="653" r:id="rId4"/>
    <p:sldId id="636" r:id="rId5"/>
    <p:sldId id="633" r:id="rId7"/>
    <p:sldId id="614" r:id="rId8"/>
    <p:sldId id="691" r:id="rId9"/>
    <p:sldId id="613" r:id="rId10"/>
    <p:sldId id="704" r:id="rId11"/>
    <p:sldId id="689" r:id="rId12"/>
    <p:sldId id="492" r:id="rId13"/>
    <p:sldId id="702" r:id="rId14"/>
    <p:sldId id="615" r:id="rId15"/>
    <p:sldId id="569" r:id="rId16"/>
    <p:sldId id="276" r:id="rId17"/>
    <p:sldId id="655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C1E25AA7-A189-4860-96B7-20758CBB46AA}">
          <p14:sldIdLst>
            <p14:sldId id="674"/>
            <p14:sldId id="653"/>
            <p14:sldId id="636"/>
            <p14:sldId id="633"/>
            <p14:sldId id="614"/>
            <p14:sldId id="691"/>
            <p14:sldId id="613"/>
            <p14:sldId id="704"/>
            <p14:sldId id="689"/>
            <p14:sldId id="492"/>
            <p14:sldId id="702"/>
            <p14:sldId id="615"/>
            <p14:sldId id="569"/>
            <p14:sldId id="276"/>
            <p14:sldId id="655"/>
          </p14:sldIdLst>
        </p14:section>
        <p14:section name="补充材料" id="{D9E6B510-AF0F-479B-A737-361A94D3A1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2060"/>
    <a:srgbClr val="1790F8"/>
    <a:srgbClr val="74BBF6"/>
    <a:srgbClr val="9BD0FC"/>
    <a:srgbClr val="82C4FB"/>
    <a:srgbClr val="0782E7"/>
    <a:srgbClr val="7FC2FB"/>
    <a:srgbClr val="C7E5FD"/>
    <a:srgbClr val="6DB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77450" autoAdjust="0"/>
  </p:normalViewPr>
  <p:slideViewPr>
    <p:cSldViewPr snapToGrid="0">
      <p:cViewPr varScale="1">
        <p:scale>
          <a:sx n="88" d="100"/>
          <a:sy n="88" d="100"/>
        </p:scale>
        <p:origin x="1560" y="96"/>
      </p:cViewPr>
      <p:guideLst>
        <p:guide orient="horz" pos="2339"/>
        <p:guide pos="38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3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&#20844;&#21496;&#26448;&#26009;\&#23459;&#20256;\BP&#20462;&#25913;\bp&#20013;&#25968;&#2545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&#20844;&#21496;&#26448;&#26009;\&#23459;&#20256;\BP&#20462;&#25913;\bp&#20013;&#25968;&#2545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E&#30424;-&#24037;&#20316;\&#36164;&#26412;\DNA&#21512;&#25104;&#24066;&#22330;&#20998;&#2651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1790F8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[bp中数据.xlsx]Sheet1!$I$54:$U$54</c:f>
              <c:numCache>
                <c:formatCode>General</c:formatCode>
                <c:ptCount val="13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8.5</c:v>
                </c:pt>
                <c:pt idx="4">
                  <c:v>9</c:v>
                </c:pt>
                <c:pt idx="5">
                  <c:v>8</c:v>
                </c:pt>
                <c:pt idx="6">
                  <c:v>14</c:v>
                </c:pt>
                <c:pt idx="7">
                  <c:v>16</c:v>
                </c:pt>
                <c:pt idx="8">
                  <c:v>20</c:v>
                </c:pt>
                <c:pt idx="9">
                  <c:v>40</c:v>
                </c:pt>
                <c:pt idx="10">
                  <c:v>35</c:v>
                </c:pt>
                <c:pt idx="11">
                  <c:v>78</c:v>
                </c:pt>
                <c:pt idx="12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304590"/>
        <c:axId val="63157547"/>
      </c:barChart>
      <c:catAx>
        <c:axId val="464304590"/>
        <c:scaling>
          <c:orientation val="minMax"/>
        </c:scaling>
        <c:delete val="0"/>
        <c:axPos val="b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3157547"/>
        <c:crosses val="autoZero"/>
        <c:auto val="1"/>
        <c:lblAlgn val="ctr"/>
        <c:lblOffset val="100"/>
        <c:noMultiLvlLbl val="0"/>
      </c:catAx>
      <c:valAx>
        <c:axId val="63157547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64304590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250710087619964"/>
          <c:y val="0.185124112631265"/>
          <c:w val="0.708913641760519"/>
          <c:h val="0.664780274544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[bp中数据.xlsx]Sheet1!$E$17</c:f>
              <c:strCache>
                <c:ptCount val="1"/>
                <c:pt idx="0">
                  <c:v>DNA合成市场</c:v>
                </c:pt>
              </c:strCache>
            </c:strRef>
          </c:tx>
          <c:spPr>
            <a:solidFill>
              <a:srgbClr val="1790F8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[bp中数据.xlsx]Sheet1!$F$15:$H$15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2026</c:v>
                </c:pt>
              </c:numCache>
            </c:numRef>
          </c:cat>
          <c:val>
            <c:numRef>
              <c:f>[bp中数据.xlsx]Sheet1!$F$17:$H$17</c:f>
              <c:numCache>
                <c:formatCode>General</c:formatCode>
                <c:ptCount val="3"/>
                <c:pt idx="0">
                  <c:v>30</c:v>
                </c:pt>
                <c:pt idx="1">
                  <c:v>61</c:v>
                </c:pt>
                <c:pt idx="2">
                  <c:v>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9039975"/>
        <c:axId val="49113549"/>
      </c:barChart>
      <c:catAx>
        <c:axId val="779039975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49113549"/>
        <c:crosses val="autoZero"/>
        <c:auto val="1"/>
        <c:lblAlgn val="ctr"/>
        <c:lblOffset val="100"/>
        <c:noMultiLvlLbl val="0"/>
      </c:catAx>
      <c:valAx>
        <c:axId val="49113549"/>
        <c:scaling>
          <c:orientation val="minMax"/>
        </c:scaling>
        <c:delete val="0"/>
        <c:axPos val="l"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zh-CN" sz="1400" b="1" i="0" u="none" strike="noStrike" kern="1200" baseline="0">
                    <a:solidFill>
                      <a:srgbClr val="1790F8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>
                    <a:solidFill>
                      <a:srgbClr val="1790F8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rPr>
                  <a:t>市场产值   亿美元</a:t>
                </a:r>
                <a:endParaRPr lang="zh-CN" altLang="en-US" sz="1400">
                  <a:solidFill>
                    <a:srgbClr val="1790F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endParaRPr>
              </a:p>
            </c:rich>
          </c:tx>
          <c:layout>
            <c:manualLayout>
              <c:xMode val="edge"/>
              <c:yMode val="edge"/>
              <c:x val="0.0198049943776859"/>
              <c:y val="0.22043291572438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79039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 lang="zh-CN" sz="1400">
          <a:solidFill>
            <a:srgbClr val="1790F8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Sheet3!$E$3</c:f>
              <c:strCache>
                <c:ptCount val="1"/>
                <c:pt idx="0">
                  <c:v>亿美元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3f816420-270a-4b08-bfbb-20afe4b84c3e}" type="CELLRANGE">
                      <a:t>[CELLRANGE]</a:t>
                    </a:fld>
                    <a:r>
                      <a:t>,</a:t>
                    </a:r>
                    <a:fld id="{97f089ec-27ac-41cc-aa49-0f970a87cc89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9fa9a77d-3a53-451e-8ece-278b3a5c5812}" type="CELLRANGE">
                      <a:t>[CELLRANGE]</a:t>
                    </a:fld>
                    <a:r>
                      <a:t>,</a:t>
                    </a:r>
                    <a:fld id="{0bbff9ed-a895-445d-9e7f-9b0d010d7c35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clip" vert="horz" wrap="square" lIns="38100" tIns="19050" rIns="38100" bIns="19050" anchor="ctr" anchorCtr="1"/>
                  <a:lstStyle/>
                  <a:p>
                    <a:fld id="{16f3057e-f9c9-4041-822c-5e011d9ba097}" type="CELLRANGE">
                      <a:t>[CELLRANGE]</a:t>
                    </a:fld>
                    <a:r>
                      <a:t>,</a:t>
                    </a:r>
                    <a:fld id="{c19686bb-47e1-4d46-bc58-b04e1e3b49a9}" type="VALUE">
                      <a:t>[VALUE]</a:t>
                    </a:fld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7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DataLabelsRange val="1"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Sheet3!$D$4:$D$6</c:f>
              <c:strCache>
                <c:ptCount val="3"/>
                <c:pt idx="0">
                  <c:v>A</c:v>
                </c:pt>
                <c:pt idx="1">
                  <c:v>B</c:v>
                </c:pt>
                <c:pt idx="2">
                  <c:v>C</c:v>
                </c:pt>
              </c:strCache>
            </c:strRef>
          </c:cat>
          <c:val>
            <c:numRef>
              <c:f>Sheet3!$E$4:$E$6</c:f>
              <c:numCache>
                <c:formatCode>General</c:formatCode>
                <c:ptCount val="3"/>
                <c:pt idx="0">
                  <c:v>0.13</c:v>
                </c:pt>
                <c:pt idx="1">
                  <c:v>1.02</c:v>
                </c:pt>
                <c:pt idx="2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Sheet3!$C$4:$C$6</c15:f>
                <c15:dlblRangeCache>
                  <c:ptCount val="3"/>
                  <c:pt idx="0">
                    <c:v>2017年8月</c:v>
                  </c:pt>
                  <c:pt idx="1">
                    <c:v>2020年7月</c:v>
                  </c:pt>
                  <c:pt idx="2">
                    <c:v>2022年1月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7260271"/>
        <c:axId val="487271503"/>
      </c:barChart>
      <c:catAx>
        <c:axId val="487260271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87271503"/>
        <c:crosses val="autoZero"/>
        <c:auto val="1"/>
        <c:lblAlgn val="ctr"/>
        <c:lblOffset val="100"/>
        <c:noMultiLvlLbl val="0"/>
      </c:catAx>
      <c:valAx>
        <c:axId val="4872715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zh-CN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CN" altLang="en-US" sz="1100" b="1" dirty="0">
                    <a:solidFill>
                      <a:schemeClr val="tx1"/>
                    </a:solidFill>
                  </a:rPr>
                  <a:t>融资金额 </a:t>
                </a:r>
                <a:r>
                  <a:rPr lang="zh-CN" altLang="en-US" sz="1100" b="1" baseline="0" dirty="0">
                    <a:solidFill>
                      <a:schemeClr val="tx1"/>
                    </a:solidFill>
                  </a:rPr>
                  <a:t> </a:t>
                </a:r>
                <a:r>
                  <a:rPr lang="zh-CN" altLang="en-US" sz="1100" b="1" dirty="0">
                    <a:solidFill>
                      <a:schemeClr val="tx1"/>
                    </a:solidFill>
                  </a:rPr>
                  <a:t>亿美元</a:t>
                </a:r>
                <a:endParaRPr lang="zh-CN" altLang="en-US" sz="11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38890497369045"/>
              <c:y val="0.0601243707011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87260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2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1A43F-8983-43D0-B500-B90E1FABCAA9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4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84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4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84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4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200" kern="0" dirty="0">
              <a:solidFill>
                <a:srgbClr val="292929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867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190F-5CF6-48A5-A4BB-2FBFAC3B5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销售合成仪、科研服务、试剂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42F9F-7BB4-4F95-BA13-A4109CEBFF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89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1200" kern="0" dirty="0">
              <a:solidFill>
                <a:srgbClr val="292929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4879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1190F-5CF6-48A5-A4BB-2FBFAC3B5B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3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1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0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6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2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2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93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79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79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9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798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799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01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02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03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04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1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1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1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36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37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3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3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4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820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821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8822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82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2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6C2A-92A4-493A-A36F-9E8CE9147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30C96-7CEC-43DE-99BC-8D4D80061F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0.jpe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jpe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openxmlformats.org/officeDocument/2006/relationships/image" Target="../media/image19.pn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microsoft.com/office/2007/relationships/hdphoto" Target="../media/image27.wdp"/><Relationship Id="rId3" Type="http://schemas.openxmlformats.org/officeDocument/2006/relationships/image" Target="../media/image26.png"/><Relationship Id="rId2" Type="http://schemas.microsoft.com/office/2007/relationships/hdphoto" Target="../media/image25.wdp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tags" Target="../tags/tag1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>
            <a:off x="-286" y="3505990"/>
            <a:ext cx="12175490" cy="0"/>
          </a:xfrm>
          <a:prstGeom prst="line">
            <a:avLst/>
          </a:prstGeom>
          <a:ln w="57150">
            <a:solidFill>
              <a:srgbClr val="1790F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14"/>
          <p:cNvSpPr txBox="1"/>
          <p:nvPr/>
        </p:nvSpPr>
        <p:spPr>
          <a:xfrm>
            <a:off x="3778049" y="3948427"/>
            <a:ext cx="4635902" cy="16916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595757"/>
                </a:solidFill>
                <a:latin typeface="+mn-ea"/>
                <a:cs typeface="+mn-ea"/>
              </a:defRPr>
            </a:lvl1pPr>
          </a:lstStyle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汇报人：逯晓云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 CEO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天津中合基因科技有限公司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  <a:p>
            <a:pPr algn="ctr" fontAlgn="auto"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2022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年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11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月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0" y="0"/>
            <a:ext cx="956945" cy="516843"/>
          </a:xfrm>
          <a:prstGeom prst="round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sz="24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保密</a:t>
            </a:r>
            <a:endParaRPr lang="zh-CN" sz="24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8970" y="2048510"/>
            <a:ext cx="835406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noProof="0" dirty="0">
                <a:solidFill>
                  <a:srgbClr val="000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国产自主长链</a:t>
            </a:r>
            <a:r>
              <a:rPr lang="en-US" altLang="zh-CN" sz="4800" noProof="0" dirty="0">
                <a:solidFill>
                  <a:srgbClr val="000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4800" noProof="0" dirty="0">
                <a:solidFill>
                  <a:srgbClr val="0000C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生物合成仪</a:t>
            </a:r>
            <a:endParaRPr lang="zh-CN" altLang="en-US" sz="4800" noProof="0" dirty="0">
              <a:solidFill>
                <a:srgbClr val="0000C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33305" y="114935"/>
            <a:ext cx="2127250" cy="772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1"/>
    </mc:Choice>
    <mc:Fallback>
      <p:transition spd="slow" advTm="77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16" y="289637"/>
            <a:ext cx="7315200" cy="874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DNA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生合成技术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76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国际并跑，国内领跑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8" name="表格 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27664" y="1320150"/>
          <a:ext cx="8484816" cy="4542699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917367"/>
                <a:gridCol w="578069"/>
                <a:gridCol w="599090"/>
                <a:gridCol w="1292773"/>
                <a:gridCol w="998482"/>
                <a:gridCol w="1303283"/>
                <a:gridCol w="1418897"/>
                <a:gridCol w="1376855"/>
              </a:tblGrid>
              <a:tr h="7251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全球主流酶法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合成公司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979805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成立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 defTabSz="979805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时间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国家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合成策略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优点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缺陷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融资进度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项目进度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91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Molecular Assemblies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2013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美国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TdT酶介导的酶促反应，修饰后的核苷酸可通过添加特定化学试剂终止反应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准 确 性 较 高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因 需 要 同 时 保 酶 效 、 单 体 与 酶 的 结 合 率 、保 护 基 的 以 断 率 及 脱 保 护 率 ． 化 学 修 饰 基 团筛 选 和 蛋 自 质 筛 选 改 造 难 度 大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累计获得近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4000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万美元融资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技术申请专利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417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2022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年，获得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4200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万美元融资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技术申请专利，推出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生物合成仪原型机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688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Nuclera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2013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英国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0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2021-2022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获得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亿美元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C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轮融资，累计融资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3.15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亿美元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技术申请专利，</a:t>
                      </a:r>
                      <a:r>
                        <a:rPr lang="zh-CN" altLang="en-US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推出</a:t>
                      </a:r>
                      <a:r>
                        <a:rPr lang="en-US" altLang="zh-CN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zh-CN" altLang="en-US" sz="11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生物合成仪原型机</a:t>
                      </a:r>
                      <a:endParaRPr lang="zh-CN" altLang="en-US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93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1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 Script</a:t>
                      </a:r>
                      <a:endParaRPr lang="zh-CN" altLang="zh-CN" sz="1100" b="1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2014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法国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</a:tr>
              <a:tr h="1033446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Ansa Biotechnologies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2018</a:t>
                      </a:r>
                      <a:endParaRPr lang="en-US" altLang="zh-CN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美国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TdT酶与核苷酸偶联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避 免 TdT 酶 与 修 饰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核 酸 结 合 的 难 点</a:t>
                      </a:r>
                      <a:endParaRPr lang="zh-CN" altLang="zh-C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合成的</a:t>
                      </a:r>
                      <a:r>
                        <a:rPr lang="en-US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zh-CN" alt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携带无法去除的基团，</a:t>
                      </a:r>
                      <a:r>
                        <a:rPr lang="zh-CN" altLang="zh-C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TdT 酶 消 耗 量 大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累计获得近</a:t>
                      </a:r>
                      <a:r>
                        <a:rPr lang="en-US" altLang="zh-CN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8000</a:t>
                      </a: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万融资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dirty="0"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技术申请专利</a:t>
                      </a:r>
                      <a:endParaRPr lang="zh-CN" altLang="en-US" sz="1100" dirty="0"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40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中合基因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2022</a:t>
                      </a:r>
                      <a:endParaRPr lang="en-US" altLang="zh-CN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中国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工程化的高效</a:t>
                      </a:r>
                      <a:r>
                        <a:rPr lang="en-US" altLang="zh-CN" sz="1200" b="1" kern="1200" dirty="0" err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TdT</a:t>
                      </a:r>
                      <a:r>
                        <a:rPr lang="zh-CN" altLang="en-US" sz="1200" b="1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介导，独特的修饰核苷酸，循环合成策略</a:t>
                      </a:r>
                      <a:endParaRPr lang="zh-CN" altLang="zh-CN" sz="1200" b="1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准确性极高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极好的克服了上述缺陷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kern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获得天津高成长初创科技型企业专项基金千万级投资</a:t>
                      </a:r>
                      <a:endParaRPr lang="zh-CN" altLang="en-US" sz="12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技术申请专利，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成功研制第二代芯片</a:t>
                      </a:r>
                      <a:r>
                        <a:rPr lang="en-US" altLang="zh-CN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DNA</a:t>
                      </a:r>
                      <a:r>
                        <a:rPr lang="zh-CN" altLang="en-US" sz="1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合成仪原型机</a:t>
                      </a:r>
                      <a:endParaRPr lang="zh-CN" alt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9042400" y="1160626"/>
            <a:ext cx="2921936" cy="2088275"/>
            <a:chOff x="6580563" y="1928419"/>
            <a:chExt cx="4990724" cy="4052547"/>
          </a:xfrm>
        </p:grpSpPr>
        <p:graphicFrame>
          <p:nvGraphicFramePr>
            <p:cNvPr id="16" name="图表 15"/>
            <p:cNvGraphicFramePr/>
            <p:nvPr/>
          </p:nvGraphicFramePr>
          <p:xfrm>
            <a:off x="6580563" y="2391018"/>
            <a:ext cx="4572001" cy="32711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7" name="文本框 4"/>
            <p:cNvSpPr txBox="1"/>
            <p:nvPr/>
          </p:nvSpPr>
          <p:spPr>
            <a:xfrm>
              <a:off x="6999287" y="5327569"/>
              <a:ext cx="4572000" cy="65339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共融资</a:t>
              </a:r>
              <a:r>
                <a:rPr lang="en-US" altLang="zh-CN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3.15</a:t>
              </a:r>
              <a:r>
                <a:rPr lang="zh-CN" altLang="en-US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亿美元，约</a:t>
              </a:r>
              <a:r>
                <a:rPr lang="en-US" altLang="zh-CN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20</a:t>
              </a:r>
              <a:r>
                <a:rPr lang="zh-CN" altLang="en-US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亿人民币</a:t>
              </a:r>
              <a:r>
                <a:rPr lang="zh-CN" altLang="en-US" sz="12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。</a:t>
              </a:r>
              <a:endParaRPr lang="zh-CN" altLang="en-US" sz="1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98871" y="1928419"/>
              <a:ext cx="2283701" cy="55549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9757444" y="2043226"/>
            <a:ext cx="399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latin typeface="微软雅黑" panose="020B0503020204020204" charset="-122"/>
                <a:ea typeface="微软雅黑" panose="020B0503020204020204" charset="-122"/>
              </a:rPr>
              <a:t>申请专利</a:t>
            </a:r>
            <a:endParaRPr lang="zh-CN" altLang="en-US" sz="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0376393" y="1732086"/>
            <a:ext cx="4991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latin typeface="微软雅黑" panose="020B0503020204020204" charset="-122"/>
                <a:ea typeface="微软雅黑" panose="020B0503020204020204" charset="-122"/>
              </a:rPr>
              <a:t>原型机</a:t>
            </a:r>
            <a:endParaRPr lang="zh-CN" altLang="en-US" sz="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433335" y="1403744"/>
            <a:ext cx="49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b="1" dirty="0">
                <a:latin typeface="微软雅黑" panose="020B0503020204020204" charset="-122"/>
                <a:ea typeface="微软雅黑" panose="020B0503020204020204" charset="-122"/>
              </a:rPr>
              <a:t>原型机推广</a:t>
            </a:r>
            <a:endParaRPr lang="zh-CN" altLang="en-US" sz="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868" y="3369823"/>
            <a:ext cx="1926378" cy="1240718"/>
          </a:xfrm>
          <a:prstGeom prst="rect">
            <a:avLst/>
          </a:prstGeom>
        </p:spPr>
      </p:pic>
      <p:sp>
        <p:nvSpPr>
          <p:cNvPr id="22" name="文本框 4"/>
          <p:cNvSpPr txBox="1"/>
          <p:nvPr/>
        </p:nvSpPr>
        <p:spPr>
          <a:xfrm>
            <a:off x="11130311" y="3665401"/>
            <a:ext cx="1046639" cy="600164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1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DNA SCRIPT</a:t>
            </a:r>
            <a:endParaRPr lang="en-US" altLang="zh-CN" sz="11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 sz="11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原型机</a:t>
            </a:r>
            <a:endParaRPr lang="zh-CN" altLang="en-US" sz="11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11159565" y="5023369"/>
            <a:ext cx="1046639" cy="430887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中合基因</a:t>
            </a:r>
            <a:endParaRPr lang="en-US" altLang="zh-CN" sz="11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algn="ctr"/>
            <a:r>
              <a:rPr lang="zh-CN" altLang="en-US" sz="11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原型机</a:t>
            </a:r>
            <a:endParaRPr lang="zh-CN" altLang="en-US" sz="11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5149" r="13433" b="13922"/>
          <a:stretch>
            <a:fillRect/>
          </a:stretch>
        </p:blipFill>
        <p:spPr>
          <a:xfrm>
            <a:off x="9266868" y="4707825"/>
            <a:ext cx="1968127" cy="1111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TextBox 29"/>
          <p:cNvSpPr txBox="1"/>
          <p:nvPr/>
        </p:nvSpPr>
        <p:spPr>
          <a:xfrm>
            <a:off x="0" y="6156325"/>
            <a:ext cx="1216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国外公司已先后获得超5亿美元融资，竞争异常激烈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91"/>
    </mc:Choice>
    <mc:Fallback>
      <p:transition spd="slow" advTm="3909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03683" y="14275"/>
            <a:ext cx="10584938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主要产品及商业模式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715" y="5514340"/>
            <a:ext cx="39547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桌面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生物合成仪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帮助每一位科研人员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27886" y="1558137"/>
            <a:ext cx="9758970" cy="3771790"/>
            <a:chOff x="1516022" y="1791289"/>
            <a:chExt cx="9758970" cy="3771790"/>
          </a:xfrm>
        </p:grpSpPr>
        <p:grpSp>
          <p:nvGrpSpPr>
            <p:cNvPr id="43" name="组合 42"/>
            <p:cNvGrpSpPr/>
            <p:nvPr/>
          </p:nvGrpSpPr>
          <p:grpSpPr>
            <a:xfrm>
              <a:off x="2506037" y="1791289"/>
              <a:ext cx="5644717" cy="324388"/>
              <a:chOff x="2570754" y="1719675"/>
              <a:chExt cx="5580000" cy="39600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2570754" y="1719676"/>
                <a:ext cx="55800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16200000">
                <a:off x="2372754" y="1917676"/>
                <a:ext cx="3960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16200000">
                <a:off x="7947316" y="1917675"/>
                <a:ext cx="3960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文本框 35"/>
            <p:cNvSpPr txBox="1"/>
            <p:nvPr/>
          </p:nvSpPr>
          <p:spPr>
            <a:xfrm>
              <a:off x="8269476" y="5152963"/>
              <a:ext cx="3005516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</a:rPr>
                <a:t>mRNA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疫苗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5203061" y="5164299"/>
              <a:ext cx="251848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兽用</a:t>
              </a:r>
              <a:r>
                <a:rPr lang="en-US" altLang="zh-CN" sz="2000" b="1" dirty="0">
                  <a:latin typeface="微软雅黑" panose="020B0503020204020204" charset="-122"/>
                  <a:ea typeface="微软雅黑" panose="020B0503020204020204" charset="-122"/>
                </a:rPr>
                <a:t>DNA</a:t>
              </a:r>
              <a:r>
                <a:rPr lang="zh-CN" altLang="en-US" sz="2000" b="1" dirty="0">
                  <a:latin typeface="微软雅黑" panose="020B0503020204020204" charset="-122"/>
                  <a:ea typeface="微软雅黑" panose="020B0503020204020204" charset="-122"/>
                </a:rPr>
                <a:t>疫苗</a:t>
              </a:r>
              <a:endParaRPr lang="zh-CN" altLang="en-US" sz="2000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693253" y="2021598"/>
              <a:ext cx="1605280" cy="5219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通用仪器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5" name="文本框 47"/>
            <p:cNvSpPr txBox="1"/>
            <p:nvPr/>
          </p:nvSpPr>
          <p:spPr>
            <a:xfrm>
              <a:off x="1516022" y="2860159"/>
              <a:ext cx="198002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生物合成仪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47"/>
            <p:cNvSpPr txBox="1"/>
            <p:nvPr/>
          </p:nvSpPr>
          <p:spPr>
            <a:xfrm>
              <a:off x="5555857" y="2916493"/>
              <a:ext cx="176041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DNA</a:t>
              </a:r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合成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47"/>
            <p:cNvSpPr txBox="1"/>
            <p:nvPr/>
          </p:nvSpPr>
          <p:spPr>
            <a:xfrm>
              <a:off x="8748878" y="2846360"/>
              <a:ext cx="20794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mRNA</a:t>
              </a:r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合成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462139" y="2433552"/>
              <a:ext cx="3417826" cy="480805"/>
              <a:chOff x="6462139" y="2454818"/>
              <a:chExt cx="3417826" cy="480805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6462139" y="2719618"/>
                <a:ext cx="3417826" cy="216005"/>
                <a:chOff x="2570752" y="1705127"/>
                <a:chExt cx="5580002" cy="223514"/>
              </a:xfrm>
            </p:grpSpPr>
            <p:cxnSp>
              <p:nvCxnSpPr>
                <p:cNvPr id="45" name="直接连接符 44"/>
                <p:cNvCxnSpPr/>
                <p:nvPr/>
              </p:nvCxnSpPr>
              <p:spPr>
                <a:xfrm>
                  <a:off x="2570754" y="1719676"/>
                  <a:ext cx="5580000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6200000">
                  <a:off x="2458998" y="1816881"/>
                  <a:ext cx="223507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rot="16200000">
                  <a:off x="8033564" y="1816887"/>
                  <a:ext cx="223508" cy="0"/>
                </a:xfrm>
                <a:prstGeom prst="line">
                  <a:avLst/>
                </a:prstGeom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接连接符 49"/>
              <p:cNvCxnSpPr/>
              <p:nvPr/>
            </p:nvCxnSpPr>
            <p:spPr>
              <a:xfrm rot="16200000">
                <a:off x="8001316" y="2598818"/>
                <a:ext cx="288000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文本框 2"/>
            <p:cNvSpPr txBox="1"/>
            <p:nvPr/>
          </p:nvSpPr>
          <p:spPr>
            <a:xfrm>
              <a:off x="7270619" y="1991118"/>
              <a:ext cx="1605280" cy="5219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t">
              <a:spAutoFit/>
            </a:bodyPr>
            <a:lstStyle/>
            <a:p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合成服务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 rot="16200000">
              <a:off x="2344037" y="2701119"/>
              <a:ext cx="32400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5977255" y="5514340"/>
            <a:ext cx="4612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高通量核酸合成平台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帮助每一家生物医药企业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8084185" y="3366770"/>
            <a:ext cx="3735070" cy="1195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2" descr="查看源图像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/>
          <a:srcRect r="-745" b="2538"/>
          <a:stretch>
            <a:fillRect/>
          </a:stretch>
        </p:blipFill>
        <p:spPr>
          <a:xfrm>
            <a:off x="407035" y="3388360"/>
            <a:ext cx="1327150" cy="1292860"/>
          </a:xfrm>
          <a:prstGeom prst="rect">
            <a:avLst/>
          </a:prstGeom>
        </p:spPr>
      </p:pic>
      <p:sp>
        <p:nvSpPr>
          <p:cNvPr id="4" name="文本框 47"/>
          <p:cNvSpPr txBox="1"/>
          <p:nvPr/>
        </p:nvSpPr>
        <p:spPr>
          <a:xfrm>
            <a:off x="646811" y="1790077"/>
            <a:ext cx="98425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To C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47"/>
          <p:cNvSpPr txBox="1"/>
          <p:nvPr/>
        </p:nvSpPr>
        <p:spPr>
          <a:xfrm>
            <a:off x="9229471" y="1752612"/>
            <a:ext cx="95250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To B</a:t>
            </a:r>
            <a:endParaRPr lang="en-US" altLang="zh-CN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1978660" y="3465195"/>
            <a:ext cx="1198880" cy="1222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4"/>
          <a:stretch>
            <a:fillRect/>
          </a:stretch>
        </p:blipFill>
        <p:spPr>
          <a:xfrm>
            <a:off x="3444240" y="3477895"/>
            <a:ext cx="1207135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5"/>
          <a:stretch>
            <a:fillRect/>
          </a:stretch>
        </p:blipFill>
        <p:spPr>
          <a:xfrm>
            <a:off x="5022215" y="3413125"/>
            <a:ext cx="3062605" cy="1369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431234" y="143977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联合创始人介绍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35"/>
          <a:stretch>
            <a:fillRect/>
          </a:stretch>
        </p:blipFill>
        <p:spPr bwMode="auto">
          <a:xfrm>
            <a:off x="1517588" y="1188877"/>
            <a:ext cx="1649855" cy="18735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文本框 22"/>
          <p:cNvSpPr txBox="1"/>
          <p:nvPr/>
        </p:nvSpPr>
        <p:spPr>
          <a:xfrm>
            <a:off x="1211436" y="302074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江会锋</a:t>
            </a:r>
            <a:r>
              <a:rPr lang="en-US" altLang="zh-CN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创始人兼首席科学家</a:t>
            </a:r>
            <a:endParaRPr lang="zh-CN" altLang="en-US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6565" r="29612" b="58206"/>
          <a:stretch>
            <a:fillRect/>
          </a:stretch>
        </p:blipFill>
        <p:spPr>
          <a:xfrm>
            <a:off x="5675865" y="1257308"/>
            <a:ext cx="1470826" cy="1736718"/>
          </a:xfrm>
          <a:prstGeom prst="ellipse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48419" y="3020745"/>
            <a:ext cx="2125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逯晓云</a:t>
            </a:r>
            <a:r>
              <a:rPr lang="en-US" altLang="zh-CN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联合创始人兼</a:t>
            </a:r>
            <a:r>
              <a:rPr lang="en-US" altLang="zh-CN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CEO</a:t>
            </a:r>
            <a:endParaRPr lang="en-US" altLang="zh-CN" sz="1400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67885" y="3713480"/>
            <a:ext cx="3486785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西北工业大学博士，曾任中科院天津工业生物技术所助理研究员；在</a:t>
            </a:r>
            <a:r>
              <a:rPr lang="en-US" altLang="zh-CN" i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Nature Communications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i="1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ACS Catalysis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等期刊发表论文</a:t>
            </a:r>
            <a:r>
              <a:rPr lang="en-US" altLang="zh-CN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余篇；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重点关注</a:t>
            </a:r>
            <a:r>
              <a:rPr lang="en-US" altLang="zh-CN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DNA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合成与应用，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申请国际国内专利共</a:t>
            </a:r>
            <a:r>
              <a:rPr lang="en-US" altLang="zh-CN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16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项，包含多项</a:t>
            </a:r>
            <a:r>
              <a:rPr lang="en-US" altLang="zh-CN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生物合成原创专利，其中授权</a:t>
            </a:r>
            <a:r>
              <a:rPr lang="en-US" altLang="zh-CN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kern="10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项，对该领域有深入了解和独到见解。</a:t>
            </a:r>
            <a:endParaRPr lang="zh-CN" altLang="en-US" kern="100" dirty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22"/>
          <p:cNvSpPr txBox="1"/>
          <p:nvPr/>
        </p:nvSpPr>
        <p:spPr>
          <a:xfrm>
            <a:off x="8724656" y="3021330"/>
            <a:ext cx="2696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冯志华</a:t>
            </a:r>
            <a:r>
              <a:rPr lang="en-US" altLang="zh-CN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</a:rPr>
              <a:t>联合创始人</a:t>
            </a:r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兼战略咨询</a:t>
            </a:r>
            <a:endParaRPr lang="zh-CN" altLang="en-US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15398" y="3713480"/>
            <a:ext cx="3514725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b="0" i="0" dirty="0">
                <a:solidFill>
                  <a:srgbClr val="02020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北京大学</a:t>
            </a:r>
            <a:r>
              <a:rPr lang="en-US" altLang="zh-CN" b="0" i="0" dirty="0">
                <a:solidFill>
                  <a:srgbClr val="02020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EMBA</a:t>
            </a:r>
            <a:r>
              <a:rPr lang="zh-CN" altLang="en-US" b="0" i="0" dirty="0">
                <a:solidFill>
                  <a:srgbClr val="02020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，天津滨海正信资产管理有限公司董事长、海河产业基金董事、合盈资本总裁；具有</a:t>
            </a:r>
            <a:r>
              <a:rPr lang="en-US" altLang="zh-CN" b="0" i="0" dirty="0">
                <a:solidFill>
                  <a:srgbClr val="02020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zh-CN" altLang="en-US" b="0" i="0" dirty="0">
                <a:solidFill>
                  <a:srgbClr val="020202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年以上金融领域投融资经验，在证券投资、股权投资、并购重组等领域拥有丰富的理论及实践经验；作为公司联合创始人，助力公司战略发展等。</a:t>
            </a:r>
            <a:endParaRPr lang="zh-CN" altLang="en-US" b="0" i="0" kern="100" dirty="0">
              <a:solidFill>
                <a:srgbClr val="020202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8275" y="3713480"/>
            <a:ext cx="4348480" cy="2584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中科院天津工业生物技术研究所研究员</a:t>
            </a:r>
            <a:endParaRPr lang="zh-CN" altLang="en-US" kern="1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just"/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长期从事合成生物学研究，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“CO</a:t>
            </a:r>
            <a:r>
              <a:rPr lang="en-US" altLang="zh-CN" kern="100" baseline="-25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2</a:t>
            </a: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人工合成淀粉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”</a:t>
            </a: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团队主要成员，</a:t>
            </a:r>
            <a:r>
              <a:rPr lang="zh-CN" altLang="en-US" kern="1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i="1" kern="100" dirty="0">
                <a:latin typeface="微软雅黑" panose="020B0503020204020204" charset="-122"/>
                <a:ea typeface="微软雅黑" panose="020B0503020204020204" charset="-122"/>
              </a:rPr>
              <a:t>Science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</a:rPr>
              <a:t>等发表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</a:rPr>
              <a:t>SCI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</a:rPr>
              <a:t>论文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</a:rPr>
              <a:t>50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</a:rPr>
              <a:t>余篇；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获得中科院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BR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计划、天津市青年千人、天津市杰出青年、国家自然科学基金</a:t>
            </a:r>
            <a:r>
              <a:rPr lang="en-US" altLang="zh-CN" kern="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YQ</a:t>
            </a:r>
            <a:r>
              <a:rPr lang="zh-CN" altLang="zh-CN" kern="1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等称号；参与国家合成生物学十三五、十四五规划；承担国家重点研发计划、科技部颠覆性专项、中国科学院重点部署项目等重大项目。</a:t>
            </a:r>
            <a:endParaRPr lang="zh-CN" altLang="zh-CN" kern="1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b="7735"/>
          <a:stretch>
            <a:fillRect/>
          </a:stretch>
        </p:blipFill>
        <p:spPr>
          <a:xfrm>
            <a:off x="9337348" y="1141818"/>
            <a:ext cx="1470825" cy="1902927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  <a:softEdge rad="0"/>
          </a:effectLst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178"/>
    </mc:Choice>
    <mc:Fallback>
      <p:transition spd="slow" advTm="5417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核心团队介绍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箭头: V 形 11"/>
          <p:cNvSpPr/>
          <p:nvPr/>
        </p:nvSpPr>
        <p:spPr>
          <a:xfrm>
            <a:off x="55901" y="6063736"/>
            <a:ext cx="3146749" cy="696420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3134">
                <a:srgbClr val="ACD6FB"/>
              </a:gs>
              <a:gs pos="62400">
                <a:srgbClr val="6BB7FA"/>
              </a:gs>
              <a:gs pos="100000">
                <a:srgbClr val="1790F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酶促研发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箭头: V 形 12"/>
          <p:cNvSpPr/>
          <p:nvPr/>
        </p:nvSpPr>
        <p:spPr>
          <a:xfrm>
            <a:off x="2945487" y="6063736"/>
            <a:ext cx="6198513" cy="696420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3134">
                <a:srgbClr val="ACD6FB"/>
              </a:gs>
              <a:gs pos="62400">
                <a:srgbClr val="6BB7FA"/>
              </a:gs>
              <a:gs pos="100000">
                <a:srgbClr val="1790F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设备研发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箭头: V 形 13"/>
          <p:cNvSpPr/>
          <p:nvPr/>
        </p:nvSpPr>
        <p:spPr>
          <a:xfrm>
            <a:off x="8918524" y="6063736"/>
            <a:ext cx="3146749" cy="696420"/>
          </a:xfrm>
          <a:prstGeom prst="chevron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3134">
                <a:srgbClr val="ACD6FB"/>
              </a:gs>
              <a:gs pos="62400">
                <a:srgbClr val="6BB7FA"/>
              </a:gs>
              <a:gs pos="100000">
                <a:srgbClr val="1790F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</a:rPr>
              <a:t>生产交付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6152" r="11789" b="20461"/>
          <a:stretch>
            <a:fillRect/>
          </a:stretch>
        </p:blipFill>
        <p:spPr>
          <a:xfrm>
            <a:off x="3671114" y="1242584"/>
            <a:ext cx="1620491" cy="243587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8" t="4988" r="7210" b="15242"/>
          <a:stretch>
            <a:fillRect/>
          </a:stretch>
        </p:blipFill>
        <p:spPr>
          <a:xfrm>
            <a:off x="9513902" y="1243046"/>
            <a:ext cx="1655585" cy="242895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487611" y="3682542"/>
            <a:ext cx="212571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初</a:t>
            </a:r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环宇博士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生物酶研发负责人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169285" y="3672205"/>
            <a:ext cx="271018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田振阳博士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高通量芯片研发负责人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78835" y="3672002"/>
            <a:ext cx="212571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宋炎博士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生产交付负责人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275734" y="4248785"/>
            <a:ext cx="2349499" cy="159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南开大学博士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，中科院天津工业生物技术研究所博士后，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搭建了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ONT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测序平台，负责二代及三代测序的平台搭建及运营。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参与国自然基金项目、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863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等多项项目，发表文章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4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篇，发明专利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2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项。</a:t>
            </a:r>
            <a:endParaRPr lang="zh-CN" altLang="en-US"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963025" y="4248785"/>
            <a:ext cx="2856865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中科院高能物理所博士，曾任天津华大基因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医学检验所有限公司高级研发工程师近十年；在生产研发体系建立、商业合作项目技术评估、问题解决及跟进等方面有丰富经验。参与发表文章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余篇，专利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项。多项专利应用于全线产品的底层技术升级。</a:t>
            </a:r>
            <a:endParaRPr lang="zh-CN" altLang="en-US"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3685" y="4248785"/>
            <a:ext cx="2672080" cy="1599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中国科学技术大学博士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，中科院天津工业生物技术研究所博士后，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主要研究领域为蛋白质结构模拟和计算设计，利用人工智能进行新酶设计和改造，研究成果在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Nature methods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JCIM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等期刊发表。</a:t>
            </a:r>
            <a:endParaRPr lang="zh-CN" altLang="en-US"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6" t="8736" r="6449" b="11535"/>
          <a:stretch>
            <a:fillRect/>
          </a:stretch>
        </p:blipFill>
        <p:spPr>
          <a:xfrm>
            <a:off x="751726" y="1238901"/>
            <a:ext cx="1620492" cy="243310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98944" y="3673341"/>
            <a:ext cx="279009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秦传宗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algn="ctr"/>
            <a:r>
              <a:rPr lang="zh-CN" altLang="en-US" b="1" dirty="0">
                <a:solidFill>
                  <a:srgbClr val="0000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装备仪器研发负责人</a:t>
            </a:r>
            <a:endParaRPr lang="en-US" altLang="zh-CN" b="1" dirty="0">
              <a:solidFill>
                <a:srgbClr val="0000C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5325" y="4248785"/>
            <a:ext cx="3142615" cy="181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kern="1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曾任职中国化工集团、中科院苏州纳米所、先进院等科研部门研发工程师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，专注自动化开发，特别是喷墨打印应用领域的研究工作；参与多个省级、国家级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MEMS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及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3D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打印项目，设计出当时世界最快的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3dp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型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3d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打印机，研发成功性能参数接近国外产品的</a:t>
            </a:r>
            <a:r>
              <a:rPr lang="en-US" altLang="zh-CN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MEMS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喷墨打印头。</a:t>
            </a:r>
            <a:endParaRPr lang="zh-CN" altLang="en-US" sz="1400" kern="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8" t="9518" r="12131" b="14826"/>
          <a:stretch>
            <a:fillRect/>
          </a:stretch>
        </p:blipFill>
        <p:spPr>
          <a:xfrm>
            <a:off x="6574961" y="1248458"/>
            <a:ext cx="1655585" cy="2430000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224"/>
    </mc:Choice>
    <mc:Fallback>
      <p:transition spd="slow" advTm="6422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4"/>
          <p:cNvPicPr>
            <a:picLocks noChangeAspect="1"/>
          </p:cNvPicPr>
          <p:nvPr/>
        </p:nvPicPr>
        <p:blipFill rotWithShape="1">
          <a:blip r:embed="rId1"/>
          <a:srcRect t="9250"/>
          <a:stretch>
            <a:fillRect/>
          </a:stretch>
        </p:blipFill>
        <p:spPr>
          <a:xfrm rot="16200000">
            <a:off x="3070351" y="-2035309"/>
            <a:ext cx="6033096" cy="12173795"/>
          </a:xfrm>
          <a:prstGeom prst="rect">
            <a:avLst/>
          </a:prstGeom>
        </p:spPr>
      </p:pic>
      <p:sp>
        <p:nvSpPr>
          <p:cNvPr id="1048786" name="标题 1"/>
          <p:cNvSpPr txBox="1"/>
          <p:nvPr/>
        </p:nvSpPr>
        <p:spPr>
          <a:xfrm>
            <a:off x="0" y="342342"/>
            <a:ext cx="12003289" cy="874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未来愿景</a:t>
            </a: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48787" name="矩形 1"/>
          <p:cNvSpPr/>
          <p:nvPr/>
        </p:nvSpPr>
        <p:spPr>
          <a:xfrm>
            <a:off x="0" y="3167380"/>
            <a:ext cx="1219136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合作凝聚力量，基因造福人类</a:t>
            </a:r>
            <a:endParaRPr lang="zh-CN" altLang="en-US" sz="6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740" y="205105"/>
            <a:ext cx="9568180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未来愿景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p:transition spd="slow" advTm="601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 flipH="1">
            <a:off x="-42" y="90"/>
            <a:ext cx="6275320" cy="6858000"/>
            <a:chOff x="6268058" y="0"/>
            <a:chExt cx="5949068" cy="6877830"/>
          </a:xfrm>
        </p:grpSpPr>
        <p:grpSp>
          <p:nvGrpSpPr>
            <p:cNvPr id="7" name="组合 6"/>
            <p:cNvGrpSpPr/>
            <p:nvPr/>
          </p:nvGrpSpPr>
          <p:grpSpPr>
            <a:xfrm>
              <a:off x="6283849" y="3971943"/>
              <a:ext cx="1573148" cy="2905887"/>
              <a:chOff x="6274803" y="3952113"/>
              <a:chExt cx="1573148" cy="2905887"/>
            </a:xfrm>
          </p:grpSpPr>
          <p:pic>
            <p:nvPicPr>
              <p:cNvPr id="8" name="Picture 4" descr="查看源图像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75" t="57928" r="39235" b="-150"/>
              <a:stretch>
                <a:fillRect/>
              </a:stretch>
            </p:blipFill>
            <p:spPr bwMode="auto">
              <a:xfrm>
                <a:off x="6683488" y="3962401"/>
                <a:ext cx="1164463" cy="2895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等腰三角形 9"/>
              <p:cNvSpPr/>
              <p:nvPr/>
            </p:nvSpPr>
            <p:spPr>
              <a:xfrm flipV="1">
                <a:off x="6274803" y="3952113"/>
                <a:ext cx="1089768" cy="2825050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2" descr="查看源图像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0" r="7913"/>
            <a:stretch>
              <a:fillRect/>
            </a:stretch>
          </p:blipFill>
          <p:spPr bwMode="auto">
            <a:xfrm>
              <a:off x="7847951" y="0"/>
              <a:ext cx="4369175" cy="686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等腰三角形 11"/>
            <p:cNvSpPr/>
            <p:nvPr/>
          </p:nvSpPr>
          <p:spPr>
            <a:xfrm rot="5400000">
              <a:off x="7507344" y="1964125"/>
              <a:ext cx="1169421" cy="651010"/>
            </a:xfrm>
            <a:prstGeom prst="triangle">
              <a:avLst>
                <a:gd name="adj" fmla="val 4881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任意多边形 3"/>
            <p:cNvSpPr/>
            <p:nvPr/>
          </p:nvSpPr>
          <p:spPr>
            <a:xfrm>
              <a:off x="6268058" y="0"/>
              <a:ext cx="2359104" cy="6868288"/>
            </a:xfrm>
            <a:custGeom>
              <a:avLst/>
              <a:gdLst>
                <a:gd name="connsiteX0" fmla="*/ 1411357 w 4174435"/>
                <a:gd name="connsiteY0" fmla="*/ 0 h 6848061"/>
                <a:gd name="connsiteX1" fmla="*/ 2892287 w 4174435"/>
                <a:gd name="connsiteY1" fmla="*/ 0 h 6848061"/>
                <a:gd name="connsiteX2" fmla="*/ 4174435 w 4174435"/>
                <a:gd name="connsiteY2" fmla="*/ 1997765 h 6848061"/>
                <a:gd name="connsiteX3" fmla="*/ 1073426 w 4174435"/>
                <a:gd name="connsiteY3" fmla="*/ 6848061 h 6848061"/>
                <a:gd name="connsiteX4" fmla="*/ 0 w 4174435"/>
                <a:gd name="connsiteY4" fmla="*/ 6848061 h 6848061"/>
                <a:gd name="connsiteX5" fmla="*/ 2922105 w 4174435"/>
                <a:gd name="connsiteY5" fmla="*/ 2295939 h 6848061"/>
                <a:gd name="connsiteX6" fmla="*/ 1411357 w 4174435"/>
                <a:gd name="connsiteY6" fmla="*/ 0 h 6848061"/>
                <a:gd name="connsiteX0-1" fmla="*/ 1739348 w 4174435"/>
                <a:gd name="connsiteY0-2" fmla="*/ 0 h 6848061"/>
                <a:gd name="connsiteX1-3" fmla="*/ 2892287 w 4174435"/>
                <a:gd name="connsiteY1-4" fmla="*/ 0 h 6848061"/>
                <a:gd name="connsiteX2-5" fmla="*/ 4174435 w 4174435"/>
                <a:gd name="connsiteY2-6" fmla="*/ 1997765 h 6848061"/>
                <a:gd name="connsiteX3-7" fmla="*/ 1073426 w 4174435"/>
                <a:gd name="connsiteY3-8" fmla="*/ 6848061 h 6848061"/>
                <a:gd name="connsiteX4-9" fmla="*/ 0 w 4174435"/>
                <a:gd name="connsiteY4-10" fmla="*/ 6848061 h 6848061"/>
                <a:gd name="connsiteX5-11" fmla="*/ 2922105 w 4174435"/>
                <a:gd name="connsiteY5-12" fmla="*/ 2295939 h 6848061"/>
                <a:gd name="connsiteX6-13" fmla="*/ 1739348 w 4174435"/>
                <a:gd name="connsiteY6-14" fmla="*/ 0 h 6848061"/>
                <a:gd name="connsiteX0-15" fmla="*/ 1515719 w 3950806"/>
                <a:gd name="connsiteY0-16" fmla="*/ 0 h 6848061"/>
                <a:gd name="connsiteX1-17" fmla="*/ 2668658 w 3950806"/>
                <a:gd name="connsiteY1-18" fmla="*/ 0 h 6848061"/>
                <a:gd name="connsiteX2-19" fmla="*/ 3950806 w 3950806"/>
                <a:gd name="connsiteY2-20" fmla="*/ 1997765 h 6848061"/>
                <a:gd name="connsiteX3-21" fmla="*/ 849797 w 3950806"/>
                <a:gd name="connsiteY3-22" fmla="*/ 6848061 h 6848061"/>
                <a:gd name="connsiteX4-23" fmla="*/ 0 w 3950806"/>
                <a:gd name="connsiteY4-24" fmla="*/ 6848061 h 6848061"/>
                <a:gd name="connsiteX5-25" fmla="*/ 2698476 w 3950806"/>
                <a:gd name="connsiteY5-26" fmla="*/ 2295939 h 6848061"/>
                <a:gd name="connsiteX6-27" fmla="*/ 1515719 w 3950806"/>
                <a:gd name="connsiteY6-28" fmla="*/ 0 h 6848061"/>
                <a:gd name="connsiteX0-29" fmla="*/ 1515719 w 3950806"/>
                <a:gd name="connsiteY0-30" fmla="*/ 0 h 6848061"/>
                <a:gd name="connsiteX1-31" fmla="*/ 2668658 w 3950806"/>
                <a:gd name="connsiteY1-32" fmla="*/ 0 h 6848061"/>
                <a:gd name="connsiteX2-33" fmla="*/ 3950806 w 3950806"/>
                <a:gd name="connsiteY2-34" fmla="*/ 1997765 h 6848061"/>
                <a:gd name="connsiteX3-35" fmla="*/ 849797 w 3950806"/>
                <a:gd name="connsiteY3-36" fmla="*/ 6848061 h 6848061"/>
                <a:gd name="connsiteX4-37" fmla="*/ 0 w 3950806"/>
                <a:gd name="connsiteY4-38" fmla="*/ 6848061 h 6848061"/>
                <a:gd name="connsiteX5-39" fmla="*/ 2773020 w 3950806"/>
                <a:gd name="connsiteY5-40" fmla="*/ 2286000 h 6848061"/>
                <a:gd name="connsiteX6-41" fmla="*/ 1515719 w 3950806"/>
                <a:gd name="connsiteY6-42" fmla="*/ 0 h 6848061"/>
                <a:gd name="connsiteX0-43" fmla="*/ 1515719 w 3950806"/>
                <a:gd name="connsiteY0-44" fmla="*/ 0 h 6848061"/>
                <a:gd name="connsiteX1-45" fmla="*/ 2668658 w 3950806"/>
                <a:gd name="connsiteY1-46" fmla="*/ 0 h 6848061"/>
                <a:gd name="connsiteX2-47" fmla="*/ 3950806 w 3950806"/>
                <a:gd name="connsiteY2-48" fmla="*/ 1997765 h 6848061"/>
                <a:gd name="connsiteX3-49" fmla="*/ 849797 w 3950806"/>
                <a:gd name="connsiteY3-50" fmla="*/ 6848061 h 6848061"/>
                <a:gd name="connsiteX4-51" fmla="*/ 0 w 3950806"/>
                <a:gd name="connsiteY4-52" fmla="*/ 6848061 h 6848061"/>
                <a:gd name="connsiteX5-53" fmla="*/ 2937015 w 3950806"/>
                <a:gd name="connsiteY5-54" fmla="*/ 2286000 h 6848061"/>
                <a:gd name="connsiteX6-55" fmla="*/ 1515719 w 3950806"/>
                <a:gd name="connsiteY6-56" fmla="*/ 0 h 6848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950806" h="6848061">
                  <a:moveTo>
                    <a:pt x="1515719" y="0"/>
                  </a:moveTo>
                  <a:lnTo>
                    <a:pt x="2668658" y="0"/>
                  </a:lnTo>
                  <a:lnTo>
                    <a:pt x="3950806" y="1997765"/>
                  </a:lnTo>
                  <a:lnTo>
                    <a:pt x="849797" y="6848061"/>
                  </a:lnTo>
                  <a:lnTo>
                    <a:pt x="0" y="6848061"/>
                  </a:lnTo>
                  <a:lnTo>
                    <a:pt x="2937015" y="2286000"/>
                  </a:lnTo>
                  <a:lnTo>
                    <a:pt x="1515719" y="0"/>
                  </a:lnTo>
                  <a:close/>
                </a:path>
              </a:pathLst>
            </a:custGeom>
            <a:solidFill>
              <a:srgbClr val="179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5827523" y="1812027"/>
            <a:ext cx="4479539" cy="243848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感谢各位评委！</a:t>
            </a:r>
            <a:endParaRPr lang="en-US" altLang="zh-CN" sz="54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54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敬请指正！</a:t>
            </a:r>
            <a:endParaRPr lang="zh-CN" altLang="en-US" sz="54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44"/>
    </mc:Choice>
    <mc:Fallback>
      <p:transition spd="slow" advTm="77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1778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6067374" y="0"/>
            <a:ext cx="6124626" cy="6873810"/>
            <a:chOff x="6268058" y="0"/>
            <a:chExt cx="5949068" cy="6877830"/>
          </a:xfrm>
        </p:grpSpPr>
        <p:grpSp>
          <p:nvGrpSpPr>
            <p:cNvPr id="58" name="组合 57"/>
            <p:cNvGrpSpPr/>
            <p:nvPr/>
          </p:nvGrpSpPr>
          <p:grpSpPr>
            <a:xfrm>
              <a:off x="6283849" y="3971943"/>
              <a:ext cx="1573148" cy="2905887"/>
              <a:chOff x="6274803" y="3952113"/>
              <a:chExt cx="1573148" cy="2905887"/>
            </a:xfrm>
          </p:grpSpPr>
          <p:pic>
            <p:nvPicPr>
              <p:cNvPr id="62" name="Picture 4" descr="查看源图像"/>
              <p:cNvPicPr>
                <a:picLocks noChangeAspect="1" noChangeArrowheads="1"/>
              </p:cNvPicPr>
              <p:nvPr/>
            </p:nvPicPr>
            <p:blipFill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275" t="57928" r="39235" b="-150"/>
              <a:stretch>
                <a:fillRect/>
              </a:stretch>
            </p:blipFill>
            <p:spPr bwMode="auto">
              <a:xfrm>
                <a:off x="6683488" y="3962401"/>
                <a:ext cx="1164463" cy="2895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3" name="等腰三角形 62"/>
              <p:cNvSpPr/>
              <p:nvPr/>
            </p:nvSpPr>
            <p:spPr>
              <a:xfrm flipV="1">
                <a:off x="6274803" y="3952113"/>
                <a:ext cx="1089768" cy="2825050"/>
              </a:xfrm>
              <a:prstGeom prst="triangle">
                <a:avLst>
                  <a:gd name="adj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59" name="Picture 2" descr="查看源图像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0" r="7913"/>
            <a:stretch>
              <a:fillRect/>
            </a:stretch>
          </p:blipFill>
          <p:spPr bwMode="auto">
            <a:xfrm>
              <a:off x="7847951" y="0"/>
              <a:ext cx="4369175" cy="686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等腰三角形 59"/>
            <p:cNvSpPr/>
            <p:nvPr/>
          </p:nvSpPr>
          <p:spPr>
            <a:xfrm rot="5400000">
              <a:off x="7507344" y="1964125"/>
              <a:ext cx="1169421" cy="651010"/>
            </a:xfrm>
            <a:prstGeom prst="triangle">
              <a:avLst>
                <a:gd name="adj" fmla="val 4881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3"/>
            <p:cNvSpPr/>
            <p:nvPr/>
          </p:nvSpPr>
          <p:spPr>
            <a:xfrm>
              <a:off x="6268058" y="0"/>
              <a:ext cx="2359104" cy="6868288"/>
            </a:xfrm>
            <a:custGeom>
              <a:avLst/>
              <a:gdLst>
                <a:gd name="connsiteX0" fmla="*/ 1411357 w 4174435"/>
                <a:gd name="connsiteY0" fmla="*/ 0 h 6848061"/>
                <a:gd name="connsiteX1" fmla="*/ 2892287 w 4174435"/>
                <a:gd name="connsiteY1" fmla="*/ 0 h 6848061"/>
                <a:gd name="connsiteX2" fmla="*/ 4174435 w 4174435"/>
                <a:gd name="connsiteY2" fmla="*/ 1997765 h 6848061"/>
                <a:gd name="connsiteX3" fmla="*/ 1073426 w 4174435"/>
                <a:gd name="connsiteY3" fmla="*/ 6848061 h 6848061"/>
                <a:gd name="connsiteX4" fmla="*/ 0 w 4174435"/>
                <a:gd name="connsiteY4" fmla="*/ 6848061 h 6848061"/>
                <a:gd name="connsiteX5" fmla="*/ 2922105 w 4174435"/>
                <a:gd name="connsiteY5" fmla="*/ 2295939 h 6848061"/>
                <a:gd name="connsiteX6" fmla="*/ 1411357 w 4174435"/>
                <a:gd name="connsiteY6" fmla="*/ 0 h 6848061"/>
                <a:gd name="connsiteX0-1" fmla="*/ 1739348 w 4174435"/>
                <a:gd name="connsiteY0-2" fmla="*/ 0 h 6848061"/>
                <a:gd name="connsiteX1-3" fmla="*/ 2892287 w 4174435"/>
                <a:gd name="connsiteY1-4" fmla="*/ 0 h 6848061"/>
                <a:gd name="connsiteX2-5" fmla="*/ 4174435 w 4174435"/>
                <a:gd name="connsiteY2-6" fmla="*/ 1997765 h 6848061"/>
                <a:gd name="connsiteX3-7" fmla="*/ 1073426 w 4174435"/>
                <a:gd name="connsiteY3-8" fmla="*/ 6848061 h 6848061"/>
                <a:gd name="connsiteX4-9" fmla="*/ 0 w 4174435"/>
                <a:gd name="connsiteY4-10" fmla="*/ 6848061 h 6848061"/>
                <a:gd name="connsiteX5-11" fmla="*/ 2922105 w 4174435"/>
                <a:gd name="connsiteY5-12" fmla="*/ 2295939 h 6848061"/>
                <a:gd name="connsiteX6-13" fmla="*/ 1739348 w 4174435"/>
                <a:gd name="connsiteY6-14" fmla="*/ 0 h 6848061"/>
                <a:gd name="connsiteX0-15" fmla="*/ 1515719 w 3950806"/>
                <a:gd name="connsiteY0-16" fmla="*/ 0 h 6848061"/>
                <a:gd name="connsiteX1-17" fmla="*/ 2668658 w 3950806"/>
                <a:gd name="connsiteY1-18" fmla="*/ 0 h 6848061"/>
                <a:gd name="connsiteX2-19" fmla="*/ 3950806 w 3950806"/>
                <a:gd name="connsiteY2-20" fmla="*/ 1997765 h 6848061"/>
                <a:gd name="connsiteX3-21" fmla="*/ 849797 w 3950806"/>
                <a:gd name="connsiteY3-22" fmla="*/ 6848061 h 6848061"/>
                <a:gd name="connsiteX4-23" fmla="*/ 0 w 3950806"/>
                <a:gd name="connsiteY4-24" fmla="*/ 6848061 h 6848061"/>
                <a:gd name="connsiteX5-25" fmla="*/ 2698476 w 3950806"/>
                <a:gd name="connsiteY5-26" fmla="*/ 2295939 h 6848061"/>
                <a:gd name="connsiteX6-27" fmla="*/ 1515719 w 3950806"/>
                <a:gd name="connsiteY6-28" fmla="*/ 0 h 6848061"/>
                <a:gd name="connsiteX0-29" fmla="*/ 1515719 w 3950806"/>
                <a:gd name="connsiteY0-30" fmla="*/ 0 h 6848061"/>
                <a:gd name="connsiteX1-31" fmla="*/ 2668658 w 3950806"/>
                <a:gd name="connsiteY1-32" fmla="*/ 0 h 6848061"/>
                <a:gd name="connsiteX2-33" fmla="*/ 3950806 w 3950806"/>
                <a:gd name="connsiteY2-34" fmla="*/ 1997765 h 6848061"/>
                <a:gd name="connsiteX3-35" fmla="*/ 849797 w 3950806"/>
                <a:gd name="connsiteY3-36" fmla="*/ 6848061 h 6848061"/>
                <a:gd name="connsiteX4-37" fmla="*/ 0 w 3950806"/>
                <a:gd name="connsiteY4-38" fmla="*/ 6848061 h 6848061"/>
                <a:gd name="connsiteX5-39" fmla="*/ 2773020 w 3950806"/>
                <a:gd name="connsiteY5-40" fmla="*/ 2286000 h 6848061"/>
                <a:gd name="connsiteX6-41" fmla="*/ 1515719 w 3950806"/>
                <a:gd name="connsiteY6-42" fmla="*/ 0 h 6848061"/>
                <a:gd name="connsiteX0-43" fmla="*/ 1515719 w 3950806"/>
                <a:gd name="connsiteY0-44" fmla="*/ 0 h 6848061"/>
                <a:gd name="connsiteX1-45" fmla="*/ 2668658 w 3950806"/>
                <a:gd name="connsiteY1-46" fmla="*/ 0 h 6848061"/>
                <a:gd name="connsiteX2-47" fmla="*/ 3950806 w 3950806"/>
                <a:gd name="connsiteY2-48" fmla="*/ 1997765 h 6848061"/>
                <a:gd name="connsiteX3-49" fmla="*/ 849797 w 3950806"/>
                <a:gd name="connsiteY3-50" fmla="*/ 6848061 h 6848061"/>
                <a:gd name="connsiteX4-51" fmla="*/ 0 w 3950806"/>
                <a:gd name="connsiteY4-52" fmla="*/ 6848061 h 6848061"/>
                <a:gd name="connsiteX5-53" fmla="*/ 2937015 w 3950806"/>
                <a:gd name="connsiteY5-54" fmla="*/ 2286000 h 6848061"/>
                <a:gd name="connsiteX6-55" fmla="*/ 1515719 w 3950806"/>
                <a:gd name="connsiteY6-56" fmla="*/ 0 h 684806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3950806" h="6848061">
                  <a:moveTo>
                    <a:pt x="1515719" y="0"/>
                  </a:moveTo>
                  <a:lnTo>
                    <a:pt x="2668658" y="0"/>
                  </a:lnTo>
                  <a:lnTo>
                    <a:pt x="3950806" y="1997765"/>
                  </a:lnTo>
                  <a:lnTo>
                    <a:pt x="849797" y="6848061"/>
                  </a:lnTo>
                  <a:lnTo>
                    <a:pt x="0" y="6848061"/>
                  </a:lnTo>
                  <a:lnTo>
                    <a:pt x="2937015" y="2286000"/>
                  </a:lnTo>
                  <a:lnTo>
                    <a:pt x="1515719" y="0"/>
                  </a:lnTo>
                  <a:close/>
                </a:path>
              </a:pathLst>
            </a:custGeom>
            <a:solidFill>
              <a:srgbClr val="1790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Freeform 6"/>
          <p:cNvSpPr/>
          <p:nvPr/>
        </p:nvSpPr>
        <p:spPr bwMode="auto">
          <a:xfrm>
            <a:off x="549910" y="2007235"/>
            <a:ext cx="2571115" cy="2816225"/>
          </a:xfrm>
          <a:custGeom>
            <a:avLst/>
            <a:gdLst>
              <a:gd name="T0" fmla="*/ 1203 w 1622"/>
              <a:gd name="T1" fmla="*/ 57 h 1622"/>
              <a:gd name="T2" fmla="*/ 1067 w 1622"/>
              <a:gd name="T3" fmla="*/ 0 h 1622"/>
              <a:gd name="T4" fmla="*/ 555 w 1622"/>
              <a:gd name="T5" fmla="*/ 0 h 1622"/>
              <a:gd name="T6" fmla="*/ 419 w 1622"/>
              <a:gd name="T7" fmla="*/ 57 h 1622"/>
              <a:gd name="T8" fmla="*/ 57 w 1622"/>
              <a:gd name="T9" fmla="*/ 419 h 1622"/>
              <a:gd name="T10" fmla="*/ 0 w 1622"/>
              <a:gd name="T11" fmla="*/ 555 h 1622"/>
              <a:gd name="T12" fmla="*/ 0 w 1622"/>
              <a:gd name="T13" fmla="*/ 1067 h 1622"/>
              <a:gd name="T14" fmla="*/ 57 w 1622"/>
              <a:gd name="T15" fmla="*/ 1204 h 1622"/>
              <a:gd name="T16" fmla="*/ 419 w 1622"/>
              <a:gd name="T17" fmla="*/ 1565 h 1622"/>
              <a:gd name="T18" fmla="*/ 555 w 1622"/>
              <a:gd name="T19" fmla="*/ 1622 h 1622"/>
              <a:gd name="T20" fmla="*/ 1067 w 1622"/>
              <a:gd name="T21" fmla="*/ 1622 h 1622"/>
              <a:gd name="T22" fmla="*/ 1203 w 1622"/>
              <a:gd name="T23" fmla="*/ 1565 h 1622"/>
              <a:gd name="T24" fmla="*/ 1565 w 1622"/>
              <a:gd name="T25" fmla="*/ 1204 h 1622"/>
              <a:gd name="T26" fmla="*/ 1622 w 1622"/>
              <a:gd name="T27" fmla="*/ 1067 h 1622"/>
              <a:gd name="T28" fmla="*/ 1622 w 1622"/>
              <a:gd name="T29" fmla="*/ 555 h 1622"/>
              <a:gd name="T30" fmla="*/ 1565 w 1622"/>
              <a:gd name="T31" fmla="*/ 419 h 1622"/>
              <a:gd name="T32" fmla="*/ 1203 w 1622"/>
              <a:gd name="T33" fmla="*/ 57 h 1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2" h="1622">
                <a:moveTo>
                  <a:pt x="1203" y="57"/>
                </a:moveTo>
                <a:cubicBezTo>
                  <a:pt x="1172" y="26"/>
                  <a:pt x="1111" y="0"/>
                  <a:pt x="1067" y="0"/>
                </a:cubicBezTo>
                <a:cubicBezTo>
                  <a:pt x="555" y="0"/>
                  <a:pt x="555" y="0"/>
                  <a:pt x="555" y="0"/>
                </a:cubicBezTo>
                <a:cubicBezTo>
                  <a:pt x="511" y="0"/>
                  <a:pt x="450" y="26"/>
                  <a:pt x="419" y="57"/>
                </a:cubicBezTo>
                <a:cubicBezTo>
                  <a:pt x="57" y="419"/>
                  <a:pt x="57" y="419"/>
                  <a:pt x="57" y="419"/>
                </a:cubicBezTo>
                <a:cubicBezTo>
                  <a:pt x="26" y="450"/>
                  <a:pt x="0" y="511"/>
                  <a:pt x="0" y="555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0" y="1111"/>
                  <a:pt x="26" y="1173"/>
                  <a:pt x="57" y="1204"/>
                </a:cubicBezTo>
                <a:cubicBezTo>
                  <a:pt x="419" y="1565"/>
                  <a:pt x="419" y="1565"/>
                  <a:pt x="419" y="1565"/>
                </a:cubicBezTo>
                <a:cubicBezTo>
                  <a:pt x="450" y="1597"/>
                  <a:pt x="511" y="1622"/>
                  <a:pt x="555" y="1622"/>
                </a:cubicBezTo>
                <a:cubicBezTo>
                  <a:pt x="1067" y="1622"/>
                  <a:pt x="1067" y="1622"/>
                  <a:pt x="1067" y="1622"/>
                </a:cubicBezTo>
                <a:cubicBezTo>
                  <a:pt x="1111" y="1622"/>
                  <a:pt x="1172" y="1597"/>
                  <a:pt x="1203" y="1565"/>
                </a:cubicBezTo>
                <a:cubicBezTo>
                  <a:pt x="1565" y="1204"/>
                  <a:pt x="1565" y="1204"/>
                  <a:pt x="1565" y="1204"/>
                </a:cubicBezTo>
                <a:cubicBezTo>
                  <a:pt x="1596" y="1173"/>
                  <a:pt x="1622" y="1111"/>
                  <a:pt x="1622" y="1067"/>
                </a:cubicBezTo>
                <a:cubicBezTo>
                  <a:pt x="1622" y="555"/>
                  <a:pt x="1622" y="555"/>
                  <a:pt x="1622" y="555"/>
                </a:cubicBezTo>
                <a:cubicBezTo>
                  <a:pt x="1622" y="511"/>
                  <a:pt x="1596" y="450"/>
                  <a:pt x="1565" y="419"/>
                </a:cubicBezTo>
                <a:lnTo>
                  <a:pt x="1203" y="5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335047" y="1464057"/>
            <a:ext cx="550606" cy="550606"/>
          </a:xfrm>
          <a:prstGeom prst="ellipse">
            <a:avLst/>
          </a:prstGeom>
          <a:solidFill>
            <a:srgbClr val="179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1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335047" y="3270373"/>
            <a:ext cx="550606" cy="550606"/>
          </a:xfrm>
          <a:prstGeom prst="ellipse">
            <a:avLst/>
          </a:prstGeom>
          <a:solidFill>
            <a:srgbClr val="179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3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335047" y="4173532"/>
            <a:ext cx="550606" cy="550606"/>
          </a:xfrm>
          <a:prstGeom prst="ellipse">
            <a:avLst/>
          </a:prstGeom>
          <a:solidFill>
            <a:srgbClr val="179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4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72889" y="1488729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95757"/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行业及市场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72889" y="330188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95757"/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商业模式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82459" y="262827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95757"/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目录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6" name="矩形 15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753745" y="3251200"/>
            <a:ext cx="220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CONTNETS</a:t>
            </a:r>
            <a:endParaRPr lang="en-US" altLang="zh-CN" sz="2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矩形 1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642642" y="3617060"/>
            <a:ext cx="3782382" cy="4442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398146" y="3167369"/>
            <a:ext cx="874644" cy="0"/>
            <a:chOff x="5625548" y="3867892"/>
            <a:chExt cx="874644" cy="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5625548" y="3867892"/>
              <a:ext cx="219443" cy="0"/>
            </a:xfrm>
            <a:prstGeom prst="line">
              <a:avLst/>
            </a:prstGeom>
            <a:ln w="38100">
              <a:solidFill>
                <a:srgbClr val="0101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5843428" y="3867892"/>
              <a:ext cx="219443" cy="0"/>
            </a:xfrm>
            <a:prstGeom prst="line">
              <a:avLst/>
            </a:prstGeom>
            <a:ln w="38100">
              <a:solidFill>
                <a:srgbClr val="0101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6061306" y="3867892"/>
              <a:ext cx="219443" cy="0"/>
            </a:xfrm>
            <a:prstGeom prst="line">
              <a:avLst/>
            </a:prstGeom>
            <a:ln w="38100">
              <a:solidFill>
                <a:srgbClr val="0101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6280749" y="3867892"/>
              <a:ext cx="219443" cy="0"/>
            </a:xfrm>
            <a:prstGeom prst="line">
              <a:avLst/>
            </a:prstGeom>
            <a:ln w="38100">
              <a:solidFill>
                <a:srgbClr val="0101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65_1"/>
          <p:cNvSpPr/>
          <p:nvPr/>
        </p:nvSpPr>
        <p:spPr>
          <a:xfrm>
            <a:off x="676910" y="2142490"/>
            <a:ext cx="2317115" cy="2433955"/>
          </a:xfrm>
          <a:prstGeom prst="ellipse">
            <a:avLst/>
          </a:prstGeom>
          <a:noFill/>
          <a:ln w="57150">
            <a:solidFill>
              <a:srgbClr val="0101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335047" y="2367215"/>
            <a:ext cx="550606" cy="550606"/>
          </a:xfrm>
          <a:prstGeom prst="ellipse">
            <a:avLst/>
          </a:prstGeom>
          <a:solidFill>
            <a:srgbClr val="179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</a:t>
            </a:r>
            <a:endParaRPr lang="en-US" altLang="zh-CN" sz="2400" b="1" dirty="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72889" y="238599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95757"/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技术和产品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72889" y="42021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95757"/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核心团队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"/>
    </mc:Choice>
    <mc:Fallback>
      <p:transition spd="slow" advTm="8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0044430" y="4750435"/>
            <a:ext cx="1979295" cy="13011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550" y="5194935"/>
            <a:ext cx="1700530" cy="65341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10127615" y="2744470"/>
            <a:ext cx="1813560" cy="658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1" name="标题 1"/>
          <p:cNvSpPr txBox="1"/>
          <p:nvPr/>
        </p:nvSpPr>
        <p:spPr>
          <a:xfrm>
            <a:off x="0" y="289560"/>
            <a:ext cx="9060815" cy="8743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核心竞争力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合成生物学是生命科学的第三次革命</a:t>
            </a:r>
            <a:endParaRPr lang="zh-CN" altLang="en-US" sz="3600" dirty="0">
              <a:solidFill>
                <a:srgbClr val="1790F8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329055" y="2191385"/>
            <a:ext cx="19361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科学革命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74897" y="2725169"/>
            <a:ext cx="2982021" cy="412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 b="1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Freeform 8"/>
          <p:cNvSpPr/>
          <p:nvPr/>
        </p:nvSpPr>
        <p:spPr bwMode="auto">
          <a:xfrm>
            <a:off x="283737" y="2620240"/>
            <a:ext cx="763330" cy="1571596"/>
          </a:xfrm>
          <a:custGeom>
            <a:avLst/>
            <a:gdLst>
              <a:gd name="connsiteX0" fmla="*/ 0 w 1084826"/>
              <a:gd name="connsiteY0" fmla="*/ 0 h 759378"/>
              <a:gd name="connsiteX1" fmla="*/ 705137 w 1084826"/>
              <a:gd name="connsiteY1" fmla="*/ 0 h 759378"/>
              <a:gd name="connsiteX2" fmla="*/ 1084826 w 1084826"/>
              <a:gd name="connsiteY2" fmla="*/ 379689 h 759378"/>
              <a:gd name="connsiteX3" fmla="*/ 705137 w 1084826"/>
              <a:gd name="connsiteY3" fmla="*/ 759378 h 759378"/>
              <a:gd name="connsiteX4" fmla="*/ 0 w 1084826"/>
              <a:gd name="connsiteY4" fmla="*/ 759378 h 759378"/>
              <a:gd name="connsiteX5" fmla="*/ 379689 w 1084826"/>
              <a:gd name="connsiteY5" fmla="*/ 379689 h 759378"/>
              <a:gd name="connsiteX6" fmla="*/ 0 w 1084826"/>
              <a:gd name="connsiteY6" fmla="*/ 0 h 7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26" h="759378">
                <a:moveTo>
                  <a:pt x="1084825" y="0"/>
                </a:moveTo>
                <a:lnTo>
                  <a:pt x="1084825" y="493596"/>
                </a:lnTo>
                <a:lnTo>
                  <a:pt x="542413" y="759378"/>
                </a:lnTo>
                <a:lnTo>
                  <a:pt x="1" y="493596"/>
                </a:lnTo>
                <a:lnTo>
                  <a:pt x="1" y="0"/>
                </a:lnTo>
                <a:lnTo>
                  <a:pt x="542413" y="265782"/>
                </a:lnTo>
                <a:lnTo>
                  <a:pt x="1084825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389850" rIns="10160" bIns="38984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第一次革命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0" name="Freeform 9"/>
          <p:cNvSpPr/>
          <p:nvPr/>
        </p:nvSpPr>
        <p:spPr bwMode="auto">
          <a:xfrm>
            <a:off x="1047067" y="2620240"/>
            <a:ext cx="2218126" cy="1023202"/>
          </a:xfrm>
          <a:custGeom>
            <a:avLst/>
            <a:gdLst>
              <a:gd name="connsiteX0" fmla="*/ 117587 w 705508"/>
              <a:gd name="connsiteY0" fmla="*/ 0 h 2206009"/>
              <a:gd name="connsiteX1" fmla="*/ 587921 w 705508"/>
              <a:gd name="connsiteY1" fmla="*/ 0 h 2206009"/>
              <a:gd name="connsiteX2" fmla="*/ 705508 w 705508"/>
              <a:gd name="connsiteY2" fmla="*/ 117587 h 2206009"/>
              <a:gd name="connsiteX3" fmla="*/ 705508 w 705508"/>
              <a:gd name="connsiteY3" fmla="*/ 2206009 h 2206009"/>
              <a:gd name="connsiteX4" fmla="*/ 705508 w 705508"/>
              <a:gd name="connsiteY4" fmla="*/ 2206009 h 2206009"/>
              <a:gd name="connsiteX5" fmla="*/ 0 w 705508"/>
              <a:gd name="connsiteY5" fmla="*/ 2206009 h 2206009"/>
              <a:gd name="connsiteX6" fmla="*/ 0 w 705508"/>
              <a:gd name="connsiteY6" fmla="*/ 2206009 h 2206009"/>
              <a:gd name="connsiteX7" fmla="*/ 0 w 705508"/>
              <a:gd name="connsiteY7" fmla="*/ 117587 h 2206009"/>
              <a:gd name="connsiteX8" fmla="*/ 117587 w 705508"/>
              <a:gd name="connsiteY8" fmla="*/ 0 h 220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508" h="2206009">
                <a:moveTo>
                  <a:pt x="705508" y="367677"/>
                </a:moveTo>
                <a:lnTo>
                  <a:pt x="705508" y="1838332"/>
                </a:lnTo>
                <a:cubicBezTo>
                  <a:pt x="705508" y="2041395"/>
                  <a:pt x="688671" y="2206007"/>
                  <a:pt x="667902" y="2206007"/>
                </a:cubicBezTo>
                <a:lnTo>
                  <a:pt x="0" y="2206007"/>
                </a:lnTo>
                <a:lnTo>
                  <a:pt x="0" y="2206007"/>
                </a:lnTo>
                <a:lnTo>
                  <a:pt x="0" y="2"/>
                </a:lnTo>
                <a:lnTo>
                  <a:pt x="0" y="2"/>
                </a:lnTo>
                <a:lnTo>
                  <a:pt x="667902" y="2"/>
                </a:lnTo>
                <a:cubicBezTo>
                  <a:pt x="688671" y="2"/>
                  <a:pt x="705508" y="164614"/>
                  <a:pt x="705508" y="367677"/>
                </a:cubicBezTo>
                <a:close/>
              </a:path>
            </a:pathLst>
          </a:custGeom>
          <a:noFill/>
          <a:ln w="38100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3" tIns="44600" rIns="44600" bIns="44601" spcCol="1270" anchor="ctr"/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CN" sz="28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8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发现</a:t>
            </a:r>
            <a:endParaRPr lang="zh-CN" altLang="en-US" sz="28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分子生物学</a:t>
            </a:r>
            <a:endParaRPr lang="zh-CN" altLang="en-US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1" name="Freeform 10"/>
          <p:cNvSpPr/>
          <p:nvPr/>
        </p:nvSpPr>
        <p:spPr bwMode="auto">
          <a:xfrm>
            <a:off x="283737" y="3789058"/>
            <a:ext cx="763330" cy="1571596"/>
          </a:xfrm>
          <a:custGeom>
            <a:avLst/>
            <a:gdLst>
              <a:gd name="connsiteX0" fmla="*/ 0 w 1084826"/>
              <a:gd name="connsiteY0" fmla="*/ 0 h 759378"/>
              <a:gd name="connsiteX1" fmla="*/ 705137 w 1084826"/>
              <a:gd name="connsiteY1" fmla="*/ 0 h 759378"/>
              <a:gd name="connsiteX2" fmla="*/ 1084826 w 1084826"/>
              <a:gd name="connsiteY2" fmla="*/ 379689 h 759378"/>
              <a:gd name="connsiteX3" fmla="*/ 705137 w 1084826"/>
              <a:gd name="connsiteY3" fmla="*/ 759378 h 759378"/>
              <a:gd name="connsiteX4" fmla="*/ 0 w 1084826"/>
              <a:gd name="connsiteY4" fmla="*/ 759378 h 759378"/>
              <a:gd name="connsiteX5" fmla="*/ 379689 w 1084826"/>
              <a:gd name="connsiteY5" fmla="*/ 379689 h 759378"/>
              <a:gd name="connsiteX6" fmla="*/ 0 w 1084826"/>
              <a:gd name="connsiteY6" fmla="*/ 0 h 7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26" h="759378">
                <a:moveTo>
                  <a:pt x="1084825" y="0"/>
                </a:moveTo>
                <a:lnTo>
                  <a:pt x="1084825" y="493596"/>
                </a:lnTo>
                <a:lnTo>
                  <a:pt x="542413" y="759378"/>
                </a:lnTo>
                <a:lnTo>
                  <a:pt x="1" y="493596"/>
                </a:lnTo>
                <a:lnTo>
                  <a:pt x="1" y="0"/>
                </a:lnTo>
                <a:lnTo>
                  <a:pt x="542413" y="265782"/>
                </a:lnTo>
                <a:lnTo>
                  <a:pt x="108482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389849" rIns="10160" bIns="38984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第二次革命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2" name="Freeform 11"/>
          <p:cNvSpPr/>
          <p:nvPr/>
        </p:nvSpPr>
        <p:spPr bwMode="auto">
          <a:xfrm>
            <a:off x="1047067" y="3789059"/>
            <a:ext cx="2218126" cy="1023202"/>
          </a:xfrm>
          <a:custGeom>
            <a:avLst/>
            <a:gdLst>
              <a:gd name="connsiteX0" fmla="*/ 117525 w 705137"/>
              <a:gd name="connsiteY0" fmla="*/ 0 h 2206009"/>
              <a:gd name="connsiteX1" fmla="*/ 587612 w 705137"/>
              <a:gd name="connsiteY1" fmla="*/ 0 h 2206009"/>
              <a:gd name="connsiteX2" fmla="*/ 705137 w 705137"/>
              <a:gd name="connsiteY2" fmla="*/ 117525 h 2206009"/>
              <a:gd name="connsiteX3" fmla="*/ 705137 w 705137"/>
              <a:gd name="connsiteY3" fmla="*/ 2206009 h 2206009"/>
              <a:gd name="connsiteX4" fmla="*/ 705137 w 705137"/>
              <a:gd name="connsiteY4" fmla="*/ 2206009 h 2206009"/>
              <a:gd name="connsiteX5" fmla="*/ 0 w 705137"/>
              <a:gd name="connsiteY5" fmla="*/ 2206009 h 2206009"/>
              <a:gd name="connsiteX6" fmla="*/ 0 w 705137"/>
              <a:gd name="connsiteY6" fmla="*/ 2206009 h 2206009"/>
              <a:gd name="connsiteX7" fmla="*/ 0 w 705137"/>
              <a:gd name="connsiteY7" fmla="*/ 117525 h 2206009"/>
              <a:gd name="connsiteX8" fmla="*/ 117525 w 705137"/>
              <a:gd name="connsiteY8" fmla="*/ 0 h 220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137" h="2206009">
                <a:moveTo>
                  <a:pt x="705137" y="367675"/>
                </a:moveTo>
                <a:lnTo>
                  <a:pt x="705137" y="1838334"/>
                </a:lnTo>
                <a:cubicBezTo>
                  <a:pt x="705137" y="2041394"/>
                  <a:pt x="688318" y="2206009"/>
                  <a:pt x="667571" y="2206009"/>
                </a:cubicBezTo>
                <a:lnTo>
                  <a:pt x="0" y="2206009"/>
                </a:lnTo>
                <a:lnTo>
                  <a:pt x="0" y="2206009"/>
                </a:lnTo>
                <a:lnTo>
                  <a:pt x="0" y="0"/>
                </a:lnTo>
                <a:lnTo>
                  <a:pt x="0" y="0"/>
                </a:lnTo>
                <a:lnTo>
                  <a:pt x="667571" y="0"/>
                </a:lnTo>
                <a:cubicBezTo>
                  <a:pt x="688318" y="0"/>
                  <a:pt x="705137" y="164615"/>
                  <a:pt x="705137" y="367675"/>
                </a:cubicBezTo>
                <a:close/>
              </a:path>
            </a:pathLst>
          </a:custGeom>
          <a:noFill/>
          <a:ln w="381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44582" rIns="44582" bIns="44582" spcCol="1270" anchor="ctr"/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CN" sz="28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8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测序</a:t>
            </a:r>
            <a:endParaRPr lang="zh-CN" altLang="en-US" sz="28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人类基因组测序</a:t>
            </a:r>
            <a:endParaRPr lang="zh-CN" altLang="en-US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3" name="Freeform 12"/>
          <p:cNvSpPr/>
          <p:nvPr/>
        </p:nvSpPr>
        <p:spPr bwMode="auto">
          <a:xfrm>
            <a:off x="283737" y="4962957"/>
            <a:ext cx="763330" cy="1571596"/>
          </a:xfrm>
          <a:custGeom>
            <a:avLst/>
            <a:gdLst>
              <a:gd name="connsiteX0" fmla="*/ 0 w 1084826"/>
              <a:gd name="connsiteY0" fmla="*/ 0 h 759378"/>
              <a:gd name="connsiteX1" fmla="*/ 705137 w 1084826"/>
              <a:gd name="connsiteY1" fmla="*/ 0 h 759378"/>
              <a:gd name="connsiteX2" fmla="*/ 1084826 w 1084826"/>
              <a:gd name="connsiteY2" fmla="*/ 379689 h 759378"/>
              <a:gd name="connsiteX3" fmla="*/ 705137 w 1084826"/>
              <a:gd name="connsiteY3" fmla="*/ 759378 h 759378"/>
              <a:gd name="connsiteX4" fmla="*/ 0 w 1084826"/>
              <a:gd name="connsiteY4" fmla="*/ 759378 h 759378"/>
              <a:gd name="connsiteX5" fmla="*/ 379689 w 1084826"/>
              <a:gd name="connsiteY5" fmla="*/ 379689 h 759378"/>
              <a:gd name="connsiteX6" fmla="*/ 0 w 1084826"/>
              <a:gd name="connsiteY6" fmla="*/ 0 h 759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26" h="759378">
                <a:moveTo>
                  <a:pt x="1084825" y="0"/>
                </a:moveTo>
                <a:lnTo>
                  <a:pt x="1084825" y="493596"/>
                </a:lnTo>
                <a:lnTo>
                  <a:pt x="542413" y="759378"/>
                </a:lnTo>
                <a:lnTo>
                  <a:pt x="1" y="493596"/>
                </a:lnTo>
                <a:lnTo>
                  <a:pt x="1" y="0"/>
                </a:lnTo>
                <a:lnTo>
                  <a:pt x="542413" y="265782"/>
                </a:lnTo>
                <a:lnTo>
                  <a:pt x="1084825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160" tIns="389849" rIns="10160" bIns="389849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第三次革命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4" name="Freeform 13"/>
          <p:cNvSpPr/>
          <p:nvPr/>
        </p:nvSpPr>
        <p:spPr bwMode="auto">
          <a:xfrm>
            <a:off x="1047067" y="4962957"/>
            <a:ext cx="2218126" cy="1019698"/>
          </a:xfrm>
          <a:custGeom>
            <a:avLst/>
            <a:gdLst>
              <a:gd name="connsiteX0" fmla="*/ 117525 w 705137"/>
              <a:gd name="connsiteY0" fmla="*/ 0 h 2206009"/>
              <a:gd name="connsiteX1" fmla="*/ 587612 w 705137"/>
              <a:gd name="connsiteY1" fmla="*/ 0 h 2206009"/>
              <a:gd name="connsiteX2" fmla="*/ 705137 w 705137"/>
              <a:gd name="connsiteY2" fmla="*/ 117525 h 2206009"/>
              <a:gd name="connsiteX3" fmla="*/ 705137 w 705137"/>
              <a:gd name="connsiteY3" fmla="*/ 2206009 h 2206009"/>
              <a:gd name="connsiteX4" fmla="*/ 705137 w 705137"/>
              <a:gd name="connsiteY4" fmla="*/ 2206009 h 2206009"/>
              <a:gd name="connsiteX5" fmla="*/ 0 w 705137"/>
              <a:gd name="connsiteY5" fmla="*/ 2206009 h 2206009"/>
              <a:gd name="connsiteX6" fmla="*/ 0 w 705137"/>
              <a:gd name="connsiteY6" fmla="*/ 2206009 h 2206009"/>
              <a:gd name="connsiteX7" fmla="*/ 0 w 705137"/>
              <a:gd name="connsiteY7" fmla="*/ 117525 h 2206009"/>
              <a:gd name="connsiteX8" fmla="*/ 117525 w 705137"/>
              <a:gd name="connsiteY8" fmla="*/ 0 h 220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137" h="2206009">
                <a:moveTo>
                  <a:pt x="705137" y="367675"/>
                </a:moveTo>
                <a:lnTo>
                  <a:pt x="705137" y="1838334"/>
                </a:lnTo>
                <a:cubicBezTo>
                  <a:pt x="705137" y="2041394"/>
                  <a:pt x="688318" y="2206009"/>
                  <a:pt x="667571" y="2206009"/>
                </a:cubicBezTo>
                <a:lnTo>
                  <a:pt x="0" y="2206009"/>
                </a:lnTo>
                <a:lnTo>
                  <a:pt x="0" y="2206009"/>
                </a:lnTo>
                <a:lnTo>
                  <a:pt x="0" y="0"/>
                </a:lnTo>
                <a:lnTo>
                  <a:pt x="0" y="0"/>
                </a:lnTo>
                <a:lnTo>
                  <a:pt x="667571" y="0"/>
                </a:lnTo>
                <a:cubicBezTo>
                  <a:pt x="688318" y="0"/>
                  <a:pt x="705137" y="164615"/>
                  <a:pt x="705137" y="367675"/>
                </a:cubicBezTo>
                <a:close/>
              </a:path>
            </a:pathLst>
          </a:custGeom>
          <a:solidFill>
            <a:srgbClr val="FFFFFF">
              <a:alpha val="90000"/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3792" tIns="44583" rIns="44582" bIns="44582" spcCol="1270" anchor="ctr"/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合成</a:t>
            </a:r>
            <a:endParaRPr lang="zh-CN" altLang="en-US" sz="28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合成生物学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8" y="5022806"/>
            <a:ext cx="90000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6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58" y="2681841"/>
            <a:ext cx="90000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9"/>
          <p:cNvPicPr preferRelativeResize="0"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5" t="7303" r="15350"/>
          <a:stretch>
            <a:fillRect/>
          </a:stretch>
        </p:blipFill>
        <p:spPr bwMode="auto">
          <a:xfrm>
            <a:off x="3265758" y="3850660"/>
            <a:ext cx="900000" cy="9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" name="右箭头 37"/>
          <p:cNvSpPr/>
          <p:nvPr/>
        </p:nvSpPr>
        <p:spPr>
          <a:xfrm>
            <a:off x="4263390" y="286067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9" name="右箭头 38"/>
          <p:cNvSpPr/>
          <p:nvPr/>
        </p:nvSpPr>
        <p:spPr>
          <a:xfrm>
            <a:off x="4263390" y="405574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7" name="右箭头 46"/>
          <p:cNvSpPr/>
          <p:nvPr/>
        </p:nvSpPr>
        <p:spPr>
          <a:xfrm>
            <a:off x="4263390" y="524700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108258" y="2621280"/>
            <a:ext cx="2266315" cy="1021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微观</a:t>
            </a: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基因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筛选</a:t>
            </a:r>
            <a:endParaRPr lang="zh-CN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endParaRPr lang="zh-CN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defRPr/>
            </a:pP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宏观</a:t>
            </a: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性状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选育</a:t>
            </a:r>
            <a:endParaRPr lang="zh-CN" altLang="en-US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108258" y="3816350"/>
            <a:ext cx="2266315" cy="1021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基因组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改造</a:t>
            </a:r>
            <a:endParaRPr lang="zh-CN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endParaRPr lang="zh-CN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单基因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选育</a:t>
            </a:r>
            <a:endParaRPr lang="zh-CN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108258" y="5007610"/>
            <a:ext cx="2266315" cy="1021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人工基因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合成</a:t>
            </a:r>
            <a:endParaRPr lang="zh-CN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endParaRPr lang="zh-CN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  <a:p>
            <a:pPr marL="0" lvl="1" algn="ctr" defTabSz="711200">
              <a:lnSpc>
                <a:spcPct val="90000"/>
              </a:lnSpc>
              <a:spcAft>
                <a:spcPct val="15000"/>
              </a:spcAft>
              <a:buClrTx/>
              <a:buSzTx/>
              <a:buFontTx/>
              <a:defRPr/>
            </a:pPr>
            <a:r>
              <a:rPr 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天然基因</a:t>
            </a:r>
            <a:r>
              <a:rPr lang="zh-CN" sz="20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改造</a:t>
            </a:r>
            <a:endParaRPr lang="zh-CN" sz="20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2" name="右箭头 51"/>
          <p:cNvSpPr/>
          <p:nvPr/>
        </p:nvSpPr>
        <p:spPr>
          <a:xfrm>
            <a:off x="7539990" y="286067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3" name="右箭头 52"/>
          <p:cNvSpPr/>
          <p:nvPr/>
        </p:nvSpPr>
        <p:spPr>
          <a:xfrm>
            <a:off x="7539990" y="405574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4" name="右箭头 53"/>
          <p:cNvSpPr/>
          <p:nvPr/>
        </p:nvSpPr>
        <p:spPr>
          <a:xfrm>
            <a:off x="7539990" y="5247005"/>
            <a:ext cx="857885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73358" y="2191385"/>
            <a:ext cx="19361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技术革命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131300" y="2191385"/>
            <a:ext cx="19361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rPr>
              <a:t>产业革命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上箭头 1"/>
          <p:cNvSpPr/>
          <p:nvPr/>
        </p:nvSpPr>
        <p:spPr>
          <a:xfrm>
            <a:off x="6082030" y="3018155"/>
            <a:ext cx="318770" cy="19812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3" name="上箭头 2"/>
          <p:cNvSpPr/>
          <p:nvPr/>
        </p:nvSpPr>
        <p:spPr>
          <a:xfrm>
            <a:off x="6082030" y="4223385"/>
            <a:ext cx="318770" cy="19812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上箭头 3"/>
          <p:cNvSpPr/>
          <p:nvPr/>
        </p:nvSpPr>
        <p:spPr>
          <a:xfrm>
            <a:off x="6082030" y="5374005"/>
            <a:ext cx="318770" cy="198120"/>
          </a:xfrm>
          <a:prstGeom prst="up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1810" y="1109345"/>
            <a:ext cx="1101788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indent="-342900" defTabSz="9144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2400" b="1" noProof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生命科学领域的数次革命都是以</a:t>
            </a:r>
            <a:r>
              <a:rPr kumimoji="1" lang="en-US" altLang="zh-CN" sz="2400" b="1" noProof="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DNA</a:t>
            </a:r>
            <a:r>
              <a:rPr kumimoji="1" lang="zh-CN" altLang="en-US" sz="2400" b="1" noProof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为核心的科学、技术与产业变革</a:t>
            </a:r>
            <a:endParaRPr kumimoji="1" lang="zh-CN" altLang="en-US" sz="2400" b="1" noProof="0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indent="-342900" defTabSz="91440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lang="zh-CN" altLang="en-US" sz="2400" b="1" noProof="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生命科学正在</a:t>
            </a:r>
            <a:r>
              <a:rPr kumimoji="1"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实现从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认识生命、改造生命</a:t>
            </a:r>
            <a:r>
              <a:rPr kumimoji="1"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</a:t>
            </a:r>
            <a:r>
              <a:rPr kumimoji="1"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合成生命、设计生命</a:t>
            </a:r>
            <a:r>
              <a:rPr kumimoji="1"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的跨越发展</a:t>
            </a:r>
            <a:endParaRPr kumimoji="1"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26" name="矩形 25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6" name="Picture 12" descr="查看源图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32" y="4065998"/>
            <a:ext cx="1865196" cy="4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4137025"/>
            <a:ext cx="1495425" cy="40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图片 100"/>
          <p:cNvPicPr/>
          <p:nvPr/>
        </p:nvPicPr>
        <p:blipFill>
          <a:blip r:embed="rId9"/>
          <a:stretch>
            <a:fillRect/>
          </a:stretch>
        </p:blipFill>
        <p:spPr>
          <a:xfrm>
            <a:off x="8397875" y="2813685"/>
            <a:ext cx="1767205" cy="589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6" name="TextBox 29"/>
          <p:cNvSpPr txBox="1"/>
          <p:nvPr/>
        </p:nvSpPr>
        <p:spPr>
          <a:xfrm>
            <a:off x="0" y="6169660"/>
            <a:ext cx="1216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谁掌握了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核心技术，谁就掌握了生命科学的脉门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p:transition advTm="4817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841115" y="3070860"/>
            <a:ext cx="4176395" cy="2768572"/>
            <a:chOff x="2077" y="5833"/>
            <a:chExt cx="5536" cy="3710"/>
          </a:xfrm>
        </p:grpSpPr>
        <p:sp>
          <p:nvSpPr>
            <p:cNvPr id="45" name="文本框 44"/>
            <p:cNvSpPr txBox="1"/>
            <p:nvPr/>
          </p:nvSpPr>
          <p:spPr>
            <a:xfrm>
              <a:off x="3251" y="9174"/>
              <a:ext cx="4216" cy="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2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数据来源：</a:t>
              </a:r>
              <a:r>
                <a:rPr lang="en-US" altLang="zh-CN" sz="12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CB Insights</a:t>
              </a:r>
              <a:r>
                <a:rPr lang="zh-CN" altLang="en-US" sz="1200" dirty="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，</a:t>
              </a:r>
              <a:r>
                <a:rPr lang="en-US" altLang="zh-CN" sz="1200" dirty="0" err="1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SynbioBeta</a:t>
              </a:r>
              <a:endParaRPr lang="zh-CN" altLang="en-US" sz="1200" dirty="0"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2077" y="5833"/>
              <a:ext cx="5536" cy="3355"/>
              <a:chOff x="1319049" y="3704835"/>
              <a:chExt cx="3515233" cy="2131170"/>
            </a:xfrm>
          </p:grpSpPr>
          <p:graphicFrame>
            <p:nvGraphicFramePr>
              <p:cNvPr id="50" name="图表 49"/>
              <p:cNvGraphicFramePr/>
              <p:nvPr/>
            </p:nvGraphicFramePr>
            <p:xfrm>
              <a:off x="1517568" y="3705325"/>
              <a:ext cx="3316714" cy="205451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54" name="文本框 53"/>
              <p:cNvSpPr txBox="1"/>
              <p:nvPr/>
            </p:nvSpPr>
            <p:spPr>
              <a:xfrm>
                <a:off x="1696448" y="5574957"/>
                <a:ext cx="3122492" cy="2610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/>
                  <a:t>2009    2011     2013   2015    2017    2019   2021  </a:t>
                </a:r>
                <a:endParaRPr lang="zh-CN" altLang="en-US" sz="1400" dirty="0"/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1319049" y="3704835"/>
                <a:ext cx="619989" cy="1758817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lang="zh-CN" altLang="en-US" b="1" dirty="0">
                    <a:solidFill>
                      <a:srgbClr val="1790F8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年度融资额  亿美元</a:t>
                </a:r>
                <a:endParaRPr lang="zh-CN" altLang="en-US" b="1" dirty="0">
                  <a:solidFill>
                    <a:srgbClr val="1790F8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sp>
          <p:nvSpPr>
            <p:cNvPr id="56" name="形状 55"/>
            <p:cNvSpPr/>
            <p:nvPr/>
          </p:nvSpPr>
          <p:spPr>
            <a:xfrm rot="17203626" flipV="1">
              <a:off x="5388" y="6847"/>
              <a:ext cx="1982" cy="963"/>
            </a:xfrm>
            <a:prstGeom prst="swooshArrow">
              <a:avLst>
                <a:gd name="adj1" fmla="val 16167"/>
                <a:gd name="adj2" fmla="val 22380"/>
              </a:avLst>
            </a:prstGeom>
            <a:gradFill>
              <a:gsLst>
                <a:gs pos="100000">
                  <a:srgbClr val="8CC5FE"/>
                </a:gs>
                <a:gs pos="2000">
                  <a:srgbClr val="0000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文本框 56"/>
            <p:cNvSpPr txBox="1"/>
            <p:nvPr/>
          </p:nvSpPr>
          <p:spPr>
            <a:xfrm>
              <a:off x="5681" y="6664"/>
              <a:ext cx="975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CAGR 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73.2%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8" name="形状 57"/>
            <p:cNvSpPr/>
            <p:nvPr/>
          </p:nvSpPr>
          <p:spPr>
            <a:xfrm rot="16673979" flipV="1">
              <a:off x="3944" y="6946"/>
              <a:ext cx="888" cy="2592"/>
            </a:xfrm>
            <a:prstGeom prst="swooshArrow">
              <a:avLst>
                <a:gd name="adj1" fmla="val 9025"/>
                <a:gd name="adj2" fmla="val 22380"/>
              </a:avLst>
            </a:prstGeom>
            <a:gradFill>
              <a:gsLst>
                <a:gs pos="100000">
                  <a:srgbClr val="8CC5FE"/>
                </a:gs>
                <a:gs pos="2000">
                  <a:srgbClr val="0000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文本框 58"/>
            <p:cNvSpPr txBox="1"/>
            <p:nvPr/>
          </p:nvSpPr>
          <p:spPr>
            <a:xfrm>
              <a:off x="4014" y="7569"/>
              <a:ext cx="975" cy="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CAGR 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45.4%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4" name="矩形 63"/>
          <p:cNvSpPr/>
          <p:nvPr/>
        </p:nvSpPr>
        <p:spPr>
          <a:xfrm>
            <a:off x="203683" y="14275"/>
            <a:ext cx="10584938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1790F8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合成生物产业潜力大、发展快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5410" y="1146175"/>
            <a:ext cx="11697335" cy="983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kumimoji="1"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突破传统领域技术内卷，多学科融合创制合成生物，打造循环经济的</a:t>
            </a:r>
            <a:r>
              <a:rPr kumimoji="1" lang="zh-CN" altLang="en-US" sz="2400" b="1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新增长点</a:t>
            </a:r>
            <a:endParaRPr kumimoji="1" lang="zh-CN" altLang="en-US" sz="2400" b="1" noProof="0" dirty="0">
              <a:ln>
                <a:noFill/>
              </a:ln>
              <a:solidFill>
                <a:srgbClr val="1790F8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charset="0"/>
              <a:buChar char="p"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charset="0"/>
              </a:rPr>
              <a:t>为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全球性危机提供生命科学的全新解决方案，建立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人类社会生活新模式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5" name="矩形 19"/>
          <p:cNvSpPr/>
          <p:nvPr/>
        </p:nvSpPr>
        <p:spPr>
          <a:xfrm>
            <a:off x="4480402" y="2515235"/>
            <a:ext cx="3230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 eaLnBrk="1" hangingPunct="1"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合成生物领域融资屡创新高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6" name="TextBox 29"/>
          <p:cNvSpPr txBox="1"/>
          <p:nvPr/>
        </p:nvSpPr>
        <p:spPr>
          <a:xfrm>
            <a:off x="0" y="6159500"/>
            <a:ext cx="1216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大片段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设计合成是合成生物产业发展的核心推动力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8745" y="2515235"/>
            <a:ext cx="3413760" cy="2952750"/>
            <a:chOff x="118" y="1914"/>
            <a:chExt cx="5714" cy="3441"/>
          </a:xfrm>
        </p:grpSpPr>
        <p:graphicFrame>
          <p:nvGraphicFramePr>
            <p:cNvPr id="61" name="图表 60"/>
            <p:cNvGraphicFramePr/>
            <p:nvPr/>
          </p:nvGraphicFramePr>
          <p:xfrm>
            <a:off x="118" y="2076"/>
            <a:ext cx="5714" cy="32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2" name="形状 61"/>
            <p:cNvSpPr/>
            <p:nvPr/>
          </p:nvSpPr>
          <p:spPr>
            <a:xfrm rot="17203626" flipV="1">
              <a:off x="2300" y="2311"/>
              <a:ext cx="1787" cy="2183"/>
            </a:xfrm>
            <a:prstGeom prst="swooshArrow">
              <a:avLst>
                <a:gd name="adj1" fmla="val 10031"/>
                <a:gd name="adj2" fmla="val 22380"/>
              </a:avLst>
            </a:prstGeom>
            <a:gradFill>
              <a:gsLst>
                <a:gs pos="100000">
                  <a:srgbClr val="8CC5FE"/>
                </a:gs>
                <a:gs pos="2000">
                  <a:srgbClr val="0000F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文本框 75"/>
            <p:cNvSpPr txBox="1"/>
            <p:nvPr/>
          </p:nvSpPr>
          <p:spPr>
            <a:xfrm>
              <a:off x="2345" y="2844"/>
              <a:ext cx="2014" cy="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CAGR 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r>
                <a:rPr lang="en-US" altLang="zh-CN" sz="1400" b="1" dirty="0">
                  <a:solidFill>
                    <a:srgbClr val="1790F8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19.1%</a:t>
              </a:r>
              <a:endParaRPr lang="en-US" altLang="zh-CN" sz="1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447" y="1914"/>
              <a:ext cx="5177" cy="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DNA</a:t>
              </a:r>
              <a:r>
                <a:rPr lang="zh-CN" altLang="en-US" sz="2000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合成直接市场增速快</a:t>
              </a:r>
              <a:endPara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16138" y="5386314"/>
            <a:ext cx="1619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数据来源：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McKinsey</a:t>
            </a:r>
            <a:endParaRPr lang="zh-CN" altLang="en-US" sz="1200" dirty="0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367395" y="2934972"/>
            <a:ext cx="3515995" cy="2823340"/>
            <a:chOff x="393333" y="1103882"/>
            <a:chExt cx="5157742" cy="3464182"/>
          </a:xfrm>
        </p:grpSpPr>
        <p:sp>
          <p:nvSpPr>
            <p:cNvPr id="41" name="矩形 40"/>
            <p:cNvSpPr/>
            <p:nvPr/>
          </p:nvSpPr>
          <p:spPr>
            <a:xfrm>
              <a:off x="812800" y="3769474"/>
              <a:ext cx="360000" cy="72000"/>
            </a:xfrm>
            <a:prstGeom prst="rect">
              <a:avLst/>
            </a:prstGeom>
            <a:solidFill>
              <a:srgbClr val="1790F8"/>
            </a:solidFill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1752512" y="2973335"/>
              <a:ext cx="360000" cy="796139"/>
              <a:chOff x="1752512" y="2973335"/>
              <a:chExt cx="360000" cy="796139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1752512" y="3265474"/>
                <a:ext cx="360000" cy="504000"/>
              </a:xfrm>
              <a:prstGeom prst="rect">
                <a:avLst/>
              </a:prstGeom>
              <a:solidFill>
                <a:srgbClr val="1790F8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752512" y="2973335"/>
                <a:ext cx="360000" cy="28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2639032" y="2168007"/>
              <a:ext cx="360000" cy="801673"/>
              <a:chOff x="2639032" y="2168007"/>
              <a:chExt cx="360000" cy="801673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639032" y="2537680"/>
                <a:ext cx="360000" cy="432000"/>
              </a:xfrm>
              <a:prstGeom prst="rect">
                <a:avLst/>
              </a:prstGeom>
              <a:solidFill>
                <a:srgbClr val="1790F8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2639032" y="2168007"/>
                <a:ext cx="360000" cy="360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3590572" y="1834260"/>
              <a:ext cx="360000" cy="327262"/>
              <a:chOff x="3590572" y="1834260"/>
              <a:chExt cx="360000" cy="32726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3590572" y="2003122"/>
                <a:ext cx="360000" cy="158400"/>
              </a:xfrm>
              <a:prstGeom prst="rect">
                <a:avLst/>
              </a:prstGeom>
              <a:solidFill>
                <a:srgbClr val="1790F8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590572" y="1834260"/>
                <a:ext cx="360000" cy="162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490182" y="1843520"/>
              <a:ext cx="360000" cy="1996290"/>
              <a:chOff x="4490182" y="1806308"/>
              <a:chExt cx="360000" cy="1996290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4490182" y="2650598"/>
                <a:ext cx="360000" cy="1152000"/>
              </a:xfrm>
              <a:prstGeom prst="rect">
                <a:avLst/>
              </a:prstGeom>
              <a:solidFill>
                <a:srgbClr val="1790F8"/>
              </a:solidFill>
              <a:ln w="127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4490182" y="1806308"/>
                <a:ext cx="360000" cy="828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2" name="直接连接符 71"/>
            <p:cNvCxnSpPr/>
            <p:nvPr/>
          </p:nvCxnSpPr>
          <p:spPr>
            <a:xfrm>
              <a:off x="576040" y="3841474"/>
              <a:ext cx="4916864" cy="0"/>
            </a:xfrm>
            <a:prstGeom prst="line">
              <a:avLst/>
            </a:prstGeom>
            <a:ln w="19050">
              <a:solidFill>
                <a:srgbClr val="00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组合 72"/>
            <p:cNvGrpSpPr/>
            <p:nvPr/>
          </p:nvGrpSpPr>
          <p:grpSpPr>
            <a:xfrm>
              <a:off x="726574" y="1103882"/>
              <a:ext cx="1830407" cy="818737"/>
              <a:chOff x="726574" y="1103882"/>
              <a:chExt cx="1830407" cy="818737"/>
            </a:xfrm>
          </p:grpSpPr>
          <p:grpSp>
            <p:nvGrpSpPr>
              <p:cNvPr id="74" name="组合 73"/>
              <p:cNvGrpSpPr/>
              <p:nvPr/>
            </p:nvGrpSpPr>
            <p:grpSpPr>
              <a:xfrm>
                <a:off x="800163" y="1395146"/>
                <a:ext cx="1306245" cy="527473"/>
                <a:chOff x="800163" y="1395146"/>
                <a:chExt cx="1306245" cy="527473"/>
              </a:xfrm>
            </p:grpSpPr>
            <p:sp>
              <p:nvSpPr>
                <p:cNvPr id="75" name="矩形 74"/>
                <p:cNvSpPr/>
                <p:nvPr/>
              </p:nvSpPr>
              <p:spPr>
                <a:xfrm>
                  <a:off x="800163" y="1763562"/>
                  <a:ext cx="144000" cy="84911"/>
                </a:xfrm>
                <a:prstGeom prst="rect">
                  <a:avLst/>
                </a:prstGeom>
                <a:solidFill>
                  <a:srgbClr val="1790F8"/>
                </a:solidFill>
                <a:ln w="12700"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>
                <a:xfrm>
                  <a:off x="800163" y="1533801"/>
                  <a:ext cx="144000" cy="868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6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文本框 78"/>
                <p:cNvSpPr txBox="1"/>
                <p:nvPr/>
              </p:nvSpPr>
              <p:spPr>
                <a:xfrm>
                  <a:off x="929642" y="1679530"/>
                  <a:ext cx="1074025" cy="2301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最小值</a:t>
                  </a:r>
                  <a:endPara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文本框 79"/>
                <p:cNvSpPr txBox="1"/>
                <p:nvPr/>
              </p:nvSpPr>
              <p:spPr>
                <a:xfrm>
                  <a:off x="924328" y="1395146"/>
                  <a:ext cx="1182080" cy="527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微软雅黑" panose="020B0503020204020204" charset="-122"/>
                      <a:cs typeface="Arial" panose="020B0604020202020204" pitchFamily="34" charset="0"/>
                    </a:rPr>
                    <a:t>最大值</a:t>
                  </a:r>
                  <a:endPara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1" name="文本框 80"/>
              <p:cNvSpPr txBox="1"/>
              <p:nvPr/>
            </p:nvSpPr>
            <p:spPr>
              <a:xfrm>
                <a:off x="726574" y="1103882"/>
                <a:ext cx="1830407" cy="527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单位：亿美元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726679" y="3453968"/>
              <a:ext cx="749876" cy="3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100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424632" y="2656055"/>
              <a:ext cx="1214400" cy="3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700-1100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2372601" y="1880591"/>
              <a:ext cx="1214400" cy="3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600-1100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3398762" y="1540253"/>
              <a:ext cx="1214400" cy="3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150-300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4234657" y="1495798"/>
              <a:ext cx="1316418" cy="31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1600-2700</a:t>
              </a:r>
              <a:endPara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93333" y="3913593"/>
              <a:ext cx="1140424" cy="65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改进发酵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1533757" y="3910476"/>
              <a:ext cx="1105231" cy="654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新生物合成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2503191" y="3937585"/>
              <a:ext cx="968765" cy="338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新材料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471969" y="3928959"/>
              <a:ext cx="842357" cy="383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能源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4419891" y="3928958"/>
              <a:ext cx="797667" cy="338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总计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8342559" y="2504704"/>
            <a:ext cx="3806028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未来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年合成生物学市场超千亿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35"/>
    </mc:Choice>
    <mc:Fallback>
      <p:transition spd="slow" advTm="242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678113" y="143977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合成技术的行业痛点</a:t>
            </a:r>
            <a:endParaRPr lang="en-US" altLang="zh-CN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6"/>
          <p:cNvSpPr txBox="1"/>
          <p:nvPr/>
        </p:nvSpPr>
        <p:spPr>
          <a:xfrm>
            <a:off x="985188" y="1311762"/>
            <a:ext cx="2170298" cy="460375"/>
          </a:xfrm>
          <a:prstGeom prst="rect">
            <a:avLst/>
          </a:prstGeom>
          <a:gradFill flip="none" rotWithShape="1">
            <a:gsLst>
              <a:gs pos="0">
                <a:srgbClr val="1790F8"/>
              </a:gs>
              <a:gs pos="100000">
                <a:srgbClr val="4C50FE"/>
              </a:gs>
            </a:gsLst>
            <a:path path="shap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成本高</a:t>
            </a:r>
            <a:endParaRPr lang="zh-CN" altLang="en-US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37712" y="1020986"/>
            <a:ext cx="0" cy="54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23"/>
          <p:cNvSpPr txBox="1"/>
          <p:nvPr/>
        </p:nvSpPr>
        <p:spPr>
          <a:xfrm>
            <a:off x="396477" y="1893870"/>
            <a:ext cx="3347720" cy="9220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短链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合成成本下降，但是合成生物需要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长链DNA合成，成本很高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，难以满足市场需求</a:t>
            </a:r>
            <a:endParaRPr lang="zh-CN" altLang="en-US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989578" y="1101552"/>
            <a:ext cx="0" cy="5404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44" y="3341117"/>
            <a:ext cx="3276683" cy="2652553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602903" y="6071115"/>
            <a:ext cx="304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zh-CN" altLang="en-US" sz="1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来源：</a:t>
            </a:r>
            <a:r>
              <a:rPr lang="en-US" altLang="zh-CN" sz="1200" dirty="0" err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Synbio</a:t>
            </a:r>
            <a:r>
              <a:rPr lang="en-US" altLang="zh-CN" sz="1200" dirty="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technologies</a:t>
            </a:r>
            <a:endParaRPr lang="zh-CN" altLang="en-US" sz="3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504704" y="1311762"/>
            <a:ext cx="2980192" cy="5220335"/>
            <a:chOff x="4608879" y="1311762"/>
            <a:chExt cx="2980192" cy="5220335"/>
          </a:xfrm>
        </p:grpSpPr>
        <p:pic>
          <p:nvPicPr>
            <p:cNvPr id="70" name="图片 69"/>
            <p:cNvPicPr>
              <a:picLocks noChangeAspect="1"/>
            </p:cNvPicPr>
            <p:nvPr/>
          </p:nvPicPr>
          <p:blipFill rotWithShape="1">
            <a:blip r:embed="rId2"/>
            <a:srcRect l="53543" t="21642" r="26473" b="33187"/>
            <a:stretch>
              <a:fillRect/>
            </a:stretch>
          </p:blipFill>
          <p:spPr>
            <a:xfrm rot="473010">
              <a:off x="5333236" y="5083114"/>
              <a:ext cx="1296619" cy="636780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5335374" y="5575203"/>
              <a:ext cx="1292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长链</a:t>
              </a:r>
              <a:r>
                <a:rPr lang="en-US" altLang="zh-CN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DNA</a:t>
              </a: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合成</a:t>
              </a:r>
              <a:endPara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48" name="图片 47"/>
            <p:cNvPicPr>
              <a:picLocks noChangeAspect="1"/>
            </p:cNvPicPr>
            <p:nvPr/>
          </p:nvPicPr>
          <p:blipFill rotWithShape="1">
            <a:blip r:embed="rId3"/>
            <a:srcRect b="11121"/>
            <a:stretch>
              <a:fillRect/>
            </a:stretch>
          </p:blipFill>
          <p:spPr>
            <a:xfrm>
              <a:off x="4608879" y="2830682"/>
              <a:ext cx="2825115" cy="2068195"/>
            </a:xfrm>
            <a:prstGeom prst="rect">
              <a:avLst/>
            </a:prstGeom>
          </p:spPr>
        </p:pic>
        <p:sp>
          <p:nvSpPr>
            <p:cNvPr id="50" name="文本框 6"/>
            <p:cNvSpPr txBox="1"/>
            <p:nvPr/>
          </p:nvSpPr>
          <p:spPr>
            <a:xfrm>
              <a:off x="4952243" y="1311762"/>
              <a:ext cx="2170298" cy="460375"/>
            </a:xfrm>
            <a:prstGeom prst="rect">
              <a:avLst/>
            </a:prstGeom>
            <a:gradFill flip="none" rotWithShape="1">
              <a:gsLst>
                <a:gs pos="0">
                  <a:srgbClr val="1790F8"/>
                </a:gs>
                <a:gs pos="100000">
                  <a:srgbClr val="4C50FE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速度慢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0" name="箭头: 下 19"/>
            <p:cNvSpPr/>
            <p:nvPr/>
          </p:nvSpPr>
          <p:spPr>
            <a:xfrm>
              <a:off x="5759724" y="4579877"/>
              <a:ext cx="420000" cy="708227"/>
            </a:xfrm>
            <a:prstGeom prst="downArrow">
              <a:avLst/>
            </a:prstGeom>
            <a:solidFill>
              <a:srgbClr val="516EFF"/>
            </a:solidFill>
            <a:ln>
              <a:solidFill>
                <a:srgbClr val="179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15"/>
            <p:cNvSpPr txBox="1"/>
            <p:nvPr/>
          </p:nvSpPr>
          <p:spPr>
            <a:xfrm>
              <a:off x="4660727" y="1893520"/>
              <a:ext cx="2928344" cy="9220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四步</a:t>
              </a:r>
              <a:r>
                <a:rPr lang="zh-CN" altLang="en-US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化学合成原理，过程复杂，单碱基合成需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时间</a:t>
              </a:r>
              <a:r>
                <a:rPr lang="en-US" altLang="zh-CN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6-10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分钟，长片段需两周</a:t>
              </a:r>
              <a:endPara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34" name="文本框 15"/>
            <p:cNvSpPr txBox="1"/>
            <p:nvPr/>
          </p:nvSpPr>
          <p:spPr>
            <a:xfrm>
              <a:off x="4742229" y="5886937"/>
              <a:ext cx="2846705" cy="6451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长链需短链进行拼接、组装、纠错等，耗时耗力</a:t>
              </a:r>
              <a:endParaRPr lang="zh-CN" altLang="en-US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586384" y="1311762"/>
            <a:ext cx="3045729" cy="5063465"/>
            <a:chOff x="8586384" y="1311762"/>
            <a:chExt cx="3045729" cy="5063465"/>
          </a:xfrm>
        </p:grpSpPr>
        <p:sp>
          <p:nvSpPr>
            <p:cNvPr id="33" name="文本框 4"/>
            <p:cNvSpPr txBox="1"/>
            <p:nvPr/>
          </p:nvSpPr>
          <p:spPr>
            <a:xfrm>
              <a:off x="8602247" y="1933317"/>
              <a:ext cx="3014252" cy="923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全球都缺乏长链DNA的供应企业，长链DNA合成依然</a:t>
              </a:r>
              <a:r>
                <a:rPr lang="zh-CN" altLang="en-US" b="1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限制着合成生物产业发展</a:t>
              </a:r>
              <a:r>
                <a:rPr lang="zh-CN" altLang="en-US" dirty="0">
                  <a:solidFill>
                    <a:srgbClr val="C0000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。</a:t>
              </a:r>
              <a:endPara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8635331" y="3211175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片段纯化</a:t>
              </a:r>
              <a:endParaRPr lang="zh-CN" altLang="en-US" sz="1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文本框 6"/>
            <p:cNvSpPr txBox="1"/>
            <p:nvPr/>
          </p:nvSpPr>
          <p:spPr>
            <a:xfrm>
              <a:off x="8907634" y="1311762"/>
              <a:ext cx="2293284" cy="460375"/>
            </a:xfrm>
            <a:prstGeom prst="rect">
              <a:avLst/>
            </a:prstGeom>
            <a:gradFill flip="none" rotWithShape="1">
              <a:gsLst>
                <a:gs pos="0">
                  <a:srgbClr val="1790F8"/>
                </a:gs>
                <a:gs pos="100000">
                  <a:srgbClr val="4C50FE"/>
                </a:gs>
              </a:gsLst>
              <a:path path="shap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装备缺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5" t="11572" r="22355" b="3736"/>
            <a:stretch>
              <a:fillRect/>
            </a:stretch>
          </p:blipFill>
          <p:spPr>
            <a:xfrm>
              <a:off x="10562330" y="5120492"/>
              <a:ext cx="1047115" cy="8782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" t="18255" r="1839"/>
            <a:stretch>
              <a:fillRect/>
            </a:stretch>
          </p:blipFill>
          <p:spPr>
            <a:xfrm>
              <a:off x="8586384" y="5083027"/>
              <a:ext cx="1047115" cy="8794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06"/>
            <a:stretch>
              <a:fillRect/>
            </a:stretch>
          </p:blipFill>
          <p:spPr>
            <a:xfrm>
              <a:off x="8599371" y="3540653"/>
              <a:ext cx="1075175" cy="901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02" t="20210" r="34435" b="9003"/>
            <a:stretch>
              <a:fillRect/>
            </a:stretch>
          </p:blipFill>
          <p:spPr>
            <a:xfrm>
              <a:off x="10595158" y="3553947"/>
              <a:ext cx="1036955" cy="869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7" name="文本框 46"/>
            <p:cNvSpPr txBox="1"/>
            <p:nvPr/>
          </p:nvSpPr>
          <p:spPr>
            <a:xfrm>
              <a:off x="10644269" y="318722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组装扩增</a:t>
              </a:r>
              <a:endParaRPr lang="zh-CN" altLang="en-US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0611130" y="606745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连接转化</a:t>
              </a:r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671061" y="604033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400" b="1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/>
                <a:t>质粒提取</a:t>
              </a:r>
              <a:endParaRPr lang="zh-CN" altLang="en-US" dirty="0"/>
            </a:p>
          </p:txBody>
        </p:sp>
        <p:sp>
          <p:nvSpPr>
            <p:cNvPr id="56" name="箭头: V 形 55"/>
            <p:cNvSpPr/>
            <p:nvPr/>
          </p:nvSpPr>
          <p:spPr>
            <a:xfrm>
              <a:off x="10040095" y="3692914"/>
              <a:ext cx="203843" cy="579995"/>
            </a:xfrm>
            <a:prstGeom prst="chevron">
              <a:avLst/>
            </a:prstGeom>
            <a:solidFill>
              <a:srgbClr val="516EFF"/>
            </a:solidFill>
            <a:ln>
              <a:solidFill>
                <a:srgbClr val="179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箭头: V 形 56"/>
            <p:cNvSpPr/>
            <p:nvPr/>
          </p:nvSpPr>
          <p:spPr>
            <a:xfrm rot="10800000">
              <a:off x="10040061" y="5303309"/>
              <a:ext cx="203843" cy="579995"/>
            </a:xfrm>
            <a:prstGeom prst="chevron">
              <a:avLst/>
            </a:prstGeom>
            <a:solidFill>
              <a:srgbClr val="516EFF"/>
            </a:solidFill>
            <a:ln>
              <a:solidFill>
                <a:srgbClr val="179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箭头: V 形 57"/>
            <p:cNvSpPr/>
            <p:nvPr/>
          </p:nvSpPr>
          <p:spPr>
            <a:xfrm rot="5400000">
              <a:off x="11085773" y="4563482"/>
              <a:ext cx="203843" cy="579995"/>
            </a:xfrm>
            <a:prstGeom prst="chevron">
              <a:avLst/>
            </a:prstGeom>
            <a:solidFill>
              <a:srgbClr val="516EFF"/>
            </a:solidFill>
            <a:ln>
              <a:solidFill>
                <a:srgbClr val="1790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13" name="矩形 12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14"/>
    </mc:Choice>
    <mc:Fallback>
      <p:transition spd="slow" advTm="386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7001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长链</a:t>
            </a:r>
            <a:r>
              <a:rPr lang="en-US" altLang="zh-CN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合成解决方案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02206" y="5305012"/>
            <a:ext cx="240001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生物合成仪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53350" y="4609562"/>
            <a:ext cx="3541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有望直接实现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Kb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级长链合成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成本数量级下降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802380" y="4615277"/>
            <a:ext cx="302196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降低短链合成成本，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&lt;300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碱基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1195" y="4024662"/>
            <a:ext cx="1811655" cy="53467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675" y="3897662"/>
            <a:ext cx="1621155" cy="66167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" name="矩形 3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图片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022" y="1260244"/>
            <a:ext cx="1508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/>
          <a:srcRect b="11121"/>
          <a:stretch>
            <a:fillRect/>
          </a:stretch>
        </p:blipFill>
        <p:spPr>
          <a:xfrm>
            <a:off x="286385" y="1350010"/>
            <a:ext cx="1605915" cy="117538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402080" y="1668780"/>
            <a:ext cx="3796665" cy="1248410"/>
            <a:chOff x="2800" y="3231"/>
            <a:chExt cx="5382" cy="1452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2800" y="4365"/>
              <a:ext cx="538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16200000">
              <a:off x="2630" y="4513"/>
              <a:ext cx="34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16200000">
              <a:off x="8007" y="4513"/>
              <a:ext cx="340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16200000">
              <a:off x="5199" y="4102"/>
              <a:ext cx="502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617" y="3231"/>
              <a:ext cx="3810" cy="6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t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DNA</a:t>
              </a:r>
              <a:r>
                <a:rPr lang="zh-CN" altLang="en-US" sz="28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化学合成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7990840" y="1671320"/>
            <a:ext cx="259461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DNA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生物合成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rot="16200000">
            <a:off x="9083870" y="2478878"/>
            <a:ext cx="576000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47"/>
          <p:cNvSpPr txBox="1"/>
          <p:nvPr/>
        </p:nvSpPr>
        <p:spPr>
          <a:xfrm>
            <a:off x="521681" y="2921818"/>
            <a:ext cx="19608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柱式合成仪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47"/>
          <p:cNvSpPr txBox="1"/>
          <p:nvPr/>
        </p:nvSpPr>
        <p:spPr>
          <a:xfrm>
            <a:off x="3802332" y="2921818"/>
            <a:ext cx="30276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高通量芯片合成仪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47"/>
          <p:cNvSpPr txBox="1"/>
          <p:nvPr/>
        </p:nvSpPr>
        <p:spPr>
          <a:xfrm>
            <a:off x="8425767" y="2921818"/>
            <a:ext cx="1960880" cy="52197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生物合成仪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175" y="4013232"/>
            <a:ext cx="2549525" cy="546100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6141085" y="1594384"/>
            <a:ext cx="9150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>
                <a:ln w="22225">
                  <a:solidFill>
                    <a:srgbClr val="0000C4"/>
                  </a:solidFill>
                  <a:prstDash val="solid"/>
                </a:ln>
                <a:solidFill>
                  <a:srgbClr val="1790F8"/>
                </a:solidFill>
                <a:effectLst/>
              </a:rPr>
              <a:t>VS</a:t>
            </a:r>
            <a:endParaRPr lang="zh-CN" altLang="en-US" sz="3200" b="1" cap="none" spc="0" dirty="0">
              <a:ln w="22225">
                <a:solidFill>
                  <a:srgbClr val="0000C4"/>
                </a:solidFill>
                <a:prstDash val="solid"/>
              </a:ln>
              <a:solidFill>
                <a:srgbClr val="1790F8"/>
              </a:solidFill>
              <a:effectLst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-8255" y="4615277"/>
            <a:ext cx="302196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低通量短链合成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&lt;200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碱基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451485" y="5549563"/>
            <a:ext cx="2772000" cy="598170"/>
          </a:xfrm>
          <a:prstGeom prst="homePlate">
            <a:avLst/>
          </a:prstGeom>
          <a:solidFill>
            <a:srgbClr val="C7E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燕尾形 31"/>
          <p:cNvSpPr/>
          <p:nvPr/>
        </p:nvSpPr>
        <p:spPr>
          <a:xfrm>
            <a:off x="3280410" y="5524798"/>
            <a:ext cx="4212000" cy="622935"/>
          </a:xfrm>
          <a:prstGeom prst="chevron">
            <a:avLst/>
          </a:prstGeom>
          <a:gradFill flip="none" rotWithShape="1">
            <a:gsLst>
              <a:gs pos="0">
                <a:srgbClr val="C7E5FD"/>
              </a:gs>
              <a:gs pos="100000">
                <a:srgbClr val="74BBF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燕尾形 32"/>
          <p:cNvSpPr/>
          <p:nvPr/>
        </p:nvSpPr>
        <p:spPr>
          <a:xfrm>
            <a:off x="7588250" y="5524798"/>
            <a:ext cx="3996000" cy="622935"/>
          </a:xfrm>
          <a:prstGeom prst="chevron">
            <a:avLst/>
          </a:prstGeom>
          <a:gradFill>
            <a:gsLst>
              <a:gs pos="0">
                <a:srgbClr val="9BD0FC"/>
              </a:gs>
              <a:gs pos="100000">
                <a:srgbClr val="0782E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47"/>
          <p:cNvSpPr txBox="1"/>
          <p:nvPr/>
        </p:nvSpPr>
        <p:spPr>
          <a:xfrm>
            <a:off x="8669377" y="559625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技术落地阶段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47"/>
          <p:cNvSpPr txBox="1"/>
          <p:nvPr/>
        </p:nvSpPr>
        <p:spPr>
          <a:xfrm>
            <a:off x="4757189" y="56431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已商业化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47"/>
          <p:cNvSpPr txBox="1"/>
          <p:nvPr/>
        </p:nvSpPr>
        <p:spPr>
          <a:xfrm>
            <a:off x="1089342" y="561927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已商业化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022093" y="3369811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近</a:t>
            </a:r>
            <a:r>
              <a:rPr lang="en-US" altLang="zh-CN" dirty="0"/>
              <a:t>5</a:t>
            </a:r>
            <a:r>
              <a:rPr lang="zh-CN" altLang="en-US" dirty="0"/>
              <a:t>年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343572" y="3403697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90</a:t>
            </a:r>
            <a:r>
              <a:rPr lang="zh-CN" altLang="en-US" dirty="0"/>
              <a:t>年代起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23589" y="340595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</a:t>
            </a:r>
            <a:r>
              <a:rPr lang="zh-CN" altLang="en-US" dirty="0"/>
              <a:t>世纪</a:t>
            </a:r>
            <a:r>
              <a:rPr lang="en-US" altLang="zh-CN" dirty="0"/>
              <a:t>80</a:t>
            </a:r>
            <a:r>
              <a:rPr lang="zh-CN" altLang="en-US" dirty="0"/>
              <a:t>年代起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205730" y="1621790"/>
            <a:ext cx="10350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传统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55790" y="1624330"/>
            <a:ext cx="10350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未来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682"/>
    </mc:Choice>
    <mc:Fallback>
      <p:transition spd="slow" advTm="1868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 txBox="1"/>
          <p:nvPr/>
        </p:nvSpPr>
        <p:spPr>
          <a:xfrm>
            <a:off x="0" y="275590"/>
            <a:ext cx="9060815" cy="87439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核心竞争力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公司简介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13" name="矩形 12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18440" y="1355725"/>
            <a:ext cx="11813540" cy="230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charset="0"/>
              <a:buChar char="p"/>
              <a:defRPr/>
            </a:pP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公司</a:t>
            </a:r>
            <a:r>
              <a:rPr 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以</a:t>
            </a:r>
            <a:r>
              <a:rPr 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生物法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合成技术为核心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已建成1000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m</a:t>
            </a:r>
            <a:r>
              <a:rPr lang="en-US" altLang="zh-CN" sz="2400" b="1" baseline="30000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的研发</a:t>
            </a:r>
            <a:r>
              <a:rPr 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基地；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组建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20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多</a:t>
            </a:r>
            <a:r>
              <a:rPr 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人的研发团队，其中</a:t>
            </a:r>
            <a:r>
              <a:rPr lang="en-US" alt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50%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以上</a:t>
            </a:r>
            <a:r>
              <a:rPr sz="24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硕博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士</a:t>
            </a:r>
            <a:r>
              <a:rPr 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，承担多项省部级项目；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成功研制第一代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芯片</a:t>
            </a:r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生物合成仪</a:t>
            </a:r>
            <a:r>
              <a:rPr lang="zh-CN" alt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样机，</a:t>
            </a:r>
            <a:r>
              <a:rPr lang="zh-CN"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拥有</a:t>
            </a:r>
            <a:r>
              <a:rPr lang="zh-CN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六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项</a:t>
            </a:r>
            <a:r>
              <a:rPr 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核心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专利；获得了“</a:t>
            </a:r>
            <a:r>
              <a:rPr 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2022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年度合成生物学创</a:t>
            </a:r>
            <a:r>
              <a:rPr lang="zh-CN" altLang="en-US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业</a:t>
            </a:r>
            <a:r>
              <a:rPr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大赛金奖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” </a:t>
            </a:r>
            <a:r>
              <a:rPr 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，获得</a:t>
            </a:r>
            <a:r>
              <a:rPr lang="en-US" alt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“</a:t>
            </a:r>
            <a:r>
              <a:rPr lang="en-US" altLang="zh-C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2022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年度中国创业赛全国赛优秀企业奖</a:t>
            </a:r>
            <a:r>
              <a:rPr lang="en-US" alt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”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r>
              <a:rPr 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获得</a:t>
            </a:r>
            <a:r>
              <a:rPr lang="zh-C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天津高成长基金千万级投资</a:t>
            </a:r>
            <a:r>
              <a:rPr 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；</a:t>
            </a:r>
            <a:r>
              <a:rPr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与中科院</a:t>
            </a:r>
            <a:r>
              <a:rPr lang="zh-CN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天津工业生物</a:t>
            </a:r>
            <a:r>
              <a:rPr sz="24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所、瑞普生物、科兴生物等</a:t>
            </a:r>
            <a:r>
              <a:rPr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行业内领</a:t>
            </a:r>
            <a:r>
              <a:rPr lang="zh-C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军</a:t>
            </a:r>
            <a:r>
              <a:rPr lang="zh-CN" altLang="en-US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机构</a:t>
            </a:r>
            <a:r>
              <a:rPr sz="24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建立了长期战略合作</a:t>
            </a:r>
            <a:r>
              <a:rPr sz="24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。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7" name="图片 6" descr="7b0a20202020227069636672616d65646573223a20222670666d36353734363235312626737074313535262662647431303026267764743235353026220a7d0a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0195" y="3944938"/>
            <a:ext cx="2400300" cy="1532890"/>
          </a:xfrm>
          <a:prstGeom prst="rect">
            <a:avLst/>
          </a:prstGeom>
        </p:spPr>
      </p:pic>
      <p:sp>
        <p:nvSpPr>
          <p:cNvPr id="8" name="文本框 22"/>
          <p:cNvSpPr txBox="1"/>
          <p:nvPr/>
        </p:nvSpPr>
        <p:spPr>
          <a:xfrm>
            <a:off x="4349187" y="5695620"/>
            <a:ext cx="328231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桌面式</a:t>
            </a:r>
            <a:r>
              <a:rPr lang="en-US" altLang="zh-CN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DNA</a:t>
            </a:r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生物合成仪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供应商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25" name="Picture 10" descr="7b0a20202020227069636672616d65646573223a20222670666d36353734363235312626737074313535262662647431303026267764743235353026220a7d0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516" y="3945255"/>
            <a:ext cx="2317750" cy="15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2"/>
          <p:cNvSpPr txBox="1"/>
          <p:nvPr/>
        </p:nvSpPr>
        <p:spPr>
          <a:xfrm>
            <a:off x="8471088" y="5695620"/>
            <a:ext cx="280860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</a:rPr>
              <a:t>DNA/RNA</a:t>
            </a:r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</a:rPr>
              <a:t>合成平台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</a:rPr>
              <a:t>服务商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5" name="文本框 22"/>
          <p:cNvSpPr txBox="1"/>
          <p:nvPr/>
        </p:nvSpPr>
        <p:spPr>
          <a:xfrm>
            <a:off x="812800" y="5695620"/>
            <a:ext cx="2926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1790F8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合成生物学底层技术</a:t>
            </a:r>
            <a:endParaRPr lang="zh-CN" altLang="en-US" sz="2400" b="1" dirty="0">
              <a:solidFill>
                <a:srgbClr val="1790F8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开创者</a:t>
            </a:r>
            <a:endParaRPr lang="zh-CN" altLang="en-US" sz="24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/>
          <a:srcRect r="33272" b="7176"/>
          <a:stretch>
            <a:fillRect/>
          </a:stretch>
        </p:blipFill>
        <p:spPr>
          <a:xfrm>
            <a:off x="1344930" y="3783965"/>
            <a:ext cx="1861820" cy="18548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p:transition advTm="39527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标题 1"/>
          <p:cNvSpPr txBox="1"/>
          <p:nvPr/>
        </p:nvSpPr>
        <p:spPr>
          <a:xfrm>
            <a:off x="-116" y="289637"/>
            <a:ext cx="7315200" cy="87412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核心竞争力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72" name="内容占位符 2"/>
          <p:cNvSpPr txBox="1"/>
          <p:nvPr/>
        </p:nvSpPr>
        <p:spPr bwMode="auto">
          <a:xfrm>
            <a:off x="-72390" y="1271905"/>
            <a:ext cx="12007850" cy="547370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charset="0"/>
              <a:buChar char="p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首次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开发鸟类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高效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TDT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酶，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聚合效率提升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千倍以上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为国际已报道最高水平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自主原创</a:t>
            </a:r>
            <a:r>
              <a:rPr lang="en-US" altLang="zh-CN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生物合成技术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 2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807" y="2094163"/>
            <a:ext cx="3351067" cy="245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2"/>
          <p:cNvSpPr txBox="1"/>
          <p:nvPr/>
        </p:nvSpPr>
        <p:spPr bwMode="auto">
          <a:xfrm>
            <a:off x="705688" y="4699578"/>
            <a:ext cx="3491865" cy="705618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十步平均准确率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97.7%</a:t>
            </a:r>
            <a:endParaRPr lang="en-US" altLang="zh-CN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1" indent="0" algn="l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单步循环时间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&gt;30min</a:t>
            </a:r>
            <a:endParaRPr lang="zh-CN" altLang="en-US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内容占位符 2"/>
          <p:cNvSpPr txBox="1"/>
          <p:nvPr/>
        </p:nvSpPr>
        <p:spPr bwMode="auto">
          <a:xfrm>
            <a:off x="4350067" y="4698206"/>
            <a:ext cx="3491865" cy="530860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十步平均准确率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98.7%</a:t>
            </a:r>
            <a:endParaRPr lang="en-US" altLang="zh-CN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1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单步循环时间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30min</a:t>
            </a:r>
            <a:endParaRPr lang="zh-CN" altLang="en-US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内容占位符 2"/>
          <p:cNvSpPr txBox="1"/>
          <p:nvPr/>
        </p:nvSpPr>
        <p:spPr bwMode="auto">
          <a:xfrm>
            <a:off x="8329774" y="4602429"/>
            <a:ext cx="3491865" cy="530860"/>
          </a:xfrm>
          <a:prstGeom prst="rect">
            <a:avLst/>
          </a:prstGeom>
          <a:noFill/>
        </p:spPr>
        <p:txBody>
          <a:bodyPr vert="horz" wrap="square" lIns="121920" tIns="60960" rIns="121920" bIns="60960" numCol="1" rtlCol="0" anchor="t" anchorCtr="0" compatLnSpc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十步平均准确率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&gt;99%</a:t>
            </a:r>
            <a:endParaRPr lang="en-US" altLang="zh-CN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457200" lvl="1" indent="0" algn="ctr">
              <a:buClrTx/>
              <a:buSzTx/>
              <a:buFont typeface="Wingdings" panose="05000000000000000000" charset="0"/>
              <a:buNone/>
            </a:pPr>
            <a:r>
              <a:rPr lang="zh-CN" altLang="en-US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单步循环时间：</a:t>
            </a:r>
            <a:r>
              <a:rPr lang="en-US" altLang="zh-CN" sz="1800" b="1" dirty="0">
                <a:solidFill>
                  <a:srgbClr val="59575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1-3min</a:t>
            </a:r>
            <a:endParaRPr lang="zh-CN" altLang="en-US" sz="1800" b="1" dirty="0">
              <a:solidFill>
                <a:srgbClr val="59575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25149" r="13433" b="13922"/>
          <a:stretch>
            <a:fillRect/>
          </a:stretch>
        </p:blipFill>
        <p:spPr>
          <a:xfrm>
            <a:off x="8667693" y="2374761"/>
            <a:ext cx="3267586" cy="184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9" name="组合 8"/>
          <p:cNvGrpSpPr/>
          <p:nvPr/>
        </p:nvGrpSpPr>
        <p:grpSpPr>
          <a:xfrm>
            <a:off x="332740" y="2136140"/>
            <a:ext cx="3524250" cy="2332990"/>
            <a:chOff x="524" y="3452"/>
            <a:chExt cx="5550" cy="367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 t="55850" r="59785"/>
            <a:stretch>
              <a:fillRect/>
            </a:stretch>
          </p:blipFill>
          <p:spPr>
            <a:xfrm>
              <a:off x="524" y="3452"/>
              <a:ext cx="5550" cy="3674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524" y="3452"/>
              <a:ext cx="587" cy="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右箭头 37"/>
          <p:cNvSpPr/>
          <p:nvPr/>
        </p:nvSpPr>
        <p:spPr>
          <a:xfrm>
            <a:off x="8000746" y="3141294"/>
            <a:ext cx="485112" cy="54229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5485" y="5419725"/>
            <a:ext cx="3151505" cy="38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400" b="1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Keasling</a:t>
            </a:r>
            <a:r>
              <a:rPr lang="en-US" altLang="zh-CN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et al., </a:t>
            </a:r>
            <a:r>
              <a:rPr lang="en-US" altLang="zh-CN" sz="1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Nat. Biotech. </a:t>
            </a:r>
            <a:r>
              <a:rPr lang="en-US" altLang="zh-CN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2018</a:t>
            </a:r>
            <a:endParaRPr lang="en-US" altLang="zh-CN" sz="1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24095" y="5409565"/>
            <a:ext cx="3215640" cy="38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Jiang et al., </a:t>
            </a:r>
            <a:r>
              <a:rPr lang="en-US" altLang="zh-CN" sz="1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ACS Catalysis. </a:t>
            </a:r>
            <a:r>
              <a:rPr lang="en-US" altLang="zh-CN" sz="1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</a:t>
            </a:r>
            <a:endParaRPr lang="en-US" altLang="zh-CN" sz="14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21" name="矩形 20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9023985" y="5409565"/>
            <a:ext cx="2689860" cy="386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现有未公开的技术水平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4340437" y="1817911"/>
            <a:ext cx="0" cy="417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29"/>
          <p:cNvSpPr txBox="1"/>
          <p:nvPr/>
        </p:nvSpPr>
        <p:spPr>
          <a:xfrm>
            <a:off x="0" y="6059170"/>
            <a:ext cx="1216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全球首创两步法</a:t>
            </a: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DNA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生物合成技术体系，并完成了装备研发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  <p:transition spd="slow" advTm="7728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32764" y="204857"/>
            <a:ext cx="10584938" cy="6451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3600" b="1" dirty="0">
                <a:solidFill>
                  <a:srgbClr val="1790F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公司具有自主核心专利</a:t>
            </a:r>
            <a:endParaRPr lang="zh-CN" altLang="en-US" sz="3600" b="1" dirty="0">
              <a:solidFill>
                <a:srgbClr val="1790F8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3044" y="1318663"/>
            <a:ext cx="11365934" cy="947312"/>
            <a:chOff x="455952" y="2848769"/>
            <a:chExt cx="10692741" cy="1160462"/>
          </a:xfrm>
        </p:grpSpPr>
        <p:sp>
          <p:nvSpPr>
            <p:cNvPr id="4" name="任意多边形: 形状 3"/>
            <p:cNvSpPr/>
            <p:nvPr/>
          </p:nvSpPr>
          <p:spPr>
            <a:xfrm>
              <a:off x="455952" y="2848769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AC4FE"/>
                </a:gs>
                <a:gs pos="100000">
                  <a:srgbClr val="F7F7FF"/>
                </a:gs>
              </a:gsLst>
              <a:lin ang="10800000" scaled="1"/>
              <a:tileRect/>
            </a:gra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3066992" y="2848769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9A3FF"/>
                </a:gs>
                <a:gs pos="100000">
                  <a:srgbClr val="CBD2FE"/>
                </a:gs>
              </a:gsLst>
              <a:lin ang="10800000" scaled="1"/>
              <a:tileRect/>
            </a:gra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5678033" y="2848769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187FF"/>
                </a:gs>
                <a:gs pos="100000">
                  <a:srgbClr val="B0BFFF"/>
                </a:gs>
              </a:gsLst>
              <a:lin ang="10800000" scaled="1"/>
              <a:tileRect/>
            </a:gra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73285" y="2913550"/>
              <a:ext cx="21488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DNA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生物合成</a:t>
              </a:r>
              <a:endParaRPr lang="en-US" altLang="zh-CN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r>
                <a:rPr lang="en-US" altLang="zh-CN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RNA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生物合成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99569" y="2954144"/>
              <a:ext cx="1851250" cy="101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长片段基因合成工艺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65833" y="2932365"/>
              <a:ext cx="1525554" cy="101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</a:rPr>
                <a:t>芯片设计与制备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8247537" y="2848769"/>
              <a:ext cx="2901156" cy="1160462"/>
            </a:xfrm>
            <a:custGeom>
              <a:avLst/>
              <a:gdLst>
                <a:gd name="connsiteX0" fmla="*/ 0 w 2901156"/>
                <a:gd name="connsiteY0" fmla="*/ 0 h 1160462"/>
                <a:gd name="connsiteX1" fmla="*/ 2320925 w 2901156"/>
                <a:gd name="connsiteY1" fmla="*/ 0 h 1160462"/>
                <a:gd name="connsiteX2" fmla="*/ 2901156 w 2901156"/>
                <a:gd name="connsiteY2" fmla="*/ 580231 h 1160462"/>
                <a:gd name="connsiteX3" fmla="*/ 2320925 w 2901156"/>
                <a:gd name="connsiteY3" fmla="*/ 1160462 h 1160462"/>
                <a:gd name="connsiteX4" fmla="*/ 0 w 2901156"/>
                <a:gd name="connsiteY4" fmla="*/ 1160462 h 1160462"/>
                <a:gd name="connsiteX5" fmla="*/ 580231 w 2901156"/>
                <a:gd name="connsiteY5" fmla="*/ 580231 h 1160462"/>
                <a:gd name="connsiteX6" fmla="*/ 0 w 2901156"/>
                <a:gd name="connsiteY6" fmla="*/ 0 h 116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1156" h="1160462">
                  <a:moveTo>
                    <a:pt x="0" y="0"/>
                  </a:moveTo>
                  <a:lnTo>
                    <a:pt x="2320925" y="0"/>
                  </a:lnTo>
                  <a:lnTo>
                    <a:pt x="2901156" y="580231"/>
                  </a:lnTo>
                  <a:lnTo>
                    <a:pt x="2320925" y="1160462"/>
                  </a:lnTo>
                  <a:lnTo>
                    <a:pt x="0" y="1160462"/>
                  </a:lnTo>
                  <a:lnTo>
                    <a:pt x="580231" y="58023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B6AFF"/>
                </a:gs>
                <a:gs pos="100000">
                  <a:srgbClr val="8FA7FF"/>
                </a:gs>
              </a:gsLst>
              <a:lin ang="10800000" scaled="1"/>
              <a:tileRect/>
            </a:gradFill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80256" tIns="66675" rIns="646906" bIns="66675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936827" y="2902042"/>
              <a:ext cx="1522576" cy="1017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DNA</a:t>
              </a:r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生物合成仪</a:t>
              </a:r>
              <a:endParaRPr lang="zh-CN" altLang="en-US" sz="2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34568" y="2393837"/>
            <a:ext cx="2286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已授权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项中国专利：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CN110331136B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CN112746063B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00000"/>
              </a:lnSpc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正在申请</a:t>
            </a:r>
            <a:r>
              <a:rPr lang="en-US" altLang="zh-CN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PCT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专利</a:t>
            </a:r>
            <a:endParaRPr lang="zh-CN" altLang="en-US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350171" y="2393837"/>
            <a:ext cx="2409384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已申请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项中国专利：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CN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202210840485.X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19097" y="2393837"/>
            <a:ext cx="2409384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已申请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项中国专利：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CN202210888941.8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888023" y="2393837"/>
            <a:ext cx="2409384" cy="108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已申请</a:t>
            </a:r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项中国专利：</a:t>
            </a:r>
            <a:endParaRPr lang="en-US" altLang="zh-CN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CN202210819360.9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CN202230498874.X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72702" y="3560775"/>
            <a:ext cx="1488589" cy="21255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993" y="3462239"/>
            <a:ext cx="1632924" cy="232337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9621" y="3462239"/>
            <a:ext cx="1639023" cy="232337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26" name="组合 25"/>
          <p:cNvGrpSpPr/>
          <p:nvPr/>
        </p:nvGrpSpPr>
        <p:grpSpPr>
          <a:xfrm>
            <a:off x="117656" y="3649115"/>
            <a:ext cx="3216275" cy="2154557"/>
            <a:chOff x="51707" y="3947197"/>
            <a:chExt cx="2782429" cy="163471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07" y="3947197"/>
              <a:ext cx="1391489" cy="163471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3196" y="3954647"/>
              <a:ext cx="1390940" cy="1619293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9867" y="3669189"/>
            <a:ext cx="1488589" cy="21166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grpSp>
        <p:nvGrpSpPr>
          <p:cNvPr id="42" name="组合 41"/>
          <p:cNvGrpSpPr/>
          <p:nvPr/>
        </p:nvGrpSpPr>
        <p:grpSpPr>
          <a:xfrm>
            <a:off x="0" y="1006475"/>
            <a:ext cx="12042140" cy="122555"/>
            <a:chOff x="0" y="968423"/>
            <a:chExt cx="9900000" cy="122241"/>
          </a:xfrm>
          <a:solidFill>
            <a:srgbClr val="1790F8"/>
          </a:solidFill>
        </p:grpSpPr>
        <p:sp>
          <p:nvSpPr>
            <p:cNvPr id="47" name="矩形 46"/>
            <p:cNvSpPr/>
            <p:nvPr/>
          </p:nvSpPr>
          <p:spPr>
            <a:xfrm>
              <a:off x="0" y="968423"/>
              <a:ext cx="9900000" cy="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0" y="982664"/>
              <a:ext cx="6516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>
          <a:xfrm>
            <a:off x="11684635" y="6443980"/>
            <a:ext cx="484505" cy="365125"/>
          </a:xfrm>
        </p:spPr>
        <p:txBody>
          <a:bodyPr/>
          <a:lstStyle/>
          <a:p>
            <a:pPr algn="ctr">
              <a:defRPr/>
            </a:pPr>
            <a:fld id="{3F4CCCD1-EC2B-4E5D-80D3-375AE28EE62E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6" name="TextBox 29"/>
          <p:cNvSpPr txBox="1"/>
          <p:nvPr/>
        </p:nvSpPr>
        <p:spPr>
          <a:xfrm>
            <a:off x="0" y="6059170"/>
            <a:ext cx="12168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建立了完整的知识产权体系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0270" y="114935"/>
            <a:ext cx="2261870" cy="8210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760,&quot;width&quot;:4770}"/>
</p:tagLst>
</file>

<file path=ppt/tags/tag2.xml><?xml version="1.0" encoding="utf-8"?>
<p:tagLst xmlns:p="http://schemas.openxmlformats.org/presentationml/2006/main">
  <p:tag name="KSO_WM_UNIT_TABLE_BEAUTIFY" val="smartTable{d841c70a-c711-4e33-ab78-c3cdaecaa151}"/>
  <p:tag name="TABLE_ENDDRAG_ORIGIN_RECT" val="938*349"/>
  <p:tag name="TABLE_ENDDRAG_RECT" val="14*98*938*349"/>
</p:tagLst>
</file>

<file path=ppt/tags/tag3.xml><?xml version="1.0" encoding="utf-8"?>
<p:tagLst xmlns:p="http://schemas.openxmlformats.org/presentationml/2006/main">
  <p:tag name="COMMONDATA" val="eyJoZGlkIjoiOTE2YTY4ZWQ5OWQxYjI3ODhjY2JkZTZjYjIzMmQ2NzIifQ=="/>
  <p:tag name="KSO_WPP_MARK_KEY" val="e422e2e8-18db-4b96-a6c0-7e052d3e33e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4064</Words>
  <Application>WPS 演示</Application>
  <PresentationFormat>宽屏</PresentationFormat>
  <Paragraphs>521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Wingdings</vt:lpstr>
      <vt:lpstr>黑体</vt:lpstr>
      <vt:lpstr>Times New Roman</vt:lpstr>
      <vt:lpstr>华文中宋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****项目</dc:title>
  <dc:creator>unknown</dc:creator>
  <cp:lastModifiedBy>晓云</cp:lastModifiedBy>
  <cp:revision>309</cp:revision>
  <dcterms:created xsi:type="dcterms:W3CDTF">2016-09-25T10:51:00Z</dcterms:created>
  <dcterms:modified xsi:type="dcterms:W3CDTF">2022-11-23T07:31:35Z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84C7E1B9458B4E429EADE25FF73640B2</vt:lpwstr>
  </property>
</Properties>
</file>