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669" r:id="rId2"/>
    <p:sldId id="712" r:id="rId3"/>
    <p:sldId id="713" r:id="rId4"/>
    <p:sldId id="687" r:id="rId5"/>
    <p:sldId id="688" r:id="rId6"/>
    <p:sldId id="668" r:id="rId7"/>
    <p:sldId id="674" r:id="rId8"/>
    <p:sldId id="689" r:id="rId9"/>
    <p:sldId id="693" r:id="rId10"/>
    <p:sldId id="710" r:id="rId11"/>
    <p:sldId id="699" r:id="rId12"/>
    <p:sldId id="702" r:id="rId13"/>
    <p:sldId id="695" r:id="rId14"/>
    <p:sldId id="708" r:id="rId15"/>
    <p:sldId id="660" r:id="rId16"/>
  </p:sldIdLst>
  <p:sldSz cx="10369550" cy="5832475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modifyVerifier cryptProviderType="rsaFull" cryptAlgorithmClass="hash" cryptAlgorithmType="typeAny" cryptAlgorithmSid="4" spinCount="100000" saltData="qvdgIfSlF2q0OxbV/FeWUw==" hashData="WeEXiqsEVkCVi86adJFx7OPedyk="/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润泽" initials="R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2123"/>
    <a:srgbClr val="CC3300"/>
    <a:srgbClr val="000000"/>
    <a:srgbClr val="A4D6C1"/>
    <a:srgbClr val="C00000"/>
    <a:srgbClr val="2B2B2D"/>
    <a:srgbClr val="9B2530"/>
    <a:srgbClr val="DC0000"/>
    <a:srgbClr val="4D5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3" autoAdjust="0"/>
    <p:restoredTop sz="93826" autoAdjust="0"/>
  </p:normalViewPr>
  <p:slideViewPr>
    <p:cSldViewPr snapToGrid="0">
      <p:cViewPr varScale="1">
        <p:scale>
          <a:sx n="188" d="100"/>
          <a:sy n="188" d="100"/>
        </p:scale>
        <p:origin x="384" y="112"/>
      </p:cViewPr>
      <p:guideLst>
        <p:guide orient="horz" pos="1973"/>
        <p:guide pos="326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100" dirty="0"/>
              <a:t>我国</a:t>
            </a:r>
            <a:r>
              <a:rPr lang="en-US" altLang="zh-CN" sz="1100" dirty="0"/>
              <a:t>RFID</a:t>
            </a:r>
            <a:r>
              <a:rPr lang="zh-CN" altLang="en-US" sz="1100" dirty="0"/>
              <a:t>市场规模及增长走势*</a:t>
            </a:r>
          </a:p>
        </c:rich>
      </c:tx>
      <c:layout>
        <c:manualLayout>
          <c:xMode val="edge"/>
          <c:yMode val="edge"/>
          <c:x val="0.29180303553478798"/>
          <c:y val="3.86759074677391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 defTabSz="914400"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26939857734577"/>
          <c:y val="0.23076604486770699"/>
          <c:w val="0.86574718800214201"/>
          <c:h val="0.61676161262050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Sheet1!#REF!</c:f>
              <c:strCache>
                <c:ptCount val="1"/>
              </c:strCache>
            </c:strRef>
          </c:tx>
          <c:spPr>
            <a:solidFill>
              <a:srgbClr val="DCF4F6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D-40EA-BA01-3AFE10CFC0AF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国内</c:v>
                </c:pt>
              </c:strCache>
            </c:strRef>
          </c:tx>
          <c:spPr>
            <a:solidFill>
              <a:srgbClr val="CC3300">
                <a:alpha val="47843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660</c:v>
                </c:pt>
                <c:pt idx="1">
                  <c:v>840</c:v>
                </c:pt>
                <c:pt idx="2">
                  <c:v>1085</c:v>
                </c:pt>
                <c:pt idx="3">
                  <c:v>1410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D-40EA-BA01-3AFE10CFC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867701850"/>
        <c:axId val="429675620"/>
      </c:barChart>
      <c:lineChart>
        <c:grouping val="standard"/>
        <c:varyColors val="0"/>
        <c:ser>
          <c:idx val="2"/>
          <c:order val="2"/>
          <c:tx>
            <c:strRef>
              <c:f>Sheet1!$C$1</c:f>
              <c:strCache>
                <c:ptCount val="1"/>
                <c:pt idx="0">
                  <c:v>增长率</c:v>
                </c:pt>
              </c:strCache>
            </c:strRef>
          </c:tx>
          <c:spPr>
            <a:ln w="28575" cap="rnd">
              <a:solidFill>
                <a:srgbClr val="212123">
                  <a:lumMod val="50000"/>
                  <a:lumOff val="5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CN"/>
                      <a:t>660</a:t>
                    </a:r>
                    <a:r>
                      <a:rPr lang="zh-CN" altLang="en-US"/>
                      <a:t>亿元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8D-40EA-BA01-3AFE10CFC0A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CN"/>
                      <a:t>840</a:t>
                    </a:r>
                    <a:r>
                      <a:rPr lang="zh-CN" altLang="en-US"/>
                      <a:t>亿元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8D-40EA-BA01-3AFE10CFC0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CN"/>
                      <a:t>1085</a:t>
                    </a:r>
                    <a:r>
                      <a:rPr lang="zh-CN" altLang="en-US"/>
                      <a:t>亿元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8D-40EA-BA01-3AFE10CFC0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CN"/>
                      <a:t>1410</a:t>
                    </a:r>
                    <a:r>
                      <a:rPr lang="zh-CN" altLang="en-US"/>
                      <a:t>亿元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8D-40EA-BA01-3AFE10CFC0AF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schemeClr val="bg1">
                    <a:lumMod val="50000"/>
                    <a:alpha val="40000"/>
                  </a:schemeClr>
                </a:outerShdw>
              </a:effectLst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726</c:v>
                </c:pt>
                <c:pt idx="1">
                  <c:v>924</c:v>
                </c:pt>
                <c:pt idx="2">
                  <c:v>1193</c:v>
                </c:pt>
                <c:pt idx="3">
                  <c:v>1551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1D8D-40EA-BA01-3AFE10CFC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7701850"/>
        <c:axId val="429675620"/>
      </c:lineChart>
      <c:catAx>
        <c:axId val="86770185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  <c:crossAx val="429675620"/>
        <c:crosses val="autoZero"/>
        <c:auto val="1"/>
        <c:lblAlgn val="ctr"/>
        <c:lblOffset val="100"/>
        <c:noMultiLvlLbl val="0"/>
      </c:catAx>
      <c:valAx>
        <c:axId val="4296756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  <c:crossAx val="86770185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34677667130737"/>
          <c:y val="0.18471613406592199"/>
          <c:w val="0.30644644116983799"/>
          <c:h val="0.1373859593665429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0" i="0" u="none" strike="noStrike" kern="1200" spc="0" baseline="0">
                <a:solidFill>
                  <a:srgbClr val="4B606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100" dirty="0"/>
              <a:t>RFID</a:t>
            </a:r>
            <a:r>
              <a:rPr lang="zh-CN" altLang="en-US" sz="1100" dirty="0"/>
              <a:t>细分领域出货量占比</a:t>
            </a:r>
            <a:r>
              <a:rPr lang="zh-CN" altLang="zh-CN" sz="1100" b="0" i="0" u="none" strike="noStrike" baseline="0" dirty="0">
                <a:effectLst/>
                <a:sym typeface="微软雅黑" panose="020B0503020204020204" pitchFamily="34" charset="-122"/>
              </a:rPr>
              <a:t>*</a:t>
            </a:r>
            <a:endParaRPr lang="zh-CN" alt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 defTabSz="914400">
            <a:defRPr lang="zh-CN" sz="1400" b="0" i="0" u="none" strike="noStrike" kern="1200" spc="0" baseline="0">
              <a:solidFill>
                <a:srgbClr val="4B606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28395921568150501"/>
          <c:y val="0.20582605641502"/>
          <c:w val="0.48380066831323498"/>
          <c:h val="0.716283071628306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ADADA"/>
            </a:solidFill>
            <a:ln w="3175">
              <a:solidFill>
                <a:srgbClr val="212123"/>
              </a:solidFill>
            </a:ln>
            <a:effectLst/>
          </c:spPr>
          <c:dPt>
            <c:idx val="0"/>
            <c:bubble3D val="0"/>
            <c:spPr>
              <a:solidFill>
                <a:srgbClr val="DADADA">
                  <a:lumMod val="75000"/>
                </a:srgbClr>
              </a:solidFill>
              <a:ln w="3175">
                <a:solidFill>
                  <a:srgbClr val="2121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50-43C2-A437-3ABD5446BA43}"/>
              </c:ext>
            </c:extLst>
          </c:dPt>
          <c:dPt>
            <c:idx val="1"/>
            <c:bubble3D val="0"/>
            <c:spPr>
              <a:solidFill>
                <a:srgbClr val="DADADA"/>
              </a:solidFill>
              <a:ln w="3175">
                <a:solidFill>
                  <a:srgbClr val="2121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50-43C2-A437-3ABD5446BA43}"/>
              </c:ext>
            </c:extLst>
          </c:dPt>
          <c:dPt>
            <c:idx val="2"/>
            <c:bubble3D val="0"/>
            <c:spPr>
              <a:solidFill>
                <a:srgbClr val="FFFF00">
                  <a:alpha val="4000"/>
                </a:srgbClr>
              </a:solidFill>
              <a:ln w="3175">
                <a:solidFill>
                  <a:srgbClr val="2121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50-43C2-A437-3ABD5446BA43}"/>
              </c:ext>
            </c:extLst>
          </c:dPt>
          <c:dPt>
            <c:idx val="3"/>
            <c:bubble3D val="0"/>
            <c:spPr>
              <a:solidFill>
                <a:srgbClr val="AD9277">
                  <a:lumMod val="75000"/>
                  <a:alpha val="57000"/>
                </a:srgbClr>
              </a:solidFill>
              <a:ln w="3175">
                <a:solidFill>
                  <a:srgbClr val="2121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50-43C2-A437-3ABD5446BA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800" b="0" i="0" u="none" strike="noStrike" kern="1200" baseline="0">
                    <a:solidFill>
                      <a:srgbClr val="546C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其他</c:v>
                </c:pt>
                <c:pt idx="1">
                  <c:v>工业</c:v>
                </c:pt>
                <c:pt idx="2">
                  <c:v>图书</c:v>
                </c:pt>
                <c:pt idx="3">
                  <c:v>服装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300</c:v>
                </c:pt>
                <c:pt idx="1">
                  <c:v>20</c:v>
                </c:pt>
                <c:pt idx="2">
                  <c:v>18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50-43C2-A437-3ABD5446BA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450-43C2-A437-3ABD5446BA43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450-43C2-A437-3ABD5446BA43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450-43C2-A437-3ABD5446BA43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450-43C2-A437-3ABD5446BA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rgbClr val="4B606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其他</c:v>
                </c:pt>
                <c:pt idx="1">
                  <c:v>工业</c:v>
                </c:pt>
                <c:pt idx="2">
                  <c:v>图书</c:v>
                </c:pt>
                <c:pt idx="3">
                  <c:v>服装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450-43C2-A437-3ABD5446BA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450-43C2-A437-3ABD5446BA43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450-43C2-A437-3ABD5446BA43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450-43C2-A437-3ABD5446BA43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450-43C2-A437-3ABD5446BA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rgbClr val="4B606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其他</c:v>
                </c:pt>
                <c:pt idx="1">
                  <c:v>工业</c:v>
                </c:pt>
                <c:pt idx="2">
                  <c:v>图书</c:v>
                </c:pt>
                <c:pt idx="3">
                  <c:v>服装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450-43C2-A437-3ABD5446BA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2"/>
      </c:pieChart>
      <c:spPr>
        <a:noFill/>
        <a:ln w="3175">
          <a:noFill/>
        </a:ln>
        <a:effectLst/>
      </c:spPr>
    </c:plotArea>
    <c:legend>
      <c:legendPos val="l"/>
      <c:layout>
        <c:manualLayout>
          <c:xMode val="edge"/>
          <c:yMode val="edge"/>
          <c:x val="2.5476874836686699E-2"/>
          <c:y val="0.32965821389195099"/>
          <c:w val="0.185357824517145"/>
          <c:h val="0.5138398926088160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800" b="0" i="0" u="none" strike="noStrike" kern="1200" baseline="0">
              <a:solidFill>
                <a:srgbClr val="4B606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6D8B94"/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>
          <a:solidFill>
            <a:srgbClr val="4B6065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233F9F-A1F5-40BA-9E45-89E08B12DAF9}" type="datetime1">
              <a:rPr lang="zh-CN" altLang="en-US"/>
              <a:t>2022/11/22</a:t>
            </a:fld>
            <a:endParaRPr lang="zh-CN" altLang="en-US" sz="1200"/>
          </a:p>
        </p:txBody>
      </p:sp>
      <p:sp>
        <p:nvSpPr>
          <p:cNvPr id="3994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9941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第二级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第三级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第四级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0BD284-98AD-43D3-AA8E-87683018817B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AABE-891E-411C-A368-3F0F38372F9D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为什么有这么高的期许和评价，我认为主要是：鲲鹏所在行业涉及国计民生、国家命脉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17AABE-891E-411C-A368-3F0F38372F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0233F9F-A1F5-40BA-9E45-89E08B12DAF9}" type="datetime1">
              <a:rPr lang="zh-CN" altLang="en-US" smtClean="0"/>
              <a:t>2022/11/22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BD284-98AD-43D3-AA8E-87683018817B}" type="slidenum">
              <a:rPr lang="zh-CN" altLang="en-US" smtClean="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0233F9F-A1F5-40BA-9E45-89E08B12DAF9}" type="datetime1">
              <a:rPr lang="zh-CN" altLang="en-US" smtClean="0"/>
              <a:t>2022/11/22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BD284-98AD-43D3-AA8E-87683018817B}" type="slidenum">
              <a:rPr lang="zh-CN" altLang="en-US" smtClean="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为什么有这么高的期许和评价，我认为主要是：鲲鹏所在行业涉及国计民生、国家命脉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AABE-891E-411C-A368-3F0F38372F9D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为什么有这么高的期许和评价，我认为主要是：鲲鹏所在行业涉及国计民生、国家命脉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AABE-891E-411C-A368-3F0F38372F9D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0233F9F-A1F5-40BA-9E45-89E08B12DAF9}" type="datetime1">
              <a:rPr lang="zh-CN" altLang="en-US" smtClean="0"/>
              <a:t>2022/11/22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BD284-98AD-43D3-AA8E-87683018817B}" type="slidenum">
              <a:rPr lang="zh-CN" altLang="en-US" smtClean="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AABE-891E-411C-A368-3F0F38372F9D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逻辑</a:t>
            </a:r>
            <a:r>
              <a:rPr lang="en-US" altLang="zh-CN" dirty="0"/>
              <a:t>】</a:t>
            </a:r>
            <a:r>
              <a:rPr lang="zh-CN" altLang="en-US" dirty="0"/>
              <a:t>国防科技大学</a:t>
            </a:r>
            <a:r>
              <a:rPr lang="en-US" altLang="zh-CN" dirty="0"/>
              <a:t>--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AABE-891E-411C-A368-3F0F38372F9D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逻辑</a:t>
            </a:r>
            <a:r>
              <a:rPr lang="en-US" altLang="zh-CN" dirty="0"/>
              <a:t>】</a:t>
            </a:r>
            <a:r>
              <a:rPr lang="zh-CN" altLang="en-US" dirty="0"/>
              <a:t>国防科技大学</a:t>
            </a:r>
            <a:r>
              <a:rPr lang="en-US" altLang="zh-CN" dirty="0"/>
              <a:t>--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AABE-891E-411C-A368-3F0F38372F9D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逻辑</a:t>
            </a:r>
            <a:r>
              <a:rPr lang="en-US" altLang="zh-CN" dirty="0"/>
              <a:t>】</a:t>
            </a:r>
            <a:r>
              <a:rPr lang="zh-CN" altLang="en-US" dirty="0"/>
              <a:t>国防科技大学</a:t>
            </a:r>
            <a:r>
              <a:rPr lang="en-US" altLang="zh-CN" dirty="0"/>
              <a:t>--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AABE-891E-411C-A368-3F0F38372F9D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AABE-891E-411C-A368-3F0F38372F9D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放成凸出的形式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AABE-891E-411C-A368-3F0F38372F9D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为什么有这么高的期许和评价，我认为主要是：鲲鹏所在行业涉及国计民生、国家命脉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AABE-891E-411C-A368-3F0F38372F9D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为什么有这么高的期许和评价，我认为主要是：鲲鹏所在行业涉及国计民生、国家命脉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AABE-891E-411C-A368-3F0F38372F9D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03" y="1504928"/>
            <a:ext cx="8028946" cy="1555328"/>
          </a:xfrm>
        </p:spPr>
        <p:txBody>
          <a:bodyPr anchor="b">
            <a:normAutofit/>
          </a:bodyPr>
          <a:lstStyle>
            <a:lvl1pPr algn="ctr">
              <a:defRPr sz="4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03" y="3060254"/>
            <a:ext cx="8028946" cy="892873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68E32-3BD8-44CF-9F8D-F0D8752D3AA3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F6CE7-6408-4E46-A3BC-80089A5EB31E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9" y="465890"/>
            <a:ext cx="8625811" cy="3246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11" y="3882580"/>
            <a:ext cx="8807420" cy="462203"/>
          </a:xfrm>
        </p:spPr>
        <p:txBody>
          <a:bodyPr anchor="b">
            <a:normAutofit/>
          </a:bodyPr>
          <a:lstStyle>
            <a:lvl1pPr algn="ctr">
              <a:defRPr sz="23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556" y="591080"/>
            <a:ext cx="8373672" cy="299845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388620" indent="0">
              <a:buNone/>
              <a:defRPr sz="1700"/>
            </a:lvl2pPr>
            <a:lvl3pPr marL="777875" indent="0">
              <a:buNone/>
              <a:defRPr sz="170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4370" indent="0">
              <a:buNone/>
              <a:defRPr sz="1700"/>
            </a:lvl6pPr>
            <a:lvl7pPr marL="2332990" indent="0">
              <a:buNone/>
              <a:defRPr sz="1700"/>
            </a:lvl7pPr>
            <a:lvl8pPr marL="2722245" indent="0">
              <a:buNone/>
              <a:defRPr sz="1700"/>
            </a:lvl8pPr>
            <a:lvl9pPr marL="3110865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02" y="4344784"/>
            <a:ext cx="8806090" cy="580417"/>
          </a:xfrm>
        </p:spPr>
        <p:txBody>
          <a:bodyPr anchor="t"/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875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4370" indent="0">
              <a:buNone/>
              <a:defRPr sz="850"/>
            </a:lvl6pPr>
            <a:lvl7pPr marL="2332990" indent="0">
              <a:buNone/>
              <a:defRPr sz="850"/>
            </a:lvl7pPr>
            <a:lvl8pPr marL="2722245" indent="0">
              <a:buNone/>
              <a:defRPr sz="850"/>
            </a:lvl8pPr>
            <a:lvl9pPr marL="3110865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06615-76A8-48FE-A3D2-7A4F9D14AE17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E1DA1-FAEF-4306-AD8E-13DDD4F7E7EC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02" y="517453"/>
            <a:ext cx="8806090" cy="3005829"/>
          </a:xfrm>
        </p:spPr>
        <p:txBody>
          <a:bodyPr anchor="ctr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01" y="3652892"/>
            <a:ext cx="8806091" cy="1277247"/>
          </a:xfrm>
        </p:spPr>
        <p:txBody>
          <a:bodyPr anchor="ctr"/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875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4370" indent="0">
              <a:buNone/>
              <a:defRPr sz="850"/>
            </a:lvl6pPr>
            <a:lvl7pPr marL="2332990" indent="0">
              <a:buNone/>
              <a:defRPr sz="850"/>
            </a:lvl7pPr>
            <a:lvl8pPr marL="2722245" indent="0">
              <a:buNone/>
              <a:defRPr sz="850"/>
            </a:lvl8pPr>
            <a:lvl9pPr marL="3110865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06615-76A8-48FE-A3D2-7A4F9D14AE17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E1DA1-FAEF-4306-AD8E-13DDD4F7E7EC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34" y="518442"/>
            <a:ext cx="7912184" cy="2545354"/>
          </a:xfrm>
        </p:spPr>
        <p:txBody>
          <a:bodyPr anchor="ctr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63444" y="3070199"/>
            <a:ext cx="7444013" cy="453083"/>
          </a:xfrm>
        </p:spPr>
        <p:txBody>
          <a:bodyPr anchor="t">
            <a:normAutofit/>
          </a:bodyPr>
          <a:lstStyle>
            <a:lvl1pPr marL="0" indent="0" algn="r">
              <a:buNone/>
              <a:defRPr sz="1190"/>
            </a:lvl1pPr>
            <a:lvl2pPr marL="388620" indent="0">
              <a:buNone/>
              <a:defRPr sz="1190"/>
            </a:lvl2pPr>
            <a:lvl3pPr marL="777875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4370" indent="0">
              <a:buNone/>
              <a:defRPr sz="850"/>
            </a:lvl6pPr>
            <a:lvl7pPr marL="2332990" indent="0">
              <a:buNone/>
              <a:defRPr sz="850"/>
            </a:lvl7pPr>
            <a:lvl8pPr marL="2722245" indent="0">
              <a:buNone/>
              <a:defRPr sz="850"/>
            </a:lvl8pPr>
            <a:lvl9pPr marL="3110865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01" y="3660693"/>
            <a:ext cx="8806091" cy="12667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875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4370" indent="0">
              <a:buNone/>
              <a:defRPr sz="850"/>
            </a:lvl6pPr>
            <a:lvl7pPr marL="2332990" indent="0">
              <a:buNone/>
              <a:defRPr sz="850"/>
            </a:lvl7pPr>
            <a:lvl8pPr marL="2722245" indent="0">
              <a:buNone/>
              <a:defRPr sz="850"/>
            </a:lvl8pPr>
            <a:lvl9pPr marL="3110865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06615-76A8-48FE-A3D2-7A4F9D14AE17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E1DA1-FAEF-4306-AD8E-13DDD4F7E7EC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526" y="752486"/>
            <a:ext cx="518478" cy="497330"/>
          </a:xfrm>
          <a:prstGeom prst="rect">
            <a:avLst/>
          </a:prstGeom>
        </p:spPr>
        <p:txBody>
          <a:bodyPr vert="horz" lIns="77766" tIns="38883" rIns="77766" bIns="3888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80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34480" y="2490375"/>
            <a:ext cx="518478" cy="497330"/>
          </a:xfrm>
          <a:prstGeom prst="rect">
            <a:avLst/>
          </a:prstGeom>
        </p:spPr>
        <p:txBody>
          <a:bodyPr vert="horz" lIns="77766" tIns="38883" rIns="77766" bIns="3888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805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01" y="1808886"/>
            <a:ext cx="8806091" cy="213622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193" y="3955126"/>
            <a:ext cx="8804761" cy="970075"/>
          </a:xfrm>
        </p:spPr>
        <p:txBody>
          <a:bodyPr anchor="t"/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875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4370" indent="0">
              <a:buNone/>
              <a:defRPr sz="850"/>
            </a:lvl6pPr>
            <a:lvl7pPr marL="2332990" indent="0">
              <a:buNone/>
              <a:defRPr sz="850"/>
            </a:lvl7pPr>
            <a:lvl8pPr marL="2722245" indent="0">
              <a:buNone/>
              <a:defRPr sz="850"/>
            </a:lvl8pPr>
            <a:lvl9pPr marL="3110865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06615-76A8-48FE-A3D2-7A4F9D14AE17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E1DA1-FAEF-4306-AD8E-13DDD4F7E7EC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77202" y="518442"/>
            <a:ext cx="8806090" cy="825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7202" y="1603931"/>
            <a:ext cx="2807556" cy="490089"/>
          </a:xfrm>
        </p:spPr>
        <p:txBody>
          <a:bodyPr anchor="b">
            <a:noAutofit/>
          </a:bodyPr>
          <a:lstStyle>
            <a:lvl1pPr marL="0" indent="0" algn="ctr">
              <a:buNone/>
              <a:defRPr sz="204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875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4370" indent="0">
              <a:buNone/>
              <a:defRPr sz="1360" b="1"/>
            </a:lvl6pPr>
            <a:lvl7pPr marL="2332990" indent="0">
              <a:buNone/>
              <a:defRPr sz="1360" b="1"/>
            </a:lvl7pPr>
            <a:lvl8pPr marL="2722245" indent="0">
              <a:buNone/>
              <a:defRPr sz="1360" b="1"/>
            </a:lvl8pPr>
            <a:lvl9pPr marL="3110865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77202" y="2187178"/>
            <a:ext cx="2807556" cy="27380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875" indent="0">
              <a:buNone/>
              <a:defRPr sz="850"/>
            </a:lvl3pPr>
            <a:lvl4pPr marL="1166495" indent="0">
              <a:buNone/>
              <a:defRPr sz="765"/>
            </a:lvl4pPr>
            <a:lvl5pPr marL="1555115" indent="0">
              <a:buNone/>
              <a:defRPr sz="765"/>
            </a:lvl5pPr>
            <a:lvl6pPr marL="1944370" indent="0">
              <a:buNone/>
              <a:defRPr sz="765"/>
            </a:lvl6pPr>
            <a:lvl7pPr marL="2332990" indent="0">
              <a:buNone/>
              <a:defRPr sz="765"/>
            </a:lvl7pPr>
            <a:lvl8pPr marL="2722245" indent="0">
              <a:buNone/>
              <a:defRPr sz="765"/>
            </a:lvl8pPr>
            <a:lvl9pPr marL="3110865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82020" y="1603931"/>
            <a:ext cx="2807556" cy="490089"/>
          </a:xfrm>
        </p:spPr>
        <p:txBody>
          <a:bodyPr anchor="b">
            <a:noAutofit/>
          </a:bodyPr>
          <a:lstStyle>
            <a:lvl1pPr marL="0" indent="0" algn="ctr">
              <a:buNone/>
              <a:defRPr sz="204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875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4370" indent="0">
              <a:buNone/>
              <a:defRPr sz="1360" b="1"/>
            </a:lvl6pPr>
            <a:lvl7pPr marL="2332990" indent="0">
              <a:buNone/>
              <a:defRPr sz="1360" b="1"/>
            </a:lvl7pPr>
            <a:lvl8pPr marL="2722245" indent="0">
              <a:buNone/>
              <a:defRPr sz="1360" b="1"/>
            </a:lvl8pPr>
            <a:lvl9pPr marL="3110865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77533" y="2187178"/>
            <a:ext cx="2807556" cy="27380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875" indent="0">
              <a:buNone/>
              <a:defRPr sz="850"/>
            </a:lvl3pPr>
            <a:lvl4pPr marL="1166495" indent="0">
              <a:buNone/>
              <a:defRPr sz="765"/>
            </a:lvl4pPr>
            <a:lvl5pPr marL="1555115" indent="0">
              <a:buNone/>
              <a:defRPr sz="765"/>
            </a:lvl5pPr>
            <a:lvl6pPr marL="1944370" indent="0">
              <a:buNone/>
              <a:defRPr sz="765"/>
            </a:lvl6pPr>
            <a:lvl7pPr marL="2332990" indent="0">
              <a:buNone/>
              <a:defRPr sz="765"/>
            </a:lvl7pPr>
            <a:lvl8pPr marL="2722245" indent="0">
              <a:buNone/>
              <a:defRPr sz="765"/>
            </a:lvl8pPr>
            <a:lvl9pPr marL="3110865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775735" y="1603931"/>
            <a:ext cx="2807556" cy="490089"/>
          </a:xfrm>
        </p:spPr>
        <p:txBody>
          <a:bodyPr anchor="b">
            <a:noAutofit/>
          </a:bodyPr>
          <a:lstStyle>
            <a:lvl1pPr marL="0" indent="0" algn="ctr">
              <a:buNone/>
              <a:defRPr sz="204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875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4370" indent="0">
              <a:buNone/>
              <a:defRPr sz="1360" b="1"/>
            </a:lvl6pPr>
            <a:lvl7pPr marL="2332990" indent="0">
              <a:buNone/>
              <a:defRPr sz="1360" b="1"/>
            </a:lvl7pPr>
            <a:lvl8pPr marL="2722245" indent="0">
              <a:buNone/>
              <a:defRPr sz="1360" b="1"/>
            </a:lvl8pPr>
            <a:lvl9pPr marL="3110865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775735" y="2187178"/>
            <a:ext cx="2807556" cy="27380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875" indent="0">
              <a:buNone/>
              <a:defRPr sz="850"/>
            </a:lvl3pPr>
            <a:lvl4pPr marL="1166495" indent="0">
              <a:buNone/>
              <a:defRPr sz="765"/>
            </a:lvl4pPr>
            <a:lvl5pPr marL="1555115" indent="0">
              <a:buNone/>
              <a:defRPr sz="765"/>
            </a:lvl5pPr>
            <a:lvl6pPr marL="1944370" indent="0">
              <a:buNone/>
              <a:defRPr sz="765"/>
            </a:lvl6pPr>
            <a:lvl7pPr marL="2332990" indent="0">
              <a:buNone/>
              <a:defRPr sz="765"/>
            </a:lvl7pPr>
            <a:lvl8pPr marL="2722245" indent="0">
              <a:buNone/>
              <a:defRPr sz="765"/>
            </a:lvl8pPr>
            <a:lvl9pPr marL="3110865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06615-76A8-48FE-A3D2-7A4F9D14AE17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E1DA1-FAEF-4306-AD8E-13DDD4F7E7EC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5" y="1546324"/>
            <a:ext cx="2840716" cy="1571529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24" y="1546324"/>
            <a:ext cx="2840716" cy="1571529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77" y="1546324"/>
            <a:ext cx="2840716" cy="1571529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77201" y="518442"/>
            <a:ext cx="8806091" cy="825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77202" y="3320298"/>
            <a:ext cx="2807556" cy="490089"/>
          </a:xfrm>
        </p:spPr>
        <p:txBody>
          <a:bodyPr anchor="b">
            <a:noAutofit/>
          </a:bodyPr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875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4370" indent="0">
              <a:buNone/>
              <a:defRPr sz="1360" b="1"/>
            </a:lvl6pPr>
            <a:lvl7pPr marL="2332990" indent="0">
              <a:buNone/>
              <a:defRPr sz="1360" b="1"/>
            </a:lvl7pPr>
            <a:lvl8pPr marL="2722245" indent="0">
              <a:buNone/>
              <a:defRPr sz="1360" b="1"/>
            </a:lvl8pPr>
            <a:lvl9pPr marL="3110865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65917" y="1648978"/>
            <a:ext cx="2630123" cy="136325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875" indent="0">
              <a:buNone/>
              <a:defRPr sz="1360"/>
            </a:lvl3pPr>
            <a:lvl4pPr marL="1166495" indent="0">
              <a:buNone/>
              <a:defRPr sz="1360"/>
            </a:lvl4pPr>
            <a:lvl5pPr marL="1555115" indent="0">
              <a:buNone/>
              <a:defRPr sz="1360"/>
            </a:lvl5pPr>
            <a:lvl6pPr marL="1944370" indent="0">
              <a:buNone/>
              <a:defRPr sz="1360"/>
            </a:lvl6pPr>
            <a:lvl7pPr marL="2332990" indent="0">
              <a:buNone/>
              <a:defRPr sz="1360"/>
            </a:lvl7pPr>
            <a:lvl8pPr marL="2722245" indent="0">
              <a:buNone/>
              <a:defRPr sz="1360"/>
            </a:lvl8pPr>
            <a:lvl9pPr marL="3110865" indent="0">
              <a:buNone/>
              <a:defRPr sz="136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77202" y="3810387"/>
            <a:ext cx="2807556" cy="1114815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875" indent="0">
              <a:buNone/>
              <a:defRPr sz="850"/>
            </a:lvl3pPr>
            <a:lvl4pPr marL="1166495" indent="0">
              <a:buNone/>
              <a:defRPr sz="765"/>
            </a:lvl4pPr>
            <a:lvl5pPr marL="1555115" indent="0">
              <a:buNone/>
              <a:defRPr sz="765"/>
            </a:lvl5pPr>
            <a:lvl6pPr marL="1944370" indent="0">
              <a:buNone/>
              <a:defRPr sz="765"/>
            </a:lvl6pPr>
            <a:lvl7pPr marL="2332990" indent="0">
              <a:buNone/>
              <a:defRPr sz="765"/>
            </a:lvl7pPr>
            <a:lvl8pPr marL="2722245" indent="0">
              <a:buNone/>
              <a:defRPr sz="765"/>
            </a:lvl8pPr>
            <a:lvl9pPr marL="3110865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78684" y="3320298"/>
            <a:ext cx="2807556" cy="490089"/>
          </a:xfrm>
        </p:spPr>
        <p:txBody>
          <a:bodyPr anchor="b">
            <a:noAutofit/>
          </a:bodyPr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875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4370" indent="0">
              <a:buNone/>
              <a:defRPr sz="1360" b="1"/>
            </a:lvl6pPr>
            <a:lvl7pPr marL="2332990" indent="0">
              <a:buNone/>
              <a:defRPr sz="1360" b="1"/>
            </a:lvl7pPr>
            <a:lvl8pPr marL="2722245" indent="0">
              <a:buNone/>
              <a:defRPr sz="1360" b="1"/>
            </a:lvl8pPr>
            <a:lvl9pPr marL="3110865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66249" y="1649128"/>
            <a:ext cx="2630123" cy="136768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875" indent="0">
              <a:buNone/>
              <a:defRPr sz="1360"/>
            </a:lvl3pPr>
            <a:lvl4pPr marL="1166495" indent="0">
              <a:buNone/>
              <a:defRPr sz="1360"/>
            </a:lvl4pPr>
            <a:lvl5pPr marL="1555115" indent="0">
              <a:buNone/>
              <a:defRPr sz="1360"/>
            </a:lvl5pPr>
            <a:lvl6pPr marL="1944370" indent="0">
              <a:buNone/>
              <a:defRPr sz="1360"/>
            </a:lvl6pPr>
            <a:lvl7pPr marL="2332990" indent="0">
              <a:buNone/>
              <a:defRPr sz="1360"/>
            </a:lvl7pPr>
            <a:lvl8pPr marL="2722245" indent="0">
              <a:buNone/>
              <a:defRPr sz="1360"/>
            </a:lvl8pPr>
            <a:lvl9pPr marL="3110865" indent="0">
              <a:buNone/>
              <a:defRPr sz="136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77533" y="3810387"/>
            <a:ext cx="2807556" cy="1114815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875" indent="0">
              <a:buNone/>
              <a:defRPr sz="850"/>
            </a:lvl3pPr>
            <a:lvl4pPr marL="1166495" indent="0">
              <a:buNone/>
              <a:defRPr sz="765"/>
            </a:lvl4pPr>
            <a:lvl5pPr marL="1555115" indent="0">
              <a:buNone/>
              <a:defRPr sz="765"/>
            </a:lvl5pPr>
            <a:lvl6pPr marL="1944370" indent="0">
              <a:buNone/>
              <a:defRPr sz="765"/>
            </a:lvl6pPr>
            <a:lvl7pPr marL="2332990" indent="0">
              <a:buNone/>
              <a:defRPr sz="765"/>
            </a:lvl7pPr>
            <a:lvl8pPr marL="2722245" indent="0">
              <a:buNone/>
              <a:defRPr sz="765"/>
            </a:lvl8pPr>
            <a:lvl9pPr marL="3110865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775842" y="3320298"/>
            <a:ext cx="2807556" cy="490089"/>
          </a:xfrm>
        </p:spPr>
        <p:txBody>
          <a:bodyPr anchor="b">
            <a:noAutofit/>
          </a:bodyPr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875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4370" indent="0">
              <a:buNone/>
              <a:defRPr sz="1360" b="1"/>
            </a:lvl6pPr>
            <a:lvl7pPr marL="2332990" indent="0">
              <a:buNone/>
              <a:defRPr sz="1360" b="1"/>
            </a:lvl7pPr>
            <a:lvl8pPr marL="2722245" indent="0">
              <a:buNone/>
              <a:defRPr sz="1360" b="1"/>
            </a:lvl8pPr>
            <a:lvl9pPr marL="3110865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868550" y="1645163"/>
            <a:ext cx="2630123" cy="136694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875" indent="0">
              <a:buNone/>
              <a:defRPr sz="1360"/>
            </a:lvl3pPr>
            <a:lvl4pPr marL="1166495" indent="0">
              <a:buNone/>
              <a:defRPr sz="1360"/>
            </a:lvl4pPr>
            <a:lvl5pPr marL="1555115" indent="0">
              <a:buNone/>
              <a:defRPr sz="1360"/>
            </a:lvl5pPr>
            <a:lvl6pPr marL="1944370" indent="0">
              <a:buNone/>
              <a:defRPr sz="1360"/>
            </a:lvl6pPr>
            <a:lvl7pPr marL="2332990" indent="0">
              <a:buNone/>
              <a:defRPr sz="1360"/>
            </a:lvl7pPr>
            <a:lvl8pPr marL="2722245" indent="0">
              <a:buNone/>
              <a:defRPr sz="1360"/>
            </a:lvl8pPr>
            <a:lvl9pPr marL="3110865" indent="0">
              <a:buNone/>
              <a:defRPr sz="136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775735" y="3810385"/>
            <a:ext cx="2807556" cy="1114817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875" indent="0">
              <a:buNone/>
              <a:defRPr sz="850"/>
            </a:lvl3pPr>
            <a:lvl4pPr marL="1166495" indent="0">
              <a:buNone/>
              <a:defRPr sz="765"/>
            </a:lvl4pPr>
            <a:lvl5pPr marL="1555115" indent="0">
              <a:buNone/>
              <a:defRPr sz="765"/>
            </a:lvl5pPr>
            <a:lvl6pPr marL="1944370" indent="0">
              <a:buNone/>
              <a:defRPr sz="765"/>
            </a:lvl6pPr>
            <a:lvl7pPr marL="2332990" indent="0">
              <a:buNone/>
              <a:defRPr sz="765"/>
            </a:lvl7pPr>
            <a:lvl8pPr marL="2722245" indent="0">
              <a:buNone/>
              <a:defRPr sz="765"/>
            </a:lvl8pPr>
            <a:lvl9pPr marL="3110865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06615-76A8-48FE-A3D2-7A4F9D14AE17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E1DA1-FAEF-4306-AD8E-13DDD4F7E7EC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6B7A6-A53B-4228-9672-A383C46A52F7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D73CB-EAF5-4600-AE32-E092AF737EEF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0287" y="518442"/>
            <a:ext cx="1943004" cy="44067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02" y="518442"/>
            <a:ext cx="6733465" cy="440676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06615-76A8-48FE-A3D2-7A4F9D14AE17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E1DA1-FAEF-4306-AD8E-13DDD4F7E7EC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6A5DA-0D8A-4F4A-A10E-5C9EAF9A3B4E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FF6AD-FFE1-425D-83BF-2DEFF4CFB203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765" y="1497723"/>
            <a:ext cx="8156963" cy="1555338"/>
          </a:xfrm>
        </p:spPr>
        <p:txBody>
          <a:bodyPr anchor="b"/>
          <a:lstStyle>
            <a:lvl1pPr algn="ctr">
              <a:defRPr sz="3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1765" y="3053059"/>
            <a:ext cx="8156963" cy="1281694"/>
          </a:xfrm>
        </p:spPr>
        <p:txBody>
          <a:bodyPr anchor="t"/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87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6495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5115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437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299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2245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10865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86D95-D61D-47DA-8E65-C9805C85BA54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A5FD1-7535-4159-8230-E833F36F03A9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02" y="1473383"/>
            <a:ext cx="4304058" cy="3451817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5689" y="1473384"/>
            <a:ext cx="4307603" cy="3451817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C7B0D-47A1-441B-9BC0-9F0E1EFB324E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16341-CA7F-4C8F-904F-FDED5F349F09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02" y="1475134"/>
            <a:ext cx="4328362" cy="3528374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30" y="1475134"/>
            <a:ext cx="4328362" cy="352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515" y="1560815"/>
            <a:ext cx="4147432" cy="463404"/>
          </a:xfrm>
        </p:spPr>
        <p:txBody>
          <a:bodyPr anchor="b">
            <a:noAutofit/>
          </a:bodyPr>
          <a:lstStyle>
            <a:lvl1pPr marL="0" indent="0" algn="ctr">
              <a:buNone/>
              <a:defRPr sz="2040" b="0"/>
            </a:lvl1pPr>
            <a:lvl2pPr marL="388620" indent="0">
              <a:buNone/>
              <a:defRPr sz="1700" b="1"/>
            </a:lvl2pPr>
            <a:lvl3pPr marL="777875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4370" indent="0">
              <a:buNone/>
              <a:defRPr sz="1360" b="1"/>
            </a:lvl6pPr>
            <a:lvl7pPr marL="2332990" indent="0">
              <a:buNone/>
              <a:defRPr sz="1360" b="1"/>
            </a:lvl7pPr>
            <a:lvl8pPr marL="2722245" indent="0">
              <a:buNone/>
              <a:defRPr sz="1360" b="1"/>
            </a:lvl8pPr>
            <a:lvl9pPr marL="3110865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5515" y="2024219"/>
            <a:ext cx="4147432" cy="2900983"/>
          </a:xfrm>
        </p:spPr>
        <p:txBody>
          <a:bodyPr anchor="t"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4001" y="1560816"/>
            <a:ext cx="4163580" cy="463403"/>
          </a:xfrm>
        </p:spPr>
        <p:txBody>
          <a:bodyPr anchor="b">
            <a:noAutofit/>
          </a:bodyPr>
          <a:lstStyle>
            <a:lvl1pPr marL="0" indent="0" algn="ctr">
              <a:buNone/>
              <a:defRPr sz="2040" b="0"/>
            </a:lvl1pPr>
            <a:lvl2pPr marL="388620" indent="0">
              <a:buNone/>
              <a:defRPr sz="1700" b="1"/>
            </a:lvl2pPr>
            <a:lvl3pPr marL="777875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4370" indent="0">
              <a:buNone/>
              <a:defRPr sz="1360" b="1"/>
            </a:lvl6pPr>
            <a:lvl7pPr marL="2332990" indent="0">
              <a:buNone/>
              <a:defRPr sz="1360" b="1"/>
            </a:lvl7pPr>
            <a:lvl8pPr marL="2722245" indent="0">
              <a:buNone/>
              <a:defRPr sz="1360" b="1"/>
            </a:lvl8pPr>
            <a:lvl9pPr marL="3110865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4001" y="2024219"/>
            <a:ext cx="4163580" cy="2900983"/>
          </a:xfrm>
        </p:spPr>
        <p:txBody>
          <a:bodyPr anchor="t"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B18CDC-332F-44AD-826E-6228D3911106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F01B7-7344-4470-90F2-B953BE546BC1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F4597-F705-4D7B-8741-452140A3E326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B997E-23C3-4961-AD67-96CEABF840E1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593CD-A90A-4175-9699-05159E206A36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2FF11-08A3-4914-BFC1-A8BDBBC4B782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02" y="518442"/>
            <a:ext cx="3152786" cy="1549474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817" y="518442"/>
            <a:ext cx="5453475" cy="4406759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02" y="2067917"/>
            <a:ext cx="3152786" cy="2857284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875" indent="0">
              <a:buNone/>
              <a:defRPr sz="850"/>
            </a:lvl3pPr>
            <a:lvl4pPr marL="1166495" indent="0">
              <a:buNone/>
              <a:defRPr sz="765"/>
            </a:lvl4pPr>
            <a:lvl5pPr marL="1555115" indent="0">
              <a:buNone/>
              <a:defRPr sz="765"/>
            </a:lvl5pPr>
            <a:lvl6pPr marL="1944370" indent="0">
              <a:buNone/>
              <a:defRPr sz="765"/>
            </a:lvl6pPr>
            <a:lvl7pPr marL="2332990" indent="0">
              <a:buNone/>
              <a:defRPr sz="765"/>
            </a:lvl7pPr>
            <a:lvl8pPr marL="2722245" indent="0">
              <a:buNone/>
              <a:defRPr sz="765"/>
            </a:lvl8pPr>
            <a:lvl9pPr marL="3110865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042EE-4742-4C5B-81D5-2941178BFEDA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C9D4A-226D-4165-AABD-8B53504874DD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14" y="518442"/>
            <a:ext cx="3048408" cy="4426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02" y="518717"/>
            <a:ext cx="5047798" cy="1555784"/>
          </a:xfrm>
        </p:spPr>
        <p:txBody>
          <a:bodyPr anchor="b">
            <a:noAutofit/>
          </a:bodyPr>
          <a:lstStyle>
            <a:lvl1pPr algn="ctr">
              <a:defRPr sz="272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30045" y="649500"/>
            <a:ext cx="2786094" cy="417817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875" indent="0">
              <a:buNone/>
              <a:defRPr sz="1360"/>
            </a:lvl3pPr>
            <a:lvl4pPr marL="1166495" indent="0">
              <a:buNone/>
              <a:defRPr sz="1360"/>
            </a:lvl4pPr>
            <a:lvl5pPr marL="1555115" indent="0">
              <a:buNone/>
              <a:defRPr sz="1360"/>
            </a:lvl5pPr>
            <a:lvl6pPr marL="1944370" indent="0">
              <a:buNone/>
              <a:defRPr sz="1360"/>
            </a:lvl6pPr>
            <a:lvl7pPr marL="2332990" indent="0">
              <a:buNone/>
              <a:defRPr sz="1360"/>
            </a:lvl7pPr>
            <a:lvl8pPr marL="2722245" indent="0">
              <a:buNone/>
              <a:defRPr sz="1360"/>
            </a:lvl8pPr>
            <a:lvl9pPr marL="3110865" indent="0">
              <a:buNone/>
              <a:defRPr sz="136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02" y="2074501"/>
            <a:ext cx="5047798" cy="2871277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875" indent="0">
              <a:buNone/>
              <a:defRPr sz="850"/>
            </a:lvl3pPr>
            <a:lvl4pPr marL="1166495" indent="0">
              <a:buNone/>
              <a:defRPr sz="765"/>
            </a:lvl4pPr>
            <a:lvl5pPr marL="1555115" indent="0">
              <a:buNone/>
              <a:defRPr sz="765"/>
            </a:lvl5pPr>
            <a:lvl6pPr marL="1944370" indent="0">
              <a:buNone/>
              <a:defRPr sz="765"/>
            </a:lvl6pPr>
            <a:lvl7pPr marL="2332990" indent="0">
              <a:buNone/>
              <a:defRPr sz="765"/>
            </a:lvl7pPr>
            <a:lvl8pPr marL="2722245" indent="0">
              <a:buNone/>
              <a:defRPr sz="765"/>
            </a:lvl8pPr>
            <a:lvl9pPr marL="3110865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14D9A-07F5-46BB-A50D-45797C59161D}" type="datetime1">
              <a:rPr lang="zh-CN" altLang="en-US" smtClean="0"/>
              <a:t>2022/11/22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165CC-E383-47B2-96DC-FCB1DDE53200}" type="slidenum">
              <a:rPr lang="zh-CN" altLang="en-US" smtClean="0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02" y="518442"/>
            <a:ext cx="8806090" cy="8253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02" y="1473384"/>
            <a:ext cx="8806090" cy="345181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0925" y="5003508"/>
            <a:ext cx="2333149" cy="31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8306615-76A8-48FE-A3D2-7A4F9D14AE17}" type="datetime1">
              <a:rPr lang="zh-CN" altLang="en-US" smtClean="0">
                <a:ea typeface="宋体" panose="02010600030101010101" pitchFamily="2" charset="-122"/>
              </a:rPr>
              <a:t>2022/11/22</a:t>
            </a:fld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7202" y="5003508"/>
            <a:ext cx="5675411" cy="31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2386" y="5003508"/>
            <a:ext cx="640906" cy="31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3C9E1DA1-FAEF-4306-AD8E-13DDD4F7E7EC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/>
  <p:txStyles>
    <p:titleStyle>
      <a:lvl1pPr algn="ctr" defTabSz="388620" rtl="0" eaLnBrk="1" latinLnBrk="0" hangingPunct="1">
        <a:spcBef>
          <a:spcPct val="0"/>
        </a:spcBef>
        <a:buNone/>
        <a:defRPr sz="3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1465" indent="-260350" algn="l" defTabSz="388620" rtl="0" eaLnBrk="1" latinLnBrk="0" hangingPunct="1">
        <a:spcBef>
          <a:spcPct val="20000"/>
        </a:spcBef>
        <a:spcAft>
          <a:spcPts val="510"/>
        </a:spcAft>
        <a:buClr>
          <a:schemeClr val="tx2"/>
        </a:buClr>
        <a:buSzPct val="70000"/>
        <a:buFont typeface="Wingdings 2" panose="05020102010507070707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12140" indent="-229870" algn="l" defTabSz="388620" rtl="0" eaLnBrk="1" latinLnBrk="0" hangingPunct="1">
        <a:spcBef>
          <a:spcPct val="20000"/>
        </a:spcBef>
        <a:spcAft>
          <a:spcPts val="510"/>
        </a:spcAft>
        <a:buClr>
          <a:schemeClr val="tx2"/>
        </a:buClr>
        <a:buSzPct val="70000"/>
        <a:buFont typeface="Wingdings 2" panose="05020102010507070707" charset="2"/>
        <a:buChar char=""/>
        <a:defRPr sz="153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872490" indent="-183515" algn="l" defTabSz="388620" rtl="0" eaLnBrk="1" latinLnBrk="0" hangingPunct="1">
        <a:spcBef>
          <a:spcPct val="20000"/>
        </a:spcBef>
        <a:spcAft>
          <a:spcPts val="510"/>
        </a:spcAft>
        <a:buClr>
          <a:schemeClr val="tx2"/>
        </a:buClr>
        <a:buSzPct val="70000"/>
        <a:buFont typeface="Wingdings 2" panose="05020102010507070707" charset="2"/>
        <a:buChar char=""/>
        <a:defRPr sz="13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178560" indent="-183515" algn="l" defTabSz="388620" rtl="0" eaLnBrk="1" latinLnBrk="0" hangingPunct="1">
        <a:spcBef>
          <a:spcPct val="20000"/>
        </a:spcBef>
        <a:spcAft>
          <a:spcPts val="510"/>
        </a:spcAft>
        <a:buClr>
          <a:schemeClr val="tx2"/>
        </a:buClr>
        <a:buSzPct val="70000"/>
        <a:buFont typeface="Wingdings 2" panose="05020102010507070707" charset="2"/>
        <a:buChar char=""/>
        <a:defRPr sz="119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423670" indent="-183515" algn="l" defTabSz="388620" rtl="0" eaLnBrk="1" latinLnBrk="0" hangingPunct="1">
        <a:spcBef>
          <a:spcPct val="20000"/>
        </a:spcBef>
        <a:spcAft>
          <a:spcPts val="510"/>
        </a:spcAft>
        <a:buClr>
          <a:schemeClr val="tx2"/>
        </a:buClr>
        <a:buSzPct val="70000"/>
        <a:buFont typeface="Wingdings 2" panose="05020102010507070707" charset="2"/>
        <a:buChar char=""/>
        <a:defRPr sz="119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71323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tx2"/>
        </a:buClr>
        <a:buSzPct val="70000"/>
        <a:buFont typeface="Wingdings 2" panose="05020102010507070707" charset="2"/>
        <a:buChar char=""/>
        <a:defRPr sz="119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042795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tx2"/>
        </a:buClr>
        <a:buSzPct val="70000"/>
        <a:buFont typeface="Wingdings 2" panose="05020102010507070707" charset="2"/>
        <a:buChar char=""/>
        <a:defRPr sz="119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37236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tx2"/>
        </a:buClr>
        <a:buSzPct val="70000"/>
        <a:buFont typeface="Wingdings 2" panose="05020102010507070707" charset="2"/>
        <a:buChar char=""/>
        <a:defRPr sz="119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64160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tx2"/>
        </a:buClr>
        <a:buSzPct val="70000"/>
        <a:buFont typeface="Wingdings 2" panose="05020102010507070707" charset="2"/>
        <a:buChar char=""/>
        <a:defRPr sz="119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875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437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99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2245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865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40.png"/><Relationship Id="rId4" Type="http://schemas.microsoft.com/office/2007/relationships/hdphoto" Target="../media/hdphoto2.wdp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44.jpeg"/><Relationship Id="rId18" Type="http://schemas.microsoft.com/office/2007/relationships/hdphoto" Target="../media/hdphoto11.wdp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microsoft.com/office/2007/relationships/hdphoto" Target="../media/hdphoto9.wdp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3.png"/><Relationship Id="rId5" Type="http://schemas.openxmlformats.org/officeDocument/2006/relationships/image" Target="../media/image9.png"/><Relationship Id="rId15" Type="http://schemas.openxmlformats.org/officeDocument/2006/relationships/image" Target="../media/image46.png"/><Relationship Id="rId10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microsoft.com/office/2007/relationships/hdphoto" Target="../media/hdphoto3.wdp"/><Relationship Id="rId39" Type="http://schemas.openxmlformats.org/officeDocument/2006/relationships/image" Target="../media/image23.pn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image" Target="../media/image22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microsoft.com/office/2007/relationships/hdphoto" Target="../media/hdphoto2.wdp"/><Relationship Id="rId32" Type="http://schemas.openxmlformats.org/officeDocument/2006/relationships/image" Target="../media/image16.png"/><Relationship Id="rId37" Type="http://schemas.openxmlformats.org/officeDocument/2006/relationships/image" Target="../media/image21.png"/><Relationship Id="rId40" Type="http://schemas.openxmlformats.org/officeDocument/2006/relationships/image" Target="../media/image2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8.png"/><Relationship Id="rId28" Type="http://schemas.openxmlformats.org/officeDocument/2006/relationships/image" Target="../media/image12.png"/><Relationship Id="rId36" Type="http://schemas.openxmlformats.org/officeDocument/2006/relationships/image" Target="../media/image20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15.jpe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6.xml"/><Relationship Id="rId27" Type="http://schemas.openxmlformats.org/officeDocument/2006/relationships/image" Target="../media/image11.jpeg"/><Relationship Id="rId30" Type="http://schemas.openxmlformats.org/officeDocument/2006/relationships/image" Target="../media/image14.jpeg"/><Relationship Id="rId35" Type="http://schemas.openxmlformats.org/officeDocument/2006/relationships/image" Target="../media/image19.png"/><Relationship Id="rId8" Type="http://schemas.openxmlformats.org/officeDocument/2006/relationships/tags" Target="../tags/tag9.xml"/><Relationship Id="rId3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tags" Target="../tags/tag23.xml"/><Relationship Id="rId16" Type="http://schemas.microsoft.com/office/2007/relationships/hdphoto" Target="../media/hdphoto4.wdp"/><Relationship Id="rId1" Type="http://schemas.openxmlformats.org/officeDocument/2006/relationships/tags" Target="../tags/tag22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5.jpeg"/><Relationship Id="rId1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.pn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8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8"/>
            <a:ext cx="10369550" cy="58064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75" y="2931673"/>
            <a:ext cx="1661722" cy="187385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419425" y="206531"/>
            <a:ext cx="1429416" cy="307377"/>
            <a:chOff x="710905" y="2722923"/>
            <a:chExt cx="8292398" cy="17831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787436" y="1464365"/>
            <a:ext cx="8805113" cy="335892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marL="0" marR="0" lvl="0" indent="0" algn="just" defTabSz="583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战术：以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军事与港航物流供应链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可视化市场为基础，拓展至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全行业供应链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可视化管理领域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644532" y="569872"/>
            <a:ext cx="4711996" cy="42822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marL="0" marR="0" lvl="0" indent="0" algn="ctr" defTabSz="583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D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市场定位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70760" y="1111963"/>
            <a:ext cx="9932495" cy="30511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marL="0" marR="0" lvl="0" indent="0" algn="just" defTabSz="583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行业应用发展潜力方面：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军事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港航物联网市场封闭、门槛较高，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起步早、后劲足，辐射能力强。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75513" y="4805530"/>
            <a:ext cx="4625017" cy="1013001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marL="0" marR="0" lvl="0" indent="0" algn="l" defTabSz="5835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通过“美军全资产可视化系统”体量预估我军射频识别系统建设市场规模：美军拥有</a:t>
            </a: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1790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个数据采集点，</a:t>
            </a: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800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万种类物资被</a:t>
            </a: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RFID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标签管理，累计投入近千亿美元（注：摘自美国国防部后勤局</a:t>
            </a: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(DLA)《Strategy for Improving DoD Asset Visibility》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），预估我军射频识别系统建设将带来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每年超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350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亿的市场规模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。</a:t>
            </a:r>
            <a:endParaRPr kumimoji="0" lang="en-US" altLang="zh-CN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19428" y="2278238"/>
            <a:ext cx="4700109" cy="730296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marL="0" marR="0" lvl="0" indent="0" algn="l" defTabSz="583565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“军事供应链全程可视化”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加快推动现代后勤高质量发展，借鉴外军全资产可视化建设经验，推动我军射频识别系统</a:t>
            </a: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/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军事供应链全程可视化系统建设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250021" y="2278238"/>
            <a:ext cx="4700109" cy="730296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marL="0" marR="0" lvl="0" indent="0" algn="l" defTabSz="583565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“港航物流供应链全程可视化”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港口航运处于航运周期的高点，“物流供应链全程可视化”是已成型的行业共识与趋势，港航物流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拥有丰富的物联网应用场景与旺盛的物联网技术需求</a:t>
            </a:r>
            <a:endParaRPr kumimoji="0" lang="en-US" altLang="zh-CN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19425" y="2204081"/>
            <a:ext cx="4700105" cy="891544"/>
          </a:xfrm>
          <a:prstGeom prst="rect">
            <a:avLst/>
          </a:prstGeom>
          <a:noFill/>
          <a:ln w="1270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方正舒体" panose="02010601030101010101" pitchFamily="2" charset="-122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250021" y="2204080"/>
            <a:ext cx="4764167" cy="901821"/>
          </a:xfrm>
          <a:prstGeom prst="rect">
            <a:avLst/>
          </a:prstGeom>
          <a:noFill/>
          <a:ln w="1270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方正舒体" panose="02010601030101010101" pitchFamily="2" charset="-122"/>
              <a:cs typeface="+mn-cs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287566" y="4805530"/>
            <a:ext cx="4625017" cy="982223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marL="0" marR="0" lvl="0" indent="0" algn="l" defTabSz="5835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可能机会：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全球现有集装箱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4400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万个，全球集装箱设备中安装了智能技术设备的不到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5%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中远海运集装箱保有量规模达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370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万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TEU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，为公司全球广域定位模块产品（集装箱定位监控产品）提供了极具想象力的市场空间。为公司“供应链全程可视化系统”提供了丰富场景与潜在市场。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4284" y="1807756"/>
            <a:ext cx="9932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芯片级产品面向所有行业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终端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系统级产品前期聚焦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军事与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港航市场，逐步拓展至民用通用市场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kumimoji="0" lang="zh-CN" altLang="zh-CN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425" y="3189378"/>
            <a:ext cx="2665333" cy="1497239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145342" y="3208282"/>
            <a:ext cx="1974188" cy="1413110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marL="0" marR="0" lvl="0" indent="0" algn="l" defTabSz="5835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美国国防后勤局对所有军事物资供应商要求，供给美军的产品，需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从生产环节即粘贴电子标签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，否则不予以采购和接收（注：摘自美国国防部官网</a:t>
            </a: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《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美国国防部供应商的</a:t>
            </a: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RFID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信息指南</a:t>
            </a: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》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）</a:t>
            </a:r>
            <a:endParaRPr kumimoji="0" lang="en-US" altLang="zh-CN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25109" y="3217555"/>
            <a:ext cx="1364450" cy="1502957"/>
          </a:xfrm>
          <a:prstGeom prst="rect">
            <a:avLst/>
          </a:prstGeom>
          <a:noFill/>
          <a:ln w="19050">
            <a:solidFill>
              <a:schemeClr val="bg2">
                <a:lumMod val="25000"/>
                <a:lumOff val="75000"/>
              </a:schemeClr>
            </a:solidFill>
          </a:ln>
          <a:effectLst>
            <a:outerShdw blurRad="76200" dir="3300000" sx="98000" sy="98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方正舒体" panose="02010601030101010101" pitchFamily="2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29891" y="3323774"/>
            <a:ext cx="3082692" cy="122844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marL="0" marR="0" lvl="0" indent="0" algn="just" defTabSz="5835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“十四五”定量目标及定性目标：</a:t>
            </a:r>
            <a:endParaRPr kumimoji="0" lang="en-US" altLang="zh-CN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5835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即利用人工智能、机器学习、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物联网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和商务分析等新兴技术应用增强企业生产运营。</a:t>
            </a:r>
            <a:endParaRPr kumimoji="0" lang="en-US" altLang="zh-CN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58356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实现“数字化、网络化、智能化”转型，建设国际全程物流链与供应链，建成智慧高效的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全球化全程物流供应链服务体系。</a:t>
            </a:r>
            <a:endParaRPr kumimoji="0" lang="en-US" altLang="zh-CN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2961" y="3499886"/>
            <a:ext cx="1268385" cy="1061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419425" y="206531"/>
            <a:ext cx="1429416" cy="307377"/>
            <a:chOff x="710905" y="2722923"/>
            <a:chExt cx="8292398" cy="1783174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2644532" y="569872"/>
            <a:ext cx="4711996" cy="42822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lang="en-US" altLang="zh-CN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核心产品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454673" y="1025134"/>
            <a:ext cx="8664688" cy="30511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创新路线、自主可控；性能国内领先、国际先进；国内首家自研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MTP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，核心指标优于国外厂家。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19425" y="1652080"/>
            <a:ext cx="4311110" cy="3877344"/>
            <a:chOff x="286290" y="1748600"/>
            <a:chExt cx="4311110" cy="3877344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921" y="1854885"/>
              <a:ext cx="1203642" cy="1061352"/>
            </a:xfrm>
            <a:prstGeom prst="rect">
              <a:avLst/>
            </a:prstGeom>
          </p:spPr>
        </p:pic>
        <p:sp>
          <p:nvSpPr>
            <p:cNvPr id="64" name="文本框 63"/>
            <p:cNvSpPr txBox="1"/>
            <p:nvPr/>
          </p:nvSpPr>
          <p:spPr>
            <a:xfrm>
              <a:off x="286290" y="2950054"/>
              <a:ext cx="431111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zh-CN" sz="1000" kern="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图 华虹宏力</a:t>
              </a:r>
              <a:r>
                <a:rPr lang="en-US" altLang="zh-CN" sz="1000" kern="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0.13 </a:t>
              </a:r>
              <a:r>
                <a:rPr lang="en-US" altLang="zh-CN" sz="1000" kern="0" dirty="0" err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μm</a:t>
              </a:r>
              <a:r>
                <a:rPr lang="en-US" altLang="zh-CN" sz="1000" kern="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1000" kern="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标签芯片显微照片</a:t>
              </a:r>
              <a:endParaRPr lang="en-US" altLang="zh-CN" sz="1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/>
              <a:r>
                <a:rPr lang="zh-CN" altLang="zh-CN" sz="1000" kern="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图 华虹宏力</a:t>
              </a:r>
              <a:r>
                <a:rPr lang="en-US" altLang="zh-CN" sz="1000" kern="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0.13 </a:t>
              </a:r>
              <a:r>
                <a:rPr lang="en-US" altLang="zh-CN" sz="1000" kern="0" dirty="0" err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μm</a:t>
              </a:r>
              <a:r>
                <a:rPr lang="en-US" altLang="zh-CN" sz="1000" kern="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CMOS </a:t>
              </a:r>
              <a:r>
                <a:rPr lang="zh-CN" altLang="zh-CN" sz="1000" kern="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工艺标签芯片版图（顶层视图）</a:t>
              </a:r>
              <a:endParaRPr lang="zh-CN" altLang="zh-CN" sz="10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10" y="3374122"/>
              <a:ext cx="1235709" cy="1747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3618" y="3374122"/>
              <a:ext cx="1235708" cy="1747997"/>
            </a:xfrm>
            <a:prstGeom prst="rect">
              <a:avLst/>
            </a:prstGeom>
          </p:spPr>
        </p:pic>
        <p:sp>
          <p:nvSpPr>
            <p:cNvPr id="69" name="文本框 68"/>
            <p:cNvSpPr txBox="1"/>
            <p:nvPr/>
          </p:nvSpPr>
          <p:spPr>
            <a:xfrm>
              <a:off x="564401" y="5032461"/>
              <a:ext cx="3244525" cy="399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图 </a:t>
              </a:r>
              <a:r>
                <a:rPr lang="zh-CN" altLang="zh-CN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国家电子标签产品质量监督检验中心检测报告</a:t>
              </a:r>
            </a:p>
          </p:txBody>
        </p:sp>
        <p:sp>
          <p:nvSpPr>
            <p:cNvPr id="70" name="矩形 69"/>
            <p:cNvSpPr/>
            <p:nvPr/>
          </p:nvSpPr>
          <p:spPr bwMode="auto">
            <a:xfrm>
              <a:off x="286290" y="1748600"/>
              <a:ext cx="3530060" cy="3877344"/>
            </a:xfrm>
            <a:prstGeom prst="rect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4068178" y="1652080"/>
            <a:ext cx="5644782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鲲鹏信息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核心芯片在生产难度和制造成本等方面超越了国内其它企业；在读写灵敏度方面，属于世界先进、国内领先水平；在无线通信协议方面，符合国家自主标准，保证通信的安全性。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接口协议：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ISO/IEC 18000-63/64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，兼容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国家军用标准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GJB 7377.1-2011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（军用射频识别空中接口 第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部分：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800/900MHz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参数）或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国家标准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GB/T 29768-2013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（信息技术 射频识别 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800-900MHz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空中接口协议）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芯片工艺：采用</a:t>
            </a:r>
            <a:r>
              <a:rPr lang="en-US" altLang="zh-CN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0.13umCMOS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，生产成本更低，芯片面积更小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存储器：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自研</a:t>
            </a:r>
            <a:r>
              <a:rPr lang="en-US" altLang="zh-CN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MTP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存储器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，且进行了存储单元结构的改进，与国内芯片厂商普遍采用的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EEPROM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存储器相比，成本更低，功耗更小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ts val="300"/>
              </a:spcBef>
            </a:pP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权威评价：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核心芯片经国家电子计算机质量监督检验中心测试及科技成果查新：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协议一致性、功能、性能等全部</a:t>
            </a:r>
            <a:r>
              <a:rPr lang="en-US" altLang="zh-CN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项指标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符合自主标准要求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性能：标签芯片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灵敏度达</a:t>
            </a:r>
            <a:r>
              <a:rPr lang="en-US" altLang="zh-CN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-20dBm</a:t>
            </a:r>
          </a:p>
          <a:p>
            <a:pPr marL="431800" indent="-28575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可靠性：可靠性方面擦写次数超过 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万次，数据保持时间超过 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技术目前存在通信距离短、需要依托专用设备通信、仅具备身份识别功能的短板。提升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通信距离、融合各类传感、兼容蜂窝网络通讯是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未来发展趋势。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" y="975192"/>
            <a:ext cx="1356498" cy="41416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40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73" name="TextBox 8"/>
          <p:cNvSpPr txBox="1"/>
          <p:nvPr/>
        </p:nvSpPr>
        <p:spPr>
          <a:xfrm>
            <a:off x="49088" y="1012999"/>
            <a:ext cx="1356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01 </a:t>
            </a:r>
            <a:r>
              <a:rPr lang="zh-CN" altLang="en-US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核心芯片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637" y="1743386"/>
            <a:ext cx="1302524" cy="11164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419425" y="206531"/>
            <a:ext cx="1429416" cy="307377"/>
            <a:chOff x="710905" y="2722923"/>
            <a:chExt cx="8292398" cy="1783174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2644532" y="569872"/>
            <a:ext cx="4711996" cy="42822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lang="en-US" altLang="zh-CN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核心产品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405585" y="1038399"/>
            <a:ext cx="8449615" cy="30511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围绕“供应链全程可视化” 开发了一系列识别供应链中商品身份、位置和状态的通用产品。</a:t>
            </a:r>
          </a:p>
        </p:txBody>
      </p:sp>
      <p:sp>
        <p:nvSpPr>
          <p:cNvPr id="72" name="矩形 71"/>
          <p:cNvSpPr/>
          <p:nvPr/>
        </p:nvSpPr>
        <p:spPr>
          <a:xfrm>
            <a:off x="1" y="975192"/>
            <a:ext cx="1356498" cy="41416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40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73" name="TextBox 8"/>
          <p:cNvSpPr txBox="1"/>
          <p:nvPr/>
        </p:nvSpPr>
        <p:spPr>
          <a:xfrm>
            <a:off x="49088" y="1012999"/>
            <a:ext cx="1356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02 </a:t>
            </a:r>
            <a:r>
              <a:rPr lang="zh-CN" altLang="en-US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通用设备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1092559" y="1686497"/>
            <a:ext cx="1881783" cy="1061052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204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1516460" y="1686496"/>
            <a:ext cx="115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Ⅰ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识别产品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4319023" y="1683189"/>
            <a:ext cx="1881783" cy="1061052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204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4719953" y="1705643"/>
            <a:ext cx="1123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Ⅱ </a:t>
            </a:r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定位产品</a:t>
            </a:r>
          </a:p>
        </p:txBody>
      </p:sp>
      <p:sp>
        <p:nvSpPr>
          <p:cNvPr id="27" name="矩形: 圆角 26"/>
          <p:cNvSpPr/>
          <p:nvPr/>
        </p:nvSpPr>
        <p:spPr>
          <a:xfrm>
            <a:off x="7350529" y="1705643"/>
            <a:ext cx="1881783" cy="1061052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204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7751459" y="1728097"/>
            <a:ext cx="1072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Ⅲ </a:t>
            </a:r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传感产品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50" b="90000" l="9983" r="89850">
                        <a14:foregroundMark x1="88852" y1="45000" x2="88852" y2="45000"/>
                        <a14:foregroundMark x1="48586" y1="9750" x2="48586" y2="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6" y="1959035"/>
            <a:ext cx="959999" cy="640168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22" b="89948" l="7377" r="89994">
                        <a14:foregroundMark x1="7377" y1="45561" x2="7377" y2="4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386"/>
          <a:stretch>
            <a:fillRect/>
          </a:stretch>
        </p:blipFill>
        <p:spPr bwMode="auto">
          <a:xfrm>
            <a:off x="4459928" y="1899942"/>
            <a:ext cx="626037" cy="8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80" b="95177" l="9933" r="89993">
                        <a14:foregroundMark x1="38760" y1="82384" x2="38760" y2="82384"/>
                        <a14:foregroundMark x1="38312" y1="85733" x2="38312" y2="85733"/>
                        <a14:foregroundMark x1="38536" y1="88747" x2="38536" y2="88747"/>
                        <a14:foregroundMark x1="38088" y1="82853" x2="38088" y2="82853"/>
                        <a14:foregroundMark x1="25840" y1="91494" x2="25840" y2="91494"/>
                        <a14:foregroundMark x1="26960" y1="90690" x2="26960" y2="90690"/>
                        <a14:foregroundMark x1="32786" y1="95177" x2="32786" y2="95177"/>
                        <a14:foregroundMark x1="67065" y1="41058" x2="67065" y2="41058"/>
                        <a14:foregroundMark x1="71546" y1="75218" x2="71546" y2="75218"/>
                        <a14:foregroundMark x1="74085" y1="66109" x2="74085" y2="66109"/>
                        <a14:foregroundMark x1="77819" y1="78031" x2="77819" y2="78031"/>
                        <a14:foregroundMark x1="68559" y1="36839" x2="68559" y2="36839"/>
                        <a14:backgroundMark x1="44660" y1="36571" x2="44660" y2="36571"/>
                        <a14:backgroundMark x1="44361" y1="36705" x2="44361" y2="36705"/>
                        <a14:backgroundMark x1="44063" y1="36571" x2="44063" y2="36571"/>
                        <a14:backgroundMark x1="44063" y1="36571" x2="44063" y2="36571"/>
                        <a14:backgroundMark x1="44586" y1="37240" x2="44586" y2="37240"/>
                        <a14:backgroundMark x1="44586" y1="37240" x2="44586" y2="37240"/>
                        <a14:backgroundMark x1="44586" y1="37240" x2="44586" y2="37240"/>
                        <a14:backgroundMark x1="44511" y1="37240" x2="44511" y2="37240"/>
                        <a14:backgroundMark x1="44511" y1="37575" x2="44511" y2="37575"/>
                        <a14:backgroundMark x1="44511" y1="37173" x2="44511" y2="37173"/>
                        <a14:backgroundMark x1="44511" y1="37173" x2="44511" y2="37173"/>
                        <a14:backgroundMark x1="44511" y1="37173" x2="44511" y2="37173"/>
                        <a14:backgroundMark x1="44511" y1="37173" x2="44511" y2="37173"/>
                        <a14:backgroundMark x1="44511" y1="37173" x2="44511" y2="37173"/>
                        <a14:backgroundMark x1="44810" y1="36303" x2="44810" y2="36303"/>
                        <a14:backgroundMark x1="44137" y1="36839" x2="44137" y2="36839"/>
                        <a14:backgroundMark x1="44137" y1="36839" x2="44137" y2="36839"/>
                        <a14:backgroundMark x1="44137" y1="36839" x2="44137" y2="36839"/>
                        <a14:backgroundMark x1="44361" y1="38245" x2="44361" y2="38245"/>
                        <a14:backgroundMark x1="44660" y1="37040" x2="44660" y2="37040"/>
                        <a14:backgroundMark x1="44660" y1="37040" x2="44660" y2="37040"/>
                        <a14:backgroundMark x1="44361" y1="37040" x2="44361" y2="37040"/>
                        <a14:backgroundMark x1="44361" y1="37040" x2="44361" y2="37040"/>
                        <a14:backgroundMark x1="44361" y1="37040" x2="44361" y2="370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1327" y="1868728"/>
            <a:ext cx="844613" cy="941753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736600" y="2835979"/>
            <a:ext cx="2749550" cy="917527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100" b="1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技术水平：国内领先</a:t>
            </a:r>
            <a:endParaRPr lang="en-US" altLang="zh-CN" sz="1100" b="1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1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产品状态：批量</a:t>
            </a:r>
            <a:endParaRPr lang="en-US" altLang="zh-CN" sz="11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1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主要用途：档案管理、资产管理、仓储运输调度管理、工业可视化</a:t>
            </a:r>
            <a:endParaRPr lang="en-US" altLang="zh-CN" sz="4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772618" y="2842627"/>
            <a:ext cx="2932982" cy="1408879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100" b="1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技术水平：国内领先</a:t>
            </a:r>
            <a:endParaRPr lang="en-US" altLang="zh-CN" sz="1100" b="1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1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产品状态：小批量</a:t>
            </a:r>
            <a:endParaRPr lang="en-US" altLang="zh-CN" sz="11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1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主要用途：人员定位、物资定位、集装箱定位、车辆定位、危废品管理</a:t>
            </a:r>
            <a:endParaRPr lang="en-US" altLang="zh-CN" sz="11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zh-CN" sz="4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zh-CN" sz="4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891704" y="2892843"/>
            <a:ext cx="2824313" cy="1408879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100" b="1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技术水平：国内先进</a:t>
            </a:r>
            <a:endParaRPr lang="en-US" altLang="zh-CN" sz="1100" b="1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1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产品状态：批量</a:t>
            </a:r>
            <a:endParaRPr lang="en-US" altLang="zh-CN" sz="11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1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主要用途：智慧消防栓、智慧井盖、智慧烟感、智慧水务</a:t>
            </a:r>
            <a:endParaRPr lang="en-US" altLang="zh-CN" sz="11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zh-CN" sz="4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685283" y="1640650"/>
            <a:ext cx="2875341" cy="3877344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3772619" y="1640650"/>
            <a:ext cx="2875341" cy="3877344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6855502" y="1640650"/>
            <a:ext cx="2875341" cy="3877344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36600" y="3593866"/>
            <a:ext cx="2800867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射频识别类通用产品</a:t>
            </a:r>
            <a:r>
              <a: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主要用于识别供应链中商品的身份，鲲鹏信息拥有包含各类标签、读写设备等</a:t>
            </a:r>
            <a:r>
              <a:rPr lang="en-US" altLang="zh-CN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全系列自研通用设备</a:t>
            </a:r>
            <a:r>
              <a: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标签包含通用标签、特种标签和抗金属标签；读写设备包含手持读写器、固定式读写器、桌面式读写器、通道式读写器、柜式读写器等多种产品形态。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读写器通用产品是业内少有的可以同时支持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GJB7377.1A-2018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GB/T29768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ISO18000-6C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全协议标准的读写设备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，灵敏度优于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-85dBm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，国内领先水平。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3809855" y="3593866"/>
            <a:ext cx="2800867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定位类通用产品</a:t>
            </a:r>
            <a:r>
              <a: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主要用于识别供应链中商品的位置，公司自主研发兼容北斗短报文</a:t>
            </a:r>
            <a:r>
              <a:rPr lang="en-US" altLang="zh-CN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地轨卫星、天基物联网通信、适配国内主流国产芯片、操作系统，且低功耗、长寿命（</a:t>
            </a:r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十年续航</a:t>
            </a:r>
            <a:r>
              <a: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）的全球广域定位模块。</a:t>
            </a:r>
            <a:endParaRPr lang="en-US" altLang="zh-CN" sz="11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主要用于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集装箱的全球动态监管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，可实现集装干箱、冷箱、特种箱多型号集装箱管理，具有温湿度、开关门状态、货物空满箱等感知能力和实时定位能力，解决物体在户外广域情况下的动态感知难题。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6899822" y="3601797"/>
            <a:ext cx="2800867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状态感知类通用产品</a:t>
            </a:r>
            <a:r>
              <a:rPr lang="zh-CN" altLang="en-US" sz="11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主要用于识别供应链中商品的状态，包含温度、湿度、运动状态、填充水平等状态。</a:t>
            </a:r>
            <a:endParaRPr lang="en-US" altLang="zh-CN" sz="11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鲲鹏信息针对供应链各环节行业需求，自研了一批可以感知物品各类属性的智慧终端产品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无源探测模块（无人机探测等）产品，配合射频识别产品、定位产品实现供应链的综合管理，产品专精特新、优势明显。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317295" y="1788236"/>
            <a:ext cx="280963" cy="752981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298" y="2347798"/>
            <a:ext cx="468895" cy="2991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682" b="89773" l="9959" r="89834">
                        <a14:foregroundMark x1="60996" y1="5682" x2="60996" y2="5682"/>
                        <a14:foregroundMark x1="13071" y1="74716" x2="13071" y2="74716"/>
                        <a14:foregroundMark x1="14523" y1="70455" x2="21162" y2="85795"/>
                        <a14:foregroundMark x1="17427" y1="40625" x2="14938" y2="6789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02547" y="2114094"/>
            <a:ext cx="809120" cy="59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76" b="97324" l="9707" r="89985">
                        <a14:foregroundMark x1="34206" y1="40389" x2="34206" y2="40389"/>
                        <a14:foregroundMark x1="42527" y1="43796" x2="41911" y2="72749"/>
                        <a14:foregroundMark x1="41911" y1="72749" x2="44530" y2="64720"/>
                        <a14:foregroundMark x1="70570" y1="92214" x2="70570" y2="92214"/>
                        <a14:foregroundMark x1="69183" y1="97324" x2="69183" y2="9732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53016" y="1854629"/>
            <a:ext cx="1323975" cy="83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19425" y="206531"/>
            <a:ext cx="1429416" cy="307377"/>
            <a:chOff x="710905" y="2722923"/>
            <a:chExt cx="8292398" cy="17831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44" name="文本框 43"/>
          <p:cNvSpPr txBox="1"/>
          <p:nvPr/>
        </p:nvSpPr>
        <p:spPr>
          <a:xfrm>
            <a:off x="2644532" y="569872"/>
            <a:ext cx="4711996" cy="42822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lang="en-US" altLang="zh-CN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发展规划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00811" y="1110722"/>
            <a:ext cx="9499837" cy="55133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公司整体及市场规划：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公司整体上以产品设计生产销售为主，分三个阶段实现公司既定目标；市场上以军事与港航供应链可视化市场为基础，拓展至全行业供应链可视化管理领域。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619030" y="3381309"/>
            <a:ext cx="9400306" cy="2201861"/>
            <a:chOff x="454" y="6297"/>
            <a:chExt cx="18194" cy="2913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6483" y="6446"/>
              <a:ext cx="0" cy="2764"/>
            </a:xfrm>
            <a:prstGeom prst="line">
              <a:avLst/>
            </a:prstGeom>
            <a:ln w="6350" cap="rnd">
              <a:solidFill>
                <a:sysClr val="window" lastClr="FFFFFF">
                  <a:lumMod val="65000"/>
                </a:sysClr>
              </a:solidFill>
              <a:round/>
              <a:headEnd type="none"/>
              <a:tailEnd type="none" w="med" len="med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12717" y="6446"/>
              <a:ext cx="0" cy="2764"/>
            </a:xfrm>
            <a:prstGeom prst="line">
              <a:avLst/>
            </a:prstGeom>
            <a:ln w="6350" cap="rnd">
              <a:solidFill>
                <a:sysClr val="window" lastClr="FFFFFF">
                  <a:lumMod val="65000"/>
                </a:sysClr>
              </a:solidFill>
              <a:round/>
              <a:headEnd type="none"/>
              <a:tailEnd type="none" w="med" len="med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74" name="矩形 73"/>
            <p:cNvSpPr/>
            <p:nvPr/>
          </p:nvSpPr>
          <p:spPr bwMode="auto">
            <a:xfrm>
              <a:off x="454" y="6817"/>
              <a:ext cx="5607" cy="2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171450" algn="just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首先实现物联网核心芯片及衍生通用设备的规模化量产；</a:t>
              </a:r>
              <a:endParaRPr lang="en-US" altLang="zh-CN" sz="9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indent="171450" algn="just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同步开发无源通信技术与“供应链全程可视化系统通用化模型”（注：即非定制化的、通用的、不面向特定行业的、模块化的供应链全程可视化系统产品，以下简称“通用系统产品”）；</a:t>
              </a:r>
              <a:endParaRPr lang="en-US" altLang="zh-CN" sz="9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indent="171450" algn="just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利用自研芯片、设备及通用系统产品面向军事物联网</a:t>
              </a:r>
              <a:r>
                <a:rPr lang="en-US" altLang="zh-CN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港航物流物联网</a:t>
              </a:r>
              <a:r>
                <a:rPr lang="en-US" altLang="zh-CN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工业物联网三个市场打造专用产品并推广销售。</a:t>
              </a:r>
              <a:endParaRPr lang="zh-CN" altLang="en-US" sz="9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文本框 20"/>
            <p:cNvSpPr txBox="1"/>
            <p:nvPr/>
          </p:nvSpPr>
          <p:spPr bwMode="auto">
            <a:xfrm>
              <a:off x="772" y="6307"/>
              <a:ext cx="49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b="1" spc="3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第一阶段</a:t>
              </a:r>
              <a:endParaRPr lang="en-US" altLang="zh-CN" sz="1200" b="1" spc="3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102" name="文本框 20"/>
            <p:cNvSpPr txBox="1"/>
            <p:nvPr/>
          </p:nvSpPr>
          <p:spPr bwMode="auto">
            <a:xfrm>
              <a:off x="6905" y="6297"/>
              <a:ext cx="49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b="1" spc="3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第二阶段</a:t>
              </a:r>
              <a:endParaRPr lang="en-US" altLang="zh-CN" sz="1200" b="1" spc="3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103" name="文本框 20"/>
            <p:cNvSpPr txBox="1"/>
            <p:nvPr/>
          </p:nvSpPr>
          <p:spPr bwMode="auto">
            <a:xfrm>
              <a:off x="13494" y="6343"/>
              <a:ext cx="49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b="1" spc="3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第三阶段</a:t>
              </a:r>
              <a:endParaRPr lang="en-US" altLang="zh-CN" sz="1200" b="1" spc="3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13041" y="6817"/>
              <a:ext cx="5607" cy="2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171450" algn="just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构建完善的射频识别与无源物联网自主生态，自主标准无源物联网技术在</a:t>
              </a:r>
              <a:r>
                <a:rPr lang="en-US" altLang="zh-CN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ISO</a:t>
              </a: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通用标准领域</a:t>
              </a:r>
              <a:endParaRPr lang="en-US" altLang="zh-CN" sz="9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indent="171450" algn="just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完成无源通信产品的量产与商用，融合感知、通信、计算能力的无源物联网技术处于行业领跑地位；</a:t>
              </a:r>
              <a:endParaRPr lang="en-US" altLang="zh-CN" sz="9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indent="171450" algn="just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完成全行业供应链可视化管理领域的拓展，“供应链全程可视化系统通用化模型”发展成为兼容各行业场景、功能丰富强大的系统产品。</a:t>
              </a:r>
              <a:endParaRPr lang="zh-CN" altLang="en-US" sz="9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矩形 62"/>
          <p:cNvSpPr/>
          <p:nvPr/>
        </p:nvSpPr>
        <p:spPr bwMode="auto">
          <a:xfrm>
            <a:off x="500811" y="3180263"/>
            <a:ext cx="9499838" cy="247791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右箭头 10"/>
          <p:cNvSpPr/>
          <p:nvPr/>
        </p:nvSpPr>
        <p:spPr>
          <a:xfrm>
            <a:off x="3613899" y="4213104"/>
            <a:ext cx="300972" cy="363996"/>
          </a:xfrm>
          <a:prstGeom prst="rightArrow">
            <a:avLst>
              <a:gd name="adj1" fmla="val 50000"/>
              <a:gd name="adj2" fmla="val 55993"/>
            </a:avLst>
          </a:prstGeom>
          <a:solidFill>
            <a:schemeClr val="tx1">
              <a:lumMod val="65000"/>
              <a:alpha val="90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0" tIns="0" rIns="0" bIns="0" anchor="ctr"/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sz="120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右箭头 10"/>
          <p:cNvSpPr/>
          <p:nvPr/>
        </p:nvSpPr>
        <p:spPr>
          <a:xfrm>
            <a:off x="6831885" y="4265546"/>
            <a:ext cx="300972" cy="363996"/>
          </a:xfrm>
          <a:prstGeom prst="rightArrow">
            <a:avLst>
              <a:gd name="adj1" fmla="val 50000"/>
              <a:gd name="adj2" fmla="val 55993"/>
            </a:avLst>
          </a:prstGeom>
          <a:solidFill>
            <a:schemeClr val="tx1">
              <a:lumMod val="65000"/>
              <a:alpha val="90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0" tIns="0" rIns="0" bIns="0" anchor="ctr"/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sz="120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矩形 104"/>
          <p:cNvSpPr/>
          <p:nvPr/>
        </p:nvSpPr>
        <p:spPr bwMode="auto">
          <a:xfrm>
            <a:off x="3909275" y="3774361"/>
            <a:ext cx="2922605" cy="188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714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实现通用设备规模化自产，由“自主研发、委外生产”过渡至“自主研发、自行生产”，降低产品成本、提升产品竞争力；</a:t>
            </a:r>
            <a:endParaRPr lang="en-US" altLang="zh-CN" sz="900" spc="150" dirty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1714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无源通信技术获得突破，结合各类微型传感器的射频识别芯片实现与</a:t>
            </a:r>
            <a:r>
              <a:rPr lang="en-US" altLang="zh-CN" sz="9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5G</a:t>
            </a:r>
            <a:r>
              <a:rPr lang="zh-CN" altLang="en-US" sz="9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等蜂窝网络的直接通信；</a:t>
            </a:r>
            <a:endParaRPr lang="en-US" altLang="zh-CN" sz="900" spc="150" dirty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1714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除军事、港航物流两个领域公司仍直接面向终端客户提供集成服务外，大力发展合作生态，通过各类集成商在其他行业快速推广公司产品和解决方案，以通用系统产品为基础，积累一大批可供复制的行业系统产品，实现销售收入的快速增长。</a:t>
            </a:r>
            <a:endParaRPr lang="zh-CN" altLang="en-US" sz="900" spc="15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288606" y="3180263"/>
            <a:ext cx="17923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企业整体阶段性规划</a:t>
            </a:r>
            <a:endParaRPr lang="zh-CN" altLang="en-US" sz="14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509594" y="1751373"/>
            <a:ext cx="9509742" cy="1439031"/>
            <a:chOff x="-4130889" y="-1844097"/>
            <a:chExt cx="9509742" cy="1439031"/>
          </a:xfrm>
        </p:grpSpPr>
        <p:grpSp>
          <p:nvGrpSpPr>
            <p:cNvPr id="109" name="组合 108"/>
            <p:cNvGrpSpPr/>
            <p:nvPr/>
          </p:nvGrpSpPr>
          <p:grpSpPr>
            <a:xfrm>
              <a:off x="-4012670" y="-1623535"/>
              <a:ext cx="9391523" cy="1218469"/>
              <a:chOff x="454" y="6440"/>
              <a:chExt cx="18177" cy="1612"/>
            </a:xfrm>
          </p:grpSpPr>
          <p:cxnSp>
            <p:nvCxnSpPr>
              <p:cNvPr id="110" name="直接连接符 109"/>
              <p:cNvCxnSpPr/>
              <p:nvPr/>
            </p:nvCxnSpPr>
            <p:spPr>
              <a:xfrm>
                <a:off x="6483" y="6446"/>
                <a:ext cx="0" cy="1223"/>
              </a:xfrm>
              <a:prstGeom prst="line">
                <a:avLst/>
              </a:prstGeom>
              <a:ln w="6350" cap="rnd">
                <a:solidFill>
                  <a:sysClr val="window" lastClr="FFFFFF">
                    <a:lumMod val="65000"/>
                  </a:sys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12717" y="6446"/>
                <a:ext cx="0" cy="1223"/>
              </a:xfrm>
              <a:prstGeom prst="line">
                <a:avLst/>
              </a:prstGeom>
              <a:ln w="6350" cap="rnd">
                <a:solidFill>
                  <a:sysClr val="window" lastClr="FFFFFF">
                    <a:lumMod val="65000"/>
                  </a:sys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sp>
            <p:nvSpPr>
              <p:cNvPr id="112" name="矩形 111"/>
              <p:cNvSpPr/>
              <p:nvPr/>
            </p:nvSpPr>
            <p:spPr bwMode="auto">
              <a:xfrm>
                <a:off x="454" y="6921"/>
                <a:ext cx="5607" cy="1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0" rIns="90000" bIns="4680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171450" algn="just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9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实现</a:t>
                </a:r>
                <a:r>
                  <a:rPr lang="en-US" altLang="zh-CN" sz="9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RFID</a:t>
                </a:r>
                <a:r>
                  <a:rPr lang="zh-CN" altLang="en-US" sz="9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专用芯片与设备在国内军事、港航两个领域的</a:t>
                </a:r>
                <a:r>
                  <a:rPr lang="zh-CN" altLang="en-US" sz="9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市场占有率首位目标</a:t>
                </a:r>
                <a:r>
                  <a:rPr lang="zh-CN" altLang="en-US" sz="9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，即成为军事物联网</a:t>
                </a:r>
                <a:r>
                  <a:rPr lang="en-US" altLang="zh-CN" sz="9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RFID</a:t>
                </a:r>
                <a:r>
                  <a:rPr lang="zh-CN" altLang="en-US" sz="9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芯片及衍生设备市场占有率最高的企业、港航物流物联网</a:t>
                </a:r>
                <a:r>
                  <a:rPr lang="en-US" altLang="zh-CN" sz="9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RFID</a:t>
                </a:r>
                <a:r>
                  <a:rPr lang="zh-CN" altLang="en-US" sz="9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芯片及衍生设备市场占有率最高的企业。</a:t>
                </a:r>
                <a:endPara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文本框 20"/>
              <p:cNvSpPr txBox="1"/>
              <p:nvPr/>
            </p:nvSpPr>
            <p:spPr bwMode="auto">
              <a:xfrm>
                <a:off x="772" y="6460"/>
                <a:ext cx="490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200" b="1" spc="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j-cs"/>
                    <a:sym typeface="Arial" panose="020B0604020202020204" pitchFamily="34" charset="0"/>
                  </a:rPr>
                  <a:t>第一阶段</a:t>
                </a:r>
                <a:endParaRPr lang="en-US" altLang="zh-CN" sz="1200" b="1" spc="3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文本框 20"/>
              <p:cNvSpPr txBox="1"/>
              <p:nvPr/>
            </p:nvSpPr>
            <p:spPr bwMode="auto">
              <a:xfrm>
                <a:off x="6905" y="6440"/>
                <a:ext cx="490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200" b="1" spc="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j-cs"/>
                    <a:sym typeface="Arial" panose="020B0604020202020204" pitchFamily="34" charset="0"/>
                  </a:rPr>
                  <a:t>第二阶段</a:t>
                </a:r>
                <a:endParaRPr lang="en-US" altLang="zh-CN" sz="1200" b="1" spc="3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文本框 20"/>
              <p:cNvSpPr txBox="1"/>
              <p:nvPr/>
            </p:nvSpPr>
            <p:spPr bwMode="auto">
              <a:xfrm>
                <a:off x="13494" y="6447"/>
                <a:ext cx="490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200" b="1" spc="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j-cs"/>
                    <a:sym typeface="Arial" panose="020B0604020202020204" pitchFamily="34" charset="0"/>
                  </a:rPr>
                  <a:t>第三阶段</a:t>
                </a:r>
                <a:endParaRPr lang="en-US" altLang="zh-CN" sz="1200" b="1" spc="3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 bwMode="auto">
              <a:xfrm>
                <a:off x="13024" y="6872"/>
                <a:ext cx="5607" cy="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171450" algn="just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9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实现无源通信通用芯片在国内国际市场</a:t>
                </a:r>
                <a:r>
                  <a:rPr lang="zh-CN" altLang="en-US" sz="9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占有率首位目标</a:t>
                </a:r>
                <a:r>
                  <a:rPr lang="zh-CN" altLang="en-US" sz="9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en-US" altLang="zh-CN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7" name="矩形 116"/>
            <p:cNvSpPr/>
            <p:nvPr/>
          </p:nvSpPr>
          <p:spPr bwMode="auto">
            <a:xfrm>
              <a:off x="-4130889" y="-1833736"/>
              <a:ext cx="9499838" cy="1350053"/>
            </a:xfrm>
            <a:prstGeom prst="rect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右箭头 10"/>
            <p:cNvSpPr/>
            <p:nvPr/>
          </p:nvSpPr>
          <p:spPr>
            <a:xfrm>
              <a:off x="-1017801" y="-1357036"/>
              <a:ext cx="300972" cy="363996"/>
            </a:xfrm>
            <a:prstGeom prst="rightArrow">
              <a:avLst>
                <a:gd name="adj1" fmla="val 50000"/>
                <a:gd name="adj2" fmla="val 55993"/>
              </a:avLst>
            </a:prstGeom>
            <a:solidFill>
              <a:schemeClr val="tx1">
                <a:lumMod val="65000"/>
                <a:alpha val="90000"/>
              </a:schemeClr>
            </a:solidFill>
            <a:ln>
              <a:solidFill>
                <a:schemeClr val="bg2">
                  <a:lumMod val="25000"/>
                  <a:lumOff val="75000"/>
                </a:schemeClr>
              </a:solidFill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0" tIns="0" rIns="0" bIns="0" anchor="ctr"/>
            <a:lstStyle>
              <a:defPPr>
                <a:defRPr lang="zh-CN">
                  <a:solidFill>
                    <a:sysClr val="window" lastClr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sz="120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右箭头 10"/>
            <p:cNvSpPr/>
            <p:nvPr/>
          </p:nvSpPr>
          <p:spPr>
            <a:xfrm>
              <a:off x="2200185" y="-1304594"/>
              <a:ext cx="300972" cy="363996"/>
            </a:xfrm>
            <a:prstGeom prst="rightArrow">
              <a:avLst>
                <a:gd name="adj1" fmla="val 50000"/>
                <a:gd name="adj2" fmla="val 55993"/>
              </a:avLst>
            </a:prstGeom>
            <a:solidFill>
              <a:schemeClr val="tx1">
                <a:lumMod val="65000"/>
                <a:alpha val="90000"/>
              </a:schemeClr>
            </a:solidFill>
            <a:ln>
              <a:solidFill>
                <a:schemeClr val="bg2">
                  <a:lumMod val="25000"/>
                  <a:lumOff val="75000"/>
                </a:schemeClr>
              </a:solidFill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0" tIns="0" rIns="0" bIns="0" anchor="ctr"/>
            <a:lstStyle>
              <a:defPPr>
                <a:defRPr lang="zh-CN">
                  <a:solidFill>
                    <a:sysClr val="window" lastClr="FFFFFF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sz="120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矩形 119"/>
            <p:cNvSpPr/>
            <p:nvPr/>
          </p:nvSpPr>
          <p:spPr bwMode="auto">
            <a:xfrm>
              <a:off x="-722424" y="-1298828"/>
              <a:ext cx="2922605" cy="77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171450" algn="just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实现</a:t>
              </a:r>
              <a:r>
                <a:rPr lang="en-US" altLang="zh-CN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RFID</a:t>
              </a: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通用芯片在国内</a:t>
              </a:r>
              <a:r>
                <a:rPr lang="zh-CN" altLang="en-US" sz="900" b="1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市场占有率首位目标</a:t>
              </a: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，即在国内</a:t>
              </a:r>
              <a:r>
                <a:rPr lang="en-US" altLang="zh-CN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RFID</a:t>
              </a: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通用芯片超过</a:t>
              </a:r>
              <a:r>
                <a:rPr lang="en-US" altLang="zh-CN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NXP </a:t>
              </a: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900" spc="150" dirty="0" err="1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Impinj</a:t>
              </a:r>
              <a:r>
                <a:rPr lang="en-US" altLang="zh-CN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Alien</a:t>
              </a:r>
              <a:r>
                <a:rPr lang="zh-CN" altLang="en-US" sz="9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的市场份额，成为各行业实现“供应链全程可视化”的首选企业和产品。</a:t>
              </a: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-478640" y="-1844097"/>
              <a:ext cx="20323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中短期市场阶段性规划</a:t>
              </a:r>
              <a:endParaRPr lang="zh-CN" altLang="en-US" sz="1400" b="1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19425" y="206531"/>
            <a:ext cx="1429416" cy="307377"/>
            <a:chOff x="710905" y="2722923"/>
            <a:chExt cx="8292398" cy="17831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44" name="文本框 43"/>
          <p:cNvSpPr txBox="1"/>
          <p:nvPr/>
        </p:nvSpPr>
        <p:spPr>
          <a:xfrm>
            <a:off x="2644532" y="569872"/>
            <a:ext cx="4711996" cy="42822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lang="en-US" altLang="zh-CN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发展规划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0811" y="1110722"/>
            <a:ext cx="9499837" cy="55133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技术与产品规划：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技术上以射频识别技术为基础，拓展至融合感知、通信、计算能力的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无源物联网技术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；</a:t>
            </a:r>
          </a:p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产品上以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RFID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芯片为基础，拓展至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泛在感知芯片与终端产品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10865" y="2495550"/>
            <a:ext cx="4588606" cy="3338568"/>
            <a:chOff x="419425" y="2495550"/>
            <a:chExt cx="4588606" cy="3338568"/>
          </a:xfrm>
        </p:grpSpPr>
        <p:grpSp>
          <p:nvGrpSpPr>
            <p:cNvPr id="7" name="组合 6"/>
            <p:cNvGrpSpPr/>
            <p:nvPr/>
          </p:nvGrpSpPr>
          <p:grpSpPr>
            <a:xfrm>
              <a:off x="476527" y="2495551"/>
              <a:ext cx="4464413" cy="3338567"/>
              <a:chOff x="454" y="5809"/>
              <a:chExt cx="17889" cy="373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6483" y="5920"/>
                <a:ext cx="0" cy="3290"/>
              </a:xfrm>
              <a:prstGeom prst="line">
                <a:avLst/>
              </a:prstGeom>
              <a:ln w="6350" cap="rnd">
                <a:solidFill>
                  <a:sysClr val="window" lastClr="FFFFFF">
                    <a:lumMod val="65000"/>
                  </a:sys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2717" y="5920"/>
                <a:ext cx="0" cy="3290"/>
              </a:xfrm>
              <a:prstGeom prst="line">
                <a:avLst/>
              </a:prstGeom>
              <a:ln w="6350" cap="rnd">
                <a:solidFill>
                  <a:sysClr val="window" lastClr="FFFFFF">
                    <a:lumMod val="65000"/>
                  </a:sys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sp>
            <p:nvSpPr>
              <p:cNvPr id="10" name="矩形 9"/>
              <p:cNvSpPr/>
              <p:nvPr/>
            </p:nvSpPr>
            <p:spPr bwMode="auto">
              <a:xfrm>
                <a:off x="454" y="6280"/>
                <a:ext cx="5388" cy="2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171450" algn="just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持续性优化提升已积累的射频识别技术，在</a:t>
                </a:r>
                <a:r>
                  <a:rPr lang="zh-CN" altLang="en-US" sz="8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芯片设计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、</a:t>
                </a:r>
                <a:r>
                  <a:rPr lang="zh-CN" altLang="en-US" sz="8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算法优化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方面持续投入资源，追求更高</a:t>
                </a:r>
                <a:r>
                  <a:rPr lang="zh-CN" altLang="en-US" sz="8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识别精度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、更快</a:t>
                </a:r>
                <a:r>
                  <a:rPr lang="zh-CN" altLang="en-US" sz="8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识别效率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、更强复杂环境下的</a:t>
                </a:r>
                <a:r>
                  <a:rPr lang="zh-CN" altLang="en-US" sz="8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适用性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en-US" altLang="zh-CN" sz="8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indent="-171450" algn="just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持续完善行业及国家标准体系，特别是已有标准的升级及</a:t>
                </a:r>
                <a:r>
                  <a:rPr lang="zh-CN" altLang="en-US" sz="8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行业应用标准的制定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en-US" altLang="zh-CN" sz="8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indent="-171450" algn="just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持续探索</a:t>
                </a:r>
                <a:r>
                  <a:rPr lang="en-US" altLang="zh-CN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RFID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应用技术，开展</a:t>
                </a:r>
                <a:r>
                  <a:rPr lang="en-US" altLang="zh-CN" sz="8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RFID</a:t>
                </a:r>
                <a:r>
                  <a:rPr lang="zh-CN" altLang="en-US" sz="8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应用软研究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，深入挖掘传统行业与</a:t>
                </a:r>
                <a:r>
                  <a:rPr lang="en-US" altLang="zh-CN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RFID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技术的融合点，建立</a:t>
                </a:r>
                <a:r>
                  <a:rPr lang="en-US" altLang="zh-CN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RFID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应用通用模型。</a:t>
                </a:r>
                <a:endParaRPr lang="en-US" altLang="zh-CN" sz="8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marL="171450" indent="-171450" algn="just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zh-CN" altLang="en-US" sz="8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文本框 20"/>
              <p:cNvSpPr txBox="1"/>
              <p:nvPr/>
            </p:nvSpPr>
            <p:spPr bwMode="auto">
              <a:xfrm>
                <a:off x="1185" y="5809"/>
                <a:ext cx="490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zh-CN" sz="1200" b="1" spc="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j-cs"/>
                    <a:sym typeface="Arial" panose="020B0604020202020204" pitchFamily="34" charset="0"/>
                  </a:rPr>
                  <a:t>RFID</a:t>
                </a:r>
                <a:r>
                  <a:rPr lang="zh-CN" altLang="en-US" sz="1200" b="1" spc="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j-cs"/>
                    <a:sym typeface="Arial" panose="020B0604020202020204" pitchFamily="34" charset="0"/>
                  </a:rPr>
                  <a:t>技术</a:t>
                </a:r>
                <a:endParaRPr lang="en-US" altLang="zh-CN" sz="1200" b="1" spc="3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6555" y="6279"/>
                <a:ext cx="6082" cy="1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171450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开展射频识别技术与各类传感技术的融合研究，将无线身份感知扩展至无线“身份</a:t>
                </a:r>
                <a:r>
                  <a:rPr lang="en-US" altLang="zh-CN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+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状态”感知，在身份识别技术的基础上实现各类状态的无源感知。</a:t>
                </a:r>
              </a:p>
            </p:txBody>
          </p:sp>
          <p:sp>
            <p:nvSpPr>
              <p:cNvPr id="13" name="文本框 18"/>
              <p:cNvSpPr txBox="1"/>
              <p:nvPr/>
            </p:nvSpPr>
            <p:spPr bwMode="auto">
              <a:xfrm>
                <a:off x="7116" y="5815"/>
                <a:ext cx="4969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200" b="1" spc="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j-cs"/>
                    <a:sym typeface="Arial" panose="020B0604020202020204" pitchFamily="34" charset="0"/>
                  </a:rPr>
                  <a:t>多状态感知</a:t>
                </a: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13363" y="7078"/>
                <a:ext cx="4980" cy="1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171450" algn="just">
                  <a:buFont typeface="Arial" panose="020B0604020202020204" pitchFamily="34" charset="0"/>
                  <a:buChar char="•"/>
                </a:pP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无源感知技术与无源通信技术融合，完成无源物联网技术的体系构建、标准体系的构建、产品体系的研发、应用场景的探索。</a:t>
                </a:r>
                <a:endParaRPr lang="en-US" altLang="zh-CN" sz="8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indent="-17145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zh-CN" sz="8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indent="-17145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zh-CN" altLang="en-US" sz="8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文本框 16"/>
              <p:cNvSpPr txBox="1"/>
              <p:nvPr/>
            </p:nvSpPr>
            <p:spPr bwMode="auto">
              <a:xfrm>
                <a:off x="13310" y="6411"/>
                <a:ext cx="4633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200" b="1" spc="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j-cs"/>
                    <a:sym typeface="Arial" panose="020B0604020202020204" pitchFamily="34" charset="0"/>
                  </a:rPr>
                  <a:t>无源物联网</a:t>
                </a:r>
              </a:p>
            </p:txBody>
          </p:sp>
          <p:sp>
            <p:nvSpPr>
              <p:cNvPr id="16" name="右箭头 10"/>
              <p:cNvSpPr/>
              <p:nvPr/>
            </p:nvSpPr>
            <p:spPr>
              <a:xfrm>
                <a:off x="5967" y="7213"/>
                <a:ext cx="1206" cy="407"/>
              </a:xfrm>
              <a:prstGeom prst="rightArrow">
                <a:avLst>
                  <a:gd name="adj1" fmla="val 50000"/>
                  <a:gd name="adj2" fmla="val 55993"/>
                </a:avLst>
              </a:prstGeom>
              <a:solidFill>
                <a:schemeClr val="tx1">
                  <a:lumMod val="65000"/>
                  <a:alpha val="90000"/>
                </a:schemeClr>
              </a:solidFill>
              <a:ln>
                <a:solidFill>
                  <a:schemeClr val="bg2">
                    <a:lumMod val="25000"/>
                    <a:lumOff val="75000"/>
                  </a:scheme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0" tIns="0" rIns="0" bIns="0" anchor="ctr"/>
              <a:lstStyle>
                <a:defPPr>
                  <a:defRPr lang="zh-CN">
                    <a:solidFill>
                      <a:sysClr val="window" lastClr="FFFFFF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sz="120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6555" y="8606"/>
                <a:ext cx="6242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171450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开展无源感知技术与蜂窝网络的融合研究，在协议层面兼容</a:t>
                </a:r>
                <a:r>
                  <a:rPr lang="en-US" altLang="zh-CN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5G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等蜂窝网络，实现</a:t>
                </a:r>
                <a:r>
                  <a:rPr lang="en-US" altLang="zh-CN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5G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基站与</a:t>
                </a:r>
                <a:r>
                  <a:rPr lang="en-US" altLang="zh-CN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RFID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产品的直接通讯。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 bwMode="auto">
              <a:xfrm>
                <a:off x="6873" y="7164"/>
                <a:ext cx="5675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200" b="1" spc="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j-cs"/>
                    <a:sym typeface="Arial" panose="020B0604020202020204" pitchFamily="34" charset="0"/>
                  </a:rPr>
                  <a:t>多能量收集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 bwMode="auto">
              <a:xfrm>
                <a:off x="6839" y="8297"/>
                <a:ext cx="5675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zh-CN" sz="1200" b="1" spc="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j-cs"/>
                    <a:sym typeface="Arial" panose="020B0604020202020204" pitchFamily="34" charset="0"/>
                  </a:rPr>
                  <a:t>5G</a:t>
                </a:r>
                <a:r>
                  <a:rPr lang="zh-CN" altLang="en-US" sz="1200" b="1" spc="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j-cs"/>
                    <a:sym typeface="Arial" panose="020B0604020202020204" pitchFamily="34" charset="0"/>
                  </a:rPr>
                  <a:t>蜂窝融合</a:t>
                </a:r>
              </a:p>
            </p:txBody>
          </p:sp>
          <p:sp>
            <p:nvSpPr>
              <p:cNvPr id="55" name="右箭头 10"/>
              <p:cNvSpPr/>
              <p:nvPr/>
            </p:nvSpPr>
            <p:spPr>
              <a:xfrm>
                <a:off x="12190" y="7234"/>
                <a:ext cx="1206" cy="407"/>
              </a:xfrm>
              <a:prstGeom prst="rightArrow">
                <a:avLst>
                  <a:gd name="adj1" fmla="val 50000"/>
                  <a:gd name="adj2" fmla="val 55993"/>
                </a:avLst>
              </a:prstGeom>
              <a:solidFill>
                <a:schemeClr val="tx1">
                  <a:lumMod val="65000"/>
                  <a:alpha val="90000"/>
                </a:schemeClr>
              </a:solidFill>
              <a:ln>
                <a:solidFill>
                  <a:schemeClr val="bg2">
                    <a:lumMod val="25000"/>
                    <a:lumOff val="75000"/>
                  </a:scheme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0" tIns="0" rIns="0" bIns="0" anchor="ctr"/>
              <a:lstStyle>
                <a:defPPr>
                  <a:defRPr lang="zh-CN">
                    <a:solidFill>
                      <a:sysClr val="window" lastClr="FFFFFF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sz="120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 bwMode="auto">
              <a:xfrm>
                <a:off x="6474" y="7554"/>
                <a:ext cx="6242" cy="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0" rIns="90000" bIns="4680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171450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开展射频识别技术与各类能量采集技术的融合研究，融合无线电磁能量捕捉、光能收集、热能收集等技术实现各复杂环境下的无源感知。</a:t>
                </a:r>
              </a:p>
            </p:txBody>
          </p:sp>
        </p:grpSp>
        <p:sp>
          <p:nvSpPr>
            <p:cNvPr id="36" name="矩形 35"/>
            <p:cNvSpPr/>
            <p:nvPr/>
          </p:nvSpPr>
          <p:spPr bwMode="auto">
            <a:xfrm>
              <a:off x="419425" y="2495550"/>
              <a:ext cx="4588606" cy="3130393"/>
            </a:xfrm>
            <a:prstGeom prst="rect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270825" y="2483177"/>
            <a:ext cx="4588606" cy="3141123"/>
            <a:chOff x="419425" y="2484820"/>
            <a:chExt cx="4588606" cy="3141123"/>
          </a:xfrm>
        </p:grpSpPr>
        <p:grpSp>
          <p:nvGrpSpPr>
            <p:cNvPr id="58" name="组合 57"/>
            <p:cNvGrpSpPr/>
            <p:nvPr/>
          </p:nvGrpSpPr>
          <p:grpSpPr>
            <a:xfrm>
              <a:off x="476527" y="2484820"/>
              <a:ext cx="3230829" cy="3052379"/>
              <a:chOff x="454" y="5797"/>
              <a:chExt cx="12946" cy="3413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6483" y="5920"/>
                <a:ext cx="0" cy="3290"/>
              </a:xfrm>
              <a:prstGeom prst="line">
                <a:avLst/>
              </a:prstGeom>
              <a:ln w="6350" cap="rnd">
                <a:solidFill>
                  <a:sysClr val="window" lastClr="FFFFFF">
                    <a:lumMod val="65000"/>
                  </a:sys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2717" y="5920"/>
                <a:ext cx="0" cy="3290"/>
              </a:xfrm>
              <a:prstGeom prst="line">
                <a:avLst/>
              </a:prstGeom>
              <a:ln w="6350" cap="rnd">
                <a:solidFill>
                  <a:sysClr val="window" lastClr="FFFFFF">
                    <a:lumMod val="65000"/>
                  </a:sys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sp>
            <p:nvSpPr>
              <p:cNvPr id="62" name="矩形 61"/>
              <p:cNvSpPr/>
              <p:nvPr/>
            </p:nvSpPr>
            <p:spPr bwMode="auto">
              <a:xfrm>
                <a:off x="454" y="6280"/>
                <a:ext cx="5388" cy="1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171450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RFID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芯片：从</a:t>
                </a:r>
                <a:r>
                  <a:rPr lang="zh-CN" altLang="en-US" sz="8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性能、功能、成本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三个维度上开发三种系列的</a:t>
                </a:r>
                <a:r>
                  <a:rPr lang="en-US" altLang="zh-CN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RFID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芯片产品。</a:t>
                </a:r>
                <a:endParaRPr lang="en-US" altLang="zh-CN" sz="8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indent="171450" algn="just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智能终端：持续优化现有</a:t>
                </a:r>
                <a:r>
                  <a:rPr lang="en-US" altLang="zh-CN" sz="8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RFID</a:t>
                </a:r>
                <a:r>
                  <a:rPr lang="zh-CN" altLang="en-US" sz="8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通用设备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、</a:t>
                </a:r>
                <a:r>
                  <a:rPr lang="zh-CN" altLang="en-US" sz="800" b="1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广域定位通用设备</a:t>
                </a:r>
                <a:r>
                  <a:rPr lang="zh-CN" altLang="en-US" sz="800" spc="15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en-US" altLang="zh-CN" sz="8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indent="171450" algn="just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zh-CN" altLang="en-US" sz="800" spc="15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文本框 20"/>
              <p:cNvSpPr txBox="1"/>
              <p:nvPr/>
            </p:nvSpPr>
            <p:spPr bwMode="auto">
              <a:xfrm>
                <a:off x="7048" y="5797"/>
                <a:ext cx="490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200" b="1" spc="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j-cs"/>
                    <a:sym typeface="Arial" panose="020B0604020202020204" pitchFamily="34" charset="0"/>
                  </a:rPr>
                  <a:t>终端产品</a:t>
                </a:r>
                <a:endParaRPr lang="en-US" altLang="zh-CN" sz="1200" b="1" spc="3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endParaRPr>
              </a:p>
            </p:txBody>
          </p:sp>
          <p:sp>
            <p:nvSpPr>
              <p:cNvPr id="68" name="右箭头 10"/>
              <p:cNvSpPr/>
              <p:nvPr/>
            </p:nvSpPr>
            <p:spPr>
              <a:xfrm>
                <a:off x="5994" y="6588"/>
                <a:ext cx="1206" cy="407"/>
              </a:xfrm>
              <a:prstGeom prst="rightArrow">
                <a:avLst>
                  <a:gd name="adj1" fmla="val 50000"/>
                  <a:gd name="adj2" fmla="val 55993"/>
                </a:avLst>
              </a:prstGeom>
              <a:solidFill>
                <a:schemeClr val="tx1">
                  <a:lumMod val="65000"/>
                  <a:alpha val="90000"/>
                </a:schemeClr>
              </a:solidFill>
              <a:ln>
                <a:solidFill>
                  <a:schemeClr val="bg2">
                    <a:lumMod val="25000"/>
                    <a:lumOff val="75000"/>
                  </a:scheme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0" tIns="0" rIns="0" bIns="0" anchor="ctr"/>
              <a:lstStyle>
                <a:defPPr>
                  <a:defRPr lang="zh-CN">
                    <a:solidFill>
                      <a:sysClr val="window" lastClr="FFFFFF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sz="120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 bwMode="auto">
              <a:xfrm>
                <a:off x="6838" y="7424"/>
                <a:ext cx="5675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200" b="1" spc="3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j-cs"/>
                    <a:sym typeface="Arial" panose="020B0604020202020204" pitchFamily="34" charset="0"/>
                  </a:rPr>
                  <a:t>系统产品</a:t>
                </a:r>
              </a:p>
            </p:txBody>
          </p:sp>
          <p:sp>
            <p:nvSpPr>
              <p:cNvPr id="72" name="右箭头 10"/>
              <p:cNvSpPr/>
              <p:nvPr/>
            </p:nvSpPr>
            <p:spPr>
              <a:xfrm>
                <a:off x="12194" y="6609"/>
                <a:ext cx="1206" cy="407"/>
              </a:xfrm>
              <a:prstGeom prst="rightArrow">
                <a:avLst>
                  <a:gd name="adj1" fmla="val 50000"/>
                  <a:gd name="adj2" fmla="val 55993"/>
                </a:avLst>
              </a:prstGeom>
              <a:solidFill>
                <a:schemeClr val="tx1">
                  <a:lumMod val="65000"/>
                  <a:alpha val="90000"/>
                </a:schemeClr>
              </a:solidFill>
              <a:ln>
                <a:solidFill>
                  <a:schemeClr val="bg2">
                    <a:lumMod val="25000"/>
                    <a:lumOff val="75000"/>
                  </a:scheme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0" tIns="0" rIns="0" bIns="0" anchor="ctr"/>
              <a:lstStyle>
                <a:defPPr>
                  <a:defRPr lang="zh-CN">
                    <a:solidFill>
                      <a:sysClr val="window" lastClr="FFFFFF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sz="120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右箭头 10"/>
              <p:cNvSpPr/>
              <p:nvPr/>
            </p:nvSpPr>
            <p:spPr>
              <a:xfrm>
                <a:off x="5952" y="8212"/>
                <a:ext cx="1206" cy="407"/>
              </a:xfrm>
              <a:prstGeom prst="rightArrow">
                <a:avLst>
                  <a:gd name="adj1" fmla="val 50000"/>
                  <a:gd name="adj2" fmla="val 55993"/>
                </a:avLst>
              </a:prstGeom>
              <a:solidFill>
                <a:schemeClr val="tx1">
                  <a:lumMod val="65000"/>
                  <a:alpha val="90000"/>
                </a:schemeClr>
              </a:solidFill>
              <a:ln>
                <a:solidFill>
                  <a:schemeClr val="bg2">
                    <a:lumMod val="25000"/>
                    <a:lumOff val="75000"/>
                  </a:scheme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0" tIns="0" rIns="0" bIns="0" anchor="ctr"/>
              <a:lstStyle>
                <a:defPPr>
                  <a:defRPr lang="zh-CN">
                    <a:solidFill>
                      <a:sysClr val="window" lastClr="FFFFFF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sz="120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右箭头 10"/>
              <p:cNvSpPr/>
              <p:nvPr/>
            </p:nvSpPr>
            <p:spPr>
              <a:xfrm>
                <a:off x="12152" y="8233"/>
                <a:ext cx="1206" cy="407"/>
              </a:xfrm>
              <a:prstGeom prst="rightArrow">
                <a:avLst>
                  <a:gd name="adj1" fmla="val 50000"/>
                  <a:gd name="adj2" fmla="val 55993"/>
                </a:avLst>
              </a:prstGeom>
              <a:solidFill>
                <a:schemeClr val="tx1">
                  <a:lumMod val="65000"/>
                  <a:alpha val="90000"/>
                </a:schemeClr>
              </a:solidFill>
              <a:ln>
                <a:solidFill>
                  <a:schemeClr val="bg2">
                    <a:lumMod val="25000"/>
                    <a:lumOff val="75000"/>
                  </a:scheme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lIns="0" tIns="0" rIns="0" bIns="0" anchor="ctr"/>
              <a:lstStyle>
                <a:defPPr>
                  <a:defRPr lang="zh-CN">
                    <a:solidFill>
                      <a:sysClr val="window" lastClr="FFFFFF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sz="120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 bwMode="auto">
            <a:xfrm>
              <a:off x="419425" y="2495550"/>
              <a:ext cx="4588606" cy="3130393"/>
            </a:xfrm>
            <a:prstGeom prst="rect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5471160" y="3963161"/>
            <a:ext cx="3087596" cy="0"/>
          </a:xfrm>
          <a:prstGeom prst="line">
            <a:avLst/>
          </a:prstGeom>
          <a:ln w="63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 bwMode="auto">
          <a:xfrm>
            <a:off x="6939594" y="2932743"/>
            <a:ext cx="1411731" cy="9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融合感知芯片：研发与各类</a:t>
            </a:r>
            <a:r>
              <a:rPr lang="en-US" altLang="zh-CN" sz="800" b="1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MEMS</a:t>
            </a:r>
            <a:r>
              <a:rPr lang="zh-CN" altLang="en-US" sz="800" b="1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融合</a:t>
            </a: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且</a:t>
            </a:r>
            <a:r>
              <a:rPr lang="zh-CN" altLang="en-US" sz="800" b="1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兼容蜂窝通信</a:t>
            </a: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的芯片。</a:t>
            </a:r>
            <a:endParaRPr lang="en-US" altLang="zh-CN" sz="800" spc="150" dirty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智能终端：开发具备身份识别、广域定位、状态感知功能的低成本</a:t>
            </a:r>
            <a:r>
              <a:rPr lang="zh-CN" altLang="en-US" sz="800" b="1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无源物联网终端</a:t>
            </a: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产品。</a:t>
            </a:r>
            <a:endParaRPr lang="en-US" altLang="zh-CN" sz="800" spc="150" dirty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zh-CN" altLang="en-US" sz="800" spc="15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8623647" y="3630467"/>
            <a:ext cx="1242818" cy="143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1450" algn="just">
              <a:buFont typeface="Arial" panose="020B0604020202020204" pitchFamily="34" charset="0"/>
              <a:buChar char="•"/>
            </a:pP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技术与产品完美融合，产品与应用场景完美适配，根据客户需求与行业需要，结合各类通信手段、应用系统，与生态合作合伙伴一起，构建研发成体系的无源物联网。</a:t>
            </a:r>
            <a:endParaRPr lang="en-US" altLang="zh-CN" sz="800" spc="150" dirty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-171450" algn="just">
              <a:buFont typeface="Arial" panose="020B0604020202020204" pitchFamily="34" charset="0"/>
              <a:buChar char="•"/>
            </a:pPr>
            <a:endParaRPr lang="en-US" altLang="zh-CN" sz="800" spc="150" dirty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800" spc="150" dirty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 sz="800" spc="150" dirty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文本框 16"/>
          <p:cNvSpPr txBox="1"/>
          <p:nvPr/>
        </p:nvSpPr>
        <p:spPr bwMode="auto">
          <a:xfrm>
            <a:off x="8610420" y="3033943"/>
            <a:ext cx="1156220" cy="25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1200" b="1" spc="3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无源物联网</a:t>
            </a:r>
          </a:p>
        </p:txBody>
      </p:sp>
      <p:sp>
        <p:nvSpPr>
          <p:cNvPr id="81" name="矩形 80"/>
          <p:cNvSpPr/>
          <p:nvPr/>
        </p:nvSpPr>
        <p:spPr bwMode="auto">
          <a:xfrm>
            <a:off x="5361411" y="4254934"/>
            <a:ext cx="1344640" cy="1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围绕军事与港航供应链管理全程可视化需求，面向</a:t>
            </a:r>
            <a:r>
              <a:rPr lang="zh-CN" altLang="en-US" sz="800" b="1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工业生产可视化</a:t>
            </a: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800" b="1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仓储物流可视化</a:t>
            </a: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800" b="1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物资使用消耗可视化</a:t>
            </a: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（装备物资全生命周期可视化）三个场景开发系统级产品。</a:t>
            </a:r>
            <a:endParaRPr lang="en-US" altLang="zh-CN" sz="800" spc="150" dirty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zh-CN" altLang="en-US" sz="800" spc="15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973139" y="4254934"/>
            <a:ext cx="1344640" cy="144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根据上述三个环节的系统产品所积累经验及基础，抽象开发</a:t>
            </a:r>
            <a:r>
              <a:rPr lang="zh-CN" altLang="en-US" sz="800" b="1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供应链全程可视化系统通用化模型</a:t>
            </a: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spc="150" dirty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根据通用化模型，结合各行业特点，与</a:t>
            </a:r>
            <a:r>
              <a:rPr lang="zh-CN" altLang="en-US" sz="800" b="1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生态合作伙伴</a:t>
            </a:r>
            <a:r>
              <a:rPr lang="zh-CN" altLang="en-US" sz="800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一起研发各行业专用供应链全程可视化系统，</a:t>
            </a:r>
            <a:r>
              <a:rPr lang="zh-CN" altLang="en-US" sz="800" b="1" spc="150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积累一大批可供复制的行业系统产品</a:t>
            </a:r>
            <a:endParaRPr lang="en-US" altLang="zh-CN" sz="800" b="1" spc="150" dirty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800" spc="150" dirty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zh-CN" altLang="en-US" sz="800" spc="15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503834" y="1766889"/>
            <a:ext cx="4595637" cy="618406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marL="0" marR="0" lvl="0" indent="0" algn="l" defTabSz="583565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技术 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公司以无源通信技术为核心规划了企业技术路径，分三个步骤完成无源物联网技术体系的构建：首阶段</a:t>
            </a:r>
            <a:r>
              <a:rPr kumimoji="0" lang="zh-CN" altLang="en-US" sz="1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完善现有</a:t>
            </a:r>
            <a:r>
              <a:rPr kumimoji="0" lang="en-US" altLang="zh-CN" sz="1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RFID</a:t>
            </a:r>
            <a:r>
              <a:rPr kumimoji="0" lang="zh-CN" altLang="en-US" sz="1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技术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，第二阶段实现</a:t>
            </a:r>
            <a:r>
              <a:rPr lang="zh-CN" altLang="en-US" sz="1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无源感知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与</a:t>
            </a:r>
            <a:r>
              <a:rPr lang="zh-CN" altLang="en-US" sz="1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蜂窝网络兼容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的技术突破，第三阶段实现</a:t>
            </a:r>
            <a:r>
              <a:rPr lang="zh-CN" altLang="en-US" sz="1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无源物联网体系和模型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的构建与推广普及。</a:t>
            </a:r>
            <a:endParaRPr lang="en-US" altLang="zh-CN" sz="105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10864" y="1774682"/>
            <a:ext cx="4588607" cy="638589"/>
          </a:xfrm>
          <a:prstGeom prst="rect">
            <a:avLst/>
          </a:prstGeom>
          <a:noFill/>
          <a:ln w="1270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方正舒体" panose="02010601030101010101" pitchFamily="2" charset="-122"/>
              <a:cs typeface="+mn-cs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5270828" y="1766667"/>
            <a:ext cx="4595637" cy="618406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marL="0" marR="0" lvl="0" indent="0" algn="l" defTabSz="583565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产品 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以芯片设计为核心，以</a:t>
            </a:r>
            <a:r>
              <a:rPr kumimoji="0" lang="en-US" altLang="zh-CN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RFID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为起点，围绕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无源物联网这一技术路径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，研发一系列智能终端产品；以自研产品为基础，围绕</a:t>
            </a:r>
            <a:r>
              <a:rPr lang="zh-CN" altLang="en-US" sz="1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供应链全程可视化这一主线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，结合行业真实需求，深度</a:t>
            </a:r>
            <a:r>
              <a:rPr lang="zh-CN" altLang="en-US" sz="1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融合</a:t>
            </a:r>
            <a:r>
              <a:rPr lang="en-US" altLang="zh-CN" sz="1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5G</a:t>
            </a:r>
            <a:r>
              <a:rPr lang="zh-CN" altLang="en-US" sz="1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、区块链</a:t>
            </a: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等技术，开发一系列专精特新系统产品。</a:t>
            </a:r>
            <a:endParaRPr lang="en-US" altLang="zh-CN" sz="105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277858" y="1774460"/>
            <a:ext cx="4588607" cy="638589"/>
          </a:xfrm>
          <a:prstGeom prst="rect">
            <a:avLst/>
          </a:prstGeom>
          <a:noFill/>
          <a:ln w="1270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方正舒体" panose="02010601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/>
          <p:cNvSpPr txBox="1"/>
          <p:nvPr/>
        </p:nvSpPr>
        <p:spPr>
          <a:xfrm>
            <a:off x="3030980" y="891976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rgbClr val="9B253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汇报完毕</a:t>
            </a:r>
            <a:endParaRPr lang="en-US" altLang="zh-CN" sz="8000" b="1" dirty="0">
              <a:solidFill>
                <a:srgbClr val="9B253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3922858" y="2516845"/>
            <a:ext cx="2523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9B2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Tianjin </a:t>
            </a:r>
            <a:r>
              <a:rPr lang="en-US" altLang="zh-CN" sz="1600" dirty="0" err="1">
                <a:solidFill>
                  <a:srgbClr val="9B2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Keepsens</a:t>
            </a:r>
            <a:r>
              <a:rPr lang="en-US" altLang="zh-CN" sz="1600" dirty="0">
                <a:solidFill>
                  <a:srgbClr val="9B2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Co., Ltd</a:t>
            </a:r>
          </a:p>
          <a:p>
            <a:pPr algn="ctr"/>
            <a:endParaRPr lang="en-US" altLang="zh-CN" sz="16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1600" dirty="0">
              <a:solidFill>
                <a:schemeClr val="tx1">
                  <a:lumMod val="9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58" y="3153268"/>
            <a:ext cx="1960033" cy="19600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 txBox="1"/>
          <p:nvPr/>
        </p:nvSpPr>
        <p:spPr bwMode="auto">
          <a:xfrm>
            <a:off x="599405" y="1565517"/>
            <a:ext cx="9175727" cy="16948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r>
              <a:rPr lang="zh-CN" altLang="en-US" sz="5400" b="1" spc="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鲲鹏信息</a:t>
            </a:r>
            <a:r>
              <a:rPr lang="en-US" altLang="zh-CN" sz="5400" spc="5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&amp;</a:t>
            </a:r>
            <a:r>
              <a:rPr lang="zh-CN" altLang="en-US" sz="5400" b="1" spc="5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团队及项目介绍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255104" y="4215956"/>
            <a:ext cx="1852523" cy="398361"/>
            <a:chOff x="710905" y="2722923"/>
            <a:chExt cx="8292398" cy="178317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28" name="文本框 3"/>
          <p:cNvSpPr txBox="1"/>
          <p:nvPr/>
        </p:nvSpPr>
        <p:spPr>
          <a:xfrm>
            <a:off x="4010371" y="4614317"/>
            <a:ext cx="2341990" cy="341785"/>
          </a:xfrm>
          <a:prstGeom prst="rect">
            <a:avLst/>
          </a:prstGeom>
          <a:noFill/>
        </p:spPr>
        <p:txBody>
          <a:bodyPr wrap="none" tIns="18000" bIns="180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为天地立芯 为万物开智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406987" y="1781836"/>
            <a:ext cx="6116320" cy="365455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419425" y="206531"/>
            <a:ext cx="1429416" cy="307377"/>
            <a:chOff x="710905" y="2722923"/>
            <a:chExt cx="8292398" cy="1783174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5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32" name="文本框 31"/>
          <p:cNvSpPr txBox="1"/>
          <p:nvPr/>
        </p:nvSpPr>
        <p:spPr>
          <a:xfrm>
            <a:off x="2644532" y="569872"/>
            <a:ext cx="4711996" cy="42822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lang="en-US" altLang="zh-CN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个人与团队</a:t>
            </a:r>
          </a:p>
        </p:txBody>
      </p:sp>
      <p:sp>
        <p:nvSpPr>
          <p:cNvPr id="33" name="矩形 32"/>
          <p:cNvSpPr/>
          <p:nvPr/>
        </p:nvSpPr>
        <p:spPr>
          <a:xfrm>
            <a:off x="3784972" y="1935560"/>
            <a:ext cx="5623188" cy="3500830"/>
          </a:xfrm>
          <a:prstGeom prst="rect">
            <a:avLst/>
          </a:prstGeom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李润泽 </a:t>
            </a:r>
            <a:endParaRPr lang="en-US" altLang="zh-CN" sz="11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教授级高工</a:t>
            </a:r>
            <a:r>
              <a:rPr lang="en-US" altLang="zh-CN" sz="9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9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总经理</a:t>
            </a:r>
            <a:endParaRPr lang="en-US" altLang="zh-CN" sz="9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45000"/>
              </a:lnSpc>
            </a:pPr>
            <a:r>
              <a:rPr lang="en-US" altLang="zh-CN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1988</a:t>
            </a: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年生，山东无棣人，中共党员</a:t>
            </a:r>
            <a:endParaRPr lang="en-US" altLang="zh-CN" sz="9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45000"/>
              </a:lnSpc>
            </a:pP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国防科技大学电子通信专业 硕士研究生</a:t>
            </a:r>
            <a:endParaRPr lang="en-US" altLang="zh-CN" sz="900" spc="150" dirty="0">
              <a:solidFill>
                <a:schemeClr val="bg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just">
              <a:lnSpc>
                <a:spcPct val="145000"/>
              </a:lnSpc>
            </a:pP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曾任天津先进技术研究院物联网事业部副主任</a:t>
            </a:r>
            <a:endParaRPr lang="en-US" altLang="zh-CN" sz="9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45000"/>
              </a:lnSpc>
            </a:pP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长期从事物联网感知技术研究、标准制定及技术推广工作</a:t>
            </a:r>
            <a:endParaRPr lang="en-US" altLang="zh-CN" sz="9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45000"/>
              </a:lnSpc>
            </a:pP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省部级重大科技专项</a:t>
            </a:r>
            <a:r>
              <a:rPr lang="en-US" altLang="zh-CN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项，获军队科技进步一等奖</a:t>
            </a:r>
            <a:r>
              <a:rPr lang="en-US" altLang="zh-CN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项、天津市科技进步特等奖</a:t>
            </a:r>
            <a:r>
              <a:rPr lang="en-US" altLang="zh-CN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</a:t>
            </a:r>
            <a:endParaRPr lang="en-US" altLang="zh-CN" sz="9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45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9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社会兼职及荣誉：</a:t>
            </a: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国防科技大学兼职教授、武警后勤学院外聘教师、深圳市物联网产业协会（中国物联网产业应用联盟）副会长、天津市软件行业协会理事、天津滨海新区第四届政协委员、天津“</a:t>
            </a:r>
            <a:r>
              <a:rPr lang="en-US" altLang="zh-CN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111”</a:t>
            </a: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工程“优秀企业家”、无源感知重点实验室（筹）主任</a:t>
            </a:r>
            <a:endParaRPr lang="en-US" altLang="zh-CN" sz="10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45000"/>
              </a:lnSpc>
            </a:pPr>
            <a:r>
              <a:rPr lang="zh-CN" altLang="en-US" sz="9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学术及产业贡献：</a:t>
            </a:r>
            <a:endParaRPr lang="en-US" altLang="zh-CN" sz="900" b="1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107950">
              <a:lnSpc>
                <a:spcPct val="14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“首次成体系的研制了符合国家标准的标签芯片、读写器芯片，实现了核心芯片的自主可控，对我国物联网产业发展具有重大意义”</a:t>
            </a:r>
            <a:r>
              <a:rPr lang="en-US" altLang="zh-CN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  <a:p>
            <a:pPr indent="107950">
              <a:lnSpc>
                <a:spcPct val="14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“制定了具有完全知识产权的</a:t>
            </a:r>
            <a:r>
              <a:rPr lang="en-US" altLang="zh-CN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</a:t>
            </a: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项国家和军用标准，打破了国外标准和专利封锁，为我国在激烈的国际物联网产业竞争中争取了话语权”</a:t>
            </a:r>
            <a:endParaRPr lang="en-US" altLang="zh-CN" sz="9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107950">
              <a:lnSpc>
                <a:spcPct val="14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9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“促进了国家自主物联网产业的发展，提高了我军装备、物资管理信息化水平，发挥了重要作用” </a:t>
            </a:r>
            <a:endParaRPr lang="en-US" altLang="zh-CN" sz="7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" y="975192"/>
            <a:ext cx="1356498" cy="41416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40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49088" y="1012999"/>
            <a:ext cx="1356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01 </a:t>
            </a:r>
            <a:r>
              <a:rPr lang="zh-CN" altLang="en-US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个人简介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40254" y="1022537"/>
            <a:ext cx="8244131" cy="30511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韧劲十足的物联网青年：敢想快干、科班出身、十年攻芯、三年创业、力争上游。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"/>
          <a:stretch>
            <a:fillRect/>
          </a:stretch>
        </p:blipFill>
        <p:spPr>
          <a:xfrm>
            <a:off x="995824" y="2179872"/>
            <a:ext cx="1706033" cy="2156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: 圆角 38"/>
          <p:cNvSpPr/>
          <p:nvPr/>
        </p:nvSpPr>
        <p:spPr>
          <a:xfrm>
            <a:off x="1282700" y="3208180"/>
            <a:ext cx="3810000" cy="160175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/>
          <p:cNvSpPr/>
          <p:nvPr/>
        </p:nvSpPr>
        <p:spPr>
          <a:xfrm>
            <a:off x="5272795" y="3208180"/>
            <a:ext cx="3810000" cy="160175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: 圆角 40"/>
          <p:cNvSpPr/>
          <p:nvPr/>
        </p:nvSpPr>
        <p:spPr>
          <a:xfrm>
            <a:off x="5224230" y="1484343"/>
            <a:ext cx="3810000" cy="160175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1289050" y="1484343"/>
            <a:ext cx="3810000" cy="160175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419425" y="206531"/>
            <a:ext cx="1429416" cy="307377"/>
            <a:chOff x="710905" y="2722923"/>
            <a:chExt cx="8292398" cy="1783174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5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32" name="文本框 31"/>
          <p:cNvSpPr txBox="1"/>
          <p:nvPr/>
        </p:nvSpPr>
        <p:spPr>
          <a:xfrm>
            <a:off x="2644532" y="569872"/>
            <a:ext cx="4711996" cy="42822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lang="en-US" altLang="zh-CN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团队简介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97536" y="5012871"/>
            <a:ext cx="9086850" cy="7302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团队是国内无源物联网射频感知技术领域的核心力量，牵头和参与制定了射频识别首个军用标准、首个国家标准，首次成体系地研制了符合国家标准射频识别核心芯片，解决了国家该领域“卡脖子”的问题，母公司现有人员</a:t>
            </a:r>
            <a:r>
              <a:rPr lang="en-US" altLang="zh-CN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89</a:t>
            </a:r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人（不含子分公司），技术人员</a:t>
            </a:r>
            <a:r>
              <a:rPr lang="en-US" altLang="zh-CN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68</a:t>
            </a:r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人，硕士及以上学历占比超过</a:t>
            </a:r>
            <a:r>
              <a:rPr lang="en-US" altLang="zh-CN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35%</a:t>
            </a:r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，高级及以上职称占比超过</a:t>
            </a:r>
            <a:r>
              <a:rPr lang="en-US" altLang="zh-CN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20%</a:t>
            </a:r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，平均年龄</a:t>
            </a:r>
            <a:r>
              <a:rPr lang="en-US" altLang="zh-CN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30</a:t>
            </a:r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岁。</a:t>
            </a:r>
            <a:endParaRPr lang="en-US" altLang="zh-CN" sz="120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70280" y="1484343"/>
            <a:ext cx="3630250" cy="1601758"/>
          </a:xfrm>
          <a:prstGeom prst="rect">
            <a:avLst/>
          </a:prstGeom>
        </p:spPr>
        <p:txBody>
          <a:bodyPr wrap="square" lIns="91440" tIns="45720" rIns="91440" bIns="4572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4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李润泽</a:t>
            </a:r>
            <a:endParaRPr lang="en-US" altLang="zh-CN" sz="14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法定代表人</a:t>
            </a:r>
            <a:r>
              <a:rPr lang="en-US" altLang="zh-CN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董事</a:t>
            </a:r>
            <a:r>
              <a:rPr lang="en-US" altLang="zh-CN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党支部书记</a:t>
            </a:r>
            <a:r>
              <a:rPr lang="en-US" altLang="zh-CN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总经理</a:t>
            </a:r>
            <a:endParaRPr lang="en-US" altLang="zh-CN" sz="12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1988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年生，山东无棣人，中共党员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国防科技大学电子通信专业 硕士研究生</a:t>
            </a:r>
            <a:endParaRPr lang="en-US" altLang="zh-CN" sz="1200" b="1" spc="150" dirty="0">
              <a:solidFill>
                <a:schemeClr val="bg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曾任天津先进技术研究院物联网事业部副主任。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长期从事国家军用物联网感知技术研究、标准制定及技术推广工作，曾参与并完成军队重大科技专项</a:t>
            </a: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项，天津市重大科技专项</a:t>
            </a: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项，获军队科技进步一等奖</a:t>
            </a: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项。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" y="975192"/>
            <a:ext cx="1356498" cy="41416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40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49088" y="1012999"/>
            <a:ext cx="1356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02 </a:t>
            </a:r>
            <a:r>
              <a:rPr lang="zh-CN" altLang="en-US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经营团队</a:t>
            </a:r>
          </a:p>
        </p:txBody>
      </p:sp>
      <p:sp>
        <p:nvSpPr>
          <p:cNvPr id="36" name="矩形 35"/>
          <p:cNvSpPr/>
          <p:nvPr/>
        </p:nvSpPr>
        <p:spPr>
          <a:xfrm>
            <a:off x="5369020" y="1484343"/>
            <a:ext cx="3630250" cy="1601758"/>
          </a:xfrm>
          <a:prstGeom prst="rect">
            <a:avLst/>
          </a:prstGeom>
        </p:spPr>
        <p:txBody>
          <a:bodyPr wrap="square" lIns="91440" tIns="45720" rIns="91440" bIns="4572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4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严晓明</a:t>
            </a:r>
            <a:endParaRPr lang="en-US" altLang="zh-CN" sz="14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副总经理</a:t>
            </a:r>
            <a:r>
              <a:rPr lang="en-US" altLang="zh-CN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总工程师</a:t>
            </a:r>
            <a:endParaRPr lang="en-US" altLang="zh-CN" sz="12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1963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年生，江苏常州人，中共党员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国防科技大学计算机专业 硕士研究生</a:t>
            </a:r>
            <a:r>
              <a:rPr lang="en-US" altLang="zh-CN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/</a:t>
            </a: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高级工程师</a:t>
            </a:r>
            <a:endParaRPr lang="en-US" altLang="zh-CN" sz="1200" b="1" spc="150" dirty="0">
              <a:solidFill>
                <a:schemeClr val="bg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曾任某海军研究所学术带头人和科研骨干。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长期从事物联网技术科研工作，先后获得国家科技进步一等奖</a:t>
            </a: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项，军队科技进步一等奖</a:t>
            </a: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项、二等奖</a:t>
            </a: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项、三等奖</a:t>
            </a: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项。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399235" y="3140884"/>
            <a:ext cx="3630250" cy="1601758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李何元</a:t>
            </a:r>
            <a:endParaRPr lang="en-US" altLang="zh-CN" sz="12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副总经理</a:t>
            </a:r>
            <a:endParaRPr lang="en-US" altLang="zh-CN" sz="10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10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1976</a:t>
            </a:r>
            <a:r>
              <a:rPr lang="zh-CN" altLang="en-US" sz="10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年生，河北邯郸人，中共党员</a:t>
            </a:r>
            <a:endParaRPr lang="en-US" altLang="zh-CN" sz="10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10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南京陆军指挥学院法律专业 大学本科</a:t>
            </a:r>
            <a:endParaRPr lang="en-US" altLang="zh-CN" sz="1000" b="1" spc="150" dirty="0">
              <a:solidFill>
                <a:schemeClr val="bg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10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曾任滨海新区水务局环境工程总公司副总经理、天津先进技术研究院物联网事业部市场运营总监。</a:t>
            </a:r>
            <a:endParaRPr lang="en-US" altLang="zh-CN" sz="10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10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长期从事行业物联网技术推广工作，有着丰富的市场营销经验。</a:t>
            </a:r>
            <a:endParaRPr lang="en-US" altLang="zh-CN" sz="10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397975" y="3175000"/>
            <a:ext cx="3630250" cy="1634937"/>
          </a:xfrm>
          <a:prstGeom prst="rect">
            <a:avLst/>
          </a:prstGeom>
        </p:spPr>
        <p:txBody>
          <a:bodyPr wrap="square" lIns="91440" tIns="45720" rIns="91440" bIns="4572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14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王深</a:t>
            </a:r>
            <a:endParaRPr lang="en-US" altLang="zh-CN" sz="14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副总经理</a:t>
            </a:r>
            <a:endParaRPr lang="en-US" altLang="zh-CN" sz="12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1987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年生，山东德州人，中共党员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西安交通大学企业管理专业 硕士研究生</a:t>
            </a:r>
            <a:endParaRPr lang="en-US" altLang="zh-CN" sz="1200" b="1" spc="150" dirty="0">
              <a:solidFill>
                <a:schemeClr val="bg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曾任中远散货运输有限公司总经理办公室秘书业务经理、中远海运（天津）有限公司战略与企业管理部企业运营及资本运作室经理。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长期从事企业管理与战略规划工作，有着丰富的企业运作经验。</a:t>
            </a:r>
          </a:p>
          <a:p>
            <a:pPr algn="just">
              <a:lnSpc>
                <a:spcPct val="120000"/>
              </a:lnSpc>
            </a:pP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40254" y="1022537"/>
            <a:ext cx="8244131" cy="30511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值得信赖、韧劲十足的经营团队：基础稳定、行业互补、配置合理、经验丰富。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: 圆角 38"/>
          <p:cNvSpPr/>
          <p:nvPr/>
        </p:nvSpPr>
        <p:spPr>
          <a:xfrm>
            <a:off x="1282700" y="3208180"/>
            <a:ext cx="3810000" cy="160175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/>
          <p:cNvSpPr/>
          <p:nvPr/>
        </p:nvSpPr>
        <p:spPr>
          <a:xfrm>
            <a:off x="5272795" y="3208180"/>
            <a:ext cx="3810000" cy="160175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: 圆角 40"/>
          <p:cNvSpPr/>
          <p:nvPr/>
        </p:nvSpPr>
        <p:spPr>
          <a:xfrm>
            <a:off x="5224230" y="1484343"/>
            <a:ext cx="3810000" cy="160175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1289050" y="1484343"/>
            <a:ext cx="3810000" cy="160175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419425" y="206531"/>
            <a:ext cx="1429416" cy="307377"/>
            <a:chOff x="710905" y="2722923"/>
            <a:chExt cx="8292398" cy="1783174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5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32" name="文本框 31"/>
          <p:cNvSpPr txBox="1"/>
          <p:nvPr/>
        </p:nvSpPr>
        <p:spPr>
          <a:xfrm>
            <a:off x="2644532" y="569872"/>
            <a:ext cx="4711996" cy="42822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lang="en-US" altLang="zh-CN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团队简介</a:t>
            </a:r>
          </a:p>
        </p:txBody>
      </p:sp>
      <p:sp>
        <p:nvSpPr>
          <p:cNvPr id="33" name="矩形 32"/>
          <p:cNvSpPr/>
          <p:nvPr/>
        </p:nvSpPr>
        <p:spPr>
          <a:xfrm>
            <a:off x="1370280" y="1484343"/>
            <a:ext cx="3630250" cy="1601758"/>
          </a:xfrm>
          <a:prstGeom prst="rect">
            <a:avLst/>
          </a:prstGeom>
        </p:spPr>
        <p:txBody>
          <a:bodyPr wrap="square" lIns="91440" tIns="45720" rIns="91440" bIns="4572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刘培国</a:t>
            </a:r>
            <a:endParaRPr lang="en-US" altLang="zh-CN" sz="14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技术委员会主任委员</a:t>
            </a:r>
            <a:endParaRPr lang="en-US" altLang="zh-CN" sz="12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1969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年生，山东章丘人，中共党员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国防科技大学电子科学专业 博士</a:t>
            </a:r>
            <a:r>
              <a:rPr lang="en-US" altLang="zh-CN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/</a:t>
            </a: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博导</a:t>
            </a:r>
            <a:r>
              <a:rPr lang="en-US" altLang="zh-CN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/</a:t>
            </a: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教授</a:t>
            </a:r>
            <a:endParaRPr lang="en-US" altLang="zh-CN" sz="1200" b="1" spc="150" dirty="0">
              <a:solidFill>
                <a:schemeClr val="bg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军队学科带头人培养对象，装备发展部电磁兼容防护专业组专家、副组长，全军信息化建设工程总师组副总师，全军射频识别系统建设工程总工程师。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曾获军队科技进步一等奖</a:t>
            </a: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次，二等奖、三等奖各</a:t>
            </a: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次，荣立二等功、三等功各一次，享受国务院特殊津贴。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69020" y="1484343"/>
            <a:ext cx="3630250" cy="1601758"/>
          </a:xfrm>
          <a:prstGeom prst="rect">
            <a:avLst/>
          </a:prstGeom>
        </p:spPr>
        <p:txBody>
          <a:bodyPr wrap="square" lIns="91440" tIns="45720" rIns="91440" bIns="4572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王宏义</a:t>
            </a:r>
            <a:endParaRPr lang="en-US" altLang="zh-CN" sz="14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技术委员会委员</a:t>
            </a:r>
            <a:endParaRPr lang="en-US" altLang="zh-CN" sz="12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1978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年生，陕西白水人，中共党员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国防科技大学电子科学专业 博士</a:t>
            </a:r>
            <a:r>
              <a:rPr lang="en-US" altLang="zh-CN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/</a:t>
            </a: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硕导</a:t>
            </a:r>
            <a:r>
              <a:rPr lang="en-US" altLang="zh-CN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/</a:t>
            </a:r>
            <a:r>
              <a:rPr lang="zh-CN" altLang="en-US" sz="12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研究员</a:t>
            </a:r>
            <a:endParaRPr lang="en-US" altLang="zh-CN" sz="1200" b="1" spc="150" dirty="0">
              <a:solidFill>
                <a:schemeClr val="bg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长期从事物联网与射频识别技术相关研究，牵头制定射频识别国家标准和国家军用标准制定、射频识别核心设备研制与射频识别系统部队推广项目，获得湖南省专利一等奖</a:t>
            </a: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项、军队科技进步一等奖</a:t>
            </a: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项、军队科技进步二等奖</a:t>
            </a:r>
            <a:r>
              <a:rPr lang="en-US" altLang="zh-CN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2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项。</a:t>
            </a: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399235" y="3140884"/>
            <a:ext cx="3630250" cy="1669054"/>
          </a:xfrm>
          <a:prstGeom prst="rect">
            <a:avLst/>
          </a:prstGeom>
        </p:spPr>
        <p:txBody>
          <a:bodyPr wrap="square" lIns="91440" tIns="45720" rIns="91440" bIns="4572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3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郑黎明</a:t>
            </a:r>
            <a:endParaRPr lang="en-US" altLang="zh-CN" sz="13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技术委员会委员</a:t>
            </a:r>
            <a:endParaRPr lang="en-US" altLang="zh-CN" sz="11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1983</a:t>
            </a:r>
            <a:r>
              <a:rPr lang="zh-CN" altLang="en-US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年生，湖南衡阳人，中共党员</a:t>
            </a:r>
            <a:endParaRPr lang="en-US" altLang="zh-CN" sz="11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国防科技大学计算机专业 博士</a:t>
            </a:r>
            <a:r>
              <a:rPr lang="en-US" altLang="zh-CN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/</a:t>
            </a:r>
            <a:r>
              <a:rPr lang="zh-CN" altLang="en-US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硕导</a:t>
            </a:r>
            <a:r>
              <a:rPr lang="en-US" altLang="zh-CN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/</a:t>
            </a:r>
            <a:r>
              <a:rPr lang="zh-CN" altLang="en-US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研究员</a:t>
            </a:r>
            <a:endParaRPr lang="en-US" altLang="zh-CN" sz="1100" b="1" spc="150" dirty="0">
              <a:solidFill>
                <a:schemeClr val="bg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装备发展部军事物联网专家组委员，全军信息化建设工程总师组专家委员。</a:t>
            </a:r>
            <a:endParaRPr lang="en-US" altLang="zh-CN" sz="11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参与制定项射频识别国家标准及国家军用标准各</a:t>
            </a:r>
            <a:r>
              <a:rPr lang="en-US" altLang="zh-CN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项、获军队科技进步一等奖</a:t>
            </a:r>
            <a:r>
              <a:rPr lang="en-US" altLang="zh-CN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项。主导完成了装备射频识别</a:t>
            </a:r>
            <a:r>
              <a:rPr lang="en-US" altLang="zh-CN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</a:t>
            </a:r>
            <a:r>
              <a:rPr lang="zh-CN" altLang="en-US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战区试点等全军大型、典型物联网系统建设项目。</a:t>
            </a:r>
            <a:endParaRPr lang="en-US" altLang="zh-CN" sz="11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397975" y="3175001"/>
            <a:ext cx="3630250" cy="1601758"/>
          </a:xfrm>
          <a:prstGeom prst="rect">
            <a:avLst/>
          </a:prstGeom>
        </p:spPr>
        <p:txBody>
          <a:bodyPr wrap="square" lIns="91440" tIns="45720" rIns="91440" bIns="4572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13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吴建飞</a:t>
            </a:r>
            <a:endParaRPr lang="en-US" altLang="zh-CN" sz="13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技术委员会委员</a:t>
            </a:r>
            <a:endParaRPr lang="en-US" altLang="zh-CN" sz="1100" b="1" spc="15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1983</a:t>
            </a:r>
            <a:r>
              <a:rPr lang="zh-CN" altLang="en-US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年生，江苏如东人，中共党员</a:t>
            </a:r>
            <a:endParaRPr lang="en-US" altLang="zh-CN" sz="11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国防科技大学电子科学专业 博士</a:t>
            </a:r>
            <a:r>
              <a:rPr lang="en-US" altLang="zh-CN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/</a:t>
            </a:r>
            <a:r>
              <a:rPr lang="zh-CN" altLang="en-US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硕导</a:t>
            </a:r>
            <a:r>
              <a:rPr lang="en-US" altLang="zh-CN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/</a:t>
            </a:r>
            <a:r>
              <a:rPr lang="zh-CN" altLang="en-US" sz="1100" b="1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研究员</a:t>
            </a:r>
          </a:p>
          <a:p>
            <a:pPr algn="just">
              <a:lnSpc>
                <a:spcPct val="120000"/>
              </a:lnSpc>
            </a:pPr>
            <a:r>
              <a:rPr lang="zh-CN" altLang="en-US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参与制定项射频识别国家军用标准</a:t>
            </a:r>
            <a:r>
              <a:rPr lang="en-US" altLang="zh-CN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项、集成电路电磁兼容国家标准</a:t>
            </a:r>
            <a:r>
              <a:rPr lang="en-US" altLang="zh-CN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项、获得军队科技进步一等奖</a:t>
            </a:r>
            <a:r>
              <a:rPr lang="en-US" altLang="zh-CN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100" spc="15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项，获评天津市优秀科技工作者、天津市青年拔尖人才。</a:t>
            </a:r>
          </a:p>
          <a:p>
            <a:pPr algn="just">
              <a:lnSpc>
                <a:spcPct val="120000"/>
              </a:lnSpc>
            </a:pPr>
            <a:endParaRPr lang="en-US" altLang="zh-CN" sz="1200" spc="15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7536" y="5012871"/>
            <a:ext cx="9086850" cy="7302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团队是国内无源物联网射频感知技术领域的核心力量，牵头和参与制定了射频识别首个军用标准、首个国家标准，首次成体系地研制了符合国家标准射频识别核心芯片，解决了国家该领域“卡脖子”的问题，母公司现有人员</a:t>
            </a:r>
            <a:r>
              <a:rPr lang="en-US" altLang="zh-CN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89</a:t>
            </a:r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人（不含子分公司），技术人员</a:t>
            </a:r>
            <a:r>
              <a:rPr lang="en-US" altLang="zh-CN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68</a:t>
            </a:r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人，硕士及以上学历占比超过</a:t>
            </a:r>
            <a:r>
              <a:rPr lang="en-US" altLang="zh-CN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35%</a:t>
            </a:r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，高级及以上职称占比超过</a:t>
            </a:r>
            <a:r>
              <a:rPr lang="en-US" altLang="zh-CN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20%</a:t>
            </a:r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，平均年龄</a:t>
            </a:r>
            <a:r>
              <a:rPr lang="en-US" altLang="zh-CN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30</a:t>
            </a:r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岁。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40254" y="1022537"/>
            <a:ext cx="8365746" cy="30511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国家自主射频识别领域主要建设力量：行业“缔造者”、国家队“领队”、技术“天花板”。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" y="975192"/>
            <a:ext cx="1356498" cy="41416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40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49088" y="1012999"/>
            <a:ext cx="1356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02 </a:t>
            </a:r>
            <a:r>
              <a:rPr lang="zh-CN" altLang="en-US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技术团队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419425" y="206531"/>
            <a:ext cx="1429416" cy="307377"/>
            <a:chOff x="710905" y="2722923"/>
            <a:chExt cx="8292398" cy="1783174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25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62" name="文本框 61"/>
          <p:cNvSpPr txBox="1"/>
          <p:nvPr/>
        </p:nvSpPr>
        <p:spPr>
          <a:xfrm>
            <a:off x="270760" y="1111963"/>
            <a:ext cx="9932495" cy="30511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国家队与主力军：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十年技术持续探索“实现了核心芯片的自主可控，对我国物联网产业发展具有重大意义”。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2644532" y="569872"/>
            <a:ext cx="4711996" cy="42822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lang="en-US" altLang="zh-CN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技术实力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9321" y="3238551"/>
            <a:ext cx="10016988" cy="2593924"/>
            <a:chOff x="189321" y="3238551"/>
            <a:chExt cx="10016988" cy="259392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2" t="15827" r="39708" b="18472"/>
            <a:stretch>
              <a:fillRect/>
            </a:stretch>
          </p:blipFill>
          <p:spPr>
            <a:xfrm>
              <a:off x="6164819" y="3332421"/>
              <a:ext cx="901987" cy="673138"/>
            </a:xfrm>
            <a:prstGeom prst="rect">
              <a:avLst/>
            </a:prstGeom>
          </p:spPr>
        </p:pic>
        <p:pic>
          <p:nvPicPr>
            <p:cNvPr id="34" name="图片 2" descr="图片 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263608" y="3327457"/>
              <a:ext cx="1174534" cy="704805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35" name="线条"/>
            <p:cNvSpPr/>
            <p:nvPr/>
          </p:nvSpPr>
          <p:spPr>
            <a:xfrm>
              <a:off x="410676" y="4616809"/>
              <a:ext cx="9605108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5000">
                    <a:schemeClr val="accent1"/>
                  </a:gs>
                  <a:gs pos="96000">
                    <a:schemeClr val="accent1">
                      <a:lumMod val="45000"/>
                      <a:lumOff val="55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45718" tIns="45718" rIns="45718" bIns="45718"/>
            <a:lstStyle/>
            <a:p>
              <a:pPr marL="0" marR="0" lvl="0" indent="0" defTabSz="6858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2"/>
            <p:cNvSpPr/>
            <p:nvPr/>
          </p:nvSpPr>
          <p:spPr>
            <a:xfrm>
              <a:off x="867417" y="4225730"/>
              <a:ext cx="484297" cy="24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txBody>
            <a:bodyPr lIns="45718" tIns="45718" rIns="45718" bIns="45718"/>
            <a:lstStyle>
              <a:lvl1pPr algn="l">
                <a:defRPr sz="1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</a:lstStyle>
            <a:p>
              <a:pPr marL="0" marR="0" lvl="0" indent="0" algn="l" defTabSz="6858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2011"/>
            <p:cNvSpPr txBox="1"/>
            <p:nvPr/>
          </p:nvSpPr>
          <p:spPr>
            <a:xfrm>
              <a:off x="916741" y="4220574"/>
              <a:ext cx="406518" cy="246217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none" lIns="45718" tIns="45718" rIns="45718" bIns="45718">
              <a:spAutoFit/>
            </a:bodyPr>
            <a:lstStyle/>
            <a:p>
              <a:pPr algn="just" defTabSz="68580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sz="1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2011</a:t>
              </a:r>
            </a:p>
          </p:txBody>
        </p:sp>
        <p:sp>
          <p:nvSpPr>
            <p:cNvPr id="42" name="2"/>
            <p:cNvSpPr/>
            <p:nvPr/>
          </p:nvSpPr>
          <p:spPr>
            <a:xfrm>
              <a:off x="2242844" y="4223734"/>
              <a:ext cx="484296" cy="24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txBody>
            <a:bodyPr lIns="45718" tIns="45718" rIns="45718" bIns="45718"/>
            <a:lstStyle>
              <a:lvl1pPr algn="l">
                <a:defRPr sz="1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</a:lstStyle>
            <a:p>
              <a:pPr marL="0" marR="0" lvl="0" indent="0" algn="l" defTabSz="6858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2013"/>
            <p:cNvSpPr txBox="1"/>
            <p:nvPr/>
          </p:nvSpPr>
          <p:spPr>
            <a:xfrm>
              <a:off x="2281733" y="4218487"/>
              <a:ext cx="406518" cy="246217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none" lIns="45718" tIns="45718" rIns="45718" bIns="45718">
              <a:spAutoFit/>
            </a:bodyPr>
            <a:lstStyle/>
            <a:p>
              <a:pPr algn="just" defTabSz="68580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sz="1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</a:t>
              </a:r>
            </a:p>
          </p:txBody>
        </p:sp>
        <p:sp>
          <p:nvSpPr>
            <p:cNvPr id="44" name="矩形 34"/>
            <p:cNvSpPr txBox="1"/>
            <p:nvPr/>
          </p:nvSpPr>
          <p:spPr>
            <a:xfrm>
              <a:off x="457336" y="4797967"/>
              <a:ext cx="1241088" cy="87716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89" tIns="34289" rIns="34289" bIns="34289">
              <a:spAutoFit/>
            </a:bodyPr>
            <a:lstStyle/>
            <a:p>
              <a:pPr algn="just" defTabSz="685800" fontAlgn="auto" hangingPunct="0">
                <a:spcBef>
                  <a:spcPts val="0"/>
                </a:spcBef>
                <a:spcAft>
                  <a:spcPts val="300"/>
                </a:spcAft>
                <a:buSzPct val="100000"/>
              </a:pPr>
              <a:r>
                <a:rPr lang="zh-CN" altLang="en-US" sz="10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国内首个</a:t>
              </a:r>
            </a:p>
            <a:p>
              <a:pPr marL="285750" indent="-285750" algn="just" defTabSz="685800" fontAlgn="auto" hangingPunct="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■"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牵头制定</a:t>
              </a:r>
              <a:r>
                <a:rPr lang="en-US" altLang="zh-CN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13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项国家军用标准</a:t>
              </a:r>
              <a:r>
                <a:rPr lang="en-US" altLang="zh-CN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GJB7377.1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GJB7377.2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等</a:t>
              </a:r>
            </a:p>
          </p:txBody>
        </p:sp>
        <p:sp>
          <p:nvSpPr>
            <p:cNvPr id="45" name="矩形 34"/>
            <p:cNvSpPr txBox="1"/>
            <p:nvPr/>
          </p:nvSpPr>
          <p:spPr>
            <a:xfrm>
              <a:off x="1917551" y="4797967"/>
              <a:ext cx="1139145" cy="5693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89" tIns="34289" rIns="34289" bIns="34289">
              <a:spAutoFit/>
            </a:bodyPr>
            <a:lstStyle/>
            <a:p>
              <a:pPr algn="ctr" defTabSz="685800" fontAlgn="auto" hangingPunct="0">
                <a:spcBef>
                  <a:spcPts val="0"/>
                </a:spcBef>
                <a:spcAft>
                  <a:spcPts val="300"/>
                </a:spcAft>
                <a:buSzPct val="100000"/>
              </a:pPr>
              <a:r>
                <a:rPr lang="zh-CN" altLang="en-US" sz="10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国内首个</a:t>
              </a:r>
              <a:endParaRPr lang="en-US" sz="1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algn="just" defTabSz="685800" fontAlgn="auto" hangingPunct="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■"/>
              </a:pPr>
              <a:r>
                <a:rPr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参与制定4项国家标准</a:t>
              </a:r>
            </a:p>
          </p:txBody>
        </p:sp>
        <p:sp>
          <p:nvSpPr>
            <p:cNvPr id="46" name="2"/>
            <p:cNvSpPr/>
            <p:nvPr/>
          </p:nvSpPr>
          <p:spPr>
            <a:xfrm>
              <a:off x="3637760" y="4226413"/>
              <a:ext cx="484297" cy="24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txBody>
            <a:bodyPr lIns="45718" tIns="45718" rIns="45718" bIns="45718"/>
            <a:lstStyle>
              <a:lvl1pPr algn="l">
                <a:defRPr sz="1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</a:lstStyle>
            <a:p>
              <a:pPr marL="0" marR="0" lvl="0" indent="0" algn="l" defTabSz="6858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2015"/>
            <p:cNvSpPr txBox="1"/>
            <p:nvPr/>
          </p:nvSpPr>
          <p:spPr>
            <a:xfrm>
              <a:off x="3674339" y="4223226"/>
              <a:ext cx="406518" cy="246217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none" lIns="45718" tIns="45718" rIns="45718" bIns="45718">
              <a:spAutoFit/>
            </a:bodyPr>
            <a:lstStyle/>
            <a:p>
              <a:pPr algn="just" defTabSz="68580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sz="1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</a:t>
              </a:r>
              <a:r>
                <a:rPr lang="en-US" sz="1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sz="1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矩形 34"/>
            <p:cNvSpPr txBox="1"/>
            <p:nvPr/>
          </p:nvSpPr>
          <p:spPr>
            <a:xfrm>
              <a:off x="3228180" y="4797967"/>
              <a:ext cx="1148923" cy="1031049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>
              <a:spAutoFit/>
            </a:bodyPr>
            <a:lstStyle/>
            <a:p>
              <a:pPr algn="ctr" defTabSz="685800" fontAlgn="auto" hangingPunct="0">
                <a:spcBef>
                  <a:spcPts val="0"/>
                </a:spcBef>
                <a:spcAft>
                  <a:spcPts val="300"/>
                </a:spcAft>
                <a:buSzPct val="100000"/>
              </a:pPr>
              <a:r>
                <a:rPr lang="zh-CN" altLang="en-US" sz="10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国内首个</a:t>
              </a:r>
            </a:p>
            <a:p>
              <a:pPr marL="285750" indent="-285750" algn="just" defTabSz="685800" fontAlgn="auto" hangingPunct="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■"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推动</a:t>
              </a:r>
              <a:r>
                <a:rPr lang="en-US" altLang="zh-CN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2.45G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空口协议转化为国际标准</a:t>
              </a:r>
              <a:r>
                <a:rPr lang="en-US" altLang="zh-CN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ISO18000-4</a:t>
              </a:r>
            </a:p>
            <a:p>
              <a:pPr marL="285750" indent="-285750" algn="just" defTabSz="685800" fontAlgn="auto" hangingPunct="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■"/>
              </a:pPr>
              <a:endParaRPr lang="en-US" altLang="zh-CN" sz="1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49" name="图片 10" descr="图片 10"/>
            <p:cNvPicPr>
              <a:picLocks noChangeAspect="1"/>
            </p:cNvPicPr>
            <p:nvPr/>
          </p:nvPicPr>
          <p:blipFill>
            <a:blip r:embed="rId29">
              <a:biLevel thresh="25000"/>
            </a:blip>
            <a:stretch>
              <a:fillRect/>
            </a:stretch>
          </p:blipFill>
          <p:spPr>
            <a:xfrm>
              <a:off x="1979703" y="3324736"/>
              <a:ext cx="1039105" cy="710248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51" name="2"/>
            <p:cNvSpPr/>
            <p:nvPr/>
          </p:nvSpPr>
          <p:spPr>
            <a:xfrm>
              <a:off x="5030556" y="4232003"/>
              <a:ext cx="484297" cy="24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txBody>
            <a:bodyPr lIns="45718" tIns="45718" rIns="45718" bIns="45718"/>
            <a:lstStyle>
              <a:lvl1pPr algn="l">
                <a:defRPr sz="1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</a:lstStyle>
            <a:p>
              <a:pPr marL="0" marR="0" lvl="0" indent="0" algn="l" defTabSz="6858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2017"/>
            <p:cNvSpPr txBox="1"/>
            <p:nvPr/>
          </p:nvSpPr>
          <p:spPr>
            <a:xfrm>
              <a:off x="5071006" y="4224808"/>
              <a:ext cx="406518" cy="246217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/>
            <a:p>
              <a:pPr algn="just" defTabSz="68580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sz="1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</a:t>
              </a:r>
              <a:r>
                <a:rPr lang="en-US" sz="1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</a:t>
              </a:r>
              <a:endParaRPr sz="1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矩形 34"/>
            <p:cNvSpPr txBox="1"/>
            <p:nvPr/>
          </p:nvSpPr>
          <p:spPr>
            <a:xfrm>
              <a:off x="4650829" y="4801849"/>
              <a:ext cx="1271973" cy="72327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89" tIns="34289" rIns="34289" bIns="34289">
              <a:spAutoFit/>
            </a:bodyPr>
            <a:lstStyle/>
            <a:p>
              <a:pPr algn="ctr" defTabSz="685800" fontAlgn="auto" hangingPunct="0">
                <a:spcBef>
                  <a:spcPts val="0"/>
                </a:spcBef>
                <a:spcAft>
                  <a:spcPts val="300"/>
                </a:spcAft>
                <a:buSzPct val="100000"/>
              </a:pPr>
              <a:r>
                <a:rPr lang="zh-CN" altLang="en-US" sz="10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国内首个</a:t>
              </a:r>
            </a:p>
            <a:p>
              <a:pPr marL="285750" indent="-285750" algn="just" defTabSz="685800" fontAlgn="auto" hangingPunct="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■"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国内首个获认可的集成电路电磁兼容实验室</a:t>
              </a:r>
              <a:endParaRPr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2"/>
            <p:cNvSpPr/>
            <p:nvPr/>
          </p:nvSpPr>
          <p:spPr>
            <a:xfrm>
              <a:off x="6421550" y="4236483"/>
              <a:ext cx="484297" cy="24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txBody>
            <a:bodyPr lIns="45718" tIns="45718" rIns="45718" bIns="45718"/>
            <a:lstStyle>
              <a:lvl1pPr algn="l">
                <a:defRPr sz="1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</a:lstStyle>
            <a:p>
              <a:pPr marL="0" marR="0" lvl="0" indent="0" algn="l" defTabSz="6858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2019"/>
            <p:cNvSpPr txBox="1"/>
            <p:nvPr/>
          </p:nvSpPr>
          <p:spPr>
            <a:xfrm>
              <a:off x="6463587" y="4231405"/>
              <a:ext cx="406518" cy="246217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none" lIns="45718" tIns="45718" rIns="45718" bIns="45718">
              <a:spAutoFit/>
            </a:bodyPr>
            <a:lstStyle/>
            <a:p>
              <a:pPr algn="just" defTabSz="68580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sz="1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2019</a:t>
              </a:r>
            </a:p>
          </p:txBody>
        </p:sp>
        <p:sp>
          <p:nvSpPr>
            <p:cNvPr id="56" name="矩形 34"/>
            <p:cNvSpPr txBox="1"/>
            <p:nvPr/>
          </p:nvSpPr>
          <p:spPr>
            <a:xfrm>
              <a:off x="6160586" y="4647537"/>
              <a:ext cx="1148922" cy="1184938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>
              <a:spAutoFit/>
            </a:bodyPr>
            <a:lstStyle/>
            <a:p>
              <a:pPr marL="285750" indent="-285750" algn="just" defTabSz="685800" fontAlgn="auto" hangingPunct="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■"/>
              </a:pPr>
              <a:endParaRPr sz="1000" kern="0" dirty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defTabSz="685800" fontAlgn="auto" hangingPunct="0">
                <a:spcBef>
                  <a:spcPts val="0"/>
                </a:spcBef>
                <a:spcAft>
                  <a:spcPts val="300"/>
                </a:spcAft>
                <a:buSzPct val="100000"/>
                <a:defRPr>
                  <a:solidFill>
                    <a:srgbClr val="C0504D"/>
                  </a:solidFill>
                </a:defRPr>
              </a:pPr>
              <a:r>
                <a:rPr lang="zh-CN" altLang="en-US" sz="10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主席检阅</a:t>
              </a:r>
              <a:endParaRPr lang="en-US" sz="1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algn="just" defTabSz="685800" fontAlgn="auto" hangingPunct="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■"/>
                <a:defRPr>
                  <a:solidFill>
                    <a:srgbClr val="C0504D"/>
                  </a:solidFill>
                </a:defRPr>
              </a:pPr>
              <a:r>
                <a:rPr sz="1000" kern="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习近平主席检阅项目成果</a:t>
              </a:r>
              <a:endParaRPr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algn="just" defTabSz="685800" fontAlgn="auto" hangingPunct="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■"/>
              </a:pPr>
              <a:r>
                <a:rPr sz="1000" kern="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国家工信部物联网创新示范平台</a:t>
              </a:r>
              <a:endParaRPr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2"/>
            <p:cNvSpPr/>
            <p:nvPr/>
          </p:nvSpPr>
          <p:spPr>
            <a:xfrm>
              <a:off x="7752434" y="4232670"/>
              <a:ext cx="484297" cy="24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txBody>
            <a:bodyPr lIns="45718" tIns="45718" rIns="45718" bIns="45718"/>
            <a:lstStyle>
              <a:lvl1pPr algn="l">
                <a:defRPr sz="1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</a:lstStyle>
            <a:p>
              <a:pPr marL="0" marR="0" lvl="0" indent="0" algn="l" defTabSz="6858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2019"/>
            <p:cNvSpPr txBox="1"/>
            <p:nvPr/>
          </p:nvSpPr>
          <p:spPr>
            <a:xfrm>
              <a:off x="7792905" y="4229709"/>
              <a:ext cx="406518" cy="246217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none" lIns="45718" tIns="45718" rIns="45718" bIns="45718">
              <a:spAutoFit/>
            </a:bodyPr>
            <a:lstStyle/>
            <a:p>
              <a:pPr algn="just" defTabSz="68580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sz="1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</a:t>
              </a:r>
              <a:r>
                <a:rPr lang="en-US" sz="1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</a:t>
              </a:r>
              <a:endParaRPr sz="1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矩形 34"/>
            <p:cNvSpPr txBox="1"/>
            <p:nvPr/>
          </p:nvSpPr>
          <p:spPr>
            <a:xfrm>
              <a:off x="7534091" y="4650576"/>
              <a:ext cx="1300181" cy="103104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89" tIns="34289" rIns="34289" bIns="34289">
              <a:spAutoFit/>
            </a:bodyPr>
            <a:lstStyle/>
            <a:p>
              <a:pPr marL="285750" indent="-285750" algn="just" defTabSz="685800" fontAlgn="auto" hangingPunct="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■"/>
              </a:pPr>
              <a:endParaRPr sz="1000" kern="0" dirty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defTabSz="685800" fontAlgn="auto" hangingPunct="0">
                <a:spcBef>
                  <a:spcPts val="0"/>
                </a:spcBef>
                <a:spcAft>
                  <a:spcPts val="300"/>
                </a:spcAft>
                <a:buSzPct val="100000"/>
                <a:defRPr>
                  <a:solidFill>
                    <a:srgbClr val="C0504D"/>
                  </a:solidFill>
                </a:defRPr>
              </a:pPr>
              <a:r>
                <a:rPr lang="zh-CN" altLang="en-US" sz="10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军队科技一等奖</a:t>
              </a:r>
              <a:endParaRPr lang="en-US" sz="1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685800" fontAlgn="auto" hangingPunct="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■"/>
                <a:defRPr>
                  <a:solidFill>
                    <a:srgbClr val="C0504D"/>
                  </a:solidFill>
                </a:defRPr>
              </a:pPr>
              <a:r>
                <a:rPr lang="en-US" altLang="zh-CN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RFID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、核心芯片、关键设备等突破获军队科技进步一等奖</a:t>
              </a:r>
              <a:endPara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2"/>
            <p:cNvSpPr/>
            <p:nvPr/>
          </p:nvSpPr>
          <p:spPr>
            <a:xfrm>
              <a:off x="9062523" y="4235035"/>
              <a:ext cx="484297" cy="24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txBody>
            <a:bodyPr lIns="45718" tIns="45718" rIns="45718" bIns="45718"/>
            <a:lstStyle>
              <a:lvl1pPr algn="l">
                <a:defRPr sz="14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</a:lstStyle>
            <a:p>
              <a:pPr marL="0" marR="0" lvl="0" indent="0" algn="l" defTabSz="6858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2019"/>
            <p:cNvSpPr txBox="1"/>
            <p:nvPr/>
          </p:nvSpPr>
          <p:spPr>
            <a:xfrm>
              <a:off x="9105091" y="4229957"/>
              <a:ext cx="406518" cy="246217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none" lIns="45718" tIns="45718" rIns="45718" bIns="45718">
              <a:spAutoFit/>
            </a:bodyPr>
            <a:lstStyle/>
            <a:p>
              <a:pPr algn="just" defTabSz="68580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sz="1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</a:t>
              </a:r>
              <a:r>
                <a:rPr lang="en-US" sz="10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21</a:t>
              </a:r>
              <a:endParaRPr sz="1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矩形 34"/>
            <p:cNvSpPr txBox="1"/>
            <p:nvPr/>
          </p:nvSpPr>
          <p:spPr>
            <a:xfrm>
              <a:off x="8867348" y="4651770"/>
              <a:ext cx="1148922" cy="1031049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>
              <a:spAutoFit/>
            </a:bodyPr>
            <a:lstStyle/>
            <a:p>
              <a:pPr marL="285750" indent="-285750" algn="just" defTabSz="685800" fontAlgn="auto" hangingPunct="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■"/>
              </a:pPr>
              <a:endParaRPr sz="1000" kern="0" dirty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defTabSz="685800" fontAlgn="auto" hangingPunct="0">
                <a:spcBef>
                  <a:spcPts val="0"/>
                </a:spcBef>
                <a:spcAft>
                  <a:spcPts val="300"/>
                </a:spcAft>
                <a:buSzPct val="100000"/>
                <a:defRPr>
                  <a:solidFill>
                    <a:srgbClr val="C0504D"/>
                  </a:solidFill>
                </a:defRPr>
              </a:pPr>
              <a:r>
                <a:rPr lang="zh-CN" altLang="en-US" sz="10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天津科技特等奖</a:t>
              </a:r>
            </a:p>
            <a:p>
              <a:pPr marL="285750" indent="-285750" algn="just" defTabSz="685800" fontAlgn="auto" hangingPunct="0"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■"/>
                <a:defRPr>
                  <a:solidFill>
                    <a:srgbClr val="C0504D"/>
                  </a:solidFill>
                </a:defRPr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在津被院士专家团队成果鉴定为世界先进水平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159" y="3332421"/>
              <a:ext cx="1238085" cy="69487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1" t="16166" r="14267" b="3268"/>
            <a:stretch>
              <a:fillRect/>
            </a:stretch>
          </p:blipFill>
          <p:spPr>
            <a:xfrm>
              <a:off x="7407914" y="3322748"/>
              <a:ext cx="1021632" cy="698727"/>
            </a:xfrm>
            <a:prstGeom prst="rect">
              <a:avLst/>
            </a:prstGeom>
          </p:spPr>
        </p:pic>
        <p:sp>
          <p:nvSpPr>
            <p:cNvPr id="78" name="矩形 77"/>
            <p:cNvSpPr/>
            <p:nvPr/>
          </p:nvSpPr>
          <p:spPr bwMode="auto">
            <a:xfrm>
              <a:off x="189321" y="3238551"/>
              <a:ext cx="10016988" cy="2536212"/>
            </a:xfrm>
            <a:prstGeom prst="rect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2049504" y="1782275"/>
            <a:ext cx="282948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公司拥有涉及物联网射频感知核心芯片、核心算法相关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项专利技术、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项软著、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项集成电路布图设计、高水平论文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24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篇、参与国家标准制定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项。</a:t>
            </a:r>
            <a:endParaRPr lang="zh-CN" altLang="zh-CN" sz="10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562458" y="1720820"/>
            <a:ext cx="1388696" cy="1332303"/>
            <a:chOff x="12240" y="2669"/>
            <a:chExt cx="8151" cy="7820"/>
          </a:xfrm>
          <a:noFill/>
        </p:grpSpPr>
        <p:pic>
          <p:nvPicPr>
            <p:cNvPr id="81" name="PA-图片 5" descr="C:\Users\2GGTFQ2\Desktop\tuwen(1)\图片\11\未标题-1.png未标题-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2"/>
            <a:srcRect t="-42" b="-33"/>
            <a:stretch>
              <a:fillRect/>
            </a:stretch>
          </p:blipFill>
          <p:spPr>
            <a:xfrm>
              <a:off x="12889" y="2707"/>
              <a:ext cx="4996" cy="7480"/>
            </a:xfrm>
            <a:prstGeom prst="rect">
              <a:avLst/>
            </a:prstGeom>
            <a:grpFill/>
            <a:ln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82" name="PA-图片 8" descr="C:\Users\2GGTFQ2\Desktop\tuwen(1)\图片\11\scooter-10-c.jpgscooter-10-c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3"/>
            <a:srcRect t="304" b="133"/>
            <a:stretch>
              <a:fillRect/>
            </a:stretch>
          </p:blipFill>
          <p:spPr>
            <a:xfrm>
              <a:off x="12907" y="2718"/>
              <a:ext cx="5122" cy="7682"/>
            </a:xfrm>
            <a:prstGeom prst="rect">
              <a:avLst/>
            </a:prstGeom>
            <a:grpFill/>
            <a:ln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83" name="PA-图片 13" descr="C:\Users\2GGTFQ2\Desktop\tuwen(1)\图片\11\scooter-10-a.jpgscooter-10-a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4"/>
            <a:srcRect t="100" b="281"/>
            <a:stretch>
              <a:fillRect/>
            </a:stretch>
          </p:blipFill>
          <p:spPr>
            <a:xfrm>
              <a:off x="12806" y="2672"/>
              <a:ext cx="4981" cy="7443"/>
            </a:xfrm>
            <a:prstGeom prst="rect">
              <a:avLst/>
            </a:prstGeom>
            <a:grpFill/>
            <a:ln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84" name="PA-图片 2" descr="C:\Users\2GGTFQ2\Desktop\tuwen(1)\图片\11\scooter-10-a.jpgscooter-10-a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4"/>
            <a:srcRect t="16666" b="16666"/>
            <a:stretch>
              <a:fillRect/>
            </a:stretch>
          </p:blipFill>
          <p:spPr>
            <a:xfrm>
              <a:off x="12240" y="4352"/>
              <a:ext cx="566" cy="566"/>
            </a:xfrm>
            <a:prstGeom prst="rect">
              <a:avLst/>
            </a:prstGeom>
            <a:grpFill/>
            <a:ln w="38100"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85" name="PA-图片 6" descr="C:\Users\2GGTFQ2\Desktop\tuwen(1)\图片\11\scooter-10-c.jpgscooter-10-c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3"/>
            <a:srcRect t="16789" b="16789"/>
            <a:stretch>
              <a:fillRect/>
            </a:stretch>
          </p:blipFill>
          <p:spPr>
            <a:xfrm>
              <a:off x="12240" y="3597"/>
              <a:ext cx="566" cy="566"/>
            </a:xfrm>
            <a:prstGeom prst="rect">
              <a:avLst/>
            </a:prstGeom>
            <a:grpFill/>
            <a:ln w="38100"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86" name="PA-图片 1" descr="C:\Users\2GGTFQ2\Desktop\tuwen(1)\图片\11\未标题-1.png未标题-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rcRect t="16681" b="16681"/>
            <a:stretch>
              <a:fillRect/>
            </a:stretch>
          </p:blipFill>
          <p:spPr>
            <a:xfrm>
              <a:off x="12240" y="5108"/>
              <a:ext cx="566" cy="566"/>
            </a:xfrm>
            <a:prstGeom prst="rect">
              <a:avLst/>
            </a:prstGeom>
            <a:grpFill/>
            <a:ln w="38100"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87" name="PA-图片 1" descr="C:\Users\2GGTFQ2\Desktop\tuwen(1)\图片\11\未标题-1.png未标题-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6"/>
            <a:srcRect t="16908" b="16908"/>
            <a:stretch>
              <a:fillRect/>
            </a:stretch>
          </p:blipFill>
          <p:spPr>
            <a:xfrm>
              <a:off x="12240" y="5863"/>
              <a:ext cx="566" cy="566"/>
            </a:xfrm>
            <a:prstGeom prst="rect">
              <a:avLst/>
            </a:prstGeom>
            <a:grpFill/>
            <a:ln w="38100"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88" name="PA-图片 1" descr="C:\Users\2GGTFQ2\Desktop\tuwen(1)\图片\11\未标题-1.png未标题-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2"/>
            <a:srcRect t="16589" b="16589"/>
            <a:stretch>
              <a:fillRect/>
            </a:stretch>
          </p:blipFill>
          <p:spPr>
            <a:xfrm>
              <a:off x="12240" y="6618"/>
              <a:ext cx="566" cy="566"/>
            </a:xfrm>
            <a:prstGeom prst="rect">
              <a:avLst/>
            </a:prstGeom>
            <a:grpFill/>
            <a:ln w="38100"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89" name="PA-图片 1" descr="C:\Users\2GGTFQ2\Desktop\tuwen(1)\图片\11\未标题-1.png未标题-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3"/>
            <a:srcRect t="16817" b="16817"/>
            <a:stretch>
              <a:fillRect/>
            </a:stretch>
          </p:blipFill>
          <p:spPr>
            <a:xfrm>
              <a:off x="12240" y="7373"/>
              <a:ext cx="566" cy="566"/>
            </a:xfrm>
            <a:prstGeom prst="rect">
              <a:avLst/>
            </a:prstGeom>
            <a:grpFill/>
            <a:ln w="38100"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90" name="PA-图片 1" descr="C:\Users\2GGTFQ2\Desktop\tuwen(1)\图片\11\未标题-1.png未标题-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4"/>
            <a:srcRect t="16681" b="16681"/>
            <a:stretch>
              <a:fillRect/>
            </a:stretch>
          </p:blipFill>
          <p:spPr>
            <a:xfrm>
              <a:off x="12240" y="8128"/>
              <a:ext cx="566" cy="566"/>
            </a:xfrm>
            <a:prstGeom prst="rect">
              <a:avLst/>
            </a:prstGeom>
            <a:grpFill/>
            <a:ln w="38100"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91" name="PA-图片 1" descr="C:\Users\2GGTFQ2\Desktop\tuwen(1)\图片\11\未标题-1.png未标题-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7"/>
            <a:srcRect t="16681" b="16681"/>
            <a:stretch>
              <a:fillRect/>
            </a:stretch>
          </p:blipFill>
          <p:spPr>
            <a:xfrm>
              <a:off x="12240" y="8883"/>
              <a:ext cx="566" cy="566"/>
            </a:xfrm>
            <a:prstGeom prst="rect">
              <a:avLst/>
            </a:prstGeom>
            <a:grpFill/>
            <a:ln w="38100"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92" name="PA-图片 1" descr="C:\Users\2GGTFQ2\Desktop\tuwen(1)\图片\11\未标题-1.png未标题-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5"/>
            <a:srcRect t="16681" b="16681"/>
            <a:stretch>
              <a:fillRect/>
            </a:stretch>
          </p:blipFill>
          <p:spPr>
            <a:xfrm>
              <a:off x="12240" y="9638"/>
              <a:ext cx="566" cy="566"/>
            </a:xfrm>
            <a:prstGeom prst="rect">
              <a:avLst/>
            </a:prstGeom>
            <a:grpFill/>
            <a:ln w="38100"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93" name="PA-图片 1" descr="C:\Users\2GGTFQ2\Desktop\tuwen(1)\图片\11\未标题-1.png未标题-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/>
            <a:srcRect t="16589" b="16589"/>
            <a:stretch>
              <a:fillRect/>
            </a:stretch>
          </p:blipFill>
          <p:spPr>
            <a:xfrm>
              <a:off x="12240" y="2842"/>
              <a:ext cx="566" cy="566"/>
            </a:xfrm>
            <a:prstGeom prst="rect">
              <a:avLst/>
            </a:prstGeom>
            <a:grpFill/>
            <a:ln w="38100"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94" name="PA-图片 5" descr="C:\Users\2GGTFQ2\Desktop\tuwen(1)\图片\11\未标题-1.png未标题-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/>
            <a:srcRect t="95" b="276"/>
            <a:stretch>
              <a:fillRect/>
            </a:stretch>
          </p:blipFill>
          <p:spPr>
            <a:xfrm>
              <a:off x="12889" y="2718"/>
              <a:ext cx="5140" cy="7682"/>
            </a:xfrm>
            <a:prstGeom prst="rect">
              <a:avLst/>
            </a:prstGeom>
            <a:grpFill/>
            <a:ln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95" name="PA-图片 5" descr="C:\Users\2GGTFQ2\Desktop\tuwen(1)\图片\11\未标题-1.png未标题-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/>
            <a:srcRect t="435" b="965"/>
            <a:stretch>
              <a:fillRect/>
            </a:stretch>
          </p:blipFill>
          <p:spPr>
            <a:xfrm>
              <a:off x="12831" y="2673"/>
              <a:ext cx="4997" cy="7442"/>
            </a:xfrm>
            <a:prstGeom prst="rect">
              <a:avLst/>
            </a:prstGeom>
            <a:grpFill/>
            <a:ln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96" name="PA-图片 5" descr="C:\Users\2GGTFQ2\Desktop\tuwen(1)\图片\11\未标题-1.png未标题-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/>
            <a:srcRect t="140" b="857"/>
            <a:stretch>
              <a:fillRect/>
            </a:stretch>
          </p:blipFill>
          <p:spPr>
            <a:xfrm>
              <a:off x="12806" y="2728"/>
              <a:ext cx="5022" cy="7438"/>
            </a:xfrm>
            <a:prstGeom prst="rect">
              <a:avLst/>
            </a:prstGeom>
            <a:grpFill/>
            <a:ln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97" name="PA-图片 5" descr="C:\Users\2GGTFQ2\Desktop\tuwen(1)\图片\11\未标题-1.png未标题-1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/>
            <a:srcRect t="301" b="130"/>
            <a:stretch>
              <a:fillRect/>
            </a:stretch>
          </p:blipFill>
          <p:spPr>
            <a:xfrm>
              <a:off x="13500" y="2669"/>
              <a:ext cx="5122" cy="7682"/>
            </a:xfrm>
            <a:prstGeom prst="rect">
              <a:avLst/>
            </a:prstGeom>
            <a:grpFill/>
            <a:ln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98" name="PA-图片 5" descr="C:\Users\2GGTFQ2\Desktop\tuwen(1)\图片\11\未标题-1.png未标题-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/>
            <a:srcRect t="457" b="203"/>
            <a:stretch>
              <a:fillRect/>
            </a:stretch>
          </p:blipFill>
          <p:spPr>
            <a:xfrm>
              <a:off x="15053" y="2848"/>
              <a:ext cx="5127" cy="7641"/>
            </a:xfrm>
            <a:prstGeom prst="rect">
              <a:avLst/>
            </a:prstGeom>
            <a:grpFill/>
            <a:ln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99" name="PA-图片 5" descr="C:\Users\2GGTFQ2\Desktop\tuwen(1)\图片\11\未标题-1.png未标题-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/>
            <a:srcRect t="276" b="95"/>
            <a:stretch>
              <a:fillRect/>
            </a:stretch>
          </p:blipFill>
          <p:spPr>
            <a:xfrm>
              <a:off x="14558" y="2698"/>
              <a:ext cx="5024" cy="7510"/>
            </a:xfrm>
            <a:prstGeom prst="rect">
              <a:avLst/>
            </a:prstGeom>
            <a:grpFill/>
            <a:ln>
              <a:solidFill>
                <a:srgbClr val="000000">
                  <a:alpha val="10980"/>
                </a:srgbClr>
              </a:solidFill>
            </a:ln>
          </p:spPr>
        </p:pic>
        <p:pic>
          <p:nvPicPr>
            <p:cNvPr id="100" name="PA-图片 5" descr="C:\Users\2GGTFQ2\Desktop\tuwen(1)\图片\11\未标题-1.png未标题-1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/>
            <a:srcRect t="276" b="-258"/>
            <a:stretch>
              <a:fillRect/>
            </a:stretch>
          </p:blipFill>
          <p:spPr>
            <a:xfrm>
              <a:off x="15367" y="2762"/>
              <a:ext cx="5024" cy="7535"/>
            </a:xfrm>
            <a:prstGeom prst="rect">
              <a:avLst/>
            </a:prstGeom>
            <a:grpFill/>
            <a:ln>
              <a:solidFill>
                <a:srgbClr val="000000">
                  <a:alpha val="10980"/>
                </a:srgbClr>
              </a:solidFill>
            </a:ln>
          </p:spPr>
        </p:pic>
      </p:grpSp>
      <p:sp>
        <p:nvSpPr>
          <p:cNvPr id="101" name="文本框 100"/>
          <p:cNvSpPr txBox="1"/>
          <p:nvPr/>
        </p:nvSpPr>
        <p:spPr>
          <a:xfrm>
            <a:off x="6798863" y="1689642"/>
            <a:ext cx="34043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公司成立后，已先后获得</a:t>
            </a: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军工资质、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CMMI3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ISO9001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ISO20000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ISO27001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GB/T27922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ISO45001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ISO14001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ITSS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，获评国家高新技术企业、天津市战略新兴领军企业、天津市瞪羚企业、</a:t>
            </a:r>
            <a:r>
              <a:rPr lang="en-US" altLang="zh-CN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2021</a:t>
            </a:r>
            <a:r>
              <a:rPr lang="zh-CN" altLang="en-US" sz="14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行业年度年度新锐企业</a:t>
            </a:r>
            <a:endParaRPr lang="zh-CN" altLang="zh-CN" sz="10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6" name="矩形 125"/>
          <p:cNvSpPr/>
          <p:nvPr/>
        </p:nvSpPr>
        <p:spPr bwMode="auto">
          <a:xfrm>
            <a:off x="184660" y="1609347"/>
            <a:ext cx="4949373" cy="1486546"/>
          </a:xfrm>
          <a:prstGeom prst="rect">
            <a:avLst/>
          </a:prstGeom>
          <a:noFill/>
          <a:ln w="3175" cap="flat" cmpd="sng" algn="ctr">
            <a:solidFill>
              <a:srgbClr val="212123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7" name="矩形 126"/>
          <p:cNvSpPr/>
          <p:nvPr/>
        </p:nvSpPr>
        <p:spPr bwMode="auto">
          <a:xfrm>
            <a:off x="5235517" y="1609347"/>
            <a:ext cx="4949373" cy="1486546"/>
          </a:xfrm>
          <a:prstGeom prst="rect">
            <a:avLst/>
          </a:prstGeom>
          <a:noFill/>
          <a:ln w="3175" cap="flat" cmpd="sng" algn="ctr">
            <a:solidFill>
              <a:srgbClr val="212123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8812019" y="3317357"/>
            <a:ext cx="1039105" cy="7032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357232" y="1914496"/>
            <a:ext cx="1377815" cy="9754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0519" y="3360596"/>
            <a:ext cx="1079086" cy="71329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3232986" y="-1063645"/>
            <a:ext cx="518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发明专利</a:t>
            </a:r>
            <a:r>
              <a:rPr lang="en-US" altLang="zh-CN" dirty="0">
                <a:solidFill>
                  <a:srgbClr val="FF0000"/>
                </a:solidFill>
              </a:rPr>
              <a:t>145</a:t>
            </a:r>
            <a:r>
              <a:rPr lang="zh-CN" altLang="en-US" dirty="0">
                <a:solidFill>
                  <a:srgbClr val="FF0000"/>
                </a:solidFill>
              </a:rPr>
              <a:t>项、实用新型</a:t>
            </a:r>
            <a:r>
              <a:rPr lang="en-US" altLang="zh-CN" dirty="0">
                <a:solidFill>
                  <a:srgbClr val="FF0000"/>
                </a:solidFill>
              </a:rPr>
              <a:t>55</a:t>
            </a:r>
            <a:r>
              <a:rPr lang="zh-CN" altLang="en-US" dirty="0">
                <a:solidFill>
                  <a:srgbClr val="FF0000"/>
                </a:solidFill>
              </a:rPr>
              <a:t>项、集成电路布图设计</a:t>
            </a:r>
            <a:r>
              <a:rPr lang="en-US" altLang="zh-CN" dirty="0">
                <a:solidFill>
                  <a:srgbClr val="FF0000"/>
                </a:solidFill>
              </a:rPr>
              <a:t>24</a:t>
            </a:r>
            <a:r>
              <a:rPr lang="zh-CN" altLang="en-US" dirty="0">
                <a:solidFill>
                  <a:srgbClr val="FF0000"/>
                </a:solidFill>
              </a:rPr>
              <a:t>个、软件著作权</a:t>
            </a:r>
            <a:r>
              <a:rPr lang="en-US" altLang="zh-CN" dirty="0">
                <a:solidFill>
                  <a:srgbClr val="FF0000"/>
                </a:solidFill>
              </a:rPr>
              <a:t>46</a:t>
            </a:r>
            <a:r>
              <a:rPr lang="zh-CN" altLang="en-US" dirty="0">
                <a:solidFill>
                  <a:srgbClr val="FF0000"/>
                </a:solidFill>
              </a:rPr>
              <a:t>个，高水平论文</a:t>
            </a:r>
            <a:r>
              <a:rPr lang="en-US" altLang="zh-CN" dirty="0">
                <a:solidFill>
                  <a:srgbClr val="FF0000"/>
                </a:solidFill>
              </a:rPr>
              <a:t>328</a:t>
            </a:r>
            <a:r>
              <a:rPr lang="zh-CN" altLang="en-US" dirty="0">
                <a:solidFill>
                  <a:srgbClr val="FF0000"/>
                </a:solidFill>
              </a:rPr>
              <a:t>篇，专著及译著</a:t>
            </a:r>
            <a:r>
              <a:rPr lang="en-US" altLang="zh-CN" dirty="0">
                <a:solidFill>
                  <a:srgbClr val="FF0000"/>
                </a:solidFill>
              </a:rPr>
              <a:t>13</a:t>
            </a:r>
            <a:r>
              <a:rPr lang="zh-CN" altLang="en-US" dirty="0">
                <a:solidFill>
                  <a:srgbClr val="FF0000"/>
                </a:solidFill>
              </a:rPr>
              <a:t>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>
            <a:off x="3728249" y="2462122"/>
            <a:ext cx="3038312" cy="93949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00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国家科技发展的活力，靠的是以鲲鹏为代表的专精特新企业，鲲鹏要为国家实现更高水平的科技自立自强作出贡献</a:t>
            </a:r>
            <a:r>
              <a:rPr lang="zh-CN" altLang="en-US" sz="900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900" spc="15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000" b="1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              ——</a:t>
            </a:r>
            <a:r>
              <a:rPr lang="zh-CN" altLang="en-US" sz="1000" b="1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李鸿忠书记</a:t>
            </a:r>
            <a:endParaRPr lang="en-US" altLang="zh-CN" sz="1000" b="1" spc="15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altLang="zh-CN" sz="1000" spc="15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69" y="1284717"/>
            <a:ext cx="1850344" cy="109187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7030926" y="2462122"/>
            <a:ext cx="2986296" cy="1465927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000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所研技术和产品，小东西、大作用，对加快构建现代军事物流体系、军队现代资产管理体系有重要意义。</a:t>
            </a:r>
            <a:endParaRPr lang="en-US" altLang="zh-CN" sz="1000" spc="15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1000" b="1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000" b="1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张又侠副主席</a:t>
            </a:r>
            <a:endParaRPr lang="en-US" altLang="zh-CN" sz="1000" b="1" spc="15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07132" y="2462122"/>
            <a:ext cx="3169420" cy="948882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000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你们做的工作很重要，是解决国家卡脖子的问题，希望你们继续进行技术创新，将核心技术掌握在自己手里。</a:t>
            </a:r>
            <a:endParaRPr lang="en-US" altLang="zh-CN" sz="1000" spc="15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 sz="1000" b="1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            </a:t>
            </a:r>
            <a:r>
              <a:rPr lang="en-US" altLang="zh-CN" sz="1000" b="1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000" b="1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习近平主席</a:t>
            </a:r>
            <a:endParaRPr lang="en-US" altLang="zh-CN" sz="1000" b="1" spc="15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altLang="zh-CN" sz="1000" spc="15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08" y="1284716"/>
            <a:ext cx="1993133" cy="1123612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19425" y="206531"/>
            <a:ext cx="1429416" cy="307377"/>
            <a:chOff x="710905" y="2722923"/>
            <a:chExt cx="8292398" cy="178317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9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2644532" y="569872"/>
            <a:ext cx="4711996" cy="42822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lang="en-US" altLang="zh-CN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评价与期望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38457" y="3464798"/>
            <a:ext cx="4452600" cy="2291109"/>
            <a:chOff x="494080" y="3464798"/>
            <a:chExt cx="4452600" cy="2291109"/>
          </a:xfrm>
        </p:grpSpPr>
        <p:grpSp>
          <p:nvGrpSpPr>
            <p:cNvPr id="8" name="组合 7"/>
            <p:cNvGrpSpPr/>
            <p:nvPr/>
          </p:nvGrpSpPr>
          <p:grpSpPr>
            <a:xfrm>
              <a:off x="494081" y="3780176"/>
              <a:ext cx="2135516" cy="1736378"/>
              <a:chOff x="812164" y="4141859"/>
              <a:chExt cx="1871399" cy="1521626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800000">
                <a:off x="812164" y="4141859"/>
                <a:ext cx="1036677" cy="146592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10800000">
                <a:off x="1646883" y="4197555"/>
                <a:ext cx="1036680" cy="1465930"/>
              </a:xfrm>
              <a:prstGeom prst="rect">
                <a:avLst/>
              </a:prstGeom>
            </p:spPr>
          </p:pic>
        </p:grpSp>
        <p:sp>
          <p:nvSpPr>
            <p:cNvPr id="26" name="矩形 25"/>
            <p:cNvSpPr/>
            <p:nvPr/>
          </p:nvSpPr>
          <p:spPr bwMode="auto">
            <a:xfrm>
              <a:off x="494080" y="3464798"/>
              <a:ext cx="4393953" cy="2291109"/>
            </a:xfrm>
            <a:prstGeom prst="rect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513956" y="3899962"/>
              <a:ext cx="2208807" cy="1569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100" spc="15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“实现了核心芯片的自主可控，对我国物联网产业发展具有重大意义。”</a:t>
              </a:r>
              <a:endParaRPr lang="en-US" altLang="zh-CN" sz="1100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100" spc="15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“整体技术指标与国际主流产品相当。”</a:t>
              </a:r>
              <a:endParaRPr lang="en-US" altLang="zh-CN" sz="1100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100" spc="15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“成果总体技术达到了国际先进水平。”</a:t>
              </a:r>
              <a:endParaRPr lang="en-US" altLang="zh-CN" sz="1100" spc="15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89787" y="5497115"/>
              <a:ext cx="319842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sz="1000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科学技术成果鉴定证书</a:t>
              </a:r>
              <a:r>
                <a:rPr lang="en-US" altLang="zh-CN" sz="1000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-</a:t>
              </a:r>
              <a:r>
                <a:rPr lang="zh-CN" altLang="zh-CN" sz="1000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津科评鉴字【</a:t>
              </a:r>
              <a:r>
                <a:rPr lang="en-US" altLang="zh-CN" sz="1000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2021</a:t>
              </a:r>
              <a:r>
                <a:rPr lang="zh-CN" altLang="zh-CN" sz="1000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】</a:t>
              </a:r>
              <a:r>
                <a:rPr lang="en-US" altLang="zh-CN" sz="1000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091</a:t>
              </a:r>
              <a:r>
                <a:rPr lang="zh-CN" altLang="zh-CN" sz="1000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号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94080" y="3540820"/>
              <a:ext cx="44526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刘尚合、姚建铨、张明高3位院士及专家组成的鉴定委员会结论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94381" y="3464798"/>
            <a:ext cx="4452600" cy="2291109"/>
            <a:chOff x="5429133" y="3464798"/>
            <a:chExt cx="4452600" cy="2291109"/>
          </a:xfrm>
        </p:grpSpPr>
        <p:grpSp>
          <p:nvGrpSpPr>
            <p:cNvPr id="38" name="组合 37"/>
            <p:cNvGrpSpPr/>
            <p:nvPr/>
          </p:nvGrpSpPr>
          <p:grpSpPr>
            <a:xfrm>
              <a:off x="5429133" y="3464798"/>
              <a:ext cx="4452600" cy="2291109"/>
              <a:chOff x="494080" y="3464798"/>
              <a:chExt cx="4452600" cy="2291109"/>
            </a:xfrm>
          </p:grpSpPr>
          <p:sp>
            <p:nvSpPr>
              <p:cNvPr id="40" name="矩形 39"/>
              <p:cNvSpPr/>
              <p:nvPr/>
            </p:nvSpPr>
            <p:spPr bwMode="auto">
              <a:xfrm>
                <a:off x="494080" y="3464798"/>
                <a:ext cx="4393953" cy="2291109"/>
              </a:xfrm>
              <a:prstGeom prst="rect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513956" y="3899962"/>
                <a:ext cx="2291757" cy="1711566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1100" spc="15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“十年磨一剑掌握自主物联网核心关键技术</a:t>
                </a:r>
                <a:r>
                  <a:rPr lang="en-US" altLang="zh-CN" sz="1100" spc="15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-</a:t>
                </a:r>
                <a:r>
                  <a:rPr lang="zh-CN" altLang="en-US" sz="1100" spc="15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鲲鹏信息研发商品电子身份证前景广阔。”</a:t>
                </a:r>
                <a:endParaRPr lang="en-US" altLang="zh-CN" sz="1100" spc="1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altLang="zh-CN" sz="1100" spc="1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zh-CN" altLang="en-US" sz="1100" spc="15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“实现对装备器材物资的实时追踪和指挥控制。”</a:t>
                </a:r>
                <a:endParaRPr lang="en-US" altLang="zh-CN" sz="1100" spc="1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966252" y="5497115"/>
                <a:ext cx="362957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000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天津日报</a:t>
                </a:r>
                <a:r>
                  <a:rPr lang="en-US" altLang="zh-CN" sz="1000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2021</a:t>
                </a:r>
                <a:r>
                  <a:rPr lang="zh-CN" altLang="en-US" sz="1000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年</a:t>
                </a:r>
                <a:r>
                  <a:rPr lang="en-US" altLang="zh-CN" sz="1000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8</a:t>
                </a:r>
                <a:r>
                  <a:rPr lang="zh-CN" altLang="en-US" sz="1000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月 </a:t>
                </a:r>
                <a:r>
                  <a:rPr lang="en-US" altLang="zh-CN" sz="1000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11</a:t>
                </a:r>
                <a:r>
                  <a:rPr lang="zh-CN" altLang="en-US" sz="1000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日、</a:t>
                </a:r>
                <a:r>
                  <a:rPr lang="en-US" altLang="zh-CN" sz="1000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13</a:t>
                </a:r>
                <a:r>
                  <a:rPr lang="zh-CN" altLang="en-US" sz="1000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日及</a:t>
                </a:r>
                <a:r>
                  <a:rPr lang="en-US" altLang="zh-CN" sz="1000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26</a:t>
                </a:r>
                <a:r>
                  <a:rPr lang="zh-CN" altLang="en-US" sz="1000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日头版及解放军报报道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94080" y="3540820"/>
                <a:ext cx="44526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解放军报、天津日报等各类媒体对鲲鹏公司的评价与报道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531915" y="3982716"/>
              <a:ext cx="1917094" cy="1349501"/>
              <a:chOff x="5559651" y="3995117"/>
              <a:chExt cx="1917094" cy="1349501"/>
            </a:xfrm>
          </p:grpSpPr>
          <p:pic>
            <p:nvPicPr>
              <p:cNvPr id="46" name="图片 45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9651" y="3995117"/>
                <a:ext cx="951304" cy="1349501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0955" y="3995117"/>
                <a:ext cx="965790" cy="1349501"/>
              </a:xfrm>
              <a:prstGeom prst="rect">
                <a:avLst/>
              </a:prstGeom>
            </p:spPr>
          </p:pic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1357" y="1284716"/>
            <a:ext cx="1843056" cy="1097437"/>
          </a:xfrm>
          <a:prstGeom prst="rect">
            <a:avLst/>
          </a:prstGeom>
        </p:spPr>
      </p:pic>
      <p:pic>
        <p:nvPicPr>
          <p:cNvPr id="4" name="图片" descr="图片包含 人员, 室内, 群组, 站立&#10;&#10;自动生成的说明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6849" y="1252975"/>
            <a:ext cx="1874365" cy="115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19425" y="206531"/>
            <a:ext cx="1429416" cy="307377"/>
            <a:chOff x="710905" y="2722923"/>
            <a:chExt cx="8292398" cy="17831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42" name="文本框 41"/>
          <p:cNvSpPr txBox="1"/>
          <p:nvPr/>
        </p:nvSpPr>
        <p:spPr>
          <a:xfrm>
            <a:off x="1468370" y="2057137"/>
            <a:ext cx="8492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——2021</a:t>
            </a:r>
            <a:r>
              <a:rPr lang="zh-CN" altLang="en-US" sz="1400" b="0" i="0" dirty="0"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0" i="0" dirty="0"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b="0" i="0" dirty="0"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0" i="0" dirty="0"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400" b="0" i="0" dirty="0"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日李克强总理主持召开国务院常务会议审议通过</a:t>
            </a:r>
            <a:r>
              <a:rPr lang="en-US" altLang="zh-CN" sz="1400" b="0" i="0" dirty="0"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0" i="0" dirty="0"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“十四五”新型基础设施建设规划</a:t>
            </a:r>
            <a:r>
              <a:rPr lang="en-US" altLang="zh-CN" sz="1400" b="0" i="0" dirty="0">
                <a:solidFill>
                  <a:srgbClr val="40404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——2021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日国家工信部、网信办等八部委联合印发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物联网新型基础设施建设三年行动计划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68370" y="1626182"/>
            <a:ext cx="8064175" cy="30511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物联网是科技发展趋势、新型基础设施的重要组成部分、国家产业结构转型升级主要引擎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4799721" y="2859695"/>
            <a:ext cx="5403534" cy="2402908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4533901" y="5499446"/>
            <a:ext cx="5669354" cy="228171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物联网现在及未来发展格局中，无源物联网所提供的连接数和市场份额远超其他联网技术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09575" y="2972779"/>
            <a:ext cx="5142475" cy="2133307"/>
            <a:chOff x="2168492" y="3353754"/>
            <a:chExt cx="6024227" cy="247872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/>
            <a:srcRect r="5041"/>
            <a:stretch>
              <a:fillRect/>
            </a:stretch>
          </p:blipFill>
          <p:spPr>
            <a:xfrm>
              <a:off x="2168492" y="3353754"/>
              <a:ext cx="6024227" cy="2478721"/>
            </a:xfrm>
            <a:prstGeom prst="rect">
              <a:avLst/>
            </a:prstGeom>
          </p:spPr>
        </p:pic>
        <p:sp>
          <p:nvSpPr>
            <p:cNvPr id="5" name="矩形: 圆角 4"/>
            <p:cNvSpPr/>
            <p:nvPr/>
          </p:nvSpPr>
          <p:spPr>
            <a:xfrm>
              <a:off x="4703762" y="5190550"/>
              <a:ext cx="962025" cy="431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644532" y="569872"/>
            <a:ext cx="4711996" cy="42822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lang="en-US" altLang="zh-CN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市场背景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70760" y="1111963"/>
            <a:ext cx="9932495" cy="30511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行业情况：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以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RFID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为核心的无源物联网解决方案提供商。所处“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风口行业、行业风口、基础领域、蓝海市场”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73125" y="1585012"/>
            <a:ext cx="1195245" cy="388620"/>
            <a:chOff x="852441" y="1660627"/>
            <a:chExt cx="1195245" cy="388620"/>
          </a:xfrm>
        </p:grpSpPr>
        <p:sp>
          <p:nvSpPr>
            <p:cNvPr id="59" name="矩形 58"/>
            <p:cNvSpPr/>
            <p:nvPr/>
          </p:nvSpPr>
          <p:spPr>
            <a:xfrm>
              <a:off x="852441" y="1660627"/>
              <a:ext cx="1195245" cy="388620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40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8"/>
            <p:cNvSpPr txBox="1"/>
            <p:nvPr/>
          </p:nvSpPr>
          <p:spPr>
            <a:xfrm>
              <a:off x="909131" y="1670628"/>
              <a:ext cx="1118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chemeClr val="tx1">
                      <a:lumMod val="9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</a:rPr>
                <a:t>风口行业</a:t>
              </a:r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6032862" y="5267927"/>
            <a:ext cx="2895900" cy="228171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 物联网市场终端产品数量图谱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80614" y="3238374"/>
            <a:ext cx="4407173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高速增长的万亿市场：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全球物联网市场收入达到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万亿人民币，年复合增长率超过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0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——GSMA</a:t>
            </a:r>
            <a:r>
              <a:rPr lang="zh-CN" altLang="en-US" sz="10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</a:t>
            </a:r>
            <a:r>
              <a:rPr lang="en-US" altLang="zh-CN" sz="10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《The mobile economy 2020》</a:t>
            </a:r>
          </a:p>
          <a:p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行业共识的未来方向：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无源物联网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物互联是物联网的典型特征和目标；物品具备感知、通信、计算能力是万物互联的前提；常见有源的感知通信计算手段能耗高、成本高、难以小型化，影响了物联网技术推广普及；在物品上集成具备感知、通信、计算能力的低成本小型无源物联网器件是物联网发展的必由之路，也是行业发展共识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70760" y="2730033"/>
            <a:ext cx="4407174" cy="335892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物联网是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风口行业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，无源物联网是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行业风口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19425" y="206531"/>
            <a:ext cx="1429416" cy="307377"/>
            <a:chOff x="710905" y="2722923"/>
            <a:chExt cx="8292398" cy="17831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34"/>
            <a:stretch>
              <a:fillRect/>
            </a:stretch>
          </p:blipFill>
          <p:spPr>
            <a:xfrm>
              <a:off x="710905" y="2722924"/>
              <a:ext cx="3226782" cy="178317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5"/>
            <a:stretch>
              <a:fillRect/>
            </a:stretch>
          </p:blipFill>
          <p:spPr>
            <a:xfrm>
              <a:off x="3860427" y="2722923"/>
              <a:ext cx="5142876" cy="1783173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1291312" y="1625552"/>
            <a:ext cx="8805113" cy="335892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RFID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信创：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红海中的蓝海市场 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；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RFID+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传统行业：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无限想象空间的蓝海市场。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644532" y="569872"/>
            <a:ext cx="4711996" cy="428225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鲲鹏信息</a:t>
            </a:r>
            <a:r>
              <a:rPr lang="en-US" altLang="zh-CN" sz="24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市场背景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70760" y="1111963"/>
            <a:ext cx="9932495" cy="30511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58325" tIns="29162" rIns="58325" bIns="29162" rtlCol="0">
            <a:spAutoFit/>
          </a:bodyPr>
          <a:lstStyle/>
          <a:p>
            <a:pPr algn="just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市场机会：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信创为传统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RFID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行业中带来的千亿市场机会；物联网与传统产业融合带来的万亿级市场机会。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73125" y="1585012"/>
            <a:ext cx="1195245" cy="388620"/>
            <a:chOff x="852441" y="1660627"/>
            <a:chExt cx="1195245" cy="388620"/>
          </a:xfrm>
        </p:grpSpPr>
        <p:sp>
          <p:nvSpPr>
            <p:cNvPr id="59" name="矩形 58"/>
            <p:cNvSpPr/>
            <p:nvPr/>
          </p:nvSpPr>
          <p:spPr>
            <a:xfrm>
              <a:off x="852441" y="1660627"/>
              <a:ext cx="1195245" cy="388620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40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8"/>
            <p:cNvSpPr txBox="1"/>
            <p:nvPr/>
          </p:nvSpPr>
          <p:spPr>
            <a:xfrm>
              <a:off x="909131" y="1670628"/>
              <a:ext cx="1118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chemeClr val="tx1">
                      <a:lumMod val="9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</a:rPr>
                <a:t>蓝海市场</a:t>
              </a: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419422" y="4748474"/>
            <a:ext cx="4625017" cy="1013001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defTabSz="583565">
              <a:spcBef>
                <a:spcPts val="0"/>
              </a:spcBef>
            </a:pP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市场现状：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国产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RFID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芯片市场占有率 </a:t>
            </a: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基本为零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。千亿市场基本是国内企业为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NXP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、</a:t>
            </a:r>
            <a:r>
              <a:rPr lang="en-US" altLang="zh-CN" sz="1200" dirty="0" err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Impinj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等国外巨头打工。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defTabSz="583565">
              <a:spcBef>
                <a:spcPts val="0"/>
              </a:spcBef>
            </a:pP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信创机会：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RFID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芯片工艺集中在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90-130nm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，此制程内的国内芯片制造产业相对成熟；基于自主可控、信息安全考量，党政军企均采用国产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RFID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芯片、产品与解决方案。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19425" y="2256264"/>
            <a:ext cx="4700109" cy="572880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defTabSz="58356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“信创”国产替代东风，为国内的千亿红海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RFID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开辟了蓝海空间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，国产厂商借此东风全力争取行业市场占有率。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250018" y="2256264"/>
            <a:ext cx="4700109" cy="572880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defTabSz="58356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RFID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与传统产业的结合仍处于起步阶段，在交通、新零售等已融合领域，每一次融合都带动了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一批企业壮大与上市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19422" y="2182106"/>
            <a:ext cx="4625017" cy="734131"/>
          </a:xfrm>
          <a:prstGeom prst="rect">
            <a:avLst/>
          </a:prstGeom>
          <a:noFill/>
          <a:ln w="1270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5250018" y="2182106"/>
            <a:ext cx="4625017" cy="734131"/>
          </a:xfrm>
          <a:prstGeom prst="rect">
            <a:avLst/>
          </a:prstGeom>
          <a:noFill/>
          <a:ln w="1270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9" name="图表 78" descr="7b0a202020202263686172745265734964223a20223230343730323836220a7d0a"/>
          <p:cNvGraphicFramePr/>
          <p:nvPr/>
        </p:nvGraphicFramePr>
        <p:xfrm>
          <a:off x="419422" y="3011431"/>
          <a:ext cx="4625017" cy="164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表格 8"/>
          <p:cNvGraphicFramePr>
            <a:graphicFrameLocks noGrp="1"/>
          </p:cNvGraphicFramePr>
          <p:nvPr/>
        </p:nvGraphicFramePr>
        <p:xfrm>
          <a:off x="5237007" y="3011431"/>
          <a:ext cx="2297828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图书 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厦门信达、远望谷</a:t>
                      </a:r>
                      <a:r>
                        <a:rPr lang="en-US" altLang="zh-CN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……</a:t>
                      </a:r>
                      <a:endParaRPr lang="zh-CN" altLang="en-US" sz="9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zh-CN" altLang="en-US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  医疗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思创医惠、优博讯、孔诚</a:t>
                      </a:r>
                      <a:r>
                        <a:rPr lang="en-US" altLang="zh-CN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…...</a:t>
                      </a:r>
                      <a:endParaRPr lang="zh-CN" altLang="en-US" sz="9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zh-CN" altLang="en-US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  服装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世纪鼎力、小乙物联</a:t>
                      </a:r>
                      <a:r>
                        <a:rPr lang="en-US" altLang="zh-CN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……</a:t>
                      </a:r>
                      <a:endParaRPr lang="zh-CN" altLang="en-US" sz="9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zh-CN" altLang="en-US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  工业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海尔卡奥斯、讯联、微标</a:t>
                      </a:r>
                      <a:r>
                        <a:rPr lang="en-US" altLang="zh-CN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…..</a:t>
                      </a:r>
                      <a:endParaRPr lang="zh-CN" altLang="en-US" sz="9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zh-CN" altLang="en-US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  物流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   ？ 等待龙头企业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zh-CN" altLang="en-US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  军事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   ？ 等待龙头企业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US" altLang="zh-CN" sz="9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   ……</a:t>
                      </a:r>
                      <a:endParaRPr lang="zh-CN" altLang="en-US" sz="9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……</a:t>
                      </a:r>
                      <a:endParaRPr lang="zh-CN" altLang="en-US" sz="9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0" name="文本框 79"/>
          <p:cNvSpPr txBox="1"/>
          <p:nvPr/>
        </p:nvSpPr>
        <p:spPr>
          <a:xfrm>
            <a:off x="5237007" y="4748473"/>
            <a:ext cx="4625017" cy="982223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defTabSz="583565">
              <a:spcBef>
                <a:spcPts val="0"/>
              </a:spcBef>
            </a:pP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典型特征：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头部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RFID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集成服务企业，都有着鲜明的传统行业背景，了解传统行业数字化升级需求与痛点，同时形成行业壁垒。这种特质造就了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RFID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集成服务企业不会产生类互联网性质的垄断企业，企业规模潜力与所在传统行业发展趋势息息相关。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defTabSz="583565">
              <a:spcBef>
                <a:spcPts val="0"/>
              </a:spcBef>
            </a:pP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未来趋势：</a:t>
            </a: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军事领域、物流领域、商超零售、智能制造是未来趋势。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aphicFrame>
        <p:nvGraphicFramePr>
          <p:cNvPr id="81" name="图表 80" descr="7b0a202020202263686172745265734964223a20223230343731393839220a7d0a"/>
          <p:cNvGraphicFramePr/>
          <p:nvPr/>
        </p:nvGraphicFramePr>
        <p:xfrm>
          <a:off x="7595419" y="2990395"/>
          <a:ext cx="2288007" cy="164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2" name="文本框 81"/>
          <p:cNvSpPr txBox="1"/>
          <p:nvPr/>
        </p:nvSpPr>
        <p:spPr>
          <a:xfrm>
            <a:off x="8047480" y="5681248"/>
            <a:ext cx="2349634" cy="151227"/>
          </a:xfrm>
          <a:prstGeom prst="rect">
            <a:avLst/>
          </a:prstGeom>
          <a:noFill/>
        </p:spPr>
        <p:txBody>
          <a:bodyPr wrap="square" lIns="58325" tIns="29162" rIns="58325" bIns="29162" rtlCol="0">
            <a:spAutoFit/>
          </a:bodyPr>
          <a:lstStyle/>
          <a:p>
            <a:pPr algn="ctr" defTabSz="5835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 中国物联网产业应用联盟</a:t>
            </a:r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</a:t>
            </a:r>
            <a:r>
              <a:rPr lang="zh-CN" altLang="en-US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中国</a:t>
            </a:r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RFID</a:t>
            </a:r>
            <a:r>
              <a:rPr lang="zh-CN" altLang="en-US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产业市场调研报告</a:t>
            </a:r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2022</a:t>
            </a:r>
            <a:r>
              <a:rPr lang="zh-CN" altLang="en-US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版</a:t>
            </a:r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endParaRPr lang="zh-CN" altLang="en-US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185ef9d-e8a8-4dc6-b470-a5e07032effc"/>
  <p:tag name="COMMONDATA" val="eyJoZGlkIjoiZjEyYzg1YmQ0YjIwM2UwMTY1NTNkYzE0NDdjNmEzOW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7_1"/>
  <p:tag name="KSO_WM_UNIT_ID" val="mixed20199729_1*ζ_h_i*1_7_1"/>
  <p:tag name="KSO_WM_TEMPLATE_CATEGORY" val="mixed"/>
  <p:tag name="KSO_WM_TEMPLATE_INDEX" val="20199729"/>
  <p:tag name="KSO_WM_UNIT_LAYERLEVEL" val="1_1_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8_1"/>
  <p:tag name="KSO_WM_UNIT_ID" val="mixed20199729_1*ζ_h_i*1_8_1"/>
  <p:tag name="KSO_WM_TEMPLATE_CATEGORY" val="mixed"/>
  <p:tag name="KSO_WM_TEMPLATE_INDEX" val="20199729"/>
  <p:tag name="KSO_WM_UNIT_LAYERLEVEL" val="1_1_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9_1"/>
  <p:tag name="KSO_WM_UNIT_ID" val="mixed20199729_1*ζ_h_i*1_9_1"/>
  <p:tag name="KSO_WM_TEMPLATE_CATEGORY" val="mixed"/>
  <p:tag name="KSO_WM_TEMPLATE_INDEX" val="20199729"/>
  <p:tag name="KSO_WM_UNIT_LAYERLEVEL" val="1_1_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0_1"/>
  <p:tag name="KSO_WM_UNIT_ID" val="mixed20199729_1*ζ_h_i*1_10_1"/>
  <p:tag name="KSO_WM_TEMPLATE_CATEGORY" val="mixed"/>
  <p:tag name="KSO_WM_TEMPLATE_INDEX" val="20199729"/>
  <p:tag name="KSO_WM_UNIT_LAYERLEVEL" val="1_1_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mixed20199729_1*ζ_h_i*1_1_1"/>
  <p:tag name="KSO_WM_TEMPLATE_CATEGORY" val="mixed"/>
  <p:tag name="KSO_WM_TEMPLATE_INDEX" val="20199729"/>
  <p:tag name="KSO_WM_UNIT_LAYERLEVEL" val="1_1_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4_1"/>
  <p:tag name="KSO_WM_UNIT_ID" val="mixed20199729_1*ζ_h_d*1_4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5_1"/>
  <p:tag name="KSO_WM_UNIT_ID" val="mixed20199729_1*ζ_h_d*1_5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6_1"/>
  <p:tag name="KSO_WM_UNIT_ID" val="mixed20199729_1*ζ_h_d*1_6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7_1"/>
  <p:tag name="KSO_WM_UNIT_ID" val="mixed20199729_1*ζ_h_d*1_7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8_1"/>
  <p:tag name="KSO_WM_UNIT_ID" val="mixed20199729_1*ζ_h_d*1_8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mixed20199729_1*ζ_h_d*1_1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9_1"/>
  <p:tag name="KSO_WM_UNIT_ID" val="mixed20199729_1*ζ_h_d*1_9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0_1"/>
  <p:tag name="KSO_WM_UNIT_ID" val="mixed20199729_1*ζ_h_d*1_10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50,&quot;width&quot;:3560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02.929133858268,&quot;width&quot;:3509.02362204724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2_1"/>
  <p:tag name="KSO_WM_UNIT_ID" val="mixed20199729_1*ζ_h_d*1_2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3_1"/>
  <p:tag name="KSO_WM_UNIT_ID" val="mixed20199729_1*ζ_h_d*1_3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3_1"/>
  <p:tag name="KSO_WM_UNIT_ID" val="mixed20199729_1*ζ_h_i*1_3_1"/>
  <p:tag name="KSO_WM_TEMPLATE_CATEGORY" val="mixed"/>
  <p:tag name="KSO_WM_TEMPLATE_INDEX" val="20199729"/>
  <p:tag name="KSO_WM_UNIT_LAYERLEVEL" val="1_1_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2_1"/>
  <p:tag name="KSO_WM_UNIT_ID" val="mixed20199729_1*ζ_h_i*1_2_1"/>
  <p:tag name="KSO_WM_TEMPLATE_CATEGORY" val="mixed"/>
  <p:tag name="KSO_WM_TEMPLATE_INDEX" val="20199729"/>
  <p:tag name="KSO_WM_UNIT_LAYERLEVEL" val="1_1_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4_1"/>
  <p:tag name="KSO_WM_UNIT_ID" val="mixed20199729_1*ζ_h_i*1_4_1"/>
  <p:tag name="KSO_WM_TEMPLATE_CATEGORY" val="mixed"/>
  <p:tag name="KSO_WM_TEMPLATE_INDEX" val="20199729"/>
  <p:tag name="KSO_WM_UNIT_LAYERLEVEL" val="1_1_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5_1"/>
  <p:tag name="KSO_WM_UNIT_ID" val="mixed20199729_1*ζ_h_i*1_5_1"/>
  <p:tag name="KSO_WM_TEMPLATE_CATEGORY" val="mixed"/>
  <p:tag name="KSO_WM_TEMPLATE_INDEX" val="20199729"/>
  <p:tag name="KSO_WM_UNIT_LAYERLEVEL" val="1_1_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6_1"/>
  <p:tag name="KSO_WM_UNIT_ID" val="mixed20199729_1*ζ_h_i*1_6_1"/>
  <p:tag name="KSO_WM_TEMPLATE_CATEGORY" val="mixed"/>
  <p:tag name="KSO_WM_TEMPLATE_INDEX" val="20199729"/>
  <p:tag name="KSO_WM_UNIT_LAYERLEVEL" val="1_1_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4730</Words>
  <Application>Microsoft Office PowerPoint</Application>
  <PresentationFormat>自定义</PresentationFormat>
  <Paragraphs>292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黑体</vt:lpstr>
      <vt:lpstr>微软雅黑</vt:lpstr>
      <vt:lpstr>Arial</vt:lpstr>
      <vt:lpstr>Calisto MT</vt:lpstr>
      <vt:lpstr>Times New Roman</vt:lpstr>
      <vt:lpstr>Wingdings</vt:lpstr>
      <vt:lpstr>Wingdings 2</vt:lpstr>
      <vt:lpstr>石板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Kinco 步科</dc:title>
  <dc:creator/>
  <cp:lastModifiedBy>润泽</cp:lastModifiedBy>
  <cp:revision>1281</cp:revision>
  <dcterms:created xsi:type="dcterms:W3CDTF">2013-08-09T01:19:00Z</dcterms:created>
  <dcterms:modified xsi:type="dcterms:W3CDTF">2022-11-22T14:50:24Z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8DC11CB63CB14C71A8650ABE6C3956F6</vt:lpwstr>
  </property>
</Properties>
</file>