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640" r:id="rId2"/>
    <p:sldId id="656" r:id="rId3"/>
    <p:sldId id="668" r:id="rId4"/>
    <p:sldId id="676" r:id="rId5"/>
    <p:sldId id="677" r:id="rId6"/>
    <p:sldId id="673" r:id="rId7"/>
    <p:sldId id="667" r:id="rId8"/>
    <p:sldId id="674" r:id="rId9"/>
    <p:sldId id="669" r:id="rId10"/>
    <p:sldId id="666" r:id="rId11"/>
    <p:sldId id="670" r:id="rId12"/>
    <p:sldId id="671" r:id="rId13"/>
    <p:sldId id="675" r:id="rId14"/>
    <p:sldId id="63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orient="horz" pos="4065" userDrawn="1">
          <p15:clr>
            <a:srgbClr val="A4A3A4"/>
          </p15:clr>
        </p15:guide>
        <p15:guide id="6" orient="horz" pos="640" userDrawn="1">
          <p15:clr>
            <a:srgbClr val="A4A3A4"/>
          </p15:clr>
        </p15:guide>
        <p15:guide id="7" orient="horz" pos="4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4E1A"/>
    <a:srgbClr val="FF9D56"/>
    <a:srgbClr val="29BEED"/>
    <a:srgbClr val="FB723E"/>
    <a:srgbClr val="A6A6A6"/>
    <a:srgbClr val="4472C4"/>
    <a:srgbClr val="FFFFFF"/>
    <a:srgbClr val="CED1CA"/>
    <a:srgbClr val="CCD1CA"/>
    <a:srgbClr val="C8C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9440" autoAdjust="0"/>
  </p:normalViewPr>
  <p:slideViewPr>
    <p:cSldViewPr snapToGrid="0" showGuides="1">
      <p:cViewPr varScale="1">
        <p:scale>
          <a:sx n="91" d="100"/>
          <a:sy n="91" d="100"/>
        </p:scale>
        <p:origin x="1280" y="184"/>
      </p:cViewPr>
      <p:guideLst>
        <p:guide orient="horz" pos="2115"/>
        <p:guide pos="3840"/>
        <p:guide pos="325"/>
        <p:guide pos="7333"/>
        <p:guide orient="horz" pos="4065"/>
        <p:guide orient="horz" pos="640"/>
        <p:guide orient="horz" pos="4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03EFE-FC37-4F1F-8538-1BCD747A7CE0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D2B5F-AB0D-4173-8969-B34B5F62A3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6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运营商直播赋能平台是案例分享交流论坛形式，汇集全省各线条的作战智慧，促进全省各层级横纵向交流，同时展现销售精英的自我风采，通过每月组织</a:t>
            </a:r>
            <a:r>
              <a:rPr lang="en-US" altLang="zh-CN" sz="18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1-2</a:t>
            </a:r>
            <a:r>
              <a:rPr lang="zh-CN" altLang="zh-CN" sz="18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次直播分享，挖掘一线伙伴的实战经验，推广“一看就懂，拿来就能用”的好方法、好案例，达到员工培训的目的</a:t>
            </a:r>
            <a:r>
              <a:rPr lang="zh-CN" altLang="zh-CN" dirty="0">
                <a:effectLst/>
              </a:rPr>
              <a:t>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D2B5F-AB0D-4173-8969-B34B5F62A37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07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大学堂、通关地图、营销助手、达人秀模块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D2B5F-AB0D-4173-8969-B34B5F62A37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98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67AD07-693F-43C9-BB50-E94E80C35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968" y="1499495"/>
            <a:ext cx="8710505" cy="2387600"/>
          </a:xfrm>
        </p:spPr>
        <p:txBody>
          <a:bodyPr anchor="b">
            <a:noAutofit/>
          </a:bodyPr>
          <a:lstStyle>
            <a:lvl1pPr algn="l">
              <a:defRPr lang="zh-CN" altLang="en-US" sz="3600" b="1" kern="1200" dirty="0" smtClean="0">
                <a:solidFill>
                  <a:srgbClr val="FB723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FF2EC2-38C7-4146-BD1E-552B82756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0865" y="4693053"/>
            <a:ext cx="9045198" cy="581057"/>
          </a:xfrm>
          <a:noFill/>
        </p:spPr>
        <p:txBody>
          <a:bodyPr wrap="square" rtlCol="0">
            <a:noAutofit/>
          </a:bodyPr>
          <a:lstStyle>
            <a:lvl1pPr marL="0" indent="0" algn="r">
              <a:lnSpc>
                <a:spcPct val="100000"/>
              </a:lnSpc>
              <a:buNone/>
              <a:def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algn="r">
              <a:lnSpc>
                <a:spcPct val="150000"/>
              </a:lnSpc>
            </a:pPr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062D4-48AA-4907-8BEC-24782C13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D5DE-BDAE-AE48-B542-3CF7D7445F23}" type="datetime1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059786-2DA9-44AF-8300-8FFEDF5F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529BA6-2C97-4E7D-9D69-FCB75709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平行四边形 7">
            <a:extLst>
              <a:ext uri="{FF2B5EF4-FFF2-40B4-BE49-F238E27FC236}">
                <a16:creationId xmlns:a16="http://schemas.microsoft.com/office/drawing/2014/main" id="{9F566CF7-6A30-4C92-A524-968423B76FC4}"/>
              </a:ext>
            </a:extLst>
          </p:cNvPr>
          <p:cNvSpPr>
            <a:spLocks/>
          </p:cNvSpPr>
          <p:nvPr userDrawn="1"/>
        </p:nvSpPr>
        <p:spPr>
          <a:xfrm>
            <a:off x="10637488" y="4058605"/>
            <a:ext cx="576000" cy="54000"/>
          </a:xfrm>
          <a:prstGeom prst="parallelogram">
            <a:avLst>
              <a:gd name="adj" fmla="val 79387"/>
            </a:avLst>
          </a:prstGeom>
          <a:solidFill>
            <a:srgbClr val="FB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1142A668-687E-49D4-A217-1545D067E4D2}"/>
              </a:ext>
            </a:extLst>
          </p:cNvPr>
          <p:cNvSpPr>
            <a:spLocks noChangeAspect="1"/>
          </p:cNvSpPr>
          <p:nvPr userDrawn="1"/>
        </p:nvSpPr>
        <p:spPr>
          <a:xfrm>
            <a:off x="11233014" y="4058605"/>
            <a:ext cx="216000" cy="54000"/>
          </a:xfrm>
          <a:prstGeom prst="parallelogram">
            <a:avLst>
              <a:gd name="adj" fmla="val 79387"/>
            </a:avLst>
          </a:prstGeom>
          <a:solidFill>
            <a:srgbClr val="FB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8A14B74C-4856-4D8C-B9B6-92DECD4AB339}"/>
              </a:ext>
            </a:extLst>
          </p:cNvPr>
          <p:cNvSpPr>
            <a:spLocks/>
          </p:cNvSpPr>
          <p:nvPr userDrawn="1"/>
        </p:nvSpPr>
        <p:spPr>
          <a:xfrm>
            <a:off x="11468541" y="4058605"/>
            <a:ext cx="144000" cy="54000"/>
          </a:xfrm>
          <a:prstGeom prst="parallelogram">
            <a:avLst>
              <a:gd name="adj" fmla="val 79387"/>
            </a:avLst>
          </a:prstGeom>
          <a:solidFill>
            <a:srgbClr val="FB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8612E474-FC8E-42CA-95B3-1825E78A6B3A}"/>
              </a:ext>
            </a:extLst>
          </p:cNvPr>
          <p:cNvSpPr>
            <a:spLocks/>
          </p:cNvSpPr>
          <p:nvPr userDrawn="1"/>
        </p:nvSpPr>
        <p:spPr>
          <a:xfrm>
            <a:off x="783278" y="4058605"/>
            <a:ext cx="8856000" cy="54000"/>
          </a:xfrm>
          <a:prstGeom prst="parallelogram">
            <a:avLst>
              <a:gd name="adj" fmla="val 79387"/>
            </a:avLst>
          </a:prstGeom>
          <a:solidFill>
            <a:srgbClr val="FB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889F00B2-59DE-4F5F-8860-86DAA27DE589}"/>
              </a:ext>
            </a:extLst>
          </p:cNvPr>
          <p:cNvSpPr>
            <a:spLocks noChangeAspect="1"/>
          </p:cNvSpPr>
          <p:nvPr userDrawn="1"/>
        </p:nvSpPr>
        <p:spPr>
          <a:xfrm>
            <a:off x="10106466" y="-107925"/>
            <a:ext cx="3336799" cy="624476"/>
          </a:xfrm>
          <a:prstGeom prst="parallelogram">
            <a:avLst>
              <a:gd name="adj" fmla="val 79387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8442040F-ED32-4CE4-BFB2-AE7F87AA52DB}"/>
              </a:ext>
            </a:extLst>
          </p:cNvPr>
          <p:cNvSpPr>
            <a:spLocks noChangeAspect="1"/>
          </p:cNvSpPr>
          <p:nvPr userDrawn="1"/>
        </p:nvSpPr>
        <p:spPr>
          <a:xfrm>
            <a:off x="9549873" y="339109"/>
            <a:ext cx="1923609" cy="360000"/>
          </a:xfrm>
          <a:prstGeom prst="parallelogram">
            <a:avLst>
              <a:gd name="adj" fmla="val 79387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36B1629A-A68B-4724-B82C-6E3598D4CAD1}"/>
              </a:ext>
            </a:extLst>
          </p:cNvPr>
          <p:cNvSpPr>
            <a:spLocks noChangeAspect="1"/>
          </p:cNvSpPr>
          <p:nvPr userDrawn="1"/>
        </p:nvSpPr>
        <p:spPr>
          <a:xfrm>
            <a:off x="8032166" y="548663"/>
            <a:ext cx="1923609" cy="360000"/>
          </a:xfrm>
          <a:prstGeom prst="parallelogram">
            <a:avLst>
              <a:gd name="adj" fmla="val 79387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平行四边形 16">
            <a:extLst>
              <a:ext uri="{FF2B5EF4-FFF2-40B4-BE49-F238E27FC236}">
                <a16:creationId xmlns:a16="http://schemas.microsoft.com/office/drawing/2014/main" id="{74ABCF2A-9157-46AA-B48E-FBACF33EE036}"/>
              </a:ext>
            </a:extLst>
          </p:cNvPr>
          <p:cNvSpPr>
            <a:spLocks noChangeAspect="1"/>
          </p:cNvSpPr>
          <p:nvPr userDrawn="1"/>
        </p:nvSpPr>
        <p:spPr>
          <a:xfrm>
            <a:off x="10106466" y="798509"/>
            <a:ext cx="1923609" cy="360000"/>
          </a:xfrm>
          <a:prstGeom prst="parallelogram">
            <a:avLst>
              <a:gd name="adj" fmla="val 79387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24ECC237-8EB2-48E5-8259-67E51C9CC590}"/>
              </a:ext>
            </a:extLst>
          </p:cNvPr>
          <p:cNvSpPr>
            <a:spLocks noChangeAspect="1"/>
          </p:cNvSpPr>
          <p:nvPr userDrawn="1"/>
        </p:nvSpPr>
        <p:spPr>
          <a:xfrm>
            <a:off x="11068270" y="628894"/>
            <a:ext cx="1556106" cy="784425"/>
          </a:xfrm>
          <a:prstGeom prst="parallelogram">
            <a:avLst>
              <a:gd name="adj" fmla="val 79387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CA4E3B3-F2B4-46E9-8282-340FB2B8C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9" y="1629552"/>
            <a:ext cx="2638502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6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5BC319-B628-4B62-9305-E1A97F9A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412A-9ABF-7B4F-9940-59FD3703BC54}" type="datetime1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E32393-0B13-4559-9CE6-AF033510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C81AC0-ED9C-4BE1-8AB2-3113A0E8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5B40B56-3740-4432-B544-D17E9ABCA185}"/>
              </a:ext>
            </a:extLst>
          </p:cNvPr>
          <p:cNvSpPr txBox="1"/>
          <p:nvPr userDrawn="1"/>
        </p:nvSpPr>
        <p:spPr>
          <a:xfrm>
            <a:off x="425785" y="655266"/>
            <a:ext cx="923330" cy="15373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800" dirty="0">
                <a:solidFill>
                  <a:srgbClr val="FB72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4800" dirty="0">
              <a:solidFill>
                <a:srgbClr val="FB72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3CF538-88D0-42DA-9C77-3DA9E50663DA}"/>
              </a:ext>
            </a:extLst>
          </p:cNvPr>
          <p:cNvSpPr/>
          <p:nvPr userDrawn="1"/>
        </p:nvSpPr>
        <p:spPr>
          <a:xfrm>
            <a:off x="1329372" y="2030609"/>
            <a:ext cx="861774" cy="232913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 algn="dist"/>
            <a:r>
              <a:rPr lang="en-US" altLang="zh-CN" sz="4400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  <a:ea typeface="逼格青春体简2.0" panose="02010604000000000000" pitchFamily="2" charset="-122"/>
              </a:rPr>
              <a:t>contents</a:t>
            </a:r>
            <a:endParaRPr lang="zh-CN" altLang="en-US" sz="4400" dirty="0">
              <a:solidFill>
                <a:schemeClr val="bg1">
                  <a:lumMod val="75000"/>
                </a:schemeClr>
              </a:solidFill>
              <a:latin typeface="Agency FB" panose="020B0503020202020204" pitchFamily="34" charset="0"/>
              <a:ea typeface="逼格青春体简2.0" panose="02010604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FDF93DA-187A-4BF7-A300-DAC1AF23FA83}"/>
              </a:ext>
            </a:extLst>
          </p:cNvPr>
          <p:cNvGrpSpPr/>
          <p:nvPr userDrawn="1"/>
        </p:nvGrpSpPr>
        <p:grpSpPr>
          <a:xfrm rot="5400000">
            <a:off x="-466357" y="2485223"/>
            <a:ext cx="3561688" cy="54000"/>
            <a:chOff x="8050853" y="4058605"/>
            <a:chExt cx="3561688" cy="54000"/>
          </a:xfrm>
        </p:grpSpPr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E2C57AAB-39E2-4847-8E7D-4579A68F06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33014" y="4058605"/>
              <a:ext cx="216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C7C6FC76-BEE6-44FD-A458-25B7E1B4BD10}"/>
                </a:ext>
              </a:extLst>
            </p:cNvPr>
            <p:cNvSpPr>
              <a:spLocks/>
            </p:cNvSpPr>
            <p:nvPr/>
          </p:nvSpPr>
          <p:spPr>
            <a:xfrm>
              <a:off x="11468541" y="4058605"/>
              <a:ext cx="144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A53670D9-42BE-411A-BF6B-63A555D12FA6}"/>
                </a:ext>
              </a:extLst>
            </p:cNvPr>
            <p:cNvSpPr>
              <a:spLocks/>
            </p:cNvSpPr>
            <p:nvPr/>
          </p:nvSpPr>
          <p:spPr>
            <a:xfrm>
              <a:off x="8050853" y="4058605"/>
              <a:ext cx="3132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2983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CC052-4F46-4B61-BB8D-3E004C7B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17" y="44806"/>
            <a:ext cx="10515600" cy="687707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BD1B0C7-BA4E-4B48-A2A4-A9ED054B3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653A-3F18-9746-B4EA-A73D63BEEF01}" type="datetime1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8FDA85-05E1-4A0A-BB78-0F62B976D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DF0089-81FE-41D1-9D44-80F566C1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F99F753-3C0F-4461-B67D-20F5D4D52FF7}"/>
              </a:ext>
            </a:extLst>
          </p:cNvPr>
          <p:cNvGrpSpPr/>
          <p:nvPr userDrawn="1"/>
        </p:nvGrpSpPr>
        <p:grpSpPr>
          <a:xfrm>
            <a:off x="-59883" y="6804000"/>
            <a:ext cx="12181813" cy="54000"/>
            <a:chOff x="-569272" y="4058605"/>
            <a:chExt cx="12181813" cy="54000"/>
          </a:xfrm>
        </p:grpSpPr>
        <p:sp>
          <p:nvSpPr>
            <p:cNvPr id="10" name="平行四边形 9">
              <a:extLst>
                <a:ext uri="{FF2B5EF4-FFF2-40B4-BE49-F238E27FC236}">
                  <a16:creationId xmlns:a16="http://schemas.microsoft.com/office/drawing/2014/main" id="{B684CAB6-FB94-4AC8-9867-ABDE36E949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33014" y="4058605"/>
              <a:ext cx="216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>
              <a:extLst>
                <a:ext uri="{FF2B5EF4-FFF2-40B4-BE49-F238E27FC236}">
                  <a16:creationId xmlns:a16="http://schemas.microsoft.com/office/drawing/2014/main" id="{F9B223A3-F595-4A6D-80A6-600E241AF57D}"/>
                </a:ext>
              </a:extLst>
            </p:cNvPr>
            <p:cNvSpPr>
              <a:spLocks/>
            </p:cNvSpPr>
            <p:nvPr/>
          </p:nvSpPr>
          <p:spPr>
            <a:xfrm>
              <a:off x="11468541" y="4058605"/>
              <a:ext cx="144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平行四边形 11">
              <a:extLst>
                <a:ext uri="{FF2B5EF4-FFF2-40B4-BE49-F238E27FC236}">
                  <a16:creationId xmlns:a16="http://schemas.microsoft.com/office/drawing/2014/main" id="{8ED88F6A-F918-411A-B5B3-6C97B0333FA2}"/>
                </a:ext>
              </a:extLst>
            </p:cNvPr>
            <p:cNvSpPr>
              <a:spLocks/>
            </p:cNvSpPr>
            <p:nvPr/>
          </p:nvSpPr>
          <p:spPr>
            <a:xfrm>
              <a:off x="-569272" y="4058605"/>
              <a:ext cx="11736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C965B1CD-766E-45D8-9FF2-0DC121A2DAF3}"/>
              </a:ext>
            </a:extLst>
          </p:cNvPr>
          <p:cNvSpPr>
            <a:spLocks/>
          </p:cNvSpPr>
          <p:nvPr userDrawn="1"/>
        </p:nvSpPr>
        <p:spPr>
          <a:xfrm>
            <a:off x="532981" y="732513"/>
            <a:ext cx="9972000" cy="28800"/>
          </a:xfrm>
          <a:prstGeom prst="parallelogram">
            <a:avLst>
              <a:gd name="adj" fmla="val 79387"/>
            </a:avLst>
          </a:prstGeom>
          <a:solidFill>
            <a:srgbClr val="FB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4C969BEB-4496-44FC-9A53-1D6093AAD72F}"/>
              </a:ext>
            </a:extLst>
          </p:cNvPr>
          <p:cNvSpPr>
            <a:spLocks/>
          </p:cNvSpPr>
          <p:nvPr userDrawn="1"/>
        </p:nvSpPr>
        <p:spPr>
          <a:xfrm>
            <a:off x="12052632" y="732513"/>
            <a:ext cx="216000" cy="28800"/>
          </a:xfrm>
          <a:prstGeom prst="parallelogram">
            <a:avLst>
              <a:gd name="adj" fmla="val 79387"/>
            </a:avLst>
          </a:prstGeom>
          <a:solidFill>
            <a:srgbClr val="FB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9EFD861-1312-44FF-9053-DF2AAB5232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642" y="0"/>
            <a:ext cx="910905" cy="1044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86E9F7B-4D1B-4743-BC2F-9F9ABB309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5717" y="689160"/>
            <a:ext cx="719383" cy="1512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175C17-35E9-43D8-9A29-AE9CE2884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9377" y="677940"/>
            <a:ext cx="406350" cy="1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8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9D89-F9B7-1F43-B0FB-2CE7A28DF426}" type="datetime1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F99F753-3C0F-4461-B67D-20F5D4D52FF7}"/>
              </a:ext>
            </a:extLst>
          </p:cNvPr>
          <p:cNvGrpSpPr/>
          <p:nvPr userDrawn="1"/>
        </p:nvGrpSpPr>
        <p:grpSpPr>
          <a:xfrm>
            <a:off x="-59883" y="6804000"/>
            <a:ext cx="12181813" cy="54000"/>
            <a:chOff x="-569272" y="4058605"/>
            <a:chExt cx="12181813" cy="54000"/>
          </a:xfrm>
        </p:grpSpPr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B684CAB6-FB94-4AC8-9867-ABDE36E949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33014" y="4058605"/>
              <a:ext cx="216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平行四边形 7">
              <a:extLst>
                <a:ext uri="{FF2B5EF4-FFF2-40B4-BE49-F238E27FC236}">
                  <a16:creationId xmlns:a16="http://schemas.microsoft.com/office/drawing/2014/main" id="{F9B223A3-F595-4A6D-80A6-600E241AF57D}"/>
                </a:ext>
              </a:extLst>
            </p:cNvPr>
            <p:cNvSpPr>
              <a:spLocks/>
            </p:cNvSpPr>
            <p:nvPr/>
          </p:nvSpPr>
          <p:spPr>
            <a:xfrm>
              <a:off x="11468541" y="4058605"/>
              <a:ext cx="144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平行四边形 8">
              <a:extLst>
                <a:ext uri="{FF2B5EF4-FFF2-40B4-BE49-F238E27FC236}">
                  <a16:creationId xmlns:a16="http://schemas.microsoft.com/office/drawing/2014/main" id="{8ED88F6A-F918-411A-B5B3-6C97B0333FA2}"/>
                </a:ext>
              </a:extLst>
            </p:cNvPr>
            <p:cNvSpPr>
              <a:spLocks/>
            </p:cNvSpPr>
            <p:nvPr/>
          </p:nvSpPr>
          <p:spPr>
            <a:xfrm>
              <a:off x="-569272" y="4058605"/>
              <a:ext cx="11736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C965B1CD-766E-45D8-9FF2-0DC121A2DAF3}"/>
              </a:ext>
            </a:extLst>
          </p:cNvPr>
          <p:cNvSpPr>
            <a:spLocks/>
          </p:cNvSpPr>
          <p:nvPr userDrawn="1"/>
        </p:nvSpPr>
        <p:spPr>
          <a:xfrm>
            <a:off x="-13389" y="732513"/>
            <a:ext cx="12204000" cy="28800"/>
          </a:xfrm>
          <a:prstGeom prst="parallelogram">
            <a:avLst>
              <a:gd name="adj" fmla="val 79387"/>
            </a:avLst>
          </a:prstGeom>
          <a:solidFill>
            <a:srgbClr val="FB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268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6DF18FE-6FC3-414F-96FE-CAC177027C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545" y="3769661"/>
            <a:ext cx="1574100" cy="190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30109C6-46C0-4E0C-808C-8E40C91E5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192" y="3018128"/>
            <a:ext cx="1598807" cy="64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975A8D6-F96A-4BC5-A130-15AF27E160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615" y="2004728"/>
            <a:ext cx="1821816" cy="2088000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C07913F-7D7D-4D72-9F72-D51226EA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84C-27F8-6D4A-B861-8294B4D62D1F}" type="datetime1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454A01-E12E-4AFE-AD59-C233DAC1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EF7429-1B91-410F-AB8D-CDCA544D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9FFD76-0E43-411C-88DD-00BAF9B96E44}"/>
              </a:ext>
            </a:extLst>
          </p:cNvPr>
          <p:cNvSpPr txBox="1"/>
          <p:nvPr userDrawn="1"/>
        </p:nvSpPr>
        <p:spPr>
          <a:xfrm>
            <a:off x="1304342" y="2521010"/>
            <a:ext cx="4410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b="1" dirty="0">
                <a:solidFill>
                  <a:srgbClr val="FB723E"/>
                </a:solidFill>
                <a:latin typeface="Agency FB" panose="020B0503020202020204" pitchFamily="34" charset="0"/>
              </a:rPr>
              <a:t>THANKS</a:t>
            </a:r>
            <a:endParaRPr lang="zh-CN" altLang="en-US" sz="6600" b="1" dirty="0">
              <a:solidFill>
                <a:srgbClr val="FB723E"/>
              </a:solidFill>
              <a:latin typeface="Agency FB" panose="020B0503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F6CE547-BB4A-4C1E-A1A1-B168119A5EAA}"/>
              </a:ext>
            </a:extLst>
          </p:cNvPr>
          <p:cNvGrpSpPr/>
          <p:nvPr userDrawn="1"/>
        </p:nvGrpSpPr>
        <p:grpSpPr>
          <a:xfrm>
            <a:off x="1324637" y="3637748"/>
            <a:ext cx="4390363" cy="43200"/>
            <a:chOff x="7222178" y="4058605"/>
            <a:chExt cx="4390363" cy="54000"/>
          </a:xfrm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EA76D4F6-B708-4FC0-8827-8A68A5026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233014" y="4058605"/>
              <a:ext cx="216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8B16F2C6-6720-454C-97FE-9140C5B0DED1}"/>
                </a:ext>
              </a:extLst>
            </p:cNvPr>
            <p:cNvSpPr>
              <a:spLocks/>
            </p:cNvSpPr>
            <p:nvPr/>
          </p:nvSpPr>
          <p:spPr>
            <a:xfrm>
              <a:off x="11468541" y="4058605"/>
              <a:ext cx="144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B9DE5950-4BB5-42A9-8F2C-3455C924E1EE}"/>
                </a:ext>
              </a:extLst>
            </p:cNvPr>
            <p:cNvSpPr>
              <a:spLocks/>
            </p:cNvSpPr>
            <p:nvPr/>
          </p:nvSpPr>
          <p:spPr>
            <a:xfrm>
              <a:off x="7222178" y="4058605"/>
              <a:ext cx="3960000" cy="54000"/>
            </a:xfrm>
            <a:prstGeom prst="parallelogram">
              <a:avLst>
                <a:gd name="adj" fmla="val 79387"/>
              </a:avLst>
            </a:prstGeom>
            <a:solidFill>
              <a:srgbClr val="FB72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6615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F7DD27-4968-4D10-ADFE-6EEB1F2A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5B32-7A3F-F243-AA0F-3837E2F8BFCE}" type="datetime1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2EE9B36-CE87-4554-9040-E8484424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2A8FF0-7AD1-4D5E-9FE3-01FFB760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86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FC644-A1E4-9945-85BF-56260EE432B2}" type="datetime1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32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7E8ADD6-C397-49FE-85DF-9BAE3A46D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78954B-816E-4F9C-A137-643D3DABF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E84FE6-F61C-4E09-B97B-8995C4DB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BA2D-C99E-864C-B05D-07A93811BF1B}" type="datetime1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CBEBB-F032-4A0F-B542-B0587851E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459144-75C6-4698-85D1-EBF66344F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090FF-4C3E-4CD2-99D2-F70D8A0EB0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7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9" r:id="rId4"/>
    <p:sldLayoutId id="2147483657" r:id="rId5"/>
    <p:sldLayoutId id="2147483655" r:id="rId6"/>
    <p:sldLayoutId id="214748365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hyperlink" Target="&#30452;&#25773;&#31034;&#20363;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2.mp4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3CD5C5-0CDE-421A-A3FB-E4B010E65D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4000" dirty="0"/>
              <a:t>通信运营商数字化学习平台项目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A7E07D-F914-4BA1-B031-CD2321523B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800" dirty="0"/>
              <a:t>四川飞拉网络科技有限责任公司</a:t>
            </a:r>
            <a:endParaRPr lang="en-US" altLang="zh-CN" sz="1800" dirty="0"/>
          </a:p>
          <a:p>
            <a:pPr>
              <a:lnSpc>
                <a:spcPct val="150000"/>
              </a:lnSpc>
            </a:pPr>
            <a:r>
              <a:rPr lang="en-US" altLang="zh-CN" sz="1800" dirty="0"/>
              <a:t>2022.11</a:t>
            </a:r>
          </a:p>
          <a:p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117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团队介绍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670073D-E10A-AAFD-5050-F3AFD9C41AE5}"/>
              </a:ext>
            </a:extLst>
          </p:cNvPr>
          <p:cNvSpPr txBox="1"/>
          <p:nvPr/>
        </p:nvSpPr>
        <p:spPr>
          <a:xfrm>
            <a:off x="1701248" y="1548491"/>
            <a:ext cx="8789504" cy="39014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4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285750" indent="-285750">
              <a:spcBef>
                <a:spcPts val="1200"/>
              </a:spcBef>
              <a:buFont typeface="Wingdings" pitchFamily="2" charset="2"/>
              <a:buChar char="n"/>
            </a:pPr>
            <a:r>
              <a:rPr lang="zh-CN" altLang="zh-CN" b="1" dirty="0"/>
              <a:t>冯敏，</a:t>
            </a:r>
            <a:r>
              <a:rPr lang="zh-CN" altLang="zh-CN" dirty="0"/>
              <a:t>通信业资深项目经理，高级培训师，飞拉科技创始人。</a:t>
            </a:r>
            <a:r>
              <a:rPr lang="en-US" altLang="zh-CN" dirty="0"/>
              <a:t>2008</a:t>
            </a:r>
            <a:r>
              <a:rPr lang="zh-CN" altLang="zh-CN" dirty="0"/>
              <a:t>年入职运营商咨询服务行业，在咨询培训工作做到高级项目经理、咨询总监；</a:t>
            </a:r>
            <a:r>
              <a:rPr lang="en-US" altLang="zh-CN" dirty="0"/>
              <a:t>2018</a:t>
            </a:r>
            <a:r>
              <a:rPr lang="zh-CN" altLang="zh-CN" dirty="0"/>
              <a:t>年创立飞拉科技，主要业务为通信运营商的线上外呼、新媒体运营、企微社群线上运营及培训赋能项目；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n"/>
            </a:pPr>
            <a:r>
              <a:rPr lang="zh-CN" altLang="zh-CN" b="1" dirty="0"/>
              <a:t>陈加莉，</a:t>
            </a:r>
            <a:r>
              <a:rPr lang="en-US" altLang="zh-CN" dirty="0"/>
              <a:t>2006</a:t>
            </a:r>
            <a:r>
              <a:rPr lang="zh-CN" altLang="zh-CN" dirty="0"/>
              <a:t>年至</a:t>
            </a:r>
            <a:r>
              <a:rPr lang="en-US" altLang="zh-CN" dirty="0"/>
              <a:t>2015</a:t>
            </a:r>
            <a:r>
              <a:rPr lang="zh-CN" altLang="zh-CN" dirty="0"/>
              <a:t>年就职于四川移动凉山分公司，</a:t>
            </a:r>
            <a:r>
              <a:rPr lang="en-US" altLang="zh-CN" dirty="0"/>
              <a:t>2015-2018</a:t>
            </a:r>
            <a:r>
              <a:rPr lang="zh-CN" altLang="zh-CN" dirty="0"/>
              <a:t>就职于四川联通达州分公司，</a:t>
            </a:r>
            <a:r>
              <a:rPr lang="en-US" altLang="zh-CN" dirty="0"/>
              <a:t>2018</a:t>
            </a:r>
            <a:r>
              <a:rPr lang="zh-CN" altLang="zh-CN" dirty="0"/>
              <a:t>年加入飞拉科技。具有十多年运营商工作经验，</a:t>
            </a:r>
            <a:r>
              <a:rPr lang="en-US" altLang="zh-CN" dirty="0"/>
              <a:t>4</a:t>
            </a:r>
            <a:r>
              <a:rPr lang="zh-CN" altLang="zh-CN" dirty="0"/>
              <a:t>年运营商外呼、直播运营等项目管理经验；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n"/>
            </a:pPr>
            <a:r>
              <a:rPr lang="zh-CN" altLang="zh-CN" b="1" dirty="0"/>
              <a:t>刘平平，</a:t>
            </a:r>
            <a:r>
              <a:rPr lang="en-US" altLang="zh-CN" dirty="0"/>
              <a:t>2014</a:t>
            </a:r>
            <a:r>
              <a:rPr lang="zh-CN" altLang="zh-CN" dirty="0"/>
              <a:t>年入职运营商新媒体运营公司，</a:t>
            </a:r>
            <a:r>
              <a:rPr lang="en-US" altLang="zh-CN" dirty="0"/>
              <a:t>2019</a:t>
            </a:r>
            <a:r>
              <a:rPr lang="zh-CN" altLang="zh-CN" dirty="0"/>
              <a:t>年加入飞拉科技，主要负责运营商新媒体、企业微信、社群营销相关项目管理；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n"/>
            </a:pPr>
            <a:r>
              <a:rPr lang="zh-CN" altLang="zh-CN" b="1" dirty="0"/>
              <a:t>李若兰，</a:t>
            </a:r>
            <a:r>
              <a:rPr lang="en-US" altLang="zh-CN" dirty="0"/>
              <a:t>2018</a:t>
            </a:r>
            <a:r>
              <a:rPr lang="zh-CN" altLang="zh-CN" dirty="0"/>
              <a:t>年参加工作，具有</a:t>
            </a:r>
            <a:r>
              <a:rPr lang="en-US" altLang="zh-CN" dirty="0"/>
              <a:t>4</a:t>
            </a:r>
            <a:r>
              <a:rPr lang="zh-CN" altLang="zh-CN" dirty="0"/>
              <a:t>年广告、平面设计工作经验，</a:t>
            </a:r>
            <a:r>
              <a:rPr lang="en-US" altLang="zh-CN" dirty="0"/>
              <a:t>2022</a:t>
            </a:r>
            <a:r>
              <a:rPr lang="zh-CN" altLang="zh-CN" dirty="0"/>
              <a:t>年加入飞拉科技，主要支撑四川省移动直播、营销赋能支撑工作，负责传播和设计相关工作。</a:t>
            </a:r>
          </a:p>
          <a:p>
            <a:pPr marL="285750" indent="-285750">
              <a:spcBef>
                <a:spcPts val="1200"/>
              </a:spcBef>
              <a:buFont typeface="Wingdings" pitchFamily="2" charset="2"/>
              <a:buChar char="n"/>
            </a:pPr>
            <a:r>
              <a:rPr lang="zh-CN" altLang="zh-CN" dirty="0"/>
              <a:t>飞拉科技另外有门店管理、外呼管理、数据分析支撑及人事、财务等岗位成员，目前公司在职员工</a:t>
            </a:r>
            <a:r>
              <a:rPr lang="en-US" altLang="zh-CN" dirty="0"/>
              <a:t>26</a:t>
            </a:r>
            <a:r>
              <a:rPr lang="zh-CN" altLang="zh-CN" dirty="0"/>
              <a:t>人。 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8DA5C02-A713-1FC2-CD0E-0520DD35B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5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财务数据概况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D708AED-6817-226B-0DFA-4561ABF70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937716"/>
              </p:ext>
            </p:extLst>
          </p:nvPr>
        </p:nvGraphicFramePr>
        <p:xfrm>
          <a:off x="2073966" y="2178075"/>
          <a:ext cx="8305194" cy="242882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382988">
                  <a:extLst>
                    <a:ext uri="{9D8B030D-6E8A-4147-A177-3AD203B41FA5}">
                      <a16:colId xmlns:a16="http://schemas.microsoft.com/office/drawing/2014/main" val="742971827"/>
                    </a:ext>
                  </a:extLst>
                </a:gridCol>
                <a:gridCol w="1382988">
                  <a:extLst>
                    <a:ext uri="{9D8B030D-6E8A-4147-A177-3AD203B41FA5}">
                      <a16:colId xmlns:a16="http://schemas.microsoft.com/office/drawing/2014/main" val="3463989303"/>
                    </a:ext>
                  </a:extLst>
                </a:gridCol>
                <a:gridCol w="1382988">
                  <a:extLst>
                    <a:ext uri="{9D8B030D-6E8A-4147-A177-3AD203B41FA5}">
                      <a16:colId xmlns:a16="http://schemas.microsoft.com/office/drawing/2014/main" val="2758379512"/>
                    </a:ext>
                  </a:extLst>
                </a:gridCol>
                <a:gridCol w="1382988">
                  <a:extLst>
                    <a:ext uri="{9D8B030D-6E8A-4147-A177-3AD203B41FA5}">
                      <a16:colId xmlns:a16="http://schemas.microsoft.com/office/drawing/2014/main" val="2114748650"/>
                    </a:ext>
                  </a:extLst>
                </a:gridCol>
                <a:gridCol w="1386621">
                  <a:extLst>
                    <a:ext uri="{9D8B030D-6E8A-4147-A177-3AD203B41FA5}">
                      <a16:colId xmlns:a16="http://schemas.microsoft.com/office/drawing/2014/main" val="1530539132"/>
                    </a:ext>
                  </a:extLst>
                </a:gridCol>
                <a:gridCol w="1386621">
                  <a:extLst>
                    <a:ext uri="{9D8B030D-6E8A-4147-A177-3AD203B41FA5}">
                      <a16:colId xmlns:a16="http://schemas.microsoft.com/office/drawing/2014/main" val="3804924264"/>
                    </a:ext>
                  </a:extLst>
                </a:gridCol>
              </a:tblGrid>
              <a:tr h="666198">
                <a:tc>
                  <a:txBody>
                    <a:bodyPr/>
                    <a:lstStyle/>
                    <a:p>
                      <a:pPr algn="ctr"/>
                      <a:r>
                        <a:rPr lang="zh-CN" sz="1600" kern="0" dirty="0">
                          <a:solidFill>
                            <a:schemeClr val="accent2"/>
                          </a:solidFill>
                          <a:effectLst/>
                        </a:rPr>
                        <a:t>年度</a:t>
                      </a:r>
                      <a:endParaRPr lang="zh-CN" sz="1600" kern="100" dirty="0">
                        <a:solidFill>
                          <a:schemeClr val="accent2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chemeClr val="accent2"/>
                          </a:solidFill>
                          <a:effectLst/>
                        </a:rPr>
                        <a:t>2018</a:t>
                      </a:r>
                      <a:r>
                        <a:rPr lang="zh-CN" sz="1600" kern="0" dirty="0">
                          <a:solidFill>
                            <a:schemeClr val="accent2"/>
                          </a:solidFill>
                          <a:effectLst/>
                        </a:rPr>
                        <a:t>年</a:t>
                      </a:r>
                      <a:endParaRPr lang="zh-CN" sz="1600" kern="100" dirty="0">
                        <a:solidFill>
                          <a:schemeClr val="accent2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>
                          <a:solidFill>
                            <a:schemeClr val="accent2"/>
                          </a:solidFill>
                          <a:effectLst/>
                        </a:rPr>
                        <a:t>2019</a:t>
                      </a:r>
                      <a:r>
                        <a:rPr lang="zh-CN" sz="1600" kern="0">
                          <a:solidFill>
                            <a:schemeClr val="accent2"/>
                          </a:solidFill>
                          <a:effectLst/>
                        </a:rPr>
                        <a:t>年</a:t>
                      </a:r>
                      <a:endParaRPr lang="zh-CN" sz="1600" kern="100">
                        <a:solidFill>
                          <a:schemeClr val="accent2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>
                          <a:solidFill>
                            <a:schemeClr val="accent2"/>
                          </a:solidFill>
                          <a:effectLst/>
                        </a:rPr>
                        <a:t>2020</a:t>
                      </a:r>
                      <a:r>
                        <a:rPr lang="zh-CN" sz="1600" kern="0" dirty="0">
                          <a:solidFill>
                            <a:schemeClr val="accent2"/>
                          </a:solidFill>
                          <a:effectLst/>
                        </a:rPr>
                        <a:t>年</a:t>
                      </a:r>
                      <a:endParaRPr lang="zh-CN" sz="1600" kern="100" dirty="0">
                        <a:solidFill>
                          <a:schemeClr val="accent2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kern="0" dirty="0">
                          <a:solidFill>
                            <a:schemeClr val="accent2"/>
                          </a:solidFill>
                          <a:effectLst/>
                        </a:rPr>
                        <a:t>2021</a:t>
                      </a:r>
                      <a:r>
                        <a:rPr lang="zh-CN" sz="1600" kern="0" dirty="0">
                          <a:solidFill>
                            <a:schemeClr val="accent2"/>
                          </a:solidFill>
                          <a:effectLst/>
                        </a:rPr>
                        <a:t>年</a:t>
                      </a:r>
                      <a:endParaRPr lang="zh-CN" sz="1600" kern="100" dirty="0">
                        <a:solidFill>
                          <a:schemeClr val="accent2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kern="0" dirty="0">
                          <a:solidFill>
                            <a:schemeClr val="accent2"/>
                          </a:solidFill>
                          <a:effectLst/>
                        </a:rPr>
                        <a:t>2022</a:t>
                      </a:r>
                      <a:r>
                        <a:rPr lang="zh-CN" sz="1600" kern="0" dirty="0">
                          <a:solidFill>
                            <a:schemeClr val="accent2"/>
                          </a:solidFill>
                          <a:effectLst/>
                        </a:rPr>
                        <a:t>年预测</a:t>
                      </a:r>
                      <a:endParaRPr lang="zh-CN" sz="1600" kern="100" dirty="0">
                        <a:solidFill>
                          <a:schemeClr val="accent2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109846" marR="109846" marT="0" marB="0" anchor="ctr"/>
                </a:tc>
                <a:extLst>
                  <a:ext uri="{0D108BD9-81ED-4DB2-BD59-A6C34878D82A}">
                    <a16:rowId xmlns:a16="http://schemas.microsoft.com/office/drawing/2014/main" val="937219725"/>
                  </a:ext>
                </a:extLst>
              </a:tr>
              <a:tr h="564488">
                <a:tc>
                  <a:txBody>
                    <a:bodyPr/>
                    <a:lstStyle/>
                    <a:p>
                      <a:pPr algn="ctr"/>
                      <a:r>
                        <a:rPr lang="zh-CN" sz="16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营业收入（万）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0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200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170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250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350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extLst>
                  <a:ext uri="{0D108BD9-81ED-4DB2-BD59-A6C34878D82A}">
                    <a16:rowId xmlns:a16="http://schemas.microsoft.com/office/drawing/2014/main" val="3441701468"/>
                  </a:ext>
                </a:extLst>
              </a:tr>
              <a:tr h="552283">
                <a:tc>
                  <a:txBody>
                    <a:bodyPr/>
                    <a:lstStyle/>
                    <a:p>
                      <a:pPr algn="ctr"/>
                      <a:r>
                        <a:rPr lang="zh-CN" sz="16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净利润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  <a:p>
                      <a:pPr algn="ctr"/>
                      <a:r>
                        <a:rPr lang="zh-CN" sz="16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（万）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-6.7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46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40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115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182</a:t>
                      </a:r>
                      <a:endParaRPr lang="zh-CN" sz="1600" kern="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extLst>
                  <a:ext uri="{0D108BD9-81ED-4DB2-BD59-A6C34878D82A}">
                    <a16:rowId xmlns:a16="http://schemas.microsoft.com/office/drawing/2014/main" val="573901894"/>
                  </a:ext>
                </a:extLst>
              </a:tr>
              <a:tr h="645856">
                <a:tc>
                  <a:txBody>
                    <a:bodyPr/>
                    <a:lstStyle/>
                    <a:p>
                      <a:pPr algn="ctr"/>
                      <a:r>
                        <a:rPr lang="zh-CN" sz="16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企业负债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  <a:p>
                      <a:pPr algn="ctr"/>
                      <a:r>
                        <a:rPr lang="zh-CN" sz="16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（万）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10.27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/</a:t>
                      </a:r>
                      <a:endParaRPr lang="zh-CN" sz="1600" kern="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/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/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angSong" panose="02010609060101010101" pitchFamily="49" charset="-122"/>
                          <a:ea typeface="FangSong" panose="02010609060101010101" pitchFamily="49" charset="-122"/>
                        </a:rPr>
                        <a:t>/</a:t>
                      </a:r>
                      <a:endParaRPr lang="zh-CN" sz="1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angSong" panose="02010609060101010101" pitchFamily="49" charset="-122"/>
                        <a:ea typeface="FangSong" panose="02010609060101010101" pitchFamily="49" charset="-122"/>
                      </a:endParaRPr>
                    </a:p>
                  </a:txBody>
                  <a:tcPr marL="109846" marR="109846" marT="0" marB="0" anchor="ctr"/>
                </a:tc>
                <a:extLst>
                  <a:ext uri="{0D108BD9-81ED-4DB2-BD59-A6C34878D82A}">
                    <a16:rowId xmlns:a16="http://schemas.microsoft.com/office/drawing/2014/main" val="4023999873"/>
                  </a:ext>
                </a:extLst>
              </a:tr>
            </a:tbl>
          </a:graphicData>
        </a:graphic>
      </p:graphicFrame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01E7C0-DA99-CB87-44B9-803053590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518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商业模式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72F2EDF-4ED6-BFB2-7544-AFA4AD19695B}"/>
              </a:ext>
            </a:extLst>
          </p:cNvPr>
          <p:cNvSpPr txBox="1"/>
          <p:nvPr/>
        </p:nvSpPr>
        <p:spPr>
          <a:xfrm>
            <a:off x="1331178" y="2008571"/>
            <a:ext cx="9529644" cy="34243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n"/>
              <a:defRPr sz="14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en" altLang="zh-CN" b="1" dirty="0">
                <a:solidFill>
                  <a:schemeClr val="accent2"/>
                </a:solidFill>
              </a:rPr>
              <a:t>B</a:t>
            </a:r>
            <a:r>
              <a:rPr lang="zh-CN" altLang="en-US" b="1" dirty="0">
                <a:solidFill>
                  <a:schemeClr val="accent2"/>
                </a:solidFill>
              </a:rPr>
              <a:t>端服务支撑项目：</a:t>
            </a:r>
            <a:r>
              <a:rPr lang="zh-CN" altLang="en-US" dirty="0"/>
              <a:t>搭建数字化学习平台，开展定制化赋能支撑</a:t>
            </a:r>
            <a:r>
              <a:rPr lang="en-US" altLang="zh-CN" dirty="0"/>
              <a:t>/</a:t>
            </a:r>
            <a:r>
              <a:rPr lang="zh-CN" altLang="en-US" dirty="0"/>
              <a:t>数字化学习支撑项目（如省移动直播赋能、营销赋能、新媒体运营支撑项目）。签订框架合作协议，打造集约化的数字化课程订单模式，按照单场直播、单条视频或课件收费；优化内容制作流程，通过批量化生产，提升内容生产效率，降低单条内容制作成本，形成核心竞争力；（此为公司的核心业务，年营收目标</a:t>
            </a:r>
            <a:r>
              <a:rPr lang="en-US" altLang="zh-CN" dirty="0"/>
              <a:t>800</a:t>
            </a:r>
            <a:r>
              <a:rPr lang="zh-CN" altLang="en-US" dirty="0"/>
              <a:t>万）</a:t>
            </a:r>
          </a:p>
          <a:p>
            <a:r>
              <a:rPr lang="en" altLang="zh-CN" b="1" dirty="0">
                <a:solidFill>
                  <a:schemeClr val="accent2"/>
                </a:solidFill>
              </a:rPr>
              <a:t>C</a:t>
            </a:r>
            <a:r>
              <a:rPr lang="zh-CN" altLang="en-US" b="1" dirty="0">
                <a:solidFill>
                  <a:schemeClr val="accent2"/>
                </a:solidFill>
              </a:rPr>
              <a:t>端标准化课程：</a:t>
            </a:r>
            <a:r>
              <a:rPr lang="zh-CN" altLang="en-US" dirty="0"/>
              <a:t>标准课程的开发和售卖。将定制化内容再创作，或者专门制作系列线上课程，进行会员制售卖。（比如，运营商</a:t>
            </a:r>
            <a:r>
              <a:rPr lang="en" altLang="zh-CN" dirty="0"/>
              <a:t>PPT</a:t>
            </a:r>
            <a:r>
              <a:rPr lang="zh-CN" altLang="en-US" dirty="0"/>
              <a:t>精品课程、门店销售、线上运营课程等）（此为撬动公司知名度的杠杆业务，营收目标</a:t>
            </a:r>
            <a:r>
              <a:rPr lang="en-US" altLang="zh-CN" dirty="0"/>
              <a:t>100</a:t>
            </a:r>
            <a:r>
              <a:rPr lang="zh-CN" altLang="en-US" dirty="0"/>
              <a:t>万）</a:t>
            </a:r>
          </a:p>
          <a:p>
            <a:r>
              <a:rPr lang="zh-CN" altLang="en-US" b="1" dirty="0">
                <a:solidFill>
                  <a:schemeClr val="accent2"/>
                </a:solidFill>
              </a:rPr>
              <a:t>线下培训及训战基地运营：</a:t>
            </a:r>
            <a:r>
              <a:rPr lang="zh-CN" altLang="en-US" dirty="0"/>
              <a:t>回归到线下，拓展训战基地运营、线下培训项目（需要有入围名单或者特别的契机）（此为公司的培育业务，用线上课程的利润来支持运转，年产值目标</a:t>
            </a:r>
            <a:r>
              <a:rPr lang="en-US" altLang="zh-CN" dirty="0"/>
              <a:t>100</a:t>
            </a:r>
            <a:r>
              <a:rPr lang="zh-CN" altLang="en-US" dirty="0"/>
              <a:t>万）。</a:t>
            </a:r>
          </a:p>
          <a:p>
            <a:r>
              <a:rPr lang="zh-CN" altLang="en-US" dirty="0"/>
              <a:t>预测公司业务达到千万级别，会推动一个高速增长期，有望做到</a:t>
            </a:r>
            <a:r>
              <a:rPr lang="en-US" altLang="zh-CN" dirty="0"/>
              <a:t>2</a:t>
            </a:r>
            <a:r>
              <a:rPr lang="zh-CN" altLang="en-US" dirty="0"/>
              <a:t>亿目标产值。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8869D65-AC2C-6A69-20D6-52879FA5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24507D0-FAC8-50F5-979F-4017B13FCE49}"/>
              </a:ext>
            </a:extLst>
          </p:cNvPr>
          <p:cNvSpPr txBox="1"/>
          <p:nvPr/>
        </p:nvSpPr>
        <p:spPr>
          <a:xfrm>
            <a:off x="928468" y="1148899"/>
            <a:ext cx="10712670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ern="1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仿宋" panose="02010609060101010101" pitchFamily="49" charset="-122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仅做未来</a:t>
            </a:r>
            <a:r>
              <a:rPr lang="en-US" altLang="zh-CN" dirty="0">
                <a:solidFill>
                  <a:schemeClr val="accent2"/>
                </a:solidFill>
              </a:rPr>
              <a:t>1-2</a:t>
            </a:r>
            <a:r>
              <a:rPr lang="zh-CN" altLang="en-US" dirty="0">
                <a:solidFill>
                  <a:schemeClr val="accent2"/>
                </a:solidFill>
              </a:rPr>
              <a:t>年业务发展规划，预计营收</a:t>
            </a:r>
            <a:r>
              <a:rPr lang="en-US" altLang="zh-CN" dirty="0">
                <a:solidFill>
                  <a:schemeClr val="accent2"/>
                </a:solidFill>
              </a:rPr>
              <a:t>1000</a:t>
            </a:r>
            <a:r>
              <a:rPr lang="zh-CN" altLang="en-US" dirty="0">
                <a:solidFill>
                  <a:schemeClr val="accent2"/>
                </a:solidFill>
              </a:rPr>
              <a:t>万，毛利润</a:t>
            </a:r>
            <a:r>
              <a:rPr lang="en-US" altLang="zh-CN" dirty="0">
                <a:solidFill>
                  <a:schemeClr val="accent2"/>
                </a:solidFill>
              </a:rPr>
              <a:t>25%-35%【</a:t>
            </a:r>
            <a:r>
              <a:rPr lang="zh-CN" altLang="en-US" dirty="0">
                <a:solidFill>
                  <a:schemeClr val="accent2"/>
                </a:solidFill>
              </a:rPr>
              <a:t>不引入资本的惯性增长预测</a:t>
            </a:r>
            <a:r>
              <a:rPr lang="en-US" altLang="zh-CN" dirty="0">
                <a:solidFill>
                  <a:schemeClr val="accent2"/>
                </a:solidFill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3887808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运营规划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72F2EDF-4ED6-BFB2-7544-AFA4AD19695B}"/>
              </a:ext>
            </a:extLst>
          </p:cNvPr>
          <p:cNvSpPr txBox="1"/>
          <p:nvPr/>
        </p:nvSpPr>
        <p:spPr>
          <a:xfrm>
            <a:off x="1209822" y="1219894"/>
            <a:ext cx="9856095" cy="37321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n"/>
              <a:defRPr sz="14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b="1" dirty="0">
                <a:solidFill>
                  <a:schemeClr val="accent2"/>
                </a:solidFill>
              </a:rPr>
              <a:t>平台建设迭代：</a:t>
            </a:r>
            <a:r>
              <a:rPr lang="zh-CN" altLang="zh-CN" dirty="0"/>
              <a:t>组建</a:t>
            </a:r>
            <a:r>
              <a:rPr lang="en-US" altLang="zh-CN" dirty="0"/>
              <a:t>IT</a:t>
            </a:r>
            <a:r>
              <a:rPr lang="zh-CN" altLang="zh-CN" dirty="0"/>
              <a:t>团队，对运营商“数字化微学习平台”升级迭代，形成标准化的平台产品；【预计年度投入</a:t>
            </a:r>
            <a:r>
              <a:rPr lang="en-US" altLang="zh-CN" dirty="0"/>
              <a:t>100</a:t>
            </a:r>
            <a:r>
              <a:rPr lang="zh-CN" altLang="zh-CN" dirty="0"/>
              <a:t>万至</a:t>
            </a:r>
            <a:r>
              <a:rPr lang="en-US" altLang="zh-CN" dirty="0"/>
              <a:t>150</a:t>
            </a:r>
            <a:r>
              <a:rPr lang="zh-CN" altLang="zh-CN" dirty="0"/>
              <a:t>万】</a:t>
            </a:r>
          </a:p>
          <a:p>
            <a:r>
              <a:rPr lang="zh-CN" altLang="en-US" b="1" dirty="0">
                <a:solidFill>
                  <a:schemeClr val="accent2"/>
                </a:solidFill>
              </a:rPr>
              <a:t>提升内容能力：</a:t>
            </a:r>
            <a:r>
              <a:rPr lang="zh-CN" altLang="zh-CN" dirty="0"/>
              <a:t>健全内容制作团队，建立案例素材库，提升短视频及相关数字化学习内容制作效率；【预计年度投入</a:t>
            </a:r>
            <a:r>
              <a:rPr lang="en-US" altLang="zh-CN" dirty="0"/>
              <a:t>100</a:t>
            </a:r>
            <a:r>
              <a:rPr lang="zh-CN" altLang="zh-CN" dirty="0"/>
              <a:t>万】</a:t>
            </a:r>
          </a:p>
          <a:p>
            <a:r>
              <a:rPr lang="zh-CN" altLang="zh-CN" b="1" dirty="0">
                <a:solidFill>
                  <a:schemeClr val="accent2"/>
                </a:solidFill>
              </a:rPr>
              <a:t>储备项目经理：</a:t>
            </a:r>
            <a:r>
              <a:rPr lang="zh-CN" altLang="zh-CN" dirty="0"/>
              <a:t>培养和储备</a:t>
            </a:r>
            <a:r>
              <a:rPr lang="en-US" altLang="zh-CN" dirty="0"/>
              <a:t>2-5</a:t>
            </a:r>
            <a:r>
              <a:rPr lang="zh-CN" altLang="zh-CN" dirty="0"/>
              <a:t>名项目经理，为全国省份展开项目做人才储备；【储备项目经理成本计入内容团队】</a:t>
            </a:r>
          </a:p>
          <a:p>
            <a:r>
              <a:rPr lang="zh-CN" altLang="zh-CN" b="1" dirty="0">
                <a:solidFill>
                  <a:schemeClr val="accent2"/>
                </a:solidFill>
              </a:rPr>
              <a:t>组建销售团队：</a:t>
            </a:r>
            <a:r>
              <a:rPr lang="zh-CN" altLang="zh-CN" dirty="0"/>
              <a:t>组建</a:t>
            </a:r>
            <a:r>
              <a:rPr lang="en-US" altLang="zh-CN" dirty="0"/>
              <a:t>5</a:t>
            </a:r>
            <a:r>
              <a:rPr lang="zh-CN" altLang="zh-CN" dirty="0"/>
              <a:t>名销售团队，负责全国市场的开拓，项目招投标跟进，其余市场的项目初期落地协同等工作。【预计年度投入</a:t>
            </a:r>
            <a:r>
              <a:rPr lang="en-US" altLang="zh-CN" dirty="0"/>
              <a:t>50</a:t>
            </a:r>
            <a:r>
              <a:rPr lang="zh-CN" altLang="zh-CN" dirty="0"/>
              <a:t>万】</a:t>
            </a:r>
          </a:p>
          <a:p>
            <a:r>
              <a:rPr lang="zh-CN" altLang="zh-CN" b="1" dirty="0">
                <a:solidFill>
                  <a:schemeClr val="accent2"/>
                </a:solidFill>
              </a:rPr>
              <a:t>公司形象升级：</a:t>
            </a:r>
            <a:r>
              <a:rPr lang="zh-CN" altLang="zh-CN" dirty="0"/>
              <a:t>办公室、网站、线上线下推广费用。【预计年度投入</a:t>
            </a:r>
            <a:r>
              <a:rPr lang="en-US" altLang="zh-CN" dirty="0"/>
              <a:t>50</a:t>
            </a:r>
            <a:r>
              <a:rPr lang="zh-CN" altLang="zh-CN" dirty="0"/>
              <a:t>万】</a:t>
            </a:r>
          </a:p>
          <a:p>
            <a:r>
              <a:rPr lang="zh-CN" altLang="zh-CN" dirty="0"/>
              <a:t>预留约</a:t>
            </a:r>
            <a:r>
              <a:rPr lang="en-US" altLang="zh-CN" dirty="0"/>
              <a:t>150</a:t>
            </a:r>
            <a:r>
              <a:rPr lang="zh-CN" altLang="zh-CN" dirty="0"/>
              <a:t>万至</a:t>
            </a:r>
            <a:r>
              <a:rPr lang="en-US" altLang="zh-CN" dirty="0"/>
              <a:t>200</a:t>
            </a:r>
            <a:r>
              <a:rPr lang="zh-CN" altLang="zh-CN" dirty="0"/>
              <a:t>万作为项目运营储备资金。 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0434728-6128-E3E4-8D07-225D4C50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D73F248-19D8-3AD5-42CA-128F63826C83}"/>
              </a:ext>
            </a:extLst>
          </p:cNvPr>
          <p:cNvSpPr txBox="1"/>
          <p:nvPr/>
        </p:nvSpPr>
        <p:spPr>
          <a:xfrm>
            <a:off x="1014357" y="5420637"/>
            <a:ext cx="10163287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围绕着业务发展，飞拉公司已申请</a:t>
            </a:r>
            <a:r>
              <a:rPr lang="en-US" altLang="zh-CN" sz="1400" b="1" kern="1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</a:t>
            </a:r>
            <a:r>
              <a:rPr lang="zh-CN" altLang="en-US" sz="1400" b="1" kern="1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项线上运营、直播运营相关软著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，已获批</a:t>
            </a:r>
            <a:r>
              <a:rPr lang="en-US" altLang="zh-CN" sz="1400" b="1" kern="1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2022</a:t>
            </a:r>
            <a:r>
              <a:rPr lang="zh-CN" altLang="en-US" sz="1400" b="1" kern="100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年国家高新企业认证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，后续将继续围绕数字化学习赛道，加强技术和产品开发</a:t>
            </a:r>
          </a:p>
        </p:txBody>
      </p:sp>
    </p:spTree>
    <p:extLst>
      <p:ext uri="{BB962C8B-B14F-4D97-AF65-F5344CB8AC3E}">
        <p14:creationId xmlns:p14="http://schemas.microsoft.com/office/powerpoint/2010/main" val="738201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02082F5-C476-4E20-878B-42F73F00B6ED}"/>
              </a:ext>
            </a:extLst>
          </p:cNvPr>
          <p:cNvSpPr/>
          <p:nvPr/>
        </p:nvSpPr>
        <p:spPr>
          <a:xfrm>
            <a:off x="6247228" y="5726341"/>
            <a:ext cx="4041265" cy="1311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53498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8A8F5F-B3E5-4ACF-9533-71DB7C0BBE93}"/>
              </a:ext>
            </a:extLst>
          </p:cNvPr>
          <p:cNvGrpSpPr/>
          <p:nvPr/>
        </p:nvGrpSpPr>
        <p:grpSpPr>
          <a:xfrm>
            <a:off x="8456692" y="4594741"/>
            <a:ext cx="2827158" cy="459144"/>
            <a:chOff x="7844269" y="4353411"/>
            <a:chExt cx="2827158" cy="459144"/>
          </a:xfrm>
        </p:grpSpPr>
        <p:sp>
          <p:nvSpPr>
            <p:cNvPr id="21" name="KSO_Shape">
              <a:extLst>
                <a:ext uri="{FF2B5EF4-FFF2-40B4-BE49-F238E27FC236}">
                  <a16:creationId xmlns:a16="http://schemas.microsoft.com/office/drawing/2014/main" id="{16846953-C0A0-4395-8E0C-CA1B59B0F7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55501" y="4519889"/>
              <a:ext cx="121799" cy="216000"/>
            </a:xfrm>
            <a:custGeom>
              <a:avLst/>
              <a:gdLst>
                <a:gd name="T0" fmla="*/ 134485 w 2938"/>
                <a:gd name="T1" fmla="*/ 2420 h 5511"/>
                <a:gd name="T2" fmla="*/ 89887 w 2938"/>
                <a:gd name="T3" fmla="*/ 15901 h 5511"/>
                <a:gd name="T4" fmla="*/ 51858 w 2938"/>
                <a:gd name="T5" fmla="*/ 41481 h 5511"/>
                <a:gd name="T6" fmla="*/ 22817 w 2938"/>
                <a:gd name="T7" fmla="*/ 77085 h 5511"/>
                <a:gd name="T8" fmla="*/ 4840 w 2938"/>
                <a:gd name="T9" fmla="*/ 119257 h 5511"/>
                <a:gd name="T10" fmla="*/ 0 w 2938"/>
                <a:gd name="T11" fmla="*/ 1746336 h 5511"/>
                <a:gd name="T12" fmla="*/ 4840 w 2938"/>
                <a:gd name="T13" fmla="*/ 1786089 h 5511"/>
                <a:gd name="T14" fmla="*/ 22817 w 2938"/>
                <a:gd name="T15" fmla="*/ 1828606 h 5511"/>
                <a:gd name="T16" fmla="*/ 51858 w 2938"/>
                <a:gd name="T17" fmla="*/ 1863865 h 5511"/>
                <a:gd name="T18" fmla="*/ 89887 w 2938"/>
                <a:gd name="T19" fmla="*/ 1889445 h 5511"/>
                <a:gd name="T20" fmla="*/ 134485 w 2938"/>
                <a:gd name="T21" fmla="*/ 1903272 h 5511"/>
                <a:gd name="T22" fmla="*/ 864989 w 2938"/>
                <a:gd name="T23" fmla="*/ 1905000 h 5511"/>
                <a:gd name="T24" fmla="*/ 911316 w 2938"/>
                <a:gd name="T25" fmla="*/ 1895667 h 5511"/>
                <a:gd name="T26" fmla="*/ 952111 w 2938"/>
                <a:gd name="T27" fmla="*/ 1873544 h 5511"/>
                <a:gd name="T28" fmla="*/ 984263 w 2938"/>
                <a:gd name="T29" fmla="*/ 1841396 h 5511"/>
                <a:gd name="T30" fmla="*/ 1006043 w 2938"/>
                <a:gd name="T31" fmla="*/ 1800953 h 5511"/>
                <a:gd name="T32" fmla="*/ 1015377 w 2938"/>
                <a:gd name="T33" fmla="*/ 1754633 h 5511"/>
                <a:gd name="T34" fmla="*/ 1013994 w 2938"/>
                <a:gd name="T35" fmla="*/ 134812 h 5511"/>
                <a:gd name="T36" fmla="*/ 999820 w 2938"/>
                <a:gd name="T37" fmla="*/ 90220 h 5511"/>
                <a:gd name="T38" fmla="*/ 974237 w 2938"/>
                <a:gd name="T39" fmla="*/ 52542 h 5511"/>
                <a:gd name="T40" fmla="*/ 938973 w 2938"/>
                <a:gd name="T41" fmla="*/ 23160 h 5511"/>
                <a:gd name="T42" fmla="*/ 896450 w 2938"/>
                <a:gd name="T43" fmla="*/ 5531 h 5511"/>
                <a:gd name="T44" fmla="*/ 412789 w 2938"/>
                <a:gd name="T45" fmla="*/ 127553 h 5511"/>
                <a:gd name="T46" fmla="*/ 615380 w 2938"/>
                <a:gd name="T47" fmla="*/ 129973 h 5511"/>
                <a:gd name="T48" fmla="*/ 629209 w 2938"/>
                <a:gd name="T49" fmla="*/ 141034 h 5511"/>
                <a:gd name="T50" fmla="*/ 635086 w 2938"/>
                <a:gd name="T51" fmla="*/ 159009 h 5511"/>
                <a:gd name="T52" fmla="*/ 630938 w 2938"/>
                <a:gd name="T53" fmla="*/ 174219 h 5511"/>
                <a:gd name="T54" fmla="*/ 618146 w 2938"/>
                <a:gd name="T55" fmla="*/ 187009 h 5511"/>
                <a:gd name="T56" fmla="*/ 412789 w 2938"/>
                <a:gd name="T57" fmla="*/ 190811 h 5511"/>
                <a:gd name="T58" fmla="*/ 397577 w 2938"/>
                <a:gd name="T59" fmla="*/ 187009 h 5511"/>
                <a:gd name="T60" fmla="*/ 384440 w 2938"/>
                <a:gd name="T61" fmla="*/ 174219 h 5511"/>
                <a:gd name="T62" fmla="*/ 380637 w 2938"/>
                <a:gd name="T63" fmla="*/ 159009 h 5511"/>
                <a:gd name="T64" fmla="*/ 386168 w 2938"/>
                <a:gd name="T65" fmla="*/ 141034 h 5511"/>
                <a:gd name="T66" fmla="*/ 400343 w 2938"/>
                <a:gd name="T67" fmla="*/ 129973 h 5511"/>
                <a:gd name="T68" fmla="*/ 507516 w 2938"/>
                <a:gd name="T69" fmla="*/ 1841742 h 5511"/>
                <a:gd name="T70" fmla="*/ 479513 w 2938"/>
                <a:gd name="T71" fmla="*/ 1837594 h 5511"/>
                <a:gd name="T72" fmla="*/ 454275 w 2938"/>
                <a:gd name="T73" fmla="*/ 1825495 h 5511"/>
                <a:gd name="T74" fmla="*/ 434223 w 2938"/>
                <a:gd name="T75" fmla="*/ 1806829 h 5511"/>
                <a:gd name="T76" fmla="*/ 420049 w 2938"/>
                <a:gd name="T77" fmla="*/ 1783323 h 5511"/>
                <a:gd name="T78" fmla="*/ 413134 w 2938"/>
                <a:gd name="T79" fmla="*/ 1756015 h 5511"/>
                <a:gd name="T80" fmla="*/ 413826 w 2938"/>
                <a:gd name="T81" fmla="*/ 1731818 h 5511"/>
                <a:gd name="T82" fmla="*/ 422123 w 2938"/>
                <a:gd name="T83" fmla="*/ 1704856 h 5511"/>
                <a:gd name="T84" fmla="*/ 437335 w 2938"/>
                <a:gd name="T85" fmla="*/ 1682387 h 5511"/>
                <a:gd name="T86" fmla="*/ 458078 w 2938"/>
                <a:gd name="T87" fmla="*/ 1665103 h 5511"/>
                <a:gd name="T88" fmla="*/ 483661 w 2938"/>
                <a:gd name="T89" fmla="*/ 1654042 h 5511"/>
                <a:gd name="T90" fmla="*/ 507516 w 2938"/>
                <a:gd name="T91" fmla="*/ 1651277 h 5511"/>
                <a:gd name="T92" fmla="*/ 536210 w 2938"/>
                <a:gd name="T93" fmla="*/ 1655425 h 5511"/>
                <a:gd name="T94" fmla="*/ 561102 w 2938"/>
                <a:gd name="T95" fmla="*/ 1667523 h 5511"/>
                <a:gd name="T96" fmla="*/ 581154 w 2938"/>
                <a:gd name="T97" fmla="*/ 1685498 h 5511"/>
                <a:gd name="T98" fmla="*/ 595674 w 2938"/>
                <a:gd name="T99" fmla="*/ 1709349 h 5511"/>
                <a:gd name="T100" fmla="*/ 602589 w 2938"/>
                <a:gd name="T101" fmla="*/ 1737003 h 5511"/>
                <a:gd name="T102" fmla="*/ 601897 w 2938"/>
                <a:gd name="T103" fmla="*/ 1761200 h 5511"/>
                <a:gd name="T104" fmla="*/ 593600 w 2938"/>
                <a:gd name="T105" fmla="*/ 1787817 h 5511"/>
                <a:gd name="T106" fmla="*/ 578388 w 2938"/>
                <a:gd name="T107" fmla="*/ 1810631 h 5511"/>
                <a:gd name="T108" fmla="*/ 556954 w 2938"/>
                <a:gd name="T109" fmla="*/ 1827915 h 5511"/>
                <a:gd name="T110" fmla="*/ 531370 w 2938"/>
                <a:gd name="T111" fmla="*/ 1838631 h 5511"/>
                <a:gd name="T112" fmla="*/ 952456 w 2938"/>
                <a:gd name="T113" fmla="*/ 1587673 h 55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38" h="5511">
                  <a:moveTo>
                    <a:pt x="2479" y="0"/>
                  </a:moveTo>
                  <a:lnTo>
                    <a:pt x="458" y="0"/>
                  </a:lnTo>
                  <a:lnTo>
                    <a:pt x="435" y="1"/>
                  </a:lnTo>
                  <a:lnTo>
                    <a:pt x="412" y="3"/>
                  </a:lnTo>
                  <a:lnTo>
                    <a:pt x="389" y="7"/>
                  </a:lnTo>
                  <a:lnTo>
                    <a:pt x="366" y="11"/>
                  </a:lnTo>
                  <a:lnTo>
                    <a:pt x="345" y="16"/>
                  </a:lnTo>
                  <a:lnTo>
                    <a:pt x="322" y="22"/>
                  </a:lnTo>
                  <a:lnTo>
                    <a:pt x="301" y="29"/>
                  </a:lnTo>
                  <a:lnTo>
                    <a:pt x="281" y="37"/>
                  </a:lnTo>
                  <a:lnTo>
                    <a:pt x="260" y="46"/>
                  </a:lnTo>
                  <a:lnTo>
                    <a:pt x="240" y="56"/>
                  </a:lnTo>
                  <a:lnTo>
                    <a:pt x="221" y="67"/>
                  </a:lnTo>
                  <a:lnTo>
                    <a:pt x="203" y="80"/>
                  </a:lnTo>
                  <a:lnTo>
                    <a:pt x="184" y="93"/>
                  </a:lnTo>
                  <a:lnTo>
                    <a:pt x="167" y="106"/>
                  </a:lnTo>
                  <a:lnTo>
                    <a:pt x="150" y="120"/>
                  </a:lnTo>
                  <a:lnTo>
                    <a:pt x="135" y="135"/>
                  </a:lnTo>
                  <a:lnTo>
                    <a:pt x="119" y="152"/>
                  </a:lnTo>
                  <a:lnTo>
                    <a:pt x="104" y="169"/>
                  </a:lnTo>
                  <a:lnTo>
                    <a:pt x="91" y="186"/>
                  </a:lnTo>
                  <a:lnTo>
                    <a:pt x="78" y="203"/>
                  </a:lnTo>
                  <a:lnTo>
                    <a:pt x="66" y="223"/>
                  </a:lnTo>
                  <a:lnTo>
                    <a:pt x="55" y="242"/>
                  </a:lnTo>
                  <a:lnTo>
                    <a:pt x="45" y="261"/>
                  </a:lnTo>
                  <a:lnTo>
                    <a:pt x="35" y="281"/>
                  </a:lnTo>
                  <a:lnTo>
                    <a:pt x="27" y="303"/>
                  </a:lnTo>
                  <a:lnTo>
                    <a:pt x="20" y="324"/>
                  </a:lnTo>
                  <a:lnTo>
                    <a:pt x="14" y="345"/>
                  </a:lnTo>
                  <a:lnTo>
                    <a:pt x="9" y="368"/>
                  </a:lnTo>
                  <a:lnTo>
                    <a:pt x="5" y="390"/>
                  </a:lnTo>
                  <a:lnTo>
                    <a:pt x="2" y="413"/>
                  </a:lnTo>
                  <a:lnTo>
                    <a:pt x="0" y="437"/>
                  </a:lnTo>
                  <a:lnTo>
                    <a:pt x="0" y="460"/>
                  </a:lnTo>
                  <a:lnTo>
                    <a:pt x="0" y="5052"/>
                  </a:lnTo>
                  <a:lnTo>
                    <a:pt x="0" y="5076"/>
                  </a:lnTo>
                  <a:lnTo>
                    <a:pt x="2" y="5099"/>
                  </a:lnTo>
                  <a:lnTo>
                    <a:pt x="5" y="5122"/>
                  </a:lnTo>
                  <a:lnTo>
                    <a:pt x="9" y="5144"/>
                  </a:lnTo>
                  <a:lnTo>
                    <a:pt x="14" y="5167"/>
                  </a:lnTo>
                  <a:lnTo>
                    <a:pt x="20" y="5189"/>
                  </a:lnTo>
                  <a:lnTo>
                    <a:pt x="27" y="5210"/>
                  </a:lnTo>
                  <a:lnTo>
                    <a:pt x="35" y="5230"/>
                  </a:lnTo>
                  <a:lnTo>
                    <a:pt x="45" y="5251"/>
                  </a:lnTo>
                  <a:lnTo>
                    <a:pt x="55" y="5271"/>
                  </a:lnTo>
                  <a:lnTo>
                    <a:pt x="66" y="5290"/>
                  </a:lnTo>
                  <a:lnTo>
                    <a:pt x="78" y="5309"/>
                  </a:lnTo>
                  <a:lnTo>
                    <a:pt x="91" y="5327"/>
                  </a:lnTo>
                  <a:lnTo>
                    <a:pt x="104" y="5344"/>
                  </a:lnTo>
                  <a:lnTo>
                    <a:pt x="119" y="5360"/>
                  </a:lnTo>
                  <a:lnTo>
                    <a:pt x="135" y="5377"/>
                  </a:lnTo>
                  <a:lnTo>
                    <a:pt x="150" y="5392"/>
                  </a:lnTo>
                  <a:lnTo>
                    <a:pt x="167" y="5406"/>
                  </a:lnTo>
                  <a:lnTo>
                    <a:pt x="184" y="5420"/>
                  </a:lnTo>
                  <a:lnTo>
                    <a:pt x="203" y="5433"/>
                  </a:lnTo>
                  <a:lnTo>
                    <a:pt x="221" y="5445"/>
                  </a:lnTo>
                  <a:lnTo>
                    <a:pt x="240" y="5456"/>
                  </a:lnTo>
                  <a:lnTo>
                    <a:pt x="260" y="5466"/>
                  </a:lnTo>
                  <a:lnTo>
                    <a:pt x="281" y="5475"/>
                  </a:lnTo>
                  <a:lnTo>
                    <a:pt x="301" y="5484"/>
                  </a:lnTo>
                  <a:lnTo>
                    <a:pt x="322" y="5491"/>
                  </a:lnTo>
                  <a:lnTo>
                    <a:pt x="345" y="5497"/>
                  </a:lnTo>
                  <a:lnTo>
                    <a:pt x="366" y="5502"/>
                  </a:lnTo>
                  <a:lnTo>
                    <a:pt x="389" y="5506"/>
                  </a:lnTo>
                  <a:lnTo>
                    <a:pt x="412" y="5509"/>
                  </a:lnTo>
                  <a:lnTo>
                    <a:pt x="435" y="5511"/>
                  </a:lnTo>
                  <a:lnTo>
                    <a:pt x="458" y="5511"/>
                  </a:lnTo>
                  <a:lnTo>
                    <a:pt x="2479" y="5511"/>
                  </a:lnTo>
                  <a:lnTo>
                    <a:pt x="2502" y="5511"/>
                  </a:lnTo>
                  <a:lnTo>
                    <a:pt x="2525" y="5509"/>
                  </a:lnTo>
                  <a:lnTo>
                    <a:pt x="2549" y="5506"/>
                  </a:lnTo>
                  <a:lnTo>
                    <a:pt x="2571" y="5502"/>
                  </a:lnTo>
                  <a:lnTo>
                    <a:pt x="2593" y="5497"/>
                  </a:lnTo>
                  <a:lnTo>
                    <a:pt x="2615" y="5491"/>
                  </a:lnTo>
                  <a:lnTo>
                    <a:pt x="2636" y="5484"/>
                  </a:lnTo>
                  <a:lnTo>
                    <a:pt x="2657" y="5475"/>
                  </a:lnTo>
                  <a:lnTo>
                    <a:pt x="2677" y="5466"/>
                  </a:lnTo>
                  <a:lnTo>
                    <a:pt x="2698" y="5456"/>
                  </a:lnTo>
                  <a:lnTo>
                    <a:pt x="2716" y="5445"/>
                  </a:lnTo>
                  <a:lnTo>
                    <a:pt x="2735" y="5433"/>
                  </a:lnTo>
                  <a:lnTo>
                    <a:pt x="2754" y="5420"/>
                  </a:lnTo>
                  <a:lnTo>
                    <a:pt x="2771" y="5406"/>
                  </a:lnTo>
                  <a:lnTo>
                    <a:pt x="2787" y="5392"/>
                  </a:lnTo>
                  <a:lnTo>
                    <a:pt x="2803" y="5377"/>
                  </a:lnTo>
                  <a:lnTo>
                    <a:pt x="2818" y="5360"/>
                  </a:lnTo>
                  <a:lnTo>
                    <a:pt x="2833" y="5344"/>
                  </a:lnTo>
                  <a:lnTo>
                    <a:pt x="2847" y="5327"/>
                  </a:lnTo>
                  <a:lnTo>
                    <a:pt x="2859" y="5309"/>
                  </a:lnTo>
                  <a:lnTo>
                    <a:pt x="2871" y="5290"/>
                  </a:lnTo>
                  <a:lnTo>
                    <a:pt x="2882" y="5271"/>
                  </a:lnTo>
                  <a:lnTo>
                    <a:pt x="2892" y="5251"/>
                  </a:lnTo>
                  <a:lnTo>
                    <a:pt x="2902" y="5230"/>
                  </a:lnTo>
                  <a:lnTo>
                    <a:pt x="2910" y="5210"/>
                  </a:lnTo>
                  <a:lnTo>
                    <a:pt x="2918" y="5189"/>
                  </a:lnTo>
                  <a:lnTo>
                    <a:pt x="2924" y="5167"/>
                  </a:lnTo>
                  <a:lnTo>
                    <a:pt x="2929" y="5144"/>
                  </a:lnTo>
                  <a:lnTo>
                    <a:pt x="2933" y="5122"/>
                  </a:lnTo>
                  <a:lnTo>
                    <a:pt x="2936" y="5099"/>
                  </a:lnTo>
                  <a:lnTo>
                    <a:pt x="2937" y="5076"/>
                  </a:lnTo>
                  <a:lnTo>
                    <a:pt x="2938" y="5052"/>
                  </a:lnTo>
                  <a:lnTo>
                    <a:pt x="2938" y="460"/>
                  </a:lnTo>
                  <a:lnTo>
                    <a:pt x="2937" y="437"/>
                  </a:lnTo>
                  <a:lnTo>
                    <a:pt x="2936" y="413"/>
                  </a:lnTo>
                  <a:lnTo>
                    <a:pt x="2933" y="390"/>
                  </a:lnTo>
                  <a:lnTo>
                    <a:pt x="2929" y="368"/>
                  </a:lnTo>
                  <a:lnTo>
                    <a:pt x="2924" y="345"/>
                  </a:lnTo>
                  <a:lnTo>
                    <a:pt x="2918" y="324"/>
                  </a:lnTo>
                  <a:lnTo>
                    <a:pt x="2910" y="303"/>
                  </a:lnTo>
                  <a:lnTo>
                    <a:pt x="2902" y="281"/>
                  </a:lnTo>
                  <a:lnTo>
                    <a:pt x="2892" y="261"/>
                  </a:lnTo>
                  <a:lnTo>
                    <a:pt x="2882" y="242"/>
                  </a:lnTo>
                  <a:lnTo>
                    <a:pt x="2871" y="223"/>
                  </a:lnTo>
                  <a:lnTo>
                    <a:pt x="2859" y="203"/>
                  </a:lnTo>
                  <a:lnTo>
                    <a:pt x="2847" y="186"/>
                  </a:lnTo>
                  <a:lnTo>
                    <a:pt x="2833" y="169"/>
                  </a:lnTo>
                  <a:lnTo>
                    <a:pt x="2818" y="152"/>
                  </a:lnTo>
                  <a:lnTo>
                    <a:pt x="2803" y="135"/>
                  </a:lnTo>
                  <a:lnTo>
                    <a:pt x="2787" y="120"/>
                  </a:lnTo>
                  <a:lnTo>
                    <a:pt x="2771" y="106"/>
                  </a:lnTo>
                  <a:lnTo>
                    <a:pt x="2754" y="93"/>
                  </a:lnTo>
                  <a:lnTo>
                    <a:pt x="2735" y="80"/>
                  </a:lnTo>
                  <a:lnTo>
                    <a:pt x="2716" y="67"/>
                  </a:lnTo>
                  <a:lnTo>
                    <a:pt x="2698" y="56"/>
                  </a:lnTo>
                  <a:lnTo>
                    <a:pt x="2677" y="46"/>
                  </a:lnTo>
                  <a:lnTo>
                    <a:pt x="2657" y="37"/>
                  </a:lnTo>
                  <a:lnTo>
                    <a:pt x="2636" y="29"/>
                  </a:lnTo>
                  <a:lnTo>
                    <a:pt x="2615" y="22"/>
                  </a:lnTo>
                  <a:lnTo>
                    <a:pt x="2593" y="16"/>
                  </a:lnTo>
                  <a:lnTo>
                    <a:pt x="2571" y="11"/>
                  </a:lnTo>
                  <a:lnTo>
                    <a:pt x="2549" y="7"/>
                  </a:lnTo>
                  <a:lnTo>
                    <a:pt x="2525" y="3"/>
                  </a:lnTo>
                  <a:lnTo>
                    <a:pt x="2502" y="1"/>
                  </a:lnTo>
                  <a:lnTo>
                    <a:pt x="2479" y="0"/>
                  </a:lnTo>
                  <a:close/>
                  <a:moveTo>
                    <a:pt x="1194" y="369"/>
                  </a:moveTo>
                  <a:lnTo>
                    <a:pt x="1744" y="369"/>
                  </a:lnTo>
                  <a:lnTo>
                    <a:pt x="1753" y="369"/>
                  </a:lnTo>
                  <a:lnTo>
                    <a:pt x="1763" y="370"/>
                  </a:lnTo>
                  <a:lnTo>
                    <a:pt x="1772" y="373"/>
                  </a:lnTo>
                  <a:lnTo>
                    <a:pt x="1780" y="376"/>
                  </a:lnTo>
                  <a:lnTo>
                    <a:pt x="1788" y="379"/>
                  </a:lnTo>
                  <a:lnTo>
                    <a:pt x="1796" y="384"/>
                  </a:lnTo>
                  <a:lnTo>
                    <a:pt x="1803" y="389"/>
                  </a:lnTo>
                  <a:lnTo>
                    <a:pt x="1809" y="395"/>
                  </a:lnTo>
                  <a:lnTo>
                    <a:pt x="1815" y="401"/>
                  </a:lnTo>
                  <a:lnTo>
                    <a:pt x="1820" y="408"/>
                  </a:lnTo>
                  <a:lnTo>
                    <a:pt x="1825" y="416"/>
                  </a:lnTo>
                  <a:lnTo>
                    <a:pt x="1828" y="424"/>
                  </a:lnTo>
                  <a:lnTo>
                    <a:pt x="1833" y="433"/>
                  </a:lnTo>
                  <a:lnTo>
                    <a:pt x="1835" y="442"/>
                  </a:lnTo>
                  <a:lnTo>
                    <a:pt x="1836" y="451"/>
                  </a:lnTo>
                  <a:lnTo>
                    <a:pt x="1837" y="460"/>
                  </a:lnTo>
                  <a:lnTo>
                    <a:pt x="1836" y="469"/>
                  </a:lnTo>
                  <a:lnTo>
                    <a:pt x="1835" y="478"/>
                  </a:lnTo>
                  <a:lnTo>
                    <a:pt x="1833" y="487"/>
                  </a:lnTo>
                  <a:lnTo>
                    <a:pt x="1828" y="495"/>
                  </a:lnTo>
                  <a:lnTo>
                    <a:pt x="1825" y="504"/>
                  </a:lnTo>
                  <a:lnTo>
                    <a:pt x="1820" y="512"/>
                  </a:lnTo>
                  <a:lnTo>
                    <a:pt x="1815" y="519"/>
                  </a:lnTo>
                  <a:lnTo>
                    <a:pt x="1809" y="525"/>
                  </a:lnTo>
                  <a:lnTo>
                    <a:pt x="1803" y="531"/>
                  </a:lnTo>
                  <a:lnTo>
                    <a:pt x="1796" y="536"/>
                  </a:lnTo>
                  <a:lnTo>
                    <a:pt x="1788" y="541"/>
                  </a:lnTo>
                  <a:lnTo>
                    <a:pt x="1780" y="545"/>
                  </a:lnTo>
                  <a:lnTo>
                    <a:pt x="1772" y="548"/>
                  </a:lnTo>
                  <a:lnTo>
                    <a:pt x="1763" y="550"/>
                  </a:lnTo>
                  <a:lnTo>
                    <a:pt x="1753" y="551"/>
                  </a:lnTo>
                  <a:lnTo>
                    <a:pt x="1744" y="552"/>
                  </a:lnTo>
                  <a:lnTo>
                    <a:pt x="1194" y="552"/>
                  </a:lnTo>
                  <a:lnTo>
                    <a:pt x="1184" y="551"/>
                  </a:lnTo>
                  <a:lnTo>
                    <a:pt x="1175" y="550"/>
                  </a:lnTo>
                  <a:lnTo>
                    <a:pt x="1166" y="548"/>
                  </a:lnTo>
                  <a:lnTo>
                    <a:pt x="1158" y="545"/>
                  </a:lnTo>
                  <a:lnTo>
                    <a:pt x="1150" y="541"/>
                  </a:lnTo>
                  <a:lnTo>
                    <a:pt x="1142" y="536"/>
                  </a:lnTo>
                  <a:lnTo>
                    <a:pt x="1135" y="531"/>
                  </a:lnTo>
                  <a:lnTo>
                    <a:pt x="1129" y="525"/>
                  </a:lnTo>
                  <a:lnTo>
                    <a:pt x="1123" y="519"/>
                  </a:lnTo>
                  <a:lnTo>
                    <a:pt x="1117" y="512"/>
                  </a:lnTo>
                  <a:lnTo>
                    <a:pt x="1112" y="504"/>
                  </a:lnTo>
                  <a:lnTo>
                    <a:pt x="1108" y="495"/>
                  </a:lnTo>
                  <a:lnTo>
                    <a:pt x="1105" y="487"/>
                  </a:lnTo>
                  <a:lnTo>
                    <a:pt x="1103" y="478"/>
                  </a:lnTo>
                  <a:lnTo>
                    <a:pt x="1102" y="469"/>
                  </a:lnTo>
                  <a:lnTo>
                    <a:pt x="1101" y="460"/>
                  </a:lnTo>
                  <a:lnTo>
                    <a:pt x="1102" y="451"/>
                  </a:lnTo>
                  <a:lnTo>
                    <a:pt x="1103" y="442"/>
                  </a:lnTo>
                  <a:lnTo>
                    <a:pt x="1105" y="433"/>
                  </a:lnTo>
                  <a:lnTo>
                    <a:pt x="1108" y="424"/>
                  </a:lnTo>
                  <a:lnTo>
                    <a:pt x="1112" y="416"/>
                  </a:lnTo>
                  <a:lnTo>
                    <a:pt x="1117" y="408"/>
                  </a:lnTo>
                  <a:lnTo>
                    <a:pt x="1123" y="401"/>
                  </a:lnTo>
                  <a:lnTo>
                    <a:pt x="1129" y="395"/>
                  </a:lnTo>
                  <a:lnTo>
                    <a:pt x="1135" y="389"/>
                  </a:lnTo>
                  <a:lnTo>
                    <a:pt x="1142" y="384"/>
                  </a:lnTo>
                  <a:lnTo>
                    <a:pt x="1150" y="379"/>
                  </a:lnTo>
                  <a:lnTo>
                    <a:pt x="1158" y="376"/>
                  </a:lnTo>
                  <a:lnTo>
                    <a:pt x="1166" y="373"/>
                  </a:lnTo>
                  <a:lnTo>
                    <a:pt x="1175" y="370"/>
                  </a:lnTo>
                  <a:lnTo>
                    <a:pt x="1184" y="369"/>
                  </a:lnTo>
                  <a:lnTo>
                    <a:pt x="1194" y="369"/>
                  </a:lnTo>
                  <a:close/>
                  <a:moveTo>
                    <a:pt x="1468" y="5328"/>
                  </a:moveTo>
                  <a:lnTo>
                    <a:pt x="1468" y="5328"/>
                  </a:lnTo>
                  <a:lnTo>
                    <a:pt x="1454" y="5328"/>
                  </a:lnTo>
                  <a:lnTo>
                    <a:pt x="1441" y="5327"/>
                  </a:lnTo>
                  <a:lnTo>
                    <a:pt x="1427" y="5325"/>
                  </a:lnTo>
                  <a:lnTo>
                    <a:pt x="1414" y="5322"/>
                  </a:lnTo>
                  <a:lnTo>
                    <a:pt x="1399" y="5319"/>
                  </a:lnTo>
                  <a:lnTo>
                    <a:pt x="1387" y="5316"/>
                  </a:lnTo>
                  <a:lnTo>
                    <a:pt x="1374" y="5312"/>
                  </a:lnTo>
                  <a:lnTo>
                    <a:pt x="1362" y="5307"/>
                  </a:lnTo>
                  <a:lnTo>
                    <a:pt x="1350" y="5300"/>
                  </a:lnTo>
                  <a:lnTo>
                    <a:pt x="1338" y="5294"/>
                  </a:lnTo>
                  <a:lnTo>
                    <a:pt x="1325" y="5288"/>
                  </a:lnTo>
                  <a:lnTo>
                    <a:pt x="1314" y="5281"/>
                  </a:lnTo>
                  <a:lnTo>
                    <a:pt x="1304" y="5273"/>
                  </a:lnTo>
                  <a:lnTo>
                    <a:pt x="1294" y="5265"/>
                  </a:lnTo>
                  <a:lnTo>
                    <a:pt x="1284" y="5257"/>
                  </a:lnTo>
                  <a:lnTo>
                    <a:pt x="1274" y="5248"/>
                  </a:lnTo>
                  <a:lnTo>
                    <a:pt x="1265" y="5238"/>
                  </a:lnTo>
                  <a:lnTo>
                    <a:pt x="1256" y="5227"/>
                  </a:lnTo>
                  <a:lnTo>
                    <a:pt x="1248" y="5217"/>
                  </a:lnTo>
                  <a:lnTo>
                    <a:pt x="1240" y="5206"/>
                  </a:lnTo>
                  <a:lnTo>
                    <a:pt x="1233" y="5195"/>
                  </a:lnTo>
                  <a:lnTo>
                    <a:pt x="1227" y="5184"/>
                  </a:lnTo>
                  <a:lnTo>
                    <a:pt x="1221" y="5172"/>
                  </a:lnTo>
                  <a:lnTo>
                    <a:pt x="1215" y="5159"/>
                  </a:lnTo>
                  <a:lnTo>
                    <a:pt x="1210" y="5147"/>
                  </a:lnTo>
                  <a:lnTo>
                    <a:pt x="1206" y="5134"/>
                  </a:lnTo>
                  <a:lnTo>
                    <a:pt x="1202" y="5121"/>
                  </a:lnTo>
                  <a:lnTo>
                    <a:pt x="1199" y="5108"/>
                  </a:lnTo>
                  <a:lnTo>
                    <a:pt x="1197" y="5095"/>
                  </a:lnTo>
                  <a:lnTo>
                    <a:pt x="1195" y="5080"/>
                  </a:lnTo>
                  <a:lnTo>
                    <a:pt x="1194" y="5066"/>
                  </a:lnTo>
                  <a:lnTo>
                    <a:pt x="1194" y="5052"/>
                  </a:lnTo>
                  <a:lnTo>
                    <a:pt x="1194" y="5038"/>
                  </a:lnTo>
                  <a:lnTo>
                    <a:pt x="1195" y="5025"/>
                  </a:lnTo>
                  <a:lnTo>
                    <a:pt x="1197" y="5010"/>
                  </a:lnTo>
                  <a:lnTo>
                    <a:pt x="1199" y="4997"/>
                  </a:lnTo>
                  <a:lnTo>
                    <a:pt x="1202" y="4983"/>
                  </a:lnTo>
                  <a:lnTo>
                    <a:pt x="1206" y="4970"/>
                  </a:lnTo>
                  <a:lnTo>
                    <a:pt x="1210" y="4958"/>
                  </a:lnTo>
                  <a:lnTo>
                    <a:pt x="1215" y="4945"/>
                  </a:lnTo>
                  <a:lnTo>
                    <a:pt x="1221" y="4932"/>
                  </a:lnTo>
                  <a:lnTo>
                    <a:pt x="1227" y="4921"/>
                  </a:lnTo>
                  <a:lnTo>
                    <a:pt x="1233" y="4909"/>
                  </a:lnTo>
                  <a:lnTo>
                    <a:pt x="1240" y="4898"/>
                  </a:lnTo>
                  <a:lnTo>
                    <a:pt x="1248" y="4888"/>
                  </a:lnTo>
                  <a:lnTo>
                    <a:pt x="1256" y="4876"/>
                  </a:lnTo>
                  <a:lnTo>
                    <a:pt x="1265" y="4867"/>
                  </a:lnTo>
                  <a:lnTo>
                    <a:pt x="1274" y="4857"/>
                  </a:lnTo>
                  <a:lnTo>
                    <a:pt x="1284" y="4848"/>
                  </a:lnTo>
                  <a:lnTo>
                    <a:pt x="1294" y="4840"/>
                  </a:lnTo>
                  <a:lnTo>
                    <a:pt x="1304" y="4832"/>
                  </a:lnTo>
                  <a:lnTo>
                    <a:pt x="1314" y="4824"/>
                  </a:lnTo>
                  <a:lnTo>
                    <a:pt x="1325" y="4817"/>
                  </a:lnTo>
                  <a:lnTo>
                    <a:pt x="1338" y="4810"/>
                  </a:lnTo>
                  <a:lnTo>
                    <a:pt x="1350" y="4803"/>
                  </a:lnTo>
                  <a:lnTo>
                    <a:pt x="1362" y="4798"/>
                  </a:lnTo>
                  <a:lnTo>
                    <a:pt x="1374" y="4793"/>
                  </a:lnTo>
                  <a:lnTo>
                    <a:pt x="1387" y="4789"/>
                  </a:lnTo>
                  <a:lnTo>
                    <a:pt x="1399" y="4785"/>
                  </a:lnTo>
                  <a:lnTo>
                    <a:pt x="1414" y="4782"/>
                  </a:lnTo>
                  <a:lnTo>
                    <a:pt x="1427" y="4780"/>
                  </a:lnTo>
                  <a:lnTo>
                    <a:pt x="1441" y="4778"/>
                  </a:lnTo>
                  <a:lnTo>
                    <a:pt x="1454" y="4777"/>
                  </a:lnTo>
                  <a:lnTo>
                    <a:pt x="1468" y="4777"/>
                  </a:lnTo>
                  <a:lnTo>
                    <a:pt x="1483" y="4777"/>
                  </a:lnTo>
                  <a:lnTo>
                    <a:pt x="1497" y="4778"/>
                  </a:lnTo>
                  <a:lnTo>
                    <a:pt x="1511" y="4780"/>
                  </a:lnTo>
                  <a:lnTo>
                    <a:pt x="1524" y="4782"/>
                  </a:lnTo>
                  <a:lnTo>
                    <a:pt x="1537" y="4785"/>
                  </a:lnTo>
                  <a:lnTo>
                    <a:pt x="1551" y="4789"/>
                  </a:lnTo>
                  <a:lnTo>
                    <a:pt x="1564" y="4793"/>
                  </a:lnTo>
                  <a:lnTo>
                    <a:pt x="1576" y="4798"/>
                  </a:lnTo>
                  <a:lnTo>
                    <a:pt x="1588" y="4803"/>
                  </a:lnTo>
                  <a:lnTo>
                    <a:pt x="1600" y="4810"/>
                  </a:lnTo>
                  <a:lnTo>
                    <a:pt x="1611" y="4817"/>
                  </a:lnTo>
                  <a:lnTo>
                    <a:pt x="1623" y="4824"/>
                  </a:lnTo>
                  <a:lnTo>
                    <a:pt x="1634" y="4832"/>
                  </a:lnTo>
                  <a:lnTo>
                    <a:pt x="1644" y="4840"/>
                  </a:lnTo>
                  <a:lnTo>
                    <a:pt x="1654" y="4848"/>
                  </a:lnTo>
                  <a:lnTo>
                    <a:pt x="1664" y="4857"/>
                  </a:lnTo>
                  <a:lnTo>
                    <a:pt x="1673" y="4867"/>
                  </a:lnTo>
                  <a:lnTo>
                    <a:pt x="1681" y="4876"/>
                  </a:lnTo>
                  <a:lnTo>
                    <a:pt x="1690" y="4888"/>
                  </a:lnTo>
                  <a:lnTo>
                    <a:pt x="1698" y="4898"/>
                  </a:lnTo>
                  <a:lnTo>
                    <a:pt x="1705" y="4909"/>
                  </a:lnTo>
                  <a:lnTo>
                    <a:pt x="1711" y="4921"/>
                  </a:lnTo>
                  <a:lnTo>
                    <a:pt x="1717" y="4932"/>
                  </a:lnTo>
                  <a:lnTo>
                    <a:pt x="1723" y="4945"/>
                  </a:lnTo>
                  <a:lnTo>
                    <a:pt x="1728" y="4958"/>
                  </a:lnTo>
                  <a:lnTo>
                    <a:pt x="1732" y="4970"/>
                  </a:lnTo>
                  <a:lnTo>
                    <a:pt x="1736" y="4983"/>
                  </a:lnTo>
                  <a:lnTo>
                    <a:pt x="1739" y="4997"/>
                  </a:lnTo>
                  <a:lnTo>
                    <a:pt x="1741" y="5010"/>
                  </a:lnTo>
                  <a:lnTo>
                    <a:pt x="1743" y="5025"/>
                  </a:lnTo>
                  <a:lnTo>
                    <a:pt x="1744" y="5038"/>
                  </a:lnTo>
                  <a:lnTo>
                    <a:pt x="1744" y="5052"/>
                  </a:lnTo>
                  <a:lnTo>
                    <a:pt x="1744" y="5066"/>
                  </a:lnTo>
                  <a:lnTo>
                    <a:pt x="1743" y="5080"/>
                  </a:lnTo>
                  <a:lnTo>
                    <a:pt x="1741" y="5095"/>
                  </a:lnTo>
                  <a:lnTo>
                    <a:pt x="1739" y="5108"/>
                  </a:lnTo>
                  <a:lnTo>
                    <a:pt x="1736" y="5121"/>
                  </a:lnTo>
                  <a:lnTo>
                    <a:pt x="1732" y="5134"/>
                  </a:lnTo>
                  <a:lnTo>
                    <a:pt x="1728" y="5147"/>
                  </a:lnTo>
                  <a:lnTo>
                    <a:pt x="1723" y="5159"/>
                  </a:lnTo>
                  <a:lnTo>
                    <a:pt x="1717" y="5172"/>
                  </a:lnTo>
                  <a:lnTo>
                    <a:pt x="1711" y="5184"/>
                  </a:lnTo>
                  <a:lnTo>
                    <a:pt x="1705" y="5195"/>
                  </a:lnTo>
                  <a:lnTo>
                    <a:pt x="1698" y="5206"/>
                  </a:lnTo>
                  <a:lnTo>
                    <a:pt x="1690" y="5217"/>
                  </a:lnTo>
                  <a:lnTo>
                    <a:pt x="1681" y="5227"/>
                  </a:lnTo>
                  <a:lnTo>
                    <a:pt x="1673" y="5238"/>
                  </a:lnTo>
                  <a:lnTo>
                    <a:pt x="1664" y="5248"/>
                  </a:lnTo>
                  <a:lnTo>
                    <a:pt x="1654" y="5257"/>
                  </a:lnTo>
                  <a:lnTo>
                    <a:pt x="1644" y="5265"/>
                  </a:lnTo>
                  <a:lnTo>
                    <a:pt x="1634" y="5273"/>
                  </a:lnTo>
                  <a:lnTo>
                    <a:pt x="1623" y="5281"/>
                  </a:lnTo>
                  <a:lnTo>
                    <a:pt x="1611" y="5288"/>
                  </a:lnTo>
                  <a:lnTo>
                    <a:pt x="1600" y="5294"/>
                  </a:lnTo>
                  <a:lnTo>
                    <a:pt x="1588" y="5300"/>
                  </a:lnTo>
                  <a:lnTo>
                    <a:pt x="1576" y="5307"/>
                  </a:lnTo>
                  <a:lnTo>
                    <a:pt x="1564" y="5312"/>
                  </a:lnTo>
                  <a:lnTo>
                    <a:pt x="1551" y="5316"/>
                  </a:lnTo>
                  <a:lnTo>
                    <a:pt x="1537" y="5319"/>
                  </a:lnTo>
                  <a:lnTo>
                    <a:pt x="1524" y="5322"/>
                  </a:lnTo>
                  <a:lnTo>
                    <a:pt x="1511" y="5325"/>
                  </a:lnTo>
                  <a:lnTo>
                    <a:pt x="1497" y="5327"/>
                  </a:lnTo>
                  <a:lnTo>
                    <a:pt x="1483" y="5328"/>
                  </a:lnTo>
                  <a:lnTo>
                    <a:pt x="1468" y="5328"/>
                  </a:lnTo>
                  <a:close/>
                  <a:moveTo>
                    <a:pt x="2755" y="4593"/>
                  </a:moveTo>
                  <a:lnTo>
                    <a:pt x="183" y="4593"/>
                  </a:lnTo>
                  <a:lnTo>
                    <a:pt x="183" y="919"/>
                  </a:lnTo>
                  <a:lnTo>
                    <a:pt x="2755" y="919"/>
                  </a:lnTo>
                  <a:lnTo>
                    <a:pt x="2755" y="459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E566442-77CD-43CE-8A29-CB93B77439F5}"/>
                </a:ext>
              </a:extLst>
            </p:cNvPr>
            <p:cNvSpPr/>
            <p:nvPr/>
          </p:nvSpPr>
          <p:spPr>
            <a:xfrm>
              <a:off x="7844269" y="4353411"/>
              <a:ext cx="694404" cy="456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b="1" dirty="0">
                  <a:solidFill>
                    <a:srgbClr val="FF6600"/>
                  </a:solidFill>
                  <a:latin typeface="逼格青春体简2.0" panose="02010604000000000000" pitchFamily="2" charset="-122"/>
                  <a:ea typeface="逼格青春体简2.0" panose="02010604000000000000" pitchFamily="2" charset="-122"/>
                </a:rPr>
                <a:t>冯敏</a:t>
              </a:r>
              <a:endParaRPr lang="en-US" altLang="zh-CN" b="1" dirty="0">
                <a:solidFill>
                  <a:srgbClr val="FF6600"/>
                </a:solidFill>
                <a:latin typeface="逼格青春体简2.0" panose="02010604000000000000" pitchFamily="2" charset="-122"/>
                <a:ea typeface="逼格青春体简2.0" panose="02010604000000000000" pitchFamily="2" charset="-12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F7AC3BA-5094-4840-94A1-5739FD595706}"/>
                </a:ext>
              </a:extLst>
            </p:cNvPr>
            <p:cNvSpPr/>
            <p:nvPr/>
          </p:nvSpPr>
          <p:spPr>
            <a:xfrm>
              <a:off x="8938260" y="4443223"/>
              <a:ext cx="17331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18881819911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3CA0CB9-7A01-AEFA-315C-36E5F019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9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项目介绍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1E55F87-9242-42D5-C2C2-5145818E8190}"/>
              </a:ext>
            </a:extLst>
          </p:cNvPr>
          <p:cNvSpPr txBox="1"/>
          <p:nvPr/>
        </p:nvSpPr>
        <p:spPr>
          <a:xfrm>
            <a:off x="2193235" y="2345585"/>
            <a:ext cx="7805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通信运营商数字化学习平台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FC15A99-07C9-2891-B80B-93BE213721D5}"/>
              </a:ext>
            </a:extLst>
          </p:cNvPr>
          <p:cNvSpPr txBox="1"/>
          <p:nvPr/>
        </p:nvSpPr>
        <p:spPr>
          <a:xfrm>
            <a:off x="602974" y="1770463"/>
            <a:ext cx="15902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800" dirty="0">
                <a:solidFill>
                  <a:schemeClr val="accent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44D98F1-4864-362A-BC8B-F9B50779DC27}"/>
              </a:ext>
            </a:extLst>
          </p:cNvPr>
          <p:cNvSpPr txBox="1"/>
          <p:nvPr/>
        </p:nvSpPr>
        <p:spPr>
          <a:xfrm>
            <a:off x="9614453" y="2474892"/>
            <a:ext cx="15902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800" dirty="0">
                <a:solidFill>
                  <a:schemeClr val="accent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84D87-A36D-45A6-83A7-7D282234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DEA841-D98D-939F-CD5A-DA33D7776EE5}"/>
              </a:ext>
            </a:extLst>
          </p:cNvPr>
          <p:cNvSpPr txBox="1"/>
          <p:nvPr/>
        </p:nvSpPr>
        <p:spPr>
          <a:xfrm>
            <a:off x="2481470" y="3928363"/>
            <a:ext cx="7229061" cy="129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18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“</a:t>
            </a:r>
            <a:r>
              <a:rPr lang="zh-CN" altLang="en-US" sz="18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数字</a:t>
            </a:r>
            <a:r>
              <a:rPr lang="zh-CN" altLang="zh-CN" sz="18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新媒体”与“咨询培训”相结合的产物</a:t>
            </a:r>
            <a:endParaRPr lang="en-US" altLang="zh-CN" sz="1800" kern="100" dirty="0">
              <a:effectLst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18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传统培训模式向线上“微学习</a:t>
            </a:r>
            <a:r>
              <a:rPr lang="zh-CN" altLang="en-US" sz="18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”</a:t>
            </a:r>
            <a:r>
              <a:rPr lang="zh-CN" altLang="zh-CN" sz="18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模式的迭代</a:t>
            </a:r>
            <a:endParaRPr lang="en-US" altLang="zh-CN" sz="1800" kern="100" dirty="0">
              <a:effectLst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1800" kern="100" dirty="0">
                <a:effectLst/>
                <a:ea typeface="仿宋" panose="02010609060101010101" pitchFamily="49" charset="-122"/>
                <a:cs typeface="仿宋" panose="02010609060101010101" pitchFamily="49" charset="-122"/>
              </a:rPr>
              <a:t>内部知识萃取对外部培训师资的补足和替代</a:t>
            </a:r>
            <a:r>
              <a:rPr lang="zh-CN" altLang="zh-CN" dirty="0">
                <a:effectLst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773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产品及服务</a:t>
            </a:r>
            <a:r>
              <a:rPr lang="en-US" altLang="zh-CN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——</a:t>
            </a: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直播赋能平台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8154712-DCCC-6D41-56D6-4D328F8B3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04" y="1016001"/>
            <a:ext cx="3486219" cy="26136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E56068-F95F-DDA0-1CFC-7ABDBE7BB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99" y="1016000"/>
            <a:ext cx="754963" cy="551472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C003674-B162-1EE4-3A1C-32764E91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E97310E-CB80-B16C-BCD1-96718556B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55" y="3773362"/>
            <a:ext cx="3597968" cy="28900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EB8DBC6-03B3-3DBB-8761-43FE73866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20" y="3524833"/>
            <a:ext cx="4135097" cy="2804221"/>
          </a:xfrm>
          <a:prstGeom prst="rect">
            <a:avLst/>
          </a:prstGeom>
        </p:spPr>
      </p:pic>
      <p:pic>
        <p:nvPicPr>
          <p:cNvPr id="7" name="图片 6">
            <a:hlinkClick r:id="rId7"/>
            <a:extLst>
              <a:ext uri="{FF2B5EF4-FFF2-40B4-BE49-F238E27FC236}">
                <a16:creationId xmlns:a16="http://schemas.microsoft.com/office/drawing/2014/main" id="{BEA5F300-D177-4D69-0E5C-107258E2D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6911" y="1130460"/>
            <a:ext cx="3779617" cy="214717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951370C-8E80-650D-725B-D9CBB045B1D8}"/>
              </a:ext>
            </a:extLst>
          </p:cNvPr>
          <p:cNvSpPr/>
          <p:nvPr/>
        </p:nvSpPr>
        <p:spPr>
          <a:xfrm>
            <a:off x="3644482" y="1130460"/>
            <a:ext cx="980186" cy="295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直播论坛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4F793C6-F008-41EF-AC82-CD94E1995192}"/>
              </a:ext>
            </a:extLst>
          </p:cNvPr>
          <p:cNvSpPr/>
          <p:nvPr/>
        </p:nvSpPr>
        <p:spPr>
          <a:xfrm>
            <a:off x="3644482" y="3831457"/>
            <a:ext cx="980186" cy="295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直播训练营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B60186E-3FD7-EEFE-4E62-B01F08F33AD3}"/>
              </a:ext>
            </a:extLst>
          </p:cNvPr>
          <p:cNvSpPr/>
          <p:nvPr/>
        </p:nvSpPr>
        <p:spPr>
          <a:xfrm>
            <a:off x="5487349" y="6096355"/>
            <a:ext cx="980186" cy="295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案例长图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78EF522-7A52-FFED-382E-F74E8D25108F}"/>
              </a:ext>
            </a:extLst>
          </p:cNvPr>
          <p:cNvSpPr/>
          <p:nvPr/>
        </p:nvSpPr>
        <p:spPr>
          <a:xfrm>
            <a:off x="10382906" y="6096355"/>
            <a:ext cx="1146296" cy="259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电子书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杂志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4D4AEF-36CC-7F6C-E57B-2DDEC2BF16BE}"/>
              </a:ext>
            </a:extLst>
          </p:cNvPr>
          <p:cNvSpPr/>
          <p:nvPr/>
        </p:nvSpPr>
        <p:spPr>
          <a:xfrm>
            <a:off x="10382906" y="3071801"/>
            <a:ext cx="1146296" cy="259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精剪短视频</a:t>
            </a:r>
          </a:p>
        </p:txBody>
      </p:sp>
    </p:spTree>
    <p:extLst>
      <p:ext uri="{BB962C8B-B14F-4D97-AF65-F5344CB8AC3E}">
        <p14:creationId xmlns:p14="http://schemas.microsoft.com/office/powerpoint/2010/main" val="99882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产品及服务</a:t>
            </a:r>
            <a:r>
              <a:rPr lang="en-US" altLang="zh-CN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——</a:t>
            </a: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数字化“微学习”平台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F36410-591B-5F35-93C3-C7DB43AF9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8" y="2038072"/>
            <a:ext cx="1745623" cy="37821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C522AC7-6C29-EB9E-4B74-284D619308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8" y="2029238"/>
            <a:ext cx="1745623" cy="378218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A2B3D22-9D69-4FD6-99BA-A86F5D2583D1}"/>
              </a:ext>
            </a:extLst>
          </p:cNvPr>
          <p:cNvSpPr/>
          <p:nvPr/>
        </p:nvSpPr>
        <p:spPr>
          <a:xfrm>
            <a:off x="3242439" y="5341200"/>
            <a:ext cx="959181" cy="37238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C003674-B162-1EE4-3A1C-32764E91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353073E-7338-0544-1167-7BDE1A77340C}"/>
              </a:ext>
            </a:extLst>
          </p:cNvPr>
          <p:cNvSpPr txBox="1"/>
          <p:nvPr/>
        </p:nvSpPr>
        <p:spPr>
          <a:xfrm>
            <a:off x="515938" y="940762"/>
            <a:ext cx="11125200" cy="8713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kern="100">
                <a:effectLst/>
                <a:ea typeface="仿宋" panose="02010609060101010101" pitchFamily="49" charset="-122"/>
                <a:cs typeface="仿宋" panose="02010609060101010101" pitchFamily="49" charset="-122"/>
              </a:defRPr>
            </a:lvl1pPr>
          </a:lstStyle>
          <a:p>
            <a:pPr algn="l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基于运营商业务工号体系和受理系统，内置短视频（及其他富媒体）学习平台，将日常的政策文件、业务操作步骤、经验案例上载平台，组织全省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3.6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万员工学习和打卡通关</a:t>
            </a:r>
          </a:p>
        </p:txBody>
      </p:sp>
      <p:pic>
        <p:nvPicPr>
          <p:cNvPr id="13" name="688360d4ffe2c05db780d6d516efa05d">
            <a:hlinkClick r:id="" action="ppaction://media"/>
            <a:extLst>
              <a:ext uri="{FF2B5EF4-FFF2-40B4-BE49-F238E27FC236}">
                <a16:creationId xmlns:a16="http://schemas.microsoft.com/office/drawing/2014/main" id="{8522DB89-692B-2891-EA86-BCD6505ADE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28309" y="2029238"/>
            <a:ext cx="2127478" cy="3782182"/>
          </a:xfrm>
          <a:prstGeom prst="rect">
            <a:avLst/>
          </a:prstGeom>
        </p:spPr>
      </p:pic>
      <p:pic>
        <p:nvPicPr>
          <p:cNvPr id="14" name="2c66844b952056254606a2188f653f7a">
            <a:hlinkClick r:id="" action="ppaction://media"/>
            <a:extLst>
              <a:ext uri="{FF2B5EF4-FFF2-40B4-BE49-F238E27FC236}">
                <a16:creationId xmlns:a16="http://schemas.microsoft.com/office/drawing/2014/main" id="{81176C7E-9585-54C5-E7A6-170E6A17D4C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40447" y="2038073"/>
            <a:ext cx="2127476" cy="378218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0307F03-E346-16E7-5694-7D685A5F90D8}"/>
              </a:ext>
            </a:extLst>
          </p:cNvPr>
          <p:cNvSpPr txBox="1"/>
          <p:nvPr/>
        </p:nvSpPr>
        <p:spPr>
          <a:xfrm>
            <a:off x="902628" y="5959011"/>
            <a:ext cx="3692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挂载于业务受理系统的学习平台入口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C8D5579-88BA-AE22-1AA7-DF21A0B4479B}"/>
              </a:ext>
            </a:extLst>
          </p:cNvPr>
          <p:cNvSpPr txBox="1"/>
          <p:nvPr/>
        </p:nvSpPr>
        <p:spPr>
          <a:xfrm>
            <a:off x="6905863" y="5959011"/>
            <a:ext cx="3692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平台基础功能演示</a:t>
            </a:r>
          </a:p>
        </p:txBody>
      </p:sp>
    </p:spTree>
    <p:extLst>
      <p:ext uri="{BB962C8B-B14F-4D97-AF65-F5344CB8AC3E}">
        <p14:creationId xmlns:p14="http://schemas.microsoft.com/office/powerpoint/2010/main" val="185229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初步构建起“案例发掘</a:t>
            </a:r>
            <a:r>
              <a:rPr lang="en-US" altLang="zh-CN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-</a:t>
            </a: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直播赋能</a:t>
            </a:r>
            <a:r>
              <a:rPr lang="en-US" altLang="zh-CN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-</a:t>
            </a: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学习测评”的数字化学习体系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C003674-B162-1EE4-3A1C-32764E91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5</a:t>
            </a:fld>
            <a:endParaRPr lang="zh-CN" altLang="en-US"/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BCD76295-33C3-349D-3647-6F55B98E2684}"/>
              </a:ext>
            </a:extLst>
          </p:cNvPr>
          <p:cNvCxnSpPr>
            <a:cxnSpLocks/>
          </p:cNvCxnSpPr>
          <p:nvPr/>
        </p:nvCxnSpPr>
        <p:spPr>
          <a:xfrm>
            <a:off x="3953022" y="2546253"/>
            <a:ext cx="0" cy="2940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1565B096-85EE-2C36-F2FF-30894754037E}"/>
              </a:ext>
            </a:extLst>
          </p:cNvPr>
          <p:cNvSpPr txBox="1"/>
          <p:nvPr/>
        </p:nvSpPr>
        <p:spPr>
          <a:xfrm>
            <a:off x="1443114" y="1679304"/>
            <a:ext cx="1533373" cy="369332"/>
          </a:xfrm>
          <a:prstGeom prst="rect">
            <a:avLst/>
          </a:prstGeom>
          <a:solidFill>
            <a:srgbClr val="E94E1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案例发掘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C2036A9-71DA-137B-CB7A-2B4FA1E26054}"/>
              </a:ext>
            </a:extLst>
          </p:cNvPr>
          <p:cNvSpPr txBox="1"/>
          <p:nvPr/>
        </p:nvSpPr>
        <p:spPr>
          <a:xfrm>
            <a:off x="5345723" y="1679304"/>
            <a:ext cx="1533373" cy="369332"/>
          </a:xfrm>
          <a:prstGeom prst="rect">
            <a:avLst/>
          </a:prstGeom>
          <a:solidFill>
            <a:srgbClr val="E94E1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直播赋能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7E42A6D-38B9-A954-0FE0-C41D140D72FF}"/>
              </a:ext>
            </a:extLst>
          </p:cNvPr>
          <p:cNvSpPr txBox="1"/>
          <p:nvPr/>
        </p:nvSpPr>
        <p:spPr>
          <a:xfrm>
            <a:off x="9215513" y="1679304"/>
            <a:ext cx="1533373" cy="369332"/>
          </a:xfrm>
          <a:prstGeom prst="rect">
            <a:avLst/>
          </a:prstGeom>
          <a:solidFill>
            <a:srgbClr val="E94E1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学习测评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0AF3363-891E-06BA-C5A5-4872E8AE7409}"/>
              </a:ext>
            </a:extLst>
          </p:cNvPr>
          <p:cNvSpPr txBox="1"/>
          <p:nvPr/>
        </p:nvSpPr>
        <p:spPr>
          <a:xfrm>
            <a:off x="907381" y="2715501"/>
            <a:ext cx="2757254" cy="22647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ern="100">
                <a:effectLst/>
                <a:ea typeface="仿宋" panose="02010609060101010101" pitchFamily="49" charset="-122"/>
                <a:cs typeface="仿宋" panose="02010609060101010101" pitchFamily="49" charset="-122"/>
              </a:defRPr>
            </a:lvl1pPr>
          </a:lstStyle>
          <a:p>
            <a:pPr marL="285750" indent="-285750">
              <a:buFont typeface="Wingdings" pitchFamily="2" charset="2"/>
              <a:buChar char="n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品牌名：“金点子”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运行机制：地市上报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按月整理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案例评选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提炼包装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学习评比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通报奖励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载体：案例上报平台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媒介：图文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F355CD2-3A54-0D1A-6463-ACA2EBBE0863}"/>
              </a:ext>
            </a:extLst>
          </p:cNvPr>
          <p:cNvSpPr txBox="1"/>
          <p:nvPr/>
        </p:nvSpPr>
        <p:spPr>
          <a:xfrm>
            <a:off x="4529797" y="2715501"/>
            <a:ext cx="3305891" cy="26341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ern="100">
                <a:effectLst/>
                <a:ea typeface="仿宋" panose="02010609060101010101" pitchFamily="49" charset="-122"/>
                <a:cs typeface="仿宋" panose="02010609060101010101" pitchFamily="49" charset="-122"/>
              </a:defRPr>
            </a:lvl1pPr>
          </a:lstStyle>
          <a:p>
            <a:pPr marL="285750" indent="-285750">
              <a:buFont typeface="Wingdings" pitchFamily="2" charset="2"/>
              <a:buChar char="n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品牌名：“销勇善战”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运行机制：案例选题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直播策划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直播论坛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经验沉淀（学习长图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案例宝典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【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电子书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杂志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】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精简视频）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载体：直播平台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媒介：直播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长视频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7809B11-F4F6-7AAD-B780-25C08797716F}"/>
              </a:ext>
            </a:extLst>
          </p:cNvPr>
          <p:cNvSpPr txBox="1"/>
          <p:nvPr/>
        </p:nvSpPr>
        <p:spPr>
          <a:xfrm>
            <a:off x="8396008" y="2715501"/>
            <a:ext cx="3172381" cy="22647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ern="100">
                <a:effectLst/>
                <a:ea typeface="仿宋" panose="02010609060101010101" pitchFamily="49" charset="-122"/>
                <a:cs typeface="仿宋" panose="02010609060101010101" pitchFamily="49" charset="-122"/>
              </a:defRPr>
            </a:lvl1pPr>
          </a:lstStyle>
          <a:p>
            <a:pPr marL="285750" indent="-285750">
              <a:buFont typeface="Wingdings" pitchFamily="2" charset="2"/>
              <a:buChar char="n"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品牌名：“练兵场”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运行机制：内容上载（地市上报、直播精简、案例平台）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学习通关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通报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激励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载体：大掌柜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练兵场平台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n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媒介：短视频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图文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90C4B46A-629C-0743-8EF4-A004F0AAE0B5}"/>
              </a:ext>
            </a:extLst>
          </p:cNvPr>
          <p:cNvCxnSpPr>
            <a:cxnSpLocks/>
          </p:cNvCxnSpPr>
          <p:nvPr/>
        </p:nvCxnSpPr>
        <p:spPr>
          <a:xfrm>
            <a:off x="8004518" y="2546253"/>
            <a:ext cx="0" cy="2940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C704F9BE-7A48-38C0-A85B-4CEBB122EDDB}"/>
              </a:ext>
            </a:extLst>
          </p:cNvPr>
          <p:cNvCxnSpPr>
            <a:cxnSpLocks/>
          </p:cNvCxnSpPr>
          <p:nvPr/>
        </p:nvCxnSpPr>
        <p:spPr>
          <a:xfrm>
            <a:off x="3291840" y="1686338"/>
            <a:ext cx="177253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BDA78ECD-7B05-75F9-57B2-3649425A2E49}"/>
              </a:ext>
            </a:extLst>
          </p:cNvPr>
          <p:cNvSpPr txBox="1"/>
          <p:nvPr/>
        </p:nvSpPr>
        <p:spPr>
          <a:xfrm>
            <a:off x="3559113" y="1339912"/>
            <a:ext cx="113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素材输送</a:t>
            </a:r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4CFD937C-1DF5-919F-2C8C-80DF866DCEF6}"/>
              </a:ext>
            </a:extLst>
          </p:cNvPr>
          <p:cNvCxnSpPr>
            <a:cxnSpLocks/>
          </p:cNvCxnSpPr>
          <p:nvPr/>
        </p:nvCxnSpPr>
        <p:spPr>
          <a:xfrm>
            <a:off x="7174523" y="1686338"/>
            <a:ext cx="177253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6281E2B3-9E74-64D7-203C-FDE65B98AFE3}"/>
              </a:ext>
            </a:extLst>
          </p:cNvPr>
          <p:cNvSpPr txBox="1"/>
          <p:nvPr/>
        </p:nvSpPr>
        <p:spPr>
          <a:xfrm>
            <a:off x="7441796" y="1339912"/>
            <a:ext cx="113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素材输送</a:t>
            </a:r>
          </a:p>
        </p:txBody>
      </p: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DCB6B6F9-DE71-D79B-D75E-C630ACA3BE7D}"/>
              </a:ext>
            </a:extLst>
          </p:cNvPr>
          <p:cNvCxnSpPr>
            <a:cxnSpLocks/>
          </p:cNvCxnSpPr>
          <p:nvPr/>
        </p:nvCxnSpPr>
        <p:spPr>
          <a:xfrm flipH="1">
            <a:off x="7174523" y="1953624"/>
            <a:ext cx="177253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87629D19-A2DB-2706-A386-2E0B77192B9C}"/>
              </a:ext>
            </a:extLst>
          </p:cNvPr>
          <p:cNvSpPr txBox="1"/>
          <p:nvPr/>
        </p:nvSpPr>
        <p:spPr>
          <a:xfrm>
            <a:off x="7441796" y="1973886"/>
            <a:ext cx="113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巩固效果</a:t>
            </a:r>
          </a:p>
        </p:txBody>
      </p: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4558F51C-C419-1B85-E727-577DD19C8649}"/>
              </a:ext>
            </a:extLst>
          </p:cNvPr>
          <p:cNvCxnSpPr>
            <a:cxnSpLocks/>
          </p:cNvCxnSpPr>
          <p:nvPr/>
        </p:nvCxnSpPr>
        <p:spPr>
          <a:xfrm flipH="1">
            <a:off x="3277773" y="1953624"/>
            <a:ext cx="177253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3CC6DA99-87F2-37D1-225A-3F5A4FC6182C}"/>
              </a:ext>
            </a:extLst>
          </p:cNvPr>
          <p:cNvSpPr txBox="1"/>
          <p:nvPr/>
        </p:nvSpPr>
        <p:spPr>
          <a:xfrm>
            <a:off x="3337591" y="1973886"/>
            <a:ext cx="1412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激励</a:t>
            </a:r>
            <a:r>
              <a:rPr kumimoji="1" lang="en-US" altLang="zh-CN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扩大宣传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C31E55-3E0F-9A12-8108-D4B127BB7F41}"/>
              </a:ext>
            </a:extLst>
          </p:cNvPr>
          <p:cNvSpPr txBox="1"/>
          <p:nvPr/>
        </p:nvSpPr>
        <p:spPr>
          <a:xfrm>
            <a:off x="1014357" y="5691725"/>
            <a:ext cx="10163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三大模块彼此支撑协同，初步形成数字化学习生态，也可根据客户需求拆分成独立项目产品销售</a:t>
            </a:r>
          </a:p>
        </p:txBody>
      </p:sp>
    </p:spTree>
    <p:extLst>
      <p:ext uri="{BB962C8B-B14F-4D97-AF65-F5344CB8AC3E}">
        <p14:creationId xmlns:p14="http://schemas.microsoft.com/office/powerpoint/2010/main" val="411376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痛点及需求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47B33F-8502-A2BF-78CE-A69A13665C0B}"/>
              </a:ext>
            </a:extLst>
          </p:cNvPr>
          <p:cNvSpPr txBox="1"/>
          <p:nvPr/>
        </p:nvSpPr>
        <p:spPr>
          <a:xfrm>
            <a:off x="2339009" y="2644170"/>
            <a:ext cx="7805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广告供应商做不深</a:t>
            </a:r>
            <a:endParaRPr kumimoji="1"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培训供应商做不细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2D27F7-2C0C-91E4-EA71-5E73DE9439BF}"/>
              </a:ext>
            </a:extLst>
          </p:cNvPr>
          <p:cNvSpPr txBox="1"/>
          <p:nvPr/>
        </p:nvSpPr>
        <p:spPr>
          <a:xfrm>
            <a:off x="2080590" y="2014310"/>
            <a:ext cx="15902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800" dirty="0">
                <a:solidFill>
                  <a:schemeClr val="accent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37FDAD2-4F11-8CEB-95D1-EA2CDB80DE44}"/>
              </a:ext>
            </a:extLst>
          </p:cNvPr>
          <p:cNvSpPr txBox="1"/>
          <p:nvPr/>
        </p:nvSpPr>
        <p:spPr>
          <a:xfrm>
            <a:off x="8812699" y="3259722"/>
            <a:ext cx="15902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800" dirty="0">
                <a:solidFill>
                  <a:schemeClr val="accent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”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1B999F-5C65-C184-942D-B5ACED36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80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行业趋势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0A4153-A0CE-C04C-3A81-598D2E60B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953" y="1458162"/>
            <a:ext cx="9124095" cy="394167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E67D9E-BE9A-8E36-5FFD-4B6411D09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758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市场体量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FCD21D6-CC62-1531-ED66-CEE70F441AB5}"/>
              </a:ext>
            </a:extLst>
          </p:cNvPr>
          <p:cNvSpPr txBox="1"/>
          <p:nvPr/>
        </p:nvSpPr>
        <p:spPr>
          <a:xfrm>
            <a:off x="1663501" y="1401075"/>
            <a:ext cx="224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000" b="1" dirty="0">
                <a:solidFill>
                  <a:schemeClr val="accent2"/>
                </a:solidFill>
                <a:latin typeface="Impact" panose="020B0806030902050204" pitchFamily="34" charset="0"/>
                <a:ea typeface="HEITI SC MEDIUM" pitchFamily="2" charset="-128"/>
              </a:rPr>
              <a:t>10</a:t>
            </a:r>
            <a:r>
              <a:rPr kumimoji="1" lang="zh-CN" altLang="en-US" sz="4000" b="1" dirty="0">
                <a:solidFill>
                  <a:schemeClr val="accent2"/>
                </a:solidFill>
                <a:latin typeface="Impact" panose="020B0806030902050204" pitchFamily="34" charset="0"/>
                <a:ea typeface="HEITI SC MEDIUM" pitchFamily="2" charset="-128"/>
              </a:rPr>
              <a:t> </a:t>
            </a:r>
            <a:r>
              <a:rPr kumimoji="1" lang="zh-CN" altLang="en-US" sz="4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亿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BDCA38F-3F04-A696-E941-18AEBC310FC9}"/>
              </a:ext>
            </a:extLst>
          </p:cNvPr>
          <p:cNvSpPr txBox="1"/>
          <p:nvPr/>
        </p:nvSpPr>
        <p:spPr>
          <a:xfrm>
            <a:off x="3995882" y="1385270"/>
            <a:ext cx="7070035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中国移动集团年度培训相关费用支出约</a:t>
            </a:r>
            <a:r>
              <a:rPr lang="en-US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亿，主要以传统线下培训方式开展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目前主要由</a:t>
            </a:r>
            <a:r>
              <a:rPr lang="en-US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zh-CN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余家培训公司瓜分</a:t>
            </a:r>
            <a:r>
              <a:rPr lang="zh-CN" altLang="en-US" sz="14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zh-CN" sz="14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D702F2B-16DC-1C16-43E3-13642367D043}"/>
              </a:ext>
            </a:extLst>
          </p:cNvPr>
          <p:cNvSpPr txBox="1"/>
          <p:nvPr/>
        </p:nvSpPr>
        <p:spPr>
          <a:xfrm>
            <a:off x="1663501" y="2604745"/>
            <a:ext cx="224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000" b="1" dirty="0">
                <a:solidFill>
                  <a:schemeClr val="accent2"/>
                </a:solidFill>
                <a:latin typeface="Impact" panose="020B0806030902050204" pitchFamily="34" charset="0"/>
                <a:ea typeface="HEITI SC MEDIUM" pitchFamily="2" charset="-128"/>
              </a:rPr>
              <a:t>300</a:t>
            </a:r>
            <a:r>
              <a:rPr kumimoji="1" lang="zh-CN" altLang="en-US" sz="4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3B04089-C6C7-05D3-B6B2-A4F7EE5535D2}"/>
              </a:ext>
            </a:extLst>
          </p:cNvPr>
          <p:cNvSpPr txBox="1"/>
          <p:nvPr/>
        </p:nvSpPr>
        <p:spPr>
          <a:xfrm>
            <a:off x="4045578" y="2560064"/>
            <a:ext cx="7070035" cy="13469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4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zh-CN" dirty="0"/>
              <a:t>飞拉科技目前专注通信运营商数字化学习平台，以四川省项目为例，全年内容支撑费用约</a:t>
            </a:r>
            <a:r>
              <a:rPr lang="en-US" altLang="zh-CN" dirty="0"/>
              <a:t>200</a:t>
            </a:r>
            <a:r>
              <a:rPr lang="zh-CN" altLang="zh-CN" dirty="0"/>
              <a:t>万，平台支撑约</a:t>
            </a:r>
            <a:r>
              <a:rPr lang="en-US" altLang="zh-CN" dirty="0"/>
              <a:t>100</a:t>
            </a:r>
            <a:r>
              <a:rPr lang="zh-CN" altLang="zh-CN" dirty="0"/>
              <a:t>万，全省学习账号约</a:t>
            </a:r>
            <a:r>
              <a:rPr lang="en-US" altLang="zh-CN" dirty="0"/>
              <a:t>3.6</a:t>
            </a:r>
            <a:r>
              <a:rPr lang="zh-CN" altLang="zh-CN" dirty="0"/>
              <a:t>万（含市场线条自有员工及渠道商家、店员），折算每学习账号年度学习费用仅</a:t>
            </a:r>
            <a:r>
              <a:rPr lang="en-US" altLang="zh-CN" dirty="0"/>
              <a:t>83</a:t>
            </a:r>
            <a:r>
              <a:rPr lang="zh-CN" altLang="zh-CN" dirty="0"/>
              <a:t>元，相较于传统现在培训方式，</a:t>
            </a:r>
            <a:r>
              <a:rPr lang="en-US" altLang="zh-CN" dirty="0"/>
              <a:t>400-800</a:t>
            </a:r>
            <a:r>
              <a:rPr lang="zh-CN" altLang="en-US" dirty="0"/>
              <a:t>元</a:t>
            </a:r>
            <a:r>
              <a:rPr lang="zh-CN" altLang="zh-CN" dirty="0"/>
              <a:t>人</a:t>
            </a:r>
            <a:r>
              <a:rPr lang="en-US" altLang="zh-CN" dirty="0"/>
              <a:t>/</a:t>
            </a:r>
            <a:r>
              <a:rPr lang="zh-CN" altLang="zh-CN" dirty="0"/>
              <a:t>次，数字化学习平台具备极</a:t>
            </a:r>
            <a:r>
              <a:rPr lang="zh-CN" altLang="en-US" dirty="0"/>
              <a:t>高</a:t>
            </a:r>
            <a:r>
              <a:rPr lang="zh-CN" altLang="zh-CN" dirty="0"/>
              <a:t>的性价比</a:t>
            </a:r>
            <a:r>
              <a:rPr lang="zh-CN" altLang="en-US" dirty="0"/>
              <a:t>；</a:t>
            </a:r>
            <a:endParaRPr lang="zh-CN" altLang="zh-CN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FBBE4E0-96D0-1E63-88AC-0A8556E5929F}"/>
              </a:ext>
            </a:extLst>
          </p:cNvPr>
          <p:cNvSpPr txBox="1"/>
          <p:nvPr/>
        </p:nvSpPr>
        <p:spPr>
          <a:xfrm>
            <a:off x="768978" y="4215951"/>
            <a:ext cx="3140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000" b="1" dirty="0">
                <a:solidFill>
                  <a:schemeClr val="accent2"/>
                </a:solidFill>
                <a:latin typeface="Impact" panose="020B0806030902050204" pitchFamily="34" charset="0"/>
                <a:ea typeface="HEITI SC MEDIUM" pitchFamily="2" charset="-128"/>
              </a:rPr>
              <a:t>6000-9000</a:t>
            </a:r>
            <a:r>
              <a:rPr kumimoji="1" lang="zh-CN" altLang="en-US" sz="4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2E2697F-7FAD-AC09-C888-53198BE8E642}"/>
              </a:ext>
            </a:extLst>
          </p:cNvPr>
          <p:cNvSpPr txBox="1"/>
          <p:nvPr/>
        </p:nvSpPr>
        <p:spPr>
          <a:xfrm>
            <a:off x="4045578" y="4381189"/>
            <a:ext cx="7219122" cy="3774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4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zh-CN" dirty="0"/>
              <a:t>仅以中国移动数字化学习平台，全国</a:t>
            </a:r>
            <a:r>
              <a:rPr lang="en-US" altLang="zh-CN" dirty="0"/>
              <a:t>34</a:t>
            </a:r>
            <a:r>
              <a:rPr lang="zh-CN" altLang="zh-CN" dirty="0"/>
              <a:t>省</a:t>
            </a:r>
            <a:r>
              <a:rPr lang="zh-CN" altLang="en-US" dirty="0"/>
              <a:t>市</a:t>
            </a:r>
            <a:r>
              <a:rPr lang="zh-CN" altLang="zh-CN" dirty="0"/>
              <a:t>，市场规模保守估计</a:t>
            </a:r>
            <a:r>
              <a:rPr lang="en-US" altLang="zh-CN" dirty="0"/>
              <a:t>6000</a:t>
            </a:r>
            <a:r>
              <a:rPr lang="zh-CN" altLang="zh-CN" dirty="0"/>
              <a:t>万至</a:t>
            </a:r>
            <a:r>
              <a:rPr lang="en-US" altLang="zh-CN" dirty="0"/>
              <a:t>9000</a:t>
            </a:r>
            <a:r>
              <a:rPr lang="zh-CN" altLang="zh-CN" dirty="0"/>
              <a:t>万体量</a:t>
            </a:r>
            <a:r>
              <a:rPr lang="zh-CN" altLang="en-US" dirty="0"/>
              <a:t>；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2B28C79-CA14-3160-57EB-AA5510B3B8AB}"/>
              </a:ext>
            </a:extLst>
          </p:cNvPr>
          <p:cNvSpPr txBox="1"/>
          <p:nvPr/>
        </p:nvSpPr>
        <p:spPr>
          <a:xfrm>
            <a:off x="1663501" y="5246490"/>
            <a:ext cx="224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000" b="1" dirty="0">
                <a:solidFill>
                  <a:schemeClr val="accent2"/>
                </a:solidFill>
                <a:latin typeface="Impact" panose="020B0806030902050204" pitchFamily="34" charset="0"/>
                <a:ea typeface="HEITI SC MEDIUM" pitchFamily="2" charset="-128"/>
              </a:rPr>
              <a:t>2</a:t>
            </a:r>
            <a:r>
              <a:rPr kumimoji="1" lang="zh-CN" altLang="en-US" sz="4000" b="1" dirty="0">
                <a:solidFill>
                  <a:schemeClr val="accent2"/>
                </a:solidFill>
                <a:latin typeface="Impact" panose="020B0806030902050204" pitchFamily="34" charset="0"/>
                <a:ea typeface="HEITI SC MEDIUM" pitchFamily="2" charset="-128"/>
              </a:rPr>
              <a:t> </a:t>
            </a:r>
            <a:r>
              <a:rPr kumimoji="1" lang="zh-CN" altLang="en-US" sz="4000" b="1" dirty="0">
                <a:solidFill>
                  <a:schemeClr val="accent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亿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F0C4B4A-7888-396E-6601-FBD40DDE561B}"/>
              </a:ext>
            </a:extLst>
          </p:cNvPr>
          <p:cNvSpPr txBox="1"/>
          <p:nvPr/>
        </p:nvSpPr>
        <p:spPr>
          <a:xfrm>
            <a:off x="4045578" y="5232819"/>
            <a:ext cx="7219122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4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zh-CN" dirty="0"/>
              <a:t>以数字化学习切入，结合一定的线下培训和训战基地运营，业务体量有望做到</a:t>
            </a:r>
            <a:r>
              <a:rPr lang="en-US" altLang="zh-CN" dirty="0"/>
              <a:t>2</a:t>
            </a:r>
            <a:r>
              <a:rPr lang="zh-CN" altLang="zh-CN" dirty="0"/>
              <a:t>亿，超越中国移动传统培训机构</a:t>
            </a:r>
            <a:r>
              <a:rPr lang="zh-CN" altLang="en-US" dirty="0"/>
              <a:t>龙头，</a:t>
            </a:r>
            <a:r>
              <a:rPr lang="zh-CN" altLang="zh-CN" dirty="0"/>
              <a:t>成为单一领域第一。 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4AE93BA-3C29-0ED0-8A59-485A02E8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071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9A3F-490F-4D3B-8A92-81738AF4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dirty="0">
                <a:latin typeface="锐字逼格青春体简2.0" panose="02010604000000000000" pitchFamily="2" charset="-122"/>
                <a:ea typeface="锐字逼格青春体简2.0" panose="02010604000000000000" pitchFamily="2" charset="-122"/>
              </a:rPr>
              <a:t>项目优势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37E088-05E5-F139-DF74-4A77D8027835}"/>
              </a:ext>
            </a:extLst>
          </p:cNvPr>
          <p:cNvSpPr txBox="1"/>
          <p:nvPr/>
        </p:nvSpPr>
        <p:spPr>
          <a:xfrm>
            <a:off x="2551560" y="4923401"/>
            <a:ext cx="8587818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n"/>
              <a:defRPr sz="1400" kern="1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b="1" dirty="0">
                <a:solidFill>
                  <a:schemeClr val="accent2"/>
                </a:solidFill>
              </a:rPr>
              <a:t>先发优势：</a:t>
            </a:r>
            <a:r>
              <a:rPr lang="zh-CN" altLang="zh-CN" dirty="0"/>
              <a:t>通信运营商的数字化学习平台模式较传统的培训模式，时效性、实操性、性价比上具有极大优势。该方面需求，目前市场上并没有优秀的供应商提供专业的服务，有短暂的市场窗口期。 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FD6E63D-C490-64C5-4FF1-522487FF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090FF-4C3E-4CD2-99D2-F70D8A0EB0EE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7" name="图形 6" descr="带标记的地图 纯色填充">
            <a:extLst>
              <a:ext uri="{FF2B5EF4-FFF2-40B4-BE49-F238E27FC236}">
                <a16:creationId xmlns:a16="http://schemas.microsoft.com/office/drawing/2014/main" id="{FC643D73-18EB-91E7-2EDD-3DF735F4B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5256" y="4941282"/>
            <a:ext cx="682695" cy="682695"/>
          </a:xfrm>
          <a:prstGeom prst="rect">
            <a:avLst/>
          </a:prstGeom>
        </p:spPr>
      </p:pic>
      <p:pic>
        <p:nvPicPr>
          <p:cNvPr id="9" name="图形 8" descr="上升趋势 纯色填充">
            <a:extLst>
              <a:ext uri="{FF2B5EF4-FFF2-40B4-BE49-F238E27FC236}">
                <a16:creationId xmlns:a16="http://schemas.microsoft.com/office/drawing/2014/main" id="{2F8AC65A-5B7C-3D37-BB05-9DE896DC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5256" y="3334485"/>
            <a:ext cx="682695" cy="682695"/>
          </a:xfrm>
          <a:prstGeom prst="rect">
            <a:avLst/>
          </a:prstGeom>
        </p:spPr>
      </p:pic>
      <p:pic>
        <p:nvPicPr>
          <p:cNvPr id="11" name="图形 10" descr="头上的大脑 纯色填充">
            <a:extLst>
              <a:ext uri="{FF2B5EF4-FFF2-40B4-BE49-F238E27FC236}">
                <a16:creationId xmlns:a16="http://schemas.microsoft.com/office/drawing/2014/main" id="{34888E61-2203-32CD-BF05-8F6F5CF6B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5256" y="1727688"/>
            <a:ext cx="682695" cy="68269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D6E8A7F-D35C-F267-6D7B-1EE8AFC5F133}"/>
              </a:ext>
            </a:extLst>
          </p:cNvPr>
          <p:cNvSpPr txBox="1"/>
          <p:nvPr/>
        </p:nvSpPr>
        <p:spPr>
          <a:xfrm>
            <a:off x="2551559" y="1707733"/>
            <a:ext cx="8587817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n"/>
              <a:defRPr sz="1400" b="1" kern="100">
                <a:solidFill>
                  <a:schemeClr val="accent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经验优势：</a:t>
            </a:r>
            <a:r>
              <a:rPr lang="zh-CN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区别于运营商传统支撑或培训公司，飞拉科技近</a:t>
            </a: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年实际运营过通讯实体门店、线上外呼、线上新媒体、培训赋能支撑等业务，对运营商的培训和支撑需求有更实操和更深刻的洞察；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921CDBC-6D8C-97D7-E337-8EBBA56ED70E}"/>
              </a:ext>
            </a:extLst>
          </p:cNvPr>
          <p:cNvSpPr txBox="1"/>
          <p:nvPr/>
        </p:nvSpPr>
        <p:spPr>
          <a:xfrm>
            <a:off x="2551560" y="3315567"/>
            <a:ext cx="8587818" cy="7005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n"/>
              <a:defRPr sz="1400" b="1" kern="100">
                <a:solidFill>
                  <a:schemeClr val="accent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项目优势：</a:t>
            </a:r>
            <a:r>
              <a:rPr lang="zh-CN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公司已经有近</a:t>
            </a: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</a:t>
            </a:r>
            <a:r>
              <a:rPr lang="zh-CN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万相关项目在运行中，</a:t>
            </a: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2023</a:t>
            </a:r>
            <a:r>
              <a:rPr lang="zh-CN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年在谈项目</a:t>
            </a:r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350</a:t>
            </a:r>
            <a:r>
              <a:rPr lang="zh-CN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万，项目毛利率较高，基座平稳，具</a:t>
            </a:r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备</a:t>
            </a:r>
            <a:r>
              <a:rPr lang="zh-CN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复制推广的基础；</a:t>
            </a:r>
          </a:p>
        </p:txBody>
      </p:sp>
    </p:spTree>
    <p:extLst>
      <p:ext uri="{BB962C8B-B14F-4D97-AF65-F5344CB8AC3E}">
        <p14:creationId xmlns:p14="http://schemas.microsoft.com/office/powerpoint/2010/main" val="3579239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逼格青春体简2.0"/>
        <a:ea typeface="逼格青春体简2.0"/>
        <a:cs typeface=""/>
      </a:majorFont>
      <a:minorFont>
        <a:latin typeface="逼格青春体简2.0"/>
        <a:ea typeface="逼格青春体简2.0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1556</Words>
  <Application>Microsoft Macintosh PowerPoint</Application>
  <PresentationFormat>宽屏</PresentationFormat>
  <Paragraphs>126</Paragraphs>
  <Slides>14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逼格青春体简2.0</vt:lpstr>
      <vt:lpstr>等线</vt:lpstr>
      <vt:lpstr>FangSong</vt:lpstr>
      <vt:lpstr>SimHei</vt:lpstr>
      <vt:lpstr>锐字逼格青春体简2.0</vt:lpstr>
      <vt:lpstr>Microsoft YaHei</vt:lpstr>
      <vt:lpstr>Microsoft YaHei</vt:lpstr>
      <vt:lpstr>Agency FB</vt:lpstr>
      <vt:lpstr>Arial</vt:lpstr>
      <vt:lpstr>Impact</vt:lpstr>
      <vt:lpstr>Wingdings</vt:lpstr>
      <vt:lpstr>Office 主题​​</vt:lpstr>
      <vt:lpstr>通信运营商数字化学习平台项目</vt:lpstr>
      <vt:lpstr>项目介绍</vt:lpstr>
      <vt:lpstr>产品及服务——直播赋能平台 </vt:lpstr>
      <vt:lpstr>产品及服务——数字化“微学习”平台</vt:lpstr>
      <vt:lpstr>初步构建起“案例发掘-直播赋能-学习测评”的数字化学习体系</vt:lpstr>
      <vt:lpstr>痛点及需求</vt:lpstr>
      <vt:lpstr>行业趋势</vt:lpstr>
      <vt:lpstr>市场体量</vt:lpstr>
      <vt:lpstr>项目优势</vt:lpstr>
      <vt:lpstr>团队介绍</vt:lpstr>
      <vt:lpstr>财务数据概况</vt:lpstr>
      <vt:lpstr>商业模式</vt:lpstr>
      <vt:lpstr>运营规划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black zhao</dc:creator>
  <cp:lastModifiedBy>冯 敏</cp:lastModifiedBy>
  <cp:revision>116</cp:revision>
  <dcterms:created xsi:type="dcterms:W3CDTF">2018-09-14T03:16:58Z</dcterms:created>
  <dcterms:modified xsi:type="dcterms:W3CDTF">2022-11-18T01:08:28Z</dcterms:modified>
</cp:coreProperties>
</file>